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93" r:id="rId5"/>
    <p:sldMasterId id="2147483908" r:id="rId6"/>
  </p:sldMasterIdLst>
  <p:notesMasterIdLst>
    <p:notesMasterId r:id="rId27"/>
  </p:notesMasterIdLst>
  <p:sldIdLst>
    <p:sldId id="256" r:id="rId7"/>
    <p:sldId id="282" r:id="rId8"/>
    <p:sldId id="283" r:id="rId9"/>
    <p:sldId id="281" r:id="rId10"/>
    <p:sldId id="270" r:id="rId11"/>
    <p:sldId id="274" r:id="rId12"/>
    <p:sldId id="275" r:id="rId13"/>
    <p:sldId id="289" r:id="rId14"/>
    <p:sldId id="259" r:id="rId15"/>
    <p:sldId id="285" r:id="rId16"/>
    <p:sldId id="286" r:id="rId17"/>
    <p:sldId id="287" r:id="rId18"/>
    <p:sldId id="273" r:id="rId19"/>
    <p:sldId id="288" r:id="rId20"/>
    <p:sldId id="276" r:id="rId21"/>
    <p:sldId id="277" r:id="rId22"/>
    <p:sldId id="278" r:id="rId23"/>
    <p:sldId id="279" r:id="rId24"/>
    <p:sldId id="280" r:id="rId25"/>
    <p:sldId id="284" r:id="rId26"/>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9933"/>
    <a:srgbClr val="990000"/>
    <a:srgbClr val="CC9933"/>
    <a:srgbClr val="99FF33"/>
    <a:srgbClr val="A3AA83"/>
    <a:srgbClr val="660066"/>
    <a:srgbClr val="789F90"/>
    <a:srgbClr val="006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90" d="100"/>
          <a:sy n="90" d="100"/>
        </p:scale>
        <p:origin x="-594" y="-642"/>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notesViewPr>
    <p:cSldViewPr snapToGrid="0">
      <p:cViewPr>
        <p:scale>
          <a:sx n="90" d="100"/>
          <a:sy n="90" d="100"/>
        </p:scale>
        <p:origin x="-2754" y="-72"/>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a:defRPr sz="1200"/>
            </a:lvl1pPr>
          </a:lstStyle>
          <a:p>
            <a:pPr>
              <a:defRPr/>
            </a:pPr>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4046" tIns="47023" rIns="94046" bIns="47023" rtlCol="0"/>
          <a:lstStyle>
            <a:lvl1pPr algn="r">
              <a:defRPr sz="1200"/>
            </a:lvl1pPr>
          </a:lstStyle>
          <a:p>
            <a:pPr>
              <a:defRPr/>
            </a:pPr>
            <a:fld id="{4EED5CBA-9E17-4063-A450-53B43FA3E8EA}" type="datetimeFigureOut">
              <a:rPr lang="en-US"/>
              <a:pPr>
                <a:defRPr/>
              </a:pPr>
              <a:t>9/16/2014</a:t>
            </a:fld>
            <a:endParaRPr lang="en-US"/>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smtClean="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lIns="94046" tIns="47023" rIns="94046" bIns="47023" rtlCol="0" anchor="b"/>
          <a:lstStyle>
            <a:lvl1pPr algn="r">
              <a:defRPr sz="1200"/>
            </a:lvl1pPr>
          </a:lstStyle>
          <a:p>
            <a:pPr>
              <a:defRPr/>
            </a:pPr>
            <a:fld id="{22B27004-6308-4AEC-B4FA-010515AC2CEA}" type="slidenum">
              <a:rPr lang="en-US"/>
              <a:pPr>
                <a:defRPr/>
              </a:pPr>
              <a:t>‹#›</a:t>
            </a:fld>
            <a:endParaRPr lang="en-US"/>
          </a:p>
        </p:txBody>
      </p:sp>
    </p:spTree>
    <p:extLst>
      <p:ext uri="{BB962C8B-B14F-4D97-AF65-F5344CB8AC3E}">
        <p14:creationId xmlns:p14="http://schemas.microsoft.com/office/powerpoint/2010/main" val="33457912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fld id="{ABD1E0D0-A2FC-4256-B12B-22191E973EEE}"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tables on this page quantify the data shown on the previous map</a:t>
            </a:r>
          </a:p>
          <a:p>
            <a:r>
              <a:rPr lang="en-US" dirty="0" smtClean="0"/>
              <a:t>50.9% - over half of the large 2+ inch hail events occurred in areas CoreLogic classifies as extreme (which covers only 16.7% of area)</a:t>
            </a:r>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247793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tables on this page quantify the data shown on the previous map</a:t>
            </a:r>
          </a:p>
          <a:p>
            <a:r>
              <a:rPr lang="en-US" dirty="0" smtClean="0"/>
              <a:t>50.9% - over half of the large 2+ inch hail events occurred in areas CoreLogic classifies as extreme (which covers only 16.7% of area)</a:t>
            </a:r>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24779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1991 to 2010 events; does not include the 2011 Super Outbreak</a:t>
            </a:r>
          </a:p>
          <a:p>
            <a:endParaRPr lang="en-US" dirty="0"/>
          </a:p>
          <a:p>
            <a:r>
              <a:rPr lang="en-US" dirty="0" smtClean="0"/>
              <a:t>FLORIDA has the highest number of </a:t>
            </a:r>
            <a:r>
              <a:rPr lang="en-US" dirty="0" err="1" smtClean="0"/>
              <a:t>tornadic</a:t>
            </a:r>
            <a:r>
              <a:rPr lang="en-US" dirty="0" smtClean="0"/>
              <a:t> events per area;  all tornado sizes and not just large ones; Kansas #2</a:t>
            </a:r>
          </a:p>
          <a:p>
            <a:r>
              <a:rPr lang="en-US" dirty="0" smtClean="0"/>
              <a:t>Illinois 3</a:t>
            </a:r>
          </a:p>
          <a:p>
            <a:r>
              <a:rPr lang="en-US" dirty="0" smtClean="0"/>
              <a:t>MS #4</a:t>
            </a:r>
          </a:p>
          <a:p>
            <a:r>
              <a:rPr lang="en-US" dirty="0" smtClean="0"/>
              <a:t>Iowa #5; these are the top 5 in most lists that I have seen; </a:t>
            </a:r>
          </a:p>
          <a:p>
            <a:r>
              <a:rPr lang="en-US" dirty="0" smtClean="0"/>
              <a:t>Here’s the big shocker - OK actually #6!</a:t>
            </a:r>
          </a:p>
          <a:p>
            <a:endParaRPr lang="en-US" dirty="0"/>
          </a:p>
          <a:p>
            <a:r>
              <a:rPr lang="en-US" dirty="0" smtClean="0"/>
              <a:t>DC shows a high level, but it’s a small sample area</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13</a:t>
            </a:fld>
            <a:endParaRPr lang="en-US"/>
          </a:p>
        </p:txBody>
      </p:sp>
    </p:spTree>
    <p:extLst>
      <p:ext uri="{BB962C8B-B14F-4D97-AF65-F5344CB8AC3E}">
        <p14:creationId xmlns:p14="http://schemas.microsoft.com/office/powerpoint/2010/main" val="407637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Tabular form from the first map of events with CoreLogic Risk scores</a:t>
            </a:r>
          </a:p>
          <a:p>
            <a:r>
              <a:rPr lang="en-US" dirty="0" smtClean="0"/>
              <a:t>Very few F2 and above occur in Low/very low, only 7.7% in those areas that cover over ½ of the USA</a:t>
            </a:r>
          </a:p>
          <a:p>
            <a:r>
              <a:rPr lang="en-US" dirty="0" smtClean="0"/>
              <a:t>2/3rds occur in Very high/extreme</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37810024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Wildfire – growing risk as drought conditions increase, more homes built into higher risk areas (closer to the Wildland urban interface)</a:t>
            </a:r>
          </a:p>
          <a:p>
            <a:r>
              <a:rPr lang="en-US" dirty="0" smtClean="0"/>
              <a:t>Thru 09/13, lower activity compared to 2012</a:t>
            </a:r>
          </a:p>
          <a:p>
            <a:r>
              <a:rPr lang="en-US" dirty="0" smtClean="0"/>
              <a:t>Wildfire follows cyclical pattern; cool wet weather causes vegetation to grow, which then becomes more fuel</a:t>
            </a:r>
          </a:p>
          <a:p>
            <a:r>
              <a:rPr lang="en-US" dirty="0" smtClean="0"/>
              <a:t>Studies show that lightning is still the major ignition source relative to acres burned</a:t>
            </a:r>
          </a:p>
          <a:p>
            <a:r>
              <a:rPr lang="en-US" dirty="0" smtClean="0"/>
              <a:t># structures destroyed by wildfire has increased each decade since the 1960’s</a:t>
            </a:r>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15</a:t>
            </a:fld>
            <a:endParaRPr lang="en-US"/>
          </a:p>
        </p:txBody>
      </p:sp>
    </p:spTree>
    <p:extLst>
      <p:ext uri="{BB962C8B-B14F-4D97-AF65-F5344CB8AC3E}">
        <p14:creationId xmlns:p14="http://schemas.microsoft.com/office/powerpoint/2010/main" val="3010748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Bastrop county – showing area where fire occurred in 2011, and the distribution of homes included in our study</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16</a:t>
            </a:fld>
            <a:endParaRPr lang="en-US"/>
          </a:p>
        </p:txBody>
      </p:sp>
    </p:spTree>
    <p:extLst>
      <p:ext uri="{BB962C8B-B14F-4D97-AF65-F5344CB8AC3E}">
        <p14:creationId xmlns:p14="http://schemas.microsoft.com/office/powerpoint/2010/main" val="162945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zoom in on the actual burn perimeter, you can see that a majority of the area within the perimeter was classified as high risk</a:t>
            </a:r>
          </a:p>
          <a:p>
            <a:r>
              <a:rPr lang="en-US" dirty="0" smtClean="0"/>
              <a:t>There were homes within the burn area that were unaffected</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17</a:t>
            </a:fld>
            <a:endParaRPr lang="en-US"/>
          </a:p>
        </p:txBody>
      </p:sp>
    </p:spTree>
    <p:extLst>
      <p:ext uri="{BB962C8B-B14F-4D97-AF65-F5344CB8AC3E}">
        <p14:creationId xmlns:p14="http://schemas.microsoft.com/office/powerpoint/2010/main" val="28047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included 16,731 properties distributed across the entire county</a:t>
            </a:r>
          </a:p>
          <a:p>
            <a:r>
              <a:rPr lang="en-US" dirty="0" smtClean="0"/>
              <a:t>We performed a Bayesian analysis; did the scores do a good job?</a:t>
            </a:r>
          </a:p>
          <a:p>
            <a:r>
              <a:rPr lang="en-US" dirty="0"/>
              <a:t>	</a:t>
            </a:r>
            <a:r>
              <a:rPr lang="en-US" dirty="0" smtClean="0"/>
              <a:t>1) did it predict which locations would be more likely to be damaged</a:t>
            </a:r>
          </a:p>
          <a:p>
            <a:r>
              <a:rPr lang="en-US" dirty="0"/>
              <a:t>	</a:t>
            </a:r>
            <a:r>
              <a:rPr lang="en-US" dirty="0" smtClean="0"/>
              <a:t>2) did it predict which locations had a low risk?</a:t>
            </a:r>
          </a:p>
          <a:p>
            <a:r>
              <a:rPr lang="en-US" dirty="0" smtClean="0"/>
              <a:t>Both the table and the graph show that as the Wildfire risk level increased, so did the frequency of loss for that group.</a:t>
            </a:r>
          </a:p>
          <a:p>
            <a:r>
              <a:rPr lang="en-US" dirty="0" smtClean="0"/>
              <a:t>This is just one example, but we have others that show similar results – that the model does a very good job of assessing the risk to wildfires.</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18</a:t>
            </a:fld>
            <a:endParaRPr lang="en-US"/>
          </a:p>
        </p:txBody>
      </p:sp>
    </p:spTree>
    <p:extLst>
      <p:ext uri="{BB962C8B-B14F-4D97-AF65-F5344CB8AC3E}">
        <p14:creationId xmlns:p14="http://schemas.microsoft.com/office/powerpoint/2010/main" val="3054796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we lump a number of individual hazards together, and find a way to normalize their scores, what would a map of the combined risk look like?</a:t>
            </a:r>
          </a:p>
          <a:p>
            <a:r>
              <a:rPr lang="en-US" dirty="0" smtClean="0"/>
              <a:t>CoreLogic Single Risk score</a:t>
            </a:r>
          </a:p>
          <a:p>
            <a:r>
              <a:rPr lang="en-US" dirty="0" smtClean="0"/>
              <a:t>Includes</a:t>
            </a:r>
            <a:r>
              <a:rPr lang="en-US" dirty="0"/>
              <a:t>:</a:t>
            </a:r>
          </a:p>
          <a:p>
            <a:r>
              <a:rPr lang="en-US" dirty="0" smtClean="0"/>
              <a:t>Hail</a:t>
            </a:r>
            <a:r>
              <a:rPr lang="en-US" dirty="0"/>
              <a:t>, tornado, SLW, Flood, hurricane, surge, EQ, WF, </a:t>
            </a:r>
            <a:r>
              <a:rPr lang="en-US" dirty="0" smtClean="0"/>
              <a:t>sinkhole</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19</a:t>
            </a:fld>
            <a:endParaRPr lang="en-US"/>
          </a:p>
        </p:txBody>
      </p:sp>
    </p:spTree>
    <p:extLst>
      <p:ext uri="{BB962C8B-B14F-4D97-AF65-F5344CB8AC3E}">
        <p14:creationId xmlns:p14="http://schemas.microsoft.com/office/powerpoint/2010/main" val="743293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Model validation is very important to all modelers – users can be very skeptical </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20</a:t>
            </a:fld>
            <a:endParaRPr lang="en-US"/>
          </a:p>
        </p:txBody>
      </p:sp>
    </p:spTree>
    <p:extLst>
      <p:ext uri="{BB962C8B-B14F-4D97-AF65-F5344CB8AC3E}">
        <p14:creationId xmlns:p14="http://schemas.microsoft.com/office/powerpoint/2010/main" val="972546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2</a:t>
            </a:fld>
            <a:endParaRPr lang="en-US"/>
          </a:p>
        </p:txBody>
      </p:sp>
    </p:spTree>
    <p:extLst>
      <p:ext uri="{BB962C8B-B14F-4D97-AF65-F5344CB8AC3E}">
        <p14:creationId xmlns:p14="http://schemas.microsoft.com/office/powerpoint/2010/main" val="633900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8661" y="4451986"/>
            <a:ext cx="6176169" cy="47985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900"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fld id="{16E28FD8-0411-49EA-AF8B-5FF1DD0C0246}" type="slidenum">
              <a:rPr lang="en-US" altLang="en-US" smtClean="0"/>
              <a:pPr eaLnBrk="1" hangingPunct="1"/>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708661" y="4451986"/>
            <a:ext cx="6176169" cy="47985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a:t>Kunst, Howard 12:26 PM</a:t>
            </a:r>
          </a:p>
          <a:p>
            <a:pPr eaLnBrk="1" hangingPunct="1">
              <a:spcBef>
                <a:spcPct val="0"/>
              </a:spcBef>
            </a:pPr>
            <a:r>
              <a:rPr lang="en-US" altLang="en-US" sz="900"/>
              <a:t>something for you to think about . .  . what "things" affect the short term frequency of natural catastrophe events?</a:t>
            </a:r>
          </a:p>
          <a:p>
            <a:pPr eaLnBrk="1" hangingPunct="1">
              <a:spcBef>
                <a:spcPct val="0"/>
              </a:spcBef>
            </a:pPr>
            <a:r>
              <a:rPr lang="en-US" altLang="en-US" sz="900"/>
              <a:t>as opposed to our long term estimates of risk </a:t>
            </a:r>
          </a:p>
          <a:p>
            <a:pPr eaLnBrk="1" hangingPunct="1">
              <a:spcBef>
                <a:spcPct val="0"/>
              </a:spcBef>
            </a:pPr>
            <a:r>
              <a:rPr lang="en-US" altLang="en-US" sz="900"/>
              <a:t>climate change?</a:t>
            </a:r>
          </a:p>
          <a:p>
            <a:pPr eaLnBrk="1" hangingPunct="1">
              <a:spcBef>
                <a:spcPct val="0"/>
              </a:spcBef>
            </a:pPr>
            <a:r>
              <a:rPr lang="en-US" altLang="en-US" sz="900"/>
              <a:t>time elapsed since last event?</a:t>
            </a:r>
          </a:p>
          <a:p>
            <a:pPr eaLnBrk="1" hangingPunct="1">
              <a:spcBef>
                <a:spcPct val="0"/>
              </a:spcBef>
            </a:pPr>
            <a:r>
              <a:rPr lang="en-US" altLang="en-US" sz="900"/>
              <a:t>random variation?</a:t>
            </a:r>
          </a:p>
          <a:p>
            <a:pPr eaLnBrk="1" hangingPunct="1">
              <a:spcBef>
                <a:spcPct val="0"/>
              </a:spcBef>
            </a:pPr>
            <a:r>
              <a:rPr lang="en-US" altLang="en-US" sz="900"/>
              <a:t>solar activity?</a:t>
            </a:r>
          </a:p>
          <a:p>
            <a:pPr eaLnBrk="1" hangingPunct="1">
              <a:spcBef>
                <a:spcPct val="0"/>
              </a:spcBef>
            </a:pPr>
            <a:r>
              <a:rPr lang="en-US" altLang="en-US" sz="900"/>
              <a:t>Kolk, Stephen 12:44 PM</a:t>
            </a:r>
          </a:p>
          <a:p>
            <a:pPr eaLnBrk="1" hangingPunct="1">
              <a:spcBef>
                <a:spcPct val="0"/>
              </a:spcBef>
            </a:pPr>
            <a:r>
              <a:rPr lang="en-US" altLang="en-US" sz="900"/>
              <a:t>You pose a good question. The answer will be different depending on which specific natural catastrophe is at issue</a:t>
            </a:r>
          </a:p>
          <a:p>
            <a:pPr eaLnBrk="1" hangingPunct="1">
              <a:spcBef>
                <a:spcPct val="0"/>
              </a:spcBef>
            </a:pPr>
            <a:r>
              <a:rPr lang="en-US" altLang="en-US" sz="900"/>
              <a:t>Kunst, Howard 12:44 PM</a:t>
            </a:r>
          </a:p>
          <a:p>
            <a:pPr eaLnBrk="1" hangingPunct="1">
              <a:spcBef>
                <a:spcPct val="0"/>
              </a:spcBef>
            </a:pPr>
            <a:r>
              <a:rPr lang="en-US" altLang="en-US" sz="900"/>
              <a:t>I'm working on my presentation for the November CAS meeting</a:t>
            </a:r>
          </a:p>
          <a:p>
            <a:pPr eaLnBrk="1" hangingPunct="1">
              <a:spcBef>
                <a:spcPct val="0"/>
              </a:spcBef>
            </a:pPr>
            <a:r>
              <a:rPr lang="en-US" altLang="en-US" sz="900"/>
              <a:t>Kolk, Stephen 12:46 PM</a:t>
            </a:r>
          </a:p>
          <a:p>
            <a:pPr eaLnBrk="1" hangingPunct="1">
              <a:spcBef>
                <a:spcPct val="0"/>
              </a:spcBef>
            </a:pPr>
            <a:r>
              <a:rPr lang="en-US" altLang="en-US" sz="900"/>
              <a:t>Weather-related cats, driven by global warmth, have short-term frequency factors of climate change, solar cycle, heat-sunk in the earth, heat stored in oceass (La Nina)</a:t>
            </a:r>
          </a:p>
          <a:p>
            <a:pPr eaLnBrk="1" hangingPunct="1">
              <a:spcBef>
                <a:spcPct val="0"/>
              </a:spcBef>
            </a:pPr>
            <a:r>
              <a:rPr lang="en-US" altLang="en-US" sz="900"/>
              <a:t>Wildfire will be affected by fuel available and some recent period of moisture (restraining ignition) or drought (drying vegation out and making match-sticks)</a:t>
            </a:r>
          </a:p>
          <a:p>
            <a:pPr eaLnBrk="1" hangingPunct="1">
              <a:spcBef>
                <a:spcPct val="0"/>
              </a:spcBef>
            </a:pPr>
            <a:r>
              <a:rPr lang="en-US" altLang="en-US" sz="900"/>
              <a:t>So Wildfire vegetation has a multi-year growth cycle, whereas drought or not is probably a shorter term factor</a:t>
            </a:r>
          </a:p>
          <a:p>
            <a:pPr eaLnBrk="1" hangingPunct="1">
              <a:spcBef>
                <a:spcPct val="0"/>
              </a:spcBef>
            </a:pPr>
            <a:r>
              <a:rPr lang="en-US" altLang="en-US" sz="900"/>
              <a:t>Kunst, Howard 12:49 PM</a:t>
            </a:r>
          </a:p>
          <a:p>
            <a:pPr eaLnBrk="1" hangingPunct="1">
              <a:spcBef>
                <a:spcPct val="0"/>
              </a:spcBef>
            </a:pPr>
            <a:r>
              <a:rPr lang="en-US" altLang="en-US" sz="900"/>
              <a:t>vegetation growth is a "time elapsed" variable</a:t>
            </a:r>
          </a:p>
          <a:p>
            <a:pPr eaLnBrk="1" hangingPunct="1">
              <a:spcBef>
                <a:spcPct val="0"/>
              </a:spcBef>
            </a:pPr>
            <a:r>
              <a:rPr lang="en-US" altLang="en-US" sz="900"/>
              <a:t>Kolk, Stephen 12:50 PM</a:t>
            </a:r>
          </a:p>
          <a:p>
            <a:pPr eaLnBrk="1" hangingPunct="1">
              <a:spcBef>
                <a:spcPct val="0"/>
              </a:spcBef>
            </a:pPr>
            <a:r>
              <a:rPr lang="en-US" altLang="en-US" sz="900"/>
              <a:t>Hurricanes and storm surge are affected by tides (thanks to the moon) and Gulf Stream warmth and ocean conditions throughout the Atlantic.</a:t>
            </a:r>
          </a:p>
          <a:p>
            <a:pPr eaLnBrk="1" hangingPunct="1">
              <a:spcBef>
                <a:spcPct val="0"/>
              </a:spcBef>
            </a:pPr>
            <a:r>
              <a:rPr lang="en-US" altLang="en-US" sz="900"/>
              <a:t>There's some stream of consciousness blather of mine. Does it help?</a:t>
            </a:r>
          </a:p>
          <a:p>
            <a:pPr eaLnBrk="1" hangingPunct="1">
              <a:spcBef>
                <a:spcPct val="0"/>
              </a:spcBef>
            </a:pPr>
            <a:r>
              <a:rPr lang="en-US" altLang="en-US" sz="900"/>
              <a:t>Kunst, Howard 12:50 PM</a:t>
            </a:r>
          </a:p>
          <a:p>
            <a:pPr eaLnBrk="1" hangingPunct="1">
              <a:spcBef>
                <a:spcPct val="0"/>
              </a:spcBef>
            </a:pPr>
            <a:r>
              <a:rPr lang="en-US" altLang="en-US" sz="900"/>
              <a:t>yes . .  that helps</a:t>
            </a:r>
          </a:p>
          <a:p>
            <a:pPr eaLnBrk="1" hangingPunct="1">
              <a:spcBef>
                <a:spcPct val="0"/>
              </a:spcBef>
            </a:pPr>
            <a:r>
              <a:rPr lang="en-US" altLang="en-US" sz="900"/>
              <a:t>Kolk, Stephen 12:51 PM</a:t>
            </a:r>
          </a:p>
          <a:p>
            <a:pPr eaLnBrk="1" hangingPunct="1">
              <a:spcBef>
                <a:spcPct val="0"/>
              </a:spcBef>
            </a:pPr>
            <a:r>
              <a:rPr lang="en-US" altLang="en-US" sz="900"/>
              <a:t>We need to collect our blather on this topic. From reading the MRC example recently, we need to learn and use a Wiki to gather this blather into organized insights.</a:t>
            </a:r>
          </a:p>
          <a:p>
            <a:pPr eaLnBrk="1" hangingPunct="1">
              <a:spcBef>
                <a:spcPct val="0"/>
              </a:spcBef>
            </a:pPr>
            <a:r>
              <a:rPr lang="en-US" altLang="en-US" sz="900"/>
              <a:t>Kunst, Howard 12:52 PM</a:t>
            </a:r>
          </a:p>
          <a:p>
            <a:pPr eaLnBrk="1" hangingPunct="1">
              <a:spcBef>
                <a:spcPct val="0"/>
              </a:spcBef>
            </a:pPr>
            <a:r>
              <a:rPr lang="en-US" altLang="en-US" sz="900"/>
              <a:t>I am saving this with my ppt</a:t>
            </a:r>
          </a:p>
          <a:p>
            <a:pPr eaLnBrk="1" hangingPunct="1">
              <a:spcBef>
                <a:spcPct val="0"/>
              </a:spcBef>
            </a:pPr>
            <a:r>
              <a:rPr lang="en-US" altLang="en-US" sz="900"/>
              <a:t>Kolk, Stephen 12:53 PM</a:t>
            </a:r>
          </a:p>
          <a:p>
            <a:pPr eaLnBrk="1" hangingPunct="1">
              <a:spcBef>
                <a:spcPct val="0"/>
              </a:spcBef>
            </a:pPr>
            <a:r>
              <a:rPr lang="en-US" altLang="en-US" sz="900"/>
              <a:t>Are you going to conceptualize and build a Fourier series for the frequency of each natural catastrophe?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64124" indent="-293894" eaLnBrk="0" hangingPunct="0">
              <a:defRPr>
                <a:solidFill>
                  <a:schemeClr val="tx1"/>
                </a:solidFill>
                <a:latin typeface="Arial" charset="0"/>
              </a:defRPr>
            </a:lvl2pPr>
            <a:lvl3pPr marL="1175576" indent="-235115" eaLnBrk="0" hangingPunct="0">
              <a:defRPr>
                <a:solidFill>
                  <a:schemeClr val="tx1"/>
                </a:solidFill>
                <a:latin typeface="Arial" charset="0"/>
              </a:defRPr>
            </a:lvl3pPr>
            <a:lvl4pPr marL="1645806" indent="-235115" eaLnBrk="0" hangingPunct="0">
              <a:defRPr>
                <a:solidFill>
                  <a:schemeClr val="tx1"/>
                </a:solidFill>
                <a:latin typeface="Arial" charset="0"/>
              </a:defRPr>
            </a:lvl4pPr>
            <a:lvl5pPr marL="2116036" indent="-235115" eaLnBrk="0" hangingPunct="0">
              <a:defRPr>
                <a:solidFill>
                  <a:schemeClr val="tx1"/>
                </a:solidFill>
                <a:latin typeface="Arial" charset="0"/>
              </a:defRPr>
            </a:lvl5pPr>
            <a:lvl6pPr marL="2586266" indent="-235115" eaLnBrk="0" fontAlgn="base" hangingPunct="0">
              <a:spcBef>
                <a:spcPct val="0"/>
              </a:spcBef>
              <a:spcAft>
                <a:spcPct val="0"/>
              </a:spcAft>
              <a:defRPr>
                <a:solidFill>
                  <a:schemeClr val="tx1"/>
                </a:solidFill>
                <a:latin typeface="Arial" charset="0"/>
              </a:defRPr>
            </a:lvl6pPr>
            <a:lvl7pPr marL="3056496" indent="-235115" eaLnBrk="0" fontAlgn="base" hangingPunct="0">
              <a:spcBef>
                <a:spcPct val="0"/>
              </a:spcBef>
              <a:spcAft>
                <a:spcPct val="0"/>
              </a:spcAft>
              <a:defRPr>
                <a:solidFill>
                  <a:schemeClr val="tx1"/>
                </a:solidFill>
                <a:latin typeface="Arial" charset="0"/>
              </a:defRPr>
            </a:lvl7pPr>
            <a:lvl8pPr marL="3526727" indent="-235115" eaLnBrk="0" fontAlgn="base" hangingPunct="0">
              <a:spcBef>
                <a:spcPct val="0"/>
              </a:spcBef>
              <a:spcAft>
                <a:spcPct val="0"/>
              </a:spcAft>
              <a:defRPr>
                <a:solidFill>
                  <a:schemeClr val="tx1"/>
                </a:solidFill>
                <a:latin typeface="Arial" charset="0"/>
              </a:defRPr>
            </a:lvl8pPr>
            <a:lvl9pPr marL="3996957" indent="-235115" eaLnBrk="0" fontAlgn="base" hangingPunct="0">
              <a:spcBef>
                <a:spcPct val="0"/>
              </a:spcBef>
              <a:spcAft>
                <a:spcPct val="0"/>
              </a:spcAft>
              <a:defRPr>
                <a:solidFill>
                  <a:schemeClr val="tx1"/>
                </a:solidFill>
                <a:latin typeface="Arial" charset="0"/>
              </a:defRPr>
            </a:lvl9pPr>
          </a:lstStyle>
          <a:p>
            <a:pPr eaLnBrk="1" hangingPunct="1"/>
            <a:fld id="{16E28FD8-0411-49EA-AF8B-5FF1DD0C0246}" type="slidenum">
              <a:rPr lang="en-US" altLang="en-US" smtClean="0"/>
              <a:pPr eaLnBrk="1" hangingPunct="1"/>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obviously have to determine which factors actually do influence whether or not an event is going to happen, along with the historical records.</a:t>
            </a:r>
          </a:p>
          <a:p>
            <a:endParaRPr lang="en-US" dirty="0"/>
          </a:p>
          <a:p>
            <a:r>
              <a:rPr lang="en-US" dirty="0" smtClean="0"/>
              <a:t>Flood, wildfire, even earthquake probabilities can change yearly depending on recent events.  For example, the flash floods in CO earlier this fall may have been influenced by a lack of vegetation in the elevations west of Boulder, due to recent wildfires.</a:t>
            </a:r>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5</a:t>
            </a:fld>
            <a:endParaRPr lang="en-US"/>
          </a:p>
        </p:txBody>
      </p:sp>
    </p:spTree>
    <p:extLst>
      <p:ext uri="{BB962C8B-B14F-4D97-AF65-F5344CB8AC3E}">
        <p14:creationId xmlns:p14="http://schemas.microsoft.com/office/powerpoint/2010/main" val="345785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Geospatial accuracy is the key to getting the proper scores at the location (flood, wildfire)</a:t>
            </a:r>
          </a:p>
          <a:p>
            <a:r>
              <a:rPr lang="en-US" dirty="0" smtClean="0"/>
              <a:t>CoreLogic has the largest Parcel database</a:t>
            </a:r>
          </a:p>
          <a:p>
            <a:r>
              <a:rPr lang="en-US" dirty="0" smtClean="0"/>
              <a:t>Provides a better representation than using street addresses for navigation</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3EE10B1-4F7E-4DD5-BD6A-363FB565EBA7}" type="slidenum">
              <a:rPr lang="en-US" smtClean="0">
                <a:latin typeface="Arial" pitchFamily="34" charset="0"/>
              </a:rPr>
              <a:pPr>
                <a:defRPr/>
              </a:pPr>
              <a:t>6</a:t>
            </a:fld>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Combining the last 2 slides – knowing what factors influence the risk, and then getting it down to a granular level.  Takes a lot of computing time to run through every grid and compute the risk levels across the entire US </a:t>
            </a:r>
          </a:p>
          <a:p>
            <a:r>
              <a:rPr lang="en-US" dirty="0" smtClean="0"/>
              <a:t>An example of how the granularity filters down to a parcel level</a:t>
            </a:r>
          </a:p>
          <a:p>
            <a:r>
              <a:rPr lang="en-US" dirty="0" smtClean="0"/>
              <a:t>With wildfire, even a couple hundred foot differential in geocoding could have a significant influence on the risk level.</a:t>
            </a:r>
          </a:p>
          <a:p>
            <a:endParaRPr lang="en-US" dirty="0"/>
          </a:p>
        </p:txBody>
      </p:sp>
      <p:sp>
        <p:nvSpPr>
          <p:cNvPr id="4" name="Slide Number Placeholder 3"/>
          <p:cNvSpPr>
            <a:spLocks noGrp="1"/>
          </p:cNvSpPr>
          <p:nvPr>
            <p:ph type="sldNum" sz="quarter" idx="10"/>
          </p:nvPr>
        </p:nvSpPr>
        <p:spPr/>
        <p:txBody>
          <a:bodyPr/>
          <a:lstStyle/>
          <a:p>
            <a:fld id="{8BC45D18-1EE0-44BD-9427-44BC669470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574415-DFD4-4803-AA48-F477D26D4C30}" type="slidenum">
              <a:rPr lang="en-US" smtClean="0">
                <a:latin typeface="Arial" pitchFamily="34" charset="0"/>
              </a:rPr>
              <a:pPr/>
              <a:t>8</a:t>
            </a:fld>
            <a:endParaRPr lang="en-US" smtClean="0">
              <a:latin typeface="Arial"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Additionally, flash flooding can result from these events as well</a:t>
            </a:r>
          </a:p>
          <a:p>
            <a:r>
              <a:rPr lang="en-US" dirty="0" smtClean="0"/>
              <a:t>The “Super Outbreak” in April 2011 was the largest ever recorded, 4</a:t>
            </a:r>
            <a:r>
              <a:rPr lang="en-US" baseline="30000" dirty="0" smtClean="0"/>
              <a:t>th</a:t>
            </a:r>
            <a:r>
              <a:rPr lang="en-US" dirty="0" smtClean="0"/>
              <a:t> deadliest, most expensive tornado outbreak recorded; most of it outside of Tornado alley and was perceived to be an anomaly</a:t>
            </a:r>
          </a:p>
          <a:p>
            <a:r>
              <a:rPr lang="en-US" dirty="0"/>
              <a:t>Growing population = more potential observers</a:t>
            </a:r>
          </a:p>
          <a:p>
            <a:endParaRPr lang="en-US" dirty="0"/>
          </a:p>
        </p:txBody>
      </p:sp>
      <p:sp>
        <p:nvSpPr>
          <p:cNvPr id="4" name="Slide Number Placeholder 3"/>
          <p:cNvSpPr>
            <a:spLocks noGrp="1"/>
          </p:cNvSpPr>
          <p:nvPr>
            <p:ph type="sldNum" sz="quarter" idx="10"/>
          </p:nvPr>
        </p:nvSpPr>
        <p:spPr/>
        <p:txBody>
          <a:bodyPr/>
          <a:lstStyle/>
          <a:p>
            <a:pPr>
              <a:defRPr/>
            </a:pPr>
            <a:fld id="{22B27004-6308-4AEC-B4FA-010515AC2CEA}" type="slidenum">
              <a:rPr lang="en-US" smtClean="0"/>
              <a:pPr>
                <a:defRPr/>
              </a:pPr>
              <a:t>9</a:t>
            </a:fld>
            <a:endParaRPr lang="en-US"/>
          </a:p>
        </p:txBody>
      </p:sp>
    </p:spTree>
    <p:extLst>
      <p:ext uri="{BB962C8B-B14F-4D97-AF65-F5344CB8AC3E}">
        <p14:creationId xmlns:p14="http://schemas.microsoft.com/office/powerpoint/2010/main" val="2989649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B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16075" y="6359525"/>
            <a:ext cx="7081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dirty="0" smtClean="0"/>
              <a:t>©2013 </a:t>
            </a:r>
            <a:r>
              <a:rPr lang="en-US" sz="800" dirty="0" err="1" smtClean="0"/>
              <a:t>CoreLogic</a:t>
            </a:r>
            <a:r>
              <a:rPr lang="en-US" sz="800" dirty="0" smtClean="0"/>
              <a:t>, Inc. All rights reserved. Proprietary &amp; Confidential</a:t>
            </a:r>
          </a:p>
        </p:txBody>
      </p:sp>
      <p:pic>
        <p:nvPicPr>
          <p:cNvPr id="6" name="Picture 9" descr="CL_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26300" y="228600"/>
            <a:ext cx="16891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616075" y="4217988"/>
            <a:ext cx="7223125" cy="701675"/>
          </a:xfrm>
        </p:spPr>
        <p:txBody>
          <a:bodyPr anchor="ctr"/>
          <a:lstStyle>
            <a:lvl1pPr>
              <a:defRPr sz="400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616075" y="4906963"/>
            <a:ext cx="6400800" cy="457200"/>
          </a:xfrm>
        </p:spPr>
        <p:txBody>
          <a:bodyPr>
            <a:spAutoFit/>
          </a:bodyPr>
          <a:lstStyle>
            <a:lvl1pPr>
              <a:buNone/>
              <a:defRPr sz="24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4062387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33463" y="1314923"/>
            <a:ext cx="7445519" cy="4947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rot="5400000">
            <a:off x="6227106" y="3483567"/>
            <a:ext cx="5010305"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78803F99-A13C-4422-ABA7-4B8BA79F0C9F}" type="slidenum">
              <a:rPr lang="en-US" smtClean="0"/>
              <a:pPr>
                <a:defRPr/>
              </a:pPr>
              <a:t>‹#›</a:t>
            </a:fld>
            <a:endParaRPr lang="en-US" dirty="0"/>
          </a:p>
        </p:txBody>
      </p:sp>
    </p:spTree>
    <p:extLst>
      <p:ext uri="{BB962C8B-B14F-4D97-AF65-F5344CB8AC3E}">
        <p14:creationId xmlns:p14="http://schemas.microsoft.com/office/powerpoint/2010/main" val="1135830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7905" y="777875"/>
            <a:ext cx="523220" cy="53943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525" y="777875"/>
            <a:ext cx="5292148" cy="53943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rot="5400000">
            <a:off x="3880650" y="3207735"/>
            <a:ext cx="5410826"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557F9E32-125F-442F-9A76-BA743293146D}" type="slidenum">
              <a:rPr lang="en-US" smtClean="0"/>
              <a:pPr>
                <a:defRPr/>
              </a:pPr>
              <a:t>‹#›</a:t>
            </a:fld>
            <a:endParaRPr lang="en-US" dirty="0"/>
          </a:p>
        </p:txBody>
      </p:sp>
    </p:spTree>
    <p:extLst>
      <p:ext uri="{BB962C8B-B14F-4D97-AF65-F5344CB8AC3E}">
        <p14:creationId xmlns:p14="http://schemas.microsoft.com/office/powerpoint/2010/main" val="42791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lvl1pPr algn="l">
              <a:defRPr sz="4400">
                <a:solidFill>
                  <a:srgbClr val="00467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8882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Tree>
    <p:extLst>
      <p:ext uri="{BB962C8B-B14F-4D97-AF65-F5344CB8AC3E}">
        <p14:creationId xmlns:p14="http://schemas.microsoft.com/office/powerpoint/2010/main" val="3803985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Tree>
    <p:extLst>
      <p:ext uri="{BB962C8B-B14F-4D97-AF65-F5344CB8AC3E}">
        <p14:creationId xmlns:p14="http://schemas.microsoft.com/office/powerpoint/2010/main" val="316537497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5FA0F203-9835-44EF-B27D-E06B4004E29B}" type="slidenum">
              <a:rPr lang="en-US"/>
              <a:pPr>
                <a:defRPr/>
              </a:pPr>
              <a:t>‹#›</a:t>
            </a:fld>
            <a:endParaRPr lang="en-US" dirty="0"/>
          </a:p>
        </p:txBody>
      </p:sp>
    </p:spTree>
    <p:extLst>
      <p:ext uri="{BB962C8B-B14F-4D97-AF65-F5344CB8AC3E}">
        <p14:creationId xmlns:p14="http://schemas.microsoft.com/office/powerpoint/2010/main" val="629406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33E8770C-B4CC-4AF1-99AD-FCF77D70C537}" type="slidenum">
              <a:rPr lang="en-US"/>
              <a:pPr>
                <a:defRPr/>
              </a:pPr>
              <a:t>‹#›</a:t>
            </a:fld>
            <a:endParaRPr lang="en-US" dirty="0"/>
          </a:p>
        </p:txBody>
      </p:sp>
    </p:spTree>
    <p:extLst>
      <p:ext uri="{BB962C8B-B14F-4D97-AF65-F5344CB8AC3E}">
        <p14:creationId xmlns:p14="http://schemas.microsoft.com/office/powerpoint/2010/main" val="2468811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33463" y="1314923"/>
            <a:ext cx="7445519" cy="4947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rot="5400000">
            <a:off x="6227106" y="3483567"/>
            <a:ext cx="5010305"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78803F99-A13C-4422-ABA7-4B8BA79F0C9F}" type="slidenum">
              <a:rPr lang="en-US"/>
              <a:pPr>
                <a:defRPr/>
              </a:pPr>
              <a:t>‹#›</a:t>
            </a:fld>
            <a:endParaRPr lang="en-US" dirty="0"/>
          </a:p>
        </p:txBody>
      </p:sp>
    </p:spTree>
    <p:extLst>
      <p:ext uri="{BB962C8B-B14F-4D97-AF65-F5344CB8AC3E}">
        <p14:creationId xmlns:p14="http://schemas.microsoft.com/office/powerpoint/2010/main" val="2089631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7905" y="777875"/>
            <a:ext cx="523220" cy="53943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525" y="777875"/>
            <a:ext cx="5292148" cy="53943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rot="5400000">
            <a:off x="3880650" y="3207735"/>
            <a:ext cx="5410826"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557F9E32-125F-442F-9A76-BA743293146D}" type="slidenum">
              <a:rPr lang="en-US"/>
              <a:pPr>
                <a:defRPr/>
              </a:pPr>
              <a:t>‹#›</a:t>
            </a:fld>
            <a:endParaRPr lang="en-US" dirty="0"/>
          </a:p>
        </p:txBody>
      </p:sp>
    </p:spTree>
    <p:extLst>
      <p:ext uri="{BB962C8B-B14F-4D97-AF65-F5344CB8AC3E}">
        <p14:creationId xmlns:p14="http://schemas.microsoft.com/office/powerpoint/2010/main" val="875054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itle-Bac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616075" y="6359525"/>
            <a:ext cx="70818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800" dirty="0" smtClean="0">
                <a:solidFill>
                  <a:srgbClr val="6E6259"/>
                </a:solidFill>
              </a:rPr>
              <a:t>©2013 </a:t>
            </a:r>
            <a:r>
              <a:rPr lang="en-US" sz="800" dirty="0" err="1" smtClean="0">
                <a:solidFill>
                  <a:srgbClr val="6E6259"/>
                </a:solidFill>
              </a:rPr>
              <a:t>CoreLogic</a:t>
            </a:r>
            <a:r>
              <a:rPr lang="en-US" sz="800" dirty="0" smtClean="0">
                <a:solidFill>
                  <a:srgbClr val="6E6259"/>
                </a:solidFill>
              </a:rPr>
              <a:t>, Inc. All rights reserved. Proprietary &amp; Confidential</a:t>
            </a:r>
          </a:p>
        </p:txBody>
      </p:sp>
      <p:pic>
        <p:nvPicPr>
          <p:cNvPr id="6" name="Picture 9" descr="CL_Logo_RGB.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6300" y="228600"/>
            <a:ext cx="16891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616075" y="4217988"/>
            <a:ext cx="7223125" cy="701675"/>
          </a:xfrm>
        </p:spPr>
        <p:txBody>
          <a:bodyPr anchor="ctr"/>
          <a:lstStyle>
            <a:lvl1pPr>
              <a:defRPr sz="4000"/>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616075" y="4906963"/>
            <a:ext cx="6400800" cy="457200"/>
          </a:xfrm>
        </p:spPr>
        <p:txBody>
          <a:bodyPr>
            <a:spAutoFit/>
          </a:bodyPr>
          <a:lstStyle>
            <a:lvl1pPr>
              <a:buNone/>
              <a:defRPr sz="2400">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val="3196993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5FA0F203-9835-44EF-B27D-E06B4004E29B}" type="slidenum">
              <a:rPr lang="en-US" smtClean="0"/>
              <a:pPr>
                <a:defRPr/>
              </a:pPr>
              <a:t>‹#›</a:t>
            </a:fld>
            <a:endParaRPr lang="en-US" dirty="0"/>
          </a:p>
        </p:txBody>
      </p:sp>
    </p:spTree>
    <p:extLst>
      <p:ext uri="{BB962C8B-B14F-4D97-AF65-F5344CB8AC3E}">
        <p14:creationId xmlns:p14="http://schemas.microsoft.com/office/powerpoint/2010/main" val="1755488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5FA0F203-9835-44EF-B27D-E06B4004E29B}" type="slidenum">
              <a:rPr lang="en-US" smtClean="0"/>
              <a:pPr>
                <a:defRPr/>
              </a:pPr>
              <a:t>‹#›</a:t>
            </a:fld>
            <a:endParaRPr lang="en-US" dirty="0"/>
          </a:p>
        </p:txBody>
      </p:sp>
    </p:spTree>
    <p:extLst>
      <p:ext uri="{BB962C8B-B14F-4D97-AF65-F5344CB8AC3E}">
        <p14:creationId xmlns:p14="http://schemas.microsoft.com/office/powerpoint/2010/main" val="2085826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2ABADCBC-567A-4412-9510-F11D4637AA77}" type="slidenum">
              <a:rPr lang="en-US" smtClean="0"/>
              <a:pPr>
                <a:defRPr/>
              </a:pPr>
              <a:t>‹#›</a:t>
            </a:fld>
            <a:endParaRPr lang="en-US" dirty="0"/>
          </a:p>
        </p:txBody>
      </p:sp>
    </p:spTree>
    <p:extLst>
      <p:ext uri="{BB962C8B-B14F-4D97-AF65-F5344CB8AC3E}">
        <p14:creationId xmlns:p14="http://schemas.microsoft.com/office/powerpoint/2010/main" val="1982972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3463" y="1262063"/>
            <a:ext cx="3906837" cy="4910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700" y="1262063"/>
            <a:ext cx="3908425" cy="4910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09AE09A6-F3AE-4BF1-B961-06E61FF63499}" type="slidenum">
              <a:rPr lang="en-US" smtClean="0"/>
              <a:pPr>
                <a:defRPr/>
              </a:pPr>
              <a:t>‹#›</a:t>
            </a:fld>
            <a:endParaRPr lang="en-US" dirty="0"/>
          </a:p>
        </p:txBody>
      </p:sp>
    </p:spTree>
    <p:extLst>
      <p:ext uri="{BB962C8B-B14F-4D97-AF65-F5344CB8AC3E}">
        <p14:creationId xmlns:p14="http://schemas.microsoft.com/office/powerpoint/2010/main" val="23903149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33E8770C-B4CC-4AF1-99AD-FCF77D70C537}" type="slidenum">
              <a:rPr lang="en-US" smtClean="0"/>
              <a:pPr>
                <a:defRPr/>
              </a:pPr>
              <a:t>‹#›</a:t>
            </a:fld>
            <a:endParaRPr lang="en-US" dirty="0"/>
          </a:p>
        </p:txBody>
      </p:sp>
    </p:spTree>
    <p:extLst>
      <p:ext uri="{BB962C8B-B14F-4D97-AF65-F5344CB8AC3E}">
        <p14:creationId xmlns:p14="http://schemas.microsoft.com/office/powerpoint/2010/main" val="640197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405785B3-A848-4B0B-8139-5E25FFF7856A}" type="slidenum">
              <a:rPr lang="en-US" smtClean="0"/>
              <a:pPr>
                <a:defRPr/>
              </a:pPr>
              <a:t>‹#›</a:t>
            </a:fld>
            <a:endParaRPr lang="en-US" dirty="0"/>
          </a:p>
        </p:txBody>
      </p:sp>
    </p:spTree>
    <p:extLst>
      <p:ext uri="{BB962C8B-B14F-4D97-AF65-F5344CB8AC3E}">
        <p14:creationId xmlns:p14="http://schemas.microsoft.com/office/powerpoint/2010/main" val="8208513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01F953F-AE5D-4DCB-8D6A-50589365A69F}" type="slidenum">
              <a:rPr lang="en-US" smtClean="0"/>
              <a:pPr>
                <a:defRPr/>
              </a:pPr>
              <a:t>‹#›</a:t>
            </a:fld>
            <a:endParaRPr lang="en-US" dirty="0"/>
          </a:p>
        </p:txBody>
      </p:sp>
    </p:spTree>
    <p:extLst>
      <p:ext uri="{BB962C8B-B14F-4D97-AF65-F5344CB8AC3E}">
        <p14:creationId xmlns:p14="http://schemas.microsoft.com/office/powerpoint/2010/main" val="110649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7B4621C-1ECB-4FFD-A963-E5827ADAEE05}" type="slidenum">
              <a:rPr lang="en-US" smtClean="0"/>
              <a:pPr>
                <a:defRPr/>
              </a:pPr>
              <a:t>‹#›</a:t>
            </a:fld>
            <a:endParaRPr lang="en-US" dirty="0"/>
          </a:p>
        </p:txBody>
      </p:sp>
    </p:spTree>
    <p:extLst>
      <p:ext uri="{BB962C8B-B14F-4D97-AF65-F5344CB8AC3E}">
        <p14:creationId xmlns:p14="http://schemas.microsoft.com/office/powerpoint/2010/main" val="2747652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AC78E097-6722-4CE5-A472-5896C9E284D3}" type="slidenum">
              <a:rPr lang="en-US" smtClean="0"/>
              <a:pPr>
                <a:defRPr/>
              </a:pPr>
              <a:t>‹#›</a:t>
            </a:fld>
            <a:endParaRPr lang="en-US" dirty="0"/>
          </a:p>
        </p:txBody>
      </p:sp>
    </p:spTree>
    <p:extLst>
      <p:ext uri="{BB962C8B-B14F-4D97-AF65-F5344CB8AC3E}">
        <p14:creationId xmlns:p14="http://schemas.microsoft.com/office/powerpoint/2010/main" val="2064767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33463" y="1314923"/>
            <a:ext cx="7445519" cy="4947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rot="5400000">
            <a:off x="6227106" y="3483567"/>
            <a:ext cx="5010305"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78803F99-A13C-4422-ABA7-4B8BA79F0C9F}" type="slidenum">
              <a:rPr lang="en-US" smtClean="0"/>
              <a:pPr>
                <a:defRPr/>
              </a:pPr>
              <a:t>‹#›</a:t>
            </a:fld>
            <a:endParaRPr lang="en-US" dirty="0"/>
          </a:p>
        </p:txBody>
      </p:sp>
    </p:spTree>
    <p:extLst>
      <p:ext uri="{BB962C8B-B14F-4D97-AF65-F5344CB8AC3E}">
        <p14:creationId xmlns:p14="http://schemas.microsoft.com/office/powerpoint/2010/main" val="2223772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7905" y="777875"/>
            <a:ext cx="523220" cy="53943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525" y="777875"/>
            <a:ext cx="5292148" cy="53943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rot="5400000">
            <a:off x="3880650" y="3207735"/>
            <a:ext cx="5410826"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557F9E32-125F-442F-9A76-BA743293146D}" type="slidenum">
              <a:rPr lang="en-US" smtClean="0"/>
              <a:pPr>
                <a:defRPr/>
              </a:pPr>
              <a:t>‹#›</a:t>
            </a:fld>
            <a:endParaRPr lang="en-US" dirty="0"/>
          </a:p>
        </p:txBody>
      </p:sp>
    </p:spTree>
    <p:extLst>
      <p:ext uri="{BB962C8B-B14F-4D97-AF65-F5344CB8AC3E}">
        <p14:creationId xmlns:p14="http://schemas.microsoft.com/office/powerpoint/2010/main" val="80830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
          <p:cNvSpPr>
            <a:spLocks noGrp="1"/>
          </p:cNvSpPr>
          <p:nvPr>
            <p:ph type="sldNum" sz="quarter" idx="10"/>
          </p:nvPr>
        </p:nvSpPr>
        <p:spPr/>
        <p:txBody>
          <a:bodyPr/>
          <a:lstStyle>
            <a:lvl1pPr>
              <a:defRPr/>
            </a:lvl1pPr>
          </a:lstStyle>
          <a:p>
            <a:pPr>
              <a:defRPr/>
            </a:pPr>
            <a:fld id="{2ABADCBC-567A-4412-9510-F11D4637AA77}" type="slidenum">
              <a:rPr lang="en-US" smtClean="0"/>
              <a:pPr>
                <a:defRPr/>
              </a:pPr>
              <a:t>‹#›</a:t>
            </a:fld>
            <a:endParaRPr lang="en-US" dirty="0"/>
          </a:p>
        </p:txBody>
      </p:sp>
    </p:spTree>
    <p:extLst>
      <p:ext uri="{BB962C8B-B14F-4D97-AF65-F5344CB8AC3E}">
        <p14:creationId xmlns:p14="http://schemas.microsoft.com/office/powerpoint/2010/main" val="9339637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lvl1pPr algn="l">
              <a:defRPr sz="4400">
                <a:solidFill>
                  <a:srgbClr val="00467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1"/>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727504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Tree>
    <p:extLst>
      <p:ext uri="{BB962C8B-B14F-4D97-AF65-F5344CB8AC3E}">
        <p14:creationId xmlns:p14="http://schemas.microsoft.com/office/powerpoint/2010/main" val="1673121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Tree>
    <p:extLst>
      <p:ext uri="{BB962C8B-B14F-4D97-AF65-F5344CB8AC3E}">
        <p14:creationId xmlns:p14="http://schemas.microsoft.com/office/powerpoint/2010/main" val="349657317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a:off x="1035863" y="1269857"/>
            <a:ext cx="7986713" cy="521158"/>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5FA0F203-9835-44EF-B27D-E06B4004E29B}" type="slidenum">
              <a:rPr lang="en-US"/>
              <a:pPr>
                <a:defRPr/>
              </a:pPr>
              <a:t>‹#›</a:t>
            </a:fld>
            <a:endParaRPr lang="en-US" dirty="0"/>
          </a:p>
        </p:txBody>
      </p:sp>
    </p:spTree>
    <p:extLst>
      <p:ext uri="{BB962C8B-B14F-4D97-AF65-F5344CB8AC3E}">
        <p14:creationId xmlns:p14="http://schemas.microsoft.com/office/powerpoint/2010/main" val="2610558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33E8770C-B4CC-4AF1-99AD-FCF77D70C537}" type="slidenum">
              <a:rPr lang="en-US"/>
              <a:pPr>
                <a:defRPr/>
              </a:pPr>
              <a:t>‹#›</a:t>
            </a:fld>
            <a:endParaRPr lang="en-US" dirty="0"/>
          </a:p>
        </p:txBody>
      </p:sp>
    </p:spTree>
    <p:extLst>
      <p:ext uri="{BB962C8B-B14F-4D97-AF65-F5344CB8AC3E}">
        <p14:creationId xmlns:p14="http://schemas.microsoft.com/office/powerpoint/2010/main" val="645151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33463" y="1314923"/>
            <a:ext cx="7445519" cy="4947962"/>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p:nvPr>
        </p:nvSpPr>
        <p:spPr>
          <a:xfrm rot="5400000">
            <a:off x="6227106" y="3483567"/>
            <a:ext cx="5010305"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6" name="Slide Number Placeholder 1"/>
          <p:cNvSpPr>
            <a:spLocks noGrp="1"/>
          </p:cNvSpPr>
          <p:nvPr>
            <p:ph type="sldNum" sz="quarter" idx="11"/>
          </p:nvPr>
        </p:nvSpPr>
        <p:spPr/>
        <p:txBody>
          <a:bodyPr/>
          <a:lstStyle>
            <a:lvl1pPr>
              <a:defRPr/>
            </a:lvl1pPr>
          </a:lstStyle>
          <a:p>
            <a:pPr>
              <a:defRPr/>
            </a:pPr>
            <a:fld id="{78803F99-A13C-4422-ABA7-4B8BA79F0C9F}" type="slidenum">
              <a:rPr lang="en-US"/>
              <a:pPr>
                <a:defRPr/>
              </a:pPr>
              <a:t>‹#›</a:t>
            </a:fld>
            <a:endParaRPr lang="en-US" dirty="0"/>
          </a:p>
        </p:txBody>
      </p:sp>
    </p:spTree>
    <p:extLst>
      <p:ext uri="{BB962C8B-B14F-4D97-AF65-F5344CB8AC3E}">
        <p14:creationId xmlns:p14="http://schemas.microsoft.com/office/powerpoint/2010/main" val="4053224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77905" y="777875"/>
            <a:ext cx="523220" cy="5394325"/>
          </a:xfrm>
        </p:spPr>
        <p:txBody>
          <a:bodyPr vert="eaVert"/>
          <a:lstStyle>
            <a:lvl1pPr>
              <a:defRPr>
                <a:solidFill>
                  <a:schemeClr val="tx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5525" y="777875"/>
            <a:ext cx="5292148" cy="5394325"/>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0"/>
          </p:nvPr>
        </p:nvSpPr>
        <p:spPr>
          <a:xfrm rot="5400000">
            <a:off x="3880650" y="3207735"/>
            <a:ext cx="5410826" cy="536995"/>
          </a:xfrm>
        </p:spPr>
        <p:txBody>
          <a:bodyPr/>
          <a:lstStyle>
            <a:lvl1pPr marL="0" indent="0">
              <a:buNone/>
              <a:defRPr sz="2000">
                <a:solidFill>
                  <a:schemeClr val="tx1"/>
                </a:solidFill>
              </a:defRPr>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5" name="Slide Number Placeholder 1"/>
          <p:cNvSpPr>
            <a:spLocks noGrp="1"/>
          </p:cNvSpPr>
          <p:nvPr>
            <p:ph type="sldNum" sz="quarter" idx="11"/>
          </p:nvPr>
        </p:nvSpPr>
        <p:spPr/>
        <p:txBody>
          <a:bodyPr/>
          <a:lstStyle>
            <a:lvl1pPr>
              <a:defRPr/>
            </a:lvl1pPr>
          </a:lstStyle>
          <a:p>
            <a:pPr>
              <a:defRPr/>
            </a:pPr>
            <a:fld id="{557F9E32-125F-442F-9A76-BA743293146D}" type="slidenum">
              <a:rPr lang="en-US"/>
              <a:pPr>
                <a:defRPr/>
              </a:pPr>
              <a:t>‹#›</a:t>
            </a:fld>
            <a:endParaRPr lang="en-US" dirty="0"/>
          </a:p>
        </p:txBody>
      </p:sp>
    </p:spTree>
    <p:extLst>
      <p:ext uri="{BB962C8B-B14F-4D97-AF65-F5344CB8AC3E}">
        <p14:creationId xmlns:p14="http://schemas.microsoft.com/office/powerpoint/2010/main" val="220773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3463" y="1262063"/>
            <a:ext cx="3906837" cy="4910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92700" y="1262063"/>
            <a:ext cx="3908425" cy="4910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
          <p:cNvSpPr>
            <a:spLocks noGrp="1"/>
          </p:cNvSpPr>
          <p:nvPr>
            <p:ph type="sldNum" sz="quarter" idx="10"/>
          </p:nvPr>
        </p:nvSpPr>
        <p:spPr/>
        <p:txBody>
          <a:bodyPr/>
          <a:lstStyle>
            <a:lvl1pPr>
              <a:defRPr/>
            </a:lvl1pPr>
          </a:lstStyle>
          <a:p>
            <a:pPr>
              <a:defRPr/>
            </a:pPr>
            <a:fld id="{09AE09A6-F3AE-4BF1-B961-06E61FF63499}" type="slidenum">
              <a:rPr lang="en-US" smtClean="0"/>
              <a:pPr>
                <a:defRPr/>
              </a:pPr>
              <a:t>‹#›</a:t>
            </a:fld>
            <a:endParaRPr lang="en-US" dirty="0"/>
          </a:p>
        </p:txBody>
      </p:sp>
    </p:spTree>
    <p:extLst>
      <p:ext uri="{BB962C8B-B14F-4D97-AF65-F5344CB8AC3E}">
        <p14:creationId xmlns:p14="http://schemas.microsoft.com/office/powerpoint/2010/main" val="1021066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
          <p:cNvSpPr>
            <a:spLocks noGrp="1"/>
          </p:cNvSpPr>
          <p:nvPr>
            <p:ph type="sldNum" sz="quarter" idx="10"/>
          </p:nvPr>
        </p:nvSpPr>
        <p:spPr/>
        <p:txBody>
          <a:bodyPr/>
          <a:lstStyle>
            <a:lvl1pPr>
              <a:defRPr/>
            </a:lvl1pPr>
          </a:lstStyle>
          <a:p>
            <a:pPr>
              <a:defRPr/>
            </a:pPr>
            <a:fld id="{33E8770C-B4CC-4AF1-99AD-FCF77D70C537}" type="slidenum">
              <a:rPr lang="en-US" smtClean="0"/>
              <a:pPr>
                <a:defRPr/>
              </a:pPr>
              <a:t>‹#›</a:t>
            </a:fld>
            <a:endParaRPr lang="en-US" dirty="0"/>
          </a:p>
        </p:txBody>
      </p:sp>
    </p:spTree>
    <p:extLst>
      <p:ext uri="{BB962C8B-B14F-4D97-AF65-F5344CB8AC3E}">
        <p14:creationId xmlns:p14="http://schemas.microsoft.com/office/powerpoint/2010/main" val="3978762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405785B3-A848-4B0B-8139-5E25FFF7856A}" type="slidenum">
              <a:rPr lang="en-US" smtClean="0"/>
              <a:pPr>
                <a:defRPr/>
              </a:pPr>
              <a:t>‹#›</a:t>
            </a:fld>
            <a:endParaRPr lang="en-US" dirty="0"/>
          </a:p>
        </p:txBody>
      </p:sp>
    </p:spTree>
    <p:extLst>
      <p:ext uri="{BB962C8B-B14F-4D97-AF65-F5344CB8AC3E}">
        <p14:creationId xmlns:p14="http://schemas.microsoft.com/office/powerpoint/2010/main" val="579201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01F953F-AE5D-4DCB-8D6A-50589365A69F}" type="slidenum">
              <a:rPr lang="en-US" smtClean="0"/>
              <a:pPr>
                <a:defRPr/>
              </a:pPr>
              <a:t>‹#›</a:t>
            </a:fld>
            <a:endParaRPr lang="en-US" dirty="0"/>
          </a:p>
        </p:txBody>
      </p:sp>
    </p:spTree>
    <p:extLst>
      <p:ext uri="{BB962C8B-B14F-4D97-AF65-F5344CB8AC3E}">
        <p14:creationId xmlns:p14="http://schemas.microsoft.com/office/powerpoint/2010/main" val="1982468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47B4621C-1ECB-4FFD-A963-E5827ADAEE05}" type="slidenum">
              <a:rPr lang="en-US" smtClean="0"/>
              <a:pPr>
                <a:defRPr/>
              </a:pPr>
              <a:t>‹#›</a:t>
            </a:fld>
            <a:endParaRPr lang="en-US" dirty="0"/>
          </a:p>
        </p:txBody>
      </p:sp>
    </p:spTree>
    <p:extLst>
      <p:ext uri="{BB962C8B-B14F-4D97-AF65-F5344CB8AC3E}">
        <p14:creationId xmlns:p14="http://schemas.microsoft.com/office/powerpoint/2010/main" val="3678474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
          <p:cNvSpPr>
            <a:spLocks noGrp="1"/>
          </p:cNvSpPr>
          <p:nvPr>
            <p:ph type="sldNum" sz="quarter" idx="10"/>
          </p:nvPr>
        </p:nvSpPr>
        <p:spPr/>
        <p:txBody>
          <a:bodyPr/>
          <a:lstStyle>
            <a:lvl1pPr>
              <a:defRPr/>
            </a:lvl1pPr>
          </a:lstStyle>
          <a:p>
            <a:pPr>
              <a:defRPr/>
            </a:pPr>
            <a:fld id="{AC78E097-6722-4CE5-A472-5896C9E284D3}" type="slidenum">
              <a:rPr lang="en-US" smtClean="0"/>
              <a:pPr>
                <a:defRPr/>
              </a:pPr>
              <a:t>‹#›</a:t>
            </a:fld>
            <a:endParaRPr lang="en-US" dirty="0"/>
          </a:p>
        </p:txBody>
      </p:sp>
    </p:spTree>
    <p:extLst>
      <p:ext uri="{BB962C8B-B14F-4D97-AF65-F5344CB8AC3E}">
        <p14:creationId xmlns:p14="http://schemas.microsoft.com/office/powerpoint/2010/main" val="1410622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image" Target="../media/image5.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in-back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25525" y="777875"/>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033463" y="1790700"/>
            <a:ext cx="7967662"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10"/>
          <p:cNvSpPr>
            <a:spLocks noChangeArrowheads="1"/>
          </p:cNvSpPr>
          <p:nvPr/>
        </p:nvSpPr>
        <p:spPr bwMode="auto">
          <a:xfrm>
            <a:off x="1071563" y="6535738"/>
            <a:ext cx="3541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smtClean="0"/>
              <a:t>©2013 CoreLogic, Inc. All rights reserved. Proprietary &amp; Confidential</a:t>
            </a:r>
          </a:p>
        </p:txBody>
      </p:sp>
      <p:pic>
        <p:nvPicPr>
          <p:cNvPr id="1030" name="Picture 6" descr="CL_Horiz_Logo_RGB.pn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137400" y="38100"/>
            <a:ext cx="18192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4"/>
          </p:nvPr>
        </p:nvSpPr>
        <p:spPr bwMode="auto">
          <a:xfrm>
            <a:off x="6829425" y="6535738"/>
            <a:ext cx="2133600" cy="214312"/>
          </a:xfrm>
          <a:prstGeom prst="rect">
            <a:avLst/>
          </a:prstGeom>
        </p:spPr>
        <p:txBody>
          <a:bodyPr vert="horz" lIns="0" tIns="45720" rIns="0" bIns="45720" rtlCol="0" anchor="ctr"/>
          <a:lstStyle>
            <a:lvl1pPr algn="r">
              <a:defRPr sz="800">
                <a:solidFill>
                  <a:srgbClr val="685745"/>
                </a:solidFill>
                <a:cs typeface="+mn-cs"/>
              </a:defRPr>
            </a:lvl1pPr>
          </a:lstStyle>
          <a:p>
            <a:pPr>
              <a:defRPr/>
            </a:pPr>
            <a:fld id="{CF0D0390-0414-4D3A-8786-01A357BD671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879" r:id="rId15"/>
    <p:sldLayoutId id="2147483882" r:id="rId16"/>
    <p:sldLayoutId id="2147483887" r:id="rId17"/>
    <p:sldLayoutId id="2147483888" r:id="rId18"/>
  </p:sldLayoutIdLst>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8600" indent="-228600" algn="l" rtl="0" eaLnBrk="1" fontAlgn="base" hangingPunct="1">
        <a:spcBef>
          <a:spcPts val="475"/>
        </a:spcBef>
        <a:spcAft>
          <a:spcPct val="0"/>
        </a:spcAft>
        <a:buClr>
          <a:schemeClr val="bg2"/>
        </a:buClr>
        <a:buFont typeface="Wingdings" pitchFamily="2" charset="2"/>
        <a:buChar char="§"/>
        <a:defRPr sz="2000">
          <a:solidFill>
            <a:schemeClr val="tx1"/>
          </a:solidFill>
          <a:latin typeface="+mn-lt"/>
          <a:ea typeface="+mn-ea"/>
          <a:cs typeface="+mn-cs"/>
        </a:defRPr>
      </a:lvl1pPr>
      <a:lvl2pPr marL="458788" indent="-231775" algn="l" rtl="0" eaLnBrk="1" fontAlgn="base" hangingPunct="1">
        <a:spcBef>
          <a:spcPts val="475"/>
        </a:spcBef>
        <a:spcAft>
          <a:spcPct val="0"/>
        </a:spcAft>
        <a:buClr>
          <a:srgbClr val="958377"/>
        </a:buClr>
        <a:buFont typeface="Wingdings" pitchFamily="2" charset="2"/>
        <a:buChar char="w"/>
        <a:defRPr sz="2000">
          <a:solidFill>
            <a:schemeClr val="tx1"/>
          </a:solidFill>
          <a:latin typeface="+mn-lt"/>
        </a:defRPr>
      </a:lvl2pPr>
      <a:lvl3pPr marL="687388" indent="-173038" algn="l" rtl="0" eaLnBrk="1" fontAlgn="base" hangingPunct="1">
        <a:spcBef>
          <a:spcPct val="0"/>
        </a:spcBef>
        <a:spcAft>
          <a:spcPct val="0"/>
        </a:spcAft>
        <a:buClr>
          <a:srgbClr val="958377"/>
        </a:buClr>
        <a:buFont typeface="Arial" charset="0"/>
        <a:buChar char="̶"/>
        <a:defRPr>
          <a:solidFill>
            <a:schemeClr val="tx1"/>
          </a:solidFill>
          <a:latin typeface="+mn-lt"/>
        </a:defRPr>
      </a:lvl3pPr>
      <a:lvl4pPr marL="855663" indent="-168275" algn="l" rtl="0" eaLnBrk="1" fontAlgn="base" hangingPunct="1">
        <a:spcBef>
          <a:spcPct val="0"/>
        </a:spcBef>
        <a:spcAft>
          <a:spcPct val="0"/>
        </a:spcAft>
        <a:buClr>
          <a:srgbClr val="958377"/>
        </a:buClr>
        <a:buFont typeface="Arial" charset="0"/>
        <a:buChar char="•"/>
        <a:defRPr>
          <a:solidFill>
            <a:schemeClr val="tx1"/>
          </a:solidFill>
          <a:latin typeface="+mn-lt"/>
        </a:defRPr>
      </a:lvl4pPr>
      <a:lvl5pPr marL="1027113" indent="-149225" algn="l" rtl="0" eaLnBrk="1" fontAlgn="base" hangingPunct="1">
        <a:spcBef>
          <a:spcPct val="0"/>
        </a:spcBef>
        <a:spcAft>
          <a:spcPct val="0"/>
        </a:spcAft>
        <a:buClr>
          <a:srgbClr val="958377"/>
        </a:buClr>
        <a:buSzPct val="70000"/>
        <a:buFont typeface="Wingdings" pitchFamily="2" charset="2"/>
        <a:buChar char="§"/>
        <a:defRPr>
          <a:solidFill>
            <a:schemeClr val="tx1"/>
          </a:solidFill>
          <a:latin typeface="+mn-lt"/>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main-backe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1025525" y="777875"/>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spAutoFit/>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1033463" y="1790700"/>
            <a:ext cx="7967662"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10"/>
          <p:cNvSpPr>
            <a:spLocks noChangeArrowheads="1"/>
          </p:cNvSpPr>
          <p:nvPr/>
        </p:nvSpPr>
        <p:spPr bwMode="auto">
          <a:xfrm>
            <a:off x="1071563" y="6535738"/>
            <a:ext cx="35417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800" smtClean="0">
                <a:solidFill>
                  <a:srgbClr val="6E6259"/>
                </a:solidFill>
              </a:rPr>
              <a:t>©2013 CoreLogic, Inc. All rights reserved. Proprietary &amp; Confidential</a:t>
            </a:r>
          </a:p>
        </p:txBody>
      </p:sp>
      <p:pic>
        <p:nvPicPr>
          <p:cNvPr id="1030" name="Picture 6" descr="CL_Horiz_Logo_RGB.png"/>
          <p:cNvPicPr>
            <a:picLocks noChangeAspect="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137400" y="38100"/>
            <a:ext cx="181927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p:cNvSpPr>
            <a:spLocks noGrp="1"/>
          </p:cNvSpPr>
          <p:nvPr>
            <p:ph type="sldNum" sz="quarter" idx="4"/>
          </p:nvPr>
        </p:nvSpPr>
        <p:spPr bwMode="auto">
          <a:xfrm>
            <a:off x="6829425" y="6535738"/>
            <a:ext cx="2133600" cy="214312"/>
          </a:xfrm>
          <a:prstGeom prst="rect">
            <a:avLst/>
          </a:prstGeom>
        </p:spPr>
        <p:txBody>
          <a:bodyPr vert="horz" lIns="0" tIns="45720" rIns="0" bIns="45720" rtlCol="0" anchor="ctr"/>
          <a:lstStyle>
            <a:lvl1pPr algn="r">
              <a:defRPr sz="800">
                <a:solidFill>
                  <a:srgbClr val="685745"/>
                </a:solidFill>
                <a:cs typeface="+mn-cs"/>
              </a:defRPr>
            </a:lvl1pPr>
          </a:lstStyle>
          <a:p>
            <a:pPr>
              <a:defRPr/>
            </a:pPr>
            <a:fld id="{CF0D0390-0414-4D3A-8786-01A357BD6710}" type="slidenum">
              <a:rPr lang="en-US" smtClean="0">
                <a:latin typeface="Arial"/>
              </a:rPr>
              <a:pPr>
                <a:defRPr/>
              </a:pPr>
              <a:t>‹#›</a:t>
            </a:fld>
            <a:endParaRPr lang="en-US" dirty="0">
              <a:latin typeface="Arial"/>
            </a:endParaRPr>
          </a:p>
        </p:txBody>
      </p:sp>
    </p:spTree>
    <p:extLst>
      <p:ext uri="{BB962C8B-B14F-4D97-AF65-F5344CB8AC3E}">
        <p14:creationId xmlns:p14="http://schemas.microsoft.com/office/powerpoint/2010/main" val="85979362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Lst>
  <p:hf hdr="0" ftr="0" dt="0"/>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Arial" charset="0"/>
        </a:defRPr>
      </a:lvl2pPr>
      <a:lvl3pPr algn="l" rtl="0" eaLnBrk="1" fontAlgn="base" hangingPunct="1">
        <a:spcBef>
          <a:spcPct val="0"/>
        </a:spcBef>
        <a:spcAft>
          <a:spcPct val="0"/>
        </a:spcAft>
        <a:defRPr sz="2800">
          <a:solidFill>
            <a:schemeClr val="tx1"/>
          </a:solidFill>
          <a:latin typeface="Arial" charset="0"/>
        </a:defRPr>
      </a:lvl3pPr>
      <a:lvl4pPr algn="l" rtl="0" eaLnBrk="1" fontAlgn="base" hangingPunct="1">
        <a:spcBef>
          <a:spcPct val="0"/>
        </a:spcBef>
        <a:spcAft>
          <a:spcPct val="0"/>
        </a:spcAft>
        <a:defRPr sz="2800">
          <a:solidFill>
            <a:schemeClr val="tx1"/>
          </a:solidFill>
          <a:latin typeface="Arial" charset="0"/>
        </a:defRPr>
      </a:lvl4pPr>
      <a:lvl5pPr algn="l" rtl="0" eaLnBrk="1" fontAlgn="base" hangingPunct="1">
        <a:spcBef>
          <a:spcPct val="0"/>
        </a:spcBef>
        <a:spcAft>
          <a:spcPct val="0"/>
        </a:spcAft>
        <a:defRPr sz="2800">
          <a:solidFill>
            <a:schemeClr val="tx1"/>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228600" indent="-228600" algn="l" rtl="0" eaLnBrk="1" fontAlgn="base" hangingPunct="1">
        <a:spcBef>
          <a:spcPts val="475"/>
        </a:spcBef>
        <a:spcAft>
          <a:spcPct val="0"/>
        </a:spcAft>
        <a:buClr>
          <a:schemeClr val="bg2"/>
        </a:buClr>
        <a:buFont typeface="Wingdings" pitchFamily="2" charset="2"/>
        <a:buChar char="§"/>
        <a:defRPr sz="2000">
          <a:solidFill>
            <a:schemeClr val="tx1"/>
          </a:solidFill>
          <a:latin typeface="+mn-lt"/>
          <a:ea typeface="+mn-ea"/>
          <a:cs typeface="+mn-cs"/>
        </a:defRPr>
      </a:lvl1pPr>
      <a:lvl2pPr marL="458788" indent="-231775" algn="l" rtl="0" eaLnBrk="1" fontAlgn="base" hangingPunct="1">
        <a:spcBef>
          <a:spcPts val="475"/>
        </a:spcBef>
        <a:spcAft>
          <a:spcPct val="0"/>
        </a:spcAft>
        <a:buClr>
          <a:srgbClr val="958377"/>
        </a:buClr>
        <a:buFont typeface="Wingdings" pitchFamily="2" charset="2"/>
        <a:buChar char="w"/>
        <a:defRPr sz="2000">
          <a:solidFill>
            <a:schemeClr val="tx1"/>
          </a:solidFill>
          <a:latin typeface="+mn-lt"/>
        </a:defRPr>
      </a:lvl2pPr>
      <a:lvl3pPr marL="687388" indent="-173038" algn="l" rtl="0" eaLnBrk="1" fontAlgn="base" hangingPunct="1">
        <a:spcBef>
          <a:spcPct val="0"/>
        </a:spcBef>
        <a:spcAft>
          <a:spcPct val="0"/>
        </a:spcAft>
        <a:buClr>
          <a:srgbClr val="958377"/>
        </a:buClr>
        <a:buFont typeface="Arial" charset="0"/>
        <a:buChar char="̶"/>
        <a:defRPr>
          <a:solidFill>
            <a:schemeClr val="tx1"/>
          </a:solidFill>
          <a:latin typeface="+mn-lt"/>
        </a:defRPr>
      </a:lvl3pPr>
      <a:lvl4pPr marL="855663" indent="-168275" algn="l" rtl="0" eaLnBrk="1" fontAlgn="base" hangingPunct="1">
        <a:spcBef>
          <a:spcPct val="0"/>
        </a:spcBef>
        <a:spcAft>
          <a:spcPct val="0"/>
        </a:spcAft>
        <a:buClr>
          <a:srgbClr val="958377"/>
        </a:buClr>
        <a:buFont typeface="Arial" charset="0"/>
        <a:buChar char="•"/>
        <a:defRPr>
          <a:solidFill>
            <a:schemeClr val="tx1"/>
          </a:solidFill>
          <a:latin typeface="+mn-lt"/>
        </a:defRPr>
      </a:lvl4pPr>
      <a:lvl5pPr marL="1027113" indent="-149225" algn="l" rtl="0" eaLnBrk="1" fontAlgn="base" hangingPunct="1">
        <a:spcBef>
          <a:spcPct val="0"/>
        </a:spcBef>
        <a:spcAft>
          <a:spcPct val="0"/>
        </a:spcAft>
        <a:buClr>
          <a:srgbClr val="958377"/>
        </a:buClr>
        <a:buSzPct val="70000"/>
        <a:buFont typeface="Wingdings" pitchFamily="2" charset="2"/>
        <a:buChar char="§"/>
        <a:defRPr>
          <a:solidFill>
            <a:schemeClr val="tx1"/>
          </a:solidFill>
          <a:latin typeface="+mn-lt"/>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oleObject" Target="../embeddings/oleObject1.bin"/><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casact.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616075" y="2912210"/>
            <a:ext cx="7223125" cy="1200329"/>
          </a:xfrm>
        </p:spPr>
        <p:txBody>
          <a:bodyPr/>
          <a:lstStyle/>
          <a:p>
            <a:pPr eaLnBrk="1" hangingPunct="1"/>
            <a:r>
              <a:rPr lang="en-US" altLang="en-US" sz="3600" dirty="0" smtClean="0"/>
              <a:t>Knowing where events are going to happen</a:t>
            </a:r>
          </a:p>
        </p:txBody>
      </p:sp>
      <p:sp>
        <p:nvSpPr>
          <p:cNvPr id="3076" name="Text Box 4"/>
          <p:cNvSpPr txBox="1">
            <a:spLocks noChangeArrowheads="1"/>
          </p:cNvSpPr>
          <p:nvPr/>
        </p:nvSpPr>
        <p:spPr bwMode="auto">
          <a:xfrm>
            <a:off x="1616075" y="5384800"/>
            <a:ext cx="4766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50000"/>
              </a:spcBef>
              <a:buClrTx/>
              <a:buFontTx/>
              <a:buNone/>
            </a:pPr>
            <a:r>
              <a:rPr lang="en-US" altLang="en-US" sz="1800" dirty="0" smtClean="0"/>
              <a:t>CANE – September 2014</a:t>
            </a:r>
            <a:endParaRPr lang="en-US" altLang="en-US" sz="1800" dirty="0"/>
          </a:p>
        </p:txBody>
      </p:sp>
      <p:sp>
        <p:nvSpPr>
          <p:cNvPr id="5" name="Text Box 4"/>
          <p:cNvSpPr txBox="1">
            <a:spLocks noChangeArrowheads="1"/>
          </p:cNvSpPr>
          <p:nvPr/>
        </p:nvSpPr>
        <p:spPr bwMode="auto">
          <a:xfrm>
            <a:off x="1616075" y="4454124"/>
            <a:ext cx="476697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50000"/>
              </a:spcBef>
              <a:buClrTx/>
              <a:buFontTx/>
              <a:buNone/>
            </a:pPr>
            <a:r>
              <a:rPr lang="en-US" altLang="en-US" sz="1800" dirty="0" smtClean="0"/>
              <a:t>Howard A Kunst, FCAS MAAA</a:t>
            </a:r>
          </a:p>
          <a:p>
            <a:pPr eaLnBrk="1" hangingPunct="1">
              <a:spcBef>
                <a:spcPct val="50000"/>
              </a:spcBef>
              <a:buClrTx/>
              <a:buFontTx/>
              <a:buNone/>
            </a:pPr>
            <a:r>
              <a:rPr lang="en-US" altLang="en-US" sz="1800" dirty="0" smtClean="0"/>
              <a:t>Chief Actuary, CoreLogic Spatial Solutions</a:t>
            </a:r>
            <a:endParaRPr lang="en-US" alt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t"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FEFB9EF3-D768-42D6-809F-85C4B3C04CE8}" type="slidenum">
              <a:rPr lang="en-US" altLang="en-US" sz="800" smtClean="0">
                <a:solidFill>
                  <a:srgbClr val="FFFFFF"/>
                </a:solidFill>
              </a:rPr>
              <a:pPr eaLnBrk="1" hangingPunct="1">
                <a:spcBef>
                  <a:spcPct val="0"/>
                </a:spcBef>
                <a:buClrTx/>
                <a:buFontTx/>
                <a:buNone/>
              </a:pPr>
              <a:t>10</a:t>
            </a:fld>
            <a:endParaRPr lang="en-US" altLang="en-US" sz="800" smtClean="0">
              <a:solidFill>
                <a:srgbClr val="FFFFFF"/>
              </a:solidFill>
            </a:endParaRPr>
          </a:p>
        </p:txBody>
      </p:sp>
      <p:pic>
        <p:nvPicPr>
          <p:cNvPr id="1026" name="Picture 2" descr="C:\DATA\Kunst\HailRis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09600"/>
            <a:ext cx="8686800" cy="596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337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Distribution of 2”+ Hail events</a:t>
            </a:r>
          </a:p>
        </p:txBody>
      </p:sp>
      <p:sp>
        <p:nvSpPr>
          <p:cNvPr id="819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t"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FEFB9EF3-D768-42D6-809F-85C4B3C04CE8}" type="slidenum">
              <a:rPr lang="en-US" altLang="en-US" sz="800" smtClean="0">
                <a:solidFill>
                  <a:srgbClr val="FFFFFF"/>
                </a:solidFill>
              </a:rPr>
              <a:pPr eaLnBrk="1" hangingPunct="1">
                <a:spcBef>
                  <a:spcPct val="0"/>
                </a:spcBef>
                <a:buClrTx/>
                <a:buFontTx/>
                <a:buNone/>
              </a:pPr>
              <a:t>11</a:t>
            </a:fld>
            <a:endParaRPr lang="en-US" altLang="en-US" sz="800" smtClean="0">
              <a:solidFill>
                <a:srgbClr val="FFFFFF"/>
              </a:solidFill>
            </a:endParaRPr>
          </a:p>
        </p:txBody>
      </p:sp>
      <p:sp>
        <p:nvSpPr>
          <p:cNvPr id="4" name="TextBox 3"/>
          <p:cNvSpPr txBox="1"/>
          <p:nvPr/>
        </p:nvSpPr>
        <p:spPr>
          <a:xfrm>
            <a:off x="946150" y="1743075"/>
            <a:ext cx="7497206" cy="1695336"/>
          </a:xfrm>
          <a:prstGeom prst="rect">
            <a:avLst/>
          </a:prstGeom>
          <a:noFill/>
        </p:spPr>
        <p:txBody>
          <a:bodyPr wrap="square">
            <a:spAutoFit/>
          </a:bodyPr>
          <a:lstStyle/>
          <a:p>
            <a:pPr marL="228600" indent="-228600" fontAlgn="base">
              <a:spcBef>
                <a:spcPts val="475"/>
              </a:spcBef>
              <a:spcAft>
                <a:spcPct val="0"/>
              </a:spcAft>
              <a:buClr>
                <a:srgbClr val="E03C31"/>
              </a:buClr>
              <a:buFont typeface="Wingdings" pitchFamily="2" charset="2"/>
              <a:buChar char="§"/>
              <a:defRPr/>
            </a:pPr>
            <a:r>
              <a:rPr lang="en-US" altLang="en-US" sz="2000" kern="0" dirty="0" smtClean="0">
                <a:solidFill>
                  <a:srgbClr val="6E6259"/>
                </a:solidFill>
              </a:rPr>
              <a:t>52.4% </a:t>
            </a:r>
            <a:r>
              <a:rPr lang="en-US" altLang="en-US" sz="2000" kern="0" dirty="0">
                <a:solidFill>
                  <a:srgbClr val="6E6259"/>
                </a:solidFill>
              </a:rPr>
              <a:t>of </a:t>
            </a:r>
            <a:r>
              <a:rPr lang="en-US" altLang="en-US" sz="2000" kern="0" dirty="0" smtClean="0">
                <a:solidFill>
                  <a:srgbClr val="6E6259"/>
                </a:solidFill>
              </a:rPr>
              <a:t>Damaging Hail events occur in areas with Extreme Hail Risk levels </a:t>
            </a:r>
          </a:p>
          <a:p>
            <a:pPr marL="228600" indent="-228600" fontAlgn="base">
              <a:spcBef>
                <a:spcPts val="475"/>
              </a:spcBef>
              <a:spcAft>
                <a:spcPct val="0"/>
              </a:spcAft>
              <a:buClr>
                <a:srgbClr val="E03C31"/>
              </a:buClr>
              <a:buFont typeface="Wingdings" pitchFamily="2" charset="2"/>
              <a:buChar char="§"/>
              <a:defRPr/>
            </a:pPr>
            <a:r>
              <a:rPr lang="en-US" altLang="en-US" sz="2000" kern="0" dirty="0" smtClean="0">
                <a:solidFill>
                  <a:srgbClr val="6E6259"/>
                </a:solidFill>
              </a:rPr>
              <a:t>85.6% of Damaging Hail events occur in areas of High, Very High or Extreme Hail Risk; those areas are only 40.7% of the land area of the USA.</a:t>
            </a:r>
            <a:endParaRPr lang="en-US" altLang="en-US" sz="2000" kern="0" dirty="0">
              <a:solidFill>
                <a:srgbClr val="6E6259"/>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429000"/>
            <a:ext cx="42879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12393"/>
            <a:ext cx="285908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866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5FA0F203-9835-44EF-B27D-E06B4004E29B}" type="slidenum">
              <a:rPr lang="en-US" smtClean="0"/>
              <a:pPr>
                <a:defRPr/>
              </a:pPr>
              <a:t>12</a:t>
            </a:fld>
            <a:endParaRPr lang="en-US" dirty="0"/>
          </a:p>
        </p:txBody>
      </p:sp>
      <p:pic>
        <p:nvPicPr>
          <p:cNvPr id="2050" name="Picture 2" descr="C:\DATA\Kunst\TornadoRisk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600"/>
            <a:ext cx="8686800" cy="5960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829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a:t>
            </a:r>
            <a:r>
              <a:rPr lang="en-US" dirty="0" smtClean="0"/>
              <a:t> EF0-EF5 Tornadoes</a:t>
            </a:r>
            <a:endParaRPr lang="en-US" dirty="0"/>
          </a:p>
        </p:txBody>
      </p:sp>
      <p:sp>
        <p:nvSpPr>
          <p:cNvPr id="921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3CCE625C-0B6A-4ABD-A780-578EE5D58B64}" type="slidenum">
              <a:rPr lang="en-US" altLang="en-US" sz="800" smtClean="0">
                <a:solidFill>
                  <a:srgbClr val="685745"/>
                </a:solidFill>
              </a:rPr>
              <a:pPr eaLnBrk="1" hangingPunct="1">
                <a:spcBef>
                  <a:spcPct val="0"/>
                </a:spcBef>
                <a:buClrTx/>
                <a:buFontTx/>
                <a:buNone/>
              </a:pPr>
              <a:t>13</a:t>
            </a:fld>
            <a:endParaRPr lang="en-US" altLang="en-US" sz="800" smtClean="0">
              <a:solidFill>
                <a:srgbClr val="685745"/>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745" y="1804407"/>
            <a:ext cx="6519672" cy="4458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849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altLang="en-US" dirty="0"/>
              <a:t>Distribution of F2 and above Tornado events</a:t>
            </a:r>
          </a:p>
        </p:txBody>
      </p:sp>
      <p:sp>
        <p:nvSpPr>
          <p:cNvPr id="2" name="Content Placeholder 1"/>
          <p:cNvSpPr>
            <a:spLocks noGrp="1"/>
          </p:cNvSpPr>
          <p:nvPr>
            <p:ph idx="1"/>
          </p:nvPr>
        </p:nvSpPr>
        <p:spPr>
          <a:xfrm>
            <a:off x="990600" y="1752600"/>
            <a:ext cx="7967662" cy="4471988"/>
          </a:xfrm>
        </p:spPr>
        <p:txBody>
          <a:bodyPr/>
          <a:lstStyle/>
          <a:p>
            <a:pPr>
              <a:buClr>
                <a:srgbClr val="E03C31"/>
              </a:buClr>
              <a:defRPr/>
            </a:pPr>
            <a:r>
              <a:rPr lang="en-US" altLang="en-US" dirty="0" smtClean="0">
                <a:solidFill>
                  <a:srgbClr val="6E6259"/>
                </a:solidFill>
              </a:rPr>
              <a:t>30.3% </a:t>
            </a:r>
            <a:r>
              <a:rPr lang="en-US" altLang="en-US" dirty="0">
                <a:solidFill>
                  <a:srgbClr val="6E6259"/>
                </a:solidFill>
              </a:rPr>
              <a:t>of F2 and higher events occur in areas with Extreme Tornado Risk levels </a:t>
            </a:r>
          </a:p>
          <a:p>
            <a:pPr>
              <a:buClr>
                <a:srgbClr val="E03C31"/>
              </a:buClr>
              <a:defRPr/>
            </a:pPr>
            <a:r>
              <a:rPr lang="en-US" altLang="en-US" dirty="0" smtClean="0">
                <a:solidFill>
                  <a:srgbClr val="6E6259"/>
                </a:solidFill>
              </a:rPr>
              <a:t>84.3% </a:t>
            </a:r>
            <a:r>
              <a:rPr lang="en-US" altLang="en-US" dirty="0">
                <a:solidFill>
                  <a:srgbClr val="6E6259"/>
                </a:solidFill>
              </a:rPr>
              <a:t>of F2 and above events occur in areas of High, Very High or Extreme Risk; those areas are only 40.0% of the land area of the USA.</a:t>
            </a:r>
          </a:p>
          <a:p>
            <a:endParaRPr lang="en-US" dirty="0"/>
          </a:p>
        </p:txBody>
      </p:sp>
      <p:sp>
        <p:nvSpPr>
          <p:cNvPr id="8196" name="Slide Number Placeholder 2"/>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rIns="91440" numCol="1" anchor="t"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FEFB9EF3-D768-42D6-809F-85C4B3C04CE8}" type="slidenum">
              <a:rPr lang="en-US" altLang="en-US" sz="800" smtClean="0">
                <a:solidFill>
                  <a:srgbClr val="FFFFFF"/>
                </a:solidFill>
              </a:rPr>
              <a:pPr eaLnBrk="1" hangingPunct="1">
                <a:spcBef>
                  <a:spcPct val="0"/>
                </a:spcBef>
                <a:buClrTx/>
                <a:buFontTx/>
                <a:buNone/>
              </a:pPr>
              <a:t>14</a:t>
            </a:fld>
            <a:endParaRPr lang="en-US" altLang="en-US" sz="800" smtClean="0">
              <a:solidFill>
                <a:srgbClr val="FFFFFF"/>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429000"/>
            <a:ext cx="428791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12393"/>
            <a:ext cx="2859087"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936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5525" y="777875"/>
            <a:ext cx="7975600" cy="954107"/>
          </a:xfrm>
        </p:spPr>
        <p:txBody>
          <a:bodyPr/>
          <a:lstStyle/>
          <a:p>
            <a:r>
              <a:rPr lang="en-US" altLang="en-US" dirty="0" smtClean="0"/>
              <a:t>Overview </a:t>
            </a:r>
            <a:r>
              <a:rPr lang="en-US" altLang="en-US" dirty="0"/>
              <a:t>- CoreLogic Wildfire Hazard Risk Report</a:t>
            </a:r>
            <a:endParaRPr lang="en-US" dirty="0"/>
          </a:p>
        </p:txBody>
      </p:sp>
      <p:sp>
        <p:nvSpPr>
          <p:cNvPr id="6" name="Content Placeholder 5"/>
          <p:cNvSpPr>
            <a:spLocks noGrp="1"/>
          </p:cNvSpPr>
          <p:nvPr>
            <p:ph idx="1"/>
          </p:nvPr>
        </p:nvSpPr>
        <p:spPr/>
        <p:txBody>
          <a:bodyPr/>
          <a:lstStyle/>
          <a:p>
            <a:pPr marL="342900" indent="-342900">
              <a:buClr>
                <a:srgbClr val="FF0000"/>
              </a:buClr>
            </a:pPr>
            <a:r>
              <a:rPr lang="en-US" dirty="0"/>
              <a:t>Drought conditions (only 5 states in the western U.S. recorded precipitation at or above average in 2012) and high temperatures impact the number of wildfires</a:t>
            </a:r>
          </a:p>
          <a:p>
            <a:pPr marL="342900" indent="-342900">
              <a:buClr>
                <a:srgbClr val="FF0000"/>
              </a:buClr>
            </a:pPr>
            <a:r>
              <a:rPr lang="en-US" dirty="0"/>
              <a:t>67,664 Wildfires in 2012</a:t>
            </a:r>
          </a:p>
          <a:p>
            <a:pPr marL="342900" indent="-342900">
              <a:buClr>
                <a:srgbClr val="FF0000"/>
              </a:buClr>
            </a:pPr>
            <a:r>
              <a:rPr lang="en-US" dirty="0"/>
              <a:t>9,326,000 acres burned in 2012</a:t>
            </a:r>
          </a:p>
          <a:p>
            <a:pPr marL="342900" indent="-342900">
              <a:buClr>
                <a:srgbClr val="FF0000"/>
              </a:buClr>
            </a:pPr>
            <a:r>
              <a:rPr lang="en-US" dirty="0"/>
              <a:t>For 2000-2008, on average over 2,500 structures destroyed each year, compared with less than 1,000 per year for all prior decades</a:t>
            </a:r>
          </a:p>
          <a:p>
            <a:pPr marL="342900" indent="-342900">
              <a:buClr>
                <a:srgbClr val="FF0000"/>
              </a:buClr>
            </a:pPr>
            <a:r>
              <a:rPr lang="en-US" dirty="0"/>
              <a:t>Over 1,260,000 residential properties in the western U.S are currently located in High or Very High Wildfire risk areas, with a value of more than $189 billion </a:t>
            </a:r>
          </a:p>
          <a:p>
            <a:pPr marL="0" indent="0">
              <a:buNone/>
            </a:pPr>
            <a:endParaRPr lang="en-US" dirty="0"/>
          </a:p>
        </p:txBody>
      </p:sp>
      <p:sp>
        <p:nvSpPr>
          <p:cNvPr id="6148"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15</a:t>
            </a:fld>
            <a:endParaRPr lang="en-US" altLang="en-US" sz="800" smtClean="0">
              <a:solidFill>
                <a:srgbClr val="685745"/>
              </a:solidFill>
            </a:endParaRPr>
          </a:p>
        </p:txBody>
      </p:sp>
    </p:spTree>
    <p:extLst>
      <p:ext uri="{BB962C8B-B14F-4D97-AF65-F5344CB8AC3E}">
        <p14:creationId xmlns:p14="http://schemas.microsoft.com/office/powerpoint/2010/main" val="38266589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5525" y="777875"/>
            <a:ext cx="7975600" cy="523220"/>
          </a:xfrm>
        </p:spPr>
        <p:txBody>
          <a:bodyPr/>
          <a:lstStyle/>
          <a:p>
            <a:r>
              <a:rPr lang="en-US" altLang="en-US" dirty="0"/>
              <a:t>Wildfire – Bastrop </a:t>
            </a:r>
            <a:r>
              <a:rPr lang="en-US" altLang="en-US" dirty="0" smtClean="0"/>
              <a:t>County, TX</a:t>
            </a:r>
            <a:endParaRPr lang="en-US" dirty="0"/>
          </a:p>
        </p:txBody>
      </p:sp>
      <p:sp>
        <p:nvSpPr>
          <p:cNvPr id="614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16</a:t>
            </a:fld>
            <a:endParaRPr lang="en-US" altLang="en-US" sz="800" smtClean="0">
              <a:solidFill>
                <a:srgbClr val="685745"/>
              </a:solidFill>
            </a:endParaRPr>
          </a:p>
        </p:txBody>
      </p:sp>
      <p:pic>
        <p:nvPicPr>
          <p:cNvPr id="1026" name="Picture 2" descr="C:\Users\hkunst\AppData\Local\Microsoft\Windows\Temporary Internet Files\Content.Outlook\6JAANO75\HK_Bastr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776" y="1447061"/>
            <a:ext cx="6519672" cy="4945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8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5525" y="777875"/>
            <a:ext cx="7975600" cy="523220"/>
          </a:xfrm>
        </p:spPr>
        <p:txBody>
          <a:bodyPr/>
          <a:lstStyle/>
          <a:p>
            <a:r>
              <a:rPr lang="en-US" altLang="en-US" dirty="0"/>
              <a:t>Wildfire – Bastrop County, </a:t>
            </a:r>
            <a:r>
              <a:rPr lang="en-US" altLang="en-US" dirty="0" smtClean="0"/>
              <a:t>TX</a:t>
            </a:r>
            <a:endParaRPr lang="en-US" dirty="0"/>
          </a:p>
        </p:txBody>
      </p:sp>
      <p:sp>
        <p:nvSpPr>
          <p:cNvPr id="614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17</a:t>
            </a:fld>
            <a:endParaRPr lang="en-US" altLang="en-US" sz="800" smtClean="0">
              <a:solidFill>
                <a:srgbClr val="685745"/>
              </a:solidFill>
            </a:endParaRPr>
          </a:p>
        </p:txBody>
      </p:sp>
      <p:pic>
        <p:nvPicPr>
          <p:cNvPr id="2050" name="Picture 2" descr="C:\Users\hkunst\AppData\Local\Microsoft\Windows\Temporary Internet Files\Content.Outlook\6JAANO75\HK_Bastrop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055" y="1528910"/>
            <a:ext cx="6519672" cy="49028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70664" y="3244334"/>
            <a:ext cx="3202672" cy="369332"/>
          </a:xfrm>
          <a:prstGeom prst="rect">
            <a:avLst/>
          </a:prstGeom>
        </p:spPr>
        <p:txBody>
          <a:bodyPr wrap="none">
            <a:spAutoFit/>
          </a:bodyPr>
          <a:lstStyle/>
          <a:p>
            <a:r>
              <a:rPr lang="en-US" altLang="en-US" dirty="0"/>
              <a:t>Wildfire – Bastrop County, TX</a:t>
            </a:r>
            <a:endParaRPr lang="en-US" altLang="en-US" dirty="0">
              <a:solidFill>
                <a:srgbClr val="669933"/>
              </a:solidFill>
            </a:endParaRPr>
          </a:p>
        </p:txBody>
      </p:sp>
    </p:spTree>
    <p:extLst>
      <p:ext uri="{BB962C8B-B14F-4D97-AF65-F5344CB8AC3E}">
        <p14:creationId xmlns:p14="http://schemas.microsoft.com/office/powerpoint/2010/main" val="37794945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1060096" y="765992"/>
            <a:ext cx="74710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None/>
            </a:pPr>
            <a:r>
              <a:rPr lang="en-US" altLang="en-US" sz="2800" dirty="0">
                <a:latin typeface="+mj-lt"/>
                <a:ea typeface="+mj-ea"/>
                <a:cs typeface="+mj-cs"/>
              </a:rPr>
              <a:t>Wildfire – Bastrop County </a:t>
            </a:r>
            <a:r>
              <a:rPr lang="en-US" altLang="en-US" sz="2800" dirty="0" smtClean="0">
                <a:latin typeface="+mj-lt"/>
                <a:ea typeface="+mj-ea"/>
                <a:cs typeface="+mj-cs"/>
              </a:rPr>
              <a:t>TX</a:t>
            </a:r>
            <a:endParaRPr lang="en-US" altLang="en-US" sz="2800" dirty="0">
              <a:latin typeface="+mj-lt"/>
              <a:ea typeface="+mj-ea"/>
              <a:cs typeface="+mj-cs"/>
            </a:endParaRPr>
          </a:p>
        </p:txBody>
      </p:sp>
      <p:sp>
        <p:nvSpPr>
          <p:cNvPr id="614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18</a:t>
            </a:fld>
            <a:endParaRPr lang="en-US" altLang="en-US" sz="800" smtClean="0">
              <a:solidFill>
                <a:srgbClr val="685745"/>
              </a:solidFill>
            </a:endParaRPr>
          </a:p>
        </p:txBody>
      </p:sp>
      <p:sp>
        <p:nvSpPr>
          <p:cNvPr id="4" name="Content Placeholder 3"/>
          <p:cNvSpPr>
            <a:spLocks noGrp="1"/>
          </p:cNvSpPr>
          <p:nvPr>
            <p:ph idx="4294967295"/>
          </p:nvPr>
        </p:nvSpPr>
        <p:spPr>
          <a:xfrm>
            <a:off x="1176338" y="1790700"/>
            <a:ext cx="7967662" cy="4471988"/>
          </a:xfrm>
        </p:spPr>
        <p:txBody>
          <a:bodyPr/>
          <a:lstStyle/>
          <a:p>
            <a:pPr marL="285750" indent="-285750"/>
            <a:r>
              <a:rPr lang="en-US" altLang="en-US" dirty="0"/>
              <a:t>% of properties damaged increases with Wildfire Risk Score</a:t>
            </a:r>
          </a:p>
          <a:p>
            <a:pPr marL="285750" indent="-285750"/>
            <a:r>
              <a:rPr lang="en-US" altLang="en-US" dirty="0"/>
              <a:t>Damage % varies across Very High Risk scores, but increasing</a:t>
            </a:r>
          </a:p>
          <a:p>
            <a:endParaRPr lang="en-US" dirty="0"/>
          </a:p>
        </p:txBody>
      </p:sp>
      <p:sp>
        <p:nvSpPr>
          <p:cNvPr id="7" name="Text Box 5"/>
          <p:cNvSpPr txBox="1">
            <a:spLocks noChangeArrowheads="1"/>
          </p:cNvSpPr>
          <p:nvPr/>
        </p:nvSpPr>
        <p:spPr bwMode="auto">
          <a:xfrm>
            <a:off x="1610512" y="2867727"/>
            <a:ext cx="2398712" cy="274637"/>
          </a:xfrm>
          <a:prstGeom prst="rect">
            <a:avLst/>
          </a:prstGeom>
          <a:noFill/>
          <a:ln w="9525">
            <a:noFill/>
            <a:miter lim="800000"/>
            <a:headEnd/>
            <a:tailEnd/>
          </a:ln>
          <a:effectLst/>
        </p:spPr>
        <p:txBody>
          <a:bodyPr lIns="45720" rIns="45720">
            <a:spAutoFit/>
          </a:bodyPr>
          <a:lstStyle/>
          <a:p>
            <a:pPr algn="ctr">
              <a:defRPr/>
            </a:pPr>
            <a:r>
              <a:rPr lang="en-US" sz="1200" b="1" dirty="0">
                <a:solidFill>
                  <a:srgbClr val="0070C0"/>
                </a:solidFill>
              </a:rPr>
              <a:t>Wildfire </a:t>
            </a:r>
            <a:r>
              <a:rPr lang="en-US" sz="1200" b="1" dirty="0" smtClean="0">
                <a:solidFill>
                  <a:srgbClr val="0070C0"/>
                </a:solidFill>
              </a:rPr>
              <a:t>Risk Score </a:t>
            </a:r>
            <a:r>
              <a:rPr lang="en-US" sz="1200" b="1" dirty="0">
                <a:solidFill>
                  <a:srgbClr val="0070C0"/>
                </a:solidFill>
              </a:rPr>
              <a:t>summary</a:t>
            </a:r>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0096" y="3234277"/>
            <a:ext cx="322897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7"/>
          <p:cNvSpPr txBox="1">
            <a:spLocks noChangeArrowheads="1"/>
          </p:cNvSpPr>
          <p:nvPr/>
        </p:nvSpPr>
        <p:spPr bwMode="auto">
          <a:xfrm>
            <a:off x="5043927" y="2728821"/>
            <a:ext cx="3719512" cy="276225"/>
          </a:xfrm>
          <a:prstGeom prst="rect">
            <a:avLst/>
          </a:prstGeom>
          <a:noFill/>
          <a:ln w="9525">
            <a:noFill/>
            <a:miter lim="800000"/>
            <a:headEnd/>
            <a:tailEnd/>
          </a:ln>
          <a:effectLst/>
        </p:spPr>
        <p:txBody>
          <a:bodyPr lIns="45720" rIns="45720">
            <a:spAutoFit/>
          </a:bodyPr>
          <a:lstStyle/>
          <a:p>
            <a:pPr>
              <a:defRPr/>
            </a:pPr>
            <a:r>
              <a:rPr lang="en-US" sz="1200" dirty="0">
                <a:solidFill>
                  <a:schemeClr val="accent4"/>
                </a:solidFill>
              </a:rPr>
              <a:t>% of properties damaged or destroyed, by WF score</a:t>
            </a:r>
          </a:p>
        </p:txBody>
      </p:sp>
      <p:graphicFrame>
        <p:nvGraphicFramePr>
          <p:cNvPr id="2" name="Object 1"/>
          <p:cNvGraphicFramePr>
            <a:graphicFrameLocks/>
          </p:cNvGraphicFramePr>
          <p:nvPr>
            <p:extLst>
              <p:ext uri="{D42A27DB-BD31-4B8C-83A1-F6EECF244321}">
                <p14:modId xmlns:p14="http://schemas.microsoft.com/office/powerpoint/2010/main" val="2994661521"/>
              </p:ext>
            </p:extLst>
          </p:nvPr>
        </p:nvGraphicFramePr>
        <p:xfrm>
          <a:off x="4944416" y="3281256"/>
          <a:ext cx="3719512" cy="2963863"/>
        </p:xfrm>
        <a:graphic>
          <a:graphicData uri="http://schemas.openxmlformats.org/presentationml/2006/ole">
            <mc:AlternateContent xmlns:mc="http://schemas.openxmlformats.org/markup-compatibility/2006">
              <mc:Choice xmlns:v="urn:schemas-microsoft-com:vml" Requires="v">
                <p:oleObj spid="_x0000_s1056" name="Chart" r:id="rId5" imgW="4191135" imgH="3190859" progId="MSGraph.Chart.8">
                  <p:embed followColorScheme="full"/>
                </p:oleObj>
              </mc:Choice>
              <mc:Fallback>
                <p:oleObj name="Chart" r:id="rId5" imgW="4191135" imgH="3190859" progId="MSGraph.Chart.8">
                  <p:embed followColorScheme="full"/>
                  <p:pic>
                    <p:nvPicPr>
                      <p:cNvPr id="0" name="Object 6"/>
                      <p:cNvPicPr>
                        <a:picLocks noChangeArrowheads="1"/>
                      </p:cNvPicPr>
                      <p:nvPr/>
                    </p:nvPicPr>
                    <p:blipFill>
                      <a:blip r:embed="rId6"/>
                      <a:srcRect/>
                      <a:stretch>
                        <a:fillRect/>
                      </a:stretch>
                    </p:blipFill>
                    <p:spPr bwMode="auto">
                      <a:xfrm>
                        <a:off x="4944416" y="3281256"/>
                        <a:ext cx="3719512"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622739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Hazard Risk Score Summary</a:t>
            </a:r>
            <a:endParaRPr lang="en-US" dirty="0"/>
          </a:p>
        </p:txBody>
      </p:sp>
      <p:sp>
        <p:nvSpPr>
          <p:cNvPr id="6148"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19</a:t>
            </a:fld>
            <a:endParaRPr lang="en-US" altLang="en-US" sz="800" smtClean="0">
              <a:solidFill>
                <a:srgbClr val="685745"/>
              </a:solidFill>
            </a:endParaRP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5070" y="1384816"/>
            <a:ext cx="6697330" cy="5023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759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0096" y="1497737"/>
            <a:ext cx="7967662" cy="3926519"/>
          </a:xfrm>
        </p:spPr>
        <p:txBody>
          <a:bodyPr>
            <a:normAutofit fontScale="85000" lnSpcReduction="10000"/>
          </a:bodyPr>
          <a:lstStyle/>
          <a:p>
            <a:r>
              <a:rPr lang="en-US" dirty="0" smtClean="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a:t>
            </a:r>
          </a:p>
          <a:p>
            <a:pPr>
              <a:buNone/>
            </a:pPr>
            <a:endParaRPr lang="en-US" dirty="0" smtClean="0"/>
          </a:p>
          <a:p>
            <a:r>
              <a:rPr lang="en-US" dirty="0" smtClean="0"/>
              <a:t>Under no circumstances shall CAS seminars be used as a means for competing companies or firms to reach any understanding –expressed or implied – that restricts competition or in any way impairs the ability of members to exercise independent business judgment regarding matters affecting competition.</a:t>
            </a:r>
          </a:p>
          <a:p>
            <a:pPr>
              <a:buNone/>
            </a:pPr>
            <a:endParaRPr lang="en-US" dirty="0" smtClean="0"/>
          </a:p>
          <a:p>
            <a:r>
              <a:rPr lang="en-US" dirty="0" smtClean="0"/>
              <a:t>It is the responsibility of all seminar participants to be aware of antitrust regulations, to prevent any written or verbal discussions that appear to violate these laws, and to adhere in every respect to the CAS antitrust compliance policy.</a:t>
            </a:r>
            <a:endParaRPr lang="en-US" dirty="0"/>
          </a:p>
        </p:txBody>
      </p:sp>
      <p:pic>
        <p:nvPicPr>
          <p:cNvPr id="1026" name="Picture 2" descr="Casualty Actuarial Society logo">
            <a:hlinkClick r:id="rId3"/>
          </p:cNvPr>
          <p:cNvPicPr>
            <a:picLocks noChangeAspect="1" noChangeArrowheads="1"/>
          </p:cNvPicPr>
          <p:nvPr/>
        </p:nvPicPr>
        <p:blipFill>
          <a:blip r:embed="rId4" cstate="print"/>
          <a:srcRect/>
          <a:stretch>
            <a:fillRect/>
          </a:stretch>
        </p:blipFill>
        <p:spPr bwMode="auto">
          <a:xfrm>
            <a:off x="7346467" y="5539666"/>
            <a:ext cx="1016297" cy="1023662"/>
          </a:xfrm>
          <a:prstGeom prst="rect">
            <a:avLst/>
          </a:prstGeom>
          <a:noFill/>
        </p:spPr>
      </p:pic>
      <p:sp>
        <p:nvSpPr>
          <p:cNvPr id="5" name="Title 4"/>
          <p:cNvSpPr>
            <a:spLocks noGrp="1"/>
          </p:cNvSpPr>
          <p:nvPr>
            <p:ph type="title"/>
          </p:nvPr>
        </p:nvSpPr>
        <p:spPr/>
        <p:txBody>
          <a:bodyPr/>
          <a:lstStyle/>
          <a:p>
            <a:r>
              <a:rPr lang="en-US" dirty="0" smtClean="0"/>
              <a:t>Antitrust Notice</a:t>
            </a:r>
            <a:endParaRPr lang="en-US" dirty="0"/>
          </a:p>
        </p:txBody>
      </p:sp>
    </p:spTree>
    <p:extLst>
      <p:ext uri="{BB962C8B-B14F-4D97-AF65-F5344CB8AC3E}">
        <p14:creationId xmlns:p14="http://schemas.microsoft.com/office/powerpoint/2010/main" val="11439485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Bef>
                <a:spcPts val="0"/>
              </a:spcBef>
            </a:pPr>
            <a:r>
              <a:rPr lang="en-US" altLang="en-US" smtClean="0"/>
              <a:t>There </a:t>
            </a:r>
            <a:r>
              <a:rPr lang="en-US" altLang="en-US" dirty="0" smtClean="0"/>
              <a:t>is an increasing </a:t>
            </a:r>
            <a:r>
              <a:rPr lang="en-US" altLang="en-US" dirty="0"/>
              <a:t>number of events over the past decade</a:t>
            </a:r>
          </a:p>
          <a:p>
            <a:pPr>
              <a:spcBef>
                <a:spcPts val="0"/>
              </a:spcBef>
            </a:pPr>
            <a:endParaRPr lang="en-US" altLang="en-US" dirty="0"/>
          </a:p>
          <a:p>
            <a:pPr>
              <a:spcBef>
                <a:spcPts val="0"/>
              </a:spcBef>
            </a:pPr>
            <a:r>
              <a:rPr lang="en-US" altLang="en-US" dirty="0"/>
              <a:t>Location of recent events seem to follow where the models predict they will occur</a:t>
            </a:r>
          </a:p>
          <a:p>
            <a:pPr>
              <a:spcBef>
                <a:spcPts val="0"/>
              </a:spcBef>
            </a:pPr>
            <a:endParaRPr lang="en-US" altLang="en-US" dirty="0"/>
          </a:p>
          <a:p>
            <a:pPr>
              <a:spcBef>
                <a:spcPts val="0"/>
              </a:spcBef>
            </a:pPr>
            <a:r>
              <a:rPr lang="en-US" altLang="en-US" dirty="0"/>
              <a:t>Hail and Tornado damage </a:t>
            </a:r>
            <a:r>
              <a:rPr lang="en-US" altLang="en-US" dirty="0" smtClean="0"/>
              <a:t>extends and causes damage beyond just the traditional Tornado </a:t>
            </a:r>
            <a:r>
              <a:rPr lang="en-US" altLang="en-US" dirty="0"/>
              <a:t>Alley</a:t>
            </a:r>
          </a:p>
          <a:p>
            <a:endParaRPr lang="en-US" dirty="0"/>
          </a:p>
        </p:txBody>
      </p:sp>
      <p:sp>
        <p:nvSpPr>
          <p:cNvPr id="6148"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20</a:t>
            </a:fld>
            <a:endParaRPr lang="en-US" altLang="en-US" sz="800" smtClean="0">
              <a:solidFill>
                <a:srgbClr val="685745"/>
              </a:solidFill>
            </a:endParaRPr>
          </a:p>
        </p:txBody>
      </p:sp>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67416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p:txBody>
          <a:bodyPr/>
          <a:lstStyle/>
          <a:p>
            <a:r>
              <a:rPr lang="en-US" altLang="en-US" dirty="0">
                <a:latin typeface="+mn-lt"/>
                <a:ea typeface="+mn-ea"/>
                <a:cs typeface="+mn-cs"/>
              </a:rPr>
              <a:t>Session Objectives</a:t>
            </a:r>
          </a:p>
        </p:txBody>
      </p:sp>
      <p:sp>
        <p:nvSpPr>
          <p:cNvPr id="4099" name="Content Placeholder 3"/>
          <p:cNvSpPr>
            <a:spLocks noGrp="1"/>
          </p:cNvSpPr>
          <p:nvPr>
            <p:ph idx="1"/>
          </p:nvPr>
        </p:nvSpPr>
        <p:spPr>
          <a:xfrm>
            <a:off x="1033463" y="1790700"/>
            <a:ext cx="7967662" cy="3633556"/>
          </a:xfrm>
        </p:spPr>
        <p:txBody>
          <a:bodyPr/>
          <a:lstStyle/>
          <a:p>
            <a:pPr eaLnBrk="1" hangingPunct="1"/>
            <a:r>
              <a:rPr lang="en-US" altLang="en-US" dirty="0" smtClean="0"/>
              <a:t>What determines the short term vs long term frequency?</a:t>
            </a:r>
          </a:p>
          <a:p>
            <a:pPr eaLnBrk="1" hangingPunct="1"/>
            <a:r>
              <a:rPr lang="en-US" altLang="en-US" dirty="0" smtClean="0"/>
              <a:t>Geographical accuracy </a:t>
            </a:r>
          </a:p>
          <a:p>
            <a:pPr lvl="1"/>
            <a:r>
              <a:rPr lang="en-US" altLang="en-US" dirty="0" smtClean="0"/>
              <a:t>Models predict where the events are more likely to occur</a:t>
            </a:r>
          </a:p>
          <a:p>
            <a:pPr lvl="1"/>
            <a:r>
              <a:rPr lang="en-US" altLang="en-US" dirty="0" smtClean="0"/>
              <a:t>Geocoding accuracy – understanding granular data</a:t>
            </a:r>
          </a:p>
          <a:p>
            <a:r>
              <a:rPr lang="en-US" altLang="en-US" dirty="0" smtClean="0"/>
              <a:t>Validation of recent history of events</a:t>
            </a:r>
          </a:p>
          <a:p>
            <a:pPr lvl="1"/>
            <a:r>
              <a:rPr lang="en-US" altLang="en-US" dirty="0" smtClean="0"/>
              <a:t>Hail</a:t>
            </a:r>
          </a:p>
          <a:p>
            <a:pPr lvl="1"/>
            <a:r>
              <a:rPr lang="en-US" altLang="en-US" dirty="0" smtClean="0"/>
              <a:t>Tornado</a:t>
            </a:r>
          </a:p>
          <a:p>
            <a:pPr lvl="1"/>
            <a:r>
              <a:rPr lang="en-US" altLang="en-US" dirty="0" smtClean="0"/>
              <a:t>Wildfire</a:t>
            </a:r>
          </a:p>
          <a:p>
            <a:r>
              <a:rPr lang="en-US" altLang="en-US" dirty="0" smtClean="0"/>
              <a:t>Combination of multiple perils – Single Risk Score </a:t>
            </a:r>
          </a:p>
          <a:p>
            <a:endParaRPr lang="en-US" altLang="en-US" dirty="0" smtClean="0"/>
          </a:p>
          <a:p>
            <a:pPr lvl="1"/>
            <a:endParaRPr lang="en-US" altLang="en-US" dirty="0" smtClean="0"/>
          </a:p>
          <a:p>
            <a:pPr marL="0" indent="0" eaLnBrk="1" hangingPunct="1">
              <a:buNone/>
            </a:pPr>
            <a:endParaRPr lang="en-US" altLang="en-US" dirty="0" smtClean="0"/>
          </a:p>
          <a:p>
            <a:pPr eaLnBrk="1" hangingPunct="1"/>
            <a:endParaRPr lang="en-US" altLang="en-US" dirty="0" smtClean="0"/>
          </a:p>
        </p:txBody>
      </p:sp>
      <p:sp>
        <p:nvSpPr>
          <p:cNvPr id="4100"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C218E1B8-7F54-47A4-808B-1B807D1A747D}" type="slidenum">
              <a:rPr lang="en-US" altLang="en-US" sz="800" smtClean="0">
                <a:solidFill>
                  <a:srgbClr val="685745"/>
                </a:solidFill>
              </a:rPr>
              <a:pPr eaLnBrk="1" hangingPunct="1">
                <a:spcBef>
                  <a:spcPct val="0"/>
                </a:spcBef>
                <a:buClrTx/>
                <a:buFontTx/>
                <a:buNone/>
              </a:pPr>
              <a:t>3</a:t>
            </a:fld>
            <a:endParaRPr lang="en-US" altLang="en-US" sz="800" smtClean="0">
              <a:solidFill>
                <a:srgbClr val="685745"/>
              </a:solidFill>
            </a:endParaRPr>
          </a:p>
        </p:txBody>
      </p:sp>
    </p:spTree>
    <p:extLst>
      <p:ext uri="{BB962C8B-B14F-4D97-AF65-F5344CB8AC3E}">
        <p14:creationId xmlns:p14="http://schemas.microsoft.com/office/powerpoint/2010/main" val="2807215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r>
              <a:rPr lang="en-US" altLang="en-US" dirty="0" smtClean="0">
                <a:latin typeface="+mn-lt"/>
                <a:ea typeface="+mn-ea"/>
                <a:cs typeface="+mn-cs"/>
              </a:rPr>
              <a:t>Understanding where </a:t>
            </a:r>
            <a:r>
              <a:rPr lang="en-US" altLang="en-US" dirty="0">
                <a:latin typeface="+mn-lt"/>
                <a:ea typeface="+mn-ea"/>
                <a:cs typeface="+mn-cs"/>
              </a:rPr>
              <a:t>events </a:t>
            </a:r>
            <a:r>
              <a:rPr lang="en-US" altLang="en-US" dirty="0" smtClean="0">
                <a:latin typeface="+mn-lt"/>
                <a:ea typeface="+mn-ea"/>
                <a:cs typeface="+mn-cs"/>
              </a:rPr>
              <a:t>can happen</a:t>
            </a:r>
            <a:endParaRPr lang="en-US" altLang="en-US" dirty="0">
              <a:latin typeface="+mn-lt"/>
              <a:ea typeface="+mn-ea"/>
              <a:cs typeface="+mn-cs"/>
            </a:endParaRPr>
          </a:p>
        </p:txBody>
      </p:sp>
      <p:sp>
        <p:nvSpPr>
          <p:cNvPr id="4099" name="Content Placeholder 3"/>
          <p:cNvSpPr>
            <a:spLocks noGrp="1"/>
          </p:cNvSpPr>
          <p:nvPr>
            <p:ph idx="1"/>
          </p:nvPr>
        </p:nvSpPr>
        <p:spPr/>
        <p:txBody>
          <a:bodyPr/>
          <a:lstStyle/>
          <a:p>
            <a:pPr eaLnBrk="1" hangingPunct="1"/>
            <a:r>
              <a:rPr lang="en-US" altLang="en-US" dirty="0" smtClean="0"/>
              <a:t>What affects the short term frequency of events?</a:t>
            </a:r>
          </a:p>
          <a:p>
            <a:pPr lvl="1" eaLnBrk="1" hangingPunct="1"/>
            <a:r>
              <a:rPr lang="en-US" altLang="en-US" sz="1800" dirty="0" smtClean="0"/>
              <a:t>Climate change – frequency of events and geographic distribution</a:t>
            </a:r>
          </a:p>
          <a:p>
            <a:pPr lvl="1" eaLnBrk="1" hangingPunct="1"/>
            <a:r>
              <a:rPr lang="en-US" altLang="en-US" sz="1800" dirty="0" smtClean="0"/>
              <a:t>Solar activity</a:t>
            </a:r>
          </a:p>
          <a:p>
            <a:pPr lvl="1" eaLnBrk="1" hangingPunct="1"/>
            <a:r>
              <a:rPr lang="en-US" altLang="en-US" sz="1800" dirty="0" smtClean="0"/>
              <a:t>Heat – sunk in the earth, stored in oceans</a:t>
            </a:r>
          </a:p>
          <a:p>
            <a:pPr lvl="1" eaLnBrk="1" hangingPunct="1"/>
            <a:r>
              <a:rPr lang="en-US" altLang="en-US" sz="1800" dirty="0" smtClean="0"/>
              <a:t>Drought conditions / Abundance of precipitation</a:t>
            </a:r>
          </a:p>
          <a:p>
            <a:pPr lvl="1" eaLnBrk="1" hangingPunct="1"/>
            <a:r>
              <a:rPr lang="en-US" altLang="en-US" sz="1800" dirty="0" smtClean="0"/>
              <a:t>Time elapsed since last event</a:t>
            </a:r>
          </a:p>
          <a:p>
            <a:pPr lvl="1" eaLnBrk="1" hangingPunct="1"/>
            <a:r>
              <a:rPr lang="en-US" altLang="en-US" sz="1800" dirty="0" smtClean="0"/>
              <a:t>Random variation</a:t>
            </a:r>
          </a:p>
          <a:p>
            <a:pPr lvl="1" eaLnBrk="1" hangingPunct="1"/>
            <a:endParaRPr lang="en-US" altLang="en-US" dirty="0" smtClean="0"/>
          </a:p>
          <a:p>
            <a:pPr eaLnBrk="1" hangingPunct="1"/>
            <a:r>
              <a:rPr lang="en-US" altLang="en-US" dirty="0" smtClean="0"/>
              <a:t>It’s almost impossible to predict exactly when and where the next event is going to happen</a:t>
            </a:r>
          </a:p>
          <a:p>
            <a:pPr lvl="1" eaLnBrk="1" hangingPunct="1"/>
            <a:r>
              <a:rPr lang="en-US" altLang="en-US" sz="1800" dirty="0" smtClean="0"/>
              <a:t>But if you can predict the locations with the highest risk for an event, isn’t that just as much or more important for setting a natural catastrophe plan/strategy?</a:t>
            </a:r>
          </a:p>
          <a:p>
            <a:pPr lvl="1" eaLnBrk="1" hangingPunct="1"/>
            <a:endParaRPr lang="en-US" altLang="en-US" sz="1800" dirty="0" smtClean="0"/>
          </a:p>
        </p:txBody>
      </p:sp>
      <p:sp>
        <p:nvSpPr>
          <p:cNvPr id="4100"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C218E1B8-7F54-47A4-808B-1B807D1A747D}" type="slidenum">
              <a:rPr lang="en-US" altLang="en-US" sz="800" smtClean="0">
                <a:solidFill>
                  <a:srgbClr val="685745"/>
                </a:solidFill>
              </a:rPr>
              <a:pPr eaLnBrk="1" hangingPunct="1">
                <a:spcBef>
                  <a:spcPct val="0"/>
                </a:spcBef>
                <a:buClrTx/>
                <a:buFontTx/>
                <a:buNone/>
              </a:pPr>
              <a:t>4</a:t>
            </a:fld>
            <a:endParaRPr lang="en-US" altLang="en-US" sz="800" smtClean="0">
              <a:solidFill>
                <a:srgbClr val="685745"/>
              </a:solidFill>
            </a:endParaRPr>
          </a:p>
        </p:txBody>
      </p:sp>
    </p:spTree>
    <p:extLst>
      <p:ext uri="{BB962C8B-B14F-4D97-AF65-F5344CB8AC3E}">
        <p14:creationId xmlns:p14="http://schemas.microsoft.com/office/powerpoint/2010/main" val="33375319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dirty="0">
                <a:latin typeface="+mn-lt"/>
                <a:ea typeface="+mn-ea"/>
                <a:cs typeface="+mn-cs"/>
              </a:rPr>
              <a:t>Knowing where events are going to happen</a:t>
            </a:r>
          </a:p>
        </p:txBody>
      </p:sp>
      <p:sp>
        <p:nvSpPr>
          <p:cNvPr id="5123" name="Content Placeholder 3"/>
          <p:cNvSpPr>
            <a:spLocks noGrp="1"/>
          </p:cNvSpPr>
          <p:nvPr>
            <p:ph idx="1"/>
          </p:nvPr>
        </p:nvSpPr>
        <p:spPr/>
        <p:txBody>
          <a:bodyPr/>
          <a:lstStyle/>
          <a:p>
            <a:pPr eaLnBrk="1" hangingPunct="1"/>
            <a:r>
              <a:rPr lang="en-US" altLang="en-US" dirty="0" smtClean="0"/>
              <a:t>Scientists gather information on the both short/long term factors that increase/decrease the likelihood of natural catastrophic events</a:t>
            </a:r>
          </a:p>
          <a:p>
            <a:pPr eaLnBrk="1" hangingPunct="1"/>
            <a:r>
              <a:rPr lang="en-US" altLang="en-US" dirty="0" smtClean="0"/>
              <a:t>Models are developed that set a risk level for every location across the US – extremely granular (10 meter grids)</a:t>
            </a:r>
          </a:p>
          <a:p>
            <a:pPr eaLnBrk="1" hangingPunct="1"/>
            <a:r>
              <a:rPr lang="en-US" altLang="en-US" dirty="0" smtClean="0"/>
              <a:t>Revisions are made annually to adjust for more recent information (ie vegetation changes / drought conditions for Wildfires)</a:t>
            </a:r>
          </a:p>
          <a:p>
            <a:pPr eaLnBrk="1" hangingPunct="1"/>
            <a:r>
              <a:rPr lang="en-US" altLang="en-US" dirty="0" smtClean="0"/>
              <a:t>Ongoing validation on the accuracy of the models by comparing where recent events have occurred to the estimated risk levels</a:t>
            </a:r>
          </a:p>
          <a:p>
            <a:pPr lvl="1"/>
            <a:r>
              <a:rPr lang="en-US" altLang="en-US" sz="1800" dirty="0" smtClean="0"/>
              <a:t>Do the actual events in fact </a:t>
            </a:r>
            <a:r>
              <a:rPr lang="en-US" altLang="en-US" sz="1800" u="sng" dirty="0" smtClean="0"/>
              <a:t>occur</a:t>
            </a:r>
            <a:r>
              <a:rPr lang="en-US" altLang="en-US" sz="1800" dirty="0" smtClean="0"/>
              <a:t> in the higher risk areas that we </a:t>
            </a:r>
            <a:r>
              <a:rPr lang="en-US" altLang="en-US" sz="1800" u="sng" dirty="0" smtClean="0"/>
              <a:t>expected</a:t>
            </a:r>
            <a:r>
              <a:rPr lang="en-US" altLang="en-US" sz="1800" dirty="0" smtClean="0"/>
              <a:t>?</a:t>
            </a:r>
            <a:endParaRPr lang="en-US" altLang="en-US" dirty="0" smtClean="0"/>
          </a:p>
        </p:txBody>
      </p:sp>
      <p:sp>
        <p:nvSpPr>
          <p:cNvPr id="5124"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D6B2B937-21C6-4B6E-BC7F-0AD39F55CD23}" type="slidenum">
              <a:rPr lang="en-US" altLang="en-US" sz="800" smtClean="0">
                <a:solidFill>
                  <a:srgbClr val="685745"/>
                </a:solidFill>
              </a:rPr>
              <a:pPr eaLnBrk="1" hangingPunct="1">
                <a:spcBef>
                  <a:spcPct val="0"/>
                </a:spcBef>
                <a:buClrTx/>
                <a:buFontTx/>
                <a:buNone/>
              </a:pPr>
              <a:t>5</a:t>
            </a:fld>
            <a:endParaRPr lang="en-US" altLang="en-US" sz="800" smtClean="0">
              <a:solidFill>
                <a:srgbClr val="685745"/>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4 elements graphic.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635400" y="2068497"/>
            <a:ext cx="3443035" cy="355926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The importance of </a:t>
            </a:r>
            <a:r>
              <a:rPr lang="en-US" dirty="0" smtClean="0"/>
              <a:t>granularity</a:t>
            </a:r>
            <a:r>
              <a:rPr lang="en-US" dirty="0"/>
              <a:t/>
            </a:r>
            <a:br>
              <a:rPr lang="en-US" dirty="0"/>
            </a:br>
            <a:endParaRPr lang="en-US" dirty="0"/>
          </a:p>
        </p:txBody>
      </p:sp>
      <p:sp>
        <p:nvSpPr>
          <p:cNvPr id="5" name="Content Placeholder 4"/>
          <p:cNvSpPr>
            <a:spLocks noGrp="1"/>
          </p:cNvSpPr>
          <p:nvPr>
            <p:ph idx="1"/>
          </p:nvPr>
        </p:nvSpPr>
        <p:spPr>
          <a:xfrm>
            <a:off x="1042089" y="1704435"/>
            <a:ext cx="4506203" cy="4713617"/>
          </a:xfrm>
        </p:spPr>
        <p:txBody>
          <a:bodyPr/>
          <a:lstStyle/>
          <a:p>
            <a:pPr>
              <a:spcBef>
                <a:spcPts val="0"/>
              </a:spcBef>
              <a:spcAft>
                <a:spcPts val="600"/>
              </a:spcAft>
              <a:buClr>
                <a:srgbClr val="FF0000"/>
              </a:buClr>
            </a:pPr>
            <a:r>
              <a:rPr lang="en-US" sz="1800" dirty="0"/>
              <a:t>Parcel boundary data represents the legal extents of each taxable U.S. property address</a:t>
            </a:r>
            <a:r>
              <a:rPr lang="en-US" sz="1800" dirty="0" smtClean="0"/>
              <a:t>.</a:t>
            </a:r>
            <a:endParaRPr lang="en-US" sz="1800" dirty="0"/>
          </a:p>
          <a:p>
            <a:pPr>
              <a:spcBef>
                <a:spcPts val="0"/>
              </a:spcBef>
              <a:spcAft>
                <a:spcPts val="600"/>
              </a:spcAft>
              <a:buClr>
                <a:srgbClr val="FF0000"/>
              </a:buClr>
            </a:pPr>
            <a:r>
              <a:rPr lang="en-US" sz="1800" dirty="0"/>
              <a:t>There are an estimated </a:t>
            </a:r>
            <a:r>
              <a:rPr lang="en-US" sz="1800" dirty="0" smtClean="0"/>
              <a:t>145 </a:t>
            </a:r>
            <a:r>
              <a:rPr lang="en-US" sz="1800" dirty="0"/>
              <a:t>million privately owned parcels in the U.S</a:t>
            </a:r>
            <a:r>
              <a:rPr lang="en-US" sz="1800" dirty="0" smtClean="0"/>
              <a:t>.</a:t>
            </a:r>
            <a:endParaRPr lang="en-US" sz="1800" dirty="0"/>
          </a:p>
          <a:p>
            <a:pPr>
              <a:spcBef>
                <a:spcPts val="0"/>
              </a:spcBef>
              <a:spcAft>
                <a:spcPts val="600"/>
              </a:spcAft>
              <a:buClr>
                <a:srgbClr val="FF0000"/>
              </a:buClr>
            </a:pPr>
            <a:r>
              <a:rPr lang="en-US" sz="1800" dirty="0"/>
              <a:t>CoreLogic has converted and normalized about </a:t>
            </a:r>
            <a:r>
              <a:rPr lang="en-US" sz="1800" dirty="0" smtClean="0"/>
              <a:t>140 </a:t>
            </a:r>
            <a:r>
              <a:rPr lang="en-US" sz="1800" dirty="0"/>
              <a:t>million parcels from state, county, city, and town </a:t>
            </a:r>
            <a:r>
              <a:rPr lang="en-US" sz="1800" dirty="0" smtClean="0"/>
              <a:t>sources</a:t>
            </a:r>
            <a:endParaRPr lang="en-US" sz="1800" dirty="0"/>
          </a:p>
          <a:p>
            <a:pPr>
              <a:spcBef>
                <a:spcPts val="0"/>
              </a:spcBef>
              <a:spcAft>
                <a:spcPts val="600"/>
              </a:spcAft>
              <a:buClr>
                <a:srgbClr val="FF0000"/>
              </a:buClr>
            </a:pPr>
            <a:r>
              <a:rPr lang="en-US" sz="1800" dirty="0"/>
              <a:t>As these digital parcel boundaries become available they are rapidly being incorporated into applications to enhance: </a:t>
            </a:r>
          </a:p>
          <a:p>
            <a:pPr lvl="1">
              <a:spcBef>
                <a:spcPts val="0"/>
              </a:spcBef>
              <a:buFont typeface="Courier New" pitchFamily="49" charset="0"/>
              <a:buChar char="o"/>
            </a:pPr>
            <a:r>
              <a:rPr lang="en-US" sz="1400" dirty="0" smtClean="0"/>
              <a:t>Geocoding </a:t>
            </a:r>
            <a:r>
              <a:rPr lang="en-US" sz="1400" dirty="0"/>
              <a:t>accuracy</a:t>
            </a:r>
          </a:p>
          <a:p>
            <a:pPr lvl="1">
              <a:spcBef>
                <a:spcPts val="0"/>
              </a:spcBef>
              <a:buFont typeface="Courier New" pitchFamily="49" charset="0"/>
              <a:buChar char="o"/>
            </a:pPr>
            <a:r>
              <a:rPr lang="en-US" sz="1400" dirty="0" smtClean="0"/>
              <a:t>Risk </a:t>
            </a:r>
            <a:r>
              <a:rPr lang="en-US" sz="1400" dirty="0"/>
              <a:t>assessment</a:t>
            </a:r>
          </a:p>
          <a:p>
            <a:pPr lvl="1">
              <a:spcBef>
                <a:spcPts val="0"/>
              </a:spcBef>
              <a:buFont typeface="Courier New" pitchFamily="49" charset="0"/>
              <a:buChar char="o"/>
            </a:pPr>
            <a:r>
              <a:rPr lang="en-US" sz="1400" dirty="0" smtClean="0"/>
              <a:t>Risk </a:t>
            </a:r>
            <a:r>
              <a:rPr lang="en-US" sz="1400" dirty="0"/>
              <a:t>concentration</a:t>
            </a:r>
          </a:p>
          <a:p>
            <a:pPr lvl="1">
              <a:spcBef>
                <a:spcPts val="0"/>
              </a:spcBef>
              <a:buFont typeface="Courier New" pitchFamily="49" charset="0"/>
              <a:buChar char="o"/>
            </a:pPr>
            <a:r>
              <a:rPr lang="en-US" sz="1400" dirty="0" smtClean="0"/>
              <a:t>Many </a:t>
            </a:r>
            <a:r>
              <a:rPr lang="en-US" sz="1400" dirty="0"/>
              <a:t>other uses where “</a:t>
            </a:r>
            <a:r>
              <a:rPr lang="en-US" sz="1400" dirty="0" smtClean="0"/>
              <a:t>granular” accuracy </a:t>
            </a:r>
            <a:r>
              <a:rPr lang="en-US" sz="1400" dirty="0"/>
              <a:t>is </a:t>
            </a:r>
            <a:r>
              <a:rPr lang="en-US" sz="1400" dirty="0" smtClean="0"/>
              <a:t>important</a:t>
            </a:r>
            <a:endParaRPr lang="en-US" sz="1400" dirty="0"/>
          </a:p>
          <a:p>
            <a:endParaRPr lang="en-US" sz="1800" dirty="0"/>
          </a:p>
        </p:txBody>
      </p:sp>
      <p:sp>
        <p:nvSpPr>
          <p:cNvPr id="4" name="Text Placeholder 3"/>
          <p:cNvSpPr>
            <a:spLocks noGrp="1"/>
          </p:cNvSpPr>
          <p:nvPr>
            <p:ph type="body" sz="quarter" idx="10"/>
          </p:nvPr>
        </p:nvSpPr>
        <p:spPr/>
        <p:txBody>
          <a:bodyPr/>
          <a:lstStyle/>
          <a:p>
            <a:r>
              <a:rPr lang="en-US" dirty="0" smtClean="0"/>
              <a:t>What </a:t>
            </a:r>
            <a:r>
              <a:rPr lang="en-US" dirty="0"/>
              <a:t>is Parcel Data?</a:t>
            </a:r>
          </a:p>
        </p:txBody>
      </p:sp>
    </p:spTree>
    <p:extLst>
      <p:ext uri="{BB962C8B-B14F-4D97-AF65-F5344CB8AC3E}">
        <p14:creationId xmlns:p14="http://schemas.microsoft.com/office/powerpoint/2010/main" val="3359825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amond(in)">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lstStyle/>
          <a:p>
            <a:r>
              <a:rPr lang="en-US" dirty="0" smtClean="0"/>
              <a:t>Wildfire </a:t>
            </a:r>
            <a:r>
              <a:rPr lang="en-US" dirty="0"/>
              <a:t>Risk Determination</a:t>
            </a:r>
          </a:p>
        </p:txBody>
      </p:sp>
      <p:sp>
        <p:nvSpPr>
          <p:cNvPr id="27" name="Text Placeholder 26"/>
          <p:cNvSpPr>
            <a:spLocks noGrp="1"/>
          </p:cNvSpPr>
          <p:nvPr>
            <p:ph type="body" idx="4294967295"/>
          </p:nvPr>
        </p:nvSpPr>
        <p:spPr>
          <a:xfrm>
            <a:off x="204194" y="1535113"/>
            <a:ext cx="4040188" cy="639762"/>
          </a:xfrm>
        </p:spPr>
        <p:txBody>
          <a:bodyPr/>
          <a:lstStyle/>
          <a:p>
            <a:pPr marL="0" indent="0" algn="ctr">
              <a:buNone/>
            </a:pPr>
            <a:r>
              <a:rPr lang="en-US" u="sng" dirty="0" smtClean="0"/>
              <a:t>Data Elements</a:t>
            </a:r>
            <a:endParaRPr lang="en-US" u="sng" dirty="0"/>
          </a:p>
        </p:txBody>
      </p:sp>
      <p:sp>
        <p:nvSpPr>
          <p:cNvPr id="28" name="Content Placeholder 27"/>
          <p:cNvSpPr>
            <a:spLocks noGrp="1"/>
          </p:cNvSpPr>
          <p:nvPr>
            <p:ph sz="half" idx="4294967295"/>
          </p:nvPr>
        </p:nvSpPr>
        <p:spPr>
          <a:xfrm>
            <a:off x="778948" y="2174875"/>
            <a:ext cx="3846318" cy="3951288"/>
          </a:xfrm>
        </p:spPr>
        <p:txBody>
          <a:bodyPr/>
          <a:lstStyle/>
          <a:p>
            <a:pPr>
              <a:defRPr/>
            </a:pPr>
            <a:r>
              <a:rPr lang="en-US" sz="1800" dirty="0"/>
              <a:t>Digital Elevation Model (DEM)</a:t>
            </a:r>
          </a:p>
          <a:p>
            <a:pPr>
              <a:defRPr/>
            </a:pPr>
            <a:r>
              <a:rPr lang="en-US" sz="1800" dirty="0"/>
              <a:t>Satellite Imagery</a:t>
            </a:r>
          </a:p>
          <a:p>
            <a:pPr>
              <a:defRPr/>
            </a:pPr>
            <a:r>
              <a:rPr lang="en-US" sz="1800" dirty="0"/>
              <a:t>Vegetation Condition Class data </a:t>
            </a:r>
          </a:p>
          <a:p>
            <a:endParaRPr lang="en-US" sz="1800" dirty="0"/>
          </a:p>
        </p:txBody>
      </p:sp>
      <p:sp>
        <p:nvSpPr>
          <p:cNvPr id="29" name="Text Placeholder 28"/>
          <p:cNvSpPr>
            <a:spLocks noGrp="1"/>
          </p:cNvSpPr>
          <p:nvPr>
            <p:ph type="body" sz="quarter" idx="4294967295"/>
          </p:nvPr>
        </p:nvSpPr>
        <p:spPr>
          <a:xfrm>
            <a:off x="5102225" y="1535113"/>
            <a:ext cx="4041775" cy="639762"/>
          </a:xfrm>
        </p:spPr>
        <p:txBody>
          <a:bodyPr/>
          <a:lstStyle/>
          <a:p>
            <a:pPr marL="0" indent="0" algn="ctr">
              <a:buNone/>
            </a:pPr>
            <a:r>
              <a:rPr lang="en-US" u="sng" dirty="0" smtClean="0"/>
              <a:t>Data Granularity</a:t>
            </a:r>
            <a:endParaRPr lang="en-US" u="sng" dirty="0"/>
          </a:p>
        </p:txBody>
      </p:sp>
      <p:sp>
        <p:nvSpPr>
          <p:cNvPr id="30" name="Content Placeholder 29"/>
          <p:cNvSpPr>
            <a:spLocks noGrp="1"/>
          </p:cNvSpPr>
          <p:nvPr>
            <p:ph sz="quarter" idx="4294967295"/>
          </p:nvPr>
        </p:nvSpPr>
        <p:spPr>
          <a:xfrm>
            <a:off x="5102225" y="2174875"/>
            <a:ext cx="4041775" cy="3951288"/>
          </a:xfrm>
        </p:spPr>
        <p:txBody>
          <a:bodyPr/>
          <a:lstStyle/>
          <a:p>
            <a:pPr>
              <a:defRPr/>
            </a:pPr>
            <a:r>
              <a:rPr lang="en-US" sz="1800" dirty="0"/>
              <a:t>Input cell size based on 30m grid</a:t>
            </a:r>
          </a:p>
          <a:p>
            <a:pPr>
              <a:defRPr/>
            </a:pPr>
            <a:r>
              <a:rPr lang="en-US" sz="1800" dirty="0"/>
              <a:t>All layers sampled at 30m </a:t>
            </a:r>
          </a:p>
          <a:p>
            <a:endParaRPr lang="en-US" sz="1800" dirty="0"/>
          </a:p>
        </p:txBody>
      </p:sp>
      <p:grpSp>
        <p:nvGrpSpPr>
          <p:cNvPr id="34" name="Group 33"/>
          <p:cNvGrpSpPr/>
          <p:nvPr/>
        </p:nvGrpSpPr>
        <p:grpSpPr>
          <a:xfrm>
            <a:off x="5045668" y="3237968"/>
            <a:ext cx="3700192" cy="3105150"/>
            <a:chOff x="5254625" y="2534453"/>
            <a:chExt cx="3700192" cy="3105150"/>
          </a:xfrm>
        </p:grpSpPr>
        <p:pic>
          <p:nvPicPr>
            <p:cNvPr id="7" name="Picture 36" descr="four_layer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254625" y="2534453"/>
              <a:ext cx="2557463" cy="2297112"/>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8" name="Text Box 37"/>
            <p:cNvSpPr txBox="1">
              <a:spLocks noChangeArrowheads="1"/>
            </p:cNvSpPr>
            <p:nvPr/>
          </p:nvSpPr>
          <p:spPr bwMode="auto">
            <a:xfrm>
              <a:off x="7885604" y="2761294"/>
              <a:ext cx="1068388" cy="277812"/>
            </a:xfrm>
            <a:prstGeom prst="rect">
              <a:avLst/>
            </a:prstGeom>
            <a:noFill/>
            <a:ln w="9525">
              <a:noFill/>
              <a:miter lim="800000"/>
              <a:headEnd/>
              <a:tailEnd/>
            </a:ln>
          </p:spPr>
          <p:txBody>
            <a:bodyPr>
              <a:spAutoFit/>
            </a:bodyPr>
            <a:lstStyle/>
            <a:p>
              <a:pPr eaLnBrk="0" hangingPunct="0">
                <a:spcBef>
                  <a:spcPct val="50000"/>
                </a:spcBef>
                <a:defRPr/>
              </a:pPr>
              <a:r>
                <a:rPr lang="en-US" sz="1200" dirty="0">
                  <a:solidFill>
                    <a:srgbClr val="669933"/>
                  </a:solidFill>
                  <a:latin typeface="Avenir LT Std 35 Light" pitchFamily="34" charset="0"/>
                </a:rPr>
                <a:t>Vegetation</a:t>
              </a:r>
            </a:p>
          </p:txBody>
        </p:sp>
        <p:sp>
          <p:nvSpPr>
            <p:cNvPr id="9" name="Text Box 38"/>
            <p:cNvSpPr txBox="1">
              <a:spLocks noChangeArrowheads="1"/>
            </p:cNvSpPr>
            <p:nvPr/>
          </p:nvSpPr>
          <p:spPr bwMode="auto">
            <a:xfrm>
              <a:off x="7876083" y="3145579"/>
              <a:ext cx="1078734" cy="461665"/>
            </a:xfrm>
            <a:prstGeom prst="rect">
              <a:avLst/>
            </a:prstGeom>
            <a:noFill/>
            <a:ln w="9525">
              <a:noFill/>
              <a:miter lim="800000"/>
              <a:headEnd/>
              <a:tailEnd/>
            </a:ln>
          </p:spPr>
          <p:txBody>
            <a:bodyPr wrap="square">
              <a:spAutoFit/>
            </a:bodyPr>
            <a:lstStyle/>
            <a:p>
              <a:pPr eaLnBrk="0" hangingPunct="0">
                <a:spcBef>
                  <a:spcPct val="50000"/>
                </a:spcBef>
                <a:defRPr/>
              </a:pPr>
              <a:r>
                <a:rPr lang="en-US" sz="1200" dirty="0" smtClean="0">
                  <a:solidFill>
                    <a:srgbClr val="000000"/>
                  </a:solidFill>
                  <a:latin typeface="Avenir LT Std 35 Light" pitchFamily="34" charset="0"/>
                </a:rPr>
                <a:t>Composition Class</a:t>
              </a:r>
              <a:endParaRPr lang="en-US" sz="1200" dirty="0">
                <a:solidFill>
                  <a:srgbClr val="000000"/>
                </a:solidFill>
                <a:latin typeface="Avenir LT Std 35 Light" pitchFamily="34" charset="0"/>
              </a:endParaRPr>
            </a:p>
          </p:txBody>
        </p:sp>
        <p:sp>
          <p:nvSpPr>
            <p:cNvPr id="10" name="Text Box 39"/>
            <p:cNvSpPr txBox="1">
              <a:spLocks noChangeArrowheads="1"/>
            </p:cNvSpPr>
            <p:nvPr/>
          </p:nvSpPr>
          <p:spPr bwMode="auto">
            <a:xfrm>
              <a:off x="7875096" y="3740023"/>
              <a:ext cx="1023938" cy="276225"/>
            </a:xfrm>
            <a:prstGeom prst="rect">
              <a:avLst/>
            </a:prstGeom>
            <a:noFill/>
            <a:ln w="9525">
              <a:noFill/>
              <a:miter lim="800000"/>
              <a:headEnd/>
              <a:tailEnd/>
            </a:ln>
          </p:spPr>
          <p:txBody>
            <a:bodyPr>
              <a:spAutoFit/>
            </a:bodyPr>
            <a:lstStyle/>
            <a:p>
              <a:pPr eaLnBrk="0" hangingPunct="0">
                <a:spcBef>
                  <a:spcPct val="50000"/>
                </a:spcBef>
                <a:defRPr/>
              </a:pPr>
              <a:r>
                <a:rPr lang="en-US" sz="1200" dirty="0">
                  <a:solidFill>
                    <a:srgbClr val="000000"/>
                  </a:solidFill>
                  <a:latin typeface="Avenir LT Std 35 Light" pitchFamily="34" charset="0"/>
                </a:rPr>
                <a:t>Aspect</a:t>
              </a:r>
            </a:p>
          </p:txBody>
        </p:sp>
        <p:sp>
          <p:nvSpPr>
            <p:cNvPr id="11" name="Text Box 40"/>
            <p:cNvSpPr txBox="1">
              <a:spLocks noChangeArrowheads="1"/>
            </p:cNvSpPr>
            <p:nvPr/>
          </p:nvSpPr>
          <p:spPr bwMode="auto">
            <a:xfrm>
              <a:off x="7875097" y="4237129"/>
              <a:ext cx="930275" cy="277812"/>
            </a:xfrm>
            <a:prstGeom prst="rect">
              <a:avLst/>
            </a:prstGeom>
            <a:noFill/>
            <a:ln w="9525">
              <a:noFill/>
              <a:miter lim="800000"/>
              <a:headEnd/>
              <a:tailEnd/>
            </a:ln>
          </p:spPr>
          <p:txBody>
            <a:bodyPr>
              <a:spAutoFit/>
            </a:bodyPr>
            <a:lstStyle/>
            <a:p>
              <a:pPr eaLnBrk="0" hangingPunct="0">
                <a:spcBef>
                  <a:spcPct val="50000"/>
                </a:spcBef>
                <a:defRPr/>
              </a:pPr>
              <a:r>
                <a:rPr lang="en-US" sz="1200" dirty="0">
                  <a:solidFill>
                    <a:srgbClr val="000000"/>
                  </a:solidFill>
                  <a:latin typeface="Avenir LT Std 35 Light" pitchFamily="34" charset="0"/>
                </a:rPr>
                <a:t>Slope</a:t>
              </a:r>
            </a:p>
          </p:txBody>
        </p:sp>
        <p:pic>
          <p:nvPicPr>
            <p:cNvPr id="12" name="Picture 41" descr="one_slide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60000">
              <a:off x="5267325" y="4726790"/>
              <a:ext cx="2546350" cy="91281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 Box 42"/>
            <p:cNvSpPr txBox="1">
              <a:spLocks noChangeArrowheads="1"/>
            </p:cNvSpPr>
            <p:nvPr/>
          </p:nvSpPr>
          <p:spPr bwMode="auto">
            <a:xfrm>
              <a:off x="7840716" y="5034361"/>
              <a:ext cx="1040526" cy="276999"/>
            </a:xfrm>
            <a:prstGeom prst="rect">
              <a:avLst/>
            </a:prstGeom>
            <a:noFill/>
            <a:ln w="9525">
              <a:noFill/>
              <a:miter lim="800000"/>
              <a:headEnd/>
              <a:tailEnd/>
            </a:ln>
          </p:spPr>
          <p:txBody>
            <a:bodyPr wrap="square">
              <a:spAutoFit/>
            </a:bodyPr>
            <a:lstStyle/>
            <a:p>
              <a:pPr algn="ctr" eaLnBrk="0" hangingPunct="0">
                <a:spcBef>
                  <a:spcPct val="50000"/>
                </a:spcBef>
                <a:defRPr/>
              </a:pPr>
              <a:r>
                <a:rPr lang="en-US" sz="1200" dirty="0">
                  <a:solidFill>
                    <a:srgbClr val="FF0000"/>
                  </a:solidFill>
                  <a:latin typeface="Avenir LT Std 35 Light" pitchFamily="34" charset="0"/>
                </a:rPr>
                <a:t>Wildfire </a:t>
              </a:r>
              <a:r>
                <a:rPr lang="en-US" sz="1200" dirty="0" smtClean="0">
                  <a:solidFill>
                    <a:srgbClr val="FF0000"/>
                  </a:solidFill>
                  <a:latin typeface="Avenir LT Std 35 Light" pitchFamily="34" charset="0"/>
                </a:rPr>
                <a:t>Risk</a:t>
              </a:r>
              <a:endParaRPr lang="en-US" sz="1200" dirty="0">
                <a:solidFill>
                  <a:srgbClr val="FF0000"/>
                </a:solidFill>
                <a:latin typeface="Avenir LT Std 35 Light" pitchFamily="34" charset="0"/>
              </a:endParaRPr>
            </a:p>
          </p:txBody>
        </p:sp>
      </p:grpSp>
      <p:grpSp>
        <p:nvGrpSpPr>
          <p:cNvPr id="33" name="Group 32"/>
          <p:cNvGrpSpPr/>
          <p:nvPr/>
        </p:nvGrpSpPr>
        <p:grpSpPr>
          <a:xfrm>
            <a:off x="778949" y="3516120"/>
            <a:ext cx="3404448" cy="2631737"/>
            <a:chOff x="498475" y="2699553"/>
            <a:chExt cx="4202113" cy="3225800"/>
          </a:xfrm>
        </p:grpSpPr>
        <p:sp>
          <p:nvSpPr>
            <p:cNvPr id="5" name="Pentagon 4"/>
            <p:cNvSpPr/>
            <p:nvPr/>
          </p:nvSpPr>
          <p:spPr>
            <a:xfrm>
              <a:off x="2255838" y="3123415"/>
              <a:ext cx="1617662" cy="598488"/>
            </a:xfrm>
            <a:prstGeom prst="homePlat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Avenir LT Std 35 Light" pitchFamily="34" charset="0"/>
                </a:rPr>
                <a:t>20% of Total Risk</a:t>
              </a:r>
            </a:p>
          </p:txBody>
        </p:sp>
        <p:sp>
          <p:nvSpPr>
            <p:cNvPr id="6" name="Pentagon 5"/>
            <p:cNvSpPr/>
            <p:nvPr/>
          </p:nvSpPr>
          <p:spPr>
            <a:xfrm>
              <a:off x="2260600" y="4812515"/>
              <a:ext cx="1617663" cy="596900"/>
            </a:xfrm>
            <a:prstGeom prst="homePlat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tx1"/>
                  </a:solidFill>
                  <a:latin typeface="Avenir LT Std 35 Light" pitchFamily="34" charset="0"/>
                </a:rPr>
                <a:t>80% of Total Risk</a:t>
              </a:r>
            </a:p>
          </p:txBody>
        </p:sp>
        <p:sp>
          <p:nvSpPr>
            <p:cNvPr id="14" name="Rectangle 13"/>
            <p:cNvSpPr/>
            <p:nvPr/>
          </p:nvSpPr>
          <p:spPr>
            <a:xfrm>
              <a:off x="498475" y="2724953"/>
              <a:ext cx="1758950" cy="1536700"/>
            </a:xfrm>
            <a:prstGeom prst="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5" name="Rectangle 14"/>
            <p:cNvSpPr/>
            <p:nvPr/>
          </p:nvSpPr>
          <p:spPr>
            <a:xfrm>
              <a:off x="856036" y="2936632"/>
              <a:ext cx="1043354" cy="468924"/>
            </a:xfrm>
            <a:prstGeom prst="rect">
              <a:avLst/>
            </a:prstGeom>
            <a:solidFill>
              <a:srgbClr val="339966"/>
            </a:solidFill>
            <a:ln>
              <a:solidFill>
                <a:srgbClr val="00B05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Avenir LT Std 35 Light" pitchFamily="34" charset="0"/>
                </a:rPr>
                <a:t>Slope</a:t>
              </a:r>
            </a:p>
          </p:txBody>
        </p:sp>
        <p:sp>
          <p:nvSpPr>
            <p:cNvPr id="16" name="Rectangle 15"/>
            <p:cNvSpPr/>
            <p:nvPr/>
          </p:nvSpPr>
          <p:spPr>
            <a:xfrm>
              <a:off x="856036" y="3593125"/>
              <a:ext cx="1043354" cy="468924"/>
            </a:xfrm>
            <a:prstGeom prst="rect">
              <a:avLst/>
            </a:prstGeom>
            <a:solidFill>
              <a:srgbClr val="339966"/>
            </a:solidFill>
            <a:ln>
              <a:solidFill>
                <a:srgbClr val="00B05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Avenir LT Std 35 Light" pitchFamily="34" charset="0"/>
                </a:rPr>
                <a:t>Aspect</a:t>
              </a:r>
            </a:p>
          </p:txBody>
        </p:sp>
        <p:sp>
          <p:nvSpPr>
            <p:cNvPr id="17" name="Rectangle 16"/>
            <p:cNvSpPr/>
            <p:nvPr/>
          </p:nvSpPr>
          <p:spPr>
            <a:xfrm>
              <a:off x="498475" y="4390240"/>
              <a:ext cx="1758950" cy="1535113"/>
            </a:xfrm>
            <a:prstGeom prst="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18" name="Rectangle 17"/>
            <p:cNvSpPr/>
            <p:nvPr/>
          </p:nvSpPr>
          <p:spPr>
            <a:xfrm>
              <a:off x="856036" y="4601309"/>
              <a:ext cx="1043354" cy="468924"/>
            </a:xfrm>
            <a:prstGeom prst="rect">
              <a:avLst/>
            </a:prstGeom>
            <a:solidFill>
              <a:srgbClr val="0060A8"/>
            </a:solidFill>
            <a:ln>
              <a:solidFill>
                <a:srgbClr val="0070C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Avenir LT Std 35 Light" pitchFamily="34" charset="0"/>
                </a:rPr>
                <a:t>Fuel Load</a:t>
              </a:r>
            </a:p>
          </p:txBody>
        </p:sp>
        <p:sp>
          <p:nvSpPr>
            <p:cNvPr id="19" name="Rectangle 18"/>
            <p:cNvSpPr/>
            <p:nvPr/>
          </p:nvSpPr>
          <p:spPr>
            <a:xfrm>
              <a:off x="856036" y="5257802"/>
              <a:ext cx="1043354" cy="468924"/>
            </a:xfrm>
            <a:prstGeom prst="rect">
              <a:avLst/>
            </a:prstGeom>
            <a:solidFill>
              <a:srgbClr val="0060A8"/>
            </a:solidFill>
            <a:ln>
              <a:solidFill>
                <a:srgbClr val="0070C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sz="1200" dirty="0">
                  <a:solidFill>
                    <a:schemeClr val="bg1"/>
                  </a:solidFill>
                  <a:effectLst>
                    <a:outerShdw blurRad="38100" dist="38100" dir="2700000" algn="tl">
                      <a:srgbClr val="000000">
                        <a:alpha val="43137"/>
                      </a:srgbClr>
                    </a:outerShdw>
                  </a:effectLst>
                  <a:latin typeface="Avenir LT Std 35 Light" pitchFamily="34" charset="0"/>
                </a:rPr>
                <a:t>Condition Class</a:t>
              </a:r>
            </a:p>
          </p:txBody>
        </p:sp>
        <p:sp>
          <p:nvSpPr>
            <p:cNvPr id="20" name="TextBox 19"/>
            <p:cNvSpPr txBox="1"/>
            <p:nvPr/>
          </p:nvSpPr>
          <p:spPr>
            <a:xfrm rot="5400000">
              <a:off x="1389857" y="3335346"/>
              <a:ext cx="1339850" cy="338137"/>
            </a:xfrm>
            <a:prstGeom prst="rect">
              <a:avLst/>
            </a:prstGeom>
            <a:noFill/>
          </p:spPr>
          <p:txBody>
            <a:bodyPr wrap="none">
              <a:spAutoFit/>
            </a:bodyPr>
            <a:lstStyle/>
            <a:p>
              <a:pPr algn="ctr" eaLnBrk="0" hangingPunct="0">
                <a:defRPr/>
              </a:pPr>
              <a:r>
                <a:rPr lang="en-US" sz="1600" dirty="0">
                  <a:solidFill>
                    <a:schemeClr val="bg1"/>
                  </a:solidFill>
                  <a:effectLst>
                    <a:outerShdw blurRad="38100" dist="38100" dir="2700000" algn="tl">
                      <a:srgbClr val="000000">
                        <a:alpha val="43137"/>
                      </a:srgbClr>
                    </a:outerShdw>
                  </a:effectLst>
                  <a:latin typeface="Avenir LT Std 35 Light" pitchFamily="34" charset="0"/>
                </a:rPr>
                <a:t>Topography</a:t>
              </a:r>
            </a:p>
          </p:txBody>
        </p:sp>
        <p:sp>
          <p:nvSpPr>
            <p:cNvPr id="21" name="TextBox 20"/>
            <p:cNvSpPr txBox="1"/>
            <p:nvPr/>
          </p:nvSpPr>
          <p:spPr>
            <a:xfrm rot="5400000">
              <a:off x="1770856" y="4987934"/>
              <a:ext cx="600075" cy="338138"/>
            </a:xfrm>
            <a:prstGeom prst="rect">
              <a:avLst/>
            </a:prstGeom>
            <a:noFill/>
          </p:spPr>
          <p:txBody>
            <a:bodyPr wrap="none">
              <a:spAutoFit/>
            </a:bodyPr>
            <a:lstStyle/>
            <a:p>
              <a:pPr algn="ctr" eaLnBrk="0" hangingPunct="0">
                <a:defRPr/>
              </a:pPr>
              <a:r>
                <a:rPr lang="en-US" sz="1600" dirty="0">
                  <a:solidFill>
                    <a:schemeClr val="bg1"/>
                  </a:solidFill>
                  <a:effectLst>
                    <a:outerShdw blurRad="38100" dist="38100" dir="2700000" algn="tl">
                      <a:srgbClr val="000000">
                        <a:alpha val="43137"/>
                      </a:srgbClr>
                    </a:outerShdw>
                  </a:effectLst>
                  <a:latin typeface="Avenir LT Std 35 Light" pitchFamily="34" charset="0"/>
                </a:rPr>
                <a:t>Fuel</a:t>
              </a:r>
            </a:p>
          </p:txBody>
        </p:sp>
        <p:sp>
          <p:nvSpPr>
            <p:cNvPr id="23" name="Rectangle 22"/>
            <p:cNvSpPr/>
            <p:nvPr/>
          </p:nvSpPr>
          <p:spPr>
            <a:xfrm>
              <a:off x="3881438" y="2699553"/>
              <a:ext cx="819150" cy="3205162"/>
            </a:xfrm>
            <a:prstGeom prst="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eaLnBrk="0" hangingPunct="0">
                <a:defRPr/>
              </a:pPr>
              <a:r>
                <a:rPr lang="en-US" dirty="0">
                  <a:effectLst>
                    <a:outerShdw blurRad="38100" dist="38100" dir="2700000" algn="tl">
                      <a:srgbClr val="000000">
                        <a:alpha val="43137"/>
                      </a:srgbClr>
                    </a:outerShdw>
                  </a:effectLst>
                  <a:latin typeface="Avenir LT Std 65 Medium" pitchFamily="34" charset="0"/>
                </a:rPr>
                <a:t>Wildfire Risk</a:t>
              </a:r>
            </a:p>
          </p:txBody>
        </p:sp>
      </p:grpSp>
    </p:spTree>
    <p:extLst>
      <p:ext uri="{BB962C8B-B14F-4D97-AF65-F5344CB8AC3E}">
        <p14:creationId xmlns:p14="http://schemas.microsoft.com/office/powerpoint/2010/main" val="251037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73413" y="269875"/>
            <a:ext cx="3398837" cy="461665"/>
          </a:xfrm>
          <a:solidFill>
            <a:srgbClr val="FFFFFF"/>
          </a:solidFill>
        </p:spPr>
        <p:txBody>
          <a:bodyPr lIns="91440" rIns="91440"/>
          <a:lstStyle/>
          <a:p>
            <a:pPr algn="ctr" eaLnBrk="1" hangingPunct="1"/>
            <a:r>
              <a:rPr lang="en-US" sz="2400" dirty="0">
                <a:solidFill>
                  <a:prstClr val="black"/>
                </a:solidFill>
              </a:rPr>
              <a:t>NC QL2 </a:t>
            </a:r>
            <a:r>
              <a:rPr lang="en-US" sz="2400" dirty="0" err="1">
                <a:solidFill>
                  <a:prstClr val="black"/>
                </a:solidFill>
              </a:rPr>
              <a:t>LiDAR</a:t>
            </a:r>
            <a:r>
              <a:rPr lang="en-US" sz="2400" dirty="0">
                <a:solidFill>
                  <a:prstClr val="black"/>
                </a:solidFill>
              </a:rPr>
              <a:t> (2014</a:t>
            </a:r>
            <a:r>
              <a:rPr lang="en-US" sz="2400" dirty="0" smtClean="0">
                <a:solidFill>
                  <a:prstClr val="black"/>
                </a:solidFill>
              </a:rPr>
              <a:t>)</a:t>
            </a:r>
            <a:endParaRPr lang="en-US" sz="2400" b="1" dirty="0" smtClean="0">
              <a:solidFill>
                <a:srgbClr val="685745"/>
              </a:solidFill>
              <a:cs typeface="Arial"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9144000" cy="3903276"/>
          </a:xfrm>
          <a:prstGeom prst="rect">
            <a:avLst/>
          </a:prstGeom>
        </p:spPr>
      </p:pic>
      <p:pic>
        <p:nvPicPr>
          <p:cNvPr id="11" name="Picture 2"/>
          <p:cNvPicPr>
            <a:picLocks noChangeArrowheads="1"/>
          </p:cNvPicPr>
          <p:nvPr/>
        </p:nvPicPr>
        <p:blipFill rotWithShape="1">
          <a:blip r:embed="rId4">
            <a:extLst>
              <a:ext uri="{28A0092B-C50C-407E-A947-70E740481C1C}">
                <a14:useLocalDpi xmlns:a14="http://schemas.microsoft.com/office/drawing/2010/main" val="0"/>
              </a:ext>
            </a:extLst>
          </a:blip>
          <a:srcRect t="3265" r="782" b="18874"/>
          <a:stretch/>
        </p:blipFill>
        <p:spPr bwMode="auto">
          <a:xfrm>
            <a:off x="-25371" y="3505200"/>
            <a:ext cx="91440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57200" y="6324600"/>
            <a:ext cx="2779415" cy="400110"/>
          </a:xfrm>
          <a:prstGeom prst="rect">
            <a:avLst/>
          </a:prstGeom>
          <a:noFill/>
        </p:spPr>
        <p:txBody>
          <a:bodyPr wrap="none" rtlCol="0">
            <a:spAutoFit/>
          </a:bodyPr>
          <a:lstStyle/>
          <a:p>
            <a:r>
              <a:rPr lang="en-US" sz="2000" b="1" i="1" dirty="0" smtClean="0">
                <a:solidFill>
                  <a:prstClr val="white"/>
                </a:solidFill>
              </a:rPr>
              <a:t>Actual Survey Elevations</a:t>
            </a:r>
            <a:endParaRPr lang="en-US" sz="2000" b="1" i="1" dirty="0">
              <a:solidFill>
                <a:prstClr val="white"/>
              </a:solidFill>
            </a:endParaRPr>
          </a:p>
        </p:txBody>
      </p:sp>
      <p:cxnSp>
        <p:nvCxnSpPr>
          <p:cNvPr id="13" name="Straight Arrow Connector 12"/>
          <p:cNvCxnSpPr/>
          <p:nvPr/>
        </p:nvCxnSpPr>
        <p:spPr>
          <a:xfrm flipV="1">
            <a:off x="3236615" y="6324600"/>
            <a:ext cx="878185" cy="20005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Freeform 13"/>
          <p:cNvSpPr/>
          <p:nvPr/>
        </p:nvSpPr>
        <p:spPr>
          <a:xfrm>
            <a:off x="413658" y="4637314"/>
            <a:ext cx="8643258" cy="1197429"/>
          </a:xfrm>
          <a:custGeom>
            <a:avLst/>
            <a:gdLst>
              <a:gd name="connsiteX0" fmla="*/ 6531429 w 6531429"/>
              <a:gd name="connsiteY0" fmla="*/ 827315 h 1197429"/>
              <a:gd name="connsiteX1" fmla="*/ 5421086 w 6531429"/>
              <a:gd name="connsiteY1" fmla="*/ 740229 h 1197429"/>
              <a:gd name="connsiteX2" fmla="*/ 4125686 w 6531429"/>
              <a:gd name="connsiteY2" fmla="*/ 1197429 h 1197429"/>
              <a:gd name="connsiteX3" fmla="*/ 2862943 w 6531429"/>
              <a:gd name="connsiteY3" fmla="*/ 990600 h 1197429"/>
              <a:gd name="connsiteX4" fmla="*/ 1469572 w 6531429"/>
              <a:gd name="connsiteY4" fmla="*/ 566057 h 1197429"/>
              <a:gd name="connsiteX5" fmla="*/ 0 w 6531429"/>
              <a:gd name="connsiteY5" fmla="*/ 0 h 1197429"/>
              <a:gd name="connsiteX0" fmla="*/ 8643258 w 8643258"/>
              <a:gd name="connsiteY0" fmla="*/ 772886 h 1197429"/>
              <a:gd name="connsiteX1" fmla="*/ 5421086 w 8643258"/>
              <a:gd name="connsiteY1" fmla="*/ 740229 h 1197429"/>
              <a:gd name="connsiteX2" fmla="*/ 4125686 w 8643258"/>
              <a:gd name="connsiteY2" fmla="*/ 1197429 h 1197429"/>
              <a:gd name="connsiteX3" fmla="*/ 2862943 w 8643258"/>
              <a:gd name="connsiteY3" fmla="*/ 990600 h 1197429"/>
              <a:gd name="connsiteX4" fmla="*/ 1469572 w 8643258"/>
              <a:gd name="connsiteY4" fmla="*/ 566057 h 1197429"/>
              <a:gd name="connsiteX5" fmla="*/ 0 w 8643258"/>
              <a:gd name="connsiteY5" fmla="*/ 0 h 1197429"/>
              <a:gd name="connsiteX0" fmla="*/ 8643258 w 8643258"/>
              <a:gd name="connsiteY0" fmla="*/ 772886 h 1197429"/>
              <a:gd name="connsiteX1" fmla="*/ 6498771 w 8643258"/>
              <a:gd name="connsiteY1" fmla="*/ 751115 h 1197429"/>
              <a:gd name="connsiteX2" fmla="*/ 5421086 w 8643258"/>
              <a:gd name="connsiteY2" fmla="*/ 740229 h 1197429"/>
              <a:gd name="connsiteX3" fmla="*/ 4125686 w 8643258"/>
              <a:gd name="connsiteY3" fmla="*/ 1197429 h 1197429"/>
              <a:gd name="connsiteX4" fmla="*/ 2862943 w 8643258"/>
              <a:gd name="connsiteY4" fmla="*/ 990600 h 1197429"/>
              <a:gd name="connsiteX5" fmla="*/ 1469572 w 8643258"/>
              <a:gd name="connsiteY5" fmla="*/ 566057 h 1197429"/>
              <a:gd name="connsiteX6" fmla="*/ 0 w 8643258"/>
              <a:gd name="connsiteY6" fmla="*/ 0 h 1197429"/>
              <a:gd name="connsiteX0" fmla="*/ 8643258 w 8643258"/>
              <a:gd name="connsiteY0" fmla="*/ 772886 h 1197429"/>
              <a:gd name="connsiteX1" fmla="*/ 6487885 w 8643258"/>
              <a:gd name="connsiteY1" fmla="*/ 838200 h 1197429"/>
              <a:gd name="connsiteX2" fmla="*/ 5421086 w 8643258"/>
              <a:gd name="connsiteY2" fmla="*/ 740229 h 1197429"/>
              <a:gd name="connsiteX3" fmla="*/ 4125686 w 8643258"/>
              <a:gd name="connsiteY3" fmla="*/ 1197429 h 1197429"/>
              <a:gd name="connsiteX4" fmla="*/ 2862943 w 8643258"/>
              <a:gd name="connsiteY4" fmla="*/ 990600 h 1197429"/>
              <a:gd name="connsiteX5" fmla="*/ 1469572 w 8643258"/>
              <a:gd name="connsiteY5" fmla="*/ 566057 h 1197429"/>
              <a:gd name="connsiteX6" fmla="*/ 0 w 8643258"/>
              <a:gd name="connsiteY6" fmla="*/ 0 h 1197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43258" h="1197429">
                <a:moveTo>
                  <a:pt x="8643258" y="772886"/>
                </a:moveTo>
                <a:lnTo>
                  <a:pt x="6487885" y="838200"/>
                </a:lnTo>
                <a:lnTo>
                  <a:pt x="5421086" y="740229"/>
                </a:lnTo>
                <a:lnTo>
                  <a:pt x="4125686" y="1197429"/>
                </a:lnTo>
                <a:lnTo>
                  <a:pt x="2862943" y="990600"/>
                </a:lnTo>
                <a:lnTo>
                  <a:pt x="1469572" y="566057"/>
                </a:lnTo>
                <a:lnTo>
                  <a:pt x="0" y="0"/>
                </a:lnTo>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rot="917469">
            <a:off x="1417518" y="3728486"/>
            <a:ext cx="1160895" cy="338554"/>
          </a:xfrm>
          <a:prstGeom prst="rect">
            <a:avLst/>
          </a:prstGeom>
          <a:noFill/>
        </p:spPr>
        <p:txBody>
          <a:bodyPr wrap="none" rtlCol="0">
            <a:spAutoFit/>
          </a:bodyPr>
          <a:lstStyle/>
          <a:p>
            <a:r>
              <a:rPr lang="en-US" sz="1600" b="1" i="1" dirty="0" smtClean="0">
                <a:solidFill>
                  <a:prstClr val="white"/>
                </a:solidFill>
              </a:rPr>
              <a:t>30m Profile</a:t>
            </a:r>
            <a:endParaRPr lang="en-US" sz="1600" b="1" i="1" dirty="0">
              <a:solidFill>
                <a:prstClr val="white"/>
              </a:solidFill>
            </a:endParaRPr>
          </a:p>
        </p:txBody>
      </p:sp>
      <p:sp>
        <p:nvSpPr>
          <p:cNvPr id="16" name="Freeform 15"/>
          <p:cNvSpPr/>
          <p:nvPr/>
        </p:nvSpPr>
        <p:spPr>
          <a:xfrm>
            <a:off x="402771" y="3635829"/>
            <a:ext cx="8675915" cy="1654628"/>
          </a:xfrm>
          <a:custGeom>
            <a:avLst/>
            <a:gdLst>
              <a:gd name="connsiteX0" fmla="*/ 0 w 8675915"/>
              <a:gd name="connsiteY0" fmla="*/ 0 h 1654628"/>
              <a:gd name="connsiteX1" fmla="*/ 6302829 w 8675915"/>
              <a:gd name="connsiteY1" fmla="*/ 1654628 h 1654628"/>
              <a:gd name="connsiteX2" fmla="*/ 8675915 w 8675915"/>
              <a:gd name="connsiteY2" fmla="*/ 1262742 h 1654628"/>
            </a:gdLst>
            <a:ahLst/>
            <a:cxnLst>
              <a:cxn ang="0">
                <a:pos x="connsiteX0" y="connsiteY0"/>
              </a:cxn>
              <a:cxn ang="0">
                <a:pos x="connsiteX1" y="connsiteY1"/>
              </a:cxn>
              <a:cxn ang="0">
                <a:pos x="connsiteX2" y="connsiteY2"/>
              </a:cxn>
            </a:cxnLst>
            <a:rect l="l" t="t" r="r" b="b"/>
            <a:pathLst>
              <a:path w="8675915" h="1654628">
                <a:moveTo>
                  <a:pt x="0" y="0"/>
                </a:moveTo>
                <a:lnTo>
                  <a:pt x="6302829" y="1654628"/>
                </a:lnTo>
                <a:lnTo>
                  <a:pt x="8675915" y="1262742"/>
                </a:lnTo>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rot="1387538">
            <a:off x="343263" y="4552478"/>
            <a:ext cx="1160895" cy="338554"/>
          </a:xfrm>
          <a:prstGeom prst="rect">
            <a:avLst/>
          </a:prstGeom>
          <a:noFill/>
        </p:spPr>
        <p:txBody>
          <a:bodyPr wrap="none" rtlCol="0">
            <a:spAutoFit/>
          </a:bodyPr>
          <a:lstStyle/>
          <a:p>
            <a:r>
              <a:rPr lang="en-US" sz="1600" b="1" i="1" dirty="0">
                <a:solidFill>
                  <a:prstClr val="white"/>
                </a:solidFill>
              </a:rPr>
              <a:t>1</a:t>
            </a:r>
            <a:r>
              <a:rPr lang="en-US" sz="1600" b="1" i="1" dirty="0" smtClean="0">
                <a:solidFill>
                  <a:prstClr val="white"/>
                </a:solidFill>
              </a:rPr>
              <a:t>0m Profile</a:t>
            </a:r>
            <a:endParaRPr lang="en-US" sz="1600" b="1" i="1" dirty="0">
              <a:solidFill>
                <a:prstClr val="white"/>
              </a:solidFill>
            </a:endParaRPr>
          </a:p>
        </p:txBody>
      </p:sp>
      <p:sp>
        <p:nvSpPr>
          <p:cNvPr id="18" name="Freeform 17"/>
          <p:cNvSpPr/>
          <p:nvPr/>
        </p:nvSpPr>
        <p:spPr>
          <a:xfrm>
            <a:off x="424542" y="4778829"/>
            <a:ext cx="8654144" cy="1284514"/>
          </a:xfrm>
          <a:custGeom>
            <a:avLst/>
            <a:gdLst>
              <a:gd name="connsiteX0" fmla="*/ 0 w 8599715"/>
              <a:gd name="connsiteY0" fmla="*/ 0 h 1284514"/>
              <a:gd name="connsiteX1" fmla="*/ 794658 w 8599715"/>
              <a:gd name="connsiteY1" fmla="*/ 228600 h 1284514"/>
              <a:gd name="connsiteX2" fmla="*/ 827315 w 8599715"/>
              <a:gd name="connsiteY2" fmla="*/ 337457 h 1284514"/>
              <a:gd name="connsiteX3" fmla="*/ 1251858 w 8599715"/>
              <a:gd name="connsiteY3" fmla="*/ 555171 h 1284514"/>
              <a:gd name="connsiteX4" fmla="*/ 1338943 w 8599715"/>
              <a:gd name="connsiteY4" fmla="*/ 500742 h 1284514"/>
              <a:gd name="connsiteX5" fmla="*/ 1828800 w 8599715"/>
              <a:gd name="connsiteY5" fmla="*/ 457200 h 1284514"/>
              <a:gd name="connsiteX6" fmla="*/ 2209800 w 8599715"/>
              <a:gd name="connsiteY6" fmla="*/ 642257 h 1284514"/>
              <a:gd name="connsiteX7" fmla="*/ 2264229 w 8599715"/>
              <a:gd name="connsiteY7" fmla="*/ 729342 h 1284514"/>
              <a:gd name="connsiteX8" fmla="*/ 2688772 w 8599715"/>
              <a:gd name="connsiteY8" fmla="*/ 587828 h 1284514"/>
              <a:gd name="connsiteX9" fmla="*/ 3167743 w 8599715"/>
              <a:gd name="connsiteY9" fmla="*/ 631371 h 1284514"/>
              <a:gd name="connsiteX10" fmla="*/ 3603172 w 8599715"/>
              <a:gd name="connsiteY10" fmla="*/ 620485 h 1284514"/>
              <a:gd name="connsiteX11" fmla="*/ 4049486 w 8599715"/>
              <a:gd name="connsiteY11" fmla="*/ 1284514 h 1284514"/>
              <a:gd name="connsiteX12" fmla="*/ 4539343 w 8599715"/>
              <a:gd name="connsiteY12" fmla="*/ 1099457 h 1284514"/>
              <a:gd name="connsiteX13" fmla="*/ 4898572 w 8599715"/>
              <a:gd name="connsiteY13" fmla="*/ 979714 h 1284514"/>
              <a:gd name="connsiteX14" fmla="*/ 5029200 w 8599715"/>
              <a:gd name="connsiteY14" fmla="*/ 816428 h 1284514"/>
              <a:gd name="connsiteX15" fmla="*/ 5246915 w 8599715"/>
              <a:gd name="connsiteY15" fmla="*/ 435428 h 1284514"/>
              <a:gd name="connsiteX16" fmla="*/ 5323115 w 8599715"/>
              <a:gd name="connsiteY16" fmla="*/ 500742 h 1284514"/>
              <a:gd name="connsiteX17" fmla="*/ 5682343 w 8599715"/>
              <a:gd name="connsiteY17" fmla="*/ 544285 h 1284514"/>
              <a:gd name="connsiteX18" fmla="*/ 5747658 w 8599715"/>
              <a:gd name="connsiteY18" fmla="*/ 544285 h 1284514"/>
              <a:gd name="connsiteX19" fmla="*/ 6172200 w 8599715"/>
              <a:gd name="connsiteY19" fmla="*/ 696685 h 1284514"/>
              <a:gd name="connsiteX20" fmla="*/ 6368143 w 8599715"/>
              <a:gd name="connsiteY20" fmla="*/ 718457 h 1284514"/>
              <a:gd name="connsiteX21" fmla="*/ 6651172 w 8599715"/>
              <a:gd name="connsiteY21" fmla="*/ 576942 h 1284514"/>
              <a:gd name="connsiteX22" fmla="*/ 7021286 w 8599715"/>
              <a:gd name="connsiteY22" fmla="*/ 718457 h 1284514"/>
              <a:gd name="connsiteX23" fmla="*/ 7108372 w 8599715"/>
              <a:gd name="connsiteY23" fmla="*/ 653142 h 1284514"/>
              <a:gd name="connsiteX24" fmla="*/ 7609115 w 8599715"/>
              <a:gd name="connsiteY24" fmla="*/ 522514 h 1284514"/>
              <a:gd name="connsiteX25" fmla="*/ 7663543 w 8599715"/>
              <a:gd name="connsiteY25" fmla="*/ 587828 h 1284514"/>
              <a:gd name="connsiteX26" fmla="*/ 8088086 w 8599715"/>
              <a:gd name="connsiteY26" fmla="*/ 707571 h 1284514"/>
              <a:gd name="connsiteX27" fmla="*/ 8599715 w 8599715"/>
              <a:gd name="connsiteY27" fmla="*/ 478971 h 1284514"/>
              <a:gd name="connsiteX0" fmla="*/ 0 w 8654144"/>
              <a:gd name="connsiteY0" fmla="*/ 0 h 1284514"/>
              <a:gd name="connsiteX1" fmla="*/ 849087 w 8654144"/>
              <a:gd name="connsiteY1" fmla="*/ 228600 h 1284514"/>
              <a:gd name="connsiteX2" fmla="*/ 881744 w 8654144"/>
              <a:gd name="connsiteY2" fmla="*/ 337457 h 1284514"/>
              <a:gd name="connsiteX3" fmla="*/ 1306287 w 8654144"/>
              <a:gd name="connsiteY3" fmla="*/ 555171 h 1284514"/>
              <a:gd name="connsiteX4" fmla="*/ 1393372 w 8654144"/>
              <a:gd name="connsiteY4" fmla="*/ 500742 h 1284514"/>
              <a:gd name="connsiteX5" fmla="*/ 1883229 w 8654144"/>
              <a:gd name="connsiteY5" fmla="*/ 457200 h 1284514"/>
              <a:gd name="connsiteX6" fmla="*/ 2264229 w 8654144"/>
              <a:gd name="connsiteY6" fmla="*/ 642257 h 1284514"/>
              <a:gd name="connsiteX7" fmla="*/ 2318658 w 8654144"/>
              <a:gd name="connsiteY7" fmla="*/ 729342 h 1284514"/>
              <a:gd name="connsiteX8" fmla="*/ 2743201 w 8654144"/>
              <a:gd name="connsiteY8" fmla="*/ 587828 h 1284514"/>
              <a:gd name="connsiteX9" fmla="*/ 3222172 w 8654144"/>
              <a:gd name="connsiteY9" fmla="*/ 631371 h 1284514"/>
              <a:gd name="connsiteX10" fmla="*/ 3657601 w 8654144"/>
              <a:gd name="connsiteY10" fmla="*/ 620485 h 1284514"/>
              <a:gd name="connsiteX11" fmla="*/ 4103915 w 8654144"/>
              <a:gd name="connsiteY11" fmla="*/ 1284514 h 1284514"/>
              <a:gd name="connsiteX12" fmla="*/ 4593772 w 8654144"/>
              <a:gd name="connsiteY12" fmla="*/ 1099457 h 1284514"/>
              <a:gd name="connsiteX13" fmla="*/ 4953001 w 8654144"/>
              <a:gd name="connsiteY13" fmla="*/ 979714 h 1284514"/>
              <a:gd name="connsiteX14" fmla="*/ 5083629 w 8654144"/>
              <a:gd name="connsiteY14" fmla="*/ 816428 h 1284514"/>
              <a:gd name="connsiteX15" fmla="*/ 5301344 w 8654144"/>
              <a:gd name="connsiteY15" fmla="*/ 435428 h 1284514"/>
              <a:gd name="connsiteX16" fmla="*/ 5377544 w 8654144"/>
              <a:gd name="connsiteY16" fmla="*/ 500742 h 1284514"/>
              <a:gd name="connsiteX17" fmla="*/ 5736772 w 8654144"/>
              <a:gd name="connsiteY17" fmla="*/ 544285 h 1284514"/>
              <a:gd name="connsiteX18" fmla="*/ 5802087 w 8654144"/>
              <a:gd name="connsiteY18" fmla="*/ 544285 h 1284514"/>
              <a:gd name="connsiteX19" fmla="*/ 6226629 w 8654144"/>
              <a:gd name="connsiteY19" fmla="*/ 696685 h 1284514"/>
              <a:gd name="connsiteX20" fmla="*/ 6422572 w 8654144"/>
              <a:gd name="connsiteY20" fmla="*/ 718457 h 1284514"/>
              <a:gd name="connsiteX21" fmla="*/ 6705601 w 8654144"/>
              <a:gd name="connsiteY21" fmla="*/ 576942 h 1284514"/>
              <a:gd name="connsiteX22" fmla="*/ 7075715 w 8654144"/>
              <a:gd name="connsiteY22" fmla="*/ 718457 h 1284514"/>
              <a:gd name="connsiteX23" fmla="*/ 7162801 w 8654144"/>
              <a:gd name="connsiteY23" fmla="*/ 653142 h 1284514"/>
              <a:gd name="connsiteX24" fmla="*/ 7663544 w 8654144"/>
              <a:gd name="connsiteY24" fmla="*/ 522514 h 1284514"/>
              <a:gd name="connsiteX25" fmla="*/ 7717972 w 8654144"/>
              <a:gd name="connsiteY25" fmla="*/ 587828 h 1284514"/>
              <a:gd name="connsiteX26" fmla="*/ 8142515 w 8654144"/>
              <a:gd name="connsiteY26" fmla="*/ 707571 h 1284514"/>
              <a:gd name="connsiteX27" fmla="*/ 8654144 w 8654144"/>
              <a:gd name="connsiteY27" fmla="*/ 478971 h 128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654144" h="1284514">
                <a:moveTo>
                  <a:pt x="0" y="0"/>
                </a:moveTo>
                <a:lnTo>
                  <a:pt x="849087" y="228600"/>
                </a:lnTo>
                <a:lnTo>
                  <a:pt x="881744" y="337457"/>
                </a:lnTo>
                <a:lnTo>
                  <a:pt x="1306287" y="555171"/>
                </a:lnTo>
                <a:lnTo>
                  <a:pt x="1393372" y="500742"/>
                </a:lnTo>
                <a:lnTo>
                  <a:pt x="1883229" y="457200"/>
                </a:lnTo>
                <a:lnTo>
                  <a:pt x="2264229" y="642257"/>
                </a:lnTo>
                <a:lnTo>
                  <a:pt x="2318658" y="729342"/>
                </a:lnTo>
                <a:lnTo>
                  <a:pt x="2743201" y="587828"/>
                </a:lnTo>
                <a:lnTo>
                  <a:pt x="3222172" y="631371"/>
                </a:lnTo>
                <a:lnTo>
                  <a:pt x="3657601" y="620485"/>
                </a:lnTo>
                <a:lnTo>
                  <a:pt x="4103915" y="1284514"/>
                </a:lnTo>
                <a:lnTo>
                  <a:pt x="4593772" y="1099457"/>
                </a:lnTo>
                <a:lnTo>
                  <a:pt x="4953001" y="979714"/>
                </a:lnTo>
                <a:lnTo>
                  <a:pt x="5083629" y="816428"/>
                </a:lnTo>
                <a:lnTo>
                  <a:pt x="5301344" y="435428"/>
                </a:lnTo>
                <a:lnTo>
                  <a:pt x="5377544" y="500742"/>
                </a:lnTo>
                <a:lnTo>
                  <a:pt x="5736772" y="544285"/>
                </a:lnTo>
                <a:lnTo>
                  <a:pt x="5802087" y="544285"/>
                </a:lnTo>
                <a:lnTo>
                  <a:pt x="6226629" y="696685"/>
                </a:lnTo>
                <a:lnTo>
                  <a:pt x="6422572" y="718457"/>
                </a:lnTo>
                <a:lnTo>
                  <a:pt x="6705601" y="576942"/>
                </a:lnTo>
                <a:lnTo>
                  <a:pt x="7075715" y="718457"/>
                </a:lnTo>
                <a:lnTo>
                  <a:pt x="7162801" y="653142"/>
                </a:lnTo>
                <a:lnTo>
                  <a:pt x="7663544" y="522514"/>
                </a:lnTo>
                <a:lnTo>
                  <a:pt x="7717972" y="587828"/>
                </a:lnTo>
                <a:lnTo>
                  <a:pt x="8142515" y="707571"/>
                </a:lnTo>
                <a:lnTo>
                  <a:pt x="8654144" y="478971"/>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rot="795703">
            <a:off x="239502" y="4853041"/>
            <a:ext cx="1056700" cy="338554"/>
          </a:xfrm>
          <a:prstGeom prst="rect">
            <a:avLst/>
          </a:prstGeom>
          <a:noFill/>
        </p:spPr>
        <p:txBody>
          <a:bodyPr wrap="none" rtlCol="0">
            <a:spAutoFit/>
          </a:bodyPr>
          <a:lstStyle/>
          <a:p>
            <a:r>
              <a:rPr lang="en-US" sz="1600" b="1" i="1" dirty="0">
                <a:solidFill>
                  <a:prstClr val="white"/>
                </a:solidFill>
              </a:rPr>
              <a:t>4</a:t>
            </a:r>
            <a:r>
              <a:rPr lang="en-US" sz="1600" b="1" i="1" dirty="0" smtClean="0">
                <a:solidFill>
                  <a:prstClr val="white"/>
                </a:solidFill>
              </a:rPr>
              <a:t>m Profile</a:t>
            </a:r>
            <a:endParaRPr lang="en-US" sz="1600" b="1" i="1" dirty="0">
              <a:solidFill>
                <a:prstClr val="white"/>
              </a:solidFill>
            </a:endParaRPr>
          </a:p>
        </p:txBody>
      </p:sp>
      <p:sp>
        <p:nvSpPr>
          <p:cNvPr id="20" name="Freeform 19"/>
          <p:cNvSpPr/>
          <p:nvPr/>
        </p:nvSpPr>
        <p:spPr>
          <a:xfrm>
            <a:off x="413657" y="4931229"/>
            <a:ext cx="8654143" cy="1349828"/>
          </a:xfrm>
          <a:custGeom>
            <a:avLst/>
            <a:gdLst>
              <a:gd name="connsiteX0" fmla="*/ 0 w 8654143"/>
              <a:gd name="connsiteY0" fmla="*/ 0 h 1349828"/>
              <a:gd name="connsiteX1" fmla="*/ 1001486 w 8654143"/>
              <a:gd name="connsiteY1" fmla="*/ 152400 h 1349828"/>
              <a:gd name="connsiteX2" fmla="*/ 1284514 w 8654143"/>
              <a:gd name="connsiteY2" fmla="*/ 195942 h 1349828"/>
              <a:gd name="connsiteX3" fmla="*/ 1284514 w 8654143"/>
              <a:gd name="connsiteY3" fmla="*/ 195942 h 1349828"/>
              <a:gd name="connsiteX4" fmla="*/ 1458686 w 8654143"/>
              <a:gd name="connsiteY4" fmla="*/ 206828 h 1349828"/>
              <a:gd name="connsiteX5" fmla="*/ 1556657 w 8654143"/>
              <a:gd name="connsiteY5" fmla="*/ 228600 h 1349828"/>
              <a:gd name="connsiteX6" fmla="*/ 1665514 w 8654143"/>
              <a:gd name="connsiteY6" fmla="*/ 261257 h 1349828"/>
              <a:gd name="connsiteX7" fmla="*/ 1850572 w 8654143"/>
              <a:gd name="connsiteY7" fmla="*/ 337457 h 1349828"/>
              <a:gd name="connsiteX8" fmla="*/ 2046514 w 8654143"/>
              <a:gd name="connsiteY8" fmla="*/ 381000 h 1349828"/>
              <a:gd name="connsiteX9" fmla="*/ 2209800 w 8654143"/>
              <a:gd name="connsiteY9" fmla="*/ 391885 h 1349828"/>
              <a:gd name="connsiteX10" fmla="*/ 2318657 w 8654143"/>
              <a:gd name="connsiteY10" fmla="*/ 424542 h 1349828"/>
              <a:gd name="connsiteX11" fmla="*/ 2471057 w 8654143"/>
              <a:gd name="connsiteY11" fmla="*/ 424542 h 1349828"/>
              <a:gd name="connsiteX12" fmla="*/ 2786743 w 8654143"/>
              <a:gd name="connsiteY12" fmla="*/ 435428 h 1349828"/>
              <a:gd name="connsiteX13" fmla="*/ 2982686 w 8654143"/>
              <a:gd name="connsiteY13" fmla="*/ 435428 h 1349828"/>
              <a:gd name="connsiteX14" fmla="*/ 3200400 w 8654143"/>
              <a:gd name="connsiteY14" fmla="*/ 413657 h 1349828"/>
              <a:gd name="connsiteX15" fmla="*/ 3385457 w 8654143"/>
              <a:gd name="connsiteY15" fmla="*/ 424542 h 1349828"/>
              <a:gd name="connsiteX16" fmla="*/ 3505200 w 8654143"/>
              <a:gd name="connsiteY16" fmla="*/ 424542 h 1349828"/>
              <a:gd name="connsiteX17" fmla="*/ 3537857 w 8654143"/>
              <a:gd name="connsiteY17" fmla="*/ 500742 h 1349828"/>
              <a:gd name="connsiteX18" fmla="*/ 3537857 w 8654143"/>
              <a:gd name="connsiteY18" fmla="*/ 664028 h 1349828"/>
              <a:gd name="connsiteX19" fmla="*/ 3570514 w 8654143"/>
              <a:gd name="connsiteY19" fmla="*/ 827314 h 1349828"/>
              <a:gd name="connsiteX20" fmla="*/ 3570514 w 8654143"/>
              <a:gd name="connsiteY20" fmla="*/ 1034142 h 1349828"/>
              <a:gd name="connsiteX21" fmla="*/ 3624943 w 8654143"/>
              <a:gd name="connsiteY21" fmla="*/ 1175657 h 1349828"/>
              <a:gd name="connsiteX22" fmla="*/ 3668486 w 8654143"/>
              <a:gd name="connsiteY22" fmla="*/ 1251857 h 1349828"/>
              <a:gd name="connsiteX23" fmla="*/ 3722914 w 8654143"/>
              <a:gd name="connsiteY23" fmla="*/ 1328057 h 1349828"/>
              <a:gd name="connsiteX24" fmla="*/ 3810000 w 8654143"/>
              <a:gd name="connsiteY24" fmla="*/ 1349828 h 1349828"/>
              <a:gd name="connsiteX25" fmla="*/ 3918857 w 8654143"/>
              <a:gd name="connsiteY25" fmla="*/ 1328057 h 1349828"/>
              <a:gd name="connsiteX26" fmla="*/ 4016829 w 8654143"/>
              <a:gd name="connsiteY26" fmla="*/ 1306285 h 1349828"/>
              <a:gd name="connsiteX27" fmla="*/ 4016829 w 8654143"/>
              <a:gd name="connsiteY27" fmla="*/ 1306285 h 1349828"/>
              <a:gd name="connsiteX28" fmla="*/ 4147457 w 8654143"/>
              <a:gd name="connsiteY28" fmla="*/ 1197428 h 1349828"/>
              <a:gd name="connsiteX29" fmla="*/ 4245429 w 8654143"/>
              <a:gd name="connsiteY29" fmla="*/ 1132114 h 1349828"/>
              <a:gd name="connsiteX30" fmla="*/ 4245429 w 8654143"/>
              <a:gd name="connsiteY30" fmla="*/ 1132114 h 1349828"/>
              <a:gd name="connsiteX31" fmla="*/ 4408714 w 8654143"/>
              <a:gd name="connsiteY31" fmla="*/ 968828 h 1349828"/>
              <a:gd name="connsiteX32" fmla="*/ 4637314 w 8654143"/>
              <a:gd name="connsiteY32" fmla="*/ 859971 h 1349828"/>
              <a:gd name="connsiteX33" fmla="*/ 4778829 w 8654143"/>
              <a:gd name="connsiteY33" fmla="*/ 827314 h 1349828"/>
              <a:gd name="connsiteX34" fmla="*/ 4887686 w 8654143"/>
              <a:gd name="connsiteY34" fmla="*/ 718457 h 1349828"/>
              <a:gd name="connsiteX35" fmla="*/ 4996543 w 8654143"/>
              <a:gd name="connsiteY35" fmla="*/ 631371 h 1349828"/>
              <a:gd name="connsiteX36" fmla="*/ 5040086 w 8654143"/>
              <a:gd name="connsiteY36" fmla="*/ 522514 h 1349828"/>
              <a:gd name="connsiteX37" fmla="*/ 5236029 w 8654143"/>
              <a:gd name="connsiteY37" fmla="*/ 424542 h 1349828"/>
              <a:gd name="connsiteX38" fmla="*/ 5355772 w 8654143"/>
              <a:gd name="connsiteY38" fmla="*/ 370114 h 1349828"/>
              <a:gd name="connsiteX39" fmla="*/ 5562600 w 8654143"/>
              <a:gd name="connsiteY39" fmla="*/ 359228 h 1349828"/>
              <a:gd name="connsiteX40" fmla="*/ 5649686 w 8654143"/>
              <a:gd name="connsiteY40" fmla="*/ 359228 h 1349828"/>
              <a:gd name="connsiteX41" fmla="*/ 5943600 w 8654143"/>
              <a:gd name="connsiteY41" fmla="*/ 413657 h 1349828"/>
              <a:gd name="connsiteX42" fmla="*/ 6085114 w 8654143"/>
              <a:gd name="connsiteY42" fmla="*/ 446314 h 1349828"/>
              <a:gd name="connsiteX43" fmla="*/ 6183086 w 8654143"/>
              <a:gd name="connsiteY43" fmla="*/ 446314 h 1349828"/>
              <a:gd name="connsiteX44" fmla="*/ 6324600 w 8654143"/>
              <a:gd name="connsiteY44" fmla="*/ 446314 h 1349828"/>
              <a:gd name="connsiteX45" fmla="*/ 6455229 w 8654143"/>
              <a:gd name="connsiteY45" fmla="*/ 413657 h 1349828"/>
              <a:gd name="connsiteX46" fmla="*/ 6596743 w 8654143"/>
              <a:gd name="connsiteY46" fmla="*/ 413657 h 1349828"/>
              <a:gd name="connsiteX47" fmla="*/ 6825343 w 8654143"/>
              <a:gd name="connsiteY47" fmla="*/ 446314 h 1349828"/>
              <a:gd name="connsiteX48" fmla="*/ 6988629 w 8654143"/>
              <a:gd name="connsiteY48" fmla="*/ 489857 h 1349828"/>
              <a:gd name="connsiteX49" fmla="*/ 7064829 w 8654143"/>
              <a:gd name="connsiteY49" fmla="*/ 489857 h 1349828"/>
              <a:gd name="connsiteX50" fmla="*/ 7260772 w 8654143"/>
              <a:gd name="connsiteY50" fmla="*/ 544285 h 1349828"/>
              <a:gd name="connsiteX51" fmla="*/ 7380514 w 8654143"/>
              <a:gd name="connsiteY51" fmla="*/ 555171 h 1349828"/>
              <a:gd name="connsiteX52" fmla="*/ 7478486 w 8654143"/>
              <a:gd name="connsiteY52" fmla="*/ 555171 h 1349828"/>
              <a:gd name="connsiteX53" fmla="*/ 7587343 w 8654143"/>
              <a:gd name="connsiteY53" fmla="*/ 522514 h 1349828"/>
              <a:gd name="connsiteX54" fmla="*/ 7641772 w 8654143"/>
              <a:gd name="connsiteY54" fmla="*/ 511628 h 1349828"/>
              <a:gd name="connsiteX55" fmla="*/ 7728857 w 8654143"/>
              <a:gd name="connsiteY55" fmla="*/ 435428 h 1349828"/>
              <a:gd name="connsiteX56" fmla="*/ 7794172 w 8654143"/>
              <a:gd name="connsiteY56" fmla="*/ 402771 h 1349828"/>
              <a:gd name="connsiteX57" fmla="*/ 7794172 w 8654143"/>
              <a:gd name="connsiteY57" fmla="*/ 402771 h 1349828"/>
              <a:gd name="connsiteX58" fmla="*/ 7957457 w 8654143"/>
              <a:gd name="connsiteY58" fmla="*/ 391885 h 1349828"/>
              <a:gd name="connsiteX59" fmla="*/ 8044543 w 8654143"/>
              <a:gd name="connsiteY59" fmla="*/ 391885 h 1349828"/>
              <a:gd name="connsiteX60" fmla="*/ 8109857 w 8654143"/>
              <a:gd name="connsiteY60" fmla="*/ 391885 h 1349828"/>
              <a:gd name="connsiteX61" fmla="*/ 8142514 w 8654143"/>
              <a:gd name="connsiteY61" fmla="*/ 413657 h 1349828"/>
              <a:gd name="connsiteX62" fmla="*/ 8240486 w 8654143"/>
              <a:gd name="connsiteY62" fmla="*/ 435428 h 1349828"/>
              <a:gd name="connsiteX63" fmla="*/ 8327572 w 8654143"/>
              <a:gd name="connsiteY63" fmla="*/ 435428 h 1349828"/>
              <a:gd name="connsiteX64" fmla="*/ 8327572 w 8654143"/>
              <a:gd name="connsiteY64" fmla="*/ 435428 h 1349828"/>
              <a:gd name="connsiteX65" fmla="*/ 8469086 w 8654143"/>
              <a:gd name="connsiteY65" fmla="*/ 391885 h 1349828"/>
              <a:gd name="connsiteX66" fmla="*/ 8556172 w 8654143"/>
              <a:gd name="connsiteY66" fmla="*/ 391885 h 1349828"/>
              <a:gd name="connsiteX67" fmla="*/ 8654143 w 8654143"/>
              <a:gd name="connsiteY67" fmla="*/ 435428 h 134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8654143" h="1349828">
                <a:moveTo>
                  <a:pt x="0" y="0"/>
                </a:moveTo>
                <a:lnTo>
                  <a:pt x="1001486" y="152400"/>
                </a:lnTo>
                <a:lnTo>
                  <a:pt x="1284514" y="195942"/>
                </a:lnTo>
                <a:lnTo>
                  <a:pt x="1284514" y="195942"/>
                </a:lnTo>
                <a:lnTo>
                  <a:pt x="1458686" y="206828"/>
                </a:lnTo>
                <a:lnTo>
                  <a:pt x="1556657" y="228600"/>
                </a:lnTo>
                <a:lnTo>
                  <a:pt x="1665514" y="261257"/>
                </a:lnTo>
                <a:lnTo>
                  <a:pt x="1850572" y="337457"/>
                </a:lnTo>
                <a:lnTo>
                  <a:pt x="2046514" y="381000"/>
                </a:lnTo>
                <a:lnTo>
                  <a:pt x="2209800" y="391885"/>
                </a:lnTo>
                <a:lnTo>
                  <a:pt x="2318657" y="424542"/>
                </a:lnTo>
                <a:lnTo>
                  <a:pt x="2471057" y="424542"/>
                </a:lnTo>
                <a:lnTo>
                  <a:pt x="2786743" y="435428"/>
                </a:lnTo>
                <a:lnTo>
                  <a:pt x="2982686" y="435428"/>
                </a:lnTo>
                <a:lnTo>
                  <a:pt x="3200400" y="413657"/>
                </a:lnTo>
                <a:lnTo>
                  <a:pt x="3385457" y="424542"/>
                </a:lnTo>
                <a:lnTo>
                  <a:pt x="3505200" y="424542"/>
                </a:lnTo>
                <a:lnTo>
                  <a:pt x="3537857" y="500742"/>
                </a:lnTo>
                <a:lnTo>
                  <a:pt x="3537857" y="664028"/>
                </a:lnTo>
                <a:lnTo>
                  <a:pt x="3570514" y="827314"/>
                </a:lnTo>
                <a:lnTo>
                  <a:pt x="3570514" y="1034142"/>
                </a:lnTo>
                <a:lnTo>
                  <a:pt x="3624943" y="1175657"/>
                </a:lnTo>
                <a:lnTo>
                  <a:pt x="3668486" y="1251857"/>
                </a:lnTo>
                <a:lnTo>
                  <a:pt x="3722914" y="1328057"/>
                </a:lnTo>
                <a:lnTo>
                  <a:pt x="3810000" y="1349828"/>
                </a:lnTo>
                <a:lnTo>
                  <a:pt x="3918857" y="1328057"/>
                </a:lnTo>
                <a:lnTo>
                  <a:pt x="4016829" y="1306285"/>
                </a:lnTo>
                <a:lnTo>
                  <a:pt x="4016829" y="1306285"/>
                </a:lnTo>
                <a:lnTo>
                  <a:pt x="4147457" y="1197428"/>
                </a:lnTo>
                <a:lnTo>
                  <a:pt x="4245429" y="1132114"/>
                </a:lnTo>
                <a:lnTo>
                  <a:pt x="4245429" y="1132114"/>
                </a:lnTo>
                <a:lnTo>
                  <a:pt x="4408714" y="968828"/>
                </a:lnTo>
                <a:lnTo>
                  <a:pt x="4637314" y="859971"/>
                </a:lnTo>
                <a:lnTo>
                  <a:pt x="4778829" y="827314"/>
                </a:lnTo>
                <a:lnTo>
                  <a:pt x="4887686" y="718457"/>
                </a:lnTo>
                <a:lnTo>
                  <a:pt x="4996543" y="631371"/>
                </a:lnTo>
                <a:lnTo>
                  <a:pt x="5040086" y="522514"/>
                </a:lnTo>
                <a:lnTo>
                  <a:pt x="5236029" y="424542"/>
                </a:lnTo>
                <a:lnTo>
                  <a:pt x="5355772" y="370114"/>
                </a:lnTo>
                <a:lnTo>
                  <a:pt x="5562600" y="359228"/>
                </a:lnTo>
                <a:lnTo>
                  <a:pt x="5649686" y="359228"/>
                </a:lnTo>
                <a:lnTo>
                  <a:pt x="5943600" y="413657"/>
                </a:lnTo>
                <a:lnTo>
                  <a:pt x="6085114" y="446314"/>
                </a:lnTo>
                <a:lnTo>
                  <a:pt x="6183086" y="446314"/>
                </a:lnTo>
                <a:lnTo>
                  <a:pt x="6324600" y="446314"/>
                </a:lnTo>
                <a:lnTo>
                  <a:pt x="6455229" y="413657"/>
                </a:lnTo>
                <a:lnTo>
                  <a:pt x="6596743" y="413657"/>
                </a:lnTo>
                <a:lnTo>
                  <a:pt x="6825343" y="446314"/>
                </a:lnTo>
                <a:lnTo>
                  <a:pt x="6988629" y="489857"/>
                </a:lnTo>
                <a:lnTo>
                  <a:pt x="7064829" y="489857"/>
                </a:lnTo>
                <a:lnTo>
                  <a:pt x="7260772" y="544285"/>
                </a:lnTo>
                <a:lnTo>
                  <a:pt x="7380514" y="555171"/>
                </a:lnTo>
                <a:lnTo>
                  <a:pt x="7478486" y="555171"/>
                </a:lnTo>
                <a:lnTo>
                  <a:pt x="7587343" y="522514"/>
                </a:lnTo>
                <a:lnTo>
                  <a:pt x="7641772" y="511628"/>
                </a:lnTo>
                <a:lnTo>
                  <a:pt x="7728857" y="435428"/>
                </a:lnTo>
                <a:lnTo>
                  <a:pt x="7794172" y="402771"/>
                </a:lnTo>
                <a:lnTo>
                  <a:pt x="7794172" y="402771"/>
                </a:lnTo>
                <a:lnTo>
                  <a:pt x="7957457" y="391885"/>
                </a:lnTo>
                <a:lnTo>
                  <a:pt x="8044543" y="391885"/>
                </a:lnTo>
                <a:lnTo>
                  <a:pt x="8109857" y="391885"/>
                </a:lnTo>
                <a:lnTo>
                  <a:pt x="8142514" y="413657"/>
                </a:lnTo>
                <a:lnTo>
                  <a:pt x="8240486" y="435428"/>
                </a:lnTo>
                <a:lnTo>
                  <a:pt x="8327572" y="435428"/>
                </a:lnTo>
                <a:lnTo>
                  <a:pt x="8327572" y="435428"/>
                </a:lnTo>
                <a:lnTo>
                  <a:pt x="8469086" y="391885"/>
                </a:lnTo>
                <a:lnTo>
                  <a:pt x="8556172" y="391885"/>
                </a:lnTo>
                <a:lnTo>
                  <a:pt x="8654143" y="435428"/>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1107673" y="5589266"/>
            <a:ext cx="1978427" cy="338554"/>
          </a:xfrm>
          <a:prstGeom prst="rect">
            <a:avLst/>
          </a:prstGeom>
          <a:noFill/>
        </p:spPr>
        <p:txBody>
          <a:bodyPr wrap="none" rtlCol="0">
            <a:spAutoFit/>
          </a:bodyPr>
          <a:lstStyle/>
          <a:p>
            <a:r>
              <a:rPr lang="en-US" sz="1600" b="1" i="1" dirty="0" smtClean="0">
                <a:solidFill>
                  <a:prstClr val="white"/>
                </a:solidFill>
              </a:rPr>
              <a:t>QL2 – 0.3m Profile</a:t>
            </a:r>
            <a:endParaRPr lang="en-US" sz="1600" b="1" i="1" dirty="0">
              <a:solidFill>
                <a:prstClr val="white"/>
              </a:solidFill>
            </a:endParaRPr>
          </a:p>
        </p:txBody>
      </p:sp>
      <p:cxnSp>
        <p:nvCxnSpPr>
          <p:cNvPr id="22" name="Straight Arrow Connector 21"/>
          <p:cNvCxnSpPr>
            <a:endCxn id="20" idx="19"/>
          </p:cNvCxnSpPr>
          <p:nvPr/>
        </p:nvCxnSpPr>
        <p:spPr>
          <a:xfrm flipV="1">
            <a:off x="2949922" y="5758543"/>
            <a:ext cx="1034249" cy="47656"/>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57800" y="4338110"/>
            <a:ext cx="3448050" cy="646331"/>
          </a:xfrm>
          <a:prstGeom prst="rect">
            <a:avLst/>
          </a:prstGeom>
        </p:spPr>
        <p:txBody>
          <a:bodyPr wrap="square">
            <a:spAutoFit/>
          </a:bodyPr>
          <a:lstStyle/>
          <a:p>
            <a:pPr algn="ctr"/>
            <a:r>
              <a:rPr lang="en-US" b="1" dirty="0" smtClean="0">
                <a:solidFill>
                  <a:srgbClr val="FF0000"/>
                </a:solidFill>
              </a:rPr>
              <a:t>QL2 nearly mirrors existing high precision survey data</a:t>
            </a:r>
            <a:endParaRPr lang="en-US" b="1" dirty="0">
              <a:solidFill>
                <a:srgbClr val="FF0000"/>
              </a:solidFill>
            </a:endParaRPr>
          </a:p>
        </p:txBody>
      </p:sp>
      <p:sp>
        <p:nvSpPr>
          <p:cNvPr id="4" name="TextBox 3"/>
          <p:cNvSpPr txBox="1"/>
          <p:nvPr/>
        </p:nvSpPr>
        <p:spPr>
          <a:xfrm rot="277953">
            <a:off x="3057496" y="3009900"/>
            <a:ext cx="3648104" cy="369332"/>
          </a:xfrm>
          <a:prstGeom prst="rect">
            <a:avLst/>
          </a:prstGeom>
          <a:noFill/>
        </p:spPr>
        <p:txBody>
          <a:bodyPr wrap="square" rtlCol="0">
            <a:spAutoFit/>
          </a:bodyPr>
          <a:lstStyle/>
          <a:p>
            <a:r>
              <a:rPr lang="en-US" b="1" dirty="0" smtClean="0"/>
              <a:t>Cross-Section</a:t>
            </a:r>
            <a:endParaRPr lang="en-US" b="1" dirty="0"/>
          </a:p>
        </p:txBody>
      </p:sp>
      <p:sp>
        <p:nvSpPr>
          <p:cNvPr id="3" name="TextBox 2"/>
          <p:cNvSpPr txBox="1"/>
          <p:nvPr/>
        </p:nvSpPr>
        <p:spPr>
          <a:xfrm>
            <a:off x="3086100" y="2335768"/>
            <a:ext cx="923925" cy="369332"/>
          </a:xfrm>
          <a:prstGeom prst="rect">
            <a:avLst/>
          </a:prstGeom>
          <a:noFill/>
        </p:spPr>
        <p:txBody>
          <a:bodyPr wrap="square" rtlCol="0">
            <a:spAutoFit/>
          </a:bodyPr>
          <a:lstStyle/>
          <a:p>
            <a:r>
              <a:rPr lang="en-US" b="1" dirty="0" smtClean="0"/>
              <a:t>River</a:t>
            </a:r>
            <a:endParaRPr lang="en-US" b="1" dirty="0"/>
          </a:p>
        </p:txBody>
      </p:sp>
      <p:sp>
        <p:nvSpPr>
          <p:cNvPr id="23" name="TextBox 22"/>
          <p:cNvSpPr txBox="1"/>
          <p:nvPr/>
        </p:nvSpPr>
        <p:spPr>
          <a:xfrm>
            <a:off x="4438650" y="2385536"/>
            <a:ext cx="1847850" cy="369332"/>
          </a:xfrm>
          <a:prstGeom prst="rect">
            <a:avLst/>
          </a:prstGeom>
          <a:noFill/>
        </p:spPr>
        <p:txBody>
          <a:bodyPr wrap="square" rtlCol="0">
            <a:spAutoFit/>
          </a:bodyPr>
          <a:lstStyle/>
          <a:p>
            <a:r>
              <a:rPr lang="en-US" b="1" dirty="0" smtClean="0"/>
              <a:t>Floodplain</a:t>
            </a:r>
            <a:endParaRPr lang="en-US" b="1" dirty="0"/>
          </a:p>
        </p:txBody>
      </p:sp>
      <p:sp>
        <p:nvSpPr>
          <p:cNvPr id="24" name="TextBox 23"/>
          <p:cNvSpPr txBox="1"/>
          <p:nvPr/>
        </p:nvSpPr>
        <p:spPr>
          <a:xfrm>
            <a:off x="1320945" y="2907268"/>
            <a:ext cx="1847850" cy="369332"/>
          </a:xfrm>
          <a:prstGeom prst="rect">
            <a:avLst/>
          </a:prstGeom>
          <a:noFill/>
        </p:spPr>
        <p:txBody>
          <a:bodyPr wrap="square" rtlCol="0">
            <a:spAutoFit/>
          </a:bodyPr>
          <a:lstStyle/>
          <a:p>
            <a:r>
              <a:rPr lang="en-US" b="1" dirty="0" smtClean="0"/>
              <a:t>Floodplain</a:t>
            </a:r>
            <a:endParaRPr lang="en-US" b="1" dirty="0"/>
          </a:p>
        </p:txBody>
      </p:sp>
    </p:spTree>
    <p:extLst>
      <p:ext uri="{BB962C8B-B14F-4D97-AF65-F5344CB8AC3E}">
        <p14:creationId xmlns:p14="http://schemas.microsoft.com/office/powerpoint/2010/main" val="3313362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25525" y="777875"/>
            <a:ext cx="7975600" cy="954107"/>
          </a:xfrm>
        </p:spPr>
        <p:txBody>
          <a:bodyPr/>
          <a:lstStyle/>
          <a:p>
            <a:r>
              <a:rPr lang="en-US" altLang="en-US" dirty="0"/>
              <a:t>Severe Convective Storms (SCS)</a:t>
            </a:r>
            <a:br>
              <a:rPr lang="en-US" altLang="en-US" dirty="0"/>
            </a:br>
            <a:endParaRPr lang="en-US" dirty="0"/>
          </a:p>
        </p:txBody>
      </p:sp>
      <p:sp>
        <p:nvSpPr>
          <p:cNvPr id="7" name="Content Placeholder 6"/>
          <p:cNvSpPr>
            <a:spLocks noGrp="1"/>
          </p:cNvSpPr>
          <p:nvPr>
            <p:ph idx="1"/>
          </p:nvPr>
        </p:nvSpPr>
        <p:spPr/>
        <p:txBody>
          <a:bodyPr/>
          <a:lstStyle/>
          <a:p>
            <a:r>
              <a:rPr lang="en-US" altLang="en-US" dirty="0"/>
              <a:t>Severe Convective Storms (SCS) refer to Tornado, Hail and Straight Line Wind events</a:t>
            </a:r>
          </a:p>
          <a:p>
            <a:r>
              <a:rPr lang="en-US" altLang="en-US" dirty="0"/>
              <a:t>Prior to recent events, less attention given to SCS </a:t>
            </a:r>
            <a:r>
              <a:rPr lang="en-US" altLang="en-US" dirty="0" err="1"/>
              <a:t>vs</a:t>
            </a:r>
            <a:r>
              <a:rPr lang="en-US" altLang="en-US" dirty="0"/>
              <a:t> Hurricane and Earthquake</a:t>
            </a:r>
          </a:p>
          <a:p>
            <a:pPr lvl="1"/>
            <a:r>
              <a:rPr lang="en-US" altLang="en-US" sz="1800" dirty="0"/>
              <a:t>Tornados and the storms that generate tornados account for more than half of the insured catastrophic losses (57%) that occur each year in the U.S. – and extend beyond “Tornado Alley”</a:t>
            </a:r>
          </a:p>
          <a:p>
            <a:r>
              <a:rPr lang="en-US" altLang="en-US" dirty="0"/>
              <a:t>Frequency of observed events has increased </a:t>
            </a:r>
          </a:p>
          <a:p>
            <a:pPr lvl="1"/>
            <a:r>
              <a:rPr lang="en-US" altLang="en-US" sz="1800" dirty="0"/>
              <a:t>Growing population</a:t>
            </a:r>
          </a:p>
          <a:p>
            <a:pPr lvl="1"/>
            <a:r>
              <a:rPr lang="en-US" altLang="en-US" sz="1800" dirty="0"/>
              <a:t>Better observational tools (Doppler radar, etc.)</a:t>
            </a:r>
          </a:p>
          <a:p>
            <a:pPr lvl="1"/>
            <a:r>
              <a:rPr lang="en-US" altLang="en-US" sz="1800" dirty="0"/>
              <a:t>Rising global </a:t>
            </a:r>
            <a:r>
              <a:rPr lang="en-US" altLang="en-US" sz="1800" dirty="0" smtClean="0"/>
              <a:t>temperature?</a:t>
            </a:r>
            <a:endParaRPr lang="en-US" altLang="en-US" sz="1800" dirty="0"/>
          </a:p>
          <a:p>
            <a:endParaRPr lang="en-US" altLang="en-US" dirty="0"/>
          </a:p>
          <a:p>
            <a:endParaRPr lang="en-US" dirty="0"/>
          </a:p>
        </p:txBody>
      </p:sp>
      <p:sp>
        <p:nvSpPr>
          <p:cNvPr id="6148" name="Slide Number Placeholder 1"/>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ts val="475"/>
              </a:spcBef>
              <a:buClr>
                <a:schemeClr val="bg2"/>
              </a:buClr>
              <a:buFont typeface="Wingdings" pitchFamily="2" charset="2"/>
              <a:buChar char="§"/>
              <a:defRPr sz="2000">
                <a:solidFill>
                  <a:schemeClr val="tx1"/>
                </a:solidFill>
                <a:latin typeface="Arial" charset="0"/>
              </a:defRPr>
            </a:lvl1pPr>
            <a:lvl2pPr marL="742950" indent="-285750" eaLnBrk="0" hangingPunct="0">
              <a:spcBef>
                <a:spcPts val="475"/>
              </a:spcBef>
              <a:buClr>
                <a:srgbClr val="958377"/>
              </a:buClr>
              <a:buFont typeface="Wingdings" pitchFamily="2" charset="2"/>
              <a:buChar char="w"/>
              <a:defRPr sz="2000">
                <a:solidFill>
                  <a:schemeClr val="tx1"/>
                </a:solidFill>
                <a:latin typeface="Arial" charset="0"/>
              </a:defRPr>
            </a:lvl2pPr>
            <a:lvl3pPr marL="1143000" indent="-228600" eaLnBrk="0" hangingPunct="0">
              <a:buClr>
                <a:srgbClr val="958377"/>
              </a:buClr>
              <a:buFont typeface="Arial" charset="0"/>
              <a:buChar char="̶"/>
              <a:defRPr>
                <a:solidFill>
                  <a:schemeClr val="tx1"/>
                </a:solidFill>
                <a:latin typeface="Arial" charset="0"/>
              </a:defRPr>
            </a:lvl3pPr>
            <a:lvl4pPr marL="1600200" indent="-228600" eaLnBrk="0" hangingPunct="0">
              <a:buClr>
                <a:srgbClr val="958377"/>
              </a:buClr>
              <a:buFont typeface="Arial" charset="0"/>
              <a:buChar char="•"/>
              <a:defRPr>
                <a:solidFill>
                  <a:schemeClr val="tx1"/>
                </a:solidFill>
                <a:latin typeface="Arial" charset="0"/>
              </a:defRPr>
            </a:lvl4pPr>
            <a:lvl5pPr marL="2057400" indent="-228600" eaLnBrk="0" hangingPunct="0">
              <a:buClr>
                <a:srgbClr val="958377"/>
              </a:buClr>
              <a:buSzPct val="70000"/>
              <a:buFont typeface="Wingdings" pitchFamily="2" charset="2"/>
              <a:buChar char="§"/>
              <a:defRPr>
                <a:solidFill>
                  <a:schemeClr val="tx1"/>
                </a:solidFill>
                <a:latin typeface="Arial" charset="0"/>
              </a:defRPr>
            </a:lvl5pPr>
            <a:lvl6pPr marL="25146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6pPr>
            <a:lvl7pPr marL="29718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7pPr>
            <a:lvl8pPr marL="34290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8pPr>
            <a:lvl9pPr marL="3886200" indent="-228600" eaLnBrk="0" fontAlgn="base" hangingPunct="0">
              <a:spcBef>
                <a:spcPct val="0"/>
              </a:spcBef>
              <a:spcAft>
                <a:spcPct val="0"/>
              </a:spcAft>
              <a:buClr>
                <a:srgbClr val="958377"/>
              </a:buClr>
              <a:buSzPct val="70000"/>
              <a:buFont typeface="Wingdings" pitchFamily="2" charset="2"/>
              <a:buChar char="§"/>
              <a:defRPr>
                <a:solidFill>
                  <a:schemeClr val="tx1"/>
                </a:solidFill>
                <a:latin typeface="Arial" charset="0"/>
              </a:defRPr>
            </a:lvl9pPr>
          </a:lstStyle>
          <a:p>
            <a:pPr eaLnBrk="1" hangingPunct="1">
              <a:spcBef>
                <a:spcPct val="0"/>
              </a:spcBef>
              <a:buClrTx/>
              <a:buFontTx/>
              <a:buNone/>
            </a:pPr>
            <a:fld id="{6DD57EF8-0B18-472A-9B4E-2EE935D273E6}" type="slidenum">
              <a:rPr lang="en-US" altLang="en-US" sz="800" smtClean="0">
                <a:solidFill>
                  <a:srgbClr val="685745"/>
                </a:solidFill>
              </a:rPr>
              <a:pPr eaLnBrk="1" hangingPunct="1">
                <a:spcBef>
                  <a:spcPct val="0"/>
                </a:spcBef>
                <a:buClrTx/>
                <a:buFontTx/>
                <a:buNone/>
              </a:pPr>
              <a:t>9</a:t>
            </a:fld>
            <a:endParaRPr lang="en-US" altLang="en-US" sz="800" smtClean="0">
              <a:solidFill>
                <a:srgbClr val="685745"/>
              </a:solidFill>
            </a:endParaRPr>
          </a:p>
        </p:txBody>
      </p:sp>
      <p:sp>
        <p:nvSpPr>
          <p:cNvPr id="5" name="Content Placeholder 3"/>
          <p:cNvSpPr txBox="1">
            <a:spLocks/>
          </p:cNvSpPr>
          <p:nvPr/>
        </p:nvSpPr>
        <p:spPr>
          <a:xfrm>
            <a:off x="918346" y="1484521"/>
            <a:ext cx="7571820" cy="4614438"/>
          </a:xfrm>
          <a:prstGeom prst="rect">
            <a:avLst/>
          </a:prstGeom>
        </p:spPr>
        <p:txBody>
          <a:bodyPr/>
          <a:lstStyle>
            <a:lvl1pPr marL="228600" indent="-228600" algn="l" rtl="0" eaLnBrk="1" fontAlgn="base" hangingPunct="1">
              <a:spcBef>
                <a:spcPts val="475"/>
              </a:spcBef>
              <a:spcAft>
                <a:spcPct val="0"/>
              </a:spcAft>
              <a:buClr>
                <a:schemeClr val="bg2"/>
              </a:buClr>
              <a:buFont typeface="Wingdings" pitchFamily="2" charset="2"/>
              <a:buChar char="§"/>
              <a:defRPr sz="2000">
                <a:solidFill>
                  <a:schemeClr val="tx1"/>
                </a:solidFill>
                <a:latin typeface="+mn-lt"/>
                <a:ea typeface="+mn-ea"/>
                <a:cs typeface="+mn-cs"/>
              </a:defRPr>
            </a:lvl1pPr>
            <a:lvl2pPr marL="458788" indent="-231775" algn="l" rtl="0" eaLnBrk="1" fontAlgn="base" hangingPunct="1">
              <a:spcBef>
                <a:spcPts val="475"/>
              </a:spcBef>
              <a:spcAft>
                <a:spcPct val="0"/>
              </a:spcAft>
              <a:buClr>
                <a:srgbClr val="958377"/>
              </a:buClr>
              <a:buFont typeface="Wingdings" pitchFamily="2" charset="2"/>
              <a:buChar char="w"/>
              <a:defRPr sz="2000">
                <a:solidFill>
                  <a:schemeClr val="tx1"/>
                </a:solidFill>
                <a:latin typeface="+mn-lt"/>
              </a:defRPr>
            </a:lvl2pPr>
            <a:lvl3pPr marL="687388" indent="-173038" algn="l" rtl="0" eaLnBrk="1" fontAlgn="base" hangingPunct="1">
              <a:spcBef>
                <a:spcPct val="0"/>
              </a:spcBef>
              <a:spcAft>
                <a:spcPct val="0"/>
              </a:spcAft>
              <a:buClr>
                <a:srgbClr val="958377"/>
              </a:buClr>
              <a:buFont typeface="Arial" charset="0"/>
              <a:buChar char="̶"/>
              <a:defRPr>
                <a:solidFill>
                  <a:schemeClr val="tx1"/>
                </a:solidFill>
                <a:latin typeface="+mn-lt"/>
              </a:defRPr>
            </a:lvl3pPr>
            <a:lvl4pPr marL="855663" indent="-168275" algn="l" rtl="0" eaLnBrk="1" fontAlgn="base" hangingPunct="1">
              <a:spcBef>
                <a:spcPct val="0"/>
              </a:spcBef>
              <a:spcAft>
                <a:spcPct val="0"/>
              </a:spcAft>
              <a:buClr>
                <a:srgbClr val="958377"/>
              </a:buClr>
              <a:buFont typeface="Arial" charset="0"/>
              <a:buChar char="•"/>
              <a:defRPr>
                <a:solidFill>
                  <a:schemeClr val="tx1"/>
                </a:solidFill>
                <a:latin typeface="+mn-lt"/>
              </a:defRPr>
            </a:lvl4pPr>
            <a:lvl5pPr marL="1027113" indent="-149225" algn="l" rtl="0" eaLnBrk="1" fontAlgn="base" hangingPunct="1">
              <a:spcBef>
                <a:spcPct val="0"/>
              </a:spcBef>
              <a:spcAft>
                <a:spcPct val="0"/>
              </a:spcAft>
              <a:buClr>
                <a:srgbClr val="958377"/>
              </a:buClr>
              <a:buSzPct val="70000"/>
              <a:buFont typeface="Wingdings" pitchFamily="2" charset="2"/>
              <a:buChar char="§"/>
              <a:defRPr>
                <a:solidFill>
                  <a:schemeClr val="tx1"/>
                </a:solidFill>
                <a:latin typeface="+mn-lt"/>
              </a:defRPr>
            </a:lvl5pPr>
            <a:lvl6pPr marL="1265238" indent="-149225" algn="l" rtl="0" eaLnBrk="1" fontAlgn="base" hangingPunct="1">
              <a:spcBef>
                <a:spcPct val="0"/>
              </a:spcBef>
              <a:spcAft>
                <a:spcPct val="0"/>
              </a:spcAft>
              <a:buClr>
                <a:schemeClr val="bg2"/>
              </a:buClr>
              <a:buChar char="•"/>
              <a:defRPr>
                <a:solidFill>
                  <a:schemeClr val="tx2"/>
                </a:solidFill>
                <a:latin typeface="+mn-lt"/>
              </a:defRPr>
            </a:lvl6pPr>
            <a:lvl7pPr marL="1722438" indent="-149225" algn="l" rtl="0" eaLnBrk="1" fontAlgn="base" hangingPunct="1">
              <a:spcBef>
                <a:spcPct val="0"/>
              </a:spcBef>
              <a:spcAft>
                <a:spcPct val="0"/>
              </a:spcAft>
              <a:buClr>
                <a:schemeClr val="bg2"/>
              </a:buClr>
              <a:buChar char="•"/>
              <a:defRPr>
                <a:solidFill>
                  <a:schemeClr val="tx2"/>
                </a:solidFill>
                <a:latin typeface="+mn-lt"/>
              </a:defRPr>
            </a:lvl7pPr>
            <a:lvl8pPr marL="2179638" indent="-149225" algn="l" rtl="0" eaLnBrk="1" fontAlgn="base" hangingPunct="1">
              <a:spcBef>
                <a:spcPct val="0"/>
              </a:spcBef>
              <a:spcAft>
                <a:spcPct val="0"/>
              </a:spcAft>
              <a:buClr>
                <a:schemeClr val="bg2"/>
              </a:buClr>
              <a:buChar char="•"/>
              <a:defRPr>
                <a:solidFill>
                  <a:schemeClr val="tx2"/>
                </a:solidFill>
                <a:latin typeface="+mn-lt"/>
              </a:defRPr>
            </a:lvl8pPr>
            <a:lvl9pPr marL="2636838" indent="-149225" algn="l" rtl="0" eaLnBrk="1" fontAlgn="base" hangingPunct="1">
              <a:spcBef>
                <a:spcPct val="0"/>
              </a:spcBef>
              <a:spcAft>
                <a:spcPct val="0"/>
              </a:spcAft>
              <a:buClr>
                <a:schemeClr val="bg2"/>
              </a:buClr>
              <a:buChar char="•"/>
              <a:defRPr>
                <a:solidFill>
                  <a:schemeClr val="tx2"/>
                </a:solidFill>
                <a:latin typeface="+mn-lt"/>
              </a:defRPr>
            </a:lvl9pPr>
          </a:lstStyle>
          <a:p>
            <a:endParaRPr lang="en-US" altLang="en-US" kern="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oreLogic_PowerPoint_Template 051010">
  <a:themeElements>
    <a:clrScheme name="01_2013">
      <a:dk1>
        <a:srgbClr val="6E6259"/>
      </a:dk1>
      <a:lt1>
        <a:srgbClr val="FFFFFF"/>
      </a:lt1>
      <a:dk2>
        <a:srgbClr val="003E51"/>
      </a:dk2>
      <a:lt2>
        <a:srgbClr val="E03C31"/>
      </a:lt2>
      <a:accent1>
        <a:srgbClr val="CB6015"/>
      </a:accent1>
      <a:accent2>
        <a:srgbClr val="A3AA83"/>
      </a:accent2>
      <a:accent3>
        <a:srgbClr val="3399FF"/>
      </a:accent3>
      <a:accent4>
        <a:srgbClr val="8C8279"/>
      </a:accent4>
      <a:accent5>
        <a:srgbClr val="789F90"/>
      </a:accent5>
      <a:accent6>
        <a:srgbClr val="660066"/>
      </a:accent6>
      <a:hlink>
        <a:srgbClr val="006699"/>
      </a:hlink>
      <a:folHlink>
        <a:srgbClr val="62B5E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reLogic_PowerPoint_Template 051010">
  <a:themeElements>
    <a:clrScheme name="01_2013">
      <a:dk1>
        <a:srgbClr val="6E6259"/>
      </a:dk1>
      <a:lt1>
        <a:srgbClr val="FFFFFF"/>
      </a:lt1>
      <a:dk2>
        <a:srgbClr val="003E51"/>
      </a:dk2>
      <a:lt2>
        <a:srgbClr val="E03C31"/>
      </a:lt2>
      <a:accent1>
        <a:srgbClr val="CB6015"/>
      </a:accent1>
      <a:accent2>
        <a:srgbClr val="A3AA83"/>
      </a:accent2>
      <a:accent3>
        <a:srgbClr val="3399FF"/>
      </a:accent3>
      <a:accent4>
        <a:srgbClr val="8C8279"/>
      </a:accent4>
      <a:accent5>
        <a:srgbClr val="789F90"/>
      </a:accent5>
      <a:accent6>
        <a:srgbClr val="660066"/>
      </a:accent6>
      <a:hlink>
        <a:srgbClr val="006699"/>
      </a:hlink>
      <a:folHlink>
        <a:srgbClr val="62B5E5"/>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685745"/>
        </a:dk2>
        <a:lt2>
          <a:srgbClr val="808080"/>
        </a:lt2>
        <a:accent1>
          <a:srgbClr val="E23D28"/>
        </a:accent1>
        <a:accent2>
          <a:srgbClr val="333399"/>
        </a:accent2>
        <a:accent3>
          <a:srgbClr val="FFFFFF"/>
        </a:accent3>
        <a:accent4>
          <a:srgbClr val="000000"/>
        </a:accent4>
        <a:accent5>
          <a:srgbClr val="EEAFAC"/>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685745"/>
        </a:dk2>
        <a:lt2>
          <a:srgbClr val="958377"/>
        </a:lt2>
        <a:accent1>
          <a:srgbClr val="E23D28"/>
        </a:accent1>
        <a:accent2>
          <a:srgbClr val="004054"/>
        </a:accent2>
        <a:accent3>
          <a:srgbClr val="FFFFFF"/>
        </a:accent3>
        <a:accent4>
          <a:srgbClr val="000000"/>
        </a:accent4>
        <a:accent5>
          <a:srgbClr val="EEAFAC"/>
        </a:accent5>
        <a:accent6>
          <a:srgbClr val="00394B"/>
        </a:accent6>
        <a:hlink>
          <a:srgbClr val="004D46"/>
        </a:hlink>
        <a:folHlink>
          <a:srgbClr val="77243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BCEBCDBA4C047AE8FDA683ECC6AF7" ma:contentTypeVersion="4" ma:contentTypeDescription="Create a new document." ma:contentTypeScope="" ma:versionID="fabd0d8e416ab9f4bd713cf0bc2cdf00">
  <xsd:schema xmlns:xsd="http://www.w3.org/2001/XMLSchema" xmlns:xs="http://www.w3.org/2001/XMLSchema" xmlns:p="http://schemas.microsoft.com/office/2006/metadata/properties" xmlns:ns1="27700049-a538-4dd0-9724-796d319f7e7f" targetNamespace="http://schemas.microsoft.com/office/2006/metadata/properties" ma:root="true" ma:fieldsID="458b0205f5391593ea18ba025584d31b" ns1:_="">
    <xsd:import namespace="27700049-a538-4dd0-9724-796d319f7e7f"/>
    <xsd:element name="properties">
      <xsd:complexType>
        <xsd:sequence>
          <xsd:element name="documentManagement">
            <xsd:complexType>
              <xsd:all>
                <xsd:element ref="ns1:Business_x0020_Unit"/>
                <xsd:element ref="ns1:Category"/>
                <xsd:element ref="ns1:FileType" minOccurs="0"/>
                <xsd:element ref="ns1:EPMLiveListConfi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00049-a538-4dd0-9724-796d319f7e7f" elementFormDefault="qualified">
    <xsd:import namespace="http://schemas.microsoft.com/office/2006/documentManagement/types"/>
    <xsd:import namespace="http://schemas.microsoft.com/office/infopath/2007/PartnerControls"/>
    <xsd:element name="Business_x0020_Unit" ma:index="0" ma:displayName="Brand/Subbrand" ma:format="Dropdown" ma:internalName="Business_x0020_Unit">
      <xsd:simpleType>
        <xsd:restriction base="dms:Choice">
          <xsd:enumeration value="Master Brand"/>
          <xsd:enumeration value="Credco"/>
          <xsd:enumeration value="Dorado"/>
          <xsd:enumeration value="LoanPerformance"/>
          <xsd:enumeration value="MarketLinx"/>
          <xsd:enumeration value="RP Data"/>
          <xsd:enumeration value="RealQuest"/>
          <xsd:enumeration value="SafeRent"/>
          <xsd:enumeration value="Teletrack"/>
        </xsd:restriction>
      </xsd:simpleType>
    </xsd:element>
    <xsd:element name="Category" ma:index="1" ma:displayName="Category" ma:format="Dropdown" ma:internalName="Category">
      <xsd:simpleType>
        <xsd:restriction base="dms:Choice">
          <xsd:enumeration value="Agenda"/>
          <xsd:enumeration value="Envelopes"/>
          <xsd:enumeration value="Fax"/>
          <xsd:enumeration value="Letterhead"/>
          <xsd:enumeration value="Mailing Labels"/>
          <xsd:enumeration value="Memorandum"/>
          <xsd:enumeration value="PowerPoint"/>
        </xsd:restriction>
      </xsd:simpleType>
    </xsd:element>
    <xsd:element name="FileType" ma:index="4" nillable="true" ma:displayName="FileType" ma:format="Dropdown" ma:internalName="FileType">
      <xsd:simpleType>
        <xsd:restriction base="dms:Choice">
          <xsd:enumeration value="Word"/>
          <xsd:enumeration value="PowerPoint"/>
        </xsd:restriction>
      </xsd:simpleType>
    </xsd:element>
    <xsd:element name="EPMLiveListConfig" ma:index="7" nillable="true" ma:displayName="EPMLiveListConfig" ma:hidden="true" ma:internalName="EPMLiveListConfig">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FileType xmlns="27700049-a538-4dd0-9724-796d319f7e7f">PowerPoint</FileType>
    <Category xmlns="27700049-a538-4dd0-9724-796d319f7e7f">PowerPoint</Category>
    <Business_x0020_Unit xmlns="27700049-a538-4dd0-9724-796d319f7e7f">Master Brand</Business_x0020_Unit>
    <EPMLiveListConfig xmlns="27700049-a538-4dd0-9724-796d319f7e7f" xsi:nil="true"/>
  </documentManagement>
</p:properties>
</file>

<file path=customXml/itemProps1.xml><?xml version="1.0" encoding="utf-8"?>
<ds:datastoreItem xmlns:ds="http://schemas.openxmlformats.org/officeDocument/2006/customXml" ds:itemID="{AB777731-51CB-4D6E-84A1-336D9AB85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00049-a538-4dd0-9724-796d319f7e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BFFB37-2EB5-4C87-AAB6-7753C382687F}">
  <ds:schemaRefs>
    <ds:schemaRef ds:uri="http://schemas.microsoft.com/office/2006/metadata/longProperties"/>
  </ds:schemaRefs>
</ds:datastoreItem>
</file>

<file path=customXml/itemProps3.xml><?xml version="1.0" encoding="utf-8"?>
<ds:datastoreItem xmlns:ds="http://schemas.openxmlformats.org/officeDocument/2006/customXml" ds:itemID="{451300B7-D92F-41CF-BBEE-07CDF9E6C59E}">
  <ds:schemaRefs>
    <ds:schemaRef ds:uri="http://schemas.microsoft.com/sharepoint/v3/contenttype/forms"/>
  </ds:schemaRefs>
</ds:datastoreItem>
</file>

<file path=customXml/itemProps4.xml><?xml version="1.0" encoding="utf-8"?>
<ds:datastoreItem xmlns:ds="http://schemas.openxmlformats.org/officeDocument/2006/customXml" ds:itemID="{F46285BC-BEE7-430E-B604-0D921D37C1BD}">
  <ds:schemaRefs>
    <ds:schemaRef ds:uri="http://schemas.microsoft.com/office/2006/metadata/properties"/>
    <ds:schemaRef ds:uri="http://schemas.microsoft.com/office/2006/documentManagement/types"/>
    <ds:schemaRef ds:uri="http://schemas.openxmlformats.org/package/2006/metadata/core-properties"/>
    <ds:schemaRef ds:uri="27700049-a538-4dd0-9724-796d319f7e7f"/>
    <ds:schemaRef ds:uri="http://purl.org/dc/terms/"/>
    <ds:schemaRef ds:uri="http://purl.org/dc/dcmitype/"/>
    <ds:schemaRef ds:uri="http://purl.org/dc/elements/1.1/"/>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&amp; Red Template</Template>
  <TotalTime>3572</TotalTime>
  <Words>2005</Words>
  <Application>Microsoft Office PowerPoint</Application>
  <PresentationFormat>On-screen Show (4:3)</PresentationFormat>
  <Paragraphs>227</Paragraphs>
  <Slides>20</Slides>
  <Notes>19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CoreLogic_PowerPoint_Template 051010</vt:lpstr>
      <vt:lpstr>1_CoreLogic_PowerPoint_Template 051010</vt:lpstr>
      <vt:lpstr>Chart</vt:lpstr>
      <vt:lpstr>Knowing where events are going to happen</vt:lpstr>
      <vt:lpstr>Antitrust Notice</vt:lpstr>
      <vt:lpstr>Session Objectives</vt:lpstr>
      <vt:lpstr>Understanding where events can happen</vt:lpstr>
      <vt:lpstr>Knowing where events are going to happen</vt:lpstr>
      <vt:lpstr>The importance of granularity </vt:lpstr>
      <vt:lpstr>Wildfire Risk Determination</vt:lpstr>
      <vt:lpstr>NC QL2 LiDAR (2014)</vt:lpstr>
      <vt:lpstr>Severe Convective Storms (SCS) </vt:lpstr>
      <vt:lpstr>PowerPoint Presentation</vt:lpstr>
      <vt:lpstr>Distribution of 2”+ Hail events</vt:lpstr>
      <vt:lpstr>PowerPoint Presentation</vt:lpstr>
      <vt:lpstr>Annual EF0-EF5 Tornadoes</vt:lpstr>
      <vt:lpstr>Distribution of F2 and above Tornado events</vt:lpstr>
      <vt:lpstr>Overview - CoreLogic Wildfire Hazard Risk Report</vt:lpstr>
      <vt:lpstr>Wildfire – Bastrop County, TX</vt:lpstr>
      <vt:lpstr>Wildfire – Bastrop County, TX</vt:lpstr>
      <vt:lpstr>PowerPoint Presentation</vt:lpstr>
      <vt:lpstr>Hazard Risk Score Summary</vt:lpstr>
      <vt:lpstr>Summary</vt:lpstr>
    </vt:vector>
  </TitlesOfParts>
  <Company>CoreLogic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Avoiding Knee Jerk Reactions to Short Term Natural Catastrophes</dc:title>
  <dc:creator>Kunst, Howard</dc:creator>
  <cp:lastModifiedBy>Lin, Melody K (Actuarial)</cp:lastModifiedBy>
  <cp:revision>30</cp:revision>
  <cp:lastPrinted>2013-11-01T16:22:06Z</cp:lastPrinted>
  <dcterms:created xsi:type="dcterms:W3CDTF">2013-09-25T13:18:11Z</dcterms:created>
  <dcterms:modified xsi:type="dcterms:W3CDTF">2014-09-16T16:37:25Z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xpiration Date0">
    <vt:lpwstr/>
  </property>
  <property fmtid="{D5CDD505-2E9C-101B-9397-08002B2CF9AE}" pid="3" name="EPMLiveListConfig">
    <vt:lpwstr/>
  </property>
  <property fmtid="{D5CDD505-2E9C-101B-9397-08002B2CF9AE}" pid="4" name="Purchased From">
    <vt:lpwstr>iStock</vt:lpwstr>
  </property>
  <property fmtid="{D5CDD505-2E9C-101B-9397-08002B2CF9AE}" pid="5" name="ImageCreateDate">
    <vt:lpwstr/>
  </property>
  <property fmtid="{D5CDD505-2E9C-101B-9397-08002B2CF9AE}" pid="6" name="License Type">
    <vt:lpwstr>Royalty Free</vt:lpwstr>
  </property>
  <property fmtid="{D5CDD505-2E9C-101B-9397-08002B2CF9AE}" pid="7" name="Description">
    <vt:lpwstr/>
  </property>
  <property fmtid="{D5CDD505-2E9C-101B-9397-08002B2CF9AE}" pid="8" name="Business Unit">
    <vt:lpwstr>Master Brand</vt:lpwstr>
  </property>
  <property fmtid="{D5CDD505-2E9C-101B-9397-08002B2CF9AE}" pid="9" name="Category">
    <vt:lpwstr>PowerPoint</vt:lpwstr>
  </property>
  <property fmtid="{D5CDD505-2E9C-101B-9397-08002B2CF9AE}" pid="10" name="FileType">
    <vt:lpwstr>PowerPoint</vt:lpwstr>
  </property>
</Properties>
</file>