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5.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theme/themeOverride4.xml" ContentType="application/vnd.openxmlformats-officedocument.themeOverride+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88" r:id="rId2"/>
    <p:sldId id="289" r:id="rId3"/>
    <p:sldId id="257" r:id="rId4"/>
    <p:sldId id="258" r:id="rId5"/>
    <p:sldId id="259" r:id="rId6"/>
    <p:sldId id="260" r:id="rId7"/>
    <p:sldId id="261" r:id="rId8"/>
    <p:sldId id="262" r:id="rId9"/>
    <p:sldId id="263" r:id="rId10"/>
    <p:sldId id="264" r:id="rId11"/>
    <p:sldId id="265" r:id="rId12"/>
    <p:sldId id="266" r:id="rId13"/>
    <p:sldId id="267" r:id="rId14"/>
    <p:sldId id="268" r:id="rId15"/>
    <p:sldId id="270" r:id="rId16"/>
    <p:sldId id="271" r:id="rId17"/>
    <p:sldId id="291" r:id="rId18"/>
    <p:sldId id="293" r:id="rId19"/>
    <p:sldId id="278" r:id="rId20"/>
    <p:sldId id="279" r:id="rId21"/>
    <p:sldId id="280" r:id="rId22"/>
    <p:sldId id="281" r:id="rId23"/>
    <p:sldId id="282" r:id="rId24"/>
    <p:sldId id="283" r:id="rId25"/>
    <p:sldId id="285" r:id="rId26"/>
    <p:sldId id="290"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67F"/>
    <a:srgbClr val="0081C6"/>
    <a:srgbClr val="CCCED1"/>
    <a:srgbClr val="006096"/>
    <a:srgbClr val="49792B"/>
    <a:srgbClr val="73638F"/>
    <a:srgbClr val="FF9D0D"/>
    <a:srgbClr val="50852F"/>
    <a:srgbClr val="6CB33F"/>
    <a:srgbClr val="FF08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000" autoAdjust="0"/>
  </p:normalViewPr>
  <p:slideViewPr>
    <p:cSldViewPr>
      <p:cViewPr varScale="1">
        <p:scale>
          <a:sx n="91" d="100"/>
          <a:sy n="91" d="100"/>
        </p:scale>
        <p:origin x="56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Number of Tornadoes</c:v>
                </c:pt>
              </c:strCache>
            </c:strRef>
          </c:tx>
          <c:spPr>
            <a:solidFill>
              <a:srgbClr val="004B9E"/>
            </a:solidFill>
          </c:spPr>
          <c:invertIfNegative val="0"/>
          <c:trendline>
            <c:trendlineType val="linear"/>
            <c:dispRSqr val="0"/>
            <c:dispEq val="0"/>
          </c:trendline>
          <c:cat>
            <c:numRef>
              <c:f>Sheet1!$A$2:$A$26</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f>Sheet1!$B$2:$B$26</c:f>
              <c:numCache>
                <c:formatCode>General</c:formatCode>
                <c:ptCount val="25"/>
                <c:pt idx="0">
                  <c:v>33</c:v>
                </c:pt>
                <c:pt idx="1">
                  <c:v>27</c:v>
                </c:pt>
                <c:pt idx="2">
                  <c:v>58</c:v>
                </c:pt>
                <c:pt idx="3">
                  <c:v>70</c:v>
                </c:pt>
                <c:pt idx="4">
                  <c:v>60</c:v>
                </c:pt>
                <c:pt idx="5">
                  <c:v>49</c:v>
                </c:pt>
                <c:pt idx="6">
                  <c:v>60</c:v>
                </c:pt>
                <c:pt idx="7">
                  <c:v>104</c:v>
                </c:pt>
                <c:pt idx="8">
                  <c:v>43</c:v>
                </c:pt>
                <c:pt idx="9">
                  <c:v>47</c:v>
                </c:pt>
                <c:pt idx="10">
                  <c:v>51</c:v>
                </c:pt>
                <c:pt idx="11">
                  <c:v>88</c:v>
                </c:pt>
                <c:pt idx="12">
                  <c:v>43</c:v>
                </c:pt>
                <c:pt idx="13">
                  <c:v>39</c:v>
                </c:pt>
                <c:pt idx="14">
                  <c:v>61</c:v>
                </c:pt>
                <c:pt idx="15">
                  <c:v>115</c:v>
                </c:pt>
                <c:pt idx="16">
                  <c:v>37</c:v>
                </c:pt>
                <c:pt idx="17">
                  <c:v>79</c:v>
                </c:pt>
                <c:pt idx="18">
                  <c:v>58</c:v>
                </c:pt>
                <c:pt idx="19">
                  <c:v>57</c:v>
                </c:pt>
                <c:pt idx="20">
                  <c:v>53</c:v>
                </c:pt>
                <c:pt idx="21">
                  <c:v>91</c:v>
                </c:pt>
                <c:pt idx="22">
                  <c:v>43</c:v>
                </c:pt>
                <c:pt idx="23">
                  <c:v>94</c:v>
                </c:pt>
                <c:pt idx="24">
                  <c:v>151</c:v>
                </c:pt>
              </c:numCache>
            </c:numRef>
          </c:val>
        </c:ser>
        <c:dLbls>
          <c:showLegendKey val="0"/>
          <c:showVal val="0"/>
          <c:showCatName val="0"/>
          <c:showSerName val="0"/>
          <c:showPercent val="0"/>
          <c:showBubbleSize val="0"/>
        </c:dLbls>
        <c:gapWidth val="150"/>
        <c:axId val="349107792"/>
        <c:axId val="349108184"/>
      </c:barChart>
      <c:lineChart>
        <c:grouping val="standard"/>
        <c:varyColors val="0"/>
        <c:ser>
          <c:idx val="1"/>
          <c:order val="1"/>
          <c:tx>
            <c:strRef>
              <c:f>Sheet1!$C$1</c:f>
              <c:strCache>
                <c:ptCount val="1"/>
                <c:pt idx="0">
                  <c:v>5 Year Moving Average</c:v>
                </c:pt>
              </c:strCache>
            </c:strRef>
          </c:tx>
          <c:marker>
            <c:symbol val="none"/>
          </c:marker>
          <c:cat>
            <c:numRef>
              <c:f>Sheet1!$A$2:$A$26</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f>Sheet1!$C$2:$C$26</c:f>
              <c:numCache>
                <c:formatCode>General</c:formatCode>
                <c:ptCount val="25"/>
                <c:pt idx="4">
                  <c:v>49.6</c:v>
                </c:pt>
                <c:pt idx="5">
                  <c:v>52.8</c:v>
                </c:pt>
                <c:pt idx="6">
                  <c:v>59.4</c:v>
                </c:pt>
                <c:pt idx="7">
                  <c:v>68.599999999999994</c:v>
                </c:pt>
                <c:pt idx="8">
                  <c:v>63.2</c:v>
                </c:pt>
                <c:pt idx="9">
                  <c:v>60.6</c:v>
                </c:pt>
                <c:pt idx="10">
                  <c:v>61</c:v>
                </c:pt>
                <c:pt idx="11">
                  <c:v>66.599999999999994</c:v>
                </c:pt>
                <c:pt idx="12">
                  <c:v>54.4</c:v>
                </c:pt>
                <c:pt idx="13">
                  <c:v>53.6</c:v>
                </c:pt>
                <c:pt idx="14">
                  <c:v>56.4</c:v>
                </c:pt>
                <c:pt idx="15">
                  <c:v>69.2</c:v>
                </c:pt>
                <c:pt idx="16">
                  <c:v>59</c:v>
                </c:pt>
                <c:pt idx="17">
                  <c:v>66.2</c:v>
                </c:pt>
                <c:pt idx="18">
                  <c:v>70</c:v>
                </c:pt>
                <c:pt idx="19">
                  <c:v>69.2</c:v>
                </c:pt>
                <c:pt idx="20">
                  <c:v>56.8</c:v>
                </c:pt>
                <c:pt idx="21">
                  <c:v>67.599999999999994</c:v>
                </c:pt>
                <c:pt idx="22">
                  <c:v>60.4</c:v>
                </c:pt>
                <c:pt idx="23">
                  <c:v>67.599999999999994</c:v>
                </c:pt>
                <c:pt idx="24">
                  <c:v>86.4</c:v>
                </c:pt>
              </c:numCache>
            </c:numRef>
          </c:val>
          <c:smooth val="0"/>
        </c:ser>
        <c:dLbls>
          <c:showLegendKey val="0"/>
          <c:showVal val="0"/>
          <c:showCatName val="0"/>
          <c:showSerName val="0"/>
          <c:showPercent val="0"/>
          <c:showBubbleSize val="0"/>
        </c:dLbls>
        <c:marker val="1"/>
        <c:smooth val="0"/>
        <c:axId val="349107792"/>
        <c:axId val="349108184"/>
      </c:lineChart>
      <c:catAx>
        <c:axId val="349107792"/>
        <c:scaling>
          <c:orientation val="minMax"/>
        </c:scaling>
        <c:delete val="0"/>
        <c:axPos val="b"/>
        <c:numFmt formatCode="General" sourceLinked="1"/>
        <c:majorTickMark val="out"/>
        <c:minorTickMark val="none"/>
        <c:tickLblPos val="nextTo"/>
        <c:txPr>
          <a:bodyPr/>
          <a:lstStyle/>
          <a:p>
            <a:pPr>
              <a:defRPr sz="800"/>
            </a:pPr>
            <a:endParaRPr lang="en-US"/>
          </a:p>
        </c:txPr>
        <c:crossAx val="349108184"/>
        <c:crosses val="autoZero"/>
        <c:auto val="1"/>
        <c:lblAlgn val="ctr"/>
        <c:lblOffset val="100"/>
        <c:noMultiLvlLbl val="0"/>
      </c:catAx>
      <c:valAx>
        <c:axId val="349108184"/>
        <c:scaling>
          <c:orientation val="minMax"/>
        </c:scaling>
        <c:delete val="0"/>
        <c:axPos val="l"/>
        <c:majorGridlines/>
        <c:numFmt formatCode="General" sourceLinked="1"/>
        <c:majorTickMark val="out"/>
        <c:minorTickMark val="none"/>
        <c:tickLblPos val="nextTo"/>
        <c:crossAx val="349107792"/>
        <c:crosses val="autoZero"/>
        <c:crossBetween val="between"/>
      </c:valAx>
    </c:plotArea>
    <c:legend>
      <c:legendPos val="r"/>
      <c:layout>
        <c:manualLayout>
          <c:xMode val="edge"/>
          <c:yMode val="edge"/>
          <c:x val="0.6454454022988525"/>
          <c:y val="0.16133086305388275"/>
          <c:w val="0.27475574712643674"/>
          <c:h val="0.10050756523081671"/>
        </c:manualLayout>
      </c:layout>
      <c:overlay val="1"/>
      <c:txPr>
        <a:bodyPr/>
        <a:lstStyle/>
        <a:p>
          <a:pPr>
            <a:defRPr sz="1200"/>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Hurricanes</c:v>
                </c:pt>
              </c:strCache>
            </c:strRef>
          </c:tx>
          <c:invertIfNegative val="0"/>
          <c:cat>
            <c:numRef>
              <c:f>Sheet1!$A$2:$A$164</c:f>
              <c:numCache>
                <c:formatCode>General</c:formatCode>
                <c:ptCount val="163"/>
                <c:pt idx="0">
                  <c:v>1851</c:v>
                </c:pt>
                <c:pt idx="1">
                  <c:v>1852</c:v>
                </c:pt>
                <c:pt idx="2">
                  <c:v>1853</c:v>
                </c:pt>
                <c:pt idx="3">
                  <c:v>1854</c:v>
                </c:pt>
                <c:pt idx="4">
                  <c:v>1855</c:v>
                </c:pt>
                <c:pt idx="5">
                  <c:v>1856</c:v>
                </c:pt>
                <c:pt idx="6">
                  <c:v>1857</c:v>
                </c:pt>
                <c:pt idx="7">
                  <c:v>1858</c:v>
                </c:pt>
                <c:pt idx="8">
                  <c:v>1859</c:v>
                </c:pt>
                <c:pt idx="9">
                  <c:v>1860</c:v>
                </c:pt>
                <c:pt idx="10">
                  <c:v>1861</c:v>
                </c:pt>
                <c:pt idx="11">
                  <c:v>1862</c:v>
                </c:pt>
                <c:pt idx="12">
                  <c:v>1863</c:v>
                </c:pt>
                <c:pt idx="13">
                  <c:v>1864</c:v>
                </c:pt>
                <c:pt idx="14">
                  <c:v>1865</c:v>
                </c:pt>
                <c:pt idx="15">
                  <c:v>1866</c:v>
                </c:pt>
                <c:pt idx="16">
                  <c:v>1867</c:v>
                </c:pt>
                <c:pt idx="17">
                  <c:v>1868</c:v>
                </c:pt>
                <c:pt idx="18">
                  <c:v>1869</c:v>
                </c:pt>
                <c:pt idx="19">
                  <c:v>1870</c:v>
                </c:pt>
                <c:pt idx="20">
                  <c:v>1871</c:v>
                </c:pt>
                <c:pt idx="21">
                  <c:v>1872</c:v>
                </c:pt>
                <c:pt idx="22">
                  <c:v>1873</c:v>
                </c:pt>
                <c:pt idx="23">
                  <c:v>1874</c:v>
                </c:pt>
                <c:pt idx="24">
                  <c:v>1875</c:v>
                </c:pt>
                <c:pt idx="25">
                  <c:v>1876</c:v>
                </c:pt>
                <c:pt idx="26">
                  <c:v>1877</c:v>
                </c:pt>
                <c:pt idx="27">
                  <c:v>1878</c:v>
                </c:pt>
                <c:pt idx="28">
                  <c:v>1879</c:v>
                </c:pt>
                <c:pt idx="29">
                  <c:v>1880</c:v>
                </c:pt>
                <c:pt idx="30">
                  <c:v>1881</c:v>
                </c:pt>
                <c:pt idx="31">
                  <c:v>1882</c:v>
                </c:pt>
                <c:pt idx="32">
                  <c:v>1883</c:v>
                </c:pt>
                <c:pt idx="33">
                  <c:v>1884</c:v>
                </c:pt>
                <c:pt idx="34">
                  <c:v>1885</c:v>
                </c:pt>
                <c:pt idx="35">
                  <c:v>1886</c:v>
                </c:pt>
                <c:pt idx="36">
                  <c:v>1887</c:v>
                </c:pt>
                <c:pt idx="37">
                  <c:v>1888</c:v>
                </c:pt>
                <c:pt idx="38">
                  <c:v>1889</c:v>
                </c:pt>
                <c:pt idx="39">
                  <c:v>1890</c:v>
                </c:pt>
                <c:pt idx="40">
                  <c:v>1891</c:v>
                </c:pt>
                <c:pt idx="41">
                  <c:v>1892</c:v>
                </c:pt>
                <c:pt idx="42">
                  <c:v>1893</c:v>
                </c:pt>
                <c:pt idx="43">
                  <c:v>1894</c:v>
                </c:pt>
                <c:pt idx="44">
                  <c:v>1895</c:v>
                </c:pt>
                <c:pt idx="45">
                  <c:v>1896</c:v>
                </c:pt>
                <c:pt idx="46">
                  <c:v>1897</c:v>
                </c:pt>
                <c:pt idx="47">
                  <c:v>1898</c:v>
                </c:pt>
                <c:pt idx="48">
                  <c:v>1899</c:v>
                </c:pt>
                <c:pt idx="49">
                  <c:v>1900</c:v>
                </c:pt>
                <c:pt idx="50">
                  <c:v>1901</c:v>
                </c:pt>
                <c:pt idx="51">
                  <c:v>1902</c:v>
                </c:pt>
                <c:pt idx="52">
                  <c:v>1903</c:v>
                </c:pt>
                <c:pt idx="53">
                  <c:v>1904</c:v>
                </c:pt>
                <c:pt idx="54">
                  <c:v>1905</c:v>
                </c:pt>
                <c:pt idx="55">
                  <c:v>1906</c:v>
                </c:pt>
                <c:pt idx="56">
                  <c:v>1907</c:v>
                </c:pt>
                <c:pt idx="57">
                  <c:v>1908</c:v>
                </c:pt>
                <c:pt idx="58">
                  <c:v>1909</c:v>
                </c:pt>
                <c:pt idx="59">
                  <c:v>1910</c:v>
                </c:pt>
                <c:pt idx="60">
                  <c:v>1911</c:v>
                </c:pt>
                <c:pt idx="61">
                  <c:v>1912</c:v>
                </c:pt>
                <c:pt idx="62">
                  <c:v>1913</c:v>
                </c:pt>
                <c:pt idx="63">
                  <c:v>1914</c:v>
                </c:pt>
                <c:pt idx="64">
                  <c:v>1915</c:v>
                </c:pt>
                <c:pt idx="65">
                  <c:v>1916</c:v>
                </c:pt>
                <c:pt idx="66">
                  <c:v>1917</c:v>
                </c:pt>
                <c:pt idx="67">
                  <c:v>1918</c:v>
                </c:pt>
                <c:pt idx="68">
                  <c:v>1919</c:v>
                </c:pt>
                <c:pt idx="69">
                  <c:v>1920</c:v>
                </c:pt>
                <c:pt idx="70">
                  <c:v>1921</c:v>
                </c:pt>
                <c:pt idx="71">
                  <c:v>1922</c:v>
                </c:pt>
                <c:pt idx="72">
                  <c:v>1923</c:v>
                </c:pt>
                <c:pt idx="73">
                  <c:v>1924</c:v>
                </c:pt>
                <c:pt idx="74">
                  <c:v>1925</c:v>
                </c:pt>
                <c:pt idx="75">
                  <c:v>1926</c:v>
                </c:pt>
                <c:pt idx="76">
                  <c:v>1927</c:v>
                </c:pt>
                <c:pt idx="77">
                  <c:v>1928</c:v>
                </c:pt>
                <c:pt idx="78">
                  <c:v>1929</c:v>
                </c:pt>
                <c:pt idx="79">
                  <c:v>1930</c:v>
                </c:pt>
                <c:pt idx="80">
                  <c:v>1931</c:v>
                </c:pt>
                <c:pt idx="81">
                  <c:v>1932</c:v>
                </c:pt>
                <c:pt idx="82">
                  <c:v>1933</c:v>
                </c:pt>
                <c:pt idx="83">
                  <c:v>1934</c:v>
                </c:pt>
                <c:pt idx="84">
                  <c:v>1935</c:v>
                </c:pt>
                <c:pt idx="85">
                  <c:v>1936</c:v>
                </c:pt>
                <c:pt idx="86">
                  <c:v>1937</c:v>
                </c:pt>
                <c:pt idx="87">
                  <c:v>1938</c:v>
                </c:pt>
                <c:pt idx="88">
                  <c:v>1939</c:v>
                </c:pt>
                <c:pt idx="89">
                  <c:v>1940</c:v>
                </c:pt>
                <c:pt idx="90">
                  <c:v>1941</c:v>
                </c:pt>
                <c:pt idx="91">
                  <c:v>1942</c:v>
                </c:pt>
                <c:pt idx="92">
                  <c:v>1943</c:v>
                </c:pt>
                <c:pt idx="93">
                  <c:v>1944</c:v>
                </c:pt>
                <c:pt idx="94">
                  <c:v>1945</c:v>
                </c:pt>
                <c:pt idx="95">
                  <c:v>1946</c:v>
                </c:pt>
                <c:pt idx="96">
                  <c:v>1947</c:v>
                </c:pt>
                <c:pt idx="97">
                  <c:v>1948</c:v>
                </c:pt>
                <c:pt idx="98">
                  <c:v>1949</c:v>
                </c:pt>
                <c:pt idx="99">
                  <c:v>1950</c:v>
                </c:pt>
                <c:pt idx="100">
                  <c:v>1951</c:v>
                </c:pt>
                <c:pt idx="101">
                  <c:v>1952</c:v>
                </c:pt>
                <c:pt idx="102">
                  <c:v>1953</c:v>
                </c:pt>
                <c:pt idx="103">
                  <c:v>1954</c:v>
                </c:pt>
                <c:pt idx="104">
                  <c:v>1955</c:v>
                </c:pt>
                <c:pt idx="105">
                  <c:v>1956</c:v>
                </c:pt>
                <c:pt idx="106">
                  <c:v>1957</c:v>
                </c:pt>
                <c:pt idx="107">
                  <c:v>1958</c:v>
                </c:pt>
                <c:pt idx="108">
                  <c:v>1959</c:v>
                </c:pt>
                <c:pt idx="109">
                  <c:v>1960</c:v>
                </c:pt>
                <c:pt idx="110">
                  <c:v>1961</c:v>
                </c:pt>
                <c:pt idx="111">
                  <c:v>1962</c:v>
                </c:pt>
                <c:pt idx="112">
                  <c:v>1963</c:v>
                </c:pt>
                <c:pt idx="113">
                  <c:v>1964</c:v>
                </c:pt>
                <c:pt idx="114">
                  <c:v>1965</c:v>
                </c:pt>
                <c:pt idx="115">
                  <c:v>1966</c:v>
                </c:pt>
                <c:pt idx="116">
                  <c:v>1967</c:v>
                </c:pt>
                <c:pt idx="117">
                  <c:v>1968</c:v>
                </c:pt>
                <c:pt idx="118">
                  <c:v>1969</c:v>
                </c:pt>
                <c:pt idx="119">
                  <c:v>1970</c:v>
                </c:pt>
                <c:pt idx="120">
                  <c:v>1971</c:v>
                </c:pt>
                <c:pt idx="121">
                  <c:v>1972</c:v>
                </c:pt>
                <c:pt idx="122">
                  <c:v>1973</c:v>
                </c:pt>
                <c:pt idx="123">
                  <c:v>1974</c:v>
                </c:pt>
                <c:pt idx="124">
                  <c:v>1975</c:v>
                </c:pt>
                <c:pt idx="125">
                  <c:v>1976</c:v>
                </c:pt>
                <c:pt idx="126">
                  <c:v>1977</c:v>
                </c:pt>
                <c:pt idx="127">
                  <c:v>1978</c:v>
                </c:pt>
                <c:pt idx="128">
                  <c:v>1979</c:v>
                </c:pt>
                <c:pt idx="129">
                  <c:v>1980</c:v>
                </c:pt>
                <c:pt idx="130">
                  <c:v>1981</c:v>
                </c:pt>
                <c:pt idx="131">
                  <c:v>1982</c:v>
                </c:pt>
                <c:pt idx="132">
                  <c:v>1983</c:v>
                </c:pt>
                <c:pt idx="133">
                  <c:v>1984</c:v>
                </c:pt>
                <c:pt idx="134">
                  <c:v>1985</c:v>
                </c:pt>
                <c:pt idx="135">
                  <c:v>1986</c:v>
                </c:pt>
                <c:pt idx="136">
                  <c:v>1987</c:v>
                </c:pt>
                <c:pt idx="137">
                  <c:v>1988</c:v>
                </c:pt>
                <c:pt idx="138">
                  <c:v>1989</c:v>
                </c:pt>
                <c:pt idx="139">
                  <c:v>1990</c:v>
                </c:pt>
                <c:pt idx="140">
                  <c:v>1991</c:v>
                </c:pt>
                <c:pt idx="141">
                  <c:v>1992</c:v>
                </c:pt>
                <c:pt idx="142">
                  <c:v>1993</c:v>
                </c:pt>
                <c:pt idx="143">
                  <c:v>1994</c:v>
                </c:pt>
                <c:pt idx="144">
                  <c:v>1995</c:v>
                </c:pt>
                <c:pt idx="145">
                  <c:v>1996</c:v>
                </c:pt>
                <c:pt idx="146">
                  <c:v>1997</c:v>
                </c:pt>
                <c:pt idx="147">
                  <c:v>1998</c:v>
                </c:pt>
                <c:pt idx="148">
                  <c:v>1999</c:v>
                </c:pt>
                <c:pt idx="149">
                  <c:v>2000</c:v>
                </c:pt>
                <c:pt idx="150">
                  <c:v>2001</c:v>
                </c:pt>
                <c:pt idx="151">
                  <c:v>2002</c:v>
                </c:pt>
                <c:pt idx="152">
                  <c:v>2003</c:v>
                </c:pt>
                <c:pt idx="153">
                  <c:v>2004</c:v>
                </c:pt>
                <c:pt idx="154">
                  <c:v>2005</c:v>
                </c:pt>
                <c:pt idx="155">
                  <c:v>2006</c:v>
                </c:pt>
                <c:pt idx="156">
                  <c:v>2007</c:v>
                </c:pt>
                <c:pt idx="157">
                  <c:v>2008</c:v>
                </c:pt>
                <c:pt idx="158">
                  <c:v>2009</c:v>
                </c:pt>
                <c:pt idx="159">
                  <c:v>2010</c:v>
                </c:pt>
                <c:pt idx="160">
                  <c:v>2011</c:v>
                </c:pt>
                <c:pt idx="161">
                  <c:v>2012</c:v>
                </c:pt>
                <c:pt idx="162">
                  <c:v>2013</c:v>
                </c:pt>
              </c:numCache>
            </c:numRef>
          </c:cat>
          <c:val>
            <c:numRef>
              <c:f>Sheet1!$B$2:$B$164</c:f>
              <c:numCache>
                <c:formatCode>General</c:formatCode>
                <c:ptCount val="163"/>
                <c:pt idx="0">
                  <c:v>3</c:v>
                </c:pt>
                <c:pt idx="1">
                  <c:v>5</c:v>
                </c:pt>
                <c:pt idx="2">
                  <c:v>4</c:v>
                </c:pt>
                <c:pt idx="3">
                  <c:v>3</c:v>
                </c:pt>
                <c:pt idx="4">
                  <c:v>4</c:v>
                </c:pt>
                <c:pt idx="5">
                  <c:v>4</c:v>
                </c:pt>
                <c:pt idx="6">
                  <c:v>3</c:v>
                </c:pt>
                <c:pt idx="7">
                  <c:v>6</c:v>
                </c:pt>
                <c:pt idx="8">
                  <c:v>7</c:v>
                </c:pt>
                <c:pt idx="9">
                  <c:v>6</c:v>
                </c:pt>
                <c:pt idx="10">
                  <c:v>6</c:v>
                </c:pt>
                <c:pt idx="11">
                  <c:v>3</c:v>
                </c:pt>
                <c:pt idx="12">
                  <c:v>5</c:v>
                </c:pt>
                <c:pt idx="13">
                  <c:v>3</c:v>
                </c:pt>
                <c:pt idx="14">
                  <c:v>3</c:v>
                </c:pt>
                <c:pt idx="15">
                  <c:v>7</c:v>
                </c:pt>
                <c:pt idx="16">
                  <c:v>7</c:v>
                </c:pt>
                <c:pt idx="17">
                  <c:v>3</c:v>
                </c:pt>
                <c:pt idx="18">
                  <c:v>7</c:v>
                </c:pt>
                <c:pt idx="19">
                  <c:v>10</c:v>
                </c:pt>
                <c:pt idx="20">
                  <c:v>6</c:v>
                </c:pt>
                <c:pt idx="21">
                  <c:v>4</c:v>
                </c:pt>
                <c:pt idx="22">
                  <c:v>3</c:v>
                </c:pt>
                <c:pt idx="23">
                  <c:v>4</c:v>
                </c:pt>
                <c:pt idx="24">
                  <c:v>5</c:v>
                </c:pt>
                <c:pt idx="25">
                  <c:v>4</c:v>
                </c:pt>
                <c:pt idx="26">
                  <c:v>3</c:v>
                </c:pt>
                <c:pt idx="27">
                  <c:v>10</c:v>
                </c:pt>
                <c:pt idx="28">
                  <c:v>6</c:v>
                </c:pt>
                <c:pt idx="29">
                  <c:v>9</c:v>
                </c:pt>
                <c:pt idx="30">
                  <c:v>4</c:v>
                </c:pt>
                <c:pt idx="31">
                  <c:v>5</c:v>
                </c:pt>
                <c:pt idx="32">
                  <c:v>3</c:v>
                </c:pt>
                <c:pt idx="33">
                  <c:v>4</c:v>
                </c:pt>
                <c:pt idx="34">
                  <c:v>6</c:v>
                </c:pt>
                <c:pt idx="35">
                  <c:v>10</c:v>
                </c:pt>
                <c:pt idx="36">
                  <c:v>11</c:v>
                </c:pt>
                <c:pt idx="37">
                  <c:v>6</c:v>
                </c:pt>
                <c:pt idx="38">
                  <c:v>6</c:v>
                </c:pt>
                <c:pt idx="39">
                  <c:v>2</c:v>
                </c:pt>
                <c:pt idx="40">
                  <c:v>7</c:v>
                </c:pt>
                <c:pt idx="41">
                  <c:v>5</c:v>
                </c:pt>
                <c:pt idx="42">
                  <c:v>10</c:v>
                </c:pt>
                <c:pt idx="43">
                  <c:v>5</c:v>
                </c:pt>
                <c:pt idx="44">
                  <c:v>2</c:v>
                </c:pt>
                <c:pt idx="45">
                  <c:v>6</c:v>
                </c:pt>
                <c:pt idx="46">
                  <c:v>3</c:v>
                </c:pt>
                <c:pt idx="47">
                  <c:v>5</c:v>
                </c:pt>
                <c:pt idx="48">
                  <c:v>5</c:v>
                </c:pt>
                <c:pt idx="49">
                  <c:v>3</c:v>
                </c:pt>
                <c:pt idx="50">
                  <c:v>5</c:v>
                </c:pt>
                <c:pt idx="51">
                  <c:v>3</c:v>
                </c:pt>
                <c:pt idx="52">
                  <c:v>7</c:v>
                </c:pt>
                <c:pt idx="53">
                  <c:v>3</c:v>
                </c:pt>
                <c:pt idx="54">
                  <c:v>1</c:v>
                </c:pt>
                <c:pt idx="55">
                  <c:v>6</c:v>
                </c:pt>
                <c:pt idx="56">
                  <c:v>0</c:v>
                </c:pt>
                <c:pt idx="57">
                  <c:v>6</c:v>
                </c:pt>
                <c:pt idx="58">
                  <c:v>6</c:v>
                </c:pt>
                <c:pt idx="59">
                  <c:v>3</c:v>
                </c:pt>
                <c:pt idx="60">
                  <c:v>3</c:v>
                </c:pt>
                <c:pt idx="61">
                  <c:v>4</c:v>
                </c:pt>
                <c:pt idx="62">
                  <c:v>4</c:v>
                </c:pt>
                <c:pt idx="63">
                  <c:v>0</c:v>
                </c:pt>
                <c:pt idx="64">
                  <c:v>5</c:v>
                </c:pt>
                <c:pt idx="65">
                  <c:v>10</c:v>
                </c:pt>
                <c:pt idx="66">
                  <c:v>2</c:v>
                </c:pt>
                <c:pt idx="67">
                  <c:v>4</c:v>
                </c:pt>
                <c:pt idx="68">
                  <c:v>2</c:v>
                </c:pt>
                <c:pt idx="69">
                  <c:v>4</c:v>
                </c:pt>
                <c:pt idx="70">
                  <c:v>5</c:v>
                </c:pt>
                <c:pt idx="71">
                  <c:v>3</c:v>
                </c:pt>
                <c:pt idx="72">
                  <c:v>4</c:v>
                </c:pt>
                <c:pt idx="73">
                  <c:v>5</c:v>
                </c:pt>
                <c:pt idx="74">
                  <c:v>2</c:v>
                </c:pt>
                <c:pt idx="75">
                  <c:v>8</c:v>
                </c:pt>
                <c:pt idx="76">
                  <c:v>4</c:v>
                </c:pt>
                <c:pt idx="77">
                  <c:v>4</c:v>
                </c:pt>
                <c:pt idx="78">
                  <c:v>3</c:v>
                </c:pt>
                <c:pt idx="79">
                  <c:v>2</c:v>
                </c:pt>
                <c:pt idx="80">
                  <c:v>2</c:v>
                </c:pt>
                <c:pt idx="81">
                  <c:v>6</c:v>
                </c:pt>
                <c:pt idx="82">
                  <c:v>10</c:v>
                </c:pt>
                <c:pt idx="83">
                  <c:v>6</c:v>
                </c:pt>
                <c:pt idx="84">
                  <c:v>5</c:v>
                </c:pt>
                <c:pt idx="85">
                  <c:v>7</c:v>
                </c:pt>
                <c:pt idx="86">
                  <c:v>3</c:v>
                </c:pt>
                <c:pt idx="87">
                  <c:v>3</c:v>
                </c:pt>
                <c:pt idx="88">
                  <c:v>3</c:v>
                </c:pt>
                <c:pt idx="89">
                  <c:v>4</c:v>
                </c:pt>
                <c:pt idx="90">
                  <c:v>4</c:v>
                </c:pt>
                <c:pt idx="91">
                  <c:v>4</c:v>
                </c:pt>
                <c:pt idx="92">
                  <c:v>5</c:v>
                </c:pt>
                <c:pt idx="93">
                  <c:v>7</c:v>
                </c:pt>
                <c:pt idx="94">
                  <c:v>5</c:v>
                </c:pt>
                <c:pt idx="95">
                  <c:v>3</c:v>
                </c:pt>
                <c:pt idx="96">
                  <c:v>5</c:v>
                </c:pt>
                <c:pt idx="97">
                  <c:v>6</c:v>
                </c:pt>
                <c:pt idx="98">
                  <c:v>7</c:v>
                </c:pt>
                <c:pt idx="99">
                  <c:v>11</c:v>
                </c:pt>
                <c:pt idx="100">
                  <c:v>8</c:v>
                </c:pt>
                <c:pt idx="101">
                  <c:v>6</c:v>
                </c:pt>
                <c:pt idx="102">
                  <c:v>6</c:v>
                </c:pt>
                <c:pt idx="103">
                  <c:v>8</c:v>
                </c:pt>
                <c:pt idx="104">
                  <c:v>9</c:v>
                </c:pt>
                <c:pt idx="105">
                  <c:v>4</c:v>
                </c:pt>
                <c:pt idx="106">
                  <c:v>3</c:v>
                </c:pt>
                <c:pt idx="107">
                  <c:v>7</c:v>
                </c:pt>
                <c:pt idx="108">
                  <c:v>7</c:v>
                </c:pt>
                <c:pt idx="109">
                  <c:v>4</c:v>
                </c:pt>
                <c:pt idx="110">
                  <c:v>8</c:v>
                </c:pt>
                <c:pt idx="111">
                  <c:v>3</c:v>
                </c:pt>
                <c:pt idx="112">
                  <c:v>7</c:v>
                </c:pt>
                <c:pt idx="113">
                  <c:v>6</c:v>
                </c:pt>
                <c:pt idx="114">
                  <c:v>4</c:v>
                </c:pt>
                <c:pt idx="115">
                  <c:v>7</c:v>
                </c:pt>
                <c:pt idx="116">
                  <c:v>6</c:v>
                </c:pt>
                <c:pt idx="117">
                  <c:v>4</c:v>
                </c:pt>
                <c:pt idx="118">
                  <c:v>12</c:v>
                </c:pt>
                <c:pt idx="119">
                  <c:v>5</c:v>
                </c:pt>
                <c:pt idx="120">
                  <c:v>6</c:v>
                </c:pt>
                <c:pt idx="121">
                  <c:v>3</c:v>
                </c:pt>
                <c:pt idx="122">
                  <c:v>4</c:v>
                </c:pt>
                <c:pt idx="123">
                  <c:v>4</c:v>
                </c:pt>
                <c:pt idx="124">
                  <c:v>6</c:v>
                </c:pt>
                <c:pt idx="125">
                  <c:v>6</c:v>
                </c:pt>
                <c:pt idx="126">
                  <c:v>5</c:v>
                </c:pt>
                <c:pt idx="127">
                  <c:v>5</c:v>
                </c:pt>
                <c:pt idx="128">
                  <c:v>5</c:v>
                </c:pt>
                <c:pt idx="129">
                  <c:v>9</c:v>
                </c:pt>
                <c:pt idx="130">
                  <c:v>7</c:v>
                </c:pt>
                <c:pt idx="131">
                  <c:v>2</c:v>
                </c:pt>
                <c:pt idx="132">
                  <c:v>3</c:v>
                </c:pt>
                <c:pt idx="133">
                  <c:v>5</c:v>
                </c:pt>
                <c:pt idx="134">
                  <c:v>7</c:v>
                </c:pt>
                <c:pt idx="135">
                  <c:v>4</c:v>
                </c:pt>
                <c:pt idx="136">
                  <c:v>3</c:v>
                </c:pt>
                <c:pt idx="137">
                  <c:v>5</c:v>
                </c:pt>
                <c:pt idx="138">
                  <c:v>7</c:v>
                </c:pt>
                <c:pt idx="139">
                  <c:v>8</c:v>
                </c:pt>
                <c:pt idx="140">
                  <c:v>4</c:v>
                </c:pt>
                <c:pt idx="141">
                  <c:v>4</c:v>
                </c:pt>
                <c:pt idx="142">
                  <c:v>4</c:v>
                </c:pt>
                <c:pt idx="143">
                  <c:v>3</c:v>
                </c:pt>
                <c:pt idx="144">
                  <c:v>11</c:v>
                </c:pt>
                <c:pt idx="145">
                  <c:v>9</c:v>
                </c:pt>
                <c:pt idx="146">
                  <c:v>3</c:v>
                </c:pt>
                <c:pt idx="147">
                  <c:v>10</c:v>
                </c:pt>
                <c:pt idx="148">
                  <c:v>8</c:v>
                </c:pt>
                <c:pt idx="149">
                  <c:v>8</c:v>
                </c:pt>
                <c:pt idx="150">
                  <c:v>9</c:v>
                </c:pt>
                <c:pt idx="151">
                  <c:v>4</c:v>
                </c:pt>
                <c:pt idx="152">
                  <c:v>7</c:v>
                </c:pt>
                <c:pt idx="153">
                  <c:v>9</c:v>
                </c:pt>
                <c:pt idx="154">
                  <c:v>15</c:v>
                </c:pt>
                <c:pt idx="155">
                  <c:v>5</c:v>
                </c:pt>
                <c:pt idx="156">
                  <c:v>6</c:v>
                </c:pt>
                <c:pt idx="157">
                  <c:v>8</c:v>
                </c:pt>
                <c:pt idx="158">
                  <c:v>3</c:v>
                </c:pt>
                <c:pt idx="159">
                  <c:v>12</c:v>
                </c:pt>
                <c:pt idx="160">
                  <c:v>7</c:v>
                </c:pt>
                <c:pt idx="161">
                  <c:v>10</c:v>
                </c:pt>
                <c:pt idx="162">
                  <c:v>1</c:v>
                </c:pt>
              </c:numCache>
            </c:numRef>
          </c:val>
        </c:ser>
        <c:dLbls>
          <c:showLegendKey val="0"/>
          <c:showVal val="0"/>
          <c:showCatName val="0"/>
          <c:showSerName val="0"/>
          <c:showPercent val="0"/>
          <c:showBubbleSize val="0"/>
        </c:dLbls>
        <c:gapWidth val="150"/>
        <c:axId val="162215360"/>
        <c:axId val="162215752"/>
      </c:barChart>
      <c:lineChart>
        <c:grouping val="standard"/>
        <c:varyColors val="0"/>
        <c:ser>
          <c:idx val="1"/>
          <c:order val="1"/>
          <c:tx>
            <c:strRef>
              <c:f>Sheet1!$C$1</c:f>
              <c:strCache>
                <c:ptCount val="1"/>
                <c:pt idx="0">
                  <c:v>Moving Avg</c:v>
                </c:pt>
              </c:strCache>
            </c:strRef>
          </c:tx>
          <c:marker>
            <c:symbol val="none"/>
          </c:marker>
          <c:cat>
            <c:numRef>
              <c:f>Sheet1!$A$2:$A$164</c:f>
              <c:numCache>
                <c:formatCode>General</c:formatCode>
                <c:ptCount val="163"/>
                <c:pt idx="0">
                  <c:v>1851</c:v>
                </c:pt>
                <c:pt idx="1">
                  <c:v>1852</c:v>
                </c:pt>
                <c:pt idx="2">
                  <c:v>1853</c:v>
                </c:pt>
                <c:pt idx="3">
                  <c:v>1854</c:v>
                </c:pt>
                <c:pt idx="4">
                  <c:v>1855</c:v>
                </c:pt>
                <c:pt idx="5">
                  <c:v>1856</c:v>
                </c:pt>
                <c:pt idx="6">
                  <c:v>1857</c:v>
                </c:pt>
                <c:pt idx="7">
                  <c:v>1858</c:v>
                </c:pt>
                <c:pt idx="8">
                  <c:v>1859</c:v>
                </c:pt>
                <c:pt idx="9">
                  <c:v>1860</c:v>
                </c:pt>
                <c:pt idx="10">
                  <c:v>1861</c:v>
                </c:pt>
                <c:pt idx="11">
                  <c:v>1862</c:v>
                </c:pt>
                <c:pt idx="12">
                  <c:v>1863</c:v>
                </c:pt>
                <c:pt idx="13">
                  <c:v>1864</c:v>
                </c:pt>
                <c:pt idx="14">
                  <c:v>1865</c:v>
                </c:pt>
                <c:pt idx="15">
                  <c:v>1866</c:v>
                </c:pt>
                <c:pt idx="16">
                  <c:v>1867</c:v>
                </c:pt>
                <c:pt idx="17">
                  <c:v>1868</c:v>
                </c:pt>
                <c:pt idx="18">
                  <c:v>1869</c:v>
                </c:pt>
                <c:pt idx="19">
                  <c:v>1870</c:v>
                </c:pt>
                <c:pt idx="20">
                  <c:v>1871</c:v>
                </c:pt>
                <c:pt idx="21">
                  <c:v>1872</c:v>
                </c:pt>
                <c:pt idx="22">
                  <c:v>1873</c:v>
                </c:pt>
                <c:pt idx="23">
                  <c:v>1874</c:v>
                </c:pt>
                <c:pt idx="24">
                  <c:v>1875</c:v>
                </c:pt>
                <c:pt idx="25">
                  <c:v>1876</c:v>
                </c:pt>
                <c:pt idx="26">
                  <c:v>1877</c:v>
                </c:pt>
                <c:pt idx="27">
                  <c:v>1878</c:v>
                </c:pt>
                <c:pt idx="28">
                  <c:v>1879</c:v>
                </c:pt>
                <c:pt idx="29">
                  <c:v>1880</c:v>
                </c:pt>
                <c:pt idx="30">
                  <c:v>1881</c:v>
                </c:pt>
                <c:pt idx="31">
                  <c:v>1882</c:v>
                </c:pt>
                <c:pt idx="32">
                  <c:v>1883</c:v>
                </c:pt>
                <c:pt idx="33">
                  <c:v>1884</c:v>
                </c:pt>
                <c:pt idx="34">
                  <c:v>1885</c:v>
                </c:pt>
                <c:pt idx="35">
                  <c:v>1886</c:v>
                </c:pt>
                <c:pt idx="36">
                  <c:v>1887</c:v>
                </c:pt>
                <c:pt idx="37">
                  <c:v>1888</c:v>
                </c:pt>
                <c:pt idx="38">
                  <c:v>1889</c:v>
                </c:pt>
                <c:pt idx="39">
                  <c:v>1890</c:v>
                </c:pt>
                <c:pt idx="40">
                  <c:v>1891</c:v>
                </c:pt>
                <c:pt idx="41">
                  <c:v>1892</c:v>
                </c:pt>
                <c:pt idx="42">
                  <c:v>1893</c:v>
                </c:pt>
                <c:pt idx="43">
                  <c:v>1894</c:v>
                </c:pt>
                <c:pt idx="44">
                  <c:v>1895</c:v>
                </c:pt>
                <c:pt idx="45">
                  <c:v>1896</c:v>
                </c:pt>
                <c:pt idx="46">
                  <c:v>1897</c:v>
                </c:pt>
                <c:pt idx="47">
                  <c:v>1898</c:v>
                </c:pt>
                <c:pt idx="48">
                  <c:v>1899</c:v>
                </c:pt>
                <c:pt idx="49">
                  <c:v>1900</c:v>
                </c:pt>
                <c:pt idx="50">
                  <c:v>1901</c:v>
                </c:pt>
                <c:pt idx="51">
                  <c:v>1902</c:v>
                </c:pt>
                <c:pt idx="52">
                  <c:v>1903</c:v>
                </c:pt>
                <c:pt idx="53">
                  <c:v>1904</c:v>
                </c:pt>
                <c:pt idx="54">
                  <c:v>1905</c:v>
                </c:pt>
                <c:pt idx="55">
                  <c:v>1906</c:v>
                </c:pt>
                <c:pt idx="56">
                  <c:v>1907</c:v>
                </c:pt>
                <c:pt idx="57">
                  <c:v>1908</c:v>
                </c:pt>
                <c:pt idx="58">
                  <c:v>1909</c:v>
                </c:pt>
                <c:pt idx="59">
                  <c:v>1910</c:v>
                </c:pt>
                <c:pt idx="60">
                  <c:v>1911</c:v>
                </c:pt>
                <c:pt idx="61">
                  <c:v>1912</c:v>
                </c:pt>
                <c:pt idx="62">
                  <c:v>1913</c:v>
                </c:pt>
                <c:pt idx="63">
                  <c:v>1914</c:v>
                </c:pt>
                <c:pt idx="64">
                  <c:v>1915</c:v>
                </c:pt>
                <c:pt idx="65">
                  <c:v>1916</c:v>
                </c:pt>
                <c:pt idx="66">
                  <c:v>1917</c:v>
                </c:pt>
                <c:pt idx="67">
                  <c:v>1918</c:v>
                </c:pt>
                <c:pt idx="68">
                  <c:v>1919</c:v>
                </c:pt>
                <c:pt idx="69">
                  <c:v>1920</c:v>
                </c:pt>
                <c:pt idx="70">
                  <c:v>1921</c:v>
                </c:pt>
                <c:pt idx="71">
                  <c:v>1922</c:v>
                </c:pt>
                <c:pt idx="72">
                  <c:v>1923</c:v>
                </c:pt>
                <c:pt idx="73">
                  <c:v>1924</c:v>
                </c:pt>
                <c:pt idx="74">
                  <c:v>1925</c:v>
                </c:pt>
                <c:pt idx="75">
                  <c:v>1926</c:v>
                </c:pt>
                <c:pt idx="76">
                  <c:v>1927</c:v>
                </c:pt>
                <c:pt idx="77">
                  <c:v>1928</c:v>
                </c:pt>
                <c:pt idx="78">
                  <c:v>1929</c:v>
                </c:pt>
                <c:pt idx="79">
                  <c:v>1930</c:v>
                </c:pt>
                <c:pt idx="80">
                  <c:v>1931</c:v>
                </c:pt>
                <c:pt idx="81">
                  <c:v>1932</c:v>
                </c:pt>
                <c:pt idx="82">
                  <c:v>1933</c:v>
                </c:pt>
                <c:pt idx="83">
                  <c:v>1934</c:v>
                </c:pt>
                <c:pt idx="84">
                  <c:v>1935</c:v>
                </c:pt>
                <c:pt idx="85">
                  <c:v>1936</c:v>
                </c:pt>
                <c:pt idx="86">
                  <c:v>1937</c:v>
                </c:pt>
                <c:pt idx="87">
                  <c:v>1938</c:v>
                </c:pt>
                <c:pt idx="88">
                  <c:v>1939</c:v>
                </c:pt>
                <c:pt idx="89">
                  <c:v>1940</c:v>
                </c:pt>
                <c:pt idx="90">
                  <c:v>1941</c:v>
                </c:pt>
                <c:pt idx="91">
                  <c:v>1942</c:v>
                </c:pt>
                <c:pt idx="92">
                  <c:v>1943</c:v>
                </c:pt>
                <c:pt idx="93">
                  <c:v>1944</c:v>
                </c:pt>
                <c:pt idx="94">
                  <c:v>1945</c:v>
                </c:pt>
                <c:pt idx="95">
                  <c:v>1946</c:v>
                </c:pt>
                <c:pt idx="96">
                  <c:v>1947</c:v>
                </c:pt>
                <c:pt idx="97">
                  <c:v>1948</c:v>
                </c:pt>
                <c:pt idx="98">
                  <c:v>1949</c:v>
                </c:pt>
                <c:pt idx="99">
                  <c:v>1950</c:v>
                </c:pt>
                <c:pt idx="100">
                  <c:v>1951</c:v>
                </c:pt>
                <c:pt idx="101">
                  <c:v>1952</c:v>
                </c:pt>
                <c:pt idx="102">
                  <c:v>1953</c:v>
                </c:pt>
                <c:pt idx="103">
                  <c:v>1954</c:v>
                </c:pt>
                <c:pt idx="104">
                  <c:v>1955</c:v>
                </c:pt>
                <c:pt idx="105">
                  <c:v>1956</c:v>
                </c:pt>
                <c:pt idx="106">
                  <c:v>1957</c:v>
                </c:pt>
                <c:pt idx="107">
                  <c:v>1958</c:v>
                </c:pt>
                <c:pt idx="108">
                  <c:v>1959</c:v>
                </c:pt>
                <c:pt idx="109">
                  <c:v>1960</c:v>
                </c:pt>
                <c:pt idx="110">
                  <c:v>1961</c:v>
                </c:pt>
                <c:pt idx="111">
                  <c:v>1962</c:v>
                </c:pt>
                <c:pt idx="112">
                  <c:v>1963</c:v>
                </c:pt>
                <c:pt idx="113">
                  <c:v>1964</c:v>
                </c:pt>
                <c:pt idx="114">
                  <c:v>1965</c:v>
                </c:pt>
                <c:pt idx="115">
                  <c:v>1966</c:v>
                </c:pt>
                <c:pt idx="116">
                  <c:v>1967</c:v>
                </c:pt>
                <c:pt idx="117">
                  <c:v>1968</c:v>
                </c:pt>
                <c:pt idx="118">
                  <c:v>1969</c:v>
                </c:pt>
                <c:pt idx="119">
                  <c:v>1970</c:v>
                </c:pt>
                <c:pt idx="120">
                  <c:v>1971</c:v>
                </c:pt>
                <c:pt idx="121">
                  <c:v>1972</c:v>
                </c:pt>
                <c:pt idx="122">
                  <c:v>1973</c:v>
                </c:pt>
                <c:pt idx="123">
                  <c:v>1974</c:v>
                </c:pt>
                <c:pt idx="124">
                  <c:v>1975</c:v>
                </c:pt>
                <c:pt idx="125">
                  <c:v>1976</c:v>
                </c:pt>
                <c:pt idx="126">
                  <c:v>1977</c:v>
                </c:pt>
                <c:pt idx="127">
                  <c:v>1978</c:v>
                </c:pt>
                <c:pt idx="128">
                  <c:v>1979</c:v>
                </c:pt>
                <c:pt idx="129">
                  <c:v>1980</c:v>
                </c:pt>
                <c:pt idx="130">
                  <c:v>1981</c:v>
                </c:pt>
                <c:pt idx="131">
                  <c:v>1982</c:v>
                </c:pt>
                <c:pt idx="132">
                  <c:v>1983</c:v>
                </c:pt>
                <c:pt idx="133">
                  <c:v>1984</c:v>
                </c:pt>
                <c:pt idx="134">
                  <c:v>1985</c:v>
                </c:pt>
                <c:pt idx="135">
                  <c:v>1986</c:v>
                </c:pt>
                <c:pt idx="136">
                  <c:v>1987</c:v>
                </c:pt>
                <c:pt idx="137">
                  <c:v>1988</c:v>
                </c:pt>
                <c:pt idx="138">
                  <c:v>1989</c:v>
                </c:pt>
                <c:pt idx="139">
                  <c:v>1990</c:v>
                </c:pt>
                <c:pt idx="140">
                  <c:v>1991</c:v>
                </c:pt>
                <c:pt idx="141">
                  <c:v>1992</c:v>
                </c:pt>
                <c:pt idx="142">
                  <c:v>1993</c:v>
                </c:pt>
                <c:pt idx="143">
                  <c:v>1994</c:v>
                </c:pt>
                <c:pt idx="144">
                  <c:v>1995</c:v>
                </c:pt>
                <c:pt idx="145">
                  <c:v>1996</c:v>
                </c:pt>
                <c:pt idx="146">
                  <c:v>1997</c:v>
                </c:pt>
                <c:pt idx="147">
                  <c:v>1998</c:v>
                </c:pt>
                <c:pt idx="148">
                  <c:v>1999</c:v>
                </c:pt>
                <c:pt idx="149">
                  <c:v>2000</c:v>
                </c:pt>
                <c:pt idx="150">
                  <c:v>2001</c:v>
                </c:pt>
                <c:pt idx="151">
                  <c:v>2002</c:v>
                </c:pt>
                <c:pt idx="152">
                  <c:v>2003</c:v>
                </c:pt>
                <c:pt idx="153">
                  <c:v>2004</c:v>
                </c:pt>
                <c:pt idx="154">
                  <c:v>2005</c:v>
                </c:pt>
                <c:pt idx="155">
                  <c:v>2006</c:v>
                </c:pt>
                <c:pt idx="156">
                  <c:v>2007</c:v>
                </c:pt>
                <c:pt idx="157">
                  <c:v>2008</c:v>
                </c:pt>
                <c:pt idx="158">
                  <c:v>2009</c:v>
                </c:pt>
                <c:pt idx="159">
                  <c:v>2010</c:v>
                </c:pt>
                <c:pt idx="160">
                  <c:v>2011</c:v>
                </c:pt>
                <c:pt idx="161">
                  <c:v>2012</c:v>
                </c:pt>
                <c:pt idx="162">
                  <c:v>2013</c:v>
                </c:pt>
              </c:numCache>
            </c:numRef>
          </c:cat>
          <c:val>
            <c:numRef>
              <c:f>Sheet1!$C$2:$C$164</c:f>
              <c:numCache>
                <c:formatCode>0</c:formatCode>
                <c:ptCount val="163"/>
                <c:pt idx="6">
                  <c:v>3.7142857142857144</c:v>
                </c:pt>
                <c:pt idx="7">
                  <c:v>4.1428571428571432</c:v>
                </c:pt>
                <c:pt idx="8">
                  <c:v>4.4285714285714288</c:v>
                </c:pt>
                <c:pt idx="9">
                  <c:v>4.7142857142857144</c:v>
                </c:pt>
                <c:pt idx="10">
                  <c:v>5.1428571428571432</c:v>
                </c:pt>
                <c:pt idx="11">
                  <c:v>5</c:v>
                </c:pt>
                <c:pt idx="12">
                  <c:v>5.1428571428571432</c:v>
                </c:pt>
                <c:pt idx="13">
                  <c:v>5.1428571428571432</c:v>
                </c:pt>
                <c:pt idx="14">
                  <c:v>4.7142857142857144</c:v>
                </c:pt>
                <c:pt idx="15">
                  <c:v>4.7142857142857144</c:v>
                </c:pt>
                <c:pt idx="16">
                  <c:v>4.8571428571428568</c:v>
                </c:pt>
                <c:pt idx="17">
                  <c:v>4.4285714285714288</c:v>
                </c:pt>
                <c:pt idx="18">
                  <c:v>5</c:v>
                </c:pt>
                <c:pt idx="19">
                  <c:v>5.7142857142857144</c:v>
                </c:pt>
                <c:pt idx="20">
                  <c:v>6.1428571428571432</c:v>
                </c:pt>
                <c:pt idx="21">
                  <c:v>6.2857142857142856</c:v>
                </c:pt>
                <c:pt idx="22">
                  <c:v>5.7142857142857144</c:v>
                </c:pt>
                <c:pt idx="23">
                  <c:v>5.2857142857142856</c:v>
                </c:pt>
                <c:pt idx="24">
                  <c:v>5.5714285714285712</c:v>
                </c:pt>
                <c:pt idx="25">
                  <c:v>5.1428571428571432</c:v>
                </c:pt>
                <c:pt idx="26">
                  <c:v>4.1428571428571432</c:v>
                </c:pt>
                <c:pt idx="27">
                  <c:v>4.7142857142857144</c:v>
                </c:pt>
                <c:pt idx="28">
                  <c:v>5</c:v>
                </c:pt>
                <c:pt idx="29">
                  <c:v>5.8571428571428568</c:v>
                </c:pt>
                <c:pt idx="30">
                  <c:v>5.8571428571428568</c:v>
                </c:pt>
                <c:pt idx="31">
                  <c:v>5.8571428571428568</c:v>
                </c:pt>
                <c:pt idx="32">
                  <c:v>5.7142857142857144</c:v>
                </c:pt>
                <c:pt idx="33">
                  <c:v>5.8571428571428568</c:v>
                </c:pt>
                <c:pt idx="34">
                  <c:v>5.2857142857142856</c:v>
                </c:pt>
                <c:pt idx="35">
                  <c:v>5.8571428571428568</c:v>
                </c:pt>
                <c:pt idx="36">
                  <c:v>6.1428571428571432</c:v>
                </c:pt>
                <c:pt idx="37">
                  <c:v>6.4285714285714288</c:v>
                </c:pt>
                <c:pt idx="38">
                  <c:v>6.5714285714285712</c:v>
                </c:pt>
                <c:pt idx="39">
                  <c:v>6.4285714285714288</c:v>
                </c:pt>
                <c:pt idx="40">
                  <c:v>6.8571428571428568</c:v>
                </c:pt>
                <c:pt idx="41">
                  <c:v>6.7142857142857144</c:v>
                </c:pt>
                <c:pt idx="42">
                  <c:v>6.7142857142857144</c:v>
                </c:pt>
                <c:pt idx="43">
                  <c:v>5.8571428571428568</c:v>
                </c:pt>
                <c:pt idx="44">
                  <c:v>5.2857142857142856</c:v>
                </c:pt>
                <c:pt idx="45">
                  <c:v>5.2857142857142856</c:v>
                </c:pt>
                <c:pt idx="46">
                  <c:v>5.4285714285714288</c:v>
                </c:pt>
                <c:pt idx="47">
                  <c:v>5.1428571428571432</c:v>
                </c:pt>
                <c:pt idx="48">
                  <c:v>5.1428571428571432</c:v>
                </c:pt>
                <c:pt idx="49">
                  <c:v>4.1428571428571432</c:v>
                </c:pt>
                <c:pt idx="50">
                  <c:v>4.1428571428571432</c:v>
                </c:pt>
                <c:pt idx="51">
                  <c:v>4.2857142857142856</c:v>
                </c:pt>
                <c:pt idx="52">
                  <c:v>4.4285714285714288</c:v>
                </c:pt>
                <c:pt idx="53">
                  <c:v>4.4285714285714288</c:v>
                </c:pt>
                <c:pt idx="54">
                  <c:v>3.8571428571428572</c:v>
                </c:pt>
                <c:pt idx="55">
                  <c:v>4</c:v>
                </c:pt>
                <c:pt idx="56">
                  <c:v>3.5714285714285716</c:v>
                </c:pt>
                <c:pt idx="57">
                  <c:v>3.7142857142857144</c:v>
                </c:pt>
                <c:pt idx="58">
                  <c:v>4.1428571428571432</c:v>
                </c:pt>
                <c:pt idx="59">
                  <c:v>3.5714285714285716</c:v>
                </c:pt>
                <c:pt idx="60">
                  <c:v>3.5714285714285716</c:v>
                </c:pt>
                <c:pt idx="61">
                  <c:v>4</c:v>
                </c:pt>
                <c:pt idx="62">
                  <c:v>3.7142857142857144</c:v>
                </c:pt>
                <c:pt idx="63">
                  <c:v>3.7142857142857144</c:v>
                </c:pt>
                <c:pt idx="64">
                  <c:v>3.5714285714285716</c:v>
                </c:pt>
                <c:pt idx="65">
                  <c:v>4.1428571428571432</c:v>
                </c:pt>
                <c:pt idx="66">
                  <c:v>4</c:v>
                </c:pt>
                <c:pt idx="67">
                  <c:v>4.1428571428571432</c:v>
                </c:pt>
                <c:pt idx="68">
                  <c:v>3.8571428571428572</c:v>
                </c:pt>
                <c:pt idx="69">
                  <c:v>3.8571428571428572</c:v>
                </c:pt>
                <c:pt idx="70">
                  <c:v>4.5714285714285712</c:v>
                </c:pt>
                <c:pt idx="71">
                  <c:v>4.2857142857142856</c:v>
                </c:pt>
                <c:pt idx="72">
                  <c:v>3.4285714285714284</c:v>
                </c:pt>
                <c:pt idx="73">
                  <c:v>3.8571428571428572</c:v>
                </c:pt>
                <c:pt idx="74">
                  <c:v>3.5714285714285716</c:v>
                </c:pt>
                <c:pt idx="75">
                  <c:v>4.4285714285714288</c:v>
                </c:pt>
                <c:pt idx="76">
                  <c:v>4.4285714285714288</c:v>
                </c:pt>
                <c:pt idx="77">
                  <c:v>4.2857142857142856</c:v>
                </c:pt>
                <c:pt idx="78">
                  <c:v>4.2857142857142856</c:v>
                </c:pt>
                <c:pt idx="79">
                  <c:v>4</c:v>
                </c:pt>
                <c:pt idx="80">
                  <c:v>3.5714285714285716</c:v>
                </c:pt>
                <c:pt idx="81">
                  <c:v>4.1428571428571432</c:v>
                </c:pt>
                <c:pt idx="82">
                  <c:v>4.4285714285714288</c:v>
                </c:pt>
                <c:pt idx="83">
                  <c:v>4.7142857142857144</c:v>
                </c:pt>
                <c:pt idx="84">
                  <c:v>4.8571428571428568</c:v>
                </c:pt>
                <c:pt idx="85">
                  <c:v>5.4285714285714288</c:v>
                </c:pt>
                <c:pt idx="86">
                  <c:v>5.5714285714285712</c:v>
                </c:pt>
                <c:pt idx="87">
                  <c:v>5.7142857142857144</c:v>
                </c:pt>
                <c:pt idx="88">
                  <c:v>5.2857142857142856</c:v>
                </c:pt>
                <c:pt idx="89">
                  <c:v>4.4285714285714288</c:v>
                </c:pt>
                <c:pt idx="90">
                  <c:v>4.1428571428571432</c:v>
                </c:pt>
                <c:pt idx="91">
                  <c:v>4</c:v>
                </c:pt>
                <c:pt idx="92">
                  <c:v>3.7142857142857144</c:v>
                </c:pt>
                <c:pt idx="93">
                  <c:v>4.2857142857142856</c:v>
                </c:pt>
                <c:pt idx="94">
                  <c:v>4.5714285714285712</c:v>
                </c:pt>
                <c:pt idx="95">
                  <c:v>4.5714285714285712</c:v>
                </c:pt>
                <c:pt idx="96">
                  <c:v>4.7142857142857144</c:v>
                </c:pt>
                <c:pt idx="97">
                  <c:v>5</c:v>
                </c:pt>
                <c:pt idx="98">
                  <c:v>5.4285714285714288</c:v>
                </c:pt>
                <c:pt idx="99">
                  <c:v>6.2857142857142856</c:v>
                </c:pt>
                <c:pt idx="100">
                  <c:v>6.4285714285714288</c:v>
                </c:pt>
                <c:pt idx="101">
                  <c:v>6.5714285714285712</c:v>
                </c:pt>
                <c:pt idx="102">
                  <c:v>7</c:v>
                </c:pt>
                <c:pt idx="103">
                  <c:v>7.4285714285714288</c:v>
                </c:pt>
                <c:pt idx="104">
                  <c:v>7.8571428571428568</c:v>
                </c:pt>
                <c:pt idx="105">
                  <c:v>7.4285714285714288</c:v>
                </c:pt>
                <c:pt idx="106">
                  <c:v>6.2857142857142856</c:v>
                </c:pt>
                <c:pt idx="107">
                  <c:v>6.1428571428571432</c:v>
                </c:pt>
                <c:pt idx="108">
                  <c:v>6.2857142857142856</c:v>
                </c:pt>
                <c:pt idx="109">
                  <c:v>6</c:v>
                </c:pt>
                <c:pt idx="110">
                  <c:v>6</c:v>
                </c:pt>
                <c:pt idx="111">
                  <c:v>5.1428571428571432</c:v>
                </c:pt>
                <c:pt idx="112">
                  <c:v>5.5714285714285712</c:v>
                </c:pt>
                <c:pt idx="113">
                  <c:v>6</c:v>
                </c:pt>
                <c:pt idx="114">
                  <c:v>5.5714285714285712</c:v>
                </c:pt>
                <c:pt idx="115">
                  <c:v>5.5714285714285712</c:v>
                </c:pt>
                <c:pt idx="116">
                  <c:v>5.8571428571428568</c:v>
                </c:pt>
                <c:pt idx="117">
                  <c:v>5.2857142857142856</c:v>
                </c:pt>
                <c:pt idx="118">
                  <c:v>6.5714285714285712</c:v>
                </c:pt>
                <c:pt idx="119">
                  <c:v>6.2857142857142856</c:v>
                </c:pt>
                <c:pt idx="120">
                  <c:v>6.2857142857142856</c:v>
                </c:pt>
                <c:pt idx="121">
                  <c:v>6.1428571428571432</c:v>
                </c:pt>
                <c:pt idx="122">
                  <c:v>5.7142857142857144</c:v>
                </c:pt>
                <c:pt idx="123">
                  <c:v>5.4285714285714288</c:v>
                </c:pt>
                <c:pt idx="124">
                  <c:v>5.7142857142857144</c:v>
                </c:pt>
                <c:pt idx="125">
                  <c:v>4.8571428571428568</c:v>
                </c:pt>
                <c:pt idx="126">
                  <c:v>4.8571428571428568</c:v>
                </c:pt>
                <c:pt idx="127">
                  <c:v>4.7142857142857144</c:v>
                </c:pt>
                <c:pt idx="128">
                  <c:v>5</c:v>
                </c:pt>
                <c:pt idx="129">
                  <c:v>5.7142857142857144</c:v>
                </c:pt>
                <c:pt idx="130">
                  <c:v>6.1428571428571432</c:v>
                </c:pt>
                <c:pt idx="131">
                  <c:v>5.5714285714285712</c:v>
                </c:pt>
                <c:pt idx="132">
                  <c:v>5.1428571428571432</c:v>
                </c:pt>
                <c:pt idx="133">
                  <c:v>5.1428571428571432</c:v>
                </c:pt>
                <c:pt idx="134">
                  <c:v>5.4285714285714288</c:v>
                </c:pt>
                <c:pt idx="135">
                  <c:v>5.2857142857142856</c:v>
                </c:pt>
                <c:pt idx="136">
                  <c:v>4.4285714285714288</c:v>
                </c:pt>
                <c:pt idx="137">
                  <c:v>4.1428571428571432</c:v>
                </c:pt>
                <c:pt idx="138">
                  <c:v>4.8571428571428568</c:v>
                </c:pt>
                <c:pt idx="139">
                  <c:v>5.5714285714285712</c:v>
                </c:pt>
                <c:pt idx="140">
                  <c:v>5.4285714285714288</c:v>
                </c:pt>
                <c:pt idx="141">
                  <c:v>5</c:v>
                </c:pt>
                <c:pt idx="142">
                  <c:v>5</c:v>
                </c:pt>
                <c:pt idx="143">
                  <c:v>5</c:v>
                </c:pt>
                <c:pt idx="144">
                  <c:v>5.8571428571428568</c:v>
                </c:pt>
                <c:pt idx="145">
                  <c:v>6.1428571428571432</c:v>
                </c:pt>
                <c:pt idx="146">
                  <c:v>5.4285714285714288</c:v>
                </c:pt>
                <c:pt idx="147">
                  <c:v>6.2857142857142856</c:v>
                </c:pt>
                <c:pt idx="148">
                  <c:v>6.8571428571428568</c:v>
                </c:pt>
                <c:pt idx="149">
                  <c:v>7.4285714285714288</c:v>
                </c:pt>
                <c:pt idx="150">
                  <c:v>8.2857142857142865</c:v>
                </c:pt>
                <c:pt idx="151">
                  <c:v>7.2857142857142856</c:v>
                </c:pt>
                <c:pt idx="152">
                  <c:v>7</c:v>
                </c:pt>
                <c:pt idx="153">
                  <c:v>7.8571428571428568</c:v>
                </c:pt>
                <c:pt idx="154">
                  <c:v>8.5714285714285712</c:v>
                </c:pt>
                <c:pt idx="155">
                  <c:v>8.1428571428571423</c:v>
                </c:pt>
                <c:pt idx="156">
                  <c:v>7.8571428571428568</c:v>
                </c:pt>
                <c:pt idx="157">
                  <c:v>7.7142857142857144</c:v>
                </c:pt>
                <c:pt idx="158">
                  <c:v>7.5714285714285712</c:v>
                </c:pt>
                <c:pt idx="159">
                  <c:v>8.2857142857142865</c:v>
                </c:pt>
                <c:pt idx="160">
                  <c:v>8</c:v>
                </c:pt>
                <c:pt idx="161">
                  <c:v>7.2857142857142856</c:v>
                </c:pt>
                <c:pt idx="162">
                  <c:v>6.7142857142857144</c:v>
                </c:pt>
              </c:numCache>
            </c:numRef>
          </c:val>
          <c:smooth val="0"/>
        </c:ser>
        <c:dLbls>
          <c:showLegendKey val="0"/>
          <c:showVal val="0"/>
          <c:showCatName val="0"/>
          <c:showSerName val="0"/>
          <c:showPercent val="0"/>
          <c:showBubbleSize val="0"/>
        </c:dLbls>
        <c:marker val="1"/>
        <c:smooth val="0"/>
        <c:axId val="162215360"/>
        <c:axId val="162215752"/>
      </c:lineChart>
      <c:catAx>
        <c:axId val="162215360"/>
        <c:scaling>
          <c:orientation val="minMax"/>
        </c:scaling>
        <c:delete val="0"/>
        <c:axPos val="b"/>
        <c:numFmt formatCode="General" sourceLinked="1"/>
        <c:majorTickMark val="out"/>
        <c:minorTickMark val="none"/>
        <c:tickLblPos val="nextTo"/>
        <c:txPr>
          <a:bodyPr/>
          <a:lstStyle/>
          <a:p>
            <a:pPr>
              <a:defRPr sz="1100"/>
            </a:pPr>
            <a:endParaRPr lang="en-US"/>
          </a:p>
        </c:txPr>
        <c:crossAx val="162215752"/>
        <c:crosses val="autoZero"/>
        <c:auto val="1"/>
        <c:lblAlgn val="ctr"/>
        <c:lblOffset val="100"/>
        <c:noMultiLvlLbl val="0"/>
      </c:catAx>
      <c:valAx>
        <c:axId val="162215752"/>
        <c:scaling>
          <c:orientation val="minMax"/>
        </c:scaling>
        <c:delete val="0"/>
        <c:axPos val="l"/>
        <c:majorGridlines/>
        <c:numFmt formatCode="General" sourceLinked="1"/>
        <c:majorTickMark val="out"/>
        <c:minorTickMark val="none"/>
        <c:tickLblPos val="nextTo"/>
        <c:crossAx val="162215360"/>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Hurricanes</c:v>
                </c:pt>
              </c:strCache>
            </c:strRef>
          </c:tx>
          <c:marker>
            <c:symbol val="none"/>
          </c:marker>
          <c:cat>
            <c:numRef>
              <c:f>Sheet1!$A$2:$A$158</c:f>
              <c:numCache>
                <c:formatCode>General</c:formatCode>
                <c:ptCount val="157"/>
                <c:pt idx="0">
                  <c:v>1857</c:v>
                </c:pt>
                <c:pt idx="1">
                  <c:v>1858</c:v>
                </c:pt>
                <c:pt idx="2">
                  <c:v>1859</c:v>
                </c:pt>
                <c:pt idx="3">
                  <c:v>1860</c:v>
                </c:pt>
                <c:pt idx="4">
                  <c:v>1861</c:v>
                </c:pt>
                <c:pt idx="5">
                  <c:v>1862</c:v>
                </c:pt>
                <c:pt idx="6">
                  <c:v>1863</c:v>
                </c:pt>
                <c:pt idx="7">
                  <c:v>1864</c:v>
                </c:pt>
                <c:pt idx="8">
                  <c:v>1865</c:v>
                </c:pt>
                <c:pt idx="9">
                  <c:v>1866</c:v>
                </c:pt>
                <c:pt idx="10">
                  <c:v>1867</c:v>
                </c:pt>
                <c:pt idx="11">
                  <c:v>1868</c:v>
                </c:pt>
                <c:pt idx="12">
                  <c:v>1869</c:v>
                </c:pt>
                <c:pt idx="13">
                  <c:v>1870</c:v>
                </c:pt>
                <c:pt idx="14">
                  <c:v>1871</c:v>
                </c:pt>
                <c:pt idx="15">
                  <c:v>1872</c:v>
                </c:pt>
                <c:pt idx="16">
                  <c:v>1873</c:v>
                </c:pt>
                <c:pt idx="17">
                  <c:v>1874</c:v>
                </c:pt>
                <c:pt idx="18">
                  <c:v>1875</c:v>
                </c:pt>
                <c:pt idx="19">
                  <c:v>1876</c:v>
                </c:pt>
                <c:pt idx="20">
                  <c:v>1877</c:v>
                </c:pt>
                <c:pt idx="21">
                  <c:v>1878</c:v>
                </c:pt>
                <c:pt idx="22">
                  <c:v>1879</c:v>
                </c:pt>
                <c:pt idx="23">
                  <c:v>1880</c:v>
                </c:pt>
                <c:pt idx="24">
                  <c:v>1881</c:v>
                </c:pt>
                <c:pt idx="25">
                  <c:v>1882</c:v>
                </c:pt>
                <c:pt idx="26">
                  <c:v>1883</c:v>
                </c:pt>
                <c:pt idx="27">
                  <c:v>1884</c:v>
                </c:pt>
                <c:pt idx="28">
                  <c:v>1885</c:v>
                </c:pt>
                <c:pt idx="29">
                  <c:v>1886</c:v>
                </c:pt>
                <c:pt idx="30">
                  <c:v>1887</c:v>
                </c:pt>
                <c:pt idx="31">
                  <c:v>1888</c:v>
                </c:pt>
                <c:pt idx="32">
                  <c:v>1889</c:v>
                </c:pt>
                <c:pt idx="33">
                  <c:v>1890</c:v>
                </c:pt>
                <c:pt idx="34">
                  <c:v>1891</c:v>
                </c:pt>
                <c:pt idx="35">
                  <c:v>1892</c:v>
                </c:pt>
                <c:pt idx="36">
                  <c:v>1893</c:v>
                </c:pt>
                <c:pt idx="37">
                  <c:v>1894</c:v>
                </c:pt>
                <c:pt idx="38">
                  <c:v>1895</c:v>
                </c:pt>
                <c:pt idx="39">
                  <c:v>1896</c:v>
                </c:pt>
                <c:pt idx="40">
                  <c:v>1897</c:v>
                </c:pt>
                <c:pt idx="41">
                  <c:v>1898</c:v>
                </c:pt>
                <c:pt idx="42">
                  <c:v>1899</c:v>
                </c:pt>
                <c:pt idx="43">
                  <c:v>1900</c:v>
                </c:pt>
                <c:pt idx="44">
                  <c:v>1901</c:v>
                </c:pt>
                <c:pt idx="45">
                  <c:v>1902</c:v>
                </c:pt>
                <c:pt idx="46">
                  <c:v>1903</c:v>
                </c:pt>
                <c:pt idx="47">
                  <c:v>1904</c:v>
                </c:pt>
                <c:pt idx="48">
                  <c:v>1905</c:v>
                </c:pt>
                <c:pt idx="49">
                  <c:v>1906</c:v>
                </c:pt>
                <c:pt idx="50">
                  <c:v>1907</c:v>
                </c:pt>
                <c:pt idx="51">
                  <c:v>1908</c:v>
                </c:pt>
                <c:pt idx="52">
                  <c:v>1909</c:v>
                </c:pt>
                <c:pt idx="53">
                  <c:v>1910</c:v>
                </c:pt>
                <c:pt idx="54">
                  <c:v>1911</c:v>
                </c:pt>
                <c:pt idx="55">
                  <c:v>1912</c:v>
                </c:pt>
                <c:pt idx="56">
                  <c:v>1913</c:v>
                </c:pt>
                <c:pt idx="57">
                  <c:v>1914</c:v>
                </c:pt>
                <c:pt idx="58">
                  <c:v>1915</c:v>
                </c:pt>
                <c:pt idx="59">
                  <c:v>1916</c:v>
                </c:pt>
                <c:pt idx="60">
                  <c:v>1917</c:v>
                </c:pt>
                <c:pt idx="61">
                  <c:v>1918</c:v>
                </c:pt>
                <c:pt idx="62">
                  <c:v>1919</c:v>
                </c:pt>
                <c:pt idx="63">
                  <c:v>1920</c:v>
                </c:pt>
                <c:pt idx="64">
                  <c:v>1921</c:v>
                </c:pt>
                <c:pt idx="65">
                  <c:v>1922</c:v>
                </c:pt>
                <c:pt idx="66">
                  <c:v>1923</c:v>
                </c:pt>
                <c:pt idx="67">
                  <c:v>1924</c:v>
                </c:pt>
                <c:pt idx="68">
                  <c:v>1925</c:v>
                </c:pt>
                <c:pt idx="69">
                  <c:v>1926</c:v>
                </c:pt>
                <c:pt idx="70">
                  <c:v>1927</c:v>
                </c:pt>
                <c:pt idx="71">
                  <c:v>1928</c:v>
                </c:pt>
                <c:pt idx="72">
                  <c:v>1929</c:v>
                </c:pt>
                <c:pt idx="73">
                  <c:v>1930</c:v>
                </c:pt>
                <c:pt idx="74">
                  <c:v>1931</c:v>
                </c:pt>
                <c:pt idx="75">
                  <c:v>1932</c:v>
                </c:pt>
                <c:pt idx="76">
                  <c:v>1933</c:v>
                </c:pt>
                <c:pt idx="77">
                  <c:v>1934</c:v>
                </c:pt>
                <c:pt idx="78">
                  <c:v>1935</c:v>
                </c:pt>
                <c:pt idx="79">
                  <c:v>1936</c:v>
                </c:pt>
                <c:pt idx="80">
                  <c:v>1937</c:v>
                </c:pt>
                <c:pt idx="81">
                  <c:v>1938</c:v>
                </c:pt>
                <c:pt idx="82">
                  <c:v>1939</c:v>
                </c:pt>
                <c:pt idx="83">
                  <c:v>1940</c:v>
                </c:pt>
                <c:pt idx="84">
                  <c:v>1941</c:v>
                </c:pt>
                <c:pt idx="85">
                  <c:v>1942</c:v>
                </c:pt>
                <c:pt idx="86">
                  <c:v>1943</c:v>
                </c:pt>
                <c:pt idx="87">
                  <c:v>1944</c:v>
                </c:pt>
                <c:pt idx="88">
                  <c:v>1945</c:v>
                </c:pt>
                <c:pt idx="89">
                  <c:v>1946</c:v>
                </c:pt>
                <c:pt idx="90">
                  <c:v>1947</c:v>
                </c:pt>
                <c:pt idx="91">
                  <c:v>1948</c:v>
                </c:pt>
                <c:pt idx="92">
                  <c:v>1949</c:v>
                </c:pt>
                <c:pt idx="93">
                  <c:v>1950</c:v>
                </c:pt>
                <c:pt idx="94">
                  <c:v>1951</c:v>
                </c:pt>
                <c:pt idx="95">
                  <c:v>1952</c:v>
                </c:pt>
                <c:pt idx="96">
                  <c:v>1953</c:v>
                </c:pt>
                <c:pt idx="97">
                  <c:v>1954</c:v>
                </c:pt>
                <c:pt idx="98">
                  <c:v>1955</c:v>
                </c:pt>
                <c:pt idx="99">
                  <c:v>1956</c:v>
                </c:pt>
                <c:pt idx="100">
                  <c:v>1957</c:v>
                </c:pt>
                <c:pt idx="101">
                  <c:v>1958</c:v>
                </c:pt>
                <c:pt idx="102">
                  <c:v>1959</c:v>
                </c:pt>
                <c:pt idx="103">
                  <c:v>1960</c:v>
                </c:pt>
                <c:pt idx="104">
                  <c:v>1961</c:v>
                </c:pt>
                <c:pt idx="105">
                  <c:v>1962</c:v>
                </c:pt>
                <c:pt idx="106">
                  <c:v>1963</c:v>
                </c:pt>
                <c:pt idx="107">
                  <c:v>1964</c:v>
                </c:pt>
                <c:pt idx="108">
                  <c:v>1965</c:v>
                </c:pt>
                <c:pt idx="109">
                  <c:v>1966</c:v>
                </c:pt>
                <c:pt idx="110">
                  <c:v>1967</c:v>
                </c:pt>
                <c:pt idx="111">
                  <c:v>1968</c:v>
                </c:pt>
                <c:pt idx="112">
                  <c:v>1969</c:v>
                </c:pt>
                <c:pt idx="113">
                  <c:v>1970</c:v>
                </c:pt>
                <c:pt idx="114">
                  <c:v>1971</c:v>
                </c:pt>
                <c:pt idx="115">
                  <c:v>1972</c:v>
                </c:pt>
                <c:pt idx="116">
                  <c:v>1973</c:v>
                </c:pt>
                <c:pt idx="117">
                  <c:v>1974</c:v>
                </c:pt>
                <c:pt idx="118">
                  <c:v>1975</c:v>
                </c:pt>
                <c:pt idx="119">
                  <c:v>1976</c:v>
                </c:pt>
                <c:pt idx="120">
                  <c:v>1977</c:v>
                </c:pt>
                <c:pt idx="121">
                  <c:v>1978</c:v>
                </c:pt>
                <c:pt idx="122">
                  <c:v>1979</c:v>
                </c:pt>
                <c:pt idx="123">
                  <c:v>1980</c:v>
                </c:pt>
                <c:pt idx="124">
                  <c:v>1981</c:v>
                </c:pt>
                <c:pt idx="125">
                  <c:v>1982</c:v>
                </c:pt>
                <c:pt idx="126">
                  <c:v>1983</c:v>
                </c:pt>
                <c:pt idx="127">
                  <c:v>1984</c:v>
                </c:pt>
                <c:pt idx="128">
                  <c:v>1985</c:v>
                </c:pt>
                <c:pt idx="129">
                  <c:v>1986</c:v>
                </c:pt>
                <c:pt idx="130">
                  <c:v>1987</c:v>
                </c:pt>
                <c:pt idx="131">
                  <c:v>1988</c:v>
                </c:pt>
                <c:pt idx="132">
                  <c:v>1989</c:v>
                </c:pt>
                <c:pt idx="133">
                  <c:v>1990</c:v>
                </c:pt>
                <c:pt idx="134">
                  <c:v>1991</c:v>
                </c:pt>
                <c:pt idx="135">
                  <c:v>1992</c:v>
                </c:pt>
                <c:pt idx="136">
                  <c:v>1993</c:v>
                </c:pt>
                <c:pt idx="137">
                  <c:v>1994</c:v>
                </c:pt>
                <c:pt idx="138">
                  <c:v>1995</c:v>
                </c:pt>
                <c:pt idx="139">
                  <c:v>1996</c:v>
                </c:pt>
                <c:pt idx="140">
                  <c:v>1997</c:v>
                </c:pt>
                <c:pt idx="141">
                  <c:v>1998</c:v>
                </c:pt>
                <c:pt idx="142">
                  <c:v>1999</c:v>
                </c:pt>
                <c:pt idx="143">
                  <c:v>2000</c:v>
                </c:pt>
                <c:pt idx="144">
                  <c:v>2001</c:v>
                </c:pt>
                <c:pt idx="145">
                  <c:v>2002</c:v>
                </c:pt>
                <c:pt idx="146">
                  <c:v>2003</c:v>
                </c:pt>
                <c:pt idx="147">
                  <c:v>2004</c:v>
                </c:pt>
                <c:pt idx="148">
                  <c:v>2005</c:v>
                </c:pt>
                <c:pt idx="149">
                  <c:v>2006</c:v>
                </c:pt>
                <c:pt idx="150">
                  <c:v>2007</c:v>
                </c:pt>
                <c:pt idx="151">
                  <c:v>2008</c:v>
                </c:pt>
                <c:pt idx="152">
                  <c:v>2009</c:v>
                </c:pt>
                <c:pt idx="153">
                  <c:v>2010</c:v>
                </c:pt>
                <c:pt idx="154">
                  <c:v>2011</c:v>
                </c:pt>
                <c:pt idx="155">
                  <c:v>2012</c:v>
                </c:pt>
                <c:pt idx="156">
                  <c:v>2013</c:v>
                </c:pt>
              </c:numCache>
            </c:numRef>
          </c:cat>
          <c:val>
            <c:numRef>
              <c:f>Sheet1!$B$2:$B$158</c:f>
              <c:numCache>
                <c:formatCode>0</c:formatCode>
                <c:ptCount val="157"/>
                <c:pt idx="0">
                  <c:v>3.7142857142857144</c:v>
                </c:pt>
                <c:pt idx="1">
                  <c:v>4.1428571428571432</c:v>
                </c:pt>
                <c:pt idx="2">
                  <c:v>4.4285714285714288</c:v>
                </c:pt>
                <c:pt idx="3">
                  <c:v>4.7142857142857144</c:v>
                </c:pt>
                <c:pt idx="4">
                  <c:v>5.1428571428571432</c:v>
                </c:pt>
                <c:pt idx="5">
                  <c:v>5</c:v>
                </c:pt>
                <c:pt idx="6">
                  <c:v>5.1428571428571432</c:v>
                </c:pt>
                <c:pt idx="7">
                  <c:v>5.1428571428571432</c:v>
                </c:pt>
                <c:pt idx="8">
                  <c:v>4.7142857142857144</c:v>
                </c:pt>
                <c:pt idx="9">
                  <c:v>4.7142857142857144</c:v>
                </c:pt>
                <c:pt idx="10">
                  <c:v>4.8571428571428568</c:v>
                </c:pt>
                <c:pt idx="11">
                  <c:v>4.4285714285714288</c:v>
                </c:pt>
                <c:pt idx="12">
                  <c:v>5</c:v>
                </c:pt>
                <c:pt idx="13">
                  <c:v>5.7142857142857144</c:v>
                </c:pt>
                <c:pt idx="14">
                  <c:v>6.1428571428571432</c:v>
                </c:pt>
                <c:pt idx="15">
                  <c:v>6.2857142857142856</c:v>
                </c:pt>
                <c:pt idx="16">
                  <c:v>5.7142857142857144</c:v>
                </c:pt>
                <c:pt idx="17">
                  <c:v>5.2857142857142856</c:v>
                </c:pt>
                <c:pt idx="18">
                  <c:v>5.5714285714285712</c:v>
                </c:pt>
                <c:pt idx="19">
                  <c:v>5.1428571428571432</c:v>
                </c:pt>
                <c:pt idx="20">
                  <c:v>4.1428571428571432</c:v>
                </c:pt>
                <c:pt idx="21">
                  <c:v>4.7142857142857144</c:v>
                </c:pt>
                <c:pt idx="22">
                  <c:v>5</c:v>
                </c:pt>
                <c:pt idx="23">
                  <c:v>5.8571428571428568</c:v>
                </c:pt>
                <c:pt idx="24">
                  <c:v>5.8571428571428568</c:v>
                </c:pt>
                <c:pt idx="25">
                  <c:v>5.8571428571428568</c:v>
                </c:pt>
                <c:pt idx="26">
                  <c:v>5.7142857142857144</c:v>
                </c:pt>
                <c:pt idx="27">
                  <c:v>5.8571428571428568</c:v>
                </c:pt>
                <c:pt idx="28">
                  <c:v>5.2857142857142856</c:v>
                </c:pt>
                <c:pt idx="29">
                  <c:v>5.8571428571428568</c:v>
                </c:pt>
                <c:pt idx="30">
                  <c:v>6.1428571428571432</c:v>
                </c:pt>
                <c:pt idx="31">
                  <c:v>6.4285714285714288</c:v>
                </c:pt>
                <c:pt idx="32">
                  <c:v>6.5714285714285712</c:v>
                </c:pt>
                <c:pt idx="33">
                  <c:v>6.4285714285714288</c:v>
                </c:pt>
                <c:pt idx="34">
                  <c:v>6.8571428571428568</c:v>
                </c:pt>
                <c:pt idx="35">
                  <c:v>6.7142857142857144</c:v>
                </c:pt>
                <c:pt idx="36">
                  <c:v>6.7142857142857144</c:v>
                </c:pt>
                <c:pt idx="37">
                  <c:v>5.8571428571428568</c:v>
                </c:pt>
                <c:pt idx="38">
                  <c:v>5.2857142857142856</c:v>
                </c:pt>
                <c:pt idx="39">
                  <c:v>5.2857142857142856</c:v>
                </c:pt>
                <c:pt idx="40">
                  <c:v>5.4285714285714288</c:v>
                </c:pt>
                <c:pt idx="41">
                  <c:v>5.1428571428571432</c:v>
                </c:pt>
                <c:pt idx="42">
                  <c:v>5.1428571428571432</c:v>
                </c:pt>
                <c:pt idx="43">
                  <c:v>4.1428571428571432</c:v>
                </c:pt>
                <c:pt idx="44">
                  <c:v>4.1428571428571432</c:v>
                </c:pt>
                <c:pt idx="45">
                  <c:v>4.2857142857142856</c:v>
                </c:pt>
                <c:pt idx="46">
                  <c:v>4.4285714285714288</c:v>
                </c:pt>
                <c:pt idx="47">
                  <c:v>4.4285714285714288</c:v>
                </c:pt>
                <c:pt idx="48">
                  <c:v>3.8571428571428572</c:v>
                </c:pt>
                <c:pt idx="49">
                  <c:v>4</c:v>
                </c:pt>
                <c:pt idx="50">
                  <c:v>3.5714285714285716</c:v>
                </c:pt>
                <c:pt idx="51">
                  <c:v>3.7142857142857144</c:v>
                </c:pt>
                <c:pt idx="52">
                  <c:v>4.1428571428571432</c:v>
                </c:pt>
                <c:pt idx="53">
                  <c:v>3.5714285714285716</c:v>
                </c:pt>
                <c:pt idx="54">
                  <c:v>3.5714285714285716</c:v>
                </c:pt>
                <c:pt idx="55">
                  <c:v>4</c:v>
                </c:pt>
                <c:pt idx="56">
                  <c:v>3.7142857142857144</c:v>
                </c:pt>
                <c:pt idx="57">
                  <c:v>3.7142857142857144</c:v>
                </c:pt>
                <c:pt idx="58">
                  <c:v>3.5714285714285716</c:v>
                </c:pt>
                <c:pt idx="59">
                  <c:v>4.1428571428571432</c:v>
                </c:pt>
                <c:pt idx="60">
                  <c:v>4</c:v>
                </c:pt>
                <c:pt idx="61">
                  <c:v>4.1428571428571432</c:v>
                </c:pt>
                <c:pt idx="62">
                  <c:v>3.8571428571428572</c:v>
                </c:pt>
                <c:pt idx="63">
                  <c:v>3.8571428571428572</c:v>
                </c:pt>
                <c:pt idx="64">
                  <c:v>4.5714285714285712</c:v>
                </c:pt>
                <c:pt idx="65">
                  <c:v>4.2857142857142856</c:v>
                </c:pt>
                <c:pt idx="66">
                  <c:v>3.4285714285714284</c:v>
                </c:pt>
                <c:pt idx="67">
                  <c:v>3.8571428571428572</c:v>
                </c:pt>
                <c:pt idx="68">
                  <c:v>3.5714285714285716</c:v>
                </c:pt>
                <c:pt idx="69">
                  <c:v>4.4285714285714288</c:v>
                </c:pt>
                <c:pt idx="70">
                  <c:v>4.4285714285714288</c:v>
                </c:pt>
                <c:pt idx="71">
                  <c:v>4.2857142857142856</c:v>
                </c:pt>
                <c:pt idx="72">
                  <c:v>4.2857142857142856</c:v>
                </c:pt>
                <c:pt idx="73">
                  <c:v>4</c:v>
                </c:pt>
                <c:pt idx="74">
                  <c:v>3.5714285714285716</c:v>
                </c:pt>
                <c:pt idx="75">
                  <c:v>4.1428571428571432</c:v>
                </c:pt>
                <c:pt idx="76">
                  <c:v>4.4285714285714288</c:v>
                </c:pt>
                <c:pt idx="77">
                  <c:v>4.7142857142857144</c:v>
                </c:pt>
                <c:pt idx="78">
                  <c:v>4.8571428571428568</c:v>
                </c:pt>
                <c:pt idx="79">
                  <c:v>5.4285714285714288</c:v>
                </c:pt>
                <c:pt idx="80">
                  <c:v>5.5714285714285712</c:v>
                </c:pt>
                <c:pt idx="81">
                  <c:v>5.7142857142857144</c:v>
                </c:pt>
                <c:pt idx="82">
                  <c:v>5.2857142857142856</c:v>
                </c:pt>
                <c:pt idx="83">
                  <c:v>4.4285714285714288</c:v>
                </c:pt>
                <c:pt idx="84">
                  <c:v>4.1428571428571432</c:v>
                </c:pt>
                <c:pt idx="85">
                  <c:v>4</c:v>
                </c:pt>
                <c:pt idx="86">
                  <c:v>3.7142857142857144</c:v>
                </c:pt>
                <c:pt idx="87">
                  <c:v>4.2857142857142856</c:v>
                </c:pt>
                <c:pt idx="88">
                  <c:v>4.5714285714285712</c:v>
                </c:pt>
                <c:pt idx="89">
                  <c:v>4.5714285714285712</c:v>
                </c:pt>
                <c:pt idx="90">
                  <c:v>4.7142857142857144</c:v>
                </c:pt>
                <c:pt idx="91">
                  <c:v>5</c:v>
                </c:pt>
                <c:pt idx="92">
                  <c:v>5.4285714285714288</c:v>
                </c:pt>
                <c:pt idx="93">
                  <c:v>6.2857142857142856</c:v>
                </c:pt>
                <c:pt idx="94">
                  <c:v>6.4285714285714288</c:v>
                </c:pt>
                <c:pt idx="95">
                  <c:v>6.5714285714285712</c:v>
                </c:pt>
                <c:pt idx="96">
                  <c:v>7</c:v>
                </c:pt>
                <c:pt idx="97">
                  <c:v>7.4285714285714288</c:v>
                </c:pt>
                <c:pt idx="98">
                  <c:v>7.8571428571428568</c:v>
                </c:pt>
                <c:pt idx="99">
                  <c:v>7.4285714285714288</c:v>
                </c:pt>
                <c:pt idx="100">
                  <c:v>6.2857142857142856</c:v>
                </c:pt>
                <c:pt idx="101">
                  <c:v>6.1428571428571432</c:v>
                </c:pt>
                <c:pt idx="102">
                  <c:v>6.2857142857142856</c:v>
                </c:pt>
                <c:pt idx="103">
                  <c:v>6</c:v>
                </c:pt>
                <c:pt idx="104">
                  <c:v>6</c:v>
                </c:pt>
                <c:pt idx="105">
                  <c:v>5.1428571428571432</c:v>
                </c:pt>
                <c:pt idx="106">
                  <c:v>5.5714285714285712</c:v>
                </c:pt>
                <c:pt idx="107">
                  <c:v>6</c:v>
                </c:pt>
                <c:pt idx="108">
                  <c:v>5.5714285714285712</c:v>
                </c:pt>
                <c:pt idx="109">
                  <c:v>5.5714285714285712</c:v>
                </c:pt>
                <c:pt idx="110">
                  <c:v>5.8571428571428568</c:v>
                </c:pt>
                <c:pt idx="111">
                  <c:v>5.2857142857142856</c:v>
                </c:pt>
                <c:pt idx="112">
                  <c:v>6.5714285714285712</c:v>
                </c:pt>
                <c:pt idx="113">
                  <c:v>6.2857142857142856</c:v>
                </c:pt>
                <c:pt idx="114">
                  <c:v>6.2857142857142856</c:v>
                </c:pt>
                <c:pt idx="115">
                  <c:v>6.1428571428571432</c:v>
                </c:pt>
                <c:pt idx="116">
                  <c:v>5.7142857142857144</c:v>
                </c:pt>
                <c:pt idx="117">
                  <c:v>5.4285714285714288</c:v>
                </c:pt>
                <c:pt idx="118">
                  <c:v>5.7142857142857144</c:v>
                </c:pt>
                <c:pt idx="119">
                  <c:v>4.8571428571428568</c:v>
                </c:pt>
                <c:pt idx="120">
                  <c:v>4.8571428571428568</c:v>
                </c:pt>
                <c:pt idx="121">
                  <c:v>4.7142857142857144</c:v>
                </c:pt>
                <c:pt idx="122">
                  <c:v>5</c:v>
                </c:pt>
                <c:pt idx="123">
                  <c:v>5.7142857142857144</c:v>
                </c:pt>
                <c:pt idx="124">
                  <c:v>6.1428571428571432</c:v>
                </c:pt>
                <c:pt idx="125">
                  <c:v>5.5714285714285712</c:v>
                </c:pt>
                <c:pt idx="126">
                  <c:v>5.1428571428571432</c:v>
                </c:pt>
                <c:pt idx="127">
                  <c:v>5.1428571428571432</c:v>
                </c:pt>
                <c:pt idx="128">
                  <c:v>5.4285714285714288</c:v>
                </c:pt>
                <c:pt idx="129">
                  <c:v>5.2857142857142856</c:v>
                </c:pt>
                <c:pt idx="130">
                  <c:v>4.4285714285714288</c:v>
                </c:pt>
                <c:pt idx="131">
                  <c:v>4.1428571428571432</c:v>
                </c:pt>
                <c:pt idx="132">
                  <c:v>4.8571428571428568</c:v>
                </c:pt>
                <c:pt idx="133">
                  <c:v>5.5714285714285712</c:v>
                </c:pt>
                <c:pt idx="134">
                  <c:v>5.4285714285714288</c:v>
                </c:pt>
                <c:pt idx="135">
                  <c:v>5</c:v>
                </c:pt>
                <c:pt idx="136">
                  <c:v>5</c:v>
                </c:pt>
                <c:pt idx="137">
                  <c:v>5</c:v>
                </c:pt>
                <c:pt idx="138">
                  <c:v>5.8571428571428568</c:v>
                </c:pt>
                <c:pt idx="139">
                  <c:v>6.1428571428571432</c:v>
                </c:pt>
                <c:pt idx="140">
                  <c:v>5.4285714285714288</c:v>
                </c:pt>
                <c:pt idx="141">
                  <c:v>6.2857142857142856</c:v>
                </c:pt>
                <c:pt idx="142">
                  <c:v>6.8571428571428568</c:v>
                </c:pt>
                <c:pt idx="143">
                  <c:v>7.4285714285714288</c:v>
                </c:pt>
                <c:pt idx="144">
                  <c:v>8.2857142857142865</c:v>
                </c:pt>
                <c:pt idx="145">
                  <c:v>7.2857142857142856</c:v>
                </c:pt>
                <c:pt idx="146">
                  <c:v>7</c:v>
                </c:pt>
                <c:pt idx="147">
                  <c:v>7.8571428571428568</c:v>
                </c:pt>
                <c:pt idx="148">
                  <c:v>8.5714285714285712</c:v>
                </c:pt>
                <c:pt idx="149">
                  <c:v>8.1428571428571423</c:v>
                </c:pt>
                <c:pt idx="150">
                  <c:v>7.8571428571428568</c:v>
                </c:pt>
                <c:pt idx="151">
                  <c:v>7.7142857142857144</c:v>
                </c:pt>
                <c:pt idx="152">
                  <c:v>7.5714285714285712</c:v>
                </c:pt>
                <c:pt idx="153">
                  <c:v>8.2857142857142865</c:v>
                </c:pt>
                <c:pt idx="154">
                  <c:v>8</c:v>
                </c:pt>
                <c:pt idx="155">
                  <c:v>7.2857142857142856</c:v>
                </c:pt>
                <c:pt idx="156">
                  <c:v>6.7142857142857144</c:v>
                </c:pt>
              </c:numCache>
            </c:numRef>
          </c:val>
          <c:smooth val="0"/>
        </c:ser>
        <c:ser>
          <c:idx val="1"/>
          <c:order val="1"/>
          <c:tx>
            <c:strRef>
              <c:f>Sheet1!$C$1</c:f>
              <c:strCache>
                <c:ptCount val="1"/>
                <c:pt idx="0">
                  <c:v>Named Storms</c:v>
                </c:pt>
              </c:strCache>
            </c:strRef>
          </c:tx>
          <c:marker>
            <c:symbol val="none"/>
          </c:marker>
          <c:trendline>
            <c:trendlineType val="linear"/>
            <c:dispRSqr val="0"/>
            <c:dispEq val="0"/>
          </c:trendline>
          <c:cat>
            <c:numRef>
              <c:f>Sheet1!$A$2:$A$158</c:f>
              <c:numCache>
                <c:formatCode>General</c:formatCode>
                <c:ptCount val="157"/>
                <c:pt idx="0">
                  <c:v>1857</c:v>
                </c:pt>
                <c:pt idx="1">
                  <c:v>1858</c:v>
                </c:pt>
                <c:pt idx="2">
                  <c:v>1859</c:v>
                </c:pt>
                <c:pt idx="3">
                  <c:v>1860</c:v>
                </c:pt>
                <c:pt idx="4">
                  <c:v>1861</c:v>
                </c:pt>
                <c:pt idx="5">
                  <c:v>1862</c:v>
                </c:pt>
                <c:pt idx="6">
                  <c:v>1863</c:v>
                </c:pt>
                <c:pt idx="7">
                  <c:v>1864</c:v>
                </c:pt>
                <c:pt idx="8">
                  <c:v>1865</c:v>
                </c:pt>
                <c:pt idx="9">
                  <c:v>1866</c:v>
                </c:pt>
                <c:pt idx="10">
                  <c:v>1867</c:v>
                </c:pt>
                <c:pt idx="11">
                  <c:v>1868</c:v>
                </c:pt>
                <c:pt idx="12">
                  <c:v>1869</c:v>
                </c:pt>
                <c:pt idx="13">
                  <c:v>1870</c:v>
                </c:pt>
                <c:pt idx="14">
                  <c:v>1871</c:v>
                </c:pt>
                <c:pt idx="15">
                  <c:v>1872</c:v>
                </c:pt>
                <c:pt idx="16">
                  <c:v>1873</c:v>
                </c:pt>
                <c:pt idx="17">
                  <c:v>1874</c:v>
                </c:pt>
                <c:pt idx="18">
                  <c:v>1875</c:v>
                </c:pt>
                <c:pt idx="19">
                  <c:v>1876</c:v>
                </c:pt>
                <c:pt idx="20">
                  <c:v>1877</c:v>
                </c:pt>
                <c:pt idx="21">
                  <c:v>1878</c:v>
                </c:pt>
                <c:pt idx="22">
                  <c:v>1879</c:v>
                </c:pt>
                <c:pt idx="23">
                  <c:v>1880</c:v>
                </c:pt>
                <c:pt idx="24">
                  <c:v>1881</c:v>
                </c:pt>
                <c:pt idx="25">
                  <c:v>1882</c:v>
                </c:pt>
                <c:pt idx="26">
                  <c:v>1883</c:v>
                </c:pt>
                <c:pt idx="27">
                  <c:v>1884</c:v>
                </c:pt>
                <c:pt idx="28">
                  <c:v>1885</c:v>
                </c:pt>
                <c:pt idx="29">
                  <c:v>1886</c:v>
                </c:pt>
                <c:pt idx="30">
                  <c:v>1887</c:v>
                </c:pt>
                <c:pt idx="31">
                  <c:v>1888</c:v>
                </c:pt>
                <c:pt idx="32">
                  <c:v>1889</c:v>
                </c:pt>
                <c:pt idx="33">
                  <c:v>1890</c:v>
                </c:pt>
                <c:pt idx="34">
                  <c:v>1891</c:v>
                </c:pt>
                <c:pt idx="35">
                  <c:v>1892</c:v>
                </c:pt>
                <c:pt idx="36">
                  <c:v>1893</c:v>
                </c:pt>
                <c:pt idx="37">
                  <c:v>1894</c:v>
                </c:pt>
                <c:pt idx="38">
                  <c:v>1895</c:v>
                </c:pt>
                <c:pt idx="39">
                  <c:v>1896</c:v>
                </c:pt>
                <c:pt idx="40">
                  <c:v>1897</c:v>
                </c:pt>
                <c:pt idx="41">
                  <c:v>1898</c:v>
                </c:pt>
                <c:pt idx="42">
                  <c:v>1899</c:v>
                </c:pt>
                <c:pt idx="43">
                  <c:v>1900</c:v>
                </c:pt>
                <c:pt idx="44">
                  <c:v>1901</c:v>
                </c:pt>
                <c:pt idx="45">
                  <c:v>1902</c:v>
                </c:pt>
                <c:pt idx="46">
                  <c:v>1903</c:v>
                </c:pt>
                <c:pt idx="47">
                  <c:v>1904</c:v>
                </c:pt>
                <c:pt idx="48">
                  <c:v>1905</c:v>
                </c:pt>
                <c:pt idx="49">
                  <c:v>1906</c:v>
                </c:pt>
                <c:pt idx="50">
                  <c:v>1907</c:v>
                </c:pt>
                <c:pt idx="51">
                  <c:v>1908</c:v>
                </c:pt>
                <c:pt idx="52">
                  <c:v>1909</c:v>
                </c:pt>
                <c:pt idx="53">
                  <c:v>1910</c:v>
                </c:pt>
                <c:pt idx="54">
                  <c:v>1911</c:v>
                </c:pt>
                <c:pt idx="55">
                  <c:v>1912</c:v>
                </c:pt>
                <c:pt idx="56">
                  <c:v>1913</c:v>
                </c:pt>
                <c:pt idx="57">
                  <c:v>1914</c:v>
                </c:pt>
                <c:pt idx="58">
                  <c:v>1915</c:v>
                </c:pt>
                <c:pt idx="59">
                  <c:v>1916</c:v>
                </c:pt>
                <c:pt idx="60">
                  <c:v>1917</c:v>
                </c:pt>
                <c:pt idx="61">
                  <c:v>1918</c:v>
                </c:pt>
                <c:pt idx="62">
                  <c:v>1919</c:v>
                </c:pt>
                <c:pt idx="63">
                  <c:v>1920</c:v>
                </c:pt>
                <c:pt idx="64">
                  <c:v>1921</c:v>
                </c:pt>
                <c:pt idx="65">
                  <c:v>1922</c:v>
                </c:pt>
                <c:pt idx="66">
                  <c:v>1923</c:v>
                </c:pt>
                <c:pt idx="67">
                  <c:v>1924</c:v>
                </c:pt>
                <c:pt idx="68">
                  <c:v>1925</c:v>
                </c:pt>
                <c:pt idx="69">
                  <c:v>1926</c:v>
                </c:pt>
                <c:pt idx="70">
                  <c:v>1927</c:v>
                </c:pt>
                <c:pt idx="71">
                  <c:v>1928</c:v>
                </c:pt>
                <c:pt idx="72">
                  <c:v>1929</c:v>
                </c:pt>
                <c:pt idx="73">
                  <c:v>1930</c:v>
                </c:pt>
                <c:pt idx="74">
                  <c:v>1931</c:v>
                </c:pt>
                <c:pt idx="75">
                  <c:v>1932</c:v>
                </c:pt>
                <c:pt idx="76">
                  <c:v>1933</c:v>
                </c:pt>
                <c:pt idx="77">
                  <c:v>1934</c:v>
                </c:pt>
                <c:pt idx="78">
                  <c:v>1935</c:v>
                </c:pt>
                <c:pt idx="79">
                  <c:v>1936</c:v>
                </c:pt>
                <c:pt idx="80">
                  <c:v>1937</c:v>
                </c:pt>
                <c:pt idx="81">
                  <c:v>1938</c:v>
                </c:pt>
                <c:pt idx="82">
                  <c:v>1939</c:v>
                </c:pt>
                <c:pt idx="83">
                  <c:v>1940</c:v>
                </c:pt>
                <c:pt idx="84">
                  <c:v>1941</c:v>
                </c:pt>
                <c:pt idx="85">
                  <c:v>1942</c:v>
                </c:pt>
                <c:pt idx="86">
                  <c:v>1943</c:v>
                </c:pt>
                <c:pt idx="87">
                  <c:v>1944</c:v>
                </c:pt>
                <c:pt idx="88">
                  <c:v>1945</c:v>
                </c:pt>
                <c:pt idx="89">
                  <c:v>1946</c:v>
                </c:pt>
                <c:pt idx="90">
                  <c:v>1947</c:v>
                </c:pt>
                <c:pt idx="91">
                  <c:v>1948</c:v>
                </c:pt>
                <c:pt idx="92">
                  <c:v>1949</c:v>
                </c:pt>
                <c:pt idx="93">
                  <c:v>1950</c:v>
                </c:pt>
                <c:pt idx="94">
                  <c:v>1951</c:v>
                </c:pt>
                <c:pt idx="95">
                  <c:v>1952</c:v>
                </c:pt>
                <c:pt idx="96">
                  <c:v>1953</c:v>
                </c:pt>
                <c:pt idx="97">
                  <c:v>1954</c:v>
                </c:pt>
                <c:pt idx="98">
                  <c:v>1955</c:v>
                </c:pt>
                <c:pt idx="99">
                  <c:v>1956</c:v>
                </c:pt>
                <c:pt idx="100">
                  <c:v>1957</c:v>
                </c:pt>
                <c:pt idx="101">
                  <c:v>1958</c:v>
                </c:pt>
                <c:pt idx="102">
                  <c:v>1959</c:v>
                </c:pt>
                <c:pt idx="103">
                  <c:v>1960</c:v>
                </c:pt>
                <c:pt idx="104">
                  <c:v>1961</c:v>
                </c:pt>
                <c:pt idx="105">
                  <c:v>1962</c:v>
                </c:pt>
                <c:pt idx="106">
                  <c:v>1963</c:v>
                </c:pt>
                <c:pt idx="107">
                  <c:v>1964</c:v>
                </c:pt>
                <c:pt idx="108">
                  <c:v>1965</c:v>
                </c:pt>
                <c:pt idx="109">
                  <c:v>1966</c:v>
                </c:pt>
                <c:pt idx="110">
                  <c:v>1967</c:v>
                </c:pt>
                <c:pt idx="111">
                  <c:v>1968</c:v>
                </c:pt>
                <c:pt idx="112">
                  <c:v>1969</c:v>
                </c:pt>
                <c:pt idx="113">
                  <c:v>1970</c:v>
                </c:pt>
                <c:pt idx="114">
                  <c:v>1971</c:v>
                </c:pt>
                <c:pt idx="115">
                  <c:v>1972</c:v>
                </c:pt>
                <c:pt idx="116">
                  <c:v>1973</c:v>
                </c:pt>
                <c:pt idx="117">
                  <c:v>1974</c:v>
                </c:pt>
                <c:pt idx="118">
                  <c:v>1975</c:v>
                </c:pt>
                <c:pt idx="119">
                  <c:v>1976</c:v>
                </c:pt>
                <c:pt idx="120">
                  <c:v>1977</c:v>
                </c:pt>
                <c:pt idx="121">
                  <c:v>1978</c:v>
                </c:pt>
                <c:pt idx="122">
                  <c:v>1979</c:v>
                </c:pt>
                <c:pt idx="123">
                  <c:v>1980</c:v>
                </c:pt>
                <c:pt idx="124">
                  <c:v>1981</c:v>
                </c:pt>
                <c:pt idx="125">
                  <c:v>1982</c:v>
                </c:pt>
                <c:pt idx="126">
                  <c:v>1983</c:v>
                </c:pt>
                <c:pt idx="127">
                  <c:v>1984</c:v>
                </c:pt>
                <c:pt idx="128">
                  <c:v>1985</c:v>
                </c:pt>
                <c:pt idx="129">
                  <c:v>1986</c:v>
                </c:pt>
                <c:pt idx="130">
                  <c:v>1987</c:v>
                </c:pt>
                <c:pt idx="131">
                  <c:v>1988</c:v>
                </c:pt>
                <c:pt idx="132">
                  <c:v>1989</c:v>
                </c:pt>
                <c:pt idx="133">
                  <c:v>1990</c:v>
                </c:pt>
                <c:pt idx="134">
                  <c:v>1991</c:v>
                </c:pt>
                <c:pt idx="135">
                  <c:v>1992</c:v>
                </c:pt>
                <c:pt idx="136">
                  <c:v>1993</c:v>
                </c:pt>
                <c:pt idx="137">
                  <c:v>1994</c:v>
                </c:pt>
                <c:pt idx="138">
                  <c:v>1995</c:v>
                </c:pt>
                <c:pt idx="139">
                  <c:v>1996</c:v>
                </c:pt>
                <c:pt idx="140">
                  <c:v>1997</c:v>
                </c:pt>
                <c:pt idx="141">
                  <c:v>1998</c:v>
                </c:pt>
                <c:pt idx="142">
                  <c:v>1999</c:v>
                </c:pt>
                <c:pt idx="143">
                  <c:v>2000</c:v>
                </c:pt>
                <c:pt idx="144">
                  <c:v>2001</c:v>
                </c:pt>
                <c:pt idx="145">
                  <c:v>2002</c:v>
                </c:pt>
                <c:pt idx="146">
                  <c:v>2003</c:v>
                </c:pt>
                <c:pt idx="147">
                  <c:v>2004</c:v>
                </c:pt>
                <c:pt idx="148">
                  <c:v>2005</c:v>
                </c:pt>
                <c:pt idx="149">
                  <c:v>2006</c:v>
                </c:pt>
                <c:pt idx="150">
                  <c:v>2007</c:v>
                </c:pt>
                <c:pt idx="151">
                  <c:v>2008</c:v>
                </c:pt>
                <c:pt idx="152">
                  <c:v>2009</c:v>
                </c:pt>
                <c:pt idx="153">
                  <c:v>2010</c:v>
                </c:pt>
                <c:pt idx="154">
                  <c:v>2011</c:v>
                </c:pt>
                <c:pt idx="155">
                  <c:v>2012</c:v>
                </c:pt>
                <c:pt idx="156">
                  <c:v>2013</c:v>
                </c:pt>
              </c:numCache>
            </c:numRef>
          </c:cat>
          <c:val>
            <c:numRef>
              <c:f>Sheet1!$C$2:$C$158</c:f>
              <c:numCache>
                <c:formatCode>0</c:formatCode>
                <c:ptCount val="157"/>
                <c:pt idx="0">
                  <c:v>5.5714285714285712</c:v>
                </c:pt>
                <c:pt idx="1">
                  <c:v>5.5714285714285712</c:v>
                </c:pt>
                <c:pt idx="2">
                  <c:v>6</c:v>
                </c:pt>
                <c:pt idx="3">
                  <c:v>5.8571428571428568</c:v>
                </c:pt>
                <c:pt idx="4">
                  <c:v>6.2857142857142856</c:v>
                </c:pt>
                <c:pt idx="5">
                  <c:v>6.4285714285714288</c:v>
                </c:pt>
                <c:pt idx="6">
                  <c:v>6.8571428571428568</c:v>
                </c:pt>
                <c:pt idx="7">
                  <c:v>7</c:v>
                </c:pt>
                <c:pt idx="8">
                  <c:v>7.1428571428571432</c:v>
                </c:pt>
                <c:pt idx="9">
                  <c:v>7</c:v>
                </c:pt>
                <c:pt idx="10">
                  <c:v>7.2857142857142856</c:v>
                </c:pt>
                <c:pt idx="11">
                  <c:v>6.7142857142857144</c:v>
                </c:pt>
                <c:pt idx="12">
                  <c:v>7.2857142857142856</c:v>
                </c:pt>
                <c:pt idx="13">
                  <c:v>7.5714285714285712</c:v>
                </c:pt>
                <c:pt idx="14">
                  <c:v>8</c:v>
                </c:pt>
                <c:pt idx="15">
                  <c:v>7.7142857142857144</c:v>
                </c:pt>
                <c:pt idx="16">
                  <c:v>7.4285714285714288</c:v>
                </c:pt>
                <c:pt idx="17">
                  <c:v>7.1428571428571432</c:v>
                </c:pt>
                <c:pt idx="18">
                  <c:v>7.4285714285714288</c:v>
                </c:pt>
                <c:pt idx="19">
                  <c:v>6.7142857142857144</c:v>
                </c:pt>
                <c:pt idx="20">
                  <c:v>6.2857142857142856</c:v>
                </c:pt>
                <c:pt idx="21">
                  <c:v>6.8571428571428568</c:v>
                </c:pt>
                <c:pt idx="22">
                  <c:v>7.2857142857142856</c:v>
                </c:pt>
                <c:pt idx="23">
                  <c:v>8.1428571428571423</c:v>
                </c:pt>
                <c:pt idx="24">
                  <c:v>8.1428571428571423</c:v>
                </c:pt>
                <c:pt idx="25">
                  <c:v>8.1428571428571423</c:v>
                </c:pt>
                <c:pt idx="26">
                  <c:v>8</c:v>
                </c:pt>
                <c:pt idx="27">
                  <c:v>7.4285714285714288</c:v>
                </c:pt>
                <c:pt idx="28">
                  <c:v>6.8571428571428568</c:v>
                </c:pt>
                <c:pt idx="29">
                  <c:v>7.4285714285714288</c:v>
                </c:pt>
                <c:pt idx="30">
                  <c:v>8.5714285714285712</c:v>
                </c:pt>
                <c:pt idx="31">
                  <c:v>8.8571428571428577</c:v>
                </c:pt>
                <c:pt idx="32">
                  <c:v>9.2857142857142865</c:v>
                </c:pt>
                <c:pt idx="33">
                  <c:v>9.2857142857142865</c:v>
                </c:pt>
                <c:pt idx="34">
                  <c:v>10.142857142857142</c:v>
                </c:pt>
                <c:pt idx="35">
                  <c:v>10.285714285714286</c:v>
                </c:pt>
                <c:pt idx="36">
                  <c:v>10.285714285714286</c:v>
                </c:pt>
                <c:pt idx="37">
                  <c:v>8.5714285714285712</c:v>
                </c:pt>
                <c:pt idx="38">
                  <c:v>8.1428571428571423</c:v>
                </c:pt>
                <c:pt idx="39">
                  <c:v>7.8571428571428568</c:v>
                </c:pt>
                <c:pt idx="40">
                  <c:v>8.1428571428571423</c:v>
                </c:pt>
                <c:pt idx="41">
                  <c:v>8.2857142857142865</c:v>
                </c:pt>
                <c:pt idx="42">
                  <c:v>8.2857142857142865</c:v>
                </c:pt>
                <c:pt idx="43">
                  <c:v>7.5714285714285712</c:v>
                </c:pt>
                <c:pt idx="44">
                  <c:v>8.2857142857142865</c:v>
                </c:pt>
                <c:pt idx="45">
                  <c:v>8.1428571428571423</c:v>
                </c:pt>
                <c:pt idx="46">
                  <c:v>8.5714285714285712</c:v>
                </c:pt>
                <c:pt idx="47">
                  <c:v>8.4285714285714288</c:v>
                </c:pt>
                <c:pt idx="48">
                  <c:v>7.5714285714285712</c:v>
                </c:pt>
                <c:pt idx="49">
                  <c:v>7.8571428571428568</c:v>
                </c:pt>
                <c:pt idx="50">
                  <c:v>7.5714285714285712</c:v>
                </c:pt>
                <c:pt idx="51">
                  <c:v>7.2857142857142856</c:v>
                </c:pt>
                <c:pt idx="52">
                  <c:v>8.1428571428571423</c:v>
                </c:pt>
                <c:pt idx="53">
                  <c:v>7.4285714285714288</c:v>
                </c:pt>
                <c:pt idx="54">
                  <c:v>7.5714285714285712</c:v>
                </c:pt>
                <c:pt idx="55">
                  <c:v>7.8571428571428568</c:v>
                </c:pt>
                <c:pt idx="56">
                  <c:v>7.1428571428571432</c:v>
                </c:pt>
                <c:pt idx="57">
                  <c:v>6.5714285714285712</c:v>
                </c:pt>
                <c:pt idx="58">
                  <c:v>6</c:v>
                </c:pt>
                <c:pt idx="59">
                  <c:v>6.5714285714285712</c:v>
                </c:pt>
                <c:pt idx="60">
                  <c:v>6.4285714285714288</c:v>
                </c:pt>
                <c:pt idx="61">
                  <c:v>6.4285714285714288</c:v>
                </c:pt>
                <c:pt idx="62">
                  <c:v>6.1428571428571432</c:v>
                </c:pt>
                <c:pt idx="63">
                  <c:v>6</c:v>
                </c:pt>
                <c:pt idx="64">
                  <c:v>6.8571428571428568</c:v>
                </c:pt>
                <c:pt idx="65">
                  <c:v>6.7142857142857144</c:v>
                </c:pt>
                <c:pt idx="66">
                  <c:v>5.8571428571428568</c:v>
                </c:pt>
                <c:pt idx="67">
                  <c:v>6.8571428571428568</c:v>
                </c:pt>
                <c:pt idx="68">
                  <c:v>6.5714285714285712</c:v>
                </c:pt>
                <c:pt idx="69">
                  <c:v>7.4285714285714288</c:v>
                </c:pt>
                <c:pt idx="70">
                  <c:v>7.7142857142857144</c:v>
                </c:pt>
                <c:pt idx="71">
                  <c:v>7.5714285714285712</c:v>
                </c:pt>
                <c:pt idx="72">
                  <c:v>7.2857142857142856</c:v>
                </c:pt>
                <c:pt idx="73">
                  <c:v>6.2857142857142856</c:v>
                </c:pt>
                <c:pt idx="74">
                  <c:v>6</c:v>
                </c:pt>
                <c:pt idx="75">
                  <c:v>7</c:v>
                </c:pt>
                <c:pt idx="76">
                  <c:v>8.4285714285714288</c:v>
                </c:pt>
                <c:pt idx="77">
                  <c:v>9</c:v>
                </c:pt>
                <c:pt idx="78">
                  <c:v>9</c:v>
                </c:pt>
                <c:pt idx="79">
                  <c:v>10.857142857142858</c:v>
                </c:pt>
                <c:pt idx="80">
                  <c:v>11.857142857142858</c:v>
                </c:pt>
                <c:pt idx="81">
                  <c:v>11.714285714285714</c:v>
                </c:pt>
                <c:pt idx="82">
                  <c:v>10.857142857142858</c:v>
                </c:pt>
                <c:pt idx="83">
                  <c:v>9</c:v>
                </c:pt>
                <c:pt idx="84">
                  <c:v>8.2857142857142865</c:v>
                </c:pt>
                <c:pt idx="85">
                  <c:v>8.8571428571428577</c:v>
                </c:pt>
                <c:pt idx="86">
                  <c:v>8</c:v>
                </c:pt>
                <c:pt idx="87">
                  <c:v>8.2857142857142865</c:v>
                </c:pt>
                <c:pt idx="88">
                  <c:v>8.7142857142857135</c:v>
                </c:pt>
                <c:pt idx="89">
                  <c:v>8.8571428571428577</c:v>
                </c:pt>
                <c:pt idx="90">
                  <c:v>9</c:v>
                </c:pt>
                <c:pt idx="91">
                  <c:v>9.4285714285714288</c:v>
                </c:pt>
                <c:pt idx="92">
                  <c:v>9.8571428571428577</c:v>
                </c:pt>
                <c:pt idx="93">
                  <c:v>10.285714285714286</c:v>
                </c:pt>
                <c:pt idx="94">
                  <c:v>10.142857142857142</c:v>
                </c:pt>
                <c:pt idx="95">
                  <c:v>9.5714285714285712</c:v>
                </c:pt>
                <c:pt idx="96">
                  <c:v>10.714285714285714</c:v>
                </c:pt>
                <c:pt idx="97">
                  <c:v>11</c:v>
                </c:pt>
                <c:pt idx="98">
                  <c:v>11.428571428571429</c:v>
                </c:pt>
                <c:pt idx="99">
                  <c:v>10.714285714285714</c:v>
                </c:pt>
                <c:pt idx="100">
                  <c:v>10</c:v>
                </c:pt>
                <c:pt idx="101">
                  <c:v>10</c:v>
                </c:pt>
                <c:pt idx="102">
                  <c:v>10.571428571428571</c:v>
                </c:pt>
                <c:pt idx="103">
                  <c:v>9.5714285714285712</c:v>
                </c:pt>
                <c:pt idx="104">
                  <c:v>9.5714285714285712</c:v>
                </c:pt>
                <c:pt idx="105">
                  <c:v>8.5714285714285712</c:v>
                </c:pt>
                <c:pt idx="106">
                  <c:v>8.7142857142857135</c:v>
                </c:pt>
                <c:pt idx="107">
                  <c:v>9.2857142857142865</c:v>
                </c:pt>
                <c:pt idx="108">
                  <c:v>8.7142857142857135</c:v>
                </c:pt>
                <c:pt idx="109">
                  <c:v>8.7142857142857135</c:v>
                </c:pt>
                <c:pt idx="110">
                  <c:v>8.8571428571428577</c:v>
                </c:pt>
                <c:pt idx="111">
                  <c:v>8.4285714285714288</c:v>
                </c:pt>
                <c:pt idx="112">
                  <c:v>10.285714285714286</c:v>
                </c:pt>
                <c:pt idx="113">
                  <c:v>10.428571428571429</c:v>
                </c:pt>
                <c:pt idx="114">
                  <c:v>10.571428571428571</c:v>
                </c:pt>
                <c:pt idx="115">
                  <c:v>10.714285714285714</c:v>
                </c:pt>
                <c:pt idx="116">
                  <c:v>10.285714285714286</c:v>
                </c:pt>
                <c:pt idx="117">
                  <c:v>10.714285714285714</c:v>
                </c:pt>
                <c:pt idx="118">
                  <c:v>10.857142857142858</c:v>
                </c:pt>
                <c:pt idx="119">
                  <c:v>9.7142857142857135</c:v>
                </c:pt>
                <c:pt idx="120">
                  <c:v>9.1428571428571423</c:v>
                </c:pt>
                <c:pt idx="121">
                  <c:v>9</c:v>
                </c:pt>
                <c:pt idx="122">
                  <c:v>9.2857142857142865</c:v>
                </c:pt>
                <c:pt idx="123">
                  <c:v>9.7142857142857135</c:v>
                </c:pt>
                <c:pt idx="124">
                  <c:v>9.8571428571428577</c:v>
                </c:pt>
                <c:pt idx="125">
                  <c:v>9.4285714285714288</c:v>
                </c:pt>
                <c:pt idx="126">
                  <c:v>8.5714285714285712</c:v>
                </c:pt>
                <c:pt idx="127">
                  <c:v>9.5714285714285712</c:v>
                </c:pt>
                <c:pt idx="128">
                  <c:v>9.2857142857142865</c:v>
                </c:pt>
                <c:pt idx="129">
                  <c:v>8.8571428571428577</c:v>
                </c:pt>
                <c:pt idx="130">
                  <c:v>8.2857142857142865</c:v>
                </c:pt>
                <c:pt idx="131">
                  <c:v>8.2857142857142865</c:v>
                </c:pt>
                <c:pt idx="132">
                  <c:v>9</c:v>
                </c:pt>
                <c:pt idx="133">
                  <c:v>10.285714285714286</c:v>
                </c:pt>
                <c:pt idx="134">
                  <c:v>9.5714285714285712</c:v>
                </c:pt>
                <c:pt idx="135">
                  <c:v>9.1428571428571423</c:v>
                </c:pt>
                <c:pt idx="136">
                  <c:v>9.4285714285714288</c:v>
                </c:pt>
                <c:pt idx="137">
                  <c:v>9.4285714285714288</c:v>
                </c:pt>
                <c:pt idx="138">
                  <c:v>10.428571428571429</c:v>
                </c:pt>
                <c:pt idx="139">
                  <c:v>10.714285714285714</c:v>
                </c:pt>
                <c:pt idx="140">
                  <c:v>10</c:v>
                </c:pt>
                <c:pt idx="141">
                  <c:v>10.857142857142858</c:v>
                </c:pt>
                <c:pt idx="142">
                  <c:v>11.571428571428571</c:v>
                </c:pt>
                <c:pt idx="143">
                  <c:v>12.571428571428571</c:v>
                </c:pt>
                <c:pt idx="144">
                  <c:v>13.714285714285714</c:v>
                </c:pt>
                <c:pt idx="145">
                  <c:v>12.714285714285714</c:v>
                </c:pt>
                <c:pt idx="146">
                  <c:v>13.142857142857142</c:v>
                </c:pt>
                <c:pt idx="147">
                  <c:v>14.142857142857142</c:v>
                </c:pt>
                <c:pt idx="148">
                  <c:v>16.142857142857142</c:v>
                </c:pt>
                <c:pt idx="149">
                  <c:v>15.857142857142858</c:v>
                </c:pt>
                <c:pt idx="150">
                  <c:v>15.857142857142858</c:v>
                </c:pt>
                <c:pt idx="151">
                  <c:v>16</c:v>
                </c:pt>
                <c:pt idx="152">
                  <c:v>15.857142857142858</c:v>
                </c:pt>
                <c:pt idx="153">
                  <c:v>16.571428571428573</c:v>
                </c:pt>
                <c:pt idx="154">
                  <c:v>17.285714285714285</c:v>
                </c:pt>
                <c:pt idx="155">
                  <c:v>16</c:v>
                </c:pt>
                <c:pt idx="156">
                  <c:v>17.571428571428573</c:v>
                </c:pt>
              </c:numCache>
            </c:numRef>
          </c:val>
          <c:smooth val="0"/>
        </c:ser>
        <c:dLbls>
          <c:showLegendKey val="0"/>
          <c:showVal val="0"/>
          <c:showCatName val="0"/>
          <c:showSerName val="0"/>
          <c:showPercent val="0"/>
          <c:showBubbleSize val="0"/>
        </c:dLbls>
        <c:smooth val="0"/>
        <c:axId val="162216536"/>
        <c:axId val="193616376"/>
      </c:lineChart>
      <c:catAx>
        <c:axId val="162216536"/>
        <c:scaling>
          <c:orientation val="minMax"/>
        </c:scaling>
        <c:delete val="0"/>
        <c:axPos val="b"/>
        <c:numFmt formatCode="General" sourceLinked="1"/>
        <c:majorTickMark val="out"/>
        <c:minorTickMark val="none"/>
        <c:tickLblPos val="nextTo"/>
        <c:txPr>
          <a:bodyPr/>
          <a:lstStyle/>
          <a:p>
            <a:pPr>
              <a:defRPr sz="1100"/>
            </a:pPr>
            <a:endParaRPr lang="en-US"/>
          </a:p>
        </c:txPr>
        <c:crossAx val="193616376"/>
        <c:crosses val="autoZero"/>
        <c:auto val="1"/>
        <c:lblAlgn val="ctr"/>
        <c:lblOffset val="100"/>
        <c:noMultiLvlLbl val="0"/>
      </c:catAx>
      <c:valAx>
        <c:axId val="193616376"/>
        <c:scaling>
          <c:orientation val="minMax"/>
        </c:scaling>
        <c:delete val="0"/>
        <c:axPos val="l"/>
        <c:majorGridlines/>
        <c:numFmt formatCode="0" sourceLinked="1"/>
        <c:majorTickMark val="out"/>
        <c:minorTickMark val="none"/>
        <c:tickLblPos val="nextTo"/>
        <c:crossAx val="162216536"/>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Category</a:t>
            </a:r>
            <a:r>
              <a:rPr lang="en-US" baseline="0" dirty="0" smtClean="0"/>
              <a:t> 3, 4, or 5 Hurricane Strikes in Florida by Decade</a:t>
            </a:r>
            <a:endParaRPr lang="en-US" dirty="0"/>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Sheet1!$A$2:$A$13</c:f>
              <c:strCache>
                <c:ptCount val="12"/>
                <c:pt idx="0">
                  <c:v>1900-1909</c:v>
                </c:pt>
                <c:pt idx="1">
                  <c:v>1910-1919</c:v>
                </c:pt>
                <c:pt idx="2">
                  <c:v>1920-1929</c:v>
                </c:pt>
                <c:pt idx="3">
                  <c:v>1930-1939</c:v>
                </c:pt>
                <c:pt idx="4">
                  <c:v>1940-1949</c:v>
                </c:pt>
                <c:pt idx="5">
                  <c:v>1950-1959</c:v>
                </c:pt>
                <c:pt idx="6">
                  <c:v>1960-1969</c:v>
                </c:pt>
                <c:pt idx="7">
                  <c:v>1970-1979</c:v>
                </c:pt>
                <c:pt idx="8">
                  <c:v>1980-1989</c:v>
                </c:pt>
                <c:pt idx="9">
                  <c:v>1990-1999</c:v>
                </c:pt>
                <c:pt idx="10">
                  <c:v>2000-2010</c:v>
                </c:pt>
                <c:pt idx="11">
                  <c:v>2010-2014</c:v>
                </c:pt>
              </c:strCache>
            </c:strRef>
          </c:cat>
          <c:val>
            <c:numRef>
              <c:f>Sheet1!$B$2:$B$13</c:f>
              <c:numCache>
                <c:formatCode>General</c:formatCode>
                <c:ptCount val="12"/>
                <c:pt idx="0">
                  <c:v>0</c:v>
                </c:pt>
                <c:pt idx="1">
                  <c:v>3</c:v>
                </c:pt>
                <c:pt idx="2">
                  <c:v>4</c:v>
                </c:pt>
                <c:pt idx="3">
                  <c:v>3</c:v>
                </c:pt>
                <c:pt idx="4">
                  <c:v>5</c:v>
                </c:pt>
                <c:pt idx="5">
                  <c:v>2</c:v>
                </c:pt>
                <c:pt idx="6">
                  <c:v>2</c:v>
                </c:pt>
                <c:pt idx="7">
                  <c:v>1</c:v>
                </c:pt>
                <c:pt idx="8">
                  <c:v>1</c:v>
                </c:pt>
                <c:pt idx="9">
                  <c:v>2</c:v>
                </c:pt>
                <c:pt idx="10">
                  <c:v>5</c:v>
                </c:pt>
                <c:pt idx="11">
                  <c:v>0</c:v>
                </c:pt>
              </c:numCache>
            </c:numRef>
          </c:val>
        </c:ser>
        <c:dLbls>
          <c:showLegendKey val="0"/>
          <c:showVal val="0"/>
          <c:showCatName val="0"/>
          <c:showSerName val="0"/>
          <c:showPercent val="0"/>
          <c:showBubbleSize val="0"/>
        </c:dLbls>
        <c:gapWidth val="150"/>
        <c:axId val="193617160"/>
        <c:axId val="193617552"/>
      </c:barChart>
      <c:catAx>
        <c:axId val="193617160"/>
        <c:scaling>
          <c:orientation val="minMax"/>
        </c:scaling>
        <c:delete val="0"/>
        <c:axPos val="b"/>
        <c:numFmt formatCode="General" sourceLinked="1"/>
        <c:majorTickMark val="out"/>
        <c:minorTickMark val="none"/>
        <c:tickLblPos val="nextTo"/>
        <c:crossAx val="193617552"/>
        <c:crosses val="autoZero"/>
        <c:auto val="1"/>
        <c:lblAlgn val="ctr"/>
        <c:lblOffset val="100"/>
        <c:noMultiLvlLbl val="0"/>
      </c:catAx>
      <c:valAx>
        <c:axId val="193617552"/>
        <c:scaling>
          <c:orientation val="minMax"/>
        </c:scaling>
        <c:delete val="0"/>
        <c:axPos val="l"/>
        <c:majorGridlines/>
        <c:numFmt formatCode="General" sourceLinked="1"/>
        <c:majorTickMark val="out"/>
        <c:minorTickMark val="none"/>
        <c:tickLblPos val="nextTo"/>
        <c:crossAx val="1936171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910557516517333E-2"/>
          <c:y val="3.9185000771962401E-2"/>
          <c:w val="0.93782220110417658"/>
          <c:h val="0.80346012814574297"/>
        </c:manualLayout>
      </c:layout>
      <c:barChart>
        <c:barDir val="col"/>
        <c:grouping val="clustered"/>
        <c:varyColors val="0"/>
        <c:ser>
          <c:idx val="0"/>
          <c:order val="0"/>
          <c:tx>
            <c:strRef>
              <c:f>Sheet1!$B$1</c:f>
              <c:strCache>
                <c:ptCount val="1"/>
                <c:pt idx="0">
                  <c:v>Major Hurricanes</c:v>
                </c:pt>
              </c:strCache>
            </c:strRef>
          </c:tx>
          <c:invertIfNegative val="0"/>
          <c:cat>
            <c:numRef>
              <c:f>Sheet1!$A$2:$A$71</c:f>
              <c:numCache>
                <c:formatCode>General</c:formatCode>
                <c:ptCount val="70"/>
                <c:pt idx="0">
                  <c:v>1944</c:v>
                </c:pt>
                <c:pt idx="1">
                  <c:v>1945</c:v>
                </c:pt>
                <c:pt idx="2">
                  <c:v>1946</c:v>
                </c:pt>
                <c:pt idx="3">
                  <c:v>1947</c:v>
                </c:pt>
                <c:pt idx="4">
                  <c:v>1948</c:v>
                </c:pt>
                <c:pt idx="5">
                  <c:v>1949</c:v>
                </c:pt>
                <c:pt idx="6">
                  <c:v>1950</c:v>
                </c:pt>
                <c:pt idx="7">
                  <c:v>1951</c:v>
                </c:pt>
                <c:pt idx="8">
                  <c:v>1952</c:v>
                </c:pt>
                <c:pt idx="9">
                  <c:v>1953</c:v>
                </c:pt>
                <c:pt idx="10">
                  <c:v>1954</c:v>
                </c:pt>
                <c:pt idx="11">
                  <c:v>1955</c:v>
                </c:pt>
                <c:pt idx="12">
                  <c:v>1956</c:v>
                </c:pt>
                <c:pt idx="13">
                  <c:v>1957</c:v>
                </c:pt>
                <c:pt idx="14">
                  <c:v>1958</c:v>
                </c:pt>
                <c:pt idx="15">
                  <c:v>1959</c:v>
                </c:pt>
                <c:pt idx="16">
                  <c:v>1960</c:v>
                </c:pt>
                <c:pt idx="17">
                  <c:v>1961</c:v>
                </c:pt>
                <c:pt idx="18">
                  <c:v>1962</c:v>
                </c:pt>
                <c:pt idx="19">
                  <c:v>1963</c:v>
                </c:pt>
                <c:pt idx="20">
                  <c:v>1964</c:v>
                </c:pt>
                <c:pt idx="21">
                  <c:v>1965</c:v>
                </c:pt>
                <c:pt idx="22">
                  <c:v>1966</c:v>
                </c:pt>
                <c:pt idx="23">
                  <c:v>1967</c:v>
                </c:pt>
                <c:pt idx="24">
                  <c:v>1968</c:v>
                </c:pt>
                <c:pt idx="25">
                  <c:v>1969</c:v>
                </c:pt>
                <c:pt idx="26">
                  <c:v>1970</c:v>
                </c:pt>
                <c:pt idx="27">
                  <c:v>1971</c:v>
                </c:pt>
                <c:pt idx="28">
                  <c:v>1972</c:v>
                </c:pt>
                <c:pt idx="29">
                  <c:v>1973</c:v>
                </c:pt>
                <c:pt idx="30">
                  <c:v>1974</c:v>
                </c:pt>
                <c:pt idx="31">
                  <c:v>1975</c:v>
                </c:pt>
                <c:pt idx="32">
                  <c:v>1976</c:v>
                </c:pt>
                <c:pt idx="33">
                  <c:v>1977</c:v>
                </c:pt>
                <c:pt idx="34">
                  <c:v>1978</c:v>
                </c:pt>
                <c:pt idx="35">
                  <c:v>1979</c:v>
                </c:pt>
                <c:pt idx="36">
                  <c:v>1980</c:v>
                </c:pt>
                <c:pt idx="37">
                  <c:v>1981</c:v>
                </c:pt>
                <c:pt idx="38">
                  <c:v>1982</c:v>
                </c:pt>
                <c:pt idx="39">
                  <c:v>1983</c:v>
                </c:pt>
                <c:pt idx="40">
                  <c:v>1984</c:v>
                </c:pt>
                <c:pt idx="41">
                  <c:v>1985</c:v>
                </c:pt>
                <c:pt idx="42">
                  <c:v>1986</c:v>
                </c:pt>
                <c:pt idx="43">
                  <c:v>1987</c:v>
                </c:pt>
                <c:pt idx="44">
                  <c:v>1988</c:v>
                </c:pt>
                <c:pt idx="45">
                  <c:v>1989</c:v>
                </c:pt>
                <c:pt idx="46">
                  <c:v>1990</c:v>
                </c:pt>
                <c:pt idx="47">
                  <c:v>1991</c:v>
                </c:pt>
                <c:pt idx="48">
                  <c:v>1992</c:v>
                </c:pt>
                <c:pt idx="49">
                  <c:v>1993</c:v>
                </c:pt>
                <c:pt idx="50">
                  <c:v>1994</c:v>
                </c:pt>
                <c:pt idx="51">
                  <c:v>1995</c:v>
                </c:pt>
                <c:pt idx="52">
                  <c:v>1996</c:v>
                </c:pt>
                <c:pt idx="53">
                  <c:v>1997</c:v>
                </c:pt>
                <c:pt idx="54">
                  <c:v>1998</c:v>
                </c:pt>
                <c:pt idx="55">
                  <c:v>1999</c:v>
                </c:pt>
                <c:pt idx="56">
                  <c:v>2000</c:v>
                </c:pt>
                <c:pt idx="57">
                  <c:v>2001</c:v>
                </c:pt>
                <c:pt idx="58">
                  <c:v>2002</c:v>
                </c:pt>
                <c:pt idx="59">
                  <c:v>2003</c:v>
                </c:pt>
                <c:pt idx="60">
                  <c:v>2004</c:v>
                </c:pt>
                <c:pt idx="61">
                  <c:v>2005</c:v>
                </c:pt>
                <c:pt idx="62">
                  <c:v>2006</c:v>
                </c:pt>
                <c:pt idx="63">
                  <c:v>2007</c:v>
                </c:pt>
                <c:pt idx="64">
                  <c:v>2008</c:v>
                </c:pt>
                <c:pt idx="65">
                  <c:v>2009</c:v>
                </c:pt>
                <c:pt idx="66">
                  <c:v>2010</c:v>
                </c:pt>
                <c:pt idx="67">
                  <c:v>2011</c:v>
                </c:pt>
                <c:pt idx="68">
                  <c:v>2012</c:v>
                </c:pt>
                <c:pt idx="69">
                  <c:v>2013</c:v>
                </c:pt>
              </c:numCache>
            </c:numRef>
          </c:cat>
          <c:val>
            <c:numRef>
              <c:f>Sheet1!$B$2:$B$71</c:f>
              <c:numCache>
                <c:formatCode>General</c:formatCode>
                <c:ptCount val="70"/>
                <c:pt idx="0">
                  <c:v>3</c:v>
                </c:pt>
                <c:pt idx="1">
                  <c:v>3</c:v>
                </c:pt>
                <c:pt idx="2">
                  <c:v>1</c:v>
                </c:pt>
                <c:pt idx="3">
                  <c:v>2</c:v>
                </c:pt>
                <c:pt idx="4">
                  <c:v>4</c:v>
                </c:pt>
                <c:pt idx="5">
                  <c:v>3</c:v>
                </c:pt>
                <c:pt idx="6">
                  <c:v>8</c:v>
                </c:pt>
                <c:pt idx="7">
                  <c:v>5</c:v>
                </c:pt>
                <c:pt idx="8">
                  <c:v>3</c:v>
                </c:pt>
                <c:pt idx="9">
                  <c:v>4</c:v>
                </c:pt>
                <c:pt idx="10">
                  <c:v>3</c:v>
                </c:pt>
                <c:pt idx="11">
                  <c:v>6</c:v>
                </c:pt>
                <c:pt idx="12">
                  <c:v>2</c:v>
                </c:pt>
                <c:pt idx="13">
                  <c:v>2</c:v>
                </c:pt>
                <c:pt idx="14">
                  <c:v>5</c:v>
                </c:pt>
                <c:pt idx="15">
                  <c:v>2</c:v>
                </c:pt>
                <c:pt idx="16">
                  <c:v>2</c:v>
                </c:pt>
                <c:pt idx="17">
                  <c:v>7</c:v>
                </c:pt>
                <c:pt idx="18">
                  <c:v>1</c:v>
                </c:pt>
                <c:pt idx="19">
                  <c:v>2</c:v>
                </c:pt>
                <c:pt idx="20">
                  <c:v>6</c:v>
                </c:pt>
                <c:pt idx="21">
                  <c:v>1</c:v>
                </c:pt>
                <c:pt idx="22">
                  <c:v>3</c:v>
                </c:pt>
                <c:pt idx="23">
                  <c:v>1</c:v>
                </c:pt>
                <c:pt idx="24">
                  <c:v>0</c:v>
                </c:pt>
                <c:pt idx="25">
                  <c:v>5</c:v>
                </c:pt>
                <c:pt idx="26">
                  <c:v>2</c:v>
                </c:pt>
                <c:pt idx="27">
                  <c:v>1</c:v>
                </c:pt>
                <c:pt idx="28">
                  <c:v>0</c:v>
                </c:pt>
                <c:pt idx="29">
                  <c:v>1</c:v>
                </c:pt>
                <c:pt idx="30">
                  <c:v>2</c:v>
                </c:pt>
                <c:pt idx="31">
                  <c:v>3</c:v>
                </c:pt>
                <c:pt idx="32">
                  <c:v>2</c:v>
                </c:pt>
                <c:pt idx="33">
                  <c:v>1</c:v>
                </c:pt>
                <c:pt idx="34">
                  <c:v>2</c:v>
                </c:pt>
                <c:pt idx="35">
                  <c:v>2</c:v>
                </c:pt>
                <c:pt idx="36">
                  <c:v>2</c:v>
                </c:pt>
                <c:pt idx="37">
                  <c:v>3</c:v>
                </c:pt>
                <c:pt idx="38">
                  <c:v>1</c:v>
                </c:pt>
                <c:pt idx="39">
                  <c:v>1</c:v>
                </c:pt>
                <c:pt idx="40">
                  <c:v>1</c:v>
                </c:pt>
                <c:pt idx="41">
                  <c:v>3</c:v>
                </c:pt>
                <c:pt idx="42">
                  <c:v>0</c:v>
                </c:pt>
                <c:pt idx="43">
                  <c:v>1</c:v>
                </c:pt>
                <c:pt idx="44">
                  <c:v>3</c:v>
                </c:pt>
                <c:pt idx="45">
                  <c:v>2</c:v>
                </c:pt>
                <c:pt idx="46">
                  <c:v>1</c:v>
                </c:pt>
                <c:pt idx="47">
                  <c:v>2</c:v>
                </c:pt>
                <c:pt idx="48">
                  <c:v>1</c:v>
                </c:pt>
                <c:pt idx="49">
                  <c:v>1</c:v>
                </c:pt>
                <c:pt idx="50">
                  <c:v>0</c:v>
                </c:pt>
                <c:pt idx="51">
                  <c:v>5</c:v>
                </c:pt>
                <c:pt idx="52">
                  <c:v>6</c:v>
                </c:pt>
                <c:pt idx="53">
                  <c:v>1</c:v>
                </c:pt>
                <c:pt idx="54">
                  <c:v>3</c:v>
                </c:pt>
                <c:pt idx="55">
                  <c:v>5</c:v>
                </c:pt>
                <c:pt idx="56">
                  <c:v>3</c:v>
                </c:pt>
                <c:pt idx="57">
                  <c:v>4</c:v>
                </c:pt>
                <c:pt idx="58">
                  <c:v>2</c:v>
                </c:pt>
                <c:pt idx="59">
                  <c:v>3</c:v>
                </c:pt>
                <c:pt idx="60">
                  <c:v>6</c:v>
                </c:pt>
                <c:pt idx="61">
                  <c:v>7</c:v>
                </c:pt>
                <c:pt idx="62">
                  <c:v>2</c:v>
                </c:pt>
                <c:pt idx="63">
                  <c:v>2</c:v>
                </c:pt>
                <c:pt idx="64">
                  <c:v>5</c:v>
                </c:pt>
                <c:pt idx="65">
                  <c:v>1</c:v>
                </c:pt>
                <c:pt idx="66">
                  <c:v>5</c:v>
                </c:pt>
                <c:pt idx="67">
                  <c:v>4</c:v>
                </c:pt>
                <c:pt idx="68">
                  <c:v>2</c:v>
                </c:pt>
                <c:pt idx="69">
                  <c:v>0</c:v>
                </c:pt>
              </c:numCache>
            </c:numRef>
          </c:val>
        </c:ser>
        <c:dLbls>
          <c:showLegendKey val="0"/>
          <c:showVal val="0"/>
          <c:showCatName val="0"/>
          <c:showSerName val="0"/>
          <c:showPercent val="0"/>
          <c:showBubbleSize val="0"/>
        </c:dLbls>
        <c:gapWidth val="150"/>
        <c:axId val="356029680"/>
        <c:axId val="356030072"/>
      </c:barChart>
      <c:lineChart>
        <c:grouping val="standard"/>
        <c:varyColors val="0"/>
        <c:ser>
          <c:idx val="1"/>
          <c:order val="1"/>
          <c:tx>
            <c:strRef>
              <c:f>Sheet1!$C$1</c:f>
              <c:strCache>
                <c:ptCount val="1"/>
                <c:pt idx="0">
                  <c:v>5 Year Moving Average</c:v>
                </c:pt>
              </c:strCache>
            </c:strRef>
          </c:tx>
          <c:marker>
            <c:symbol val="none"/>
          </c:marker>
          <c:cat>
            <c:numRef>
              <c:f>Sheet1!$A$2:$A$71</c:f>
              <c:numCache>
                <c:formatCode>General</c:formatCode>
                <c:ptCount val="70"/>
                <c:pt idx="0">
                  <c:v>1944</c:v>
                </c:pt>
                <c:pt idx="1">
                  <c:v>1945</c:v>
                </c:pt>
                <c:pt idx="2">
                  <c:v>1946</c:v>
                </c:pt>
                <c:pt idx="3">
                  <c:v>1947</c:v>
                </c:pt>
                <c:pt idx="4">
                  <c:v>1948</c:v>
                </c:pt>
                <c:pt idx="5">
                  <c:v>1949</c:v>
                </c:pt>
                <c:pt idx="6">
                  <c:v>1950</c:v>
                </c:pt>
                <c:pt idx="7">
                  <c:v>1951</c:v>
                </c:pt>
                <c:pt idx="8">
                  <c:v>1952</c:v>
                </c:pt>
                <c:pt idx="9">
                  <c:v>1953</c:v>
                </c:pt>
                <c:pt idx="10">
                  <c:v>1954</c:v>
                </c:pt>
                <c:pt idx="11">
                  <c:v>1955</c:v>
                </c:pt>
                <c:pt idx="12">
                  <c:v>1956</c:v>
                </c:pt>
                <c:pt idx="13">
                  <c:v>1957</c:v>
                </c:pt>
                <c:pt idx="14">
                  <c:v>1958</c:v>
                </c:pt>
                <c:pt idx="15">
                  <c:v>1959</c:v>
                </c:pt>
                <c:pt idx="16">
                  <c:v>1960</c:v>
                </c:pt>
                <c:pt idx="17">
                  <c:v>1961</c:v>
                </c:pt>
                <c:pt idx="18">
                  <c:v>1962</c:v>
                </c:pt>
                <c:pt idx="19">
                  <c:v>1963</c:v>
                </c:pt>
                <c:pt idx="20">
                  <c:v>1964</c:v>
                </c:pt>
                <c:pt idx="21">
                  <c:v>1965</c:v>
                </c:pt>
                <c:pt idx="22">
                  <c:v>1966</c:v>
                </c:pt>
                <c:pt idx="23">
                  <c:v>1967</c:v>
                </c:pt>
                <c:pt idx="24">
                  <c:v>1968</c:v>
                </c:pt>
                <c:pt idx="25">
                  <c:v>1969</c:v>
                </c:pt>
                <c:pt idx="26">
                  <c:v>1970</c:v>
                </c:pt>
                <c:pt idx="27">
                  <c:v>1971</c:v>
                </c:pt>
                <c:pt idx="28">
                  <c:v>1972</c:v>
                </c:pt>
                <c:pt idx="29">
                  <c:v>1973</c:v>
                </c:pt>
                <c:pt idx="30">
                  <c:v>1974</c:v>
                </c:pt>
                <c:pt idx="31">
                  <c:v>1975</c:v>
                </c:pt>
                <c:pt idx="32">
                  <c:v>1976</c:v>
                </c:pt>
                <c:pt idx="33">
                  <c:v>1977</c:v>
                </c:pt>
                <c:pt idx="34">
                  <c:v>1978</c:v>
                </c:pt>
                <c:pt idx="35">
                  <c:v>1979</c:v>
                </c:pt>
                <c:pt idx="36">
                  <c:v>1980</c:v>
                </c:pt>
                <c:pt idx="37">
                  <c:v>1981</c:v>
                </c:pt>
                <c:pt idx="38">
                  <c:v>1982</c:v>
                </c:pt>
                <c:pt idx="39">
                  <c:v>1983</c:v>
                </c:pt>
                <c:pt idx="40">
                  <c:v>1984</c:v>
                </c:pt>
                <c:pt idx="41">
                  <c:v>1985</c:v>
                </c:pt>
                <c:pt idx="42">
                  <c:v>1986</c:v>
                </c:pt>
                <c:pt idx="43">
                  <c:v>1987</c:v>
                </c:pt>
                <c:pt idx="44">
                  <c:v>1988</c:v>
                </c:pt>
                <c:pt idx="45">
                  <c:v>1989</c:v>
                </c:pt>
                <c:pt idx="46">
                  <c:v>1990</c:v>
                </c:pt>
                <c:pt idx="47">
                  <c:v>1991</c:v>
                </c:pt>
                <c:pt idx="48">
                  <c:v>1992</c:v>
                </c:pt>
                <c:pt idx="49">
                  <c:v>1993</c:v>
                </c:pt>
                <c:pt idx="50">
                  <c:v>1994</c:v>
                </c:pt>
                <c:pt idx="51">
                  <c:v>1995</c:v>
                </c:pt>
                <c:pt idx="52">
                  <c:v>1996</c:v>
                </c:pt>
                <c:pt idx="53">
                  <c:v>1997</c:v>
                </c:pt>
                <c:pt idx="54">
                  <c:v>1998</c:v>
                </c:pt>
                <c:pt idx="55">
                  <c:v>1999</c:v>
                </c:pt>
                <c:pt idx="56">
                  <c:v>2000</c:v>
                </c:pt>
                <c:pt idx="57">
                  <c:v>2001</c:v>
                </c:pt>
                <c:pt idx="58">
                  <c:v>2002</c:v>
                </c:pt>
                <c:pt idx="59">
                  <c:v>2003</c:v>
                </c:pt>
                <c:pt idx="60">
                  <c:v>2004</c:v>
                </c:pt>
                <c:pt idx="61">
                  <c:v>2005</c:v>
                </c:pt>
                <c:pt idx="62">
                  <c:v>2006</c:v>
                </c:pt>
                <c:pt idx="63">
                  <c:v>2007</c:v>
                </c:pt>
                <c:pt idx="64">
                  <c:v>2008</c:v>
                </c:pt>
                <c:pt idx="65">
                  <c:v>2009</c:v>
                </c:pt>
                <c:pt idx="66">
                  <c:v>2010</c:v>
                </c:pt>
                <c:pt idx="67">
                  <c:v>2011</c:v>
                </c:pt>
                <c:pt idx="68">
                  <c:v>2012</c:v>
                </c:pt>
                <c:pt idx="69">
                  <c:v>2013</c:v>
                </c:pt>
              </c:numCache>
            </c:numRef>
          </c:cat>
          <c:val>
            <c:numRef>
              <c:f>Sheet1!$C$2:$C$71</c:f>
              <c:numCache>
                <c:formatCode>General</c:formatCode>
                <c:ptCount val="70"/>
                <c:pt idx="0">
                  <c:v>2</c:v>
                </c:pt>
                <c:pt idx="1">
                  <c:v>2.25</c:v>
                </c:pt>
                <c:pt idx="2">
                  <c:v>2.5</c:v>
                </c:pt>
                <c:pt idx="3">
                  <c:v>2.5</c:v>
                </c:pt>
                <c:pt idx="4">
                  <c:v>2.6</c:v>
                </c:pt>
                <c:pt idx="5">
                  <c:v>2.6</c:v>
                </c:pt>
                <c:pt idx="6">
                  <c:v>3.6</c:v>
                </c:pt>
                <c:pt idx="7">
                  <c:v>4.4000000000000004</c:v>
                </c:pt>
                <c:pt idx="8">
                  <c:v>4.5999999999999996</c:v>
                </c:pt>
                <c:pt idx="9">
                  <c:v>4.5999999999999996</c:v>
                </c:pt>
                <c:pt idx="10">
                  <c:v>4.5999999999999996</c:v>
                </c:pt>
                <c:pt idx="11">
                  <c:v>4.2</c:v>
                </c:pt>
                <c:pt idx="12">
                  <c:v>3.6</c:v>
                </c:pt>
                <c:pt idx="13">
                  <c:v>3.4</c:v>
                </c:pt>
                <c:pt idx="14">
                  <c:v>3.6</c:v>
                </c:pt>
                <c:pt idx="15">
                  <c:v>3.4</c:v>
                </c:pt>
                <c:pt idx="16">
                  <c:v>2.6</c:v>
                </c:pt>
                <c:pt idx="17">
                  <c:v>3.6</c:v>
                </c:pt>
                <c:pt idx="18">
                  <c:v>3.4</c:v>
                </c:pt>
                <c:pt idx="19">
                  <c:v>2.8</c:v>
                </c:pt>
                <c:pt idx="20">
                  <c:v>3.6</c:v>
                </c:pt>
                <c:pt idx="21">
                  <c:v>3.4</c:v>
                </c:pt>
                <c:pt idx="22">
                  <c:v>2.6</c:v>
                </c:pt>
                <c:pt idx="23">
                  <c:v>2.6</c:v>
                </c:pt>
                <c:pt idx="24">
                  <c:v>2.2000000000000002</c:v>
                </c:pt>
                <c:pt idx="25">
                  <c:v>2</c:v>
                </c:pt>
                <c:pt idx="26">
                  <c:v>2.2000000000000002</c:v>
                </c:pt>
                <c:pt idx="27">
                  <c:v>1.8</c:v>
                </c:pt>
                <c:pt idx="28">
                  <c:v>1.6</c:v>
                </c:pt>
                <c:pt idx="29">
                  <c:v>1.8</c:v>
                </c:pt>
                <c:pt idx="30">
                  <c:v>1.2</c:v>
                </c:pt>
                <c:pt idx="31">
                  <c:v>1.4</c:v>
                </c:pt>
                <c:pt idx="32">
                  <c:v>1.6</c:v>
                </c:pt>
                <c:pt idx="33">
                  <c:v>1.8</c:v>
                </c:pt>
                <c:pt idx="34">
                  <c:v>2</c:v>
                </c:pt>
                <c:pt idx="35">
                  <c:v>2</c:v>
                </c:pt>
                <c:pt idx="36">
                  <c:v>1.8</c:v>
                </c:pt>
                <c:pt idx="37">
                  <c:v>2</c:v>
                </c:pt>
                <c:pt idx="38">
                  <c:v>2</c:v>
                </c:pt>
                <c:pt idx="39">
                  <c:v>1.8</c:v>
                </c:pt>
                <c:pt idx="40">
                  <c:v>1.6</c:v>
                </c:pt>
                <c:pt idx="41">
                  <c:v>1.8</c:v>
                </c:pt>
                <c:pt idx="42">
                  <c:v>1.2</c:v>
                </c:pt>
                <c:pt idx="43">
                  <c:v>1.2</c:v>
                </c:pt>
                <c:pt idx="44">
                  <c:v>1.6</c:v>
                </c:pt>
                <c:pt idx="45">
                  <c:v>1.8</c:v>
                </c:pt>
                <c:pt idx="46">
                  <c:v>1.4</c:v>
                </c:pt>
                <c:pt idx="47">
                  <c:v>1.8</c:v>
                </c:pt>
                <c:pt idx="48">
                  <c:v>1.8</c:v>
                </c:pt>
                <c:pt idx="49">
                  <c:v>1.4</c:v>
                </c:pt>
                <c:pt idx="50">
                  <c:v>1</c:v>
                </c:pt>
                <c:pt idx="51">
                  <c:v>1.8</c:v>
                </c:pt>
                <c:pt idx="52">
                  <c:v>2.6</c:v>
                </c:pt>
                <c:pt idx="53">
                  <c:v>2.6</c:v>
                </c:pt>
                <c:pt idx="54">
                  <c:v>3</c:v>
                </c:pt>
                <c:pt idx="55">
                  <c:v>4</c:v>
                </c:pt>
                <c:pt idx="56">
                  <c:v>3.6</c:v>
                </c:pt>
                <c:pt idx="57">
                  <c:v>3.2</c:v>
                </c:pt>
                <c:pt idx="58">
                  <c:v>3.4</c:v>
                </c:pt>
                <c:pt idx="59">
                  <c:v>3.4</c:v>
                </c:pt>
                <c:pt idx="60">
                  <c:v>3.6</c:v>
                </c:pt>
                <c:pt idx="61">
                  <c:v>4.4000000000000004</c:v>
                </c:pt>
                <c:pt idx="62">
                  <c:v>4</c:v>
                </c:pt>
                <c:pt idx="63">
                  <c:v>4</c:v>
                </c:pt>
                <c:pt idx="64">
                  <c:v>4.4000000000000004</c:v>
                </c:pt>
                <c:pt idx="65">
                  <c:v>3.4</c:v>
                </c:pt>
                <c:pt idx="66">
                  <c:v>3</c:v>
                </c:pt>
                <c:pt idx="67">
                  <c:v>3.4</c:v>
                </c:pt>
                <c:pt idx="68">
                  <c:v>3.4</c:v>
                </c:pt>
                <c:pt idx="69">
                  <c:v>2.4</c:v>
                </c:pt>
              </c:numCache>
            </c:numRef>
          </c:val>
          <c:smooth val="0"/>
        </c:ser>
        <c:dLbls>
          <c:showLegendKey val="0"/>
          <c:showVal val="0"/>
          <c:showCatName val="0"/>
          <c:showSerName val="0"/>
          <c:showPercent val="0"/>
          <c:showBubbleSize val="0"/>
        </c:dLbls>
        <c:marker val="1"/>
        <c:smooth val="0"/>
        <c:axId val="356029680"/>
        <c:axId val="356030072"/>
      </c:lineChart>
      <c:catAx>
        <c:axId val="356029680"/>
        <c:scaling>
          <c:orientation val="minMax"/>
        </c:scaling>
        <c:delete val="0"/>
        <c:axPos val="b"/>
        <c:numFmt formatCode="General" sourceLinked="1"/>
        <c:majorTickMark val="out"/>
        <c:minorTickMark val="none"/>
        <c:tickLblPos val="nextTo"/>
        <c:crossAx val="356030072"/>
        <c:crosses val="autoZero"/>
        <c:auto val="1"/>
        <c:lblAlgn val="ctr"/>
        <c:lblOffset val="100"/>
        <c:noMultiLvlLbl val="0"/>
      </c:catAx>
      <c:valAx>
        <c:axId val="356030072"/>
        <c:scaling>
          <c:orientation val="minMax"/>
        </c:scaling>
        <c:delete val="0"/>
        <c:axPos val="l"/>
        <c:majorGridlines/>
        <c:numFmt formatCode="General" sourceLinked="1"/>
        <c:majorTickMark val="out"/>
        <c:minorTickMark val="none"/>
        <c:tickLblPos val="nextTo"/>
        <c:crossAx val="356029680"/>
        <c:crosses val="autoZero"/>
        <c:crossBetween val="between"/>
      </c:valAx>
    </c:plotArea>
    <c:legend>
      <c:legendPos val="r"/>
      <c:layout>
        <c:manualLayout>
          <c:xMode val="edge"/>
          <c:yMode val="edge"/>
          <c:x val="4.2608095040751512E-2"/>
          <c:y val="3.001177242550598E-2"/>
          <c:w val="0.94379990330156238"/>
          <c:h val="0.10050756523081671"/>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792854556973594E-2"/>
          <c:y val="4.5710719983531586E-2"/>
          <c:w val="0.91152898452348663"/>
          <c:h val="0.85691446657403214"/>
        </c:manualLayout>
      </c:layout>
      <c:barChart>
        <c:barDir val="col"/>
        <c:grouping val="clustered"/>
        <c:varyColors val="0"/>
        <c:ser>
          <c:idx val="0"/>
          <c:order val="0"/>
          <c:tx>
            <c:strRef>
              <c:f>Sheet1!$B$1</c:f>
              <c:strCache>
                <c:ptCount val="1"/>
                <c:pt idx="0">
                  <c:v>Number of Tornadoes</c:v>
                </c:pt>
              </c:strCache>
            </c:strRef>
          </c:tx>
          <c:spPr>
            <a:solidFill>
              <a:srgbClr val="004B9E"/>
            </a:solidFill>
          </c:spPr>
          <c:invertIfNegative val="0"/>
          <c:cat>
            <c:numRef>
              <c:f>Sheet1!$A$2:$A$65</c:f>
              <c:numCache>
                <c:formatCode>General</c:formatCode>
                <c:ptCount val="64"/>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numCache>
            </c:numRef>
          </c:cat>
          <c:val>
            <c:numRef>
              <c:f>Sheet1!$B$2:$B$65</c:f>
              <c:numCache>
                <c:formatCode>General</c:formatCode>
                <c:ptCount val="64"/>
                <c:pt idx="0">
                  <c:v>33</c:v>
                </c:pt>
                <c:pt idx="1">
                  <c:v>27</c:v>
                </c:pt>
                <c:pt idx="2">
                  <c:v>58</c:v>
                </c:pt>
                <c:pt idx="3">
                  <c:v>70</c:v>
                </c:pt>
                <c:pt idx="4">
                  <c:v>60</c:v>
                </c:pt>
                <c:pt idx="5">
                  <c:v>49</c:v>
                </c:pt>
                <c:pt idx="6">
                  <c:v>60</c:v>
                </c:pt>
                <c:pt idx="7">
                  <c:v>104</c:v>
                </c:pt>
                <c:pt idx="8">
                  <c:v>43</c:v>
                </c:pt>
                <c:pt idx="9">
                  <c:v>47</c:v>
                </c:pt>
                <c:pt idx="10">
                  <c:v>51</c:v>
                </c:pt>
                <c:pt idx="11">
                  <c:v>88</c:v>
                </c:pt>
                <c:pt idx="12">
                  <c:v>43</c:v>
                </c:pt>
                <c:pt idx="13">
                  <c:v>39</c:v>
                </c:pt>
                <c:pt idx="14">
                  <c:v>61</c:v>
                </c:pt>
                <c:pt idx="15">
                  <c:v>115</c:v>
                </c:pt>
                <c:pt idx="16">
                  <c:v>37</c:v>
                </c:pt>
                <c:pt idx="17">
                  <c:v>79</c:v>
                </c:pt>
                <c:pt idx="18">
                  <c:v>58</c:v>
                </c:pt>
                <c:pt idx="19">
                  <c:v>57</c:v>
                </c:pt>
                <c:pt idx="20">
                  <c:v>53</c:v>
                </c:pt>
                <c:pt idx="21">
                  <c:v>91</c:v>
                </c:pt>
                <c:pt idx="22">
                  <c:v>43</c:v>
                </c:pt>
                <c:pt idx="23">
                  <c:v>94</c:v>
                </c:pt>
                <c:pt idx="24">
                  <c:v>151</c:v>
                </c:pt>
                <c:pt idx="25">
                  <c:v>45</c:v>
                </c:pt>
                <c:pt idx="26">
                  <c:v>70</c:v>
                </c:pt>
                <c:pt idx="27">
                  <c:v>49</c:v>
                </c:pt>
                <c:pt idx="28">
                  <c:v>26</c:v>
                </c:pt>
                <c:pt idx="29">
                  <c:v>40</c:v>
                </c:pt>
                <c:pt idx="30">
                  <c:v>39</c:v>
                </c:pt>
                <c:pt idx="31">
                  <c:v>30</c:v>
                </c:pt>
                <c:pt idx="32">
                  <c:v>76</c:v>
                </c:pt>
                <c:pt idx="33">
                  <c:v>64</c:v>
                </c:pt>
                <c:pt idx="34">
                  <c:v>64</c:v>
                </c:pt>
                <c:pt idx="35">
                  <c:v>52</c:v>
                </c:pt>
                <c:pt idx="36">
                  <c:v>30</c:v>
                </c:pt>
                <c:pt idx="37">
                  <c:v>19</c:v>
                </c:pt>
                <c:pt idx="38">
                  <c:v>28</c:v>
                </c:pt>
                <c:pt idx="39">
                  <c:v>26</c:v>
                </c:pt>
                <c:pt idx="40">
                  <c:v>68</c:v>
                </c:pt>
                <c:pt idx="41">
                  <c:v>52</c:v>
                </c:pt>
                <c:pt idx="42">
                  <c:v>64</c:v>
                </c:pt>
                <c:pt idx="43">
                  <c:v>45</c:v>
                </c:pt>
                <c:pt idx="44">
                  <c:v>41</c:v>
                </c:pt>
                <c:pt idx="45">
                  <c:v>35</c:v>
                </c:pt>
                <c:pt idx="46">
                  <c:v>27</c:v>
                </c:pt>
                <c:pt idx="47">
                  <c:v>39</c:v>
                </c:pt>
                <c:pt idx="48">
                  <c:v>48</c:v>
                </c:pt>
                <c:pt idx="49">
                  <c:v>69</c:v>
                </c:pt>
                <c:pt idx="50">
                  <c:v>23</c:v>
                </c:pt>
                <c:pt idx="51">
                  <c:v>31</c:v>
                </c:pt>
                <c:pt idx="52">
                  <c:v>32</c:v>
                </c:pt>
                <c:pt idx="53">
                  <c:v>41</c:v>
                </c:pt>
                <c:pt idx="54">
                  <c:v>30</c:v>
                </c:pt>
                <c:pt idx="55">
                  <c:v>25</c:v>
                </c:pt>
                <c:pt idx="56">
                  <c:v>39</c:v>
                </c:pt>
                <c:pt idx="57">
                  <c:v>32</c:v>
                </c:pt>
                <c:pt idx="58">
                  <c:v>67</c:v>
                </c:pt>
                <c:pt idx="59">
                  <c:v>24</c:v>
                </c:pt>
                <c:pt idx="60">
                  <c:v>59</c:v>
                </c:pt>
                <c:pt idx="61">
                  <c:v>106</c:v>
                </c:pt>
                <c:pt idx="62">
                  <c:v>37</c:v>
                </c:pt>
                <c:pt idx="63">
                  <c:v>31</c:v>
                </c:pt>
              </c:numCache>
            </c:numRef>
          </c:val>
        </c:ser>
        <c:dLbls>
          <c:showLegendKey val="0"/>
          <c:showVal val="0"/>
          <c:showCatName val="0"/>
          <c:showSerName val="0"/>
          <c:showPercent val="0"/>
          <c:showBubbleSize val="0"/>
        </c:dLbls>
        <c:gapWidth val="150"/>
        <c:axId val="440290080"/>
        <c:axId val="440245232"/>
      </c:barChart>
      <c:lineChart>
        <c:grouping val="standard"/>
        <c:varyColors val="0"/>
        <c:ser>
          <c:idx val="1"/>
          <c:order val="1"/>
          <c:tx>
            <c:strRef>
              <c:f>Sheet1!$C$1</c:f>
              <c:strCache>
                <c:ptCount val="1"/>
                <c:pt idx="0">
                  <c:v>5 Year Moving Average</c:v>
                </c:pt>
              </c:strCache>
            </c:strRef>
          </c:tx>
          <c:marker>
            <c:symbol val="none"/>
          </c:marker>
          <c:cat>
            <c:numRef>
              <c:f>Sheet1!$A$2:$A$65</c:f>
              <c:numCache>
                <c:formatCode>General</c:formatCode>
                <c:ptCount val="64"/>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numCache>
            </c:numRef>
          </c:cat>
          <c:val>
            <c:numRef>
              <c:f>Sheet1!$C$2:$C$65</c:f>
              <c:numCache>
                <c:formatCode>General</c:formatCode>
                <c:ptCount val="64"/>
                <c:pt idx="4">
                  <c:v>49.6</c:v>
                </c:pt>
                <c:pt idx="5">
                  <c:v>52.8</c:v>
                </c:pt>
                <c:pt idx="6">
                  <c:v>59.4</c:v>
                </c:pt>
                <c:pt idx="7">
                  <c:v>68.599999999999994</c:v>
                </c:pt>
                <c:pt idx="8">
                  <c:v>63.2</c:v>
                </c:pt>
                <c:pt idx="9">
                  <c:v>60.6</c:v>
                </c:pt>
                <c:pt idx="10">
                  <c:v>61</c:v>
                </c:pt>
                <c:pt idx="11">
                  <c:v>66.599999999999994</c:v>
                </c:pt>
                <c:pt idx="12">
                  <c:v>54.4</c:v>
                </c:pt>
                <c:pt idx="13">
                  <c:v>53.6</c:v>
                </c:pt>
                <c:pt idx="14">
                  <c:v>56.4</c:v>
                </c:pt>
                <c:pt idx="15">
                  <c:v>69.2</c:v>
                </c:pt>
                <c:pt idx="16">
                  <c:v>59</c:v>
                </c:pt>
                <c:pt idx="17">
                  <c:v>66.2</c:v>
                </c:pt>
                <c:pt idx="18">
                  <c:v>70</c:v>
                </c:pt>
                <c:pt idx="19">
                  <c:v>69.2</c:v>
                </c:pt>
                <c:pt idx="20">
                  <c:v>56.8</c:v>
                </c:pt>
                <c:pt idx="21">
                  <c:v>67.599999999999994</c:v>
                </c:pt>
                <c:pt idx="22">
                  <c:v>60.4</c:v>
                </c:pt>
                <c:pt idx="23">
                  <c:v>67.599999999999994</c:v>
                </c:pt>
                <c:pt idx="24">
                  <c:v>86.4</c:v>
                </c:pt>
                <c:pt idx="25">
                  <c:v>84.8</c:v>
                </c:pt>
                <c:pt idx="26">
                  <c:v>80.599999999999994</c:v>
                </c:pt>
                <c:pt idx="27">
                  <c:v>81.8</c:v>
                </c:pt>
                <c:pt idx="28">
                  <c:v>68.2</c:v>
                </c:pt>
                <c:pt idx="29">
                  <c:v>46</c:v>
                </c:pt>
                <c:pt idx="30">
                  <c:v>44.8</c:v>
                </c:pt>
                <c:pt idx="31">
                  <c:v>36.799999999999997</c:v>
                </c:pt>
                <c:pt idx="32">
                  <c:v>42.2</c:v>
                </c:pt>
                <c:pt idx="33">
                  <c:v>49.8</c:v>
                </c:pt>
                <c:pt idx="34">
                  <c:v>54.6</c:v>
                </c:pt>
                <c:pt idx="35">
                  <c:v>57.2</c:v>
                </c:pt>
                <c:pt idx="36">
                  <c:v>57.2</c:v>
                </c:pt>
                <c:pt idx="37">
                  <c:v>45.8</c:v>
                </c:pt>
                <c:pt idx="38">
                  <c:v>38.6</c:v>
                </c:pt>
                <c:pt idx="39">
                  <c:v>31</c:v>
                </c:pt>
                <c:pt idx="40">
                  <c:v>34.200000000000003</c:v>
                </c:pt>
                <c:pt idx="41">
                  <c:v>38.6</c:v>
                </c:pt>
                <c:pt idx="42">
                  <c:v>47.6</c:v>
                </c:pt>
                <c:pt idx="43">
                  <c:v>51</c:v>
                </c:pt>
                <c:pt idx="44">
                  <c:v>54</c:v>
                </c:pt>
                <c:pt idx="45">
                  <c:v>47.4</c:v>
                </c:pt>
                <c:pt idx="46">
                  <c:v>42.4</c:v>
                </c:pt>
                <c:pt idx="47">
                  <c:v>37.4</c:v>
                </c:pt>
                <c:pt idx="48">
                  <c:v>38</c:v>
                </c:pt>
                <c:pt idx="49">
                  <c:v>43.6</c:v>
                </c:pt>
                <c:pt idx="50">
                  <c:v>41.2</c:v>
                </c:pt>
                <c:pt idx="51">
                  <c:v>42</c:v>
                </c:pt>
                <c:pt idx="52">
                  <c:v>40.6</c:v>
                </c:pt>
                <c:pt idx="53">
                  <c:v>39.200000000000003</c:v>
                </c:pt>
                <c:pt idx="54">
                  <c:v>31.4</c:v>
                </c:pt>
                <c:pt idx="55">
                  <c:v>31.8</c:v>
                </c:pt>
                <c:pt idx="56">
                  <c:v>33.4</c:v>
                </c:pt>
                <c:pt idx="57">
                  <c:v>33.4</c:v>
                </c:pt>
                <c:pt idx="58">
                  <c:v>38.6</c:v>
                </c:pt>
                <c:pt idx="59">
                  <c:v>37.4</c:v>
                </c:pt>
                <c:pt idx="60">
                  <c:v>44.2</c:v>
                </c:pt>
                <c:pt idx="61">
                  <c:v>57.6</c:v>
                </c:pt>
                <c:pt idx="62">
                  <c:v>58.6</c:v>
                </c:pt>
                <c:pt idx="63">
                  <c:v>51.4</c:v>
                </c:pt>
              </c:numCache>
            </c:numRef>
          </c:val>
          <c:smooth val="0"/>
        </c:ser>
        <c:ser>
          <c:idx val="2"/>
          <c:order val="2"/>
          <c:tx>
            <c:strRef>
              <c:f>Sheet1!$D$1</c:f>
              <c:strCache>
                <c:ptCount val="1"/>
                <c:pt idx="0">
                  <c:v>1974 Prediction</c:v>
                </c:pt>
              </c:strCache>
            </c:strRef>
          </c:tx>
          <c:marker>
            <c:symbol val="none"/>
          </c:marker>
          <c:cat>
            <c:numRef>
              <c:f>Sheet1!$A$2:$A$65</c:f>
              <c:numCache>
                <c:formatCode>General</c:formatCode>
                <c:ptCount val="64"/>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numCache>
            </c:numRef>
          </c:cat>
          <c:val>
            <c:numRef>
              <c:f>Sheet1!$D$2:$D$65</c:f>
              <c:numCache>
                <c:formatCode>General</c:formatCode>
                <c:ptCount val="64"/>
                <c:pt idx="0">
                  <c:v>44.076900000000002</c:v>
                </c:pt>
                <c:pt idx="1">
                  <c:v>45.773800000000001</c:v>
                </c:pt>
                <c:pt idx="2">
                  <c:v>47.470700000000001</c:v>
                </c:pt>
                <c:pt idx="3">
                  <c:v>49.1676</c:v>
                </c:pt>
                <c:pt idx="4">
                  <c:v>50.864500000000007</c:v>
                </c:pt>
                <c:pt idx="5">
                  <c:v>52.561400000000006</c:v>
                </c:pt>
                <c:pt idx="6">
                  <c:v>54.258300000000006</c:v>
                </c:pt>
                <c:pt idx="7">
                  <c:v>55.955200000000005</c:v>
                </c:pt>
                <c:pt idx="8">
                  <c:v>57.652100000000004</c:v>
                </c:pt>
                <c:pt idx="9">
                  <c:v>59.349000000000004</c:v>
                </c:pt>
                <c:pt idx="10">
                  <c:v>61.045900000000003</c:v>
                </c:pt>
                <c:pt idx="11">
                  <c:v>62.742800000000003</c:v>
                </c:pt>
                <c:pt idx="12">
                  <c:v>64.439700000000002</c:v>
                </c:pt>
                <c:pt idx="13">
                  <c:v>66.136600000000001</c:v>
                </c:pt>
                <c:pt idx="14">
                  <c:v>67.833500000000001</c:v>
                </c:pt>
                <c:pt idx="15">
                  <c:v>69.5304</c:v>
                </c:pt>
                <c:pt idx="16">
                  <c:v>71.2273</c:v>
                </c:pt>
                <c:pt idx="17">
                  <c:v>72.924199999999999</c:v>
                </c:pt>
                <c:pt idx="18">
                  <c:v>74.621100000000013</c:v>
                </c:pt>
                <c:pt idx="19">
                  <c:v>76.318000000000012</c:v>
                </c:pt>
                <c:pt idx="20">
                  <c:v>78.014900000000011</c:v>
                </c:pt>
                <c:pt idx="21">
                  <c:v>79.711800000000011</c:v>
                </c:pt>
                <c:pt idx="22">
                  <c:v>81.40870000000001</c:v>
                </c:pt>
                <c:pt idx="23">
                  <c:v>83.10560000000001</c:v>
                </c:pt>
                <c:pt idx="24">
                  <c:v>84.802500000000009</c:v>
                </c:pt>
                <c:pt idx="25">
                  <c:v>86.499400000000009</c:v>
                </c:pt>
                <c:pt idx="26">
                  <c:v>88.196300000000008</c:v>
                </c:pt>
                <c:pt idx="27">
                  <c:v>89.893200000000007</c:v>
                </c:pt>
                <c:pt idx="28">
                  <c:v>91.590100000000007</c:v>
                </c:pt>
                <c:pt idx="29">
                  <c:v>93.287000000000006</c:v>
                </c:pt>
                <c:pt idx="30">
                  <c:v>94.983900000000006</c:v>
                </c:pt>
                <c:pt idx="31">
                  <c:v>96.680800000000005</c:v>
                </c:pt>
                <c:pt idx="32">
                  <c:v>98.377700000000004</c:v>
                </c:pt>
                <c:pt idx="33">
                  <c:v>100.0746</c:v>
                </c:pt>
                <c:pt idx="34">
                  <c:v>101.7715</c:v>
                </c:pt>
                <c:pt idx="35">
                  <c:v>103.4684</c:v>
                </c:pt>
                <c:pt idx="36">
                  <c:v>105.1653</c:v>
                </c:pt>
                <c:pt idx="37">
                  <c:v>106.8622</c:v>
                </c:pt>
                <c:pt idx="38">
                  <c:v>108.5591</c:v>
                </c:pt>
                <c:pt idx="39">
                  <c:v>110.256</c:v>
                </c:pt>
                <c:pt idx="40">
                  <c:v>111.9529</c:v>
                </c:pt>
                <c:pt idx="41">
                  <c:v>113.6498</c:v>
                </c:pt>
                <c:pt idx="42">
                  <c:v>115.3467</c:v>
                </c:pt>
                <c:pt idx="43">
                  <c:v>117.0436</c:v>
                </c:pt>
                <c:pt idx="44">
                  <c:v>118.7405</c:v>
                </c:pt>
                <c:pt idx="45">
                  <c:v>120.4374</c:v>
                </c:pt>
                <c:pt idx="46">
                  <c:v>122.1343</c:v>
                </c:pt>
                <c:pt idx="47">
                  <c:v>123.8312</c:v>
                </c:pt>
                <c:pt idx="48">
                  <c:v>125.52809999999999</c:v>
                </c:pt>
                <c:pt idx="49">
                  <c:v>127.22499999999999</c:v>
                </c:pt>
                <c:pt idx="50">
                  <c:v>128.92189999999999</c:v>
                </c:pt>
                <c:pt idx="51">
                  <c:v>130.61879999999999</c:v>
                </c:pt>
                <c:pt idx="52">
                  <c:v>132.31569999999999</c:v>
                </c:pt>
                <c:pt idx="53">
                  <c:v>134.01260000000002</c:v>
                </c:pt>
                <c:pt idx="54">
                  <c:v>135.70950000000002</c:v>
                </c:pt>
                <c:pt idx="55">
                  <c:v>137.40640000000002</c:v>
                </c:pt>
                <c:pt idx="56">
                  <c:v>139.10330000000002</c:v>
                </c:pt>
                <c:pt idx="57">
                  <c:v>140.80020000000002</c:v>
                </c:pt>
                <c:pt idx="58">
                  <c:v>142.49710000000002</c:v>
                </c:pt>
                <c:pt idx="59">
                  <c:v>144.19400000000002</c:v>
                </c:pt>
                <c:pt idx="60">
                  <c:v>145.89090000000002</c:v>
                </c:pt>
                <c:pt idx="61">
                  <c:v>147.58780000000002</c:v>
                </c:pt>
                <c:pt idx="62">
                  <c:v>149.28470000000002</c:v>
                </c:pt>
                <c:pt idx="63">
                  <c:v>150.98160000000001</c:v>
                </c:pt>
              </c:numCache>
            </c:numRef>
          </c:val>
          <c:smooth val="0"/>
        </c:ser>
        <c:dLbls>
          <c:showLegendKey val="0"/>
          <c:showVal val="0"/>
          <c:showCatName val="0"/>
          <c:showSerName val="0"/>
          <c:showPercent val="0"/>
          <c:showBubbleSize val="0"/>
        </c:dLbls>
        <c:marker val="1"/>
        <c:smooth val="0"/>
        <c:axId val="440290080"/>
        <c:axId val="440245232"/>
      </c:lineChart>
      <c:catAx>
        <c:axId val="440290080"/>
        <c:scaling>
          <c:orientation val="minMax"/>
        </c:scaling>
        <c:delete val="0"/>
        <c:axPos val="b"/>
        <c:numFmt formatCode="General" sourceLinked="1"/>
        <c:majorTickMark val="out"/>
        <c:minorTickMark val="none"/>
        <c:tickLblPos val="nextTo"/>
        <c:txPr>
          <a:bodyPr/>
          <a:lstStyle/>
          <a:p>
            <a:pPr>
              <a:defRPr sz="800"/>
            </a:pPr>
            <a:endParaRPr lang="en-US"/>
          </a:p>
        </c:txPr>
        <c:crossAx val="440245232"/>
        <c:crosses val="autoZero"/>
        <c:auto val="1"/>
        <c:lblAlgn val="ctr"/>
        <c:lblOffset val="100"/>
        <c:noMultiLvlLbl val="0"/>
      </c:catAx>
      <c:valAx>
        <c:axId val="440245232"/>
        <c:scaling>
          <c:orientation val="minMax"/>
        </c:scaling>
        <c:delete val="0"/>
        <c:axPos val="l"/>
        <c:majorGridlines/>
        <c:numFmt formatCode="General" sourceLinked="1"/>
        <c:majorTickMark val="out"/>
        <c:minorTickMark val="none"/>
        <c:tickLblPos val="nextTo"/>
        <c:crossAx val="440290080"/>
        <c:crosses val="autoZero"/>
        <c:crossBetween val="between"/>
      </c:valAx>
    </c:plotArea>
    <c:legend>
      <c:legendPos val="r"/>
      <c:layout>
        <c:manualLayout>
          <c:xMode val="edge"/>
          <c:yMode val="edge"/>
          <c:x val="8.2341972878390193E-2"/>
          <c:y val="8.6167464361072754E-2"/>
          <c:w val="0.24998563218390832"/>
          <c:h val="0.25330271216097988"/>
        </c:manualLayout>
      </c:layout>
      <c:overlay val="1"/>
      <c:txPr>
        <a:bodyPr/>
        <a:lstStyle/>
        <a:p>
          <a:pPr>
            <a:defRPr sz="1200"/>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Sheet1!$B$1</c:f>
              <c:strCache>
                <c:ptCount val="1"/>
                <c:pt idx="0">
                  <c:v>Homeowners</c:v>
                </c:pt>
              </c:strCache>
            </c:strRef>
          </c:tx>
          <c:invertIfNegative val="0"/>
          <c:cat>
            <c:numRef>
              <c:f>Sheet1!$A$2:$A$19</c:f>
              <c:numCache>
                <c:formatCode>General</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Sheet1!$B$2:$B$19</c:f>
              <c:numCache>
                <c:formatCode>0.0%</c:formatCode>
                <c:ptCount val="18"/>
                <c:pt idx="0">
                  <c:v>1.2161999999999999</c:v>
                </c:pt>
                <c:pt idx="1">
                  <c:v>1.0122</c:v>
                </c:pt>
                <c:pt idx="2">
                  <c:v>1.0963000000000001</c:v>
                </c:pt>
                <c:pt idx="3">
                  <c:v>1.0834000000000001</c:v>
                </c:pt>
                <c:pt idx="4">
                  <c:v>1.1118999999999999</c:v>
                </c:pt>
                <c:pt idx="5">
                  <c:v>1.2123999999999999</c:v>
                </c:pt>
                <c:pt idx="6">
                  <c:v>1.0911</c:v>
                </c:pt>
                <c:pt idx="7">
                  <c:v>0.98080000000000001</c:v>
                </c:pt>
                <c:pt idx="8">
                  <c:v>0.94370000000000009</c:v>
                </c:pt>
                <c:pt idx="9">
                  <c:v>1.0023</c:v>
                </c:pt>
                <c:pt idx="10">
                  <c:v>0.89510000000000001</c:v>
                </c:pt>
                <c:pt idx="11">
                  <c:v>0.9577</c:v>
                </c:pt>
                <c:pt idx="12">
                  <c:v>1.1668000000000001</c:v>
                </c:pt>
                <c:pt idx="13">
                  <c:v>1.0595000000000001</c:v>
                </c:pt>
                <c:pt idx="14">
                  <c:v>1.0707</c:v>
                </c:pt>
                <c:pt idx="15">
                  <c:v>1.2209000000000001</c:v>
                </c:pt>
                <c:pt idx="16">
                  <c:v>1.0389999999999999</c:v>
                </c:pt>
                <c:pt idx="17">
                  <c:v>0.90500000000000003</c:v>
                </c:pt>
              </c:numCache>
            </c:numRef>
          </c:val>
        </c:ser>
        <c:dLbls>
          <c:showLegendKey val="0"/>
          <c:showVal val="0"/>
          <c:showCatName val="0"/>
          <c:showSerName val="0"/>
          <c:showPercent val="0"/>
          <c:showBubbleSize val="0"/>
        </c:dLbls>
        <c:gapWidth val="150"/>
        <c:axId val="349108968"/>
        <c:axId val="349109360"/>
      </c:barChart>
      <c:lineChart>
        <c:grouping val="standard"/>
        <c:varyColors val="0"/>
        <c:ser>
          <c:idx val="1"/>
          <c:order val="1"/>
          <c:tx>
            <c:strRef>
              <c:f>Sheet1!$C$1</c:f>
              <c:strCache>
                <c:ptCount val="1"/>
                <c:pt idx="0">
                  <c:v>All Excluding</c:v>
                </c:pt>
              </c:strCache>
            </c:strRef>
          </c:tx>
          <c:marker>
            <c:symbol val="none"/>
          </c:marker>
          <c:cat>
            <c:numRef>
              <c:f>Sheet1!$A$2:$A$19</c:f>
              <c:numCache>
                <c:formatCode>General</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Sheet1!$C$2:$C$19</c:f>
              <c:numCache>
                <c:formatCode>0.0%</c:formatCode>
                <c:ptCount val="18"/>
                <c:pt idx="0">
                  <c:v>1.0411861188228761</c:v>
                </c:pt>
                <c:pt idx="1">
                  <c:v>1.0155429908624916</c:v>
                </c:pt>
                <c:pt idx="2">
                  <c:v>1.0506312387791743</c:v>
                </c:pt>
                <c:pt idx="3">
                  <c:v>1.077880738905159</c:v>
                </c:pt>
                <c:pt idx="4">
                  <c:v>1.1000436314363142</c:v>
                </c:pt>
                <c:pt idx="5">
                  <c:v>1.1532110245114651</c:v>
                </c:pt>
                <c:pt idx="6">
                  <c:v>1.07078855788761</c:v>
                </c:pt>
                <c:pt idx="7">
                  <c:v>1.0048362811791383</c:v>
                </c:pt>
                <c:pt idx="8">
                  <c:v>0.98943378839590457</c:v>
                </c:pt>
                <c:pt idx="9">
                  <c:v>1.0100999541179168</c:v>
                </c:pt>
                <c:pt idx="10">
                  <c:v>0.9286932125659253</c:v>
                </c:pt>
                <c:pt idx="11">
                  <c:v>0.95597625833141797</c:v>
                </c:pt>
                <c:pt idx="12">
                  <c:v>1.033312702078522</c:v>
                </c:pt>
                <c:pt idx="13">
                  <c:v>0.99501020408163265</c:v>
                </c:pt>
                <c:pt idx="14">
                  <c:v>1.0167986230434272</c:v>
                </c:pt>
                <c:pt idx="15">
                  <c:v>1.0592148976229701</c:v>
                </c:pt>
                <c:pt idx="16">
                  <c:v>1.03</c:v>
                </c:pt>
                <c:pt idx="17">
                  <c:v>0.97299999999999998</c:v>
                </c:pt>
              </c:numCache>
            </c:numRef>
          </c:val>
          <c:smooth val="0"/>
        </c:ser>
        <c:dLbls>
          <c:showLegendKey val="0"/>
          <c:showVal val="0"/>
          <c:showCatName val="0"/>
          <c:showSerName val="0"/>
          <c:showPercent val="0"/>
          <c:showBubbleSize val="0"/>
        </c:dLbls>
        <c:marker val="1"/>
        <c:smooth val="0"/>
        <c:axId val="349108968"/>
        <c:axId val="349109360"/>
      </c:lineChart>
      <c:catAx>
        <c:axId val="349108968"/>
        <c:scaling>
          <c:orientation val="minMax"/>
        </c:scaling>
        <c:delete val="0"/>
        <c:axPos val="b"/>
        <c:numFmt formatCode="General" sourceLinked="1"/>
        <c:majorTickMark val="out"/>
        <c:minorTickMark val="none"/>
        <c:tickLblPos val="nextTo"/>
        <c:txPr>
          <a:bodyPr/>
          <a:lstStyle/>
          <a:p>
            <a:pPr>
              <a:defRPr sz="1200"/>
            </a:pPr>
            <a:endParaRPr lang="en-US"/>
          </a:p>
        </c:txPr>
        <c:crossAx val="349109360"/>
        <c:crosses val="autoZero"/>
        <c:auto val="1"/>
        <c:lblAlgn val="ctr"/>
        <c:lblOffset val="100"/>
        <c:noMultiLvlLbl val="0"/>
      </c:catAx>
      <c:valAx>
        <c:axId val="349109360"/>
        <c:scaling>
          <c:orientation val="minMax"/>
          <c:min val="0.8"/>
        </c:scaling>
        <c:delete val="0"/>
        <c:axPos val="l"/>
        <c:majorGridlines/>
        <c:numFmt formatCode="0.0%" sourceLinked="1"/>
        <c:majorTickMark val="out"/>
        <c:minorTickMark val="none"/>
        <c:tickLblPos val="nextTo"/>
        <c:crossAx val="349108968"/>
        <c:crosses val="autoZero"/>
        <c:crossBetween val="between"/>
      </c:valAx>
    </c:plotArea>
    <c:legend>
      <c:legendPos val="t"/>
      <c:layout>
        <c:manualLayout>
          <c:xMode val="edge"/>
          <c:yMode val="edge"/>
          <c:x val="0.27926313487129839"/>
          <c:y val="7.2859744990892584E-3"/>
          <c:w val="0.45755548648524197"/>
          <c:h val="0.10111182823458546"/>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Sheet1!$B$1</c:f>
              <c:strCache>
                <c:ptCount val="1"/>
                <c:pt idx="0">
                  <c:v>Homeowners</c:v>
                </c:pt>
              </c:strCache>
            </c:strRef>
          </c:tx>
          <c:spPr>
            <a:solidFill>
              <a:srgbClr val="C00000"/>
            </a:solidFill>
          </c:spPr>
          <c:invertIfNegative val="0"/>
          <c:dPt>
            <c:idx val="1"/>
            <c:invertIfNegative val="0"/>
            <c:bubble3D val="0"/>
            <c:spPr>
              <a:solidFill>
                <a:schemeClr val="accent1"/>
              </a:solidFill>
            </c:spPr>
          </c:dPt>
          <c:dPt>
            <c:idx val="7"/>
            <c:invertIfNegative val="0"/>
            <c:bubble3D val="0"/>
            <c:spPr>
              <a:solidFill>
                <a:srgbClr val="003F87"/>
              </a:solidFill>
            </c:spPr>
          </c:dPt>
          <c:dPt>
            <c:idx val="8"/>
            <c:invertIfNegative val="0"/>
            <c:bubble3D val="0"/>
            <c:spPr>
              <a:solidFill>
                <a:srgbClr val="003F87"/>
              </a:solidFill>
            </c:spPr>
          </c:dPt>
          <c:dPt>
            <c:idx val="9"/>
            <c:invertIfNegative val="0"/>
            <c:bubble3D val="0"/>
            <c:spPr>
              <a:solidFill>
                <a:srgbClr val="003F87"/>
              </a:solidFill>
            </c:spPr>
          </c:dPt>
          <c:dPt>
            <c:idx val="10"/>
            <c:invertIfNegative val="0"/>
            <c:bubble3D val="0"/>
            <c:spPr>
              <a:solidFill>
                <a:srgbClr val="003F87"/>
              </a:solidFill>
            </c:spPr>
          </c:dPt>
          <c:dPt>
            <c:idx val="17"/>
            <c:invertIfNegative val="0"/>
            <c:bubble3D val="0"/>
            <c:spPr>
              <a:solidFill>
                <a:srgbClr val="00467F"/>
              </a:solidFill>
            </c:spPr>
          </c:dPt>
          <c:cat>
            <c:numRef>
              <c:f>Sheet1!$A$2:$A$19</c:f>
              <c:numCache>
                <c:formatCode>General</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Sheet1!$B$2:$B$19</c:f>
              <c:numCache>
                <c:formatCode>0.0%</c:formatCode>
                <c:ptCount val="18"/>
                <c:pt idx="0">
                  <c:v>1.7413881177123836E-2</c:v>
                </c:pt>
                <c:pt idx="1">
                  <c:v>-3.4299086249167665E-4</c:v>
                </c:pt>
                <c:pt idx="2">
                  <c:v>4.9687612208257903E-3</c:v>
                </c:pt>
                <c:pt idx="3">
                  <c:v>6.19261094841006E-4</c:v>
                </c:pt>
                <c:pt idx="4">
                  <c:v>1.3563685636857059E-3</c:v>
                </c:pt>
                <c:pt idx="5">
                  <c:v>6.7889754885348541E-3</c:v>
                </c:pt>
                <c:pt idx="6">
                  <c:v>2.3114421123899831E-3</c:v>
                </c:pt>
                <c:pt idx="7">
                  <c:v>-2.8362811791382558E-3</c:v>
                </c:pt>
                <c:pt idx="8">
                  <c:v>-5.5337883959045708E-3</c:v>
                </c:pt>
                <c:pt idx="9">
                  <c:v>-9.9995411791686806E-4</c:v>
                </c:pt>
                <c:pt idx="10">
                  <c:v>-4.2932125659252973E-3</c:v>
                </c:pt>
                <c:pt idx="11">
                  <c:v>2.2374166858207811E-4</c:v>
                </c:pt>
                <c:pt idx="12">
                  <c:v>1.788729792147814E-2</c:v>
                </c:pt>
                <c:pt idx="13">
                  <c:v>9.1897959183673272E-3</c:v>
                </c:pt>
                <c:pt idx="14">
                  <c:v>8.1013769565727589E-3</c:v>
                </c:pt>
                <c:pt idx="15">
                  <c:v>2.4285102377029855E-2</c:v>
                </c:pt>
                <c:pt idx="16">
                  <c:v>1E-3</c:v>
                </c:pt>
                <c:pt idx="17">
                  <c:v>-1.0999999999999999E-2</c:v>
                </c:pt>
              </c:numCache>
            </c:numRef>
          </c:val>
        </c:ser>
        <c:dLbls>
          <c:showLegendKey val="0"/>
          <c:showVal val="0"/>
          <c:showCatName val="0"/>
          <c:showSerName val="0"/>
          <c:showPercent val="0"/>
          <c:showBubbleSize val="0"/>
        </c:dLbls>
        <c:gapWidth val="30"/>
        <c:axId val="194917424"/>
        <c:axId val="194917816"/>
      </c:barChart>
      <c:catAx>
        <c:axId val="194917424"/>
        <c:scaling>
          <c:orientation val="minMax"/>
        </c:scaling>
        <c:delete val="0"/>
        <c:axPos val="b"/>
        <c:numFmt formatCode="General" sourceLinked="1"/>
        <c:majorTickMark val="out"/>
        <c:minorTickMark val="none"/>
        <c:tickLblPos val="low"/>
        <c:txPr>
          <a:bodyPr/>
          <a:lstStyle/>
          <a:p>
            <a:pPr>
              <a:defRPr sz="1200"/>
            </a:pPr>
            <a:endParaRPr lang="en-US"/>
          </a:p>
        </c:txPr>
        <c:crossAx val="194917816"/>
        <c:crosses val="autoZero"/>
        <c:auto val="1"/>
        <c:lblAlgn val="ctr"/>
        <c:lblOffset val="100"/>
        <c:noMultiLvlLbl val="0"/>
      </c:catAx>
      <c:valAx>
        <c:axId val="194917816"/>
        <c:scaling>
          <c:orientation val="minMax"/>
        </c:scaling>
        <c:delete val="0"/>
        <c:axPos val="l"/>
        <c:majorGridlines/>
        <c:numFmt formatCode="0.0%" sourceLinked="1"/>
        <c:majorTickMark val="out"/>
        <c:minorTickMark val="none"/>
        <c:tickLblPos val="low"/>
        <c:txPr>
          <a:bodyPr/>
          <a:lstStyle/>
          <a:p>
            <a:pPr>
              <a:defRPr sz="1400"/>
            </a:pPr>
            <a:endParaRPr lang="en-US"/>
          </a:p>
        </c:txPr>
        <c:crossAx val="1949174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792854556973594E-2"/>
          <c:y val="6.2050589264577218E-2"/>
          <c:w val="0.91152898452348663"/>
          <c:h val="0.85691446657403214"/>
        </c:manualLayout>
      </c:layout>
      <c:barChart>
        <c:barDir val="col"/>
        <c:grouping val="clustered"/>
        <c:varyColors val="0"/>
        <c:ser>
          <c:idx val="0"/>
          <c:order val="0"/>
          <c:tx>
            <c:strRef>
              <c:f>Sheet1!$B$1</c:f>
              <c:strCache>
                <c:ptCount val="1"/>
                <c:pt idx="0">
                  <c:v>Number of Tornadoes</c:v>
                </c:pt>
              </c:strCache>
            </c:strRef>
          </c:tx>
          <c:spPr>
            <a:solidFill>
              <a:srgbClr val="004B9E"/>
            </a:solidFill>
          </c:spPr>
          <c:invertIfNegative val="0"/>
          <c:cat>
            <c:numRef>
              <c:f>Sheet1!$A$2:$A$65</c:f>
              <c:numCache>
                <c:formatCode>General</c:formatCode>
                <c:ptCount val="64"/>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numCache>
            </c:numRef>
          </c:cat>
          <c:val>
            <c:numRef>
              <c:f>Sheet1!$B$2:$B$65</c:f>
              <c:numCache>
                <c:formatCode>General</c:formatCode>
                <c:ptCount val="64"/>
                <c:pt idx="0">
                  <c:v>33</c:v>
                </c:pt>
                <c:pt idx="1">
                  <c:v>27</c:v>
                </c:pt>
                <c:pt idx="2">
                  <c:v>58</c:v>
                </c:pt>
                <c:pt idx="3">
                  <c:v>70</c:v>
                </c:pt>
                <c:pt idx="4">
                  <c:v>60</c:v>
                </c:pt>
                <c:pt idx="5">
                  <c:v>49</c:v>
                </c:pt>
                <c:pt idx="6">
                  <c:v>60</c:v>
                </c:pt>
                <c:pt idx="7">
                  <c:v>104</c:v>
                </c:pt>
                <c:pt idx="8">
                  <c:v>43</c:v>
                </c:pt>
                <c:pt idx="9">
                  <c:v>47</c:v>
                </c:pt>
                <c:pt idx="10">
                  <c:v>51</c:v>
                </c:pt>
                <c:pt idx="11">
                  <c:v>88</c:v>
                </c:pt>
                <c:pt idx="12">
                  <c:v>43</c:v>
                </c:pt>
                <c:pt idx="13">
                  <c:v>39</c:v>
                </c:pt>
                <c:pt idx="14">
                  <c:v>61</c:v>
                </c:pt>
                <c:pt idx="15">
                  <c:v>115</c:v>
                </c:pt>
                <c:pt idx="16">
                  <c:v>37</c:v>
                </c:pt>
                <c:pt idx="17">
                  <c:v>79</c:v>
                </c:pt>
                <c:pt idx="18">
                  <c:v>58</c:v>
                </c:pt>
                <c:pt idx="19">
                  <c:v>57</c:v>
                </c:pt>
                <c:pt idx="20">
                  <c:v>53</c:v>
                </c:pt>
                <c:pt idx="21">
                  <c:v>91</c:v>
                </c:pt>
                <c:pt idx="22">
                  <c:v>43</c:v>
                </c:pt>
                <c:pt idx="23">
                  <c:v>94</c:v>
                </c:pt>
                <c:pt idx="24">
                  <c:v>151</c:v>
                </c:pt>
                <c:pt idx="25">
                  <c:v>45</c:v>
                </c:pt>
                <c:pt idx="26">
                  <c:v>70</c:v>
                </c:pt>
                <c:pt idx="27">
                  <c:v>49</c:v>
                </c:pt>
                <c:pt idx="28">
                  <c:v>26</c:v>
                </c:pt>
                <c:pt idx="29">
                  <c:v>40</c:v>
                </c:pt>
                <c:pt idx="30">
                  <c:v>39</c:v>
                </c:pt>
                <c:pt idx="31">
                  <c:v>30</c:v>
                </c:pt>
                <c:pt idx="32">
                  <c:v>76</c:v>
                </c:pt>
                <c:pt idx="33">
                  <c:v>64</c:v>
                </c:pt>
                <c:pt idx="34">
                  <c:v>64</c:v>
                </c:pt>
                <c:pt idx="35">
                  <c:v>52</c:v>
                </c:pt>
                <c:pt idx="36">
                  <c:v>30</c:v>
                </c:pt>
                <c:pt idx="37">
                  <c:v>19</c:v>
                </c:pt>
                <c:pt idx="38">
                  <c:v>28</c:v>
                </c:pt>
                <c:pt idx="39">
                  <c:v>26</c:v>
                </c:pt>
                <c:pt idx="40">
                  <c:v>68</c:v>
                </c:pt>
                <c:pt idx="41">
                  <c:v>52</c:v>
                </c:pt>
                <c:pt idx="42">
                  <c:v>64</c:v>
                </c:pt>
                <c:pt idx="43">
                  <c:v>45</c:v>
                </c:pt>
                <c:pt idx="44">
                  <c:v>41</c:v>
                </c:pt>
                <c:pt idx="45">
                  <c:v>35</c:v>
                </c:pt>
                <c:pt idx="46">
                  <c:v>27</c:v>
                </c:pt>
                <c:pt idx="47">
                  <c:v>39</c:v>
                </c:pt>
                <c:pt idx="48">
                  <c:v>48</c:v>
                </c:pt>
                <c:pt idx="49">
                  <c:v>69</c:v>
                </c:pt>
                <c:pt idx="50">
                  <c:v>23</c:v>
                </c:pt>
                <c:pt idx="51">
                  <c:v>31</c:v>
                </c:pt>
                <c:pt idx="52">
                  <c:v>32</c:v>
                </c:pt>
                <c:pt idx="53">
                  <c:v>41</c:v>
                </c:pt>
                <c:pt idx="54">
                  <c:v>30</c:v>
                </c:pt>
                <c:pt idx="55">
                  <c:v>25</c:v>
                </c:pt>
                <c:pt idx="56">
                  <c:v>39</c:v>
                </c:pt>
                <c:pt idx="57">
                  <c:v>32</c:v>
                </c:pt>
                <c:pt idx="58">
                  <c:v>67</c:v>
                </c:pt>
                <c:pt idx="59">
                  <c:v>24</c:v>
                </c:pt>
                <c:pt idx="60">
                  <c:v>59</c:v>
                </c:pt>
                <c:pt idx="61">
                  <c:v>106</c:v>
                </c:pt>
                <c:pt idx="62">
                  <c:v>37</c:v>
                </c:pt>
                <c:pt idx="63">
                  <c:v>31</c:v>
                </c:pt>
              </c:numCache>
            </c:numRef>
          </c:val>
        </c:ser>
        <c:dLbls>
          <c:showLegendKey val="0"/>
          <c:showVal val="0"/>
          <c:showCatName val="0"/>
          <c:showSerName val="0"/>
          <c:showPercent val="0"/>
          <c:showBubbleSize val="0"/>
        </c:dLbls>
        <c:gapWidth val="150"/>
        <c:axId val="194918600"/>
        <c:axId val="355003136"/>
      </c:barChart>
      <c:lineChart>
        <c:grouping val="standard"/>
        <c:varyColors val="0"/>
        <c:ser>
          <c:idx val="1"/>
          <c:order val="1"/>
          <c:tx>
            <c:strRef>
              <c:f>Sheet1!$C$1</c:f>
              <c:strCache>
                <c:ptCount val="1"/>
                <c:pt idx="0">
                  <c:v>5 Year Moving Average</c:v>
                </c:pt>
              </c:strCache>
            </c:strRef>
          </c:tx>
          <c:marker>
            <c:symbol val="none"/>
          </c:marker>
          <c:cat>
            <c:numRef>
              <c:f>Sheet1!$A$2:$A$65</c:f>
              <c:numCache>
                <c:formatCode>General</c:formatCode>
                <c:ptCount val="64"/>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numCache>
            </c:numRef>
          </c:cat>
          <c:val>
            <c:numRef>
              <c:f>Sheet1!$C$2:$C$65</c:f>
              <c:numCache>
                <c:formatCode>General</c:formatCode>
                <c:ptCount val="64"/>
                <c:pt idx="4">
                  <c:v>49.6</c:v>
                </c:pt>
                <c:pt idx="5">
                  <c:v>52.8</c:v>
                </c:pt>
                <c:pt idx="6">
                  <c:v>59.4</c:v>
                </c:pt>
                <c:pt idx="7">
                  <c:v>68.599999999999994</c:v>
                </c:pt>
                <c:pt idx="8">
                  <c:v>63.2</c:v>
                </c:pt>
                <c:pt idx="9">
                  <c:v>60.6</c:v>
                </c:pt>
                <c:pt idx="10">
                  <c:v>61</c:v>
                </c:pt>
                <c:pt idx="11">
                  <c:v>66.599999999999994</c:v>
                </c:pt>
                <c:pt idx="12">
                  <c:v>54.4</c:v>
                </c:pt>
                <c:pt idx="13">
                  <c:v>53.6</c:v>
                </c:pt>
                <c:pt idx="14">
                  <c:v>56.4</c:v>
                </c:pt>
                <c:pt idx="15">
                  <c:v>69.2</c:v>
                </c:pt>
                <c:pt idx="16">
                  <c:v>59</c:v>
                </c:pt>
                <c:pt idx="17">
                  <c:v>66.2</c:v>
                </c:pt>
                <c:pt idx="18">
                  <c:v>70</c:v>
                </c:pt>
                <c:pt idx="19">
                  <c:v>69.2</c:v>
                </c:pt>
                <c:pt idx="20">
                  <c:v>56.8</c:v>
                </c:pt>
                <c:pt idx="21">
                  <c:v>67.599999999999994</c:v>
                </c:pt>
                <c:pt idx="22">
                  <c:v>60.4</c:v>
                </c:pt>
                <c:pt idx="23">
                  <c:v>67.599999999999994</c:v>
                </c:pt>
                <c:pt idx="24">
                  <c:v>86.4</c:v>
                </c:pt>
                <c:pt idx="25">
                  <c:v>84.8</c:v>
                </c:pt>
                <c:pt idx="26">
                  <c:v>80.599999999999994</c:v>
                </c:pt>
                <c:pt idx="27">
                  <c:v>81.8</c:v>
                </c:pt>
                <c:pt idx="28">
                  <c:v>68.2</c:v>
                </c:pt>
                <c:pt idx="29">
                  <c:v>46</c:v>
                </c:pt>
                <c:pt idx="30">
                  <c:v>44.8</c:v>
                </c:pt>
                <c:pt idx="31">
                  <c:v>36.799999999999997</c:v>
                </c:pt>
                <c:pt idx="32">
                  <c:v>42.2</c:v>
                </c:pt>
                <c:pt idx="33">
                  <c:v>49.8</c:v>
                </c:pt>
                <c:pt idx="34">
                  <c:v>54.6</c:v>
                </c:pt>
                <c:pt idx="35">
                  <c:v>57.2</c:v>
                </c:pt>
                <c:pt idx="36">
                  <c:v>57.2</c:v>
                </c:pt>
                <c:pt idx="37">
                  <c:v>45.8</c:v>
                </c:pt>
                <c:pt idx="38">
                  <c:v>38.6</c:v>
                </c:pt>
                <c:pt idx="39">
                  <c:v>31</c:v>
                </c:pt>
                <c:pt idx="40">
                  <c:v>34.200000000000003</c:v>
                </c:pt>
                <c:pt idx="41">
                  <c:v>38.6</c:v>
                </c:pt>
                <c:pt idx="42">
                  <c:v>47.6</c:v>
                </c:pt>
                <c:pt idx="43">
                  <c:v>51</c:v>
                </c:pt>
                <c:pt idx="44">
                  <c:v>54</c:v>
                </c:pt>
                <c:pt idx="45">
                  <c:v>47.4</c:v>
                </c:pt>
                <c:pt idx="46">
                  <c:v>42.4</c:v>
                </c:pt>
                <c:pt idx="47">
                  <c:v>37.4</c:v>
                </c:pt>
                <c:pt idx="48">
                  <c:v>38</c:v>
                </c:pt>
                <c:pt idx="49">
                  <c:v>43.6</c:v>
                </c:pt>
                <c:pt idx="50">
                  <c:v>41.2</c:v>
                </c:pt>
                <c:pt idx="51">
                  <c:v>42</c:v>
                </c:pt>
                <c:pt idx="52">
                  <c:v>40.6</c:v>
                </c:pt>
                <c:pt idx="53">
                  <c:v>39.200000000000003</c:v>
                </c:pt>
                <c:pt idx="54">
                  <c:v>31.4</c:v>
                </c:pt>
                <c:pt idx="55">
                  <c:v>31.8</c:v>
                </c:pt>
                <c:pt idx="56">
                  <c:v>33.4</c:v>
                </c:pt>
                <c:pt idx="57">
                  <c:v>33.4</c:v>
                </c:pt>
                <c:pt idx="58">
                  <c:v>38.6</c:v>
                </c:pt>
                <c:pt idx="59">
                  <c:v>37.4</c:v>
                </c:pt>
                <c:pt idx="60">
                  <c:v>44.2</c:v>
                </c:pt>
                <c:pt idx="61">
                  <c:v>57.6</c:v>
                </c:pt>
                <c:pt idx="62">
                  <c:v>58.6</c:v>
                </c:pt>
                <c:pt idx="63">
                  <c:v>51.4</c:v>
                </c:pt>
              </c:numCache>
            </c:numRef>
          </c:val>
          <c:smooth val="0"/>
        </c:ser>
        <c:dLbls>
          <c:showLegendKey val="0"/>
          <c:showVal val="0"/>
          <c:showCatName val="0"/>
          <c:showSerName val="0"/>
          <c:showPercent val="0"/>
          <c:showBubbleSize val="0"/>
        </c:dLbls>
        <c:marker val="1"/>
        <c:smooth val="0"/>
        <c:axId val="194918600"/>
        <c:axId val="355003136"/>
      </c:lineChart>
      <c:catAx>
        <c:axId val="194918600"/>
        <c:scaling>
          <c:orientation val="minMax"/>
        </c:scaling>
        <c:delete val="0"/>
        <c:axPos val="b"/>
        <c:numFmt formatCode="General" sourceLinked="1"/>
        <c:majorTickMark val="out"/>
        <c:minorTickMark val="none"/>
        <c:tickLblPos val="nextTo"/>
        <c:txPr>
          <a:bodyPr/>
          <a:lstStyle/>
          <a:p>
            <a:pPr>
              <a:defRPr sz="800"/>
            </a:pPr>
            <a:endParaRPr lang="en-US"/>
          </a:p>
        </c:txPr>
        <c:crossAx val="355003136"/>
        <c:crosses val="autoZero"/>
        <c:auto val="1"/>
        <c:lblAlgn val="ctr"/>
        <c:lblOffset val="100"/>
        <c:noMultiLvlLbl val="0"/>
      </c:catAx>
      <c:valAx>
        <c:axId val="355003136"/>
        <c:scaling>
          <c:orientation val="minMax"/>
        </c:scaling>
        <c:delete val="0"/>
        <c:axPos val="l"/>
        <c:majorGridlines/>
        <c:numFmt formatCode="General" sourceLinked="1"/>
        <c:majorTickMark val="out"/>
        <c:minorTickMark val="none"/>
        <c:tickLblPos val="nextTo"/>
        <c:crossAx val="194918600"/>
        <c:crosses val="autoZero"/>
        <c:crossBetween val="between"/>
      </c:valAx>
    </c:plotArea>
    <c:legend>
      <c:legendPos val="r"/>
      <c:layout>
        <c:manualLayout>
          <c:xMode val="edge"/>
          <c:yMode val="edge"/>
          <c:x val="0.62102011494252873"/>
          <c:y val="0.20381452318460189"/>
          <c:w val="0.27475574712643674"/>
          <c:h val="0.13318717513252021"/>
        </c:manualLayout>
      </c:layout>
      <c:overlay val="1"/>
      <c:spPr>
        <a:ln>
          <a:noFill/>
        </a:ln>
      </c:spPr>
      <c:txPr>
        <a:bodyPr/>
        <a:lstStyle/>
        <a:p>
          <a:pPr>
            <a:defRPr sz="1200"/>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792854556973594E-2"/>
          <c:y val="4.5710719983531586E-2"/>
          <c:w val="0.91152898452348663"/>
          <c:h val="0.85691446657403214"/>
        </c:manualLayout>
      </c:layout>
      <c:barChart>
        <c:barDir val="col"/>
        <c:grouping val="clustered"/>
        <c:varyColors val="0"/>
        <c:ser>
          <c:idx val="0"/>
          <c:order val="0"/>
          <c:tx>
            <c:strRef>
              <c:f>Sheet1!$B$1</c:f>
              <c:strCache>
                <c:ptCount val="1"/>
                <c:pt idx="0">
                  <c:v>Number of Tornadoes</c:v>
                </c:pt>
              </c:strCache>
            </c:strRef>
          </c:tx>
          <c:spPr>
            <a:solidFill>
              <a:srgbClr val="004B9E"/>
            </a:solidFill>
          </c:spPr>
          <c:invertIfNegative val="0"/>
          <c:cat>
            <c:numRef>
              <c:f>Sheet1!$A$2:$A$65</c:f>
              <c:numCache>
                <c:formatCode>General</c:formatCode>
                <c:ptCount val="64"/>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numCache>
            </c:numRef>
          </c:cat>
          <c:val>
            <c:numRef>
              <c:f>Sheet1!$B$2:$B$65</c:f>
              <c:numCache>
                <c:formatCode>General</c:formatCode>
                <c:ptCount val="64"/>
                <c:pt idx="0">
                  <c:v>33</c:v>
                </c:pt>
                <c:pt idx="1">
                  <c:v>27</c:v>
                </c:pt>
                <c:pt idx="2">
                  <c:v>58</c:v>
                </c:pt>
                <c:pt idx="3">
                  <c:v>70</c:v>
                </c:pt>
                <c:pt idx="4">
                  <c:v>60</c:v>
                </c:pt>
                <c:pt idx="5">
                  <c:v>49</c:v>
                </c:pt>
                <c:pt idx="6">
                  <c:v>60</c:v>
                </c:pt>
                <c:pt idx="7">
                  <c:v>104</c:v>
                </c:pt>
                <c:pt idx="8">
                  <c:v>43</c:v>
                </c:pt>
                <c:pt idx="9">
                  <c:v>47</c:v>
                </c:pt>
                <c:pt idx="10">
                  <c:v>51</c:v>
                </c:pt>
                <c:pt idx="11">
                  <c:v>88</c:v>
                </c:pt>
                <c:pt idx="12">
                  <c:v>43</c:v>
                </c:pt>
                <c:pt idx="13">
                  <c:v>39</c:v>
                </c:pt>
                <c:pt idx="14">
                  <c:v>61</c:v>
                </c:pt>
                <c:pt idx="15">
                  <c:v>115</c:v>
                </c:pt>
                <c:pt idx="16">
                  <c:v>37</c:v>
                </c:pt>
                <c:pt idx="17">
                  <c:v>79</c:v>
                </c:pt>
                <c:pt idx="18">
                  <c:v>58</c:v>
                </c:pt>
                <c:pt idx="19">
                  <c:v>57</c:v>
                </c:pt>
                <c:pt idx="20">
                  <c:v>53</c:v>
                </c:pt>
                <c:pt idx="21">
                  <c:v>91</c:v>
                </c:pt>
                <c:pt idx="22">
                  <c:v>43</c:v>
                </c:pt>
                <c:pt idx="23">
                  <c:v>94</c:v>
                </c:pt>
                <c:pt idx="24">
                  <c:v>151</c:v>
                </c:pt>
                <c:pt idx="25">
                  <c:v>45</c:v>
                </c:pt>
                <c:pt idx="26">
                  <c:v>70</c:v>
                </c:pt>
                <c:pt idx="27">
                  <c:v>49</c:v>
                </c:pt>
                <c:pt idx="28">
                  <c:v>26</c:v>
                </c:pt>
                <c:pt idx="29">
                  <c:v>40</c:v>
                </c:pt>
                <c:pt idx="30">
                  <c:v>39</c:v>
                </c:pt>
                <c:pt idx="31">
                  <c:v>30</c:v>
                </c:pt>
                <c:pt idx="32">
                  <c:v>76</c:v>
                </c:pt>
                <c:pt idx="33">
                  <c:v>64</c:v>
                </c:pt>
                <c:pt idx="34">
                  <c:v>64</c:v>
                </c:pt>
                <c:pt idx="35">
                  <c:v>52</c:v>
                </c:pt>
                <c:pt idx="36">
                  <c:v>30</c:v>
                </c:pt>
                <c:pt idx="37">
                  <c:v>19</c:v>
                </c:pt>
                <c:pt idx="38">
                  <c:v>28</c:v>
                </c:pt>
                <c:pt idx="39">
                  <c:v>26</c:v>
                </c:pt>
                <c:pt idx="40">
                  <c:v>68</c:v>
                </c:pt>
                <c:pt idx="41">
                  <c:v>52</c:v>
                </c:pt>
                <c:pt idx="42">
                  <c:v>64</c:v>
                </c:pt>
                <c:pt idx="43">
                  <c:v>45</c:v>
                </c:pt>
                <c:pt idx="44">
                  <c:v>41</c:v>
                </c:pt>
                <c:pt idx="45">
                  <c:v>35</c:v>
                </c:pt>
                <c:pt idx="46">
                  <c:v>27</c:v>
                </c:pt>
                <c:pt idx="47">
                  <c:v>39</c:v>
                </c:pt>
                <c:pt idx="48">
                  <c:v>48</c:v>
                </c:pt>
                <c:pt idx="49">
                  <c:v>69</c:v>
                </c:pt>
                <c:pt idx="50">
                  <c:v>23</c:v>
                </c:pt>
                <c:pt idx="51">
                  <c:v>31</c:v>
                </c:pt>
                <c:pt idx="52">
                  <c:v>32</c:v>
                </c:pt>
                <c:pt idx="53">
                  <c:v>41</c:v>
                </c:pt>
                <c:pt idx="54">
                  <c:v>30</c:v>
                </c:pt>
                <c:pt idx="55">
                  <c:v>25</c:v>
                </c:pt>
                <c:pt idx="56">
                  <c:v>39</c:v>
                </c:pt>
                <c:pt idx="57">
                  <c:v>32</c:v>
                </c:pt>
                <c:pt idx="58">
                  <c:v>67</c:v>
                </c:pt>
                <c:pt idx="59">
                  <c:v>24</c:v>
                </c:pt>
                <c:pt idx="60">
                  <c:v>59</c:v>
                </c:pt>
                <c:pt idx="61">
                  <c:v>106</c:v>
                </c:pt>
                <c:pt idx="62">
                  <c:v>37</c:v>
                </c:pt>
                <c:pt idx="63">
                  <c:v>31</c:v>
                </c:pt>
              </c:numCache>
            </c:numRef>
          </c:val>
        </c:ser>
        <c:dLbls>
          <c:showLegendKey val="0"/>
          <c:showVal val="0"/>
          <c:showCatName val="0"/>
          <c:showSerName val="0"/>
          <c:showPercent val="0"/>
          <c:showBubbleSize val="0"/>
        </c:dLbls>
        <c:gapWidth val="150"/>
        <c:axId val="355003920"/>
        <c:axId val="355004312"/>
      </c:barChart>
      <c:lineChart>
        <c:grouping val="standard"/>
        <c:varyColors val="0"/>
        <c:ser>
          <c:idx val="1"/>
          <c:order val="1"/>
          <c:tx>
            <c:strRef>
              <c:f>Sheet1!$C$1</c:f>
              <c:strCache>
                <c:ptCount val="1"/>
                <c:pt idx="0">
                  <c:v>5 Year Moving Average</c:v>
                </c:pt>
              </c:strCache>
            </c:strRef>
          </c:tx>
          <c:marker>
            <c:symbol val="none"/>
          </c:marker>
          <c:cat>
            <c:numRef>
              <c:f>Sheet1!$A$2:$A$65</c:f>
              <c:numCache>
                <c:formatCode>General</c:formatCode>
                <c:ptCount val="64"/>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numCache>
            </c:numRef>
          </c:cat>
          <c:val>
            <c:numRef>
              <c:f>Sheet1!$C$2:$C$65</c:f>
              <c:numCache>
                <c:formatCode>General</c:formatCode>
                <c:ptCount val="64"/>
                <c:pt idx="4">
                  <c:v>49.6</c:v>
                </c:pt>
                <c:pt idx="5">
                  <c:v>52.8</c:v>
                </c:pt>
                <c:pt idx="6">
                  <c:v>59.4</c:v>
                </c:pt>
                <c:pt idx="7">
                  <c:v>68.599999999999994</c:v>
                </c:pt>
                <c:pt idx="8">
                  <c:v>63.2</c:v>
                </c:pt>
                <c:pt idx="9">
                  <c:v>60.6</c:v>
                </c:pt>
                <c:pt idx="10">
                  <c:v>61</c:v>
                </c:pt>
                <c:pt idx="11">
                  <c:v>66.599999999999994</c:v>
                </c:pt>
                <c:pt idx="12">
                  <c:v>54.4</c:v>
                </c:pt>
                <c:pt idx="13">
                  <c:v>53.6</c:v>
                </c:pt>
                <c:pt idx="14">
                  <c:v>56.4</c:v>
                </c:pt>
                <c:pt idx="15">
                  <c:v>69.2</c:v>
                </c:pt>
                <c:pt idx="16">
                  <c:v>59</c:v>
                </c:pt>
                <c:pt idx="17">
                  <c:v>66.2</c:v>
                </c:pt>
                <c:pt idx="18">
                  <c:v>70</c:v>
                </c:pt>
                <c:pt idx="19">
                  <c:v>69.2</c:v>
                </c:pt>
                <c:pt idx="20">
                  <c:v>56.8</c:v>
                </c:pt>
                <c:pt idx="21">
                  <c:v>67.599999999999994</c:v>
                </c:pt>
                <c:pt idx="22">
                  <c:v>60.4</c:v>
                </c:pt>
                <c:pt idx="23">
                  <c:v>67.599999999999994</c:v>
                </c:pt>
                <c:pt idx="24">
                  <c:v>86.4</c:v>
                </c:pt>
                <c:pt idx="25">
                  <c:v>84.8</c:v>
                </c:pt>
                <c:pt idx="26">
                  <c:v>80.599999999999994</c:v>
                </c:pt>
                <c:pt idx="27">
                  <c:v>81.8</c:v>
                </c:pt>
                <c:pt idx="28">
                  <c:v>68.2</c:v>
                </c:pt>
                <c:pt idx="29">
                  <c:v>46</c:v>
                </c:pt>
                <c:pt idx="30">
                  <c:v>44.8</c:v>
                </c:pt>
                <c:pt idx="31">
                  <c:v>36.799999999999997</c:v>
                </c:pt>
                <c:pt idx="32">
                  <c:v>42.2</c:v>
                </c:pt>
                <c:pt idx="33">
                  <c:v>49.8</c:v>
                </c:pt>
                <c:pt idx="34">
                  <c:v>54.6</c:v>
                </c:pt>
                <c:pt idx="35">
                  <c:v>57.2</c:v>
                </c:pt>
                <c:pt idx="36">
                  <c:v>57.2</c:v>
                </c:pt>
                <c:pt idx="37">
                  <c:v>45.8</c:v>
                </c:pt>
                <c:pt idx="38">
                  <c:v>38.6</c:v>
                </c:pt>
                <c:pt idx="39">
                  <c:v>31</c:v>
                </c:pt>
                <c:pt idx="40">
                  <c:v>34.200000000000003</c:v>
                </c:pt>
                <c:pt idx="41">
                  <c:v>38.6</c:v>
                </c:pt>
                <c:pt idx="42">
                  <c:v>47.6</c:v>
                </c:pt>
                <c:pt idx="43">
                  <c:v>51</c:v>
                </c:pt>
                <c:pt idx="44">
                  <c:v>54</c:v>
                </c:pt>
                <c:pt idx="45">
                  <c:v>47.4</c:v>
                </c:pt>
                <c:pt idx="46">
                  <c:v>42.4</c:v>
                </c:pt>
                <c:pt idx="47">
                  <c:v>37.4</c:v>
                </c:pt>
                <c:pt idx="48">
                  <c:v>38</c:v>
                </c:pt>
                <c:pt idx="49">
                  <c:v>43.6</c:v>
                </c:pt>
                <c:pt idx="50">
                  <c:v>41.2</c:v>
                </c:pt>
                <c:pt idx="51">
                  <c:v>42</c:v>
                </c:pt>
                <c:pt idx="52">
                  <c:v>40.6</c:v>
                </c:pt>
                <c:pt idx="53">
                  <c:v>39.200000000000003</c:v>
                </c:pt>
                <c:pt idx="54">
                  <c:v>31.4</c:v>
                </c:pt>
                <c:pt idx="55">
                  <c:v>31.8</c:v>
                </c:pt>
                <c:pt idx="56">
                  <c:v>33.4</c:v>
                </c:pt>
                <c:pt idx="57">
                  <c:v>33.4</c:v>
                </c:pt>
                <c:pt idx="58">
                  <c:v>38.6</c:v>
                </c:pt>
                <c:pt idx="59">
                  <c:v>37.4</c:v>
                </c:pt>
                <c:pt idx="60">
                  <c:v>44.2</c:v>
                </c:pt>
                <c:pt idx="61">
                  <c:v>57.6</c:v>
                </c:pt>
                <c:pt idx="62">
                  <c:v>58.6</c:v>
                </c:pt>
                <c:pt idx="63">
                  <c:v>51.4</c:v>
                </c:pt>
              </c:numCache>
            </c:numRef>
          </c:val>
          <c:smooth val="0"/>
        </c:ser>
        <c:ser>
          <c:idx val="2"/>
          <c:order val="2"/>
          <c:tx>
            <c:strRef>
              <c:f>Sheet1!$D$1</c:f>
              <c:strCache>
                <c:ptCount val="1"/>
                <c:pt idx="0">
                  <c:v>1974 Prediction</c:v>
                </c:pt>
              </c:strCache>
            </c:strRef>
          </c:tx>
          <c:marker>
            <c:symbol val="none"/>
          </c:marker>
          <c:cat>
            <c:numRef>
              <c:f>Sheet1!$A$2:$A$65</c:f>
              <c:numCache>
                <c:formatCode>General</c:formatCode>
                <c:ptCount val="64"/>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numCache>
            </c:numRef>
          </c:cat>
          <c:val>
            <c:numRef>
              <c:f>Sheet1!$D$2:$D$65</c:f>
              <c:numCache>
                <c:formatCode>General</c:formatCode>
                <c:ptCount val="64"/>
                <c:pt idx="0">
                  <c:v>44.076900000000002</c:v>
                </c:pt>
                <c:pt idx="1">
                  <c:v>45.773800000000001</c:v>
                </c:pt>
                <c:pt idx="2">
                  <c:v>47.470700000000001</c:v>
                </c:pt>
                <c:pt idx="3">
                  <c:v>49.1676</c:v>
                </c:pt>
                <c:pt idx="4">
                  <c:v>50.864500000000007</c:v>
                </c:pt>
                <c:pt idx="5">
                  <c:v>52.561400000000006</c:v>
                </c:pt>
                <c:pt idx="6">
                  <c:v>54.258300000000006</c:v>
                </c:pt>
                <c:pt idx="7">
                  <c:v>55.955200000000005</c:v>
                </c:pt>
                <c:pt idx="8">
                  <c:v>57.652100000000004</c:v>
                </c:pt>
                <c:pt idx="9">
                  <c:v>59.349000000000004</c:v>
                </c:pt>
                <c:pt idx="10">
                  <c:v>61.045900000000003</c:v>
                </c:pt>
                <c:pt idx="11">
                  <c:v>62.742800000000003</c:v>
                </c:pt>
                <c:pt idx="12">
                  <c:v>64.439700000000002</c:v>
                </c:pt>
                <c:pt idx="13">
                  <c:v>66.136600000000001</c:v>
                </c:pt>
                <c:pt idx="14">
                  <c:v>67.833500000000001</c:v>
                </c:pt>
                <c:pt idx="15">
                  <c:v>69.5304</c:v>
                </c:pt>
                <c:pt idx="16">
                  <c:v>71.2273</c:v>
                </c:pt>
                <c:pt idx="17">
                  <c:v>72.924199999999999</c:v>
                </c:pt>
                <c:pt idx="18">
                  <c:v>74.621100000000013</c:v>
                </c:pt>
                <c:pt idx="19">
                  <c:v>76.318000000000012</c:v>
                </c:pt>
                <c:pt idx="20">
                  <c:v>78.014900000000011</c:v>
                </c:pt>
                <c:pt idx="21">
                  <c:v>79.711800000000011</c:v>
                </c:pt>
                <c:pt idx="22">
                  <c:v>81.40870000000001</c:v>
                </c:pt>
                <c:pt idx="23">
                  <c:v>83.10560000000001</c:v>
                </c:pt>
                <c:pt idx="24">
                  <c:v>84.802500000000009</c:v>
                </c:pt>
                <c:pt idx="25">
                  <c:v>86.499400000000009</c:v>
                </c:pt>
                <c:pt idx="26">
                  <c:v>88.196300000000008</c:v>
                </c:pt>
                <c:pt idx="27">
                  <c:v>89.893200000000007</c:v>
                </c:pt>
                <c:pt idx="28">
                  <c:v>91.590100000000007</c:v>
                </c:pt>
                <c:pt idx="29">
                  <c:v>93.287000000000006</c:v>
                </c:pt>
                <c:pt idx="30">
                  <c:v>94.983900000000006</c:v>
                </c:pt>
                <c:pt idx="31">
                  <c:v>96.680800000000005</c:v>
                </c:pt>
                <c:pt idx="32">
                  <c:v>98.377700000000004</c:v>
                </c:pt>
                <c:pt idx="33">
                  <c:v>100.0746</c:v>
                </c:pt>
                <c:pt idx="34">
                  <c:v>101.7715</c:v>
                </c:pt>
                <c:pt idx="35">
                  <c:v>103.4684</c:v>
                </c:pt>
                <c:pt idx="36">
                  <c:v>105.1653</c:v>
                </c:pt>
                <c:pt idx="37">
                  <c:v>106.8622</c:v>
                </c:pt>
                <c:pt idx="38">
                  <c:v>108.5591</c:v>
                </c:pt>
                <c:pt idx="39">
                  <c:v>110.256</c:v>
                </c:pt>
                <c:pt idx="40">
                  <c:v>111.9529</c:v>
                </c:pt>
                <c:pt idx="41">
                  <c:v>113.6498</c:v>
                </c:pt>
                <c:pt idx="42">
                  <c:v>115.3467</c:v>
                </c:pt>
                <c:pt idx="43">
                  <c:v>117.0436</c:v>
                </c:pt>
                <c:pt idx="44">
                  <c:v>118.7405</c:v>
                </c:pt>
                <c:pt idx="45">
                  <c:v>120.4374</c:v>
                </c:pt>
                <c:pt idx="46">
                  <c:v>122.1343</c:v>
                </c:pt>
                <c:pt idx="47">
                  <c:v>123.8312</c:v>
                </c:pt>
                <c:pt idx="48">
                  <c:v>125.52809999999999</c:v>
                </c:pt>
                <c:pt idx="49">
                  <c:v>127.22499999999999</c:v>
                </c:pt>
                <c:pt idx="50">
                  <c:v>128.92189999999999</c:v>
                </c:pt>
                <c:pt idx="51">
                  <c:v>130.61879999999999</c:v>
                </c:pt>
                <c:pt idx="52">
                  <c:v>132.31569999999999</c:v>
                </c:pt>
                <c:pt idx="53">
                  <c:v>134.01260000000002</c:v>
                </c:pt>
                <c:pt idx="54">
                  <c:v>135.70950000000002</c:v>
                </c:pt>
                <c:pt idx="55">
                  <c:v>137.40640000000002</c:v>
                </c:pt>
                <c:pt idx="56">
                  <c:v>139.10330000000002</c:v>
                </c:pt>
                <c:pt idx="57">
                  <c:v>140.80020000000002</c:v>
                </c:pt>
                <c:pt idx="58">
                  <c:v>142.49710000000002</c:v>
                </c:pt>
                <c:pt idx="59">
                  <c:v>144.19400000000002</c:v>
                </c:pt>
                <c:pt idx="60">
                  <c:v>145.89090000000002</c:v>
                </c:pt>
                <c:pt idx="61">
                  <c:v>147.58780000000002</c:v>
                </c:pt>
                <c:pt idx="62">
                  <c:v>149.28470000000002</c:v>
                </c:pt>
                <c:pt idx="63">
                  <c:v>150.98160000000001</c:v>
                </c:pt>
              </c:numCache>
            </c:numRef>
          </c:val>
          <c:smooth val="0"/>
        </c:ser>
        <c:dLbls>
          <c:showLegendKey val="0"/>
          <c:showVal val="0"/>
          <c:showCatName val="0"/>
          <c:showSerName val="0"/>
          <c:showPercent val="0"/>
          <c:showBubbleSize val="0"/>
        </c:dLbls>
        <c:marker val="1"/>
        <c:smooth val="0"/>
        <c:axId val="355003920"/>
        <c:axId val="355004312"/>
      </c:lineChart>
      <c:catAx>
        <c:axId val="355003920"/>
        <c:scaling>
          <c:orientation val="minMax"/>
        </c:scaling>
        <c:delete val="0"/>
        <c:axPos val="b"/>
        <c:numFmt formatCode="General" sourceLinked="1"/>
        <c:majorTickMark val="out"/>
        <c:minorTickMark val="none"/>
        <c:tickLblPos val="nextTo"/>
        <c:txPr>
          <a:bodyPr/>
          <a:lstStyle/>
          <a:p>
            <a:pPr>
              <a:defRPr sz="800"/>
            </a:pPr>
            <a:endParaRPr lang="en-US"/>
          </a:p>
        </c:txPr>
        <c:crossAx val="355004312"/>
        <c:crosses val="autoZero"/>
        <c:auto val="1"/>
        <c:lblAlgn val="ctr"/>
        <c:lblOffset val="100"/>
        <c:noMultiLvlLbl val="0"/>
      </c:catAx>
      <c:valAx>
        <c:axId val="355004312"/>
        <c:scaling>
          <c:orientation val="minMax"/>
        </c:scaling>
        <c:delete val="0"/>
        <c:axPos val="l"/>
        <c:majorGridlines/>
        <c:numFmt formatCode="General" sourceLinked="1"/>
        <c:majorTickMark val="out"/>
        <c:minorTickMark val="none"/>
        <c:tickLblPos val="nextTo"/>
        <c:crossAx val="355003920"/>
        <c:crosses val="autoZero"/>
        <c:crossBetween val="between"/>
      </c:valAx>
    </c:plotArea>
    <c:legend>
      <c:legendPos val="r"/>
      <c:layout>
        <c:manualLayout>
          <c:xMode val="edge"/>
          <c:yMode val="edge"/>
          <c:x val="8.2341972878390193E-2"/>
          <c:y val="8.6167464361072754E-2"/>
          <c:w val="0.24998563218390832"/>
          <c:h val="0.25330271216097988"/>
        </c:manualLayout>
      </c:layout>
      <c:overlay val="1"/>
      <c:txPr>
        <a:bodyPr/>
        <a:lstStyle/>
        <a:p>
          <a:pPr>
            <a:defRPr sz="1200"/>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Number of EF-5 or F-5 Tornadoes</c:v>
                </c:pt>
              </c:strCache>
            </c:strRef>
          </c:tx>
          <c:spPr>
            <a:solidFill>
              <a:srgbClr val="004B9E"/>
            </a:solidFill>
          </c:spPr>
          <c:invertIfNegative val="0"/>
          <c:cat>
            <c:numRef>
              <c:f>Sheet1!$A$2:$A$65</c:f>
              <c:numCache>
                <c:formatCode>General</c:formatCode>
                <c:ptCount val="64"/>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numCache>
            </c:numRef>
          </c:cat>
          <c:val>
            <c:numRef>
              <c:f>Sheet1!$B$2:$B$65</c:f>
              <c:numCache>
                <c:formatCode>General</c:formatCode>
                <c:ptCount val="64"/>
                <c:pt idx="0">
                  <c:v>0</c:v>
                </c:pt>
                <c:pt idx="1">
                  <c:v>0</c:v>
                </c:pt>
                <c:pt idx="2">
                  <c:v>0</c:v>
                </c:pt>
                <c:pt idx="3">
                  <c:v>5</c:v>
                </c:pt>
                <c:pt idx="4">
                  <c:v>0</c:v>
                </c:pt>
                <c:pt idx="5">
                  <c:v>2</c:v>
                </c:pt>
                <c:pt idx="6">
                  <c:v>1</c:v>
                </c:pt>
                <c:pt idx="7">
                  <c:v>3</c:v>
                </c:pt>
                <c:pt idx="8">
                  <c:v>1</c:v>
                </c:pt>
                <c:pt idx="9">
                  <c:v>0</c:v>
                </c:pt>
                <c:pt idx="10">
                  <c:v>1</c:v>
                </c:pt>
                <c:pt idx="11">
                  <c:v>0</c:v>
                </c:pt>
                <c:pt idx="12">
                  <c:v>0</c:v>
                </c:pt>
                <c:pt idx="13">
                  <c:v>0</c:v>
                </c:pt>
                <c:pt idx="14">
                  <c:v>2</c:v>
                </c:pt>
                <c:pt idx="15">
                  <c:v>1</c:v>
                </c:pt>
                <c:pt idx="16">
                  <c:v>3</c:v>
                </c:pt>
                <c:pt idx="17">
                  <c:v>0</c:v>
                </c:pt>
                <c:pt idx="18">
                  <c:v>4</c:v>
                </c:pt>
                <c:pt idx="19">
                  <c:v>0</c:v>
                </c:pt>
                <c:pt idx="20">
                  <c:v>1</c:v>
                </c:pt>
                <c:pt idx="21">
                  <c:v>1</c:v>
                </c:pt>
                <c:pt idx="22">
                  <c:v>0</c:v>
                </c:pt>
                <c:pt idx="23">
                  <c:v>1</c:v>
                </c:pt>
                <c:pt idx="24">
                  <c:v>6</c:v>
                </c:pt>
                <c:pt idx="25">
                  <c:v>0</c:v>
                </c:pt>
                <c:pt idx="26">
                  <c:v>3</c:v>
                </c:pt>
                <c:pt idx="27">
                  <c:v>1</c:v>
                </c:pt>
                <c:pt idx="28">
                  <c:v>0</c:v>
                </c:pt>
                <c:pt idx="29">
                  <c:v>0</c:v>
                </c:pt>
                <c:pt idx="30">
                  <c:v>0</c:v>
                </c:pt>
                <c:pt idx="31">
                  <c:v>0</c:v>
                </c:pt>
                <c:pt idx="32">
                  <c:v>1</c:v>
                </c:pt>
                <c:pt idx="33">
                  <c:v>0</c:v>
                </c:pt>
                <c:pt idx="34">
                  <c:v>1</c:v>
                </c:pt>
                <c:pt idx="35">
                  <c:v>1</c:v>
                </c:pt>
                <c:pt idx="36">
                  <c:v>0</c:v>
                </c:pt>
                <c:pt idx="37">
                  <c:v>0</c:v>
                </c:pt>
                <c:pt idx="38">
                  <c:v>0</c:v>
                </c:pt>
                <c:pt idx="39">
                  <c:v>0</c:v>
                </c:pt>
                <c:pt idx="40">
                  <c:v>3</c:v>
                </c:pt>
                <c:pt idx="41">
                  <c:v>1</c:v>
                </c:pt>
                <c:pt idx="42">
                  <c:v>1</c:v>
                </c:pt>
                <c:pt idx="43">
                  <c:v>0</c:v>
                </c:pt>
                <c:pt idx="44">
                  <c:v>0</c:v>
                </c:pt>
                <c:pt idx="45">
                  <c:v>0</c:v>
                </c:pt>
                <c:pt idx="46">
                  <c:v>1</c:v>
                </c:pt>
                <c:pt idx="47">
                  <c:v>1</c:v>
                </c:pt>
                <c:pt idx="48">
                  <c:v>2</c:v>
                </c:pt>
                <c:pt idx="49">
                  <c:v>1</c:v>
                </c:pt>
                <c:pt idx="50">
                  <c:v>0</c:v>
                </c:pt>
                <c:pt idx="51">
                  <c:v>0</c:v>
                </c:pt>
                <c:pt idx="52">
                  <c:v>0</c:v>
                </c:pt>
                <c:pt idx="53">
                  <c:v>0</c:v>
                </c:pt>
                <c:pt idx="54">
                  <c:v>0</c:v>
                </c:pt>
                <c:pt idx="55">
                  <c:v>0</c:v>
                </c:pt>
                <c:pt idx="56">
                  <c:v>0</c:v>
                </c:pt>
                <c:pt idx="57">
                  <c:v>1</c:v>
                </c:pt>
                <c:pt idx="58">
                  <c:v>1</c:v>
                </c:pt>
                <c:pt idx="59">
                  <c:v>0</c:v>
                </c:pt>
                <c:pt idx="60">
                  <c:v>0</c:v>
                </c:pt>
                <c:pt idx="61">
                  <c:v>6</c:v>
                </c:pt>
                <c:pt idx="62">
                  <c:v>0</c:v>
                </c:pt>
                <c:pt idx="63">
                  <c:v>1</c:v>
                </c:pt>
              </c:numCache>
            </c:numRef>
          </c:val>
        </c:ser>
        <c:dLbls>
          <c:showLegendKey val="0"/>
          <c:showVal val="0"/>
          <c:showCatName val="0"/>
          <c:showSerName val="0"/>
          <c:showPercent val="0"/>
          <c:showBubbleSize val="0"/>
        </c:dLbls>
        <c:gapWidth val="150"/>
        <c:axId val="348175992"/>
        <c:axId val="348176384"/>
      </c:barChart>
      <c:lineChart>
        <c:grouping val="standard"/>
        <c:varyColors val="0"/>
        <c:ser>
          <c:idx val="1"/>
          <c:order val="1"/>
          <c:tx>
            <c:strRef>
              <c:f>Sheet1!$C$1</c:f>
              <c:strCache>
                <c:ptCount val="1"/>
                <c:pt idx="0">
                  <c:v>5 Year Moving Average</c:v>
                </c:pt>
              </c:strCache>
            </c:strRef>
          </c:tx>
          <c:marker>
            <c:symbol val="none"/>
          </c:marker>
          <c:cat>
            <c:numRef>
              <c:f>Sheet1!$A$2:$A$65</c:f>
              <c:numCache>
                <c:formatCode>General</c:formatCode>
                <c:ptCount val="64"/>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numCache>
            </c:numRef>
          </c:cat>
          <c:val>
            <c:numRef>
              <c:f>Sheet1!$C$2:$C$65</c:f>
              <c:numCache>
                <c:formatCode>General</c:formatCode>
                <c:ptCount val="64"/>
                <c:pt idx="4">
                  <c:v>1</c:v>
                </c:pt>
                <c:pt idx="5">
                  <c:v>1.4</c:v>
                </c:pt>
                <c:pt idx="6">
                  <c:v>1.6</c:v>
                </c:pt>
                <c:pt idx="7">
                  <c:v>2.2000000000000002</c:v>
                </c:pt>
                <c:pt idx="8">
                  <c:v>1.4</c:v>
                </c:pt>
                <c:pt idx="9">
                  <c:v>1.4</c:v>
                </c:pt>
                <c:pt idx="10">
                  <c:v>1.2</c:v>
                </c:pt>
                <c:pt idx="11">
                  <c:v>1</c:v>
                </c:pt>
                <c:pt idx="12">
                  <c:v>0.4</c:v>
                </c:pt>
                <c:pt idx="13">
                  <c:v>0.2</c:v>
                </c:pt>
                <c:pt idx="14">
                  <c:v>0.6</c:v>
                </c:pt>
                <c:pt idx="15">
                  <c:v>0.6</c:v>
                </c:pt>
                <c:pt idx="16">
                  <c:v>1.2</c:v>
                </c:pt>
                <c:pt idx="17">
                  <c:v>1.2</c:v>
                </c:pt>
                <c:pt idx="18">
                  <c:v>2</c:v>
                </c:pt>
                <c:pt idx="19">
                  <c:v>1.6</c:v>
                </c:pt>
                <c:pt idx="20">
                  <c:v>1.6</c:v>
                </c:pt>
                <c:pt idx="21">
                  <c:v>1.2</c:v>
                </c:pt>
                <c:pt idx="22">
                  <c:v>1.2</c:v>
                </c:pt>
                <c:pt idx="23">
                  <c:v>0.6</c:v>
                </c:pt>
                <c:pt idx="24">
                  <c:v>1.8</c:v>
                </c:pt>
                <c:pt idx="25">
                  <c:v>1.6</c:v>
                </c:pt>
                <c:pt idx="26">
                  <c:v>2</c:v>
                </c:pt>
                <c:pt idx="27">
                  <c:v>2.2000000000000002</c:v>
                </c:pt>
                <c:pt idx="28">
                  <c:v>2</c:v>
                </c:pt>
                <c:pt idx="29">
                  <c:v>0.8</c:v>
                </c:pt>
                <c:pt idx="30">
                  <c:v>0.8</c:v>
                </c:pt>
                <c:pt idx="31">
                  <c:v>0.2</c:v>
                </c:pt>
                <c:pt idx="32">
                  <c:v>0.2</c:v>
                </c:pt>
                <c:pt idx="33">
                  <c:v>0.2</c:v>
                </c:pt>
                <c:pt idx="34">
                  <c:v>0.4</c:v>
                </c:pt>
                <c:pt idx="35">
                  <c:v>0.6</c:v>
                </c:pt>
                <c:pt idx="36">
                  <c:v>0.6</c:v>
                </c:pt>
                <c:pt idx="37">
                  <c:v>0.4</c:v>
                </c:pt>
                <c:pt idx="38">
                  <c:v>0.4</c:v>
                </c:pt>
                <c:pt idx="39">
                  <c:v>0.2</c:v>
                </c:pt>
                <c:pt idx="40">
                  <c:v>0.6</c:v>
                </c:pt>
                <c:pt idx="41">
                  <c:v>0.8</c:v>
                </c:pt>
                <c:pt idx="42">
                  <c:v>1</c:v>
                </c:pt>
                <c:pt idx="43">
                  <c:v>1</c:v>
                </c:pt>
                <c:pt idx="44">
                  <c:v>1</c:v>
                </c:pt>
                <c:pt idx="45">
                  <c:v>0.4</c:v>
                </c:pt>
                <c:pt idx="46">
                  <c:v>0.4</c:v>
                </c:pt>
                <c:pt idx="47">
                  <c:v>0.4</c:v>
                </c:pt>
                <c:pt idx="48">
                  <c:v>0.8</c:v>
                </c:pt>
                <c:pt idx="49">
                  <c:v>1</c:v>
                </c:pt>
                <c:pt idx="50">
                  <c:v>1</c:v>
                </c:pt>
                <c:pt idx="51">
                  <c:v>0.8</c:v>
                </c:pt>
                <c:pt idx="52">
                  <c:v>0.6</c:v>
                </c:pt>
                <c:pt idx="53">
                  <c:v>0.2</c:v>
                </c:pt>
                <c:pt idx="54">
                  <c:v>0</c:v>
                </c:pt>
                <c:pt idx="55">
                  <c:v>0</c:v>
                </c:pt>
                <c:pt idx="56">
                  <c:v>0</c:v>
                </c:pt>
                <c:pt idx="57">
                  <c:v>0.2</c:v>
                </c:pt>
                <c:pt idx="58">
                  <c:v>0.4</c:v>
                </c:pt>
                <c:pt idx="59">
                  <c:v>0.4</c:v>
                </c:pt>
                <c:pt idx="60">
                  <c:v>0.4</c:v>
                </c:pt>
                <c:pt idx="61">
                  <c:v>1.6</c:v>
                </c:pt>
                <c:pt idx="62">
                  <c:v>1.4</c:v>
                </c:pt>
                <c:pt idx="63">
                  <c:v>1.4</c:v>
                </c:pt>
              </c:numCache>
            </c:numRef>
          </c:val>
          <c:smooth val="0"/>
        </c:ser>
        <c:dLbls>
          <c:showLegendKey val="0"/>
          <c:showVal val="0"/>
          <c:showCatName val="0"/>
          <c:showSerName val="0"/>
          <c:showPercent val="0"/>
          <c:showBubbleSize val="0"/>
        </c:dLbls>
        <c:marker val="1"/>
        <c:smooth val="0"/>
        <c:axId val="348175992"/>
        <c:axId val="348176384"/>
      </c:lineChart>
      <c:catAx>
        <c:axId val="348175992"/>
        <c:scaling>
          <c:orientation val="minMax"/>
        </c:scaling>
        <c:delete val="0"/>
        <c:axPos val="b"/>
        <c:numFmt formatCode="General" sourceLinked="1"/>
        <c:majorTickMark val="out"/>
        <c:minorTickMark val="none"/>
        <c:tickLblPos val="nextTo"/>
        <c:txPr>
          <a:bodyPr/>
          <a:lstStyle/>
          <a:p>
            <a:pPr>
              <a:defRPr sz="800"/>
            </a:pPr>
            <a:endParaRPr lang="en-US"/>
          </a:p>
        </c:txPr>
        <c:crossAx val="348176384"/>
        <c:crosses val="autoZero"/>
        <c:auto val="1"/>
        <c:lblAlgn val="ctr"/>
        <c:lblOffset val="100"/>
        <c:noMultiLvlLbl val="0"/>
      </c:catAx>
      <c:valAx>
        <c:axId val="348176384"/>
        <c:scaling>
          <c:orientation val="minMax"/>
        </c:scaling>
        <c:delete val="0"/>
        <c:axPos val="l"/>
        <c:majorGridlines/>
        <c:numFmt formatCode="General" sourceLinked="1"/>
        <c:majorTickMark val="out"/>
        <c:minorTickMark val="none"/>
        <c:tickLblPos val="nextTo"/>
        <c:crossAx val="348175992"/>
        <c:crosses val="autoZero"/>
        <c:crossBetween val="between"/>
      </c:valAx>
    </c:plotArea>
    <c:legend>
      <c:legendPos val="r"/>
      <c:layout>
        <c:manualLayout>
          <c:xMode val="edge"/>
          <c:yMode val="edge"/>
          <c:x val="0.63682471264368068"/>
          <c:y val="0.18012171272708558"/>
          <c:w val="0.27475574712643674"/>
          <c:h val="0.10050756523081671"/>
        </c:manualLayout>
      </c:layout>
      <c:overlay val="1"/>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941267210019798E-2"/>
          <c:y val="5.8242186939747413E-2"/>
          <c:w val="0.90445319335083119"/>
          <c:h val="0.79639659796623596"/>
        </c:manualLayout>
      </c:layout>
      <c:barChart>
        <c:barDir val="col"/>
        <c:grouping val="clustered"/>
        <c:varyColors val="0"/>
        <c:ser>
          <c:idx val="0"/>
          <c:order val="0"/>
          <c:tx>
            <c:strRef>
              <c:f>Sheet1!$B$1</c:f>
              <c:strCache>
                <c:ptCount val="1"/>
                <c:pt idx="0">
                  <c:v>Significant Hail Events</c:v>
                </c:pt>
              </c:strCache>
            </c:strRef>
          </c:tx>
          <c:invertIfNegative val="0"/>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Sheet1!$B$2:$B$25</c:f>
              <c:numCache>
                <c:formatCode>General</c:formatCode>
                <c:ptCount val="24"/>
                <c:pt idx="0">
                  <c:v>56</c:v>
                </c:pt>
                <c:pt idx="1">
                  <c:v>84</c:v>
                </c:pt>
                <c:pt idx="2">
                  <c:v>67</c:v>
                </c:pt>
                <c:pt idx="3">
                  <c:v>90</c:v>
                </c:pt>
                <c:pt idx="4">
                  <c:v>52</c:v>
                </c:pt>
                <c:pt idx="5">
                  <c:v>114</c:v>
                </c:pt>
                <c:pt idx="6">
                  <c:v>99</c:v>
                </c:pt>
                <c:pt idx="7">
                  <c:v>65</c:v>
                </c:pt>
                <c:pt idx="8">
                  <c:v>100</c:v>
                </c:pt>
                <c:pt idx="9">
                  <c:v>73</c:v>
                </c:pt>
                <c:pt idx="10">
                  <c:v>71</c:v>
                </c:pt>
                <c:pt idx="11">
                  <c:v>69</c:v>
                </c:pt>
                <c:pt idx="12">
                  <c:v>75</c:v>
                </c:pt>
                <c:pt idx="13">
                  <c:v>96</c:v>
                </c:pt>
                <c:pt idx="14">
                  <c:v>99</c:v>
                </c:pt>
                <c:pt idx="15">
                  <c:v>71</c:v>
                </c:pt>
                <c:pt idx="16">
                  <c:v>116</c:v>
                </c:pt>
                <c:pt idx="17">
                  <c:v>67</c:v>
                </c:pt>
                <c:pt idx="18">
                  <c:v>116</c:v>
                </c:pt>
                <c:pt idx="19">
                  <c:v>102</c:v>
                </c:pt>
                <c:pt idx="20">
                  <c:v>99</c:v>
                </c:pt>
                <c:pt idx="21">
                  <c:v>164</c:v>
                </c:pt>
                <c:pt idx="22">
                  <c:v>94</c:v>
                </c:pt>
                <c:pt idx="23" formatCode="_(* #,##0_);_(* \(#,##0\);_(* &quot;-&quot;??_);_(@_)">
                  <c:v>60</c:v>
                </c:pt>
              </c:numCache>
            </c:numRef>
          </c:val>
        </c:ser>
        <c:dLbls>
          <c:showLegendKey val="0"/>
          <c:showVal val="0"/>
          <c:showCatName val="0"/>
          <c:showSerName val="0"/>
          <c:showPercent val="0"/>
          <c:showBubbleSize val="0"/>
        </c:dLbls>
        <c:gapWidth val="150"/>
        <c:axId val="348177560"/>
        <c:axId val="194864808"/>
      </c:barChart>
      <c:lineChart>
        <c:grouping val="standard"/>
        <c:varyColors val="0"/>
        <c:ser>
          <c:idx val="1"/>
          <c:order val="1"/>
          <c:tx>
            <c:strRef>
              <c:f>Sheet1!$C$1</c:f>
              <c:strCache>
                <c:ptCount val="1"/>
                <c:pt idx="0">
                  <c:v>5 Year Moving Average</c:v>
                </c:pt>
              </c:strCache>
            </c:strRef>
          </c:tx>
          <c:marker>
            <c:symbol val="none"/>
          </c:marker>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Sheet1!$C$2:$C$25</c:f>
              <c:numCache>
                <c:formatCode>_(* #,##0_);_(* \(#,##0\);_(* "-"??_);_(@_)</c:formatCode>
                <c:ptCount val="24"/>
                <c:pt idx="4">
                  <c:v>69.8</c:v>
                </c:pt>
                <c:pt idx="5">
                  <c:v>81.400000000000006</c:v>
                </c:pt>
                <c:pt idx="6">
                  <c:v>84.4</c:v>
                </c:pt>
                <c:pt idx="7">
                  <c:v>84</c:v>
                </c:pt>
                <c:pt idx="8">
                  <c:v>86</c:v>
                </c:pt>
                <c:pt idx="9">
                  <c:v>90.2</c:v>
                </c:pt>
                <c:pt idx="10">
                  <c:v>81.599999999999994</c:v>
                </c:pt>
                <c:pt idx="11">
                  <c:v>75.599999999999994</c:v>
                </c:pt>
                <c:pt idx="12">
                  <c:v>77.599999999999994</c:v>
                </c:pt>
                <c:pt idx="13">
                  <c:v>76.8</c:v>
                </c:pt>
                <c:pt idx="14">
                  <c:v>82</c:v>
                </c:pt>
                <c:pt idx="15">
                  <c:v>82</c:v>
                </c:pt>
                <c:pt idx="16">
                  <c:v>91.4</c:v>
                </c:pt>
                <c:pt idx="17">
                  <c:v>89.8</c:v>
                </c:pt>
                <c:pt idx="18">
                  <c:v>93.8</c:v>
                </c:pt>
                <c:pt idx="19">
                  <c:v>94.4</c:v>
                </c:pt>
                <c:pt idx="20">
                  <c:v>100</c:v>
                </c:pt>
                <c:pt idx="21">
                  <c:v>109.6</c:v>
                </c:pt>
                <c:pt idx="22">
                  <c:v>115</c:v>
                </c:pt>
                <c:pt idx="23">
                  <c:v>103.8</c:v>
                </c:pt>
              </c:numCache>
            </c:numRef>
          </c:val>
          <c:smooth val="0"/>
        </c:ser>
        <c:dLbls>
          <c:showLegendKey val="0"/>
          <c:showVal val="0"/>
          <c:showCatName val="0"/>
          <c:showSerName val="0"/>
          <c:showPercent val="0"/>
          <c:showBubbleSize val="0"/>
        </c:dLbls>
        <c:marker val="1"/>
        <c:smooth val="0"/>
        <c:axId val="348177560"/>
        <c:axId val="194864808"/>
      </c:lineChart>
      <c:catAx>
        <c:axId val="348177560"/>
        <c:scaling>
          <c:orientation val="minMax"/>
        </c:scaling>
        <c:delete val="0"/>
        <c:axPos val="b"/>
        <c:numFmt formatCode="General" sourceLinked="1"/>
        <c:majorTickMark val="out"/>
        <c:minorTickMark val="none"/>
        <c:tickLblPos val="nextTo"/>
        <c:txPr>
          <a:bodyPr/>
          <a:lstStyle/>
          <a:p>
            <a:pPr>
              <a:defRPr sz="1000"/>
            </a:pPr>
            <a:endParaRPr lang="en-US"/>
          </a:p>
        </c:txPr>
        <c:crossAx val="194864808"/>
        <c:crosses val="autoZero"/>
        <c:auto val="1"/>
        <c:lblAlgn val="ctr"/>
        <c:lblOffset val="100"/>
        <c:noMultiLvlLbl val="0"/>
      </c:catAx>
      <c:valAx>
        <c:axId val="194864808"/>
        <c:scaling>
          <c:orientation val="minMax"/>
        </c:scaling>
        <c:delete val="0"/>
        <c:axPos val="l"/>
        <c:majorGridlines/>
        <c:numFmt formatCode="General" sourceLinked="1"/>
        <c:majorTickMark val="out"/>
        <c:minorTickMark val="none"/>
        <c:tickLblPos val="nextTo"/>
        <c:crossAx val="348177560"/>
        <c:crosses val="autoZero"/>
        <c:crossBetween val="between"/>
      </c:valAx>
    </c:plotArea>
    <c:legend>
      <c:legendPos val="r"/>
      <c:layout>
        <c:manualLayout>
          <c:xMode val="edge"/>
          <c:yMode val="edge"/>
          <c:x val="0.28183116913017481"/>
          <c:y val="5.2804383058675124E-2"/>
          <c:w val="0.44948830409356738"/>
          <c:h val="0.13618748476112677"/>
        </c:manualLayout>
      </c:layout>
      <c:overlay val="0"/>
      <c:txPr>
        <a:bodyPr/>
        <a:lstStyle/>
        <a:p>
          <a:pPr>
            <a:defRPr sz="105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941267210019798E-2"/>
          <c:y val="5.8242186939747413E-2"/>
          <c:w val="0.90445319335083119"/>
          <c:h val="0.79639659796623585"/>
        </c:manualLayout>
      </c:layout>
      <c:barChart>
        <c:barDir val="col"/>
        <c:grouping val="clustered"/>
        <c:varyColors val="0"/>
        <c:ser>
          <c:idx val="0"/>
          <c:order val="0"/>
          <c:tx>
            <c:strRef>
              <c:f>Sheet1!$B$1</c:f>
              <c:strCache>
                <c:ptCount val="1"/>
                <c:pt idx="0">
                  <c:v>Significant Wind Events</c:v>
                </c:pt>
              </c:strCache>
            </c:strRef>
          </c:tx>
          <c:invertIfNegative val="0"/>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Sheet1!$B$2:$B$25</c:f>
              <c:numCache>
                <c:formatCode>General</c:formatCode>
                <c:ptCount val="24"/>
                <c:pt idx="0">
                  <c:v>41</c:v>
                </c:pt>
                <c:pt idx="1">
                  <c:v>30</c:v>
                </c:pt>
                <c:pt idx="2">
                  <c:v>31</c:v>
                </c:pt>
                <c:pt idx="3">
                  <c:v>48</c:v>
                </c:pt>
                <c:pt idx="4">
                  <c:v>69</c:v>
                </c:pt>
                <c:pt idx="5">
                  <c:v>59</c:v>
                </c:pt>
                <c:pt idx="6">
                  <c:v>109</c:v>
                </c:pt>
                <c:pt idx="7">
                  <c:v>97</c:v>
                </c:pt>
                <c:pt idx="8">
                  <c:v>120</c:v>
                </c:pt>
                <c:pt idx="9">
                  <c:v>68</c:v>
                </c:pt>
                <c:pt idx="10">
                  <c:v>78</c:v>
                </c:pt>
                <c:pt idx="11">
                  <c:v>88</c:v>
                </c:pt>
                <c:pt idx="12">
                  <c:v>91</c:v>
                </c:pt>
                <c:pt idx="13">
                  <c:v>111</c:v>
                </c:pt>
                <c:pt idx="14">
                  <c:v>64</c:v>
                </c:pt>
                <c:pt idx="15">
                  <c:v>98</c:v>
                </c:pt>
                <c:pt idx="16">
                  <c:v>64</c:v>
                </c:pt>
                <c:pt idx="17">
                  <c:v>63</c:v>
                </c:pt>
                <c:pt idx="18">
                  <c:v>116</c:v>
                </c:pt>
                <c:pt idx="19">
                  <c:v>70</c:v>
                </c:pt>
                <c:pt idx="20">
                  <c:v>83</c:v>
                </c:pt>
                <c:pt idx="21">
                  <c:v>142</c:v>
                </c:pt>
                <c:pt idx="22">
                  <c:v>59</c:v>
                </c:pt>
                <c:pt idx="23" formatCode="_(* #,##0_);_(* \(#,##0\);_(* &quot;-&quot;??_);_(@_)">
                  <c:v>84</c:v>
                </c:pt>
              </c:numCache>
            </c:numRef>
          </c:val>
        </c:ser>
        <c:dLbls>
          <c:showLegendKey val="0"/>
          <c:showVal val="0"/>
          <c:showCatName val="0"/>
          <c:showSerName val="0"/>
          <c:showPercent val="0"/>
          <c:showBubbleSize val="0"/>
        </c:dLbls>
        <c:gapWidth val="150"/>
        <c:axId val="194865592"/>
        <c:axId val="194865984"/>
      </c:barChart>
      <c:lineChart>
        <c:grouping val="standard"/>
        <c:varyColors val="0"/>
        <c:ser>
          <c:idx val="1"/>
          <c:order val="1"/>
          <c:tx>
            <c:strRef>
              <c:f>Sheet1!$C$1</c:f>
              <c:strCache>
                <c:ptCount val="1"/>
                <c:pt idx="0">
                  <c:v>5 Year Moving Average</c:v>
                </c:pt>
              </c:strCache>
            </c:strRef>
          </c:tx>
          <c:marker>
            <c:symbol val="none"/>
          </c:marker>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Sheet1!$C$2:$C$25</c:f>
              <c:numCache>
                <c:formatCode>_(* #,##0_);_(* \(#,##0\);_(* "-"??_);_(@_)</c:formatCode>
                <c:ptCount val="24"/>
                <c:pt idx="4">
                  <c:v>43.8</c:v>
                </c:pt>
                <c:pt idx="5">
                  <c:v>47.4</c:v>
                </c:pt>
                <c:pt idx="6">
                  <c:v>63.2</c:v>
                </c:pt>
                <c:pt idx="7">
                  <c:v>76.400000000000006</c:v>
                </c:pt>
                <c:pt idx="8">
                  <c:v>90.8</c:v>
                </c:pt>
                <c:pt idx="9">
                  <c:v>90.6</c:v>
                </c:pt>
                <c:pt idx="10">
                  <c:v>94.4</c:v>
                </c:pt>
                <c:pt idx="11">
                  <c:v>90.2</c:v>
                </c:pt>
                <c:pt idx="12">
                  <c:v>89</c:v>
                </c:pt>
                <c:pt idx="13">
                  <c:v>87.2</c:v>
                </c:pt>
                <c:pt idx="14">
                  <c:v>86.4</c:v>
                </c:pt>
                <c:pt idx="15">
                  <c:v>90.4</c:v>
                </c:pt>
                <c:pt idx="16">
                  <c:v>85.6</c:v>
                </c:pt>
                <c:pt idx="17">
                  <c:v>80</c:v>
                </c:pt>
                <c:pt idx="18">
                  <c:v>81</c:v>
                </c:pt>
                <c:pt idx="19">
                  <c:v>82.2</c:v>
                </c:pt>
                <c:pt idx="20">
                  <c:v>79.2</c:v>
                </c:pt>
                <c:pt idx="21">
                  <c:v>94.8</c:v>
                </c:pt>
                <c:pt idx="22">
                  <c:v>94</c:v>
                </c:pt>
                <c:pt idx="23">
                  <c:v>87.6</c:v>
                </c:pt>
              </c:numCache>
            </c:numRef>
          </c:val>
          <c:smooth val="0"/>
        </c:ser>
        <c:dLbls>
          <c:showLegendKey val="0"/>
          <c:showVal val="0"/>
          <c:showCatName val="0"/>
          <c:showSerName val="0"/>
          <c:showPercent val="0"/>
          <c:showBubbleSize val="0"/>
        </c:dLbls>
        <c:marker val="1"/>
        <c:smooth val="0"/>
        <c:axId val="194865592"/>
        <c:axId val="194865984"/>
      </c:lineChart>
      <c:catAx>
        <c:axId val="194865592"/>
        <c:scaling>
          <c:orientation val="minMax"/>
        </c:scaling>
        <c:delete val="0"/>
        <c:axPos val="b"/>
        <c:numFmt formatCode="General" sourceLinked="1"/>
        <c:majorTickMark val="out"/>
        <c:minorTickMark val="none"/>
        <c:tickLblPos val="nextTo"/>
        <c:txPr>
          <a:bodyPr/>
          <a:lstStyle/>
          <a:p>
            <a:pPr>
              <a:defRPr sz="1000"/>
            </a:pPr>
            <a:endParaRPr lang="en-US"/>
          </a:p>
        </c:txPr>
        <c:crossAx val="194865984"/>
        <c:crosses val="autoZero"/>
        <c:auto val="1"/>
        <c:lblAlgn val="ctr"/>
        <c:lblOffset val="100"/>
        <c:noMultiLvlLbl val="0"/>
      </c:catAx>
      <c:valAx>
        <c:axId val="194865984"/>
        <c:scaling>
          <c:orientation val="minMax"/>
        </c:scaling>
        <c:delete val="0"/>
        <c:axPos val="l"/>
        <c:majorGridlines/>
        <c:numFmt formatCode="General" sourceLinked="1"/>
        <c:majorTickMark val="out"/>
        <c:minorTickMark val="none"/>
        <c:tickLblPos val="nextTo"/>
        <c:crossAx val="194865592"/>
        <c:crosses val="autoZero"/>
        <c:crossBetween val="between"/>
      </c:valAx>
    </c:plotArea>
    <c:legend>
      <c:legendPos val="r"/>
      <c:layout>
        <c:manualLayout>
          <c:xMode val="edge"/>
          <c:yMode val="edge"/>
          <c:x val="0.28183116913017481"/>
          <c:y val="5.2804383058675124E-2"/>
          <c:w val="0.44948830409356738"/>
          <c:h val="0.13618748476112683"/>
        </c:manualLayout>
      </c:layout>
      <c:overlay val="0"/>
      <c:txPr>
        <a:bodyPr/>
        <a:lstStyle/>
        <a:p>
          <a:pPr>
            <a:defRPr sz="105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Named Storms</c:v>
                </c:pt>
              </c:strCache>
            </c:strRef>
          </c:tx>
          <c:invertIfNegative val="0"/>
          <c:cat>
            <c:numRef>
              <c:f>Sheet1!$A$2:$A$164</c:f>
              <c:numCache>
                <c:formatCode>General</c:formatCode>
                <c:ptCount val="163"/>
                <c:pt idx="0">
                  <c:v>1851</c:v>
                </c:pt>
                <c:pt idx="1">
                  <c:v>1852</c:v>
                </c:pt>
                <c:pt idx="2">
                  <c:v>1853</c:v>
                </c:pt>
                <c:pt idx="3">
                  <c:v>1854</c:v>
                </c:pt>
                <c:pt idx="4">
                  <c:v>1855</c:v>
                </c:pt>
                <c:pt idx="5">
                  <c:v>1856</c:v>
                </c:pt>
                <c:pt idx="6">
                  <c:v>1857</c:v>
                </c:pt>
                <c:pt idx="7">
                  <c:v>1858</c:v>
                </c:pt>
                <c:pt idx="8">
                  <c:v>1859</c:v>
                </c:pt>
                <c:pt idx="9">
                  <c:v>1860</c:v>
                </c:pt>
                <c:pt idx="10">
                  <c:v>1861</c:v>
                </c:pt>
                <c:pt idx="11">
                  <c:v>1862</c:v>
                </c:pt>
                <c:pt idx="12">
                  <c:v>1863</c:v>
                </c:pt>
                <c:pt idx="13">
                  <c:v>1864</c:v>
                </c:pt>
                <c:pt idx="14">
                  <c:v>1865</c:v>
                </c:pt>
                <c:pt idx="15">
                  <c:v>1866</c:v>
                </c:pt>
                <c:pt idx="16">
                  <c:v>1867</c:v>
                </c:pt>
                <c:pt idx="17">
                  <c:v>1868</c:v>
                </c:pt>
                <c:pt idx="18">
                  <c:v>1869</c:v>
                </c:pt>
                <c:pt idx="19">
                  <c:v>1870</c:v>
                </c:pt>
                <c:pt idx="20">
                  <c:v>1871</c:v>
                </c:pt>
                <c:pt idx="21">
                  <c:v>1872</c:v>
                </c:pt>
                <c:pt idx="22">
                  <c:v>1873</c:v>
                </c:pt>
                <c:pt idx="23">
                  <c:v>1874</c:v>
                </c:pt>
                <c:pt idx="24">
                  <c:v>1875</c:v>
                </c:pt>
                <c:pt idx="25">
                  <c:v>1876</c:v>
                </c:pt>
                <c:pt idx="26">
                  <c:v>1877</c:v>
                </c:pt>
                <c:pt idx="27">
                  <c:v>1878</c:v>
                </c:pt>
                <c:pt idx="28">
                  <c:v>1879</c:v>
                </c:pt>
                <c:pt idx="29">
                  <c:v>1880</c:v>
                </c:pt>
                <c:pt idx="30">
                  <c:v>1881</c:v>
                </c:pt>
                <c:pt idx="31">
                  <c:v>1882</c:v>
                </c:pt>
                <c:pt idx="32">
                  <c:v>1883</c:v>
                </c:pt>
                <c:pt idx="33">
                  <c:v>1884</c:v>
                </c:pt>
                <c:pt idx="34">
                  <c:v>1885</c:v>
                </c:pt>
                <c:pt idx="35">
                  <c:v>1886</c:v>
                </c:pt>
                <c:pt idx="36">
                  <c:v>1887</c:v>
                </c:pt>
                <c:pt idx="37">
                  <c:v>1888</c:v>
                </c:pt>
                <c:pt idx="38">
                  <c:v>1889</c:v>
                </c:pt>
                <c:pt idx="39">
                  <c:v>1890</c:v>
                </c:pt>
                <c:pt idx="40">
                  <c:v>1891</c:v>
                </c:pt>
                <c:pt idx="41">
                  <c:v>1892</c:v>
                </c:pt>
                <c:pt idx="42">
                  <c:v>1893</c:v>
                </c:pt>
                <c:pt idx="43">
                  <c:v>1894</c:v>
                </c:pt>
                <c:pt idx="44">
                  <c:v>1895</c:v>
                </c:pt>
                <c:pt idx="45">
                  <c:v>1896</c:v>
                </c:pt>
                <c:pt idx="46">
                  <c:v>1897</c:v>
                </c:pt>
                <c:pt idx="47">
                  <c:v>1898</c:v>
                </c:pt>
                <c:pt idx="48">
                  <c:v>1899</c:v>
                </c:pt>
                <c:pt idx="49">
                  <c:v>1900</c:v>
                </c:pt>
                <c:pt idx="50">
                  <c:v>1901</c:v>
                </c:pt>
                <c:pt idx="51">
                  <c:v>1902</c:v>
                </c:pt>
                <c:pt idx="52">
                  <c:v>1903</c:v>
                </c:pt>
                <c:pt idx="53">
                  <c:v>1904</c:v>
                </c:pt>
                <c:pt idx="54">
                  <c:v>1905</c:v>
                </c:pt>
                <c:pt idx="55">
                  <c:v>1906</c:v>
                </c:pt>
                <c:pt idx="56">
                  <c:v>1907</c:v>
                </c:pt>
                <c:pt idx="57">
                  <c:v>1908</c:v>
                </c:pt>
                <c:pt idx="58">
                  <c:v>1909</c:v>
                </c:pt>
                <c:pt idx="59">
                  <c:v>1910</c:v>
                </c:pt>
                <c:pt idx="60">
                  <c:v>1911</c:v>
                </c:pt>
                <c:pt idx="61">
                  <c:v>1912</c:v>
                </c:pt>
                <c:pt idx="62">
                  <c:v>1913</c:v>
                </c:pt>
                <c:pt idx="63">
                  <c:v>1914</c:v>
                </c:pt>
                <c:pt idx="64">
                  <c:v>1915</c:v>
                </c:pt>
                <c:pt idx="65">
                  <c:v>1916</c:v>
                </c:pt>
                <c:pt idx="66">
                  <c:v>1917</c:v>
                </c:pt>
                <c:pt idx="67">
                  <c:v>1918</c:v>
                </c:pt>
                <c:pt idx="68">
                  <c:v>1919</c:v>
                </c:pt>
                <c:pt idx="69">
                  <c:v>1920</c:v>
                </c:pt>
                <c:pt idx="70">
                  <c:v>1921</c:v>
                </c:pt>
                <c:pt idx="71">
                  <c:v>1922</c:v>
                </c:pt>
                <c:pt idx="72">
                  <c:v>1923</c:v>
                </c:pt>
                <c:pt idx="73">
                  <c:v>1924</c:v>
                </c:pt>
                <c:pt idx="74">
                  <c:v>1925</c:v>
                </c:pt>
                <c:pt idx="75">
                  <c:v>1926</c:v>
                </c:pt>
                <c:pt idx="76">
                  <c:v>1927</c:v>
                </c:pt>
                <c:pt idx="77">
                  <c:v>1928</c:v>
                </c:pt>
                <c:pt idx="78">
                  <c:v>1929</c:v>
                </c:pt>
                <c:pt idx="79">
                  <c:v>1930</c:v>
                </c:pt>
                <c:pt idx="80">
                  <c:v>1931</c:v>
                </c:pt>
                <c:pt idx="81">
                  <c:v>1932</c:v>
                </c:pt>
                <c:pt idx="82">
                  <c:v>1933</c:v>
                </c:pt>
                <c:pt idx="83">
                  <c:v>1934</c:v>
                </c:pt>
                <c:pt idx="84">
                  <c:v>1935</c:v>
                </c:pt>
                <c:pt idx="85">
                  <c:v>1936</c:v>
                </c:pt>
                <c:pt idx="86">
                  <c:v>1937</c:v>
                </c:pt>
                <c:pt idx="87">
                  <c:v>1938</c:v>
                </c:pt>
                <c:pt idx="88">
                  <c:v>1939</c:v>
                </c:pt>
                <c:pt idx="89">
                  <c:v>1940</c:v>
                </c:pt>
                <c:pt idx="90">
                  <c:v>1941</c:v>
                </c:pt>
                <c:pt idx="91">
                  <c:v>1942</c:v>
                </c:pt>
                <c:pt idx="92">
                  <c:v>1943</c:v>
                </c:pt>
                <c:pt idx="93">
                  <c:v>1944</c:v>
                </c:pt>
                <c:pt idx="94">
                  <c:v>1945</c:v>
                </c:pt>
                <c:pt idx="95">
                  <c:v>1946</c:v>
                </c:pt>
                <c:pt idx="96">
                  <c:v>1947</c:v>
                </c:pt>
                <c:pt idx="97">
                  <c:v>1948</c:v>
                </c:pt>
                <c:pt idx="98">
                  <c:v>1949</c:v>
                </c:pt>
                <c:pt idx="99">
                  <c:v>1950</c:v>
                </c:pt>
                <c:pt idx="100">
                  <c:v>1951</c:v>
                </c:pt>
                <c:pt idx="101">
                  <c:v>1952</c:v>
                </c:pt>
                <c:pt idx="102">
                  <c:v>1953</c:v>
                </c:pt>
                <c:pt idx="103">
                  <c:v>1954</c:v>
                </c:pt>
                <c:pt idx="104">
                  <c:v>1955</c:v>
                </c:pt>
                <c:pt idx="105">
                  <c:v>1956</c:v>
                </c:pt>
                <c:pt idx="106">
                  <c:v>1957</c:v>
                </c:pt>
                <c:pt idx="107">
                  <c:v>1958</c:v>
                </c:pt>
                <c:pt idx="108">
                  <c:v>1959</c:v>
                </c:pt>
                <c:pt idx="109">
                  <c:v>1960</c:v>
                </c:pt>
                <c:pt idx="110">
                  <c:v>1961</c:v>
                </c:pt>
                <c:pt idx="111">
                  <c:v>1962</c:v>
                </c:pt>
                <c:pt idx="112">
                  <c:v>1963</c:v>
                </c:pt>
                <c:pt idx="113">
                  <c:v>1964</c:v>
                </c:pt>
                <c:pt idx="114">
                  <c:v>1965</c:v>
                </c:pt>
                <c:pt idx="115">
                  <c:v>1966</c:v>
                </c:pt>
                <c:pt idx="116">
                  <c:v>1967</c:v>
                </c:pt>
                <c:pt idx="117">
                  <c:v>1968</c:v>
                </c:pt>
                <c:pt idx="118">
                  <c:v>1969</c:v>
                </c:pt>
                <c:pt idx="119">
                  <c:v>1970</c:v>
                </c:pt>
                <c:pt idx="120">
                  <c:v>1971</c:v>
                </c:pt>
                <c:pt idx="121">
                  <c:v>1972</c:v>
                </c:pt>
                <c:pt idx="122">
                  <c:v>1973</c:v>
                </c:pt>
                <c:pt idx="123">
                  <c:v>1974</c:v>
                </c:pt>
                <c:pt idx="124">
                  <c:v>1975</c:v>
                </c:pt>
                <c:pt idx="125">
                  <c:v>1976</c:v>
                </c:pt>
                <c:pt idx="126">
                  <c:v>1977</c:v>
                </c:pt>
                <c:pt idx="127">
                  <c:v>1978</c:v>
                </c:pt>
                <c:pt idx="128">
                  <c:v>1979</c:v>
                </c:pt>
                <c:pt idx="129">
                  <c:v>1980</c:v>
                </c:pt>
                <c:pt idx="130">
                  <c:v>1981</c:v>
                </c:pt>
                <c:pt idx="131">
                  <c:v>1982</c:v>
                </c:pt>
                <c:pt idx="132">
                  <c:v>1983</c:v>
                </c:pt>
                <c:pt idx="133">
                  <c:v>1984</c:v>
                </c:pt>
                <c:pt idx="134">
                  <c:v>1985</c:v>
                </c:pt>
                <c:pt idx="135">
                  <c:v>1986</c:v>
                </c:pt>
                <c:pt idx="136">
                  <c:v>1987</c:v>
                </c:pt>
                <c:pt idx="137">
                  <c:v>1988</c:v>
                </c:pt>
                <c:pt idx="138">
                  <c:v>1989</c:v>
                </c:pt>
                <c:pt idx="139">
                  <c:v>1990</c:v>
                </c:pt>
                <c:pt idx="140">
                  <c:v>1991</c:v>
                </c:pt>
                <c:pt idx="141">
                  <c:v>1992</c:v>
                </c:pt>
                <c:pt idx="142">
                  <c:v>1993</c:v>
                </c:pt>
                <c:pt idx="143">
                  <c:v>1994</c:v>
                </c:pt>
                <c:pt idx="144">
                  <c:v>1995</c:v>
                </c:pt>
                <c:pt idx="145">
                  <c:v>1996</c:v>
                </c:pt>
                <c:pt idx="146">
                  <c:v>1997</c:v>
                </c:pt>
                <c:pt idx="147">
                  <c:v>1998</c:v>
                </c:pt>
                <c:pt idx="148">
                  <c:v>1999</c:v>
                </c:pt>
                <c:pt idx="149">
                  <c:v>2000</c:v>
                </c:pt>
                <c:pt idx="150">
                  <c:v>2001</c:v>
                </c:pt>
                <c:pt idx="151">
                  <c:v>2002</c:v>
                </c:pt>
                <c:pt idx="152">
                  <c:v>2003</c:v>
                </c:pt>
                <c:pt idx="153">
                  <c:v>2004</c:v>
                </c:pt>
                <c:pt idx="154">
                  <c:v>2005</c:v>
                </c:pt>
                <c:pt idx="155">
                  <c:v>2006</c:v>
                </c:pt>
                <c:pt idx="156">
                  <c:v>2007</c:v>
                </c:pt>
                <c:pt idx="157">
                  <c:v>2008</c:v>
                </c:pt>
                <c:pt idx="158">
                  <c:v>2009</c:v>
                </c:pt>
                <c:pt idx="159">
                  <c:v>2010</c:v>
                </c:pt>
                <c:pt idx="160">
                  <c:v>2011</c:v>
                </c:pt>
                <c:pt idx="161">
                  <c:v>2012</c:v>
                </c:pt>
                <c:pt idx="162">
                  <c:v>2013</c:v>
                </c:pt>
              </c:numCache>
            </c:numRef>
          </c:cat>
          <c:val>
            <c:numRef>
              <c:f>Sheet1!$B$2:$B$164</c:f>
              <c:numCache>
                <c:formatCode>General</c:formatCode>
                <c:ptCount val="163"/>
                <c:pt idx="0">
                  <c:v>6</c:v>
                </c:pt>
                <c:pt idx="1">
                  <c:v>5</c:v>
                </c:pt>
                <c:pt idx="2">
                  <c:v>8</c:v>
                </c:pt>
                <c:pt idx="3">
                  <c:v>5</c:v>
                </c:pt>
                <c:pt idx="4">
                  <c:v>5</c:v>
                </c:pt>
                <c:pt idx="5">
                  <c:v>6</c:v>
                </c:pt>
                <c:pt idx="6">
                  <c:v>4</c:v>
                </c:pt>
                <c:pt idx="7">
                  <c:v>6</c:v>
                </c:pt>
                <c:pt idx="8">
                  <c:v>8</c:v>
                </c:pt>
                <c:pt idx="9">
                  <c:v>7</c:v>
                </c:pt>
                <c:pt idx="10">
                  <c:v>8</c:v>
                </c:pt>
                <c:pt idx="11">
                  <c:v>6</c:v>
                </c:pt>
                <c:pt idx="12">
                  <c:v>9</c:v>
                </c:pt>
                <c:pt idx="13">
                  <c:v>5</c:v>
                </c:pt>
                <c:pt idx="14">
                  <c:v>7</c:v>
                </c:pt>
                <c:pt idx="15">
                  <c:v>7</c:v>
                </c:pt>
                <c:pt idx="16">
                  <c:v>9</c:v>
                </c:pt>
                <c:pt idx="17">
                  <c:v>4</c:v>
                </c:pt>
                <c:pt idx="18">
                  <c:v>10</c:v>
                </c:pt>
                <c:pt idx="19">
                  <c:v>11</c:v>
                </c:pt>
                <c:pt idx="20">
                  <c:v>8</c:v>
                </c:pt>
                <c:pt idx="21">
                  <c:v>5</c:v>
                </c:pt>
                <c:pt idx="22">
                  <c:v>5</c:v>
                </c:pt>
                <c:pt idx="23">
                  <c:v>7</c:v>
                </c:pt>
                <c:pt idx="24">
                  <c:v>6</c:v>
                </c:pt>
                <c:pt idx="25">
                  <c:v>5</c:v>
                </c:pt>
                <c:pt idx="26">
                  <c:v>8</c:v>
                </c:pt>
                <c:pt idx="27">
                  <c:v>12</c:v>
                </c:pt>
                <c:pt idx="28">
                  <c:v>8</c:v>
                </c:pt>
                <c:pt idx="29">
                  <c:v>11</c:v>
                </c:pt>
                <c:pt idx="30">
                  <c:v>7</c:v>
                </c:pt>
                <c:pt idx="31">
                  <c:v>6</c:v>
                </c:pt>
                <c:pt idx="32">
                  <c:v>4</c:v>
                </c:pt>
                <c:pt idx="33">
                  <c:v>4</c:v>
                </c:pt>
                <c:pt idx="34">
                  <c:v>8</c:v>
                </c:pt>
                <c:pt idx="35">
                  <c:v>12</c:v>
                </c:pt>
                <c:pt idx="36">
                  <c:v>19</c:v>
                </c:pt>
                <c:pt idx="37">
                  <c:v>9</c:v>
                </c:pt>
                <c:pt idx="38">
                  <c:v>9</c:v>
                </c:pt>
                <c:pt idx="39">
                  <c:v>4</c:v>
                </c:pt>
                <c:pt idx="40">
                  <c:v>10</c:v>
                </c:pt>
                <c:pt idx="41">
                  <c:v>9</c:v>
                </c:pt>
                <c:pt idx="42">
                  <c:v>12</c:v>
                </c:pt>
                <c:pt idx="43">
                  <c:v>7</c:v>
                </c:pt>
                <c:pt idx="44">
                  <c:v>6</c:v>
                </c:pt>
                <c:pt idx="45">
                  <c:v>7</c:v>
                </c:pt>
                <c:pt idx="46">
                  <c:v>6</c:v>
                </c:pt>
                <c:pt idx="47">
                  <c:v>11</c:v>
                </c:pt>
                <c:pt idx="48">
                  <c:v>9</c:v>
                </c:pt>
                <c:pt idx="49">
                  <c:v>7</c:v>
                </c:pt>
                <c:pt idx="50">
                  <c:v>12</c:v>
                </c:pt>
                <c:pt idx="51">
                  <c:v>5</c:v>
                </c:pt>
                <c:pt idx="52">
                  <c:v>10</c:v>
                </c:pt>
                <c:pt idx="53">
                  <c:v>5</c:v>
                </c:pt>
                <c:pt idx="54">
                  <c:v>5</c:v>
                </c:pt>
                <c:pt idx="55">
                  <c:v>11</c:v>
                </c:pt>
                <c:pt idx="56">
                  <c:v>5</c:v>
                </c:pt>
                <c:pt idx="57">
                  <c:v>10</c:v>
                </c:pt>
                <c:pt idx="58">
                  <c:v>11</c:v>
                </c:pt>
                <c:pt idx="59">
                  <c:v>5</c:v>
                </c:pt>
                <c:pt idx="60">
                  <c:v>6</c:v>
                </c:pt>
                <c:pt idx="61">
                  <c:v>7</c:v>
                </c:pt>
                <c:pt idx="62">
                  <c:v>6</c:v>
                </c:pt>
                <c:pt idx="63">
                  <c:v>1</c:v>
                </c:pt>
                <c:pt idx="64">
                  <c:v>6</c:v>
                </c:pt>
                <c:pt idx="65">
                  <c:v>15</c:v>
                </c:pt>
                <c:pt idx="66">
                  <c:v>4</c:v>
                </c:pt>
                <c:pt idx="67">
                  <c:v>6</c:v>
                </c:pt>
                <c:pt idx="68">
                  <c:v>5</c:v>
                </c:pt>
                <c:pt idx="69">
                  <c:v>5</c:v>
                </c:pt>
                <c:pt idx="70">
                  <c:v>7</c:v>
                </c:pt>
                <c:pt idx="71">
                  <c:v>5</c:v>
                </c:pt>
                <c:pt idx="72">
                  <c:v>9</c:v>
                </c:pt>
                <c:pt idx="73">
                  <c:v>11</c:v>
                </c:pt>
                <c:pt idx="74">
                  <c:v>4</c:v>
                </c:pt>
                <c:pt idx="75">
                  <c:v>11</c:v>
                </c:pt>
                <c:pt idx="76">
                  <c:v>7</c:v>
                </c:pt>
                <c:pt idx="77">
                  <c:v>6</c:v>
                </c:pt>
                <c:pt idx="78">
                  <c:v>3</c:v>
                </c:pt>
                <c:pt idx="79">
                  <c:v>2</c:v>
                </c:pt>
                <c:pt idx="80">
                  <c:v>9</c:v>
                </c:pt>
                <c:pt idx="81">
                  <c:v>11</c:v>
                </c:pt>
                <c:pt idx="82">
                  <c:v>21</c:v>
                </c:pt>
                <c:pt idx="83">
                  <c:v>11</c:v>
                </c:pt>
                <c:pt idx="84">
                  <c:v>6</c:v>
                </c:pt>
                <c:pt idx="85">
                  <c:v>16</c:v>
                </c:pt>
                <c:pt idx="86">
                  <c:v>9</c:v>
                </c:pt>
                <c:pt idx="87">
                  <c:v>8</c:v>
                </c:pt>
                <c:pt idx="88">
                  <c:v>5</c:v>
                </c:pt>
                <c:pt idx="89">
                  <c:v>8</c:v>
                </c:pt>
                <c:pt idx="90">
                  <c:v>6</c:v>
                </c:pt>
                <c:pt idx="91">
                  <c:v>10</c:v>
                </c:pt>
                <c:pt idx="92">
                  <c:v>10</c:v>
                </c:pt>
                <c:pt idx="93">
                  <c:v>11</c:v>
                </c:pt>
                <c:pt idx="94">
                  <c:v>11</c:v>
                </c:pt>
                <c:pt idx="95">
                  <c:v>6</c:v>
                </c:pt>
                <c:pt idx="96">
                  <c:v>9</c:v>
                </c:pt>
                <c:pt idx="97">
                  <c:v>9</c:v>
                </c:pt>
                <c:pt idx="98">
                  <c:v>13</c:v>
                </c:pt>
                <c:pt idx="99">
                  <c:v>13</c:v>
                </c:pt>
                <c:pt idx="100">
                  <c:v>10</c:v>
                </c:pt>
                <c:pt idx="101">
                  <c:v>7</c:v>
                </c:pt>
                <c:pt idx="102">
                  <c:v>14</c:v>
                </c:pt>
                <c:pt idx="103">
                  <c:v>11</c:v>
                </c:pt>
                <c:pt idx="104">
                  <c:v>12</c:v>
                </c:pt>
                <c:pt idx="105">
                  <c:v>8</c:v>
                </c:pt>
                <c:pt idx="106">
                  <c:v>8</c:v>
                </c:pt>
                <c:pt idx="107">
                  <c:v>10</c:v>
                </c:pt>
                <c:pt idx="108">
                  <c:v>11</c:v>
                </c:pt>
                <c:pt idx="109">
                  <c:v>7</c:v>
                </c:pt>
                <c:pt idx="110">
                  <c:v>11</c:v>
                </c:pt>
                <c:pt idx="111">
                  <c:v>5</c:v>
                </c:pt>
                <c:pt idx="112">
                  <c:v>9</c:v>
                </c:pt>
                <c:pt idx="113">
                  <c:v>12</c:v>
                </c:pt>
                <c:pt idx="114">
                  <c:v>6</c:v>
                </c:pt>
                <c:pt idx="115">
                  <c:v>11</c:v>
                </c:pt>
                <c:pt idx="116">
                  <c:v>8</c:v>
                </c:pt>
                <c:pt idx="117">
                  <c:v>8</c:v>
                </c:pt>
                <c:pt idx="118">
                  <c:v>18</c:v>
                </c:pt>
                <c:pt idx="119">
                  <c:v>10</c:v>
                </c:pt>
                <c:pt idx="120">
                  <c:v>13</c:v>
                </c:pt>
                <c:pt idx="121">
                  <c:v>7</c:v>
                </c:pt>
                <c:pt idx="122">
                  <c:v>8</c:v>
                </c:pt>
                <c:pt idx="123">
                  <c:v>11</c:v>
                </c:pt>
                <c:pt idx="124">
                  <c:v>9</c:v>
                </c:pt>
                <c:pt idx="125">
                  <c:v>10</c:v>
                </c:pt>
                <c:pt idx="126">
                  <c:v>6</c:v>
                </c:pt>
                <c:pt idx="127">
                  <c:v>12</c:v>
                </c:pt>
                <c:pt idx="128">
                  <c:v>9</c:v>
                </c:pt>
                <c:pt idx="129">
                  <c:v>11</c:v>
                </c:pt>
                <c:pt idx="130">
                  <c:v>12</c:v>
                </c:pt>
                <c:pt idx="131">
                  <c:v>6</c:v>
                </c:pt>
                <c:pt idx="132">
                  <c:v>4</c:v>
                </c:pt>
                <c:pt idx="133">
                  <c:v>13</c:v>
                </c:pt>
                <c:pt idx="134">
                  <c:v>10</c:v>
                </c:pt>
                <c:pt idx="135">
                  <c:v>6</c:v>
                </c:pt>
                <c:pt idx="136">
                  <c:v>7</c:v>
                </c:pt>
                <c:pt idx="137">
                  <c:v>12</c:v>
                </c:pt>
                <c:pt idx="138">
                  <c:v>11</c:v>
                </c:pt>
                <c:pt idx="139">
                  <c:v>13</c:v>
                </c:pt>
                <c:pt idx="140">
                  <c:v>8</c:v>
                </c:pt>
                <c:pt idx="141">
                  <c:v>7</c:v>
                </c:pt>
                <c:pt idx="142">
                  <c:v>8</c:v>
                </c:pt>
                <c:pt idx="143">
                  <c:v>7</c:v>
                </c:pt>
                <c:pt idx="144">
                  <c:v>19</c:v>
                </c:pt>
                <c:pt idx="145">
                  <c:v>13</c:v>
                </c:pt>
                <c:pt idx="146">
                  <c:v>8</c:v>
                </c:pt>
                <c:pt idx="147">
                  <c:v>14</c:v>
                </c:pt>
                <c:pt idx="148">
                  <c:v>12</c:v>
                </c:pt>
                <c:pt idx="149">
                  <c:v>15</c:v>
                </c:pt>
                <c:pt idx="150">
                  <c:v>15</c:v>
                </c:pt>
                <c:pt idx="151">
                  <c:v>12</c:v>
                </c:pt>
                <c:pt idx="152">
                  <c:v>16</c:v>
                </c:pt>
                <c:pt idx="153">
                  <c:v>15</c:v>
                </c:pt>
                <c:pt idx="154">
                  <c:v>28</c:v>
                </c:pt>
                <c:pt idx="155">
                  <c:v>10</c:v>
                </c:pt>
                <c:pt idx="156">
                  <c:v>15</c:v>
                </c:pt>
                <c:pt idx="157">
                  <c:v>16</c:v>
                </c:pt>
                <c:pt idx="158">
                  <c:v>11</c:v>
                </c:pt>
                <c:pt idx="159">
                  <c:v>21</c:v>
                </c:pt>
                <c:pt idx="160">
                  <c:v>20</c:v>
                </c:pt>
                <c:pt idx="161">
                  <c:v>19</c:v>
                </c:pt>
                <c:pt idx="162">
                  <c:v>21</c:v>
                </c:pt>
              </c:numCache>
            </c:numRef>
          </c:val>
        </c:ser>
        <c:dLbls>
          <c:showLegendKey val="0"/>
          <c:showVal val="0"/>
          <c:showCatName val="0"/>
          <c:showSerName val="0"/>
          <c:showPercent val="0"/>
          <c:showBubbleSize val="0"/>
        </c:dLbls>
        <c:gapWidth val="150"/>
        <c:axId val="348474024"/>
        <c:axId val="348474416"/>
      </c:barChart>
      <c:lineChart>
        <c:grouping val="standard"/>
        <c:varyColors val="0"/>
        <c:ser>
          <c:idx val="1"/>
          <c:order val="1"/>
          <c:tx>
            <c:strRef>
              <c:f>Sheet1!$C$1</c:f>
              <c:strCache>
                <c:ptCount val="1"/>
                <c:pt idx="0">
                  <c:v>Moving Avg</c:v>
                </c:pt>
              </c:strCache>
            </c:strRef>
          </c:tx>
          <c:marker>
            <c:symbol val="none"/>
          </c:marker>
          <c:cat>
            <c:numRef>
              <c:f>Sheet1!$A$2:$A$164</c:f>
              <c:numCache>
                <c:formatCode>General</c:formatCode>
                <c:ptCount val="163"/>
                <c:pt idx="0">
                  <c:v>1851</c:v>
                </c:pt>
                <c:pt idx="1">
                  <c:v>1852</c:v>
                </c:pt>
                <c:pt idx="2">
                  <c:v>1853</c:v>
                </c:pt>
                <c:pt idx="3">
                  <c:v>1854</c:v>
                </c:pt>
                <c:pt idx="4">
                  <c:v>1855</c:v>
                </c:pt>
                <c:pt idx="5">
                  <c:v>1856</c:v>
                </c:pt>
                <c:pt idx="6">
                  <c:v>1857</c:v>
                </c:pt>
                <c:pt idx="7">
                  <c:v>1858</c:v>
                </c:pt>
                <c:pt idx="8">
                  <c:v>1859</c:v>
                </c:pt>
                <c:pt idx="9">
                  <c:v>1860</c:v>
                </c:pt>
                <c:pt idx="10">
                  <c:v>1861</c:v>
                </c:pt>
                <c:pt idx="11">
                  <c:v>1862</c:v>
                </c:pt>
                <c:pt idx="12">
                  <c:v>1863</c:v>
                </c:pt>
                <c:pt idx="13">
                  <c:v>1864</c:v>
                </c:pt>
                <c:pt idx="14">
                  <c:v>1865</c:v>
                </c:pt>
                <c:pt idx="15">
                  <c:v>1866</c:v>
                </c:pt>
                <c:pt idx="16">
                  <c:v>1867</c:v>
                </c:pt>
                <c:pt idx="17">
                  <c:v>1868</c:v>
                </c:pt>
                <c:pt idx="18">
                  <c:v>1869</c:v>
                </c:pt>
                <c:pt idx="19">
                  <c:v>1870</c:v>
                </c:pt>
                <c:pt idx="20">
                  <c:v>1871</c:v>
                </c:pt>
                <c:pt idx="21">
                  <c:v>1872</c:v>
                </c:pt>
                <c:pt idx="22">
                  <c:v>1873</c:v>
                </c:pt>
                <c:pt idx="23">
                  <c:v>1874</c:v>
                </c:pt>
                <c:pt idx="24">
                  <c:v>1875</c:v>
                </c:pt>
                <c:pt idx="25">
                  <c:v>1876</c:v>
                </c:pt>
                <c:pt idx="26">
                  <c:v>1877</c:v>
                </c:pt>
                <c:pt idx="27">
                  <c:v>1878</c:v>
                </c:pt>
                <c:pt idx="28">
                  <c:v>1879</c:v>
                </c:pt>
                <c:pt idx="29">
                  <c:v>1880</c:v>
                </c:pt>
                <c:pt idx="30">
                  <c:v>1881</c:v>
                </c:pt>
                <c:pt idx="31">
                  <c:v>1882</c:v>
                </c:pt>
                <c:pt idx="32">
                  <c:v>1883</c:v>
                </c:pt>
                <c:pt idx="33">
                  <c:v>1884</c:v>
                </c:pt>
                <c:pt idx="34">
                  <c:v>1885</c:v>
                </c:pt>
                <c:pt idx="35">
                  <c:v>1886</c:v>
                </c:pt>
                <c:pt idx="36">
                  <c:v>1887</c:v>
                </c:pt>
                <c:pt idx="37">
                  <c:v>1888</c:v>
                </c:pt>
                <c:pt idx="38">
                  <c:v>1889</c:v>
                </c:pt>
                <c:pt idx="39">
                  <c:v>1890</c:v>
                </c:pt>
                <c:pt idx="40">
                  <c:v>1891</c:v>
                </c:pt>
                <c:pt idx="41">
                  <c:v>1892</c:v>
                </c:pt>
                <c:pt idx="42">
                  <c:v>1893</c:v>
                </c:pt>
                <c:pt idx="43">
                  <c:v>1894</c:v>
                </c:pt>
                <c:pt idx="44">
                  <c:v>1895</c:v>
                </c:pt>
                <c:pt idx="45">
                  <c:v>1896</c:v>
                </c:pt>
                <c:pt idx="46">
                  <c:v>1897</c:v>
                </c:pt>
                <c:pt idx="47">
                  <c:v>1898</c:v>
                </c:pt>
                <c:pt idx="48">
                  <c:v>1899</c:v>
                </c:pt>
                <c:pt idx="49">
                  <c:v>1900</c:v>
                </c:pt>
                <c:pt idx="50">
                  <c:v>1901</c:v>
                </c:pt>
                <c:pt idx="51">
                  <c:v>1902</c:v>
                </c:pt>
                <c:pt idx="52">
                  <c:v>1903</c:v>
                </c:pt>
                <c:pt idx="53">
                  <c:v>1904</c:v>
                </c:pt>
                <c:pt idx="54">
                  <c:v>1905</c:v>
                </c:pt>
                <c:pt idx="55">
                  <c:v>1906</c:v>
                </c:pt>
                <c:pt idx="56">
                  <c:v>1907</c:v>
                </c:pt>
                <c:pt idx="57">
                  <c:v>1908</c:v>
                </c:pt>
                <c:pt idx="58">
                  <c:v>1909</c:v>
                </c:pt>
                <c:pt idx="59">
                  <c:v>1910</c:v>
                </c:pt>
                <c:pt idx="60">
                  <c:v>1911</c:v>
                </c:pt>
                <c:pt idx="61">
                  <c:v>1912</c:v>
                </c:pt>
                <c:pt idx="62">
                  <c:v>1913</c:v>
                </c:pt>
                <c:pt idx="63">
                  <c:v>1914</c:v>
                </c:pt>
                <c:pt idx="64">
                  <c:v>1915</c:v>
                </c:pt>
                <c:pt idx="65">
                  <c:v>1916</c:v>
                </c:pt>
                <c:pt idx="66">
                  <c:v>1917</c:v>
                </c:pt>
                <c:pt idx="67">
                  <c:v>1918</c:v>
                </c:pt>
                <c:pt idx="68">
                  <c:v>1919</c:v>
                </c:pt>
                <c:pt idx="69">
                  <c:v>1920</c:v>
                </c:pt>
                <c:pt idx="70">
                  <c:v>1921</c:v>
                </c:pt>
                <c:pt idx="71">
                  <c:v>1922</c:v>
                </c:pt>
                <c:pt idx="72">
                  <c:v>1923</c:v>
                </c:pt>
                <c:pt idx="73">
                  <c:v>1924</c:v>
                </c:pt>
                <c:pt idx="74">
                  <c:v>1925</c:v>
                </c:pt>
                <c:pt idx="75">
                  <c:v>1926</c:v>
                </c:pt>
                <c:pt idx="76">
                  <c:v>1927</c:v>
                </c:pt>
                <c:pt idx="77">
                  <c:v>1928</c:v>
                </c:pt>
                <c:pt idx="78">
                  <c:v>1929</c:v>
                </c:pt>
                <c:pt idx="79">
                  <c:v>1930</c:v>
                </c:pt>
                <c:pt idx="80">
                  <c:v>1931</c:v>
                </c:pt>
                <c:pt idx="81">
                  <c:v>1932</c:v>
                </c:pt>
                <c:pt idx="82">
                  <c:v>1933</c:v>
                </c:pt>
                <c:pt idx="83">
                  <c:v>1934</c:v>
                </c:pt>
                <c:pt idx="84">
                  <c:v>1935</c:v>
                </c:pt>
                <c:pt idx="85">
                  <c:v>1936</c:v>
                </c:pt>
                <c:pt idx="86">
                  <c:v>1937</c:v>
                </c:pt>
                <c:pt idx="87">
                  <c:v>1938</c:v>
                </c:pt>
                <c:pt idx="88">
                  <c:v>1939</c:v>
                </c:pt>
                <c:pt idx="89">
                  <c:v>1940</c:v>
                </c:pt>
                <c:pt idx="90">
                  <c:v>1941</c:v>
                </c:pt>
                <c:pt idx="91">
                  <c:v>1942</c:v>
                </c:pt>
                <c:pt idx="92">
                  <c:v>1943</c:v>
                </c:pt>
                <c:pt idx="93">
                  <c:v>1944</c:v>
                </c:pt>
                <c:pt idx="94">
                  <c:v>1945</c:v>
                </c:pt>
                <c:pt idx="95">
                  <c:v>1946</c:v>
                </c:pt>
                <c:pt idx="96">
                  <c:v>1947</c:v>
                </c:pt>
                <c:pt idx="97">
                  <c:v>1948</c:v>
                </c:pt>
                <c:pt idx="98">
                  <c:v>1949</c:v>
                </c:pt>
                <c:pt idx="99">
                  <c:v>1950</c:v>
                </c:pt>
                <c:pt idx="100">
                  <c:v>1951</c:v>
                </c:pt>
                <c:pt idx="101">
                  <c:v>1952</c:v>
                </c:pt>
                <c:pt idx="102">
                  <c:v>1953</c:v>
                </c:pt>
                <c:pt idx="103">
                  <c:v>1954</c:v>
                </c:pt>
                <c:pt idx="104">
                  <c:v>1955</c:v>
                </c:pt>
                <c:pt idx="105">
                  <c:v>1956</c:v>
                </c:pt>
                <c:pt idx="106">
                  <c:v>1957</c:v>
                </c:pt>
                <c:pt idx="107">
                  <c:v>1958</c:v>
                </c:pt>
                <c:pt idx="108">
                  <c:v>1959</c:v>
                </c:pt>
                <c:pt idx="109">
                  <c:v>1960</c:v>
                </c:pt>
                <c:pt idx="110">
                  <c:v>1961</c:v>
                </c:pt>
                <c:pt idx="111">
                  <c:v>1962</c:v>
                </c:pt>
                <c:pt idx="112">
                  <c:v>1963</c:v>
                </c:pt>
                <c:pt idx="113">
                  <c:v>1964</c:v>
                </c:pt>
                <c:pt idx="114">
                  <c:v>1965</c:v>
                </c:pt>
                <c:pt idx="115">
                  <c:v>1966</c:v>
                </c:pt>
                <c:pt idx="116">
                  <c:v>1967</c:v>
                </c:pt>
                <c:pt idx="117">
                  <c:v>1968</c:v>
                </c:pt>
                <c:pt idx="118">
                  <c:v>1969</c:v>
                </c:pt>
                <c:pt idx="119">
                  <c:v>1970</c:v>
                </c:pt>
                <c:pt idx="120">
                  <c:v>1971</c:v>
                </c:pt>
                <c:pt idx="121">
                  <c:v>1972</c:v>
                </c:pt>
                <c:pt idx="122">
                  <c:v>1973</c:v>
                </c:pt>
                <c:pt idx="123">
                  <c:v>1974</c:v>
                </c:pt>
                <c:pt idx="124">
                  <c:v>1975</c:v>
                </c:pt>
                <c:pt idx="125">
                  <c:v>1976</c:v>
                </c:pt>
                <c:pt idx="126">
                  <c:v>1977</c:v>
                </c:pt>
                <c:pt idx="127">
                  <c:v>1978</c:v>
                </c:pt>
                <c:pt idx="128">
                  <c:v>1979</c:v>
                </c:pt>
                <c:pt idx="129">
                  <c:v>1980</c:v>
                </c:pt>
                <c:pt idx="130">
                  <c:v>1981</c:v>
                </c:pt>
                <c:pt idx="131">
                  <c:v>1982</c:v>
                </c:pt>
                <c:pt idx="132">
                  <c:v>1983</c:v>
                </c:pt>
                <c:pt idx="133">
                  <c:v>1984</c:v>
                </c:pt>
                <c:pt idx="134">
                  <c:v>1985</c:v>
                </c:pt>
                <c:pt idx="135">
                  <c:v>1986</c:v>
                </c:pt>
                <c:pt idx="136">
                  <c:v>1987</c:v>
                </c:pt>
                <c:pt idx="137">
                  <c:v>1988</c:v>
                </c:pt>
                <c:pt idx="138">
                  <c:v>1989</c:v>
                </c:pt>
                <c:pt idx="139">
                  <c:v>1990</c:v>
                </c:pt>
                <c:pt idx="140">
                  <c:v>1991</c:v>
                </c:pt>
                <c:pt idx="141">
                  <c:v>1992</c:v>
                </c:pt>
                <c:pt idx="142">
                  <c:v>1993</c:v>
                </c:pt>
                <c:pt idx="143">
                  <c:v>1994</c:v>
                </c:pt>
                <c:pt idx="144">
                  <c:v>1995</c:v>
                </c:pt>
                <c:pt idx="145">
                  <c:v>1996</c:v>
                </c:pt>
                <c:pt idx="146">
                  <c:v>1997</c:v>
                </c:pt>
                <c:pt idx="147">
                  <c:v>1998</c:v>
                </c:pt>
                <c:pt idx="148">
                  <c:v>1999</c:v>
                </c:pt>
                <c:pt idx="149">
                  <c:v>2000</c:v>
                </c:pt>
                <c:pt idx="150">
                  <c:v>2001</c:v>
                </c:pt>
                <c:pt idx="151">
                  <c:v>2002</c:v>
                </c:pt>
                <c:pt idx="152">
                  <c:v>2003</c:v>
                </c:pt>
                <c:pt idx="153">
                  <c:v>2004</c:v>
                </c:pt>
                <c:pt idx="154">
                  <c:v>2005</c:v>
                </c:pt>
                <c:pt idx="155">
                  <c:v>2006</c:v>
                </c:pt>
                <c:pt idx="156">
                  <c:v>2007</c:v>
                </c:pt>
                <c:pt idx="157">
                  <c:v>2008</c:v>
                </c:pt>
                <c:pt idx="158">
                  <c:v>2009</c:v>
                </c:pt>
                <c:pt idx="159">
                  <c:v>2010</c:v>
                </c:pt>
                <c:pt idx="160">
                  <c:v>2011</c:v>
                </c:pt>
                <c:pt idx="161">
                  <c:v>2012</c:v>
                </c:pt>
                <c:pt idx="162">
                  <c:v>2013</c:v>
                </c:pt>
              </c:numCache>
            </c:numRef>
          </c:cat>
          <c:val>
            <c:numRef>
              <c:f>Sheet1!$C$2:$C$164</c:f>
              <c:numCache>
                <c:formatCode>0</c:formatCode>
                <c:ptCount val="163"/>
                <c:pt idx="6">
                  <c:v>5.5714285714285712</c:v>
                </c:pt>
                <c:pt idx="7">
                  <c:v>5.5714285714285712</c:v>
                </c:pt>
                <c:pt idx="8">
                  <c:v>6</c:v>
                </c:pt>
                <c:pt idx="9">
                  <c:v>5.8571428571428568</c:v>
                </c:pt>
                <c:pt idx="10">
                  <c:v>6.2857142857142856</c:v>
                </c:pt>
                <c:pt idx="11">
                  <c:v>6.4285714285714288</c:v>
                </c:pt>
                <c:pt idx="12">
                  <c:v>6.8571428571428568</c:v>
                </c:pt>
                <c:pt idx="13">
                  <c:v>7</c:v>
                </c:pt>
                <c:pt idx="14">
                  <c:v>7.1428571428571432</c:v>
                </c:pt>
                <c:pt idx="15">
                  <c:v>7</c:v>
                </c:pt>
                <c:pt idx="16">
                  <c:v>7.2857142857142856</c:v>
                </c:pt>
                <c:pt idx="17">
                  <c:v>6.7142857142857144</c:v>
                </c:pt>
                <c:pt idx="18">
                  <c:v>7.2857142857142856</c:v>
                </c:pt>
                <c:pt idx="19">
                  <c:v>7.5714285714285712</c:v>
                </c:pt>
                <c:pt idx="20">
                  <c:v>8</c:v>
                </c:pt>
                <c:pt idx="21">
                  <c:v>7.7142857142857144</c:v>
                </c:pt>
                <c:pt idx="22">
                  <c:v>7.4285714285714288</c:v>
                </c:pt>
                <c:pt idx="23">
                  <c:v>7.1428571428571432</c:v>
                </c:pt>
                <c:pt idx="24">
                  <c:v>7.4285714285714288</c:v>
                </c:pt>
                <c:pt idx="25">
                  <c:v>6.7142857142857144</c:v>
                </c:pt>
                <c:pt idx="26">
                  <c:v>6.2857142857142856</c:v>
                </c:pt>
                <c:pt idx="27">
                  <c:v>6.8571428571428568</c:v>
                </c:pt>
                <c:pt idx="28">
                  <c:v>7.2857142857142856</c:v>
                </c:pt>
                <c:pt idx="29">
                  <c:v>8.1428571428571423</c:v>
                </c:pt>
                <c:pt idx="30">
                  <c:v>8.1428571428571423</c:v>
                </c:pt>
                <c:pt idx="31">
                  <c:v>8.1428571428571423</c:v>
                </c:pt>
                <c:pt idx="32">
                  <c:v>8</c:v>
                </c:pt>
                <c:pt idx="33">
                  <c:v>7.4285714285714288</c:v>
                </c:pt>
                <c:pt idx="34">
                  <c:v>6.8571428571428568</c:v>
                </c:pt>
                <c:pt idx="35">
                  <c:v>7.4285714285714288</c:v>
                </c:pt>
                <c:pt idx="36">
                  <c:v>8.5714285714285712</c:v>
                </c:pt>
                <c:pt idx="37">
                  <c:v>8.8571428571428577</c:v>
                </c:pt>
                <c:pt idx="38">
                  <c:v>9.2857142857142865</c:v>
                </c:pt>
                <c:pt idx="39">
                  <c:v>9.2857142857142865</c:v>
                </c:pt>
                <c:pt idx="40">
                  <c:v>10.142857142857142</c:v>
                </c:pt>
                <c:pt idx="41">
                  <c:v>10.285714285714286</c:v>
                </c:pt>
                <c:pt idx="42">
                  <c:v>10.285714285714286</c:v>
                </c:pt>
                <c:pt idx="43">
                  <c:v>8.5714285714285712</c:v>
                </c:pt>
                <c:pt idx="44">
                  <c:v>8.1428571428571423</c:v>
                </c:pt>
                <c:pt idx="45">
                  <c:v>7.8571428571428568</c:v>
                </c:pt>
                <c:pt idx="46">
                  <c:v>8.1428571428571423</c:v>
                </c:pt>
                <c:pt idx="47">
                  <c:v>8.2857142857142865</c:v>
                </c:pt>
                <c:pt idx="48">
                  <c:v>8.2857142857142865</c:v>
                </c:pt>
                <c:pt idx="49">
                  <c:v>7.5714285714285712</c:v>
                </c:pt>
                <c:pt idx="50">
                  <c:v>8.2857142857142865</c:v>
                </c:pt>
                <c:pt idx="51">
                  <c:v>8.1428571428571423</c:v>
                </c:pt>
                <c:pt idx="52">
                  <c:v>8.5714285714285712</c:v>
                </c:pt>
                <c:pt idx="53">
                  <c:v>8.4285714285714288</c:v>
                </c:pt>
                <c:pt idx="54">
                  <c:v>7.5714285714285712</c:v>
                </c:pt>
                <c:pt idx="55">
                  <c:v>7.8571428571428568</c:v>
                </c:pt>
                <c:pt idx="56">
                  <c:v>7.5714285714285712</c:v>
                </c:pt>
                <c:pt idx="57">
                  <c:v>7.2857142857142856</c:v>
                </c:pt>
                <c:pt idx="58">
                  <c:v>8.1428571428571423</c:v>
                </c:pt>
                <c:pt idx="59">
                  <c:v>7.4285714285714288</c:v>
                </c:pt>
                <c:pt idx="60">
                  <c:v>7.5714285714285712</c:v>
                </c:pt>
                <c:pt idx="61">
                  <c:v>7.8571428571428568</c:v>
                </c:pt>
                <c:pt idx="62">
                  <c:v>7.1428571428571432</c:v>
                </c:pt>
                <c:pt idx="63">
                  <c:v>6.5714285714285712</c:v>
                </c:pt>
                <c:pt idx="64">
                  <c:v>6</c:v>
                </c:pt>
                <c:pt idx="65">
                  <c:v>6.5714285714285712</c:v>
                </c:pt>
                <c:pt idx="66">
                  <c:v>6.4285714285714288</c:v>
                </c:pt>
                <c:pt idx="67">
                  <c:v>6.4285714285714288</c:v>
                </c:pt>
                <c:pt idx="68">
                  <c:v>6.1428571428571432</c:v>
                </c:pt>
                <c:pt idx="69">
                  <c:v>6</c:v>
                </c:pt>
                <c:pt idx="70">
                  <c:v>6.8571428571428568</c:v>
                </c:pt>
                <c:pt idx="71">
                  <c:v>6.7142857142857144</c:v>
                </c:pt>
                <c:pt idx="72">
                  <c:v>5.8571428571428568</c:v>
                </c:pt>
                <c:pt idx="73">
                  <c:v>6.8571428571428568</c:v>
                </c:pt>
                <c:pt idx="74">
                  <c:v>6.5714285714285712</c:v>
                </c:pt>
                <c:pt idx="75">
                  <c:v>7.4285714285714288</c:v>
                </c:pt>
                <c:pt idx="76">
                  <c:v>7.7142857142857144</c:v>
                </c:pt>
                <c:pt idx="77">
                  <c:v>7.5714285714285712</c:v>
                </c:pt>
                <c:pt idx="78">
                  <c:v>7.2857142857142856</c:v>
                </c:pt>
                <c:pt idx="79">
                  <c:v>6.2857142857142856</c:v>
                </c:pt>
                <c:pt idx="80">
                  <c:v>6</c:v>
                </c:pt>
                <c:pt idx="81">
                  <c:v>7</c:v>
                </c:pt>
                <c:pt idx="82">
                  <c:v>8.4285714285714288</c:v>
                </c:pt>
                <c:pt idx="83">
                  <c:v>9</c:v>
                </c:pt>
                <c:pt idx="84">
                  <c:v>9</c:v>
                </c:pt>
                <c:pt idx="85">
                  <c:v>10.857142857142858</c:v>
                </c:pt>
                <c:pt idx="86">
                  <c:v>11.857142857142858</c:v>
                </c:pt>
                <c:pt idx="87">
                  <c:v>11.714285714285714</c:v>
                </c:pt>
                <c:pt idx="88">
                  <c:v>10.857142857142858</c:v>
                </c:pt>
                <c:pt idx="89">
                  <c:v>9</c:v>
                </c:pt>
                <c:pt idx="90">
                  <c:v>8.2857142857142865</c:v>
                </c:pt>
                <c:pt idx="91">
                  <c:v>8.8571428571428577</c:v>
                </c:pt>
                <c:pt idx="92">
                  <c:v>8</c:v>
                </c:pt>
                <c:pt idx="93">
                  <c:v>8.2857142857142865</c:v>
                </c:pt>
                <c:pt idx="94">
                  <c:v>8.7142857142857135</c:v>
                </c:pt>
                <c:pt idx="95">
                  <c:v>8.8571428571428577</c:v>
                </c:pt>
                <c:pt idx="96">
                  <c:v>9</c:v>
                </c:pt>
                <c:pt idx="97">
                  <c:v>9.4285714285714288</c:v>
                </c:pt>
                <c:pt idx="98">
                  <c:v>9.8571428571428577</c:v>
                </c:pt>
                <c:pt idx="99">
                  <c:v>10.285714285714286</c:v>
                </c:pt>
                <c:pt idx="100">
                  <c:v>10.142857142857142</c:v>
                </c:pt>
                <c:pt idx="101">
                  <c:v>9.5714285714285712</c:v>
                </c:pt>
                <c:pt idx="102">
                  <c:v>10.714285714285714</c:v>
                </c:pt>
                <c:pt idx="103">
                  <c:v>11</c:v>
                </c:pt>
                <c:pt idx="104">
                  <c:v>11.428571428571429</c:v>
                </c:pt>
                <c:pt idx="105">
                  <c:v>10.714285714285714</c:v>
                </c:pt>
                <c:pt idx="106">
                  <c:v>10</c:v>
                </c:pt>
                <c:pt idx="107">
                  <c:v>10</c:v>
                </c:pt>
                <c:pt idx="108">
                  <c:v>10.571428571428571</c:v>
                </c:pt>
                <c:pt idx="109">
                  <c:v>9.5714285714285712</c:v>
                </c:pt>
                <c:pt idx="110">
                  <c:v>9.5714285714285712</c:v>
                </c:pt>
                <c:pt idx="111">
                  <c:v>8.5714285714285712</c:v>
                </c:pt>
                <c:pt idx="112">
                  <c:v>8.7142857142857135</c:v>
                </c:pt>
                <c:pt idx="113">
                  <c:v>9.2857142857142865</c:v>
                </c:pt>
                <c:pt idx="114">
                  <c:v>8.7142857142857135</c:v>
                </c:pt>
                <c:pt idx="115">
                  <c:v>8.7142857142857135</c:v>
                </c:pt>
                <c:pt idx="116">
                  <c:v>8.8571428571428577</c:v>
                </c:pt>
                <c:pt idx="117">
                  <c:v>8.4285714285714288</c:v>
                </c:pt>
                <c:pt idx="118">
                  <c:v>10.285714285714286</c:v>
                </c:pt>
                <c:pt idx="119">
                  <c:v>10.428571428571429</c:v>
                </c:pt>
                <c:pt idx="120">
                  <c:v>10.571428571428571</c:v>
                </c:pt>
                <c:pt idx="121">
                  <c:v>10.714285714285714</c:v>
                </c:pt>
                <c:pt idx="122">
                  <c:v>10.285714285714286</c:v>
                </c:pt>
                <c:pt idx="123">
                  <c:v>10.714285714285714</c:v>
                </c:pt>
                <c:pt idx="124">
                  <c:v>10.857142857142858</c:v>
                </c:pt>
                <c:pt idx="125">
                  <c:v>9.7142857142857135</c:v>
                </c:pt>
                <c:pt idx="126">
                  <c:v>9.1428571428571423</c:v>
                </c:pt>
                <c:pt idx="127">
                  <c:v>9</c:v>
                </c:pt>
                <c:pt idx="128">
                  <c:v>9.2857142857142865</c:v>
                </c:pt>
                <c:pt idx="129">
                  <c:v>9.7142857142857135</c:v>
                </c:pt>
                <c:pt idx="130">
                  <c:v>9.8571428571428577</c:v>
                </c:pt>
                <c:pt idx="131">
                  <c:v>9.4285714285714288</c:v>
                </c:pt>
                <c:pt idx="132">
                  <c:v>8.5714285714285712</c:v>
                </c:pt>
                <c:pt idx="133">
                  <c:v>9.5714285714285712</c:v>
                </c:pt>
                <c:pt idx="134">
                  <c:v>9.2857142857142865</c:v>
                </c:pt>
                <c:pt idx="135">
                  <c:v>8.8571428571428577</c:v>
                </c:pt>
                <c:pt idx="136">
                  <c:v>8.2857142857142865</c:v>
                </c:pt>
                <c:pt idx="137">
                  <c:v>8.2857142857142865</c:v>
                </c:pt>
                <c:pt idx="138">
                  <c:v>9</c:v>
                </c:pt>
                <c:pt idx="139">
                  <c:v>10.285714285714286</c:v>
                </c:pt>
                <c:pt idx="140">
                  <c:v>9.5714285714285712</c:v>
                </c:pt>
                <c:pt idx="141">
                  <c:v>9.1428571428571423</c:v>
                </c:pt>
                <c:pt idx="142">
                  <c:v>9.4285714285714288</c:v>
                </c:pt>
                <c:pt idx="143">
                  <c:v>9.4285714285714288</c:v>
                </c:pt>
                <c:pt idx="144">
                  <c:v>10.428571428571429</c:v>
                </c:pt>
                <c:pt idx="145">
                  <c:v>10.714285714285714</c:v>
                </c:pt>
                <c:pt idx="146">
                  <c:v>10</c:v>
                </c:pt>
                <c:pt idx="147">
                  <c:v>10.857142857142858</c:v>
                </c:pt>
                <c:pt idx="148">
                  <c:v>11.571428571428571</c:v>
                </c:pt>
                <c:pt idx="149">
                  <c:v>12.571428571428571</c:v>
                </c:pt>
                <c:pt idx="150">
                  <c:v>13.714285714285714</c:v>
                </c:pt>
                <c:pt idx="151">
                  <c:v>12.714285714285714</c:v>
                </c:pt>
                <c:pt idx="152">
                  <c:v>13.142857142857142</c:v>
                </c:pt>
                <c:pt idx="153">
                  <c:v>14.142857142857142</c:v>
                </c:pt>
                <c:pt idx="154">
                  <c:v>16.142857142857142</c:v>
                </c:pt>
                <c:pt idx="155">
                  <c:v>15.857142857142858</c:v>
                </c:pt>
                <c:pt idx="156">
                  <c:v>15.857142857142858</c:v>
                </c:pt>
                <c:pt idx="157">
                  <c:v>16</c:v>
                </c:pt>
                <c:pt idx="158">
                  <c:v>15.857142857142858</c:v>
                </c:pt>
                <c:pt idx="159">
                  <c:v>16.571428571428573</c:v>
                </c:pt>
                <c:pt idx="160">
                  <c:v>17.285714285714285</c:v>
                </c:pt>
                <c:pt idx="161">
                  <c:v>16</c:v>
                </c:pt>
                <c:pt idx="162">
                  <c:v>17.571428571428573</c:v>
                </c:pt>
              </c:numCache>
            </c:numRef>
          </c:val>
          <c:smooth val="0"/>
        </c:ser>
        <c:dLbls>
          <c:showLegendKey val="0"/>
          <c:showVal val="0"/>
          <c:showCatName val="0"/>
          <c:showSerName val="0"/>
          <c:showPercent val="0"/>
          <c:showBubbleSize val="0"/>
        </c:dLbls>
        <c:marker val="1"/>
        <c:smooth val="0"/>
        <c:axId val="348474024"/>
        <c:axId val="348474416"/>
      </c:lineChart>
      <c:catAx>
        <c:axId val="348474024"/>
        <c:scaling>
          <c:orientation val="minMax"/>
        </c:scaling>
        <c:delete val="0"/>
        <c:axPos val="b"/>
        <c:numFmt formatCode="General" sourceLinked="1"/>
        <c:majorTickMark val="out"/>
        <c:minorTickMark val="none"/>
        <c:tickLblPos val="nextTo"/>
        <c:txPr>
          <a:bodyPr/>
          <a:lstStyle/>
          <a:p>
            <a:pPr>
              <a:defRPr sz="1100"/>
            </a:pPr>
            <a:endParaRPr lang="en-US"/>
          </a:p>
        </c:txPr>
        <c:crossAx val="348474416"/>
        <c:crosses val="autoZero"/>
        <c:auto val="1"/>
        <c:lblAlgn val="ctr"/>
        <c:lblOffset val="100"/>
        <c:noMultiLvlLbl val="0"/>
      </c:catAx>
      <c:valAx>
        <c:axId val="348474416"/>
        <c:scaling>
          <c:orientation val="minMax"/>
        </c:scaling>
        <c:delete val="0"/>
        <c:axPos val="l"/>
        <c:majorGridlines/>
        <c:numFmt formatCode="General" sourceLinked="1"/>
        <c:majorTickMark val="out"/>
        <c:minorTickMark val="none"/>
        <c:tickLblPos val="nextTo"/>
        <c:crossAx val="348474024"/>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0.02586</cdr:x>
      <cdr:y>0.94951</cdr:y>
    </cdr:from>
    <cdr:to>
      <cdr:x>0.30172</cdr:x>
      <cdr:y>1</cdr:y>
    </cdr:to>
    <cdr:sp macro="" textlink="">
      <cdr:nvSpPr>
        <cdr:cNvPr id="2" name="TextBox 1"/>
        <cdr:cNvSpPr txBox="1"/>
      </cdr:nvSpPr>
      <cdr:spPr>
        <a:xfrm xmlns:a="http://schemas.openxmlformats.org/drawingml/2006/main">
          <a:off x="228600" y="5029200"/>
          <a:ext cx="2438400" cy="26161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0.02586</cdr:x>
      <cdr:y>0.94951</cdr:y>
    </cdr:from>
    <cdr:to>
      <cdr:x>0.30172</cdr:x>
      <cdr:y>1</cdr:y>
    </cdr:to>
    <cdr:sp macro="" textlink="">
      <cdr:nvSpPr>
        <cdr:cNvPr id="2" name="TextBox 1"/>
        <cdr:cNvSpPr txBox="1"/>
      </cdr:nvSpPr>
      <cdr:spPr>
        <a:xfrm xmlns:a="http://schemas.openxmlformats.org/drawingml/2006/main">
          <a:off x="228600" y="5029200"/>
          <a:ext cx="2438400" cy="26161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0.02586</cdr:x>
      <cdr:y>0.94951</cdr:y>
    </cdr:from>
    <cdr:to>
      <cdr:x>0.30172</cdr:x>
      <cdr:y>1</cdr:y>
    </cdr:to>
    <cdr:sp macro="" textlink="">
      <cdr:nvSpPr>
        <cdr:cNvPr id="2" name="TextBox 1"/>
        <cdr:cNvSpPr txBox="1"/>
      </cdr:nvSpPr>
      <cdr:spPr>
        <a:xfrm xmlns:a="http://schemas.openxmlformats.org/drawingml/2006/main">
          <a:off x="228600" y="5029200"/>
          <a:ext cx="2438400" cy="26161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0.02586</cdr:x>
      <cdr:y>0.94951</cdr:y>
    </cdr:from>
    <cdr:to>
      <cdr:x>0.30172</cdr:x>
      <cdr:y>1</cdr:y>
    </cdr:to>
    <cdr:sp macro="" textlink="">
      <cdr:nvSpPr>
        <cdr:cNvPr id="2" name="TextBox 1"/>
        <cdr:cNvSpPr txBox="1"/>
      </cdr:nvSpPr>
      <cdr:spPr>
        <a:xfrm xmlns:a="http://schemas.openxmlformats.org/drawingml/2006/main">
          <a:off x="228600" y="5029200"/>
          <a:ext cx="2438400" cy="26161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0.02586</cdr:x>
      <cdr:y>0.94951</cdr:y>
    </cdr:from>
    <cdr:to>
      <cdr:x>0.30172</cdr:x>
      <cdr:y>1</cdr:y>
    </cdr:to>
    <cdr:sp macro="" textlink="">
      <cdr:nvSpPr>
        <cdr:cNvPr id="2" name="TextBox 1"/>
        <cdr:cNvSpPr txBox="1"/>
      </cdr:nvSpPr>
      <cdr:spPr>
        <a:xfrm xmlns:a="http://schemas.openxmlformats.org/drawingml/2006/main">
          <a:off x="228600" y="5029200"/>
          <a:ext cx="2438400" cy="26161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693B450-CEB5-4245-91FF-6D86E7DC0AB2}" type="datetimeFigureOut">
              <a:rPr lang="en-US" smtClean="0"/>
              <a:pPr/>
              <a:t>8/21/2014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1E1136A-5425-4329-A335-A6BBFFE43E25}" type="slidenum">
              <a:rPr lang="en-US" smtClean="0"/>
              <a:pPr/>
              <a:t>‹#›</a:t>
            </a:fld>
            <a:endParaRPr lang="en-US"/>
          </a:p>
        </p:txBody>
      </p:sp>
    </p:spTree>
    <p:extLst>
      <p:ext uri="{BB962C8B-B14F-4D97-AF65-F5344CB8AC3E}">
        <p14:creationId xmlns:p14="http://schemas.microsoft.com/office/powerpoint/2010/main" val="4067599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440391F-AADE-43A2-8C19-262E093161EB}" type="datetimeFigureOut">
              <a:rPr lang="en-US" smtClean="0"/>
              <a:pPr/>
              <a:t>8/21/2014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7BC1DAE-F585-4AD9-8F21-A3E7DCE0550F}" type="slidenum">
              <a:rPr lang="en-US" smtClean="0"/>
              <a:pPr/>
              <a:t>‹#›</a:t>
            </a:fld>
            <a:endParaRPr lang="en-US"/>
          </a:p>
        </p:txBody>
      </p:sp>
    </p:spTree>
    <p:extLst>
      <p:ext uri="{BB962C8B-B14F-4D97-AF65-F5344CB8AC3E}">
        <p14:creationId xmlns:p14="http://schemas.microsoft.com/office/powerpoint/2010/main" val="3613614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01152F-1E46-405E-8AA4-AA42D4EC2DCE}" type="slidenum">
              <a:rPr lang="en-US" smtClean="0"/>
              <a:pPr/>
              <a:t>4</a:t>
            </a:fld>
            <a:endParaRPr lang="en-US"/>
          </a:p>
        </p:txBody>
      </p:sp>
    </p:spTree>
    <p:extLst>
      <p:ext uri="{BB962C8B-B14F-4D97-AF65-F5344CB8AC3E}">
        <p14:creationId xmlns:p14="http://schemas.microsoft.com/office/powerpoint/2010/main" val="3820340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3001152F-1E46-405E-8AA4-AA42D4EC2DCE}" type="slidenum">
              <a:rPr lang="en-US" smtClean="0"/>
              <a:pPr/>
              <a:t>9</a:t>
            </a:fld>
            <a:endParaRPr lang="en-US"/>
          </a:p>
        </p:txBody>
      </p:sp>
    </p:spTree>
    <p:extLst>
      <p:ext uri="{BB962C8B-B14F-4D97-AF65-F5344CB8AC3E}">
        <p14:creationId xmlns:p14="http://schemas.microsoft.com/office/powerpoint/2010/main" val="33646698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Reg_Title_Sli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04800" y="2362201"/>
            <a:ext cx="8534400" cy="1295400"/>
          </a:xfrm>
        </p:spPr>
        <p:txBody>
          <a:bodyPr anchor="b" anchorCtr="0"/>
          <a:lstStyle>
            <a:lvl1pPr>
              <a:defRPr b="1">
                <a:solidFill>
                  <a:schemeClr val="bg1"/>
                </a:solidFill>
                <a:latin typeface="Arial" pitchFamily="34" charset="0"/>
                <a:cs typeface="Arial" pitchFamily="34" charset="0"/>
              </a:defRPr>
            </a:lvl1pPr>
          </a:lstStyle>
          <a:p>
            <a:r>
              <a:rPr lang="en-US" dirty="0" smtClean="0"/>
              <a:t>CLICK TO EDIT MASTER TITLE</a:t>
            </a:r>
            <a:endParaRPr lang="en-US" dirty="0"/>
          </a:p>
        </p:txBody>
      </p:sp>
      <p:sp>
        <p:nvSpPr>
          <p:cNvPr id="3" name="Subtitle 2"/>
          <p:cNvSpPr>
            <a:spLocks noGrp="1"/>
          </p:cNvSpPr>
          <p:nvPr>
            <p:ph type="subTitle" idx="1" hasCustomPrompt="1"/>
          </p:nvPr>
        </p:nvSpPr>
        <p:spPr>
          <a:xfrm>
            <a:off x="1371600" y="3810000"/>
            <a:ext cx="6400800" cy="8382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Subtitle/Presenter/Date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5" descr="Reg_Closing_Slide.jp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lvl1pPr algn="l">
              <a:defRPr sz="4400">
                <a:solidFill>
                  <a:srgbClr val="00467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1"/>
            <a:ext cx="82296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447801"/>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801"/>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6"/>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Reg_Interior_Slide.jpg"/>
          <p:cNvPicPr>
            <a:picLocks noChangeAspect="1"/>
          </p:cNvPicPr>
          <p:nvPr/>
        </p:nvPicPr>
        <p:blipFill>
          <a:blip r:embed="rId12"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801"/>
            <a:ext cx="82296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4400" b="0" kern="1200">
          <a:solidFill>
            <a:srgbClr val="16587F"/>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casact.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2514600"/>
            <a:ext cx="8534400" cy="1295400"/>
          </a:xfrm>
        </p:spPr>
        <p:txBody>
          <a:bodyPr>
            <a:noAutofit/>
          </a:bodyPr>
          <a:lstStyle/>
          <a:p>
            <a:r>
              <a:rPr lang="en-US" sz="3200" dirty="0" smtClean="0">
                <a:solidFill>
                  <a:srgbClr val="00467F"/>
                </a:solidFill>
              </a:rPr>
              <a:t>Casualty Actuaries of New England</a:t>
            </a:r>
            <a:r>
              <a:rPr lang="en-US" sz="3200" dirty="0" smtClean="0">
                <a:solidFill>
                  <a:srgbClr val="00467F"/>
                </a:solidFill>
              </a:rPr>
              <a:t/>
            </a:r>
            <a:br>
              <a:rPr lang="en-US" sz="3200" dirty="0" smtClean="0">
                <a:solidFill>
                  <a:srgbClr val="00467F"/>
                </a:solidFill>
              </a:rPr>
            </a:br>
            <a:r>
              <a:rPr lang="en-US" sz="2000" i="1" dirty="0" smtClean="0">
                <a:solidFill>
                  <a:srgbClr val="00467F"/>
                </a:solidFill>
              </a:rPr>
              <a:t>Avoiding Knee Jerk Reactions to Short Term Natural Catastrophes </a:t>
            </a:r>
            <a:endParaRPr lang="en-US" sz="2000" i="1" dirty="0">
              <a:solidFill>
                <a:srgbClr val="00467F"/>
              </a:solidFill>
            </a:endParaRPr>
          </a:p>
        </p:txBody>
      </p:sp>
      <p:sp>
        <p:nvSpPr>
          <p:cNvPr id="5" name="Subtitle 4"/>
          <p:cNvSpPr>
            <a:spLocks noGrp="1"/>
          </p:cNvSpPr>
          <p:nvPr>
            <p:ph type="subTitle" idx="1"/>
          </p:nvPr>
        </p:nvSpPr>
        <p:spPr>
          <a:xfrm>
            <a:off x="1371600" y="4343400"/>
            <a:ext cx="6400800" cy="990600"/>
          </a:xfrm>
        </p:spPr>
        <p:txBody>
          <a:bodyPr>
            <a:normAutofit fontScale="62500" lnSpcReduction="20000"/>
          </a:bodyPr>
          <a:lstStyle/>
          <a:p>
            <a:r>
              <a:rPr lang="en-US" dirty="0" smtClean="0">
                <a:solidFill>
                  <a:srgbClr val="00467F"/>
                </a:solidFill>
              </a:rPr>
              <a:t>Scott Jean</a:t>
            </a:r>
          </a:p>
          <a:p>
            <a:r>
              <a:rPr lang="en-US" dirty="0" smtClean="0">
                <a:solidFill>
                  <a:srgbClr val="00467F"/>
                </a:solidFill>
              </a:rPr>
              <a:t>Vice President and Chief Actuary</a:t>
            </a:r>
          </a:p>
          <a:p>
            <a:r>
              <a:rPr lang="en-US" dirty="0" smtClean="0">
                <a:solidFill>
                  <a:srgbClr val="00467F"/>
                </a:solidFill>
              </a:rPr>
              <a:t>EMC Insurance Companies</a:t>
            </a:r>
            <a:endParaRPr lang="en-US" dirty="0">
              <a:solidFill>
                <a:srgbClr val="00467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8610600" cy="914400"/>
          </a:xfrm>
        </p:spPr>
        <p:txBody>
          <a:bodyPr>
            <a:noAutofit/>
          </a:bodyPr>
          <a:lstStyle/>
          <a:p>
            <a:r>
              <a:rPr lang="en-US" dirty="0" smtClean="0"/>
              <a:t>Significant Tornadoes by Year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1279104"/>
              </p:ext>
            </p:extLst>
          </p:nvPr>
        </p:nvGraphicFramePr>
        <p:xfrm>
          <a:off x="0" y="1066800"/>
          <a:ext cx="91440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152400" y="6477000"/>
            <a:ext cx="52578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bg1"/>
                </a:solidFill>
              </a:rPr>
              <a:t>Source:  NOAA Storm Prediction Center, F3-F5 or EF3-EF5</a:t>
            </a:r>
            <a:endParaRPr lang="en-US" sz="11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8534400" cy="914400"/>
          </a:xfrm>
        </p:spPr>
        <p:txBody>
          <a:bodyPr>
            <a:noAutofit/>
          </a:bodyPr>
          <a:lstStyle/>
          <a:p>
            <a:r>
              <a:rPr lang="en-US" dirty="0" smtClean="0"/>
              <a:t>Significant Tornadoes by Year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5461350"/>
              </p:ext>
            </p:extLst>
          </p:nvPr>
        </p:nvGraphicFramePr>
        <p:xfrm>
          <a:off x="0" y="1066800"/>
          <a:ext cx="91440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152400" y="6400800"/>
            <a:ext cx="52578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bg1"/>
                </a:solidFill>
              </a:rPr>
              <a:t>Source:  NOAA Storm Prediction Center, F3-F5 or EF3-EF5</a:t>
            </a:r>
            <a:endParaRPr lang="en-US" sz="11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76200"/>
            <a:ext cx="8991600" cy="914400"/>
          </a:xfrm>
        </p:spPr>
        <p:txBody>
          <a:bodyPr/>
          <a:lstStyle/>
          <a:p>
            <a:r>
              <a:rPr lang="en-US" sz="2800" dirty="0" smtClean="0"/>
              <a:t>EF5 or F5 Tornadoes Reported by Year</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4360658"/>
              </p:ext>
            </p:extLst>
          </p:nvPr>
        </p:nvGraphicFramePr>
        <p:xfrm>
          <a:off x="0" y="1066800"/>
          <a:ext cx="88392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152400" y="6400800"/>
            <a:ext cx="24384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bg1"/>
                </a:solidFill>
              </a:rPr>
              <a:t>Source:  NOAA Storm Prediction Center</a:t>
            </a:r>
            <a:endParaRPr lang="en-US" sz="11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EF5 or F5 Tornadoes since 1950</a:t>
            </a:r>
            <a:endParaRPr lang="en-US" dirty="0"/>
          </a:p>
        </p:txBody>
      </p:sp>
      <p:sp>
        <p:nvSpPr>
          <p:cNvPr id="5" name="Rectangle 4"/>
          <p:cNvSpPr/>
          <p:nvPr/>
        </p:nvSpPr>
        <p:spPr>
          <a:xfrm>
            <a:off x="4724400" y="1219200"/>
            <a:ext cx="4038600" cy="3277820"/>
          </a:xfrm>
          <a:prstGeom prst="rect">
            <a:avLst/>
          </a:prstGeom>
        </p:spPr>
        <p:txBody>
          <a:bodyPr wrap="square">
            <a:spAutoFit/>
          </a:bodyPr>
          <a:lstStyle/>
          <a:p>
            <a:r>
              <a:rPr lang="en-US" sz="900" dirty="0" smtClean="0"/>
              <a:t>59  May 20, 2013 Moore OK 58 May 24, 2011 El Reno/Piedmont OK 57 May 22, 2011 Joplin MO 56 April 27, 2011 Rainsville/Sylvania AL 55 April 27, 2011 Preston MS 54 April 27, 2011 </a:t>
            </a:r>
            <a:r>
              <a:rPr lang="en-US" sz="900" dirty="0" err="1" smtClean="0"/>
              <a:t>Hackleburg</a:t>
            </a:r>
            <a:r>
              <a:rPr lang="en-US" sz="900" dirty="0" smtClean="0"/>
              <a:t>/Phil Campbell AL 53 April 27, 2011 Smithville MS 52 May 25, 2008 Parkersburg IA 51 May 4, 2007 Greensburg KS 50 May 3, 1999 Bridge Creek/Moore OK 49 April 16, 1998 Waynesboro TN 48 April 8, 1998 Pleasant Grove AL 47 May 27, 1997 Jarrell TX 46 July 18, 1996 Oakfield WI 45 June 16, 1992 Chandler MN 44 April 26, 1991 Andover KS 43 August 28, 1990 Plainfield IL 42 March 13, 1990 Goessel KS 41 March 13, 1990 Hesston KS 40 May 31, 1985 Niles OH 39 June 7, 1984 Barneveld WI 38 April 2, 1982 Broken Bow OK 37 April 4, 1977 Birmingham AL 36 June 13, 1976 Jordan IA 35 April 19, 1976 Brownwood TX 34 March 26, 1976 Spiro OK 33 April 3, 1974 </a:t>
            </a:r>
            <a:r>
              <a:rPr lang="en-US" sz="900" dirty="0" err="1" smtClean="0"/>
              <a:t>Guin</a:t>
            </a:r>
            <a:r>
              <a:rPr lang="en-US" sz="900" dirty="0" smtClean="0"/>
              <a:t> AL 32 April 3, 1974 Tanner AL 31 April 3, 1974 Mt. Hope AL 30 April 3, 1974 </a:t>
            </a:r>
            <a:r>
              <a:rPr lang="en-US" sz="900" dirty="0" err="1" smtClean="0"/>
              <a:t>Sayler</a:t>
            </a:r>
            <a:r>
              <a:rPr lang="en-US" sz="900" dirty="0" smtClean="0"/>
              <a:t> Park OH 29 April 3, 1974 Brandenburg KY 28 April 3, 1974 Xenia OH 27 April 3, 1974 Daisy Hill IN 26 May 6, 1973 Valley Mills TX 25 February 21, 1971 Delhi LA 24 May 11, 1970 Lubbock TX 23 June 13, 1968 Tracy MN 22 May 15, 1968 Maynard IA 21 May 15, 1968 Charles City IA 20 April 23, 1968 Gallipolis OH 19 October 14, 1966 Belmond IA 18 June 8, 1966 Topeka KS 17 March 3, 1966 Jackson MS 16 May 8, 1965 Gregory SD 15 May 5, 1964 Bradshaw NE 14 April 3, 1964 Wichita Falls TX 13 May 5, 1960 Prague OK 12 June 4, 1958 Menomonie WI 11 December 18, 1957 Murphysboro IL 10 June 20, 1957 Fargo ND 9 May 20, 1957 Ruskin Heights MO 8 April 3, 1956 Grand Rapids MI 7 May 25, 1955 Udall KS 6 May 25, 1955 Blackwell OK 5 December 5, 1953 Vicksburg MS 4 June 27, 1953 Adair IA 3 June 8, 1953 Flint MI 2 May 29, 1953 Ft. Rice ND 1 May 11, 1953 Waco TX </a:t>
            </a:r>
            <a:endParaRPr lang="en-US" sz="900" dirty="0"/>
          </a:p>
        </p:txBody>
      </p:sp>
      <p:sp>
        <p:nvSpPr>
          <p:cNvPr id="6" name="TextBox 1"/>
          <p:cNvSpPr txBox="1"/>
          <p:nvPr/>
        </p:nvSpPr>
        <p:spPr>
          <a:xfrm>
            <a:off x="152400" y="6400800"/>
            <a:ext cx="24384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bg1"/>
                </a:solidFill>
              </a:rPr>
              <a:t>Source:  NOAA Storm Prediction Center</a:t>
            </a:r>
            <a:endParaRPr lang="en-US" sz="1100" dirty="0">
              <a:solidFill>
                <a:schemeClr val="bg1"/>
              </a:solidFill>
            </a:endParaRPr>
          </a:p>
        </p:txBody>
      </p:sp>
      <p:pic>
        <p:nvPicPr>
          <p:cNvPr id="20482" name="Picture 2" descr="http://www.spc.noaa.gov/faq/tornado/usf5tors.gif"/>
          <p:cNvPicPr>
            <a:picLocks noChangeAspect="1" noChangeArrowheads="1"/>
          </p:cNvPicPr>
          <p:nvPr/>
        </p:nvPicPr>
        <p:blipFill>
          <a:blip r:embed="rId2" cstate="print"/>
          <a:srcRect/>
          <a:stretch>
            <a:fillRect/>
          </a:stretch>
        </p:blipFill>
        <p:spPr bwMode="auto">
          <a:xfrm>
            <a:off x="457200" y="1143000"/>
            <a:ext cx="4098530" cy="430212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Top 5 April Tornado Outbreaks</a:t>
            </a:r>
            <a:endParaRPr lang="en-US" dirty="0"/>
          </a:p>
        </p:txBody>
      </p:sp>
      <p:graphicFrame>
        <p:nvGraphicFramePr>
          <p:cNvPr id="4" name="Content Placeholder 3"/>
          <p:cNvGraphicFramePr>
            <a:graphicFrameLocks noGrp="1"/>
          </p:cNvGraphicFramePr>
          <p:nvPr>
            <p:ph idx="1"/>
          </p:nvPr>
        </p:nvGraphicFramePr>
        <p:xfrm>
          <a:off x="457200" y="1371600"/>
          <a:ext cx="8229600" cy="4038600"/>
        </p:xfrm>
        <a:graphic>
          <a:graphicData uri="http://schemas.openxmlformats.org/drawingml/2006/table">
            <a:tbl>
              <a:tblPr firstRow="1" bandRow="1">
                <a:tableStyleId>{37CE84F3-28C3-443E-9E96-99CF82512B78}</a:tableStyleId>
              </a:tblPr>
              <a:tblGrid>
                <a:gridCol w="4114800"/>
                <a:gridCol w="4114800"/>
              </a:tblGrid>
              <a:tr h="673100">
                <a:tc>
                  <a:txBody>
                    <a:bodyPr/>
                    <a:lstStyle/>
                    <a:p>
                      <a:pPr algn="ctr"/>
                      <a:r>
                        <a:rPr lang="en-US" sz="2800" dirty="0" smtClean="0"/>
                        <a:t>Year</a:t>
                      </a:r>
                      <a:endParaRPr lang="en-US" sz="2800" dirty="0"/>
                    </a:p>
                  </a:txBody>
                  <a:tcPr marL="85133" marR="85133"/>
                </a:tc>
                <a:tc>
                  <a:txBody>
                    <a:bodyPr/>
                    <a:lstStyle/>
                    <a:p>
                      <a:pPr algn="ctr"/>
                      <a:r>
                        <a:rPr lang="en-US" sz="2800" dirty="0" smtClean="0"/>
                        <a:t>Tornadoes</a:t>
                      </a:r>
                      <a:endParaRPr lang="en-US" sz="2800" dirty="0"/>
                    </a:p>
                  </a:txBody>
                  <a:tcPr marL="85133" marR="85133"/>
                </a:tc>
              </a:tr>
              <a:tr h="673100">
                <a:tc>
                  <a:txBody>
                    <a:bodyPr/>
                    <a:lstStyle/>
                    <a:p>
                      <a:pPr algn="ctr"/>
                      <a:r>
                        <a:rPr lang="en-US" sz="2800" dirty="0" smtClean="0"/>
                        <a:t>2011</a:t>
                      </a:r>
                      <a:endParaRPr lang="en-US" sz="2800" dirty="0"/>
                    </a:p>
                  </a:txBody>
                  <a:tcPr marL="85133" marR="85133"/>
                </a:tc>
                <a:tc>
                  <a:txBody>
                    <a:bodyPr/>
                    <a:lstStyle/>
                    <a:p>
                      <a:pPr algn="ctr"/>
                      <a:r>
                        <a:rPr lang="en-US" sz="2800" dirty="0" smtClean="0"/>
                        <a:t>758</a:t>
                      </a:r>
                      <a:endParaRPr lang="en-US" sz="2800" dirty="0"/>
                    </a:p>
                  </a:txBody>
                  <a:tcPr marL="85133" marR="85133"/>
                </a:tc>
              </a:tr>
              <a:tr h="673100">
                <a:tc>
                  <a:txBody>
                    <a:bodyPr/>
                    <a:lstStyle/>
                    <a:p>
                      <a:pPr algn="ctr"/>
                      <a:r>
                        <a:rPr lang="en-US" sz="2800" dirty="0" smtClean="0"/>
                        <a:t>1974</a:t>
                      </a:r>
                      <a:endParaRPr lang="en-US" sz="2800" dirty="0"/>
                    </a:p>
                  </a:txBody>
                  <a:tcPr marL="85133" marR="85133"/>
                </a:tc>
                <a:tc>
                  <a:txBody>
                    <a:bodyPr/>
                    <a:lstStyle/>
                    <a:p>
                      <a:pPr algn="ctr"/>
                      <a:r>
                        <a:rPr lang="en-US" sz="2800" dirty="0" smtClean="0"/>
                        <a:t>291</a:t>
                      </a:r>
                      <a:endParaRPr lang="en-US" sz="2800" dirty="0"/>
                    </a:p>
                  </a:txBody>
                  <a:tcPr marL="85133" marR="85133"/>
                </a:tc>
              </a:tr>
              <a:tr h="673100">
                <a:tc>
                  <a:txBody>
                    <a:bodyPr/>
                    <a:lstStyle/>
                    <a:p>
                      <a:pPr algn="ctr"/>
                      <a:r>
                        <a:rPr lang="en-US" sz="2800" dirty="0" smtClean="0"/>
                        <a:t>2006</a:t>
                      </a:r>
                      <a:endParaRPr lang="en-US" sz="2800" dirty="0"/>
                    </a:p>
                  </a:txBody>
                  <a:tcPr marL="85133" marR="85133"/>
                </a:tc>
                <a:tc>
                  <a:txBody>
                    <a:bodyPr/>
                    <a:lstStyle/>
                    <a:p>
                      <a:pPr algn="ctr"/>
                      <a:r>
                        <a:rPr lang="en-US" sz="2800" dirty="0" smtClean="0"/>
                        <a:t>258</a:t>
                      </a:r>
                      <a:endParaRPr lang="en-US" sz="2800" dirty="0"/>
                    </a:p>
                  </a:txBody>
                  <a:tcPr marL="85133" marR="85133"/>
                </a:tc>
              </a:tr>
              <a:tr h="673100">
                <a:tc>
                  <a:txBody>
                    <a:bodyPr/>
                    <a:lstStyle/>
                    <a:p>
                      <a:pPr algn="ctr"/>
                      <a:r>
                        <a:rPr lang="en-US" sz="2800" dirty="0" smtClean="0"/>
                        <a:t>2009</a:t>
                      </a:r>
                      <a:endParaRPr lang="en-US" sz="2800" dirty="0"/>
                    </a:p>
                  </a:txBody>
                  <a:tcPr marL="85133" marR="85133"/>
                </a:tc>
                <a:tc>
                  <a:txBody>
                    <a:bodyPr/>
                    <a:lstStyle/>
                    <a:p>
                      <a:pPr algn="ctr"/>
                      <a:r>
                        <a:rPr lang="en-US" sz="2800" dirty="0" smtClean="0"/>
                        <a:t>226</a:t>
                      </a:r>
                      <a:endParaRPr lang="en-US" sz="2800" dirty="0"/>
                    </a:p>
                  </a:txBody>
                  <a:tcPr marL="85133" marR="85133"/>
                </a:tc>
              </a:tr>
              <a:tr h="673100">
                <a:tc>
                  <a:txBody>
                    <a:bodyPr/>
                    <a:lstStyle/>
                    <a:p>
                      <a:pPr algn="ctr"/>
                      <a:r>
                        <a:rPr lang="en-US" sz="2800" dirty="0" smtClean="0"/>
                        <a:t>1957</a:t>
                      </a:r>
                      <a:endParaRPr lang="en-US" sz="2800" dirty="0"/>
                    </a:p>
                  </a:txBody>
                  <a:tcPr marL="85133" marR="85133"/>
                </a:tc>
                <a:tc>
                  <a:txBody>
                    <a:bodyPr/>
                    <a:lstStyle/>
                    <a:p>
                      <a:pPr algn="ctr"/>
                      <a:r>
                        <a:rPr lang="en-US" sz="2800" dirty="0" smtClean="0"/>
                        <a:t>219</a:t>
                      </a:r>
                    </a:p>
                  </a:txBody>
                  <a:tcPr marL="85133" marR="85133"/>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Significant Hail Events by Year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3716683"/>
              </p:ext>
            </p:extLst>
          </p:nvPr>
        </p:nvGraphicFramePr>
        <p:xfrm>
          <a:off x="457200" y="1371600"/>
          <a:ext cx="82296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0" y="6324600"/>
            <a:ext cx="51816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bg1"/>
                </a:solidFill>
              </a:rPr>
              <a:t>Source:  NOAA Storm Prediction Center; Hail &gt;= 3 inches</a:t>
            </a:r>
            <a:endParaRPr lang="en-US" sz="11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Significant Wind Events by Year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9813623"/>
              </p:ext>
            </p:extLst>
          </p:nvPr>
        </p:nvGraphicFramePr>
        <p:xfrm>
          <a:off x="457200" y="1371600"/>
          <a:ext cx="82296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0" y="6324600"/>
            <a:ext cx="51816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bg1"/>
                </a:solidFill>
              </a:rPr>
              <a:t>Source:  NOAA Storm Prediction Center; Wind &gt; = 80 knots</a:t>
            </a:r>
            <a:endParaRPr lang="en-US" sz="11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81" y="186791"/>
            <a:ext cx="9047119" cy="5604409"/>
          </a:xfrm>
        </p:spPr>
      </p:pic>
      <p:sp>
        <p:nvSpPr>
          <p:cNvPr id="5" name="TextBox 1"/>
          <p:cNvSpPr txBox="1"/>
          <p:nvPr/>
        </p:nvSpPr>
        <p:spPr>
          <a:xfrm>
            <a:off x="0" y="6324600"/>
            <a:ext cx="51816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bg1"/>
                </a:solidFill>
              </a:rPr>
              <a:t>Source:  NOAA Storm Prediction </a:t>
            </a:r>
            <a:r>
              <a:rPr lang="en-US" sz="1100" dirty="0" smtClean="0">
                <a:solidFill>
                  <a:schemeClr val="bg1"/>
                </a:solidFill>
              </a:rPr>
              <a:t>Center</a:t>
            </a:r>
            <a:endParaRPr lang="en-US" sz="1100" dirty="0">
              <a:solidFill>
                <a:schemeClr val="bg1"/>
              </a:solidFill>
            </a:endParaRPr>
          </a:p>
        </p:txBody>
      </p:sp>
    </p:spTree>
    <p:extLst>
      <p:ext uri="{BB962C8B-B14F-4D97-AF65-F5344CB8AC3E}">
        <p14:creationId xmlns:p14="http://schemas.microsoft.com/office/powerpoint/2010/main" val="685236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01231"/>
            <a:ext cx="9065173" cy="5615595"/>
          </a:xfrm>
          <a:prstGeom prst="rect">
            <a:avLst/>
          </a:prstGeom>
        </p:spPr>
      </p:pic>
      <p:sp>
        <p:nvSpPr>
          <p:cNvPr id="5" name="TextBox 1"/>
          <p:cNvSpPr txBox="1"/>
          <p:nvPr/>
        </p:nvSpPr>
        <p:spPr>
          <a:xfrm>
            <a:off x="0" y="6324600"/>
            <a:ext cx="51816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bg1"/>
                </a:solidFill>
              </a:rPr>
              <a:t>Source:  NOAA Storm Prediction </a:t>
            </a:r>
            <a:r>
              <a:rPr lang="en-US" sz="1100" dirty="0" smtClean="0">
                <a:solidFill>
                  <a:schemeClr val="bg1"/>
                </a:solidFill>
              </a:rPr>
              <a:t>Center</a:t>
            </a:r>
            <a:endParaRPr lang="en-US" sz="1100" dirty="0">
              <a:solidFill>
                <a:schemeClr val="bg1"/>
              </a:solidFill>
            </a:endParaRPr>
          </a:p>
        </p:txBody>
      </p:sp>
    </p:spTree>
    <p:extLst>
      <p:ext uri="{BB962C8B-B14F-4D97-AF65-F5344CB8AC3E}">
        <p14:creationId xmlns:p14="http://schemas.microsoft.com/office/powerpoint/2010/main" val="3794839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rgbClr val="00467F"/>
                </a:solidFill>
              </a:rPr>
              <a:t>Hurricanes</a:t>
            </a:r>
            <a:endParaRPr lang="en-US" dirty="0">
              <a:solidFill>
                <a:srgbClr val="00467F"/>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Antitrust Notice</a:t>
            </a:r>
            <a:endParaRPr lang="en-US" dirty="0"/>
          </a:p>
        </p:txBody>
      </p:sp>
      <p:sp>
        <p:nvSpPr>
          <p:cNvPr id="3" name="Content Placeholder 2"/>
          <p:cNvSpPr>
            <a:spLocks noGrp="1"/>
          </p:cNvSpPr>
          <p:nvPr>
            <p:ph idx="1"/>
          </p:nvPr>
        </p:nvSpPr>
        <p:spPr/>
        <p:txBody>
          <a:bodyPr>
            <a:normAutofit fontScale="55000" lnSpcReduction="20000"/>
          </a:bodyPr>
          <a:lstStyle/>
          <a:p>
            <a:endParaRPr lang="en-US" b="1" dirty="0" smtClean="0"/>
          </a:p>
          <a:p>
            <a:r>
              <a:rPr lang="en-US" b="1" dirty="0" smtClean="0"/>
              <a:t>The Casualty Actuarial Society is committed to adhering strictly to the letter and spirit of the antitrust laws. Seminars conducted under the auspices of the CAS are designed solely to provide a forum for the expression of various points of view on topics described in the programs or agendas for such meetings.</a:t>
            </a:r>
          </a:p>
          <a:p>
            <a:pPr>
              <a:buNone/>
            </a:pPr>
            <a:endParaRPr lang="en-US" b="1" dirty="0" smtClean="0"/>
          </a:p>
          <a:p>
            <a:r>
              <a:rPr lang="en-US" b="1" dirty="0" smtClean="0"/>
              <a:t>Under no circumstances shall CAS seminars be used as a means for competing companies or firms to reach any understanding –expressed or implied – that restricts competition or in any way impairs the ability of members to exercise independent business judgment regarding matters affecting competition.</a:t>
            </a:r>
          </a:p>
          <a:p>
            <a:pPr>
              <a:buNone/>
            </a:pPr>
            <a:endParaRPr lang="en-US" b="1" dirty="0" smtClean="0"/>
          </a:p>
          <a:p>
            <a:r>
              <a:rPr lang="en-US" b="1" dirty="0" smtClean="0"/>
              <a:t>It is the responsibility of all seminar participants to be aware of antitrust regulations, to prevent any written or verbal discussions that appear to violate these laws, and to adhere in every respect to the CAS antitrust compliance policy.</a:t>
            </a:r>
            <a:endParaRPr lang="en-US" dirty="0"/>
          </a:p>
        </p:txBody>
      </p:sp>
      <p:pic>
        <p:nvPicPr>
          <p:cNvPr id="1026" name="Picture 2" descr="Casualty Actuarial Society logo">
            <a:hlinkClick r:id="rId2"/>
          </p:cNvPr>
          <p:cNvPicPr>
            <a:picLocks noChangeAspect="1" noChangeArrowheads="1"/>
          </p:cNvPicPr>
          <p:nvPr/>
        </p:nvPicPr>
        <p:blipFill>
          <a:blip r:embed="rId3" cstate="print"/>
          <a:srcRect/>
          <a:stretch>
            <a:fillRect/>
          </a:stretch>
        </p:blipFill>
        <p:spPr bwMode="auto">
          <a:xfrm>
            <a:off x="533400" y="152400"/>
            <a:ext cx="1295400" cy="1304787"/>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Named Storms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5923849"/>
              </p:ext>
            </p:extLst>
          </p:nvPr>
        </p:nvGraphicFramePr>
        <p:xfrm>
          <a:off x="457200" y="1371600"/>
          <a:ext cx="82296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400800"/>
            <a:ext cx="3581400" cy="369332"/>
          </a:xfrm>
          <a:prstGeom prst="rect">
            <a:avLst/>
          </a:prstGeom>
          <a:noFill/>
        </p:spPr>
        <p:txBody>
          <a:bodyPr wrap="square" rtlCol="0">
            <a:spAutoFit/>
          </a:bodyPr>
          <a:lstStyle/>
          <a:p>
            <a:r>
              <a:rPr lang="en-US" dirty="0" smtClean="0">
                <a:solidFill>
                  <a:schemeClr val="bg1"/>
                </a:solidFill>
              </a:rPr>
              <a:t>Source: Weather Underground</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Hurricanes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5033857"/>
              </p:ext>
            </p:extLst>
          </p:nvPr>
        </p:nvGraphicFramePr>
        <p:xfrm>
          <a:off x="457200" y="1371600"/>
          <a:ext cx="82296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400800"/>
            <a:ext cx="3581400" cy="369332"/>
          </a:xfrm>
          <a:prstGeom prst="rect">
            <a:avLst/>
          </a:prstGeom>
          <a:noFill/>
        </p:spPr>
        <p:txBody>
          <a:bodyPr wrap="square" rtlCol="0">
            <a:spAutoFit/>
          </a:bodyPr>
          <a:lstStyle/>
          <a:p>
            <a:r>
              <a:rPr lang="en-US" dirty="0" smtClean="0">
                <a:solidFill>
                  <a:schemeClr val="bg1"/>
                </a:solidFill>
              </a:rPr>
              <a:t>Source: Weather Underground</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Year Moving Averages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681673"/>
              </p:ext>
            </p:extLst>
          </p:nvPr>
        </p:nvGraphicFramePr>
        <p:xfrm>
          <a:off x="457200" y="1371600"/>
          <a:ext cx="82296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324600"/>
            <a:ext cx="3581400" cy="369332"/>
          </a:xfrm>
          <a:prstGeom prst="rect">
            <a:avLst/>
          </a:prstGeom>
          <a:noFill/>
        </p:spPr>
        <p:txBody>
          <a:bodyPr wrap="square" rtlCol="0">
            <a:spAutoFit/>
          </a:bodyPr>
          <a:lstStyle/>
          <a:p>
            <a:r>
              <a:rPr lang="en-US" dirty="0" smtClean="0">
                <a:solidFill>
                  <a:schemeClr val="bg1"/>
                </a:solidFill>
              </a:rPr>
              <a:t>Source: Weather Underground</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Florida Hurricane Strikes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3364697"/>
              </p:ext>
            </p:extLst>
          </p:nvPr>
        </p:nvGraphicFramePr>
        <p:xfrm>
          <a:off x="457200" y="1371600"/>
          <a:ext cx="8229600" cy="4419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Major Atlantic Hurricanes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8350570"/>
              </p:ext>
            </p:extLst>
          </p:nvPr>
        </p:nvGraphicFramePr>
        <p:xfrm>
          <a:off x="457200" y="1371600"/>
          <a:ext cx="82296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57200" y="6324600"/>
            <a:ext cx="5867400" cy="307777"/>
          </a:xfrm>
          <a:prstGeom prst="rect">
            <a:avLst/>
          </a:prstGeom>
          <a:noFill/>
        </p:spPr>
        <p:txBody>
          <a:bodyPr wrap="square" rtlCol="0">
            <a:spAutoFit/>
          </a:bodyPr>
          <a:lstStyle/>
          <a:p>
            <a:r>
              <a:rPr lang="en-US" sz="1400" dirty="0" smtClean="0">
                <a:solidFill>
                  <a:schemeClr val="bg1"/>
                </a:solidFill>
              </a:rPr>
              <a:t>Source: Chris </a:t>
            </a:r>
            <a:r>
              <a:rPr lang="en-US" sz="1400" dirty="0" err="1" smtClean="0">
                <a:solidFill>
                  <a:schemeClr val="bg1"/>
                </a:solidFill>
              </a:rPr>
              <a:t>Landsea</a:t>
            </a:r>
            <a:r>
              <a:rPr lang="en-US" sz="1400" dirty="0" smtClean="0">
                <a:solidFill>
                  <a:schemeClr val="bg1"/>
                </a:solidFill>
              </a:rPr>
              <a:t> NOAA  @ Aon Benfield Conference and Wikipedia </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Increases in Insured Losses?</a:t>
            </a:r>
            <a:endParaRPr lang="en-US" dirty="0"/>
          </a:p>
        </p:txBody>
      </p:sp>
      <p:sp>
        <p:nvSpPr>
          <p:cNvPr id="5" name="Content Placeholder 4"/>
          <p:cNvSpPr>
            <a:spLocks noGrp="1"/>
          </p:cNvSpPr>
          <p:nvPr>
            <p:ph idx="1"/>
          </p:nvPr>
        </p:nvSpPr>
        <p:spPr/>
        <p:txBody>
          <a:bodyPr/>
          <a:lstStyle/>
          <a:p>
            <a:r>
              <a:rPr lang="en-US" dirty="0" smtClean="0"/>
              <a:t>Recent active weather period</a:t>
            </a:r>
          </a:p>
          <a:p>
            <a:r>
              <a:rPr lang="en-US" dirty="0" smtClean="0"/>
              <a:t>Population changes</a:t>
            </a:r>
          </a:p>
          <a:p>
            <a:r>
              <a:rPr lang="en-US" dirty="0" smtClean="0"/>
              <a:t>Economy </a:t>
            </a:r>
          </a:p>
          <a:p>
            <a:r>
              <a:rPr lang="en-US" dirty="0" err="1" smtClean="0"/>
              <a:t>Stormchasers</a:t>
            </a:r>
            <a:endParaRPr lang="en-US" dirty="0" smtClean="0"/>
          </a:p>
          <a:p>
            <a:r>
              <a:rPr lang="en-US" smtClean="0"/>
              <a:t>The new norm?</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8534400" cy="914400"/>
          </a:xfrm>
        </p:spPr>
        <p:txBody>
          <a:bodyPr>
            <a:noAutofit/>
          </a:bodyPr>
          <a:lstStyle/>
          <a:p>
            <a:r>
              <a:rPr lang="en-US" dirty="0" smtClean="0"/>
              <a:t>Significant Tornadoes by Year</a:t>
            </a:r>
            <a:endParaRPr lang="en-US" dirty="0"/>
          </a:p>
        </p:txBody>
      </p:sp>
      <p:graphicFrame>
        <p:nvGraphicFramePr>
          <p:cNvPr id="4" name="Content Placeholder 3"/>
          <p:cNvGraphicFramePr>
            <a:graphicFrameLocks noGrp="1"/>
          </p:cNvGraphicFramePr>
          <p:nvPr>
            <p:ph idx="1"/>
          </p:nvPr>
        </p:nvGraphicFramePr>
        <p:xfrm>
          <a:off x="0" y="1066800"/>
          <a:ext cx="91440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152400" y="6400800"/>
            <a:ext cx="52578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bg1"/>
                </a:solidFill>
              </a:rPr>
              <a:t>Source:  NOAA Storm Prediction Center, F3-F5 or EF3-EF5</a:t>
            </a:r>
            <a:endParaRPr lang="en-US" sz="1100" dirty="0">
              <a:solidFill>
                <a:schemeClr val="bg1"/>
              </a:solidFill>
            </a:endParaRPr>
          </a:p>
        </p:txBody>
      </p:sp>
    </p:spTree>
    <p:extLst>
      <p:ext uri="{BB962C8B-B14F-4D97-AF65-F5344CB8AC3E}">
        <p14:creationId xmlns:p14="http://schemas.microsoft.com/office/powerpoint/2010/main" val="3886554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a:t>
            </a:r>
            <a:endParaRPr lang="en-US" dirty="0"/>
          </a:p>
        </p:txBody>
      </p:sp>
      <p:sp>
        <p:nvSpPr>
          <p:cNvPr id="3" name="Content Placeholder 2"/>
          <p:cNvSpPr>
            <a:spLocks noGrp="1"/>
          </p:cNvSpPr>
          <p:nvPr>
            <p:ph idx="1"/>
          </p:nvPr>
        </p:nvSpPr>
        <p:spPr/>
        <p:txBody>
          <a:bodyPr/>
          <a:lstStyle/>
          <a:p>
            <a:r>
              <a:rPr lang="en-US" dirty="0" smtClean="0"/>
              <a:t>Objectively review weather data for insurance relevancy</a:t>
            </a:r>
          </a:p>
          <a:p>
            <a:r>
              <a:rPr lang="en-US" dirty="0" smtClean="0"/>
              <a:t>Evaluate limitations in using short term data to achieve long term predictions</a:t>
            </a:r>
          </a:p>
          <a:p>
            <a:r>
              <a:rPr lang="en-US" dirty="0" smtClean="0"/>
              <a:t>Consider alternative data sources to assist in interpreting relevant insurance experience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8534400" cy="914400"/>
          </a:xfrm>
        </p:spPr>
        <p:txBody>
          <a:bodyPr>
            <a:noAutofit/>
          </a:bodyPr>
          <a:lstStyle/>
          <a:p>
            <a:r>
              <a:rPr lang="en-US" dirty="0" smtClean="0"/>
              <a:t>Significant Tornadoes by Year</a:t>
            </a:r>
            <a:endParaRPr lang="en-US" dirty="0"/>
          </a:p>
        </p:txBody>
      </p:sp>
      <p:graphicFrame>
        <p:nvGraphicFramePr>
          <p:cNvPr id="4" name="Content Placeholder 3"/>
          <p:cNvGraphicFramePr>
            <a:graphicFrameLocks noGrp="1"/>
          </p:cNvGraphicFramePr>
          <p:nvPr>
            <p:ph idx="1"/>
          </p:nvPr>
        </p:nvGraphicFramePr>
        <p:xfrm>
          <a:off x="0" y="1066800"/>
          <a:ext cx="88392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228600" y="6400800"/>
            <a:ext cx="52578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bg1"/>
                </a:solidFill>
              </a:rPr>
              <a:t>Source:  NOAA Storm Prediction Center, F3-F5 or EF3-EF5</a:t>
            </a:r>
            <a:endParaRPr lang="en-US" sz="11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Combined Ratios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63922151"/>
              </p:ext>
            </p:extLst>
          </p:nvPr>
        </p:nvGraphicFramePr>
        <p:xfrm>
          <a:off x="457200" y="1371600"/>
          <a:ext cx="82296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28600" y="6400800"/>
            <a:ext cx="2514600" cy="338554"/>
          </a:xfrm>
          <a:prstGeom prst="rect">
            <a:avLst/>
          </a:prstGeom>
          <a:noFill/>
        </p:spPr>
        <p:txBody>
          <a:bodyPr wrap="square" rtlCol="0">
            <a:spAutoFit/>
          </a:bodyPr>
          <a:lstStyle/>
          <a:p>
            <a:r>
              <a:rPr lang="en-US" sz="1600" dirty="0" smtClean="0">
                <a:solidFill>
                  <a:schemeClr val="bg1"/>
                </a:solidFill>
              </a:rPr>
              <a:t>Source: SNL Financial</a:t>
            </a:r>
            <a:endParaRPr 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20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fade">
                                      <p:cBhvr>
                                        <p:cTn id="12" dur="2000"/>
                                        <p:tgtEl>
                                          <p:spTgt spid="4">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fade">
                                      <p:cBhvr>
                                        <p:cTn id="17" dur="2000"/>
                                        <p:tgtEl>
                                          <p:spTgt spid="4">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Industry Homeowners Differentials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5416064"/>
              </p:ext>
            </p:extLst>
          </p:nvPr>
        </p:nvGraphicFramePr>
        <p:xfrm>
          <a:off x="457200" y="1371600"/>
          <a:ext cx="82296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28600" y="6400800"/>
            <a:ext cx="2514600" cy="338554"/>
          </a:xfrm>
          <a:prstGeom prst="rect">
            <a:avLst/>
          </a:prstGeom>
          <a:noFill/>
        </p:spPr>
        <p:txBody>
          <a:bodyPr wrap="square" rtlCol="0">
            <a:spAutoFit/>
          </a:bodyPr>
          <a:lstStyle/>
          <a:p>
            <a:r>
              <a:rPr lang="en-US" sz="1600" dirty="0" smtClean="0">
                <a:solidFill>
                  <a:schemeClr val="bg1"/>
                </a:solidFill>
              </a:rPr>
              <a:t>Source: SNL Financial</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rgbClr val="00467F"/>
                </a:solidFill>
              </a:rPr>
              <a:t>Convective Storms</a:t>
            </a:r>
            <a:endParaRPr lang="en-US" dirty="0">
              <a:solidFill>
                <a:srgbClr val="00467F"/>
              </a:solidFill>
            </a:endParaRPr>
          </a:p>
        </p:txBody>
      </p:sp>
      <p:sp>
        <p:nvSpPr>
          <p:cNvPr id="5" name="Subtitle 4"/>
          <p:cNvSpPr>
            <a:spLocks noGrp="1"/>
          </p:cNvSpPr>
          <p:nvPr>
            <p:ph type="subTitle" idx="1"/>
          </p:nvPr>
        </p:nvSpPr>
        <p:spPr/>
        <p:txBody>
          <a:bodyPr/>
          <a:lstStyle/>
          <a:p>
            <a:r>
              <a:rPr lang="en-US" dirty="0" smtClean="0"/>
              <a:t>Tornadoes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Number of Tornadoes Reported</a:t>
            </a:r>
            <a:endParaRPr lang="en-US" dirty="0"/>
          </a:p>
        </p:txBody>
      </p:sp>
      <p:sp>
        <p:nvSpPr>
          <p:cNvPr id="7" name="TextBox 1"/>
          <p:cNvSpPr txBox="1"/>
          <p:nvPr/>
        </p:nvSpPr>
        <p:spPr>
          <a:xfrm>
            <a:off x="228600" y="6400800"/>
            <a:ext cx="57912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bg1"/>
                </a:solidFill>
              </a:rPr>
              <a:t>Source:  NOAA Storm Prediction </a:t>
            </a:r>
            <a:r>
              <a:rPr lang="en-US" dirty="0" smtClean="0">
                <a:solidFill>
                  <a:schemeClr val="bg1"/>
                </a:solidFill>
              </a:rPr>
              <a:t>Center: http://www.spc.noaa.gov/wcm/adj.html</a:t>
            </a:r>
            <a:endParaRPr lang="en-US" sz="1100" dirty="0">
              <a:solidFill>
                <a:schemeClr val="bg1"/>
              </a:solidFill>
            </a:endParaRPr>
          </a:p>
        </p:txBody>
      </p:sp>
      <p:pic>
        <p:nvPicPr>
          <p:cNvPr id="15364" name="Picture 4" descr="linear trend line"/>
          <p:cNvPicPr>
            <a:picLocks noChangeAspect="1" noChangeArrowheads="1"/>
          </p:cNvPicPr>
          <p:nvPr/>
        </p:nvPicPr>
        <p:blipFill>
          <a:blip r:embed="rId2" cstate="print"/>
          <a:srcRect l="1370" t="2292" b="3725"/>
          <a:stretch>
            <a:fillRect/>
          </a:stretch>
        </p:blipFill>
        <p:spPr bwMode="auto">
          <a:xfrm>
            <a:off x="1066801" y="990601"/>
            <a:ext cx="6781800" cy="514914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Adjusted Tornadoes Reported</a:t>
            </a:r>
            <a:endParaRPr lang="en-US" dirty="0"/>
          </a:p>
        </p:txBody>
      </p:sp>
      <p:sp>
        <p:nvSpPr>
          <p:cNvPr id="5" name="TextBox 1"/>
          <p:cNvSpPr txBox="1"/>
          <p:nvPr/>
        </p:nvSpPr>
        <p:spPr>
          <a:xfrm>
            <a:off x="152400" y="6400800"/>
            <a:ext cx="57912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bg1"/>
                </a:solidFill>
              </a:rPr>
              <a:t>Source:  NOAA Storm Prediction </a:t>
            </a:r>
            <a:r>
              <a:rPr lang="en-US" dirty="0" smtClean="0">
                <a:solidFill>
                  <a:schemeClr val="bg1"/>
                </a:solidFill>
              </a:rPr>
              <a:t>Center: http://www.spc.noaa.gov/wcm/adj.html</a:t>
            </a:r>
            <a:endParaRPr lang="en-US" sz="1100" dirty="0">
              <a:solidFill>
                <a:schemeClr val="bg1"/>
              </a:solidFill>
            </a:endParaRPr>
          </a:p>
        </p:txBody>
      </p:sp>
      <p:pic>
        <p:nvPicPr>
          <p:cNvPr id="14338" name="Picture 2" descr="adjusted plot"/>
          <p:cNvPicPr>
            <a:picLocks noChangeAspect="1" noChangeArrowheads="1"/>
          </p:cNvPicPr>
          <p:nvPr/>
        </p:nvPicPr>
        <p:blipFill>
          <a:blip r:embed="rId3" cstate="print"/>
          <a:srcRect t="2292" b="3725"/>
          <a:stretch>
            <a:fillRect/>
          </a:stretch>
        </p:blipFill>
        <p:spPr bwMode="auto">
          <a:xfrm>
            <a:off x="1143000" y="990600"/>
            <a:ext cx="6783658" cy="5080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jean Branch Mgr Meeting 2013">
  <a:themeElements>
    <a:clrScheme name="At Our Core">
      <a:dk1>
        <a:sysClr val="windowText" lastClr="000000"/>
      </a:dk1>
      <a:lt1>
        <a:sysClr val="window" lastClr="FFFFFF"/>
      </a:lt1>
      <a:dk2>
        <a:srgbClr val="3F3F3F"/>
      </a:dk2>
      <a:lt2>
        <a:srgbClr val="D8D8D8"/>
      </a:lt2>
      <a:accent1>
        <a:srgbClr val="0F3D59"/>
      </a:accent1>
      <a:accent2>
        <a:srgbClr val="3AB1D6"/>
      </a:accent2>
      <a:accent3>
        <a:srgbClr val="9DD444"/>
      </a:accent3>
      <a:accent4>
        <a:srgbClr val="FFA725"/>
      </a:accent4>
      <a:accent5>
        <a:srgbClr val="43822A"/>
      </a:accent5>
      <a:accent6>
        <a:srgbClr val="1B6B9D"/>
      </a:accent6>
      <a:hlink>
        <a:srgbClr val="0070C0"/>
      </a:hlink>
      <a:folHlink>
        <a:srgbClr val="5F0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00 Year Colors">
    <a:dk1>
      <a:sysClr val="windowText" lastClr="000000"/>
    </a:dk1>
    <a:lt1>
      <a:sysClr val="window" lastClr="FFFFFF"/>
    </a:lt1>
    <a:dk2>
      <a:srgbClr val="7F7F7F"/>
    </a:dk2>
    <a:lt2>
      <a:srgbClr val="EEECE1"/>
    </a:lt2>
    <a:accent1>
      <a:srgbClr val="004B9E"/>
    </a:accent1>
    <a:accent2>
      <a:srgbClr val="7FBA00"/>
    </a:accent2>
    <a:accent3>
      <a:srgbClr val="A02D96"/>
    </a:accent3>
    <a:accent4>
      <a:srgbClr val="EFB22D"/>
    </a:accent4>
    <a:accent5>
      <a:srgbClr val="99BBFF"/>
    </a:accent5>
    <a:accent6>
      <a:srgbClr val="C0ED83"/>
    </a:accent6>
    <a:hlink>
      <a:srgbClr val="004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00 Year Colors">
    <a:dk1>
      <a:sysClr val="windowText" lastClr="000000"/>
    </a:dk1>
    <a:lt1>
      <a:sysClr val="window" lastClr="FFFFFF"/>
    </a:lt1>
    <a:dk2>
      <a:srgbClr val="7F7F7F"/>
    </a:dk2>
    <a:lt2>
      <a:srgbClr val="EEECE1"/>
    </a:lt2>
    <a:accent1>
      <a:srgbClr val="004B9E"/>
    </a:accent1>
    <a:accent2>
      <a:srgbClr val="7FBA00"/>
    </a:accent2>
    <a:accent3>
      <a:srgbClr val="A02D96"/>
    </a:accent3>
    <a:accent4>
      <a:srgbClr val="EFB22D"/>
    </a:accent4>
    <a:accent5>
      <a:srgbClr val="99BBFF"/>
    </a:accent5>
    <a:accent6>
      <a:srgbClr val="C0ED83"/>
    </a:accent6>
    <a:hlink>
      <a:srgbClr val="004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00 Year Colors">
    <a:dk1>
      <a:sysClr val="windowText" lastClr="000000"/>
    </a:dk1>
    <a:lt1>
      <a:sysClr val="window" lastClr="FFFFFF"/>
    </a:lt1>
    <a:dk2>
      <a:srgbClr val="7F7F7F"/>
    </a:dk2>
    <a:lt2>
      <a:srgbClr val="EEECE1"/>
    </a:lt2>
    <a:accent1>
      <a:srgbClr val="004B9E"/>
    </a:accent1>
    <a:accent2>
      <a:srgbClr val="7FBA00"/>
    </a:accent2>
    <a:accent3>
      <a:srgbClr val="A02D96"/>
    </a:accent3>
    <a:accent4>
      <a:srgbClr val="EFB22D"/>
    </a:accent4>
    <a:accent5>
      <a:srgbClr val="99BBFF"/>
    </a:accent5>
    <a:accent6>
      <a:srgbClr val="C0ED83"/>
    </a:accent6>
    <a:hlink>
      <a:srgbClr val="004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00 Year Colors">
    <a:dk1>
      <a:sysClr val="windowText" lastClr="000000"/>
    </a:dk1>
    <a:lt1>
      <a:sysClr val="window" lastClr="FFFFFF"/>
    </a:lt1>
    <a:dk2>
      <a:srgbClr val="7F7F7F"/>
    </a:dk2>
    <a:lt2>
      <a:srgbClr val="EEECE1"/>
    </a:lt2>
    <a:accent1>
      <a:srgbClr val="004B9E"/>
    </a:accent1>
    <a:accent2>
      <a:srgbClr val="7FBA00"/>
    </a:accent2>
    <a:accent3>
      <a:srgbClr val="A02D96"/>
    </a:accent3>
    <a:accent4>
      <a:srgbClr val="EFB22D"/>
    </a:accent4>
    <a:accent5>
      <a:srgbClr val="99BBFF"/>
    </a:accent5>
    <a:accent6>
      <a:srgbClr val="C0ED83"/>
    </a:accent6>
    <a:hlink>
      <a:srgbClr val="004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Sjean Branch Mgr Meeting 2013</Template>
  <TotalTime>13833</TotalTime>
  <Words>880</Words>
  <Application>Microsoft Office PowerPoint</Application>
  <PresentationFormat>On-screen Show (4:3)</PresentationFormat>
  <Paragraphs>77</Paragraphs>
  <Slides>26</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Sjean Branch Mgr Meeting 2013</vt:lpstr>
      <vt:lpstr>Casualty Actuaries of New England Avoiding Knee Jerk Reactions to Short Term Natural Catastrophes </vt:lpstr>
      <vt:lpstr>Antitrust Notice</vt:lpstr>
      <vt:lpstr>Session Objectives</vt:lpstr>
      <vt:lpstr>Significant Tornadoes by Year</vt:lpstr>
      <vt:lpstr>Industry Combined Ratios</vt:lpstr>
      <vt:lpstr>Industry Homeowners Differentials</vt:lpstr>
      <vt:lpstr>Convective Storms</vt:lpstr>
      <vt:lpstr>Number of Tornadoes Reported</vt:lpstr>
      <vt:lpstr>Adjusted Tornadoes Reported</vt:lpstr>
      <vt:lpstr>Significant Tornadoes by Year</vt:lpstr>
      <vt:lpstr>Significant Tornadoes by Year</vt:lpstr>
      <vt:lpstr>EF5 or F5 Tornadoes Reported by Year</vt:lpstr>
      <vt:lpstr>EF5 or F5 Tornadoes since 1950</vt:lpstr>
      <vt:lpstr>Top 5 April Tornado Outbreaks</vt:lpstr>
      <vt:lpstr>Significant Hail Events by Year</vt:lpstr>
      <vt:lpstr>Significant Wind Events by Year</vt:lpstr>
      <vt:lpstr>PowerPoint Presentation</vt:lpstr>
      <vt:lpstr>PowerPoint Presentation</vt:lpstr>
      <vt:lpstr>Hurricanes</vt:lpstr>
      <vt:lpstr>Historical Named Storms</vt:lpstr>
      <vt:lpstr>Historical Hurricanes</vt:lpstr>
      <vt:lpstr>7 Year Moving Averages</vt:lpstr>
      <vt:lpstr>Florida Hurricane Strikes</vt:lpstr>
      <vt:lpstr>Major Atlantic Hurricanes</vt:lpstr>
      <vt:lpstr>Why Increases in Insured Losses?</vt:lpstr>
      <vt:lpstr>Significant Tornadoes by Year</vt:lpstr>
    </vt:vector>
  </TitlesOfParts>
  <Company>EMC Insurance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Storms   Is there evidence of a long term trend?</dc:title>
  <dc:creator>scott-j</dc:creator>
  <cp:lastModifiedBy>Scott Jean</cp:lastModifiedBy>
  <cp:revision>1199</cp:revision>
  <dcterms:created xsi:type="dcterms:W3CDTF">2013-09-19T12:42:17Z</dcterms:created>
  <dcterms:modified xsi:type="dcterms:W3CDTF">2014-08-22T14:16:40Z</dcterms:modified>
</cp:coreProperties>
</file>