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6"/>
  </p:notesMasterIdLst>
  <p:sldIdLst>
    <p:sldId id="256" r:id="rId2"/>
    <p:sldId id="257" r:id="rId3"/>
    <p:sldId id="259" r:id="rId4"/>
    <p:sldId id="260" r:id="rId5"/>
    <p:sldId id="276" r:id="rId6"/>
    <p:sldId id="263" r:id="rId7"/>
    <p:sldId id="266" r:id="rId8"/>
    <p:sldId id="267" r:id="rId9"/>
    <p:sldId id="377" r:id="rId10"/>
    <p:sldId id="378" r:id="rId11"/>
    <p:sldId id="369" r:id="rId12"/>
    <p:sldId id="283" r:id="rId13"/>
    <p:sldId id="291" r:id="rId14"/>
    <p:sldId id="284" r:id="rId15"/>
    <p:sldId id="298" r:id="rId16"/>
    <p:sldId id="293" r:id="rId17"/>
    <p:sldId id="304" r:id="rId18"/>
    <p:sldId id="300" r:id="rId19"/>
    <p:sldId id="383" r:id="rId20"/>
    <p:sldId id="294" r:id="rId21"/>
    <p:sldId id="376" r:id="rId22"/>
    <p:sldId id="389" r:id="rId23"/>
    <p:sldId id="402" r:id="rId24"/>
    <p:sldId id="436" r:id="rId25"/>
    <p:sldId id="438" r:id="rId26"/>
    <p:sldId id="424" r:id="rId27"/>
    <p:sldId id="443" r:id="rId28"/>
    <p:sldId id="439" r:id="rId29"/>
    <p:sldId id="440" r:id="rId30"/>
    <p:sldId id="437" r:id="rId31"/>
    <p:sldId id="412" r:id="rId32"/>
    <p:sldId id="427" r:id="rId33"/>
    <p:sldId id="426" r:id="rId34"/>
    <p:sldId id="444" r:id="rId35"/>
    <p:sldId id="445" r:id="rId36"/>
    <p:sldId id="446" r:id="rId37"/>
    <p:sldId id="447" r:id="rId38"/>
    <p:sldId id="448" r:id="rId39"/>
    <p:sldId id="449" r:id="rId40"/>
    <p:sldId id="450" r:id="rId41"/>
    <p:sldId id="451" r:id="rId42"/>
    <p:sldId id="452" r:id="rId43"/>
    <p:sldId id="453" r:id="rId44"/>
    <p:sldId id="457" r:id="rId45"/>
    <p:sldId id="461" r:id="rId46"/>
    <p:sldId id="462" r:id="rId47"/>
    <p:sldId id="455" r:id="rId48"/>
    <p:sldId id="463" r:id="rId49"/>
    <p:sldId id="464" r:id="rId50"/>
    <p:sldId id="456" r:id="rId51"/>
    <p:sldId id="458" r:id="rId52"/>
    <p:sldId id="459" r:id="rId53"/>
    <p:sldId id="460" r:id="rId54"/>
    <p:sldId id="258" r:id="rId55"/>
  </p:sldIdLst>
  <p:sldSz cx="9602788" cy="6858000"/>
  <p:notesSz cx="7315200" cy="9601200"/>
  <p:defaultTextStyle>
    <a:defPPr>
      <a:defRPr lang="en-US"/>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D30"/>
    <a:srgbClr val="008075"/>
    <a:srgbClr val="932077"/>
    <a:srgbClr val="595997"/>
    <a:srgbClr val="BA2C2B"/>
    <a:srgbClr val="F48132"/>
    <a:srgbClr val="FBAE17"/>
    <a:srgbClr val="72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88156" autoAdjust="0"/>
  </p:normalViewPr>
  <p:slideViewPr>
    <p:cSldViewPr snapToGrid="0">
      <p:cViewPr varScale="1">
        <p:scale>
          <a:sx n="96" d="100"/>
          <a:sy n="96" d="100"/>
        </p:scale>
        <p:origin x="-186" y="-96"/>
      </p:cViewPr>
      <p:guideLst>
        <p:guide orient="horz" pos="3950"/>
        <p:guide orient="horz" pos="808"/>
        <p:guide pos="290"/>
        <p:guide pos="5757"/>
      </p:guideLst>
    </p:cSldViewPr>
  </p:slideViewPr>
  <p:notesTextViewPr>
    <p:cViewPr>
      <p:scale>
        <a:sx n="100" d="100"/>
        <a:sy n="100" d="100"/>
      </p:scale>
      <p:origin x="0" y="0"/>
    </p:cViewPr>
  </p:notesTextViewPr>
  <p:sorterViewPr>
    <p:cViewPr>
      <p:scale>
        <a:sx n="140" d="100"/>
        <a:sy n="140" d="100"/>
      </p:scale>
      <p:origin x="0" y="8676"/>
    </p:cViewPr>
  </p:sorterViewPr>
  <p:notesViewPr>
    <p:cSldViewPr snapToGrid="0">
      <p:cViewPr varScale="1">
        <p:scale>
          <a:sx n="79" d="100"/>
          <a:sy n="79" d="100"/>
        </p:scale>
        <p:origin x="-1968" y="-7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450F2-BB80-4760-8C8C-5566919033A0}" type="doc">
      <dgm:prSet loTypeId="urn:microsoft.com/office/officeart/2005/8/layout/chevron1" loCatId="process" qsTypeId="urn:microsoft.com/office/officeart/2005/8/quickstyle/simple1" qsCatId="simple" csTypeId="urn:microsoft.com/office/officeart/2005/8/colors/accent1_2" csCatId="accent1" phldr="1"/>
      <dgm:spPr/>
    </dgm:pt>
    <dgm:pt modelId="{F3E9291A-9076-4757-B908-D1C47B3B62C2}">
      <dgm:prSet phldrT="[Text]"/>
      <dgm:spPr/>
      <dgm:t>
        <a:bodyPr/>
        <a:lstStyle/>
        <a:p>
          <a:r>
            <a:rPr lang="en-US" dirty="0" smtClean="0"/>
            <a:t>Submission</a:t>
          </a:r>
          <a:endParaRPr lang="en-US" dirty="0"/>
        </a:p>
      </dgm:t>
    </dgm:pt>
    <dgm:pt modelId="{FA264CD9-6C7B-4821-BEDA-D80B7317CF74}" type="parTrans" cxnId="{8337B6B3-9D9A-4BD7-81FD-3F312982FE4C}">
      <dgm:prSet/>
      <dgm:spPr/>
      <dgm:t>
        <a:bodyPr/>
        <a:lstStyle/>
        <a:p>
          <a:endParaRPr lang="en-US"/>
        </a:p>
      </dgm:t>
    </dgm:pt>
    <dgm:pt modelId="{49E76CF6-B576-40D3-A291-23FE4DA2598A}" type="sibTrans" cxnId="{8337B6B3-9D9A-4BD7-81FD-3F312982FE4C}">
      <dgm:prSet/>
      <dgm:spPr/>
      <dgm:t>
        <a:bodyPr/>
        <a:lstStyle/>
        <a:p>
          <a:endParaRPr lang="en-US"/>
        </a:p>
      </dgm:t>
    </dgm:pt>
    <dgm:pt modelId="{0D2D7F55-B5FA-46EC-A581-923A54F5298C}">
      <dgm:prSet phldrT="[Text]"/>
      <dgm:spPr/>
      <dgm:t>
        <a:bodyPr/>
        <a:lstStyle/>
        <a:p>
          <a:r>
            <a:rPr lang="en-US" dirty="0" smtClean="0"/>
            <a:t>Quotes and Authorizations</a:t>
          </a:r>
          <a:endParaRPr lang="en-US" dirty="0"/>
        </a:p>
      </dgm:t>
    </dgm:pt>
    <dgm:pt modelId="{51814A97-BBFD-4FB2-B8AE-A1739182338F}" type="parTrans" cxnId="{2F6E641D-2501-492D-9C98-21B85B8AFFB4}">
      <dgm:prSet/>
      <dgm:spPr/>
      <dgm:t>
        <a:bodyPr/>
        <a:lstStyle/>
        <a:p>
          <a:endParaRPr lang="en-US"/>
        </a:p>
      </dgm:t>
    </dgm:pt>
    <dgm:pt modelId="{5948842B-B0DF-4727-B70A-B818542A88BD}" type="sibTrans" cxnId="{2F6E641D-2501-492D-9C98-21B85B8AFFB4}">
      <dgm:prSet/>
      <dgm:spPr/>
      <dgm:t>
        <a:bodyPr/>
        <a:lstStyle/>
        <a:p>
          <a:endParaRPr lang="en-US"/>
        </a:p>
      </dgm:t>
    </dgm:pt>
    <dgm:pt modelId="{9C67A07E-8B6F-499B-933B-C561A492EFD4}">
      <dgm:prSet phldrT="[Text]"/>
      <dgm:spPr/>
      <dgm:t>
        <a:bodyPr/>
        <a:lstStyle/>
        <a:p>
          <a:r>
            <a:rPr lang="en-US" dirty="0" smtClean="0"/>
            <a:t>Firm Order Terms (FOT)</a:t>
          </a:r>
          <a:endParaRPr lang="en-US" dirty="0"/>
        </a:p>
      </dgm:t>
    </dgm:pt>
    <dgm:pt modelId="{2B3F1178-4BAF-4F91-94AF-F48CC95844F7}" type="parTrans" cxnId="{19F8C90B-4E0C-4744-8A76-996FF764AFA5}">
      <dgm:prSet/>
      <dgm:spPr/>
      <dgm:t>
        <a:bodyPr/>
        <a:lstStyle/>
        <a:p>
          <a:endParaRPr lang="en-US"/>
        </a:p>
      </dgm:t>
    </dgm:pt>
    <dgm:pt modelId="{C91F3533-D596-465D-B664-2253084547B7}" type="sibTrans" cxnId="{19F8C90B-4E0C-4744-8A76-996FF764AFA5}">
      <dgm:prSet/>
      <dgm:spPr/>
      <dgm:t>
        <a:bodyPr/>
        <a:lstStyle/>
        <a:p>
          <a:endParaRPr lang="en-US"/>
        </a:p>
      </dgm:t>
    </dgm:pt>
    <dgm:pt modelId="{9C099AEC-62F1-4A84-94AA-8EA755CE03FD}">
      <dgm:prSet phldrT="[Text]"/>
      <dgm:spPr/>
      <dgm:t>
        <a:bodyPr/>
        <a:lstStyle/>
        <a:p>
          <a:r>
            <a:rPr lang="en-US" dirty="0" smtClean="0"/>
            <a:t>Bindings</a:t>
          </a:r>
          <a:endParaRPr lang="en-US" dirty="0"/>
        </a:p>
      </dgm:t>
    </dgm:pt>
    <dgm:pt modelId="{9961D57D-86FA-41E9-A1CB-1A24EF648299}" type="parTrans" cxnId="{2F3D4412-E9E1-4FE5-BF9F-6437D031FC51}">
      <dgm:prSet/>
      <dgm:spPr/>
      <dgm:t>
        <a:bodyPr/>
        <a:lstStyle/>
        <a:p>
          <a:endParaRPr lang="en-US"/>
        </a:p>
      </dgm:t>
    </dgm:pt>
    <dgm:pt modelId="{F00DDE65-15DF-4A48-95A1-0C94FC23227E}" type="sibTrans" cxnId="{2F3D4412-E9E1-4FE5-BF9F-6437D031FC51}">
      <dgm:prSet/>
      <dgm:spPr/>
      <dgm:t>
        <a:bodyPr/>
        <a:lstStyle/>
        <a:p>
          <a:endParaRPr lang="en-US"/>
        </a:p>
      </dgm:t>
    </dgm:pt>
    <dgm:pt modelId="{2D01B6D0-BB0F-4851-A44F-EADB67A51E83}" type="pres">
      <dgm:prSet presAssocID="{A91450F2-BB80-4760-8C8C-5566919033A0}" presName="Name0" presStyleCnt="0">
        <dgm:presLayoutVars>
          <dgm:dir/>
          <dgm:animLvl val="lvl"/>
          <dgm:resizeHandles val="exact"/>
        </dgm:presLayoutVars>
      </dgm:prSet>
      <dgm:spPr/>
    </dgm:pt>
    <dgm:pt modelId="{B1165319-695E-4251-B261-F1C196E2B397}" type="pres">
      <dgm:prSet presAssocID="{F3E9291A-9076-4757-B908-D1C47B3B62C2}" presName="parTxOnly" presStyleLbl="node1" presStyleIdx="0" presStyleCnt="4">
        <dgm:presLayoutVars>
          <dgm:chMax val="0"/>
          <dgm:chPref val="0"/>
          <dgm:bulletEnabled val="1"/>
        </dgm:presLayoutVars>
      </dgm:prSet>
      <dgm:spPr/>
      <dgm:t>
        <a:bodyPr/>
        <a:lstStyle/>
        <a:p>
          <a:endParaRPr lang="en-US"/>
        </a:p>
      </dgm:t>
    </dgm:pt>
    <dgm:pt modelId="{96E595DA-AC10-4A6A-9B17-100ADBE3DD76}" type="pres">
      <dgm:prSet presAssocID="{49E76CF6-B576-40D3-A291-23FE4DA2598A}" presName="parTxOnlySpace" presStyleCnt="0"/>
      <dgm:spPr/>
    </dgm:pt>
    <dgm:pt modelId="{2D800E81-A73E-451D-A56C-976E25039C03}" type="pres">
      <dgm:prSet presAssocID="{0D2D7F55-B5FA-46EC-A581-923A54F5298C}" presName="parTxOnly" presStyleLbl="node1" presStyleIdx="1" presStyleCnt="4">
        <dgm:presLayoutVars>
          <dgm:chMax val="0"/>
          <dgm:chPref val="0"/>
          <dgm:bulletEnabled val="1"/>
        </dgm:presLayoutVars>
      </dgm:prSet>
      <dgm:spPr/>
      <dgm:t>
        <a:bodyPr/>
        <a:lstStyle/>
        <a:p>
          <a:endParaRPr lang="en-US"/>
        </a:p>
      </dgm:t>
    </dgm:pt>
    <dgm:pt modelId="{951D59F9-F56B-4B1E-8D4B-82309D75D3F9}" type="pres">
      <dgm:prSet presAssocID="{5948842B-B0DF-4727-B70A-B818542A88BD}" presName="parTxOnlySpace" presStyleCnt="0"/>
      <dgm:spPr/>
    </dgm:pt>
    <dgm:pt modelId="{94E607E1-576D-4108-AEA3-C218429E880C}" type="pres">
      <dgm:prSet presAssocID="{9C67A07E-8B6F-499B-933B-C561A492EFD4}" presName="parTxOnly" presStyleLbl="node1" presStyleIdx="2" presStyleCnt="4">
        <dgm:presLayoutVars>
          <dgm:chMax val="0"/>
          <dgm:chPref val="0"/>
          <dgm:bulletEnabled val="1"/>
        </dgm:presLayoutVars>
      </dgm:prSet>
      <dgm:spPr/>
      <dgm:t>
        <a:bodyPr/>
        <a:lstStyle/>
        <a:p>
          <a:endParaRPr lang="en-US"/>
        </a:p>
      </dgm:t>
    </dgm:pt>
    <dgm:pt modelId="{AFEED917-8458-4A44-A2D5-48E622171073}" type="pres">
      <dgm:prSet presAssocID="{C91F3533-D596-465D-B664-2253084547B7}" presName="parTxOnlySpace" presStyleCnt="0"/>
      <dgm:spPr/>
    </dgm:pt>
    <dgm:pt modelId="{37A72C6E-F83E-4BA9-B7E4-0C407DE65B02}" type="pres">
      <dgm:prSet presAssocID="{9C099AEC-62F1-4A84-94AA-8EA755CE03FD}" presName="parTxOnly" presStyleLbl="node1" presStyleIdx="3" presStyleCnt="4">
        <dgm:presLayoutVars>
          <dgm:chMax val="0"/>
          <dgm:chPref val="0"/>
          <dgm:bulletEnabled val="1"/>
        </dgm:presLayoutVars>
      </dgm:prSet>
      <dgm:spPr/>
      <dgm:t>
        <a:bodyPr/>
        <a:lstStyle/>
        <a:p>
          <a:endParaRPr lang="en-US"/>
        </a:p>
      </dgm:t>
    </dgm:pt>
  </dgm:ptLst>
  <dgm:cxnLst>
    <dgm:cxn modelId="{2F6E641D-2501-492D-9C98-21B85B8AFFB4}" srcId="{A91450F2-BB80-4760-8C8C-5566919033A0}" destId="{0D2D7F55-B5FA-46EC-A581-923A54F5298C}" srcOrd="1" destOrd="0" parTransId="{51814A97-BBFD-4FB2-B8AE-A1739182338F}" sibTransId="{5948842B-B0DF-4727-B70A-B818542A88BD}"/>
    <dgm:cxn modelId="{6D7B1067-98F5-4A93-9681-4BCC577A2D9B}" type="presOf" srcId="{9C67A07E-8B6F-499B-933B-C561A492EFD4}" destId="{94E607E1-576D-4108-AEA3-C218429E880C}" srcOrd="0" destOrd="0" presId="urn:microsoft.com/office/officeart/2005/8/layout/chevron1"/>
    <dgm:cxn modelId="{4F53658C-3408-466F-BA29-A9E4A0670870}" type="presOf" srcId="{9C099AEC-62F1-4A84-94AA-8EA755CE03FD}" destId="{37A72C6E-F83E-4BA9-B7E4-0C407DE65B02}" srcOrd="0" destOrd="0" presId="urn:microsoft.com/office/officeart/2005/8/layout/chevron1"/>
    <dgm:cxn modelId="{8337B6B3-9D9A-4BD7-81FD-3F312982FE4C}" srcId="{A91450F2-BB80-4760-8C8C-5566919033A0}" destId="{F3E9291A-9076-4757-B908-D1C47B3B62C2}" srcOrd="0" destOrd="0" parTransId="{FA264CD9-6C7B-4821-BEDA-D80B7317CF74}" sibTransId="{49E76CF6-B576-40D3-A291-23FE4DA2598A}"/>
    <dgm:cxn modelId="{D57B1F59-6D02-4258-8911-79A1DA29F788}" type="presOf" srcId="{A91450F2-BB80-4760-8C8C-5566919033A0}" destId="{2D01B6D0-BB0F-4851-A44F-EADB67A51E83}" srcOrd="0" destOrd="0" presId="urn:microsoft.com/office/officeart/2005/8/layout/chevron1"/>
    <dgm:cxn modelId="{9B72E32F-44CE-4617-B9DC-CD2AB95D5833}" type="presOf" srcId="{0D2D7F55-B5FA-46EC-A581-923A54F5298C}" destId="{2D800E81-A73E-451D-A56C-976E25039C03}" srcOrd="0" destOrd="0" presId="urn:microsoft.com/office/officeart/2005/8/layout/chevron1"/>
    <dgm:cxn modelId="{19F8C90B-4E0C-4744-8A76-996FF764AFA5}" srcId="{A91450F2-BB80-4760-8C8C-5566919033A0}" destId="{9C67A07E-8B6F-499B-933B-C561A492EFD4}" srcOrd="2" destOrd="0" parTransId="{2B3F1178-4BAF-4F91-94AF-F48CC95844F7}" sibTransId="{C91F3533-D596-465D-B664-2253084547B7}"/>
    <dgm:cxn modelId="{A4627752-B3F7-422E-B852-532096200AB0}" type="presOf" srcId="{F3E9291A-9076-4757-B908-D1C47B3B62C2}" destId="{B1165319-695E-4251-B261-F1C196E2B397}" srcOrd="0" destOrd="0" presId="urn:microsoft.com/office/officeart/2005/8/layout/chevron1"/>
    <dgm:cxn modelId="{2F3D4412-E9E1-4FE5-BF9F-6437D031FC51}" srcId="{A91450F2-BB80-4760-8C8C-5566919033A0}" destId="{9C099AEC-62F1-4A84-94AA-8EA755CE03FD}" srcOrd="3" destOrd="0" parTransId="{9961D57D-86FA-41E9-A1CB-1A24EF648299}" sibTransId="{F00DDE65-15DF-4A48-95A1-0C94FC23227E}"/>
    <dgm:cxn modelId="{16981D5B-56EA-4A0A-92E7-0CC8CCF5207D}" type="presParOf" srcId="{2D01B6D0-BB0F-4851-A44F-EADB67A51E83}" destId="{B1165319-695E-4251-B261-F1C196E2B397}" srcOrd="0" destOrd="0" presId="urn:microsoft.com/office/officeart/2005/8/layout/chevron1"/>
    <dgm:cxn modelId="{FCE2AC73-9747-47DC-B312-AE17DDDE509A}" type="presParOf" srcId="{2D01B6D0-BB0F-4851-A44F-EADB67A51E83}" destId="{96E595DA-AC10-4A6A-9B17-100ADBE3DD76}" srcOrd="1" destOrd="0" presId="urn:microsoft.com/office/officeart/2005/8/layout/chevron1"/>
    <dgm:cxn modelId="{B215793A-0DAE-41ED-B704-A3AC8C26198A}" type="presParOf" srcId="{2D01B6D0-BB0F-4851-A44F-EADB67A51E83}" destId="{2D800E81-A73E-451D-A56C-976E25039C03}" srcOrd="2" destOrd="0" presId="urn:microsoft.com/office/officeart/2005/8/layout/chevron1"/>
    <dgm:cxn modelId="{90A956FA-050E-4A85-8772-47DC5B4A6E8F}" type="presParOf" srcId="{2D01B6D0-BB0F-4851-A44F-EADB67A51E83}" destId="{951D59F9-F56B-4B1E-8D4B-82309D75D3F9}" srcOrd="3" destOrd="0" presId="urn:microsoft.com/office/officeart/2005/8/layout/chevron1"/>
    <dgm:cxn modelId="{FDF55A77-CAE4-4431-A3C4-C082912A4C55}" type="presParOf" srcId="{2D01B6D0-BB0F-4851-A44F-EADB67A51E83}" destId="{94E607E1-576D-4108-AEA3-C218429E880C}" srcOrd="4" destOrd="0" presId="urn:microsoft.com/office/officeart/2005/8/layout/chevron1"/>
    <dgm:cxn modelId="{9E3D204E-A891-4755-ACB3-47EDB3AA5ACB}" type="presParOf" srcId="{2D01B6D0-BB0F-4851-A44F-EADB67A51E83}" destId="{AFEED917-8458-4A44-A2D5-48E622171073}" srcOrd="5" destOrd="0" presId="urn:microsoft.com/office/officeart/2005/8/layout/chevron1"/>
    <dgm:cxn modelId="{BDD8A192-895A-40FF-BE6C-5978B08BD76C}" type="presParOf" srcId="{2D01B6D0-BB0F-4851-A44F-EADB67A51E83}" destId="{37A72C6E-F83E-4BA9-B7E4-0C407DE65B02}"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65319-695E-4251-B261-F1C196E2B397}">
      <dsp:nvSpPr>
        <dsp:cNvPr id="0" name=""/>
        <dsp:cNvSpPr/>
      </dsp:nvSpPr>
      <dsp:spPr>
        <a:xfrm>
          <a:off x="3971" y="1092975"/>
          <a:ext cx="2311865" cy="9247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Submission</a:t>
          </a:r>
          <a:endParaRPr lang="en-US" sz="1600" kern="1200" dirty="0"/>
        </a:p>
      </dsp:txBody>
      <dsp:txXfrm>
        <a:off x="466344" y="1092975"/>
        <a:ext cx="1387119" cy="924746"/>
      </dsp:txXfrm>
    </dsp:sp>
    <dsp:sp modelId="{2D800E81-A73E-451D-A56C-976E25039C03}">
      <dsp:nvSpPr>
        <dsp:cNvPr id="0" name=""/>
        <dsp:cNvSpPr/>
      </dsp:nvSpPr>
      <dsp:spPr>
        <a:xfrm>
          <a:off x="2084650" y="1092975"/>
          <a:ext cx="2311865" cy="9247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Quotes and Authorizations</a:t>
          </a:r>
          <a:endParaRPr lang="en-US" sz="1600" kern="1200" dirty="0"/>
        </a:p>
      </dsp:txBody>
      <dsp:txXfrm>
        <a:off x="2547023" y="1092975"/>
        <a:ext cx="1387119" cy="924746"/>
      </dsp:txXfrm>
    </dsp:sp>
    <dsp:sp modelId="{94E607E1-576D-4108-AEA3-C218429E880C}">
      <dsp:nvSpPr>
        <dsp:cNvPr id="0" name=""/>
        <dsp:cNvSpPr/>
      </dsp:nvSpPr>
      <dsp:spPr>
        <a:xfrm>
          <a:off x="4165329" y="1092975"/>
          <a:ext cx="2311865" cy="9247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Firm Order Terms (FOT)</a:t>
          </a:r>
          <a:endParaRPr lang="en-US" sz="1600" kern="1200" dirty="0"/>
        </a:p>
      </dsp:txBody>
      <dsp:txXfrm>
        <a:off x="4627702" y="1092975"/>
        <a:ext cx="1387119" cy="924746"/>
      </dsp:txXfrm>
    </dsp:sp>
    <dsp:sp modelId="{37A72C6E-F83E-4BA9-B7E4-0C407DE65B02}">
      <dsp:nvSpPr>
        <dsp:cNvPr id="0" name=""/>
        <dsp:cNvSpPr/>
      </dsp:nvSpPr>
      <dsp:spPr>
        <a:xfrm>
          <a:off x="6246008" y="1092975"/>
          <a:ext cx="2311865" cy="9247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Bindings</a:t>
          </a:r>
          <a:endParaRPr lang="en-US" sz="1600" kern="1200" dirty="0"/>
        </a:p>
      </dsp:txBody>
      <dsp:txXfrm>
        <a:off x="6708381" y="1092975"/>
        <a:ext cx="1387119" cy="9247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lnSpc>
                <a:spcPct val="100000"/>
              </a:lnSpc>
              <a:defRPr sz="1300"/>
            </a:lvl1pPr>
          </a:lstStyle>
          <a:p>
            <a:endParaRPr lang="en-US"/>
          </a:p>
        </p:txBody>
      </p:sp>
      <p:sp>
        <p:nvSpPr>
          <p:cNvPr id="3075"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lnSpc>
                <a:spcPct val="100000"/>
              </a:lnSpc>
              <a:defRPr sz="1300"/>
            </a:lvl1pPr>
          </a:lstStyle>
          <a:p>
            <a:endParaRPr lang="en-US"/>
          </a:p>
        </p:txBody>
      </p:sp>
      <p:sp>
        <p:nvSpPr>
          <p:cNvPr id="3076" name="Rectangle 4"/>
          <p:cNvSpPr>
            <a:spLocks noGrp="1" noRot="1" noChangeAspect="1" noChangeArrowheads="1" noTextEdit="1"/>
          </p:cNvSpPr>
          <p:nvPr>
            <p:ph type="sldImg" idx="2"/>
          </p:nvPr>
        </p:nvSpPr>
        <p:spPr bwMode="auto">
          <a:xfrm>
            <a:off x="1136650" y="720725"/>
            <a:ext cx="50419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lnSpc>
                <a:spcPct val="100000"/>
              </a:lnSpc>
              <a:defRPr sz="1300"/>
            </a:lvl1pPr>
          </a:lstStyle>
          <a:p>
            <a:endParaRPr lang="en-US"/>
          </a:p>
        </p:txBody>
      </p:sp>
      <p:sp>
        <p:nvSpPr>
          <p:cNvPr id="3079"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lnSpc>
                <a:spcPct val="100000"/>
              </a:lnSpc>
              <a:defRPr sz="1300"/>
            </a:lvl1pPr>
          </a:lstStyle>
          <a:p>
            <a:fld id="{4384ED93-1B1B-487F-8EAC-853BC9D1CD27}" type="slidenum">
              <a:rPr lang="en-US"/>
              <a:pPr/>
              <a:t>‹#›</a:t>
            </a:fld>
            <a:endParaRPr lang="en-US"/>
          </a:p>
        </p:txBody>
      </p:sp>
    </p:spTree>
    <p:extLst>
      <p:ext uri="{BB962C8B-B14F-4D97-AF65-F5344CB8AC3E}">
        <p14:creationId xmlns:p14="http://schemas.microsoft.com/office/powerpoint/2010/main" val="23742153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D6DC1-F02E-4DC6-BF81-8153D477B0DC}" type="slidenum">
              <a:rPr lang="en-US"/>
              <a:pPr/>
              <a:t>0</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86000"/>
              </a:lnSpc>
              <a:defRPr sz="2100">
                <a:solidFill>
                  <a:schemeClr val="tx1"/>
                </a:solidFill>
                <a:latin typeface="Arial" charset="0"/>
                <a:ea typeface="MS PGothic" pitchFamily="34" charset="-128"/>
              </a:defRPr>
            </a:lvl1pPr>
            <a:lvl2pPr marL="776214" indent="-298543" algn="ctr" eaLnBrk="0" hangingPunct="0">
              <a:lnSpc>
                <a:spcPct val="86000"/>
              </a:lnSpc>
              <a:defRPr sz="2100">
                <a:solidFill>
                  <a:schemeClr val="tx1"/>
                </a:solidFill>
                <a:latin typeface="Arial" charset="0"/>
                <a:ea typeface="MS PGothic" pitchFamily="34" charset="-128"/>
              </a:defRPr>
            </a:lvl2pPr>
            <a:lvl3pPr marL="1194175" indent="-238835" algn="ctr" eaLnBrk="0" hangingPunct="0">
              <a:lnSpc>
                <a:spcPct val="86000"/>
              </a:lnSpc>
              <a:defRPr sz="2100">
                <a:solidFill>
                  <a:schemeClr val="tx1"/>
                </a:solidFill>
                <a:latin typeface="Arial" charset="0"/>
                <a:ea typeface="MS PGothic" pitchFamily="34" charset="-128"/>
              </a:defRPr>
            </a:lvl3pPr>
            <a:lvl4pPr marL="1671844" indent="-238835" algn="ctr" eaLnBrk="0" hangingPunct="0">
              <a:lnSpc>
                <a:spcPct val="86000"/>
              </a:lnSpc>
              <a:defRPr sz="2100">
                <a:solidFill>
                  <a:schemeClr val="tx1"/>
                </a:solidFill>
                <a:latin typeface="Arial" charset="0"/>
                <a:ea typeface="MS PGothic" pitchFamily="34" charset="-128"/>
              </a:defRPr>
            </a:lvl4pPr>
            <a:lvl5pPr marL="2149515" indent="-238835" algn="ctr" eaLnBrk="0" hangingPunct="0">
              <a:lnSpc>
                <a:spcPct val="86000"/>
              </a:lnSpc>
              <a:defRPr sz="2100">
                <a:solidFill>
                  <a:schemeClr val="tx1"/>
                </a:solidFill>
                <a:latin typeface="Arial" charset="0"/>
                <a:ea typeface="MS PGothic" pitchFamily="34" charset="-128"/>
              </a:defRPr>
            </a:lvl5pPr>
            <a:lvl6pPr marL="2627185" indent="-238835" algn="ctr" eaLnBrk="0" fontAlgn="base" hangingPunct="0">
              <a:lnSpc>
                <a:spcPct val="86000"/>
              </a:lnSpc>
              <a:spcBef>
                <a:spcPct val="0"/>
              </a:spcBef>
              <a:spcAft>
                <a:spcPct val="0"/>
              </a:spcAft>
              <a:defRPr sz="2100">
                <a:solidFill>
                  <a:schemeClr val="tx1"/>
                </a:solidFill>
                <a:latin typeface="Arial" charset="0"/>
                <a:ea typeface="MS PGothic" pitchFamily="34" charset="-128"/>
              </a:defRPr>
            </a:lvl6pPr>
            <a:lvl7pPr marL="3104854" indent="-238835" algn="ctr" eaLnBrk="0" fontAlgn="base" hangingPunct="0">
              <a:lnSpc>
                <a:spcPct val="86000"/>
              </a:lnSpc>
              <a:spcBef>
                <a:spcPct val="0"/>
              </a:spcBef>
              <a:spcAft>
                <a:spcPct val="0"/>
              </a:spcAft>
              <a:defRPr sz="2100">
                <a:solidFill>
                  <a:schemeClr val="tx1"/>
                </a:solidFill>
                <a:latin typeface="Arial" charset="0"/>
                <a:ea typeface="MS PGothic" pitchFamily="34" charset="-128"/>
              </a:defRPr>
            </a:lvl7pPr>
            <a:lvl8pPr marL="3582525" indent="-238835" algn="ctr" eaLnBrk="0" fontAlgn="base" hangingPunct="0">
              <a:lnSpc>
                <a:spcPct val="86000"/>
              </a:lnSpc>
              <a:spcBef>
                <a:spcPct val="0"/>
              </a:spcBef>
              <a:spcAft>
                <a:spcPct val="0"/>
              </a:spcAft>
              <a:defRPr sz="2100">
                <a:solidFill>
                  <a:schemeClr val="tx1"/>
                </a:solidFill>
                <a:latin typeface="Arial" charset="0"/>
                <a:ea typeface="MS PGothic" pitchFamily="34" charset="-128"/>
              </a:defRPr>
            </a:lvl8pPr>
            <a:lvl9pPr marL="4060194" indent="-238835" algn="ctr" eaLnBrk="0" fontAlgn="base" hangingPunct="0">
              <a:lnSpc>
                <a:spcPct val="86000"/>
              </a:lnSpc>
              <a:spcBef>
                <a:spcPct val="0"/>
              </a:spcBef>
              <a:spcAft>
                <a:spcPct val="0"/>
              </a:spcAft>
              <a:defRPr sz="2100">
                <a:solidFill>
                  <a:schemeClr val="tx1"/>
                </a:solidFill>
                <a:latin typeface="Arial" charset="0"/>
                <a:ea typeface="MS PGothic" pitchFamily="34" charset="-128"/>
              </a:defRPr>
            </a:lvl9pPr>
          </a:lstStyle>
          <a:p>
            <a:pPr algn="r" eaLnBrk="1" hangingPunct="1">
              <a:lnSpc>
                <a:spcPct val="100000"/>
              </a:lnSpc>
              <a:defRPr/>
            </a:pPr>
            <a:fld id="{C48C93EF-EE4F-42EC-B65C-467BE6B2D16E}" type="slidenum">
              <a:rPr lang="en-US" sz="1100"/>
              <a:pPr algn="r" eaLnBrk="1" hangingPunct="1">
                <a:lnSpc>
                  <a:spcPct val="100000"/>
                </a:lnSpc>
                <a:defRPr/>
              </a:pPr>
              <a:t>26</a:t>
            </a:fld>
            <a:endParaRPr lang="en-US" sz="1100" dirty="0"/>
          </a:p>
        </p:txBody>
      </p:sp>
      <p:sp>
        <p:nvSpPr>
          <p:cNvPr id="58371" name="Rectangle 2"/>
          <p:cNvSpPr>
            <a:spLocks noGrp="1" noRot="1" noChangeAspect="1" noChangeArrowheads="1" noTextEdit="1"/>
          </p:cNvSpPr>
          <p:nvPr>
            <p:ph type="sldImg"/>
          </p:nvPr>
        </p:nvSpPr>
        <p:spPr>
          <a:xfrm>
            <a:off x="1136650" y="719138"/>
            <a:ext cx="5041900" cy="360045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4142962" y="9119173"/>
            <a:ext cx="3170583" cy="480388"/>
          </a:xfrm>
          <a:prstGeom prst="rect">
            <a:avLst/>
          </a:prstGeom>
          <a:noFill/>
          <a:ln w="9525">
            <a:noFill/>
            <a:miter lim="800000"/>
            <a:headEnd/>
            <a:tailEnd/>
          </a:ln>
        </p:spPr>
        <p:txBody>
          <a:bodyPr lIns="95922" tIns="47962" rIns="95922" bIns="47962" anchor="b"/>
          <a:lstStyle/>
          <a:p>
            <a:pPr algn="r" defTabSz="960035"/>
            <a:fld id="{BBDE9557-41F0-4586-A240-75B31BCA1B83}" type="slidenum">
              <a:rPr lang="en-US" sz="1200"/>
              <a:pPr algn="r" defTabSz="960035"/>
              <a:t>28</a:t>
            </a:fld>
            <a:endParaRPr lang="en-US" sz="1200" dirty="0"/>
          </a:p>
        </p:txBody>
      </p:sp>
      <p:sp>
        <p:nvSpPr>
          <p:cNvPr id="21506" name="Rectangle 2"/>
          <p:cNvSpPr>
            <a:spLocks noGrp="1" noRot="1" noChangeAspect="1" noChangeArrowheads="1" noTextEdit="1"/>
          </p:cNvSpPr>
          <p:nvPr>
            <p:ph type="sldImg"/>
          </p:nvPr>
        </p:nvSpPr>
        <p:spPr>
          <a:xfrm>
            <a:off x="1135063" y="719138"/>
            <a:ext cx="5045075" cy="3602037"/>
          </a:xfrm>
          <a:ln/>
        </p:spPr>
      </p:sp>
      <p:sp>
        <p:nvSpPr>
          <p:cNvPr id="21507" name="Rectangle 3"/>
          <p:cNvSpPr>
            <a:spLocks noGrp="1" noChangeArrowheads="1"/>
          </p:cNvSpPr>
          <p:nvPr>
            <p:ph type="body" idx="1"/>
          </p:nvPr>
        </p:nvSpPr>
        <p:spPr>
          <a:noFill/>
          <a:ln/>
        </p:spPr>
        <p:txBody>
          <a:bodyPr lIns="95917" tIns="47960" rIns="95917" bIns="47960"/>
          <a:lstStyle/>
          <a:p>
            <a:pPr eaLnBrk="1" hangingPunct="1"/>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527" y="719763"/>
            <a:ext cx="5092148" cy="3600450"/>
          </a:xfrm>
        </p:spPr>
      </p:sp>
      <p:sp>
        <p:nvSpPr>
          <p:cNvPr id="3" name="Notes Placeholder 2"/>
          <p:cNvSpPr>
            <a:spLocks noGrp="1"/>
          </p:cNvSpPr>
          <p:nvPr>
            <p:ph type="body" idx="1"/>
          </p:nvPr>
        </p:nvSpPr>
        <p:spPr/>
        <p:txBody>
          <a:bodyPr/>
          <a:lstStyle/>
          <a:p>
            <a:r>
              <a:rPr lang="en-US" dirty="0"/>
              <a:t>With continued moderate loss experience, growing reinsurer surplus and increasing alternative market capital, the percentage of excess capacity continues to climb.  The June 2013 renewals still represent a high point with only approximately 70 percent of authorizations utilized as these renewals were a heavy focus for both alternative and traditional markets. However, based on a preliminary review of total capacity utilized for the May through July 2014 renewals excess capacity has increased to just over 26% from just under 23% for the same period in 2013</a:t>
            </a:r>
          </a:p>
        </p:txBody>
      </p:sp>
      <p:sp>
        <p:nvSpPr>
          <p:cNvPr id="4" name="Slide Number Placeholder 3"/>
          <p:cNvSpPr>
            <a:spLocks noGrp="1"/>
          </p:cNvSpPr>
          <p:nvPr>
            <p:ph type="sldNum" sz="quarter" idx="10"/>
          </p:nvPr>
        </p:nvSpPr>
        <p:spPr/>
        <p:txBody>
          <a:bodyPr/>
          <a:lstStyle/>
          <a:p>
            <a:pPr>
              <a:defRPr/>
            </a:pPr>
            <a:fld id="{3A426B21-5A9B-4EE6-B14E-31AA8049E8E9}" type="slidenum">
              <a:rPr lang="en-US" smtClean="0"/>
              <a:pPr>
                <a:defRPr/>
              </a:pPr>
              <a:t>29</a:t>
            </a:fld>
            <a:endParaRPr lang="en-US" dirty="0"/>
          </a:p>
        </p:txBody>
      </p:sp>
    </p:spTree>
    <p:extLst>
      <p:ext uri="{BB962C8B-B14F-4D97-AF65-F5344CB8AC3E}">
        <p14:creationId xmlns:p14="http://schemas.microsoft.com/office/powerpoint/2010/main" val="271251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a:xfrm>
            <a:off x="1138238" y="720725"/>
            <a:ext cx="5038725" cy="3598863"/>
          </a:xfrm>
          <a:ln/>
        </p:spPr>
      </p:sp>
      <p:sp>
        <p:nvSpPr>
          <p:cNvPr id="412675" name="Notes Placeholder 2"/>
          <p:cNvSpPr>
            <a:spLocks noGrp="1"/>
          </p:cNvSpPr>
          <p:nvPr>
            <p:ph type="body" idx="1"/>
          </p:nvPr>
        </p:nvSpPr>
        <p:spPr>
          <a:xfrm>
            <a:off x="732183" y="4561231"/>
            <a:ext cx="5850835" cy="43185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p>
            <a:r>
              <a:rPr lang="en-US" dirty="0" smtClean="0">
                <a:latin typeface="Arial" pitchFamily="34" charset="0"/>
              </a:rPr>
              <a:t>Looking specifically at some of the numbers</a:t>
            </a:r>
            <a:r>
              <a:rPr lang="en-US" baseline="0" dirty="0" smtClean="0">
                <a:latin typeface="Arial" pitchFamily="34" charset="0"/>
              </a:rPr>
              <a:t>, alternative capital through various products and access points now accounts for about $44B or roughly 14% of global limit placed.  Catastrophe bonds and collateralized placements are the most significant area of current activity and will continue to be the primary focus for much of this capital in the near term.  While we look at this activity in the context of global placements, the majority of limit is focused on the US and within that, Florida and cat pools, both areas of growing reinsurance need.  So, while we’ve seen the alternative dollars deployed continue to grow, the percentage of overall cat hasn’t necessarily increased at the same rate as the overall pie is expanding as well.  The degree of influence alternative capital has had and the traditional market’s reaction extends beyond pricing to coverage as well, bringing about some of the most dynamic and creative market conditions we’ve seen.</a:t>
            </a:r>
            <a:endParaRPr lang="en-US" dirty="0" smtClean="0">
              <a:latin typeface="Arial" pitchFamily="34" charset="0"/>
            </a:endParaRPr>
          </a:p>
        </p:txBody>
      </p:sp>
      <p:sp>
        <p:nvSpPr>
          <p:cNvPr id="4" name="Slide Number Placeholder 3"/>
          <p:cNvSpPr txBox="1">
            <a:spLocks noGrp="1"/>
          </p:cNvSpPr>
          <p:nvPr/>
        </p:nvSpPr>
        <p:spPr bwMode="auto">
          <a:xfrm>
            <a:off x="4144621" y="9119173"/>
            <a:ext cx="3168926"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nchor="b"/>
          <a:lstStyle>
            <a:lvl1pPr defTabSz="920750">
              <a:defRPr sz="2000" baseline="-25000">
                <a:solidFill>
                  <a:schemeClr val="tx1"/>
                </a:solidFill>
                <a:latin typeface="Arial" pitchFamily="34" charset="0"/>
                <a:ea typeface="ＭＳ Ｐゴシック" pitchFamily="34" charset="-128"/>
              </a:defRPr>
            </a:lvl1pPr>
            <a:lvl2pPr marL="747713" indent="-287338" defTabSz="920750">
              <a:defRPr sz="2000" baseline="-25000">
                <a:solidFill>
                  <a:schemeClr val="tx1"/>
                </a:solidFill>
                <a:latin typeface="Arial" pitchFamily="34" charset="0"/>
                <a:ea typeface="ＭＳ Ｐゴシック" pitchFamily="34" charset="-128"/>
              </a:defRPr>
            </a:lvl2pPr>
            <a:lvl3pPr marL="1150938" indent="-230188" defTabSz="920750">
              <a:defRPr sz="2000" baseline="-25000">
                <a:solidFill>
                  <a:schemeClr val="tx1"/>
                </a:solidFill>
                <a:latin typeface="Arial" pitchFamily="34" charset="0"/>
                <a:ea typeface="ＭＳ Ｐゴシック" pitchFamily="34" charset="-128"/>
              </a:defRPr>
            </a:lvl3pPr>
            <a:lvl4pPr marL="1611313" indent="-230188" defTabSz="920750">
              <a:defRPr sz="2000" baseline="-25000">
                <a:solidFill>
                  <a:schemeClr val="tx1"/>
                </a:solidFill>
                <a:latin typeface="Arial" pitchFamily="34" charset="0"/>
                <a:ea typeface="ＭＳ Ｐゴシック" pitchFamily="34" charset="-128"/>
              </a:defRPr>
            </a:lvl4pPr>
            <a:lvl5pPr marL="2073275" indent="-230188" defTabSz="920750">
              <a:defRPr sz="2000" baseline="-25000">
                <a:solidFill>
                  <a:schemeClr val="tx1"/>
                </a:solidFill>
                <a:latin typeface="Arial" pitchFamily="34" charset="0"/>
                <a:ea typeface="ＭＳ Ｐゴシック" pitchFamily="34" charset="-128"/>
              </a:defRPr>
            </a:lvl5pPr>
            <a:lvl6pPr marL="2530475" indent="-230188" defTabSz="920750" fontAlgn="base">
              <a:spcBef>
                <a:spcPct val="0"/>
              </a:spcBef>
              <a:spcAft>
                <a:spcPct val="0"/>
              </a:spcAft>
              <a:defRPr sz="2000" baseline="-25000">
                <a:solidFill>
                  <a:schemeClr val="tx1"/>
                </a:solidFill>
                <a:latin typeface="Arial" pitchFamily="34" charset="0"/>
                <a:ea typeface="ＭＳ Ｐゴシック" pitchFamily="34" charset="-128"/>
              </a:defRPr>
            </a:lvl6pPr>
            <a:lvl7pPr marL="2987675" indent="-230188" defTabSz="920750" fontAlgn="base">
              <a:spcBef>
                <a:spcPct val="0"/>
              </a:spcBef>
              <a:spcAft>
                <a:spcPct val="0"/>
              </a:spcAft>
              <a:defRPr sz="2000" baseline="-25000">
                <a:solidFill>
                  <a:schemeClr val="tx1"/>
                </a:solidFill>
                <a:latin typeface="Arial" pitchFamily="34" charset="0"/>
                <a:ea typeface="ＭＳ Ｐゴシック" pitchFamily="34" charset="-128"/>
              </a:defRPr>
            </a:lvl7pPr>
            <a:lvl8pPr marL="3444875" indent="-230188" defTabSz="920750" fontAlgn="base">
              <a:spcBef>
                <a:spcPct val="0"/>
              </a:spcBef>
              <a:spcAft>
                <a:spcPct val="0"/>
              </a:spcAft>
              <a:defRPr sz="2000" baseline="-25000">
                <a:solidFill>
                  <a:schemeClr val="tx1"/>
                </a:solidFill>
                <a:latin typeface="Arial" pitchFamily="34" charset="0"/>
                <a:ea typeface="ＭＳ Ｐゴシック" pitchFamily="34" charset="-128"/>
              </a:defRPr>
            </a:lvl8pPr>
            <a:lvl9pPr marL="3902075" indent="-230188" defTabSz="920750" fontAlgn="base">
              <a:spcBef>
                <a:spcPct val="0"/>
              </a:spcBef>
              <a:spcAft>
                <a:spcPct val="0"/>
              </a:spcAft>
              <a:defRPr sz="2000" baseline="-25000">
                <a:solidFill>
                  <a:schemeClr val="tx1"/>
                </a:solidFill>
                <a:latin typeface="Arial" pitchFamily="34" charset="0"/>
                <a:ea typeface="ＭＳ Ｐゴシック" pitchFamily="34" charset="-128"/>
              </a:defRPr>
            </a:lvl9pPr>
          </a:lstStyle>
          <a:p>
            <a:pPr algn="r"/>
            <a:fld id="{598F8404-129C-4F29-97EB-04E5990D082F}" type="slidenum">
              <a:rPr lang="en-US" sz="1200" baseline="0"/>
              <a:pPr algn="r"/>
              <a:t>31</a:t>
            </a:fld>
            <a:endParaRPr lang="en-US" sz="1200" baseline="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39825" y="722313"/>
            <a:ext cx="5035550" cy="3597275"/>
          </a:xfrm>
          <a:ln/>
        </p:spPr>
      </p:sp>
      <p:sp>
        <p:nvSpPr>
          <p:cNvPr id="50179" name="Notes Placeholder 2"/>
          <p:cNvSpPr>
            <a:spLocks noGrp="1"/>
          </p:cNvSpPr>
          <p:nvPr>
            <p:ph type="body" idx="1"/>
          </p:nvPr>
        </p:nvSpPr>
        <p:spPr>
          <a:xfrm>
            <a:off x="731521" y="4560573"/>
            <a:ext cx="5852160"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50" tIns="48124" rIns="96250" bIns="48124"/>
          <a:lstStyle/>
          <a:p>
            <a:pPr marL="0" lvl="1">
              <a:spcBef>
                <a:spcPts val="1254"/>
              </a:spcBef>
              <a:spcAft>
                <a:spcPts val="1254"/>
              </a:spcAft>
            </a:pPr>
            <a:endParaRPr lang="en-US" sz="1700" dirty="0">
              <a:ea typeface="Calibri"/>
              <a:cs typeface="Times New Roman"/>
            </a:endParaRPr>
          </a:p>
        </p:txBody>
      </p:sp>
      <p:sp>
        <p:nvSpPr>
          <p:cNvPr id="50180" name="Slide Number Placeholder 3"/>
          <p:cNvSpPr txBox="1">
            <a:spLocks noGrp="1"/>
          </p:cNvSpPr>
          <p:nvPr/>
        </p:nvSpPr>
        <p:spPr bwMode="auto">
          <a:xfrm>
            <a:off x="4145282" y="9119474"/>
            <a:ext cx="3168227"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50" tIns="48124" rIns="96250" bIns="48124" anchor="b"/>
          <a:lstStyle>
            <a:lvl1pPr defTabSz="920750" eaLnBrk="0" hangingPunct="0">
              <a:defRPr sz="2000">
                <a:solidFill>
                  <a:schemeClr val="tx1"/>
                </a:solidFill>
                <a:latin typeface="Arial" pitchFamily="34" charset="0"/>
                <a:ea typeface="ＭＳ Ｐゴシック" pitchFamily="34" charset="-128"/>
              </a:defRPr>
            </a:lvl1pPr>
            <a:lvl2pPr marL="742950" indent="-285750" defTabSz="920750" eaLnBrk="0" hangingPunct="0">
              <a:defRPr sz="2000">
                <a:solidFill>
                  <a:schemeClr val="tx1"/>
                </a:solidFill>
                <a:latin typeface="Arial" pitchFamily="34" charset="0"/>
                <a:ea typeface="ＭＳ Ｐゴシック" pitchFamily="34" charset="-128"/>
              </a:defRPr>
            </a:lvl2pPr>
            <a:lvl3pPr marL="1143000" indent="-228600" defTabSz="920750" eaLnBrk="0" hangingPunct="0">
              <a:defRPr sz="2000">
                <a:solidFill>
                  <a:schemeClr val="tx1"/>
                </a:solidFill>
                <a:latin typeface="Arial" pitchFamily="34" charset="0"/>
                <a:ea typeface="ＭＳ Ｐゴシック" pitchFamily="34" charset="-128"/>
              </a:defRPr>
            </a:lvl3pPr>
            <a:lvl4pPr marL="1600200" indent="-228600" defTabSz="920750" eaLnBrk="0" hangingPunct="0">
              <a:defRPr sz="2000">
                <a:solidFill>
                  <a:schemeClr val="tx1"/>
                </a:solidFill>
                <a:latin typeface="Arial" pitchFamily="34" charset="0"/>
                <a:ea typeface="ＭＳ Ｐゴシック" pitchFamily="34" charset="-128"/>
              </a:defRPr>
            </a:lvl4pPr>
            <a:lvl5pPr marL="2057400" indent="-228600" defTabSz="920750" eaLnBrk="0" hangingPunct="0">
              <a:defRPr sz="2000">
                <a:solidFill>
                  <a:schemeClr val="tx1"/>
                </a:solidFill>
                <a:latin typeface="Arial" pitchFamily="34" charset="0"/>
                <a:ea typeface="ＭＳ Ｐゴシック" pitchFamily="34" charset="-128"/>
              </a:defRPr>
            </a:lvl5pPr>
            <a:lvl6pPr marL="2514600" indent="-228600" algn="ctr" defTabSz="920750"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defTabSz="920750"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defTabSz="920750"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defTabSz="920750"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algn="r" eaLnBrk="1" fontAlgn="base" hangingPunct="1">
              <a:lnSpc>
                <a:spcPct val="86000"/>
              </a:lnSpc>
              <a:spcBef>
                <a:spcPct val="0"/>
              </a:spcBef>
              <a:spcAft>
                <a:spcPct val="0"/>
              </a:spcAft>
            </a:pPr>
            <a:fld id="{42C22F38-237F-4F6B-99DB-69C72938952B}" type="slidenum">
              <a:rPr lang="en-US" sz="1200">
                <a:solidFill>
                  <a:prstClr val="black"/>
                </a:solidFill>
              </a:rPr>
              <a:pPr algn="r" eaLnBrk="1" fontAlgn="base" hangingPunct="1">
                <a:lnSpc>
                  <a:spcPct val="86000"/>
                </a:lnSpc>
                <a:spcBef>
                  <a:spcPct val="0"/>
                </a:spcBef>
                <a:spcAft>
                  <a:spcPct val="0"/>
                </a:spcAft>
              </a:pPr>
              <a:t>34</a:t>
            </a:fld>
            <a:endParaRPr lang="en-US" sz="1200"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39825" y="722313"/>
            <a:ext cx="5035550" cy="3597275"/>
          </a:xfrm>
          <a:ln/>
        </p:spPr>
      </p:sp>
      <p:sp>
        <p:nvSpPr>
          <p:cNvPr id="50179" name="Notes Placeholder 2"/>
          <p:cNvSpPr>
            <a:spLocks noGrp="1"/>
          </p:cNvSpPr>
          <p:nvPr>
            <p:ph type="body" idx="1"/>
          </p:nvPr>
        </p:nvSpPr>
        <p:spPr>
          <a:xfrm>
            <a:off x="731521" y="4560573"/>
            <a:ext cx="5852160"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50" tIns="48124" rIns="96250" bIns="48124"/>
          <a:lstStyle/>
          <a:p>
            <a:pPr marL="0" lvl="1">
              <a:spcBef>
                <a:spcPts val="1254"/>
              </a:spcBef>
              <a:spcAft>
                <a:spcPts val="1254"/>
              </a:spcAft>
            </a:pPr>
            <a:endParaRPr lang="en-US" sz="1700" dirty="0">
              <a:ea typeface="Calibri"/>
              <a:cs typeface="Times New Roman"/>
            </a:endParaRPr>
          </a:p>
        </p:txBody>
      </p:sp>
      <p:sp>
        <p:nvSpPr>
          <p:cNvPr id="50180" name="Slide Number Placeholder 3"/>
          <p:cNvSpPr txBox="1">
            <a:spLocks noGrp="1"/>
          </p:cNvSpPr>
          <p:nvPr/>
        </p:nvSpPr>
        <p:spPr bwMode="auto">
          <a:xfrm>
            <a:off x="4145282" y="9119474"/>
            <a:ext cx="3168227"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50" tIns="48124" rIns="96250" bIns="48124" anchor="b"/>
          <a:lstStyle>
            <a:lvl1pPr defTabSz="920750" eaLnBrk="0" hangingPunct="0">
              <a:defRPr sz="2000">
                <a:solidFill>
                  <a:schemeClr val="tx1"/>
                </a:solidFill>
                <a:latin typeface="Arial" pitchFamily="34" charset="0"/>
                <a:ea typeface="ＭＳ Ｐゴシック" pitchFamily="34" charset="-128"/>
              </a:defRPr>
            </a:lvl1pPr>
            <a:lvl2pPr marL="742950" indent="-285750" defTabSz="920750" eaLnBrk="0" hangingPunct="0">
              <a:defRPr sz="2000">
                <a:solidFill>
                  <a:schemeClr val="tx1"/>
                </a:solidFill>
                <a:latin typeface="Arial" pitchFamily="34" charset="0"/>
                <a:ea typeface="ＭＳ Ｐゴシック" pitchFamily="34" charset="-128"/>
              </a:defRPr>
            </a:lvl2pPr>
            <a:lvl3pPr marL="1143000" indent="-228600" defTabSz="920750" eaLnBrk="0" hangingPunct="0">
              <a:defRPr sz="2000">
                <a:solidFill>
                  <a:schemeClr val="tx1"/>
                </a:solidFill>
                <a:latin typeface="Arial" pitchFamily="34" charset="0"/>
                <a:ea typeface="ＭＳ Ｐゴシック" pitchFamily="34" charset="-128"/>
              </a:defRPr>
            </a:lvl3pPr>
            <a:lvl4pPr marL="1600200" indent="-228600" defTabSz="920750" eaLnBrk="0" hangingPunct="0">
              <a:defRPr sz="2000">
                <a:solidFill>
                  <a:schemeClr val="tx1"/>
                </a:solidFill>
                <a:latin typeface="Arial" pitchFamily="34" charset="0"/>
                <a:ea typeface="ＭＳ Ｐゴシック" pitchFamily="34" charset="-128"/>
              </a:defRPr>
            </a:lvl4pPr>
            <a:lvl5pPr marL="2057400" indent="-228600" defTabSz="920750" eaLnBrk="0" hangingPunct="0">
              <a:defRPr sz="2000">
                <a:solidFill>
                  <a:schemeClr val="tx1"/>
                </a:solidFill>
                <a:latin typeface="Arial" pitchFamily="34" charset="0"/>
                <a:ea typeface="ＭＳ Ｐゴシック" pitchFamily="34" charset="-128"/>
              </a:defRPr>
            </a:lvl5pPr>
            <a:lvl6pPr marL="2514600" indent="-228600" algn="ctr" defTabSz="920750"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6pPr>
            <a:lvl7pPr marL="2971800" indent="-228600" algn="ctr" defTabSz="920750"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7pPr>
            <a:lvl8pPr marL="3429000" indent="-228600" algn="ctr" defTabSz="920750"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8pPr>
            <a:lvl9pPr marL="3886200" indent="-228600" algn="ctr" defTabSz="920750" eaLnBrk="0" fontAlgn="base" hangingPunct="0">
              <a:lnSpc>
                <a:spcPct val="86000"/>
              </a:lnSpc>
              <a:spcBef>
                <a:spcPct val="0"/>
              </a:spcBef>
              <a:spcAft>
                <a:spcPct val="0"/>
              </a:spcAft>
              <a:defRPr sz="2000">
                <a:solidFill>
                  <a:schemeClr val="tx1"/>
                </a:solidFill>
                <a:latin typeface="Arial" pitchFamily="34" charset="0"/>
                <a:ea typeface="ＭＳ Ｐゴシック" pitchFamily="34" charset="-128"/>
              </a:defRPr>
            </a:lvl9pPr>
          </a:lstStyle>
          <a:p>
            <a:pPr algn="r" eaLnBrk="1" fontAlgn="base" hangingPunct="1">
              <a:lnSpc>
                <a:spcPct val="86000"/>
              </a:lnSpc>
              <a:spcBef>
                <a:spcPct val="0"/>
              </a:spcBef>
              <a:spcAft>
                <a:spcPct val="0"/>
              </a:spcAft>
            </a:pPr>
            <a:fld id="{42C22F38-237F-4F6B-99DB-69C72938952B}" type="slidenum">
              <a:rPr lang="en-US" sz="1200">
                <a:solidFill>
                  <a:prstClr val="black"/>
                </a:solidFill>
              </a:rPr>
              <a:pPr algn="r" eaLnBrk="1" fontAlgn="base" hangingPunct="1">
                <a:lnSpc>
                  <a:spcPct val="86000"/>
                </a:lnSpc>
                <a:spcBef>
                  <a:spcPct val="0"/>
                </a:spcBef>
                <a:spcAft>
                  <a:spcPct val="0"/>
                </a:spcAft>
              </a:pPr>
              <a:t>35</a:t>
            </a:fld>
            <a:endParaRPr lang="en-US" sz="1200"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59E4D-A66A-46DA-B1DE-B2983867766A}" type="slidenum">
              <a:rPr lang="en-US"/>
              <a:pPr/>
              <a:t>37</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9E8744F1-C68E-4202-ABED-7ECA8FAA29A5}" type="slidenum">
              <a:rPr lang="en-GB" smtClean="0">
                <a:ea typeface="MS PGothic"/>
                <a:cs typeface="MS PGothic"/>
              </a:rPr>
              <a:pPr/>
              <a:t>40</a:t>
            </a:fld>
            <a:endParaRPr lang="en-GB" smtClean="0">
              <a:ea typeface="MS PGothic"/>
              <a:cs typeface="MS PGothic"/>
            </a:endParaRPr>
          </a:p>
        </p:txBody>
      </p:sp>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Slide Number Placeholder 3"/>
          <p:cNvSpPr txBox="1">
            <a:spLocks noGrp="1"/>
          </p:cNvSpPr>
          <p:nvPr/>
        </p:nvSpPr>
        <p:spPr bwMode="auto">
          <a:xfrm>
            <a:off x="4145280" y="9122807"/>
            <a:ext cx="3169920" cy="478393"/>
          </a:xfrm>
          <a:prstGeom prst="rect">
            <a:avLst/>
          </a:prstGeom>
          <a:noFill/>
          <a:ln w="9525">
            <a:noFill/>
            <a:miter lim="800000"/>
            <a:headEnd/>
            <a:tailEnd/>
          </a:ln>
        </p:spPr>
        <p:txBody>
          <a:bodyPr wrap="none" lIns="92607" tIns="46303" rIns="92607" bIns="46303" anchor="b"/>
          <a:lstStyle/>
          <a:p>
            <a:pPr algn="r" defTabSz="924659"/>
            <a:fld id="{F5DC6FF3-D675-411A-9D44-9C03D02DED64}" type="slidenum">
              <a:rPr lang="en-GB" sz="1200"/>
              <a:pPr algn="r" defTabSz="924659"/>
              <a:t>40</a:t>
            </a:fld>
            <a:endParaRPr lang="en-GB"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59E4D-A66A-46DA-B1DE-B2983867766A}" type="slidenum">
              <a:rPr lang="en-US"/>
              <a:pPr/>
              <a:t>43</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D0C7C-AAB7-4478-9D04-281416B08DFD}"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pPr defTabSz="944893"/>
            <a:fld id="{66EF42E1-6DC4-4EBA-999B-315538DFB8D3}" type="slidenum">
              <a:rPr lang="en-US" smtClean="0">
                <a:solidFill>
                  <a:srgbClr val="000000"/>
                </a:solidFill>
              </a:rPr>
              <a:pPr defTabSz="944893"/>
              <a:t>45</a:t>
            </a:fld>
            <a:endParaRPr lang="en-US" smtClean="0">
              <a:solidFill>
                <a:srgbClr val="000000"/>
              </a:solidFill>
            </a:endParaRPr>
          </a:p>
        </p:txBody>
      </p:sp>
      <p:sp>
        <p:nvSpPr>
          <p:cNvPr id="171010" name="Rectangle 2"/>
          <p:cNvSpPr>
            <a:spLocks noGrp="1" noRot="1" noChangeAspect="1" noChangeArrowheads="1" noTextEdit="1"/>
          </p:cNvSpPr>
          <p:nvPr>
            <p:ph type="sldImg"/>
          </p:nvPr>
        </p:nvSpPr>
        <p:spPr>
          <a:xfrm>
            <a:off x="1136650" y="722313"/>
            <a:ext cx="5041900" cy="3600450"/>
          </a:xfrm>
          <a:ln/>
        </p:spPr>
      </p:sp>
      <p:sp>
        <p:nvSpPr>
          <p:cNvPr id="171011" name="Rectangle 3"/>
          <p:cNvSpPr>
            <a:spLocks noGrp="1" noChangeArrowheads="1"/>
          </p:cNvSpPr>
          <p:nvPr>
            <p:ph type="body" idx="1"/>
          </p:nvPr>
        </p:nvSpPr>
        <p:spPr>
          <a:noFill/>
          <a:ln/>
        </p:spPr>
        <p:txBody>
          <a:bodyPr/>
          <a:lstStyle/>
          <a:p>
            <a:pPr eaLnBrk="1" hangingPunct="1"/>
            <a:r>
              <a:rPr lang="en-US" smtClean="0"/>
              <a:t>Good summary slide from our friends in GC Securities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40" tIns="48270" rIns="96540" bIns="48270"/>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40" tIns="48270" rIns="96540" bIns="48270"/>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40" tIns="48270" rIns="96540" bIns="48270"/>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42D42-F4C8-42E6-AE60-FA37B5934194}" type="slidenum">
              <a:rPr lang="en-US"/>
              <a:pPr/>
              <a:t>53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118">
              <a:defRPr sz="1500" b="1">
                <a:solidFill>
                  <a:schemeClr val="bg1"/>
                </a:solidFill>
                <a:latin typeface="Arial" pitchFamily="34" charset="0"/>
              </a:defRPr>
            </a:lvl1pPr>
            <a:lvl2pPr marL="785372" indent="-302066" defTabSz="943118">
              <a:defRPr sz="1500" b="1">
                <a:solidFill>
                  <a:schemeClr val="bg1"/>
                </a:solidFill>
                <a:latin typeface="Arial" pitchFamily="34" charset="0"/>
              </a:defRPr>
            </a:lvl2pPr>
            <a:lvl3pPr marL="1208265" indent="-241653" defTabSz="943118">
              <a:defRPr sz="1500" b="1">
                <a:solidFill>
                  <a:schemeClr val="bg1"/>
                </a:solidFill>
                <a:latin typeface="Arial" pitchFamily="34" charset="0"/>
              </a:defRPr>
            </a:lvl3pPr>
            <a:lvl4pPr marL="1691571" indent="-241653" defTabSz="943118">
              <a:defRPr sz="1500" b="1">
                <a:solidFill>
                  <a:schemeClr val="bg1"/>
                </a:solidFill>
                <a:latin typeface="Arial" pitchFamily="34" charset="0"/>
              </a:defRPr>
            </a:lvl4pPr>
            <a:lvl5pPr marL="2174878" indent="-241653" defTabSz="943118">
              <a:defRPr sz="1500" b="1">
                <a:solidFill>
                  <a:schemeClr val="bg1"/>
                </a:solidFill>
                <a:latin typeface="Arial" pitchFamily="34" charset="0"/>
              </a:defRPr>
            </a:lvl5pPr>
            <a:lvl6pPr marL="2658184" indent="-241653" algn="ctr" defTabSz="943118" eaLnBrk="0" fontAlgn="base" hangingPunct="0">
              <a:spcBef>
                <a:spcPct val="0"/>
              </a:spcBef>
              <a:spcAft>
                <a:spcPct val="0"/>
              </a:spcAft>
              <a:defRPr sz="1500" b="1">
                <a:solidFill>
                  <a:schemeClr val="bg1"/>
                </a:solidFill>
                <a:latin typeface="Arial" pitchFamily="34" charset="0"/>
              </a:defRPr>
            </a:lvl6pPr>
            <a:lvl7pPr marL="3141490" indent="-241653" algn="ctr" defTabSz="943118" eaLnBrk="0" fontAlgn="base" hangingPunct="0">
              <a:spcBef>
                <a:spcPct val="0"/>
              </a:spcBef>
              <a:spcAft>
                <a:spcPct val="0"/>
              </a:spcAft>
              <a:defRPr sz="1500" b="1">
                <a:solidFill>
                  <a:schemeClr val="bg1"/>
                </a:solidFill>
                <a:latin typeface="Arial" pitchFamily="34" charset="0"/>
              </a:defRPr>
            </a:lvl7pPr>
            <a:lvl8pPr marL="3624796" indent="-241653" algn="ctr" defTabSz="943118" eaLnBrk="0" fontAlgn="base" hangingPunct="0">
              <a:spcBef>
                <a:spcPct val="0"/>
              </a:spcBef>
              <a:spcAft>
                <a:spcPct val="0"/>
              </a:spcAft>
              <a:defRPr sz="1500" b="1">
                <a:solidFill>
                  <a:schemeClr val="bg1"/>
                </a:solidFill>
                <a:latin typeface="Arial" pitchFamily="34" charset="0"/>
              </a:defRPr>
            </a:lvl8pPr>
            <a:lvl9pPr marL="4108102" indent="-241653" algn="ctr" defTabSz="943118" eaLnBrk="0" fontAlgn="base" hangingPunct="0">
              <a:spcBef>
                <a:spcPct val="0"/>
              </a:spcBef>
              <a:spcAft>
                <a:spcPct val="0"/>
              </a:spcAft>
              <a:defRPr sz="1500" b="1">
                <a:solidFill>
                  <a:schemeClr val="bg1"/>
                </a:solidFill>
                <a:latin typeface="Arial" pitchFamily="34" charset="0"/>
              </a:defRPr>
            </a:lvl9pPr>
          </a:lstStyle>
          <a:p>
            <a:fld id="{963B42C2-8BBA-4BF8-A4D9-E4F6C73602BB}" type="slidenum">
              <a:rPr lang="en-US" sz="1200" b="0">
                <a:solidFill>
                  <a:schemeClr val="tx1"/>
                </a:solidFill>
              </a:rPr>
              <a:pPr/>
              <a:t>3</a:t>
            </a:fld>
            <a:endParaRPr lang="en-US" sz="1200" b="0">
              <a:solidFill>
                <a:schemeClr val="tx1"/>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7" tIns="45369" rIns="90737" bIns="45369"/>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Slide Image Placeholder 1"/>
          <p:cNvSpPr>
            <a:spLocks noGrp="1" noRot="1" noChangeAspect="1"/>
          </p:cNvSpPr>
          <p:nvPr>
            <p:ph type="sldImg"/>
          </p:nvPr>
        </p:nvSpPr>
        <p:spPr>
          <a:ln/>
        </p:spPr>
      </p:sp>
      <p:sp>
        <p:nvSpPr>
          <p:cNvPr id="284674"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620048B-902F-46C8-B5B1-66FFAC3EBEE8}" type="slidenum">
              <a:rPr lang="en-GB" smtClean="0"/>
              <a:pPr>
                <a:defRPr/>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a:ln/>
        </p:spPr>
      </p:sp>
      <p:sp>
        <p:nvSpPr>
          <p:cNvPr id="194562"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B00FF01-44AB-42D6-82E4-1F15DDDC7F75}" type="slidenum">
              <a:rPr lang="en-GB" smtClean="0"/>
              <a:pPr>
                <a:defRPr/>
              </a:pPr>
              <a:t>18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D8F96-D4F7-4116-BE46-0451298E178A}" type="slidenum">
              <a:rPr lang="en-US"/>
              <a:pPr/>
              <a:t>22</a:t>
            </a:fld>
            <a:endParaRPr lang="en-US" dirty="0"/>
          </a:p>
        </p:txBody>
      </p:sp>
      <p:sp>
        <p:nvSpPr>
          <p:cNvPr id="4098" name="Rectangle 2"/>
          <p:cNvSpPr>
            <a:spLocks noGrp="1" noRot="1" noChangeAspect="1" noChangeArrowheads="1" noTextEdit="1"/>
          </p:cNvSpPr>
          <p:nvPr>
            <p:ph type="sldImg"/>
          </p:nvPr>
        </p:nvSpPr>
        <p:spPr>
          <a:xfrm>
            <a:off x="1136650" y="719138"/>
            <a:ext cx="5041900" cy="3600450"/>
          </a:xfrm>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4142962" y="9119173"/>
            <a:ext cx="3170583" cy="480388"/>
          </a:xfrm>
          <a:prstGeom prst="rect">
            <a:avLst/>
          </a:prstGeom>
          <a:noFill/>
          <a:ln w="9525">
            <a:noFill/>
            <a:miter lim="800000"/>
            <a:headEnd/>
            <a:tailEnd/>
          </a:ln>
        </p:spPr>
        <p:txBody>
          <a:bodyPr lIns="95922" tIns="47962" rIns="95922" bIns="47962" anchor="b"/>
          <a:lstStyle/>
          <a:p>
            <a:pPr algn="r" defTabSz="960035"/>
            <a:fld id="{BBDE9557-41F0-4586-A240-75B31BCA1B83}" type="slidenum">
              <a:rPr lang="en-US" sz="1200"/>
              <a:pPr algn="r" defTabSz="960035"/>
              <a:t>23</a:t>
            </a:fld>
            <a:endParaRPr lang="en-US" sz="1200" dirty="0"/>
          </a:p>
        </p:txBody>
      </p:sp>
      <p:sp>
        <p:nvSpPr>
          <p:cNvPr id="21506" name="Rectangle 2"/>
          <p:cNvSpPr>
            <a:spLocks noGrp="1" noRot="1" noChangeAspect="1" noChangeArrowheads="1" noTextEdit="1"/>
          </p:cNvSpPr>
          <p:nvPr>
            <p:ph type="sldImg"/>
          </p:nvPr>
        </p:nvSpPr>
        <p:spPr>
          <a:xfrm>
            <a:off x="1135063" y="719138"/>
            <a:ext cx="5045075" cy="3602037"/>
          </a:xfrm>
          <a:ln/>
        </p:spPr>
      </p:sp>
      <p:sp>
        <p:nvSpPr>
          <p:cNvPr id="21507" name="Rectangle 3"/>
          <p:cNvSpPr>
            <a:spLocks noGrp="1" noChangeArrowheads="1"/>
          </p:cNvSpPr>
          <p:nvPr>
            <p:ph type="body" idx="1"/>
          </p:nvPr>
        </p:nvSpPr>
        <p:spPr>
          <a:noFill/>
          <a:ln/>
        </p:spPr>
        <p:txBody>
          <a:bodyPr lIns="95917" tIns="47960" rIns="95917" bIns="47960"/>
          <a:lstStyle/>
          <a:p>
            <a:pPr eaLnBrk="1" hangingPunct="1"/>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8489" tIns="49245" rIns="98489" bIns="49245" anchor="b"/>
          <a:lstStyle/>
          <a:p>
            <a:pPr algn="r">
              <a:lnSpc>
                <a:spcPct val="86000"/>
              </a:lnSpc>
            </a:pPr>
            <a:fld id="{C1B2C6E5-2A52-4036-BAD3-BA063AD37835}" type="slidenum">
              <a:rPr lang="en-GB" sz="1200" baseline="-25000"/>
              <a:pPr algn="r">
                <a:lnSpc>
                  <a:spcPct val="86000"/>
                </a:lnSpc>
              </a:pPr>
              <a:t>24</a:t>
            </a:fld>
            <a:endParaRPr lang="en-GB" sz="1200" baseline="-25000" dirty="0"/>
          </a:p>
        </p:txBody>
      </p:sp>
      <p:sp>
        <p:nvSpPr>
          <p:cNvPr id="74754"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8483" tIns="49243" rIns="98483" bIns="49243" anchor="b"/>
          <a:lstStyle/>
          <a:p>
            <a:pPr algn="r">
              <a:lnSpc>
                <a:spcPct val="86000"/>
              </a:lnSpc>
            </a:pPr>
            <a:fld id="{68A76710-9B2C-4C04-AA75-DCD98E89BB2B}" type="slidenum">
              <a:rPr lang="en-GB" sz="1200" baseline="-25000"/>
              <a:pPr algn="r">
                <a:lnSpc>
                  <a:spcPct val="86000"/>
                </a:lnSpc>
              </a:pPr>
              <a:t>24</a:t>
            </a:fld>
            <a:endParaRPr lang="en-GB" sz="1200" baseline="-25000" dirty="0"/>
          </a:p>
        </p:txBody>
      </p:sp>
      <p:sp>
        <p:nvSpPr>
          <p:cNvPr id="74755" name="Rectangle 2"/>
          <p:cNvSpPr>
            <a:spLocks noGrp="1" noRot="1" noChangeAspect="1" noChangeArrowheads="1" noTextEdit="1"/>
          </p:cNvSpPr>
          <p:nvPr>
            <p:ph type="sldImg"/>
          </p:nvPr>
        </p:nvSpPr>
        <p:spPr>
          <a:xfrm>
            <a:off x="1138238" y="719138"/>
            <a:ext cx="5040312" cy="3600450"/>
          </a:xfrm>
          <a:ln/>
        </p:spPr>
      </p:sp>
      <p:sp>
        <p:nvSpPr>
          <p:cNvPr id="74756" name="Rectangle 3"/>
          <p:cNvSpPr>
            <a:spLocks noGrp="1" noChangeArrowheads="1"/>
          </p:cNvSpPr>
          <p:nvPr>
            <p:ph type="body" idx="1"/>
          </p:nvPr>
        </p:nvSpPr>
        <p:spPr>
          <a:xfrm>
            <a:off x="733215" y="4562237"/>
            <a:ext cx="5848773" cy="4318873"/>
          </a:xfrm>
          <a:noFill/>
          <a:ln/>
        </p:spPr>
        <p:txBody>
          <a:bodyPr lIns="98483" tIns="49243" rIns="98483" bIns="49243"/>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6650" y="719138"/>
            <a:ext cx="5041900" cy="3600450"/>
          </a:xfrm>
        </p:spPr>
      </p:sp>
      <p:sp>
        <p:nvSpPr>
          <p:cNvPr id="3" name="Notes Placeholder 2"/>
          <p:cNvSpPr>
            <a:spLocks noGrp="1"/>
          </p:cNvSpPr>
          <p:nvPr>
            <p:ph type="body" idx="1"/>
          </p:nvPr>
        </p:nvSpPr>
        <p:spPr/>
        <p:txBody>
          <a:bodyPr/>
          <a:lstStyle/>
          <a:p>
            <a:pPr defTabSz="948455">
              <a:defRPr/>
            </a:pPr>
            <a:r>
              <a:rPr lang="en-US" dirty="0"/>
              <a:t>Please note that price points are representative of conditions at January 1, comparing like for like renewals. For example, while pricing decreased significantly in the United States through July 2013 and the full year index was down 7 percent, pricing at January 1, 2013 was up slightly due primarily to the impact of Superstorm Sandy and a number of Midwest storms. Therefore, the current 2014 price point represents the difference from last year’s January 1 renewals. Also note, the data points in no way reflect pricing relativities between geographies.</a:t>
            </a:r>
          </a:p>
          <a:p>
            <a:endParaRPr lang="en-US" dirty="0"/>
          </a:p>
        </p:txBody>
      </p:sp>
      <p:sp>
        <p:nvSpPr>
          <p:cNvPr id="4" name="Slide Number Placeholder 3"/>
          <p:cNvSpPr>
            <a:spLocks noGrp="1"/>
          </p:cNvSpPr>
          <p:nvPr>
            <p:ph type="sldNum" sz="quarter" idx="10"/>
          </p:nvPr>
        </p:nvSpPr>
        <p:spPr/>
        <p:txBody>
          <a:bodyPr/>
          <a:lstStyle/>
          <a:p>
            <a:pPr>
              <a:defRPr/>
            </a:pPr>
            <a:fld id="{13173ECB-216B-4973-9BEC-3A13C316C1A9}" type="slidenum">
              <a:rPr lang="en-US" smtClean="0"/>
              <a:pPr>
                <a:defRPr/>
              </a:pPr>
              <a:t>25</a:t>
            </a:fld>
            <a:endParaRPr lang="en-US" dirty="0"/>
          </a:p>
        </p:txBody>
      </p:sp>
    </p:spTree>
    <p:extLst>
      <p:ext uri="{BB962C8B-B14F-4D97-AF65-F5344CB8AC3E}">
        <p14:creationId xmlns:p14="http://schemas.microsoft.com/office/powerpoint/2010/main" val="2121594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MMC_CoverShape"/>
          <p:cNvGrpSpPr/>
          <p:nvPr userDrawn="1">
            <p:custDataLst>
              <p:tags r:id="rId1"/>
            </p:custDataLst>
          </p:nvPr>
        </p:nvGrpSpPr>
        <p:grpSpPr>
          <a:xfrm>
            <a:off x="0" y="2159000"/>
            <a:ext cx="9601200" cy="2286000"/>
            <a:chOff x="0" y="2159000"/>
            <a:chExt cx="9601200" cy="2286000"/>
          </a:xfrm>
        </p:grpSpPr>
        <p:cxnSp>
          <p:nvCxnSpPr>
            <p:cNvPr id="2" name="Straight Connector 1"/>
            <p:cNvCxnSpPr/>
            <p:nvPr userDrawn="1"/>
          </p:nvCxnSpPr>
          <p:spPr bwMode="auto">
            <a:xfrm flipV="1">
              <a:off x="0" y="2159000"/>
              <a:ext cx="9601200" cy="914400"/>
            </a:xfrm>
            <a:prstGeom prst="line">
              <a:avLst/>
            </a:prstGeom>
            <a:noFill/>
            <a:ln w="381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p:cNvCxnSpPr/>
            <p:nvPr userDrawn="1"/>
          </p:nvCxnSpPr>
          <p:spPr bwMode="auto">
            <a:xfrm>
              <a:off x="0" y="3530600"/>
              <a:ext cx="9601200" cy="0"/>
            </a:xfrm>
            <a:prstGeom prst="line">
              <a:avLst/>
            </a:pr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3"/>
            <p:cNvCxnSpPr/>
            <p:nvPr userDrawn="1"/>
          </p:nvCxnSpPr>
          <p:spPr bwMode="auto">
            <a:xfrm>
              <a:off x="0" y="3987800"/>
              <a:ext cx="9601200" cy="457200"/>
            </a:xfrm>
            <a:prstGeom prst="line">
              <a:avLst/>
            </a:prstGeom>
            <a:noFill/>
            <a:ln w="3810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noProof="0" smtClean="0"/>
              <a:t>Click to edit Master subtitle style</a:t>
            </a:r>
          </a:p>
        </p:txBody>
      </p:sp>
      <p:pic>
        <p:nvPicPr>
          <p:cNvPr id="6" name="Picture 5"/>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026" y="477901"/>
            <a:ext cx="2860548" cy="228600"/>
          </a:xfrm>
          <a:prstGeom prst="rect">
            <a:avLst/>
          </a:prstGeom>
        </p:spPr>
      </p:pic>
      <p:pic>
        <p:nvPicPr>
          <p:cNvPr id="7" name="Picture 6"/>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66838" y="6459474"/>
            <a:ext cx="1659636" cy="22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A9E3B05-6FF4-425C-99BE-F4011B0D598C}" type="slidenum">
              <a:rPr lang="en-US"/>
              <a:pPr/>
              <a:t>‹#›</a:t>
            </a:fld>
            <a:endParaRPr lang="en-US"/>
          </a:p>
        </p:txBody>
      </p:sp>
      <p:sp>
        <p:nvSpPr>
          <p:cNvPr id="5" name="Date Placeholder 4"/>
          <p:cNvSpPr>
            <a:spLocks noGrp="1"/>
          </p:cNvSpPr>
          <p:nvPr>
            <p:ph type="dt" sz="half" idx="11"/>
          </p:nvPr>
        </p:nvSpPr>
        <p:spPr/>
        <p:txBody>
          <a:bodyPr/>
          <a:lstStyle>
            <a:lvl1pPr>
              <a:defRPr/>
            </a:lvl1pPr>
          </a:lstStyle>
          <a:p>
            <a:fld id="{AF29AE72-DA74-4CC4-9564-4A731D60D845}" type="datetime4">
              <a:rPr lang="en-US"/>
              <a:pPr/>
              <a:t>August 26, 2014</a:t>
            </a:fld>
            <a:endParaRPr lang="en-US"/>
          </a:p>
        </p:txBody>
      </p:sp>
    </p:spTree>
    <p:extLst>
      <p:ext uri="{BB962C8B-B14F-4D97-AF65-F5344CB8AC3E}">
        <p14:creationId xmlns:p14="http://schemas.microsoft.com/office/powerpoint/2010/main" val="262176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0144C1-ED0D-480F-B315-FD76D909B400}" type="slidenum">
              <a:rPr lang="en-US"/>
              <a:pPr/>
              <a:t>‹#›</a:t>
            </a:fld>
            <a:endParaRPr lang="en-US"/>
          </a:p>
        </p:txBody>
      </p:sp>
      <p:sp>
        <p:nvSpPr>
          <p:cNvPr id="5" name="Date Placeholder 4"/>
          <p:cNvSpPr>
            <a:spLocks noGrp="1"/>
          </p:cNvSpPr>
          <p:nvPr>
            <p:ph type="dt" sz="half" idx="11"/>
          </p:nvPr>
        </p:nvSpPr>
        <p:spPr/>
        <p:txBody>
          <a:bodyPr/>
          <a:lstStyle>
            <a:lvl1pPr>
              <a:defRPr/>
            </a:lvl1pPr>
          </a:lstStyle>
          <a:p>
            <a:fld id="{7FD56F2A-DABE-44D5-8B40-50671F3D7EF1}" type="datetime4">
              <a:rPr lang="en-US"/>
              <a:pPr/>
              <a:t>August 26, 2014</a:t>
            </a:fld>
            <a:endParaRPr lang="en-US"/>
          </a:p>
        </p:txBody>
      </p:sp>
    </p:spTree>
    <p:extLst>
      <p:ext uri="{BB962C8B-B14F-4D97-AF65-F5344CB8AC3E}">
        <p14:creationId xmlns:p14="http://schemas.microsoft.com/office/powerpoint/2010/main" val="214700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114" y="373063"/>
            <a:ext cx="8191267" cy="6080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8114" y="1131888"/>
            <a:ext cx="4018627" cy="5014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9167" y="1131888"/>
            <a:ext cx="4020215" cy="5014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026456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10591EA-ECDA-4562-86EE-76D9644ADC8D}" type="slidenum">
              <a:rPr lang="en-US"/>
              <a:pPr/>
              <a:t>‹#›</a:t>
            </a:fld>
            <a:endParaRPr lang="en-US"/>
          </a:p>
        </p:txBody>
      </p:sp>
      <p:sp>
        <p:nvSpPr>
          <p:cNvPr id="5" name="Date Placeholder 4"/>
          <p:cNvSpPr>
            <a:spLocks noGrp="1"/>
          </p:cNvSpPr>
          <p:nvPr>
            <p:ph type="dt" sz="half" idx="11"/>
          </p:nvPr>
        </p:nvSpPr>
        <p:spPr/>
        <p:txBody>
          <a:bodyPr/>
          <a:lstStyle>
            <a:lvl1pPr>
              <a:defRPr/>
            </a:lvl1pPr>
          </a:lstStyle>
          <a:p>
            <a:fld id="{947A87CB-4204-4114-AF5D-005455685D6F}" type="datetime4">
              <a:rPr lang="en-US"/>
              <a:pPr/>
              <a:t>August 26, 2014</a:t>
            </a:fld>
            <a:endParaRPr lang="en-US"/>
          </a:p>
        </p:txBody>
      </p:sp>
    </p:spTree>
    <p:extLst>
      <p:ext uri="{BB962C8B-B14F-4D97-AF65-F5344CB8AC3E}">
        <p14:creationId xmlns:p14="http://schemas.microsoft.com/office/powerpoint/2010/main" val="330089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9158A37-C2B8-4322-B04F-6484D84D3002}" type="slidenum">
              <a:rPr lang="en-US"/>
              <a:pPr/>
              <a:t>‹#›</a:t>
            </a:fld>
            <a:endParaRPr lang="en-US"/>
          </a:p>
        </p:txBody>
      </p:sp>
      <p:sp>
        <p:nvSpPr>
          <p:cNvPr id="5" name="Date Placeholder 4"/>
          <p:cNvSpPr>
            <a:spLocks noGrp="1"/>
          </p:cNvSpPr>
          <p:nvPr>
            <p:ph type="dt" sz="half" idx="11"/>
          </p:nvPr>
        </p:nvSpPr>
        <p:spPr/>
        <p:txBody>
          <a:bodyPr/>
          <a:lstStyle>
            <a:lvl1pPr>
              <a:defRPr/>
            </a:lvl1pPr>
          </a:lstStyle>
          <a:p>
            <a:fld id="{43C7FCC3-11B8-46E0-A631-46BD9C968D9A}" type="datetime4">
              <a:rPr lang="en-US"/>
              <a:pPr/>
              <a:t>August 26, 2014</a:t>
            </a:fld>
            <a:endParaRPr lang="en-US"/>
          </a:p>
        </p:txBody>
      </p:sp>
    </p:spTree>
    <p:extLst>
      <p:ext uri="{BB962C8B-B14F-4D97-AF65-F5344CB8AC3E}">
        <p14:creationId xmlns:p14="http://schemas.microsoft.com/office/powerpoint/2010/main" val="359615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5B7DD89-AA7D-4534-9346-557E6A6C4319}" type="slidenum">
              <a:rPr lang="en-US"/>
              <a:pPr/>
              <a:t>‹#›</a:t>
            </a:fld>
            <a:endParaRPr lang="en-US"/>
          </a:p>
        </p:txBody>
      </p:sp>
      <p:sp>
        <p:nvSpPr>
          <p:cNvPr id="6" name="Date Placeholder 5"/>
          <p:cNvSpPr>
            <a:spLocks noGrp="1"/>
          </p:cNvSpPr>
          <p:nvPr>
            <p:ph type="dt" sz="half" idx="11"/>
          </p:nvPr>
        </p:nvSpPr>
        <p:spPr/>
        <p:txBody>
          <a:bodyPr/>
          <a:lstStyle>
            <a:lvl1pPr>
              <a:defRPr/>
            </a:lvl1pPr>
          </a:lstStyle>
          <a:p>
            <a:fld id="{87965F22-E334-4C52-8AA4-8782891552BC}" type="datetime4">
              <a:rPr lang="en-US"/>
              <a:pPr/>
              <a:t>August 26, 2014</a:t>
            </a:fld>
            <a:endParaRPr lang="en-US"/>
          </a:p>
        </p:txBody>
      </p:sp>
    </p:spTree>
    <p:extLst>
      <p:ext uri="{BB962C8B-B14F-4D97-AF65-F5344CB8AC3E}">
        <p14:creationId xmlns:p14="http://schemas.microsoft.com/office/powerpoint/2010/main" val="79974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AC65F78-8149-43F8-AB93-C811CBF5CC9B}" type="slidenum">
              <a:rPr lang="en-US"/>
              <a:pPr/>
              <a:t>‹#›</a:t>
            </a:fld>
            <a:endParaRPr lang="en-US"/>
          </a:p>
        </p:txBody>
      </p:sp>
      <p:sp>
        <p:nvSpPr>
          <p:cNvPr id="8" name="Date Placeholder 7"/>
          <p:cNvSpPr>
            <a:spLocks noGrp="1"/>
          </p:cNvSpPr>
          <p:nvPr>
            <p:ph type="dt" sz="half" idx="11"/>
          </p:nvPr>
        </p:nvSpPr>
        <p:spPr/>
        <p:txBody>
          <a:bodyPr/>
          <a:lstStyle>
            <a:lvl1pPr>
              <a:defRPr/>
            </a:lvl1pPr>
          </a:lstStyle>
          <a:p>
            <a:fld id="{89024D75-02D2-4ADF-96BE-912D68C7466B}" type="datetime4">
              <a:rPr lang="en-US"/>
              <a:pPr/>
              <a:t>August 26, 2014</a:t>
            </a:fld>
            <a:endParaRPr lang="en-US"/>
          </a:p>
        </p:txBody>
      </p:sp>
    </p:spTree>
    <p:extLst>
      <p:ext uri="{BB962C8B-B14F-4D97-AF65-F5344CB8AC3E}">
        <p14:creationId xmlns:p14="http://schemas.microsoft.com/office/powerpoint/2010/main" val="135838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95D9DCA-3AF1-4277-B48B-CBB571248C21}" type="slidenum">
              <a:rPr lang="en-US"/>
              <a:pPr/>
              <a:t>‹#›</a:t>
            </a:fld>
            <a:endParaRPr lang="en-US"/>
          </a:p>
        </p:txBody>
      </p:sp>
      <p:sp>
        <p:nvSpPr>
          <p:cNvPr id="4" name="Date Placeholder 3"/>
          <p:cNvSpPr>
            <a:spLocks noGrp="1"/>
          </p:cNvSpPr>
          <p:nvPr>
            <p:ph type="dt" sz="half" idx="11"/>
          </p:nvPr>
        </p:nvSpPr>
        <p:spPr/>
        <p:txBody>
          <a:bodyPr/>
          <a:lstStyle>
            <a:lvl1pPr>
              <a:defRPr/>
            </a:lvl1pPr>
          </a:lstStyle>
          <a:p>
            <a:fld id="{E1AC785B-60F9-4CAF-BD13-75C0D9ECDC29}" type="datetime4">
              <a:rPr lang="en-US"/>
              <a:pPr/>
              <a:t>August 26, 2014</a:t>
            </a:fld>
            <a:endParaRPr lang="en-US"/>
          </a:p>
        </p:txBody>
      </p:sp>
    </p:spTree>
    <p:extLst>
      <p:ext uri="{BB962C8B-B14F-4D97-AF65-F5344CB8AC3E}">
        <p14:creationId xmlns:p14="http://schemas.microsoft.com/office/powerpoint/2010/main" val="150050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ABFF27C-8A5A-47E5-9BAF-01469375AC55}" type="slidenum">
              <a:rPr lang="en-US"/>
              <a:pPr/>
              <a:t>‹#›</a:t>
            </a:fld>
            <a:endParaRPr lang="en-US"/>
          </a:p>
        </p:txBody>
      </p:sp>
      <p:sp>
        <p:nvSpPr>
          <p:cNvPr id="3" name="Date Placeholder 2"/>
          <p:cNvSpPr>
            <a:spLocks noGrp="1"/>
          </p:cNvSpPr>
          <p:nvPr>
            <p:ph type="dt" sz="half" idx="11"/>
          </p:nvPr>
        </p:nvSpPr>
        <p:spPr/>
        <p:txBody>
          <a:bodyPr/>
          <a:lstStyle>
            <a:lvl1pPr>
              <a:defRPr/>
            </a:lvl1pPr>
          </a:lstStyle>
          <a:p>
            <a:fld id="{E0545359-09E7-4967-98A0-CDD3DF0A6EF9}" type="datetime4">
              <a:rPr lang="en-US"/>
              <a:pPr/>
              <a:t>August 26, 2014</a:t>
            </a:fld>
            <a:endParaRPr lang="en-US"/>
          </a:p>
        </p:txBody>
      </p:sp>
    </p:spTree>
    <p:extLst>
      <p:ext uri="{BB962C8B-B14F-4D97-AF65-F5344CB8AC3E}">
        <p14:creationId xmlns:p14="http://schemas.microsoft.com/office/powerpoint/2010/main" val="291320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EF7193B-2A96-422F-A539-EBA220BF660C}" type="slidenum">
              <a:rPr lang="en-US"/>
              <a:pPr/>
              <a:t>‹#›</a:t>
            </a:fld>
            <a:endParaRPr lang="en-US"/>
          </a:p>
        </p:txBody>
      </p:sp>
      <p:sp>
        <p:nvSpPr>
          <p:cNvPr id="6" name="Date Placeholder 5"/>
          <p:cNvSpPr>
            <a:spLocks noGrp="1"/>
          </p:cNvSpPr>
          <p:nvPr>
            <p:ph type="dt" sz="half" idx="11"/>
          </p:nvPr>
        </p:nvSpPr>
        <p:spPr/>
        <p:txBody>
          <a:bodyPr/>
          <a:lstStyle>
            <a:lvl1pPr>
              <a:defRPr/>
            </a:lvl1pPr>
          </a:lstStyle>
          <a:p>
            <a:fld id="{F3027E1F-A987-4879-BE43-B182771A309C}" type="datetime4">
              <a:rPr lang="en-US"/>
              <a:pPr/>
              <a:t>August 26, 2014</a:t>
            </a:fld>
            <a:endParaRPr lang="en-US"/>
          </a:p>
        </p:txBody>
      </p:sp>
    </p:spTree>
    <p:extLst>
      <p:ext uri="{BB962C8B-B14F-4D97-AF65-F5344CB8AC3E}">
        <p14:creationId xmlns:p14="http://schemas.microsoft.com/office/powerpoint/2010/main" val="80027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F239CD-D24C-41B0-9AE1-6B6550E95E5B}" type="slidenum">
              <a:rPr lang="en-US"/>
              <a:pPr/>
              <a:t>‹#›</a:t>
            </a:fld>
            <a:endParaRPr lang="en-US"/>
          </a:p>
        </p:txBody>
      </p:sp>
      <p:sp>
        <p:nvSpPr>
          <p:cNvPr id="6" name="Date Placeholder 5"/>
          <p:cNvSpPr>
            <a:spLocks noGrp="1"/>
          </p:cNvSpPr>
          <p:nvPr>
            <p:ph type="dt" sz="half" idx="11"/>
          </p:nvPr>
        </p:nvSpPr>
        <p:spPr/>
        <p:txBody>
          <a:bodyPr/>
          <a:lstStyle>
            <a:lvl1pPr>
              <a:defRPr/>
            </a:lvl1pPr>
          </a:lstStyle>
          <a:p>
            <a:fld id="{9C78567F-2FDD-4282-826D-1D318D163B54}" type="datetime4">
              <a:rPr lang="en-US"/>
              <a:pPr/>
              <a:t>August 26, 2014</a:t>
            </a:fld>
            <a:endParaRPr lang="en-US"/>
          </a:p>
        </p:txBody>
      </p:sp>
    </p:spTree>
    <p:extLst>
      <p:ext uri="{BB962C8B-B14F-4D97-AF65-F5344CB8AC3E}">
        <p14:creationId xmlns:p14="http://schemas.microsoft.com/office/powerpoint/2010/main" val="304909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BodyText"/>
          <p:cNvSpPr>
            <a:spLocks noGrp="1" noChangeArrowheads="1"/>
          </p:cNvSpPr>
          <p:nvPr>
            <p:ph type="body" idx="1"/>
            <p:custDataLst>
              <p:tags r:id="rId15"/>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16"/>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sz="700" smtClean="0">
                <a:solidFill>
                  <a:srgbClr val="7C848A"/>
                </a:solidFill>
                <a:cs typeface="Arial" charset="0"/>
              </a:rPr>
              <a:t>© 2013 Guy Carpenter &amp; Company, LLC</a:t>
            </a:r>
            <a:endParaRPr lang="en-US" sz="700">
              <a:solidFill>
                <a:srgbClr val="7C848A"/>
              </a:solidFill>
            </a:endParaRPr>
          </a:p>
        </p:txBody>
      </p:sp>
      <p:sp>
        <p:nvSpPr>
          <p:cNvPr id="1049" name="SlideNumber"/>
          <p:cNvSpPr>
            <a:spLocks noGrp="1" noChangeArrowheads="1"/>
          </p:cNvSpPr>
          <p:nvPr>
            <p:ph type="sldNum" sz="quarter" idx="4"/>
            <p:custDataLst>
              <p:tags r:id="rId17"/>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76D67FCF-19F6-4FB0-8E38-280059675C16}" type="slidenum">
              <a:rPr lang="en-US" smtClean="0"/>
              <a:pPr/>
              <a:t>‹#›</a:t>
            </a:fld>
            <a:endParaRPr lang="en-US"/>
          </a:p>
        </p:txBody>
      </p:sp>
      <p:sp>
        <p:nvSpPr>
          <p:cNvPr id="1052" name="Date" hidden="1"/>
          <p:cNvSpPr>
            <a:spLocks noGrp="1" noChangeArrowheads="1"/>
          </p:cNvSpPr>
          <p:nvPr>
            <p:ph type="dt" sz="half" idx="2"/>
            <p:custDataLst>
              <p:tags r:id="rId18"/>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ABCFD746-6A9C-41D0-BE9C-D7065C4AF1A1}" type="datetime4">
              <a:rPr lang="en-US" smtClean="0"/>
              <a:pPr/>
              <a:t>August 26, 2014</a:t>
            </a:fld>
            <a:endParaRPr lang="en-US"/>
          </a:p>
        </p:txBody>
      </p:sp>
      <p:sp>
        <p:nvSpPr>
          <p:cNvPr id="1059" name="Business"/>
          <p:cNvSpPr txBox="1">
            <a:spLocks noChangeArrowheads="1"/>
          </p:cNvSpPr>
          <p:nvPr>
            <p:custDataLst>
              <p:tags r:id="rId19"/>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sz="700" smtClean="0">
                <a:solidFill>
                  <a:schemeClr val="bg2"/>
                </a:solidFill>
              </a:rPr>
              <a:t>GUY CARPENTER</a:t>
            </a:r>
            <a:endParaRPr lang="en-US" sz="700">
              <a:solidFill>
                <a:schemeClr val="bg2"/>
              </a:solidFill>
            </a:endParaRPr>
          </a:p>
        </p:txBody>
      </p:sp>
      <p:sp>
        <p:nvSpPr>
          <p:cNvPr id="1060" name="Filepath"/>
          <p:cNvSpPr txBox="1">
            <a:spLocks noChangeArrowheads="1"/>
          </p:cNvSpPr>
          <p:nvPr>
            <p:custDataLst>
              <p:tags r:id="rId20"/>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US" sz="700">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6.xml"/><Relationship Id="rId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emf"/><Relationship Id="rId2"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7.xml"/><Relationship Id="rId7" Type="http://schemas.openxmlformats.org/officeDocument/2006/relationships/oleObject" Target="../embeddings/oleObject3.bin"/><Relationship Id="rId2" Type="http://schemas.openxmlformats.org/officeDocument/2006/relationships/tags" Target="../tags/tag29.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2.bin"/><Relationship Id="rId10" Type="http://schemas.openxmlformats.org/officeDocument/2006/relationships/image" Target="../media/image22.emf"/><Relationship Id="rId4" Type="http://schemas.openxmlformats.org/officeDocument/2006/relationships/notesSlide" Target="../notesSlides/notesSlide23.xml"/><Relationship Id="rId9" Type="http://schemas.openxmlformats.org/officeDocument/2006/relationships/image" Target="../media/image21.emf"/></Relationships>
</file>

<file path=ppt/slides/_rels/slide5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slideLayout" Target="../slideLayouts/slideLayout7.xml"/><Relationship Id="rId7" Type="http://schemas.openxmlformats.org/officeDocument/2006/relationships/oleObject" Target="../embeddings/oleObject5.bin"/><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oleObject" Target="../embeddings/oleObject4.bin"/><Relationship Id="rId10" Type="http://schemas.openxmlformats.org/officeDocument/2006/relationships/image" Target="../media/image26.emf"/><Relationship Id="rId4" Type="http://schemas.openxmlformats.org/officeDocument/2006/relationships/notesSlide" Target="../notesSlides/notesSlide24.xml"/><Relationship Id="rId9" Type="http://schemas.openxmlformats.org/officeDocument/2006/relationships/image" Target="../media/image25.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2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a:xfrm>
            <a:off x="896938" y="1243013"/>
            <a:ext cx="8234362" cy="741100"/>
          </a:xfrm>
        </p:spPr>
        <p:txBody>
          <a:bodyPr/>
          <a:lstStyle/>
          <a:p>
            <a:r>
              <a:rPr lang="en-US" dirty="0" smtClean="0"/>
              <a:t>Reinsurance--Basics and Beyond</a:t>
            </a:r>
            <a:r>
              <a:rPr lang="en-US" dirty="0" smtClean="0"/>
              <a:t/>
            </a:r>
            <a:br>
              <a:rPr lang="en-US" dirty="0" smtClean="0"/>
            </a:br>
            <a:endParaRPr lang="en-US" dirty="0">
              <a:solidFill>
                <a:schemeClr val="accent2"/>
              </a:solidFill>
            </a:endParaRPr>
          </a:p>
        </p:txBody>
      </p:sp>
      <p:sp>
        <p:nvSpPr>
          <p:cNvPr id="2237" name="Date"/>
          <p:cNvSpPr>
            <a:spLocks noGrp="1" noChangeArrowheads="1"/>
          </p:cNvSpPr>
          <p:nvPr>
            <p:ph type="subTitle" idx="1"/>
            <p:custDataLst>
              <p:tags r:id="rId3"/>
            </p:custDataLst>
          </p:nvPr>
        </p:nvSpPr>
        <p:spPr>
          <a:xfrm>
            <a:off x="904875" y="2411814"/>
            <a:ext cx="4852988" cy="228600"/>
          </a:xfrm>
        </p:spPr>
        <p:txBody>
          <a:bodyPr/>
          <a:lstStyle/>
          <a:p>
            <a:r>
              <a:rPr lang="en-US" dirty="0" smtClean="0"/>
              <a:t>September 22, 2014</a:t>
            </a:r>
            <a:endParaRPr lang="en-US" dirty="0"/>
          </a:p>
        </p:txBody>
      </p:sp>
      <p:sp>
        <p:nvSpPr>
          <p:cNvPr id="2052" name="NameAndLocation"/>
          <p:cNvSpPr txBox="1">
            <a:spLocks noChangeArrowheads="1"/>
          </p:cNvSpPr>
          <p:nvPr>
            <p:custDataLst>
              <p:tags r:id="rId4"/>
            </p:custDataLst>
          </p:nvPr>
        </p:nvSpPr>
        <p:spPr bwMode="gray">
          <a:xfrm>
            <a:off x="903288" y="4885691"/>
            <a:ext cx="497205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l">
              <a:lnSpc>
                <a:spcPct val="100000"/>
              </a:lnSpc>
              <a:spcBef>
                <a:spcPct val="20000"/>
              </a:spcBef>
            </a:pPr>
            <a:r>
              <a:rPr lang="en-US" sz="1600" b="1" dirty="0" smtClean="0"/>
              <a:t>Elliot Burn</a:t>
            </a:r>
            <a:br>
              <a:rPr lang="en-US" sz="1600" b="1" dirty="0" smtClean="0"/>
            </a:br>
            <a:r>
              <a:rPr lang="en-US" sz="1600" b="1" dirty="0" smtClean="0"/>
              <a:t>Managing Director, GC Analytics</a:t>
            </a:r>
            <a:br>
              <a:rPr lang="en-US" sz="1600" b="1" dirty="0" smtClean="0"/>
            </a:br>
            <a:r>
              <a:rPr lang="en-US" sz="1600" b="1" dirty="0" smtClean="0"/>
              <a:t/>
            </a:r>
            <a:br>
              <a:rPr lang="en-US" sz="1600" b="1" dirty="0" smtClean="0"/>
            </a:br>
            <a:r>
              <a:rPr lang="en-US" sz="1600" i="1" dirty="0" smtClean="0"/>
              <a:t>Presented to: Casualty Actuaries of New England</a:t>
            </a:r>
            <a:endParaRPr lang="en-US" sz="1600" i="1"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Reinsurance Pricing Jargon</a:t>
            </a:r>
            <a:endParaRPr lang="en-US" dirty="0"/>
          </a:p>
        </p:txBody>
      </p:sp>
      <p:sp>
        <p:nvSpPr>
          <p:cNvPr id="10" name="Content Placeholder 9"/>
          <p:cNvSpPr>
            <a:spLocks noGrp="1"/>
          </p:cNvSpPr>
          <p:nvPr>
            <p:ph idx="1"/>
          </p:nvPr>
        </p:nvSpPr>
        <p:spPr>
          <a:xfrm>
            <a:off x="455613" y="1277938"/>
            <a:ext cx="5477596" cy="4987925"/>
          </a:xfrm>
        </p:spPr>
        <p:txBody>
          <a:bodyPr/>
          <a:lstStyle/>
          <a:p>
            <a:r>
              <a:rPr lang="en-US" sz="1800" dirty="0" smtClean="0"/>
              <a:t>Annual Aggregate Deductible (AAD) = just what it says</a:t>
            </a:r>
          </a:p>
          <a:p>
            <a:r>
              <a:rPr lang="en-US" sz="1800" dirty="0" smtClean="0"/>
              <a:t>Rate on Line (</a:t>
            </a:r>
            <a:r>
              <a:rPr lang="en-US" sz="1800" dirty="0" err="1" smtClean="0"/>
              <a:t>RoL</a:t>
            </a:r>
            <a:r>
              <a:rPr lang="en-US" sz="1800" dirty="0" smtClean="0"/>
              <a:t>) = premium / limit</a:t>
            </a:r>
          </a:p>
          <a:p>
            <a:r>
              <a:rPr lang="en-US" sz="1800" dirty="0" smtClean="0"/>
              <a:t>Loss on Line (</a:t>
            </a:r>
            <a:r>
              <a:rPr lang="en-US" sz="1800" dirty="0" err="1" smtClean="0"/>
              <a:t>LoL</a:t>
            </a:r>
            <a:r>
              <a:rPr lang="en-US" sz="1800" dirty="0" smtClean="0"/>
              <a:t>) = expected layer loss cost / limit</a:t>
            </a:r>
          </a:p>
          <a:p>
            <a:r>
              <a:rPr lang="en-US" sz="1800" dirty="0" smtClean="0"/>
              <a:t>Reinstatement = additional premium to get another limit after exhausting the first one</a:t>
            </a:r>
          </a:p>
          <a:p>
            <a:pPr lvl="1"/>
            <a:r>
              <a:rPr lang="en-US" sz="1800" dirty="0" smtClean="0"/>
              <a:t>Very common in property cat</a:t>
            </a:r>
            <a:endParaRPr lang="en-US" sz="1800" dirty="0"/>
          </a:p>
        </p:txBody>
      </p:sp>
      <p:sp>
        <p:nvSpPr>
          <p:cNvPr id="7" name="Slide Number Placeholder 6"/>
          <p:cNvSpPr>
            <a:spLocks noGrp="1"/>
          </p:cNvSpPr>
          <p:nvPr>
            <p:ph type="sldNum" sz="quarter" idx="10"/>
          </p:nvPr>
        </p:nvSpPr>
        <p:spPr/>
        <p:txBody>
          <a:bodyPr/>
          <a:lstStyle/>
          <a:p>
            <a:fld id="{9AC65F78-8149-43F8-AB93-C811CBF5CC9B}" type="slidenum">
              <a:rPr lang="en-US" smtClean="0"/>
              <a:pPr/>
              <a:t>9</a:t>
            </a:fld>
            <a:endParaRPr lang="en-US"/>
          </a:p>
        </p:txBody>
      </p:sp>
      <p:sp>
        <p:nvSpPr>
          <p:cNvPr id="8" name="Date Placeholder 7"/>
          <p:cNvSpPr>
            <a:spLocks noGrp="1"/>
          </p:cNvSpPr>
          <p:nvPr>
            <p:ph type="dt" sz="half" idx="11"/>
          </p:nvPr>
        </p:nvSpPr>
        <p:spPr/>
        <p:txBody>
          <a:bodyPr/>
          <a:lstStyle/>
          <a:p>
            <a:fld id="{89024D75-02D2-4ADF-96BE-912D68C7466B}" type="datetime4">
              <a:rPr lang="en-US" smtClean="0"/>
              <a:pPr/>
              <a:t>August 26, 2014</a:t>
            </a:fld>
            <a:endParaRPr lang="en-US"/>
          </a:p>
        </p:txBody>
      </p:sp>
      <p:sp>
        <p:nvSpPr>
          <p:cNvPr id="2" name="Rectangle 1"/>
          <p:cNvSpPr/>
          <p:nvPr/>
        </p:nvSpPr>
        <p:spPr bwMode="auto">
          <a:xfrm>
            <a:off x="6743693" y="3574473"/>
            <a:ext cx="1610591" cy="1911927"/>
          </a:xfrm>
          <a:prstGeom prst="rect">
            <a:avLst/>
          </a:prstGeom>
          <a:solidFill>
            <a:schemeClr val="accent2">
              <a:lumMod val="20000"/>
              <a:lumOff val="80000"/>
            </a:schemeClr>
          </a:solidFill>
          <a:ln w="38100" cap="flat" cmpd="sng" algn="ctr">
            <a:solidFill>
              <a:schemeClr val="accent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6743693" y="2376044"/>
            <a:ext cx="1610591" cy="1198430"/>
          </a:xfrm>
          <a:prstGeom prst="rect">
            <a:avLst/>
          </a:pr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6743693" y="1177614"/>
            <a:ext cx="1610591" cy="1198430"/>
          </a:xfrm>
          <a:prstGeom prst="rect">
            <a:avLst/>
          </a:prstGeom>
          <a:solidFill>
            <a:schemeClr val="accent2">
              <a:lumMod val="20000"/>
              <a:lumOff val="80000"/>
            </a:schemeClr>
          </a:solidFill>
          <a:ln w="38100" cap="flat" cmpd="sng" algn="ctr">
            <a:solidFill>
              <a:schemeClr val="accent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4" name="Straight Arrow Connector 3"/>
          <p:cNvCxnSpPr/>
          <p:nvPr/>
        </p:nvCxnSpPr>
        <p:spPr bwMode="auto">
          <a:xfrm flipV="1">
            <a:off x="6546266" y="1177614"/>
            <a:ext cx="31173" cy="4308786"/>
          </a:xfrm>
          <a:prstGeom prst="straightConnector1">
            <a:avLst/>
          </a:prstGeom>
          <a:noFill/>
          <a:ln w="28575"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rot="16200000">
            <a:off x="5116627" y="3179978"/>
            <a:ext cx="2608119" cy="304058"/>
          </a:xfrm>
          <a:prstGeom prst="rect">
            <a:avLst/>
          </a:prstGeom>
          <a:noFill/>
        </p:spPr>
        <p:txBody>
          <a:bodyPr wrap="square" rtlCol="0">
            <a:spAutoFit/>
          </a:bodyPr>
          <a:lstStyle/>
          <a:p>
            <a:r>
              <a:rPr lang="en-US" sz="1600" dirty="0" smtClean="0">
                <a:solidFill>
                  <a:schemeClr val="accent1"/>
                </a:solidFill>
              </a:rPr>
              <a:t>Size of Claim</a:t>
            </a:r>
            <a:endParaRPr lang="en-US" sz="1600" dirty="0">
              <a:solidFill>
                <a:schemeClr val="accent1"/>
              </a:solidFill>
            </a:endParaRPr>
          </a:p>
        </p:txBody>
      </p:sp>
      <p:cxnSp>
        <p:nvCxnSpPr>
          <p:cNvPr id="14" name="Straight Arrow Connector 13"/>
          <p:cNvCxnSpPr>
            <a:stCxn id="11" idx="0"/>
            <a:endCxn id="11" idx="2"/>
          </p:cNvCxnSpPr>
          <p:nvPr/>
        </p:nvCxnSpPr>
        <p:spPr bwMode="auto">
          <a:xfrm>
            <a:off x="7548989" y="2376044"/>
            <a:ext cx="0" cy="1198430"/>
          </a:xfrm>
          <a:prstGeom prst="straightConnector1">
            <a:avLst/>
          </a:prstGeom>
          <a:noFill/>
          <a:ln w="28575" cap="flat" cmpd="sng" algn="ctr">
            <a:solidFill>
              <a:schemeClr val="accent1"/>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rot="16200000">
            <a:off x="6889141" y="2822354"/>
            <a:ext cx="947313" cy="304058"/>
          </a:xfrm>
          <a:prstGeom prst="rect">
            <a:avLst/>
          </a:prstGeom>
          <a:noFill/>
        </p:spPr>
        <p:txBody>
          <a:bodyPr wrap="square" rtlCol="0">
            <a:spAutoFit/>
          </a:bodyPr>
          <a:lstStyle/>
          <a:p>
            <a:r>
              <a:rPr lang="en-US" sz="1600" dirty="0" smtClean="0">
                <a:solidFill>
                  <a:schemeClr val="accent1"/>
                </a:solidFill>
              </a:rPr>
              <a:t>Limit</a:t>
            </a:r>
            <a:endParaRPr lang="en-US" sz="1600" dirty="0">
              <a:solidFill>
                <a:schemeClr val="accent1"/>
              </a:solidFill>
            </a:endParaRPr>
          </a:p>
        </p:txBody>
      </p:sp>
      <p:cxnSp>
        <p:nvCxnSpPr>
          <p:cNvPr id="17" name="Straight Arrow Connector 16"/>
          <p:cNvCxnSpPr>
            <a:stCxn id="2" idx="0"/>
            <a:endCxn id="2" idx="2"/>
          </p:cNvCxnSpPr>
          <p:nvPr/>
        </p:nvCxnSpPr>
        <p:spPr bwMode="auto">
          <a:xfrm>
            <a:off x="7548989" y="3574473"/>
            <a:ext cx="0" cy="1911927"/>
          </a:xfrm>
          <a:prstGeom prst="straightConnector1">
            <a:avLst/>
          </a:prstGeom>
          <a:noFill/>
          <a:ln w="28575" cap="flat" cmpd="sng" algn="ctr">
            <a:solidFill>
              <a:schemeClr val="accent1"/>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rot="16200000">
            <a:off x="6836320" y="4343767"/>
            <a:ext cx="1066807" cy="304058"/>
          </a:xfrm>
          <a:prstGeom prst="rect">
            <a:avLst/>
          </a:prstGeom>
          <a:noFill/>
        </p:spPr>
        <p:txBody>
          <a:bodyPr wrap="square" rtlCol="0">
            <a:spAutoFit/>
          </a:bodyPr>
          <a:lstStyle/>
          <a:p>
            <a:r>
              <a:rPr lang="en-US" sz="1600" dirty="0" smtClean="0">
                <a:solidFill>
                  <a:schemeClr val="accent1"/>
                </a:solidFill>
              </a:rPr>
              <a:t>Retention</a:t>
            </a:r>
            <a:endParaRPr lang="en-US" sz="1600" dirty="0">
              <a:solidFill>
                <a:schemeClr val="accent1"/>
              </a:solidFill>
            </a:endParaRPr>
          </a:p>
        </p:txBody>
      </p:sp>
      <p:sp>
        <p:nvSpPr>
          <p:cNvPr id="21" name="TextBox 20"/>
          <p:cNvSpPr txBox="1"/>
          <p:nvPr/>
        </p:nvSpPr>
        <p:spPr>
          <a:xfrm>
            <a:off x="7041541" y="1520014"/>
            <a:ext cx="947313" cy="515782"/>
          </a:xfrm>
          <a:prstGeom prst="rect">
            <a:avLst/>
          </a:prstGeom>
          <a:noFill/>
        </p:spPr>
        <p:txBody>
          <a:bodyPr wrap="square" rtlCol="0">
            <a:spAutoFit/>
          </a:bodyPr>
          <a:lstStyle/>
          <a:p>
            <a:r>
              <a:rPr lang="en-US" sz="1600" dirty="0" smtClean="0">
                <a:solidFill>
                  <a:schemeClr val="accent1"/>
                </a:solidFill>
              </a:rPr>
              <a:t>“Out the Top”</a:t>
            </a:r>
            <a:endParaRPr lang="en-US" sz="1600" dirty="0">
              <a:solidFill>
                <a:schemeClr val="accent1"/>
              </a:solidFill>
            </a:endParaRPr>
          </a:p>
        </p:txBody>
      </p:sp>
      <p:sp>
        <p:nvSpPr>
          <p:cNvPr id="22" name="Rectangle 21"/>
          <p:cNvSpPr/>
          <p:nvPr/>
        </p:nvSpPr>
        <p:spPr bwMode="auto">
          <a:xfrm>
            <a:off x="8084119" y="2372579"/>
            <a:ext cx="256309" cy="1198430"/>
          </a:xfrm>
          <a:prstGeom prst="rect">
            <a:avLst/>
          </a:prstGeom>
          <a:solidFill>
            <a:schemeClr val="accent2">
              <a:lumMod val="20000"/>
              <a:lumOff val="80000"/>
            </a:schemeClr>
          </a:solidFill>
          <a:ln w="38100" cap="flat" cmpd="sng" algn="ctr">
            <a:solidFill>
              <a:schemeClr val="accent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3" name="TextBox 22"/>
          <p:cNvSpPr txBox="1"/>
          <p:nvPr/>
        </p:nvSpPr>
        <p:spPr>
          <a:xfrm rot="16200000">
            <a:off x="7758520" y="2818889"/>
            <a:ext cx="947313" cy="304058"/>
          </a:xfrm>
          <a:prstGeom prst="rect">
            <a:avLst/>
          </a:prstGeom>
          <a:noFill/>
        </p:spPr>
        <p:txBody>
          <a:bodyPr wrap="square" rtlCol="0">
            <a:spAutoFit/>
          </a:bodyPr>
          <a:lstStyle/>
          <a:p>
            <a:r>
              <a:rPr lang="en-US" sz="1600" dirty="0" smtClean="0">
                <a:solidFill>
                  <a:schemeClr val="accent1"/>
                </a:solidFill>
              </a:rPr>
              <a:t>Co-Par</a:t>
            </a:r>
            <a:endParaRPr lang="en-US" sz="1600" dirty="0">
              <a:solidFill>
                <a:schemeClr val="accent1"/>
              </a:solidFill>
            </a:endParaRPr>
          </a:p>
        </p:txBody>
      </p:sp>
      <p:cxnSp>
        <p:nvCxnSpPr>
          <p:cNvPr id="25" name="Straight Arrow Connector 24"/>
          <p:cNvCxnSpPr/>
          <p:nvPr/>
        </p:nvCxnSpPr>
        <p:spPr bwMode="auto">
          <a:xfrm flipH="1">
            <a:off x="8340428" y="2372579"/>
            <a:ext cx="762008" cy="1"/>
          </a:xfrm>
          <a:prstGeom prst="straightConnector1">
            <a:avLst/>
          </a:prstGeom>
          <a:noFill/>
          <a:ln w="28575"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H="1">
            <a:off x="8357745" y="3553688"/>
            <a:ext cx="762008" cy="1"/>
          </a:xfrm>
          <a:prstGeom prst="straightConnector1">
            <a:avLst/>
          </a:prstGeom>
          <a:noFill/>
          <a:ln w="28575"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8384206" y="2027947"/>
            <a:ext cx="947313" cy="304058"/>
          </a:xfrm>
          <a:prstGeom prst="rect">
            <a:avLst/>
          </a:prstGeom>
          <a:noFill/>
        </p:spPr>
        <p:txBody>
          <a:bodyPr wrap="square" rtlCol="0">
            <a:spAutoFit/>
          </a:bodyPr>
          <a:lstStyle/>
          <a:p>
            <a:r>
              <a:rPr lang="en-US" sz="1600" dirty="0" smtClean="0">
                <a:solidFill>
                  <a:schemeClr val="accent1"/>
                </a:solidFill>
              </a:rPr>
              <a:t>Exhaust</a:t>
            </a:r>
            <a:endParaRPr lang="en-US" sz="1600" dirty="0">
              <a:solidFill>
                <a:schemeClr val="accent1"/>
              </a:solidFill>
            </a:endParaRPr>
          </a:p>
        </p:txBody>
      </p:sp>
      <p:sp>
        <p:nvSpPr>
          <p:cNvPr id="30" name="TextBox 29"/>
          <p:cNvSpPr txBox="1"/>
          <p:nvPr/>
        </p:nvSpPr>
        <p:spPr>
          <a:xfrm>
            <a:off x="8391132" y="3229838"/>
            <a:ext cx="947313" cy="304058"/>
          </a:xfrm>
          <a:prstGeom prst="rect">
            <a:avLst/>
          </a:prstGeom>
          <a:noFill/>
        </p:spPr>
        <p:txBody>
          <a:bodyPr wrap="square" rtlCol="0">
            <a:spAutoFit/>
          </a:bodyPr>
          <a:lstStyle/>
          <a:p>
            <a:r>
              <a:rPr lang="en-US" sz="1600" dirty="0" smtClean="0">
                <a:solidFill>
                  <a:schemeClr val="accent1"/>
                </a:solidFill>
              </a:rPr>
              <a:t>Attach</a:t>
            </a:r>
            <a:endParaRPr lang="en-US" sz="1600" dirty="0">
              <a:solidFill>
                <a:schemeClr val="accent1"/>
              </a:solidFill>
            </a:endParaRPr>
          </a:p>
        </p:txBody>
      </p:sp>
    </p:spTree>
    <p:extLst>
      <p:ext uri="{BB962C8B-B14F-4D97-AF65-F5344CB8AC3E}">
        <p14:creationId xmlns:p14="http://schemas.microsoft.com/office/powerpoint/2010/main" val="3568771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543231" y="1514782"/>
            <a:ext cx="8618539" cy="4752975"/>
            <a:chOff x="546099" y="1517650"/>
            <a:chExt cx="8618539" cy="4752975"/>
          </a:xfrm>
          <a:solidFill>
            <a:schemeClr val="bg2"/>
          </a:solidFill>
        </p:grpSpPr>
        <p:sp>
          <p:nvSpPr>
            <p:cNvPr id="94" name="Rectangle 9"/>
            <p:cNvSpPr>
              <a:spLocks noChangeArrowheads="1"/>
            </p:cNvSpPr>
            <p:nvPr/>
          </p:nvSpPr>
          <p:spPr bwMode="auto">
            <a:xfrm>
              <a:off x="1649412" y="3682999"/>
              <a:ext cx="827087" cy="258762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95" name="Rectangle 19"/>
            <p:cNvSpPr>
              <a:spLocks noChangeArrowheads="1"/>
            </p:cNvSpPr>
            <p:nvPr/>
          </p:nvSpPr>
          <p:spPr bwMode="auto">
            <a:xfrm>
              <a:off x="1652588" y="5610225"/>
              <a:ext cx="804861" cy="33337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96" name="Rectangle 15"/>
            <p:cNvSpPr>
              <a:spLocks noChangeArrowheads="1"/>
            </p:cNvSpPr>
            <p:nvPr/>
          </p:nvSpPr>
          <p:spPr bwMode="auto">
            <a:xfrm>
              <a:off x="2457450" y="3714750"/>
              <a:ext cx="1282700" cy="255587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97" name="Rectangle 19"/>
            <p:cNvSpPr>
              <a:spLocks noChangeArrowheads="1"/>
            </p:cNvSpPr>
            <p:nvPr/>
          </p:nvSpPr>
          <p:spPr bwMode="auto">
            <a:xfrm>
              <a:off x="3474719" y="3733799"/>
              <a:ext cx="276543" cy="253682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98" name="Rectangle 21"/>
            <p:cNvSpPr>
              <a:spLocks noChangeArrowheads="1"/>
            </p:cNvSpPr>
            <p:nvPr/>
          </p:nvSpPr>
          <p:spPr bwMode="auto">
            <a:xfrm>
              <a:off x="546100" y="1517650"/>
              <a:ext cx="3203268" cy="220662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99" name="Rectangle 26"/>
            <p:cNvSpPr>
              <a:spLocks noChangeArrowheads="1"/>
            </p:cNvSpPr>
            <p:nvPr/>
          </p:nvSpPr>
          <p:spPr bwMode="auto">
            <a:xfrm>
              <a:off x="4192588" y="5603875"/>
              <a:ext cx="523875" cy="628650"/>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00" name="Rectangle 28"/>
            <p:cNvSpPr>
              <a:spLocks noChangeArrowheads="1"/>
            </p:cNvSpPr>
            <p:nvPr/>
          </p:nvSpPr>
          <p:spPr bwMode="auto">
            <a:xfrm>
              <a:off x="4387850" y="5735638"/>
              <a:ext cx="217111"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FL </a:t>
              </a:r>
              <a:endParaRPr lang="en-US" sz="1800">
                <a:latin typeface="+mj-lt"/>
              </a:endParaRPr>
            </a:p>
          </p:txBody>
        </p:sp>
        <p:sp>
          <p:nvSpPr>
            <p:cNvPr id="101" name="Rectangle 29"/>
            <p:cNvSpPr>
              <a:spLocks noChangeArrowheads="1"/>
            </p:cNvSpPr>
            <p:nvPr/>
          </p:nvSpPr>
          <p:spPr bwMode="auto">
            <a:xfrm>
              <a:off x="4359275" y="5916613"/>
              <a:ext cx="221214"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HU</a:t>
              </a:r>
              <a:endParaRPr lang="en-US" sz="1800">
                <a:latin typeface="+mj-lt"/>
              </a:endParaRPr>
            </a:p>
          </p:txBody>
        </p:sp>
        <p:sp>
          <p:nvSpPr>
            <p:cNvPr id="102" name="Rectangle 30"/>
            <p:cNvSpPr>
              <a:spLocks noChangeArrowheads="1"/>
            </p:cNvSpPr>
            <p:nvPr/>
          </p:nvSpPr>
          <p:spPr bwMode="auto">
            <a:xfrm>
              <a:off x="4192588" y="4832350"/>
              <a:ext cx="523875" cy="77152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03" name="Rectangle 32"/>
            <p:cNvSpPr>
              <a:spLocks noChangeArrowheads="1"/>
            </p:cNvSpPr>
            <p:nvPr/>
          </p:nvSpPr>
          <p:spPr bwMode="auto">
            <a:xfrm>
              <a:off x="4330700" y="5138738"/>
              <a:ext cx="274114" cy="169277"/>
            </a:xfrm>
            <a:prstGeom prst="rect">
              <a:avLst/>
            </a:prstGeom>
            <a:grpFill/>
            <a:ln w="76200">
              <a:solidFill>
                <a:schemeClr val="bg2"/>
              </a:solidFill>
              <a:miter lim="800000"/>
              <a:headEnd/>
              <a:tailEnd/>
            </a:ln>
          </p:spPr>
          <p:txBody>
            <a:bodyPr wrap="none" lIns="0" tIns="0" rIns="0" bIns="0">
              <a:spAutoFit/>
            </a:bodyPr>
            <a:lstStyle/>
            <a:p>
              <a:pPr>
                <a:defRPr/>
              </a:pPr>
              <a:r>
                <a:rPr lang="en-US" sz="1100">
                  <a:latin typeface="+mj-lt"/>
                </a:rPr>
                <a:t>50m</a:t>
              </a:r>
              <a:endParaRPr lang="en-US" sz="1800">
                <a:latin typeface="+mj-lt"/>
              </a:endParaRPr>
            </a:p>
          </p:txBody>
        </p:sp>
        <p:sp>
          <p:nvSpPr>
            <p:cNvPr id="104" name="Rectangle 33"/>
            <p:cNvSpPr>
              <a:spLocks noChangeArrowheads="1"/>
            </p:cNvSpPr>
            <p:nvPr/>
          </p:nvSpPr>
          <p:spPr bwMode="auto">
            <a:xfrm>
              <a:off x="4830763" y="5603875"/>
              <a:ext cx="523875" cy="628650"/>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05" name="Rectangle 35"/>
            <p:cNvSpPr>
              <a:spLocks noChangeArrowheads="1"/>
            </p:cNvSpPr>
            <p:nvPr/>
          </p:nvSpPr>
          <p:spPr bwMode="auto">
            <a:xfrm>
              <a:off x="4992688" y="5735638"/>
              <a:ext cx="274114"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GU </a:t>
              </a:r>
              <a:endParaRPr lang="en-US" sz="1800">
                <a:latin typeface="+mj-lt"/>
              </a:endParaRPr>
            </a:p>
          </p:txBody>
        </p:sp>
        <p:sp>
          <p:nvSpPr>
            <p:cNvPr id="106" name="Rectangle 36"/>
            <p:cNvSpPr>
              <a:spLocks noChangeArrowheads="1"/>
            </p:cNvSpPr>
            <p:nvPr/>
          </p:nvSpPr>
          <p:spPr bwMode="auto">
            <a:xfrm>
              <a:off x="4992688" y="5916613"/>
              <a:ext cx="221214"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HU</a:t>
              </a:r>
              <a:endParaRPr lang="en-US" sz="1800">
                <a:latin typeface="+mj-lt"/>
              </a:endParaRPr>
            </a:p>
          </p:txBody>
        </p:sp>
        <p:sp>
          <p:nvSpPr>
            <p:cNvPr id="107" name="Rectangle 37"/>
            <p:cNvSpPr>
              <a:spLocks noChangeArrowheads="1"/>
            </p:cNvSpPr>
            <p:nvPr/>
          </p:nvSpPr>
          <p:spPr bwMode="auto">
            <a:xfrm>
              <a:off x="4830763" y="4832350"/>
              <a:ext cx="523875" cy="77152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08" name="Rectangle 39"/>
            <p:cNvSpPr>
              <a:spLocks noChangeArrowheads="1"/>
            </p:cNvSpPr>
            <p:nvPr/>
          </p:nvSpPr>
          <p:spPr bwMode="auto">
            <a:xfrm>
              <a:off x="4964113" y="5138738"/>
              <a:ext cx="274114" cy="169277"/>
            </a:xfrm>
            <a:prstGeom prst="rect">
              <a:avLst/>
            </a:prstGeom>
            <a:grpFill/>
            <a:ln w="76200">
              <a:solidFill>
                <a:schemeClr val="bg2"/>
              </a:solidFill>
              <a:miter lim="800000"/>
              <a:headEnd/>
              <a:tailEnd/>
            </a:ln>
          </p:spPr>
          <p:txBody>
            <a:bodyPr wrap="none" lIns="0" tIns="0" rIns="0" bIns="0">
              <a:spAutoFit/>
            </a:bodyPr>
            <a:lstStyle/>
            <a:p>
              <a:pPr>
                <a:defRPr/>
              </a:pPr>
              <a:r>
                <a:rPr lang="en-US" sz="1100">
                  <a:latin typeface="+mj-lt"/>
                </a:rPr>
                <a:t>50m</a:t>
              </a:r>
              <a:endParaRPr lang="en-US" sz="1800">
                <a:latin typeface="+mj-lt"/>
              </a:endParaRPr>
            </a:p>
          </p:txBody>
        </p:sp>
        <p:sp>
          <p:nvSpPr>
            <p:cNvPr id="109" name="Rectangle 40"/>
            <p:cNvSpPr>
              <a:spLocks noChangeArrowheads="1"/>
            </p:cNvSpPr>
            <p:nvPr/>
          </p:nvSpPr>
          <p:spPr bwMode="auto">
            <a:xfrm>
              <a:off x="5459413" y="5603875"/>
              <a:ext cx="523875" cy="628650"/>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10" name="Rectangle 42"/>
            <p:cNvSpPr>
              <a:spLocks noChangeArrowheads="1"/>
            </p:cNvSpPr>
            <p:nvPr/>
          </p:nvSpPr>
          <p:spPr bwMode="auto">
            <a:xfrm>
              <a:off x="5635625" y="5735638"/>
              <a:ext cx="256480"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NE </a:t>
              </a:r>
              <a:endParaRPr lang="en-US" sz="1800">
                <a:latin typeface="+mj-lt"/>
              </a:endParaRPr>
            </a:p>
          </p:txBody>
        </p:sp>
        <p:sp>
          <p:nvSpPr>
            <p:cNvPr id="111" name="Rectangle 43"/>
            <p:cNvSpPr>
              <a:spLocks noChangeArrowheads="1"/>
            </p:cNvSpPr>
            <p:nvPr/>
          </p:nvSpPr>
          <p:spPr bwMode="auto">
            <a:xfrm>
              <a:off x="5626100" y="5916613"/>
              <a:ext cx="221214"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HU</a:t>
              </a:r>
              <a:endParaRPr lang="en-US" sz="1800">
                <a:latin typeface="+mj-lt"/>
              </a:endParaRPr>
            </a:p>
          </p:txBody>
        </p:sp>
        <p:sp>
          <p:nvSpPr>
            <p:cNvPr id="112" name="Rectangle 44"/>
            <p:cNvSpPr>
              <a:spLocks noChangeArrowheads="1"/>
            </p:cNvSpPr>
            <p:nvPr/>
          </p:nvSpPr>
          <p:spPr bwMode="auto">
            <a:xfrm>
              <a:off x="5459413" y="4832350"/>
              <a:ext cx="523875" cy="77152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13" name="Rectangle 46"/>
            <p:cNvSpPr>
              <a:spLocks noChangeArrowheads="1"/>
            </p:cNvSpPr>
            <p:nvPr/>
          </p:nvSpPr>
          <p:spPr bwMode="auto">
            <a:xfrm>
              <a:off x="5597525" y="5138738"/>
              <a:ext cx="274114" cy="169277"/>
            </a:xfrm>
            <a:prstGeom prst="rect">
              <a:avLst/>
            </a:prstGeom>
            <a:grpFill/>
            <a:ln w="76200">
              <a:solidFill>
                <a:schemeClr val="bg2"/>
              </a:solidFill>
              <a:miter lim="800000"/>
              <a:headEnd/>
              <a:tailEnd/>
            </a:ln>
          </p:spPr>
          <p:txBody>
            <a:bodyPr wrap="none" lIns="0" tIns="0" rIns="0" bIns="0">
              <a:spAutoFit/>
            </a:bodyPr>
            <a:lstStyle/>
            <a:p>
              <a:pPr>
                <a:defRPr/>
              </a:pPr>
              <a:r>
                <a:rPr lang="en-US" sz="1100">
                  <a:latin typeface="+mj-lt"/>
                </a:rPr>
                <a:t>50m</a:t>
              </a:r>
              <a:endParaRPr lang="en-US" sz="1800">
                <a:latin typeface="+mj-lt"/>
              </a:endParaRPr>
            </a:p>
          </p:txBody>
        </p:sp>
        <p:sp>
          <p:nvSpPr>
            <p:cNvPr id="114" name="Rectangle 47"/>
            <p:cNvSpPr>
              <a:spLocks noChangeArrowheads="1"/>
            </p:cNvSpPr>
            <p:nvPr/>
          </p:nvSpPr>
          <p:spPr bwMode="auto">
            <a:xfrm>
              <a:off x="6059488" y="5603875"/>
              <a:ext cx="523875" cy="628650"/>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15" name="Rectangle 49"/>
            <p:cNvSpPr>
              <a:spLocks noChangeArrowheads="1"/>
            </p:cNvSpPr>
            <p:nvPr/>
          </p:nvSpPr>
          <p:spPr bwMode="auto">
            <a:xfrm>
              <a:off x="6230938" y="5735638"/>
              <a:ext cx="248017"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NA </a:t>
              </a:r>
              <a:endParaRPr lang="en-US" sz="1800">
                <a:latin typeface="+mj-lt"/>
              </a:endParaRPr>
            </a:p>
          </p:txBody>
        </p:sp>
        <p:sp>
          <p:nvSpPr>
            <p:cNvPr id="116" name="Rectangle 50"/>
            <p:cNvSpPr>
              <a:spLocks noChangeArrowheads="1"/>
            </p:cNvSpPr>
            <p:nvPr/>
          </p:nvSpPr>
          <p:spPr bwMode="auto">
            <a:xfrm>
              <a:off x="6230938" y="5916613"/>
              <a:ext cx="222818"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EQ</a:t>
              </a:r>
              <a:endParaRPr lang="en-US" sz="1800">
                <a:latin typeface="+mj-lt"/>
              </a:endParaRPr>
            </a:p>
          </p:txBody>
        </p:sp>
        <p:sp>
          <p:nvSpPr>
            <p:cNvPr id="117" name="Rectangle 51"/>
            <p:cNvSpPr>
              <a:spLocks noChangeArrowheads="1"/>
            </p:cNvSpPr>
            <p:nvPr/>
          </p:nvSpPr>
          <p:spPr bwMode="auto">
            <a:xfrm>
              <a:off x="6059488" y="4832350"/>
              <a:ext cx="523875" cy="77152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18" name="Rectangle 53"/>
            <p:cNvSpPr>
              <a:spLocks noChangeArrowheads="1"/>
            </p:cNvSpPr>
            <p:nvPr/>
          </p:nvSpPr>
          <p:spPr bwMode="auto">
            <a:xfrm>
              <a:off x="6192838" y="5138738"/>
              <a:ext cx="274114" cy="169277"/>
            </a:xfrm>
            <a:prstGeom prst="rect">
              <a:avLst/>
            </a:prstGeom>
            <a:grpFill/>
            <a:ln w="76200">
              <a:solidFill>
                <a:schemeClr val="bg2"/>
              </a:solidFill>
              <a:miter lim="800000"/>
              <a:headEnd/>
              <a:tailEnd/>
            </a:ln>
          </p:spPr>
          <p:txBody>
            <a:bodyPr wrap="none" lIns="0" tIns="0" rIns="0" bIns="0">
              <a:spAutoFit/>
            </a:bodyPr>
            <a:lstStyle/>
            <a:p>
              <a:pPr>
                <a:defRPr/>
              </a:pPr>
              <a:r>
                <a:rPr lang="en-US" sz="1100">
                  <a:latin typeface="+mj-lt"/>
                </a:rPr>
                <a:t>50m</a:t>
              </a:r>
              <a:endParaRPr lang="en-US" sz="1800">
                <a:latin typeface="+mj-lt"/>
              </a:endParaRPr>
            </a:p>
          </p:txBody>
        </p:sp>
        <p:sp>
          <p:nvSpPr>
            <p:cNvPr id="119" name="Rectangle 54"/>
            <p:cNvSpPr>
              <a:spLocks noChangeArrowheads="1"/>
            </p:cNvSpPr>
            <p:nvPr/>
          </p:nvSpPr>
          <p:spPr bwMode="auto">
            <a:xfrm>
              <a:off x="6650038" y="5603875"/>
              <a:ext cx="523875" cy="628650"/>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20" name="Rectangle 56"/>
            <p:cNvSpPr>
              <a:spLocks noChangeArrowheads="1"/>
            </p:cNvSpPr>
            <p:nvPr/>
          </p:nvSpPr>
          <p:spPr bwMode="auto">
            <a:xfrm>
              <a:off x="6854825" y="5738813"/>
              <a:ext cx="220060"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JP </a:t>
              </a:r>
              <a:endParaRPr lang="en-US" sz="1800">
                <a:latin typeface="+mj-lt"/>
              </a:endParaRPr>
            </a:p>
          </p:txBody>
        </p:sp>
        <p:sp>
          <p:nvSpPr>
            <p:cNvPr id="121" name="Rectangle 57"/>
            <p:cNvSpPr>
              <a:spLocks noChangeArrowheads="1"/>
            </p:cNvSpPr>
            <p:nvPr/>
          </p:nvSpPr>
          <p:spPr bwMode="auto">
            <a:xfrm>
              <a:off x="6788150" y="5919788"/>
              <a:ext cx="315792"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ANP</a:t>
              </a:r>
              <a:endParaRPr lang="en-US" sz="1800">
                <a:latin typeface="+mj-lt"/>
              </a:endParaRPr>
            </a:p>
          </p:txBody>
        </p:sp>
        <p:sp>
          <p:nvSpPr>
            <p:cNvPr id="122" name="Rectangle 58"/>
            <p:cNvSpPr>
              <a:spLocks noChangeArrowheads="1"/>
            </p:cNvSpPr>
            <p:nvPr/>
          </p:nvSpPr>
          <p:spPr bwMode="auto">
            <a:xfrm>
              <a:off x="6650038" y="4841875"/>
              <a:ext cx="523875" cy="762000"/>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23" name="Rectangle 60"/>
            <p:cNvSpPr>
              <a:spLocks noChangeArrowheads="1"/>
            </p:cNvSpPr>
            <p:nvPr/>
          </p:nvSpPr>
          <p:spPr bwMode="auto">
            <a:xfrm>
              <a:off x="6797675" y="5141913"/>
              <a:ext cx="274114" cy="169277"/>
            </a:xfrm>
            <a:prstGeom prst="rect">
              <a:avLst/>
            </a:prstGeom>
            <a:grpFill/>
            <a:ln w="76200">
              <a:solidFill>
                <a:schemeClr val="bg2"/>
              </a:solidFill>
              <a:miter lim="800000"/>
              <a:headEnd/>
              <a:tailEnd/>
            </a:ln>
          </p:spPr>
          <p:txBody>
            <a:bodyPr wrap="none" lIns="0" tIns="0" rIns="0" bIns="0">
              <a:spAutoFit/>
            </a:bodyPr>
            <a:lstStyle/>
            <a:p>
              <a:pPr>
                <a:defRPr/>
              </a:pPr>
              <a:r>
                <a:rPr lang="en-US" sz="1100" dirty="0">
                  <a:latin typeface="+mj-lt"/>
                </a:rPr>
                <a:t>50m</a:t>
              </a:r>
              <a:endParaRPr lang="en-US" sz="1800" dirty="0">
                <a:latin typeface="+mj-lt"/>
              </a:endParaRPr>
            </a:p>
          </p:txBody>
        </p:sp>
        <p:sp>
          <p:nvSpPr>
            <p:cNvPr id="124" name="Rectangle 61"/>
            <p:cNvSpPr>
              <a:spLocks noChangeArrowheads="1"/>
            </p:cNvSpPr>
            <p:nvPr/>
          </p:nvSpPr>
          <p:spPr bwMode="auto">
            <a:xfrm>
              <a:off x="7297738" y="5603875"/>
              <a:ext cx="523875" cy="628650"/>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25" name="Rectangle 63"/>
            <p:cNvSpPr>
              <a:spLocks noChangeArrowheads="1"/>
            </p:cNvSpPr>
            <p:nvPr/>
          </p:nvSpPr>
          <p:spPr bwMode="auto">
            <a:xfrm>
              <a:off x="7473950" y="5738813"/>
              <a:ext cx="256480"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EU </a:t>
              </a:r>
              <a:endParaRPr lang="en-US" sz="1800">
                <a:latin typeface="+mj-lt"/>
              </a:endParaRPr>
            </a:p>
          </p:txBody>
        </p:sp>
        <p:sp>
          <p:nvSpPr>
            <p:cNvPr id="126" name="Rectangle 64"/>
            <p:cNvSpPr>
              <a:spLocks noChangeArrowheads="1"/>
            </p:cNvSpPr>
            <p:nvPr/>
          </p:nvSpPr>
          <p:spPr bwMode="auto">
            <a:xfrm>
              <a:off x="7435850" y="5919788"/>
              <a:ext cx="315792"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ANP</a:t>
              </a:r>
              <a:endParaRPr lang="en-US" sz="1800">
                <a:latin typeface="+mj-lt"/>
              </a:endParaRPr>
            </a:p>
          </p:txBody>
        </p:sp>
        <p:sp>
          <p:nvSpPr>
            <p:cNvPr id="127" name="Rectangle 65"/>
            <p:cNvSpPr>
              <a:spLocks noChangeArrowheads="1"/>
            </p:cNvSpPr>
            <p:nvPr/>
          </p:nvSpPr>
          <p:spPr bwMode="auto">
            <a:xfrm>
              <a:off x="7297738" y="4832350"/>
              <a:ext cx="523875" cy="77152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28" name="Rectangle 67"/>
            <p:cNvSpPr>
              <a:spLocks noChangeArrowheads="1"/>
            </p:cNvSpPr>
            <p:nvPr/>
          </p:nvSpPr>
          <p:spPr bwMode="auto">
            <a:xfrm>
              <a:off x="7435850" y="5138738"/>
              <a:ext cx="274114" cy="169277"/>
            </a:xfrm>
            <a:prstGeom prst="rect">
              <a:avLst/>
            </a:prstGeom>
            <a:grpFill/>
            <a:ln w="76200">
              <a:solidFill>
                <a:schemeClr val="bg2"/>
              </a:solidFill>
              <a:miter lim="800000"/>
              <a:headEnd/>
              <a:tailEnd/>
            </a:ln>
          </p:spPr>
          <p:txBody>
            <a:bodyPr wrap="none" lIns="0" tIns="0" rIns="0" bIns="0">
              <a:spAutoFit/>
            </a:bodyPr>
            <a:lstStyle/>
            <a:p>
              <a:pPr>
                <a:defRPr/>
              </a:pPr>
              <a:r>
                <a:rPr lang="en-US" sz="1100">
                  <a:latin typeface="+mj-lt"/>
                </a:rPr>
                <a:t>50m</a:t>
              </a:r>
              <a:endParaRPr lang="en-US" sz="1800">
                <a:latin typeface="+mj-lt"/>
              </a:endParaRPr>
            </a:p>
          </p:txBody>
        </p:sp>
        <p:sp>
          <p:nvSpPr>
            <p:cNvPr id="129" name="Rectangle 68"/>
            <p:cNvSpPr>
              <a:spLocks noChangeArrowheads="1"/>
            </p:cNvSpPr>
            <p:nvPr/>
          </p:nvSpPr>
          <p:spPr bwMode="auto">
            <a:xfrm>
              <a:off x="8640763" y="5603875"/>
              <a:ext cx="523875" cy="628650"/>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30" name="Rectangle 70"/>
            <p:cNvSpPr>
              <a:spLocks noChangeArrowheads="1"/>
            </p:cNvSpPr>
            <p:nvPr/>
          </p:nvSpPr>
          <p:spPr bwMode="auto">
            <a:xfrm>
              <a:off x="8686800" y="5827713"/>
              <a:ext cx="455306" cy="369332"/>
            </a:xfrm>
            <a:prstGeom prst="rect">
              <a:avLst/>
            </a:prstGeom>
            <a:grpFill/>
            <a:ln w="76200">
              <a:solidFill>
                <a:schemeClr val="bg2"/>
              </a:solidFill>
              <a:miter lim="800000"/>
              <a:headEnd/>
              <a:tailEnd/>
            </a:ln>
          </p:spPr>
          <p:txBody>
            <a:bodyPr lIns="0" tIns="0" rIns="0" bIns="0">
              <a:spAutoFit/>
            </a:bodyPr>
            <a:lstStyle/>
            <a:p>
              <a:pPr>
                <a:defRPr/>
              </a:pPr>
              <a:r>
                <a:rPr lang="en-US" sz="1200">
                  <a:solidFill>
                    <a:srgbClr val="000000"/>
                  </a:solidFill>
                  <a:latin typeface="+mj-lt"/>
                </a:rPr>
                <a:t>Floater</a:t>
              </a:r>
              <a:endParaRPr lang="en-US" sz="1800">
                <a:latin typeface="+mj-lt"/>
              </a:endParaRPr>
            </a:p>
          </p:txBody>
        </p:sp>
        <p:sp>
          <p:nvSpPr>
            <p:cNvPr id="131" name="Rectangle 71"/>
            <p:cNvSpPr>
              <a:spLocks noChangeArrowheads="1"/>
            </p:cNvSpPr>
            <p:nvPr/>
          </p:nvSpPr>
          <p:spPr bwMode="auto">
            <a:xfrm>
              <a:off x="8640763" y="4832350"/>
              <a:ext cx="523875" cy="762000"/>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32" name="Rectangle 73"/>
            <p:cNvSpPr>
              <a:spLocks noChangeArrowheads="1"/>
            </p:cNvSpPr>
            <p:nvPr/>
          </p:nvSpPr>
          <p:spPr bwMode="auto">
            <a:xfrm>
              <a:off x="8778875" y="4968875"/>
              <a:ext cx="312586" cy="169277"/>
            </a:xfrm>
            <a:prstGeom prst="rect">
              <a:avLst/>
            </a:prstGeom>
            <a:grpFill/>
            <a:ln w="76200">
              <a:solidFill>
                <a:schemeClr val="bg2"/>
              </a:solidFill>
              <a:miter lim="800000"/>
              <a:headEnd/>
              <a:tailEnd/>
            </a:ln>
          </p:spPr>
          <p:txBody>
            <a:bodyPr wrap="none" lIns="0" tIns="0" rIns="0" bIns="0">
              <a:spAutoFit/>
            </a:bodyPr>
            <a:lstStyle/>
            <a:p>
              <a:pPr>
                <a:defRPr/>
              </a:pPr>
              <a:r>
                <a:rPr lang="en-US" sz="1100">
                  <a:solidFill>
                    <a:srgbClr val="FFFFFF"/>
                  </a:solidFill>
                  <a:latin typeface="+mj-lt"/>
                </a:rPr>
                <a:t>50m </a:t>
              </a:r>
              <a:endParaRPr lang="en-US" sz="1800">
                <a:latin typeface="+mj-lt"/>
              </a:endParaRPr>
            </a:p>
          </p:txBody>
        </p:sp>
        <p:sp>
          <p:nvSpPr>
            <p:cNvPr id="133" name="Rectangle 74"/>
            <p:cNvSpPr>
              <a:spLocks noChangeArrowheads="1"/>
            </p:cNvSpPr>
            <p:nvPr/>
          </p:nvSpPr>
          <p:spPr bwMode="auto">
            <a:xfrm>
              <a:off x="8769350" y="5130800"/>
              <a:ext cx="314189" cy="169277"/>
            </a:xfrm>
            <a:prstGeom prst="rect">
              <a:avLst/>
            </a:prstGeom>
            <a:grpFill/>
            <a:ln w="76200">
              <a:solidFill>
                <a:schemeClr val="bg2"/>
              </a:solidFill>
              <a:miter lim="800000"/>
              <a:headEnd/>
              <a:tailEnd/>
            </a:ln>
          </p:spPr>
          <p:txBody>
            <a:bodyPr wrap="none" lIns="0" tIns="0" rIns="0" bIns="0">
              <a:spAutoFit/>
            </a:bodyPr>
            <a:lstStyle/>
            <a:p>
              <a:pPr>
                <a:defRPr/>
              </a:pPr>
              <a:r>
                <a:rPr lang="en-US" sz="1100">
                  <a:solidFill>
                    <a:srgbClr val="FFFFFF"/>
                  </a:solidFill>
                  <a:latin typeface="+mj-lt"/>
                </a:rPr>
                <a:t>Back</a:t>
              </a:r>
              <a:endParaRPr lang="en-US" sz="1800">
                <a:latin typeface="+mj-lt"/>
              </a:endParaRPr>
            </a:p>
          </p:txBody>
        </p:sp>
        <p:sp>
          <p:nvSpPr>
            <p:cNvPr id="134" name="Rectangle 75"/>
            <p:cNvSpPr>
              <a:spLocks noChangeArrowheads="1"/>
            </p:cNvSpPr>
            <p:nvPr/>
          </p:nvSpPr>
          <p:spPr bwMode="auto">
            <a:xfrm>
              <a:off x="8826500" y="5302250"/>
              <a:ext cx="157094" cy="169277"/>
            </a:xfrm>
            <a:prstGeom prst="rect">
              <a:avLst/>
            </a:prstGeom>
            <a:grpFill/>
            <a:ln w="76200">
              <a:solidFill>
                <a:schemeClr val="bg2"/>
              </a:solidFill>
              <a:miter lim="800000"/>
              <a:headEnd/>
              <a:tailEnd/>
            </a:ln>
          </p:spPr>
          <p:txBody>
            <a:bodyPr wrap="none" lIns="0" tIns="0" rIns="0" bIns="0">
              <a:spAutoFit/>
            </a:bodyPr>
            <a:lstStyle/>
            <a:p>
              <a:pPr>
                <a:defRPr/>
              </a:pPr>
              <a:r>
                <a:rPr lang="en-US" sz="1100">
                  <a:solidFill>
                    <a:srgbClr val="FFFFFF"/>
                  </a:solidFill>
                  <a:latin typeface="+mj-lt"/>
                </a:rPr>
                <a:t>up</a:t>
              </a:r>
              <a:endParaRPr lang="en-US" sz="1800">
                <a:latin typeface="+mj-lt"/>
              </a:endParaRPr>
            </a:p>
          </p:txBody>
        </p:sp>
        <p:sp>
          <p:nvSpPr>
            <p:cNvPr id="135" name="Rectangle 76"/>
            <p:cNvSpPr>
              <a:spLocks noChangeArrowheads="1"/>
            </p:cNvSpPr>
            <p:nvPr/>
          </p:nvSpPr>
          <p:spPr bwMode="auto">
            <a:xfrm>
              <a:off x="7945438" y="5594350"/>
              <a:ext cx="523875" cy="628650"/>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36" name="Rectangle 78"/>
            <p:cNvSpPr>
              <a:spLocks noChangeArrowheads="1"/>
            </p:cNvSpPr>
            <p:nvPr/>
          </p:nvSpPr>
          <p:spPr bwMode="auto">
            <a:xfrm>
              <a:off x="8045450" y="5824538"/>
              <a:ext cx="376706" cy="184666"/>
            </a:xfrm>
            <a:prstGeom prst="rect">
              <a:avLst/>
            </a:prstGeom>
            <a:grpFill/>
            <a:ln w="76200">
              <a:solidFill>
                <a:schemeClr val="bg2"/>
              </a:solidFill>
              <a:miter lim="800000"/>
              <a:headEnd/>
              <a:tailEnd/>
            </a:ln>
          </p:spPr>
          <p:txBody>
            <a:bodyPr wrap="none" lIns="0" tIns="0" rIns="0" bIns="0">
              <a:spAutoFit/>
            </a:bodyPr>
            <a:lstStyle/>
            <a:p>
              <a:pPr>
                <a:defRPr/>
              </a:pPr>
              <a:r>
                <a:rPr lang="en-US" sz="1200">
                  <a:solidFill>
                    <a:srgbClr val="000000"/>
                  </a:solidFill>
                  <a:latin typeface="+mj-lt"/>
                </a:rPr>
                <a:t>ROW</a:t>
              </a:r>
              <a:endParaRPr lang="en-US" sz="1800">
                <a:latin typeface="+mj-lt"/>
              </a:endParaRPr>
            </a:p>
          </p:txBody>
        </p:sp>
        <p:sp>
          <p:nvSpPr>
            <p:cNvPr id="137" name="Rectangle 79"/>
            <p:cNvSpPr>
              <a:spLocks noChangeArrowheads="1"/>
            </p:cNvSpPr>
            <p:nvPr/>
          </p:nvSpPr>
          <p:spPr bwMode="auto">
            <a:xfrm>
              <a:off x="7950468" y="4846905"/>
              <a:ext cx="523875" cy="762000"/>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38" name="Rectangle 81"/>
            <p:cNvSpPr>
              <a:spLocks noChangeArrowheads="1"/>
            </p:cNvSpPr>
            <p:nvPr/>
          </p:nvSpPr>
          <p:spPr bwMode="auto">
            <a:xfrm>
              <a:off x="8083550" y="5141913"/>
              <a:ext cx="274114" cy="169277"/>
            </a:xfrm>
            <a:prstGeom prst="rect">
              <a:avLst/>
            </a:prstGeom>
            <a:grpFill/>
            <a:ln w="76200">
              <a:solidFill>
                <a:schemeClr val="bg2"/>
              </a:solidFill>
              <a:miter lim="800000"/>
              <a:headEnd/>
              <a:tailEnd/>
            </a:ln>
          </p:spPr>
          <p:txBody>
            <a:bodyPr wrap="none" lIns="0" tIns="0" rIns="0" bIns="0">
              <a:spAutoFit/>
            </a:bodyPr>
            <a:lstStyle/>
            <a:p>
              <a:pPr>
                <a:defRPr/>
              </a:pPr>
              <a:r>
                <a:rPr lang="en-US" sz="1100">
                  <a:latin typeface="+mj-lt"/>
                </a:rPr>
                <a:t>50m</a:t>
              </a:r>
              <a:endParaRPr lang="en-US" sz="1800">
                <a:latin typeface="+mj-lt"/>
              </a:endParaRPr>
            </a:p>
          </p:txBody>
        </p:sp>
        <p:sp>
          <p:nvSpPr>
            <p:cNvPr id="139" name="Rectangle 21"/>
            <p:cNvSpPr>
              <a:spLocks noChangeArrowheads="1"/>
            </p:cNvSpPr>
            <p:nvPr/>
          </p:nvSpPr>
          <p:spPr bwMode="auto">
            <a:xfrm>
              <a:off x="4192588" y="3933825"/>
              <a:ext cx="4243387" cy="717550"/>
            </a:xfrm>
            <a:prstGeom prst="rect">
              <a:avLst/>
            </a:prstGeom>
            <a:grpFill/>
            <a:ln w="76200">
              <a:solidFill>
                <a:schemeClr val="bg2"/>
              </a:solidFill>
              <a:miter lim="800000"/>
              <a:headEnd/>
              <a:tailEnd/>
            </a:ln>
          </p:spPr>
          <p:txBody>
            <a:bodyPr/>
            <a:lstStyle/>
            <a:p>
              <a:pPr algn="ctr">
                <a:defRPr/>
              </a:pPr>
              <a:endParaRPr lang="en-US" sz="1600" dirty="0">
                <a:solidFill>
                  <a:schemeClr val="bg1"/>
                </a:solidFill>
                <a:latin typeface="+mj-lt"/>
              </a:endParaRPr>
            </a:p>
            <a:p>
              <a:pPr algn="ctr">
                <a:defRPr/>
              </a:pPr>
              <a:r>
                <a:rPr lang="en-US" sz="1600" dirty="0">
                  <a:solidFill>
                    <a:schemeClr val="bg1"/>
                  </a:solidFill>
                  <a:latin typeface="+mj-lt"/>
                </a:rPr>
                <a:t>“Top and Aggregate”</a:t>
              </a:r>
              <a:endParaRPr lang="en-GB" sz="1600" dirty="0">
                <a:solidFill>
                  <a:schemeClr val="bg1"/>
                </a:solidFill>
                <a:latin typeface="+mj-lt"/>
              </a:endParaRPr>
            </a:p>
          </p:txBody>
        </p:sp>
        <p:sp>
          <p:nvSpPr>
            <p:cNvPr id="140" name="Rectangle 9"/>
            <p:cNvSpPr>
              <a:spLocks noChangeArrowheads="1"/>
            </p:cNvSpPr>
            <p:nvPr/>
          </p:nvSpPr>
          <p:spPr bwMode="auto">
            <a:xfrm>
              <a:off x="546100" y="5384799"/>
              <a:ext cx="1112838" cy="88582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41" name="Rectangle 19"/>
            <p:cNvSpPr>
              <a:spLocks noChangeArrowheads="1"/>
            </p:cNvSpPr>
            <p:nvPr/>
          </p:nvSpPr>
          <p:spPr bwMode="auto">
            <a:xfrm>
              <a:off x="546099" y="3222625"/>
              <a:ext cx="1106489" cy="216217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42" name="Rectangle 23"/>
            <p:cNvSpPr>
              <a:spLocks noChangeArrowheads="1"/>
            </p:cNvSpPr>
            <p:nvPr/>
          </p:nvSpPr>
          <p:spPr bwMode="auto">
            <a:xfrm>
              <a:off x="673100" y="1778000"/>
              <a:ext cx="2943225" cy="274638"/>
            </a:xfrm>
            <a:prstGeom prst="rect">
              <a:avLst/>
            </a:prstGeom>
            <a:grpFill/>
            <a:ln w="76200">
              <a:solidFill>
                <a:schemeClr val="bg2"/>
              </a:solidFill>
              <a:miter lim="800000"/>
              <a:headEnd/>
              <a:tailEnd/>
            </a:ln>
          </p:spPr>
          <p:txBody>
            <a:bodyPr lIns="0" tIns="0" rIns="0" bIns="0">
              <a:spAutoFit/>
            </a:bodyPr>
            <a:lstStyle/>
            <a:p>
              <a:pPr algn="ctr">
                <a:defRPr/>
              </a:pPr>
              <a:r>
                <a:rPr lang="en-US" sz="1800" dirty="0">
                  <a:solidFill>
                    <a:srgbClr val="FFFFFF"/>
                  </a:solidFill>
                  <a:latin typeface="+mj-lt"/>
                </a:rPr>
                <a:t>“Top and Aggregate”</a:t>
              </a:r>
            </a:p>
          </p:txBody>
        </p:sp>
        <p:sp>
          <p:nvSpPr>
            <p:cNvPr id="143" name="Text Box 20"/>
            <p:cNvSpPr txBox="1">
              <a:spLocks noChangeArrowheads="1"/>
            </p:cNvSpPr>
            <p:nvPr/>
          </p:nvSpPr>
          <p:spPr bwMode="auto">
            <a:xfrm>
              <a:off x="3422651" y="4525963"/>
              <a:ext cx="255070" cy="461665"/>
            </a:xfrm>
            <a:prstGeom prst="rect">
              <a:avLst/>
            </a:prstGeom>
            <a:grpFill/>
            <a:ln w="76200">
              <a:solidFill>
                <a:schemeClr val="bg2"/>
              </a:solidFill>
              <a:miter lim="800000"/>
              <a:headEnd/>
              <a:tailEnd/>
            </a:ln>
          </p:spPr>
          <p:txBody>
            <a:bodyPr>
              <a:spAutoFit/>
            </a:bodyPr>
            <a:lstStyle/>
            <a:p>
              <a:pPr>
                <a:defRPr/>
              </a:pPr>
              <a:r>
                <a:rPr lang="en-US" sz="1200">
                  <a:latin typeface="+mj-lt"/>
                </a:rPr>
                <a:t>QS</a:t>
              </a:r>
            </a:p>
          </p:txBody>
        </p:sp>
        <p:sp>
          <p:nvSpPr>
            <p:cNvPr id="144" name="Rectangle 19"/>
            <p:cNvSpPr>
              <a:spLocks noChangeArrowheads="1"/>
            </p:cNvSpPr>
            <p:nvPr/>
          </p:nvSpPr>
          <p:spPr bwMode="auto">
            <a:xfrm>
              <a:off x="2468563" y="4873625"/>
              <a:ext cx="996950" cy="72707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45" name="Text Box 89"/>
            <p:cNvSpPr txBox="1">
              <a:spLocks noChangeArrowheads="1"/>
            </p:cNvSpPr>
            <p:nvPr/>
          </p:nvSpPr>
          <p:spPr bwMode="auto">
            <a:xfrm>
              <a:off x="2562225" y="5103813"/>
              <a:ext cx="776288" cy="304800"/>
            </a:xfrm>
            <a:prstGeom prst="rect">
              <a:avLst/>
            </a:prstGeom>
            <a:grpFill/>
            <a:ln w="76200">
              <a:solidFill>
                <a:schemeClr val="bg2"/>
              </a:solid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sz="1400">
                  <a:latin typeface="+mj-lt"/>
                </a:rPr>
                <a:t>Pillared</a:t>
              </a:r>
            </a:p>
          </p:txBody>
        </p:sp>
        <p:sp>
          <p:nvSpPr>
            <p:cNvPr id="146" name="Rectangle 9"/>
            <p:cNvSpPr>
              <a:spLocks noChangeArrowheads="1"/>
            </p:cNvSpPr>
            <p:nvPr/>
          </p:nvSpPr>
          <p:spPr bwMode="auto">
            <a:xfrm>
              <a:off x="1239838" y="4895850"/>
              <a:ext cx="409575" cy="485775"/>
            </a:xfrm>
            <a:prstGeom prst="rect">
              <a:avLst/>
            </a:prstGeom>
            <a:grpFill/>
            <a:ln w="76200">
              <a:solidFill>
                <a:schemeClr val="bg2"/>
              </a:solidFill>
              <a:miter lim="800000"/>
              <a:headEnd/>
              <a:tailEnd/>
            </a:ln>
          </p:spPr>
          <p:txBody>
            <a:bodyPr/>
            <a:lstStyle/>
            <a:p>
              <a:pPr>
                <a:defRPr/>
              </a:pPr>
              <a:endParaRPr lang="en-US">
                <a:latin typeface="+mj-lt"/>
              </a:endParaRPr>
            </a:p>
          </p:txBody>
        </p:sp>
        <p:sp>
          <p:nvSpPr>
            <p:cNvPr id="147" name="Text Box 91"/>
            <p:cNvSpPr txBox="1">
              <a:spLocks noChangeArrowheads="1"/>
            </p:cNvSpPr>
            <p:nvPr/>
          </p:nvSpPr>
          <p:spPr bwMode="auto">
            <a:xfrm>
              <a:off x="1698625" y="5608638"/>
              <a:ext cx="688975" cy="276999"/>
            </a:xfrm>
            <a:prstGeom prst="rect">
              <a:avLst/>
            </a:prstGeom>
            <a:grpFill/>
            <a:ln w="76200">
              <a:solidFill>
                <a:schemeClr val="bg2"/>
              </a:solidFill>
              <a:miter lim="800000"/>
              <a:headEnd/>
              <a:tailEnd/>
            </a:ln>
            <a:effectLst>
              <a:prstShdw prst="shdw18" dist="17961" dir="13500000">
                <a:schemeClr val="accent1">
                  <a:gamma/>
                  <a:shade val="60000"/>
                  <a:invGamma/>
                </a:schemeClr>
              </a:prstShdw>
            </a:effectLst>
          </p:spPr>
          <p:txBody>
            <a:bodyPr>
              <a:spAutoFit/>
            </a:bodyPr>
            <a:lstStyle/>
            <a:p>
              <a:pPr>
                <a:defRPr/>
              </a:pPr>
              <a:r>
                <a:rPr lang="en-US" sz="1200">
                  <a:latin typeface="+mj-lt"/>
                </a:rPr>
                <a:t>Pillared</a:t>
              </a:r>
            </a:p>
          </p:txBody>
        </p:sp>
      </p:grpSp>
      <p:sp>
        <p:nvSpPr>
          <p:cNvPr id="283650" name="Rectangle 90"/>
          <p:cNvSpPr>
            <a:spLocks noChangeArrowheads="1"/>
          </p:cNvSpPr>
          <p:nvPr/>
        </p:nvSpPr>
        <p:spPr bwMode="auto">
          <a:xfrm>
            <a:off x="7786688" y="438150"/>
            <a:ext cx="1592262" cy="690563"/>
          </a:xfrm>
          <a:prstGeom prst="rect">
            <a:avLst/>
          </a:prstGeom>
          <a:solidFill>
            <a:schemeClr val="bg1"/>
          </a:solidFill>
          <a:ln w="9525" algn="ctr">
            <a:solidFill>
              <a:schemeClr val="bg1"/>
            </a:solidFill>
            <a:round/>
            <a:headEnd/>
            <a:tailEnd/>
          </a:ln>
        </p:spPr>
        <p:txBody>
          <a:bodyPr wrap="none" lIns="0" tIns="0" anchor="ctr"/>
          <a:lstStyle/>
          <a:p>
            <a:pPr algn="ctr">
              <a:lnSpc>
                <a:spcPct val="86000"/>
              </a:lnSpc>
            </a:pPr>
            <a:endParaRPr lang="en-US"/>
          </a:p>
        </p:txBody>
      </p:sp>
      <p:sp>
        <p:nvSpPr>
          <p:cNvPr id="283651" name="Title 6"/>
          <p:cNvSpPr>
            <a:spLocks noGrp="1"/>
          </p:cNvSpPr>
          <p:nvPr>
            <p:ph type="title" idx="4294967295"/>
          </p:nvPr>
        </p:nvSpPr>
        <p:spPr/>
        <p:txBody>
          <a:bodyPr/>
          <a:lstStyle/>
          <a:p>
            <a:r>
              <a:rPr lang="en-US" smtClean="0"/>
              <a:t>Conceptual Comprehensive Group-Wide Risk Management Program</a:t>
            </a:r>
            <a:endParaRPr lang="en-GB" smtClean="0"/>
          </a:p>
        </p:txBody>
      </p:sp>
      <p:sp>
        <p:nvSpPr>
          <p:cNvPr id="5" name="Slide Number Placeholder 4"/>
          <p:cNvSpPr txBox="1">
            <a:spLocks noGrp="1"/>
          </p:cNvSpPr>
          <p:nvPr/>
        </p:nvSpPr>
        <p:spPr bwMode="gray">
          <a:xfrm>
            <a:off x="8691563" y="6483350"/>
            <a:ext cx="447675" cy="168275"/>
          </a:xfrm>
          <a:prstGeom prst="rect">
            <a:avLst/>
          </a:prstGeom>
          <a:noFill/>
          <a:ln>
            <a:miter lim="800000"/>
            <a:headEnd/>
            <a:tailEnd/>
          </a:ln>
        </p:spPr>
        <p:txBody>
          <a:bodyPr lIns="0" tIns="0" rIns="0" bIns="0">
            <a:spAutoFit/>
          </a:bodyPr>
          <a:lstStyle/>
          <a:p>
            <a:pPr algn="r">
              <a:defRPr/>
            </a:pPr>
            <a:fld id="{4572112C-F848-4428-8178-A437AAE8A50F}" type="slidenum">
              <a:rPr lang="en-US" sz="1100">
                <a:latin typeface="+mj-lt"/>
                <a:ea typeface="+mn-ea"/>
                <a:cs typeface="+mn-cs"/>
              </a:rPr>
              <a:pPr algn="r">
                <a:defRPr/>
              </a:pPr>
              <a:t>10</a:t>
            </a:fld>
            <a:endParaRPr lang="en-US" sz="1100" dirty="0">
              <a:latin typeface="+mj-lt"/>
              <a:ea typeface="+mn-ea"/>
              <a:cs typeface="+mn-cs"/>
            </a:endParaRPr>
          </a:p>
        </p:txBody>
      </p:sp>
      <p:sp>
        <p:nvSpPr>
          <p:cNvPr id="6" name="Date Placeholder 5"/>
          <p:cNvSpPr txBox="1">
            <a:spLocks noGrp="1"/>
          </p:cNvSpPr>
          <p:nvPr/>
        </p:nvSpPr>
        <p:spPr bwMode="gray">
          <a:xfrm>
            <a:off x="4262438" y="6532563"/>
            <a:ext cx="1079500" cy="107950"/>
          </a:xfrm>
          <a:prstGeom prst="rect">
            <a:avLst/>
          </a:prstGeom>
          <a:noFill/>
          <a:ln algn="ctr">
            <a:miter lim="800000"/>
            <a:headEnd/>
            <a:tailEnd/>
          </a:ln>
        </p:spPr>
        <p:txBody>
          <a:bodyPr lIns="0" tIns="0" rIns="0" bIns="0" anchor="b">
            <a:spAutoFit/>
          </a:bodyPr>
          <a:lstStyle/>
          <a:p>
            <a:pPr algn="ctr">
              <a:spcBef>
                <a:spcPct val="50000"/>
              </a:spcBef>
              <a:defRPr/>
            </a:pPr>
            <a:fld id="{84F34F43-A945-4143-ACD4-24A3DB9BD9E6}" type="datetime4">
              <a:rPr lang="en-US" sz="700">
                <a:solidFill>
                  <a:srgbClr val="7C848A"/>
                </a:solidFill>
                <a:latin typeface="+mj-lt"/>
                <a:ea typeface="+mn-ea"/>
                <a:cs typeface="Arial" charset="0"/>
              </a:rPr>
              <a:pPr algn="ctr">
                <a:spcBef>
                  <a:spcPct val="50000"/>
                </a:spcBef>
                <a:defRPr/>
              </a:pPr>
              <a:t>August 26, 2014</a:t>
            </a:fld>
            <a:endParaRPr lang="en-US" sz="700" dirty="0">
              <a:solidFill>
                <a:srgbClr val="7C848A"/>
              </a:solidFill>
              <a:latin typeface="+mj-lt"/>
              <a:ea typeface="+mn-ea"/>
              <a:cs typeface="Arial" charset="0"/>
            </a:endParaRPr>
          </a:p>
        </p:txBody>
      </p:sp>
      <p:sp>
        <p:nvSpPr>
          <p:cNvPr id="350274" name="Rectangle 11"/>
          <p:cNvSpPr>
            <a:spLocks noChangeArrowheads="1"/>
          </p:cNvSpPr>
          <p:nvPr/>
        </p:nvSpPr>
        <p:spPr bwMode="auto">
          <a:xfrm>
            <a:off x="1254125" y="6405563"/>
            <a:ext cx="908050" cy="230187"/>
          </a:xfrm>
          <a:prstGeom prst="rect">
            <a:avLst/>
          </a:prstGeom>
          <a:noFill/>
          <a:ln w="9525">
            <a:noFill/>
            <a:miter lim="800000"/>
            <a:headEnd/>
            <a:tailEnd/>
          </a:ln>
        </p:spPr>
        <p:txBody>
          <a:bodyPr wrap="none" lIns="0" tIns="0" rIns="0" bIns="0">
            <a:spAutoFit/>
          </a:bodyPr>
          <a:lstStyle/>
          <a:p>
            <a:pPr>
              <a:defRPr/>
            </a:pPr>
            <a:r>
              <a:rPr lang="en-US" sz="1500" b="1" dirty="0">
                <a:solidFill>
                  <a:srgbClr val="000000"/>
                </a:solidFill>
                <a:latin typeface="+mj-lt"/>
              </a:rPr>
              <a:t>Insurance</a:t>
            </a:r>
            <a:endParaRPr lang="en-US" sz="1800" b="1" dirty="0">
              <a:latin typeface="+mj-lt"/>
            </a:endParaRPr>
          </a:p>
        </p:txBody>
      </p:sp>
      <p:sp>
        <p:nvSpPr>
          <p:cNvPr id="350282" name="Rectangle 14"/>
          <p:cNvSpPr>
            <a:spLocks noChangeArrowheads="1"/>
          </p:cNvSpPr>
          <p:nvPr/>
        </p:nvSpPr>
        <p:spPr bwMode="auto">
          <a:xfrm>
            <a:off x="2451100" y="6411913"/>
            <a:ext cx="1344613" cy="230187"/>
          </a:xfrm>
          <a:prstGeom prst="rect">
            <a:avLst/>
          </a:prstGeom>
          <a:noFill/>
          <a:ln w="9525">
            <a:noFill/>
            <a:miter lim="800000"/>
            <a:headEnd/>
            <a:tailEnd/>
          </a:ln>
        </p:spPr>
        <p:txBody>
          <a:bodyPr lIns="0" tIns="0" rIns="0" bIns="0">
            <a:spAutoFit/>
          </a:bodyPr>
          <a:lstStyle/>
          <a:p>
            <a:pPr algn="ctr">
              <a:defRPr/>
            </a:pPr>
            <a:r>
              <a:rPr lang="en-US" sz="1500" b="1" dirty="0">
                <a:solidFill>
                  <a:srgbClr val="000000"/>
                </a:solidFill>
                <a:latin typeface="+mj-lt"/>
              </a:rPr>
              <a:t>Reinsurance</a:t>
            </a:r>
            <a:endParaRPr lang="en-US" sz="1500" b="1" dirty="0">
              <a:latin typeface="+mj-lt"/>
            </a:endParaRPr>
          </a:p>
        </p:txBody>
      </p:sp>
      <p:sp>
        <p:nvSpPr>
          <p:cNvPr id="350286" name="Text Box 22"/>
          <p:cNvSpPr txBox="1">
            <a:spLocks noChangeArrowheads="1"/>
          </p:cNvSpPr>
          <p:nvPr/>
        </p:nvSpPr>
        <p:spPr bwMode="auto">
          <a:xfrm>
            <a:off x="-44450" y="3097213"/>
            <a:ext cx="665163" cy="244475"/>
          </a:xfrm>
          <a:prstGeom prst="rect">
            <a:avLst/>
          </a:prstGeom>
          <a:noFill/>
          <a:ln w="9525">
            <a:noFill/>
            <a:miter lim="800000"/>
            <a:headEnd/>
            <a:tailEnd/>
          </a:ln>
        </p:spPr>
        <p:txBody>
          <a:bodyPr>
            <a:spAutoFit/>
          </a:bodyPr>
          <a:lstStyle/>
          <a:p>
            <a:pPr>
              <a:defRPr/>
            </a:pPr>
            <a:r>
              <a:rPr lang="en-US" sz="1000" b="1" dirty="0">
                <a:latin typeface="+mj-lt"/>
              </a:rPr>
              <a:t>$</a:t>
            </a:r>
            <a:r>
              <a:rPr lang="en-US" sz="1000" b="1" dirty="0" err="1">
                <a:latin typeface="+mj-lt"/>
              </a:rPr>
              <a:t>425M</a:t>
            </a:r>
            <a:endParaRPr lang="en-US" sz="1000" b="1" dirty="0">
              <a:latin typeface="+mj-lt"/>
            </a:endParaRPr>
          </a:p>
        </p:txBody>
      </p:sp>
      <p:sp>
        <p:nvSpPr>
          <p:cNvPr id="350287" name="Rectangle 23"/>
          <p:cNvSpPr>
            <a:spLocks noChangeArrowheads="1"/>
          </p:cNvSpPr>
          <p:nvPr/>
        </p:nvSpPr>
        <p:spPr bwMode="auto">
          <a:xfrm>
            <a:off x="-30163" y="1411288"/>
            <a:ext cx="574676" cy="246062"/>
          </a:xfrm>
          <a:prstGeom prst="rect">
            <a:avLst/>
          </a:prstGeom>
          <a:noFill/>
          <a:ln w="9525">
            <a:noFill/>
            <a:miter lim="800000"/>
            <a:headEnd/>
            <a:tailEnd/>
          </a:ln>
        </p:spPr>
        <p:txBody>
          <a:bodyPr wrap="none">
            <a:spAutoFit/>
          </a:bodyPr>
          <a:lstStyle/>
          <a:p>
            <a:pPr>
              <a:defRPr/>
            </a:pPr>
            <a:r>
              <a:rPr lang="en-US" sz="1000" b="1" dirty="0">
                <a:latin typeface="+mj-lt"/>
              </a:rPr>
              <a:t>$</a:t>
            </a:r>
            <a:r>
              <a:rPr lang="en-US" sz="1000" b="1" dirty="0" err="1">
                <a:latin typeface="+mj-lt"/>
              </a:rPr>
              <a:t>775M</a:t>
            </a:r>
            <a:endParaRPr lang="en-US" sz="1000" b="1" dirty="0">
              <a:latin typeface="+mj-lt"/>
            </a:endParaRPr>
          </a:p>
        </p:txBody>
      </p:sp>
      <p:sp>
        <p:nvSpPr>
          <p:cNvPr id="350288" name="Rectangle 24"/>
          <p:cNvSpPr>
            <a:spLocks noChangeArrowheads="1"/>
          </p:cNvSpPr>
          <p:nvPr/>
        </p:nvSpPr>
        <p:spPr bwMode="auto">
          <a:xfrm>
            <a:off x="-39688" y="5259388"/>
            <a:ext cx="574676" cy="246062"/>
          </a:xfrm>
          <a:prstGeom prst="rect">
            <a:avLst/>
          </a:prstGeom>
          <a:noFill/>
          <a:ln w="9525">
            <a:noFill/>
            <a:miter lim="800000"/>
            <a:headEnd/>
            <a:tailEnd/>
          </a:ln>
        </p:spPr>
        <p:txBody>
          <a:bodyPr wrap="none">
            <a:spAutoFit/>
          </a:bodyPr>
          <a:lstStyle/>
          <a:p>
            <a:pPr>
              <a:defRPr/>
            </a:pPr>
            <a:r>
              <a:rPr lang="en-US" sz="1000" b="1" dirty="0">
                <a:latin typeface="+mj-lt"/>
              </a:rPr>
              <a:t>$</a:t>
            </a:r>
            <a:r>
              <a:rPr lang="en-US" sz="1000" b="1" dirty="0" err="1">
                <a:latin typeface="+mj-lt"/>
              </a:rPr>
              <a:t>150M</a:t>
            </a:r>
            <a:endParaRPr lang="en-US" sz="1000" b="1" dirty="0">
              <a:latin typeface="+mj-lt"/>
            </a:endParaRPr>
          </a:p>
        </p:txBody>
      </p:sp>
      <p:sp>
        <p:nvSpPr>
          <p:cNvPr id="283659" name="Text Box 78"/>
          <p:cNvSpPr txBox="1">
            <a:spLocks noChangeArrowheads="1"/>
          </p:cNvSpPr>
          <p:nvPr/>
        </p:nvSpPr>
        <p:spPr bwMode="auto">
          <a:xfrm>
            <a:off x="4175125" y="715963"/>
            <a:ext cx="5214938" cy="2527230"/>
          </a:xfrm>
          <a:prstGeom prst="rect">
            <a:avLst/>
          </a:prstGeom>
          <a:noFill/>
          <a:ln w="9525">
            <a:solidFill>
              <a:schemeClr val="tx1"/>
            </a:solidFill>
            <a:miter lim="800000"/>
            <a:headEnd/>
            <a:tailEnd/>
          </a:ln>
        </p:spPr>
        <p:txBody>
          <a:bodyPr>
            <a:spAutoFit/>
          </a:bodyPr>
          <a:lstStyle/>
          <a:p>
            <a:pPr algn="ctr"/>
            <a:r>
              <a:rPr lang="en-US" dirty="0"/>
              <a:t>“Top and Aggregate”</a:t>
            </a:r>
          </a:p>
          <a:p>
            <a:endParaRPr lang="en-US" b="1" dirty="0"/>
          </a:p>
          <a:p>
            <a:r>
              <a:rPr lang="en-US" sz="1600" dirty="0"/>
              <a:t>Section A </a:t>
            </a:r>
            <a:r>
              <a:rPr lang="en-US" sz="1600" dirty="0" smtClean="0"/>
              <a:t>- </a:t>
            </a:r>
            <a:r>
              <a:rPr lang="en-US" sz="1600" dirty="0"/>
              <a:t>$350M </a:t>
            </a:r>
            <a:r>
              <a:rPr lang="en-US" sz="1600" dirty="0" err="1"/>
              <a:t>xs</a:t>
            </a:r>
            <a:r>
              <a:rPr lang="en-US" sz="1600" dirty="0"/>
              <a:t> $425M per Occurrence</a:t>
            </a:r>
          </a:p>
          <a:p>
            <a:r>
              <a:rPr lang="en-US" sz="1600" dirty="0"/>
              <a:t>Section B - </a:t>
            </a:r>
            <a:r>
              <a:rPr lang="en-US" sz="1600" dirty="0" smtClean="0"/>
              <a:t>- </a:t>
            </a:r>
            <a:r>
              <a:rPr lang="en-US" sz="1600" dirty="0"/>
              <a:t>$350M </a:t>
            </a:r>
            <a:r>
              <a:rPr lang="en-US" sz="1600" dirty="0" err="1"/>
              <a:t>xs</a:t>
            </a:r>
            <a:r>
              <a:rPr lang="en-US" sz="1600" dirty="0"/>
              <a:t> $400M Aggregate subject to a $50M USA per occ. and $10M Non-USA per occ. deductible</a:t>
            </a:r>
          </a:p>
          <a:p>
            <a:endParaRPr lang="en-US" sz="1600" dirty="0"/>
          </a:p>
          <a:p>
            <a:r>
              <a:rPr lang="en-US" sz="1600" dirty="0"/>
              <a:t>Annual aggregate limit = $500M</a:t>
            </a:r>
          </a:p>
          <a:p>
            <a:endParaRPr lang="en-US" sz="1600" dirty="0"/>
          </a:p>
          <a:p>
            <a:r>
              <a:rPr lang="en-US" sz="1600" dirty="0"/>
              <a:t>Estimated cost – 17.5% to 22.5% </a:t>
            </a:r>
            <a:r>
              <a:rPr lang="en-US" sz="1600" dirty="0" err="1"/>
              <a:t>RoL</a:t>
            </a:r>
            <a:endParaRPr lang="en-US" sz="1600" dirty="0"/>
          </a:p>
          <a:p>
            <a:endParaRPr lang="en-US" sz="1600" dirty="0"/>
          </a:p>
        </p:txBody>
      </p:sp>
      <p:grpSp>
        <p:nvGrpSpPr>
          <p:cNvPr id="283660" name="Group 91"/>
          <p:cNvGrpSpPr>
            <a:grpSpLocks/>
          </p:cNvGrpSpPr>
          <p:nvPr/>
        </p:nvGrpSpPr>
        <p:grpSpPr bwMode="auto">
          <a:xfrm>
            <a:off x="546100" y="1517650"/>
            <a:ext cx="8618538" cy="4752975"/>
            <a:chOff x="546099" y="1517650"/>
            <a:chExt cx="8618539" cy="4752975"/>
          </a:xfrm>
        </p:grpSpPr>
        <p:sp>
          <p:nvSpPr>
            <p:cNvPr id="350298" name="Rectangle 9"/>
            <p:cNvSpPr>
              <a:spLocks noChangeArrowheads="1"/>
            </p:cNvSpPr>
            <p:nvPr/>
          </p:nvSpPr>
          <p:spPr bwMode="auto">
            <a:xfrm>
              <a:off x="1649412" y="3683000"/>
              <a:ext cx="827087" cy="2587625"/>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93" name="Rectangle 19"/>
            <p:cNvSpPr>
              <a:spLocks noChangeArrowheads="1"/>
            </p:cNvSpPr>
            <p:nvPr/>
          </p:nvSpPr>
          <p:spPr bwMode="auto">
            <a:xfrm>
              <a:off x="1652587" y="5610225"/>
              <a:ext cx="804862" cy="333375"/>
            </a:xfrm>
            <a:prstGeom prst="rect">
              <a:avLst/>
            </a:prstGeom>
            <a:solidFill>
              <a:srgbClr val="006D9E"/>
            </a:solidFill>
            <a:ln w="28575">
              <a:solidFill>
                <a:schemeClr val="bg1"/>
              </a:solidFill>
              <a:miter lim="800000"/>
              <a:headEnd/>
              <a:tailEnd/>
            </a:ln>
          </p:spPr>
          <p:txBody>
            <a:bodyPr/>
            <a:lstStyle/>
            <a:p>
              <a:pPr>
                <a:defRPr/>
              </a:pPr>
              <a:endParaRPr lang="en-US">
                <a:latin typeface="+mj-lt"/>
              </a:endParaRPr>
            </a:p>
          </p:txBody>
        </p:sp>
        <p:sp>
          <p:nvSpPr>
            <p:cNvPr id="350271" name="Rectangle 15"/>
            <p:cNvSpPr>
              <a:spLocks noChangeArrowheads="1"/>
            </p:cNvSpPr>
            <p:nvPr/>
          </p:nvSpPr>
          <p:spPr bwMode="auto">
            <a:xfrm>
              <a:off x="2457449" y="3714750"/>
              <a:ext cx="1282700" cy="2555875"/>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81" name="Rectangle 19"/>
            <p:cNvSpPr>
              <a:spLocks noChangeArrowheads="1"/>
            </p:cNvSpPr>
            <p:nvPr/>
          </p:nvSpPr>
          <p:spPr bwMode="auto">
            <a:xfrm>
              <a:off x="3475037" y="3733800"/>
              <a:ext cx="276225" cy="2536825"/>
            </a:xfrm>
            <a:prstGeom prst="rect">
              <a:avLst/>
            </a:prstGeom>
            <a:solidFill>
              <a:schemeClr val="accent2"/>
            </a:solidFill>
            <a:ln w="28575">
              <a:solidFill>
                <a:schemeClr val="bg1"/>
              </a:solidFill>
              <a:miter lim="800000"/>
              <a:headEnd/>
              <a:tailEnd/>
            </a:ln>
          </p:spPr>
          <p:txBody>
            <a:bodyPr/>
            <a:lstStyle/>
            <a:p>
              <a:pPr>
                <a:defRPr/>
              </a:pPr>
              <a:endParaRPr lang="en-US">
                <a:latin typeface="+mj-lt"/>
              </a:endParaRPr>
            </a:p>
          </p:txBody>
        </p:sp>
        <p:sp>
          <p:nvSpPr>
            <p:cNvPr id="350277" name="Rectangle 21"/>
            <p:cNvSpPr>
              <a:spLocks noChangeArrowheads="1"/>
            </p:cNvSpPr>
            <p:nvPr/>
          </p:nvSpPr>
          <p:spPr bwMode="auto">
            <a:xfrm>
              <a:off x="546099" y="1517650"/>
              <a:ext cx="3206750" cy="2206625"/>
            </a:xfrm>
            <a:prstGeom prst="rect">
              <a:avLst/>
            </a:prstGeom>
            <a:solidFill>
              <a:schemeClr val="accent1"/>
            </a:solidFill>
            <a:ln w="28575">
              <a:solidFill>
                <a:schemeClr val="bg1"/>
              </a:solidFill>
              <a:miter lim="800000"/>
              <a:headEnd/>
              <a:tailEnd/>
            </a:ln>
          </p:spPr>
          <p:txBody>
            <a:bodyPr/>
            <a:lstStyle/>
            <a:p>
              <a:pPr>
                <a:defRPr/>
              </a:pPr>
              <a:endParaRPr lang="en-US">
                <a:latin typeface="+mj-lt"/>
              </a:endParaRPr>
            </a:p>
          </p:txBody>
        </p:sp>
        <p:sp>
          <p:nvSpPr>
            <p:cNvPr id="350213" name="Rectangle 26"/>
            <p:cNvSpPr>
              <a:spLocks noChangeArrowheads="1"/>
            </p:cNvSpPr>
            <p:nvPr/>
          </p:nvSpPr>
          <p:spPr bwMode="auto">
            <a:xfrm>
              <a:off x="4192587" y="5603875"/>
              <a:ext cx="523875" cy="628650"/>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15" name="Rectangle 28"/>
            <p:cNvSpPr>
              <a:spLocks noChangeArrowheads="1"/>
            </p:cNvSpPr>
            <p:nvPr/>
          </p:nvSpPr>
          <p:spPr bwMode="auto">
            <a:xfrm>
              <a:off x="4387849" y="5735638"/>
              <a:ext cx="217488" cy="184150"/>
            </a:xfrm>
            <a:prstGeom prst="rect">
              <a:avLst/>
            </a:prstGeom>
            <a:noFill/>
            <a:ln w="9525">
              <a:noFill/>
              <a:miter lim="800000"/>
              <a:headEnd/>
              <a:tailEnd/>
            </a:ln>
          </p:spPr>
          <p:txBody>
            <a:bodyPr wrap="none" lIns="0" tIns="0" rIns="0" bIns="0">
              <a:spAutoFit/>
            </a:bodyPr>
            <a:lstStyle/>
            <a:p>
              <a:pPr>
                <a:defRPr/>
              </a:pPr>
              <a:r>
                <a:rPr lang="en-US" sz="1200" dirty="0">
                  <a:solidFill>
                    <a:schemeClr val="tx1">
                      <a:lumMod val="65000"/>
                      <a:lumOff val="35000"/>
                    </a:schemeClr>
                  </a:solidFill>
                  <a:latin typeface="+mj-lt"/>
                </a:rPr>
                <a:t>FL </a:t>
              </a:r>
              <a:endParaRPr lang="en-US" sz="1800" dirty="0">
                <a:solidFill>
                  <a:schemeClr val="tx1">
                    <a:lumMod val="65000"/>
                    <a:lumOff val="35000"/>
                  </a:schemeClr>
                </a:solidFill>
                <a:latin typeface="+mj-lt"/>
              </a:endParaRPr>
            </a:p>
          </p:txBody>
        </p:sp>
        <p:sp>
          <p:nvSpPr>
            <p:cNvPr id="350216" name="Rectangle 29"/>
            <p:cNvSpPr>
              <a:spLocks noChangeArrowheads="1"/>
            </p:cNvSpPr>
            <p:nvPr/>
          </p:nvSpPr>
          <p:spPr bwMode="auto">
            <a:xfrm>
              <a:off x="4359274" y="5916613"/>
              <a:ext cx="220663"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HU</a:t>
              </a:r>
              <a:endParaRPr lang="en-US" sz="1800">
                <a:solidFill>
                  <a:schemeClr val="tx1">
                    <a:lumMod val="65000"/>
                    <a:lumOff val="35000"/>
                  </a:schemeClr>
                </a:solidFill>
                <a:latin typeface="+mj-lt"/>
              </a:endParaRPr>
            </a:p>
          </p:txBody>
        </p:sp>
        <p:sp>
          <p:nvSpPr>
            <p:cNvPr id="350217" name="Rectangle 30"/>
            <p:cNvSpPr>
              <a:spLocks noChangeArrowheads="1"/>
            </p:cNvSpPr>
            <p:nvPr/>
          </p:nvSpPr>
          <p:spPr bwMode="auto">
            <a:xfrm>
              <a:off x="4192587" y="4832350"/>
              <a:ext cx="523875" cy="771525"/>
            </a:xfrm>
            <a:prstGeom prst="rect">
              <a:avLst/>
            </a:prstGeom>
            <a:solidFill>
              <a:srgbClr val="006D9E"/>
            </a:solidFill>
            <a:ln w="28575">
              <a:solidFill>
                <a:schemeClr val="bg1"/>
              </a:solidFill>
              <a:miter lim="800000"/>
              <a:headEnd/>
              <a:tailEnd/>
            </a:ln>
          </p:spPr>
          <p:txBody>
            <a:bodyPr/>
            <a:lstStyle/>
            <a:p>
              <a:pPr>
                <a:defRPr/>
              </a:pPr>
              <a:endParaRPr lang="en-US">
                <a:latin typeface="+mj-lt"/>
              </a:endParaRPr>
            </a:p>
          </p:txBody>
        </p:sp>
        <p:sp>
          <p:nvSpPr>
            <p:cNvPr id="350219" name="Rectangle 32"/>
            <p:cNvSpPr>
              <a:spLocks noChangeArrowheads="1"/>
            </p:cNvSpPr>
            <p:nvPr/>
          </p:nvSpPr>
          <p:spPr bwMode="auto">
            <a:xfrm>
              <a:off x="4330699" y="5138738"/>
              <a:ext cx="274638" cy="169862"/>
            </a:xfrm>
            <a:prstGeom prst="rect">
              <a:avLst/>
            </a:prstGeom>
            <a:noFill/>
            <a:ln w="9525">
              <a:noFill/>
              <a:miter lim="800000"/>
              <a:headEnd/>
              <a:tailEnd/>
            </a:ln>
          </p:spPr>
          <p:txBody>
            <a:bodyPr wrap="none" lIns="0" tIns="0" rIns="0" bIns="0">
              <a:spAutoFit/>
            </a:bodyPr>
            <a:lstStyle/>
            <a:p>
              <a:pPr>
                <a:defRPr/>
              </a:pPr>
              <a:r>
                <a:rPr lang="en-US" sz="1100" dirty="0">
                  <a:solidFill>
                    <a:schemeClr val="bg1"/>
                  </a:solidFill>
                  <a:latin typeface="+mj-lt"/>
                </a:rPr>
                <a:t>50M</a:t>
              </a:r>
              <a:endParaRPr lang="en-US" sz="1800" dirty="0">
                <a:solidFill>
                  <a:schemeClr val="bg1"/>
                </a:solidFill>
                <a:latin typeface="+mj-lt"/>
              </a:endParaRPr>
            </a:p>
          </p:txBody>
        </p:sp>
        <p:sp>
          <p:nvSpPr>
            <p:cNvPr id="350220" name="Rectangle 33"/>
            <p:cNvSpPr>
              <a:spLocks noChangeArrowheads="1"/>
            </p:cNvSpPr>
            <p:nvPr/>
          </p:nvSpPr>
          <p:spPr bwMode="auto">
            <a:xfrm>
              <a:off x="4830762" y="5603875"/>
              <a:ext cx="523875" cy="628650"/>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22" name="Rectangle 35"/>
            <p:cNvSpPr>
              <a:spLocks noChangeArrowheads="1"/>
            </p:cNvSpPr>
            <p:nvPr/>
          </p:nvSpPr>
          <p:spPr bwMode="auto">
            <a:xfrm>
              <a:off x="4992688" y="5735638"/>
              <a:ext cx="274637"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GU </a:t>
              </a:r>
              <a:endParaRPr lang="en-US" sz="1800">
                <a:solidFill>
                  <a:schemeClr val="tx1">
                    <a:lumMod val="65000"/>
                    <a:lumOff val="35000"/>
                  </a:schemeClr>
                </a:solidFill>
                <a:latin typeface="+mj-lt"/>
              </a:endParaRPr>
            </a:p>
          </p:txBody>
        </p:sp>
        <p:sp>
          <p:nvSpPr>
            <p:cNvPr id="350223" name="Rectangle 36"/>
            <p:cNvSpPr>
              <a:spLocks noChangeArrowheads="1"/>
            </p:cNvSpPr>
            <p:nvPr/>
          </p:nvSpPr>
          <p:spPr bwMode="auto">
            <a:xfrm>
              <a:off x="4992688" y="5916613"/>
              <a:ext cx="220662"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HU</a:t>
              </a:r>
              <a:endParaRPr lang="en-US" sz="1800">
                <a:solidFill>
                  <a:schemeClr val="tx1">
                    <a:lumMod val="65000"/>
                    <a:lumOff val="35000"/>
                  </a:schemeClr>
                </a:solidFill>
                <a:latin typeface="+mj-lt"/>
              </a:endParaRPr>
            </a:p>
          </p:txBody>
        </p:sp>
        <p:sp>
          <p:nvSpPr>
            <p:cNvPr id="350224" name="Rectangle 37"/>
            <p:cNvSpPr>
              <a:spLocks noChangeArrowheads="1"/>
            </p:cNvSpPr>
            <p:nvPr/>
          </p:nvSpPr>
          <p:spPr bwMode="auto">
            <a:xfrm>
              <a:off x="4830762" y="4832350"/>
              <a:ext cx="523875" cy="771525"/>
            </a:xfrm>
            <a:prstGeom prst="rect">
              <a:avLst/>
            </a:prstGeom>
            <a:solidFill>
              <a:srgbClr val="006D9E"/>
            </a:solidFill>
            <a:ln w="28575">
              <a:solidFill>
                <a:schemeClr val="bg1"/>
              </a:solidFill>
              <a:miter lim="800000"/>
              <a:headEnd/>
              <a:tailEnd/>
            </a:ln>
          </p:spPr>
          <p:txBody>
            <a:bodyPr/>
            <a:lstStyle/>
            <a:p>
              <a:pPr>
                <a:defRPr/>
              </a:pPr>
              <a:endParaRPr lang="en-US">
                <a:latin typeface="+mj-lt"/>
              </a:endParaRPr>
            </a:p>
          </p:txBody>
        </p:sp>
        <p:sp>
          <p:nvSpPr>
            <p:cNvPr id="350226" name="Rectangle 39"/>
            <p:cNvSpPr>
              <a:spLocks noChangeArrowheads="1"/>
            </p:cNvSpPr>
            <p:nvPr/>
          </p:nvSpPr>
          <p:spPr bwMode="auto">
            <a:xfrm>
              <a:off x="4964113" y="5138738"/>
              <a:ext cx="274637" cy="169862"/>
            </a:xfrm>
            <a:prstGeom prst="rect">
              <a:avLst/>
            </a:prstGeom>
            <a:noFill/>
            <a:ln w="9525">
              <a:noFill/>
              <a:miter lim="800000"/>
              <a:headEnd/>
              <a:tailEnd/>
            </a:ln>
          </p:spPr>
          <p:txBody>
            <a:bodyPr wrap="none" lIns="0" tIns="0" rIns="0" bIns="0">
              <a:spAutoFit/>
            </a:bodyPr>
            <a:lstStyle/>
            <a:p>
              <a:pPr>
                <a:defRPr/>
              </a:pPr>
              <a:r>
                <a:rPr lang="en-US" sz="1100" dirty="0">
                  <a:solidFill>
                    <a:schemeClr val="bg1"/>
                  </a:solidFill>
                  <a:latin typeface="+mj-lt"/>
                </a:rPr>
                <a:t>50M</a:t>
              </a:r>
              <a:endParaRPr lang="en-US" sz="1800" dirty="0">
                <a:solidFill>
                  <a:schemeClr val="bg1"/>
                </a:solidFill>
                <a:latin typeface="+mj-lt"/>
              </a:endParaRPr>
            </a:p>
          </p:txBody>
        </p:sp>
        <p:sp>
          <p:nvSpPr>
            <p:cNvPr id="350227" name="Rectangle 40"/>
            <p:cNvSpPr>
              <a:spLocks noChangeArrowheads="1"/>
            </p:cNvSpPr>
            <p:nvPr/>
          </p:nvSpPr>
          <p:spPr bwMode="auto">
            <a:xfrm>
              <a:off x="5459413" y="5603875"/>
              <a:ext cx="523875" cy="628650"/>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29" name="Rectangle 42"/>
            <p:cNvSpPr>
              <a:spLocks noChangeArrowheads="1"/>
            </p:cNvSpPr>
            <p:nvPr/>
          </p:nvSpPr>
          <p:spPr bwMode="auto">
            <a:xfrm>
              <a:off x="5635625" y="5735638"/>
              <a:ext cx="257175"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NE </a:t>
              </a:r>
              <a:endParaRPr lang="en-US" sz="1800">
                <a:solidFill>
                  <a:schemeClr val="tx1">
                    <a:lumMod val="65000"/>
                    <a:lumOff val="35000"/>
                  </a:schemeClr>
                </a:solidFill>
                <a:latin typeface="+mj-lt"/>
              </a:endParaRPr>
            </a:p>
          </p:txBody>
        </p:sp>
        <p:sp>
          <p:nvSpPr>
            <p:cNvPr id="350230" name="Rectangle 43"/>
            <p:cNvSpPr>
              <a:spLocks noChangeArrowheads="1"/>
            </p:cNvSpPr>
            <p:nvPr/>
          </p:nvSpPr>
          <p:spPr bwMode="auto">
            <a:xfrm>
              <a:off x="5626100" y="5916613"/>
              <a:ext cx="220663"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HU</a:t>
              </a:r>
              <a:endParaRPr lang="en-US" sz="1800">
                <a:solidFill>
                  <a:schemeClr val="tx1">
                    <a:lumMod val="65000"/>
                    <a:lumOff val="35000"/>
                  </a:schemeClr>
                </a:solidFill>
                <a:latin typeface="+mj-lt"/>
              </a:endParaRPr>
            </a:p>
          </p:txBody>
        </p:sp>
        <p:sp>
          <p:nvSpPr>
            <p:cNvPr id="350231" name="Rectangle 44"/>
            <p:cNvSpPr>
              <a:spLocks noChangeArrowheads="1"/>
            </p:cNvSpPr>
            <p:nvPr/>
          </p:nvSpPr>
          <p:spPr bwMode="auto">
            <a:xfrm>
              <a:off x="5459413" y="4832350"/>
              <a:ext cx="523875" cy="771525"/>
            </a:xfrm>
            <a:prstGeom prst="rect">
              <a:avLst/>
            </a:prstGeom>
            <a:solidFill>
              <a:srgbClr val="006D9E"/>
            </a:solidFill>
            <a:ln w="28575">
              <a:solidFill>
                <a:schemeClr val="bg1"/>
              </a:solidFill>
              <a:miter lim="800000"/>
              <a:headEnd/>
              <a:tailEnd/>
            </a:ln>
          </p:spPr>
          <p:txBody>
            <a:bodyPr/>
            <a:lstStyle/>
            <a:p>
              <a:pPr>
                <a:defRPr/>
              </a:pPr>
              <a:endParaRPr lang="en-US">
                <a:latin typeface="+mj-lt"/>
              </a:endParaRPr>
            </a:p>
          </p:txBody>
        </p:sp>
        <p:sp>
          <p:nvSpPr>
            <p:cNvPr id="350233" name="Rectangle 46"/>
            <p:cNvSpPr>
              <a:spLocks noChangeArrowheads="1"/>
            </p:cNvSpPr>
            <p:nvPr/>
          </p:nvSpPr>
          <p:spPr bwMode="auto">
            <a:xfrm>
              <a:off x="5597525" y="5138738"/>
              <a:ext cx="274638" cy="169862"/>
            </a:xfrm>
            <a:prstGeom prst="rect">
              <a:avLst/>
            </a:prstGeom>
            <a:noFill/>
            <a:ln w="9525">
              <a:noFill/>
              <a:miter lim="800000"/>
              <a:headEnd/>
              <a:tailEnd/>
            </a:ln>
          </p:spPr>
          <p:txBody>
            <a:bodyPr wrap="none" lIns="0" tIns="0" rIns="0" bIns="0">
              <a:spAutoFit/>
            </a:bodyPr>
            <a:lstStyle/>
            <a:p>
              <a:pPr>
                <a:defRPr/>
              </a:pPr>
              <a:r>
                <a:rPr lang="en-US" sz="1100" dirty="0">
                  <a:solidFill>
                    <a:schemeClr val="bg1"/>
                  </a:solidFill>
                  <a:latin typeface="+mj-lt"/>
                </a:rPr>
                <a:t>50M</a:t>
              </a:r>
              <a:endParaRPr lang="en-US" sz="1800" dirty="0">
                <a:solidFill>
                  <a:schemeClr val="bg1"/>
                </a:solidFill>
                <a:latin typeface="+mj-lt"/>
              </a:endParaRPr>
            </a:p>
          </p:txBody>
        </p:sp>
        <p:sp>
          <p:nvSpPr>
            <p:cNvPr id="350234" name="Rectangle 47"/>
            <p:cNvSpPr>
              <a:spLocks noChangeArrowheads="1"/>
            </p:cNvSpPr>
            <p:nvPr/>
          </p:nvSpPr>
          <p:spPr bwMode="auto">
            <a:xfrm>
              <a:off x="6059488" y="5603875"/>
              <a:ext cx="523875" cy="628650"/>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36" name="Rectangle 49"/>
            <p:cNvSpPr>
              <a:spLocks noChangeArrowheads="1"/>
            </p:cNvSpPr>
            <p:nvPr/>
          </p:nvSpPr>
          <p:spPr bwMode="auto">
            <a:xfrm>
              <a:off x="6230938" y="5735638"/>
              <a:ext cx="247650"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NA </a:t>
              </a:r>
              <a:endParaRPr lang="en-US" sz="1800">
                <a:solidFill>
                  <a:schemeClr val="tx1">
                    <a:lumMod val="65000"/>
                    <a:lumOff val="35000"/>
                  </a:schemeClr>
                </a:solidFill>
                <a:latin typeface="+mj-lt"/>
              </a:endParaRPr>
            </a:p>
          </p:txBody>
        </p:sp>
        <p:sp>
          <p:nvSpPr>
            <p:cNvPr id="350237" name="Rectangle 50"/>
            <p:cNvSpPr>
              <a:spLocks noChangeArrowheads="1"/>
            </p:cNvSpPr>
            <p:nvPr/>
          </p:nvSpPr>
          <p:spPr bwMode="auto">
            <a:xfrm>
              <a:off x="6230938" y="5916613"/>
              <a:ext cx="222250"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EQ</a:t>
              </a:r>
              <a:endParaRPr lang="en-US" sz="1800">
                <a:solidFill>
                  <a:schemeClr val="tx1">
                    <a:lumMod val="65000"/>
                    <a:lumOff val="35000"/>
                  </a:schemeClr>
                </a:solidFill>
                <a:latin typeface="+mj-lt"/>
              </a:endParaRPr>
            </a:p>
          </p:txBody>
        </p:sp>
        <p:sp>
          <p:nvSpPr>
            <p:cNvPr id="350238" name="Rectangle 51"/>
            <p:cNvSpPr>
              <a:spLocks noChangeArrowheads="1"/>
            </p:cNvSpPr>
            <p:nvPr/>
          </p:nvSpPr>
          <p:spPr bwMode="auto">
            <a:xfrm>
              <a:off x="6059488" y="4832350"/>
              <a:ext cx="523875" cy="771525"/>
            </a:xfrm>
            <a:prstGeom prst="rect">
              <a:avLst/>
            </a:prstGeom>
            <a:solidFill>
              <a:srgbClr val="006D9E"/>
            </a:solidFill>
            <a:ln w="28575">
              <a:solidFill>
                <a:schemeClr val="bg1"/>
              </a:solidFill>
              <a:miter lim="800000"/>
              <a:headEnd/>
              <a:tailEnd/>
            </a:ln>
          </p:spPr>
          <p:txBody>
            <a:bodyPr/>
            <a:lstStyle/>
            <a:p>
              <a:pPr>
                <a:defRPr/>
              </a:pPr>
              <a:endParaRPr lang="en-US">
                <a:latin typeface="+mj-lt"/>
              </a:endParaRPr>
            </a:p>
          </p:txBody>
        </p:sp>
        <p:sp>
          <p:nvSpPr>
            <p:cNvPr id="350240" name="Rectangle 53"/>
            <p:cNvSpPr>
              <a:spLocks noChangeArrowheads="1"/>
            </p:cNvSpPr>
            <p:nvPr/>
          </p:nvSpPr>
          <p:spPr bwMode="auto">
            <a:xfrm>
              <a:off x="6192838" y="5138738"/>
              <a:ext cx="274637" cy="169862"/>
            </a:xfrm>
            <a:prstGeom prst="rect">
              <a:avLst/>
            </a:prstGeom>
            <a:noFill/>
            <a:ln w="9525">
              <a:noFill/>
              <a:miter lim="800000"/>
              <a:headEnd/>
              <a:tailEnd/>
            </a:ln>
          </p:spPr>
          <p:txBody>
            <a:bodyPr wrap="none" lIns="0" tIns="0" rIns="0" bIns="0">
              <a:spAutoFit/>
            </a:bodyPr>
            <a:lstStyle/>
            <a:p>
              <a:pPr>
                <a:defRPr/>
              </a:pPr>
              <a:r>
                <a:rPr lang="en-US" sz="1100" dirty="0">
                  <a:solidFill>
                    <a:schemeClr val="bg1"/>
                  </a:solidFill>
                  <a:latin typeface="+mj-lt"/>
                </a:rPr>
                <a:t>50M</a:t>
              </a:r>
              <a:endParaRPr lang="en-US" sz="1800" dirty="0">
                <a:solidFill>
                  <a:schemeClr val="bg1"/>
                </a:solidFill>
                <a:latin typeface="+mj-lt"/>
              </a:endParaRPr>
            </a:p>
          </p:txBody>
        </p:sp>
        <p:sp>
          <p:nvSpPr>
            <p:cNvPr id="350241" name="Rectangle 54"/>
            <p:cNvSpPr>
              <a:spLocks noChangeArrowheads="1"/>
            </p:cNvSpPr>
            <p:nvPr/>
          </p:nvSpPr>
          <p:spPr bwMode="auto">
            <a:xfrm>
              <a:off x="6650038" y="5603875"/>
              <a:ext cx="523875" cy="628650"/>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43" name="Rectangle 56"/>
            <p:cNvSpPr>
              <a:spLocks noChangeArrowheads="1"/>
            </p:cNvSpPr>
            <p:nvPr/>
          </p:nvSpPr>
          <p:spPr bwMode="auto">
            <a:xfrm>
              <a:off x="6854825" y="5738813"/>
              <a:ext cx="220663"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JP </a:t>
              </a:r>
              <a:endParaRPr lang="en-US" sz="1800">
                <a:solidFill>
                  <a:schemeClr val="tx1">
                    <a:lumMod val="65000"/>
                    <a:lumOff val="35000"/>
                  </a:schemeClr>
                </a:solidFill>
                <a:latin typeface="+mj-lt"/>
              </a:endParaRPr>
            </a:p>
          </p:txBody>
        </p:sp>
        <p:sp>
          <p:nvSpPr>
            <p:cNvPr id="350244" name="Rectangle 57"/>
            <p:cNvSpPr>
              <a:spLocks noChangeArrowheads="1"/>
            </p:cNvSpPr>
            <p:nvPr/>
          </p:nvSpPr>
          <p:spPr bwMode="auto">
            <a:xfrm>
              <a:off x="6788150" y="5919788"/>
              <a:ext cx="315913"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ANP</a:t>
              </a:r>
              <a:endParaRPr lang="en-US" sz="1800">
                <a:solidFill>
                  <a:schemeClr val="tx1">
                    <a:lumMod val="65000"/>
                    <a:lumOff val="35000"/>
                  </a:schemeClr>
                </a:solidFill>
                <a:latin typeface="+mj-lt"/>
              </a:endParaRPr>
            </a:p>
          </p:txBody>
        </p:sp>
        <p:sp>
          <p:nvSpPr>
            <p:cNvPr id="350245" name="Rectangle 58"/>
            <p:cNvSpPr>
              <a:spLocks noChangeArrowheads="1"/>
            </p:cNvSpPr>
            <p:nvPr/>
          </p:nvSpPr>
          <p:spPr bwMode="auto">
            <a:xfrm>
              <a:off x="6650038" y="4841875"/>
              <a:ext cx="523875" cy="762000"/>
            </a:xfrm>
            <a:prstGeom prst="rect">
              <a:avLst/>
            </a:prstGeom>
            <a:solidFill>
              <a:srgbClr val="006D9E"/>
            </a:solidFill>
            <a:ln w="28575">
              <a:solidFill>
                <a:schemeClr val="bg1"/>
              </a:solidFill>
              <a:miter lim="800000"/>
              <a:headEnd/>
              <a:tailEnd/>
            </a:ln>
          </p:spPr>
          <p:txBody>
            <a:bodyPr/>
            <a:lstStyle/>
            <a:p>
              <a:pPr>
                <a:defRPr/>
              </a:pPr>
              <a:endParaRPr lang="en-US">
                <a:latin typeface="+mj-lt"/>
              </a:endParaRPr>
            </a:p>
          </p:txBody>
        </p:sp>
        <p:sp>
          <p:nvSpPr>
            <p:cNvPr id="350247" name="Rectangle 60"/>
            <p:cNvSpPr>
              <a:spLocks noChangeArrowheads="1"/>
            </p:cNvSpPr>
            <p:nvPr/>
          </p:nvSpPr>
          <p:spPr bwMode="auto">
            <a:xfrm>
              <a:off x="6797675" y="5141913"/>
              <a:ext cx="274638" cy="169862"/>
            </a:xfrm>
            <a:prstGeom prst="rect">
              <a:avLst/>
            </a:prstGeom>
            <a:noFill/>
            <a:ln w="9525">
              <a:noFill/>
              <a:miter lim="800000"/>
              <a:headEnd/>
              <a:tailEnd/>
            </a:ln>
          </p:spPr>
          <p:txBody>
            <a:bodyPr wrap="none" lIns="0" tIns="0" rIns="0" bIns="0">
              <a:spAutoFit/>
            </a:bodyPr>
            <a:lstStyle/>
            <a:p>
              <a:pPr>
                <a:defRPr/>
              </a:pPr>
              <a:r>
                <a:rPr lang="en-US" sz="1100" dirty="0">
                  <a:solidFill>
                    <a:schemeClr val="bg1"/>
                  </a:solidFill>
                  <a:latin typeface="+mj-lt"/>
                </a:rPr>
                <a:t>50M</a:t>
              </a:r>
              <a:endParaRPr lang="en-US" sz="1800" dirty="0">
                <a:solidFill>
                  <a:schemeClr val="bg1"/>
                </a:solidFill>
                <a:latin typeface="+mj-lt"/>
              </a:endParaRPr>
            </a:p>
          </p:txBody>
        </p:sp>
        <p:sp>
          <p:nvSpPr>
            <p:cNvPr id="350248" name="Rectangle 61"/>
            <p:cNvSpPr>
              <a:spLocks noChangeArrowheads="1"/>
            </p:cNvSpPr>
            <p:nvPr/>
          </p:nvSpPr>
          <p:spPr bwMode="auto">
            <a:xfrm>
              <a:off x="7297738" y="5603875"/>
              <a:ext cx="523875" cy="628650"/>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50" name="Rectangle 63"/>
            <p:cNvSpPr>
              <a:spLocks noChangeArrowheads="1"/>
            </p:cNvSpPr>
            <p:nvPr/>
          </p:nvSpPr>
          <p:spPr bwMode="auto">
            <a:xfrm>
              <a:off x="7473950" y="5738813"/>
              <a:ext cx="257175"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EU </a:t>
              </a:r>
              <a:endParaRPr lang="en-US" sz="1800">
                <a:solidFill>
                  <a:schemeClr val="tx1">
                    <a:lumMod val="65000"/>
                    <a:lumOff val="35000"/>
                  </a:schemeClr>
                </a:solidFill>
                <a:latin typeface="+mj-lt"/>
              </a:endParaRPr>
            </a:p>
          </p:txBody>
        </p:sp>
        <p:sp>
          <p:nvSpPr>
            <p:cNvPr id="350251" name="Rectangle 64"/>
            <p:cNvSpPr>
              <a:spLocks noChangeArrowheads="1"/>
            </p:cNvSpPr>
            <p:nvPr/>
          </p:nvSpPr>
          <p:spPr bwMode="auto">
            <a:xfrm>
              <a:off x="7435850" y="5919788"/>
              <a:ext cx="315913"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ANP</a:t>
              </a:r>
              <a:endParaRPr lang="en-US" sz="1800">
                <a:solidFill>
                  <a:schemeClr val="tx1">
                    <a:lumMod val="65000"/>
                    <a:lumOff val="35000"/>
                  </a:schemeClr>
                </a:solidFill>
                <a:latin typeface="+mj-lt"/>
              </a:endParaRPr>
            </a:p>
          </p:txBody>
        </p:sp>
        <p:sp>
          <p:nvSpPr>
            <p:cNvPr id="350252" name="Rectangle 65"/>
            <p:cNvSpPr>
              <a:spLocks noChangeArrowheads="1"/>
            </p:cNvSpPr>
            <p:nvPr/>
          </p:nvSpPr>
          <p:spPr bwMode="auto">
            <a:xfrm>
              <a:off x="7297738" y="4832350"/>
              <a:ext cx="523875" cy="771525"/>
            </a:xfrm>
            <a:prstGeom prst="rect">
              <a:avLst/>
            </a:prstGeom>
            <a:solidFill>
              <a:srgbClr val="006D9E"/>
            </a:solidFill>
            <a:ln w="28575">
              <a:solidFill>
                <a:schemeClr val="bg1"/>
              </a:solidFill>
              <a:miter lim="800000"/>
              <a:headEnd/>
              <a:tailEnd/>
            </a:ln>
          </p:spPr>
          <p:txBody>
            <a:bodyPr/>
            <a:lstStyle/>
            <a:p>
              <a:pPr>
                <a:defRPr/>
              </a:pPr>
              <a:endParaRPr lang="en-US">
                <a:latin typeface="+mj-lt"/>
              </a:endParaRPr>
            </a:p>
          </p:txBody>
        </p:sp>
        <p:sp>
          <p:nvSpPr>
            <p:cNvPr id="350254" name="Rectangle 67"/>
            <p:cNvSpPr>
              <a:spLocks noChangeArrowheads="1"/>
            </p:cNvSpPr>
            <p:nvPr/>
          </p:nvSpPr>
          <p:spPr bwMode="auto">
            <a:xfrm>
              <a:off x="7435850" y="5138738"/>
              <a:ext cx="274638" cy="169862"/>
            </a:xfrm>
            <a:prstGeom prst="rect">
              <a:avLst/>
            </a:prstGeom>
            <a:noFill/>
            <a:ln w="9525">
              <a:noFill/>
              <a:miter lim="800000"/>
              <a:headEnd/>
              <a:tailEnd/>
            </a:ln>
          </p:spPr>
          <p:txBody>
            <a:bodyPr wrap="none" lIns="0" tIns="0" rIns="0" bIns="0">
              <a:spAutoFit/>
            </a:bodyPr>
            <a:lstStyle/>
            <a:p>
              <a:pPr>
                <a:defRPr/>
              </a:pPr>
              <a:r>
                <a:rPr lang="en-US" sz="1100" dirty="0">
                  <a:solidFill>
                    <a:schemeClr val="bg1"/>
                  </a:solidFill>
                  <a:latin typeface="+mj-lt"/>
                </a:rPr>
                <a:t>50M</a:t>
              </a:r>
              <a:endParaRPr lang="en-US" sz="1800" dirty="0">
                <a:solidFill>
                  <a:schemeClr val="bg1"/>
                </a:solidFill>
                <a:latin typeface="+mj-lt"/>
              </a:endParaRPr>
            </a:p>
          </p:txBody>
        </p:sp>
        <p:sp>
          <p:nvSpPr>
            <p:cNvPr id="350255" name="Rectangle 68"/>
            <p:cNvSpPr>
              <a:spLocks noChangeArrowheads="1"/>
            </p:cNvSpPr>
            <p:nvPr/>
          </p:nvSpPr>
          <p:spPr bwMode="auto">
            <a:xfrm>
              <a:off x="8640763" y="5603875"/>
              <a:ext cx="523875" cy="628650"/>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57" name="Rectangle 70"/>
            <p:cNvSpPr>
              <a:spLocks noChangeArrowheads="1"/>
            </p:cNvSpPr>
            <p:nvPr/>
          </p:nvSpPr>
          <p:spPr bwMode="auto">
            <a:xfrm>
              <a:off x="8661400" y="5827713"/>
              <a:ext cx="477838" cy="184150"/>
            </a:xfrm>
            <a:prstGeom prst="rect">
              <a:avLst/>
            </a:prstGeom>
            <a:noFill/>
            <a:ln w="9525">
              <a:noFill/>
              <a:miter lim="800000"/>
              <a:headEnd/>
              <a:tailEnd/>
            </a:ln>
          </p:spPr>
          <p:txBody>
            <a:bodyPr wrap="none" lIns="0" tIns="0" rIns="0" bIns="0">
              <a:spAutoFit/>
            </a:bodyPr>
            <a:lstStyle/>
            <a:p>
              <a:pPr>
                <a:defRPr/>
              </a:pPr>
              <a:r>
                <a:rPr lang="en-US" sz="1200" dirty="0">
                  <a:solidFill>
                    <a:schemeClr val="tx1">
                      <a:lumMod val="65000"/>
                      <a:lumOff val="35000"/>
                    </a:schemeClr>
                  </a:solidFill>
                  <a:latin typeface="+mj-lt"/>
                </a:rPr>
                <a:t>Floater</a:t>
              </a:r>
              <a:endParaRPr lang="en-US" sz="1800" dirty="0">
                <a:solidFill>
                  <a:schemeClr val="tx1">
                    <a:lumMod val="65000"/>
                    <a:lumOff val="35000"/>
                  </a:schemeClr>
                </a:solidFill>
                <a:latin typeface="+mj-lt"/>
              </a:endParaRPr>
            </a:p>
          </p:txBody>
        </p:sp>
        <p:sp>
          <p:nvSpPr>
            <p:cNvPr id="350258" name="Rectangle 71"/>
            <p:cNvSpPr>
              <a:spLocks noChangeArrowheads="1"/>
            </p:cNvSpPr>
            <p:nvPr/>
          </p:nvSpPr>
          <p:spPr bwMode="auto">
            <a:xfrm>
              <a:off x="8640763" y="4832350"/>
              <a:ext cx="523875" cy="762000"/>
            </a:xfrm>
            <a:prstGeom prst="rect">
              <a:avLst/>
            </a:prstGeom>
            <a:solidFill>
              <a:srgbClr val="37424A"/>
            </a:solidFill>
            <a:ln w="28575">
              <a:solidFill>
                <a:schemeClr val="bg1"/>
              </a:solidFill>
              <a:miter lim="800000"/>
              <a:headEnd/>
              <a:tailEnd/>
            </a:ln>
          </p:spPr>
          <p:txBody>
            <a:bodyPr/>
            <a:lstStyle/>
            <a:p>
              <a:pPr>
                <a:defRPr/>
              </a:pPr>
              <a:endParaRPr lang="en-US">
                <a:latin typeface="+mj-lt"/>
              </a:endParaRPr>
            </a:p>
          </p:txBody>
        </p:sp>
        <p:sp>
          <p:nvSpPr>
            <p:cNvPr id="350260" name="Rectangle 73"/>
            <p:cNvSpPr>
              <a:spLocks noChangeArrowheads="1"/>
            </p:cNvSpPr>
            <p:nvPr/>
          </p:nvSpPr>
          <p:spPr bwMode="auto">
            <a:xfrm>
              <a:off x="8778875" y="4968875"/>
              <a:ext cx="312738" cy="169863"/>
            </a:xfrm>
            <a:prstGeom prst="rect">
              <a:avLst/>
            </a:prstGeom>
            <a:noFill/>
            <a:ln w="9525">
              <a:noFill/>
              <a:miter lim="800000"/>
              <a:headEnd/>
              <a:tailEnd/>
            </a:ln>
          </p:spPr>
          <p:txBody>
            <a:bodyPr wrap="none" lIns="0" tIns="0" rIns="0" bIns="0">
              <a:spAutoFit/>
            </a:bodyPr>
            <a:lstStyle/>
            <a:p>
              <a:pPr>
                <a:defRPr/>
              </a:pPr>
              <a:r>
                <a:rPr lang="en-US" sz="1100" dirty="0">
                  <a:solidFill>
                    <a:srgbClr val="FFFFFF"/>
                  </a:solidFill>
                  <a:latin typeface="+mj-lt"/>
                </a:rPr>
                <a:t>50M </a:t>
              </a:r>
              <a:endParaRPr lang="en-US" sz="1800" dirty="0">
                <a:latin typeface="+mj-lt"/>
              </a:endParaRPr>
            </a:p>
          </p:txBody>
        </p:sp>
        <p:sp>
          <p:nvSpPr>
            <p:cNvPr id="350261" name="Rectangle 74"/>
            <p:cNvSpPr>
              <a:spLocks noChangeArrowheads="1"/>
            </p:cNvSpPr>
            <p:nvPr/>
          </p:nvSpPr>
          <p:spPr bwMode="auto">
            <a:xfrm>
              <a:off x="8769350" y="5130800"/>
              <a:ext cx="314325" cy="169863"/>
            </a:xfrm>
            <a:prstGeom prst="rect">
              <a:avLst/>
            </a:prstGeom>
            <a:noFill/>
            <a:ln w="9525">
              <a:noFill/>
              <a:miter lim="800000"/>
              <a:headEnd/>
              <a:tailEnd/>
            </a:ln>
          </p:spPr>
          <p:txBody>
            <a:bodyPr wrap="none" lIns="0" tIns="0" rIns="0" bIns="0">
              <a:spAutoFit/>
            </a:bodyPr>
            <a:lstStyle/>
            <a:p>
              <a:pPr>
                <a:defRPr/>
              </a:pPr>
              <a:r>
                <a:rPr lang="en-US" sz="1100">
                  <a:solidFill>
                    <a:srgbClr val="FFFFFF"/>
                  </a:solidFill>
                  <a:latin typeface="+mj-lt"/>
                </a:rPr>
                <a:t>Back</a:t>
              </a:r>
              <a:endParaRPr lang="en-US" sz="1800">
                <a:latin typeface="+mj-lt"/>
              </a:endParaRPr>
            </a:p>
          </p:txBody>
        </p:sp>
        <p:sp>
          <p:nvSpPr>
            <p:cNvPr id="350262" name="Rectangle 75"/>
            <p:cNvSpPr>
              <a:spLocks noChangeArrowheads="1"/>
            </p:cNvSpPr>
            <p:nvPr/>
          </p:nvSpPr>
          <p:spPr bwMode="auto">
            <a:xfrm>
              <a:off x="8826500" y="5302250"/>
              <a:ext cx="157163" cy="169863"/>
            </a:xfrm>
            <a:prstGeom prst="rect">
              <a:avLst/>
            </a:prstGeom>
            <a:noFill/>
            <a:ln w="9525">
              <a:noFill/>
              <a:miter lim="800000"/>
              <a:headEnd/>
              <a:tailEnd/>
            </a:ln>
          </p:spPr>
          <p:txBody>
            <a:bodyPr wrap="none" lIns="0" tIns="0" rIns="0" bIns="0">
              <a:spAutoFit/>
            </a:bodyPr>
            <a:lstStyle/>
            <a:p>
              <a:pPr>
                <a:defRPr/>
              </a:pPr>
              <a:r>
                <a:rPr lang="en-US" sz="1100">
                  <a:solidFill>
                    <a:srgbClr val="FFFFFF"/>
                  </a:solidFill>
                  <a:latin typeface="+mj-lt"/>
                </a:rPr>
                <a:t>up</a:t>
              </a:r>
              <a:endParaRPr lang="en-US" sz="1800">
                <a:latin typeface="+mj-lt"/>
              </a:endParaRPr>
            </a:p>
          </p:txBody>
        </p:sp>
        <p:sp>
          <p:nvSpPr>
            <p:cNvPr id="350263" name="Rectangle 76"/>
            <p:cNvSpPr>
              <a:spLocks noChangeArrowheads="1"/>
            </p:cNvSpPr>
            <p:nvPr/>
          </p:nvSpPr>
          <p:spPr bwMode="auto">
            <a:xfrm>
              <a:off x="7945438" y="5594350"/>
              <a:ext cx="523875" cy="628650"/>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65" name="Rectangle 78"/>
            <p:cNvSpPr>
              <a:spLocks noChangeArrowheads="1"/>
            </p:cNvSpPr>
            <p:nvPr/>
          </p:nvSpPr>
          <p:spPr bwMode="auto">
            <a:xfrm>
              <a:off x="8045450" y="5824538"/>
              <a:ext cx="376238" cy="184150"/>
            </a:xfrm>
            <a:prstGeom prst="rect">
              <a:avLst/>
            </a:prstGeom>
            <a:noFill/>
            <a:ln w="9525">
              <a:noFill/>
              <a:miter lim="800000"/>
              <a:headEnd/>
              <a:tailEnd/>
            </a:ln>
          </p:spPr>
          <p:txBody>
            <a:bodyPr wrap="none" lIns="0" tIns="0" rIns="0" bIns="0">
              <a:spAutoFit/>
            </a:bodyPr>
            <a:lstStyle/>
            <a:p>
              <a:pPr>
                <a:defRPr/>
              </a:pPr>
              <a:r>
                <a:rPr lang="en-US" sz="1200">
                  <a:solidFill>
                    <a:schemeClr val="tx1">
                      <a:lumMod val="65000"/>
                      <a:lumOff val="35000"/>
                    </a:schemeClr>
                  </a:solidFill>
                  <a:latin typeface="+mj-lt"/>
                </a:rPr>
                <a:t>ROW</a:t>
              </a:r>
              <a:endParaRPr lang="en-US" sz="1800">
                <a:solidFill>
                  <a:schemeClr val="tx1">
                    <a:lumMod val="65000"/>
                    <a:lumOff val="35000"/>
                  </a:schemeClr>
                </a:solidFill>
                <a:latin typeface="+mj-lt"/>
              </a:endParaRPr>
            </a:p>
          </p:txBody>
        </p:sp>
        <p:sp>
          <p:nvSpPr>
            <p:cNvPr id="350266" name="Rectangle 79"/>
            <p:cNvSpPr>
              <a:spLocks noChangeArrowheads="1"/>
            </p:cNvSpPr>
            <p:nvPr/>
          </p:nvSpPr>
          <p:spPr bwMode="auto">
            <a:xfrm>
              <a:off x="7950200" y="4846638"/>
              <a:ext cx="523875" cy="762000"/>
            </a:xfrm>
            <a:prstGeom prst="rect">
              <a:avLst/>
            </a:prstGeom>
            <a:solidFill>
              <a:srgbClr val="006D9E"/>
            </a:solidFill>
            <a:ln w="28575">
              <a:solidFill>
                <a:schemeClr val="bg1"/>
              </a:solidFill>
              <a:miter lim="800000"/>
              <a:headEnd/>
              <a:tailEnd/>
            </a:ln>
          </p:spPr>
          <p:txBody>
            <a:bodyPr/>
            <a:lstStyle/>
            <a:p>
              <a:pPr>
                <a:defRPr/>
              </a:pPr>
              <a:endParaRPr lang="en-US">
                <a:latin typeface="+mj-lt"/>
              </a:endParaRPr>
            </a:p>
          </p:txBody>
        </p:sp>
        <p:sp>
          <p:nvSpPr>
            <p:cNvPr id="350268" name="Rectangle 81"/>
            <p:cNvSpPr>
              <a:spLocks noChangeArrowheads="1"/>
            </p:cNvSpPr>
            <p:nvPr/>
          </p:nvSpPr>
          <p:spPr bwMode="auto">
            <a:xfrm>
              <a:off x="8083550" y="5141913"/>
              <a:ext cx="274638" cy="169862"/>
            </a:xfrm>
            <a:prstGeom prst="rect">
              <a:avLst/>
            </a:prstGeom>
            <a:noFill/>
            <a:ln w="9525">
              <a:noFill/>
              <a:miter lim="800000"/>
              <a:headEnd/>
              <a:tailEnd/>
            </a:ln>
          </p:spPr>
          <p:txBody>
            <a:bodyPr wrap="none" lIns="0" tIns="0" rIns="0" bIns="0">
              <a:spAutoFit/>
            </a:bodyPr>
            <a:lstStyle/>
            <a:p>
              <a:pPr>
                <a:defRPr/>
              </a:pPr>
              <a:r>
                <a:rPr lang="en-US" sz="1100" dirty="0">
                  <a:solidFill>
                    <a:schemeClr val="bg1"/>
                  </a:solidFill>
                  <a:latin typeface="+mj-lt"/>
                </a:rPr>
                <a:t>50M</a:t>
              </a:r>
              <a:endParaRPr lang="en-US" sz="1800" dirty="0">
                <a:solidFill>
                  <a:schemeClr val="bg1"/>
                </a:solidFill>
                <a:latin typeface="+mj-lt"/>
              </a:endParaRPr>
            </a:p>
          </p:txBody>
        </p:sp>
        <p:sp>
          <p:nvSpPr>
            <p:cNvPr id="350269" name="Rectangle 21"/>
            <p:cNvSpPr>
              <a:spLocks noChangeArrowheads="1"/>
            </p:cNvSpPr>
            <p:nvPr/>
          </p:nvSpPr>
          <p:spPr bwMode="auto">
            <a:xfrm>
              <a:off x="4192587" y="3933825"/>
              <a:ext cx="4243387" cy="717550"/>
            </a:xfrm>
            <a:prstGeom prst="rect">
              <a:avLst/>
            </a:prstGeom>
            <a:solidFill>
              <a:schemeClr val="accent1"/>
            </a:solidFill>
            <a:ln w="9525">
              <a:noFill/>
              <a:miter lim="800000"/>
              <a:headEnd/>
              <a:tailEnd/>
            </a:ln>
          </p:spPr>
          <p:txBody>
            <a:bodyPr/>
            <a:lstStyle/>
            <a:p>
              <a:pPr algn="ctr">
                <a:defRPr/>
              </a:pPr>
              <a:endParaRPr lang="en-US" sz="1600" dirty="0">
                <a:solidFill>
                  <a:schemeClr val="bg1"/>
                </a:solidFill>
                <a:latin typeface="+mj-lt"/>
              </a:endParaRPr>
            </a:p>
            <a:p>
              <a:pPr algn="ctr">
                <a:defRPr/>
              </a:pPr>
              <a:r>
                <a:rPr lang="en-US" sz="1600" dirty="0">
                  <a:solidFill>
                    <a:schemeClr val="bg1"/>
                  </a:solidFill>
                  <a:latin typeface="+mj-lt"/>
                </a:rPr>
                <a:t>“Top and Aggregate”</a:t>
              </a:r>
              <a:endParaRPr lang="en-GB" sz="1600" dirty="0">
                <a:solidFill>
                  <a:schemeClr val="bg1"/>
                </a:solidFill>
                <a:latin typeface="+mj-lt"/>
              </a:endParaRPr>
            </a:p>
          </p:txBody>
        </p:sp>
        <p:sp>
          <p:nvSpPr>
            <p:cNvPr id="350272" name="Rectangle 9"/>
            <p:cNvSpPr>
              <a:spLocks noChangeArrowheads="1"/>
            </p:cNvSpPr>
            <p:nvPr/>
          </p:nvSpPr>
          <p:spPr bwMode="auto">
            <a:xfrm>
              <a:off x="546099" y="5384800"/>
              <a:ext cx="1112838" cy="885825"/>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75" name="Rectangle 19"/>
            <p:cNvSpPr>
              <a:spLocks noChangeArrowheads="1"/>
            </p:cNvSpPr>
            <p:nvPr/>
          </p:nvSpPr>
          <p:spPr bwMode="auto">
            <a:xfrm>
              <a:off x="546099" y="3222625"/>
              <a:ext cx="1106488" cy="2162175"/>
            </a:xfrm>
            <a:prstGeom prst="rect">
              <a:avLst/>
            </a:prstGeom>
            <a:solidFill>
              <a:schemeClr val="accent2"/>
            </a:solidFill>
            <a:ln w="28575">
              <a:solidFill>
                <a:schemeClr val="bg1"/>
              </a:solidFill>
              <a:miter lim="800000"/>
              <a:headEnd/>
              <a:tailEnd/>
            </a:ln>
          </p:spPr>
          <p:txBody>
            <a:bodyPr/>
            <a:lstStyle/>
            <a:p>
              <a:pPr>
                <a:defRPr/>
              </a:pPr>
              <a:endParaRPr lang="en-US">
                <a:latin typeface="+mj-lt"/>
              </a:endParaRPr>
            </a:p>
          </p:txBody>
        </p:sp>
        <p:sp>
          <p:nvSpPr>
            <p:cNvPr id="350279" name="Rectangle 23"/>
            <p:cNvSpPr>
              <a:spLocks noChangeArrowheads="1"/>
            </p:cNvSpPr>
            <p:nvPr/>
          </p:nvSpPr>
          <p:spPr bwMode="auto">
            <a:xfrm>
              <a:off x="673099" y="1778000"/>
              <a:ext cx="2943225" cy="274638"/>
            </a:xfrm>
            <a:prstGeom prst="rect">
              <a:avLst/>
            </a:prstGeom>
            <a:noFill/>
            <a:ln w="9525">
              <a:noFill/>
              <a:miter lim="800000"/>
              <a:headEnd/>
              <a:tailEnd/>
            </a:ln>
          </p:spPr>
          <p:txBody>
            <a:bodyPr lIns="0" tIns="0" rIns="0" bIns="0">
              <a:spAutoFit/>
            </a:bodyPr>
            <a:lstStyle/>
            <a:p>
              <a:pPr algn="ctr">
                <a:defRPr/>
              </a:pPr>
              <a:r>
                <a:rPr lang="en-US" sz="1800" dirty="0">
                  <a:solidFill>
                    <a:srgbClr val="FFFFFF"/>
                  </a:solidFill>
                  <a:latin typeface="+mj-lt"/>
                </a:rPr>
                <a:t>“Top and Aggregate”</a:t>
              </a:r>
            </a:p>
          </p:txBody>
        </p:sp>
        <p:sp>
          <p:nvSpPr>
            <p:cNvPr id="350284" name="Text Box 20"/>
            <p:cNvSpPr txBox="1">
              <a:spLocks noChangeArrowheads="1"/>
            </p:cNvSpPr>
            <p:nvPr/>
          </p:nvSpPr>
          <p:spPr bwMode="auto">
            <a:xfrm>
              <a:off x="3422649" y="4525963"/>
              <a:ext cx="415925" cy="274637"/>
            </a:xfrm>
            <a:prstGeom prst="rect">
              <a:avLst/>
            </a:prstGeom>
            <a:noFill/>
            <a:ln w="28575">
              <a:noFill/>
              <a:miter lim="800000"/>
              <a:headEnd/>
              <a:tailEnd/>
            </a:ln>
          </p:spPr>
          <p:txBody>
            <a:bodyPr>
              <a:spAutoFit/>
            </a:bodyPr>
            <a:lstStyle/>
            <a:p>
              <a:pPr>
                <a:defRPr/>
              </a:pPr>
              <a:r>
                <a:rPr lang="en-US" sz="1200">
                  <a:solidFill>
                    <a:schemeClr val="bg1"/>
                  </a:solidFill>
                  <a:latin typeface="+mj-lt"/>
                </a:rPr>
                <a:t>QS</a:t>
              </a:r>
            </a:p>
          </p:txBody>
        </p:sp>
        <p:sp>
          <p:nvSpPr>
            <p:cNvPr id="350296" name="Rectangle 19"/>
            <p:cNvSpPr>
              <a:spLocks noChangeArrowheads="1"/>
            </p:cNvSpPr>
            <p:nvPr/>
          </p:nvSpPr>
          <p:spPr bwMode="auto">
            <a:xfrm>
              <a:off x="2468562" y="4873625"/>
              <a:ext cx="996950" cy="727075"/>
            </a:xfrm>
            <a:prstGeom prst="rect">
              <a:avLst/>
            </a:prstGeom>
            <a:solidFill>
              <a:srgbClr val="006D9E"/>
            </a:solidFill>
            <a:ln w="28575">
              <a:solidFill>
                <a:schemeClr val="bg1"/>
              </a:solidFill>
              <a:miter lim="800000"/>
              <a:headEnd/>
              <a:tailEnd/>
            </a:ln>
          </p:spPr>
          <p:txBody>
            <a:bodyPr/>
            <a:lstStyle/>
            <a:p>
              <a:pPr>
                <a:defRPr/>
              </a:pPr>
              <a:endParaRPr lang="en-US">
                <a:latin typeface="+mj-lt"/>
              </a:endParaRPr>
            </a:p>
          </p:txBody>
        </p:sp>
        <p:sp>
          <p:nvSpPr>
            <p:cNvPr id="350297" name="Text Box 89"/>
            <p:cNvSpPr txBox="1">
              <a:spLocks noChangeArrowheads="1"/>
            </p:cNvSpPr>
            <p:nvPr/>
          </p:nvSpPr>
          <p:spPr bwMode="auto">
            <a:xfrm>
              <a:off x="2562224" y="5103813"/>
              <a:ext cx="776288" cy="30480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sz="1400" dirty="0">
                  <a:solidFill>
                    <a:schemeClr val="bg1"/>
                  </a:solidFill>
                  <a:latin typeface="+mj-lt"/>
                </a:rPr>
                <a:t>Pillared</a:t>
              </a:r>
            </a:p>
          </p:txBody>
        </p:sp>
        <p:sp>
          <p:nvSpPr>
            <p:cNvPr id="350283" name="Rectangle 9"/>
            <p:cNvSpPr>
              <a:spLocks noChangeArrowheads="1"/>
            </p:cNvSpPr>
            <p:nvPr/>
          </p:nvSpPr>
          <p:spPr bwMode="auto">
            <a:xfrm>
              <a:off x="1239837" y="4895850"/>
              <a:ext cx="409575" cy="485775"/>
            </a:xfrm>
            <a:prstGeom prst="rect">
              <a:avLst/>
            </a:prstGeom>
            <a:solidFill>
              <a:srgbClr val="A6E2EF"/>
            </a:solidFill>
            <a:ln w="28575">
              <a:solidFill>
                <a:schemeClr val="bg1"/>
              </a:solidFill>
              <a:miter lim="800000"/>
              <a:headEnd/>
              <a:tailEnd/>
            </a:ln>
          </p:spPr>
          <p:txBody>
            <a:bodyPr/>
            <a:lstStyle/>
            <a:p>
              <a:pPr>
                <a:defRPr/>
              </a:pPr>
              <a:endParaRPr lang="en-US">
                <a:latin typeface="+mj-lt"/>
              </a:endParaRPr>
            </a:p>
          </p:txBody>
        </p:sp>
        <p:sp>
          <p:nvSpPr>
            <p:cNvPr id="350299" name="Text Box 91"/>
            <p:cNvSpPr txBox="1">
              <a:spLocks noChangeArrowheads="1"/>
            </p:cNvSpPr>
            <p:nvPr/>
          </p:nvSpPr>
          <p:spPr bwMode="auto">
            <a:xfrm>
              <a:off x="1698624" y="5608638"/>
              <a:ext cx="688975" cy="276225"/>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defRPr/>
              </a:pPr>
              <a:r>
                <a:rPr lang="en-US" sz="1200">
                  <a:solidFill>
                    <a:schemeClr val="bg1"/>
                  </a:solidFill>
                  <a:latin typeface="+mj-lt"/>
                </a:rPr>
                <a:t>Pillared</a:t>
              </a:r>
            </a:p>
          </p:txBody>
        </p:sp>
      </p:grpSp>
    </p:spTree>
    <p:extLst>
      <p:ext uri="{BB962C8B-B14F-4D97-AF65-F5344CB8AC3E}">
        <p14:creationId xmlns:p14="http://schemas.microsoft.com/office/powerpoint/2010/main" val="2551140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Brokered and direct reinsurance</a:t>
            </a:r>
            <a:endParaRPr lang="en-US" dirty="0"/>
          </a:p>
        </p:txBody>
      </p:sp>
      <p:sp>
        <p:nvSpPr>
          <p:cNvPr id="4" name="Slide Number Placeholder 3"/>
          <p:cNvSpPr>
            <a:spLocks noGrp="1"/>
          </p:cNvSpPr>
          <p:nvPr>
            <p:ph type="sldNum" sz="quarter" idx="10"/>
          </p:nvPr>
        </p:nvSpPr>
        <p:spPr/>
        <p:txBody>
          <a:bodyPr/>
          <a:lstStyle/>
          <a:p>
            <a:fld id="{210591EA-ECDA-4562-86EE-76D9644ADC8D}" type="slidenum">
              <a:rPr lang="en-US" smtClean="0"/>
              <a:pPr/>
              <a:t>11</a:t>
            </a:fld>
            <a:endParaRPr lang="en-US"/>
          </a:p>
        </p:txBody>
      </p:sp>
      <p:sp>
        <p:nvSpPr>
          <p:cNvPr id="5" name="Date Placeholder 4"/>
          <p:cNvSpPr>
            <a:spLocks noGrp="1"/>
          </p:cNvSpPr>
          <p:nvPr>
            <p:ph type="dt" sz="half" idx="11"/>
          </p:nvPr>
        </p:nvSpPr>
        <p:spPr/>
        <p:txBody>
          <a:bodyPr/>
          <a:lstStyle/>
          <a:p>
            <a:fld id="{947A87CB-4204-4114-AF5D-005455685D6F}" type="datetime4">
              <a:rPr lang="en-US" smtClean="0"/>
              <a:pPr/>
              <a:t>August 26, 2014</a:t>
            </a:fld>
            <a:endParaRPr lang="en-US"/>
          </a:p>
        </p:txBody>
      </p:sp>
    </p:spTree>
    <p:extLst>
      <p:ext uri="{BB962C8B-B14F-4D97-AF65-F5344CB8AC3E}">
        <p14:creationId xmlns:p14="http://schemas.microsoft.com/office/powerpoint/2010/main" val="1198589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Brokered and Direct Reinsurance</a:t>
            </a:r>
            <a:endParaRPr lang="en-US" dirty="0"/>
          </a:p>
        </p:txBody>
      </p:sp>
      <p:sp>
        <p:nvSpPr>
          <p:cNvPr id="11" name="Text Placeholder 10"/>
          <p:cNvSpPr>
            <a:spLocks noGrp="1"/>
          </p:cNvSpPr>
          <p:nvPr>
            <p:ph type="body" idx="1"/>
          </p:nvPr>
        </p:nvSpPr>
        <p:spPr>
          <a:xfrm>
            <a:off x="479425" y="901262"/>
            <a:ext cx="4243388" cy="639762"/>
          </a:xfrm>
        </p:spPr>
        <p:txBody>
          <a:bodyPr/>
          <a:lstStyle/>
          <a:p>
            <a:r>
              <a:rPr lang="en-US" dirty="0" smtClean="0"/>
              <a:t>Brokered</a:t>
            </a:r>
            <a:endParaRPr lang="en-US" dirty="0"/>
          </a:p>
        </p:txBody>
      </p:sp>
      <p:sp>
        <p:nvSpPr>
          <p:cNvPr id="12" name="Content Placeholder 11"/>
          <p:cNvSpPr>
            <a:spLocks noGrp="1"/>
          </p:cNvSpPr>
          <p:nvPr>
            <p:ph sz="half" idx="2"/>
          </p:nvPr>
        </p:nvSpPr>
        <p:spPr>
          <a:xfrm>
            <a:off x="479425" y="1582587"/>
            <a:ext cx="4243388" cy="4558439"/>
          </a:xfrm>
        </p:spPr>
        <p:txBody>
          <a:bodyPr/>
          <a:lstStyle/>
          <a:p>
            <a:r>
              <a:rPr lang="en-US" dirty="0" smtClean="0"/>
              <a:t>Dominant in US</a:t>
            </a:r>
          </a:p>
          <a:p>
            <a:r>
              <a:rPr lang="en-US" dirty="0" smtClean="0"/>
              <a:t>Client can dictate that “direct” reinsurers transact on brokered basis</a:t>
            </a:r>
          </a:p>
          <a:p>
            <a:r>
              <a:rPr lang="en-US" dirty="0" smtClean="0"/>
              <a:t>Syndicated among a set of counterparties</a:t>
            </a:r>
          </a:p>
          <a:p>
            <a:r>
              <a:rPr lang="en-US" dirty="0" smtClean="0"/>
              <a:t>Brokers serve as </a:t>
            </a:r>
            <a:r>
              <a:rPr lang="en-US" b="1" u="sng" dirty="0" smtClean="0">
                <a:solidFill>
                  <a:srgbClr val="FF0000"/>
                </a:solidFill>
              </a:rPr>
              <a:t>client advocates, manage the reputation</a:t>
            </a:r>
            <a:r>
              <a:rPr lang="en-US" dirty="0" smtClean="0"/>
              <a:t> and contract enforcement</a:t>
            </a:r>
            <a:endParaRPr lang="en-US" dirty="0"/>
          </a:p>
        </p:txBody>
      </p:sp>
      <p:sp>
        <p:nvSpPr>
          <p:cNvPr id="13" name="Text Placeholder 12"/>
          <p:cNvSpPr>
            <a:spLocks noGrp="1"/>
          </p:cNvSpPr>
          <p:nvPr>
            <p:ph type="body" sz="quarter" idx="3"/>
          </p:nvPr>
        </p:nvSpPr>
        <p:spPr>
          <a:xfrm>
            <a:off x="4878388" y="901262"/>
            <a:ext cx="4244975" cy="639762"/>
          </a:xfrm>
        </p:spPr>
        <p:txBody>
          <a:bodyPr/>
          <a:lstStyle/>
          <a:p>
            <a:r>
              <a:rPr lang="en-US" dirty="0" smtClean="0"/>
              <a:t>Direct</a:t>
            </a:r>
            <a:endParaRPr lang="en-US" dirty="0"/>
          </a:p>
        </p:txBody>
      </p:sp>
      <p:sp>
        <p:nvSpPr>
          <p:cNvPr id="14" name="Content Placeholder 13"/>
          <p:cNvSpPr>
            <a:spLocks noGrp="1"/>
          </p:cNvSpPr>
          <p:nvPr>
            <p:ph sz="quarter" idx="4"/>
          </p:nvPr>
        </p:nvSpPr>
        <p:spPr>
          <a:xfrm>
            <a:off x="4878388" y="1582587"/>
            <a:ext cx="4244975" cy="4558439"/>
          </a:xfrm>
        </p:spPr>
        <p:txBody>
          <a:bodyPr/>
          <a:lstStyle/>
          <a:p>
            <a:r>
              <a:rPr lang="en-US" dirty="0" smtClean="0"/>
              <a:t>Dominant in Europe and Life</a:t>
            </a:r>
          </a:p>
          <a:p>
            <a:r>
              <a:rPr lang="en-US" dirty="0" smtClean="0"/>
              <a:t>Single counterparty</a:t>
            </a:r>
          </a:p>
          <a:p>
            <a:r>
              <a:rPr lang="en-US" dirty="0" smtClean="0"/>
              <a:t>Reinsurer provides underwriting expertise</a:t>
            </a:r>
          </a:p>
          <a:p>
            <a:r>
              <a:rPr lang="en-US" dirty="0" smtClean="0"/>
              <a:t>Massive franchise investment</a:t>
            </a:r>
          </a:p>
          <a:p>
            <a:r>
              <a:rPr lang="en-US" dirty="0" smtClean="0"/>
              <a:t>Long-term partnerships</a:t>
            </a:r>
          </a:p>
          <a:p>
            <a:r>
              <a:rPr lang="en-US" dirty="0" smtClean="0"/>
              <a:t>Intent is to be there come what may</a:t>
            </a:r>
            <a:endParaRPr lang="en-US" dirty="0"/>
          </a:p>
        </p:txBody>
      </p:sp>
      <p:sp>
        <p:nvSpPr>
          <p:cNvPr id="4" name="Slide Number Placeholder 3"/>
          <p:cNvSpPr>
            <a:spLocks noGrp="1"/>
          </p:cNvSpPr>
          <p:nvPr>
            <p:ph type="sldNum" sz="quarter" idx="10"/>
          </p:nvPr>
        </p:nvSpPr>
        <p:spPr/>
        <p:txBody>
          <a:bodyPr/>
          <a:lstStyle/>
          <a:p>
            <a:fld id="{79158A37-C2B8-4322-B04F-6484D84D3002}" type="slidenum">
              <a:rPr lang="en-US" smtClean="0"/>
              <a:pPr/>
              <a:t>12</a:t>
            </a:fld>
            <a:endParaRPr lang="en-US"/>
          </a:p>
        </p:txBody>
      </p:sp>
      <p:sp>
        <p:nvSpPr>
          <p:cNvPr id="5" name="Date Placeholder 4"/>
          <p:cNvSpPr>
            <a:spLocks noGrp="1"/>
          </p:cNvSpPr>
          <p:nvPr>
            <p:ph type="dt" sz="half" idx="11"/>
          </p:nvPr>
        </p:nvSpPr>
        <p:spPr/>
        <p:txBody>
          <a:bodyPr/>
          <a:lstStyle/>
          <a:p>
            <a:fld id="{43C7FCC3-11B8-46E0-A631-46BD9C968D9A}" type="datetime4">
              <a:rPr lang="en-US" smtClean="0"/>
              <a:pPr/>
              <a:t>August 26, 2014</a:t>
            </a:fld>
            <a:endParaRPr lang="en-US"/>
          </a:p>
        </p:txBody>
      </p:sp>
    </p:spTree>
    <p:extLst>
      <p:ext uri="{BB962C8B-B14F-4D97-AF65-F5344CB8AC3E}">
        <p14:creationId xmlns:p14="http://schemas.microsoft.com/office/powerpoint/2010/main" val="3937850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Roles within a broker</a:t>
            </a:r>
            <a:endParaRPr lang="en-US" dirty="0"/>
          </a:p>
        </p:txBody>
      </p:sp>
      <p:sp>
        <p:nvSpPr>
          <p:cNvPr id="4" name="Slide Number Placeholder 3"/>
          <p:cNvSpPr>
            <a:spLocks noGrp="1"/>
          </p:cNvSpPr>
          <p:nvPr>
            <p:ph type="sldNum" sz="quarter" idx="10"/>
          </p:nvPr>
        </p:nvSpPr>
        <p:spPr/>
        <p:txBody>
          <a:bodyPr/>
          <a:lstStyle/>
          <a:p>
            <a:fld id="{210591EA-ECDA-4562-86EE-76D9644ADC8D}" type="slidenum">
              <a:rPr lang="en-US" smtClean="0"/>
              <a:pPr/>
              <a:t>13</a:t>
            </a:fld>
            <a:endParaRPr lang="en-US"/>
          </a:p>
        </p:txBody>
      </p:sp>
      <p:sp>
        <p:nvSpPr>
          <p:cNvPr id="5" name="Date Placeholder 4"/>
          <p:cNvSpPr>
            <a:spLocks noGrp="1"/>
          </p:cNvSpPr>
          <p:nvPr>
            <p:ph type="dt" sz="half" idx="11"/>
          </p:nvPr>
        </p:nvSpPr>
        <p:spPr/>
        <p:txBody>
          <a:bodyPr/>
          <a:lstStyle/>
          <a:p>
            <a:fld id="{947A87CB-4204-4114-AF5D-005455685D6F}" type="datetime4">
              <a:rPr lang="en-US" smtClean="0"/>
              <a:pPr/>
              <a:t>August 26, 2014</a:t>
            </a:fld>
            <a:endParaRPr lang="en-US"/>
          </a:p>
        </p:txBody>
      </p:sp>
    </p:spTree>
    <p:extLst>
      <p:ext uri="{BB962C8B-B14F-4D97-AF65-F5344CB8AC3E}">
        <p14:creationId xmlns:p14="http://schemas.microsoft.com/office/powerpoint/2010/main" val="1198589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Roles within a Broker</a:t>
            </a:r>
            <a:endParaRPr lang="en-US" dirty="0"/>
          </a:p>
        </p:txBody>
      </p:sp>
      <p:sp>
        <p:nvSpPr>
          <p:cNvPr id="7" name="Content Placeholder 6"/>
          <p:cNvSpPr>
            <a:spLocks noGrp="1"/>
          </p:cNvSpPr>
          <p:nvPr>
            <p:ph sz="half" idx="1"/>
          </p:nvPr>
        </p:nvSpPr>
        <p:spPr/>
        <p:txBody>
          <a:bodyPr/>
          <a:lstStyle/>
          <a:p>
            <a:pPr marL="0" indent="0">
              <a:buNone/>
            </a:pPr>
            <a:r>
              <a:rPr lang="en-US" dirty="0" smtClean="0"/>
              <a:t>Brokers – four areas</a:t>
            </a:r>
          </a:p>
          <a:p>
            <a:pPr marL="685800" lvl="1" indent="-457200">
              <a:buFont typeface="+mj-lt"/>
              <a:buAutoNum type="arabicPeriod"/>
            </a:pPr>
            <a:r>
              <a:rPr lang="en-US" dirty="0" smtClean="0"/>
              <a:t>Relationship Management </a:t>
            </a:r>
            <a:br>
              <a:rPr lang="en-US" dirty="0" smtClean="0"/>
            </a:br>
            <a:r>
              <a:rPr lang="en-US" i="1" dirty="0" smtClean="0"/>
              <a:t>Executive coverage, decision makers</a:t>
            </a:r>
            <a:endParaRPr lang="en-US" dirty="0" smtClean="0"/>
          </a:p>
          <a:p>
            <a:pPr marL="685800" lvl="1" indent="-457200">
              <a:buFont typeface="+mj-lt"/>
              <a:buAutoNum type="arabicPeriod"/>
            </a:pPr>
            <a:r>
              <a:rPr lang="en-US" dirty="0" smtClean="0"/>
              <a:t>Structuring</a:t>
            </a:r>
            <a:br>
              <a:rPr lang="en-US" dirty="0" smtClean="0"/>
            </a:br>
            <a:r>
              <a:rPr lang="en-US" i="1" dirty="0" smtClean="0"/>
              <a:t>Artistry </a:t>
            </a:r>
            <a:endParaRPr lang="en-US" dirty="0" smtClean="0"/>
          </a:p>
          <a:p>
            <a:pPr marL="685800" lvl="1" indent="-457200">
              <a:buFont typeface="+mj-lt"/>
              <a:buAutoNum type="arabicPeriod"/>
            </a:pPr>
            <a:r>
              <a:rPr lang="en-US" dirty="0" smtClean="0"/>
              <a:t>Placement</a:t>
            </a:r>
            <a:br>
              <a:rPr lang="en-US" dirty="0" smtClean="0"/>
            </a:br>
            <a:r>
              <a:rPr lang="en-US" i="1" dirty="0" smtClean="0"/>
              <a:t>Augury</a:t>
            </a:r>
            <a:endParaRPr lang="en-US" dirty="0" smtClean="0"/>
          </a:p>
          <a:p>
            <a:pPr marL="685800" lvl="1" indent="-457200">
              <a:buFont typeface="+mj-lt"/>
              <a:buAutoNum type="arabicPeriod"/>
            </a:pPr>
            <a:r>
              <a:rPr lang="en-US" dirty="0" smtClean="0"/>
              <a:t>Claims Collections</a:t>
            </a:r>
            <a:br>
              <a:rPr lang="en-US" dirty="0" smtClean="0"/>
            </a:br>
            <a:r>
              <a:rPr lang="en-US" i="1" dirty="0" smtClean="0"/>
              <a:t>Enforcement</a:t>
            </a:r>
            <a:endParaRPr lang="en-US" dirty="0" smtClean="0"/>
          </a:p>
        </p:txBody>
      </p:sp>
      <p:sp>
        <p:nvSpPr>
          <p:cNvPr id="2" name="Content Placeholder 1"/>
          <p:cNvSpPr>
            <a:spLocks noGrp="1"/>
          </p:cNvSpPr>
          <p:nvPr>
            <p:ph sz="half" idx="2"/>
          </p:nvPr>
        </p:nvSpPr>
        <p:spPr/>
        <p:txBody>
          <a:bodyPr/>
          <a:lstStyle/>
          <a:p>
            <a:pPr marL="0" indent="0">
              <a:buNone/>
            </a:pPr>
            <a:r>
              <a:rPr lang="en-US" dirty="0"/>
              <a:t>Specialist Support</a:t>
            </a:r>
          </a:p>
          <a:p>
            <a:r>
              <a:rPr lang="en-US" sz="2400" dirty="0"/>
              <a:t>Actuaries</a:t>
            </a:r>
          </a:p>
          <a:p>
            <a:r>
              <a:rPr lang="en-US" sz="2400" dirty="0" smtClean="0"/>
              <a:t>Catastrophe </a:t>
            </a:r>
            <a:r>
              <a:rPr lang="en-US" sz="2400" dirty="0"/>
              <a:t>modelers</a:t>
            </a:r>
          </a:p>
          <a:p>
            <a:r>
              <a:rPr lang="en-US" sz="2400" dirty="0" smtClean="0"/>
              <a:t>Contracts Analysts</a:t>
            </a:r>
          </a:p>
          <a:p>
            <a:r>
              <a:rPr lang="en-US" sz="2400" dirty="0" smtClean="0"/>
              <a:t>Counterparty Credit Risk Analysts</a:t>
            </a:r>
            <a:endParaRPr lang="en-US" sz="2400" dirty="0"/>
          </a:p>
          <a:p>
            <a:r>
              <a:rPr lang="en-US" sz="2400" dirty="0" smtClean="0"/>
              <a:t>Advisors: </a:t>
            </a:r>
            <a:r>
              <a:rPr lang="en-US" sz="2400" dirty="0"/>
              <a:t>rating agency, regulatory, </a:t>
            </a:r>
            <a:r>
              <a:rPr lang="en-US" sz="2400" dirty="0" smtClean="0"/>
              <a:t>accounting</a:t>
            </a:r>
            <a:endParaRPr lang="en-US" sz="2400" dirty="0"/>
          </a:p>
        </p:txBody>
      </p:sp>
      <p:sp>
        <p:nvSpPr>
          <p:cNvPr id="4" name="Slide Number Placeholder 3"/>
          <p:cNvSpPr>
            <a:spLocks noGrp="1"/>
          </p:cNvSpPr>
          <p:nvPr>
            <p:ph type="sldNum" sz="quarter" idx="10"/>
          </p:nvPr>
        </p:nvSpPr>
        <p:spPr/>
        <p:txBody>
          <a:bodyPr/>
          <a:lstStyle/>
          <a:p>
            <a:fld id="{79158A37-C2B8-4322-B04F-6484D84D3002}" type="slidenum">
              <a:rPr lang="en-US" smtClean="0"/>
              <a:pPr/>
              <a:t>14</a:t>
            </a:fld>
            <a:endParaRPr lang="en-US"/>
          </a:p>
        </p:txBody>
      </p:sp>
      <p:sp>
        <p:nvSpPr>
          <p:cNvPr id="5" name="Date Placeholder 4"/>
          <p:cNvSpPr>
            <a:spLocks noGrp="1"/>
          </p:cNvSpPr>
          <p:nvPr>
            <p:ph type="dt" sz="half" idx="11"/>
          </p:nvPr>
        </p:nvSpPr>
        <p:spPr/>
        <p:txBody>
          <a:bodyPr/>
          <a:lstStyle/>
          <a:p>
            <a:fld id="{43C7FCC3-11B8-46E0-A631-46BD9C968D9A}" type="datetime4">
              <a:rPr lang="en-US" smtClean="0"/>
              <a:pPr/>
              <a:t>August 26, 2014</a:t>
            </a:fld>
            <a:endParaRPr lang="en-US"/>
          </a:p>
        </p:txBody>
      </p:sp>
    </p:spTree>
    <p:extLst>
      <p:ext uri="{BB962C8B-B14F-4D97-AF65-F5344CB8AC3E}">
        <p14:creationId xmlns:p14="http://schemas.microsoft.com/office/powerpoint/2010/main" val="2447461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Process steps in reinsurance placement</a:t>
            </a:r>
            <a:endParaRPr lang="en-US" dirty="0"/>
          </a:p>
        </p:txBody>
      </p:sp>
      <p:sp>
        <p:nvSpPr>
          <p:cNvPr id="4" name="Slide Number Placeholder 3"/>
          <p:cNvSpPr>
            <a:spLocks noGrp="1"/>
          </p:cNvSpPr>
          <p:nvPr>
            <p:ph type="sldNum" sz="quarter" idx="10"/>
          </p:nvPr>
        </p:nvSpPr>
        <p:spPr/>
        <p:txBody>
          <a:bodyPr/>
          <a:lstStyle/>
          <a:p>
            <a:fld id="{210591EA-ECDA-4562-86EE-76D9644ADC8D}" type="slidenum">
              <a:rPr lang="en-US" smtClean="0"/>
              <a:pPr/>
              <a:t>15</a:t>
            </a:fld>
            <a:endParaRPr lang="en-US"/>
          </a:p>
        </p:txBody>
      </p:sp>
      <p:sp>
        <p:nvSpPr>
          <p:cNvPr id="5" name="Date Placeholder 4"/>
          <p:cNvSpPr>
            <a:spLocks noGrp="1"/>
          </p:cNvSpPr>
          <p:nvPr>
            <p:ph type="dt" sz="half" idx="11"/>
          </p:nvPr>
        </p:nvSpPr>
        <p:spPr/>
        <p:txBody>
          <a:bodyPr/>
          <a:lstStyle/>
          <a:p>
            <a:fld id="{947A87CB-4204-4114-AF5D-005455685D6F}" type="datetime4">
              <a:rPr lang="en-US" smtClean="0"/>
              <a:pPr/>
              <a:t>August 26, 2014</a:t>
            </a:fld>
            <a:endParaRPr lang="en-US"/>
          </a:p>
        </p:txBody>
      </p:sp>
    </p:spTree>
    <p:extLst>
      <p:ext uri="{BB962C8B-B14F-4D97-AF65-F5344CB8AC3E}">
        <p14:creationId xmlns:p14="http://schemas.microsoft.com/office/powerpoint/2010/main" val="2499785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3"/>
          <p:cNvGrpSpPr>
            <a:grpSpLocks/>
          </p:cNvGrpSpPr>
          <p:nvPr/>
        </p:nvGrpSpPr>
        <p:grpSpPr bwMode="auto">
          <a:xfrm>
            <a:off x="0" y="2925763"/>
            <a:ext cx="9602788" cy="1676400"/>
            <a:chOff x="0" y="2086"/>
            <a:chExt cx="5760" cy="1056"/>
          </a:xfrm>
        </p:grpSpPr>
        <p:sp>
          <p:nvSpPr>
            <p:cNvPr id="3123"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eaLnBrk="0" hangingPunct="0"/>
              <a:endParaRPr lang="en-US">
                <a:cs typeface="Arial" pitchFamily="34" charset="0"/>
              </a:endParaRPr>
            </a:p>
          </p:txBody>
        </p:sp>
        <p:sp>
          <p:nvSpPr>
            <p:cNvPr id="3124"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eaLnBrk="0" hangingPunct="0"/>
              <a:endParaRPr lang="en-US">
                <a:cs typeface="Arial" pitchFamily="34" charset="0"/>
              </a:endParaRPr>
            </a:p>
          </p:txBody>
        </p:sp>
      </p:grpSp>
      <p:sp>
        <p:nvSpPr>
          <p:cNvPr id="3075" name="Rectangle 2"/>
          <p:cNvSpPr>
            <a:spLocks noGrp="1" noChangeArrowheads="1"/>
          </p:cNvSpPr>
          <p:nvPr>
            <p:ph type="title" idx="4294967295"/>
          </p:nvPr>
        </p:nvSpPr>
        <p:spPr/>
        <p:txBody>
          <a:bodyPr/>
          <a:lstStyle/>
          <a:p>
            <a:r>
              <a:rPr lang="en-US" smtClean="0"/>
              <a:t>Comprehensive Approach Ensures the Best Solutions</a:t>
            </a:r>
          </a:p>
        </p:txBody>
      </p:sp>
      <p:grpSp>
        <p:nvGrpSpPr>
          <p:cNvPr id="3076" name="Group 49"/>
          <p:cNvGrpSpPr>
            <a:grpSpLocks/>
          </p:cNvGrpSpPr>
          <p:nvPr/>
        </p:nvGrpSpPr>
        <p:grpSpPr bwMode="auto">
          <a:xfrm>
            <a:off x="1363663" y="804863"/>
            <a:ext cx="6477000" cy="5865812"/>
            <a:chOff x="1363663" y="804863"/>
            <a:chExt cx="6477000" cy="5865872"/>
          </a:xfrm>
        </p:grpSpPr>
        <p:grpSp>
          <p:nvGrpSpPr>
            <p:cNvPr id="3077" name="Group 53"/>
            <p:cNvGrpSpPr>
              <a:grpSpLocks/>
            </p:cNvGrpSpPr>
            <p:nvPr/>
          </p:nvGrpSpPr>
          <p:grpSpPr bwMode="auto">
            <a:xfrm>
              <a:off x="5683250" y="804863"/>
              <a:ext cx="1809750" cy="601662"/>
              <a:chOff x="5683250" y="804863"/>
              <a:chExt cx="1809750" cy="601662"/>
            </a:xfrm>
          </p:grpSpPr>
          <p:sp>
            <p:nvSpPr>
              <p:cNvPr id="26" name="Line 2"/>
              <p:cNvSpPr>
                <a:spLocks noChangeShapeType="1"/>
              </p:cNvSpPr>
              <p:nvPr/>
            </p:nvSpPr>
            <p:spPr bwMode="auto">
              <a:xfrm flipH="1">
                <a:off x="5780088" y="1046165"/>
                <a:ext cx="0" cy="360366"/>
              </a:xfrm>
              <a:prstGeom prst="line">
                <a:avLst/>
              </a:prstGeom>
              <a:noFill/>
              <a:ln w="15875">
                <a:solidFill>
                  <a:schemeClr val="tx2">
                    <a:lumMod val="75000"/>
                  </a:schemeClr>
                </a:solidFill>
                <a:round/>
                <a:headEnd/>
                <a:tailEnd/>
              </a:ln>
              <a:effectLst/>
            </p:spPr>
            <p:txBody>
              <a:bodyPr tIns="91440" bIns="91440" anchor="ctr"/>
              <a:lstStyle/>
              <a:p>
                <a:pPr algn="ctr">
                  <a:lnSpc>
                    <a:spcPct val="86000"/>
                  </a:lnSpc>
                  <a:defRPr/>
                </a:pPr>
                <a:endParaRPr lang="en-US" baseline="0">
                  <a:ea typeface="+mn-ea"/>
                </a:endParaRPr>
              </a:p>
            </p:txBody>
          </p:sp>
          <p:sp>
            <p:nvSpPr>
              <p:cNvPr id="27" name="Isosceles Triangle 26"/>
              <p:cNvSpPr>
                <a:spLocks noChangeArrowheads="1"/>
              </p:cNvSpPr>
              <p:nvPr/>
            </p:nvSpPr>
            <p:spPr bwMode="auto">
              <a:xfrm rot="16200000">
                <a:off x="5701506" y="989808"/>
                <a:ext cx="109539" cy="66675"/>
              </a:xfrm>
              <a:prstGeom prst="triangle">
                <a:avLst>
                  <a:gd name="adj" fmla="val 50000"/>
                </a:avLst>
              </a:prstGeom>
              <a:solidFill>
                <a:srgbClr val="8F8F8F"/>
              </a:solidFill>
              <a:ln w="9525" algn="ctr">
                <a:noFill/>
                <a:round/>
                <a:headEnd/>
                <a:tailEnd/>
              </a:ln>
            </p:spPr>
            <p:txBody>
              <a:bodyPr vert="eaVert" wrap="none" lIns="0" tIns="0" anchor="ctr"/>
              <a:lstStyle/>
              <a:p>
                <a:pPr algn="ctr">
                  <a:lnSpc>
                    <a:spcPct val="86000"/>
                  </a:lnSpc>
                  <a:defRPr/>
                </a:pPr>
                <a:endParaRPr lang="en-US" baseline="0">
                  <a:ea typeface="+mn-ea"/>
                </a:endParaRPr>
              </a:p>
            </p:txBody>
          </p:sp>
          <p:sp>
            <p:nvSpPr>
              <p:cNvPr id="28" name="Rectangle 27"/>
              <p:cNvSpPr/>
              <p:nvPr/>
            </p:nvSpPr>
            <p:spPr bwMode="auto">
              <a:xfrm>
                <a:off x="5722938" y="822325"/>
                <a:ext cx="1350962" cy="195265"/>
              </a:xfrm>
              <a:prstGeom prst="rect">
                <a:avLst/>
              </a:prstGeom>
              <a:solidFill>
                <a:schemeClr val="tx2">
                  <a:lumMod val="60000"/>
                  <a:lumOff val="40000"/>
                </a:schemeClr>
              </a:solidFill>
              <a:ln w="9525" cap="flat" cmpd="sng" algn="ctr">
                <a:solidFill>
                  <a:schemeClr val="bg2"/>
                </a:solidFill>
                <a:prstDash val="solid"/>
                <a:round/>
                <a:headEnd type="none" w="med" len="med"/>
                <a:tailEnd type="none" w="med" len="med"/>
              </a:ln>
              <a:effectLst/>
            </p:spPr>
            <p:txBody>
              <a:bodyPr wrap="none" lIns="0" tIns="0" anchor="ctr"/>
              <a:lstStyle/>
              <a:p>
                <a:pPr algn="ctr">
                  <a:lnSpc>
                    <a:spcPct val="86000"/>
                  </a:lnSpc>
                  <a:defRPr/>
                </a:pPr>
                <a:endParaRPr lang="en-US" baseline="0" dirty="0">
                  <a:ea typeface="+mn-ea"/>
                </a:endParaRPr>
              </a:p>
            </p:txBody>
          </p:sp>
          <p:sp>
            <p:nvSpPr>
              <p:cNvPr id="3122" name="Text Box 27"/>
              <p:cNvSpPr txBox="1">
                <a:spLocks noChangeArrowheads="1"/>
              </p:cNvSpPr>
              <p:nvPr/>
            </p:nvSpPr>
            <p:spPr bwMode="auto">
              <a:xfrm>
                <a:off x="5683250" y="804863"/>
                <a:ext cx="1809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eaLnBrk="1" hangingPunct="1">
                  <a:spcBef>
                    <a:spcPct val="50000"/>
                  </a:spcBef>
                </a:pPr>
                <a:r>
                  <a:rPr lang="en-US" sz="1000" baseline="0"/>
                  <a:t>Contract at Placement</a:t>
                </a:r>
              </a:p>
            </p:txBody>
          </p:sp>
        </p:grpSp>
        <p:grpSp>
          <p:nvGrpSpPr>
            <p:cNvPr id="3078" name="Group 49"/>
            <p:cNvGrpSpPr>
              <a:grpSpLocks/>
            </p:cNvGrpSpPr>
            <p:nvPr/>
          </p:nvGrpSpPr>
          <p:grpSpPr bwMode="auto">
            <a:xfrm>
              <a:off x="6318250" y="5594350"/>
              <a:ext cx="1522413" cy="400050"/>
              <a:chOff x="6318250" y="5594350"/>
              <a:chExt cx="1522413" cy="400050"/>
            </a:xfrm>
          </p:grpSpPr>
          <p:sp>
            <p:nvSpPr>
              <p:cNvPr id="31" name="Line 2"/>
              <p:cNvSpPr>
                <a:spLocks noChangeShapeType="1"/>
              </p:cNvSpPr>
              <p:nvPr/>
            </p:nvSpPr>
            <p:spPr bwMode="auto">
              <a:xfrm rot="5400000" flipH="1">
                <a:off x="6499225" y="5500738"/>
                <a:ext cx="0" cy="361950"/>
              </a:xfrm>
              <a:prstGeom prst="line">
                <a:avLst/>
              </a:prstGeom>
              <a:noFill/>
              <a:ln w="15875">
                <a:solidFill>
                  <a:schemeClr val="tx2">
                    <a:lumMod val="75000"/>
                  </a:schemeClr>
                </a:solidFill>
                <a:round/>
                <a:headEnd/>
                <a:tailEnd/>
              </a:ln>
              <a:effectLst/>
            </p:spPr>
            <p:txBody>
              <a:bodyPr tIns="91440" bIns="91440" anchor="ctr"/>
              <a:lstStyle/>
              <a:p>
                <a:pPr algn="ctr">
                  <a:lnSpc>
                    <a:spcPct val="86000"/>
                  </a:lnSpc>
                  <a:defRPr/>
                </a:pPr>
                <a:endParaRPr lang="en-US" baseline="0">
                  <a:ea typeface="+mn-ea"/>
                </a:endParaRPr>
              </a:p>
            </p:txBody>
          </p:sp>
          <p:sp>
            <p:nvSpPr>
              <p:cNvPr id="32" name="Isosceles Triangle 31"/>
              <p:cNvSpPr>
                <a:spLocks noChangeArrowheads="1"/>
              </p:cNvSpPr>
              <p:nvPr/>
            </p:nvSpPr>
            <p:spPr bwMode="auto">
              <a:xfrm>
                <a:off x="6629400" y="5624562"/>
                <a:ext cx="111125" cy="66676"/>
              </a:xfrm>
              <a:prstGeom prst="triangle">
                <a:avLst>
                  <a:gd name="adj" fmla="val 50000"/>
                </a:avLst>
              </a:prstGeom>
              <a:solidFill>
                <a:srgbClr val="8F8F8F"/>
              </a:solidFill>
              <a:ln w="9525" algn="ctr">
                <a:noFill/>
                <a:round/>
                <a:headEnd/>
                <a:tailEnd/>
              </a:ln>
            </p:spPr>
            <p:txBody>
              <a:bodyPr vert="eaVert" wrap="none" lIns="0" tIns="0" anchor="ctr"/>
              <a:lstStyle/>
              <a:p>
                <a:pPr algn="ctr">
                  <a:lnSpc>
                    <a:spcPct val="86000"/>
                  </a:lnSpc>
                  <a:defRPr/>
                </a:pPr>
                <a:endParaRPr lang="en-US" baseline="0">
                  <a:ea typeface="+mn-ea"/>
                </a:endParaRPr>
              </a:p>
            </p:txBody>
          </p:sp>
          <p:sp>
            <p:nvSpPr>
              <p:cNvPr id="33" name="Rectangle 32"/>
              <p:cNvSpPr/>
              <p:nvPr/>
            </p:nvSpPr>
            <p:spPr bwMode="auto">
              <a:xfrm>
                <a:off x="6689725" y="5626149"/>
                <a:ext cx="1074738" cy="331791"/>
              </a:xfrm>
              <a:prstGeom prst="rect">
                <a:avLst/>
              </a:prstGeom>
              <a:solidFill>
                <a:schemeClr val="tx2">
                  <a:lumMod val="60000"/>
                  <a:lumOff val="40000"/>
                </a:schemeClr>
              </a:solidFill>
              <a:ln w="9525" cap="flat" cmpd="sng" algn="ctr">
                <a:solidFill>
                  <a:schemeClr val="bg2"/>
                </a:solidFill>
                <a:prstDash val="solid"/>
                <a:round/>
                <a:headEnd type="none" w="med" len="med"/>
                <a:tailEnd type="none" w="med" len="med"/>
              </a:ln>
              <a:effectLst/>
            </p:spPr>
            <p:txBody>
              <a:bodyPr wrap="none" lIns="0" tIns="0" anchor="ctr"/>
              <a:lstStyle/>
              <a:p>
                <a:pPr algn="ctr">
                  <a:lnSpc>
                    <a:spcPct val="86000"/>
                  </a:lnSpc>
                  <a:defRPr/>
                </a:pPr>
                <a:endParaRPr lang="en-US" baseline="0" dirty="0">
                  <a:ea typeface="+mn-ea"/>
                </a:endParaRPr>
              </a:p>
            </p:txBody>
          </p:sp>
          <p:sp>
            <p:nvSpPr>
              <p:cNvPr id="3118" name="Text Box 22"/>
              <p:cNvSpPr txBox="1">
                <a:spLocks noChangeArrowheads="1"/>
              </p:cNvSpPr>
              <p:nvPr/>
            </p:nvSpPr>
            <p:spPr bwMode="auto">
              <a:xfrm>
                <a:off x="6637338" y="5594350"/>
                <a:ext cx="1203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t>Market Security Analysis</a:t>
                </a:r>
              </a:p>
            </p:txBody>
          </p:sp>
        </p:grpSp>
        <p:grpSp>
          <p:nvGrpSpPr>
            <p:cNvPr id="3079" name="Group 50"/>
            <p:cNvGrpSpPr>
              <a:grpSpLocks/>
            </p:cNvGrpSpPr>
            <p:nvPr/>
          </p:nvGrpSpPr>
          <p:grpSpPr bwMode="auto">
            <a:xfrm>
              <a:off x="5053013" y="5864225"/>
              <a:ext cx="969962" cy="806510"/>
              <a:chOff x="5083175" y="5864225"/>
              <a:chExt cx="969963" cy="806510"/>
            </a:xfrm>
          </p:grpSpPr>
          <p:sp>
            <p:nvSpPr>
              <p:cNvPr id="35" name="Line 2"/>
              <p:cNvSpPr>
                <a:spLocks noChangeShapeType="1"/>
              </p:cNvSpPr>
              <p:nvPr/>
            </p:nvSpPr>
            <p:spPr bwMode="auto">
              <a:xfrm flipH="1">
                <a:off x="5140325" y="5864277"/>
                <a:ext cx="0" cy="361954"/>
              </a:xfrm>
              <a:prstGeom prst="line">
                <a:avLst/>
              </a:prstGeom>
              <a:noFill/>
              <a:ln w="15875">
                <a:solidFill>
                  <a:schemeClr val="tx2">
                    <a:lumMod val="75000"/>
                  </a:schemeClr>
                </a:solidFill>
                <a:round/>
                <a:headEnd/>
                <a:tailEnd/>
              </a:ln>
              <a:effectLst/>
            </p:spPr>
            <p:txBody>
              <a:bodyPr tIns="91440" bIns="91440" anchor="ctr"/>
              <a:lstStyle/>
              <a:p>
                <a:pPr algn="ctr">
                  <a:lnSpc>
                    <a:spcPct val="86000"/>
                  </a:lnSpc>
                  <a:defRPr/>
                </a:pPr>
                <a:endParaRPr lang="en-US" baseline="0">
                  <a:ea typeface="+mn-ea"/>
                </a:endParaRPr>
              </a:p>
            </p:txBody>
          </p:sp>
          <p:sp>
            <p:nvSpPr>
              <p:cNvPr id="36" name="Isosceles Triangle 35"/>
              <p:cNvSpPr>
                <a:spLocks noChangeArrowheads="1"/>
              </p:cNvSpPr>
              <p:nvPr/>
            </p:nvSpPr>
            <p:spPr bwMode="auto">
              <a:xfrm rot="16200000">
                <a:off x="5060949" y="6215119"/>
                <a:ext cx="111126" cy="66675"/>
              </a:xfrm>
              <a:prstGeom prst="triangle">
                <a:avLst>
                  <a:gd name="adj" fmla="val 50000"/>
                </a:avLst>
              </a:prstGeom>
              <a:solidFill>
                <a:srgbClr val="8F8F8F"/>
              </a:solidFill>
              <a:ln w="9525" algn="ctr">
                <a:noFill/>
                <a:round/>
                <a:headEnd/>
                <a:tailEnd/>
              </a:ln>
            </p:spPr>
            <p:txBody>
              <a:bodyPr vert="eaVert" wrap="none" lIns="0" tIns="0" anchor="ctr"/>
              <a:lstStyle/>
              <a:p>
                <a:pPr algn="ctr">
                  <a:lnSpc>
                    <a:spcPct val="86000"/>
                  </a:lnSpc>
                  <a:defRPr/>
                </a:pPr>
                <a:endParaRPr lang="en-US" baseline="0">
                  <a:ea typeface="+mn-ea"/>
                </a:endParaRPr>
              </a:p>
            </p:txBody>
          </p:sp>
          <p:sp>
            <p:nvSpPr>
              <p:cNvPr id="37" name="Rectangle 36"/>
              <p:cNvSpPr/>
              <p:nvPr/>
            </p:nvSpPr>
            <p:spPr bwMode="auto">
              <a:xfrm>
                <a:off x="5083175" y="6254806"/>
                <a:ext cx="944563" cy="396879"/>
              </a:xfrm>
              <a:prstGeom prst="rect">
                <a:avLst/>
              </a:prstGeom>
              <a:solidFill>
                <a:schemeClr val="tx2">
                  <a:lumMod val="60000"/>
                  <a:lumOff val="40000"/>
                </a:schemeClr>
              </a:solidFill>
              <a:ln w="9525" cap="flat" cmpd="sng" algn="ctr">
                <a:solidFill>
                  <a:schemeClr val="bg2"/>
                </a:solidFill>
                <a:prstDash val="solid"/>
                <a:round/>
                <a:headEnd type="none" w="med" len="med"/>
                <a:tailEnd type="none" w="med" len="med"/>
              </a:ln>
              <a:effectLst/>
            </p:spPr>
            <p:txBody>
              <a:bodyPr wrap="none" lIns="0" tIns="0" anchor="ctr"/>
              <a:lstStyle/>
              <a:p>
                <a:pPr algn="ctr">
                  <a:lnSpc>
                    <a:spcPct val="86000"/>
                  </a:lnSpc>
                  <a:defRPr/>
                </a:pPr>
                <a:endParaRPr lang="en-US" baseline="0" dirty="0">
                  <a:ea typeface="+mn-ea"/>
                </a:endParaRPr>
              </a:p>
            </p:txBody>
          </p:sp>
          <p:sp>
            <p:nvSpPr>
              <p:cNvPr id="3114" name="Text Box 23"/>
              <p:cNvSpPr txBox="1">
                <a:spLocks noChangeArrowheads="1"/>
              </p:cNvSpPr>
              <p:nvPr/>
            </p:nvSpPr>
            <p:spPr bwMode="auto">
              <a:xfrm>
                <a:off x="5086350" y="6270625"/>
                <a:ext cx="966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t>GC Preferred Clauses</a:t>
                </a:r>
              </a:p>
            </p:txBody>
          </p:sp>
        </p:grpSp>
        <p:grpSp>
          <p:nvGrpSpPr>
            <p:cNvPr id="3080" name="Group 43"/>
            <p:cNvGrpSpPr>
              <a:grpSpLocks/>
            </p:cNvGrpSpPr>
            <p:nvPr/>
          </p:nvGrpSpPr>
          <p:grpSpPr bwMode="auto">
            <a:xfrm flipH="1">
              <a:off x="1844675" y="5019718"/>
              <a:ext cx="969963" cy="806405"/>
              <a:chOff x="1249999" y="4965985"/>
              <a:chExt cx="970596" cy="806223"/>
            </a:xfrm>
          </p:grpSpPr>
          <p:sp>
            <p:nvSpPr>
              <p:cNvPr id="40" name="Line 2"/>
              <p:cNvSpPr>
                <a:spLocks noChangeShapeType="1"/>
              </p:cNvSpPr>
              <p:nvPr/>
            </p:nvSpPr>
            <p:spPr bwMode="auto">
              <a:xfrm flipH="1">
                <a:off x="1307186" y="4965985"/>
                <a:ext cx="0" cy="361872"/>
              </a:xfrm>
              <a:prstGeom prst="line">
                <a:avLst/>
              </a:prstGeom>
              <a:noFill/>
              <a:ln w="15875">
                <a:solidFill>
                  <a:schemeClr val="tx2">
                    <a:lumMod val="75000"/>
                  </a:schemeClr>
                </a:solidFill>
                <a:round/>
                <a:headEnd/>
                <a:tailEnd/>
              </a:ln>
              <a:effectLst/>
            </p:spPr>
            <p:txBody>
              <a:bodyPr tIns="91440" bIns="91440" anchor="ctr"/>
              <a:lstStyle/>
              <a:p>
                <a:pPr algn="ctr">
                  <a:lnSpc>
                    <a:spcPct val="86000"/>
                  </a:lnSpc>
                  <a:defRPr/>
                </a:pPr>
                <a:endParaRPr lang="en-US" baseline="0">
                  <a:ea typeface="+mn-ea"/>
                </a:endParaRPr>
              </a:p>
            </p:txBody>
          </p:sp>
          <p:sp>
            <p:nvSpPr>
              <p:cNvPr id="41" name="Isosceles Triangle 40"/>
              <p:cNvSpPr>
                <a:spLocks noChangeArrowheads="1"/>
              </p:cNvSpPr>
              <p:nvPr/>
            </p:nvSpPr>
            <p:spPr bwMode="auto">
              <a:xfrm rot="16200000">
                <a:off x="1227808" y="5316718"/>
                <a:ext cx="111101" cy="66719"/>
              </a:xfrm>
              <a:prstGeom prst="triangle">
                <a:avLst>
                  <a:gd name="adj" fmla="val 50000"/>
                </a:avLst>
              </a:prstGeom>
              <a:solidFill>
                <a:srgbClr val="8F8F8F"/>
              </a:solidFill>
              <a:ln w="9525" algn="ctr">
                <a:noFill/>
                <a:round/>
                <a:headEnd/>
                <a:tailEnd/>
              </a:ln>
            </p:spPr>
            <p:txBody>
              <a:bodyPr vert="eaVert" wrap="none" lIns="0" tIns="0" anchor="ctr"/>
              <a:lstStyle/>
              <a:p>
                <a:pPr algn="ctr">
                  <a:lnSpc>
                    <a:spcPct val="86000"/>
                  </a:lnSpc>
                  <a:defRPr/>
                </a:pPr>
                <a:endParaRPr lang="en-US" baseline="0">
                  <a:ea typeface="+mn-ea"/>
                </a:endParaRPr>
              </a:p>
            </p:txBody>
          </p:sp>
          <p:sp>
            <p:nvSpPr>
              <p:cNvPr id="42" name="Rectangle 41"/>
              <p:cNvSpPr/>
              <p:nvPr/>
            </p:nvSpPr>
            <p:spPr bwMode="auto">
              <a:xfrm>
                <a:off x="1249999" y="5356426"/>
                <a:ext cx="945179" cy="396789"/>
              </a:xfrm>
              <a:prstGeom prst="rect">
                <a:avLst/>
              </a:prstGeom>
              <a:solidFill>
                <a:schemeClr val="tx2">
                  <a:lumMod val="60000"/>
                  <a:lumOff val="40000"/>
                </a:schemeClr>
              </a:solidFill>
              <a:ln w="9525" cap="flat" cmpd="sng" algn="ctr">
                <a:solidFill>
                  <a:schemeClr val="bg2"/>
                </a:solidFill>
                <a:prstDash val="solid"/>
                <a:round/>
                <a:headEnd type="none" w="med" len="med"/>
                <a:tailEnd type="none" w="med" len="med"/>
              </a:ln>
              <a:effectLst/>
            </p:spPr>
            <p:txBody>
              <a:bodyPr wrap="none" lIns="0" tIns="0" anchor="ctr"/>
              <a:lstStyle/>
              <a:p>
                <a:pPr algn="ctr">
                  <a:lnSpc>
                    <a:spcPct val="86000"/>
                  </a:lnSpc>
                  <a:defRPr/>
                </a:pPr>
                <a:endParaRPr lang="en-US" baseline="0" dirty="0">
                  <a:ea typeface="+mn-ea"/>
                </a:endParaRPr>
              </a:p>
            </p:txBody>
          </p:sp>
          <p:sp>
            <p:nvSpPr>
              <p:cNvPr id="3110" name="Text Box 23"/>
              <p:cNvSpPr txBox="1">
                <a:spLocks noChangeArrowheads="1"/>
              </p:cNvSpPr>
              <p:nvPr/>
            </p:nvSpPr>
            <p:spPr bwMode="auto">
              <a:xfrm>
                <a:off x="1253808" y="5372098"/>
                <a:ext cx="966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t>MetaRisk® ROLePlay</a:t>
                </a:r>
              </a:p>
            </p:txBody>
          </p:sp>
        </p:grpSp>
        <p:grpSp>
          <p:nvGrpSpPr>
            <p:cNvPr id="3081" name="Group 44"/>
            <p:cNvGrpSpPr>
              <a:grpSpLocks/>
            </p:cNvGrpSpPr>
            <p:nvPr/>
          </p:nvGrpSpPr>
          <p:grpSpPr bwMode="auto">
            <a:xfrm flipH="1">
              <a:off x="1363663" y="3838575"/>
              <a:ext cx="971550" cy="806450"/>
              <a:chOff x="1249999" y="4965942"/>
              <a:chExt cx="970596" cy="806268"/>
            </a:xfrm>
          </p:grpSpPr>
          <p:sp>
            <p:nvSpPr>
              <p:cNvPr id="46" name="Line 2"/>
              <p:cNvSpPr>
                <a:spLocks noChangeShapeType="1"/>
              </p:cNvSpPr>
              <p:nvPr/>
            </p:nvSpPr>
            <p:spPr bwMode="auto">
              <a:xfrm flipH="1">
                <a:off x="1307093" y="4965973"/>
                <a:ext cx="0" cy="361872"/>
              </a:xfrm>
              <a:prstGeom prst="line">
                <a:avLst/>
              </a:prstGeom>
              <a:noFill/>
              <a:ln w="15875">
                <a:solidFill>
                  <a:schemeClr val="tx2">
                    <a:lumMod val="75000"/>
                  </a:schemeClr>
                </a:solidFill>
                <a:round/>
                <a:headEnd/>
                <a:tailEnd/>
              </a:ln>
              <a:effectLst/>
            </p:spPr>
            <p:txBody>
              <a:bodyPr tIns="91440" bIns="91440" anchor="ctr"/>
              <a:lstStyle/>
              <a:p>
                <a:pPr algn="ctr">
                  <a:lnSpc>
                    <a:spcPct val="86000"/>
                  </a:lnSpc>
                  <a:defRPr/>
                </a:pPr>
                <a:endParaRPr lang="en-US" baseline="0">
                  <a:ea typeface="+mn-ea"/>
                </a:endParaRPr>
              </a:p>
            </p:txBody>
          </p:sp>
          <p:sp>
            <p:nvSpPr>
              <p:cNvPr id="47" name="Isosceles Triangle 46"/>
              <p:cNvSpPr>
                <a:spLocks noChangeArrowheads="1"/>
              </p:cNvSpPr>
              <p:nvPr/>
            </p:nvSpPr>
            <p:spPr bwMode="auto">
              <a:xfrm rot="16200000">
                <a:off x="1227753" y="5316761"/>
                <a:ext cx="111101" cy="66610"/>
              </a:xfrm>
              <a:prstGeom prst="triangle">
                <a:avLst>
                  <a:gd name="adj" fmla="val 50000"/>
                </a:avLst>
              </a:prstGeom>
              <a:solidFill>
                <a:srgbClr val="8F8F8F"/>
              </a:solidFill>
              <a:ln w="9525" algn="ctr">
                <a:noFill/>
                <a:round/>
                <a:headEnd/>
                <a:tailEnd/>
              </a:ln>
            </p:spPr>
            <p:txBody>
              <a:bodyPr vert="eaVert" wrap="none" lIns="0" tIns="0" anchor="ctr"/>
              <a:lstStyle/>
              <a:p>
                <a:pPr algn="ctr">
                  <a:lnSpc>
                    <a:spcPct val="86000"/>
                  </a:lnSpc>
                  <a:defRPr/>
                </a:pPr>
                <a:endParaRPr lang="en-US" baseline="0">
                  <a:ea typeface="+mn-ea"/>
                </a:endParaRPr>
              </a:p>
            </p:txBody>
          </p:sp>
          <p:sp>
            <p:nvSpPr>
              <p:cNvPr id="48" name="Rectangle 47"/>
              <p:cNvSpPr/>
              <p:nvPr/>
            </p:nvSpPr>
            <p:spPr bwMode="auto">
              <a:xfrm>
                <a:off x="1249999" y="5356414"/>
                <a:ext cx="945221" cy="396789"/>
              </a:xfrm>
              <a:prstGeom prst="rect">
                <a:avLst/>
              </a:prstGeom>
              <a:solidFill>
                <a:schemeClr val="tx2">
                  <a:lumMod val="60000"/>
                  <a:lumOff val="40000"/>
                </a:schemeClr>
              </a:solidFill>
              <a:ln w="9525" cap="flat" cmpd="sng" algn="ctr">
                <a:solidFill>
                  <a:schemeClr val="bg2"/>
                </a:solidFill>
                <a:prstDash val="solid"/>
                <a:round/>
                <a:headEnd type="none" w="med" len="med"/>
                <a:tailEnd type="none" w="med" len="med"/>
              </a:ln>
              <a:effectLst/>
            </p:spPr>
            <p:txBody>
              <a:bodyPr wrap="none" lIns="0" tIns="0" anchor="ctr"/>
              <a:lstStyle/>
              <a:p>
                <a:pPr algn="ctr">
                  <a:lnSpc>
                    <a:spcPct val="86000"/>
                  </a:lnSpc>
                  <a:defRPr/>
                </a:pPr>
                <a:endParaRPr lang="en-US" baseline="0" dirty="0">
                  <a:ea typeface="+mn-ea"/>
                </a:endParaRPr>
              </a:p>
            </p:txBody>
          </p:sp>
          <p:sp>
            <p:nvSpPr>
              <p:cNvPr id="3106" name="Text Box 23"/>
              <p:cNvSpPr txBox="1">
                <a:spLocks noChangeArrowheads="1"/>
              </p:cNvSpPr>
              <p:nvPr/>
            </p:nvSpPr>
            <p:spPr bwMode="auto">
              <a:xfrm>
                <a:off x="1253808" y="5372100"/>
                <a:ext cx="966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t>Cat Modeling + Analysis</a:t>
                </a:r>
              </a:p>
            </p:txBody>
          </p:sp>
        </p:grpSp>
        <p:grpSp>
          <p:nvGrpSpPr>
            <p:cNvPr id="3082" name="Group 50"/>
            <p:cNvGrpSpPr>
              <a:grpSpLocks/>
            </p:cNvGrpSpPr>
            <p:nvPr/>
          </p:nvGrpSpPr>
          <p:grpSpPr bwMode="auto">
            <a:xfrm>
              <a:off x="2538413" y="6046788"/>
              <a:ext cx="977900" cy="577850"/>
              <a:chOff x="2538149" y="6047116"/>
              <a:chExt cx="977826" cy="577175"/>
            </a:xfrm>
          </p:grpSpPr>
          <p:grpSp>
            <p:nvGrpSpPr>
              <p:cNvPr id="3098" name="Group 49"/>
              <p:cNvGrpSpPr>
                <a:grpSpLocks/>
              </p:cNvGrpSpPr>
              <p:nvPr/>
            </p:nvGrpSpPr>
            <p:grpSpPr bwMode="auto">
              <a:xfrm rot="-5400000">
                <a:off x="3375196" y="6121220"/>
                <a:ext cx="214883" cy="66675"/>
                <a:chOff x="3460486" y="6540153"/>
                <a:chExt cx="214883" cy="66675"/>
              </a:xfrm>
            </p:grpSpPr>
            <p:sp>
              <p:nvSpPr>
                <p:cNvPr id="52" name="Isosceles Triangle 51"/>
                <p:cNvSpPr>
                  <a:spLocks noChangeArrowheads="1"/>
                </p:cNvSpPr>
                <p:nvPr/>
              </p:nvSpPr>
              <p:spPr bwMode="auto">
                <a:xfrm rot="10800000" flipH="1">
                  <a:off x="3450151" y="6540158"/>
                  <a:ext cx="131610" cy="66670"/>
                </a:xfrm>
                <a:prstGeom prst="triangle">
                  <a:avLst>
                    <a:gd name="adj" fmla="val 50000"/>
                  </a:avLst>
                </a:prstGeom>
                <a:solidFill>
                  <a:srgbClr val="8F8F8F"/>
                </a:solidFill>
                <a:ln w="9525" algn="ctr">
                  <a:noFill/>
                  <a:round/>
                  <a:headEnd/>
                  <a:tailEnd/>
                </a:ln>
              </p:spPr>
              <p:txBody>
                <a:bodyPr vert="eaVert" wrap="none" lIns="0" tIns="0" anchor="ctr"/>
                <a:lstStyle/>
                <a:p>
                  <a:pPr algn="ctr">
                    <a:lnSpc>
                      <a:spcPct val="86000"/>
                    </a:lnSpc>
                    <a:defRPr/>
                  </a:pPr>
                  <a:endParaRPr lang="en-US" baseline="0">
                    <a:ea typeface="+mn-ea"/>
                  </a:endParaRPr>
                </a:p>
              </p:txBody>
            </p:sp>
            <p:sp>
              <p:nvSpPr>
                <p:cNvPr id="56" name="Line 2"/>
                <p:cNvSpPr>
                  <a:spLocks noChangeShapeType="1"/>
                </p:cNvSpPr>
                <p:nvPr/>
              </p:nvSpPr>
              <p:spPr bwMode="auto">
                <a:xfrm rot="5400000" flipH="1">
                  <a:off x="3623781" y="6469603"/>
                  <a:ext cx="0" cy="153809"/>
                </a:xfrm>
                <a:prstGeom prst="line">
                  <a:avLst/>
                </a:prstGeom>
                <a:noFill/>
                <a:ln w="15875">
                  <a:solidFill>
                    <a:schemeClr val="tx2">
                      <a:lumMod val="75000"/>
                    </a:schemeClr>
                  </a:solidFill>
                  <a:round/>
                  <a:headEnd/>
                  <a:tailEnd/>
                </a:ln>
                <a:effectLst/>
              </p:spPr>
              <p:txBody>
                <a:bodyPr tIns="91440" bIns="91440" anchor="ctr"/>
                <a:lstStyle/>
                <a:p>
                  <a:pPr algn="ctr">
                    <a:lnSpc>
                      <a:spcPct val="86000"/>
                    </a:lnSpc>
                    <a:defRPr/>
                  </a:pPr>
                  <a:endParaRPr lang="en-US" baseline="0">
                    <a:ea typeface="+mn-ea"/>
                  </a:endParaRPr>
                </a:p>
              </p:txBody>
            </p:sp>
          </p:grpSp>
          <p:sp>
            <p:nvSpPr>
              <p:cNvPr id="53" name="Rectangle 52"/>
              <p:cNvSpPr/>
              <p:nvPr/>
            </p:nvSpPr>
            <p:spPr bwMode="auto">
              <a:xfrm flipH="1">
                <a:off x="2565134" y="6208907"/>
                <a:ext cx="944492" cy="396416"/>
              </a:xfrm>
              <a:prstGeom prst="rect">
                <a:avLst/>
              </a:prstGeom>
              <a:solidFill>
                <a:schemeClr val="tx2">
                  <a:lumMod val="60000"/>
                  <a:lumOff val="40000"/>
                </a:schemeClr>
              </a:solidFill>
              <a:ln w="9525" cap="flat" cmpd="sng" algn="ctr">
                <a:solidFill>
                  <a:schemeClr val="bg2"/>
                </a:solidFill>
                <a:prstDash val="solid"/>
                <a:round/>
                <a:headEnd type="none" w="med" len="med"/>
                <a:tailEnd type="none" w="med" len="med"/>
              </a:ln>
              <a:effectLst/>
            </p:spPr>
            <p:txBody>
              <a:bodyPr wrap="none" lIns="0" tIns="0" anchor="ctr"/>
              <a:lstStyle/>
              <a:p>
                <a:pPr algn="ctr">
                  <a:lnSpc>
                    <a:spcPct val="86000"/>
                  </a:lnSpc>
                  <a:defRPr/>
                </a:pPr>
                <a:endParaRPr lang="en-US" baseline="0" dirty="0">
                  <a:ea typeface="+mn-ea"/>
                </a:endParaRPr>
              </a:p>
            </p:txBody>
          </p:sp>
          <p:sp>
            <p:nvSpPr>
              <p:cNvPr id="3100" name="Text Box 23"/>
              <p:cNvSpPr txBox="1">
                <a:spLocks noChangeArrowheads="1"/>
              </p:cNvSpPr>
              <p:nvPr/>
            </p:nvSpPr>
            <p:spPr bwMode="auto">
              <a:xfrm flipH="1">
                <a:off x="2538149" y="6224241"/>
                <a:ext cx="96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t>Reinsurance Decision Tool</a:t>
                </a:r>
              </a:p>
            </p:txBody>
          </p:sp>
        </p:grpSp>
        <p:pic>
          <p:nvPicPr>
            <p:cNvPr id="3083"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104" y="806075"/>
              <a:ext cx="5676992" cy="56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4" name="Group 29"/>
            <p:cNvGrpSpPr>
              <a:grpSpLocks/>
            </p:cNvGrpSpPr>
            <p:nvPr/>
          </p:nvGrpSpPr>
          <p:grpSpPr bwMode="auto">
            <a:xfrm>
              <a:off x="2312988" y="1382713"/>
              <a:ext cx="5091112" cy="4391025"/>
              <a:chOff x="1457" y="871"/>
              <a:chExt cx="3207" cy="2766"/>
            </a:xfrm>
          </p:grpSpPr>
          <p:sp>
            <p:nvSpPr>
              <p:cNvPr id="3086" name="Text Box 5"/>
              <p:cNvSpPr txBox="1">
                <a:spLocks noChangeArrowheads="1"/>
              </p:cNvSpPr>
              <p:nvPr/>
            </p:nvSpPr>
            <p:spPr bwMode="auto">
              <a:xfrm>
                <a:off x="2483" y="871"/>
                <a:ext cx="6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solidFill>
                      <a:schemeClr val="bg1"/>
                    </a:solidFill>
                  </a:rPr>
                  <a:t>Post-Placement Review</a:t>
                </a:r>
              </a:p>
            </p:txBody>
          </p:sp>
          <p:sp>
            <p:nvSpPr>
              <p:cNvPr id="3087" name="Text Box 6"/>
              <p:cNvSpPr txBox="1">
                <a:spLocks noChangeArrowheads="1"/>
              </p:cNvSpPr>
              <p:nvPr/>
            </p:nvSpPr>
            <p:spPr bwMode="auto">
              <a:xfrm>
                <a:off x="1901" y="1169"/>
                <a:ext cx="6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solidFill>
                      <a:schemeClr val="bg1"/>
                    </a:solidFill>
                  </a:rPr>
                  <a:t>Evaluate Business Profile</a:t>
                </a:r>
              </a:p>
            </p:txBody>
          </p:sp>
          <p:sp>
            <p:nvSpPr>
              <p:cNvPr id="3088" name="Text Box 7"/>
              <p:cNvSpPr txBox="1">
                <a:spLocks noChangeArrowheads="1"/>
              </p:cNvSpPr>
              <p:nvPr/>
            </p:nvSpPr>
            <p:spPr bwMode="auto">
              <a:xfrm>
                <a:off x="1584" y="1703"/>
                <a:ext cx="6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solidFill>
                      <a:schemeClr val="bg1"/>
                    </a:solidFill>
                  </a:rPr>
                  <a:t>Determine Goals + Objectives</a:t>
                </a:r>
              </a:p>
            </p:txBody>
          </p:sp>
          <p:sp>
            <p:nvSpPr>
              <p:cNvPr id="3089" name="Text Box 8"/>
              <p:cNvSpPr txBox="1">
                <a:spLocks noChangeArrowheads="1"/>
              </p:cNvSpPr>
              <p:nvPr/>
            </p:nvSpPr>
            <p:spPr bwMode="auto">
              <a:xfrm>
                <a:off x="1457" y="2327"/>
                <a:ext cx="6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solidFill>
                      <a:schemeClr val="bg1"/>
                    </a:solidFill>
                  </a:rPr>
                  <a:t>Analyze Risk  Profile</a:t>
                </a:r>
              </a:p>
            </p:txBody>
          </p:sp>
          <p:sp>
            <p:nvSpPr>
              <p:cNvPr id="3090" name="Text Box 10"/>
              <p:cNvSpPr txBox="1">
                <a:spLocks noChangeArrowheads="1"/>
              </p:cNvSpPr>
              <p:nvPr/>
            </p:nvSpPr>
            <p:spPr bwMode="auto">
              <a:xfrm>
                <a:off x="1800" y="2876"/>
                <a:ext cx="60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solidFill>
                      <a:schemeClr val="bg1"/>
                    </a:solidFill>
                  </a:rPr>
                  <a:t>Develop + Test Alternative Solutions</a:t>
                </a:r>
              </a:p>
            </p:txBody>
          </p:sp>
          <p:sp>
            <p:nvSpPr>
              <p:cNvPr id="3091" name="Text Box 13"/>
              <p:cNvSpPr txBox="1">
                <a:spLocks noChangeArrowheads="1"/>
              </p:cNvSpPr>
              <p:nvPr/>
            </p:nvSpPr>
            <p:spPr bwMode="auto">
              <a:xfrm>
                <a:off x="2306" y="3273"/>
                <a:ext cx="6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solidFill>
                      <a:schemeClr val="bg1"/>
                    </a:solidFill>
                  </a:rPr>
                  <a:t>Select Optimal Solution</a:t>
                </a:r>
              </a:p>
            </p:txBody>
          </p:sp>
          <p:sp>
            <p:nvSpPr>
              <p:cNvPr id="3092" name="Text Box 16"/>
              <p:cNvSpPr txBox="1">
                <a:spLocks noChangeArrowheads="1"/>
              </p:cNvSpPr>
              <p:nvPr/>
            </p:nvSpPr>
            <p:spPr bwMode="auto">
              <a:xfrm>
                <a:off x="2945" y="3291"/>
                <a:ext cx="6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solidFill>
                      <a:schemeClr val="bg1"/>
                    </a:solidFill>
                  </a:rPr>
                  <a:t>Prepare Contract Wording</a:t>
                </a:r>
              </a:p>
            </p:txBody>
          </p:sp>
          <p:sp>
            <p:nvSpPr>
              <p:cNvPr id="9" name="Text Box 17"/>
              <p:cNvSpPr txBox="1">
                <a:spLocks noChangeArrowheads="1"/>
              </p:cNvSpPr>
              <p:nvPr/>
            </p:nvSpPr>
            <p:spPr bwMode="auto">
              <a:xfrm>
                <a:off x="3532" y="2969"/>
                <a:ext cx="609" cy="442"/>
              </a:xfrm>
              <a:prstGeom prst="rect">
                <a:avLst/>
              </a:prstGeom>
              <a:noFill/>
              <a:ln w="9525">
                <a:noFill/>
                <a:miter lim="800000"/>
                <a:headEnd/>
                <a:tailEnd/>
              </a:ln>
            </p:spPr>
            <p:txBody>
              <a:bodyPr>
                <a:spAutoFit/>
              </a:bodyPr>
              <a:lstStyle/>
              <a:p>
                <a:pPr algn="ctr">
                  <a:spcBef>
                    <a:spcPct val="50000"/>
                  </a:spcBef>
                  <a:defRPr/>
                </a:pPr>
                <a:r>
                  <a:rPr lang="en-US" sz="1000" baseline="0" dirty="0">
                    <a:solidFill>
                      <a:schemeClr val="bg1"/>
                    </a:solidFill>
                    <a:ea typeface="ＭＳ Ｐゴシック"/>
                    <a:cs typeface="ＭＳ Ｐゴシック"/>
                  </a:rPr>
                  <a:t>Develop Marketing Strategy + </a:t>
                </a:r>
                <a:r>
                  <a:rPr lang="en-US" sz="1000" kern="0" spc="-80" baseline="0" dirty="0">
                    <a:solidFill>
                      <a:schemeClr val="bg1"/>
                    </a:solidFill>
                    <a:ea typeface="ＭＳ Ｐゴシック"/>
                    <a:cs typeface="ＭＳ Ｐゴシック"/>
                  </a:rPr>
                  <a:t>Submission</a:t>
                </a:r>
              </a:p>
            </p:txBody>
          </p:sp>
          <p:sp>
            <p:nvSpPr>
              <p:cNvPr id="3094" name="Text Box 18"/>
              <p:cNvSpPr txBox="1">
                <a:spLocks noChangeArrowheads="1"/>
              </p:cNvSpPr>
              <p:nvPr/>
            </p:nvSpPr>
            <p:spPr bwMode="auto">
              <a:xfrm>
                <a:off x="3856" y="2497"/>
                <a:ext cx="6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solidFill>
                      <a:schemeClr val="bg1"/>
                    </a:solidFill>
                  </a:rPr>
                  <a:t>Implement Marketing Strategy</a:t>
                </a:r>
              </a:p>
            </p:txBody>
          </p:sp>
          <p:sp>
            <p:nvSpPr>
              <p:cNvPr id="3095" name="Text Box 19"/>
              <p:cNvSpPr txBox="1">
                <a:spLocks noChangeArrowheads="1"/>
              </p:cNvSpPr>
              <p:nvPr/>
            </p:nvSpPr>
            <p:spPr bwMode="auto">
              <a:xfrm>
                <a:off x="3872" y="1993"/>
                <a:ext cx="7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solidFill>
                      <a:schemeClr val="bg1"/>
                    </a:solidFill>
                  </a:rPr>
                  <a:t>Solicit + Analyze Quotes</a:t>
                </a:r>
              </a:p>
            </p:txBody>
          </p:sp>
          <p:sp>
            <p:nvSpPr>
              <p:cNvPr id="3096" name="Text Box 20"/>
              <p:cNvSpPr txBox="1">
                <a:spLocks noChangeArrowheads="1"/>
              </p:cNvSpPr>
              <p:nvPr/>
            </p:nvSpPr>
            <p:spPr bwMode="auto">
              <a:xfrm>
                <a:off x="3697" y="1279"/>
                <a:ext cx="6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solidFill>
                      <a:schemeClr val="bg1"/>
                    </a:solidFill>
                  </a:rPr>
                  <a:t>Determine Firm Order Terms</a:t>
                </a:r>
              </a:p>
            </p:txBody>
          </p:sp>
          <p:sp>
            <p:nvSpPr>
              <p:cNvPr id="3097" name="Text Box 21"/>
              <p:cNvSpPr txBox="1">
                <a:spLocks noChangeArrowheads="1"/>
              </p:cNvSpPr>
              <p:nvPr/>
            </p:nvSpPr>
            <p:spPr bwMode="auto">
              <a:xfrm>
                <a:off x="3135" y="895"/>
                <a:ext cx="6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Arial" pitchFamily="34" charset="0"/>
                    <a:ea typeface="MS PGothic" pitchFamily="34" charset="-128"/>
                  </a:defRPr>
                </a:lvl1pPr>
                <a:lvl2pPr marL="742950" indent="-285750" eaLnBrk="0" hangingPunct="0">
                  <a:defRPr sz="2000" baseline="-25000">
                    <a:solidFill>
                      <a:schemeClr val="tx1"/>
                    </a:solidFill>
                    <a:latin typeface="Arial" pitchFamily="34" charset="0"/>
                    <a:ea typeface="MS PGothic" pitchFamily="34" charset="-128"/>
                  </a:defRPr>
                </a:lvl2pPr>
                <a:lvl3pPr marL="1143000" indent="-228600" eaLnBrk="0" hangingPunct="0">
                  <a:defRPr sz="2000" baseline="-25000">
                    <a:solidFill>
                      <a:schemeClr val="tx1"/>
                    </a:solidFill>
                    <a:latin typeface="Arial" pitchFamily="34" charset="0"/>
                    <a:ea typeface="MS PGothic" pitchFamily="34" charset="-128"/>
                  </a:defRPr>
                </a:lvl3pPr>
                <a:lvl4pPr marL="1600200" indent="-228600" eaLnBrk="0" hangingPunct="0">
                  <a:defRPr sz="2000" baseline="-25000">
                    <a:solidFill>
                      <a:schemeClr val="tx1"/>
                    </a:solidFill>
                    <a:latin typeface="Arial" pitchFamily="34" charset="0"/>
                    <a:ea typeface="MS PGothic" pitchFamily="34" charset="-128"/>
                  </a:defRPr>
                </a:lvl4pPr>
                <a:lvl5pPr marL="2057400" indent="-228600" eaLnBrk="0" hangingPunct="0">
                  <a:defRPr sz="20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aseline="-25000">
                    <a:solidFill>
                      <a:schemeClr val="tx1"/>
                    </a:solidFill>
                    <a:latin typeface="Arial" pitchFamily="34" charset="0"/>
                    <a:ea typeface="MS PGothic" pitchFamily="34" charset="-128"/>
                  </a:defRPr>
                </a:lvl9pPr>
              </a:lstStyle>
              <a:p>
                <a:pPr algn="ctr" eaLnBrk="1" hangingPunct="1">
                  <a:spcBef>
                    <a:spcPct val="50000"/>
                  </a:spcBef>
                </a:pPr>
                <a:r>
                  <a:rPr lang="en-US" sz="1000" baseline="0">
                    <a:solidFill>
                      <a:schemeClr val="bg1"/>
                    </a:solidFill>
                  </a:rPr>
                  <a:t>Sign Lines + Issue Contracts</a:t>
                </a:r>
              </a:p>
            </p:txBody>
          </p:sp>
        </p:grpSp>
        <p:sp>
          <p:nvSpPr>
            <p:cNvPr id="3085" name="Right Triangle 48"/>
            <p:cNvSpPr>
              <a:spLocks noChangeArrowheads="1"/>
            </p:cNvSpPr>
            <p:nvPr/>
          </p:nvSpPr>
          <p:spPr bwMode="auto">
            <a:xfrm rot="903605">
              <a:off x="3198813" y="1303335"/>
              <a:ext cx="1239837" cy="1239837"/>
            </a:xfrm>
            <a:prstGeom prst="rtTriangle">
              <a:avLst/>
            </a:prstGeom>
            <a:noFill/>
            <a:ln w="38100" algn="ctr">
              <a:solidFill>
                <a:srgbClr val="A6E2EF"/>
              </a:solidFill>
              <a:round/>
              <a:headEnd/>
              <a:tailEnd/>
            </a:ln>
            <a:extLst>
              <a:ext uri="{909E8E84-426E-40DD-AFC4-6F175D3DCCD1}">
                <a14:hiddenFill xmlns:a14="http://schemas.microsoft.com/office/drawing/2010/main">
                  <a:solidFill>
                    <a:srgbClr val="FFFFFF"/>
                  </a:solidFill>
                </a14:hiddenFill>
              </a:ext>
            </a:extLst>
          </p:spPr>
          <p:txBody>
            <a:bodyPr wrap="none" lIns="0" tIns="0" anchor="ctr"/>
            <a:lstStyle/>
            <a:p>
              <a:pPr algn="ctr">
                <a:lnSpc>
                  <a:spcPct val="86000"/>
                </a:lnSpc>
              </a:pPr>
              <a:endParaRPr lang="en-US" baseline="0"/>
            </a:p>
          </p:txBody>
        </p:sp>
      </p:grpSp>
    </p:spTree>
    <p:extLst>
      <p:ext uri="{BB962C8B-B14F-4D97-AF65-F5344CB8AC3E}">
        <p14:creationId xmlns:p14="http://schemas.microsoft.com/office/powerpoint/2010/main" val="32870908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Think About Reinsurance</a:t>
            </a:r>
            <a:r>
              <a:rPr lang="en-US" dirty="0" smtClean="0">
                <a:solidFill>
                  <a:schemeClr val="accent2"/>
                </a:solidFill>
              </a:rPr>
              <a:t/>
            </a:r>
            <a:br>
              <a:rPr lang="en-US" dirty="0" smtClean="0">
                <a:solidFill>
                  <a:schemeClr val="accent2"/>
                </a:solidFill>
              </a:rPr>
            </a:br>
            <a:r>
              <a:rPr lang="en-US" dirty="0" smtClean="0">
                <a:solidFill>
                  <a:schemeClr val="accent2"/>
                </a:solidFill>
              </a:rPr>
              <a:t>The Guy Carpenter Client </a:t>
            </a:r>
            <a:r>
              <a:rPr lang="en-US" dirty="0">
                <a:solidFill>
                  <a:schemeClr val="accent2"/>
                </a:solidFill>
              </a:rPr>
              <a:t>E</a:t>
            </a:r>
            <a:r>
              <a:rPr lang="en-US" dirty="0" smtClean="0">
                <a:solidFill>
                  <a:schemeClr val="accent2"/>
                </a:solidFill>
              </a:rPr>
              <a:t>xperience</a:t>
            </a:r>
            <a:r>
              <a:rPr lang="en-US" dirty="0" smtClean="0"/>
              <a:t/>
            </a:r>
            <a:br>
              <a:rPr lang="en-US" dirty="0" smtClean="0"/>
            </a:br>
            <a:endParaRPr lang="en-US" dirty="0">
              <a:solidFill>
                <a:schemeClr val="accent2"/>
              </a:solidFill>
            </a:endParaRPr>
          </a:p>
        </p:txBody>
      </p:sp>
      <p:sp>
        <p:nvSpPr>
          <p:cNvPr id="4" name="Slide Number Placeholder 3"/>
          <p:cNvSpPr>
            <a:spLocks noGrp="1"/>
          </p:cNvSpPr>
          <p:nvPr>
            <p:ph type="sldNum" sz="quarter" idx="10"/>
          </p:nvPr>
        </p:nvSpPr>
        <p:spPr/>
        <p:txBody>
          <a:bodyPr/>
          <a:lstStyle/>
          <a:p>
            <a:pPr>
              <a:defRPr/>
            </a:pPr>
            <a:fld id="{4FCC1F26-9C41-449A-A754-AEEC0206974E}" type="slidenum">
              <a:rPr lang="en-US" smtClean="0"/>
              <a:pPr>
                <a:defRPr/>
              </a:pPr>
              <a:t>17</a:t>
            </a:fld>
            <a:endParaRPr lang="en-US" dirty="0"/>
          </a:p>
        </p:txBody>
      </p:sp>
      <p:sp>
        <p:nvSpPr>
          <p:cNvPr id="8" name="TextBox 7"/>
          <p:cNvSpPr txBox="1"/>
          <p:nvPr/>
        </p:nvSpPr>
        <p:spPr bwMode="auto">
          <a:xfrm>
            <a:off x="2466817" y="2671763"/>
            <a:ext cx="1620838" cy="1427163"/>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a:spAutoFit/>
          </a:bodyPr>
          <a:lstStyle/>
          <a:p>
            <a:pPr algn="ctr">
              <a:defRPr/>
            </a:pPr>
            <a:endParaRPr lang="en-GB" dirty="0">
              <a:solidFill>
                <a:srgbClr val="000000"/>
              </a:solidFill>
            </a:endParaRPr>
          </a:p>
          <a:p>
            <a:pPr algn="ctr">
              <a:defRPr/>
            </a:pPr>
            <a:endParaRPr lang="en-GB" dirty="0">
              <a:solidFill>
                <a:srgbClr val="000000"/>
              </a:solidFill>
            </a:endParaRPr>
          </a:p>
          <a:p>
            <a:pPr algn="ctr">
              <a:defRPr/>
            </a:pPr>
            <a:r>
              <a:rPr lang="en-GB" dirty="0">
                <a:solidFill>
                  <a:srgbClr val="000000"/>
                </a:solidFill>
              </a:rPr>
              <a:t>MetaRisk</a:t>
            </a:r>
          </a:p>
          <a:p>
            <a:pPr algn="ctr">
              <a:defRPr/>
            </a:pPr>
            <a:endParaRPr lang="en-GB" dirty="0">
              <a:solidFill>
                <a:srgbClr val="000000"/>
              </a:solidFill>
            </a:endParaRPr>
          </a:p>
          <a:p>
            <a:pPr>
              <a:defRPr/>
            </a:pPr>
            <a:endParaRPr lang="en-US" sz="1800" dirty="0">
              <a:solidFill>
                <a:schemeClr val="tx1"/>
              </a:solidFill>
            </a:endParaRPr>
          </a:p>
        </p:txBody>
      </p:sp>
      <p:sp>
        <p:nvSpPr>
          <p:cNvPr id="9" name="TextBox 8"/>
          <p:cNvSpPr txBox="1"/>
          <p:nvPr/>
        </p:nvSpPr>
        <p:spPr bwMode="auto">
          <a:xfrm>
            <a:off x="4354354" y="2663825"/>
            <a:ext cx="530225" cy="1427163"/>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a:spAutoFit/>
          </a:bodyPr>
          <a:lstStyle/>
          <a:p>
            <a:pPr algn="ctr">
              <a:defRPr/>
            </a:pPr>
            <a:endParaRPr lang="en-GB" dirty="0">
              <a:solidFill>
                <a:srgbClr val="000000"/>
              </a:solidFill>
            </a:endParaRPr>
          </a:p>
          <a:p>
            <a:pPr algn="ctr">
              <a:defRPr/>
            </a:pPr>
            <a:r>
              <a:rPr lang="en-GB" dirty="0">
                <a:solidFill>
                  <a:srgbClr val="000000"/>
                </a:solidFill>
              </a:rPr>
              <a:t>R</a:t>
            </a:r>
          </a:p>
          <a:p>
            <a:pPr algn="ctr">
              <a:defRPr/>
            </a:pPr>
            <a:r>
              <a:rPr lang="en-GB" dirty="0">
                <a:solidFill>
                  <a:srgbClr val="000000"/>
                </a:solidFill>
              </a:rPr>
              <a:t>D</a:t>
            </a:r>
          </a:p>
          <a:p>
            <a:pPr algn="ctr">
              <a:defRPr/>
            </a:pPr>
            <a:r>
              <a:rPr lang="en-GB" dirty="0">
                <a:solidFill>
                  <a:srgbClr val="000000"/>
                </a:solidFill>
              </a:rPr>
              <a:t>T</a:t>
            </a:r>
          </a:p>
          <a:p>
            <a:pPr>
              <a:defRPr/>
            </a:pPr>
            <a:endParaRPr lang="en-US" sz="1800" dirty="0">
              <a:solidFill>
                <a:schemeClr val="tx1"/>
              </a:solidFill>
            </a:endParaRPr>
          </a:p>
        </p:txBody>
      </p:sp>
      <p:sp>
        <p:nvSpPr>
          <p:cNvPr id="10" name="TextBox 9"/>
          <p:cNvSpPr txBox="1"/>
          <p:nvPr/>
        </p:nvSpPr>
        <p:spPr bwMode="auto">
          <a:xfrm>
            <a:off x="5994242" y="2011363"/>
            <a:ext cx="530225" cy="3446463"/>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a:spAutoFit/>
          </a:bodyPr>
          <a:lstStyle/>
          <a:p>
            <a:pPr algn="ctr">
              <a:defRPr/>
            </a:pPr>
            <a:endParaRPr lang="en-GB" dirty="0">
              <a:solidFill>
                <a:srgbClr val="000000"/>
              </a:solidFill>
            </a:endParaRPr>
          </a:p>
          <a:p>
            <a:pPr algn="ctr">
              <a:defRPr/>
            </a:pPr>
            <a:r>
              <a:rPr lang="en-GB" dirty="0">
                <a:solidFill>
                  <a:srgbClr val="000000"/>
                </a:solidFill>
              </a:rPr>
              <a:t>P</a:t>
            </a:r>
          </a:p>
          <a:p>
            <a:pPr algn="ctr">
              <a:defRPr/>
            </a:pPr>
            <a:r>
              <a:rPr lang="en-GB" dirty="0">
                <a:solidFill>
                  <a:srgbClr val="000000"/>
                </a:solidFill>
              </a:rPr>
              <a:t>l</a:t>
            </a:r>
          </a:p>
          <a:p>
            <a:pPr algn="ctr">
              <a:defRPr/>
            </a:pPr>
            <a:r>
              <a:rPr lang="en-GB" dirty="0">
                <a:solidFill>
                  <a:srgbClr val="000000"/>
                </a:solidFill>
              </a:rPr>
              <a:t>a</a:t>
            </a:r>
          </a:p>
          <a:p>
            <a:pPr algn="ctr">
              <a:defRPr/>
            </a:pPr>
            <a:r>
              <a:rPr lang="en-GB" dirty="0">
                <a:solidFill>
                  <a:srgbClr val="000000"/>
                </a:solidFill>
              </a:rPr>
              <a:t>c</a:t>
            </a:r>
          </a:p>
          <a:p>
            <a:pPr algn="ctr">
              <a:defRPr/>
            </a:pPr>
            <a:r>
              <a:rPr lang="en-GB" dirty="0">
                <a:solidFill>
                  <a:srgbClr val="000000"/>
                </a:solidFill>
              </a:rPr>
              <a:t>e</a:t>
            </a:r>
          </a:p>
          <a:p>
            <a:pPr algn="ctr">
              <a:defRPr/>
            </a:pPr>
            <a:r>
              <a:rPr lang="en-GB" dirty="0">
                <a:solidFill>
                  <a:srgbClr val="000000"/>
                </a:solidFill>
              </a:rPr>
              <a:t>m</a:t>
            </a:r>
          </a:p>
          <a:p>
            <a:pPr algn="ctr">
              <a:defRPr/>
            </a:pPr>
            <a:r>
              <a:rPr lang="en-GB" dirty="0">
                <a:solidFill>
                  <a:srgbClr val="000000"/>
                </a:solidFill>
              </a:rPr>
              <a:t>e</a:t>
            </a:r>
          </a:p>
          <a:p>
            <a:pPr algn="ctr">
              <a:defRPr/>
            </a:pPr>
            <a:r>
              <a:rPr lang="en-GB" dirty="0">
                <a:solidFill>
                  <a:srgbClr val="000000"/>
                </a:solidFill>
              </a:rPr>
              <a:t>n</a:t>
            </a:r>
          </a:p>
          <a:p>
            <a:pPr algn="ctr">
              <a:defRPr/>
            </a:pPr>
            <a:r>
              <a:rPr lang="en-GB" dirty="0">
                <a:solidFill>
                  <a:srgbClr val="000000"/>
                </a:solidFill>
              </a:rPr>
              <a:t>t</a:t>
            </a:r>
          </a:p>
          <a:p>
            <a:pPr>
              <a:defRPr/>
            </a:pPr>
            <a:endParaRPr lang="en-US" sz="1800" dirty="0">
              <a:solidFill>
                <a:schemeClr val="tx1"/>
              </a:solidFill>
            </a:endParaRPr>
          </a:p>
        </p:txBody>
      </p:sp>
      <p:sp>
        <p:nvSpPr>
          <p:cNvPr id="11" name="Right Arrow 12"/>
          <p:cNvSpPr>
            <a:spLocks noChangeArrowheads="1"/>
          </p:cNvSpPr>
          <p:nvPr/>
        </p:nvSpPr>
        <p:spPr bwMode="auto">
          <a:xfrm>
            <a:off x="5022692" y="2732088"/>
            <a:ext cx="777875" cy="177800"/>
          </a:xfrm>
          <a:prstGeom prst="rightArrow">
            <a:avLst>
              <a:gd name="adj1" fmla="val 50000"/>
              <a:gd name="adj2" fmla="val 49887"/>
            </a:avLst>
          </a:prstGeom>
          <a:solidFill>
            <a:schemeClr val="tx2"/>
          </a:solidFill>
          <a:ln w="9525" algn="ctr">
            <a:solidFill>
              <a:schemeClr val="bg2"/>
            </a:solidFill>
            <a:round/>
            <a:headEnd/>
            <a:tailEnd/>
          </a:ln>
        </p:spPr>
        <p:txBody>
          <a:bodyPr wrap="none" lIns="0" tIns="0" anchor="ctr"/>
          <a:lstStyle/>
          <a:p>
            <a:pPr algn="ctr"/>
            <a:endParaRPr lang="en-US" sz="1800" dirty="0"/>
          </a:p>
        </p:txBody>
      </p:sp>
      <p:sp>
        <p:nvSpPr>
          <p:cNvPr id="12" name="Right Arrow 13"/>
          <p:cNvSpPr>
            <a:spLocks noChangeArrowheads="1"/>
          </p:cNvSpPr>
          <p:nvPr/>
        </p:nvSpPr>
        <p:spPr bwMode="auto">
          <a:xfrm>
            <a:off x="5022692" y="3278188"/>
            <a:ext cx="777875" cy="177800"/>
          </a:xfrm>
          <a:prstGeom prst="rightArrow">
            <a:avLst>
              <a:gd name="adj1" fmla="val 50000"/>
              <a:gd name="adj2" fmla="val 49887"/>
            </a:avLst>
          </a:prstGeom>
          <a:solidFill>
            <a:schemeClr val="tx2"/>
          </a:solidFill>
          <a:ln w="9525" algn="ctr">
            <a:solidFill>
              <a:schemeClr val="bg2"/>
            </a:solidFill>
            <a:round/>
            <a:headEnd/>
            <a:tailEnd/>
          </a:ln>
        </p:spPr>
        <p:txBody>
          <a:bodyPr wrap="none" lIns="0" tIns="0" anchor="ctr"/>
          <a:lstStyle/>
          <a:p>
            <a:pPr algn="ctr"/>
            <a:endParaRPr lang="en-US" sz="1800" dirty="0"/>
          </a:p>
        </p:txBody>
      </p:sp>
      <p:sp>
        <p:nvSpPr>
          <p:cNvPr id="13" name="Right Arrow 14"/>
          <p:cNvSpPr>
            <a:spLocks noChangeArrowheads="1"/>
          </p:cNvSpPr>
          <p:nvPr/>
        </p:nvSpPr>
        <p:spPr bwMode="auto">
          <a:xfrm>
            <a:off x="5022692" y="3733994"/>
            <a:ext cx="777875" cy="176213"/>
          </a:xfrm>
          <a:prstGeom prst="rightArrow">
            <a:avLst>
              <a:gd name="adj1" fmla="val 50000"/>
              <a:gd name="adj2" fmla="val 50337"/>
            </a:avLst>
          </a:prstGeom>
          <a:solidFill>
            <a:schemeClr val="tx2"/>
          </a:solidFill>
          <a:ln w="9525" algn="ctr">
            <a:solidFill>
              <a:schemeClr val="bg2"/>
            </a:solidFill>
            <a:round/>
            <a:headEnd/>
            <a:tailEnd/>
          </a:ln>
        </p:spPr>
        <p:txBody>
          <a:bodyPr wrap="none" lIns="0" tIns="0" anchor="ctr"/>
          <a:lstStyle/>
          <a:p>
            <a:pPr algn="ctr"/>
            <a:endParaRPr lang="en-US" sz="1800" dirty="0"/>
          </a:p>
        </p:txBody>
      </p:sp>
      <p:sp>
        <p:nvSpPr>
          <p:cNvPr id="16" name="AutoShape 15"/>
          <p:cNvSpPr>
            <a:spLocks/>
          </p:cNvSpPr>
          <p:nvPr/>
        </p:nvSpPr>
        <p:spPr bwMode="auto">
          <a:xfrm>
            <a:off x="2103279" y="1743075"/>
            <a:ext cx="290513" cy="3581400"/>
          </a:xfrm>
          <a:prstGeom prst="rightBrace">
            <a:avLst>
              <a:gd name="adj1" fmla="val 102732"/>
              <a:gd name="adj2" fmla="val 50000"/>
            </a:avLst>
          </a:prstGeom>
          <a:noFill/>
          <a:ln w="25400">
            <a:solidFill>
              <a:schemeClr val="tx1"/>
            </a:solidFill>
            <a:round/>
            <a:headEnd/>
            <a:tailEnd/>
          </a:ln>
        </p:spPr>
        <p:txBody>
          <a:bodyPr wrap="none" anchor="ctr"/>
          <a:lstStyle/>
          <a:p>
            <a:pPr algn="ctr"/>
            <a:endParaRPr lang="en-US" sz="1800" dirty="0"/>
          </a:p>
        </p:txBody>
      </p:sp>
      <p:sp>
        <p:nvSpPr>
          <p:cNvPr id="17" name="Text Box 16"/>
          <p:cNvSpPr txBox="1">
            <a:spLocks noChangeArrowheads="1"/>
          </p:cNvSpPr>
          <p:nvPr/>
        </p:nvSpPr>
        <p:spPr bwMode="auto">
          <a:xfrm>
            <a:off x="2308067" y="4737100"/>
            <a:ext cx="2119313" cy="830997"/>
          </a:xfrm>
          <a:prstGeom prst="rect">
            <a:avLst/>
          </a:prstGeom>
          <a:noFill/>
          <a:ln w="9525">
            <a:noFill/>
            <a:miter lim="800000"/>
            <a:headEnd/>
            <a:tailEnd/>
          </a:ln>
        </p:spPr>
        <p:txBody>
          <a:bodyPr>
            <a:spAutoFit/>
          </a:bodyPr>
          <a:lstStyle/>
          <a:p>
            <a:pPr algn="ctr"/>
            <a:r>
              <a:rPr lang="en-US" sz="1600" dirty="0"/>
              <a:t>Reinsurance </a:t>
            </a:r>
            <a:r>
              <a:rPr lang="en-US" sz="1600" dirty="0" smtClean="0"/>
              <a:t>Economic Optimization </a:t>
            </a:r>
            <a:endParaRPr lang="en-US" sz="1600" dirty="0"/>
          </a:p>
        </p:txBody>
      </p:sp>
      <p:sp>
        <p:nvSpPr>
          <p:cNvPr id="18" name="AutoShape 17"/>
          <p:cNvSpPr>
            <a:spLocks noChangeArrowheads="1"/>
          </p:cNvSpPr>
          <p:nvPr/>
        </p:nvSpPr>
        <p:spPr bwMode="auto">
          <a:xfrm>
            <a:off x="3056946" y="4176907"/>
            <a:ext cx="457200" cy="596900"/>
          </a:xfrm>
          <a:prstGeom prst="upArrow">
            <a:avLst>
              <a:gd name="adj1" fmla="val 50000"/>
              <a:gd name="adj2" fmla="val 32639"/>
            </a:avLst>
          </a:prstGeom>
          <a:solidFill>
            <a:schemeClr val="tx2"/>
          </a:solidFill>
          <a:ln w="9525">
            <a:solidFill>
              <a:schemeClr val="tx1"/>
            </a:solidFill>
            <a:miter lim="800000"/>
            <a:headEnd/>
            <a:tailEnd/>
          </a:ln>
        </p:spPr>
        <p:txBody>
          <a:bodyPr wrap="none" anchor="ctr"/>
          <a:lstStyle/>
          <a:p>
            <a:pPr algn="ctr"/>
            <a:endParaRPr lang="en-US" sz="1800" dirty="0"/>
          </a:p>
        </p:txBody>
      </p:sp>
      <p:sp>
        <p:nvSpPr>
          <p:cNvPr id="19" name="Text Box 18"/>
          <p:cNvSpPr txBox="1">
            <a:spLocks noChangeArrowheads="1"/>
          </p:cNvSpPr>
          <p:nvPr/>
        </p:nvSpPr>
        <p:spPr bwMode="auto">
          <a:xfrm>
            <a:off x="3535204" y="1431925"/>
            <a:ext cx="2286000" cy="581025"/>
          </a:xfrm>
          <a:prstGeom prst="rect">
            <a:avLst/>
          </a:prstGeom>
          <a:noFill/>
          <a:ln w="9525">
            <a:noFill/>
            <a:miter lim="800000"/>
            <a:headEnd/>
            <a:tailEnd/>
          </a:ln>
        </p:spPr>
        <p:txBody>
          <a:bodyPr>
            <a:spAutoFit/>
          </a:bodyPr>
          <a:lstStyle/>
          <a:p>
            <a:pPr algn="ctr"/>
            <a:r>
              <a:rPr lang="en-US" sz="1600" dirty="0"/>
              <a:t>Client and </a:t>
            </a:r>
            <a:r>
              <a:rPr lang="en-US" sz="1600" dirty="0" smtClean="0"/>
              <a:t>Advisor: </a:t>
            </a:r>
            <a:endParaRPr lang="en-US" sz="1600" dirty="0"/>
          </a:p>
          <a:p>
            <a:pPr algn="ctr"/>
            <a:r>
              <a:rPr lang="en-US" sz="1600" dirty="0"/>
              <a:t>Aligned Understanding</a:t>
            </a:r>
            <a:endParaRPr lang="en-US" sz="1800" dirty="0"/>
          </a:p>
        </p:txBody>
      </p:sp>
      <p:sp>
        <p:nvSpPr>
          <p:cNvPr id="20" name="AutoShape 19"/>
          <p:cNvSpPr>
            <a:spLocks noChangeArrowheads="1"/>
          </p:cNvSpPr>
          <p:nvPr/>
        </p:nvSpPr>
        <p:spPr bwMode="auto">
          <a:xfrm rot="10800000">
            <a:off x="4389279" y="1984375"/>
            <a:ext cx="457200" cy="596900"/>
          </a:xfrm>
          <a:prstGeom prst="upArrow">
            <a:avLst>
              <a:gd name="adj1" fmla="val 50000"/>
              <a:gd name="adj2" fmla="val 32639"/>
            </a:avLst>
          </a:prstGeom>
          <a:solidFill>
            <a:schemeClr val="tx2"/>
          </a:solidFill>
          <a:ln w="9525">
            <a:solidFill>
              <a:schemeClr val="tx1"/>
            </a:solidFill>
            <a:miter lim="800000"/>
            <a:headEnd/>
            <a:tailEnd/>
          </a:ln>
        </p:spPr>
        <p:txBody>
          <a:bodyPr wrap="none" anchor="ctr"/>
          <a:lstStyle/>
          <a:p>
            <a:pPr algn="ctr"/>
            <a:endParaRPr lang="en-US" sz="1800" dirty="0"/>
          </a:p>
        </p:txBody>
      </p:sp>
      <p:sp>
        <p:nvSpPr>
          <p:cNvPr id="15" name="Rectangle 12"/>
          <p:cNvSpPr>
            <a:spLocks noChangeArrowheads="1"/>
          </p:cNvSpPr>
          <p:nvPr/>
        </p:nvSpPr>
        <p:spPr bwMode="auto">
          <a:xfrm>
            <a:off x="280829" y="2456480"/>
            <a:ext cx="1641475" cy="68698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wrap="square" tIns="182880" bIns="182880">
            <a:spAutoFit/>
          </a:bodyPr>
          <a:lstStyle/>
          <a:p>
            <a:pPr algn="ctr">
              <a:lnSpc>
                <a:spcPct val="86000"/>
              </a:lnSpc>
              <a:defRPr/>
            </a:pPr>
            <a:r>
              <a:rPr lang="en-US" sz="1200" b="1" dirty="0">
                <a:solidFill>
                  <a:schemeClr val="bg1"/>
                </a:solidFill>
                <a:latin typeface="+mj-lt"/>
              </a:rPr>
              <a:t>Product </a:t>
            </a:r>
          </a:p>
          <a:p>
            <a:pPr algn="ctr">
              <a:lnSpc>
                <a:spcPct val="86000"/>
              </a:lnSpc>
              <a:defRPr/>
            </a:pPr>
            <a:r>
              <a:rPr lang="en-US" sz="1200" b="1" dirty="0">
                <a:solidFill>
                  <a:schemeClr val="bg1"/>
                </a:solidFill>
                <a:latin typeface="+mj-lt"/>
              </a:rPr>
              <a:t>Expertise</a:t>
            </a:r>
          </a:p>
        </p:txBody>
      </p:sp>
      <p:sp>
        <p:nvSpPr>
          <p:cNvPr id="25" name="Rectangle 24"/>
          <p:cNvSpPr>
            <a:spLocks noChangeArrowheads="1"/>
          </p:cNvSpPr>
          <p:nvPr/>
        </p:nvSpPr>
        <p:spPr bwMode="auto">
          <a:xfrm>
            <a:off x="280829" y="1704004"/>
            <a:ext cx="1641475" cy="68698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wrap="square" tIns="182880" bIns="182880">
            <a:spAutoFit/>
          </a:bodyPr>
          <a:lstStyle/>
          <a:p>
            <a:pPr algn="ctr">
              <a:lnSpc>
                <a:spcPct val="86000"/>
              </a:lnSpc>
              <a:defRPr/>
            </a:pPr>
            <a:r>
              <a:rPr lang="en-US" sz="1200" b="1" dirty="0" smtClean="0">
                <a:solidFill>
                  <a:schemeClr val="bg1"/>
                </a:solidFill>
                <a:latin typeface="+mj-lt"/>
                <a:ea typeface="+mn-ea"/>
                <a:cs typeface="+mn-cs"/>
              </a:rPr>
              <a:t>Actuarial and Analytical Expertise</a:t>
            </a:r>
            <a:endParaRPr lang="en-US" sz="1200" b="1" dirty="0">
              <a:solidFill>
                <a:schemeClr val="bg1"/>
              </a:solidFill>
              <a:latin typeface="+mj-lt"/>
              <a:ea typeface="+mn-ea"/>
              <a:cs typeface="+mn-cs"/>
            </a:endParaRPr>
          </a:p>
        </p:txBody>
      </p:sp>
      <p:sp>
        <p:nvSpPr>
          <p:cNvPr id="29" name="Rectangle 14"/>
          <p:cNvSpPr>
            <a:spLocks noChangeArrowheads="1"/>
          </p:cNvSpPr>
          <p:nvPr/>
        </p:nvSpPr>
        <p:spPr bwMode="auto">
          <a:xfrm>
            <a:off x="280829" y="3850046"/>
            <a:ext cx="1641475" cy="68698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wrap="square" tIns="182880" bIns="182880">
            <a:spAutoFit/>
          </a:bodyPr>
          <a:lstStyle/>
          <a:p>
            <a:pPr algn="ctr">
              <a:lnSpc>
                <a:spcPct val="86000"/>
              </a:lnSpc>
              <a:defRPr/>
            </a:pPr>
            <a:r>
              <a:rPr lang="en-US" sz="1200" b="1" dirty="0" smtClean="0">
                <a:solidFill>
                  <a:schemeClr val="bg1"/>
                </a:solidFill>
                <a:latin typeface="+mj-lt"/>
              </a:rPr>
              <a:t>External</a:t>
            </a:r>
            <a:endParaRPr lang="en-US" sz="1200" b="1" dirty="0">
              <a:solidFill>
                <a:schemeClr val="bg1"/>
              </a:solidFill>
              <a:latin typeface="+mj-lt"/>
            </a:endParaRPr>
          </a:p>
          <a:p>
            <a:pPr algn="ctr">
              <a:lnSpc>
                <a:spcPct val="86000"/>
              </a:lnSpc>
              <a:defRPr/>
            </a:pPr>
            <a:r>
              <a:rPr lang="en-US" sz="1200" b="1" dirty="0">
                <a:solidFill>
                  <a:schemeClr val="bg1"/>
                </a:solidFill>
                <a:latin typeface="+mj-lt"/>
              </a:rPr>
              <a:t>Data</a:t>
            </a:r>
          </a:p>
        </p:txBody>
      </p:sp>
      <p:sp>
        <p:nvSpPr>
          <p:cNvPr id="30" name="Rectangle 13"/>
          <p:cNvSpPr>
            <a:spLocks noChangeArrowheads="1"/>
          </p:cNvSpPr>
          <p:nvPr/>
        </p:nvSpPr>
        <p:spPr bwMode="auto">
          <a:xfrm>
            <a:off x="280829" y="3231180"/>
            <a:ext cx="1641475" cy="528158"/>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wrap="square" tIns="182880" bIns="182880">
            <a:spAutoFit/>
          </a:bodyPr>
          <a:lstStyle/>
          <a:p>
            <a:pPr algn="ctr">
              <a:lnSpc>
                <a:spcPct val="86000"/>
              </a:lnSpc>
              <a:defRPr/>
            </a:pPr>
            <a:r>
              <a:rPr lang="en-US" sz="1200" b="1" dirty="0">
                <a:solidFill>
                  <a:schemeClr val="bg1"/>
                </a:solidFill>
                <a:latin typeface="+mj-lt"/>
              </a:rPr>
              <a:t>Client Data</a:t>
            </a:r>
          </a:p>
        </p:txBody>
      </p:sp>
      <p:sp>
        <p:nvSpPr>
          <p:cNvPr id="31" name="Rectangle 26"/>
          <p:cNvSpPr>
            <a:spLocks noChangeArrowheads="1"/>
          </p:cNvSpPr>
          <p:nvPr/>
        </p:nvSpPr>
        <p:spPr bwMode="auto">
          <a:xfrm>
            <a:off x="290160" y="4646582"/>
            <a:ext cx="1641475" cy="68698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wrap="square" tIns="182880" bIns="182880">
            <a:spAutoFit/>
          </a:bodyPr>
          <a:lstStyle/>
          <a:p>
            <a:pPr algn="ctr">
              <a:lnSpc>
                <a:spcPct val="86000"/>
              </a:lnSpc>
              <a:defRPr/>
            </a:pPr>
            <a:r>
              <a:rPr lang="en-US" sz="1200" b="1" dirty="0">
                <a:solidFill>
                  <a:schemeClr val="bg1"/>
                </a:solidFill>
                <a:latin typeface="+mj-lt"/>
              </a:rPr>
              <a:t>Product Line</a:t>
            </a:r>
          </a:p>
          <a:p>
            <a:pPr algn="ctr">
              <a:lnSpc>
                <a:spcPct val="86000"/>
              </a:lnSpc>
              <a:defRPr/>
            </a:pPr>
            <a:r>
              <a:rPr lang="en-US" sz="1200" b="1" dirty="0">
                <a:solidFill>
                  <a:schemeClr val="bg1"/>
                </a:solidFill>
                <a:latin typeface="+mj-lt"/>
              </a:rPr>
              <a:t>Models</a:t>
            </a:r>
          </a:p>
        </p:txBody>
      </p:sp>
      <p:sp>
        <p:nvSpPr>
          <p:cNvPr id="35" name="Rectangle 12"/>
          <p:cNvSpPr>
            <a:spLocks noChangeArrowheads="1"/>
          </p:cNvSpPr>
          <p:nvPr/>
        </p:nvSpPr>
        <p:spPr bwMode="auto">
          <a:xfrm>
            <a:off x="7375205" y="2652424"/>
            <a:ext cx="1641475" cy="68698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wrap="square" tIns="182880" bIns="182880">
            <a:spAutoFit/>
          </a:bodyPr>
          <a:lstStyle/>
          <a:p>
            <a:pPr algn="ctr">
              <a:lnSpc>
                <a:spcPct val="86000"/>
              </a:lnSpc>
              <a:defRPr/>
            </a:pPr>
            <a:r>
              <a:rPr lang="en-US" sz="1200" b="1" dirty="0" smtClean="0">
                <a:solidFill>
                  <a:schemeClr val="bg1"/>
                </a:solidFill>
                <a:latin typeface="+mj-lt"/>
              </a:rPr>
              <a:t>Benchmarking to Peers</a:t>
            </a:r>
            <a:endParaRPr lang="en-US" sz="1200" b="1" dirty="0">
              <a:solidFill>
                <a:schemeClr val="bg1"/>
              </a:solidFill>
              <a:latin typeface="+mj-lt"/>
            </a:endParaRPr>
          </a:p>
        </p:txBody>
      </p:sp>
      <p:sp>
        <p:nvSpPr>
          <p:cNvPr id="36" name="Rectangle 35"/>
          <p:cNvSpPr>
            <a:spLocks noChangeArrowheads="1"/>
          </p:cNvSpPr>
          <p:nvPr/>
        </p:nvSpPr>
        <p:spPr bwMode="auto">
          <a:xfrm>
            <a:off x="7375205" y="1704004"/>
            <a:ext cx="1641475" cy="68698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wrap="square" tIns="182880" bIns="182880">
            <a:spAutoFit/>
          </a:bodyPr>
          <a:lstStyle/>
          <a:p>
            <a:pPr algn="ctr">
              <a:lnSpc>
                <a:spcPct val="86000"/>
              </a:lnSpc>
              <a:defRPr/>
            </a:pPr>
            <a:r>
              <a:rPr lang="en-US" sz="1200" b="1" dirty="0" smtClean="0">
                <a:solidFill>
                  <a:schemeClr val="bg1"/>
                </a:solidFill>
                <a:latin typeface="+mj-lt"/>
                <a:ea typeface="+mn-ea"/>
                <a:cs typeface="+mn-cs"/>
              </a:rPr>
              <a:t>Market </a:t>
            </a:r>
          </a:p>
          <a:p>
            <a:pPr algn="ctr">
              <a:lnSpc>
                <a:spcPct val="86000"/>
              </a:lnSpc>
              <a:defRPr/>
            </a:pPr>
            <a:r>
              <a:rPr lang="en-US" sz="1200" b="1" dirty="0" smtClean="0">
                <a:solidFill>
                  <a:schemeClr val="bg1"/>
                </a:solidFill>
                <a:latin typeface="+mj-lt"/>
                <a:ea typeface="+mn-ea"/>
                <a:cs typeface="+mn-cs"/>
              </a:rPr>
              <a:t>Knowledge</a:t>
            </a:r>
            <a:endParaRPr lang="en-US" sz="1200" b="1" dirty="0">
              <a:solidFill>
                <a:schemeClr val="bg1"/>
              </a:solidFill>
              <a:latin typeface="+mj-lt"/>
              <a:ea typeface="+mn-ea"/>
              <a:cs typeface="+mn-cs"/>
            </a:endParaRPr>
          </a:p>
        </p:txBody>
      </p:sp>
      <p:sp>
        <p:nvSpPr>
          <p:cNvPr id="37" name="Rectangle 14"/>
          <p:cNvSpPr>
            <a:spLocks noChangeArrowheads="1"/>
          </p:cNvSpPr>
          <p:nvPr/>
        </p:nvSpPr>
        <p:spPr bwMode="auto">
          <a:xfrm>
            <a:off x="7393866" y="3672766"/>
            <a:ext cx="1641475" cy="68698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wrap="square" tIns="182880" bIns="182880">
            <a:spAutoFit/>
          </a:bodyPr>
          <a:lstStyle/>
          <a:p>
            <a:pPr algn="ctr">
              <a:lnSpc>
                <a:spcPct val="86000"/>
              </a:lnSpc>
              <a:defRPr/>
            </a:pPr>
            <a:r>
              <a:rPr lang="en-US" sz="1200" b="1" dirty="0" smtClean="0">
                <a:solidFill>
                  <a:schemeClr val="bg1"/>
                </a:solidFill>
                <a:latin typeface="+mj-lt"/>
              </a:rPr>
              <a:t>Leverage and Relationships</a:t>
            </a:r>
            <a:endParaRPr lang="en-US" sz="1200" b="1" dirty="0">
              <a:solidFill>
                <a:schemeClr val="bg1"/>
              </a:solidFill>
              <a:latin typeface="+mj-lt"/>
            </a:endParaRPr>
          </a:p>
        </p:txBody>
      </p:sp>
      <p:sp>
        <p:nvSpPr>
          <p:cNvPr id="39" name="Rectangle 26"/>
          <p:cNvSpPr>
            <a:spLocks noChangeArrowheads="1"/>
          </p:cNvSpPr>
          <p:nvPr/>
        </p:nvSpPr>
        <p:spPr bwMode="auto">
          <a:xfrm>
            <a:off x="7384536" y="4646582"/>
            <a:ext cx="1641475" cy="68698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wrap="square" tIns="182880" bIns="182880">
            <a:spAutoFit/>
          </a:bodyPr>
          <a:lstStyle/>
          <a:p>
            <a:pPr algn="ctr">
              <a:lnSpc>
                <a:spcPct val="86000"/>
              </a:lnSpc>
              <a:defRPr/>
            </a:pPr>
            <a:r>
              <a:rPr lang="en-US" sz="1200" b="1" dirty="0" smtClean="0">
                <a:solidFill>
                  <a:schemeClr val="bg1"/>
                </a:solidFill>
                <a:latin typeface="+mj-lt"/>
              </a:rPr>
              <a:t>Technical </a:t>
            </a:r>
          </a:p>
          <a:p>
            <a:pPr algn="ctr">
              <a:lnSpc>
                <a:spcPct val="86000"/>
              </a:lnSpc>
              <a:defRPr/>
            </a:pPr>
            <a:r>
              <a:rPr lang="en-US" sz="1200" b="1" dirty="0" smtClean="0">
                <a:solidFill>
                  <a:schemeClr val="bg1"/>
                </a:solidFill>
                <a:latin typeface="+mj-lt"/>
              </a:rPr>
              <a:t>Broking</a:t>
            </a:r>
            <a:endParaRPr lang="en-US" sz="1200" b="1" dirty="0">
              <a:solidFill>
                <a:schemeClr val="bg1"/>
              </a:solidFill>
              <a:latin typeface="+mj-lt"/>
            </a:endParaRPr>
          </a:p>
        </p:txBody>
      </p:sp>
      <p:sp>
        <p:nvSpPr>
          <p:cNvPr id="42" name="AutoShape 15"/>
          <p:cNvSpPr>
            <a:spLocks/>
          </p:cNvSpPr>
          <p:nvPr/>
        </p:nvSpPr>
        <p:spPr bwMode="auto">
          <a:xfrm rot="10800000">
            <a:off x="6911655" y="1718194"/>
            <a:ext cx="290513" cy="3581400"/>
          </a:xfrm>
          <a:prstGeom prst="rightBrace">
            <a:avLst>
              <a:gd name="adj1" fmla="val 102732"/>
              <a:gd name="adj2" fmla="val 49479"/>
            </a:avLst>
          </a:prstGeom>
          <a:noFill/>
          <a:ln w="25400">
            <a:solidFill>
              <a:schemeClr val="tx1"/>
            </a:solidFill>
            <a:round/>
            <a:headEnd/>
            <a:tailEnd/>
          </a:ln>
        </p:spPr>
        <p:txBody>
          <a:bodyPr wrap="none" anchor="ctr"/>
          <a:lstStyle/>
          <a:p>
            <a:pPr algn="ctr"/>
            <a:endParaRPr lang="en-US" sz="1800" dirty="0"/>
          </a:p>
        </p:txBody>
      </p:sp>
      <p:cxnSp>
        <p:nvCxnSpPr>
          <p:cNvPr id="26" name="Straight Connector 25"/>
          <p:cNvCxnSpPr/>
          <p:nvPr/>
        </p:nvCxnSpPr>
        <p:spPr bwMode="auto">
          <a:xfrm>
            <a:off x="-9145" y="6035182"/>
            <a:ext cx="9611933" cy="0"/>
          </a:xfrm>
          <a:prstGeom prst="line">
            <a:avLst/>
          </a:prstGeom>
          <a:noFill/>
          <a:ln w="5715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452438" y="6224803"/>
            <a:ext cx="8965096" cy="304058"/>
          </a:xfrm>
          <a:prstGeom prst="rect">
            <a:avLst/>
          </a:prstGeom>
          <a:noFill/>
        </p:spPr>
        <p:txBody>
          <a:bodyPr wrap="square" rtlCol="0">
            <a:spAutoFit/>
          </a:bodyPr>
          <a:lstStyle/>
          <a:p>
            <a:r>
              <a:rPr lang="en-US" sz="1600" b="1" i="1" dirty="0" smtClean="0">
                <a:solidFill>
                  <a:schemeClr val="accent1"/>
                </a:solidFill>
              </a:rPr>
              <a:t>Driving value at each end of the reinsurance transaction.</a:t>
            </a:r>
            <a:endParaRPr lang="en-US" sz="1600" b="1" i="1" dirty="0">
              <a:solidFill>
                <a:schemeClr val="accent1"/>
              </a:solidFill>
            </a:endParaRPr>
          </a:p>
        </p:txBody>
      </p:sp>
    </p:spTree>
    <p:extLst>
      <p:ext uri="{BB962C8B-B14F-4D97-AF65-F5344CB8AC3E}">
        <p14:creationId xmlns:p14="http://schemas.microsoft.com/office/powerpoint/2010/main" val="3632151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idx="4294967295"/>
          </p:nvPr>
        </p:nvSpPr>
        <p:spPr/>
        <p:txBody>
          <a:bodyPr tIns="0" rIns="0" bIns="0"/>
          <a:lstStyle/>
          <a:p>
            <a:r>
              <a:rPr lang="en-US" smtClean="0"/>
              <a:t>Reinsurance Decision Tool (RDT)</a:t>
            </a:r>
            <a:br>
              <a:rPr lang="en-US" smtClean="0"/>
            </a:br>
            <a:r>
              <a:rPr lang="en-US" smtClean="0">
                <a:solidFill>
                  <a:schemeClr val="accent2"/>
                </a:solidFill>
              </a:rPr>
              <a:t>Value-Weighted Metrics</a:t>
            </a:r>
          </a:p>
        </p:txBody>
      </p:sp>
      <p:pic>
        <p:nvPicPr>
          <p:cNvPr id="193538" name="Picture 4"/>
          <p:cNvPicPr>
            <a:picLocks noGrp="1" noChangeAspect="1" noChangeArrowheads="1"/>
          </p:cNvPicPr>
          <p:nvPr>
            <p:ph type="body" idx="4294967295"/>
          </p:nvPr>
        </p:nvPicPr>
        <p:blipFill>
          <a:blip r:embed="rId3"/>
          <a:srcRect/>
          <a:stretch>
            <a:fillRect/>
          </a:stretch>
        </p:blipFill>
        <p:spPr>
          <a:xfrm>
            <a:off x="1497013" y="1101725"/>
            <a:ext cx="7264400" cy="4524375"/>
          </a:xfrm>
        </p:spPr>
      </p:pic>
      <p:pic>
        <p:nvPicPr>
          <p:cNvPr id="193539" name="Picture 5"/>
          <p:cNvPicPr>
            <a:picLocks noChangeAspect="1" noChangeArrowheads="1"/>
          </p:cNvPicPr>
          <p:nvPr/>
        </p:nvPicPr>
        <p:blipFill>
          <a:blip r:embed="rId4"/>
          <a:srcRect/>
          <a:stretch>
            <a:fillRect/>
          </a:stretch>
        </p:blipFill>
        <p:spPr bwMode="auto">
          <a:xfrm>
            <a:off x="963613" y="3860800"/>
            <a:ext cx="2787650" cy="2022475"/>
          </a:xfrm>
          <a:prstGeom prst="rect">
            <a:avLst/>
          </a:prstGeom>
          <a:solidFill>
            <a:schemeClr val="accent1">
              <a:alpha val="32941"/>
            </a:schemeClr>
          </a:solidFill>
          <a:ln w="28575" algn="ctr">
            <a:noFill/>
            <a:miter lim="800000"/>
            <a:headEnd/>
            <a:tailEnd/>
          </a:ln>
        </p:spPr>
      </p:pic>
      <p:sp>
        <p:nvSpPr>
          <p:cNvPr id="193540" name="Slide Number Placeholder 3"/>
          <p:cNvSpPr txBox="1">
            <a:spLocks/>
          </p:cNvSpPr>
          <p:nvPr/>
        </p:nvSpPr>
        <p:spPr bwMode="gray">
          <a:xfrm>
            <a:off x="8691563" y="6483350"/>
            <a:ext cx="447675" cy="168275"/>
          </a:xfrm>
          <a:prstGeom prst="rect">
            <a:avLst/>
          </a:prstGeom>
          <a:noFill/>
          <a:ln w="9525">
            <a:noFill/>
            <a:miter lim="800000"/>
            <a:headEnd/>
            <a:tailEnd/>
          </a:ln>
        </p:spPr>
        <p:txBody>
          <a:bodyPr lIns="0" tIns="0" rIns="0" bIns="0">
            <a:spAutoFit/>
          </a:bodyPr>
          <a:lstStyle/>
          <a:p>
            <a:pPr algn="r"/>
            <a:fld id="{408204EB-738F-4D0B-9F1F-AA7A6C1A6BB8}" type="slidenum">
              <a:rPr lang="en-US" sz="1100">
                <a:solidFill>
                  <a:schemeClr val="accent1"/>
                </a:solidFill>
              </a:rPr>
              <a:pPr algn="r"/>
              <a:t>18</a:t>
            </a:fld>
            <a:endParaRPr lang="en-US" sz="1100">
              <a:solidFill>
                <a:schemeClr val="accent1"/>
              </a:solidFill>
            </a:endParaRPr>
          </a:p>
        </p:txBody>
      </p:sp>
      <p:sp>
        <p:nvSpPr>
          <p:cNvPr id="193541" name="Rectangle 9"/>
          <p:cNvSpPr>
            <a:spLocks noChangeArrowheads="1"/>
          </p:cNvSpPr>
          <p:nvPr/>
        </p:nvSpPr>
        <p:spPr bwMode="auto">
          <a:xfrm>
            <a:off x="0" y="5797550"/>
            <a:ext cx="9593263" cy="593725"/>
          </a:xfrm>
          <a:prstGeom prst="rect">
            <a:avLst/>
          </a:prstGeom>
          <a:solidFill>
            <a:schemeClr val="accent2"/>
          </a:solidFill>
          <a:ln w="9525" algn="ctr">
            <a:noFill/>
            <a:round/>
            <a:headEnd/>
            <a:tailEnd/>
          </a:ln>
        </p:spPr>
        <p:txBody>
          <a:bodyPr wrap="none" lIns="36000" tIns="36000" rIns="36000" bIns="36000" anchor="ctr"/>
          <a:lstStyle/>
          <a:p>
            <a:pPr algn="ctr"/>
            <a:r>
              <a:rPr lang="en-GB" b="1">
                <a:solidFill>
                  <a:schemeClr val="bg1"/>
                </a:solidFill>
              </a:rPr>
              <a:t>Balanced Scorecard Improves Transparency and Buy-In</a:t>
            </a:r>
          </a:p>
        </p:txBody>
      </p:sp>
    </p:spTree>
    <p:extLst>
      <p:ext uri="{BB962C8B-B14F-4D97-AF65-F5344CB8AC3E}">
        <p14:creationId xmlns:p14="http://schemas.microsoft.com/office/powerpoint/2010/main" val="245638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93E1250-D9C6-4908-9039-17DA4CA3EDBA}" type="slidenum">
              <a:rPr lang="en-US"/>
              <a:pPr/>
              <a:t>1</a:t>
            </a:fld>
            <a:endParaRPr lang="en-US"/>
          </a:p>
        </p:txBody>
      </p:sp>
      <p:sp>
        <p:nvSpPr>
          <p:cNvPr id="5" name="Date Placeholder 4"/>
          <p:cNvSpPr>
            <a:spLocks noGrp="1"/>
          </p:cNvSpPr>
          <p:nvPr>
            <p:ph type="dt" sz="half" idx="11"/>
          </p:nvPr>
        </p:nvSpPr>
        <p:spPr/>
        <p:txBody>
          <a:bodyPr/>
          <a:lstStyle/>
          <a:p>
            <a:fld id="{37395442-88B9-4CDA-BE37-0264438550A9}" type="datetime4">
              <a:rPr lang="en-US"/>
              <a:pPr/>
              <a:t>August 26, 2014</a:t>
            </a:fld>
            <a:endParaRPr lang="en-US"/>
          </a:p>
        </p:txBody>
      </p:sp>
      <p:sp>
        <p:nvSpPr>
          <p:cNvPr id="5132" name="Rectangle 12"/>
          <p:cNvSpPr>
            <a:spLocks noGrp="1" noChangeArrowheads="1"/>
          </p:cNvSpPr>
          <p:nvPr>
            <p:ph type="title"/>
          </p:nvPr>
        </p:nvSpPr>
        <p:spPr/>
        <p:txBody>
          <a:bodyPr/>
          <a:lstStyle/>
          <a:p>
            <a:r>
              <a:rPr lang="en-US" dirty="0" smtClean="0"/>
              <a:t>Agenda</a:t>
            </a:r>
            <a:br>
              <a:rPr lang="en-US" dirty="0" smtClean="0"/>
            </a:br>
            <a:r>
              <a:rPr lang="en-US" dirty="0" smtClean="0">
                <a:solidFill>
                  <a:schemeClr val="accent2"/>
                </a:solidFill>
              </a:rPr>
              <a:t>Not Too Much Prior Knowledge Required</a:t>
            </a:r>
            <a:endParaRPr lang="en-US" dirty="0">
              <a:solidFill>
                <a:schemeClr val="accent2"/>
              </a:solidFill>
            </a:endParaRPr>
          </a:p>
        </p:txBody>
      </p:sp>
      <p:sp>
        <p:nvSpPr>
          <p:cNvPr id="5133" name="Rectangle 13"/>
          <p:cNvSpPr>
            <a:spLocks noGrp="1" noChangeArrowheads="1"/>
          </p:cNvSpPr>
          <p:nvPr>
            <p:ph type="body" idx="1"/>
          </p:nvPr>
        </p:nvSpPr>
        <p:spPr/>
        <p:txBody>
          <a:bodyPr/>
          <a:lstStyle/>
          <a:p>
            <a:r>
              <a:rPr lang="en-US" dirty="0" smtClean="0"/>
              <a:t>Reinsurance Basics</a:t>
            </a:r>
          </a:p>
          <a:p>
            <a:r>
              <a:rPr lang="en-US" dirty="0" smtClean="0"/>
              <a:t>Brokered and Direct Reinsurance</a:t>
            </a:r>
          </a:p>
          <a:p>
            <a:r>
              <a:rPr lang="en-US" dirty="0" smtClean="0"/>
              <a:t>Roles within a Broker</a:t>
            </a:r>
          </a:p>
          <a:p>
            <a:r>
              <a:rPr lang="en-US" dirty="0" smtClean="0"/>
              <a:t>Process Steps in Reinsurance Placement</a:t>
            </a:r>
          </a:p>
          <a:p>
            <a:r>
              <a:rPr lang="en-US" dirty="0" smtClean="0"/>
              <a:t>Reinsurance Pricing</a:t>
            </a:r>
          </a:p>
          <a:p>
            <a:r>
              <a:rPr lang="en-US" dirty="0" smtClean="0"/>
              <a:t>State of the Market</a:t>
            </a:r>
            <a:endParaRPr lang="en-US" dirty="0" smtClean="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Reinsurance pricing</a:t>
            </a:r>
            <a:endParaRPr lang="en-US" dirty="0"/>
          </a:p>
        </p:txBody>
      </p:sp>
      <p:sp>
        <p:nvSpPr>
          <p:cNvPr id="4" name="Slide Number Placeholder 3"/>
          <p:cNvSpPr>
            <a:spLocks noGrp="1"/>
          </p:cNvSpPr>
          <p:nvPr>
            <p:ph type="sldNum" sz="quarter" idx="10"/>
          </p:nvPr>
        </p:nvSpPr>
        <p:spPr/>
        <p:txBody>
          <a:bodyPr/>
          <a:lstStyle/>
          <a:p>
            <a:fld id="{210591EA-ECDA-4562-86EE-76D9644ADC8D}" type="slidenum">
              <a:rPr lang="en-US" smtClean="0"/>
              <a:pPr/>
              <a:t>19</a:t>
            </a:fld>
            <a:endParaRPr lang="en-US"/>
          </a:p>
        </p:txBody>
      </p:sp>
      <p:sp>
        <p:nvSpPr>
          <p:cNvPr id="5" name="Date Placeholder 4"/>
          <p:cNvSpPr>
            <a:spLocks noGrp="1"/>
          </p:cNvSpPr>
          <p:nvPr>
            <p:ph type="dt" sz="half" idx="11"/>
          </p:nvPr>
        </p:nvSpPr>
        <p:spPr/>
        <p:txBody>
          <a:bodyPr/>
          <a:lstStyle/>
          <a:p>
            <a:fld id="{947A87CB-4204-4114-AF5D-005455685D6F}" type="datetime4">
              <a:rPr lang="en-US" smtClean="0"/>
              <a:pPr/>
              <a:t>August 26, 2014</a:t>
            </a:fld>
            <a:endParaRPr lang="en-US"/>
          </a:p>
        </p:txBody>
      </p:sp>
    </p:spTree>
    <p:extLst>
      <p:ext uri="{BB962C8B-B14F-4D97-AF65-F5344CB8AC3E}">
        <p14:creationId xmlns:p14="http://schemas.microsoft.com/office/powerpoint/2010/main" val="24997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Basics of Reinsurance Pricing</a:t>
            </a:r>
            <a:endParaRPr lang="en-US" dirty="0"/>
          </a:p>
        </p:txBody>
      </p:sp>
      <p:sp>
        <p:nvSpPr>
          <p:cNvPr id="10" name="Content Placeholder 9"/>
          <p:cNvSpPr>
            <a:spLocks noGrp="1"/>
          </p:cNvSpPr>
          <p:nvPr>
            <p:ph idx="1"/>
          </p:nvPr>
        </p:nvSpPr>
        <p:spPr/>
        <p:txBody>
          <a:bodyPr/>
          <a:lstStyle/>
          <a:p>
            <a:r>
              <a:rPr lang="en-US" dirty="0" smtClean="0"/>
              <a:t>Quota Share = expected loss ratio (~insurance planning)</a:t>
            </a:r>
          </a:p>
          <a:p>
            <a:r>
              <a:rPr lang="en-US" dirty="0" smtClean="0"/>
              <a:t>Excess of Loss</a:t>
            </a:r>
          </a:p>
          <a:p>
            <a:pPr lvl="1"/>
            <a:r>
              <a:rPr lang="en-US" dirty="0" smtClean="0"/>
              <a:t>Layer Loss Cost</a:t>
            </a:r>
          </a:p>
          <a:p>
            <a:pPr lvl="2"/>
            <a:r>
              <a:rPr lang="en-US" dirty="0" smtClean="0"/>
              <a:t>Experience Rating = recasting history</a:t>
            </a:r>
          </a:p>
          <a:p>
            <a:pPr lvl="2"/>
            <a:r>
              <a:rPr lang="en-US" dirty="0" smtClean="0"/>
              <a:t>Exposure Rating = theoretical using severity curves</a:t>
            </a:r>
          </a:p>
          <a:p>
            <a:pPr lvl="2"/>
            <a:r>
              <a:rPr lang="en-US" dirty="0" smtClean="0"/>
              <a:t>Catastrophe modeling = high-powered exposure rating</a:t>
            </a:r>
          </a:p>
          <a:p>
            <a:pPr lvl="1"/>
            <a:r>
              <a:rPr lang="en-US" dirty="0" smtClean="0"/>
              <a:t>Capital Cost / Risk Load</a:t>
            </a:r>
          </a:p>
          <a:p>
            <a:pPr lvl="2"/>
            <a:r>
              <a:rPr lang="en-US" dirty="0" smtClean="0"/>
              <a:t>Standalone = using layer standard deviation</a:t>
            </a:r>
          </a:p>
          <a:p>
            <a:pPr lvl="2"/>
            <a:r>
              <a:rPr lang="en-US" dirty="0" smtClean="0"/>
              <a:t>Marginal = based on change in portfolio risk metrics </a:t>
            </a:r>
          </a:p>
          <a:p>
            <a:pPr lvl="1"/>
            <a:endParaRPr lang="en-US" dirty="0"/>
          </a:p>
        </p:txBody>
      </p:sp>
      <p:sp>
        <p:nvSpPr>
          <p:cNvPr id="7" name="Slide Number Placeholder 6"/>
          <p:cNvSpPr>
            <a:spLocks noGrp="1"/>
          </p:cNvSpPr>
          <p:nvPr>
            <p:ph type="sldNum" sz="quarter" idx="10"/>
          </p:nvPr>
        </p:nvSpPr>
        <p:spPr/>
        <p:txBody>
          <a:bodyPr/>
          <a:lstStyle/>
          <a:p>
            <a:fld id="{9AC65F78-8149-43F8-AB93-C811CBF5CC9B}" type="slidenum">
              <a:rPr lang="en-US" smtClean="0"/>
              <a:pPr/>
              <a:t>20</a:t>
            </a:fld>
            <a:endParaRPr lang="en-US"/>
          </a:p>
        </p:txBody>
      </p:sp>
      <p:sp>
        <p:nvSpPr>
          <p:cNvPr id="8" name="Date Placeholder 7"/>
          <p:cNvSpPr>
            <a:spLocks noGrp="1"/>
          </p:cNvSpPr>
          <p:nvPr>
            <p:ph type="dt" sz="half" idx="11"/>
          </p:nvPr>
        </p:nvSpPr>
        <p:spPr/>
        <p:txBody>
          <a:bodyPr/>
          <a:lstStyle/>
          <a:p>
            <a:fld id="{89024D75-02D2-4ADF-96BE-912D68C7466B}" type="datetime4">
              <a:rPr lang="en-US" smtClean="0"/>
              <a:pPr/>
              <a:t>August 26, 2014</a:t>
            </a:fld>
            <a:endParaRPr lang="en-US"/>
          </a:p>
        </p:txBody>
      </p:sp>
    </p:spTree>
    <p:extLst>
      <p:ext uri="{BB962C8B-B14F-4D97-AF65-F5344CB8AC3E}">
        <p14:creationId xmlns:p14="http://schemas.microsoft.com/office/powerpoint/2010/main" val="3698883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Reinsurance Price “Discovery”</a:t>
            </a:r>
            <a:endParaRPr lang="en-US" dirty="0"/>
          </a:p>
        </p:txBody>
      </p:sp>
      <p:sp>
        <p:nvSpPr>
          <p:cNvPr id="4" name="Slide Number Placeholder 3"/>
          <p:cNvSpPr>
            <a:spLocks noGrp="1"/>
          </p:cNvSpPr>
          <p:nvPr>
            <p:ph type="sldNum" sz="quarter" idx="10"/>
          </p:nvPr>
        </p:nvSpPr>
        <p:spPr/>
        <p:txBody>
          <a:bodyPr/>
          <a:lstStyle/>
          <a:p>
            <a:fld id="{210591EA-ECDA-4562-86EE-76D9644ADC8D}" type="slidenum">
              <a:rPr lang="en-US" smtClean="0"/>
              <a:pPr/>
              <a:t>21</a:t>
            </a:fld>
            <a:endParaRPr lang="en-US"/>
          </a:p>
        </p:txBody>
      </p:sp>
      <p:sp>
        <p:nvSpPr>
          <p:cNvPr id="5" name="Date Placeholder 4"/>
          <p:cNvSpPr>
            <a:spLocks noGrp="1"/>
          </p:cNvSpPr>
          <p:nvPr>
            <p:ph type="dt" sz="half" idx="11"/>
          </p:nvPr>
        </p:nvSpPr>
        <p:spPr/>
        <p:txBody>
          <a:bodyPr/>
          <a:lstStyle/>
          <a:p>
            <a:fld id="{947A87CB-4204-4114-AF5D-005455685D6F}" type="datetime4">
              <a:rPr lang="en-US" smtClean="0"/>
              <a:pPr/>
              <a:t>August 26, 2014</a:t>
            </a:fld>
            <a:endParaRPr lang="en-US"/>
          </a:p>
        </p:txBody>
      </p:sp>
      <p:graphicFrame>
        <p:nvGraphicFramePr>
          <p:cNvPr id="6" name="Diagram 5"/>
          <p:cNvGraphicFramePr/>
          <p:nvPr>
            <p:extLst>
              <p:ext uri="{D42A27DB-BD31-4B8C-83A1-F6EECF244321}">
                <p14:modId xmlns:p14="http://schemas.microsoft.com/office/powerpoint/2010/main" val="1934354681"/>
              </p:ext>
            </p:extLst>
          </p:nvPr>
        </p:nvGraphicFramePr>
        <p:xfrm>
          <a:off x="571755" y="422203"/>
          <a:ext cx="8561845" cy="3110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46809" y="2680843"/>
            <a:ext cx="2005446" cy="1150956"/>
          </a:xfrm>
          <a:prstGeom prst="rect">
            <a:avLst/>
          </a:prstGeom>
          <a:noFill/>
        </p:spPr>
        <p:txBody>
          <a:bodyPr wrap="square" rtlCol="0">
            <a:spAutoFit/>
          </a:bodyPr>
          <a:lstStyle/>
          <a:p>
            <a:pPr marL="342900" indent="-342900" algn="l">
              <a:buFont typeface="Arial" pitchFamily="34" charset="0"/>
              <a:buChar char="•"/>
            </a:pPr>
            <a:r>
              <a:rPr lang="en-US" sz="1600" dirty="0" smtClean="0"/>
              <a:t>Package up your information</a:t>
            </a:r>
          </a:p>
          <a:p>
            <a:pPr marL="342900" indent="-342900" algn="l">
              <a:buFont typeface="Arial" pitchFamily="34" charset="0"/>
              <a:buChar char="•"/>
            </a:pPr>
            <a:r>
              <a:rPr lang="en-US" sz="1600" dirty="0" smtClean="0"/>
              <a:t>Exposure datasets up on FTP site for cat</a:t>
            </a:r>
            <a:endParaRPr lang="en-US" sz="1600" dirty="0"/>
          </a:p>
        </p:txBody>
      </p:sp>
      <p:sp>
        <p:nvSpPr>
          <p:cNvPr id="8" name="TextBox 7"/>
          <p:cNvSpPr txBox="1"/>
          <p:nvPr/>
        </p:nvSpPr>
        <p:spPr>
          <a:xfrm>
            <a:off x="2557335" y="2680843"/>
            <a:ext cx="2005446" cy="3268202"/>
          </a:xfrm>
          <a:prstGeom prst="rect">
            <a:avLst/>
          </a:prstGeom>
          <a:noFill/>
        </p:spPr>
        <p:txBody>
          <a:bodyPr wrap="square" rtlCol="0">
            <a:spAutoFit/>
          </a:bodyPr>
          <a:lstStyle/>
          <a:p>
            <a:pPr marL="342900" indent="-342900" algn="l">
              <a:buFont typeface="Arial" pitchFamily="34" charset="0"/>
              <a:buChar char="•"/>
            </a:pPr>
            <a:r>
              <a:rPr lang="en-US" sz="1600" dirty="0" smtClean="0"/>
              <a:t>Quotes leverage vast IP franchise (Underwriters, actuaries, cat modelers, pricing tools)</a:t>
            </a:r>
          </a:p>
          <a:p>
            <a:pPr marL="342900" indent="-342900" algn="l">
              <a:buFont typeface="Arial" pitchFamily="34" charset="0"/>
              <a:buChar char="•"/>
            </a:pPr>
            <a:r>
              <a:rPr lang="en-US" sz="1600" dirty="0" smtClean="0"/>
              <a:t>Authorizations are max limits (indicator of interest) at their quoted price</a:t>
            </a:r>
          </a:p>
          <a:p>
            <a:pPr marL="342900" indent="-342900" algn="l">
              <a:buFont typeface="Arial" pitchFamily="34" charset="0"/>
              <a:buChar char="•"/>
            </a:pPr>
            <a:r>
              <a:rPr lang="en-US" sz="1600" dirty="0" smtClean="0"/>
              <a:t>No reinsurer sees the other quotes</a:t>
            </a:r>
            <a:endParaRPr lang="en-US" sz="1600" dirty="0"/>
          </a:p>
        </p:txBody>
      </p:sp>
      <p:sp>
        <p:nvSpPr>
          <p:cNvPr id="9" name="TextBox 8"/>
          <p:cNvSpPr txBox="1"/>
          <p:nvPr/>
        </p:nvSpPr>
        <p:spPr>
          <a:xfrm>
            <a:off x="4667861" y="2680843"/>
            <a:ext cx="2005446" cy="2421304"/>
          </a:xfrm>
          <a:prstGeom prst="rect">
            <a:avLst/>
          </a:prstGeom>
          <a:noFill/>
        </p:spPr>
        <p:txBody>
          <a:bodyPr wrap="square" rtlCol="0">
            <a:spAutoFit/>
          </a:bodyPr>
          <a:lstStyle/>
          <a:p>
            <a:pPr marL="342900" indent="-342900" algn="l">
              <a:buFont typeface="Arial" pitchFamily="34" charset="0"/>
              <a:buChar char="•"/>
            </a:pPr>
            <a:r>
              <a:rPr lang="en-US" sz="1600" dirty="0" smtClean="0"/>
              <a:t>Broker finds the clearing price</a:t>
            </a:r>
          </a:p>
          <a:p>
            <a:pPr marL="342900" indent="-342900" algn="l">
              <a:buFont typeface="Arial" pitchFamily="34" charset="0"/>
              <a:buChar char="•"/>
            </a:pPr>
            <a:r>
              <a:rPr lang="en-US" sz="1600" dirty="0" smtClean="0"/>
              <a:t>Target is 100% placement</a:t>
            </a:r>
          </a:p>
          <a:p>
            <a:pPr marL="342900" indent="-342900" algn="l">
              <a:buFont typeface="Arial" pitchFamily="34" charset="0"/>
              <a:buChar char="•"/>
            </a:pPr>
            <a:r>
              <a:rPr lang="en-US" sz="1600" dirty="0" smtClean="0"/>
              <a:t>A key function of the broker: guidance on the pricing</a:t>
            </a:r>
          </a:p>
          <a:p>
            <a:pPr marL="342900" indent="-342900" algn="l">
              <a:buFont typeface="Arial" pitchFamily="34" charset="0"/>
              <a:buChar char="•"/>
            </a:pPr>
            <a:r>
              <a:rPr lang="en-US" sz="1600" dirty="0" smtClean="0"/>
              <a:t>Heavily driven by constant benchmarking</a:t>
            </a:r>
            <a:endParaRPr lang="en-US" sz="1600" dirty="0"/>
          </a:p>
        </p:txBody>
      </p:sp>
      <p:sp>
        <p:nvSpPr>
          <p:cNvPr id="10" name="TextBox 9"/>
          <p:cNvSpPr txBox="1"/>
          <p:nvPr/>
        </p:nvSpPr>
        <p:spPr>
          <a:xfrm>
            <a:off x="6778388" y="2680843"/>
            <a:ext cx="2005446" cy="1574405"/>
          </a:xfrm>
          <a:prstGeom prst="rect">
            <a:avLst/>
          </a:prstGeom>
          <a:noFill/>
        </p:spPr>
        <p:txBody>
          <a:bodyPr wrap="square" rtlCol="0">
            <a:spAutoFit/>
          </a:bodyPr>
          <a:lstStyle/>
          <a:p>
            <a:pPr marL="342900" indent="-342900" algn="l">
              <a:buFont typeface="Arial" pitchFamily="34" charset="0"/>
              <a:buChar char="•"/>
            </a:pPr>
            <a:r>
              <a:rPr lang="en-US" sz="1600" dirty="0" smtClean="0"/>
              <a:t>Price-taking exercise for reinsurers</a:t>
            </a:r>
          </a:p>
          <a:p>
            <a:pPr marL="342900" indent="-342900" algn="l">
              <a:buFont typeface="Arial" pitchFamily="34" charset="0"/>
              <a:buChar char="•"/>
            </a:pPr>
            <a:r>
              <a:rPr lang="en-US" sz="1600" dirty="0" smtClean="0"/>
              <a:t>Remember role #3 of a broker?</a:t>
            </a:r>
          </a:p>
          <a:p>
            <a:pPr marL="342900" indent="-342900" algn="l">
              <a:buFont typeface="Arial" pitchFamily="34" charset="0"/>
              <a:buChar char="•"/>
            </a:pPr>
            <a:r>
              <a:rPr lang="en-US" sz="1600" dirty="0" smtClean="0"/>
              <a:t>A lot of soft factors</a:t>
            </a:r>
            <a:endParaRPr lang="en-US" sz="1600" dirty="0"/>
          </a:p>
        </p:txBody>
      </p:sp>
    </p:spTree>
    <p:extLst>
      <p:ext uri="{BB962C8B-B14F-4D97-AF65-F5344CB8AC3E}">
        <p14:creationId xmlns:p14="http://schemas.microsoft.com/office/powerpoint/2010/main" val="2080405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a:xfrm>
            <a:off x="896938" y="1243013"/>
            <a:ext cx="8234362" cy="741100"/>
          </a:xfrm>
        </p:spPr>
        <p:txBody>
          <a:bodyPr/>
          <a:lstStyle/>
          <a:p>
            <a:r>
              <a:rPr lang="en-US" dirty="0" smtClean="0"/>
              <a:t>STATE OF THE MARKET</a:t>
            </a:r>
            <a:br>
              <a:rPr lang="en-US" dirty="0" smtClean="0"/>
            </a:br>
            <a:r>
              <a:rPr lang="en-US" dirty="0" smtClean="0">
                <a:solidFill>
                  <a:schemeClr val="accent2"/>
                </a:solidFill>
              </a:rPr>
              <a:t>JANUARY 1 to July 1, 2014 PROPERTY REVIEW</a:t>
            </a:r>
            <a:endParaRPr lang="en-US" dirty="0">
              <a:solidFill>
                <a:schemeClr val="accent2"/>
              </a:solidFill>
            </a:endParaRPr>
          </a:p>
        </p:txBody>
      </p:sp>
    </p:spTree>
    <p:custDataLst>
      <p:tags r:id="rId1"/>
    </p:custDataLst>
    <p:extLst>
      <p:ext uri="{BB962C8B-B14F-4D97-AF65-F5344CB8AC3E}">
        <p14:creationId xmlns:p14="http://schemas.microsoft.com/office/powerpoint/2010/main" val="4141089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txBox="1">
            <a:spLocks noGrp="1"/>
          </p:cNvSpPr>
          <p:nvPr/>
        </p:nvSpPr>
        <p:spPr bwMode="gray">
          <a:xfrm>
            <a:off x="8691563" y="6483350"/>
            <a:ext cx="447675" cy="168275"/>
          </a:xfrm>
          <a:prstGeom prst="rect">
            <a:avLst/>
          </a:prstGeom>
          <a:noFill/>
          <a:ln w="9525">
            <a:noFill/>
            <a:miter lim="800000"/>
            <a:headEnd/>
            <a:tailEnd/>
          </a:ln>
        </p:spPr>
        <p:txBody>
          <a:bodyPr lIns="0" tIns="0" rIns="0" bIns="0">
            <a:spAutoFit/>
          </a:bodyPr>
          <a:lstStyle/>
          <a:p>
            <a:pPr algn="r"/>
            <a:fld id="{DCC998FC-9315-4D76-ACBB-4F516A683ADB}" type="slidenum">
              <a:rPr lang="en-US" sz="1100">
                <a:solidFill>
                  <a:schemeClr val="accent1"/>
                </a:solidFill>
              </a:rPr>
              <a:pPr algn="r"/>
              <a:t>23</a:t>
            </a:fld>
            <a:endParaRPr lang="en-US" sz="1100" dirty="0">
              <a:solidFill>
                <a:schemeClr val="accent1"/>
              </a:solidFill>
            </a:endParaRPr>
          </a:p>
        </p:txBody>
      </p:sp>
      <p:sp>
        <p:nvSpPr>
          <p:cNvPr id="20483" name="Content Placeholder 2"/>
          <p:cNvSpPr>
            <a:spLocks/>
          </p:cNvSpPr>
          <p:nvPr/>
        </p:nvSpPr>
        <p:spPr bwMode="gray">
          <a:xfrm>
            <a:off x="239713" y="1363157"/>
            <a:ext cx="9075737" cy="5003800"/>
          </a:xfrm>
          <a:prstGeom prst="rect">
            <a:avLst/>
          </a:prstGeom>
          <a:noFill/>
          <a:ln w="9525" algn="ctr">
            <a:noFill/>
            <a:miter lim="800000"/>
            <a:headEnd/>
            <a:tailEnd/>
          </a:ln>
        </p:spPr>
        <p:txBody>
          <a:bodyPr lIns="0" tIns="0" rIns="0" bIns="0"/>
          <a:lstStyle/>
          <a:p>
            <a:pPr marL="285750" lvl="0" indent="-285750">
              <a:spcAft>
                <a:spcPts val="1200"/>
              </a:spcAft>
              <a:buFont typeface="Arial" panose="020B0604020202020204" pitchFamily="34" charset="0"/>
              <a:buChar char="•"/>
            </a:pPr>
            <a:r>
              <a:rPr lang="en-US" sz="1800" dirty="0" smtClean="0"/>
              <a:t>In 2014</a:t>
            </a:r>
            <a:r>
              <a:rPr lang="en-US" sz="1800" dirty="0"/>
              <a:t> </a:t>
            </a:r>
            <a:r>
              <a:rPr lang="en-US" sz="1800" dirty="0" smtClean="0"/>
              <a:t>risk adjusted price decreases </a:t>
            </a:r>
            <a:r>
              <a:rPr lang="en-US" sz="1800" dirty="0"/>
              <a:t>have averaged in the mid to high </a:t>
            </a:r>
            <a:r>
              <a:rPr lang="en-US" sz="1800" dirty="0" smtClean="0"/>
              <a:t>teens </a:t>
            </a:r>
            <a:r>
              <a:rPr lang="en-US" sz="1800" dirty="0"/>
              <a:t>and the impact on the ROL Index was down 17 percent for the full </a:t>
            </a:r>
            <a:r>
              <a:rPr lang="en-US" sz="1800" dirty="0" smtClean="0"/>
              <a:t>year </a:t>
            </a:r>
            <a:r>
              <a:rPr lang="en-US" sz="1800" dirty="0"/>
              <a:t> </a:t>
            </a:r>
            <a:endParaRPr lang="en-US" sz="1800" dirty="0" smtClean="0"/>
          </a:p>
          <a:p>
            <a:pPr marL="285750" lvl="0" indent="-285750">
              <a:spcAft>
                <a:spcPts val="1200"/>
              </a:spcAft>
              <a:buFont typeface="Arial" panose="020B0604020202020204" pitchFamily="34" charset="0"/>
              <a:buChar char="•"/>
            </a:pPr>
            <a:r>
              <a:rPr lang="en-US" sz="1800" dirty="0" smtClean="0"/>
              <a:t>Catastrophe bond issuance set a record for the first six months of 2014 at $5.7B</a:t>
            </a:r>
          </a:p>
          <a:p>
            <a:pPr marL="285750" lvl="0" indent="-285750">
              <a:spcAft>
                <a:spcPts val="1200"/>
              </a:spcAft>
              <a:buFont typeface="Arial" panose="020B0604020202020204" pitchFamily="34" charset="0"/>
              <a:buChar char="•"/>
            </a:pPr>
            <a:r>
              <a:rPr lang="en-US" sz="1800" dirty="0" smtClean="0"/>
              <a:t>There are signs </a:t>
            </a:r>
            <a:r>
              <a:rPr lang="en-US" sz="1800" dirty="0"/>
              <a:t>that markets are still applying underwriting discipline </a:t>
            </a:r>
            <a:r>
              <a:rPr lang="en-US" sz="1800" dirty="0" smtClean="0"/>
              <a:t>– a few programs </a:t>
            </a:r>
            <a:r>
              <a:rPr lang="en-US" sz="1800" dirty="0"/>
              <a:t>re-priced prior to </a:t>
            </a:r>
            <a:r>
              <a:rPr lang="en-US" sz="1800" dirty="0" smtClean="0"/>
              <a:t>completion and one </a:t>
            </a:r>
            <a:r>
              <a:rPr lang="en-US" sz="1800" dirty="0"/>
              <a:t>catastrophe bond deal </a:t>
            </a:r>
            <a:r>
              <a:rPr lang="en-US" sz="1800" dirty="0" smtClean="0"/>
              <a:t>was pulled </a:t>
            </a:r>
            <a:r>
              <a:rPr lang="en-US" sz="1800" dirty="0"/>
              <a:t>from the market as offered terms proved too aggressive to fill the </a:t>
            </a:r>
            <a:r>
              <a:rPr lang="en-US" sz="1800" dirty="0" smtClean="0"/>
              <a:t>order</a:t>
            </a:r>
            <a:endParaRPr lang="en-US" sz="1800" dirty="0"/>
          </a:p>
          <a:p>
            <a:pPr marL="285750" lvl="0" indent="-285750">
              <a:spcAft>
                <a:spcPts val="1200"/>
              </a:spcAft>
              <a:buFont typeface="Arial" panose="020B0604020202020204" pitchFamily="34" charset="0"/>
              <a:buChar char="•"/>
            </a:pPr>
            <a:r>
              <a:rPr lang="en-US" sz="1800" dirty="0"/>
              <a:t>C</a:t>
            </a:r>
            <a:r>
              <a:rPr lang="en-US" sz="1800" dirty="0" smtClean="0"/>
              <a:t>hanges </a:t>
            </a:r>
            <a:r>
              <a:rPr lang="en-US" sz="1800" dirty="0"/>
              <a:t>in coverage, </a:t>
            </a:r>
            <a:r>
              <a:rPr lang="en-US" sz="1800" dirty="0" smtClean="0"/>
              <a:t>a growing </a:t>
            </a:r>
            <a:r>
              <a:rPr lang="en-US" sz="1800" dirty="0"/>
              <a:t>range of offered products and multi-year options continued to provide opportunities for companies to better tailor </a:t>
            </a:r>
            <a:r>
              <a:rPr lang="en-US" sz="1800" dirty="0" smtClean="0"/>
              <a:t>solutions </a:t>
            </a:r>
            <a:r>
              <a:rPr lang="en-US" sz="1800" dirty="0"/>
              <a:t>to meet their risk management </a:t>
            </a:r>
            <a:r>
              <a:rPr lang="en-US" sz="1800" dirty="0" smtClean="0"/>
              <a:t>needs</a:t>
            </a:r>
            <a:r>
              <a:rPr lang="en-US" sz="1800" dirty="0"/>
              <a:t>  </a:t>
            </a:r>
            <a:endParaRPr lang="en-US" sz="1800" dirty="0" smtClean="0"/>
          </a:p>
          <a:p>
            <a:pPr marL="285750" lvl="0" indent="-285750">
              <a:spcAft>
                <a:spcPts val="1200"/>
              </a:spcAft>
              <a:buFont typeface="Arial" panose="020B0604020202020204" pitchFamily="34" charset="0"/>
              <a:buChar char="•"/>
            </a:pPr>
            <a:r>
              <a:rPr lang="en-US" sz="1800" dirty="0"/>
              <a:t>C</a:t>
            </a:r>
            <a:r>
              <a:rPr lang="en-US" sz="1800" dirty="0" smtClean="0"/>
              <a:t>ompanies </a:t>
            </a:r>
            <a:r>
              <a:rPr lang="en-US" sz="1800" dirty="0"/>
              <a:t>were able to utilize savings on their core purchases to round out their coverage </a:t>
            </a:r>
            <a:r>
              <a:rPr lang="en-US" sz="1800" dirty="0" smtClean="0"/>
              <a:t>strategy</a:t>
            </a:r>
            <a:endParaRPr lang="en-US" sz="1800" dirty="0"/>
          </a:p>
        </p:txBody>
      </p:sp>
      <p:sp>
        <p:nvSpPr>
          <p:cNvPr id="20484" name="Title 1"/>
          <p:cNvSpPr>
            <a:spLocks noGrp="1"/>
          </p:cNvSpPr>
          <p:nvPr>
            <p:ph type="title" idx="4294967295"/>
          </p:nvPr>
        </p:nvSpPr>
        <p:spPr>
          <a:xfrm>
            <a:off x="455613" y="344488"/>
            <a:ext cx="8686800" cy="690562"/>
          </a:xfrm>
        </p:spPr>
        <p:txBody>
          <a:bodyPr/>
          <a:lstStyle/>
          <a:p>
            <a:r>
              <a:rPr lang="en-US" dirty="0" smtClean="0"/>
              <a:t>Executive Summary July 2014: </a:t>
            </a:r>
            <a:r>
              <a:rPr lang="en-US" dirty="0" smtClean="0">
                <a:solidFill>
                  <a:schemeClr val="accent2"/>
                </a:solidFill>
              </a:rPr>
              <a:t>Excess Capacity and Low Loss Experience Continue to Impact Market Conditions</a:t>
            </a:r>
          </a:p>
        </p:txBody>
      </p:sp>
      <p:sp>
        <p:nvSpPr>
          <p:cNvPr id="20485" name="Slide Number Placeholder 3"/>
          <p:cNvSpPr txBox="1">
            <a:spLocks noGrp="1"/>
          </p:cNvSpPr>
          <p:nvPr/>
        </p:nvSpPr>
        <p:spPr bwMode="gray">
          <a:xfrm>
            <a:off x="8691563" y="6483350"/>
            <a:ext cx="447675" cy="168275"/>
          </a:xfrm>
          <a:prstGeom prst="rect">
            <a:avLst/>
          </a:prstGeom>
          <a:noFill/>
          <a:ln w="9525">
            <a:noFill/>
            <a:miter lim="800000"/>
            <a:headEnd/>
            <a:tailEnd/>
          </a:ln>
        </p:spPr>
        <p:txBody>
          <a:bodyPr lIns="0" tIns="0" rIns="0" bIns="0">
            <a:spAutoFit/>
          </a:bodyPr>
          <a:lstStyle/>
          <a:p>
            <a:pPr algn="r"/>
            <a:fld id="{F6442EFF-3101-4CAF-BDEA-CE9275A6B747}" type="slidenum">
              <a:rPr lang="en-US" sz="1100">
                <a:solidFill>
                  <a:schemeClr val="accent1"/>
                </a:solidFill>
              </a:rPr>
              <a:pPr algn="r"/>
              <a:t>23</a:t>
            </a:fld>
            <a:endParaRPr lang="en-US" sz="1100" dirty="0">
              <a:solidFill>
                <a:schemeClr val="accent1"/>
              </a:solidFill>
            </a:endParaRPr>
          </a:p>
        </p:txBody>
      </p:sp>
      <p:sp>
        <p:nvSpPr>
          <p:cNvPr id="9" name="Rectangle 8"/>
          <p:cNvSpPr/>
          <p:nvPr/>
        </p:nvSpPr>
        <p:spPr bwMode="auto">
          <a:xfrm>
            <a:off x="0" y="5445245"/>
            <a:ext cx="9602788" cy="813780"/>
          </a:xfrm>
          <a:prstGeom prst="rect">
            <a:avLst/>
          </a:prstGeom>
          <a:solidFill>
            <a:schemeClr val="accent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rtlCol="0" anchor="ctr" anchorCtr="0" compatLnSpc="1">
            <a:prstTxWarp prst="textNoShape">
              <a:avLst/>
            </a:prstTxWarp>
          </a:bodyPr>
          <a:lstStyle/>
          <a:p>
            <a:pPr lvl="0" algn="ctr">
              <a:spcAft>
                <a:spcPts val="1200"/>
              </a:spcAft>
            </a:pPr>
            <a:r>
              <a:rPr lang="en-US" dirty="0">
                <a:solidFill>
                  <a:schemeClr val="bg1"/>
                </a:solidFill>
              </a:rPr>
              <a:t>Excess capacity, </a:t>
            </a:r>
            <a:r>
              <a:rPr lang="en-US" dirty="0" smtClean="0">
                <a:solidFill>
                  <a:schemeClr val="bg1"/>
                </a:solidFill>
              </a:rPr>
              <a:t>alternative market influence </a:t>
            </a:r>
            <a:r>
              <a:rPr lang="en-US" dirty="0">
                <a:solidFill>
                  <a:schemeClr val="bg1"/>
                </a:solidFill>
              </a:rPr>
              <a:t>and low loss activity </a:t>
            </a:r>
            <a:r>
              <a:rPr lang="en-US" dirty="0" smtClean="0">
                <a:solidFill>
                  <a:schemeClr val="bg1"/>
                </a:solidFill>
              </a:rPr>
              <a:t>drove decreased </a:t>
            </a:r>
            <a:r>
              <a:rPr lang="en-US" dirty="0">
                <a:solidFill>
                  <a:schemeClr val="bg1"/>
                </a:solidFill>
              </a:rPr>
              <a:t>pricing, tailored </a:t>
            </a:r>
            <a:r>
              <a:rPr lang="en-US" dirty="0" smtClean="0">
                <a:solidFill>
                  <a:schemeClr val="bg1"/>
                </a:solidFill>
              </a:rPr>
              <a:t>terms </a:t>
            </a:r>
            <a:r>
              <a:rPr lang="en-US" dirty="0">
                <a:solidFill>
                  <a:schemeClr val="bg1"/>
                </a:solidFill>
              </a:rPr>
              <a:t>and a growing number of multi-year placements </a:t>
            </a:r>
          </a:p>
        </p:txBody>
      </p:sp>
    </p:spTree>
    <p:extLst>
      <p:ext uri="{BB962C8B-B14F-4D97-AF65-F5344CB8AC3E}">
        <p14:creationId xmlns:p14="http://schemas.microsoft.com/office/powerpoint/2010/main" val="3022040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Slide Number Placeholder 1"/>
          <p:cNvSpPr txBox="1">
            <a:spLocks noGrp="1"/>
          </p:cNvSpPr>
          <p:nvPr/>
        </p:nvSpPr>
        <p:spPr bwMode="gray">
          <a:xfrm>
            <a:off x="8691563" y="6483350"/>
            <a:ext cx="447675" cy="92075"/>
          </a:xfrm>
          <a:prstGeom prst="rect">
            <a:avLst/>
          </a:prstGeom>
          <a:noFill/>
          <a:ln w="9525">
            <a:noFill/>
            <a:miter lim="800000"/>
            <a:headEnd/>
            <a:tailEnd/>
          </a:ln>
        </p:spPr>
        <p:txBody>
          <a:bodyPr lIns="0" tIns="0" rIns="0" bIns="0">
            <a:spAutoFit/>
          </a:bodyPr>
          <a:lstStyle/>
          <a:p>
            <a:pPr algn="r">
              <a:lnSpc>
                <a:spcPct val="86000"/>
              </a:lnSpc>
            </a:pPr>
            <a:fld id="{16EF9628-8074-45C2-A063-C9E577A5C631}" type="slidenum">
              <a:rPr lang="en-GB" sz="1100" baseline="-25000">
                <a:solidFill>
                  <a:schemeClr val="accent1"/>
                </a:solidFill>
              </a:rPr>
              <a:pPr algn="r">
                <a:lnSpc>
                  <a:spcPct val="86000"/>
                </a:lnSpc>
              </a:pPr>
              <a:t>24</a:t>
            </a:fld>
            <a:endParaRPr lang="en-GB" sz="1100" baseline="-25000" dirty="0">
              <a:solidFill>
                <a:schemeClr val="accent1"/>
              </a:solidFill>
            </a:endParaRPr>
          </a:p>
        </p:txBody>
      </p:sp>
      <p:sp>
        <p:nvSpPr>
          <p:cNvPr id="73736" name="Date Placeholder 2"/>
          <p:cNvSpPr txBox="1">
            <a:spLocks noGrp="1"/>
          </p:cNvSpPr>
          <p:nvPr/>
        </p:nvSpPr>
        <p:spPr bwMode="gray">
          <a:xfrm>
            <a:off x="4262438" y="6575425"/>
            <a:ext cx="1079500" cy="65088"/>
          </a:xfrm>
          <a:prstGeom prst="rect">
            <a:avLst/>
          </a:prstGeom>
          <a:noFill/>
          <a:ln w="9525">
            <a:noFill/>
            <a:miter lim="800000"/>
            <a:headEnd/>
            <a:tailEnd/>
          </a:ln>
        </p:spPr>
        <p:txBody>
          <a:bodyPr lIns="0" tIns="0" rIns="0" bIns="0" anchor="b">
            <a:spAutoFit/>
          </a:bodyPr>
          <a:lstStyle/>
          <a:p>
            <a:pPr algn="ctr">
              <a:lnSpc>
                <a:spcPct val="86000"/>
              </a:lnSpc>
              <a:spcBef>
                <a:spcPct val="50000"/>
              </a:spcBef>
            </a:pPr>
            <a:fld id="{0EA2022C-A486-4EE4-A2A8-A68CEC802095}" type="datetime4">
              <a:rPr lang="en-GB" sz="700" baseline="-25000">
                <a:solidFill>
                  <a:srgbClr val="7C848A"/>
                </a:solidFill>
                <a:cs typeface="Arial" charset="0"/>
              </a:rPr>
              <a:pPr algn="ctr">
                <a:lnSpc>
                  <a:spcPct val="86000"/>
                </a:lnSpc>
                <a:spcBef>
                  <a:spcPct val="50000"/>
                </a:spcBef>
              </a:pPr>
              <a:t>26 August 2014</a:t>
            </a:fld>
            <a:endParaRPr lang="en-GB" sz="700" baseline="-25000" dirty="0">
              <a:solidFill>
                <a:srgbClr val="7C848A"/>
              </a:solidFill>
              <a:cs typeface="Arial" charset="0"/>
            </a:endParaRPr>
          </a:p>
        </p:txBody>
      </p:sp>
      <p:sp>
        <p:nvSpPr>
          <p:cNvPr id="73737" name="Rectangle 2"/>
          <p:cNvSpPr>
            <a:spLocks noGrp="1" noChangeArrowheads="1"/>
          </p:cNvSpPr>
          <p:nvPr>
            <p:ph type="title" idx="4294967295"/>
          </p:nvPr>
        </p:nvSpPr>
        <p:spPr>
          <a:xfrm>
            <a:off x="455613" y="382588"/>
            <a:ext cx="8964612" cy="690562"/>
          </a:xfrm>
        </p:spPr>
        <p:txBody>
          <a:bodyPr/>
          <a:lstStyle/>
          <a:p>
            <a:pPr eaLnBrk="1" hangingPunct="1"/>
            <a:r>
              <a:rPr lang="en-GB" dirty="0" smtClean="0"/>
              <a:t>Capital Inflows Continue Unabated</a:t>
            </a:r>
            <a:br>
              <a:rPr lang="en-GB" dirty="0" smtClean="0"/>
            </a:br>
            <a:r>
              <a:rPr lang="en-GB" dirty="0" smtClean="0">
                <a:solidFill>
                  <a:schemeClr val="accent2"/>
                </a:solidFill>
              </a:rPr>
              <a:t>Guy Carpenter Global Reinsurance Composite Capital Position</a:t>
            </a:r>
            <a:endParaRPr lang="en-GB" dirty="0" smtClean="0"/>
          </a:p>
        </p:txBody>
      </p:sp>
      <p:sp>
        <p:nvSpPr>
          <p:cNvPr id="73738" name="Text Box 8"/>
          <p:cNvSpPr txBox="1">
            <a:spLocks noChangeArrowheads="1"/>
          </p:cNvSpPr>
          <p:nvPr/>
        </p:nvSpPr>
        <p:spPr bwMode="auto">
          <a:xfrm>
            <a:off x="7064375" y="6340475"/>
            <a:ext cx="1747838" cy="274638"/>
          </a:xfrm>
          <a:prstGeom prst="rect">
            <a:avLst/>
          </a:prstGeom>
          <a:noFill/>
          <a:ln w="9525">
            <a:noFill/>
            <a:miter lim="800000"/>
            <a:headEnd/>
            <a:tailEnd/>
          </a:ln>
          <a:effectLst>
            <a:prstShdw prst="shdw17" dist="17961" dir="13500000">
              <a:srgbClr val="001A47">
                <a:alpha val="74997"/>
              </a:srgbClr>
            </a:prstShdw>
          </a:effectLst>
        </p:spPr>
        <p:txBody>
          <a:bodyPr wrap="none">
            <a:spAutoFit/>
          </a:bodyPr>
          <a:lstStyle/>
          <a:p>
            <a:pPr algn="ctr">
              <a:lnSpc>
                <a:spcPct val="86000"/>
              </a:lnSpc>
            </a:pPr>
            <a:r>
              <a:rPr lang="en-GB" sz="1200" baseline="-25000" dirty="0"/>
              <a:t>Source: Guy Carpenter</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14" y="1295400"/>
            <a:ext cx="8701985" cy="524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998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t>US Rate on Line Index at January 1, 2014</a:t>
            </a:r>
          </a:p>
        </p:txBody>
      </p:sp>
      <p:sp>
        <p:nvSpPr>
          <p:cNvPr id="4" name="Slide Number Placeholder 3"/>
          <p:cNvSpPr>
            <a:spLocks noGrp="1"/>
          </p:cNvSpPr>
          <p:nvPr>
            <p:ph type="sldNum" sz="quarter" idx="10"/>
          </p:nvPr>
        </p:nvSpPr>
        <p:spPr/>
        <p:txBody>
          <a:bodyPr/>
          <a:lstStyle/>
          <a:p>
            <a:pPr>
              <a:defRPr/>
            </a:pPr>
            <a:fld id="{B1C60B0A-CFE7-4BBA-8199-F00BBA48FCC0}" type="slidenum">
              <a:rPr lang="en-US" smtClean="0"/>
              <a:pPr>
                <a:defRPr/>
              </a:pPr>
              <a:t>25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97" y="701188"/>
            <a:ext cx="8024692" cy="578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25424" y="6487922"/>
            <a:ext cx="6244355" cy="253916"/>
          </a:xfrm>
          <a:prstGeom prst="rect">
            <a:avLst/>
          </a:prstGeom>
        </p:spPr>
        <p:txBody>
          <a:bodyPr wrap="square">
            <a:spAutoFit/>
          </a:bodyPr>
          <a:lstStyle/>
          <a:p>
            <a:pPr algn="l"/>
            <a:r>
              <a:rPr lang="en-US" sz="1050" dirty="0" smtClean="0"/>
              <a:t>1/1/14 represents a 15% decrease from 1/1/13 and a 9% decrease from the 2013 full year calculation.</a:t>
            </a:r>
            <a:endParaRPr lang="en-US" sz="1050" dirty="0"/>
          </a:p>
        </p:txBody>
      </p:sp>
    </p:spTree>
    <p:extLst>
      <p:ext uri="{BB962C8B-B14F-4D97-AF65-F5344CB8AC3E}">
        <p14:creationId xmlns:p14="http://schemas.microsoft.com/office/powerpoint/2010/main" val="3779646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0"/>
          </p:nvPr>
        </p:nvSpPr>
        <p:spPr>
          <a:xfrm>
            <a:off x="9117013" y="6675438"/>
            <a:ext cx="447675" cy="168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lnSpc>
                <a:spcPct val="86000"/>
              </a:lnSpc>
              <a:defRPr sz="2000">
                <a:solidFill>
                  <a:schemeClr val="tx1"/>
                </a:solidFill>
                <a:latin typeface="Arial" charset="0"/>
                <a:ea typeface="MS PGothic" pitchFamily="34" charset="-128"/>
              </a:defRPr>
            </a:lvl1pPr>
            <a:lvl2pPr marL="742950" indent="-285750" algn="ctr" eaLnBrk="0" hangingPunct="0">
              <a:lnSpc>
                <a:spcPct val="86000"/>
              </a:lnSpc>
              <a:defRPr sz="2000">
                <a:solidFill>
                  <a:schemeClr val="tx1"/>
                </a:solidFill>
                <a:latin typeface="Arial" charset="0"/>
                <a:ea typeface="MS PGothic" pitchFamily="34" charset="-128"/>
              </a:defRPr>
            </a:lvl2pPr>
            <a:lvl3pPr marL="1143000" indent="-228600" algn="ctr" eaLnBrk="0" hangingPunct="0">
              <a:lnSpc>
                <a:spcPct val="86000"/>
              </a:lnSpc>
              <a:defRPr sz="2000">
                <a:solidFill>
                  <a:schemeClr val="tx1"/>
                </a:solidFill>
                <a:latin typeface="Arial" charset="0"/>
                <a:ea typeface="MS PGothic" pitchFamily="34" charset="-128"/>
              </a:defRPr>
            </a:lvl3pPr>
            <a:lvl4pPr marL="1600200" indent="-228600" algn="ctr" eaLnBrk="0" hangingPunct="0">
              <a:lnSpc>
                <a:spcPct val="86000"/>
              </a:lnSpc>
              <a:defRPr sz="2000">
                <a:solidFill>
                  <a:schemeClr val="tx1"/>
                </a:solidFill>
                <a:latin typeface="Arial" charset="0"/>
                <a:ea typeface="MS PGothic" pitchFamily="34" charset="-128"/>
              </a:defRPr>
            </a:lvl4pPr>
            <a:lvl5pPr marL="2057400" indent="-228600" algn="ctr" eaLnBrk="0" hangingPunct="0">
              <a:lnSpc>
                <a:spcPct val="86000"/>
              </a:lnSpc>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defRPr/>
            </a:pPr>
            <a:fld id="{848BE937-CB25-4C5B-94FD-E6E41E35BF01}" type="slidenum">
              <a:rPr lang="en-US" sz="1100" smtClean="0">
                <a:solidFill>
                  <a:schemeClr val="accent1"/>
                </a:solidFill>
              </a:rPr>
              <a:pPr algn="r" eaLnBrk="1" hangingPunct="1">
                <a:lnSpc>
                  <a:spcPct val="100000"/>
                </a:lnSpc>
                <a:defRPr/>
              </a:pPr>
              <a:t>26</a:t>
            </a:fld>
            <a:endParaRPr lang="en-US" sz="1100" dirty="0" smtClean="0">
              <a:solidFill>
                <a:schemeClr val="accent1"/>
              </a:solidFill>
            </a:endParaRPr>
          </a:p>
        </p:txBody>
      </p:sp>
      <p:sp>
        <p:nvSpPr>
          <p:cNvPr id="22532" name="Rectangle 12"/>
          <p:cNvSpPr>
            <a:spLocks noGrp="1" noChangeArrowheads="1"/>
          </p:cNvSpPr>
          <p:nvPr>
            <p:ph type="title"/>
          </p:nvPr>
        </p:nvSpPr>
        <p:spPr/>
        <p:txBody>
          <a:bodyPr/>
          <a:lstStyle/>
          <a:p>
            <a:pPr eaLnBrk="1" hangingPunct="1"/>
            <a:r>
              <a:rPr lang="en-US" dirty="0" smtClean="0"/>
              <a:t>Growth in Utilization of Catastrophe Bonds</a:t>
            </a:r>
          </a:p>
        </p:txBody>
      </p:sp>
      <p:sp>
        <p:nvSpPr>
          <p:cNvPr id="22559" name="Rectangle 3"/>
          <p:cNvSpPr>
            <a:spLocks noChangeArrowheads="1"/>
          </p:cNvSpPr>
          <p:nvPr/>
        </p:nvSpPr>
        <p:spPr bwMode="auto">
          <a:xfrm>
            <a:off x="608013" y="1133475"/>
            <a:ext cx="3276600"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28600" indent="-228600" algn="ctr" defTabSz="939800" eaLnBrk="0" hangingPunct="0">
              <a:lnSpc>
                <a:spcPct val="86000"/>
              </a:lnSpc>
              <a:spcBef>
                <a:spcPct val="60000"/>
              </a:spcBef>
              <a:buClr>
                <a:schemeClr val="tx1"/>
              </a:buClr>
              <a:buSzPct val="90000"/>
              <a:buFont typeface="Wingdings" pitchFamily="2" charset="2"/>
              <a:buChar char="§"/>
            </a:pPr>
            <a:endParaRPr lang="en-US" sz="14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41" y="1367703"/>
            <a:ext cx="8998406"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36613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Utilization of Catastrophe </a:t>
            </a:r>
            <a:r>
              <a:rPr lang="en-US" dirty="0" smtClean="0"/>
              <a:t>Bonds</a:t>
            </a:r>
            <a:br>
              <a:rPr lang="en-US" dirty="0" smtClean="0"/>
            </a:br>
            <a:r>
              <a:rPr lang="en-US" dirty="0" smtClean="0">
                <a:solidFill>
                  <a:schemeClr val="accent2"/>
                </a:solidFill>
              </a:rPr>
              <a:t>Continued Innovation in 2014</a:t>
            </a:r>
            <a:endParaRPr lang="en-US" dirty="0">
              <a:solidFill>
                <a:schemeClr val="accent2"/>
              </a:solidFill>
            </a:endParaRPr>
          </a:p>
        </p:txBody>
      </p:sp>
      <p:sp>
        <p:nvSpPr>
          <p:cNvPr id="3" name="Content Placeholder 2"/>
          <p:cNvSpPr>
            <a:spLocks noGrp="1"/>
          </p:cNvSpPr>
          <p:nvPr>
            <p:ph idx="1"/>
          </p:nvPr>
        </p:nvSpPr>
        <p:spPr>
          <a:xfrm>
            <a:off x="455613" y="1263818"/>
            <a:ext cx="8686800" cy="4987925"/>
          </a:xfrm>
        </p:spPr>
        <p:txBody>
          <a:bodyPr/>
          <a:lstStyle/>
          <a:p>
            <a:pPr marL="0" lvl="0" indent="0" algn="ctr">
              <a:buNone/>
            </a:pPr>
            <a:r>
              <a:rPr lang="en-US" sz="1800" b="1" i="1" dirty="0" smtClean="0">
                <a:solidFill>
                  <a:schemeClr val="accent1"/>
                </a:solidFill>
              </a:rPr>
              <a:t>In addition to record high issuance there have been several “firsts” in 2014 catastrophe bond transactions</a:t>
            </a:r>
          </a:p>
          <a:p>
            <a:pPr marL="0" lvl="0" indent="0">
              <a:buNone/>
            </a:pPr>
            <a:endParaRPr lang="en-US" sz="1000" b="1" dirty="0" smtClean="0">
              <a:solidFill>
                <a:schemeClr val="accent1"/>
              </a:solidFill>
            </a:endParaRPr>
          </a:p>
          <a:p>
            <a:pPr lvl="0"/>
            <a:r>
              <a:rPr lang="en-US" sz="1800" dirty="0" smtClean="0"/>
              <a:t>Eight first time sponsors contributing to 18 total transactions since January 1</a:t>
            </a:r>
          </a:p>
          <a:p>
            <a:pPr lvl="1"/>
            <a:r>
              <a:rPr lang="en-US" sz="1800" dirty="0" smtClean="0"/>
              <a:t>Includes new offerings from TWIA, the World Bank (to benefit the Caribbean </a:t>
            </a:r>
            <a:r>
              <a:rPr lang="en-US" sz="1800" dirty="0"/>
              <a:t>Catastrophe Risk Insurance </a:t>
            </a:r>
            <a:r>
              <a:rPr lang="en-US" sz="1800" dirty="0" smtClean="0"/>
              <a:t>Facility (CCRIF), </a:t>
            </a:r>
            <a:r>
              <a:rPr lang="en-US" sz="1800" dirty="0" err="1" smtClean="0"/>
              <a:t>Sompo</a:t>
            </a:r>
            <a:r>
              <a:rPr lang="en-US" sz="1800" dirty="0" smtClean="0"/>
              <a:t> and </a:t>
            </a:r>
            <a:r>
              <a:rPr lang="en-US" sz="1800" dirty="0" err="1" smtClean="0"/>
              <a:t>Generali</a:t>
            </a:r>
            <a:endParaRPr lang="en-US" sz="1800" dirty="0" smtClean="0"/>
          </a:p>
          <a:p>
            <a:r>
              <a:rPr lang="en-US" sz="1800" dirty="0" smtClean="0"/>
              <a:t>First time structure or pricing achievements including:  </a:t>
            </a:r>
            <a:endParaRPr lang="en-US" sz="1800" dirty="0"/>
          </a:p>
          <a:p>
            <a:pPr lvl="1"/>
            <a:r>
              <a:rPr lang="en-US" sz="1800" b="1" u="sng" dirty="0" smtClean="0"/>
              <a:t>Aozora </a:t>
            </a:r>
            <a:r>
              <a:rPr lang="en-US" sz="1800" b="1" u="sng" dirty="0"/>
              <a:t>Re</a:t>
            </a:r>
            <a:r>
              <a:rPr lang="en-US" sz="1800" dirty="0"/>
              <a:t> (benefitting Sompo Japan Nipponkoa) is the first yen-denominated cat bond to be issued and is the lowest yielding Japan peril cat </a:t>
            </a:r>
            <a:r>
              <a:rPr lang="en-US" sz="1800" dirty="0" smtClean="0"/>
              <a:t>bond</a:t>
            </a:r>
            <a:endParaRPr lang="en-US" sz="1800" dirty="0"/>
          </a:p>
          <a:p>
            <a:pPr lvl="1"/>
            <a:r>
              <a:rPr lang="en-US" sz="1800" b="1" u="sng" dirty="0"/>
              <a:t>Lion I Re Limited</a:t>
            </a:r>
            <a:r>
              <a:rPr lang="en-US" sz="1800" dirty="0"/>
              <a:t> (benefitting Generali) is first ever 144A indemnity triggered Europe windstorm cat bond, first Italian sponsored catastrophe bond and first catastrophe bond to benefit </a:t>
            </a:r>
            <a:r>
              <a:rPr lang="en-US" sz="1800" dirty="0" smtClean="0"/>
              <a:t>Generali</a:t>
            </a:r>
            <a:endParaRPr lang="en-US" sz="1800" dirty="0"/>
          </a:p>
          <a:p>
            <a:pPr lvl="1"/>
            <a:r>
              <a:rPr lang="en-US" sz="1800" b="1" u="sng" dirty="0"/>
              <a:t>East Lane VI</a:t>
            </a:r>
            <a:r>
              <a:rPr lang="en-US" sz="1800" dirty="0"/>
              <a:t> (benefiting Chubb) is the first US hurricane exposed cat bond to price below 3% </a:t>
            </a:r>
            <a:r>
              <a:rPr lang="en-US" sz="1800" dirty="0" smtClean="0"/>
              <a:t>ROL</a:t>
            </a:r>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5E4F8FAB-01D1-46E1-ACFF-BAFF994F8FCF}" type="slidenum">
              <a:rPr lang="en-US" smtClean="0"/>
              <a:pPr>
                <a:defRPr/>
              </a:pPr>
              <a:t>27</a:t>
            </a:fld>
            <a:endParaRPr lang="en-US" dirty="0"/>
          </a:p>
        </p:txBody>
      </p:sp>
      <p:sp>
        <p:nvSpPr>
          <p:cNvPr id="5" name="Date Placeholder 4"/>
          <p:cNvSpPr>
            <a:spLocks noGrp="1"/>
          </p:cNvSpPr>
          <p:nvPr>
            <p:ph type="dt" sz="half" idx="11"/>
          </p:nvPr>
        </p:nvSpPr>
        <p:spPr/>
        <p:txBody>
          <a:bodyPr/>
          <a:lstStyle/>
          <a:p>
            <a:pPr>
              <a:defRPr/>
            </a:pPr>
            <a:fld id="{34D9B76B-4822-4843-A672-3966FF8DAB30}" type="datetime4">
              <a:rPr lang="en-US" smtClean="0"/>
              <a:pPr>
                <a:defRPr/>
              </a:pPr>
              <a:t>August 26, 2014</a:t>
            </a:fld>
            <a:endParaRPr lang="en-US" dirty="0"/>
          </a:p>
        </p:txBody>
      </p:sp>
    </p:spTree>
    <p:extLst>
      <p:ext uri="{BB962C8B-B14F-4D97-AF65-F5344CB8AC3E}">
        <p14:creationId xmlns:p14="http://schemas.microsoft.com/office/powerpoint/2010/main" val="1281260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txBox="1">
            <a:spLocks noGrp="1"/>
          </p:cNvSpPr>
          <p:nvPr/>
        </p:nvSpPr>
        <p:spPr bwMode="gray">
          <a:xfrm>
            <a:off x="8691563" y="6483350"/>
            <a:ext cx="447675" cy="168275"/>
          </a:xfrm>
          <a:prstGeom prst="rect">
            <a:avLst/>
          </a:prstGeom>
          <a:noFill/>
          <a:ln w="9525">
            <a:noFill/>
            <a:miter lim="800000"/>
            <a:headEnd/>
            <a:tailEnd/>
          </a:ln>
        </p:spPr>
        <p:txBody>
          <a:bodyPr lIns="0" tIns="0" rIns="0" bIns="0">
            <a:spAutoFit/>
          </a:bodyPr>
          <a:lstStyle/>
          <a:p>
            <a:pPr algn="r"/>
            <a:fld id="{DCC998FC-9315-4D76-ACBB-4F516A683ADB}" type="slidenum">
              <a:rPr lang="en-US" sz="1100">
                <a:solidFill>
                  <a:schemeClr val="accent1"/>
                </a:solidFill>
              </a:rPr>
              <a:pPr algn="r"/>
              <a:t>28</a:t>
            </a:fld>
            <a:endParaRPr lang="en-US" sz="1100" dirty="0">
              <a:solidFill>
                <a:schemeClr val="accent1"/>
              </a:solidFill>
            </a:endParaRPr>
          </a:p>
        </p:txBody>
      </p:sp>
      <p:sp>
        <p:nvSpPr>
          <p:cNvPr id="20483" name="Content Placeholder 2"/>
          <p:cNvSpPr>
            <a:spLocks/>
          </p:cNvSpPr>
          <p:nvPr/>
        </p:nvSpPr>
        <p:spPr bwMode="gray">
          <a:xfrm>
            <a:off x="239713" y="1132729"/>
            <a:ext cx="9075737" cy="5003800"/>
          </a:xfrm>
          <a:prstGeom prst="rect">
            <a:avLst/>
          </a:prstGeom>
          <a:noFill/>
          <a:ln w="9525" algn="ctr">
            <a:noFill/>
            <a:miter lim="800000"/>
            <a:headEnd/>
            <a:tailEnd/>
          </a:ln>
        </p:spPr>
        <p:txBody>
          <a:bodyPr lIns="0" tIns="0" rIns="0" bIns="0"/>
          <a:lstStyle/>
          <a:p>
            <a:pPr marL="285750" lvl="0" indent="-230188" eaLnBrk="0" hangingPunct="0">
              <a:spcBef>
                <a:spcPts val="0"/>
              </a:spcBef>
              <a:spcAft>
                <a:spcPts val="1200"/>
              </a:spcAft>
              <a:buFont typeface="Arial" panose="020B0604020202020204" pitchFamily="34" charset="0"/>
              <a:buChar char="•"/>
            </a:pPr>
            <a:r>
              <a:rPr lang="en-US" sz="1800" dirty="0">
                <a:latin typeface="+mn-lt"/>
                <a:ea typeface="Calibri"/>
                <a:cs typeface="Times New Roman"/>
              </a:rPr>
              <a:t>July 2014 quoting range was down 10% to up 5</a:t>
            </a:r>
            <a:r>
              <a:rPr lang="en-US" sz="1800" dirty="0" smtClean="0">
                <a:latin typeface="+mn-lt"/>
                <a:ea typeface="Calibri"/>
                <a:cs typeface="Times New Roman"/>
              </a:rPr>
              <a:t>%</a:t>
            </a:r>
            <a:endParaRPr lang="en-US" sz="1800" dirty="0">
              <a:latin typeface="+mn-lt"/>
              <a:ea typeface="Calibri"/>
              <a:cs typeface="Times New Roman"/>
            </a:endParaRPr>
          </a:p>
          <a:p>
            <a:pPr marL="285750" indent="-230188" eaLnBrk="0" hangingPunct="0">
              <a:spcBef>
                <a:spcPts val="0"/>
              </a:spcBef>
              <a:spcAft>
                <a:spcPts val="1200"/>
              </a:spcAft>
              <a:buFont typeface="Arial" panose="020B0604020202020204" pitchFamily="34" charset="0"/>
              <a:buChar char="•"/>
            </a:pPr>
            <a:r>
              <a:rPr lang="en-US" sz="1800" dirty="0">
                <a:latin typeface="+mn-lt"/>
                <a:ea typeface="Calibri"/>
                <a:cs typeface="Times New Roman"/>
              </a:rPr>
              <a:t>Quoting range has widened from 2012 and 2013 spreads of down 6% to up 6% </a:t>
            </a:r>
          </a:p>
          <a:p>
            <a:pPr marL="798512" lvl="1" indent="-285750" eaLnBrk="0" hangingPunct="0">
              <a:spcBef>
                <a:spcPts val="0"/>
              </a:spcBef>
              <a:spcAft>
                <a:spcPts val="1200"/>
              </a:spcAft>
              <a:buFont typeface="Arial" panose="020B0604020202020204" pitchFamily="34" charset="0"/>
              <a:buChar char="−"/>
            </a:pPr>
            <a:r>
              <a:rPr lang="en-US" sz="1800" dirty="0">
                <a:latin typeface="+mn-lt"/>
                <a:ea typeface="Calibri"/>
                <a:cs typeface="Times New Roman"/>
              </a:rPr>
              <a:t>Consistent with June 2014 trend that also saw a widening of the previous year’s range  </a:t>
            </a:r>
          </a:p>
          <a:p>
            <a:pPr marL="285750" indent="-230188" eaLnBrk="0" hangingPunct="0">
              <a:spcBef>
                <a:spcPts val="0"/>
              </a:spcBef>
              <a:spcAft>
                <a:spcPts val="1200"/>
              </a:spcAft>
              <a:buFont typeface="Arial" panose="020B0604020202020204" pitchFamily="34" charset="0"/>
              <a:buChar char="•"/>
            </a:pPr>
            <a:r>
              <a:rPr lang="en-US" sz="1800" dirty="0">
                <a:latin typeface="+mn-lt"/>
                <a:ea typeface="Calibri"/>
                <a:cs typeface="Times New Roman"/>
              </a:rPr>
              <a:t>Greater variability in quoted decreases below 2013 pricing is driving the increased spread  </a:t>
            </a:r>
            <a:r>
              <a:rPr lang="en-US" sz="1800" dirty="0" smtClean="0">
                <a:latin typeface="+mn-lt"/>
                <a:ea typeface="Calibri"/>
                <a:cs typeface="Times New Roman"/>
              </a:rPr>
              <a:t> </a:t>
            </a:r>
            <a:endParaRPr lang="en-US" sz="1800" dirty="0">
              <a:latin typeface="+mn-lt"/>
              <a:ea typeface="Calibri"/>
              <a:cs typeface="Times New Roman"/>
            </a:endParaRPr>
          </a:p>
          <a:p>
            <a:pPr marL="285750" indent="-230188" eaLnBrk="0" hangingPunct="0">
              <a:spcBef>
                <a:spcPts val="0"/>
              </a:spcBef>
              <a:spcAft>
                <a:spcPts val="1200"/>
              </a:spcAft>
              <a:buFont typeface="Arial" panose="020B0604020202020204" pitchFamily="34" charset="0"/>
              <a:buChar char="•"/>
            </a:pPr>
            <a:r>
              <a:rPr lang="en-US" sz="1800" dirty="0">
                <a:latin typeface="+mn-lt"/>
                <a:ea typeface="Calibri"/>
                <a:cs typeface="Times New Roman"/>
              </a:rPr>
              <a:t>Full year quoting behavior is still slightly tighter than historical norms at down 6% to up 9</a:t>
            </a:r>
            <a:r>
              <a:rPr lang="en-US" sz="1800" dirty="0" smtClean="0">
                <a:latin typeface="+mn-lt"/>
                <a:ea typeface="Calibri"/>
                <a:cs typeface="Times New Roman"/>
              </a:rPr>
              <a:t>%</a:t>
            </a:r>
            <a:endParaRPr lang="en-US" sz="1800" dirty="0">
              <a:latin typeface="+mn-lt"/>
              <a:ea typeface="Calibri"/>
              <a:cs typeface="Times New Roman"/>
            </a:endParaRPr>
          </a:p>
          <a:p>
            <a:pPr marL="285750" indent="-230188" eaLnBrk="0" hangingPunct="0">
              <a:spcBef>
                <a:spcPts val="0"/>
              </a:spcBef>
              <a:spcAft>
                <a:spcPts val="1200"/>
              </a:spcAft>
              <a:buFont typeface="Arial" panose="020B0604020202020204" pitchFamily="34" charset="0"/>
              <a:buChar char="•"/>
            </a:pPr>
            <a:r>
              <a:rPr lang="en-US" sz="1800" dirty="0">
                <a:latin typeface="+mn-lt"/>
                <a:ea typeface="Calibri"/>
                <a:cs typeface="Times New Roman"/>
              </a:rPr>
              <a:t>The majority of catastrophe XOL quotes on core purchases still come from traditional reinsurers  </a:t>
            </a:r>
          </a:p>
          <a:p>
            <a:pPr marL="798512" lvl="1" indent="-285750" eaLnBrk="0" hangingPunct="0">
              <a:spcBef>
                <a:spcPts val="0"/>
              </a:spcBef>
              <a:spcAft>
                <a:spcPts val="1200"/>
              </a:spcAft>
              <a:buFont typeface="Arial" panose="020B0604020202020204" pitchFamily="34" charset="0"/>
              <a:buChar char="−"/>
            </a:pPr>
            <a:r>
              <a:rPr lang="en-US" sz="1800" dirty="0">
                <a:latin typeface="+mn-lt"/>
                <a:ea typeface="Calibri"/>
                <a:cs typeface="Times New Roman"/>
              </a:rPr>
              <a:t>Five alternative markets met the minimum quoting </a:t>
            </a:r>
            <a:r>
              <a:rPr lang="en-US" sz="1800" dirty="0" smtClean="0">
                <a:latin typeface="+mn-lt"/>
                <a:ea typeface="Calibri"/>
                <a:cs typeface="Times New Roman"/>
              </a:rPr>
              <a:t>threshold </a:t>
            </a:r>
            <a:r>
              <a:rPr lang="en-US" sz="1800" dirty="0">
                <a:latin typeface="+mn-lt"/>
                <a:ea typeface="Calibri"/>
                <a:cs typeface="Times New Roman"/>
              </a:rPr>
              <a:t>for inclusion in the full year quoting behavior analysis as compared to two in 2013</a:t>
            </a:r>
          </a:p>
        </p:txBody>
      </p:sp>
      <p:sp>
        <p:nvSpPr>
          <p:cNvPr id="20484" name="Title 1"/>
          <p:cNvSpPr>
            <a:spLocks noGrp="1"/>
          </p:cNvSpPr>
          <p:nvPr>
            <p:ph type="title" idx="4294967295"/>
          </p:nvPr>
        </p:nvSpPr>
        <p:spPr>
          <a:xfrm>
            <a:off x="455613" y="344488"/>
            <a:ext cx="8686800" cy="690562"/>
          </a:xfrm>
        </p:spPr>
        <p:txBody>
          <a:bodyPr/>
          <a:lstStyle/>
          <a:p>
            <a:r>
              <a:rPr lang="en-US" dirty="0" smtClean="0"/>
              <a:t>July </a:t>
            </a:r>
            <a:r>
              <a:rPr lang="en-US" dirty="0"/>
              <a:t>1, 2014 Quoting Observations</a:t>
            </a:r>
            <a:endParaRPr lang="en-US" dirty="0" smtClean="0">
              <a:solidFill>
                <a:schemeClr val="accent2"/>
              </a:solidFill>
            </a:endParaRPr>
          </a:p>
        </p:txBody>
      </p:sp>
      <p:sp>
        <p:nvSpPr>
          <p:cNvPr id="20485" name="Slide Number Placeholder 3"/>
          <p:cNvSpPr txBox="1">
            <a:spLocks noGrp="1"/>
          </p:cNvSpPr>
          <p:nvPr/>
        </p:nvSpPr>
        <p:spPr bwMode="gray">
          <a:xfrm>
            <a:off x="8691563" y="6483350"/>
            <a:ext cx="447675" cy="168275"/>
          </a:xfrm>
          <a:prstGeom prst="rect">
            <a:avLst/>
          </a:prstGeom>
          <a:noFill/>
          <a:ln w="9525">
            <a:noFill/>
            <a:miter lim="800000"/>
            <a:headEnd/>
            <a:tailEnd/>
          </a:ln>
        </p:spPr>
        <p:txBody>
          <a:bodyPr lIns="0" tIns="0" rIns="0" bIns="0">
            <a:spAutoFit/>
          </a:bodyPr>
          <a:lstStyle/>
          <a:p>
            <a:pPr algn="r"/>
            <a:fld id="{F6442EFF-3101-4CAF-BDEA-CE9275A6B747}" type="slidenum">
              <a:rPr lang="en-US" sz="1100">
                <a:solidFill>
                  <a:schemeClr val="accent1"/>
                </a:solidFill>
              </a:rPr>
              <a:pPr algn="r"/>
              <a:t>28</a:t>
            </a:fld>
            <a:endParaRPr lang="en-US" sz="1100" dirty="0">
              <a:solidFill>
                <a:schemeClr val="accent1"/>
              </a:solidFill>
            </a:endParaRPr>
          </a:p>
        </p:txBody>
      </p:sp>
    </p:spTree>
    <p:extLst>
      <p:ext uri="{BB962C8B-B14F-4D97-AF65-F5344CB8AC3E}">
        <p14:creationId xmlns:p14="http://schemas.microsoft.com/office/powerpoint/2010/main" val="3798758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Reinsurance basics</a:t>
            </a:r>
            <a:endParaRPr lang="en-US" dirty="0"/>
          </a:p>
        </p:txBody>
      </p:sp>
      <p:sp>
        <p:nvSpPr>
          <p:cNvPr id="4" name="Slide Number Placeholder 3"/>
          <p:cNvSpPr>
            <a:spLocks noGrp="1"/>
          </p:cNvSpPr>
          <p:nvPr>
            <p:ph type="sldNum" sz="quarter" idx="10"/>
          </p:nvPr>
        </p:nvSpPr>
        <p:spPr/>
        <p:txBody>
          <a:bodyPr/>
          <a:lstStyle/>
          <a:p>
            <a:fld id="{210591EA-ECDA-4562-86EE-76D9644ADC8D}" type="slidenum">
              <a:rPr lang="en-US" smtClean="0"/>
              <a:pPr/>
              <a:t>2</a:t>
            </a:fld>
            <a:endParaRPr lang="en-US"/>
          </a:p>
        </p:txBody>
      </p:sp>
      <p:sp>
        <p:nvSpPr>
          <p:cNvPr id="5" name="Date Placeholder 4"/>
          <p:cNvSpPr>
            <a:spLocks noGrp="1"/>
          </p:cNvSpPr>
          <p:nvPr>
            <p:ph type="dt" sz="half" idx="11"/>
          </p:nvPr>
        </p:nvSpPr>
        <p:spPr/>
        <p:txBody>
          <a:bodyPr/>
          <a:lstStyle/>
          <a:p>
            <a:fld id="{947A87CB-4204-4114-AF5D-005455685D6F}" type="datetime4">
              <a:rPr lang="en-US" smtClean="0"/>
              <a:pPr/>
              <a:t>August 26, 2014</a:t>
            </a:fld>
            <a:endParaRPr lang="en-US"/>
          </a:p>
        </p:txBody>
      </p:sp>
    </p:spTree>
    <p:extLst>
      <p:ext uri="{BB962C8B-B14F-4D97-AF65-F5344CB8AC3E}">
        <p14:creationId xmlns:p14="http://schemas.microsoft.com/office/powerpoint/2010/main" val="1413732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p:txBody>
          <a:bodyPr/>
          <a:lstStyle/>
          <a:p>
            <a:r>
              <a:rPr lang="en-US" dirty="0" smtClean="0"/>
              <a:t>Historical Unutilized Authorization Percentage Highlights Growing Excess Capacity </a:t>
            </a:r>
          </a:p>
        </p:txBody>
      </p:sp>
      <p:sp>
        <p:nvSpPr>
          <p:cNvPr id="5" name="Date Placeholder 4"/>
          <p:cNvSpPr txBox="1">
            <a:spLocks noGrp="1"/>
          </p:cNvSpPr>
          <p:nvPr/>
        </p:nvSpPr>
        <p:spPr bwMode="gray">
          <a:xfrm>
            <a:off x="4262438" y="6534150"/>
            <a:ext cx="1079500" cy="106363"/>
          </a:xfrm>
          <a:prstGeom prst="rect">
            <a:avLst/>
          </a:prstGeom>
          <a:noFill/>
          <a:ln algn="ctr">
            <a:miter lim="800000"/>
            <a:headEnd/>
            <a:tailEnd/>
          </a:ln>
        </p:spPr>
        <p:txBody>
          <a:bodyPr lIns="0" tIns="0" rIns="0" bIns="0" anchor="b">
            <a:spAutoFit/>
          </a:bodyPr>
          <a:lstStyle/>
          <a:p>
            <a:pPr algn="ctr">
              <a:spcBef>
                <a:spcPct val="50000"/>
              </a:spcBef>
              <a:defRPr/>
            </a:pPr>
            <a:fld id="{17AD5219-67B1-4155-BE37-274857CABB57}" type="datetime4">
              <a:rPr lang="en-US" sz="700">
                <a:solidFill>
                  <a:srgbClr val="7C848A"/>
                </a:solidFill>
                <a:latin typeface="Arial" pitchFamily="34" charset="0"/>
                <a:ea typeface="+mn-ea"/>
                <a:cs typeface="Arial" pitchFamily="34" charset="0"/>
              </a:rPr>
              <a:pPr algn="ctr">
                <a:spcBef>
                  <a:spcPct val="50000"/>
                </a:spcBef>
                <a:defRPr/>
              </a:pPr>
              <a:t>August 26, 2014</a:t>
            </a:fld>
            <a:endParaRPr lang="en-US" sz="700" dirty="0">
              <a:solidFill>
                <a:srgbClr val="7C848A"/>
              </a:solidFill>
              <a:latin typeface="Arial" pitchFamily="34" charset="0"/>
              <a:ea typeface="+mn-ea"/>
              <a:cs typeface="Arial" pitchFamily="34" charset="0"/>
            </a:endParaRPr>
          </a:p>
        </p:txBody>
      </p:sp>
      <p:sp>
        <p:nvSpPr>
          <p:cNvPr id="2" name="TextBox 1"/>
          <p:cNvSpPr txBox="1"/>
          <p:nvPr/>
        </p:nvSpPr>
        <p:spPr>
          <a:xfrm>
            <a:off x="309562" y="1108118"/>
            <a:ext cx="9042785" cy="707886"/>
          </a:xfrm>
          <a:prstGeom prst="rect">
            <a:avLst/>
          </a:prstGeom>
          <a:noFill/>
        </p:spPr>
        <p:txBody>
          <a:bodyPr wrap="square" rtlCol="0">
            <a:spAutoFit/>
          </a:bodyPr>
          <a:lstStyle/>
          <a:p>
            <a:pPr algn="ctr"/>
            <a:r>
              <a:rPr lang="en-US" i="1" dirty="0" smtClean="0"/>
              <a:t>Even at significantly decreased pricing levels and with several cedants expanding coverage purchased, unused authorized limit continued to increase</a:t>
            </a:r>
            <a:endParaRPr lang="en-US"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96" y="1816004"/>
            <a:ext cx="7785653" cy="468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369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Drivers</a:t>
            </a:r>
            <a:br>
              <a:rPr lang="en-US" dirty="0" smtClean="0"/>
            </a:br>
            <a:r>
              <a:rPr lang="en-US" dirty="0" smtClean="0">
                <a:solidFill>
                  <a:schemeClr val="accent2"/>
                </a:solidFill>
              </a:rPr>
              <a:t>Alternative Capital  </a:t>
            </a:r>
            <a:endParaRPr lang="en-US" dirty="0">
              <a:solidFill>
                <a:schemeClr val="accent2"/>
              </a:solidFill>
            </a:endParaRPr>
          </a:p>
        </p:txBody>
      </p:sp>
      <p:sp>
        <p:nvSpPr>
          <p:cNvPr id="4" name="Slide Number Placeholder 3"/>
          <p:cNvSpPr>
            <a:spLocks noGrp="1"/>
          </p:cNvSpPr>
          <p:nvPr>
            <p:ph type="sldNum" sz="quarter" idx="10"/>
          </p:nvPr>
        </p:nvSpPr>
        <p:spPr/>
        <p:txBody>
          <a:bodyPr/>
          <a:lstStyle/>
          <a:p>
            <a:pPr>
              <a:defRPr/>
            </a:pPr>
            <a:fld id="{A43A1554-7323-4F04-8757-38EB9D5835EB}" type="slidenum">
              <a:rPr lang="en-US" smtClean="0"/>
              <a:pPr>
                <a:defRPr/>
              </a:pPr>
              <a:t>30</a:t>
            </a:fld>
            <a:endParaRPr lang="en-US"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1012878"/>
            <a:ext cx="6092825" cy="528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429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itle 1"/>
          <p:cNvSpPr>
            <a:spLocks noGrp="1"/>
          </p:cNvSpPr>
          <p:nvPr>
            <p:ph type="title" idx="4294967295"/>
          </p:nvPr>
        </p:nvSpPr>
        <p:spPr/>
        <p:txBody>
          <a:bodyPr/>
          <a:lstStyle/>
          <a:p>
            <a:r>
              <a:rPr lang="en-US" dirty="0" smtClean="0"/>
              <a:t>Capital Markets Participation In Reinsurance</a:t>
            </a:r>
            <a:r>
              <a:rPr lang="en-GB" dirty="0" smtClean="0"/>
              <a:t/>
            </a:r>
            <a:br>
              <a:rPr lang="en-GB" dirty="0" smtClean="0"/>
            </a:br>
            <a:r>
              <a:rPr lang="en-GB" dirty="0" smtClean="0">
                <a:solidFill>
                  <a:schemeClr val="accent2"/>
                </a:solidFill>
              </a:rPr>
              <a:t>Estimate Through January 1, 2014 Renewals</a:t>
            </a:r>
            <a:endParaRPr lang="en-US" dirty="0" smtClean="0"/>
          </a:p>
        </p:txBody>
      </p:sp>
      <p:sp>
        <p:nvSpPr>
          <p:cNvPr id="411653" name="Text Box 3"/>
          <p:cNvSpPr txBox="1">
            <a:spLocks noChangeArrowheads="1"/>
          </p:cNvSpPr>
          <p:nvPr/>
        </p:nvSpPr>
        <p:spPr bwMode="auto">
          <a:xfrm>
            <a:off x="403225" y="5945188"/>
            <a:ext cx="2921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a:defRPr sz="2000" baseline="-25000">
                <a:solidFill>
                  <a:schemeClr val="tx1"/>
                </a:solidFill>
                <a:latin typeface="Arial" pitchFamily="34" charset="0"/>
                <a:ea typeface="ＭＳ Ｐゴシック" pitchFamily="34" charset="-128"/>
              </a:defRPr>
            </a:lvl1pPr>
            <a:lvl2pPr marL="742950" indent="-285750">
              <a:defRPr sz="2000" baseline="-25000">
                <a:solidFill>
                  <a:schemeClr val="tx1"/>
                </a:solidFill>
                <a:latin typeface="Arial" pitchFamily="34" charset="0"/>
                <a:ea typeface="ＭＳ Ｐゴシック" pitchFamily="34" charset="-128"/>
              </a:defRPr>
            </a:lvl2pPr>
            <a:lvl3pPr marL="1143000" indent="-228600">
              <a:defRPr sz="2000" baseline="-25000">
                <a:solidFill>
                  <a:schemeClr val="tx1"/>
                </a:solidFill>
                <a:latin typeface="Arial" pitchFamily="34" charset="0"/>
                <a:ea typeface="ＭＳ Ｐゴシック" pitchFamily="34" charset="-128"/>
              </a:defRPr>
            </a:lvl3pPr>
            <a:lvl4pPr marL="1600200" indent="-228600">
              <a:defRPr sz="2000" baseline="-25000">
                <a:solidFill>
                  <a:schemeClr val="tx1"/>
                </a:solidFill>
                <a:latin typeface="Arial" pitchFamily="34" charset="0"/>
                <a:ea typeface="ＭＳ Ｐゴシック" pitchFamily="34" charset="-128"/>
              </a:defRPr>
            </a:lvl4pPr>
            <a:lvl5pPr marL="2057400" indent="-228600">
              <a:defRPr sz="2000" baseline="-250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000" baseline="-250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000" baseline="-250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000" baseline="-250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000" baseline="-25000">
                <a:solidFill>
                  <a:schemeClr val="tx1"/>
                </a:solidFill>
                <a:latin typeface="Arial" pitchFamily="34" charset="0"/>
                <a:ea typeface="ＭＳ Ｐゴシック" pitchFamily="34" charset="-128"/>
              </a:defRPr>
            </a:lvl9pPr>
          </a:lstStyle>
          <a:p>
            <a:r>
              <a:rPr lang="en-US" sz="800" baseline="0" dirty="0"/>
              <a:t>Source: GC Securities Proprietary Database (estimates only), </a:t>
            </a:r>
            <a:r>
              <a:rPr lang="en-GB" sz="800" baseline="0" dirty="0"/>
              <a:t>Swiss Re sigma and Standard &amp; Poor’s, Business Insurance. </a:t>
            </a:r>
            <a:endParaRPr lang="en-US" sz="800" baseline="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19" y="1266824"/>
            <a:ext cx="7945969"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05319AC4-2F5E-4A62-87D2-FB4CD47C920B}" type="slidenum">
              <a:rPr lang="en-US" smtClean="0"/>
              <a:pPr>
                <a:defRPr/>
              </a:pPr>
              <a:t>31</a:t>
            </a:fld>
            <a:endParaRPr lang="en-US" dirty="0"/>
          </a:p>
        </p:txBody>
      </p:sp>
    </p:spTree>
    <p:extLst>
      <p:ext uri="{BB962C8B-B14F-4D97-AF65-F5344CB8AC3E}">
        <p14:creationId xmlns:p14="http://schemas.microsoft.com/office/powerpoint/2010/main" val="3697796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Pension Funds</a:t>
            </a:r>
            <a:endParaRPr lang="en-US" dirty="0"/>
          </a:p>
        </p:txBody>
      </p:sp>
      <p:sp>
        <p:nvSpPr>
          <p:cNvPr id="7" name="Content Placeholder 6"/>
          <p:cNvSpPr>
            <a:spLocks noGrp="1"/>
          </p:cNvSpPr>
          <p:nvPr>
            <p:ph idx="1"/>
          </p:nvPr>
        </p:nvSpPr>
        <p:spPr/>
        <p:txBody>
          <a:bodyPr/>
          <a:lstStyle/>
          <a:p>
            <a:r>
              <a:rPr lang="en-US" dirty="0" smtClean="0"/>
              <a:t>New capital coming in</a:t>
            </a:r>
          </a:p>
          <a:p>
            <a:r>
              <a:rPr lang="en-US" dirty="0" smtClean="0"/>
              <a:t>Prices are falling </a:t>
            </a:r>
          </a:p>
          <a:p>
            <a:r>
              <a:rPr lang="en-US" dirty="0" smtClean="0"/>
              <a:t>Why both?</a:t>
            </a:r>
          </a:p>
          <a:p>
            <a:pPr lvl="1"/>
            <a:r>
              <a:rPr lang="en-US" dirty="0" smtClean="0"/>
              <a:t>Quantitative easing </a:t>
            </a:r>
            <a:r>
              <a:rPr lang="en-US" dirty="0" smtClean="0">
                <a:sym typeface="Wingdings" panose="05000000000000000000" pitchFamily="2" charset="2"/>
              </a:rPr>
              <a:t> low fixed income returns</a:t>
            </a:r>
          </a:p>
          <a:p>
            <a:pPr lvl="1"/>
            <a:r>
              <a:rPr lang="en-US" dirty="0" smtClean="0">
                <a:sym typeface="Wingdings" panose="05000000000000000000" pitchFamily="2" charset="2"/>
              </a:rPr>
              <a:t>Pension funds heavily peer-focused and benchmark driven, particularly the 5-year track record</a:t>
            </a:r>
          </a:p>
          <a:p>
            <a:pPr lvl="2"/>
            <a:r>
              <a:rPr lang="en-US" dirty="0" smtClean="0">
                <a:sym typeface="Wingdings" panose="05000000000000000000" pitchFamily="2" charset="2"/>
              </a:rPr>
              <a:t>2013 marked five years since 2008 where “insurance risk” (cat bonds) demonstrated (i) low defaults (few cats) and (ii) low beta, especially compared to other fixed income</a:t>
            </a:r>
          </a:p>
          <a:p>
            <a:pPr lvl="1"/>
            <a:r>
              <a:rPr lang="en-US" dirty="0" smtClean="0">
                <a:sym typeface="Wingdings" panose="05000000000000000000" pitchFamily="2" charset="2"/>
              </a:rPr>
              <a:t>Believe it or not, the parameter error in cat models is way less than in credit risk models</a:t>
            </a:r>
            <a:endParaRPr lang="en-US" dirty="0"/>
          </a:p>
        </p:txBody>
      </p:sp>
      <p:sp>
        <p:nvSpPr>
          <p:cNvPr id="4" name="Slide Number Placeholder 3"/>
          <p:cNvSpPr>
            <a:spLocks noGrp="1"/>
          </p:cNvSpPr>
          <p:nvPr>
            <p:ph type="sldNum" sz="quarter" idx="10"/>
          </p:nvPr>
        </p:nvSpPr>
        <p:spPr/>
        <p:txBody>
          <a:bodyPr/>
          <a:lstStyle/>
          <a:p>
            <a:fld id="{79158A37-C2B8-4322-B04F-6484D84D3002}" type="slidenum">
              <a:rPr lang="en-US" smtClean="0"/>
              <a:pPr/>
              <a:t>32</a:t>
            </a:fld>
            <a:endParaRPr lang="en-US"/>
          </a:p>
        </p:txBody>
      </p:sp>
      <p:sp>
        <p:nvSpPr>
          <p:cNvPr id="5" name="Date Placeholder 4"/>
          <p:cNvSpPr>
            <a:spLocks noGrp="1"/>
          </p:cNvSpPr>
          <p:nvPr>
            <p:ph type="dt" sz="half" idx="11"/>
          </p:nvPr>
        </p:nvSpPr>
        <p:spPr/>
        <p:txBody>
          <a:bodyPr/>
          <a:lstStyle/>
          <a:p>
            <a:fld id="{43C7FCC3-11B8-46E0-A631-46BD9C968D9A}" type="datetime4">
              <a:rPr lang="en-US" smtClean="0"/>
              <a:pPr/>
              <a:t>August 26, 2014</a:t>
            </a:fld>
            <a:endParaRPr lang="en-US"/>
          </a:p>
        </p:txBody>
      </p:sp>
    </p:spTree>
    <p:extLst>
      <p:ext uri="{BB962C8B-B14F-4D97-AF65-F5344CB8AC3E}">
        <p14:creationId xmlns:p14="http://schemas.microsoft.com/office/powerpoint/2010/main" val="3777404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t>Current Landscape</a:t>
            </a:r>
            <a:r>
              <a:rPr lang="en-US" dirty="0">
                <a:solidFill>
                  <a:schemeClr val="accent2"/>
                </a:solidFill>
              </a:rPr>
              <a:t/>
            </a:r>
            <a:br>
              <a:rPr lang="en-US" dirty="0">
                <a:solidFill>
                  <a:schemeClr val="accent2"/>
                </a:solidFill>
              </a:rPr>
            </a:br>
            <a:r>
              <a:rPr lang="en-US" dirty="0">
                <a:solidFill>
                  <a:schemeClr val="accent2"/>
                </a:solidFill>
              </a:rPr>
              <a:t>Reinsurer Strategies</a:t>
            </a:r>
            <a:r>
              <a:rPr lang="en-US" dirty="0"/>
              <a:t/>
            </a:r>
            <a:br>
              <a:rPr lang="en-US" dirty="0"/>
            </a:br>
            <a:r>
              <a:rPr lang="en-GB" dirty="0" smtClean="0"/>
              <a:t>	</a:t>
            </a:r>
          </a:p>
        </p:txBody>
      </p:sp>
      <p:sp>
        <p:nvSpPr>
          <p:cNvPr id="43011" name="Content Placeholder 2"/>
          <p:cNvSpPr>
            <a:spLocks noGrp="1"/>
          </p:cNvSpPr>
          <p:nvPr>
            <p:ph idx="1"/>
          </p:nvPr>
        </p:nvSpPr>
        <p:spPr/>
        <p:txBody>
          <a:bodyPr/>
          <a:lstStyle/>
          <a:p>
            <a:pPr marL="0" indent="0">
              <a:buNone/>
            </a:pPr>
            <a:r>
              <a:rPr lang="en-US" sz="1800" dirty="0">
                <a:solidFill>
                  <a:schemeClr val="accent2"/>
                </a:solidFill>
              </a:rPr>
              <a:t>Traditional reinsurers are navigating current market conditions by … </a:t>
            </a:r>
            <a:endParaRPr lang="en-US" sz="1800" dirty="0" smtClean="0">
              <a:solidFill>
                <a:schemeClr val="accent2"/>
              </a:solidFill>
            </a:endParaRPr>
          </a:p>
          <a:p>
            <a:r>
              <a:rPr lang="en-US" sz="1800" dirty="0" smtClean="0"/>
              <a:t>Offering </a:t>
            </a:r>
            <a:r>
              <a:rPr lang="en-US" sz="1800" dirty="0"/>
              <a:t>broader coverage in an effort to avoid competing with the capital markets on price </a:t>
            </a:r>
            <a:r>
              <a:rPr lang="en-US" sz="1800" dirty="0" smtClean="0"/>
              <a:t>only</a:t>
            </a:r>
          </a:p>
          <a:p>
            <a:pPr lvl="1"/>
            <a:r>
              <a:rPr lang="en-US" sz="1800" dirty="0" smtClean="0"/>
              <a:t>Extended hours clauses</a:t>
            </a:r>
          </a:p>
          <a:p>
            <a:pPr lvl="1"/>
            <a:r>
              <a:rPr lang="en-US" sz="1800" dirty="0" smtClean="0"/>
              <a:t>Broadened terrorism coverage</a:t>
            </a:r>
          </a:p>
          <a:p>
            <a:pPr lvl="1"/>
            <a:r>
              <a:rPr lang="en-US" sz="1800" dirty="0" smtClean="0"/>
              <a:t>Enhanced reinstatement terms</a:t>
            </a:r>
          </a:p>
          <a:p>
            <a:pPr lvl="1"/>
            <a:r>
              <a:rPr lang="en-US" sz="1800" dirty="0"/>
              <a:t>Contractual agreement to advance claims </a:t>
            </a:r>
            <a:r>
              <a:rPr lang="en-US" sz="1800" dirty="0" smtClean="0"/>
              <a:t>payments</a:t>
            </a:r>
            <a:endParaRPr lang="en-GB" sz="1800" dirty="0" smtClean="0"/>
          </a:p>
          <a:p>
            <a:r>
              <a:rPr lang="en-GB" sz="1800" dirty="0" smtClean="0"/>
              <a:t>Leveraging platforms to deliver more service to clients  </a:t>
            </a:r>
          </a:p>
          <a:p>
            <a:pPr lvl="1"/>
            <a:r>
              <a:rPr lang="en-GB" sz="1800" dirty="0"/>
              <a:t>M</a:t>
            </a:r>
            <a:r>
              <a:rPr lang="en-GB" sz="1800" dirty="0" smtClean="0"/>
              <a:t>oving from product focus to client focus</a:t>
            </a:r>
          </a:p>
          <a:p>
            <a:pPr lvl="1"/>
            <a:r>
              <a:rPr lang="en-GB" sz="1800" dirty="0" smtClean="0"/>
              <a:t>Offering analytic insights and bespoke projects</a:t>
            </a:r>
          </a:p>
          <a:p>
            <a:pPr lvl="1"/>
            <a:r>
              <a:rPr lang="en-GB" sz="1800" dirty="0" smtClean="0"/>
              <a:t>Discrete placements </a:t>
            </a:r>
          </a:p>
          <a:p>
            <a:pPr lvl="0"/>
            <a:r>
              <a:rPr lang="en-US" sz="1800" dirty="0"/>
              <a:t>Authorizing larger line sizes in an effort to grow market share </a:t>
            </a:r>
          </a:p>
          <a:p>
            <a:pPr lvl="0"/>
            <a:r>
              <a:rPr lang="en-US" sz="1800" dirty="0"/>
              <a:t>Coming off business as opposed to following the market down </a:t>
            </a:r>
          </a:p>
          <a:p>
            <a:endParaRPr lang="en-GB" sz="1800" dirty="0" smtClean="0"/>
          </a:p>
        </p:txBody>
      </p:sp>
      <p:sp>
        <p:nvSpPr>
          <p:cNvPr id="4" name="Slide Number Placeholder 3"/>
          <p:cNvSpPr>
            <a:spLocks noGrp="1"/>
          </p:cNvSpPr>
          <p:nvPr>
            <p:ph type="sldNum" sz="quarter" idx="10"/>
          </p:nvPr>
        </p:nvSpPr>
        <p:spPr/>
        <p:txBody>
          <a:bodyPr/>
          <a:lstStyle/>
          <a:p>
            <a:pPr>
              <a:defRPr/>
            </a:pPr>
            <a:fld id="{46DAF469-1C48-45DC-8F7A-724681ACEA61}" type="slidenum">
              <a:rPr lang="en-GB" smtClean="0"/>
              <a:pPr>
                <a:defRPr/>
              </a:pPr>
              <a:t>33</a:t>
            </a:fld>
            <a:endParaRPr lang="en-GB" dirty="0"/>
          </a:p>
        </p:txBody>
      </p:sp>
      <p:sp>
        <p:nvSpPr>
          <p:cNvPr id="5" name="Date Placeholder 4"/>
          <p:cNvSpPr>
            <a:spLocks noGrp="1"/>
          </p:cNvSpPr>
          <p:nvPr>
            <p:ph type="dt" sz="quarter" idx="11"/>
          </p:nvPr>
        </p:nvSpPr>
        <p:spPr/>
        <p:txBody>
          <a:bodyPr/>
          <a:lstStyle/>
          <a:p>
            <a:pPr>
              <a:defRPr/>
            </a:pPr>
            <a:fld id="{DA2E766C-8B91-485B-ADF4-E158060EE93F}" type="datetime4">
              <a:rPr lang="en-GB" smtClean="0"/>
              <a:pPr>
                <a:defRPr/>
              </a:pPr>
              <a:t>26 August 2014</a:t>
            </a:fld>
            <a:endParaRPr lang="en-GB" dirty="0"/>
          </a:p>
        </p:txBody>
      </p:sp>
    </p:spTree>
    <p:extLst>
      <p:ext uri="{BB962C8B-B14F-4D97-AF65-F5344CB8AC3E}">
        <p14:creationId xmlns:p14="http://schemas.microsoft.com/office/powerpoint/2010/main" val="4212706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Slide Number Placeholder 26"/>
          <p:cNvSpPr txBox="1">
            <a:spLocks noGrp="1"/>
          </p:cNvSpPr>
          <p:nvPr/>
        </p:nvSpPr>
        <p:spPr bwMode="gray">
          <a:xfrm>
            <a:off x="8691618" y="6527906"/>
            <a:ext cx="447675" cy="145553"/>
          </a:xfrm>
          <a:prstGeom prst="rect">
            <a:avLst/>
          </a:prstGeom>
          <a:noFill/>
          <a:ln>
            <a:miter lim="800000"/>
            <a:headEnd/>
            <a:tailEnd/>
          </a:ln>
        </p:spPr>
        <p:txBody>
          <a:bodyPr lIns="0" tIns="0" rIns="0" bIns="0">
            <a:spAutoFit/>
          </a:bodyPr>
          <a:lstStyle/>
          <a:p>
            <a:pPr algn="r" fontAlgn="base">
              <a:lnSpc>
                <a:spcPct val="86000"/>
              </a:lnSpc>
              <a:spcBef>
                <a:spcPct val="0"/>
              </a:spcBef>
              <a:spcAft>
                <a:spcPct val="0"/>
              </a:spcAft>
              <a:defRPr/>
            </a:pPr>
            <a:fld id="{CB82A546-E817-4F93-92D9-96BD82CCEE89}" type="slidenum">
              <a:rPr lang="en-GB" sz="1100">
                <a:solidFill>
                  <a:srgbClr val="002C77"/>
                </a:solidFill>
              </a:rPr>
              <a:pPr algn="r" fontAlgn="base">
                <a:lnSpc>
                  <a:spcPct val="86000"/>
                </a:lnSpc>
                <a:spcBef>
                  <a:spcPct val="0"/>
                </a:spcBef>
                <a:spcAft>
                  <a:spcPct val="0"/>
                </a:spcAft>
                <a:defRPr/>
              </a:pPr>
              <a:t>34</a:t>
            </a:fld>
            <a:endParaRPr lang="en-GB" sz="1100" dirty="0">
              <a:solidFill>
                <a:srgbClr val="002C77"/>
              </a:solidFill>
            </a:endParaRPr>
          </a:p>
        </p:txBody>
      </p:sp>
      <p:sp>
        <p:nvSpPr>
          <p:cNvPr id="25" name="Title 1"/>
          <p:cNvSpPr txBox="1">
            <a:spLocks/>
          </p:cNvSpPr>
          <p:nvPr/>
        </p:nvSpPr>
        <p:spPr>
          <a:xfrm>
            <a:off x="455613" y="300038"/>
            <a:ext cx="8686800" cy="690562"/>
          </a:xfrm>
          <a:prstGeom prst="rect">
            <a:avLst/>
          </a:prstGeom>
        </p:spPr>
        <p:txBody>
          <a:bodyPr/>
          <a:lstStyle>
            <a:lvl1pPr algn="l" rtl="0" eaLnBrk="0" fontAlgn="base" hangingPunct="0">
              <a:lnSpc>
                <a:spcPct val="83000"/>
              </a:lnSpc>
              <a:spcBef>
                <a:spcPct val="0"/>
              </a:spcBef>
              <a:spcAft>
                <a:spcPct val="0"/>
              </a:spcAft>
              <a:defRPr sz="2100">
                <a:solidFill>
                  <a:schemeClr val="accent1"/>
                </a:solidFill>
                <a:latin typeface="+mj-lt"/>
                <a:ea typeface="+mj-ea"/>
                <a:cs typeface="ＭＳ Ｐゴシック" charset="0"/>
              </a:defRPr>
            </a:lvl1pPr>
            <a:lvl2pPr algn="l" rtl="0" eaLnBrk="0" fontAlgn="base" hangingPunct="0">
              <a:lnSpc>
                <a:spcPct val="83000"/>
              </a:lnSpc>
              <a:spcBef>
                <a:spcPct val="0"/>
              </a:spcBef>
              <a:spcAft>
                <a:spcPct val="0"/>
              </a:spcAft>
              <a:defRPr sz="2100">
                <a:solidFill>
                  <a:schemeClr val="accent1"/>
                </a:solidFill>
                <a:latin typeface="Arial" charset="0"/>
                <a:ea typeface="ＭＳ Ｐゴシック" charset="0"/>
                <a:cs typeface="ＭＳ Ｐゴシック" charset="0"/>
              </a:defRPr>
            </a:lvl2pPr>
            <a:lvl3pPr algn="l" rtl="0" eaLnBrk="0" fontAlgn="base" hangingPunct="0">
              <a:lnSpc>
                <a:spcPct val="83000"/>
              </a:lnSpc>
              <a:spcBef>
                <a:spcPct val="0"/>
              </a:spcBef>
              <a:spcAft>
                <a:spcPct val="0"/>
              </a:spcAft>
              <a:defRPr sz="2100">
                <a:solidFill>
                  <a:schemeClr val="accent1"/>
                </a:solidFill>
                <a:latin typeface="Arial" charset="0"/>
                <a:ea typeface="ＭＳ Ｐゴシック" charset="0"/>
                <a:cs typeface="ＭＳ Ｐゴシック" charset="0"/>
              </a:defRPr>
            </a:lvl3pPr>
            <a:lvl4pPr algn="l" rtl="0" eaLnBrk="0" fontAlgn="base" hangingPunct="0">
              <a:lnSpc>
                <a:spcPct val="83000"/>
              </a:lnSpc>
              <a:spcBef>
                <a:spcPct val="0"/>
              </a:spcBef>
              <a:spcAft>
                <a:spcPct val="0"/>
              </a:spcAft>
              <a:defRPr sz="2100">
                <a:solidFill>
                  <a:schemeClr val="accent1"/>
                </a:solidFill>
                <a:latin typeface="Arial" charset="0"/>
                <a:ea typeface="ＭＳ Ｐゴシック" charset="0"/>
                <a:cs typeface="ＭＳ Ｐゴシック" charset="0"/>
              </a:defRPr>
            </a:lvl4pPr>
            <a:lvl5pPr algn="l" rtl="0" eaLnBrk="0" fontAlgn="base" hangingPunct="0">
              <a:lnSpc>
                <a:spcPct val="83000"/>
              </a:lnSpc>
              <a:spcBef>
                <a:spcPct val="0"/>
              </a:spcBef>
              <a:spcAft>
                <a:spcPct val="0"/>
              </a:spcAft>
              <a:defRPr sz="2100">
                <a:solidFill>
                  <a:schemeClr val="accent1"/>
                </a:solidFill>
                <a:latin typeface="Arial" charset="0"/>
                <a:ea typeface="ＭＳ Ｐゴシック" charset="0"/>
                <a:cs typeface="ＭＳ Ｐゴシック" charset="0"/>
              </a:defRPr>
            </a:lvl5pPr>
            <a:lvl6pPr marL="457200" algn="l" rtl="0" fontAlgn="base">
              <a:lnSpc>
                <a:spcPct val="83000"/>
              </a:lnSpc>
              <a:spcBef>
                <a:spcPct val="0"/>
              </a:spcBef>
              <a:spcAft>
                <a:spcPct val="0"/>
              </a:spcAft>
              <a:defRPr sz="2100">
                <a:solidFill>
                  <a:schemeClr val="accent1"/>
                </a:solidFill>
                <a:latin typeface="Arial" charset="0"/>
                <a:ea typeface="ＭＳ Ｐゴシック" charset="0"/>
              </a:defRPr>
            </a:lvl6pPr>
            <a:lvl7pPr marL="914400" algn="l" rtl="0" fontAlgn="base">
              <a:lnSpc>
                <a:spcPct val="83000"/>
              </a:lnSpc>
              <a:spcBef>
                <a:spcPct val="0"/>
              </a:spcBef>
              <a:spcAft>
                <a:spcPct val="0"/>
              </a:spcAft>
              <a:defRPr sz="2100">
                <a:solidFill>
                  <a:schemeClr val="accent1"/>
                </a:solidFill>
                <a:latin typeface="Arial" charset="0"/>
                <a:ea typeface="ＭＳ Ｐゴシック" charset="0"/>
              </a:defRPr>
            </a:lvl7pPr>
            <a:lvl8pPr marL="1371600" algn="l" rtl="0" fontAlgn="base">
              <a:lnSpc>
                <a:spcPct val="83000"/>
              </a:lnSpc>
              <a:spcBef>
                <a:spcPct val="0"/>
              </a:spcBef>
              <a:spcAft>
                <a:spcPct val="0"/>
              </a:spcAft>
              <a:defRPr sz="2100">
                <a:solidFill>
                  <a:schemeClr val="accent1"/>
                </a:solidFill>
                <a:latin typeface="Arial" charset="0"/>
                <a:ea typeface="ＭＳ Ｐゴシック" charset="0"/>
              </a:defRPr>
            </a:lvl8pPr>
            <a:lvl9pPr marL="1828800" algn="l" rtl="0" fontAlgn="base">
              <a:lnSpc>
                <a:spcPct val="83000"/>
              </a:lnSpc>
              <a:spcBef>
                <a:spcPct val="0"/>
              </a:spcBef>
              <a:spcAft>
                <a:spcPct val="0"/>
              </a:spcAft>
              <a:defRPr sz="2100">
                <a:solidFill>
                  <a:schemeClr val="accent1"/>
                </a:solidFill>
                <a:latin typeface="Arial" charset="0"/>
                <a:ea typeface="ＭＳ Ｐゴシック" charset="0"/>
              </a:defRPr>
            </a:lvl9pPr>
          </a:lstStyle>
          <a:p>
            <a:pPr>
              <a:lnSpc>
                <a:spcPct val="100000"/>
              </a:lnSpc>
            </a:pPr>
            <a:r>
              <a:rPr lang="en-US" dirty="0" smtClean="0"/>
              <a:t>Current Landscape</a:t>
            </a:r>
            <a:r>
              <a:rPr lang="en-US" dirty="0" smtClean="0">
                <a:solidFill>
                  <a:schemeClr val="accent2"/>
                </a:solidFill>
              </a:rPr>
              <a:t/>
            </a:r>
            <a:br>
              <a:rPr lang="en-US" dirty="0" smtClean="0">
                <a:solidFill>
                  <a:schemeClr val="accent2"/>
                </a:solidFill>
              </a:rPr>
            </a:br>
            <a:r>
              <a:rPr lang="en-US" dirty="0" smtClean="0">
                <a:solidFill>
                  <a:schemeClr val="accent2"/>
                </a:solidFill>
              </a:rPr>
              <a:t>Reinsurer Strategies</a:t>
            </a:r>
            <a:endParaRPr lang="en-US" dirty="0"/>
          </a:p>
        </p:txBody>
      </p:sp>
      <p:sp>
        <p:nvSpPr>
          <p:cNvPr id="26" name="Content Placeholder 2"/>
          <p:cNvSpPr txBox="1">
            <a:spLocks/>
          </p:cNvSpPr>
          <p:nvPr/>
        </p:nvSpPr>
        <p:spPr>
          <a:xfrm>
            <a:off x="480141" y="1191154"/>
            <a:ext cx="8322415" cy="3505200"/>
          </a:xfrm>
          <a:prstGeom prst="rect">
            <a:avLst/>
          </a:prstGeom>
        </p:spPr>
        <p:txBody>
          <a:bodyPr/>
          <a:lstStyle>
            <a:lvl1pPr marL="203200" indent="-203200" algn="l" rtl="0" eaLnBrk="0" fontAlgn="base" hangingPunct="0">
              <a:spcBef>
                <a:spcPct val="60000"/>
              </a:spcBef>
              <a:spcAft>
                <a:spcPct val="0"/>
              </a:spcAft>
              <a:buChar char="•"/>
              <a:defRPr sz="2000">
                <a:solidFill>
                  <a:schemeClr val="tx1"/>
                </a:solidFill>
                <a:latin typeface="+mn-lt"/>
                <a:ea typeface="ＭＳ Ｐゴシック" pitchFamily="-102" charset="-128"/>
                <a:cs typeface="ＭＳ Ｐゴシック" pitchFamily="-102" charset="-128"/>
              </a:defRPr>
            </a:lvl1pPr>
            <a:lvl2pPr marL="508000" indent="-279400" algn="l" rtl="0" eaLnBrk="0" fontAlgn="base" hangingPunct="0">
              <a:spcBef>
                <a:spcPct val="20000"/>
              </a:spcBef>
              <a:spcAft>
                <a:spcPct val="0"/>
              </a:spcAft>
              <a:buChar char="–"/>
              <a:defRPr sz="2000">
                <a:solidFill>
                  <a:schemeClr val="tx1"/>
                </a:solidFill>
                <a:latin typeface="+mn-lt"/>
                <a:ea typeface="ＭＳ Ｐゴシック" pitchFamily="-102" charset="-128"/>
                <a:cs typeface="ＭＳ Ｐゴシック" pitchFamily="34" charset="-128"/>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102" charset="-128"/>
                <a:cs typeface="ＭＳ Ｐゴシック" pitchFamily="34" charset="-128"/>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102" charset="-128"/>
                <a:cs typeface="ＭＳ Ｐゴシック" pitchFamily="34" charset="-128"/>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102" charset="-128"/>
                <a:cs typeface="ＭＳ Ｐゴシック" pitchFamily="34" charset="-128"/>
              </a:defRPr>
            </a:lvl5pPr>
            <a:lvl6pPr marL="1498600" indent="-177800" algn="l" rtl="0" fontAlgn="base">
              <a:spcBef>
                <a:spcPct val="20000"/>
              </a:spcBef>
              <a:spcAft>
                <a:spcPct val="0"/>
              </a:spcAft>
              <a:buFont typeface="Arial" charset="0"/>
              <a:buChar char="-"/>
              <a:defRPr sz="2000">
                <a:solidFill>
                  <a:schemeClr val="tx1"/>
                </a:solidFill>
                <a:latin typeface="+mn-lt"/>
                <a:ea typeface="+mn-ea"/>
                <a:cs typeface="+mn-cs"/>
              </a:defRPr>
            </a:lvl6pPr>
            <a:lvl7pPr marL="1955800" indent="-177800" algn="l" rtl="0" fontAlgn="base">
              <a:spcBef>
                <a:spcPct val="20000"/>
              </a:spcBef>
              <a:spcAft>
                <a:spcPct val="0"/>
              </a:spcAft>
              <a:buFont typeface="Arial" charset="0"/>
              <a:buChar char="-"/>
              <a:defRPr sz="2000">
                <a:solidFill>
                  <a:schemeClr val="tx1"/>
                </a:solidFill>
                <a:latin typeface="+mn-lt"/>
                <a:ea typeface="+mn-ea"/>
                <a:cs typeface="+mn-cs"/>
              </a:defRPr>
            </a:lvl7pPr>
            <a:lvl8pPr marL="2413000" indent="-177800" algn="l" rtl="0" fontAlgn="base">
              <a:spcBef>
                <a:spcPct val="20000"/>
              </a:spcBef>
              <a:spcAft>
                <a:spcPct val="0"/>
              </a:spcAft>
              <a:buFont typeface="Arial" charset="0"/>
              <a:buChar char="-"/>
              <a:defRPr sz="2000">
                <a:solidFill>
                  <a:schemeClr val="tx1"/>
                </a:solidFill>
                <a:latin typeface="+mn-lt"/>
                <a:ea typeface="+mn-ea"/>
                <a:cs typeface="+mn-cs"/>
              </a:defRPr>
            </a:lvl8pPr>
            <a:lvl9pPr marL="2870200" indent="-177800" algn="l" rtl="0" fontAlgn="base">
              <a:spcBef>
                <a:spcPct val="20000"/>
              </a:spcBef>
              <a:spcAft>
                <a:spcPct val="0"/>
              </a:spcAft>
              <a:buFont typeface="Arial" charset="0"/>
              <a:buChar char="-"/>
              <a:defRPr sz="2000">
                <a:solidFill>
                  <a:schemeClr val="tx1"/>
                </a:solidFill>
                <a:latin typeface="+mn-lt"/>
                <a:ea typeface="+mn-ea"/>
                <a:cs typeface="+mn-cs"/>
              </a:defRPr>
            </a:lvl9pPr>
          </a:lstStyle>
          <a:p>
            <a:r>
              <a:rPr lang="en-GB" sz="1800" dirty="0" smtClean="0"/>
              <a:t>Identifying </a:t>
            </a:r>
            <a:r>
              <a:rPr lang="en-GB" sz="1800" dirty="0"/>
              <a:t>areas to “lock in” client relationships </a:t>
            </a:r>
          </a:p>
          <a:p>
            <a:pPr lvl="1"/>
            <a:r>
              <a:rPr lang="en-GB" sz="1800" dirty="0"/>
              <a:t>Multi year pre renewal capacity </a:t>
            </a:r>
          </a:p>
          <a:p>
            <a:pPr lvl="1"/>
            <a:r>
              <a:rPr lang="en-GB" sz="1800" dirty="0"/>
              <a:t>Discounts on “bouquet” of cessions </a:t>
            </a:r>
          </a:p>
          <a:p>
            <a:pPr lvl="1"/>
            <a:r>
              <a:rPr lang="en-GB" sz="1800" dirty="0"/>
              <a:t>Loss Ratio view of participations </a:t>
            </a:r>
          </a:p>
          <a:p>
            <a:pPr lvl="1"/>
            <a:r>
              <a:rPr lang="en-GB" sz="1800" dirty="0"/>
              <a:t>Proportional </a:t>
            </a:r>
            <a:r>
              <a:rPr lang="en-GB" sz="1800" dirty="0" smtClean="0"/>
              <a:t>support </a:t>
            </a:r>
          </a:p>
          <a:p>
            <a:r>
              <a:rPr lang="en-GB" sz="1800" dirty="0" smtClean="0"/>
              <a:t>Leveraging </a:t>
            </a:r>
            <a:r>
              <a:rPr lang="en-GB" sz="1800" dirty="0"/>
              <a:t>inwards vs. retro purchases </a:t>
            </a:r>
          </a:p>
          <a:p>
            <a:pPr lvl="1"/>
            <a:r>
              <a:rPr lang="en-GB" sz="1800" dirty="0"/>
              <a:t>Capitalising on non correlating exposures	</a:t>
            </a:r>
            <a:endParaRPr lang="en-US" sz="1800" dirty="0" smtClean="0"/>
          </a:p>
          <a:p>
            <a:pPr lvl="1"/>
            <a:r>
              <a:rPr lang="en-US" sz="1800" dirty="0"/>
              <a:t>B</a:t>
            </a:r>
            <a:r>
              <a:rPr lang="en-US" sz="1800" dirty="0" smtClean="0"/>
              <a:t>uying </a:t>
            </a:r>
            <a:r>
              <a:rPr lang="en-US" sz="1800" dirty="0"/>
              <a:t>more QS </a:t>
            </a:r>
            <a:r>
              <a:rPr lang="en-US" sz="1800" dirty="0" smtClean="0"/>
              <a:t>to retain </a:t>
            </a:r>
            <a:r>
              <a:rPr lang="en-US" sz="1800" dirty="0"/>
              <a:t>gross </a:t>
            </a:r>
            <a:r>
              <a:rPr lang="en-US" sz="1800" dirty="0" smtClean="0"/>
              <a:t>portfolios while </a:t>
            </a:r>
            <a:r>
              <a:rPr lang="en-US" sz="1800" dirty="0"/>
              <a:t>taking better </a:t>
            </a:r>
            <a:r>
              <a:rPr lang="en-US" sz="1800" dirty="0" smtClean="0"/>
              <a:t>PCs </a:t>
            </a:r>
            <a:r>
              <a:rPr lang="en-US" sz="1800" dirty="0"/>
              <a:t>and commissions </a:t>
            </a:r>
            <a:r>
              <a:rPr lang="en-US" sz="1800" dirty="0" smtClean="0"/>
              <a:t> </a:t>
            </a:r>
          </a:p>
          <a:p>
            <a:pPr lvl="1"/>
            <a:r>
              <a:rPr lang="en-US" sz="1800" dirty="0" smtClean="0"/>
              <a:t>FL specific retro to improve metrics on the inwards book</a:t>
            </a:r>
            <a:endParaRPr lang="en-US" sz="1800" dirty="0"/>
          </a:p>
          <a:p>
            <a:pPr lvl="0"/>
            <a:r>
              <a:rPr lang="en-US" sz="1800" dirty="0" smtClean="0"/>
              <a:t>Re-allocating capital </a:t>
            </a:r>
            <a:r>
              <a:rPr lang="en-US" sz="1800" dirty="0"/>
              <a:t>to the insurance side of </a:t>
            </a:r>
            <a:r>
              <a:rPr lang="en-US" sz="1800" dirty="0" smtClean="0"/>
              <a:t>the </a:t>
            </a:r>
            <a:r>
              <a:rPr lang="en-US" sz="1800" dirty="0"/>
              <a:t>company </a:t>
            </a:r>
            <a:endParaRPr lang="en-US" sz="1800" dirty="0" smtClean="0"/>
          </a:p>
          <a:p>
            <a:pPr lvl="0"/>
            <a:r>
              <a:rPr lang="en-US" sz="1800" dirty="0" smtClean="0"/>
              <a:t>Leveraging underwriting expertise by setting up sidecar capacity to write on behalf of new capital</a:t>
            </a:r>
            <a:endParaRPr lang="en-US" sz="1800" dirty="0"/>
          </a:p>
          <a:p>
            <a:pPr marL="230188" indent="-230188">
              <a:spcBef>
                <a:spcPts val="0"/>
              </a:spcBef>
              <a:spcAft>
                <a:spcPts val="0"/>
              </a:spcAft>
            </a:pPr>
            <a:endParaRPr lang="en-US" sz="1800" dirty="0" smtClean="0"/>
          </a:p>
          <a:p>
            <a:pPr marL="230188" indent="-230188">
              <a:spcBef>
                <a:spcPts val="0"/>
              </a:spcBef>
              <a:spcAft>
                <a:spcPts val="0"/>
              </a:spcAft>
              <a:buFontTx/>
              <a:buNone/>
            </a:pPr>
            <a:endParaRPr lang="en-US" sz="1800" dirty="0" smtClean="0">
              <a:ea typeface="Calibri"/>
              <a:cs typeface="Times New Roman"/>
            </a:endParaRPr>
          </a:p>
          <a:p>
            <a:pPr marL="0" indent="0">
              <a:spcBef>
                <a:spcPts val="0"/>
              </a:spcBef>
              <a:spcAft>
                <a:spcPts val="0"/>
              </a:spcAft>
              <a:buFontTx/>
              <a:buNone/>
            </a:pPr>
            <a:endParaRPr lang="en-US" sz="1800" dirty="0" smtClean="0">
              <a:ea typeface="Calibri"/>
              <a:cs typeface="Times New Roman"/>
            </a:endParaRPr>
          </a:p>
          <a:p>
            <a:pPr marL="0" indent="0">
              <a:buFontTx/>
              <a:buNone/>
            </a:pPr>
            <a:endParaRPr lang="en-US" sz="1800" dirty="0"/>
          </a:p>
        </p:txBody>
      </p:sp>
    </p:spTree>
    <p:extLst>
      <p:ext uri="{BB962C8B-B14F-4D97-AF65-F5344CB8AC3E}">
        <p14:creationId xmlns:p14="http://schemas.microsoft.com/office/powerpoint/2010/main" val="3120096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Slide Number Placeholder 26"/>
          <p:cNvSpPr txBox="1">
            <a:spLocks noGrp="1"/>
          </p:cNvSpPr>
          <p:nvPr/>
        </p:nvSpPr>
        <p:spPr bwMode="gray">
          <a:xfrm>
            <a:off x="8691618" y="6527906"/>
            <a:ext cx="447675" cy="145553"/>
          </a:xfrm>
          <a:prstGeom prst="rect">
            <a:avLst/>
          </a:prstGeom>
          <a:noFill/>
          <a:ln>
            <a:miter lim="800000"/>
            <a:headEnd/>
            <a:tailEnd/>
          </a:ln>
        </p:spPr>
        <p:txBody>
          <a:bodyPr lIns="0" tIns="0" rIns="0" bIns="0">
            <a:spAutoFit/>
          </a:bodyPr>
          <a:lstStyle/>
          <a:p>
            <a:pPr algn="r" fontAlgn="base">
              <a:lnSpc>
                <a:spcPct val="86000"/>
              </a:lnSpc>
              <a:spcBef>
                <a:spcPct val="0"/>
              </a:spcBef>
              <a:spcAft>
                <a:spcPct val="0"/>
              </a:spcAft>
              <a:defRPr/>
            </a:pPr>
            <a:fld id="{CB82A546-E817-4F93-92D9-96BD82CCEE89}" type="slidenum">
              <a:rPr lang="en-GB" sz="1100">
                <a:solidFill>
                  <a:srgbClr val="002C77"/>
                </a:solidFill>
              </a:rPr>
              <a:pPr algn="r" fontAlgn="base">
                <a:lnSpc>
                  <a:spcPct val="86000"/>
                </a:lnSpc>
                <a:spcBef>
                  <a:spcPct val="0"/>
                </a:spcBef>
                <a:spcAft>
                  <a:spcPct val="0"/>
                </a:spcAft>
                <a:defRPr/>
              </a:pPr>
              <a:t>35</a:t>
            </a:fld>
            <a:endParaRPr lang="en-GB" sz="1100" dirty="0">
              <a:solidFill>
                <a:srgbClr val="002C77"/>
              </a:solidFill>
            </a:endParaRPr>
          </a:p>
        </p:txBody>
      </p:sp>
      <p:sp>
        <p:nvSpPr>
          <p:cNvPr id="25" name="Title 1"/>
          <p:cNvSpPr txBox="1">
            <a:spLocks/>
          </p:cNvSpPr>
          <p:nvPr/>
        </p:nvSpPr>
        <p:spPr>
          <a:xfrm>
            <a:off x="455613" y="300038"/>
            <a:ext cx="8686800" cy="690562"/>
          </a:xfrm>
          <a:prstGeom prst="rect">
            <a:avLst/>
          </a:prstGeom>
        </p:spPr>
        <p:txBody>
          <a:bodyPr/>
          <a:lstStyle>
            <a:lvl1pPr algn="l" rtl="0" eaLnBrk="0" fontAlgn="base" hangingPunct="0">
              <a:lnSpc>
                <a:spcPct val="83000"/>
              </a:lnSpc>
              <a:spcBef>
                <a:spcPct val="0"/>
              </a:spcBef>
              <a:spcAft>
                <a:spcPct val="0"/>
              </a:spcAft>
              <a:defRPr sz="2100">
                <a:solidFill>
                  <a:schemeClr val="accent1"/>
                </a:solidFill>
                <a:latin typeface="+mj-lt"/>
                <a:ea typeface="+mj-ea"/>
                <a:cs typeface="ＭＳ Ｐゴシック" charset="0"/>
              </a:defRPr>
            </a:lvl1pPr>
            <a:lvl2pPr algn="l" rtl="0" eaLnBrk="0" fontAlgn="base" hangingPunct="0">
              <a:lnSpc>
                <a:spcPct val="83000"/>
              </a:lnSpc>
              <a:spcBef>
                <a:spcPct val="0"/>
              </a:spcBef>
              <a:spcAft>
                <a:spcPct val="0"/>
              </a:spcAft>
              <a:defRPr sz="2100">
                <a:solidFill>
                  <a:schemeClr val="accent1"/>
                </a:solidFill>
                <a:latin typeface="Arial" charset="0"/>
                <a:ea typeface="ＭＳ Ｐゴシック" charset="0"/>
                <a:cs typeface="ＭＳ Ｐゴシック" charset="0"/>
              </a:defRPr>
            </a:lvl2pPr>
            <a:lvl3pPr algn="l" rtl="0" eaLnBrk="0" fontAlgn="base" hangingPunct="0">
              <a:lnSpc>
                <a:spcPct val="83000"/>
              </a:lnSpc>
              <a:spcBef>
                <a:spcPct val="0"/>
              </a:spcBef>
              <a:spcAft>
                <a:spcPct val="0"/>
              </a:spcAft>
              <a:defRPr sz="2100">
                <a:solidFill>
                  <a:schemeClr val="accent1"/>
                </a:solidFill>
                <a:latin typeface="Arial" charset="0"/>
                <a:ea typeface="ＭＳ Ｐゴシック" charset="0"/>
                <a:cs typeface="ＭＳ Ｐゴシック" charset="0"/>
              </a:defRPr>
            </a:lvl3pPr>
            <a:lvl4pPr algn="l" rtl="0" eaLnBrk="0" fontAlgn="base" hangingPunct="0">
              <a:lnSpc>
                <a:spcPct val="83000"/>
              </a:lnSpc>
              <a:spcBef>
                <a:spcPct val="0"/>
              </a:spcBef>
              <a:spcAft>
                <a:spcPct val="0"/>
              </a:spcAft>
              <a:defRPr sz="2100">
                <a:solidFill>
                  <a:schemeClr val="accent1"/>
                </a:solidFill>
                <a:latin typeface="Arial" charset="0"/>
                <a:ea typeface="ＭＳ Ｐゴシック" charset="0"/>
                <a:cs typeface="ＭＳ Ｐゴシック" charset="0"/>
              </a:defRPr>
            </a:lvl4pPr>
            <a:lvl5pPr algn="l" rtl="0" eaLnBrk="0" fontAlgn="base" hangingPunct="0">
              <a:lnSpc>
                <a:spcPct val="83000"/>
              </a:lnSpc>
              <a:spcBef>
                <a:spcPct val="0"/>
              </a:spcBef>
              <a:spcAft>
                <a:spcPct val="0"/>
              </a:spcAft>
              <a:defRPr sz="2100">
                <a:solidFill>
                  <a:schemeClr val="accent1"/>
                </a:solidFill>
                <a:latin typeface="Arial" charset="0"/>
                <a:ea typeface="ＭＳ Ｐゴシック" charset="0"/>
                <a:cs typeface="ＭＳ Ｐゴシック" charset="0"/>
              </a:defRPr>
            </a:lvl5pPr>
            <a:lvl6pPr marL="457200" algn="l" rtl="0" fontAlgn="base">
              <a:lnSpc>
                <a:spcPct val="83000"/>
              </a:lnSpc>
              <a:spcBef>
                <a:spcPct val="0"/>
              </a:spcBef>
              <a:spcAft>
                <a:spcPct val="0"/>
              </a:spcAft>
              <a:defRPr sz="2100">
                <a:solidFill>
                  <a:schemeClr val="accent1"/>
                </a:solidFill>
                <a:latin typeface="Arial" charset="0"/>
                <a:ea typeface="ＭＳ Ｐゴシック" charset="0"/>
              </a:defRPr>
            </a:lvl6pPr>
            <a:lvl7pPr marL="914400" algn="l" rtl="0" fontAlgn="base">
              <a:lnSpc>
                <a:spcPct val="83000"/>
              </a:lnSpc>
              <a:spcBef>
                <a:spcPct val="0"/>
              </a:spcBef>
              <a:spcAft>
                <a:spcPct val="0"/>
              </a:spcAft>
              <a:defRPr sz="2100">
                <a:solidFill>
                  <a:schemeClr val="accent1"/>
                </a:solidFill>
                <a:latin typeface="Arial" charset="0"/>
                <a:ea typeface="ＭＳ Ｐゴシック" charset="0"/>
              </a:defRPr>
            </a:lvl7pPr>
            <a:lvl8pPr marL="1371600" algn="l" rtl="0" fontAlgn="base">
              <a:lnSpc>
                <a:spcPct val="83000"/>
              </a:lnSpc>
              <a:spcBef>
                <a:spcPct val="0"/>
              </a:spcBef>
              <a:spcAft>
                <a:spcPct val="0"/>
              </a:spcAft>
              <a:defRPr sz="2100">
                <a:solidFill>
                  <a:schemeClr val="accent1"/>
                </a:solidFill>
                <a:latin typeface="Arial" charset="0"/>
                <a:ea typeface="ＭＳ Ｐゴシック" charset="0"/>
              </a:defRPr>
            </a:lvl8pPr>
            <a:lvl9pPr marL="1828800" algn="l" rtl="0" fontAlgn="base">
              <a:lnSpc>
                <a:spcPct val="83000"/>
              </a:lnSpc>
              <a:spcBef>
                <a:spcPct val="0"/>
              </a:spcBef>
              <a:spcAft>
                <a:spcPct val="0"/>
              </a:spcAft>
              <a:defRPr sz="2100">
                <a:solidFill>
                  <a:schemeClr val="accent1"/>
                </a:solidFill>
                <a:latin typeface="Arial" charset="0"/>
                <a:ea typeface="ＭＳ Ｐゴシック" charset="0"/>
              </a:defRPr>
            </a:lvl9pPr>
          </a:lstStyle>
          <a:p>
            <a:pPr>
              <a:lnSpc>
                <a:spcPct val="100000"/>
              </a:lnSpc>
            </a:pPr>
            <a:r>
              <a:rPr lang="en-US" dirty="0" smtClean="0"/>
              <a:t>Where are we now?</a:t>
            </a:r>
            <a:endParaRPr lang="en-US" dirty="0"/>
          </a:p>
        </p:txBody>
      </p:sp>
      <p:sp>
        <p:nvSpPr>
          <p:cNvPr id="26" name="Content Placeholder 2"/>
          <p:cNvSpPr txBox="1">
            <a:spLocks/>
          </p:cNvSpPr>
          <p:nvPr/>
        </p:nvSpPr>
        <p:spPr>
          <a:xfrm>
            <a:off x="480141" y="984106"/>
            <a:ext cx="8322415" cy="3505200"/>
          </a:xfrm>
          <a:prstGeom prst="rect">
            <a:avLst/>
          </a:prstGeom>
        </p:spPr>
        <p:txBody>
          <a:bodyPr/>
          <a:lstStyle>
            <a:lvl1pPr marL="203200" indent="-203200" algn="l" rtl="0" eaLnBrk="0" fontAlgn="base" hangingPunct="0">
              <a:spcBef>
                <a:spcPct val="60000"/>
              </a:spcBef>
              <a:spcAft>
                <a:spcPct val="0"/>
              </a:spcAft>
              <a:buChar char="•"/>
              <a:defRPr sz="2000">
                <a:solidFill>
                  <a:schemeClr val="tx1"/>
                </a:solidFill>
                <a:latin typeface="+mn-lt"/>
                <a:ea typeface="ＭＳ Ｐゴシック" pitchFamily="-102" charset="-128"/>
                <a:cs typeface="ＭＳ Ｐゴシック" pitchFamily="-102" charset="-128"/>
              </a:defRPr>
            </a:lvl1pPr>
            <a:lvl2pPr marL="508000" indent="-279400" algn="l" rtl="0" eaLnBrk="0" fontAlgn="base" hangingPunct="0">
              <a:spcBef>
                <a:spcPct val="20000"/>
              </a:spcBef>
              <a:spcAft>
                <a:spcPct val="0"/>
              </a:spcAft>
              <a:buChar char="–"/>
              <a:defRPr sz="2000">
                <a:solidFill>
                  <a:schemeClr val="tx1"/>
                </a:solidFill>
                <a:latin typeface="+mn-lt"/>
                <a:ea typeface="ＭＳ Ｐゴシック" pitchFamily="-102" charset="-128"/>
                <a:cs typeface="ＭＳ Ｐゴシック" pitchFamily="34" charset="-128"/>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102" charset="-128"/>
                <a:cs typeface="ＭＳ Ｐゴシック" pitchFamily="34" charset="-128"/>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102" charset="-128"/>
                <a:cs typeface="ＭＳ Ｐゴシック" pitchFamily="34" charset="-128"/>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pitchFamily="-102" charset="-128"/>
                <a:cs typeface="ＭＳ Ｐゴシック" pitchFamily="34" charset="-128"/>
              </a:defRPr>
            </a:lvl5pPr>
            <a:lvl6pPr marL="1498600" indent="-177800" algn="l" rtl="0" fontAlgn="base">
              <a:spcBef>
                <a:spcPct val="20000"/>
              </a:spcBef>
              <a:spcAft>
                <a:spcPct val="0"/>
              </a:spcAft>
              <a:buFont typeface="Arial" charset="0"/>
              <a:buChar char="-"/>
              <a:defRPr sz="2000">
                <a:solidFill>
                  <a:schemeClr val="tx1"/>
                </a:solidFill>
                <a:latin typeface="+mn-lt"/>
                <a:ea typeface="+mn-ea"/>
                <a:cs typeface="+mn-cs"/>
              </a:defRPr>
            </a:lvl6pPr>
            <a:lvl7pPr marL="1955800" indent="-177800" algn="l" rtl="0" fontAlgn="base">
              <a:spcBef>
                <a:spcPct val="20000"/>
              </a:spcBef>
              <a:spcAft>
                <a:spcPct val="0"/>
              </a:spcAft>
              <a:buFont typeface="Arial" charset="0"/>
              <a:buChar char="-"/>
              <a:defRPr sz="2000">
                <a:solidFill>
                  <a:schemeClr val="tx1"/>
                </a:solidFill>
                <a:latin typeface="+mn-lt"/>
                <a:ea typeface="+mn-ea"/>
                <a:cs typeface="+mn-cs"/>
              </a:defRPr>
            </a:lvl7pPr>
            <a:lvl8pPr marL="2413000" indent="-177800" algn="l" rtl="0" fontAlgn="base">
              <a:spcBef>
                <a:spcPct val="20000"/>
              </a:spcBef>
              <a:spcAft>
                <a:spcPct val="0"/>
              </a:spcAft>
              <a:buFont typeface="Arial" charset="0"/>
              <a:buChar char="-"/>
              <a:defRPr sz="2000">
                <a:solidFill>
                  <a:schemeClr val="tx1"/>
                </a:solidFill>
                <a:latin typeface="+mn-lt"/>
                <a:ea typeface="+mn-ea"/>
                <a:cs typeface="+mn-cs"/>
              </a:defRPr>
            </a:lvl8pPr>
            <a:lvl9pPr marL="2870200" indent="-177800" algn="l" rtl="0" fontAlgn="base">
              <a:spcBef>
                <a:spcPct val="20000"/>
              </a:spcBef>
              <a:spcAft>
                <a:spcPct val="0"/>
              </a:spcAft>
              <a:buFont typeface="Arial" charset="0"/>
              <a:buChar char="-"/>
              <a:defRPr sz="2000">
                <a:solidFill>
                  <a:schemeClr val="tx1"/>
                </a:solidFill>
                <a:latin typeface="+mn-lt"/>
                <a:ea typeface="+mn-ea"/>
                <a:cs typeface="+mn-cs"/>
              </a:defRPr>
            </a:lvl9pPr>
          </a:lstStyle>
          <a:p>
            <a:pPr marL="230188" indent="-230188">
              <a:spcBef>
                <a:spcPts val="0"/>
              </a:spcBef>
              <a:spcAft>
                <a:spcPts val="0"/>
              </a:spcAft>
            </a:pPr>
            <a:r>
              <a:rPr lang="en-US" sz="1800" dirty="0" smtClean="0">
                <a:ea typeface="Calibri"/>
                <a:cs typeface="Times New Roman"/>
              </a:rPr>
              <a:t>Influx of new capital into the (re)insurance industry constitutes the largest change to the sector’s capital structure in recent memory</a:t>
            </a:r>
          </a:p>
          <a:p>
            <a:pPr marL="534988" lvl="1" indent="-230188">
              <a:spcBef>
                <a:spcPts val="0"/>
              </a:spcBef>
              <a:spcAft>
                <a:spcPts val="0"/>
              </a:spcAft>
            </a:pPr>
            <a:r>
              <a:rPr lang="en-US" sz="1800" dirty="0" smtClean="0">
                <a:ea typeface="Calibri"/>
                <a:cs typeface="Times New Roman"/>
              </a:rPr>
              <a:t>Much of new capital is patient money that will persist through loss cycles</a:t>
            </a:r>
          </a:p>
          <a:p>
            <a:pPr marL="230188" indent="-230188">
              <a:spcBef>
                <a:spcPts val="0"/>
              </a:spcBef>
              <a:spcAft>
                <a:spcPts val="0"/>
              </a:spcAft>
              <a:buFontTx/>
              <a:buNone/>
            </a:pPr>
            <a:endParaRPr lang="en-US" sz="1800" dirty="0" smtClean="0">
              <a:ea typeface="Calibri"/>
              <a:cs typeface="Times New Roman"/>
            </a:endParaRPr>
          </a:p>
          <a:p>
            <a:pPr marL="230188" indent="-230188">
              <a:spcBef>
                <a:spcPts val="0"/>
              </a:spcBef>
              <a:spcAft>
                <a:spcPts val="0"/>
              </a:spcAft>
            </a:pPr>
            <a:r>
              <a:rPr lang="en-US" sz="1800" dirty="0" smtClean="0">
                <a:ea typeface="Calibri"/>
                <a:cs typeface="Times New Roman"/>
              </a:rPr>
              <a:t>Over the past 24 months approximately $20 billion of new capital has entered the market through investments in ILS funds and sidecars as well as formation of hedge fund related reinsurance companies and collateralized reinsurance vehicles</a:t>
            </a:r>
          </a:p>
          <a:p>
            <a:pPr marL="230188" indent="-230188">
              <a:spcBef>
                <a:spcPts val="0"/>
              </a:spcBef>
              <a:spcAft>
                <a:spcPts val="0"/>
              </a:spcAft>
            </a:pPr>
            <a:endParaRPr lang="en-US" sz="1800" dirty="0" smtClean="0">
              <a:ea typeface="Calibri"/>
              <a:cs typeface="Times New Roman"/>
            </a:endParaRPr>
          </a:p>
          <a:p>
            <a:pPr marL="230188" indent="-230188">
              <a:spcBef>
                <a:spcPts val="0"/>
              </a:spcBef>
              <a:spcAft>
                <a:spcPts val="0"/>
              </a:spcAft>
            </a:pPr>
            <a:r>
              <a:rPr lang="en-US" sz="1800" dirty="0" smtClean="0">
                <a:ea typeface="Calibri"/>
                <a:cs typeface="Times New Roman"/>
              </a:rPr>
              <a:t>Convergence capital continues to grow as a percentage of property catastrophe limit placed and some markets are broadening line of business and product focus</a:t>
            </a:r>
          </a:p>
          <a:p>
            <a:pPr marL="230188" indent="-230188">
              <a:spcBef>
                <a:spcPts val="0"/>
              </a:spcBef>
              <a:spcAft>
                <a:spcPts val="0"/>
              </a:spcAft>
              <a:buFontTx/>
              <a:buNone/>
            </a:pPr>
            <a:endParaRPr lang="en-US" sz="1800" dirty="0" smtClean="0">
              <a:ea typeface="Calibri"/>
              <a:cs typeface="Times New Roman"/>
            </a:endParaRPr>
          </a:p>
          <a:p>
            <a:pPr marL="230188" indent="-230188">
              <a:spcBef>
                <a:spcPts val="0"/>
              </a:spcBef>
              <a:spcAft>
                <a:spcPts val="0"/>
              </a:spcAft>
            </a:pPr>
            <a:r>
              <a:rPr lang="en-US" sz="1800" dirty="0" smtClean="0">
                <a:ea typeface="Calibri"/>
                <a:cs typeface="Times New Roman"/>
              </a:rPr>
              <a:t>The impact on reinsurance program cost and structure has been substantial and will continue to evolve as (re)insurers leverage new sources of capital to create additional operational efficiency</a:t>
            </a:r>
          </a:p>
          <a:p>
            <a:pPr marL="0" indent="0">
              <a:spcBef>
                <a:spcPts val="0"/>
              </a:spcBef>
              <a:spcAft>
                <a:spcPts val="0"/>
              </a:spcAft>
              <a:buFontTx/>
              <a:buNone/>
            </a:pPr>
            <a:endParaRPr lang="en-US" sz="1800" dirty="0" smtClean="0">
              <a:ea typeface="Calibri"/>
              <a:cs typeface="Times New Roman"/>
            </a:endParaRPr>
          </a:p>
          <a:p>
            <a:pPr marL="0" indent="0">
              <a:buFontTx/>
              <a:buNone/>
            </a:pPr>
            <a:endParaRPr lang="en-US" sz="1800" dirty="0"/>
          </a:p>
        </p:txBody>
      </p:sp>
    </p:spTree>
    <p:extLst>
      <p:ext uri="{BB962C8B-B14F-4D97-AF65-F5344CB8AC3E}">
        <p14:creationId xmlns:p14="http://schemas.microsoft.com/office/powerpoint/2010/main" val="500897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p:cNvSpPr>
            <a:spLocks noGrp="1"/>
          </p:cNvSpPr>
          <p:nvPr>
            <p:ph type="title" idx="4294967295"/>
          </p:nvPr>
        </p:nvSpPr>
        <p:spPr/>
        <p:txBody>
          <a:bodyPr/>
          <a:lstStyle/>
          <a:p>
            <a:r>
              <a:rPr lang="en-US" dirty="0" smtClean="0"/>
              <a:t>Looking Ahead to January 1, 2015 Renewals</a:t>
            </a:r>
          </a:p>
        </p:txBody>
      </p:sp>
      <p:sp>
        <p:nvSpPr>
          <p:cNvPr id="40962" name="Content Placeholder 5"/>
          <p:cNvSpPr>
            <a:spLocks noGrp="1"/>
          </p:cNvSpPr>
          <p:nvPr>
            <p:ph idx="4294967295"/>
          </p:nvPr>
        </p:nvSpPr>
        <p:spPr>
          <a:xfrm>
            <a:off x="455613" y="1103313"/>
            <a:ext cx="8686800" cy="5162550"/>
          </a:xfrm>
        </p:spPr>
        <p:txBody>
          <a:bodyPr/>
          <a:lstStyle/>
          <a:p>
            <a:r>
              <a:rPr lang="en-US" sz="1800" dirty="0" smtClean="0"/>
              <a:t>Some renewal discussions are already underway </a:t>
            </a:r>
          </a:p>
          <a:p>
            <a:pPr lvl="1"/>
            <a:r>
              <a:rPr lang="en-US" sz="1800" dirty="0"/>
              <a:t>Full evaluation of the range of products available takes additional </a:t>
            </a:r>
            <a:r>
              <a:rPr lang="en-US" sz="1800" dirty="0" smtClean="0"/>
              <a:t>time</a:t>
            </a:r>
          </a:p>
          <a:p>
            <a:pPr lvl="1"/>
            <a:r>
              <a:rPr lang="en-US" sz="1800" dirty="0" smtClean="0"/>
              <a:t>Placement timelines for catastrophe bonds and collateralized reinsurance may be longer to ensure all documentation is in place </a:t>
            </a:r>
          </a:p>
          <a:p>
            <a:r>
              <a:rPr lang="en-US" sz="1800" dirty="0" smtClean="0"/>
              <a:t>There is significant capacity unsigned after the June/July 1 renewals</a:t>
            </a:r>
          </a:p>
          <a:p>
            <a:pPr lvl="1"/>
            <a:r>
              <a:rPr lang="en-US" sz="1800" dirty="0" smtClean="0"/>
              <a:t>Market conditions are very favorable with a high degree of flexibility on price and coverage</a:t>
            </a:r>
          </a:p>
          <a:p>
            <a:r>
              <a:rPr lang="en-US" sz="1800" dirty="0" smtClean="0"/>
              <a:t>Wide range of risk transfer products should be considered</a:t>
            </a:r>
          </a:p>
          <a:p>
            <a:pPr lvl="1"/>
            <a:r>
              <a:rPr lang="en-US" sz="1800" dirty="0" smtClean="0"/>
              <a:t>Occurrence:  Traditional, Collateralized, 144A Cat Bond, Private Cat Bond, CWIL, ILW</a:t>
            </a:r>
          </a:p>
          <a:p>
            <a:pPr lvl="1"/>
            <a:r>
              <a:rPr lang="en-US" sz="1800" dirty="0" smtClean="0"/>
              <a:t>Aggregate:  Pure aggregate, Top and Drop, Top and Aggregate, Cascading</a:t>
            </a:r>
          </a:p>
          <a:p>
            <a:pPr lvl="1"/>
            <a:r>
              <a:rPr lang="en-US" sz="1800" dirty="0" smtClean="0"/>
              <a:t>Expansion to multi-year</a:t>
            </a:r>
          </a:p>
          <a:p>
            <a:r>
              <a:rPr lang="en-US" sz="1800" dirty="0" smtClean="0"/>
              <a:t>Possible opportunistic buys for 2014 wind season </a:t>
            </a:r>
          </a:p>
          <a:p>
            <a:pPr lvl="1"/>
            <a:r>
              <a:rPr lang="en-US" sz="1800" dirty="0" smtClean="0"/>
              <a:t>Aggregate, Underlying, Named Storm, Top and aggregate</a:t>
            </a:r>
          </a:p>
          <a:p>
            <a:pPr>
              <a:buFontTx/>
              <a:buNone/>
            </a:pPr>
            <a:endParaRPr lang="en-US" sz="1800" dirty="0" smtClean="0"/>
          </a:p>
        </p:txBody>
      </p:sp>
      <p:sp>
        <p:nvSpPr>
          <p:cNvPr id="3" name="Slide Number Placeholder 2"/>
          <p:cNvSpPr txBox="1">
            <a:spLocks noGrp="1"/>
          </p:cNvSpPr>
          <p:nvPr/>
        </p:nvSpPr>
        <p:spPr bwMode="gray">
          <a:xfrm>
            <a:off x="8691563" y="6483350"/>
            <a:ext cx="447675" cy="168275"/>
          </a:xfrm>
          <a:prstGeom prst="rect">
            <a:avLst/>
          </a:prstGeom>
          <a:noFill/>
          <a:ln>
            <a:miter lim="800000"/>
            <a:headEnd/>
            <a:tailEnd/>
          </a:ln>
        </p:spPr>
        <p:txBody>
          <a:bodyPr lIns="0" tIns="0" rIns="0" bIns="0">
            <a:spAutoFit/>
          </a:bodyPr>
          <a:lstStyle/>
          <a:p>
            <a:pPr algn="r">
              <a:defRPr/>
            </a:pPr>
            <a:fld id="{CEF5F7FA-D9D7-4E67-A5AA-C4C5CBCFFB9C}" type="slidenum">
              <a:rPr lang="en-US" sz="1100">
                <a:solidFill>
                  <a:schemeClr val="accent1"/>
                </a:solidFill>
                <a:latin typeface="Arial" pitchFamily="34" charset="0"/>
                <a:ea typeface="+mn-ea"/>
              </a:rPr>
              <a:pPr algn="r">
                <a:defRPr/>
              </a:pPr>
              <a:t>36</a:t>
            </a:fld>
            <a:endParaRPr lang="en-US" sz="1100" dirty="0">
              <a:solidFill>
                <a:schemeClr val="accent1"/>
              </a:solidFill>
              <a:latin typeface="Arial" pitchFamily="34" charset="0"/>
              <a:ea typeface="+mn-ea"/>
            </a:endParaRPr>
          </a:p>
        </p:txBody>
      </p:sp>
      <p:sp>
        <p:nvSpPr>
          <p:cNvPr id="4" name="Date Placeholder 3"/>
          <p:cNvSpPr txBox="1">
            <a:spLocks noGrp="1"/>
          </p:cNvSpPr>
          <p:nvPr/>
        </p:nvSpPr>
        <p:spPr bwMode="gray">
          <a:xfrm>
            <a:off x="4262438" y="6534150"/>
            <a:ext cx="1079500" cy="106363"/>
          </a:xfrm>
          <a:prstGeom prst="rect">
            <a:avLst/>
          </a:prstGeom>
          <a:noFill/>
          <a:ln algn="ctr">
            <a:miter lim="800000"/>
            <a:headEnd/>
            <a:tailEnd/>
          </a:ln>
        </p:spPr>
        <p:txBody>
          <a:bodyPr lIns="0" tIns="0" rIns="0" bIns="0" anchor="b">
            <a:spAutoFit/>
          </a:bodyPr>
          <a:lstStyle/>
          <a:p>
            <a:pPr algn="ctr">
              <a:spcBef>
                <a:spcPct val="50000"/>
              </a:spcBef>
              <a:defRPr/>
            </a:pPr>
            <a:fld id="{8C439E7F-018D-4E3E-AD19-FCBD59F324CA}" type="datetime4">
              <a:rPr lang="en-US" sz="700">
                <a:solidFill>
                  <a:srgbClr val="7C848A"/>
                </a:solidFill>
                <a:latin typeface="Arial" pitchFamily="34" charset="0"/>
                <a:ea typeface="+mn-ea"/>
                <a:cs typeface="Arial" pitchFamily="34" charset="0"/>
              </a:rPr>
              <a:pPr algn="ctr">
                <a:spcBef>
                  <a:spcPct val="50000"/>
                </a:spcBef>
                <a:defRPr/>
              </a:pPr>
              <a:t>August 26, 2014</a:t>
            </a:fld>
            <a:endParaRPr lang="en-US" sz="700" dirty="0">
              <a:solidFill>
                <a:srgbClr val="7C848A"/>
              </a:solidFill>
              <a:latin typeface="Arial" pitchFamily="34" charset="0"/>
              <a:ea typeface="+mn-ea"/>
              <a:cs typeface="Arial" pitchFamily="34" charset="0"/>
            </a:endParaRPr>
          </a:p>
        </p:txBody>
      </p:sp>
    </p:spTree>
    <p:extLst>
      <p:ext uri="{BB962C8B-B14F-4D97-AF65-F5344CB8AC3E}">
        <p14:creationId xmlns:p14="http://schemas.microsoft.com/office/powerpoint/2010/main" val="1722523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a:xfrm>
            <a:off x="896938" y="1213196"/>
            <a:ext cx="8234362" cy="741100"/>
          </a:xfrm>
        </p:spPr>
        <p:txBody>
          <a:bodyPr/>
          <a:lstStyle/>
          <a:p>
            <a:r>
              <a:rPr lang="en-US" dirty="0" smtClean="0"/>
              <a:t>STATE OF THE MARKET</a:t>
            </a:r>
            <a:r>
              <a:rPr lang="en-US" dirty="0" smtClean="0"/>
              <a:t/>
            </a:r>
            <a:br>
              <a:rPr lang="en-US" dirty="0" smtClean="0"/>
            </a:br>
            <a:r>
              <a:rPr lang="en-US" dirty="0" smtClean="0">
                <a:solidFill>
                  <a:schemeClr val="accent2"/>
                </a:solidFill>
              </a:rPr>
              <a:t>PRIMARY AND UMBRELLA/EXCESS LIABILITY</a:t>
            </a:r>
            <a:endParaRPr lang="en-US" dirty="0">
              <a:solidFill>
                <a:schemeClr val="accent2"/>
              </a:solidFill>
            </a:endParaRPr>
          </a:p>
        </p:txBody>
      </p:sp>
      <p:sp>
        <p:nvSpPr>
          <p:cNvPr id="2237" name="Date"/>
          <p:cNvSpPr>
            <a:spLocks noGrp="1" noChangeArrowheads="1"/>
          </p:cNvSpPr>
          <p:nvPr>
            <p:ph type="subTitle" idx="1"/>
            <p:custDataLst>
              <p:tags r:id="rId3"/>
            </p:custDataLst>
          </p:nvPr>
        </p:nvSpPr>
        <p:spPr>
          <a:xfrm>
            <a:off x="904875" y="2369250"/>
            <a:ext cx="4852988" cy="228600"/>
          </a:xfrm>
        </p:spPr>
        <p:txBody>
          <a:bodyPr/>
          <a:lstStyle/>
          <a:p>
            <a:r>
              <a:rPr lang="en-US" dirty="0" smtClean="0"/>
              <a:t>JULY 2014</a:t>
            </a:r>
            <a:endParaRPr lang="en-US" dirty="0"/>
          </a:p>
        </p:txBody>
      </p:sp>
    </p:spTree>
    <p:custDataLst>
      <p:tags r:id="rId1"/>
    </p:custDataLst>
    <p:extLst>
      <p:ext uri="{BB962C8B-B14F-4D97-AF65-F5344CB8AC3E}">
        <p14:creationId xmlns:p14="http://schemas.microsoft.com/office/powerpoint/2010/main" val="1796519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F4F251-9EBB-4512-B4B4-12FBD4D59CDF}" type="slidenum">
              <a:rPr lang="en-US"/>
              <a:pPr/>
              <a:t>38</a:t>
            </a:fld>
            <a:endParaRPr lang="en-US"/>
          </a:p>
        </p:txBody>
      </p:sp>
      <p:sp>
        <p:nvSpPr>
          <p:cNvPr id="5" name="Date Placeholder 4"/>
          <p:cNvSpPr>
            <a:spLocks noGrp="1"/>
          </p:cNvSpPr>
          <p:nvPr>
            <p:ph type="dt" sz="half" idx="11"/>
          </p:nvPr>
        </p:nvSpPr>
        <p:spPr/>
        <p:txBody>
          <a:bodyPr/>
          <a:lstStyle/>
          <a:p>
            <a:fld id="{BFF391D5-97C7-4061-9A73-4FC70D30818A}" type="datetime4">
              <a:rPr lang="en-US"/>
              <a:pPr/>
              <a:t>August 26, 2014</a:t>
            </a:fld>
            <a:endParaRPr lang="en-US"/>
          </a:p>
        </p:txBody>
      </p:sp>
      <p:sp>
        <p:nvSpPr>
          <p:cNvPr id="45058" name="Rectangle 2"/>
          <p:cNvSpPr>
            <a:spLocks noGrp="1" noChangeArrowheads="1"/>
          </p:cNvSpPr>
          <p:nvPr>
            <p:ph type="title"/>
          </p:nvPr>
        </p:nvSpPr>
        <p:spPr/>
        <p:txBody>
          <a:bodyPr/>
          <a:lstStyle/>
          <a:p>
            <a:r>
              <a:rPr lang="en-US" dirty="0"/>
              <a:t>Primary Casualty</a:t>
            </a:r>
          </a:p>
        </p:txBody>
      </p:sp>
      <p:sp>
        <p:nvSpPr>
          <p:cNvPr id="45059" name="Rectangle 3"/>
          <p:cNvSpPr>
            <a:spLocks noGrp="1" noChangeArrowheads="1"/>
          </p:cNvSpPr>
          <p:nvPr>
            <p:ph type="body" idx="1"/>
          </p:nvPr>
        </p:nvSpPr>
        <p:spPr/>
        <p:txBody>
          <a:bodyPr/>
          <a:lstStyle/>
          <a:p>
            <a:pPr lvl="1">
              <a:buFont typeface="Arial" panose="020B0604020202020204" pitchFamily="34" charset="0"/>
              <a:buChar char="•"/>
            </a:pPr>
            <a:r>
              <a:rPr lang="en-US" dirty="0" smtClean="0"/>
              <a:t>Improving </a:t>
            </a:r>
            <a:r>
              <a:rPr lang="en-US" dirty="0"/>
              <a:t>rate environment </a:t>
            </a:r>
            <a:r>
              <a:rPr lang="en-US" dirty="0" smtClean="0"/>
              <a:t>for prior few years (~ </a:t>
            </a:r>
            <a:r>
              <a:rPr lang="en-US" dirty="0"/>
              <a:t>+5%) helping to improve underlying profitability</a:t>
            </a:r>
          </a:p>
          <a:p>
            <a:pPr lvl="2">
              <a:buFont typeface="Arial" panose="020B0604020202020204" pitchFamily="34" charset="0"/>
              <a:buChar char="•"/>
            </a:pPr>
            <a:r>
              <a:rPr lang="en-US" dirty="0"/>
              <a:t>High expense ratios still put pressure on margins for </a:t>
            </a:r>
            <a:r>
              <a:rPr lang="en-US" dirty="0" smtClean="0"/>
              <a:t>carriers</a:t>
            </a:r>
          </a:p>
          <a:p>
            <a:pPr lvl="2">
              <a:buFont typeface="Arial" panose="020B0604020202020204" pitchFamily="34" charset="0"/>
              <a:buChar char="•"/>
            </a:pPr>
            <a:r>
              <a:rPr lang="en-US" dirty="0" smtClean="0"/>
              <a:t>Rates flattening out</a:t>
            </a:r>
            <a:endParaRPr lang="en-US" dirty="0"/>
          </a:p>
          <a:p>
            <a:pPr lvl="1">
              <a:buFont typeface="Arial" panose="020B0604020202020204" pitchFamily="34" charset="0"/>
              <a:buChar char="•"/>
            </a:pPr>
            <a:r>
              <a:rPr lang="en-US" dirty="0" smtClean="0"/>
              <a:t>Large National carriers generally do not purchase reinsurance on their primary casualty</a:t>
            </a:r>
          </a:p>
          <a:p>
            <a:pPr lvl="2">
              <a:buFont typeface="Arial" panose="020B0604020202020204" pitchFamily="34" charset="0"/>
              <a:buChar char="•"/>
            </a:pPr>
            <a:r>
              <a:rPr lang="en-US" dirty="0" smtClean="0"/>
              <a:t>Regional carriers will purchase coverage</a:t>
            </a:r>
          </a:p>
          <a:p>
            <a:pPr lvl="2">
              <a:buFont typeface="Arial" panose="020B0604020202020204" pitchFamily="34" charset="0"/>
              <a:buChar char="•"/>
            </a:pPr>
            <a:r>
              <a:rPr lang="en-US" dirty="0" smtClean="0"/>
              <a:t>Excess </a:t>
            </a:r>
            <a:r>
              <a:rPr lang="en-US" dirty="0"/>
              <a:t>of loss structures are more commonplace as a result of expense ratio dynamics</a:t>
            </a:r>
          </a:p>
          <a:p>
            <a:pPr lvl="2">
              <a:buFont typeface="Arial" panose="020B0604020202020204" pitchFamily="34" charset="0"/>
              <a:buChar char="•"/>
            </a:pPr>
            <a:r>
              <a:rPr lang="en-US" dirty="0"/>
              <a:t>Clash also commonly purchased</a:t>
            </a:r>
          </a:p>
        </p:txBody>
      </p:sp>
    </p:spTree>
    <p:extLst>
      <p:ext uri="{BB962C8B-B14F-4D97-AF65-F5344CB8AC3E}">
        <p14:creationId xmlns:p14="http://schemas.microsoft.com/office/powerpoint/2010/main" val="83385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Reinsurance</a:t>
            </a:r>
            <a:br>
              <a:rPr lang="en-US" smtClean="0"/>
            </a:br>
            <a:r>
              <a:rPr lang="en-US" b="0" smtClean="0">
                <a:solidFill>
                  <a:srgbClr val="4D4D4D"/>
                </a:solidFill>
              </a:rPr>
              <a:t>A Definition</a:t>
            </a:r>
          </a:p>
        </p:txBody>
      </p:sp>
      <p:sp>
        <p:nvSpPr>
          <p:cNvPr id="823299" name="Rectangle 3"/>
          <p:cNvSpPr>
            <a:spLocks noGrp="1" noChangeArrowheads="1"/>
          </p:cNvSpPr>
          <p:nvPr>
            <p:ph type="body" idx="1"/>
          </p:nvPr>
        </p:nvSpPr>
        <p:spPr>
          <a:xfrm>
            <a:off x="608113" y="1525588"/>
            <a:ext cx="8192855" cy="5014912"/>
          </a:xfrm>
        </p:spPr>
        <p:txBody>
          <a:bodyPr/>
          <a:lstStyle/>
          <a:p>
            <a:pPr eaLnBrk="1" hangingPunct="1"/>
            <a:r>
              <a:rPr lang="en-US" dirty="0" smtClean="0"/>
              <a:t>Insurance for Insurance Companies</a:t>
            </a:r>
          </a:p>
          <a:p>
            <a:pPr lvl="1" eaLnBrk="1" hangingPunct="1"/>
            <a:r>
              <a:rPr lang="en-US" dirty="0" smtClean="0"/>
              <a:t>An insurance company, called the primary or ceding company, shares portions of its liability with another insurance company, known as a reinsurer</a:t>
            </a:r>
          </a:p>
          <a:p>
            <a:pPr eaLnBrk="1" hangingPunct="1"/>
            <a:r>
              <a:rPr lang="en-US" dirty="0" smtClean="0"/>
              <a:t>Reinsurance is a transaction between insurance companies only</a:t>
            </a:r>
          </a:p>
          <a:p>
            <a:pPr eaLnBrk="1" hangingPunct="1"/>
            <a:r>
              <a:rPr lang="en-US" dirty="0" smtClean="0"/>
              <a:t>The heart of reinsurance is utmost good faith </a:t>
            </a:r>
          </a:p>
        </p:txBody>
      </p:sp>
    </p:spTree>
    <p:extLst>
      <p:ext uri="{BB962C8B-B14F-4D97-AF65-F5344CB8AC3E}">
        <p14:creationId xmlns:p14="http://schemas.microsoft.com/office/powerpoint/2010/main" val="7948600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3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3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32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3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Market Commentary</a:t>
            </a:r>
          </a:p>
        </p:txBody>
      </p:sp>
      <p:sp>
        <p:nvSpPr>
          <p:cNvPr id="24578" name="Content Placeholder 2"/>
          <p:cNvSpPr>
            <a:spLocks noGrp="1"/>
          </p:cNvSpPr>
          <p:nvPr>
            <p:ph idx="1"/>
          </p:nvPr>
        </p:nvSpPr>
        <p:spPr>
          <a:xfrm>
            <a:off x="455613" y="1161388"/>
            <a:ext cx="8686800" cy="4987925"/>
          </a:xfrm>
        </p:spPr>
        <p:txBody>
          <a:bodyPr/>
          <a:lstStyle/>
          <a:p>
            <a:pPr>
              <a:lnSpc>
                <a:spcPct val="90000"/>
              </a:lnSpc>
              <a:spcBef>
                <a:spcPts val="800"/>
              </a:spcBef>
              <a:spcAft>
                <a:spcPts val="0"/>
              </a:spcAft>
            </a:pPr>
            <a:r>
              <a:rPr lang="en-US" sz="1800" dirty="0"/>
              <a:t>Noticeable change to reinsurance market since July </a:t>
            </a:r>
            <a:r>
              <a:rPr lang="en-US" sz="1800" dirty="0" smtClean="0"/>
              <a:t>1, 2013</a:t>
            </a:r>
            <a:endParaRPr lang="en-US" sz="1800" dirty="0"/>
          </a:p>
          <a:p>
            <a:pPr marL="684213" lvl="1" indent="-342900">
              <a:lnSpc>
                <a:spcPct val="90000"/>
              </a:lnSpc>
            </a:pPr>
            <a:r>
              <a:rPr lang="en-US" sz="1800" dirty="0"/>
              <a:t>Reinsurer appetite increased and treaty terms much improved</a:t>
            </a:r>
          </a:p>
          <a:p>
            <a:pPr marL="684213" lvl="1" indent="-342900">
              <a:lnSpc>
                <a:spcPct val="90000"/>
              </a:lnSpc>
            </a:pPr>
            <a:r>
              <a:rPr lang="en-US" sz="1800" dirty="0"/>
              <a:t>Average ceding commissions increasing by 2 to 4 points and in some cases more than 4 </a:t>
            </a:r>
          </a:p>
          <a:p>
            <a:pPr marL="1189038" lvl="2" indent="-342900">
              <a:lnSpc>
                <a:spcPct val="90000"/>
              </a:lnSpc>
              <a:spcBef>
                <a:spcPts val="200"/>
              </a:spcBef>
            </a:pPr>
            <a:r>
              <a:rPr lang="en-US" sz="1800" dirty="0"/>
              <a:t>Reinsurers increasing desire for business due to favorable underlying insurance rates, loss of property cat premium, and view that historical results have been better than previously thought (2005 – 2011 years)</a:t>
            </a:r>
          </a:p>
          <a:p>
            <a:pPr marL="1189038" lvl="2" indent="-342900">
              <a:lnSpc>
                <a:spcPct val="90000"/>
              </a:lnSpc>
              <a:spcBef>
                <a:spcPts val="200"/>
              </a:spcBef>
            </a:pPr>
            <a:r>
              <a:rPr lang="en-US" sz="1800" dirty="0"/>
              <a:t>Terms are still dependent on underlying loss ratio of a given portfolio</a:t>
            </a:r>
          </a:p>
          <a:p>
            <a:pPr>
              <a:lnSpc>
                <a:spcPct val="90000"/>
              </a:lnSpc>
              <a:spcBef>
                <a:spcPts val="800"/>
              </a:spcBef>
              <a:spcAft>
                <a:spcPts val="0"/>
              </a:spcAft>
            </a:pPr>
            <a:r>
              <a:rPr lang="en-US" sz="1800" dirty="0"/>
              <a:t>Certain Segments have had particular poor results affecting loss ratios</a:t>
            </a:r>
          </a:p>
          <a:p>
            <a:pPr marL="684213" lvl="1" indent="-342900">
              <a:lnSpc>
                <a:spcPct val="90000"/>
              </a:lnSpc>
            </a:pPr>
            <a:r>
              <a:rPr lang="en-US" sz="1800" dirty="0"/>
              <a:t>Energy:  </a:t>
            </a:r>
            <a:r>
              <a:rPr lang="en-US" sz="1800" dirty="0" err="1"/>
              <a:t>Deepwater</a:t>
            </a:r>
            <a:r>
              <a:rPr lang="en-US" sz="1800" dirty="0"/>
              <a:t>, PG&amp;E, Enbridge, </a:t>
            </a:r>
            <a:r>
              <a:rPr lang="en-US" sz="1800" dirty="0" err="1"/>
              <a:t>Kleen</a:t>
            </a:r>
            <a:r>
              <a:rPr lang="en-US" sz="1800" dirty="0"/>
              <a:t> Energy, Wildfires</a:t>
            </a:r>
          </a:p>
          <a:p>
            <a:pPr marL="1189038" lvl="2" indent="-342900">
              <a:lnSpc>
                <a:spcPct val="90000"/>
              </a:lnSpc>
              <a:spcBef>
                <a:spcPts val="200"/>
              </a:spcBef>
            </a:pPr>
            <a:r>
              <a:rPr lang="en-US" sz="1800" dirty="0" smtClean="0"/>
              <a:t>Many </a:t>
            </a:r>
            <a:r>
              <a:rPr lang="en-US" sz="1800" dirty="0"/>
              <a:t>energy portfolios cannot be included in mainframe treaties and are reinsured separately</a:t>
            </a:r>
          </a:p>
          <a:p>
            <a:pPr marL="1189038" lvl="2" indent="-342900">
              <a:lnSpc>
                <a:spcPct val="90000"/>
              </a:lnSpc>
              <a:spcBef>
                <a:spcPts val="200"/>
              </a:spcBef>
            </a:pPr>
            <a:r>
              <a:rPr lang="en-US" sz="1800" dirty="0" smtClean="0"/>
              <a:t>Separate structures </a:t>
            </a:r>
            <a:r>
              <a:rPr lang="en-US" sz="1800" dirty="0"/>
              <a:t>tend to be XOL with paid reinstatements</a:t>
            </a:r>
          </a:p>
          <a:p>
            <a:pPr marL="684213" lvl="1" indent="-342900">
              <a:lnSpc>
                <a:spcPct val="90000"/>
              </a:lnSpc>
            </a:pPr>
            <a:r>
              <a:rPr lang="en-US" sz="1800" dirty="0"/>
              <a:t>NY Contractors:  Losses have led to changes in limits, attachments and pricing</a:t>
            </a:r>
          </a:p>
          <a:p>
            <a:pPr marL="1189038" lvl="2" indent="-342900">
              <a:lnSpc>
                <a:spcPct val="90000"/>
              </a:lnSpc>
              <a:spcBef>
                <a:spcPts val="200"/>
              </a:spcBef>
            </a:pPr>
            <a:r>
              <a:rPr lang="en-US" sz="1800" dirty="0"/>
              <a:t>Reinsurers not keen to reinsure this business below $5M attachment points</a:t>
            </a:r>
          </a:p>
          <a:p>
            <a:pPr marL="684213" lvl="1" indent="-342900">
              <a:lnSpc>
                <a:spcPct val="90000"/>
              </a:lnSpc>
            </a:pPr>
            <a:r>
              <a:rPr lang="en-US" sz="1800" dirty="0"/>
              <a:t>Rail Losses:  Recent losses starting to bring attention to this segment</a:t>
            </a:r>
          </a:p>
          <a:p>
            <a:pPr marL="1189038" lvl="2" indent="-342900">
              <a:lnSpc>
                <a:spcPct val="90000"/>
              </a:lnSpc>
              <a:spcBef>
                <a:spcPts val="200"/>
              </a:spcBef>
            </a:pPr>
            <a:r>
              <a:rPr lang="en-US" sz="1800" dirty="0"/>
              <a:t>Quebec, France, </a:t>
            </a:r>
            <a:r>
              <a:rPr lang="en-US" sz="1800" dirty="0" smtClean="0"/>
              <a:t>Spain, Metro-North</a:t>
            </a:r>
            <a:endParaRPr lang="en-US" sz="1800" dirty="0"/>
          </a:p>
          <a:p>
            <a:endParaRPr lang="en-US" sz="1400" dirty="0" smtClean="0"/>
          </a:p>
        </p:txBody>
      </p:sp>
      <p:sp>
        <p:nvSpPr>
          <p:cNvPr id="4" name="Slide Number Placeholder 3"/>
          <p:cNvSpPr>
            <a:spLocks noGrp="1"/>
          </p:cNvSpPr>
          <p:nvPr>
            <p:ph type="sldNum" sz="quarter" idx="10"/>
          </p:nvPr>
        </p:nvSpPr>
        <p:spPr/>
        <p:txBody>
          <a:bodyPr/>
          <a:lstStyle/>
          <a:p>
            <a:pPr>
              <a:defRPr/>
            </a:pPr>
            <a:fld id="{E4FE30CA-E218-4963-9048-B425E82A36A5}" type="slidenum">
              <a:rPr lang="en-US" smtClean="0"/>
              <a:pPr>
                <a:defRPr/>
              </a:pPr>
              <a:t>39</a:t>
            </a:fld>
            <a:endParaRPr lang="en-US" dirty="0"/>
          </a:p>
        </p:txBody>
      </p:sp>
    </p:spTree>
    <p:extLst>
      <p:ext uri="{BB962C8B-B14F-4D97-AF65-F5344CB8AC3E}">
        <p14:creationId xmlns:p14="http://schemas.microsoft.com/office/powerpoint/2010/main" val="2980004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title" idx="4294967295"/>
          </p:nvPr>
        </p:nvSpPr>
        <p:spPr/>
        <p:txBody>
          <a:bodyPr/>
          <a:lstStyle/>
          <a:p>
            <a:pPr eaLnBrk="1" hangingPunct="1"/>
            <a:r>
              <a:rPr lang="en-US" dirty="0" smtClean="0"/>
              <a:t>US Umbrella / Excess Liability Marketplace</a:t>
            </a:r>
            <a:br>
              <a:rPr lang="en-US" dirty="0" smtClean="0"/>
            </a:br>
            <a:r>
              <a:rPr lang="en-US" dirty="0" smtClean="0">
                <a:solidFill>
                  <a:srgbClr val="0098B5"/>
                </a:solidFill>
              </a:rPr>
              <a:t>Gross vs. Net Capacity  </a:t>
            </a:r>
            <a:r>
              <a:rPr lang="en-US" sz="1600" i="1" dirty="0" smtClean="0">
                <a:solidFill>
                  <a:srgbClr val="0098B5"/>
                </a:solidFill>
              </a:rPr>
              <a:t>(as of 5/1/14)</a:t>
            </a:r>
          </a:p>
        </p:txBody>
      </p:sp>
      <p:sp>
        <p:nvSpPr>
          <p:cNvPr id="25602" name="Text Box 4"/>
          <p:cNvSpPr txBox="1">
            <a:spLocks noChangeArrowheads="1"/>
          </p:cNvSpPr>
          <p:nvPr/>
        </p:nvSpPr>
        <p:spPr bwMode="auto">
          <a:xfrm>
            <a:off x="2604052" y="5998759"/>
            <a:ext cx="4929808" cy="476412"/>
          </a:xfrm>
          <a:prstGeom prst="rect">
            <a:avLst/>
          </a:prstGeom>
          <a:noFill/>
          <a:ln w="9525">
            <a:noFill/>
            <a:miter lim="800000"/>
            <a:headEnd/>
            <a:tailEnd/>
          </a:ln>
        </p:spPr>
        <p:txBody>
          <a:bodyPr wrap="square" lIns="0" tIns="0" rIns="0" bIns="0">
            <a:spAutoFit/>
          </a:bodyPr>
          <a:lstStyle/>
          <a:p>
            <a:pPr algn="ctr">
              <a:lnSpc>
                <a:spcPct val="86000"/>
              </a:lnSpc>
            </a:pPr>
            <a:r>
              <a:rPr lang="en-US" sz="1800" b="1" i="1" dirty="0">
                <a:solidFill>
                  <a:schemeClr val="accent1"/>
                </a:solidFill>
                <a:latin typeface="Arial" panose="020B0604020202020204" pitchFamily="34" charset="0"/>
                <a:cs typeface="Arial" panose="020B0604020202020204" pitchFamily="34" charset="0"/>
              </a:rPr>
              <a:t>Carriers are retaining an average of </a:t>
            </a:r>
            <a:r>
              <a:rPr lang="en-US" sz="1800" b="1" i="1" dirty="0" smtClean="0">
                <a:solidFill>
                  <a:schemeClr val="accent1"/>
                </a:solidFill>
                <a:latin typeface="Arial" panose="020B0604020202020204" pitchFamily="34" charset="0"/>
                <a:cs typeface="Arial" panose="020B0604020202020204" pitchFamily="34" charset="0"/>
              </a:rPr>
              <a:t>43% </a:t>
            </a:r>
            <a:r>
              <a:rPr lang="en-US" sz="1800" b="1" i="1" dirty="0">
                <a:solidFill>
                  <a:schemeClr val="accent1"/>
                </a:solidFill>
                <a:latin typeface="Arial" panose="020B0604020202020204" pitchFamily="34" charset="0"/>
                <a:cs typeface="Arial" panose="020B0604020202020204" pitchFamily="34" charset="0"/>
              </a:rPr>
              <a:t>of gross </a:t>
            </a:r>
            <a:r>
              <a:rPr lang="en-US" sz="1800" b="1" i="1" dirty="0" smtClean="0">
                <a:solidFill>
                  <a:schemeClr val="accent1"/>
                </a:solidFill>
                <a:latin typeface="Arial" panose="020B0604020202020204" pitchFamily="34" charset="0"/>
                <a:cs typeface="Arial" panose="020B0604020202020204" pitchFamily="34" charset="0"/>
              </a:rPr>
              <a:t>capacity (excl. 4 Net writers)</a:t>
            </a:r>
            <a:endParaRPr lang="en-US" sz="1800" b="1" i="1" dirty="0">
              <a:solidFill>
                <a:schemeClr val="accent1"/>
              </a:solidFill>
              <a:latin typeface="Arial" panose="020B0604020202020204" pitchFamily="34" charset="0"/>
              <a:cs typeface="Arial" panose="020B0604020202020204" pitchFamily="34" charset="0"/>
            </a:endParaRPr>
          </a:p>
        </p:txBody>
      </p:sp>
      <p:sp>
        <p:nvSpPr>
          <p:cNvPr id="25603" name="Text Box 5"/>
          <p:cNvSpPr txBox="1">
            <a:spLocks noChangeArrowheads="1"/>
          </p:cNvSpPr>
          <p:nvPr/>
        </p:nvSpPr>
        <p:spPr bwMode="auto">
          <a:xfrm>
            <a:off x="860425" y="6197600"/>
            <a:ext cx="0" cy="265113"/>
          </a:xfrm>
          <a:prstGeom prst="rect">
            <a:avLst/>
          </a:prstGeom>
          <a:noFill/>
          <a:ln w="9525">
            <a:noFill/>
            <a:miter lim="800000"/>
            <a:headEnd/>
            <a:tailEnd/>
          </a:ln>
        </p:spPr>
        <p:txBody>
          <a:bodyPr wrap="none" lIns="0" tIns="0" rIns="0" bIns="0">
            <a:spAutoFit/>
          </a:bodyPr>
          <a:lstStyle/>
          <a:p>
            <a:pPr algn="ctr">
              <a:lnSpc>
                <a:spcPct val="86000"/>
              </a:lnSpc>
            </a:pP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63" y="1136650"/>
            <a:ext cx="9209087"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322163"/>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idx="4294967295"/>
          </p:nvPr>
        </p:nvSpPr>
        <p:spPr/>
        <p:txBody>
          <a:bodyPr/>
          <a:lstStyle/>
          <a:p>
            <a:pPr eaLnBrk="1" hangingPunct="1"/>
            <a:r>
              <a:rPr lang="en-US" dirty="0" smtClean="0"/>
              <a:t>US and Bermuda Umbrella / Excess Liability Market Place</a:t>
            </a:r>
            <a:br>
              <a:rPr lang="en-US" dirty="0" smtClean="0"/>
            </a:br>
            <a:r>
              <a:rPr lang="en-US" dirty="0" smtClean="0">
                <a:solidFill>
                  <a:srgbClr val="0098B5"/>
                </a:solidFill>
              </a:rPr>
              <a:t>Companies with </a:t>
            </a:r>
            <a:r>
              <a:rPr lang="en-US" dirty="0" smtClean="0">
                <a:solidFill>
                  <a:srgbClr val="0098B5"/>
                </a:solidFill>
                <a:cs typeface="Arial" charset="0"/>
              </a:rPr>
              <a:t>≥ </a:t>
            </a:r>
            <a:r>
              <a:rPr lang="en-US" dirty="0" smtClean="0">
                <a:solidFill>
                  <a:srgbClr val="0098B5"/>
                </a:solidFill>
              </a:rPr>
              <a:t>$10M Capacity  </a:t>
            </a:r>
            <a:r>
              <a:rPr lang="en-US" sz="1600" i="1" dirty="0" smtClean="0">
                <a:solidFill>
                  <a:srgbClr val="0098B5"/>
                </a:solidFill>
              </a:rPr>
              <a:t>(as of 5/1/14)</a:t>
            </a:r>
          </a:p>
        </p:txBody>
      </p:sp>
      <p:sp>
        <p:nvSpPr>
          <p:cNvPr id="29699" name="Rectangle 4"/>
          <p:cNvSpPr>
            <a:spLocks noGrp="1" noChangeArrowheads="1"/>
          </p:cNvSpPr>
          <p:nvPr>
            <p:ph type="body" sz="half" idx="4294967295"/>
          </p:nvPr>
        </p:nvSpPr>
        <p:spPr>
          <a:xfrm>
            <a:off x="5589851" y="1878013"/>
            <a:ext cx="3586163" cy="4746625"/>
          </a:xfrm>
        </p:spPr>
        <p:txBody>
          <a:bodyPr/>
          <a:lstStyle/>
          <a:p>
            <a:pPr>
              <a:lnSpc>
                <a:spcPct val="80000"/>
              </a:lnSpc>
            </a:pPr>
            <a:r>
              <a:rPr lang="en-US" sz="1600" dirty="0" smtClean="0"/>
              <a:t>Predominant structure is quota share</a:t>
            </a:r>
          </a:p>
          <a:p>
            <a:pPr>
              <a:lnSpc>
                <a:spcPct val="80000"/>
              </a:lnSpc>
            </a:pPr>
            <a:r>
              <a:rPr lang="en-US" sz="1600" dirty="0" smtClean="0"/>
              <a:t>Most of the XOL structures purchased include other lines of business</a:t>
            </a:r>
          </a:p>
          <a:p>
            <a:pPr>
              <a:lnSpc>
                <a:spcPct val="80000"/>
              </a:lnSpc>
            </a:pPr>
            <a:r>
              <a:rPr lang="en-US" sz="1600" dirty="0" smtClean="0"/>
              <a:t>The hybrid structures contain a mix of quota share and XOL</a:t>
            </a:r>
          </a:p>
          <a:p>
            <a:pPr>
              <a:lnSpc>
                <a:spcPct val="80000"/>
              </a:lnSpc>
            </a:pPr>
            <a:r>
              <a:rPr lang="en-US" sz="1600" dirty="0" smtClean="0"/>
              <a:t>Most companies have at least $25M gross capacity</a:t>
            </a:r>
          </a:p>
          <a:p>
            <a:pPr>
              <a:lnSpc>
                <a:spcPct val="80000"/>
              </a:lnSpc>
            </a:pPr>
            <a:r>
              <a:rPr lang="en-US" sz="1600" dirty="0" smtClean="0"/>
              <a:t>Reinsurers more likely to sell Excess of Loss structures on portfolios that are made up predominately of lead umbrella business</a:t>
            </a:r>
          </a:p>
          <a:p>
            <a:pPr marL="574675" lvl="1" indent="-285750">
              <a:lnSpc>
                <a:spcPct val="80000"/>
              </a:lnSpc>
              <a:buFont typeface="Courier New" pitchFamily="49" charset="0"/>
              <a:buChar char="­"/>
            </a:pPr>
            <a:r>
              <a:rPr lang="en-US" sz="1600" dirty="0" smtClean="0"/>
              <a:t>Constant attachment point versus writing excess on excess</a:t>
            </a:r>
          </a:p>
          <a:p>
            <a:pPr marL="574675" lvl="1" indent="-285750">
              <a:lnSpc>
                <a:spcPct val="80000"/>
              </a:lnSpc>
              <a:buFont typeface="Courier New" pitchFamily="49" charset="0"/>
              <a:buChar char="­"/>
            </a:pPr>
            <a:r>
              <a:rPr lang="en-US" sz="1600" dirty="0" smtClean="0"/>
              <a:t>Portfolio composition dictates overall market appetite</a:t>
            </a:r>
          </a:p>
          <a:p>
            <a:pPr>
              <a:lnSpc>
                <a:spcPct val="80000"/>
              </a:lnSpc>
            </a:pPr>
            <a:endParaRPr lang="en-US" sz="1600" dirty="0" smtClean="0"/>
          </a:p>
        </p:txBody>
      </p:sp>
      <p:sp>
        <p:nvSpPr>
          <p:cNvPr id="29700" name="Text Box 5"/>
          <p:cNvSpPr txBox="1">
            <a:spLocks noChangeArrowheads="1"/>
          </p:cNvSpPr>
          <p:nvPr/>
        </p:nvSpPr>
        <p:spPr bwMode="auto">
          <a:xfrm>
            <a:off x="8269288" y="5942013"/>
            <a:ext cx="742950" cy="265112"/>
          </a:xfrm>
          <a:prstGeom prst="rect">
            <a:avLst/>
          </a:prstGeom>
          <a:noFill/>
          <a:ln w="9525">
            <a:noFill/>
            <a:miter lim="800000"/>
            <a:headEnd/>
            <a:tailEnd/>
          </a:ln>
        </p:spPr>
        <p:txBody>
          <a:bodyPr wrap="none" lIns="0" tIns="0" rIns="0" bIns="0">
            <a:spAutoFit/>
          </a:bodyPr>
          <a:lstStyle/>
          <a:p>
            <a:pPr algn="ctr">
              <a:lnSpc>
                <a:spcPct val="86000"/>
              </a:lnSpc>
            </a:pPr>
            <a:r>
              <a:rPr lang="en-US">
                <a:solidFill>
                  <a:schemeClr val="bg1"/>
                </a:solidFill>
              </a:rPr>
              <a:t>Hybrid</a:t>
            </a:r>
          </a:p>
        </p:txBody>
      </p:sp>
      <p:sp>
        <p:nvSpPr>
          <p:cNvPr id="29701" name="Text Box 6"/>
          <p:cNvSpPr txBox="1">
            <a:spLocks noChangeArrowheads="1"/>
          </p:cNvSpPr>
          <p:nvPr/>
        </p:nvSpPr>
        <p:spPr bwMode="auto">
          <a:xfrm>
            <a:off x="1556222" y="5549831"/>
            <a:ext cx="2364430" cy="211725"/>
          </a:xfrm>
          <a:prstGeom prst="rect">
            <a:avLst/>
          </a:prstGeom>
          <a:noFill/>
          <a:ln w="9525">
            <a:noFill/>
            <a:miter lim="800000"/>
            <a:headEnd/>
            <a:tailEnd/>
          </a:ln>
        </p:spPr>
        <p:txBody>
          <a:bodyPr wrap="none" lIns="0" tIns="0" rIns="0" bIns="0">
            <a:spAutoFit/>
          </a:bodyPr>
          <a:lstStyle/>
          <a:p>
            <a:pPr algn="ctr">
              <a:lnSpc>
                <a:spcPct val="86000"/>
              </a:lnSpc>
            </a:pPr>
            <a:r>
              <a:rPr lang="en-US" sz="1600" dirty="0">
                <a:solidFill>
                  <a:schemeClr val="accent1"/>
                </a:solidFill>
                <a:latin typeface="Arial" panose="020B0604020202020204" pitchFamily="34" charset="0"/>
                <a:cs typeface="Arial" panose="020B0604020202020204" pitchFamily="34" charset="0"/>
              </a:rPr>
              <a:t>Universe = </a:t>
            </a:r>
            <a:r>
              <a:rPr lang="en-US" sz="1600" dirty="0" smtClean="0">
                <a:solidFill>
                  <a:schemeClr val="accent1"/>
                </a:solidFill>
                <a:latin typeface="Arial" panose="020B0604020202020204" pitchFamily="34" charset="0"/>
                <a:cs typeface="Arial" panose="020B0604020202020204" pitchFamily="34" charset="0"/>
              </a:rPr>
              <a:t>48 </a:t>
            </a:r>
            <a:r>
              <a:rPr lang="en-US" sz="1600" dirty="0">
                <a:solidFill>
                  <a:schemeClr val="accent1"/>
                </a:solidFill>
                <a:latin typeface="Arial" panose="020B0604020202020204" pitchFamily="34" charset="0"/>
                <a:cs typeface="Arial" panose="020B0604020202020204" pitchFamily="34" charset="0"/>
              </a:rPr>
              <a:t>Companies</a:t>
            </a:r>
          </a:p>
        </p:txBody>
      </p:sp>
      <p:cxnSp>
        <p:nvCxnSpPr>
          <p:cNvPr id="29703" name="Straight Connector 2"/>
          <p:cNvCxnSpPr>
            <a:cxnSpLocks noChangeShapeType="1"/>
          </p:cNvCxnSpPr>
          <p:nvPr/>
        </p:nvCxnSpPr>
        <p:spPr bwMode="auto">
          <a:xfrm>
            <a:off x="447675" y="1739900"/>
            <a:ext cx="4740275" cy="0"/>
          </a:xfrm>
          <a:prstGeom prst="line">
            <a:avLst/>
          </a:prstGeom>
          <a:noFill/>
          <a:ln w="28575" algn="ctr">
            <a:solidFill>
              <a:schemeClr val="accent1"/>
            </a:solidFill>
            <a:round/>
            <a:headEnd/>
            <a:tailEnd/>
          </a:ln>
        </p:spPr>
      </p:cxnSp>
      <p:sp>
        <p:nvSpPr>
          <p:cNvPr id="29704" name="TextBox 3"/>
          <p:cNvSpPr txBox="1">
            <a:spLocks noChangeArrowheads="1"/>
          </p:cNvSpPr>
          <p:nvPr/>
        </p:nvSpPr>
        <p:spPr bwMode="auto">
          <a:xfrm>
            <a:off x="396875" y="1389063"/>
            <a:ext cx="4583113" cy="305276"/>
          </a:xfrm>
          <a:prstGeom prst="rect">
            <a:avLst/>
          </a:prstGeom>
          <a:noFill/>
          <a:ln w="9525">
            <a:noFill/>
            <a:miter lim="800000"/>
            <a:headEnd/>
            <a:tailEnd/>
          </a:ln>
        </p:spPr>
        <p:txBody>
          <a:bodyPr>
            <a:spAutoFit/>
          </a:bodyPr>
          <a:lstStyle/>
          <a:p>
            <a:pPr algn="l"/>
            <a:r>
              <a:rPr lang="en-US" sz="1600" b="1" dirty="0">
                <a:solidFill>
                  <a:schemeClr val="accent2"/>
                </a:solidFill>
                <a:latin typeface="Arial" panose="020B0604020202020204" pitchFamily="34" charset="0"/>
                <a:cs typeface="Arial" panose="020B0604020202020204" pitchFamily="34" charset="0"/>
              </a:rPr>
              <a:t>Reinsurance Structure Comparison</a:t>
            </a:r>
          </a:p>
        </p:txBody>
      </p:sp>
      <p:cxnSp>
        <p:nvCxnSpPr>
          <p:cNvPr id="29705" name="Straight Connector 11"/>
          <p:cNvCxnSpPr>
            <a:cxnSpLocks noChangeShapeType="1"/>
          </p:cNvCxnSpPr>
          <p:nvPr/>
        </p:nvCxnSpPr>
        <p:spPr bwMode="auto">
          <a:xfrm>
            <a:off x="5510212" y="1727200"/>
            <a:ext cx="3749040" cy="0"/>
          </a:xfrm>
          <a:prstGeom prst="line">
            <a:avLst/>
          </a:prstGeom>
          <a:noFill/>
          <a:ln w="28575" algn="ctr">
            <a:solidFill>
              <a:schemeClr val="accent1"/>
            </a:solidFill>
            <a:round/>
            <a:headEnd/>
            <a:tailEnd/>
          </a:ln>
        </p:spPr>
      </p:cxnSp>
      <p:sp>
        <p:nvSpPr>
          <p:cNvPr id="29706" name="TextBox 14"/>
          <p:cNvSpPr txBox="1">
            <a:spLocks noChangeArrowheads="1"/>
          </p:cNvSpPr>
          <p:nvPr/>
        </p:nvSpPr>
        <p:spPr bwMode="auto">
          <a:xfrm>
            <a:off x="5510213" y="1368425"/>
            <a:ext cx="3822700" cy="305276"/>
          </a:xfrm>
          <a:prstGeom prst="rect">
            <a:avLst/>
          </a:prstGeom>
          <a:noFill/>
          <a:ln w="9525">
            <a:noFill/>
            <a:miter lim="800000"/>
            <a:headEnd/>
            <a:tailEnd/>
          </a:ln>
        </p:spPr>
        <p:txBody>
          <a:bodyPr>
            <a:spAutoFit/>
          </a:bodyPr>
          <a:lstStyle/>
          <a:p>
            <a:pPr algn="l"/>
            <a:r>
              <a:rPr lang="en-US" sz="1600" b="1" dirty="0">
                <a:solidFill>
                  <a:schemeClr val="accent2"/>
                </a:solidFill>
                <a:latin typeface="Arial" panose="020B0604020202020204" pitchFamily="34" charset="0"/>
                <a:cs typeface="Arial" panose="020B0604020202020204" pitchFamily="34" charset="0"/>
              </a:rPr>
              <a:t>Commentary</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5" y="2206486"/>
            <a:ext cx="4570413"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165950"/>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455613" y="382588"/>
            <a:ext cx="8686800" cy="690562"/>
          </a:xfrm>
        </p:spPr>
        <p:txBody>
          <a:bodyPr tIns="0" rIns="0" bIns="0"/>
          <a:lstStyle/>
          <a:p>
            <a:r>
              <a:rPr lang="en-US" dirty="0" smtClean="0"/>
              <a:t>US and Bermuda Umbrella / Excess Liability Market Place</a:t>
            </a:r>
            <a:br>
              <a:rPr lang="en-US" dirty="0" smtClean="0"/>
            </a:br>
            <a:r>
              <a:rPr lang="en-US" dirty="0" smtClean="0">
                <a:solidFill>
                  <a:srgbClr val="0098B5"/>
                </a:solidFill>
              </a:rPr>
              <a:t>Terms Analysis  </a:t>
            </a:r>
            <a:r>
              <a:rPr lang="en-US" sz="1800" i="1" dirty="0" smtClean="0">
                <a:solidFill>
                  <a:srgbClr val="0098B5"/>
                </a:solidFill>
              </a:rPr>
              <a:t>(as of 5/1/14)</a:t>
            </a:r>
          </a:p>
        </p:txBody>
      </p:sp>
      <p:sp>
        <p:nvSpPr>
          <p:cNvPr id="31746" name="Rectangle 3"/>
          <p:cNvSpPr>
            <a:spLocks noGrp="1" noChangeArrowheads="1"/>
          </p:cNvSpPr>
          <p:nvPr>
            <p:ph type="body" idx="4294967295"/>
          </p:nvPr>
        </p:nvSpPr>
        <p:spPr>
          <a:xfrm>
            <a:off x="608013" y="1241072"/>
            <a:ext cx="8721725" cy="5014912"/>
          </a:xfrm>
        </p:spPr>
        <p:txBody>
          <a:bodyPr/>
          <a:lstStyle/>
          <a:p>
            <a:pPr defTabSz="939800">
              <a:lnSpc>
                <a:spcPct val="90000"/>
              </a:lnSpc>
              <a:spcBef>
                <a:spcPts val="1500"/>
              </a:spcBef>
              <a:spcAft>
                <a:spcPts val="0"/>
              </a:spcAft>
            </a:pPr>
            <a:r>
              <a:rPr lang="en-US" sz="1900" dirty="0"/>
              <a:t>Ceding commissions range from </a:t>
            </a:r>
            <a:r>
              <a:rPr lang="en-US" sz="1900" dirty="0" smtClean="0"/>
              <a:t>23% </a:t>
            </a:r>
            <a:r>
              <a:rPr lang="en-US" sz="1900" dirty="0"/>
              <a:t>to </a:t>
            </a:r>
            <a:r>
              <a:rPr lang="en-US" sz="1900" dirty="0" smtClean="0"/>
              <a:t>34%</a:t>
            </a:r>
            <a:endParaRPr lang="en-US" sz="1900" dirty="0"/>
          </a:p>
          <a:p>
            <a:pPr marL="684213" lvl="1" indent="-342900" defTabSz="939800">
              <a:lnSpc>
                <a:spcPct val="90000"/>
              </a:lnSpc>
            </a:pPr>
            <a:r>
              <a:rPr lang="en-US" sz="1900" dirty="0"/>
              <a:t>Avg. Ceding Commission is </a:t>
            </a:r>
            <a:r>
              <a:rPr lang="en-US" sz="1900" dirty="0" smtClean="0"/>
              <a:t>29% </a:t>
            </a:r>
            <a:r>
              <a:rPr lang="en-US" sz="1900" dirty="0"/>
              <a:t>in U.S.</a:t>
            </a:r>
          </a:p>
          <a:p>
            <a:pPr marL="684213" lvl="1" indent="-342900" defTabSz="939800">
              <a:lnSpc>
                <a:spcPct val="90000"/>
              </a:lnSpc>
            </a:pPr>
            <a:r>
              <a:rPr lang="en-US" sz="1900" dirty="0"/>
              <a:t>Avg. Ceding Commission is </a:t>
            </a:r>
            <a:r>
              <a:rPr lang="en-US" sz="1900" dirty="0" smtClean="0"/>
              <a:t>27.5% </a:t>
            </a:r>
            <a:r>
              <a:rPr lang="en-US" sz="1900" dirty="0"/>
              <a:t>in Bermuda with Legacy carriers having the highest</a:t>
            </a:r>
          </a:p>
          <a:p>
            <a:pPr marL="684213" lvl="1" indent="-342900" defTabSz="939800">
              <a:lnSpc>
                <a:spcPct val="90000"/>
              </a:lnSpc>
            </a:pPr>
            <a:r>
              <a:rPr lang="en-US" sz="1900" dirty="0"/>
              <a:t>These averages have trended higher over the </a:t>
            </a:r>
            <a:r>
              <a:rPr lang="en-US" sz="1900" dirty="0" smtClean="0"/>
              <a:t>last 6 </a:t>
            </a:r>
            <a:r>
              <a:rPr lang="en-US" sz="1900" dirty="0"/>
              <a:t>months</a:t>
            </a:r>
          </a:p>
          <a:p>
            <a:pPr defTabSz="939800">
              <a:lnSpc>
                <a:spcPct val="90000"/>
              </a:lnSpc>
              <a:spcBef>
                <a:spcPts val="1800"/>
              </a:spcBef>
              <a:spcAft>
                <a:spcPts val="0"/>
              </a:spcAft>
            </a:pPr>
            <a:r>
              <a:rPr lang="en-US" sz="1900" dirty="0"/>
              <a:t>Highest ceding commissions are provided to wholesale platforms, those platforms that have been in existence for a long time and show historical profitability, and quota share reinsurance structures.</a:t>
            </a:r>
          </a:p>
          <a:p>
            <a:pPr marL="684213" lvl="1" indent="-342900" defTabSz="939800">
              <a:lnSpc>
                <a:spcPct val="90000"/>
              </a:lnSpc>
            </a:pPr>
            <a:r>
              <a:rPr lang="en-US" sz="1900" dirty="0"/>
              <a:t>Acquisition costs are higher for wholesale-produced business</a:t>
            </a:r>
          </a:p>
          <a:p>
            <a:pPr defTabSz="939800">
              <a:lnSpc>
                <a:spcPct val="90000"/>
              </a:lnSpc>
              <a:spcBef>
                <a:spcPts val="1800"/>
              </a:spcBef>
              <a:spcAft>
                <a:spcPts val="0"/>
              </a:spcAft>
            </a:pPr>
            <a:r>
              <a:rPr lang="en-US" sz="1900" dirty="0"/>
              <a:t>Reinsurers paying between 10 and </a:t>
            </a:r>
            <a:r>
              <a:rPr lang="en-US" sz="1900" dirty="0" smtClean="0"/>
              <a:t>16% </a:t>
            </a:r>
            <a:r>
              <a:rPr lang="en-US" sz="1900" dirty="0"/>
              <a:t>over original acquisition costs</a:t>
            </a:r>
          </a:p>
          <a:p>
            <a:pPr marL="684213" lvl="1" indent="-342900" defTabSz="939800">
              <a:lnSpc>
                <a:spcPct val="90000"/>
              </a:lnSpc>
            </a:pPr>
            <a:r>
              <a:rPr lang="en-US" sz="1900" dirty="0"/>
              <a:t>Some treaties have acquisition cost plus structures</a:t>
            </a:r>
          </a:p>
          <a:p>
            <a:pPr defTabSz="939800">
              <a:lnSpc>
                <a:spcPct val="90000"/>
              </a:lnSpc>
              <a:spcBef>
                <a:spcPts val="1800"/>
              </a:spcBef>
              <a:spcAft>
                <a:spcPts val="0"/>
              </a:spcAft>
            </a:pPr>
            <a:r>
              <a:rPr lang="en-US" sz="1900" dirty="0"/>
              <a:t>Books with a greater percentage of retail produced business have lower cedes (more deals done Net)</a:t>
            </a:r>
          </a:p>
          <a:p>
            <a:pPr marL="684213" lvl="1" indent="-342900" defTabSz="939800">
              <a:lnSpc>
                <a:spcPct val="90000"/>
              </a:lnSpc>
            </a:pPr>
            <a:r>
              <a:rPr lang="en-US" sz="1900" dirty="0"/>
              <a:t>Expense structure and perceived profitability is lower</a:t>
            </a:r>
          </a:p>
        </p:txBody>
      </p:sp>
    </p:spTree>
    <p:extLst>
      <p:ext uri="{BB962C8B-B14F-4D97-AF65-F5344CB8AC3E}">
        <p14:creationId xmlns:p14="http://schemas.microsoft.com/office/powerpoint/2010/main" val="1103298399"/>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a:xfrm>
            <a:off x="896938" y="1213196"/>
            <a:ext cx="8234362" cy="741100"/>
          </a:xfrm>
        </p:spPr>
        <p:txBody>
          <a:bodyPr/>
          <a:lstStyle/>
          <a:p>
            <a:r>
              <a:rPr lang="en-US" dirty="0" smtClean="0"/>
              <a:t>STATE OF THE MARKET</a:t>
            </a:r>
            <a:r>
              <a:rPr lang="en-US" dirty="0" smtClean="0"/>
              <a:t/>
            </a:r>
            <a:br>
              <a:rPr lang="en-US" dirty="0" smtClean="0"/>
            </a:br>
            <a:r>
              <a:rPr lang="en-US" dirty="0" smtClean="0">
                <a:solidFill>
                  <a:schemeClr val="accent2"/>
                </a:solidFill>
              </a:rPr>
              <a:t>WORKERS COMPENSATION</a:t>
            </a:r>
            <a:endParaRPr lang="en-US" dirty="0">
              <a:solidFill>
                <a:schemeClr val="accent2"/>
              </a:solidFill>
            </a:endParaRPr>
          </a:p>
        </p:txBody>
      </p:sp>
      <p:sp>
        <p:nvSpPr>
          <p:cNvPr id="2237" name="Date"/>
          <p:cNvSpPr>
            <a:spLocks noGrp="1" noChangeArrowheads="1"/>
          </p:cNvSpPr>
          <p:nvPr>
            <p:ph type="subTitle" idx="1"/>
            <p:custDataLst>
              <p:tags r:id="rId3"/>
            </p:custDataLst>
          </p:nvPr>
        </p:nvSpPr>
        <p:spPr>
          <a:xfrm>
            <a:off x="904875" y="2369250"/>
            <a:ext cx="4852988" cy="228600"/>
          </a:xfrm>
        </p:spPr>
        <p:txBody>
          <a:bodyPr/>
          <a:lstStyle/>
          <a:p>
            <a:r>
              <a:rPr lang="en-US" dirty="0" smtClean="0"/>
              <a:t>JULY 2014</a:t>
            </a:r>
            <a:endParaRPr lang="en-US" dirty="0"/>
          </a:p>
        </p:txBody>
      </p:sp>
    </p:spTree>
    <p:custDataLst>
      <p:tags r:id="rId1"/>
    </p:custDataLst>
    <p:extLst>
      <p:ext uri="{BB962C8B-B14F-4D97-AF65-F5344CB8AC3E}">
        <p14:creationId xmlns:p14="http://schemas.microsoft.com/office/powerpoint/2010/main" val="2671640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Number"/>
          <p:cNvSpPr>
            <a:spLocks noGrp="1" noChangeArrowheads="1"/>
          </p:cNvSpPr>
          <p:nvPr>
            <p:ph type="sldNum" sz="quarter" idx="10"/>
            <p:custDataLst>
              <p:tags r:id="rId1"/>
            </p:custDataLst>
          </p:nvPr>
        </p:nvSpPr>
        <p:spPr/>
        <p:txBody>
          <a:bodyPr/>
          <a:lstStyle/>
          <a:p>
            <a:pPr>
              <a:defRPr/>
            </a:pPr>
            <a:fld id="{7E587F99-1A1E-49B9-A308-2F843DE1B35F}" type="slidenum">
              <a:rPr lang="en-US"/>
              <a:pPr>
                <a:defRPr/>
              </a:pPr>
              <a:t>44</a:t>
            </a:fld>
            <a:endParaRPr lang="en-US"/>
          </a:p>
        </p:txBody>
      </p:sp>
      <p:sp>
        <p:nvSpPr>
          <p:cNvPr id="18435" name="Rectangle 2"/>
          <p:cNvSpPr>
            <a:spLocks noGrp="1" noChangeArrowheads="1"/>
          </p:cNvSpPr>
          <p:nvPr>
            <p:ph type="title"/>
          </p:nvPr>
        </p:nvSpPr>
        <p:spPr>
          <a:xfrm>
            <a:off x="467805" y="453136"/>
            <a:ext cx="8686800" cy="690563"/>
          </a:xfrm>
        </p:spPr>
        <p:txBody>
          <a:bodyPr/>
          <a:lstStyle/>
          <a:p>
            <a:r>
              <a:rPr lang="en-US" sz="1900" dirty="0" smtClean="0"/>
              <a:t>2014 </a:t>
            </a:r>
            <a:r>
              <a:rPr lang="en-US" sz="1900" dirty="0"/>
              <a:t>Primary </a:t>
            </a:r>
            <a:r>
              <a:rPr lang="en-US" sz="1900" dirty="0" smtClean="0"/>
              <a:t>Workers Compensation Recap</a:t>
            </a:r>
            <a:endParaRPr lang="en-US" sz="1900" dirty="0"/>
          </a:p>
        </p:txBody>
      </p:sp>
      <p:sp>
        <p:nvSpPr>
          <p:cNvPr id="18436" name="Rectangle 3"/>
          <p:cNvSpPr>
            <a:spLocks noGrp="1" noChangeArrowheads="1"/>
          </p:cNvSpPr>
          <p:nvPr>
            <p:ph type="body" idx="1"/>
          </p:nvPr>
        </p:nvSpPr>
        <p:spPr>
          <a:xfrm>
            <a:off x="455613" y="1170496"/>
            <a:ext cx="8857352" cy="4987925"/>
          </a:xfrm>
        </p:spPr>
        <p:txBody>
          <a:bodyPr/>
          <a:lstStyle/>
          <a:p>
            <a:pPr marL="228600" indent="-228600">
              <a:lnSpc>
                <a:spcPct val="90000"/>
              </a:lnSpc>
              <a:defRPr/>
            </a:pPr>
            <a:r>
              <a:rPr lang="en-US" sz="1900" dirty="0" smtClean="0"/>
              <a:t>GC portfolio’s aggregate Subject Premium base was</a:t>
            </a:r>
            <a:r>
              <a:rPr lang="en-US" sz="1900" b="1" dirty="0" smtClean="0"/>
              <a:t> </a:t>
            </a:r>
            <a:r>
              <a:rPr lang="en-US" sz="1900" dirty="0" smtClean="0"/>
              <a:t>+12.3% over 2013</a:t>
            </a:r>
            <a:r>
              <a:rPr lang="en-US" sz="1900" dirty="0"/>
              <a:t> </a:t>
            </a:r>
            <a:r>
              <a:rPr lang="en-US" sz="1900" dirty="0" smtClean="0"/>
              <a:t>due to:</a:t>
            </a:r>
          </a:p>
          <a:p>
            <a:pPr marL="622300" lvl="1">
              <a:lnSpc>
                <a:spcPct val="90000"/>
              </a:lnSpc>
              <a:defRPr/>
            </a:pPr>
            <a:r>
              <a:rPr lang="en-US" sz="1800" dirty="0" smtClean="0"/>
              <a:t>low-to-mid single digit rate increases </a:t>
            </a:r>
          </a:p>
          <a:p>
            <a:pPr marL="800100" lvl="2">
              <a:lnSpc>
                <a:spcPct val="90000"/>
              </a:lnSpc>
              <a:defRPr/>
            </a:pPr>
            <a:r>
              <a:rPr lang="en-US" sz="1800" dirty="0" smtClean="0"/>
              <a:t>Over 70% reported rate increases +1% </a:t>
            </a:r>
            <a:r>
              <a:rPr lang="en-US" sz="1800" dirty="0" smtClean="0">
                <a:sym typeface="Wingdings" panose="05000000000000000000" pitchFamily="2" charset="2"/>
              </a:rPr>
              <a:t> </a:t>
            </a:r>
            <a:r>
              <a:rPr lang="en-US" sz="1800" dirty="0" smtClean="0"/>
              <a:t>30%; plus another 16% flat</a:t>
            </a:r>
          </a:p>
          <a:p>
            <a:pPr marL="622300" lvl="1">
              <a:lnSpc>
                <a:spcPct val="90000"/>
              </a:lnSpc>
              <a:defRPr/>
            </a:pPr>
            <a:r>
              <a:rPr lang="en-US" sz="1800" dirty="0" smtClean="0"/>
              <a:t>and continued slight payroll expansion</a:t>
            </a:r>
          </a:p>
          <a:p>
            <a:pPr marL="800100" lvl="2">
              <a:lnSpc>
                <a:spcPct val="90000"/>
              </a:lnSpc>
              <a:defRPr/>
            </a:pPr>
            <a:r>
              <a:rPr lang="en-US" sz="1800" dirty="0" smtClean="0"/>
              <a:t>Marsh 2013: </a:t>
            </a:r>
            <a:r>
              <a:rPr lang="en-US" sz="1800" dirty="0" smtClean="0">
                <a:cs typeface="Arial" charset="0"/>
              </a:rPr>
              <a:t>+2.8</a:t>
            </a:r>
            <a:r>
              <a:rPr lang="en-US" sz="1800" dirty="0" smtClean="0"/>
              <a:t>% (average on all accounts) </a:t>
            </a:r>
          </a:p>
          <a:p>
            <a:pPr marL="228600" indent="-228600">
              <a:lnSpc>
                <a:spcPct val="80000"/>
              </a:lnSpc>
            </a:pPr>
            <a:r>
              <a:rPr lang="en-US" sz="1900" dirty="0" smtClean="0"/>
              <a:t>Consensus that carriers can no longer rely on investment income or reserve releases to compensate for underwriting deficiencies</a:t>
            </a:r>
          </a:p>
          <a:p>
            <a:pPr marL="622300" lvl="1">
              <a:lnSpc>
                <a:spcPct val="80000"/>
              </a:lnSpc>
            </a:pPr>
            <a:r>
              <a:rPr lang="en-US" sz="1800" dirty="0"/>
              <a:t>Cat Model-driven results increasingly dictating market </a:t>
            </a:r>
            <a:r>
              <a:rPr lang="en-US" sz="1800" dirty="0" smtClean="0"/>
              <a:t>appetite</a:t>
            </a:r>
          </a:p>
          <a:p>
            <a:pPr marL="622300" lvl="1">
              <a:lnSpc>
                <a:spcPct val="80000"/>
              </a:lnSpc>
            </a:pPr>
            <a:r>
              <a:rPr lang="en-US" sz="1800" dirty="0" smtClean="0"/>
              <a:t>Increased use of Predictive Modeling for the WC line</a:t>
            </a:r>
          </a:p>
          <a:p>
            <a:pPr marL="800100" lvl="2">
              <a:lnSpc>
                <a:spcPct val="80000"/>
              </a:lnSpc>
            </a:pPr>
            <a:r>
              <a:rPr lang="en-US" sz="1800" dirty="0" smtClean="0"/>
              <a:t>predominantly used for claims administration for 15+ years</a:t>
            </a:r>
          </a:p>
          <a:p>
            <a:pPr marL="800100" lvl="2">
              <a:lnSpc>
                <a:spcPct val="80000"/>
              </a:lnSpc>
            </a:pPr>
            <a:r>
              <a:rPr lang="en-US" sz="1800" dirty="0"/>
              <a:t>i</a:t>
            </a:r>
            <a:r>
              <a:rPr lang="en-US" sz="1800" dirty="0" smtClean="0"/>
              <a:t>ncreasingly being used for risk underwriting/pricing pre-selection</a:t>
            </a:r>
          </a:p>
          <a:p>
            <a:pPr marL="800100" lvl="2">
              <a:lnSpc>
                <a:spcPct val="80000"/>
              </a:lnSpc>
            </a:pPr>
            <a:r>
              <a:rPr lang="en-US" sz="1800" dirty="0"/>
              <a:t>v</a:t>
            </a:r>
            <a:r>
              <a:rPr lang="en-US" sz="1800" dirty="0" smtClean="0"/>
              <a:t>arious vendors and options to choose from </a:t>
            </a:r>
          </a:p>
          <a:p>
            <a:r>
              <a:rPr lang="en-US" sz="1900" dirty="0" smtClean="0"/>
              <a:t>Although </a:t>
            </a:r>
            <a:r>
              <a:rPr lang="en-US" sz="1900" dirty="0"/>
              <a:t>most employers </a:t>
            </a:r>
            <a:r>
              <a:rPr lang="en-US" sz="1900" dirty="0" smtClean="0"/>
              <a:t>have focused </a:t>
            </a:r>
            <a:r>
              <a:rPr lang="en-US" sz="1900" dirty="0"/>
              <a:t>on the </a:t>
            </a:r>
            <a:r>
              <a:rPr lang="en-US" sz="1900" dirty="0" smtClean="0"/>
              <a:t>ACA law’s </a:t>
            </a:r>
            <a:r>
              <a:rPr lang="en-US" sz="1900" dirty="0"/>
              <a:t>health benefit </a:t>
            </a:r>
            <a:r>
              <a:rPr lang="el-GR" sz="1900" dirty="0" smtClean="0">
                <a:latin typeface="Calibri"/>
              </a:rPr>
              <a:t>Δ</a:t>
            </a:r>
            <a:r>
              <a:rPr lang="en-US" sz="1900" dirty="0" smtClean="0">
                <a:latin typeface="Calibri"/>
              </a:rPr>
              <a:t>’s</a:t>
            </a:r>
            <a:r>
              <a:rPr lang="en-US" sz="1900" dirty="0" smtClean="0"/>
              <a:t>,      its expected impact on WC costs remains uncertain and an area of concern</a:t>
            </a:r>
            <a:endParaRPr lang="en-US" sz="1800" dirty="0" smtClean="0"/>
          </a:p>
          <a:p>
            <a:pPr marL="228600" indent="-228600">
              <a:lnSpc>
                <a:spcPct val="90000"/>
              </a:lnSpc>
              <a:defRPr/>
            </a:pPr>
            <a:endParaRPr lang="en-US" sz="1800" dirty="0" smtClean="0"/>
          </a:p>
        </p:txBody>
      </p:sp>
      <p:sp>
        <p:nvSpPr>
          <p:cNvPr id="18437" name="Rectangle 7"/>
          <p:cNvSpPr>
            <a:spLocks noChangeArrowheads="1"/>
          </p:cNvSpPr>
          <p:nvPr/>
        </p:nvSpPr>
        <p:spPr bwMode="auto">
          <a:xfrm>
            <a:off x="0" y="5596128"/>
            <a:ext cx="9602788" cy="80314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800" dirty="0">
                <a:solidFill>
                  <a:schemeClr val="bg1"/>
                </a:solidFill>
              </a:rPr>
              <a:t>Despite </a:t>
            </a:r>
            <a:r>
              <a:rPr lang="en-US" sz="1800" dirty="0" smtClean="0">
                <a:solidFill>
                  <a:schemeClr val="bg1"/>
                </a:solidFill>
              </a:rPr>
              <a:t>favorable 2013 rate increases,                                                                                      some </a:t>
            </a:r>
            <a:r>
              <a:rPr lang="en-US" sz="1800" dirty="0">
                <a:solidFill>
                  <a:schemeClr val="bg1"/>
                </a:solidFill>
              </a:rPr>
              <a:t>WC market </a:t>
            </a:r>
            <a:r>
              <a:rPr lang="en-US" sz="1800" dirty="0" smtClean="0">
                <a:solidFill>
                  <a:schemeClr val="bg1"/>
                </a:solidFill>
              </a:rPr>
              <a:t>challenges continue to persist due </a:t>
            </a:r>
            <a:r>
              <a:rPr lang="en-US" sz="1800" dirty="0">
                <a:solidFill>
                  <a:schemeClr val="bg1"/>
                </a:solidFill>
              </a:rPr>
              <a:t>to core fundamentals </a:t>
            </a:r>
          </a:p>
        </p:txBody>
      </p:sp>
    </p:spTree>
    <p:extLst>
      <p:ext uri="{BB962C8B-B14F-4D97-AF65-F5344CB8AC3E}">
        <p14:creationId xmlns:p14="http://schemas.microsoft.com/office/powerpoint/2010/main" val="3846375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4294967295"/>
          </p:nvPr>
        </p:nvSpPr>
        <p:spPr>
          <a:xfrm>
            <a:off x="8882063" y="6562725"/>
            <a:ext cx="447675" cy="168275"/>
          </a:xfrm>
        </p:spPr>
        <p:txBody>
          <a:bodyPr/>
          <a:lstStyle/>
          <a:p>
            <a:pPr>
              <a:defRPr/>
            </a:pPr>
            <a:fld id="{938F497A-2ACB-47A0-9FBD-933AEA84D27C}" type="slidenum">
              <a:rPr lang="en-US" smtClean="0">
                <a:latin typeface="Arial" pitchFamily="34" charset="0"/>
                <a:cs typeface="MS PGothic"/>
              </a:rPr>
              <a:pPr>
                <a:defRPr/>
              </a:pPr>
              <a:t>45</a:t>
            </a:fld>
            <a:endParaRPr lang="en-US" dirty="0" smtClean="0">
              <a:latin typeface="Arial" pitchFamily="34" charset="0"/>
              <a:cs typeface="MS PGothic"/>
            </a:endParaRPr>
          </a:p>
        </p:txBody>
      </p:sp>
      <p:sp>
        <p:nvSpPr>
          <p:cNvPr id="169986" name="Rectangle 2"/>
          <p:cNvSpPr>
            <a:spLocks noGrp="1" noChangeArrowheads="1"/>
          </p:cNvSpPr>
          <p:nvPr>
            <p:ph type="title"/>
          </p:nvPr>
        </p:nvSpPr>
        <p:spPr>
          <a:xfrm>
            <a:off x="439979" y="382588"/>
            <a:ext cx="8686800" cy="690562"/>
          </a:xfrm>
        </p:spPr>
        <p:txBody>
          <a:bodyPr/>
          <a:lstStyle/>
          <a:p>
            <a:pPr eaLnBrk="1" hangingPunct="1"/>
            <a:r>
              <a:rPr lang="en-US" sz="1900" dirty="0"/>
              <a:t>Workers Compensation Market Overview</a:t>
            </a:r>
            <a:r>
              <a:rPr lang="en-US" dirty="0" smtClean="0"/>
              <a:t/>
            </a:r>
            <a:br>
              <a:rPr lang="en-US" dirty="0" smtClean="0"/>
            </a:br>
            <a:endParaRPr lang="en-US" dirty="0" smtClean="0">
              <a:solidFill>
                <a:schemeClr val="accent2"/>
              </a:solidFill>
            </a:endParaRPr>
          </a:p>
        </p:txBody>
      </p:sp>
      <p:sp>
        <p:nvSpPr>
          <p:cNvPr id="169987" name="Rectangle 5"/>
          <p:cNvSpPr>
            <a:spLocks noGrp="1" noChangeArrowheads="1"/>
          </p:cNvSpPr>
          <p:nvPr>
            <p:ph type="body" sz="half" idx="1"/>
          </p:nvPr>
        </p:nvSpPr>
        <p:spPr>
          <a:xfrm>
            <a:off x="340959" y="1054100"/>
            <a:ext cx="9139238" cy="3376613"/>
          </a:xfrm>
        </p:spPr>
        <p:txBody>
          <a:bodyPr tIns="91440"/>
          <a:lstStyle/>
          <a:p>
            <a:pPr eaLnBrk="1" hangingPunct="1">
              <a:spcBef>
                <a:spcPts val="1500"/>
              </a:spcBef>
            </a:pPr>
            <a:r>
              <a:rPr lang="en-US" sz="1800" b="1" dirty="0" smtClean="0"/>
              <a:t>Workers comp profitability varies significantly by industry and geography</a:t>
            </a:r>
          </a:p>
          <a:p>
            <a:pPr lvl="1" eaLnBrk="1" hangingPunct="1">
              <a:spcBef>
                <a:spcPts val="600"/>
              </a:spcBef>
            </a:pPr>
            <a:r>
              <a:rPr lang="en-US" sz="1800" dirty="0" smtClean="0"/>
              <a:t>Manufacturing, construction and transportation tend to have the higher rates and were most susceptible to the economic downturn .  Slow but improving outlook</a:t>
            </a:r>
          </a:p>
          <a:p>
            <a:pPr lvl="1" eaLnBrk="1" hangingPunct="1">
              <a:spcBef>
                <a:spcPts val="600"/>
              </a:spcBef>
            </a:pPr>
            <a:r>
              <a:rPr lang="en-US" sz="1800" dirty="0" smtClean="0"/>
              <a:t>Individual states manage workers comp rates and enact reforms.  </a:t>
            </a:r>
          </a:p>
          <a:p>
            <a:pPr eaLnBrk="1" hangingPunct="1">
              <a:spcBef>
                <a:spcPts val="1500"/>
              </a:spcBef>
            </a:pPr>
            <a:r>
              <a:rPr lang="en-US" sz="1800" b="1" dirty="0" smtClean="0"/>
              <a:t>Key issues impacting the current and future state of the WC segment include:</a:t>
            </a:r>
          </a:p>
        </p:txBody>
      </p:sp>
      <p:grpSp>
        <p:nvGrpSpPr>
          <p:cNvPr id="169988" name="Group 73"/>
          <p:cNvGrpSpPr>
            <a:grpSpLocks/>
          </p:cNvGrpSpPr>
          <p:nvPr/>
        </p:nvGrpSpPr>
        <p:grpSpPr bwMode="auto">
          <a:xfrm>
            <a:off x="430544" y="3236980"/>
            <a:ext cx="9182101" cy="274638"/>
            <a:chOff x="265" y="2295"/>
            <a:chExt cx="5784" cy="173"/>
          </a:xfrm>
        </p:grpSpPr>
        <p:sp>
          <p:nvSpPr>
            <p:cNvPr id="170001" name="Oval 29"/>
            <p:cNvSpPr>
              <a:spLocks noChangeArrowheads="1"/>
            </p:cNvSpPr>
            <p:nvPr/>
          </p:nvSpPr>
          <p:spPr bwMode="gray">
            <a:xfrm>
              <a:off x="265" y="2295"/>
              <a:ext cx="173" cy="173"/>
            </a:xfrm>
            <a:prstGeom prst="ellipse">
              <a:avLst/>
            </a:prstGeom>
            <a:solidFill>
              <a:schemeClr val="hlink"/>
            </a:solidFill>
            <a:ln w="9525" algn="ctr">
              <a:solidFill>
                <a:schemeClr val="bg2"/>
              </a:solidFill>
              <a:round/>
              <a:headEnd/>
              <a:tailEnd/>
            </a:ln>
          </p:spPr>
          <p:txBody>
            <a:bodyPr wrap="none" lIns="0" tIns="0" rIns="0" bIns="0" anchor="ctr"/>
            <a:lstStyle/>
            <a:p>
              <a:pPr algn="ctr">
                <a:lnSpc>
                  <a:spcPct val="86000"/>
                </a:lnSpc>
              </a:pPr>
              <a:r>
                <a:rPr lang="en-US" sz="2800" b="1">
                  <a:solidFill>
                    <a:srgbClr val="FFFFFF"/>
                  </a:solidFill>
                </a:rPr>
                <a:t>1</a:t>
              </a:r>
            </a:p>
          </p:txBody>
        </p:sp>
        <p:sp>
          <p:nvSpPr>
            <p:cNvPr id="170002" name="Text Box 44"/>
            <p:cNvSpPr txBox="1">
              <a:spLocks noChangeArrowheads="1"/>
            </p:cNvSpPr>
            <p:nvPr/>
          </p:nvSpPr>
          <p:spPr bwMode="gray">
            <a:xfrm>
              <a:off x="501" y="2295"/>
              <a:ext cx="5548" cy="173"/>
            </a:xfrm>
            <a:prstGeom prst="rect">
              <a:avLst/>
            </a:prstGeom>
            <a:noFill/>
            <a:ln w="9525" algn="ctr">
              <a:noFill/>
              <a:miter lim="800000"/>
              <a:headEnd/>
              <a:tailEnd/>
            </a:ln>
          </p:spPr>
          <p:txBody>
            <a:bodyPr lIns="0" tIns="0" rIns="0" bIns="0" anchor="ctr"/>
            <a:lstStyle/>
            <a:p>
              <a:pPr>
                <a:lnSpc>
                  <a:spcPct val="86000"/>
                </a:lnSpc>
                <a:spcBef>
                  <a:spcPct val="50000"/>
                </a:spcBef>
              </a:pPr>
              <a:r>
                <a:rPr lang="en-US" sz="1800" dirty="0" smtClean="0">
                  <a:latin typeface="Calibri" panose="020F0502020204030204" pitchFamily="34" charset="0"/>
                  <a:cs typeface="Calibri" panose="020F0502020204030204" pitchFamily="34" charset="0"/>
                </a:rPr>
                <a:t>Continued headwinds to underwriting </a:t>
              </a:r>
              <a:r>
                <a:rPr lang="en-US" sz="1800" dirty="0">
                  <a:latin typeface="Calibri" panose="020F0502020204030204" pitchFamily="34" charset="0"/>
                  <a:cs typeface="Calibri" panose="020F0502020204030204" pitchFamily="34" charset="0"/>
                </a:rPr>
                <a:t>profitability driven by various macroeconomic factors including limited GDP and employment growth</a:t>
              </a:r>
            </a:p>
          </p:txBody>
        </p:sp>
      </p:grpSp>
      <p:grpSp>
        <p:nvGrpSpPr>
          <p:cNvPr id="169989" name="Group 61"/>
          <p:cNvGrpSpPr>
            <a:grpSpLocks/>
          </p:cNvGrpSpPr>
          <p:nvPr/>
        </p:nvGrpSpPr>
        <p:grpSpPr bwMode="auto">
          <a:xfrm>
            <a:off x="430546" y="3768425"/>
            <a:ext cx="8969375" cy="274637"/>
            <a:chOff x="253" y="2755"/>
            <a:chExt cx="5650" cy="173"/>
          </a:xfrm>
        </p:grpSpPr>
        <p:sp>
          <p:nvSpPr>
            <p:cNvPr id="169999" name="Oval 47"/>
            <p:cNvSpPr>
              <a:spLocks noChangeArrowheads="1"/>
            </p:cNvSpPr>
            <p:nvPr/>
          </p:nvSpPr>
          <p:spPr bwMode="gray">
            <a:xfrm>
              <a:off x="253" y="2755"/>
              <a:ext cx="173" cy="173"/>
            </a:xfrm>
            <a:prstGeom prst="ellipse">
              <a:avLst/>
            </a:prstGeom>
            <a:solidFill>
              <a:schemeClr val="hlink"/>
            </a:solidFill>
            <a:ln w="9525" algn="ctr">
              <a:solidFill>
                <a:schemeClr val="bg2"/>
              </a:solidFill>
              <a:round/>
              <a:headEnd/>
              <a:tailEnd/>
            </a:ln>
          </p:spPr>
          <p:txBody>
            <a:bodyPr wrap="none" lIns="0" tIns="0" rIns="0" bIns="0" anchor="ctr"/>
            <a:lstStyle/>
            <a:p>
              <a:pPr algn="ctr">
                <a:lnSpc>
                  <a:spcPct val="86000"/>
                </a:lnSpc>
              </a:pPr>
              <a:r>
                <a:rPr lang="en-US" sz="2800" b="1" dirty="0">
                  <a:solidFill>
                    <a:srgbClr val="FFFFFF"/>
                  </a:solidFill>
                </a:rPr>
                <a:t>2</a:t>
              </a:r>
            </a:p>
          </p:txBody>
        </p:sp>
        <p:sp>
          <p:nvSpPr>
            <p:cNvPr id="170000" name="Text Box 48"/>
            <p:cNvSpPr txBox="1">
              <a:spLocks noChangeArrowheads="1"/>
            </p:cNvSpPr>
            <p:nvPr/>
          </p:nvSpPr>
          <p:spPr bwMode="gray">
            <a:xfrm>
              <a:off x="489" y="2755"/>
              <a:ext cx="5414" cy="173"/>
            </a:xfrm>
            <a:prstGeom prst="rect">
              <a:avLst/>
            </a:prstGeom>
            <a:noFill/>
            <a:ln w="9525" algn="ctr">
              <a:noFill/>
              <a:miter lim="800000"/>
              <a:headEnd/>
              <a:tailEnd/>
            </a:ln>
          </p:spPr>
          <p:txBody>
            <a:bodyPr lIns="0" tIns="0" rIns="0" bIns="0" anchor="ctr"/>
            <a:lstStyle/>
            <a:p>
              <a:pPr>
                <a:lnSpc>
                  <a:spcPct val="86000"/>
                </a:lnSpc>
                <a:spcBef>
                  <a:spcPct val="50000"/>
                </a:spcBef>
              </a:pPr>
              <a:r>
                <a:rPr lang="en-US" sz="1800" dirty="0">
                  <a:latin typeface="Calibri" panose="020F0502020204030204" pitchFamily="34" charset="0"/>
                  <a:cs typeface="Calibri" panose="020F0502020204030204" pitchFamily="34" charset="0"/>
                </a:rPr>
                <a:t>Challenging insurance cycle marked by excess </a:t>
              </a:r>
              <a:r>
                <a:rPr lang="en-US" sz="1800" dirty="0" smtClean="0">
                  <a:latin typeface="Calibri" panose="020F0502020204030204" pitchFamily="34" charset="0"/>
                  <a:cs typeface="Calibri" panose="020F0502020204030204" pitchFamily="34" charset="0"/>
                </a:rPr>
                <a:t>capital and competition</a:t>
              </a:r>
              <a:endParaRPr lang="en-US" sz="1800" dirty="0">
                <a:latin typeface="Calibri" panose="020F0502020204030204" pitchFamily="34" charset="0"/>
                <a:cs typeface="Calibri" panose="020F0502020204030204" pitchFamily="34" charset="0"/>
              </a:endParaRPr>
            </a:p>
          </p:txBody>
        </p:sp>
      </p:grpSp>
      <p:grpSp>
        <p:nvGrpSpPr>
          <p:cNvPr id="169990" name="Group 62"/>
          <p:cNvGrpSpPr>
            <a:grpSpLocks/>
          </p:cNvGrpSpPr>
          <p:nvPr/>
        </p:nvGrpSpPr>
        <p:grpSpPr bwMode="auto">
          <a:xfrm>
            <a:off x="430544" y="4213293"/>
            <a:ext cx="8969375" cy="274637"/>
            <a:chOff x="253" y="2982"/>
            <a:chExt cx="5650" cy="173"/>
          </a:xfrm>
        </p:grpSpPr>
        <p:sp>
          <p:nvSpPr>
            <p:cNvPr id="169997" name="Oval 50"/>
            <p:cNvSpPr>
              <a:spLocks noChangeArrowheads="1"/>
            </p:cNvSpPr>
            <p:nvPr/>
          </p:nvSpPr>
          <p:spPr bwMode="gray">
            <a:xfrm>
              <a:off x="253" y="2982"/>
              <a:ext cx="173" cy="173"/>
            </a:xfrm>
            <a:prstGeom prst="ellipse">
              <a:avLst/>
            </a:prstGeom>
            <a:solidFill>
              <a:schemeClr val="hlink"/>
            </a:solidFill>
            <a:ln w="9525" algn="ctr">
              <a:solidFill>
                <a:schemeClr val="bg2"/>
              </a:solidFill>
              <a:round/>
              <a:headEnd/>
              <a:tailEnd/>
            </a:ln>
          </p:spPr>
          <p:txBody>
            <a:bodyPr wrap="none" lIns="0" tIns="0" rIns="0" bIns="0" anchor="ctr"/>
            <a:lstStyle/>
            <a:p>
              <a:pPr algn="ctr">
                <a:lnSpc>
                  <a:spcPct val="86000"/>
                </a:lnSpc>
              </a:pPr>
              <a:r>
                <a:rPr lang="en-US" sz="2800" b="1">
                  <a:solidFill>
                    <a:srgbClr val="FFFFFF"/>
                  </a:solidFill>
                </a:rPr>
                <a:t>3</a:t>
              </a:r>
            </a:p>
          </p:txBody>
        </p:sp>
        <p:sp>
          <p:nvSpPr>
            <p:cNvPr id="169998" name="Text Box 51"/>
            <p:cNvSpPr txBox="1">
              <a:spLocks noChangeArrowheads="1"/>
            </p:cNvSpPr>
            <p:nvPr/>
          </p:nvSpPr>
          <p:spPr bwMode="gray">
            <a:xfrm>
              <a:off x="489" y="2982"/>
              <a:ext cx="5414" cy="173"/>
            </a:xfrm>
            <a:prstGeom prst="rect">
              <a:avLst/>
            </a:prstGeom>
            <a:noFill/>
            <a:ln w="9525" algn="ctr">
              <a:noFill/>
              <a:miter lim="800000"/>
              <a:headEnd/>
              <a:tailEnd/>
            </a:ln>
          </p:spPr>
          <p:txBody>
            <a:bodyPr lIns="0" tIns="0" rIns="0" bIns="0" anchor="ctr"/>
            <a:lstStyle/>
            <a:p>
              <a:pPr>
                <a:lnSpc>
                  <a:spcPct val="86000"/>
                </a:lnSpc>
                <a:spcBef>
                  <a:spcPct val="50000"/>
                </a:spcBef>
              </a:pPr>
              <a:r>
                <a:rPr lang="en-US" sz="1800" dirty="0" smtClean="0">
                  <a:latin typeface="Calibri" panose="020F0502020204030204" pitchFamily="34" charset="0"/>
                  <a:cs typeface="Calibri" panose="020F0502020204030204" pitchFamily="34" charset="0"/>
                </a:rPr>
                <a:t>Uncertain impact from ACA healthcare reform, amid continued rising medical </a:t>
              </a:r>
              <a:r>
                <a:rPr lang="en-US" sz="1800" dirty="0">
                  <a:latin typeface="Calibri" panose="020F0502020204030204" pitchFamily="34" charset="0"/>
                  <a:cs typeface="Calibri" panose="020F0502020204030204" pitchFamily="34" charset="0"/>
                </a:rPr>
                <a:t>claim costs (the medical loss ratio) in excess of CPI</a:t>
              </a:r>
            </a:p>
          </p:txBody>
        </p:sp>
      </p:grpSp>
      <p:grpSp>
        <p:nvGrpSpPr>
          <p:cNvPr id="169991" name="Group 63"/>
          <p:cNvGrpSpPr>
            <a:grpSpLocks/>
          </p:cNvGrpSpPr>
          <p:nvPr/>
        </p:nvGrpSpPr>
        <p:grpSpPr bwMode="auto">
          <a:xfrm>
            <a:off x="430544" y="4703830"/>
            <a:ext cx="8969375" cy="274638"/>
            <a:chOff x="253" y="3209"/>
            <a:chExt cx="5650" cy="173"/>
          </a:xfrm>
        </p:grpSpPr>
        <p:sp>
          <p:nvSpPr>
            <p:cNvPr id="169995" name="Oval 53"/>
            <p:cNvSpPr>
              <a:spLocks noChangeArrowheads="1"/>
            </p:cNvSpPr>
            <p:nvPr/>
          </p:nvSpPr>
          <p:spPr bwMode="gray">
            <a:xfrm>
              <a:off x="253" y="3209"/>
              <a:ext cx="173" cy="173"/>
            </a:xfrm>
            <a:prstGeom prst="ellipse">
              <a:avLst/>
            </a:prstGeom>
            <a:solidFill>
              <a:schemeClr val="hlink"/>
            </a:solidFill>
            <a:ln w="9525" algn="ctr">
              <a:solidFill>
                <a:schemeClr val="bg2"/>
              </a:solidFill>
              <a:round/>
              <a:headEnd/>
              <a:tailEnd/>
            </a:ln>
          </p:spPr>
          <p:txBody>
            <a:bodyPr wrap="none" lIns="0" tIns="0" rIns="0" bIns="0" anchor="ctr"/>
            <a:lstStyle/>
            <a:p>
              <a:pPr algn="ctr">
                <a:lnSpc>
                  <a:spcPct val="86000"/>
                </a:lnSpc>
              </a:pPr>
              <a:r>
                <a:rPr lang="en-US" sz="2800" b="1">
                  <a:solidFill>
                    <a:srgbClr val="FFFFFF"/>
                  </a:solidFill>
                </a:rPr>
                <a:t>4</a:t>
              </a:r>
            </a:p>
          </p:txBody>
        </p:sp>
        <p:sp>
          <p:nvSpPr>
            <p:cNvPr id="169996" name="Text Box 54"/>
            <p:cNvSpPr txBox="1">
              <a:spLocks noChangeArrowheads="1"/>
            </p:cNvSpPr>
            <p:nvPr/>
          </p:nvSpPr>
          <p:spPr bwMode="gray">
            <a:xfrm>
              <a:off x="489" y="3209"/>
              <a:ext cx="5414" cy="173"/>
            </a:xfrm>
            <a:prstGeom prst="rect">
              <a:avLst/>
            </a:prstGeom>
            <a:noFill/>
            <a:ln w="9525" algn="ctr">
              <a:noFill/>
              <a:miter lim="800000"/>
              <a:headEnd/>
              <a:tailEnd/>
            </a:ln>
          </p:spPr>
          <p:txBody>
            <a:bodyPr lIns="0" tIns="0" rIns="0" bIns="0" anchor="ctr"/>
            <a:lstStyle/>
            <a:p>
              <a:pPr>
                <a:lnSpc>
                  <a:spcPct val="86000"/>
                </a:lnSpc>
                <a:spcBef>
                  <a:spcPct val="50000"/>
                </a:spcBef>
              </a:pPr>
              <a:r>
                <a:rPr lang="en-US" sz="1800" dirty="0">
                  <a:latin typeface="Calibri" panose="020F0502020204030204" pitchFamily="34" charset="0"/>
                  <a:cs typeface="Calibri" panose="020F0502020204030204" pitchFamily="34" charset="0"/>
                </a:rPr>
                <a:t>Loss reserve trends suggesting further reserve strengthening in the coming years</a:t>
              </a:r>
            </a:p>
          </p:txBody>
        </p:sp>
      </p:grpSp>
      <p:grpSp>
        <p:nvGrpSpPr>
          <p:cNvPr id="169992" name="Group 64"/>
          <p:cNvGrpSpPr>
            <a:grpSpLocks/>
          </p:cNvGrpSpPr>
          <p:nvPr/>
        </p:nvGrpSpPr>
        <p:grpSpPr bwMode="auto">
          <a:xfrm>
            <a:off x="430544" y="5661266"/>
            <a:ext cx="8969375" cy="274638"/>
            <a:chOff x="253" y="3436"/>
            <a:chExt cx="5650" cy="173"/>
          </a:xfrm>
        </p:grpSpPr>
        <p:sp>
          <p:nvSpPr>
            <p:cNvPr id="169993" name="Oval 56"/>
            <p:cNvSpPr>
              <a:spLocks noChangeArrowheads="1"/>
            </p:cNvSpPr>
            <p:nvPr/>
          </p:nvSpPr>
          <p:spPr bwMode="gray">
            <a:xfrm>
              <a:off x="253" y="3436"/>
              <a:ext cx="173" cy="173"/>
            </a:xfrm>
            <a:prstGeom prst="ellipse">
              <a:avLst/>
            </a:prstGeom>
            <a:solidFill>
              <a:schemeClr val="hlink"/>
            </a:solidFill>
            <a:ln w="9525" algn="ctr">
              <a:solidFill>
                <a:schemeClr val="bg2"/>
              </a:solidFill>
              <a:round/>
              <a:headEnd/>
              <a:tailEnd/>
            </a:ln>
          </p:spPr>
          <p:txBody>
            <a:bodyPr wrap="none" lIns="0" tIns="0" rIns="0" bIns="0" anchor="ctr"/>
            <a:lstStyle/>
            <a:p>
              <a:pPr algn="ctr">
                <a:lnSpc>
                  <a:spcPct val="86000"/>
                </a:lnSpc>
              </a:pPr>
              <a:r>
                <a:rPr lang="en-US" sz="2800" b="1" dirty="0">
                  <a:solidFill>
                    <a:srgbClr val="FFFFFF"/>
                  </a:solidFill>
                </a:rPr>
                <a:t>6</a:t>
              </a:r>
            </a:p>
          </p:txBody>
        </p:sp>
        <p:sp>
          <p:nvSpPr>
            <p:cNvPr id="169994" name="Text Box 57"/>
            <p:cNvSpPr txBox="1">
              <a:spLocks noChangeArrowheads="1"/>
            </p:cNvSpPr>
            <p:nvPr/>
          </p:nvSpPr>
          <p:spPr bwMode="gray">
            <a:xfrm>
              <a:off x="489" y="3436"/>
              <a:ext cx="5414" cy="173"/>
            </a:xfrm>
            <a:prstGeom prst="rect">
              <a:avLst/>
            </a:prstGeom>
            <a:noFill/>
            <a:ln w="9525" algn="ctr">
              <a:noFill/>
              <a:miter lim="800000"/>
              <a:headEnd/>
              <a:tailEnd/>
            </a:ln>
          </p:spPr>
          <p:txBody>
            <a:bodyPr lIns="0" tIns="0" rIns="0" bIns="0" anchor="ctr"/>
            <a:lstStyle/>
            <a:p>
              <a:pPr>
                <a:lnSpc>
                  <a:spcPct val="86000"/>
                </a:lnSpc>
                <a:spcBef>
                  <a:spcPct val="50000"/>
                </a:spcBef>
              </a:pPr>
              <a:r>
                <a:rPr lang="en-US" sz="1800" dirty="0">
                  <a:latin typeface="Calibri" panose="020F0502020204030204" pitchFamily="34" charset="0"/>
                  <a:cs typeface="Calibri" panose="020F0502020204030204" pitchFamily="34" charset="0"/>
                </a:rPr>
                <a:t>Investment income continuing </a:t>
              </a:r>
              <a:r>
                <a:rPr lang="en-US" sz="1800" dirty="0" smtClean="0">
                  <a:latin typeface="Calibri" panose="020F0502020204030204" pitchFamily="34" charset="0"/>
                  <a:cs typeface="Calibri" panose="020F0502020204030204" pitchFamily="34" charset="0"/>
                </a:rPr>
                <a:t>at historical low levels</a:t>
              </a:r>
              <a:endParaRPr lang="en-US" sz="1800" dirty="0">
                <a:latin typeface="Calibri" panose="020F0502020204030204" pitchFamily="34" charset="0"/>
                <a:cs typeface="Calibri" panose="020F0502020204030204" pitchFamily="34" charset="0"/>
              </a:endParaRPr>
            </a:p>
          </p:txBody>
        </p:sp>
      </p:grpSp>
      <p:grpSp>
        <p:nvGrpSpPr>
          <p:cNvPr id="21" name="Group 63"/>
          <p:cNvGrpSpPr>
            <a:grpSpLocks/>
          </p:cNvGrpSpPr>
          <p:nvPr/>
        </p:nvGrpSpPr>
        <p:grpSpPr bwMode="auto">
          <a:xfrm>
            <a:off x="432816" y="5197430"/>
            <a:ext cx="8969375" cy="274638"/>
            <a:chOff x="253" y="3209"/>
            <a:chExt cx="5650" cy="173"/>
          </a:xfrm>
        </p:grpSpPr>
        <p:sp>
          <p:nvSpPr>
            <p:cNvPr id="22" name="Oval 53"/>
            <p:cNvSpPr>
              <a:spLocks noChangeArrowheads="1"/>
            </p:cNvSpPr>
            <p:nvPr/>
          </p:nvSpPr>
          <p:spPr bwMode="gray">
            <a:xfrm>
              <a:off x="253" y="3209"/>
              <a:ext cx="173" cy="173"/>
            </a:xfrm>
            <a:prstGeom prst="ellipse">
              <a:avLst/>
            </a:prstGeom>
            <a:solidFill>
              <a:schemeClr val="hlink"/>
            </a:solidFill>
            <a:ln w="9525" algn="ctr">
              <a:solidFill>
                <a:schemeClr val="bg2"/>
              </a:solidFill>
              <a:round/>
              <a:headEnd/>
              <a:tailEnd/>
            </a:ln>
          </p:spPr>
          <p:txBody>
            <a:bodyPr wrap="none" lIns="0" tIns="0" rIns="0" bIns="0" anchor="ctr"/>
            <a:lstStyle/>
            <a:p>
              <a:pPr algn="ctr">
                <a:lnSpc>
                  <a:spcPct val="86000"/>
                </a:lnSpc>
              </a:pPr>
              <a:r>
                <a:rPr lang="en-US" sz="2800" b="1" dirty="0">
                  <a:solidFill>
                    <a:srgbClr val="FFFFFF"/>
                  </a:solidFill>
                </a:rPr>
                <a:t>5</a:t>
              </a:r>
            </a:p>
          </p:txBody>
        </p:sp>
        <p:sp>
          <p:nvSpPr>
            <p:cNvPr id="23" name="Text Box 54"/>
            <p:cNvSpPr txBox="1">
              <a:spLocks noChangeArrowheads="1"/>
            </p:cNvSpPr>
            <p:nvPr/>
          </p:nvSpPr>
          <p:spPr bwMode="gray">
            <a:xfrm>
              <a:off x="489" y="3209"/>
              <a:ext cx="5414" cy="173"/>
            </a:xfrm>
            <a:prstGeom prst="rect">
              <a:avLst/>
            </a:prstGeom>
            <a:noFill/>
            <a:ln w="9525" algn="ctr">
              <a:noFill/>
              <a:miter lim="800000"/>
              <a:headEnd/>
              <a:tailEnd/>
            </a:ln>
          </p:spPr>
          <p:txBody>
            <a:bodyPr lIns="0" tIns="0" rIns="0" bIns="0" anchor="ctr"/>
            <a:lstStyle/>
            <a:p>
              <a:pPr>
                <a:lnSpc>
                  <a:spcPct val="86000"/>
                </a:lnSpc>
                <a:spcBef>
                  <a:spcPct val="50000"/>
                </a:spcBef>
              </a:pPr>
              <a:r>
                <a:rPr lang="en-US" sz="1800" dirty="0" smtClean="0">
                  <a:latin typeface="Calibri" panose="020F0502020204030204" pitchFamily="34" charset="0"/>
                  <a:cs typeface="Calibri" panose="020F0502020204030204" pitchFamily="34" charset="0"/>
                </a:rPr>
                <a:t>Potential expansion of alternative opt-out systems (i.e. Texas and Oklahoma)</a:t>
              </a:r>
              <a:endParaRPr lang="en-US" sz="1800" dirty="0">
                <a:latin typeface="Calibri" panose="020F0502020204030204" pitchFamily="34" charset="0"/>
                <a:cs typeface="Calibri" panose="020F0502020204030204" pitchFamily="34" charset="0"/>
              </a:endParaRPr>
            </a:p>
          </p:txBody>
        </p:sp>
      </p:grpSp>
      <p:grpSp>
        <p:nvGrpSpPr>
          <p:cNvPr id="24" name="Group 64"/>
          <p:cNvGrpSpPr>
            <a:grpSpLocks/>
          </p:cNvGrpSpPr>
          <p:nvPr/>
        </p:nvGrpSpPr>
        <p:grpSpPr bwMode="auto">
          <a:xfrm>
            <a:off x="432816" y="6141218"/>
            <a:ext cx="8967788" cy="274638"/>
            <a:chOff x="253" y="3436"/>
            <a:chExt cx="5649" cy="173"/>
          </a:xfrm>
        </p:grpSpPr>
        <p:sp>
          <p:nvSpPr>
            <p:cNvPr id="25" name="Oval 56"/>
            <p:cNvSpPr>
              <a:spLocks noChangeArrowheads="1"/>
            </p:cNvSpPr>
            <p:nvPr/>
          </p:nvSpPr>
          <p:spPr bwMode="gray">
            <a:xfrm>
              <a:off x="253" y="3436"/>
              <a:ext cx="173" cy="173"/>
            </a:xfrm>
            <a:prstGeom prst="ellipse">
              <a:avLst/>
            </a:prstGeom>
            <a:solidFill>
              <a:schemeClr val="hlink"/>
            </a:solidFill>
            <a:ln w="9525" algn="ctr">
              <a:solidFill>
                <a:schemeClr val="bg2"/>
              </a:solidFill>
              <a:round/>
              <a:headEnd/>
              <a:tailEnd/>
            </a:ln>
          </p:spPr>
          <p:txBody>
            <a:bodyPr wrap="none" lIns="0" tIns="0" rIns="0" bIns="0" anchor="ctr"/>
            <a:lstStyle/>
            <a:p>
              <a:pPr algn="ctr">
                <a:lnSpc>
                  <a:spcPct val="86000"/>
                </a:lnSpc>
              </a:pPr>
              <a:r>
                <a:rPr lang="en-US" sz="2800" b="1" dirty="0">
                  <a:solidFill>
                    <a:srgbClr val="FFFFFF"/>
                  </a:solidFill>
                </a:rPr>
                <a:t>7</a:t>
              </a:r>
            </a:p>
          </p:txBody>
        </p:sp>
        <p:sp>
          <p:nvSpPr>
            <p:cNvPr id="26" name="Text Box 57"/>
            <p:cNvSpPr txBox="1">
              <a:spLocks noChangeArrowheads="1"/>
            </p:cNvSpPr>
            <p:nvPr/>
          </p:nvSpPr>
          <p:spPr bwMode="gray">
            <a:xfrm>
              <a:off x="488" y="3436"/>
              <a:ext cx="5414" cy="173"/>
            </a:xfrm>
            <a:prstGeom prst="rect">
              <a:avLst/>
            </a:prstGeom>
            <a:noFill/>
            <a:ln w="9525" algn="ctr">
              <a:noFill/>
              <a:miter lim="800000"/>
              <a:headEnd/>
              <a:tailEnd/>
            </a:ln>
          </p:spPr>
          <p:txBody>
            <a:bodyPr lIns="0" tIns="0" rIns="0" bIns="0" anchor="ctr"/>
            <a:lstStyle/>
            <a:p>
              <a:pPr>
                <a:lnSpc>
                  <a:spcPct val="86000"/>
                </a:lnSpc>
                <a:spcBef>
                  <a:spcPct val="50000"/>
                </a:spcBef>
              </a:pPr>
              <a:r>
                <a:rPr lang="en-US" sz="1800" dirty="0" smtClean="0">
                  <a:latin typeface="Calibri" panose="020F0502020204030204" pitchFamily="34" charset="0"/>
                  <a:cs typeface="Calibri" panose="020F0502020204030204" pitchFamily="34" charset="0"/>
                </a:rPr>
                <a:t>Some positives since last year such as continued Premium increases, Frequency rate declines, and moderate Severity growth</a:t>
              </a:r>
              <a:endParaRPr lang="en-US" sz="1800" dirty="0">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19664655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Number"/>
          <p:cNvSpPr>
            <a:spLocks noGrp="1" noChangeArrowheads="1"/>
          </p:cNvSpPr>
          <p:nvPr>
            <p:ph type="sldNum" sz="quarter" idx="10"/>
            <p:custDataLst>
              <p:tags r:id="rId1"/>
            </p:custDataLst>
          </p:nvPr>
        </p:nvSpPr>
        <p:spPr/>
        <p:txBody>
          <a:bodyPr/>
          <a:lstStyle/>
          <a:p>
            <a:pPr>
              <a:defRPr/>
            </a:pPr>
            <a:fld id="{7E587F99-1A1E-49B9-A308-2F843DE1B35F}" type="slidenum">
              <a:rPr lang="en-US"/>
              <a:pPr>
                <a:defRPr/>
              </a:pPr>
              <a:t>46</a:t>
            </a:fld>
            <a:endParaRPr lang="en-US"/>
          </a:p>
        </p:txBody>
      </p:sp>
      <p:sp>
        <p:nvSpPr>
          <p:cNvPr id="18435" name="Rectangle 2"/>
          <p:cNvSpPr>
            <a:spLocks noGrp="1" noChangeArrowheads="1"/>
          </p:cNvSpPr>
          <p:nvPr>
            <p:ph type="title"/>
          </p:nvPr>
        </p:nvSpPr>
        <p:spPr>
          <a:xfrm>
            <a:off x="455613" y="355600"/>
            <a:ext cx="8686800" cy="690563"/>
          </a:xfrm>
        </p:spPr>
        <p:txBody>
          <a:bodyPr/>
          <a:lstStyle/>
          <a:p>
            <a:r>
              <a:rPr lang="en-US" sz="1900" dirty="0" smtClean="0"/>
              <a:t>July 2014 Reinsurance Market</a:t>
            </a:r>
            <a:br>
              <a:rPr lang="en-US" sz="1900" dirty="0" smtClean="0"/>
            </a:br>
            <a:r>
              <a:rPr lang="en-US" sz="1600" dirty="0" smtClean="0">
                <a:solidFill>
                  <a:schemeClr val="accent2"/>
                </a:solidFill>
              </a:rPr>
              <a:t>Workers’ Compensation</a:t>
            </a:r>
          </a:p>
        </p:txBody>
      </p:sp>
      <p:sp>
        <p:nvSpPr>
          <p:cNvPr id="18436" name="Rectangle 3"/>
          <p:cNvSpPr>
            <a:spLocks noGrp="1" noChangeArrowheads="1"/>
          </p:cNvSpPr>
          <p:nvPr>
            <p:ph type="body" idx="1"/>
          </p:nvPr>
        </p:nvSpPr>
        <p:spPr>
          <a:xfrm>
            <a:off x="455612" y="1152871"/>
            <a:ext cx="8897109" cy="4987925"/>
          </a:xfrm>
        </p:spPr>
        <p:txBody>
          <a:bodyPr/>
          <a:lstStyle/>
          <a:p>
            <a:pPr marL="203200" lvl="1" indent="-203200">
              <a:spcBef>
                <a:spcPct val="60000"/>
              </a:spcBef>
              <a:buFontTx/>
              <a:buChar char="•"/>
            </a:pPr>
            <a:r>
              <a:rPr lang="en-US" sz="1800" dirty="0" smtClean="0"/>
              <a:t>WC Cat </a:t>
            </a:r>
            <a:r>
              <a:rPr lang="en-US" sz="1800" dirty="0"/>
              <a:t>layers </a:t>
            </a:r>
            <a:r>
              <a:rPr lang="en-US" sz="1800" dirty="0" smtClean="0"/>
              <a:t>rates averaging down flat </a:t>
            </a:r>
            <a:r>
              <a:rPr lang="en-US" sz="1800" dirty="0"/>
              <a:t>to </a:t>
            </a:r>
            <a:r>
              <a:rPr lang="en-US" sz="1800" dirty="0" smtClean="0"/>
              <a:t>-10%; ROL decreases down flat to -2%</a:t>
            </a:r>
          </a:p>
          <a:p>
            <a:r>
              <a:rPr lang="en-US" sz="1800" dirty="0" smtClean="0"/>
              <a:t>Rate </a:t>
            </a:r>
            <a:r>
              <a:rPr lang="en-US" sz="1800" dirty="0"/>
              <a:t>reductions on the </a:t>
            </a:r>
            <a:r>
              <a:rPr lang="en-US" sz="1800" dirty="0" smtClean="0"/>
              <a:t>multi-claimant Cat layers primarily driven by SP growth</a:t>
            </a:r>
          </a:p>
          <a:p>
            <a:pPr lvl="1"/>
            <a:r>
              <a:rPr lang="en-US" sz="1800" dirty="0"/>
              <a:t>u</a:t>
            </a:r>
            <a:r>
              <a:rPr lang="en-US" sz="1800" dirty="0" smtClean="0"/>
              <a:t>nderlying rate increases and higher exposure from continued payroll increases</a:t>
            </a:r>
          </a:p>
          <a:p>
            <a:pPr lvl="1"/>
            <a:r>
              <a:rPr lang="en-US" sz="1800" dirty="0" smtClean="0"/>
              <a:t>a </a:t>
            </a:r>
            <a:r>
              <a:rPr lang="en-US" sz="1800" dirty="0"/>
              <a:t>relatively light </a:t>
            </a:r>
            <a:r>
              <a:rPr lang="en-US" sz="1800" dirty="0" smtClean="0"/>
              <a:t>overall cat </a:t>
            </a:r>
            <a:r>
              <a:rPr lang="en-US" sz="1800" dirty="0"/>
              <a:t>loss year </a:t>
            </a:r>
            <a:r>
              <a:rPr lang="en-US" sz="1800" dirty="0" smtClean="0"/>
              <a:t>plus new </a:t>
            </a:r>
            <a:r>
              <a:rPr lang="en-US" sz="1800" dirty="0"/>
              <a:t>traditional reinsurance market capacity </a:t>
            </a:r>
            <a:r>
              <a:rPr lang="en-US" sz="1800" dirty="0" smtClean="0"/>
              <a:t>gravitating towards the WC line</a:t>
            </a:r>
          </a:p>
          <a:p>
            <a:r>
              <a:rPr lang="en-US" sz="1800" dirty="0" smtClean="0"/>
              <a:t>Increased </a:t>
            </a:r>
            <a:r>
              <a:rPr lang="en-US" sz="1800" dirty="0"/>
              <a:t>interest </a:t>
            </a:r>
            <a:r>
              <a:rPr lang="en-US" sz="1800" dirty="0" smtClean="0"/>
              <a:t>for WC is </a:t>
            </a:r>
            <a:r>
              <a:rPr lang="en-US" sz="1800" dirty="0"/>
              <a:t>likely to be sustained in 2014 due </a:t>
            </a:r>
            <a:r>
              <a:rPr lang="en-US" sz="1800" dirty="0" smtClean="0"/>
              <a:t>to</a:t>
            </a:r>
            <a:endParaRPr lang="en-US" sz="1800" dirty="0"/>
          </a:p>
          <a:p>
            <a:pPr lvl="2"/>
            <a:r>
              <a:rPr lang="en-US" sz="1800" dirty="0"/>
              <a:t>continued pricing increases </a:t>
            </a:r>
            <a:r>
              <a:rPr lang="en-US" sz="1800" dirty="0" smtClean="0"/>
              <a:t>forecasted</a:t>
            </a:r>
          </a:p>
          <a:p>
            <a:pPr lvl="2"/>
            <a:r>
              <a:rPr lang="en-US" sz="1800" dirty="0" smtClean="0"/>
              <a:t>Increasing payrolls</a:t>
            </a:r>
          </a:p>
          <a:p>
            <a:pPr lvl="2"/>
            <a:r>
              <a:rPr lang="en-US" sz="1800" dirty="0" smtClean="0"/>
              <a:t>improvement </a:t>
            </a:r>
            <a:r>
              <a:rPr lang="en-US" sz="1800" dirty="0"/>
              <a:t>in operating results </a:t>
            </a:r>
            <a:r>
              <a:rPr lang="en-US" sz="1800" dirty="0" smtClean="0"/>
              <a:t>(overall </a:t>
            </a:r>
            <a:r>
              <a:rPr lang="en-US" sz="1800" dirty="0"/>
              <a:t>combined ratio </a:t>
            </a:r>
            <a:r>
              <a:rPr lang="en-US" sz="1800" dirty="0" smtClean="0"/>
              <a:t>was lowest </a:t>
            </a:r>
            <a:r>
              <a:rPr lang="en-US" sz="1800" dirty="0"/>
              <a:t>in </a:t>
            </a:r>
            <a:r>
              <a:rPr lang="en-US" sz="1800" dirty="0" smtClean="0"/>
              <a:t>5 years)</a:t>
            </a:r>
          </a:p>
          <a:p>
            <a:pPr lvl="2"/>
            <a:r>
              <a:rPr lang="en-US" sz="1800" dirty="0" smtClean="0"/>
              <a:t>improved underwriting discipline </a:t>
            </a:r>
            <a:r>
              <a:rPr lang="en-US" sz="1800" dirty="0"/>
              <a:t>and a </a:t>
            </a:r>
            <a:r>
              <a:rPr lang="en-US" sz="1800" dirty="0" smtClean="0"/>
              <a:t>slight reduction </a:t>
            </a:r>
            <a:r>
              <a:rPr lang="en-US" sz="1800" dirty="0"/>
              <a:t>in competition</a:t>
            </a:r>
          </a:p>
          <a:p>
            <a:pPr lvl="0"/>
            <a:r>
              <a:rPr lang="en-US" sz="1800" dirty="0" smtClean="0"/>
              <a:t>Potential opportunity in </a:t>
            </a:r>
            <a:r>
              <a:rPr lang="en-US" sz="1800" dirty="0"/>
              <a:t>offering reinsurance solutions for leveraged insurance companies looking to address reserve development challenges </a:t>
            </a:r>
          </a:p>
          <a:p>
            <a:r>
              <a:rPr lang="en-US" sz="1800" dirty="0" smtClean="0"/>
              <a:t>Likelihood </a:t>
            </a:r>
            <a:r>
              <a:rPr lang="en-US" sz="1800" dirty="0"/>
              <a:t>of additional capacity </a:t>
            </a:r>
            <a:r>
              <a:rPr lang="en-US" sz="1800" dirty="0" smtClean="0"/>
              <a:t>that may be needed to </a:t>
            </a:r>
            <a:r>
              <a:rPr lang="en-US" sz="1800" dirty="0"/>
              <a:t>mitigate </a:t>
            </a:r>
            <a:r>
              <a:rPr lang="en-US" sz="1800" dirty="0" smtClean="0"/>
              <a:t>continued </a:t>
            </a:r>
            <a:r>
              <a:rPr lang="en-US" sz="1800" dirty="0"/>
              <a:t>uncertainty around the </a:t>
            </a:r>
            <a:r>
              <a:rPr lang="en-US" sz="1800" dirty="0" smtClean="0"/>
              <a:t>TRIPRA reauthorization (due </a:t>
            </a:r>
            <a:r>
              <a:rPr lang="en-US" sz="1800" dirty="0"/>
              <a:t>to expire on December 31, 2014) </a:t>
            </a:r>
          </a:p>
          <a:p>
            <a:pPr marL="228600" indent="-228600">
              <a:lnSpc>
                <a:spcPct val="90000"/>
              </a:lnSpc>
              <a:defRPr/>
            </a:pPr>
            <a:endParaRPr lang="en-US" sz="1800" dirty="0" smtClean="0"/>
          </a:p>
        </p:txBody>
      </p:sp>
    </p:spTree>
    <p:extLst>
      <p:ext uri="{BB962C8B-B14F-4D97-AF65-F5344CB8AC3E}">
        <p14:creationId xmlns:p14="http://schemas.microsoft.com/office/powerpoint/2010/main" val="40337734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7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10" y="1006257"/>
            <a:ext cx="86487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1"/>
          <p:cNvSpPr txBox="1">
            <a:spLocks noGrp="1"/>
          </p:cNvSpPr>
          <p:nvPr/>
        </p:nvSpPr>
        <p:spPr bwMode="gray">
          <a:xfrm>
            <a:off x="8691563" y="6483350"/>
            <a:ext cx="447675" cy="168275"/>
          </a:xfrm>
          <a:prstGeom prst="rect">
            <a:avLst/>
          </a:prstGeom>
          <a:noFill/>
          <a:ln>
            <a:miter lim="800000"/>
            <a:headEnd/>
            <a:tailEnd/>
          </a:ln>
        </p:spPr>
        <p:txBody>
          <a:bodyPr lIns="0" tIns="0" rIns="0" bIns="0">
            <a:spAutoFit/>
          </a:bodyPr>
          <a:lstStyle/>
          <a:p>
            <a:pPr algn="r">
              <a:defRPr/>
            </a:pPr>
            <a:fld id="{4D56430F-F6E3-43EA-ADCC-05F2FCE7706B}" type="slidenum">
              <a:rPr lang="en-US" sz="1100">
                <a:solidFill>
                  <a:schemeClr val="accent1"/>
                </a:solidFill>
                <a:ea typeface="+mn-ea"/>
              </a:rPr>
              <a:pPr algn="r">
                <a:defRPr/>
              </a:pPr>
              <a:t>47</a:t>
            </a:fld>
            <a:endParaRPr lang="en-US" sz="1100">
              <a:solidFill>
                <a:schemeClr val="accent1"/>
              </a:solidFill>
              <a:ea typeface="+mn-ea"/>
            </a:endParaRPr>
          </a:p>
        </p:txBody>
      </p:sp>
      <p:sp>
        <p:nvSpPr>
          <p:cNvPr id="14340" name="Rectangle 2"/>
          <p:cNvSpPr>
            <a:spLocks noGrp="1" noChangeArrowheads="1"/>
          </p:cNvSpPr>
          <p:nvPr>
            <p:ph type="title" idx="4294967295"/>
          </p:nvPr>
        </p:nvSpPr>
        <p:spPr>
          <a:xfrm>
            <a:off x="481013" y="341313"/>
            <a:ext cx="9229725" cy="690562"/>
          </a:xfrm>
        </p:spPr>
        <p:txBody>
          <a:bodyPr/>
          <a:lstStyle/>
          <a:p>
            <a:r>
              <a:rPr lang="en-US" sz="1900" dirty="0" smtClean="0"/>
              <a:t>2</a:t>
            </a:r>
            <a:r>
              <a:rPr lang="en-US" sz="1900" baseline="30000" dirty="0" smtClean="0"/>
              <a:t>nd</a:t>
            </a:r>
            <a:r>
              <a:rPr lang="en-US" sz="1900" dirty="0" smtClean="0"/>
              <a:t> Quarter 2014 Primary Market</a:t>
            </a:r>
            <a:br>
              <a:rPr lang="en-US" sz="1900" dirty="0" smtClean="0"/>
            </a:br>
            <a:r>
              <a:rPr lang="en-US" sz="1600" dirty="0" smtClean="0">
                <a:solidFill>
                  <a:schemeClr val="accent2"/>
                </a:solidFill>
              </a:rPr>
              <a:t>Cumulative Quarterly Rate Increases by Line</a:t>
            </a:r>
            <a:r>
              <a:rPr lang="en-US" sz="1600" dirty="0" smtClean="0"/>
              <a:t> </a:t>
            </a:r>
            <a:r>
              <a:rPr lang="en-US" sz="1600" dirty="0" smtClean="0">
                <a:sym typeface="Wingdings" pitchFamily="2" charset="2"/>
              </a:rPr>
              <a:t> </a:t>
            </a:r>
            <a:endParaRPr lang="en-US" sz="1600" dirty="0" smtClean="0"/>
          </a:p>
        </p:txBody>
      </p:sp>
      <p:sp>
        <p:nvSpPr>
          <p:cNvPr id="14342" name="Line 7"/>
          <p:cNvSpPr>
            <a:spLocks noChangeShapeType="1"/>
          </p:cNvSpPr>
          <p:nvPr/>
        </p:nvSpPr>
        <p:spPr bwMode="auto">
          <a:xfrm flipH="1" flipV="1">
            <a:off x="2385638" y="3555684"/>
            <a:ext cx="6276287" cy="0"/>
          </a:xfrm>
          <a:prstGeom prst="line">
            <a:avLst/>
          </a:prstGeom>
          <a:noFill/>
          <a:ln w="19050" cap="rnd">
            <a:solidFill>
              <a:srgbClr val="F4813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3" name="Rectangle 8"/>
          <p:cNvSpPr>
            <a:spLocks noChangeArrowheads="1"/>
          </p:cNvSpPr>
          <p:nvPr/>
        </p:nvSpPr>
        <p:spPr bwMode="auto">
          <a:xfrm>
            <a:off x="2430034" y="3500810"/>
            <a:ext cx="88900" cy="88900"/>
          </a:xfrm>
          <a:prstGeom prst="rect">
            <a:avLst/>
          </a:prstGeom>
          <a:solidFill>
            <a:srgbClr val="F48132"/>
          </a:solidFill>
          <a:ln w="9525">
            <a:solidFill>
              <a:schemeClr val="tx1"/>
            </a:solidFill>
            <a:miter lim="800000"/>
            <a:headEnd/>
            <a:tailEnd/>
          </a:ln>
        </p:spPr>
        <p:txBody>
          <a:bodyPr wrap="none" anchor="ctr"/>
          <a:lstStyle/>
          <a:p>
            <a:endParaRPr lang="en-US">
              <a:solidFill>
                <a:srgbClr val="F48132"/>
              </a:solidFill>
            </a:endParaRPr>
          </a:p>
        </p:txBody>
      </p:sp>
      <p:sp>
        <p:nvSpPr>
          <p:cNvPr id="14344" name="Rectangle 9"/>
          <p:cNvSpPr>
            <a:spLocks noChangeArrowheads="1"/>
          </p:cNvSpPr>
          <p:nvPr/>
        </p:nvSpPr>
        <p:spPr bwMode="auto">
          <a:xfrm>
            <a:off x="5167007" y="3498809"/>
            <a:ext cx="88900" cy="88900"/>
          </a:xfrm>
          <a:prstGeom prst="rect">
            <a:avLst/>
          </a:prstGeom>
          <a:solidFill>
            <a:srgbClr val="F48132"/>
          </a:solidFill>
          <a:ln w="9525">
            <a:solidFill>
              <a:schemeClr val="tx1"/>
            </a:solidFill>
            <a:miter lim="800000"/>
            <a:headEnd/>
            <a:tailEnd/>
          </a:ln>
        </p:spPr>
        <p:txBody>
          <a:bodyPr wrap="none" anchor="ctr"/>
          <a:lstStyle/>
          <a:p>
            <a:endParaRPr lang="en-US"/>
          </a:p>
        </p:txBody>
      </p:sp>
      <p:sp>
        <p:nvSpPr>
          <p:cNvPr id="14345" name="Rectangle 10"/>
          <p:cNvSpPr>
            <a:spLocks noChangeArrowheads="1"/>
          </p:cNvSpPr>
          <p:nvPr/>
        </p:nvSpPr>
        <p:spPr bwMode="auto">
          <a:xfrm>
            <a:off x="8675089" y="3511282"/>
            <a:ext cx="88900" cy="88900"/>
          </a:xfrm>
          <a:prstGeom prst="rect">
            <a:avLst/>
          </a:prstGeom>
          <a:solidFill>
            <a:srgbClr val="F48132"/>
          </a:solidFill>
          <a:ln w="9525">
            <a:solidFill>
              <a:schemeClr val="tx1"/>
            </a:solidFill>
            <a:miter lim="800000"/>
            <a:headEnd/>
            <a:tailEnd/>
          </a:ln>
        </p:spPr>
        <p:txBody>
          <a:bodyPr wrap="none" anchor="ctr"/>
          <a:lstStyle/>
          <a:p>
            <a:endParaRPr lang="en-US"/>
          </a:p>
        </p:txBody>
      </p:sp>
      <p:sp>
        <p:nvSpPr>
          <p:cNvPr id="6" name="AutoShape 23"/>
          <p:cNvSpPr>
            <a:spLocks noChangeArrowheads="1"/>
          </p:cNvSpPr>
          <p:nvPr/>
        </p:nvSpPr>
        <p:spPr bwMode="auto">
          <a:xfrm>
            <a:off x="4738619" y="833313"/>
            <a:ext cx="4532313" cy="871537"/>
          </a:xfrm>
          <a:prstGeom prst="roundRect">
            <a:avLst>
              <a:gd name="adj" fmla="val 16667"/>
            </a:avLst>
          </a:prstGeom>
          <a:solidFill>
            <a:schemeClr val="bg1">
              <a:lumMod val="85000"/>
            </a:schemeClr>
          </a:solidFill>
          <a:ln w="38100" algn="ctr">
            <a:solidFill>
              <a:schemeClr val="bg1"/>
            </a:solidFill>
            <a:round/>
            <a:headEnd/>
            <a:tailEnd/>
          </a:ln>
          <a:effectLst>
            <a:outerShdw blurRad="50800" dist="38100" dir="2700000" algn="tl" rotWithShape="0">
              <a:prstClr val="black">
                <a:alpha val="40000"/>
              </a:prstClr>
            </a:outerShdw>
          </a:effectLst>
        </p:spPr>
        <p:txBody>
          <a:bodyPr wrap="none" lIns="365760" tIns="91440" bIns="91440" anchor="ctr"/>
          <a:lstStyle/>
          <a:p>
            <a:pPr algn="ctr" eaLnBrk="0" hangingPunct="0">
              <a:spcBef>
                <a:spcPct val="60000"/>
              </a:spcBef>
              <a:defRPr/>
            </a:pPr>
            <a:r>
              <a:rPr lang="en-US" sz="1800" dirty="0">
                <a:solidFill>
                  <a:schemeClr val="accent1"/>
                </a:solidFill>
                <a:sym typeface="Wingdings" pitchFamily="2" charset="2"/>
              </a:rPr>
              <a:t>WC is </a:t>
            </a:r>
            <a:r>
              <a:rPr lang="en-US" sz="1800" dirty="0" smtClean="0">
                <a:solidFill>
                  <a:schemeClr val="accent1"/>
                </a:solidFill>
                <a:sym typeface="Wingdings" pitchFamily="2" charset="2"/>
              </a:rPr>
              <a:t>currently </a:t>
            </a:r>
            <a:r>
              <a:rPr lang="en-US" sz="1800" dirty="0">
                <a:solidFill>
                  <a:schemeClr val="accent1"/>
                </a:solidFill>
                <a:sym typeface="Wingdings" pitchFamily="2" charset="2"/>
              </a:rPr>
              <a:t>at </a:t>
            </a:r>
            <a:r>
              <a:rPr lang="en-US" sz="1800" dirty="0" smtClean="0">
                <a:solidFill>
                  <a:schemeClr val="accent1"/>
                </a:solidFill>
                <a:sym typeface="Wingdings" pitchFamily="2" charset="2"/>
              </a:rPr>
              <a:t>3</a:t>
            </a:r>
            <a:r>
              <a:rPr lang="en-US" sz="1800" baseline="30000" dirty="0" smtClean="0">
                <a:solidFill>
                  <a:schemeClr val="accent1"/>
                </a:solidFill>
                <a:sym typeface="Wingdings" pitchFamily="2" charset="2"/>
              </a:rPr>
              <a:t>rd</a:t>
            </a:r>
            <a:r>
              <a:rPr lang="en-US" sz="1800" dirty="0" smtClean="0">
                <a:solidFill>
                  <a:schemeClr val="accent1"/>
                </a:solidFill>
                <a:sym typeface="Wingdings" pitchFamily="2" charset="2"/>
              </a:rPr>
              <a:t> Quarter 2007</a:t>
            </a:r>
          </a:p>
          <a:p>
            <a:pPr algn="ctr" eaLnBrk="0" hangingPunct="0">
              <a:spcBef>
                <a:spcPct val="60000"/>
              </a:spcBef>
              <a:defRPr/>
            </a:pPr>
            <a:r>
              <a:rPr lang="en-US" sz="1800" dirty="0" smtClean="0">
                <a:solidFill>
                  <a:schemeClr val="accent1"/>
                </a:solidFill>
                <a:sym typeface="Wingdings" pitchFamily="2" charset="2"/>
              </a:rPr>
              <a:t>And 2</a:t>
            </a:r>
            <a:r>
              <a:rPr lang="en-US" sz="1800" baseline="30000" dirty="0" smtClean="0">
                <a:solidFill>
                  <a:schemeClr val="accent1"/>
                </a:solidFill>
                <a:sym typeface="Wingdings" pitchFamily="2" charset="2"/>
              </a:rPr>
              <a:t>nd</a:t>
            </a:r>
            <a:r>
              <a:rPr lang="en-US" sz="1800" dirty="0" smtClean="0">
                <a:solidFill>
                  <a:schemeClr val="accent1"/>
                </a:solidFill>
                <a:sym typeface="Wingdings" pitchFamily="2" charset="2"/>
              </a:rPr>
              <a:t> Quarter 2002 </a:t>
            </a:r>
            <a:r>
              <a:rPr lang="en-US" sz="1800" dirty="0">
                <a:solidFill>
                  <a:schemeClr val="accent1"/>
                </a:solidFill>
                <a:sym typeface="Wingdings" pitchFamily="2" charset="2"/>
              </a:rPr>
              <a:t>levels </a:t>
            </a:r>
            <a:r>
              <a:rPr lang="en-US" sz="1800" dirty="0" smtClean="0">
                <a:solidFill>
                  <a:schemeClr val="accent1"/>
                </a:solidFill>
                <a:sym typeface="Wingdings" pitchFamily="2" charset="2"/>
              </a:rPr>
              <a:t>       </a:t>
            </a:r>
            <a:endParaRPr lang="en-US" sz="1800" dirty="0">
              <a:solidFill>
                <a:schemeClr val="accent1"/>
              </a:solidFill>
              <a:sym typeface="Wingdings" pitchFamily="2" charset="2"/>
            </a:endParaRPr>
          </a:p>
        </p:txBody>
      </p:sp>
      <p:sp>
        <p:nvSpPr>
          <p:cNvPr id="14347" name="Line 12"/>
          <p:cNvSpPr>
            <a:spLocks noChangeShapeType="1"/>
          </p:cNvSpPr>
          <p:nvPr/>
        </p:nvSpPr>
        <p:spPr bwMode="auto">
          <a:xfrm flipH="1">
            <a:off x="3889827" y="1683077"/>
            <a:ext cx="903221" cy="1889701"/>
          </a:xfrm>
          <a:prstGeom prst="line">
            <a:avLst/>
          </a:prstGeom>
          <a:noFill/>
          <a:ln w="28575">
            <a:solidFill>
              <a:srgbClr val="BA2C2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8" name="Text Box 10"/>
          <p:cNvSpPr txBox="1">
            <a:spLocks noChangeArrowheads="1"/>
          </p:cNvSpPr>
          <p:nvPr/>
        </p:nvSpPr>
        <p:spPr bwMode="auto">
          <a:xfrm rot="-5400000">
            <a:off x="-975409" y="3309839"/>
            <a:ext cx="2861364" cy="27918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spcBef>
                <a:spcPct val="50000"/>
              </a:spcBef>
            </a:pPr>
            <a:r>
              <a:rPr lang="en-US" sz="1200" b="1" dirty="0" smtClean="0"/>
              <a:t>      Cumulative </a:t>
            </a:r>
            <a:r>
              <a:rPr lang="en-US" sz="1200" b="1" dirty="0"/>
              <a:t>rate %</a:t>
            </a:r>
            <a:r>
              <a:rPr lang="el-GR" sz="1200" b="1" dirty="0">
                <a:latin typeface="Calibri" pitchFamily="34" charset="0"/>
              </a:rPr>
              <a:t>Δ</a:t>
            </a:r>
            <a:r>
              <a:rPr lang="en-US" sz="1200" b="1" dirty="0"/>
              <a:t> Since 2000</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087616" y="6509924"/>
            <a:ext cx="3590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27252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8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1" y="1237724"/>
            <a:ext cx="8636786" cy="526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075" name="Rectangle 2"/>
          <p:cNvSpPr>
            <a:spLocks noGrp="1" noChangeArrowheads="1"/>
          </p:cNvSpPr>
          <p:nvPr>
            <p:ph type="title" idx="4294967295"/>
          </p:nvPr>
        </p:nvSpPr>
        <p:spPr>
          <a:xfrm>
            <a:off x="482029" y="357188"/>
            <a:ext cx="8686800" cy="690562"/>
          </a:xfrm>
        </p:spPr>
        <p:txBody>
          <a:bodyPr/>
          <a:lstStyle/>
          <a:p>
            <a:r>
              <a:rPr lang="en-US" sz="1900" dirty="0" smtClean="0"/>
              <a:t>2</a:t>
            </a:r>
            <a:r>
              <a:rPr lang="en-US" sz="1900" baseline="30000" dirty="0" smtClean="0"/>
              <a:t>nd</a:t>
            </a:r>
            <a:r>
              <a:rPr lang="en-US" sz="1900" dirty="0" smtClean="0"/>
              <a:t> Quarter 2014 Primary Market</a:t>
            </a:r>
            <a:br>
              <a:rPr lang="en-US" sz="1900" dirty="0" smtClean="0"/>
            </a:br>
            <a:r>
              <a:rPr lang="en-US" sz="1600" dirty="0">
                <a:solidFill>
                  <a:schemeClr val="accent2"/>
                </a:solidFill>
              </a:rPr>
              <a:t>WC Rate Increases Reported by Agents &amp; Brokers in CIAB Survey</a:t>
            </a:r>
            <a:r>
              <a:rPr lang="en-US" sz="1900" dirty="0" smtClean="0"/>
              <a:t/>
            </a:r>
            <a:br>
              <a:rPr lang="en-US" sz="1900" dirty="0" smtClean="0"/>
            </a:br>
            <a:r>
              <a:rPr lang="en-US" sz="1900" dirty="0" smtClean="0"/>
              <a:t/>
            </a:r>
            <a:br>
              <a:rPr lang="en-US" sz="1900" dirty="0" smtClean="0"/>
            </a:br>
            <a:r>
              <a:rPr lang="en-US" sz="1900" dirty="0" smtClean="0"/>
              <a:t/>
            </a:r>
            <a:br>
              <a:rPr lang="en-US" sz="1900" dirty="0" smtClean="0"/>
            </a:br>
            <a:endParaRPr lang="en-US" sz="1900" dirty="0" smtClean="0"/>
          </a:p>
        </p:txBody>
      </p:sp>
      <p:sp>
        <p:nvSpPr>
          <p:cNvPr id="899078" name="Line 7"/>
          <p:cNvSpPr>
            <a:spLocks noChangeShapeType="1"/>
          </p:cNvSpPr>
          <p:nvPr/>
        </p:nvSpPr>
        <p:spPr bwMode="auto">
          <a:xfrm flipH="1" flipV="1">
            <a:off x="1208317" y="3811855"/>
            <a:ext cx="7068136" cy="0"/>
          </a:xfrm>
          <a:prstGeom prst="line">
            <a:avLst/>
          </a:prstGeom>
          <a:noFill/>
          <a:ln w="9525">
            <a:solidFill>
              <a:srgbClr val="F48132"/>
            </a:solidFill>
            <a:round/>
            <a:headEnd type="triangle" w="med" len="med"/>
            <a:tailEnd type="triangle" w="med" len="med"/>
          </a:ln>
        </p:spPr>
        <p:txBody>
          <a:bodyPr/>
          <a:lstStyle/>
          <a:p>
            <a:endParaRPr lang="en-US"/>
          </a:p>
        </p:txBody>
      </p:sp>
      <p:sp>
        <p:nvSpPr>
          <p:cNvPr id="6" name="AutoShape 23"/>
          <p:cNvSpPr>
            <a:spLocks noChangeArrowheads="1"/>
          </p:cNvSpPr>
          <p:nvPr/>
        </p:nvSpPr>
        <p:spPr bwMode="auto">
          <a:xfrm>
            <a:off x="1573896" y="904830"/>
            <a:ext cx="6288088" cy="423862"/>
          </a:xfrm>
          <a:prstGeom prst="roundRect">
            <a:avLst>
              <a:gd name="adj" fmla="val 16667"/>
            </a:avLst>
          </a:prstGeom>
          <a:solidFill>
            <a:schemeClr val="bg1">
              <a:lumMod val="85000"/>
            </a:schemeClr>
          </a:solidFill>
          <a:ln w="38100" algn="ctr">
            <a:solidFill>
              <a:schemeClr val="bg1"/>
            </a:solidFill>
            <a:round/>
            <a:headEnd/>
            <a:tailEnd/>
          </a:ln>
          <a:effectLst>
            <a:outerShdw blurRad="50800" dist="38100" dir="2700000" algn="tl" rotWithShape="0">
              <a:prstClr val="black">
                <a:alpha val="40000"/>
              </a:prstClr>
            </a:outerShdw>
          </a:effectLst>
        </p:spPr>
        <p:txBody>
          <a:bodyPr wrap="none" lIns="365760" tIns="91440" bIns="91440" anchor="ctr"/>
          <a:lstStyle/>
          <a:p>
            <a:pPr algn="ctr" eaLnBrk="0" hangingPunct="0">
              <a:spcBef>
                <a:spcPct val="60000"/>
              </a:spcBef>
              <a:defRPr/>
            </a:pPr>
            <a:r>
              <a:rPr lang="en-US" dirty="0" smtClean="0">
                <a:solidFill>
                  <a:schemeClr val="accent1"/>
                </a:solidFill>
                <a:sym typeface="Wingdings" pitchFamily="2" charset="2"/>
              </a:rPr>
              <a:t>Over 50</a:t>
            </a:r>
            <a:r>
              <a:rPr lang="en-US" dirty="0" smtClean="0">
                <a:solidFill>
                  <a:schemeClr val="accent1"/>
                </a:solidFill>
                <a:ea typeface="MS PGothic"/>
                <a:cs typeface="MS PGothic"/>
                <a:sym typeface="Wingdings" pitchFamily="2" charset="2"/>
              </a:rPr>
              <a:t>% </a:t>
            </a:r>
            <a:r>
              <a:rPr lang="en-US" dirty="0">
                <a:solidFill>
                  <a:schemeClr val="accent1"/>
                </a:solidFill>
                <a:ea typeface="MS PGothic"/>
                <a:cs typeface="MS PGothic"/>
                <a:sym typeface="Wingdings" pitchFamily="2" charset="2"/>
              </a:rPr>
              <a:t>reported rate increases +1%  +30%   </a:t>
            </a:r>
            <a:r>
              <a:rPr lang="en-US" dirty="0">
                <a:ea typeface="MS PGothic"/>
                <a:cs typeface="MS PGothic"/>
                <a:sym typeface="Wingdings" pitchFamily="2" charset="2"/>
              </a:rPr>
              <a:t> </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087616" y="6509924"/>
            <a:ext cx="3590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Text Box 10"/>
          <p:cNvSpPr txBox="1">
            <a:spLocks noChangeArrowheads="1"/>
          </p:cNvSpPr>
          <p:nvPr/>
        </p:nvSpPr>
        <p:spPr bwMode="auto">
          <a:xfrm rot="-5400000">
            <a:off x="-808303" y="3253992"/>
            <a:ext cx="2533450" cy="27918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spcBef>
                <a:spcPct val="50000"/>
              </a:spcBef>
            </a:pPr>
            <a:r>
              <a:rPr lang="en-US" sz="1200" b="1" dirty="0" smtClean="0"/>
              <a:t>      % of Survey Responders</a:t>
            </a:r>
            <a:endParaRPr lang="en-US" sz="1200" b="1" dirty="0"/>
          </a:p>
        </p:txBody>
      </p:sp>
    </p:spTree>
    <p:extLst>
      <p:ext uri="{BB962C8B-B14F-4D97-AF65-F5344CB8AC3E}">
        <p14:creationId xmlns:p14="http://schemas.microsoft.com/office/powerpoint/2010/main" val="3729580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Functions of Reinsurance</a:t>
            </a:r>
          </a:p>
        </p:txBody>
      </p:sp>
      <p:sp>
        <p:nvSpPr>
          <p:cNvPr id="119811" name="Rectangle 3"/>
          <p:cNvSpPr>
            <a:spLocks noGrp="1" noChangeArrowheads="1"/>
          </p:cNvSpPr>
          <p:nvPr>
            <p:ph type="body" idx="1"/>
          </p:nvPr>
        </p:nvSpPr>
        <p:spPr/>
        <p:txBody>
          <a:bodyPr/>
          <a:lstStyle/>
          <a:p>
            <a:r>
              <a:rPr lang="en-US" smtClean="0"/>
              <a:t>Primary Functions</a:t>
            </a:r>
          </a:p>
          <a:p>
            <a:pPr lvl="1"/>
            <a:r>
              <a:rPr lang="en-US" smtClean="0"/>
              <a:t>Capacity</a:t>
            </a:r>
          </a:p>
          <a:p>
            <a:pPr lvl="1"/>
            <a:r>
              <a:rPr lang="en-US" smtClean="0"/>
              <a:t>Stability</a:t>
            </a:r>
          </a:p>
          <a:p>
            <a:pPr lvl="1"/>
            <a:r>
              <a:rPr lang="en-US" smtClean="0"/>
              <a:t>Financing</a:t>
            </a:r>
          </a:p>
          <a:p>
            <a:pPr lvl="1"/>
            <a:r>
              <a:rPr lang="en-US" smtClean="0"/>
              <a:t>Catastrophe</a:t>
            </a:r>
          </a:p>
          <a:p>
            <a:r>
              <a:rPr lang="en-US" smtClean="0"/>
              <a:t>Secondary Functions</a:t>
            </a:r>
          </a:p>
          <a:p>
            <a:pPr lvl="1"/>
            <a:r>
              <a:rPr lang="en-US" smtClean="0"/>
              <a:t>Underwriting Advice</a:t>
            </a:r>
          </a:p>
          <a:p>
            <a:pPr lvl="1"/>
            <a:r>
              <a:rPr lang="en-US" smtClean="0"/>
              <a:t>Entering/Exiting lines of business/states etc.</a:t>
            </a:r>
          </a:p>
        </p:txBody>
      </p:sp>
    </p:spTree>
    <p:extLst>
      <p:ext uri="{BB962C8B-B14F-4D97-AF65-F5344CB8AC3E}">
        <p14:creationId xmlns:p14="http://schemas.microsoft.com/office/powerpoint/2010/main" val="2219816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98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981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98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5613" y="1162188"/>
            <a:ext cx="8686800" cy="4987925"/>
          </a:xfrm>
        </p:spPr>
        <p:txBody>
          <a:bodyPr/>
          <a:lstStyle/>
          <a:p>
            <a:pPr eaLnBrk="1" hangingPunct="1"/>
            <a:r>
              <a:rPr lang="en-US" sz="1600" dirty="0" smtClean="0"/>
              <a:t>Typical Price, Terms and Conditions for multi-claimant excess of loss program have improved in recent years</a:t>
            </a:r>
          </a:p>
          <a:p>
            <a:pPr lvl="1" eaLnBrk="1" hangingPunct="1"/>
            <a:r>
              <a:rPr lang="en-US" sz="1600" dirty="0" smtClean="0"/>
              <a:t>Conventional weapon terrorism is included in the standard program</a:t>
            </a:r>
          </a:p>
          <a:p>
            <a:pPr lvl="1" eaLnBrk="1" hangingPunct="1"/>
            <a:r>
              <a:rPr lang="en-US" sz="1600" dirty="0" smtClean="0"/>
              <a:t>Maximum Any One Life (MAOL) $10M (quotes for up to $20M bring requested)</a:t>
            </a:r>
          </a:p>
          <a:p>
            <a:pPr lvl="1" eaLnBrk="1" hangingPunct="1"/>
            <a:r>
              <a:rPr lang="en-US" sz="1600" dirty="0" smtClean="0"/>
              <a:t>Ten Year Sunset</a:t>
            </a:r>
          </a:p>
          <a:p>
            <a:pPr lvl="1" eaLnBrk="1" hangingPunct="1"/>
            <a:r>
              <a:rPr lang="en-US" sz="1600" dirty="0" smtClean="0"/>
              <a:t>Commutation, mutually agreeable</a:t>
            </a:r>
          </a:p>
          <a:p>
            <a:pPr lvl="1" eaLnBrk="1" hangingPunct="1"/>
            <a:r>
              <a:rPr lang="en-US" sz="1600" dirty="0" smtClean="0"/>
              <a:t>96 hour “event” coverage for occupational disease</a:t>
            </a:r>
          </a:p>
          <a:p>
            <a:pPr lvl="1" eaLnBrk="1" hangingPunct="1"/>
            <a:r>
              <a:rPr lang="en-US" sz="1600" dirty="0" smtClean="0"/>
              <a:t>Limited exclusions: no class exclusions, example “airlines”</a:t>
            </a:r>
          </a:p>
          <a:p>
            <a:pPr eaLnBrk="1" hangingPunct="1"/>
            <a:r>
              <a:rPr lang="en-US" sz="1600" dirty="0" smtClean="0"/>
              <a:t>Other notable enhancements (structural or otherwise):</a:t>
            </a:r>
          </a:p>
          <a:p>
            <a:pPr lvl="1" eaLnBrk="1" hangingPunct="1"/>
            <a:r>
              <a:rPr lang="en-US" sz="1600" dirty="0" smtClean="0"/>
              <a:t>Aggregate Catastrophe Excess of Loss</a:t>
            </a:r>
          </a:p>
          <a:p>
            <a:pPr lvl="1" eaLnBrk="1" hangingPunct="1"/>
            <a:r>
              <a:rPr lang="en-US" sz="1600" dirty="0" smtClean="0"/>
              <a:t>Multi-year coverage</a:t>
            </a:r>
          </a:p>
          <a:p>
            <a:pPr lvl="1" eaLnBrk="1" hangingPunct="1"/>
            <a:r>
              <a:rPr lang="en-US" sz="1600" dirty="0" smtClean="0"/>
              <a:t>Increased MAOLs &gt;  $10M being purchased (or elimination of MAOL for $10M xs $10M)</a:t>
            </a:r>
          </a:p>
          <a:p>
            <a:pPr lvl="1" eaLnBrk="1" hangingPunct="1"/>
            <a:r>
              <a:rPr lang="en-US" sz="1600" dirty="0" smtClean="0"/>
              <a:t>Incorporated pandemic coverage for WC compensable losses</a:t>
            </a:r>
          </a:p>
          <a:p>
            <a:pPr lvl="1" eaLnBrk="1" hangingPunct="1"/>
            <a:r>
              <a:rPr lang="en-US" sz="1600" dirty="0" smtClean="0"/>
              <a:t>Coordinating facultative reinsurance for exposure spikes</a:t>
            </a:r>
          </a:p>
          <a:p>
            <a:pPr lvl="1" eaLnBrk="1" hangingPunct="1"/>
            <a:r>
              <a:rPr lang="en-US" sz="1600" dirty="0" smtClean="0"/>
              <a:t>Flexibility terrorism coverage </a:t>
            </a:r>
          </a:p>
          <a:p>
            <a:pPr lvl="2" eaLnBrk="1" hangingPunct="1"/>
            <a:r>
              <a:rPr lang="en-US" sz="1600" dirty="0" smtClean="0"/>
              <a:t>Inclusive of NBCR (or some combination); select locations only with shared limits</a:t>
            </a:r>
          </a:p>
          <a:p>
            <a:pPr lvl="2" eaLnBrk="1" hangingPunct="1"/>
            <a:r>
              <a:rPr lang="en-US" sz="1600" dirty="0" smtClean="0"/>
              <a:t>Aggregate terrorism coverage to dovetail with TRIPRA</a:t>
            </a:r>
          </a:p>
          <a:p>
            <a:pPr lvl="1" eaLnBrk="1" hangingPunct="1"/>
            <a:endParaRPr lang="en-US" dirty="0" smtClean="0"/>
          </a:p>
        </p:txBody>
      </p:sp>
      <p:sp>
        <p:nvSpPr>
          <p:cNvPr id="9220" name="Slide Number Placeholder 3"/>
          <p:cNvSpPr>
            <a:spLocks noGrp="1"/>
          </p:cNvSpPr>
          <p:nvPr>
            <p:ph type="sldNum" sz="quarter" idx="10"/>
          </p:nvPr>
        </p:nvSpPr>
        <p:spPr>
          <a:noFill/>
        </p:spPr>
        <p:txBody>
          <a:bodyPr/>
          <a:lstStyle>
            <a:lvl1pPr algn="ctr" eaLnBrk="0" hangingPunct="0">
              <a:lnSpc>
                <a:spcPct val="86000"/>
              </a:lnSpc>
              <a:defRPr sz="2000">
                <a:solidFill>
                  <a:schemeClr val="tx1"/>
                </a:solidFill>
                <a:latin typeface="Arial" charset="0"/>
                <a:ea typeface="MS PGothic" pitchFamily="34" charset="-128"/>
              </a:defRPr>
            </a:lvl1pPr>
            <a:lvl2pPr marL="742950" indent="-285750" algn="ctr" eaLnBrk="0" hangingPunct="0">
              <a:lnSpc>
                <a:spcPct val="86000"/>
              </a:lnSpc>
              <a:defRPr sz="2000">
                <a:solidFill>
                  <a:schemeClr val="tx1"/>
                </a:solidFill>
                <a:latin typeface="Arial" charset="0"/>
                <a:ea typeface="MS PGothic" pitchFamily="34" charset="-128"/>
              </a:defRPr>
            </a:lvl2pPr>
            <a:lvl3pPr marL="1143000" indent="-228600" algn="ctr" eaLnBrk="0" hangingPunct="0">
              <a:lnSpc>
                <a:spcPct val="86000"/>
              </a:lnSpc>
              <a:defRPr sz="2000">
                <a:solidFill>
                  <a:schemeClr val="tx1"/>
                </a:solidFill>
                <a:latin typeface="Arial" charset="0"/>
                <a:ea typeface="MS PGothic" pitchFamily="34" charset="-128"/>
              </a:defRPr>
            </a:lvl3pPr>
            <a:lvl4pPr marL="1600200" indent="-228600" algn="ctr" eaLnBrk="0" hangingPunct="0">
              <a:lnSpc>
                <a:spcPct val="86000"/>
              </a:lnSpc>
              <a:defRPr sz="2000">
                <a:solidFill>
                  <a:schemeClr val="tx1"/>
                </a:solidFill>
                <a:latin typeface="Arial" charset="0"/>
                <a:ea typeface="MS PGothic" pitchFamily="34" charset="-128"/>
              </a:defRPr>
            </a:lvl4pPr>
            <a:lvl5pPr marL="2057400" indent="-228600" algn="ctr" eaLnBrk="0" hangingPunct="0">
              <a:lnSpc>
                <a:spcPct val="86000"/>
              </a:lnSpc>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pPr>
            <a:fld id="{D3A5F692-0F35-4284-9836-8E23500A136C}" type="slidenum">
              <a:rPr lang="en-US" sz="1100">
                <a:solidFill>
                  <a:schemeClr val="accent1"/>
                </a:solidFill>
              </a:rPr>
              <a:pPr algn="r" eaLnBrk="1" hangingPunct="1">
                <a:lnSpc>
                  <a:spcPct val="100000"/>
                </a:lnSpc>
              </a:pPr>
              <a:t>49</a:t>
            </a:fld>
            <a:endParaRPr lang="en-US" sz="1100">
              <a:solidFill>
                <a:schemeClr val="accent1"/>
              </a:solidFill>
            </a:endParaRPr>
          </a:p>
        </p:txBody>
      </p:sp>
      <p:sp>
        <p:nvSpPr>
          <p:cNvPr id="9221" name="Date Placeholder 4"/>
          <p:cNvSpPr>
            <a:spLocks noGrp="1"/>
          </p:cNvSpPr>
          <p:nvPr>
            <p:ph type="dt" sz="quarter" idx="11"/>
          </p:nvPr>
        </p:nvSpPr>
        <p:spPr>
          <a:noFill/>
        </p:spPr>
        <p:txBody>
          <a:bodyPr/>
          <a:lstStyle>
            <a:lvl1pPr algn="ctr" eaLnBrk="0" hangingPunct="0">
              <a:lnSpc>
                <a:spcPct val="86000"/>
              </a:lnSpc>
              <a:defRPr sz="2000">
                <a:solidFill>
                  <a:schemeClr val="tx1"/>
                </a:solidFill>
                <a:latin typeface="Arial" charset="0"/>
                <a:ea typeface="MS PGothic" pitchFamily="34" charset="-128"/>
              </a:defRPr>
            </a:lvl1pPr>
            <a:lvl2pPr marL="742950" indent="-285750" algn="ctr" eaLnBrk="0" hangingPunct="0">
              <a:lnSpc>
                <a:spcPct val="86000"/>
              </a:lnSpc>
              <a:defRPr sz="2000">
                <a:solidFill>
                  <a:schemeClr val="tx1"/>
                </a:solidFill>
                <a:latin typeface="Arial" charset="0"/>
                <a:ea typeface="MS PGothic" pitchFamily="34" charset="-128"/>
              </a:defRPr>
            </a:lvl2pPr>
            <a:lvl3pPr marL="1143000" indent="-228600" algn="ctr" eaLnBrk="0" hangingPunct="0">
              <a:lnSpc>
                <a:spcPct val="86000"/>
              </a:lnSpc>
              <a:defRPr sz="2000">
                <a:solidFill>
                  <a:schemeClr val="tx1"/>
                </a:solidFill>
                <a:latin typeface="Arial" charset="0"/>
                <a:ea typeface="MS PGothic" pitchFamily="34" charset="-128"/>
              </a:defRPr>
            </a:lvl3pPr>
            <a:lvl4pPr marL="1600200" indent="-228600" algn="ctr" eaLnBrk="0" hangingPunct="0">
              <a:lnSpc>
                <a:spcPct val="86000"/>
              </a:lnSpc>
              <a:defRPr sz="2000">
                <a:solidFill>
                  <a:schemeClr val="tx1"/>
                </a:solidFill>
                <a:latin typeface="Arial" charset="0"/>
                <a:ea typeface="MS PGothic" pitchFamily="34" charset="-128"/>
              </a:defRPr>
            </a:lvl4pPr>
            <a:lvl5pPr marL="2057400" indent="-228600" algn="ctr" eaLnBrk="0" hangingPunct="0">
              <a:lnSpc>
                <a:spcPct val="86000"/>
              </a:lnSpc>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eaLnBrk="1" hangingPunct="1">
              <a:lnSpc>
                <a:spcPct val="100000"/>
              </a:lnSpc>
            </a:pPr>
            <a:fld id="{EFE79A7D-3F40-400E-82E7-0C4C565626D2}" type="datetime4">
              <a:rPr lang="en-US" sz="700">
                <a:solidFill>
                  <a:srgbClr val="7C848A"/>
                </a:solidFill>
              </a:rPr>
              <a:pPr eaLnBrk="1" hangingPunct="1">
                <a:lnSpc>
                  <a:spcPct val="100000"/>
                </a:lnSpc>
              </a:pPr>
              <a:t>August 26, 2014</a:t>
            </a:fld>
            <a:endParaRPr lang="en-US" sz="700">
              <a:solidFill>
                <a:srgbClr val="7C848A"/>
              </a:solidFill>
            </a:endParaRPr>
          </a:p>
        </p:txBody>
      </p:sp>
      <p:sp>
        <p:nvSpPr>
          <p:cNvPr id="7" name="Rectangle 2"/>
          <p:cNvSpPr>
            <a:spLocks noGrp="1" noChangeArrowheads="1"/>
          </p:cNvSpPr>
          <p:nvPr>
            <p:ph type="title"/>
          </p:nvPr>
        </p:nvSpPr>
        <p:spPr>
          <a:xfrm>
            <a:off x="455613" y="355600"/>
            <a:ext cx="8686800" cy="690563"/>
          </a:xfrm>
        </p:spPr>
        <p:txBody>
          <a:bodyPr/>
          <a:lstStyle/>
          <a:p>
            <a:r>
              <a:rPr lang="en-US" sz="1900" dirty="0" smtClean="0"/>
              <a:t>July 2014 Reinsurance Market</a:t>
            </a:r>
            <a:br>
              <a:rPr lang="en-US" sz="1900" dirty="0" smtClean="0"/>
            </a:br>
            <a:r>
              <a:rPr lang="en-US" sz="1600" dirty="0" smtClean="0">
                <a:solidFill>
                  <a:schemeClr val="accent2"/>
                </a:solidFill>
              </a:rPr>
              <a:t>Workers’ Compensation  </a:t>
            </a:r>
          </a:p>
        </p:txBody>
      </p:sp>
    </p:spTree>
    <p:extLst>
      <p:ext uri="{BB962C8B-B14F-4D97-AF65-F5344CB8AC3E}">
        <p14:creationId xmlns:p14="http://schemas.microsoft.com/office/powerpoint/2010/main" val="4151900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3011699746"/>
              </p:ext>
            </p:extLst>
          </p:nvPr>
        </p:nvGraphicFramePr>
        <p:xfrm>
          <a:off x="2214336" y="852488"/>
          <a:ext cx="4867275" cy="2392362"/>
        </p:xfrm>
        <a:graphic>
          <a:graphicData uri="http://schemas.openxmlformats.org/presentationml/2006/ole">
            <mc:AlternateContent xmlns:mc="http://schemas.openxmlformats.org/markup-compatibility/2006">
              <mc:Choice xmlns:v="urn:schemas-microsoft-com:vml" Requires="v">
                <p:oleObj spid="_x0000_s1030" name="Chart" r:id="rId5" imgW="8658208" imgH="4533938" progId="MSGraph.Chart.8">
                  <p:embed followColorScheme="full"/>
                </p:oleObj>
              </mc:Choice>
              <mc:Fallback>
                <p:oleObj name="Chart" r:id="rId5" imgW="8658208" imgH="4533938" progId="MSGraph.Chart.8">
                  <p:embed followColorScheme="full"/>
                  <p:pic>
                    <p:nvPicPr>
                      <p:cNvPr id="0" name=""/>
                      <p:cNvPicPr>
                        <a:picLocks noChangeAspect="1" noChangeArrowheads="1"/>
                      </p:cNvPicPr>
                      <p:nvPr/>
                    </p:nvPicPr>
                    <p:blipFill>
                      <a:blip r:embed="rId6"/>
                      <a:srcRect/>
                      <a:stretch>
                        <a:fillRect/>
                      </a:stretch>
                    </p:blipFill>
                    <p:spPr bwMode="gray">
                      <a:xfrm>
                        <a:off x="2214336" y="852488"/>
                        <a:ext cx="4867275"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SlideNumber"/>
          <p:cNvSpPr>
            <a:spLocks noGrp="1" noChangeArrowheads="1"/>
          </p:cNvSpPr>
          <p:nvPr>
            <p:ph type="sldNum" sz="quarter" idx="10"/>
            <p:custDataLst>
              <p:tags r:id="rId2"/>
            </p:custDataLst>
          </p:nvPr>
        </p:nvSpPr>
        <p:spPr/>
        <p:txBody>
          <a:bodyPr/>
          <a:lstStyle/>
          <a:p>
            <a:pPr>
              <a:defRPr/>
            </a:pPr>
            <a:fld id="{8E1656E3-95CA-4F6D-8C65-085D54CC21FA}" type="slidenum">
              <a:rPr lang="en-US"/>
              <a:pPr>
                <a:defRPr/>
              </a:pPr>
              <a:t>50</a:t>
            </a:fld>
            <a:endParaRPr lang="en-US"/>
          </a:p>
        </p:txBody>
      </p:sp>
      <p:sp>
        <p:nvSpPr>
          <p:cNvPr id="5" name="AutoShape 23"/>
          <p:cNvSpPr>
            <a:spLocks noChangeArrowheads="1"/>
          </p:cNvSpPr>
          <p:nvPr/>
        </p:nvSpPr>
        <p:spPr bwMode="auto">
          <a:xfrm>
            <a:off x="493713" y="3678238"/>
            <a:ext cx="2813050" cy="1503362"/>
          </a:xfrm>
          <a:prstGeom prst="roundRect">
            <a:avLst>
              <a:gd name="adj" fmla="val 16667"/>
            </a:avLst>
          </a:prstGeom>
          <a:solidFill>
            <a:schemeClr val="bg1">
              <a:lumMod val="85000"/>
            </a:schemeClr>
          </a:solidFill>
          <a:ln w="38100" algn="ctr">
            <a:solidFill>
              <a:schemeClr val="bg1"/>
            </a:solidFill>
            <a:round/>
            <a:headEnd/>
            <a:tailEnd/>
          </a:ln>
          <a:effectLst>
            <a:outerShdw blurRad="50800" dist="38100" dir="2700000" algn="tl" rotWithShape="0">
              <a:prstClr val="black">
                <a:alpha val="40000"/>
              </a:prstClr>
            </a:outerShdw>
          </a:effectLst>
        </p:spPr>
        <p:txBody>
          <a:bodyPr wrap="none" lIns="365760" tIns="91440" bIns="91440" anchor="ctr"/>
          <a:lstStyle/>
          <a:p>
            <a:pPr algn="l" eaLnBrk="0" hangingPunct="0">
              <a:lnSpc>
                <a:spcPct val="100000"/>
              </a:lnSpc>
              <a:spcBef>
                <a:spcPct val="50000"/>
              </a:spcBef>
              <a:defRPr/>
            </a:pPr>
            <a:endParaRPr lang="en-US" sz="1800" b="1">
              <a:ea typeface="ＭＳ Ｐゴシック" pitchFamily="34" charset="-128"/>
            </a:endParaRPr>
          </a:p>
        </p:txBody>
      </p:sp>
      <p:sp>
        <p:nvSpPr>
          <p:cNvPr id="19461" name="Rectangle 2"/>
          <p:cNvSpPr>
            <a:spLocks noGrp="1" noChangeArrowheads="1"/>
          </p:cNvSpPr>
          <p:nvPr>
            <p:ph type="title" idx="4294967295"/>
          </p:nvPr>
        </p:nvSpPr>
        <p:spPr>
          <a:xfrm>
            <a:off x="455613" y="335565"/>
            <a:ext cx="8686800" cy="690563"/>
          </a:xfrm>
        </p:spPr>
        <p:txBody>
          <a:bodyPr/>
          <a:lstStyle/>
          <a:p>
            <a:r>
              <a:rPr lang="en-US" sz="1900" dirty="0" smtClean="0"/>
              <a:t>July 2014 WC Cat Reinsurance Renewal Recap</a:t>
            </a:r>
            <a:r>
              <a:rPr lang="en-US" dirty="0" smtClean="0"/>
              <a:t/>
            </a:r>
            <a:br>
              <a:rPr lang="en-US" dirty="0" smtClean="0"/>
            </a:br>
            <a:r>
              <a:rPr lang="en-US" sz="1600" dirty="0" smtClean="0">
                <a:solidFill>
                  <a:schemeClr val="accent2"/>
                </a:solidFill>
              </a:rPr>
              <a:t>Subject Premium Income (YOY)</a:t>
            </a:r>
          </a:p>
        </p:txBody>
      </p:sp>
      <p:sp>
        <p:nvSpPr>
          <p:cNvPr id="19462" name="Rectangle 7"/>
          <p:cNvSpPr>
            <a:spLocks noChangeArrowheads="1"/>
          </p:cNvSpPr>
          <p:nvPr/>
        </p:nvSpPr>
        <p:spPr bwMode="auto">
          <a:xfrm>
            <a:off x="0" y="5808663"/>
            <a:ext cx="9602788" cy="4508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pPr>
            <a:r>
              <a:rPr lang="en-US" sz="1800" dirty="0">
                <a:solidFill>
                  <a:schemeClr val="bg1"/>
                </a:solidFill>
              </a:rPr>
              <a:t>Many </a:t>
            </a:r>
            <a:r>
              <a:rPr lang="en-US" sz="1800" dirty="0" smtClean="0">
                <a:solidFill>
                  <a:schemeClr val="bg1"/>
                </a:solidFill>
              </a:rPr>
              <a:t>July </a:t>
            </a:r>
            <a:r>
              <a:rPr lang="en-US" sz="1800" dirty="0">
                <a:solidFill>
                  <a:schemeClr val="bg1"/>
                </a:solidFill>
              </a:rPr>
              <a:t>WC Cat renewals continued to experience notable SPI </a:t>
            </a:r>
            <a:r>
              <a:rPr lang="en-US" sz="1800" dirty="0" smtClean="0">
                <a:solidFill>
                  <a:schemeClr val="bg1"/>
                </a:solidFill>
              </a:rPr>
              <a:t>increases YOY</a:t>
            </a:r>
            <a:endParaRPr lang="en-US" sz="1800" dirty="0">
              <a:solidFill>
                <a:schemeClr val="bg1"/>
              </a:solidFill>
            </a:endParaRPr>
          </a:p>
        </p:txBody>
      </p:sp>
      <p:sp>
        <p:nvSpPr>
          <p:cNvPr id="19463" name="TextBox 14"/>
          <p:cNvSpPr txBox="1">
            <a:spLocks noChangeArrowheads="1"/>
          </p:cNvSpPr>
          <p:nvPr/>
        </p:nvSpPr>
        <p:spPr bwMode="auto">
          <a:xfrm>
            <a:off x="520700" y="3768725"/>
            <a:ext cx="27606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ctr" eaLnBrk="1" hangingPunct="1">
              <a:lnSpc>
                <a:spcPct val="100000"/>
              </a:lnSpc>
              <a:buFont typeface="Arial" charset="0"/>
              <a:buNone/>
            </a:pPr>
            <a:r>
              <a:rPr lang="en-US" sz="1600" dirty="0"/>
              <a:t>Subject base increases continued predominantly from rate increases with </a:t>
            </a:r>
            <a:r>
              <a:rPr lang="en-US" sz="1600" dirty="0" smtClean="0"/>
              <a:t>smaller </a:t>
            </a:r>
            <a:r>
              <a:rPr lang="en-US" sz="1600" dirty="0"/>
              <a:t>contributions from class shift and new payroll</a:t>
            </a:r>
          </a:p>
          <a:p>
            <a:pPr algn="l" eaLnBrk="1" hangingPunct="1">
              <a:lnSpc>
                <a:spcPct val="100000"/>
              </a:lnSpc>
              <a:buFont typeface="Arial" charset="0"/>
              <a:buNone/>
            </a:pPr>
            <a:endParaRPr lang="en-US" sz="1600" dirty="0"/>
          </a:p>
        </p:txBody>
      </p:sp>
      <p:sp>
        <p:nvSpPr>
          <p:cNvPr id="19464" name="Line 7"/>
          <p:cNvSpPr>
            <a:spLocks noChangeShapeType="1"/>
          </p:cNvSpPr>
          <p:nvPr/>
        </p:nvSpPr>
        <p:spPr bwMode="gray">
          <a:xfrm>
            <a:off x="2856820" y="2503255"/>
            <a:ext cx="3914093"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pic>
        <p:nvPicPr>
          <p:cNvPr id="143056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4411" y="3462452"/>
            <a:ext cx="51244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6513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3"/>
          <p:cNvSpPr>
            <a:spLocks noChangeArrowheads="1"/>
          </p:cNvSpPr>
          <p:nvPr/>
        </p:nvSpPr>
        <p:spPr bwMode="auto">
          <a:xfrm>
            <a:off x="6880225" y="1042607"/>
            <a:ext cx="819150" cy="274638"/>
          </a:xfrm>
          <a:prstGeom prst="roundRect">
            <a:avLst>
              <a:gd name="adj" fmla="val 16667"/>
            </a:avLst>
          </a:prstGeom>
          <a:solidFill>
            <a:schemeClr val="bg1">
              <a:lumMod val="85000"/>
            </a:schemeClr>
          </a:solidFill>
          <a:ln w="38100" algn="ctr">
            <a:solidFill>
              <a:schemeClr val="bg1"/>
            </a:solidFill>
            <a:round/>
            <a:headEnd/>
            <a:tailEnd/>
          </a:ln>
          <a:effectLst>
            <a:outerShdw blurRad="50800" dist="38100" dir="2700000" algn="tl" rotWithShape="0">
              <a:prstClr val="black">
                <a:alpha val="40000"/>
              </a:prstClr>
            </a:outerShdw>
          </a:effectLst>
        </p:spPr>
        <p:txBody>
          <a:bodyPr wrap="none" lIns="365760" tIns="91440" bIns="91440" anchor="ctr"/>
          <a:lstStyle/>
          <a:p>
            <a:pPr algn="l" eaLnBrk="0" hangingPunct="0">
              <a:lnSpc>
                <a:spcPct val="100000"/>
              </a:lnSpc>
              <a:spcBef>
                <a:spcPct val="50000"/>
              </a:spcBef>
              <a:defRPr/>
            </a:pPr>
            <a:endParaRPr lang="en-US" sz="1800" b="1"/>
          </a:p>
        </p:txBody>
      </p:sp>
      <p:sp>
        <p:nvSpPr>
          <p:cNvPr id="23" name="AutoShape 23"/>
          <p:cNvSpPr>
            <a:spLocks noChangeArrowheads="1"/>
          </p:cNvSpPr>
          <p:nvPr/>
        </p:nvSpPr>
        <p:spPr bwMode="auto">
          <a:xfrm>
            <a:off x="2171700" y="1042607"/>
            <a:ext cx="1055688" cy="292100"/>
          </a:xfrm>
          <a:prstGeom prst="roundRect">
            <a:avLst>
              <a:gd name="adj" fmla="val 16667"/>
            </a:avLst>
          </a:prstGeom>
          <a:solidFill>
            <a:schemeClr val="bg1">
              <a:lumMod val="85000"/>
            </a:schemeClr>
          </a:solidFill>
          <a:ln w="38100" algn="ctr">
            <a:solidFill>
              <a:schemeClr val="bg1"/>
            </a:solidFill>
            <a:round/>
            <a:headEnd/>
            <a:tailEnd/>
          </a:ln>
          <a:effectLst>
            <a:outerShdw blurRad="50800" dist="38100" dir="2700000" algn="tl" rotWithShape="0">
              <a:prstClr val="black">
                <a:alpha val="40000"/>
              </a:prstClr>
            </a:outerShdw>
          </a:effectLst>
        </p:spPr>
        <p:txBody>
          <a:bodyPr wrap="none" lIns="365760" tIns="91440" bIns="91440" anchor="ctr"/>
          <a:lstStyle/>
          <a:p>
            <a:pPr algn="l" eaLnBrk="0" hangingPunct="0">
              <a:lnSpc>
                <a:spcPct val="100000"/>
              </a:lnSpc>
              <a:spcBef>
                <a:spcPct val="50000"/>
              </a:spcBef>
              <a:defRPr/>
            </a:pPr>
            <a:endParaRPr lang="en-US" sz="1800" b="1"/>
          </a:p>
        </p:txBody>
      </p:sp>
      <p:graphicFrame>
        <p:nvGraphicFramePr>
          <p:cNvPr id="20484" name="Object 5"/>
          <p:cNvGraphicFramePr>
            <a:graphicFrameLocks noChangeAspect="1"/>
          </p:cNvGraphicFramePr>
          <p:nvPr>
            <p:extLst>
              <p:ext uri="{D42A27DB-BD31-4B8C-83A1-F6EECF244321}">
                <p14:modId xmlns:p14="http://schemas.microsoft.com/office/powerpoint/2010/main" val="1616681019"/>
              </p:ext>
            </p:extLst>
          </p:nvPr>
        </p:nvGraphicFramePr>
        <p:xfrm>
          <a:off x="4965700" y="1201740"/>
          <a:ext cx="4379913" cy="2152650"/>
        </p:xfrm>
        <a:graphic>
          <a:graphicData uri="http://schemas.openxmlformats.org/presentationml/2006/ole">
            <mc:AlternateContent xmlns:mc="http://schemas.openxmlformats.org/markup-compatibility/2006">
              <mc:Choice xmlns:v="urn:schemas-microsoft-com:vml" Requires="v">
                <p:oleObj spid="_x0000_s2058" name="Chart" r:id="rId5" imgW="8658208" imgH="4533938" progId="MSGraph.Chart.8">
                  <p:embed followColorScheme="full"/>
                </p:oleObj>
              </mc:Choice>
              <mc:Fallback>
                <p:oleObj name="Chart" r:id="rId5" imgW="8658208" imgH="4533938" progId="MSGraph.Chart.8">
                  <p:embed followColorScheme="full"/>
                  <p:pic>
                    <p:nvPicPr>
                      <p:cNvPr id="0" name=""/>
                      <p:cNvPicPr>
                        <a:picLocks noChangeAspect="1" noChangeArrowheads="1"/>
                      </p:cNvPicPr>
                      <p:nvPr/>
                    </p:nvPicPr>
                    <p:blipFill>
                      <a:blip r:embed="rId6"/>
                      <a:srcRect/>
                      <a:stretch>
                        <a:fillRect/>
                      </a:stretch>
                    </p:blipFill>
                    <p:spPr bwMode="gray">
                      <a:xfrm>
                        <a:off x="4965700" y="1201740"/>
                        <a:ext cx="4379913"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1"/>
          <p:cNvGraphicFramePr>
            <a:graphicFrameLocks noChangeAspect="1"/>
          </p:cNvGraphicFramePr>
          <p:nvPr>
            <p:extLst>
              <p:ext uri="{D42A27DB-BD31-4B8C-83A1-F6EECF244321}">
                <p14:modId xmlns:p14="http://schemas.microsoft.com/office/powerpoint/2010/main" val="2402956641"/>
              </p:ext>
            </p:extLst>
          </p:nvPr>
        </p:nvGraphicFramePr>
        <p:xfrm>
          <a:off x="347663" y="1214213"/>
          <a:ext cx="4379912" cy="2152650"/>
        </p:xfrm>
        <a:graphic>
          <a:graphicData uri="http://schemas.openxmlformats.org/presentationml/2006/ole">
            <mc:AlternateContent xmlns:mc="http://schemas.openxmlformats.org/markup-compatibility/2006">
              <mc:Choice xmlns:v="urn:schemas-microsoft-com:vml" Requires="v">
                <p:oleObj spid="_x0000_s2059" name="Chart" r:id="rId7" imgW="8658208" imgH="4533938" progId="MSGraph.Chart.8">
                  <p:embed followColorScheme="full"/>
                </p:oleObj>
              </mc:Choice>
              <mc:Fallback>
                <p:oleObj name="Chart" r:id="rId7" imgW="8658208" imgH="4533938" progId="MSGraph.Chart.8">
                  <p:embed followColorScheme="full"/>
                  <p:pic>
                    <p:nvPicPr>
                      <p:cNvPr id="0" name=""/>
                      <p:cNvPicPr>
                        <a:picLocks noChangeAspect="1" noChangeArrowheads="1"/>
                      </p:cNvPicPr>
                      <p:nvPr/>
                    </p:nvPicPr>
                    <p:blipFill>
                      <a:blip r:embed="rId8"/>
                      <a:srcRect/>
                      <a:stretch>
                        <a:fillRect/>
                      </a:stretch>
                    </p:blipFill>
                    <p:spPr bwMode="gray">
                      <a:xfrm>
                        <a:off x="347663" y="1214213"/>
                        <a:ext cx="4379912"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SlideNumber"/>
          <p:cNvSpPr>
            <a:spLocks noGrp="1" noChangeArrowheads="1"/>
          </p:cNvSpPr>
          <p:nvPr>
            <p:ph type="sldNum" sz="quarter" idx="10"/>
            <p:custDataLst>
              <p:tags r:id="rId2"/>
            </p:custDataLst>
          </p:nvPr>
        </p:nvSpPr>
        <p:spPr/>
        <p:txBody>
          <a:bodyPr/>
          <a:lstStyle/>
          <a:p>
            <a:pPr>
              <a:defRPr/>
            </a:pPr>
            <a:fld id="{33C5765C-A45B-4985-9AED-1409FEA0DF9F}" type="slidenum">
              <a:rPr lang="en-US"/>
              <a:pPr>
                <a:defRPr/>
              </a:pPr>
              <a:t>51</a:t>
            </a:fld>
            <a:endParaRPr lang="en-US"/>
          </a:p>
        </p:txBody>
      </p:sp>
      <p:sp>
        <p:nvSpPr>
          <p:cNvPr id="20487" name="Rectangle 2"/>
          <p:cNvSpPr>
            <a:spLocks noGrp="1" noChangeArrowheads="1"/>
          </p:cNvSpPr>
          <p:nvPr>
            <p:ph type="title" idx="4294967295"/>
          </p:nvPr>
        </p:nvSpPr>
        <p:spPr>
          <a:xfrm>
            <a:off x="466499" y="360435"/>
            <a:ext cx="8686800" cy="847725"/>
          </a:xfrm>
        </p:spPr>
        <p:txBody>
          <a:bodyPr/>
          <a:lstStyle/>
          <a:p>
            <a:r>
              <a:rPr lang="en-US" sz="1900" dirty="0" smtClean="0"/>
              <a:t>July 2014 WC Cat Reinsurance Renewal Recap</a:t>
            </a:r>
            <a:br>
              <a:rPr lang="en-US" sz="1900" dirty="0" smtClean="0"/>
            </a:br>
            <a:r>
              <a:rPr lang="en-US" sz="1600" dirty="0" smtClean="0">
                <a:solidFill>
                  <a:schemeClr val="accent2"/>
                </a:solidFill>
              </a:rPr>
              <a:t>Rates &amp; Rates on Line (YOY)</a:t>
            </a:r>
            <a:r>
              <a:rPr lang="en-US" sz="1800" dirty="0" smtClean="0"/>
              <a:t/>
            </a:r>
            <a:br>
              <a:rPr lang="en-US" sz="1800" dirty="0" smtClean="0"/>
            </a:br>
            <a:r>
              <a:rPr lang="en-US" sz="1800" dirty="0" smtClean="0"/>
              <a:t/>
            </a:r>
            <a:br>
              <a:rPr lang="en-US" sz="1800" dirty="0" smtClean="0"/>
            </a:br>
            <a:r>
              <a:rPr lang="en-US" sz="1900" dirty="0" smtClean="0"/>
              <a:t>                         </a:t>
            </a:r>
            <a:r>
              <a:rPr lang="en-US" sz="1600" dirty="0" smtClean="0">
                <a:solidFill>
                  <a:schemeClr val="tx1"/>
                </a:solidFill>
              </a:rPr>
              <a:t>     Rates      </a:t>
            </a:r>
            <a:r>
              <a:rPr lang="en-US" sz="1600" dirty="0" smtClean="0">
                <a:solidFill>
                  <a:schemeClr val="accent2"/>
                </a:solidFill>
              </a:rPr>
              <a:t>                                                       </a:t>
            </a:r>
            <a:r>
              <a:rPr lang="en-US" sz="1600" dirty="0" smtClean="0">
                <a:solidFill>
                  <a:schemeClr val="tx1"/>
                </a:solidFill>
              </a:rPr>
              <a:t>          ROLs</a:t>
            </a:r>
          </a:p>
        </p:txBody>
      </p:sp>
      <p:sp>
        <p:nvSpPr>
          <p:cNvPr id="20488" name="Rectangle 7"/>
          <p:cNvSpPr>
            <a:spLocks noChangeArrowheads="1"/>
          </p:cNvSpPr>
          <p:nvPr/>
        </p:nvSpPr>
        <p:spPr bwMode="auto">
          <a:xfrm>
            <a:off x="0" y="5872163"/>
            <a:ext cx="9602788" cy="4508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pPr>
            <a:r>
              <a:rPr lang="en-US" sz="1800" dirty="0">
                <a:solidFill>
                  <a:schemeClr val="bg1"/>
                </a:solidFill>
              </a:rPr>
              <a:t>Reinsurers </a:t>
            </a:r>
            <a:r>
              <a:rPr lang="en-US" sz="1800" dirty="0" smtClean="0">
                <a:solidFill>
                  <a:schemeClr val="bg1"/>
                </a:solidFill>
              </a:rPr>
              <a:t>reduced ROLs &amp; Lower </a:t>
            </a:r>
            <a:r>
              <a:rPr lang="en-US" sz="1800" dirty="0">
                <a:solidFill>
                  <a:schemeClr val="bg1"/>
                </a:solidFill>
              </a:rPr>
              <a:t>Rates corresponded with higher SPIs</a:t>
            </a:r>
            <a:endParaRPr lang="en-US" sz="1800" dirty="0">
              <a:solidFill>
                <a:schemeClr val="bg1"/>
              </a:solidFill>
              <a:cs typeface="Arial" charset="0"/>
              <a:sym typeface="Symbol" pitchFamily="18" charset="2"/>
            </a:endParaRPr>
          </a:p>
        </p:txBody>
      </p:sp>
      <p:sp>
        <p:nvSpPr>
          <p:cNvPr id="20489" name="Line 6"/>
          <p:cNvSpPr>
            <a:spLocks noChangeShapeType="1"/>
          </p:cNvSpPr>
          <p:nvPr/>
        </p:nvSpPr>
        <p:spPr bwMode="gray">
          <a:xfrm>
            <a:off x="957036" y="2313220"/>
            <a:ext cx="3490913"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20490" name="Line 7"/>
          <p:cNvSpPr>
            <a:spLocks noChangeShapeType="1"/>
          </p:cNvSpPr>
          <p:nvPr/>
        </p:nvSpPr>
        <p:spPr bwMode="gray">
          <a:xfrm>
            <a:off x="5594350" y="2116581"/>
            <a:ext cx="3490913"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pic>
        <p:nvPicPr>
          <p:cNvPr id="1433664"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546" y="3721213"/>
            <a:ext cx="4664075" cy="196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665"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7" y="3729899"/>
            <a:ext cx="4623124" cy="195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1236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3"/>
          <p:cNvSpPr>
            <a:spLocks noChangeArrowheads="1"/>
          </p:cNvSpPr>
          <p:nvPr/>
        </p:nvSpPr>
        <p:spPr bwMode="auto">
          <a:xfrm>
            <a:off x="6757988" y="1079500"/>
            <a:ext cx="1160462" cy="265113"/>
          </a:xfrm>
          <a:prstGeom prst="roundRect">
            <a:avLst>
              <a:gd name="adj" fmla="val 16667"/>
            </a:avLst>
          </a:prstGeom>
          <a:solidFill>
            <a:schemeClr val="bg1">
              <a:lumMod val="85000"/>
            </a:schemeClr>
          </a:solidFill>
          <a:ln w="38100" algn="ctr">
            <a:solidFill>
              <a:schemeClr val="bg1"/>
            </a:solidFill>
            <a:round/>
            <a:headEnd/>
            <a:tailEnd/>
          </a:ln>
          <a:effectLst>
            <a:outerShdw blurRad="50800" dist="38100" dir="2700000" algn="tl" rotWithShape="0">
              <a:prstClr val="black">
                <a:alpha val="40000"/>
              </a:prstClr>
            </a:outerShdw>
          </a:effectLst>
        </p:spPr>
        <p:txBody>
          <a:bodyPr wrap="none" lIns="365760" tIns="91440" bIns="91440" anchor="ctr"/>
          <a:lstStyle/>
          <a:p>
            <a:pPr algn="l" eaLnBrk="0" hangingPunct="0">
              <a:lnSpc>
                <a:spcPct val="100000"/>
              </a:lnSpc>
              <a:spcBef>
                <a:spcPct val="50000"/>
              </a:spcBef>
              <a:defRPr/>
            </a:pPr>
            <a:endParaRPr lang="en-US" sz="1800" b="1"/>
          </a:p>
        </p:txBody>
      </p:sp>
      <p:sp>
        <p:nvSpPr>
          <p:cNvPr id="14" name="AutoShape 23"/>
          <p:cNvSpPr>
            <a:spLocks noChangeArrowheads="1"/>
          </p:cNvSpPr>
          <p:nvPr/>
        </p:nvSpPr>
        <p:spPr bwMode="auto">
          <a:xfrm>
            <a:off x="1736725" y="1079500"/>
            <a:ext cx="1865313" cy="292100"/>
          </a:xfrm>
          <a:prstGeom prst="roundRect">
            <a:avLst>
              <a:gd name="adj" fmla="val 16667"/>
            </a:avLst>
          </a:prstGeom>
          <a:solidFill>
            <a:schemeClr val="bg1">
              <a:lumMod val="85000"/>
            </a:schemeClr>
          </a:solidFill>
          <a:ln w="38100" algn="ctr">
            <a:solidFill>
              <a:schemeClr val="bg1"/>
            </a:solidFill>
            <a:round/>
            <a:headEnd/>
            <a:tailEnd/>
          </a:ln>
          <a:effectLst>
            <a:outerShdw blurRad="50800" dist="38100" dir="2700000" algn="tl" rotWithShape="0">
              <a:prstClr val="black">
                <a:alpha val="40000"/>
              </a:prstClr>
            </a:outerShdw>
          </a:effectLst>
        </p:spPr>
        <p:txBody>
          <a:bodyPr wrap="none" lIns="365760" tIns="91440" bIns="91440" anchor="ctr"/>
          <a:lstStyle/>
          <a:p>
            <a:pPr algn="l" eaLnBrk="0" hangingPunct="0">
              <a:lnSpc>
                <a:spcPct val="100000"/>
              </a:lnSpc>
              <a:spcBef>
                <a:spcPct val="50000"/>
              </a:spcBef>
              <a:defRPr/>
            </a:pPr>
            <a:endParaRPr lang="en-US" sz="1800" b="1"/>
          </a:p>
        </p:txBody>
      </p:sp>
      <p:sp>
        <p:nvSpPr>
          <p:cNvPr id="10" name="SlideNumber"/>
          <p:cNvSpPr>
            <a:spLocks noGrp="1" noChangeArrowheads="1"/>
          </p:cNvSpPr>
          <p:nvPr>
            <p:ph type="sldNum" sz="quarter" idx="10"/>
            <p:custDataLst>
              <p:tags r:id="rId2"/>
            </p:custDataLst>
          </p:nvPr>
        </p:nvSpPr>
        <p:spPr/>
        <p:txBody>
          <a:bodyPr/>
          <a:lstStyle/>
          <a:p>
            <a:pPr>
              <a:defRPr/>
            </a:pPr>
            <a:fld id="{8384B7E1-987B-4820-978F-64AC1FBB3D99}" type="slidenum">
              <a:rPr lang="en-US"/>
              <a:pPr>
                <a:defRPr/>
              </a:pPr>
              <a:t>52</a:t>
            </a:fld>
            <a:endParaRPr lang="en-US"/>
          </a:p>
        </p:txBody>
      </p:sp>
      <p:sp>
        <p:nvSpPr>
          <p:cNvPr id="21509" name="Rectangle 2"/>
          <p:cNvSpPr>
            <a:spLocks noGrp="1" noChangeArrowheads="1"/>
          </p:cNvSpPr>
          <p:nvPr>
            <p:ph type="title" idx="4294967295"/>
          </p:nvPr>
        </p:nvSpPr>
        <p:spPr>
          <a:xfrm>
            <a:off x="458788" y="371475"/>
            <a:ext cx="8686800" cy="847725"/>
          </a:xfrm>
        </p:spPr>
        <p:txBody>
          <a:bodyPr/>
          <a:lstStyle/>
          <a:p>
            <a:r>
              <a:rPr lang="en-US" sz="1900" dirty="0" smtClean="0"/>
              <a:t>July 2014 WC Single Claimant Exposed Reinsurance Renewal Recap</a:t>
            </a:r>
            <a:r>
              <a:rPr lang="en-US" sz="1800" dirty="0" smtClean="0"/>
              <a:t/>
            </a:r>
            <a:br>
              <a:rPr lang="en-US" sz="1800" dirty="0" smtClean="0"/>
            </a:br>
            <a:r>
              <a:rPr lang="en-US" sz="1600" dirty="0" smtClean="0">
                <a:solidFill>
                  <a:schemeClr val="accent2"/>
                </a:solidFill>
              </a:rPr>
              <a:t>SPI &amp; Rates (YOY)</a:t>
            </a:r>
            <a:r>
              <a:rPr lang="en-US" sz="1800" dirty="0" smtClean="0"/>
              <a:t/>
            </a:r>
            <a:br>
              <a:rPr lang="en-US" sz="1800" dirty="0" smtClean="0"/>
            </a:br>
            <a:r>
              <a:rPr lang="en-US" sz="1900" dirty="0" smtClean="0"/>
              <a:t/>
            </a:r>
            <a:br>
              <a:rPr lang="en-US" sz="1900" dirty="0" smtClean="0"/>
            </a:br>
            <a:r>
              <a:rPr lang="en-US" sz="1900" b="1" dirty="0" smtClean="0"/>
              <a:t>                    </a:t>
            </a:r>
            <a:r>
              <a:rPr lang="en-US" sz="1600" b="1" dirty="0" smtClean="0">
                <a:solidFill>
                  <a:schemeClr val="tx1"/>
                </a:solidFill>
              </a:rPr>
              <a:t> </a:t>
            </a:r>
            <a:r>
              <a:rPr lang="en-US" sz="1600" b="1" dirty="0">
                <a:solidFill>
                  <a:schemeClr val="tx1"/>
                </a:solidFill>
              </a:rPr>
              <a:t> </a:t>
            </a:r>
            <a:r>
              <a:rPr lang="en-US" sz="1600" dirty="0" smtClean="0">
                <a:solidFill>
                  <a:schemeClr val="tx1"/>
                </a:solidFill>
              </a:rPr>
              <a:t>Subject Premium      </a:t>
            </a:r>
            <a:r>
              <a:rPr lang="en-US" sz="1600" dirty="0" smtClean="0">
                <a:solidFill>
                  <a:schemeClr val="accent2"/>
                </a:solidFill>
              </a:rPr>
              <a:t>                                                 </a:t>
            </a:r>
            <a:r>
              <a:rPr lang="en-US" sz="1600" dirty="0" smtClean="0">
                <a:solidFill>
                  <a:schemeClr val="tx1"/>
                </a:solidFill>
              </a:rPr>
              <a:t>        Rates</a:t>
            </a:r>
          </a:p>
        </p:txBody>
      </p:sp>
      <p:graphicFrame>
        <p:nvGraphicFramePr>
          <p:cNvPr id="21510" name="Object 5"/>
          <p:cNvGraphicFramePr>
            <a:graphicFrameLocks noChangeAspect="1"/>
          </p:cNvGraphicFramePr>
          <p:nvPr>
            <p:extLst>
              <p:ext uri="{D42A27DB-BD31-4B8C-83A1-F6EECF244321}">
                <p14:modId xmlns:p14="http://schemas.microsoft.com/office/powerpoint/2010/main" val="1067346630"/>
              </p:ext>
            </p:extLst>
          </p:nvPr>
        </p:nvGraphicFramePr>
        <p:xfrm>
          <a:off x="321660" y="1289050"/>
          <a:ext cx="4379913" cy="2152650"/>
        </p:xfrm>
        <a:graphic>
          <a:graphicData uri="http://schemas.openxmlformats.org/presentationml/2006/ole">
            <mc:AlternateContent xmlns:mc="http://schemas.openxmlformats.org/markup-compatibility/2006">
              <mc:Choice xmlns:v="urn:schemas-microsoft-com:vml" Requires="v">
                <p:oleObj spid="_x0000_s3082" name="Chart" r:id="rId5" imgW="8658208" imgH="4533938" progId="MSGraph.Chart.8">
                  <p:embed followColorScheme="full"/>
                </p:oleObj>
              </mc:Choice>
              <mc:Fallback>
                <p:oleObj name="Chart" r:id="rId5" imgW="8658208" imgH="4533938" progId="MSGraph.Chart.8">
                  <p:embed followColorScheme="full"/>
                  <p:pic>
                    <p:nvPicPr>
                      <p:cNvPr id="0" name=""/>
                      <p:cNvPicPr>
                        <a:picLocks noChangeAspect="1" noChangeArrowheads="1"/>
                      </p:cNvPicPr>
                      <p:nvPr/>
                    </p:nvPicPr>
                    <p:blipFill>
                      <a:blip r:embed="rId6"/>
                      <a:srcRect/>
                      <a:stretch>
                        <a:fillRect/>
                      </a:stretch>
                    </p:blipFill>
                    <p:spPr bwMode="gray">
                      <a:xfrm>
                        <a:off x="321660" y="1289050"/>
                        <a:ext cx="4379913"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Line 5"/>
          <p:cNvSpPr>
            <a:spLocks noChangeShapeType="1"/>
          </p:cNvSpPr>
          <p:nvPr/>
        </p:nvSpPr>
        <p:spPr bwMode="gray">
          <a:xfrm>
            <a:off x="939347" y="2416386"/>
            <a:ext cx="3490913"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21512" name="Line 6"/>
          <p:cNvSpPr>
            <a:spLocks noChangeShapeType="1"/>
          </p:cNvSpPr>
          <p:nvPr/>
        </p:nvSpPr>
        <p:spPr bwMode="gray">
          <a:xfrm>
            <a:off x="5561013" y="1747838"/>
            <a:ext cx="3490912"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sp>
        <p:nvSpPr>
          <p:cNvPr id="21513" name="Rectangle 7"/>
          <p:cNvSpPr>
            <a:spLocks noChangeArrowheads="1"/>
          </p:cNvSpPr>
          <p:nvPr/>
        </p:nvSpPr>
        <p:spPr bwMode="auto">
          <a:xfrm>
            <a:off x="0" y="5668963"/>
            <a:ext cx="9602788" cy="6635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pPr>
            <a:endParaRPr lang="en-US" sz="1800" dirty="0">
              <a:solidFill>
                <a:schemeClr val="bg1"/>
              </a:solidFill>
              <a:sym typeface="Symbol" pitchFamily="18" charset="2"/>
            </a:endParaRPr>
          </a:p>
          <a:p>
            <a:pPr algn="ctr">
              <a:lnSpc>
                <a:spcPct val="100000"/>
              </a:lnSpc>
            </a:pPr>
            <a:r>
              <a:rPr lang="en-US" sz="1800" dirty="0">
                <a:solidFill>
                  <a:schemeClr val="bg1"/>
                </a:solidFill>
                <a:sym typeface="Symbol" pitchFamily="18" charset="2"/>
              </a:rPr>
              <a:t>Reinsurers found primary </a:t>
            </a:r>
            <a:r>
              <a:rPr lang="en-US" sz="1800" dirty="0" smtClean="0">
                <a:solidFill>
                  <a:schemeClr val="bg1"/>
                </a:solidFill>
                <a:sym typeface="Symbol" pitchFamily="18" charset="2"/>
              </a:rPr>
              <a:t>rate and subject premium increases to </a:t>
            </a:r>
            <a:r>
              <a:rPr lang="en-US" sz="1800" dirty="0">
                <a:solidFill>
                  <a:schemeClr val="bg1"/>
                </a:solidFill>
                <a:sym typeface="Symbol" pitchFamily="18" charset="2"/>
              </a:rPr>
              <a:t>be </a:t>
            </a:r>
            <a:r>
              <a:rPr lang="en-US" sz="1800" dirty="0" smtClean="0">
                <a:solidFill>
                  <a:schemeClr val="bg1"/>
                </a:solidFill>
                <a:sym typeface="Symbol" pitchFamily="18" charset="2"/>
              </a:rPr>
              <a:t>adequate</a:t>
            </a:r>
            <a:r>
              <a:rPr lang="en-US" sz="1800" dirty="0">
                <a:solidFill>
                  <a:schemeClr val="bg1"/>
                </a:solidFill>
                <a:sym typeface="Symbol" pitchFamily="18" charset="2"/>
              </a:rPr>
              <a:t>,       </a:t>
            </a:r>
            <a:r>
              <a:rPr lang="en-US" sz="1800" dirty="0" smtClean="0">
                <a:solidFill>
                  <a:schemeClr val="bg1"/>
                </a:solidFill>
                <a:sym typeface="Symbol" pitchFamily="18" charset="2"/>
              </a:rPr>
              <a:t>                                                                 </a:t>
            </a:r>
            <a:r>
              <a:rPr lang="en-US" sz="1800" dirty="0">
                <a:solidFill>
                  <a:schemeClr val="bg1"/>
                </a:solidFill>
                <a:sym typeface="Symbol" pitchFamily="18" charset="2"/>
              </a:rPr>
              <a:t>leading to continued moderate reinsurance renewal rate decreases </a:t>
            </a:r>
          </a:p>
          <a:p>
            <a:pPr>
              <a:lnSpc>
                <a:spcPct val="100000"/>
              </a:lnSpc>
            </a:pPr>
            <a:endParaRPr lang="en-US" sz="1800" dirty="0">
              <a:solidFill>
                <a:schemeClr val="bg1"/>
              </a:solidFill>
              <a:sym typeface="Symbol" pitchFamily="18" charset="2"/>
            </a:endParaRPr>
          </a:p>
        </p:txBody>
      </p:sp>
      <p:graphicFrame>
        <p:nvGraphicFramePr>
          <p:cNvPr id="21516" name="Object 4"/>
          <p:cNvGraphicFramePr>
            <a:graphicFrameLocks noChangeAspect="1"/>
          </p:cNvGraphicFramePr>
          <p:nvPr>
            <p:extLst>
              <p:ext uri="{D42A27DB-BD31-4B8C-83A1-F6EECF244321}">
                <p14:modId xmlns:p14="http://schemas.microsoft.com/office/powerpoint/2010/main" val="3532270804"/>
              </p:ext>
            </p:extLst>
          </p:nvPr>
        </p:nvGraphicFramePr>
        <p:xfrm>
          <a:off x="4981575" y="1289050"/>
          <a:ext cx="4379913" cy="2152650"/>
        </p:xfrm>
        <a:graphic>
          <a:graphicData uri="http://schemas.openxmlformats.org/presentationml/2006/ole">
            <mc:AlternateContent xmlns:mc="http://schemas.openxmlformats.org/markup-compatibility/2006">
              <mc:Choice xmlns:v="urn:schemas-microsoft-com:vml" Requires="v">
                <p:oleObj spid="_x0000_s3083" name="Chart" r:id="rId7" imgW="8658208" imgH="4533938" progId="MSGraph.Chart.8">
                  <p:embed followColorScheme="full"/>
                </p:oleObj>
              </mc:Choice>
              <mc:Fallback>
                <p:oleObj name="Chart" r:id="rId7" imgW="8658208" imgH="4533938" progId="MSGraph.Chart.8">
                  <p:embed followColorScheme="full"/>
                  <p:pic>
                    <p:nvPicPr>
                      <p:cNvPr id="0" name=""/>
                      <p:cNvPicPr>
                        <a:picLocks noChangeAspect="1" noChangeArrowheads="1"/>
                      </p:cNvPicPr>
                      <p:nvPr/>
                    </p:nvPicPr>
                    <p:blipFill>
                      <a:blip r:embed="rId8"/>
                      <a:srcRect/>
                      <a:stretch>
                        <a:fillRect/>
                      </a:stretch>
                    </p:blipFill>
                    <p:spPr bwMode="gray">
                      <a:xfrm>
                        <a:off x="4981575" y="1289050"/>
                        <a:ext cx="4379913"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Line 5"/>
          <p:cNvSpPr>
            <a:spLocks noChangeShapeType="1"/>
          </p:cNvSpPr>
          <p:nvPr/>
        </p:nvSpPr>
        <p:spPr bwMode="gray">
          <a:xfrm>
            <a:off x="5598434" y="2426034"/>
            <a:ext cx="3490913"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endParaRPr lang="en-US"/>
          </a:p>
        </p:txBody>
      </p:sp>
      <p:pic>
        <p:nvPicPr>
          <p:cNvPr id="1435718" name="Picture 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465" y="3711583"/>
            <a:ext cx="4655118" cy="166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719" name="Picture 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9368" y="3712947"/>
            <a:ext cx="4549701" cy="164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926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4952" y="722642"/>
            <a:ext cx="6012180" cy="487680"/>
          </a:xfrm>
          <a:prstGeom prst="rect">
            <a:avLst/>
          </a:prstGeom>
        </p:spPr>
      </p:pic>
      <p:sp>
        <p:nvSpPr>
          <p:cNvPr id="3" name="Title 5"/>
          <p:cNvSpPr txBox="1">
            <a:spLocks/>
          </p:cNvSpPr>
          <p:nvPr/>
        </p:nvSpPr>
        <p:spPr>
          <a:xfrm>
            <a:off x="696480" y="2307936"/>
            <a:ext cx="8161338" cy="1362075"/>
          </a:xfrm>
          <a:prstGeom prst="rect">
            <a:avLst/>
          </a:prstGeom>
        </p:spPr>
        <p:txBody>
          <a:bodyPr/>
          <a:lst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a:lstStyle>
          <a:p>
            <a:pPr algn="ctr"/>
            <a:r>
              <a:rPr lang="en-US" sz="3600" dirty="0" smtClean="0"/>
              <a:t>Thank You</a:t>
            </a:r>
            <a:br>
              <a:rPr lang="en-US" sz="3600" dirty="0" smtClean="0"/>
            </a:br>
            <a:r>
              <a:rPr lang="en-US" sz="3600" dirty="0" smtClean="0"/>
              <a:t/>
            </a:r>
            <a:br>
              <a:rPr lang="en-US" sz="3600" dirty="0" smtClean="0"/>
            </a:br>
            <a:r>
              <a:rPr lang="en-US" sz="3600" dirty="0" smtClean="0"/>
              <a:t>Questions?</a:t>
            </a:r>
            <a:endParaRPr lang="en-US" sz="36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Types of Reinsurance Agreements</a:t>
            </a:r>
          </a:p>
        </p:txBody>
      </p:sp>
      <p:sp>
        <p:nvSpPr>
          <p:cNvPr id="831491" name="Rectangle 3"/>
          <p:cNvSpPr>
            <a:spLocks noGrp="1" noChangeArrowheads="1"/>
          </p:cNvSpPr>
          <p:nvPr>
            <p:ph type="body" idx="1"/>
          </p:nvPr>
        </p:nvSpPr>
        <p:spPr/>
        <p:txBody>
          <a:bodyPr/>
          <a:lstStyle/>
          <a:p>
            <a:pPr eaLnBrk="1" hangingPunct="1"/>
            <a:r>
              <a:rPr lang="en-US" smtClean="0"/>
              <a:t>Facultative Reinsurance</a:t>
            </a:r>
          </a:p>
          <a:p>
            <a:pPr lvl="1" eaLnBrk="1" hangingPunct="1"/>
            <a:r>
              <a:rPr lang="en-US" smtClean="0"/>
              <a:t>An Agreement between the ceding company and the reinsurance company which applies to one individual risk of the ceding company, i.e., a restaurant, building, tournament, etc.</a:t>
            </a:r>
          </a:p>
          <a:p>
            <a:pPr eaLnBrk="1" hangingPunct="1"/>
            <a:r>
              <a:rPr lang="en-US" smtClean="0"/>
              <a:t>Treaty Reinsurance</a:t>
            </a:r>
          </a:p>
          <a:p>
            <a:pPr lvl="1" eaLnBrk="1" hangingPunct="1"/>
            <a:r>
              <a:rPr lang="en-US" smtClean="0"/>
              <a:t>An Agreement between the ceding company and the reinsurance company which applies to the ceding company’s entire book of a specific type of business, i.e., Property, Casualty, Auto Physical Damage, Workers Compensation, etc.</a:t>
            </a:r>
          </a:p>
        </p:txBody>
      </p:sp>
    </p:spTree>
    <p:extLst>
      <p:ext uri="{BB962C8B-B14F-4D97-AF65-F5344CB8AC3E}">
        <p14:creationId xmlns:p14="http://schemas.microsoft.com/office/powerpoint/2010/main" val="3468693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1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31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31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Forms of Reinsurance</a:t>
            </a:r>
          </a:p>
        </p:txBody>
      </p:sp>
      <p:sp>
        <p:nvSpPr>
          <p:cNvPr id="867331" name="Rectangle 3"/>
          <p:cNvSpPr>
            <a:spLocks noGrp="1" noChangeArrowheads="1"/>
          </p:cNvSpPr>
          <p:nvPr>
            <p:ph type="body" idx="1"/>
          </p:nvPr>
        </p:nvSpPr>
        <p:spPr/>
        <p:txBody>
          <a:bodyPr/>
          <a:lstStyle/>
          <a:p>
            <a:pPr eaLnBrk="1" hangingPunct="1"/>
            <a:r>
              <a:rPr lang="en-US" smtClean="0"/>
              <a:t>Pro Rata</a:t>
            </a:r>
          </a:p>
          <a:p>
            <a:pPr lvl="1" eaLnBrk="1" hangingPunct="1"/>
            <a:r>
              <a:rPr lang="en-US" smtClean="0"/>
              <a:t>Quota share</a:t>
            </a:r>
          </a:p>
          <a:p>
            <a:pPr lvl="1" eaLnBrk="1" hangingPunct="1"/>
            <a:r>
              <a:rPr lang="en-US" smtClean="0"/>
              <a:t>Surplus share</a:t>
            </a:r>
          </a:p>
          <a:p>
            <a:pPr eaLnBrk="1" hangingPunct="1"/>
            <a:r>
              <a:rPr lang="en-US" smtClean="0"/>
              <a:t>Excess of loss</a:t>
            </a:r>
          </a:p>
          <a:p>
            <a:pPr lvl="1" eaLnBrk="1" hangingPunct="1"/>
            <a:r>
              <a:rPr lang="en-US" smtClean="0"/>
              <a:t>Per Risk/Per Policy/Per Insured/Per Location</a:t>
            </a:r>
          </a:p>
          <a:p>
            <a:pPr lvl="1" eaLnBrk="1" hangingPunct="1"/>
            <a:r>
              <a:rPr lang="en-US" smtClean="0"/>
              <a:t>Per Occurrence (catastrophe)</a:t>
            </a:r>
          </a:p>
          <a:p>
            <a:pPr lvl="1" eaLnBrk="1" hangingPunct="1"/>
            <a:r>
              <a:rPr lang="en-US" smtClean="0"/>
              <a:t>Aggregate</a:t>
            </a:r>
          </a:p>
        </p:txBody>
      </p:sp>
    </p:spTree>
    <p:extLst>
      <p:ext uri="{BB962C8B-B14F-4D97-AF65-F5344CB8AC3E}">
        <p14:creationId xmlns:p14="http://schemas.microsoft.com/office/powerpoint/2010/main" val="3699248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7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7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7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673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673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673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67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Forms of Reinsurance</a:t>
            </a:r>
          </a:p>
        </p:txBody>
      </p:sp>
      <p:sp>
        <p:nvSpPr>
          <p:cNvPr id="30723" name="Rectangle 3"/>
          <p:cNvSpPr>
            <a:spLocks noGrp="1" noChangeArrowheads="1"/>
          </p:cNvSpPr>
          <p:nvPr>
            <p:ph type="body" idx="1"/>
          </p:nvPr>
        </p:nvSpPr>
        <p:spPr>
          <a:xfrm>
            <a:off x="306439" y="1074738"/>
            <a:ext cx="8192855" cy="5014912"/>
          </a:xfrm>
        </p:spPr>
        <p:txBody>
          <a:bodyPr/>
          <a:lstStyle/>
          <a:p>
            <a:pPr eaLnBrk="1" hangingPunct="1">
              <a:buFont typeface="Wingdings" pitchFamily="2" charset="2"/>
              <a:buNone/>
            </a:pPr>
            <a:r>
              <a:rPr lang="en-US" b="1" u="sng" smtClean="0"/>
              <a:t>Pro Rata Reinsurance (Proportional)</a:t>
            </a:r>
            <a:endParaRPr lang="en-US" smtClean="0"/>
          </a:p>
          <a:p>
            <a:pPr eaLnBrk="1" hangingPunct="1">
              <a:spcAft>
                <a:spcPct val="5000"/>
              </a:spcAft>
              <a:buFont typeface="Wingdings" pitchFamily="2" charset="2"/>
              <a:buNone/>
            </a:pPr>
            <a:r>
              <a:rPr lang="en-US" smtClean="0"/>
              <a:t>	Sharing concept  -  Ceding company and </a:t>
            </a:r>
            <a:br>
              <a:rPr lang="en-US" smtClean="0"/>
            </a:br>
            <a:r>
              <a:rPr lang="en-US" smtClean="0"/>
              <a:t>Reinsurer share premiums and losses in </a:t>
            </a:r>
            <a:br>
              <a:rPr lang="en-US" smtClean="0"/>
            </a:br>
            <a:r>
              <a:rPr lang="en-US" smtClean="0"/>
              <a:t>a determined percentage</a:t>
            </a:r>
          </a:p>
          <a:p>
            <a:pPr eaLnBrk="1" hangingPunct="1">
              <a:lnSpc>
                <a:spcPct val="50000"/>
              </a:lnSpc>
              <a:buSzPct val="75000"/>
              <a:buFont typeface="Wingdings" pitchFamily="2" charset="2"/>
              <a:buChar char="l"/>
            </a:pPr>
            <a:endParaRPr lang="en-US" smtClean="0"/>
          </a:p>
          <a:p>
            <a:pPr eaLnBrk="1" hangingPunct="1">
              <a:buSzPct val="75000"/>
              <a:buFont typeface="Wingdings" pitchFamily="2" charset="2"/>
              <a:buNone/>
            </a:pPr>
            <a:r>
              <a:rPr lang="en-US" b="1" u="sng" smtClean="0"/>
              <a:t>Excess of Loss Reinsurance (Non-Proportional)</a:t>
            </a:r>
            <a:endParaRPr lang="en-US" smtClean="0"/>
          </a:p>
          <a:p>
            <a:pPr eaLnBrk="1" hangingPunct="1">
              <a:spcAft>
                <a:spcPct val="5000"/>
              </a:spcAft>
              <a:buSzPct val="75000"/>
              <a:buFont typeface="Wingdings" pitchFamily="2" charset="2"/>
              <a:buNone/>
            </a:pPr>
            <a:r>
              <a:rPr lang="en-US" smtClean="0"/>
              <a:t>	For a part of the premium, Reinsurers </a:t>
            </a:r>
            <a:br>
              <a:rPr lang="en-US" smtClean="0"/>
            </a:br>
            <a:r>
              <a:rPr lang="en-US" smtClean="0"/>
              <a:t>cover losses above a specified retention up</a:t>
            </a:r>
            <a:br>
              <a:rPr lang="en-US" smtClean="0"/>
            </a:br>
            <a:r>
              <a:rPr lang="en-US" smtClean="0"/>
              <a:t>to a predetermined limit</a:t>
            </a:r>
          </a:p>
        </p:txBody>
      </p:sp>
      <p:sp>
        <p:nvSpPr>
          <p:cNvPr id="4" name="Rectangle 15" descr="Light upward diagonal"/>
          <p:cNvSpPr>
            <a:spLocks noChangeArrowheads="1"/>
          </p:cNvSpPr>
          <p:nvPr/>
        </p:nvSpPr>
        <p:spPr bwMode="auto">
          <a:xfrm>
            <a:off x="7630787" y="1419226"/>
            <a:ext cx="1562358" cy="1376363"/>
          </a:xfrm>
          <a:prstGeom prst="rect">
            <a:avLst/>
          </a:prstGeom>
          <a:pattFill prst="ltUpDiag">
            <a:fgClr>
              <a:srgbClr val="00FFFF"/>
            </a:fgClr>
            <a:bgClr>
              <a:srgbClr val="FFFFFF"/>
            </a:bgClr>
          </a:pattFill>
          <a:ln w="9525" algn="ctr">
            <a:solidFill>
              <a:schemeClr val="tx1"/>
            </a:solidFill>
            <a:miter lim="800000"/>
            <a:headEnd/>
            <a:tailEnd/>
          </a:ln>
        </p:spPr>
        <p:txBody>
          <a:bodyPr wrap="none" anchor="ctr"/>
          <a:lstStyle/>
          <a:p>
            <a:pPr>
              <a:lnSpc>
                <a:spcPct val="85000"/>
              </a:lnSpc>
              <a:defRPr/>
            </a:pPr>
            <a:r>
              <a:rPr lang="en-US" dirty="0">
                <a:solidFill>
                  <a:schemeClr val="accent4"/>
                </a:solidFill>
                <a:latin typeface="Arial" charset="0"/>
              </a:rPr>
              <a:t>60% </a:t>
            </a:r>
          </a:p>
          <a:p>
            <a:pPr>
              <a:lnSpc>
                <a:spcPct val="85000"/>
              </a:lnSpc>
              <a:defRPr/>
            </a:pPr>
            <a:r>
              <a:rPr lang="en-US" dirty="0">
                <a:solidFill>
                  <a:schemeClr val="accent4"/>
                </a:solidFill>
                <a:latin typeface="Arial" charset="0"/>
              </a:rPr>
              <a:t>Company</a:t>
            </a:r>
          </a:p>
          <a:p>
            <a:pPr>
              <a:lnSpc>
                <a:spcPct val="85000"/>
              </a:lnSpc>
              <a:defRPr/>
            </a:pPr>
            <a:r>
              <a:rPr lang="en-US" dirty="0">
                <a:solidFill>
                  <a:schemeClr val="accent4"/>
                </a:solidFill>
                <a:latin typeface="Arial" charset="0"/>
              </a:rPr>
              <a:t>Retention</a:t>
            </a:r>
          </a:p>
        </p:txBody>
      </p:sp>
      <p:sp>
        <p:nvSpPr>
          <p:cNvPr id="5" name="Rectangle 5"/>
          <p:cNvSpPr>
            <a:spLocks noChangeArrowheads="1"/>
          </p:cNvSpPr>
          <p:nvPr/>
        </p:nvSpPr>
        <p:spPr bwMode="auto">
          <a:xfrm>
            <a:off x="6481247" y="1419226"/>
            <a:ext cx="1217814" cy="1376363"/>
          </a:xfrm>
          <a:prstGeom prst="rect">
            <a:avLst/>
          </a:prstGeom>
          <a:solidFill>
            <a:schemeClr val="bg2">
              <a:lumMod val="40000"/>
              <a:lumOff val="60000"/>
            </a:schemeClr>
          </a:solidFill>
          <a:ln w="9525">
            <a:solidFill>
              <a:schemeClr val="tx1"/>
            </a:solidFill>
            <a:miter lim="800000"/>
            <a:headEnd/>
            <a:tailEnd/>
          </a:ln>
        </p:spPr>
        <p:txBody>
          <a:bodyPr wrap="none" anchor="ctr"/>
          <a:lstStyle/>
          <a:p>
            <a:pPr>
              <a:defRPr/>
            </a:pPr>
            <a:r>
              <a:rPr lang="en-US" dirty="0">
                <a:solidFill>
                  <a:schemeClr val="accent4"/>
                </a:solidFill>
                <a:latin typeface="Arial" charset="0"/>
              </a:rPr>
              <a:t>40% </a:t>
            </a:r>
            <a:br>
              <a:rPr lang="en-US" dirty="0">
                <a:solidFill>
                  <a:schemeClr val="accent4"/>
                </a:solidFill>
                <a:latin typeface="Arial" charset="0"/>
              </a:rPr>
            </a:br>
            <a:r>
              <a:rPr lang="en-US" dirty="0">
                <a:solidFill>
                  <a:schemeClr val="accent4"/>
                </a:solidFill>
                <a:latin typeface="Arial" charset="0"/>
              </a:rPr>
              <a:t>Quota </a:t>
            </a:r>
            <a:br>
              <a:rPr lang="en-US" dirty="0">
                <a:solidFill>
                  <a:schemeClr val="accent4"/>
                </a:solidFill>
                <a:latin typeface="Arial" charset="0"/>
              </a:rPr>
            </a:br>
            <a:r>
              <a:rPr lang="en-US" dirty="0">
                <a:solidFill>
                  <a:schemeClr val="accent4"/>
                </a:solidFill>
                <a:latin typeface="Arial" charset="0"/>
              </a:rPr>
              <a:t>Share</a:t>
            </a:r>
          </a:p>
        </p:txBody>
      </p:sp>
      <p:sp>
        <p:nvSpPr>
          <p:cNvPr id="30726" name="Text Box 5"/>
          <p:cNvSpPr txBox="1">
            <a:spLocks noChangeArrowheads="1"/>
          </p:cNvSpPr>
          <p:nvPr/>
        </p:nvSpPr>
        <p:spPr bwMode="auto">
          <a:xfrm>
            <a:off x="6481247" y="4013200"/>
            <a:ext cx="2703960" cy="2355850"/>
          </a:xfrm>
          <a:prstGeom prst="rect">
            <a:avLst/>
          </a:prstGeom>
          <a:solidFill>
            <a:srgbClr val="99CC00"/>
          </a:solidFill>
          <a:ln w="9525">
            <a:solidFill>
              <a:schemeClr val="tx1"/>
            </a:solidFill>
            <a:miter lim="800000"/>
            <a:headEnd/>
            <a:tailEnd/>
          </a:ln>
        </p:spPr>
        <p:txBody>
          <a:bodyPr anchor="ctr"/>
          <a:lstStyle>
            <a:lvl1pPr>
              <a:defRPr sz="1400" b="1">
                <a:solidFill>
                  <a:schemeClr val="bg1"/>
                </a:solidFill>
                <a:latin typeface="Arial" pitchFamily="34" charset="0"/>
              </a:defRPr>
            </a:lvl1pPr>
            <a:lvl2pPr marL="742950" indent="-285750">
              <a:defRPr sz="1400" b="1">
                <a:solidFill>
                  <a:schemeClr val="bg1"/>
                </a:solidFill>
                <a:latin typeface="Arial" pitchFamily="34" charset="0"/>
              </a:defRPr>
            </a:lvl2pPr>
            <a:lvl3pPr marL="1143000" indent="-228600">
              <a:defRPr sz="1400" b="1">
                <a:solidFill>
                  <a:schemeClr val="bg1"/>
                </a:solidFill>
                <a:latin typeface="Arial" pitchFamily="34" charset="0"/>
              </a:defRPr>
            </a:lvl3pPr>
            <a:lvl4pPr marL="1600200" indent="-228600">
              <a:defRPr sz="1400" b="1">
                <a:solidFill>
                  <a:schemeClr val="bg1"/>
                </a:solidFill>
                <a:latin typeface="Arial" pitchFamily="34" charset="0"/>
              </a:defRPr>
            </a:lvl4pPr>
            <a:lvl5pPr marL="2057400" indent="-228600">
              <a:defRPr sz="1400" b="1">
                <a:solidFill>
                  <a:schemeClr val="bg1"/>
                </a:solidFill>
                <a:latin typeface="Arial" pitchFamily="34" charset="0"/>
              </a:defRPr>
            </a:lvl5pPr>
            <a:lvl6pPr marL="2514600" indent="-228600" algn="ctr" eaLnBrk="0" fontAlgn="base" hangingPunct="0">
              <a:spcBef>
                <a:spcPct val="0"/>
              </a:spcBef>
              <a:spcAft>
                <a:spcPct val="0"/>
              </a:spcAft>
              <a:defRPr sz="1400" b="1">
                <a:solidFill>
                  <a:schemeClr val="bg1"/>
                </a:solidFill>
                <a:latin typeface="Arial" pitchFamily="34" charset="0"/>
              </a:defRPr>
            </a:lvl6pPr>
            <a:lvl7pPr marL="2971800" indent="-228600" algn="ctr" eaLnBrk="0" fontAlgn="base" hangingPunct="0">
              <a:spcBef>
                <a:spcPct val="0"/>
              </a:spcBef>
              <a:spcAft>
                <a:spcPct val="0"/>
              </a:spcAft>
              <a:defRPr sz="1400" b="1">
                <a:solidFill>
                  <a:schemeClr val="bg1"/>
                </a:solidFill>
                <a:latin typeface="Arial" pitchFamily="34" charset="0"/>
              </a:defRPr>
            </a:lvl7pPr>
            <a:lvl8pPr marL="3429000" indent="-228600" algn="ctr" eaLnBrk="0" fontAlgn="base" hangingPunct="0">
              <a:spcBef>
                <a:spcPct val="0"/>
              </a:spcBef>
              <a:spcAft>
                <a:spcPct val="0"/>
              </a:spcAft>
              <a:defRPr sz="1400" b="1">
                <a:solidFill>
                  <a:schemeClr val="bg1"/>
                </a:solidFill>
                <a:latin typeface="Arial" pitchFamily="34" charset="0"/>
              </a:defRPr>
            </a:lvl8pPr>
            <a:lvl9pPr marL="3886200" indent="-228600" algn="ctr" eaLnBrk="0" fontAlgn="base" hangingPunct="0">
              <a:spcBef>
                <a:spcPct val="0"/>
              </a:spcBef>
              <a:spcAft>
                <a:spcPct val="0"/>
              </a:spcAft>
              <a:defRPr sz="1400" b="1">
                <a:solidFill>
                  <a:schemeClr val="bg1"/>
                </a:solidFill>
                <a:latin typeface="Arial" pitchFamily="34" charset="0"/>
              </a:defRPr>
            </a:lvl9pPr>
          </a:lstStyle>
          <a:p>
            <a:pPr>
              <a:lnSpc>
                <a:spcPct val="85000"/>
              </a:lnSpc>
            </a:pPr>
            <a:endParaRPr lang="en-US" sz="1200"/>
          </a:p>
        </p:txBody>
      </p:sp>
      <p:sp>
        <p:nvSpPr>
          <p:cNvPr id="9" name="Text Box 25"/>
          <p:cNvSpPr txBox="1">
            <a:spLocks noChangeArrowheads="1"/>
          </p:cNvSpPr>
          <p:nvPr/>
        </p:nvSpPr>
        <p:spPr bwMode="auto">
          <a:xfrm>
            <a:off x="6471720" y="5006478"/>
            <a:ext cx="2711898" cy="621709"/>
          </a:xfrm>
          <a:prstGeom prst="rect">
            <a:avLst/>
          </a:prstGeom>
          <a:noFill/>
          <a:ln w="9525">
            <a:noFill/>
            <a:miter lim="800000"/>
            <a:headEnd/>
            <a:tailEnd/>
          </a:ln>
        </p:spPr>
        <p:txBody>
          <a:bodyPr anchor="ctr">
            <a:spAutoFit/>
          </a:bodyPr>
          <a:lstStyle/>
          <a:p>
            <a:pPr>
              <a:defRPr/>
            </a:pPr>
            <a:r>
              <a:rPr lang="en-US" dirty="0">
                <a:solidFill>
                  <a:schemeClr val="accent4"/>
                </a:solidFill>
                <a:latin typeface="Arial" charset="0"/>
              </a:rPr>
              <a:t>$500,000 in excess of $500,000</a:t>
            </a:r>
          </a:p>
        </p:txBody>
      </p:sp>
      <p:sp>
        <p:nvSpPr>
          <p:cNvPr id="10" name="Text Box 28"/>
          <p:cNvSpPr txBox="1">
            <a:spLocks noChangeArrowheads="1"/>
          </p:cNvSpPr>
          <p:nvPr/>
        </p:nvSpPr>
        <p:spPr bwMode="auto">
          <a:xfrm>
            <a:off x="6524118" y="4228603"/>
            <a:ext cx="2675379" cy="621709"/>
          </a:xfrm>
          <a:prstGeom prst="rect">
            <a:avLst/>
          </a:prstGeom>
          <a:noFill/>
          <a:ln w="9525">
            <a:noFill/>
            <a:miter lim="800000"/>
            <a:headEnd/>
            <a:tailEnd/>
          </a:ln>
        </p:spPr>
        <p:txBody>
          <a:bodyPr anchor="ctr">
            <a:spAutoFit/>
          </a:bodyPr>
          <a:lstStyle/>
          <a:p>
            <a:pPr>
              <a:defRPr/>
            </a:pPr>
            <a:r>
              <a:rPr lang="en-US" dirty="0">
                <a:solidFill>
                  <a:schemeClr val="accent4"/>
                </a:solidFill>
                <a:latin typeface="Arial" charset="0"/>
              </a:rPr>
              <a:t>$2,000,000 in excess of $1,000,000</a:t>
            </a:r>
          </a:p>
        </p:txBody>
      </p:sp>
      <p:sp>
        <p:nvSpPr>
          <p:cNvPr id="30729" name="Rectangle 32" descr="Dark upward diagonal"/>
          <p:cNvSpPr>
            <a:spLocks noChangeArrowheads="1"/>
          </p:cNvSpPr>
          <p:nvPr/>
        </p:nvSpPr>
        <p:spPr bwMode="auto">
          <a:xfrm>
            <a:off x="6481247" y="5649914"/>
            <a:ext cx="2703960" cy="719137"/>
          </a:xfrm>
          <a:prstGeom prst="rect">
            <a:avLst/>
          </a:prstGeom>
          <a:pattFill prst="dkUpDiag">
            <a:fgClr>
              <a:srgbClr val="99CC00"/>
            </a:fgClr>
            <a:bgClr>
              <a:srgbClr val="FFFFFF"/>
            </a:bgClr>
          </a:pattFill>
          <a:ln w="9525" algn="ctr">
            <a:solidFill>
              <a:schemeClr val="tx1"/>
            </a:solidFill>
            <a:miter lim="800000"/>
            <a:headEnd/>
            <a:tailEnd/>
          </a:ln>
        </p:spPr>
        <p:txBody>
          <a:bodyPr wrap="none" anchor="ctr"/>
          <a:lstStyle/>
          <a:p>
            <a:endParaRPr lang="en-US"/>
          </a:p>
        </p:txBody>
      </p:sp>
      <p:sp>
        <p:nvSpPr>
          <p:cNvPr id="12" name="Text Box 20"/>
          <p:cNvSpPr txBox="1">
            <a:spLocks noChangeArrowheads="1"/>
          </p:cNvSpPr>
          <p:nvPr/>
        </p:nvSpPr>
        <p:spPr bwMode="auto">
          <a:xfrm>
            <a:off x="6635261" y="5852403"/>
            <a:ext cx="2429277" cy="357021"/>
          </a:xfrm>
          <a:prstGeom prst="rect">
            <a:avLst/>
          </a:prstGeom>
          <a:noFill/>
          <a:ln w="9525">
            <a:noFill/>
            <a:miter lim="800000"/>
            <a:headEnd/>
            <a:tailEnd/>
          </a:ln>
        </p:spPr>
        <p:txBody>
          <a:bodyPr anchor="ctr">
            <a:spAutoFit/>
          </a:bodyPr>
          <a:lstStyle/>
          <a:p>
            <a:pPr>
              <a:defRPr/>
            </a:pPr>
            <a:r>
              <a:rPr lang="en-US" dirty="0">
                <a:solidFill>
                  <a:schemeClr val="accent4"/>
                </a:solidFill>
                <a:latin typeface="Arial" charset="0"/>
              </a:rPr>
              <a:t>Company Retention</a:t>
            </a:r>
          </a:p>
        </p:txBody>
      </p:sp>
      <p:sp>
        <p:nvSpPr>
          <p:cNvPr id="20" name="Rectangle 19"/>
          <p:cNvSpPr/>
          <p:nvPr/>
        </p:nvSpPr>
        <p:spPr bwMode="auto">
          <a:xfrm>
            <a:off x="6484422" y="4954589"/>
            <a:ext cx="2700785" cy="693737"/>
          </a:xfrm>
          <a:prstGeom prst="rect">
            <a:avLst/>
          </a:prstGeom>
          <a:noFill/>
          <a:ln w="3175" cap="flat" cmpd="sng" algn="ctr">
            <a:solidFill>
              <a:schemeClr val="accent4"/>
            </a:solidFill>
            <a:prstDash val="solid"/>
            <a:round/>
            <a:headEnd type="none" w="med" len="med"/>
            <a:tailEnd type="triangle" w="med" len="med"/>
          </a:ln>
          <a:effectLst/>
        </p:spPr>
        <p:txBody>
          <a:bodyPr wrap="none" anchor="ctr"/>
          <a:lstStyle/>
          <a:p>
            <a:pPr>
              <a:defRPr/>
            </a:pPr>
            <a:endParaRPr lang="en-US">
              <a:latin typeface="Arial" charset="0"/>
            </a:endParaRPr>
          </a:p>
        </p:txBody>
      </p:sp>
    </p:spTree>
    <p:extLst>
      <p:ext uri="{BB962C8B-B14F-4D97-AF65-F5344CB8AC3E}">
        <p14:creationId xmlns:p14="http://schemas.microsoft.com/office/powerpoint/2010/main" val="946326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Reinsurance Pricing Jargon</a:t>
            </a:r>
            <a:endParaRPr lang="en-US" dirty="0"/>
          </a:p>
        </p:txBody>
      </p:sp>
      <p:sp>
        <p:nvSpPr>
          <p:cNvPr id="10" name="Content Placeholder 9"/>
          <p:cNvSpPr>
            <a:spLocks noGrp="1"/>
          </p:cNvSpPr>
          <p:nvPr>
            <p:ph idx="1"/>
          </p:nvPr>
        </p:nvSpPr>
        <p:spPr>
          <a:xfrm>
            <a:off x="455613" y="1277938"/>
            <a:ext cx="5477596" cy="4987925"/>
          </a:xfrm>
        </p:spPr>
        <p:txBody>
          <a:bodyPr/>
          <a:lstStyle/>
          <a:p>
            <a:r>
              <a:rPr lang="en-US" sz="1800" dirty="0" smtClean="0"/>
              <a:t>Retention = portion of claim amount from ground-up (first dollar) that company keeps</a:t>
            </a:r>
          </a:p>
          <a:p>
            <a:r>
              <a:rPr lang="en-US" sz="1800" dirty="0" smtClean="0"/>
              <a:t>Attachment = beginning or bottom of layer</a:t>
            </a:r>
          </a:p>
          <a:p>
            <a:r>
              <a:rPr lang="en-US" sz="1800" dirty="0" smtClean="0"/>
              <a:t>Co-Participation = sharing the layer (pro-rata)</a:t>
            </a:r>
          </a:p>
          <a:p>
            <a:r>
              <a:rPr lang="en-US" sz="1800" dirty="0" smtClean="0"/>
              <a:t>Exhaustion = top of the layer</a:t>
            </a:r>
          </a:p>
          <a:p>
            <a:r>
              <a:rPr lang="en-US" sz="1800" dirty="0" smtClean="0"/>
              <a:t>Probability of </a:t>
            </a:r>
          </a:p>
          <a:p>
            <a:pPr lvl="1"/>
            <a:r>
              <a:rPr lang="en-US" sz="1800" dirty="0" smtClean="0"/>
              <a:t>Attachment = likelihood of a claim reaching the bottom of the layer</a:t>
            </a:r>
          </a:p>
          <a:p>
            <a:pPr lvl="1"/>
            <a:r>
              <a:rPr lang="en-US" sz="1800" dirty="0" smtClean="0"/>
              <a:t>Exhaustion = likelihood of claim going through the top of the layer</a:t>
            </a:r>
          </a:p>
          <a:p>
            <a:pPr lvl="1"/>
            <a:r>
              <a:rPr lang="en-US" sz="1800" dirty="0" smtClean="0"/>
              <a:t>Function of the severity curve</a:t>
            </a:r>
          </a:p>
        </p:txBody>
      </p:sp>
      <p:sp>
        <p:nvSpPr>
          <p:cNvPr id="7" name="Slide Number Placeholder 6"/>
          <p:cNvSpPr>
            <a:spLocks noGrp="1"/>
          </p:cNvSpPr>
          <p:nvPr>
            <p:ph type="sldNum" sz="quarter" idx="10"/>
          </p:nvPr>
        </p:nvSpPr>
        <p:spPr/>
        <p:txBody>
          <a:bodyPr/>
          <a:lstStyle/>
          <a:p>
            <a:fld id="{9AC65F78-8149-43F8-AB93-C811CBF5CC9B}" type="slidenum">
              <a:rPr lang="en-US" smtClean="0"/>
              <a:pPr/>
              <a:t>8</a:t>
            </a:fld>
            <a:endParaRPr lang="en-US"/>
          </a:p>
        </p:txBody>
      </p:sp>
      <p:sp>
        <p:nvSpPr>
          <p:cNvPr id="8" name="Date Placeholder 7"/>
          <p:cNvSpPr>
            <a:spLocks noGrp="1"/>
          </p:cNvSpPr>
          <p:nvPr>
            <p:ph type="dt" sz="half" idx="11"/>
          </p:nvPr>
        </p:nvSpPr>
        <p:spPr/>
        <p:txBody>
          <a:bodyPr/>
          <a:lstStyle/>
          <a:p>
            <a:fld id="{89024D75-02D2-4ADF-96BE-912D68C7466B}" type="datetime4">
              <a:rPr lang="en-US" smtClean="0"/>
              <a:pPr/>
              <a:t>August 26, 2014</a:t>
            </a:fld>
            <a:endParaRPr lang="en-US"/>
          </a:p>
        </p:txBody>
      </p:sp>
      <p:sp>
        <p:nvSpPr>
          <p:cNvPr id="2" name="Rectangle 1"/>
          <p:cNvSpPr/>
          <p:nvPr/>
        </p:nvSpPr>
        <p:spPr bwMode="auto">
          <a:xfrm>
            <a:off x="6743693" y="3574473"/>
            <a:ext cx="1610591" cy="1911927"/>
          </a:xfrm>
          <a:prstGeom prst="rect">
            <a:avLst/>
          </a:prstGeom>
          <a:solidFill>
            <a:schemeClr val="accent2">
              <a:lumMod val="20000"/>
              <a:lumOff val="80000"/>
            </a:schemeClr>
          </a:solidFill>
          <a:ln w="38100" cap="flat" cmpd="sng" algn="ctr">
            <a:solidFill>
              <a:schemeClr val="accent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6743693" y="2376044"/>
            <a:ext cx="1610591" cy="1198430"/>
          </a:xfrm>
          <a:prstGeom prst="rect">
            <a:avLst/>
          </a:pr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6743693" y="1177614"/>
            <a:ext cx="1610591" cy="1198430"/>
          </a:xfrm>
          <a:prstGeom prst="rect">
            <a:avLst/>
          </a:prstGeom>
          <a:solidFill>
            <a:schemeClr val="accent2">
              <a:lumMod val="20000"/>
              <a:lumOff val="80000"/>
            </a:schemeClr>
          </a:solidFill>
          <a:ln w="38100" cap="flat" cmpd="sng" algn="ctr">
            <a:solidFill>
              <a:schemeClr val="accent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4" name="Straight Arrow Connector 3"/>
          <p:cNvCxnSpPr/>
          <p:nvPr/>
        </p:nvCxnSpPr>
        <p:spPr bwMode="auto">
          <a:xfrm flipV="1">
            <a:off x="6546266" y="1177614"/>
            <a:ext cx="31173" cy="4308786"/>
          </a:xfrm>
          <a:prstGeom prst="straightConnector1">
            <a:avLst/>
          </a:prstGeom>
          <a:noFill/>
          <a:ln w="28575"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rot="16200000">
            <a:off x="5116627" y="3179978"/>
            <a:ext cx="2608119" cy="304058"/>
          </a:xfrm>
          <a:prstGeom prst="rect">
            <a:avLst/>
          </a:prstGeom>
          <a:noFill/>
        </p:spPr>
        <p:txBody>
          <a:bodyPr wrap="square" rtlCol="0">
            <a:spAutoFit/>
          </a:bodyPr>
          <a:lstStyle/>
          <a:p>
            <a:r>
              <a:rPr lang="en-US" sz="1600" dirty="0" smtClean="0">
                <a:solidFill>
                  <a:schemeClr val="accent1"/>
                </a:solidFill>
              </a:rPr>
              <a:t>Size of Claim</a:t>
            </a:r>
            <a:endParaRPr lang="en-US" sz="1600" dirty="0">
              <a:solidFill>
                <a:schemeClr val="accent1"/>
              </a:solidFill>
            </a:endParaRPr>
          </a:p>
        </p:txBody>
      </p:sp>
      <p:cxnSp>
        <p:nvCxnSpPr>
          <p:cNvPr id="14" name="Straight Arrow Connector 13"/>
          <p:cNvCxnSpPr>
            <a:stCxn id="11" idx="0"/>
            <a:endCxn id="11" idx="2"/>
          </p:cNvCxnSpPr>
          <p:nvPr/>
        </p:nvCxnSpPr>
        <p:spPr bwMode="auto">
          <a:xfrm>
            <a:off x="7548989" y="2376044"/>
            <a:ext cx="0" cy="1198430"/>
          </a:xfrm>
          <a:prstGeom prst="straightConnector1">
            <a:avLst/>
          </a:prstGeom>
          <a:noFill/>
          <a:ln w="28575" cap="flat" cmpd="sng" algn="ctr">
            <a:solidFill>
              <a:schemeClr val="accent1"/>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rot="16200000">
            <a:off x="6889141" y="2822354"/>
            <a:ext cx="947313" cy="304058"/>
          </a:xfrm>
          <a:prstGeom prst="rect">
            <a:avLst/>
          </a:prstGeom>
          <a:noFill/>
        </p:spPr>
        <p:txBody>
          <a:bodyPr wrap="square" rtlCol="0">
            <a:spAutoFit/>
          </a:bodyPr>
          <a:lstStyle/>
          <a:p>
            <a:r>
              <a:rPr lang="en-US" sz="1600" dirty="0" smtClean="0">
                <a:solidFill>
                  <a:schemeClr val="accent1"/>
                </a:solidFill>
              </a:rPr>
              <a:t>Limit</a:t>
            </a:r>
            <a:endParaRPr lang="en-US" sz="1600" dirty="0">
              <a:solidFill>
                <a:schemeClr val="accent1"/>
              </a:solidFill>
            </a:endParaRPr>
          </a:p>
        </p:txBody>
      </p:sp>
      <p:cxnSp>
        <p:nvCxnSpPr>
          <p:cNvPr id="17" name="Straight Arrow Connector 16"/>
          <p:cNvCxnSpPr>
            <a:stCxn id="2" idx="0"/>
            <a:endCxn id="2" idx="2"/>
          </p:cNvCxnSpPr>
          <p:nvPr/>
        </p:nvCxnSpPr>
        <p:spPr bwMode="auto">
          <a:xfrm>
            <a:off x="7548989" y="3574473"/>
            <a:ext cx="0" cy="1911927"/>
          </a:xfrm>
          <a:prstGeom prst="straightConnector1">
            <a:avLst/>
          </a:prstGeom>
          <a:noFill/>
          <a:ln w="28575" cap="flat" cmpd="sng" algn="ctr">
            <a:solidFill>
              <a:schemeClr val="accent1"/>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rot="16200000">
            <a:off x="6836320" y="4343767"/>
            <a:ext cx="1066807" cy="304058"/>
          </a:xfrm>
          <a:prstGeom prst="rect">
            <a:avLst/>
          </a:prstGeom>
          <a:noFill/>
        </p:spPr>
        <p:txBody>
          <a:bodyPr wrap="square" rtlCol="0">
            <a:spAutoFit/>
          </a:bodyPr>
          <a:lstStyle/>
          <a:p>
            <a:r>
              <a:rPr lang="en-US" sz="1600" dirty="0" smtClean="0">
                <a:solidFill>
                  <a:schemeClr val="accent1"/>
                </a:solidFill>
              </a:rPr>
              <a:t>Retention</a:t>
            </a:r>
            <a:endParaRPr lang="en-US" sz="1600" dirty="0">
              <a:solidFill>
                <a:schemeClr val="accent1"/>
              </a:solidFill>
            </a:endParaRPr>
          </a:p>
        </p:txBody>
      </p:sp>
      <p:sp>
        <p:nvSpPr>
          <p:cNvPr id="21" name="TextBox 20"/>
          <p:cNvSpPr txBox="1"/>
          <p:nvPr/>
        </p:nvSpPr>
        <p:spPr>
          <a:xfrm>
            <a:off x="7041541" y="1520014"/>
            <a:ext cx="947313" cy="515782"/>
          </a:xfrm>
          <a:prstGeom prst="rect">
            <a:avLst/>
          </a:prstGeom>
          <a:noFill/>
        </p:spPr>
        <p:txBody>
          <a:bodyPr wrap="square" rtlCol="0">
            <a:spAutoFit/>
          </a:bodyPr>
          <a:lstStyle/>
          <a:p>
            <a:r>
              <a:rPr lang="en-US" sz="1600" dirty="0" smtClean="0">
                <a:solidFill>
                  <a:schemeClr val="accent1"/>
                </a:solidFill>
              </a:rPr>
              <a:t>“Out the Top”</a:t>
            </a:r>
            <a:endParaRPr lang="en-US" sz="1600" dirty="0">
              <a:solidFill>
                <a:schemeClr val="accent1"/>
              </a:solidFill>
            </a:endParaRPr>
          </a:p>
        </p:txBody>
      </p:sp>
      <p:sp>
        <p:nvSpPr>
          <p:cNvPr id="22" name="Rectangle 21"/>
          <p:cNvSpPr/>
          <p:nvPr/>
        </p:nvSpPr>
        <p:spPr bwMode="auto">
          <a:xfrm>
            <a:off x="8084119" y="2372579"/>
            <a:ext cx="256309" cy="1198430"/>
          </a:xfrm>
          <a:prstGeom prst="rect">
            <a:avLst/>
          </a:prstGeom>
          <a:solidFill>
            <a:schemeClr val="accent2">
              <a:lumMod val="20000"/>
              <a:lumOff val="80000"/>
            </a:schemeClr>
          </a:solidFill>
          <a:ln w="38100" cap="flat" cmpd="sng" algn="ctr">
            <a:solidFill>
              <a:schemeClr val="accent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3" name="TextBox 22"/>
          <p:cNvSpPr txBox="1"/>
          <p:nvPr/>
        </p:nvSpPr>
        <p:spPr>
          <a:xfrm rot="16200000">
            <a:off x="7758520" y="2818889"/>
            <a:ext cx="947313" cy="304058"/>
          </a:xfrm>
          <a:prstGeom prst="rect">
            <a:avLst/>
          </a:prstGeom>
          <a:noFill/>
        </p:spPr>
        <p:txBody>
          <a:bodyPr wrap="square" rtlCol="0">
            <a:spAutoFit/>
          </a:bodyPr>
          <a:lstStyle/>
          <a:p>
            <a:r>
              <a:rPr lang="en-US" sz="1600" dirty="0" smtClean="0">
                <a:solidFill>
                  <a:schemeClr val="accent1"/>
                </a:solidFill>
              </a:rPr>
              <a:t>Co-Par</a:t>
            </a:r>
            <a:endParaRPr lang="en-US" sz="1600" dirty="0">
              <a:solidFill>
                <a:schemeClr val="accent1"/>
              </a:solidFill>
            </a:endParaRPr>
          </a:p>
        </p:txBody>
      </p:sp>
      <p:cxnSp>
        <p:nvCxnSpPr>
          <p:cNvPr id="25" name="Straight Arrow Connector 24"/>
          <p:cNvCxnSpPr/>
          <p:nvPr/>
        </p:nvCxnSpPr>
        <p:spPr bwMode="auto">
          <a:xfrm flipH="1">
            <a:off x="8340428" y="2372579"/>
            <a:ext cx="762008" cy="1"/>
          </a:xfrm>
          <a:prstGeom prst="straightConnector1">
            <a:avLst/>
          </a:prstGeom>
          <a:noFill/>
          <a:ln w="28575"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H="1">
            <a:off x="8357745" y="3553688"/>
            <a:ext cx="762008" cy="1"/>
          </a:xfrm>
          <a:prstGeom prst="straightConnector1">
            <a:avLst/>
          </a:prstGeom>
          <a:noFill/>
          <a:ln w="28575"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8384206" y="2027947"/>
            <a:ext cx="947313" cy="304058"/>
          </a:xfrm>
          <a:prstGeom prst="rect">
            <a:avLst/>
          </a:prstGeom>
          <a:noFill/>
        </p:spPr>
        <p:txBody>
          <a:bodyPr wrap="square" rtlCol="0">
            <a:spAutoFit/>
          </a:bodyPr>
          <a:lstStyle/>
          <a:p>
            <a:r>
              <a:rPr lang="en-US" sz="1600" dirty="0" smtClean="0">
                <a:solidFill>
                  <a:schemeClr val="accent1"/>
                </a:solidFill>
              </a:rPr>
              <a:t>Exhaust</a:t>
            </a:r>
            <a:endParaRPr lang="en-US" sz="1600" dirty="0">
              <a:solidFill>
                <a:schemeClr val="accent1"/>
              </a:solidFill>
            </a:endParaRPr>
          </a:p>
        </p:txBody>
      </p:sp>
      <p:sp>
        <p:nvSpPr>
          <p:cNvPr id="30" name="TextBox 29"/>
          <p:cNvSpPr txBox="1"/>
          <p:nvPr/>
        </p:nvSpPr>
        <p:spPr>
          <a:xfrm>
            <a:off x="8391132" y="3229838"/>
            <a:ext cx="947313" cy="304058"/>
          </a:xfrm>
          <a:prstGeom prst="rect">
            <a:avLst/>
          </a:prstGeom>
          <a:noFill/>
        </p:spPr>
        <p:txBody>
          <a:bodyPr wrap="square" rtlCol="0">
            <a:spAutoFit/>
          </a:bodyPr>
          <a:lstStyle/>
          <a:p>
            <a:r>
              <a:rPr lang="en-US" sz="1600" dirty="0" smtClean="0">
                <a:solidFill>
                  <a:schemeClr val="accent1"/>
                </a:solidFill>
              </a:rPr>
              <a:t>Attach</a:t>
            </a:r>
            <a:endParaRPr lang="en-US" sz="1600" dirty="0">
              <a:solidFill>
                <a:schemeClr val="accent1"/>
              </a:solidFill>
            </a:endParaRPr>
          </a:p>
        </p:txBody>
      </p:sp>
    </p:spTree>
    <p:extLst>
      <p:ext uri="{BB962C8B-B14F-4D97-AF65-F5344CB8AC3E}">
        <p14:creationId xmlns:p14="http://schemas.microsoft.com/office/powerpoint/2010/main" val="15471790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6"/>
  <p:tag name="MMCOA_FONTSIZE_M" val="16"/>
  <p:tag name="MMCOA_FONTSIZE_S" val="16"/>
  <p:tag name="MMCOA_FONTSIZE_T" val="16"/>
  <p:tag name="MMCOA_POSITION_L" val="71.125;373.625;88.625;391.5"/>
  <p:tag name="MMCOA_POSITION_M" val="71.125;373.625;88.625;391.5"/>
  <p:tag name="MMCOA_POSITION_S" val="71.125;373.625;88.625;391.5"/>
  <p:tag name="MMCOA_POSITION_T" val="71.125;373.625;88.625;391.5"/>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1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1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19.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2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2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2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0.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1.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Line&lt;/TypeOfImage&gt;&#10;  &lt;ThumbNailFile&gt;C:\Documents and Settings\jjohns44\Local Settings\Application Data\MMC\ILM\Recent\T0D100015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21&lt;/X&gt;&#10;        &lt;Y&gt;0&lt;/Y&gt;&#10;      &lt;/EndTickPosition&gt;&#10;      &lt;FacetNumber&gt;0&lt;/FacetNumber&gt;&#10;      &lt;Brightness&gt;0&lt;/Brightness&gt;&#10;      &lt;Colour&gt;#00A8C8&lt;/Colour&gt;&#10;      &lt;ColourNumber&gt;2&lt;/ColourNumber&gt;&#10;    &lt;/Facets&gt;&#10;    &lt;Facets&gt;&#10;      &lt;SideOfTick&gt;Left&lt;/SideOfTick&gt;&#10;      &lt;TickPosition&gt;&#10;        &lt;X&gt;0&lt;/X&gt;&#10;        &lt;Y&gt;3&lt;/Y&gt;&#10;      &lt;/TickPosition&gt;&#10;      &lt;EndTickPosition&gt;&#10;        &lt;X&gt;21&lt;/X&gt;&#10;        &lt;Y&gt;3&lt;/Y&gt;&#10;      &lt;/EndTickPosition&gt;&#10;      &lt;FacetNumber&gt;1&lt;/FacetNumber&gt;&#10;      &lt;Brightness&gt;0&lt;/Brightness&gt;&#10;      &lt;Colour&gt;#002C77&lt;/Colour&gt;&#10;      &lt;ColourNumber&gt;0&lt;/ColourNumber&gt;&#10;    &lt;/Facets&gt;&#10;    &lt;Facets&gt;&#10;      &lt;SideOfTick&gt;Left&lt;/SideOfTick&gt;&#10;      &lt;TickPosition&gt;&#10;        &lt;X&gt;0&lt;/X&gt;&#10;        &lt;Y&gt;4&lt;/Y&gt;&#10;      &lt;/TickPosition&gt;&#10;      &lt;EndTickPosition&gt;&#10;        &lt;X&gt;21&lt;/X&gt;&#10;        &lt;Y&gt;5&lt;/Y&gt;&#10;      &lt;/EndTickPosition&gt;&#10;      &lt;FacetNumber&gt;2&lt;/FacetNumber&gt;&#10;      &lt;Brightness&gt;0&lt;/Brightness&gt;&#10;      &lt;Colour&gt;#006D9E&lt;/Colour&gt;&#10;      &lt;ColourNumber&gt;1&lt;/ColourNumber&gt;&#10;    &lt;/Facets&gt;&#10;    &lt;SectionColour /&gt;&#10;    &lt;SectionColourNumber&gt;0&lt;/SectionColourNumber&gt;&#10;    &lt;SectionBrightness&gt;0&lt;/SectionBrightness&gt;&#10;  &lt;/Design&gt;&#10;&lt;/ImageControl&gt;"/>
  <p:tag name="MMC_PRESENTATIONTYPE" val="4"/>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12158</TotalTime>
  <Words>3414</Words>
  <Application>Microsoft Office PowerPoint</Application>
  <PresentationFormat>Custom</PresentationFormat>
  <Paragraphs>574</Paragraphs>
  <Slides>54</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Default Design</vt:lpstr>
      <vt:lpstr>Chart</vt:lpstr>
      <vt:lpstr>Reinsurance--Basics and Beyond </vt:lpstr>
      <vt:lpstr>Agenda Not Too Much Prior Knowledge Required</vt:lpstr>
      <vt:lpstr>Reinsurance basics</vt:lpstr>
      <vt:lpstr>Reinsurance A Definition</vt:lpstr>
      <vt:lpstr>Functions of Reinsurance</vt:lpstr>
      <vt:lpstr>Types of Reinsurance Agreements</vt:lpstr>
      <vt:lpstr>Forms of Reinsurance</vt:lpstr>
      <vt:lpstr>Forms of Reinsurance</vt:lpstr>
      <vt:lpstr>Reinsurance Pricing Jargon</vt:lpstr>
      <vt:lpstr>Reinsurance Pricing Jargon</vt:lpstr>
      <vt:lpstr>Conceptual Comprehensive Group-Wide Risk Management Program</vt:lpstr>
      <vt:lpstr>Brokered and direct reinsurance</vt:lpstr>
      <vt:lpstr>Brokered and Direct Reinsurance</vt:lpstr>
      <vt:lpstr>Roles within a broker</vt:lpstr>
      <vt:lpstr>Roles within a Broker</vt:lpstr>
      <vt:lpstr>Process steps in reinsurance placement</vt:lpstr>
      <vt:lpstr>Comprehensive Approach Ensures the Best Solutions</vt:lpstr>
      <vt:lpstr>How We Think About Reinsurance The Guy Carpenter Client Experience </vt:lpstr>
      <vt:lpstr>Reinsurance Decision Tool (RDT) Value-Weighted Metrics</vt:lpstr>
      <vt:lpstr>Reinsurance pricing</vt:lpstr>
      <vt:lpstr>Basics of Reinsurance Pricing</vt:lpstr>
      <vt:lpstr>Reinsurance Price “Discovery”</vt:lpstr>
      <vt:lpstr>STATE OF THE MARKET JANUARY 1 to July 1, 2014 PROPERTY REVIEW</vt:lpstr>
      <vt:lpstr>Executive Summary July 2014: Excess Capacity and Low Loss Experience Continue to Impact Market Conditions</vt:lpstr>
      <vt:lpstr>Capital Inflows Continue Unabated Guy Carpenter Global Reinsurance Composite Capital Position</vt:lpstr>
      <vt:lpstr>US Rate on Line Index at January 1, 2014</vt:lpstr>
      <vt:lpstr>Growth in Utilization of Catastrophe Bonds</vt:lpstr>
      <vt:lpstr>Growth in Utilization of Catastrophe Bonds Continued Innovation in 2014</vt:lpstr>
      <vt:lpstr>July 1, 2014 Quoting Observations</vt:lpstr>
      <vt:lpstr>Historical Unutilized Authorization Percentage Highlights Growing Excess Capacity </vt:lpstr>
      <vt:lpstr>Market Drivers Alternative Capital  </vt:lpstr>
      <vt:lpstr>Capital Markets Participation In Reinsurance Estimate Through January 1, 2014 Renewals</vt:lpstr>
      <vt:lpstr>Pension Funds</vt:lpstr>
      <vt:lpstr>Current Landscape Reinsurer Strategies  </vt:lpstr>
      <vt:lpstr>PowerPoint Presentation</vt:lpstr>
      <vt:lpstr>PowerPoint Presentation</vt:lpstr>
      <vt:lpstr>Looking Ahead to January 1, 2015 Renewals</vt:lpstr>
      <vt:lpstr>STATE OF THE MARKET PRIMARY AND UMBRELLA/EXCESS LIABILITY</vt:lpstr>
      <vt:lpstr>Primary Casualty</vt:lpstr>
      <vt:lpstr>Market Commentary</vt:lpstr>
      <vt:lpstr>US Umbrella / Excess Liability Marketplace Gross vs. Net Capacity  (as of 5/1/14)</vt:lpstr>
      <vt:lpstr>US and Bermuda Umbrella / Excess Liability Market Place Companies with ≥ $10M Capacity  (as of 5/1/14)</vt:lpstr>
      <vt:lpstr>US and Bermuda Umbrella / Excess Liability Market Place Terms Analysis  (as of 5/1/14)</vt:lpstr>
      <vt:lpstr>STATE OF THE MARKET WORKERS COMPENSATION</vt:lpstr>
      <vt:lpstr>2014 Primary Workers Compensation Recap</vt:lpstr>
      <vt:lpstr>Workers Compensation Market Overview </vt:lpstr>
      <vt:lpstr>July 2014 Reinsurance Market Workers’ Compensation</vt:lpstr>
      <vt:lpstr>2nd Quarter 2014 Primary Market Cumulative Quarterly Rate Increases by Line  </vt:lpstr>
      <vt:lpstr>2nd Quarter 2014 Primary Market WC Rate Increases Reported by Agents &amp; Brokers in CIAB Survey   </vt:lpstr>
      <vt:lpstr>July 2014 Reinsurance Market Workers’ Compensation  </vt:lpstr>
      <vt:lpstr>July 2014 WC Cat Reinsurance Renewal Recap Subject Premium Income (YOY)</vt:lpstr>
      <vt:lpstr>July 2014 WC Cat Reinsurance Renewal Recap Rates &amp; Rates on Line (YOY)                                Rates                                                                       ROLs</vt:lpstr>
      <vt:lpstr>July 2014 WC Single Claimant Exposed Reinsurance Renewal Recap SPI &amp; Rates (YOY)                        Subject Premium                                                               Rates</vt:lpstr>
      <vt:lpstr>PowerPoint Presentation</vt:lpstr>
    </vt:vector>
  </TitlesOfParts>
  <Company>Guy Carpenter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Ignore the Man Behind the Curtain</dc:title>
  <dc:creator>Donald Mango</dc:creator>
  <cp:lastModifiedBy>Elliot Burn</cp:lastModifiedBy>
  <cp:revision>168</cp:revision>
  <cp:lastPrinted>2013-06-21T16:11:06Z</cp:lastPrinted>
  <dcterms:created xsi:type="dcterms:W3CDTF">2011-02-16T15:14:35Z</dcterms:created>
  <dcterms:modified xsi:type="dcterms:W3CDTF">2014-08-26T18:17:54Z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Eco</vt:lpwstr>
  </property>
  <property fmtid="{D5CDD505-2E9C-101B-9397-08002B2CF9AE}" pid="6" name="MMCOA_SlideStyle">
    <vt:lpwstr>Plain</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