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53" r:id="rId1"/>
  </p:sldMasterIdLst>
  <p:notesMasterIdLst>
    <p:notesMasterId r:id="rId20"/>
  </p:notesMasterIdLst>
  <p:handoutMasterIdLst>
    <p:handoutMasterId r:id="rId21"/>
  </p:handoutMasterIdLst>
  <p:sldIdLst>
    <p:sldId id="1168" r:id="rId2"/>
    <p:sldId id="1183" r:id="rId3"/>
    <p:sldId id="1186" r:id="rId4"/>
    <p:sldId id="1184" r:id="rId5"/>
    <p:sldId id="1187" r:id="rId6"/>
    <p:sldId id="1179" r:id="rId7"/>
    <p:sldId id="1193" r:id="rId8"/>
    <p:sldId id="1194" r:id="rId9"/>
    <p:sldId id="1192" r:id="rId10"/>
    <p:sldId id="1196" r:id="rId11"/>
    <p:sldId id="1195" r:id="rId12"/>
    <p:sldId id="1197" r:id="rId13"/>
    <p:sldId id="1188" r:id="rId14"/>
    <p:sldId id="1191" r:id="rId15"/>
    <p:sldId id="1189" r:id="rId16"/>
    <p:sldId id="1190" r:id="rId17"/>
    <p:sldId id="1198" r:id="rId18"/>
    <p:sldId id="1182" r:id="rId19"/>
  </p:sldIdLst>
  <p:sldSz cx="9144000" cy="6858000" type="screen4x3"/>
  <p:notesSz cx="7010400" cy="9296400"/>
  <p:defaultTextStyle>
    <a:defPPr>
      <a:defRPr lang="en-US"/>
    </a:defPPr>
    <a:lvl1pPr algn="l" rtl="0" eaLnBrk="0" fontAlgn="base" hangingPunct="0">
      <a:spcBef>
        <a:spcPct val="0"/>
      </a:spcBef>
      <a:spcAft>
        <a:spcPct val="0"/>
      </a:spcAft>
      <a:defRPr sz="1000" kern="1200">
        <a:solidFill>
          <a:schemeClr val="tx1"/>
        </a:solidFill>
        <a:latin typeface="Arial" charset="0"/>
        <a:ea typeface="+mn-ea"/>
        <a:cs typeface="+mn-cs"/>
      </a:defRPr>
    </a:lvl1pPr>
    <a:lvl2pPr marL="457200" algn="l" rtl="0" eaLnBrk="0" fontAlgn="base" hangingPunct="0">
      <a:spcBef>
        <a:spcPct val="0"/>
      </a:spcBef>
      <a:spcAft>
        <a:spcPct val="0"/>
      </a:spcAft>
      <a:defRPr sz="1000" kern="1200">
        <a:solidFill>
          <a:schemeClr val="tx1"/>
        </a:solidFill>
        <a:latin typeface="Arial" charset="0"/>
        <a:ea typeface="+mn-ea"/>
        <a:cs typeface="+mn-cs"/>
      </a:defRPr>
    </a:lvl2pPr>
    <a:lvl3pPr marL="914400" algn="l" rtl="0" eaLnBrk="0" fontAlgn="base" hangingPunct="0">
      <a:spcBef>
        <a:spcPct val="0"/>
      </a:spcBef>
      <a:spcAft>
        <a:spcPct val="0"/>
      </a:spcAft>
      <a:defRPr sz="1000" kern="1200">
        <a:solidFill>
          <a:schemeClr val="tx1"/>
        </a:solidFill>
        <a:latin typeface="Arial" charset="0"/>
        <a:ea typeface="+mn-ea"/>
        <a:cs typeface="+mn-cs"/>
      </a:defRPr>
    </a:lvl3pPr>
    <a:lvl4pPr marL="1371600" algn="l" rtl="0" eaLnBrk="0" fontAlgn="base" hangingPunct="0">
      <a:spcBef>
        <a:spcPct val="0"/>
      </a:spcBef>
      <a:spcAft>
        <a:spcPct val="0"/>
      </a:spcAft>
      <a:defRPr sz="1000" kern="1200">
        <a:solidFill>
          <a:schemeClr val="tx1"/>
        </a:solidFill>
        <a:latin typeface="Arial" charset="0"/>
        <a:ea typeface="+mn-ea"/>
        <a:cs typeface="+mn-cs"/>
      </a:defRPr>
    </a:lvl4pPr>
    <a:lvl5pPr marL="1828800" algn="l" rtl="0" eaLnBrk="0" fontAlgn="base" hangingPunct="0">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C16D"/>
    <a:srgbClr val="EFAE6D"/>
    <a:srgbClr val="E2DAAC"/>
    <a:srgbClr val="D1C57D"/>
    <a:srgbClr val="B7AF4D"/>
    <a:srgbClr val="AFBA4A"/>
    <a:srgbClr val="E1D0AD"/>
    <a:srgbClr val="C5C5FF"/>
    <a:srgbClr val="D4B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5" autoAdjust="0"/>
    <p:restoredTop sz="95349" autoAdjust="0"/>
  </p:normalViewPr>
  <p:slideViewPr>
    <p:cSldViewPr snapToGrid="0" showGuides="1">
      <p:cViewPr>
        <p:scale>
          <a:sx n="77" d="100"/>
          <a:sy n="77" d="100"/>
        </p:scale>
        <p:origin x="-72" y="-72"/>
      </p:cViewPr>
      <p:guideLst>
        <p:guide orient="horz" pos="994"/>
        <p:guide orient="horz" pos="4048"/>
        <p:guide pos="2880"/>
        <p:guide pos="5550"/>
        <p:guide pos="224"/>
        <p:guide pos="542"/>
        <p:guide pos="712"/>
        <p:guide pos="323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3039219" cy="464820"/>
          </a:xfrm>
          <a:prstGeom prst="rect">
            <a:avLst/>
          </a:prstGeom>
          <a:noFill/>
          <a:ln w="9525">
            <a:noFill/>
            <a:miter lim="800000"/>
            <a:headEnd/>
            <a:tailEnd/>
          </a:ln>
          <a:effectLst/>
        </p:spPr>
        <p:txBody>
          <a:bodyPr vert="horz" wrap="square" lIns="93007" tIns="46502" rIns="93007" bIns="46502" numCol="1" anchor="t" anchorCtr="0" compatLnSpc="1">
            <a:prstTxWarp prst="textNoShape">
              <a:avLst/>
            </a:prstTxWarp>
          </a:bodyPr>
          <a:lstStyle>
            <a:lvl1pPr defTabSz="932415">
              <a:defRPr sz="1200" smtClean="0"/>
            </a:lvl1pPr>
          </a:lstStyle>
          <a:p>
            <a:pPr>
              <a:defRPr/>
            </a:pPr>
            <a:endParaRPr lang="en-US"/>
          </a:p>
        </p:txBody>
      </p:sp>
      <p:sp>
        <p:nvSpPr>
          <p:cNvPr id="14339" name="Rectangle 1027"/>
          <p:cNvSpPr>
            <a:spLocks noGrp="1" noChangeArrowheads="1"/>
          </p:cNvSpPr>
          <p:nvPr>
            <p:ph type="dt" sz="quarter" idx="1"/>
          </p:nvPr>
        </p:nvSpPr>
        <p:spPr bwMode="auto">
          <a:xfrm>
            <a:off x="3971182" y="0"/>
            <a:ext cx="3039218" cy="464820"/>
          </a:xfrm>
          <a:prstGeom prst="rect">
            <a:avLst/>
          </a:prstGeom>
          <a:noFill/>
          <a:ln w="9525">
            <a:noFill/>
            <a:miter lim="800000"/>
            <a:headEnd/>
            <a:tailEnd/>
          </a:ln>
          <a:effectLst/>
        </p:spPr>
        <p:txBody>
          <a:bodyPr vert="horz" wrap="square" lIns="93007" tIns="46502" rIns="93007" bIns="46502" numCol="1" anchor="t" anchorCtr="0" compatLnSpc="1">
            <a:prstTxWarp prst="textNoShape">
              <a:avLst/>
            </a:prstTxWarp>
          </a:bodyPr>
          <a:lstStyle>
            <a:lvl1pPr algn="r" defTabSz="932415">
              <a:defRPr sz="1200" smtClean="0"/>
            </a:lvl1pPr>
          </a:lstStyle>
          <a:p>
            <a:pPr>
              <a:defRPr/>
            </a:pPr>
            <a:endParaRPr lang="en-US"/>
          </a:p>
        </p:txBody>
      </p:sp>
      <p:sp>
        <p:nvSpPr>
          <p:cNvPr id="14340" name="Rectangle 1028"/>
          <p:cNvSpPr>
            <a:spLocks noGrp="1" noChangeArrowheads="1"/>
          </p:cNvSpPr>
          <p:nvPr>
            <p:ph type="ftr" sz="quarter" idx="2"/>
          </p:nvPr>
        </p:nvSpPr>
        <p:spPr bwMode="auto">
          <a:xfrm>
            <a:off x="0" y="8831580"/>
            <a:ext cx="3039219" cy="464820"/>
          </a:xfrm>
          <a:prstGeom prst="rect">
            <a:avLst/>
          </a:prstGeom>
          <a:noFill/>
          <a:ln w="9525">
            <a:noFill/>
            <a:miter lim="800000"/>
            <a:headEnd/>
            <a:tailEnd/>
          </a:ln>
          <a:effectLst/>
        </p:spPr>
        <p:txBody>
          <a:bodyPr vert="horz" wrap="square" lIns="93007" tIns="46502" rIns="93007" bIns="46502" numCol="1" anchor="b" anchorCtr="0" compatLnSpc="1">
            <a:prstTxWarp prst="textNoShape">
              <a:avLst/>
            </a:prstTxWarp>
          </a:bodyPr>
          <a:lstStyle>
            <a:lvl1pPr defTabSz="932415">
              <a:defRPr sz="1200" smtClean="0"/>
            </a:lvl1pPr>
          </a:lstStyle>
          <a:p>
            <a:pPr>
              <a:defRPr/>
            </a:pPr>
            <a:endParaRPr lang="en-US"/>
          </a:p>
        </p:txBody>
      </p:sp>
      <p:sp>
        <p:nvSpPr>
          <p:cNvPr id="14341" name="Rectangle 1029"/>
          <p:cNvSpPr>
            <a:spLocks noGrp="1" noChangeArrowheads="1"/>
          </p:cNvSpPr>
          <p:nvPr>
            <p:ph type="sldNum" sz="quarter" idx="3"/>
          </p:nvPr>
        </p:nvSpPr>
        <p:spPr bwMode="auto">
          <a:xfrm>
            <a:off x="3971182" y="8831580"/>
            <a:ext cx="3039218" cy="464820"/>
          </a:xfrm>
          <a:prstGeom prst="rect">
            <a:avLst/>
          </a:prstGeom>
          <a:noFill/>
          <a:ln w="9525">
            <a:noFill/>
            <a:miter lim="800000"/>
            <a:headEnd/>
            <a:tailEnd/>
          </a:ln>
          <a:effectLst/>
        </p:spPr>
        <p:txBody>
          <a:bodyPr vert="horz" wrap="square" lIns="93007" tIns="46502" rIns="93007" bIns="46502" numCol="1" anchor="b" anchorCtr="0" compatLnSpc="1">
            <a:prstTxWarp prst="textNoShape">
              <a:avLst/>
            </a:prstTxWarp>
          </a:bodyPr>
          <a:lstStyle>
            <a:lvl1pPr algn="r" defTabSz="932415">
              <a:defRPr sz="1200" smtClean="0"/>
            </a:lvl1pPr>
          </a:lstStyle>
          <a:p>
            <a:pPr>
              <a:defRPr/>
            </a:pPr>
            <a:fld id="{0468EB64-0E0F-4102-8D5B-60DDC5E8FB8C}" type="slidenum">
              <a:rPr lang="en-US"/>
              <a:pPr>
                <a:defRPr/>
              </a:pPr>
              <a:t>‹#›</a:t>
            </a:fld>
            <a:endParaRPr lang="en-US"/>
          </a:p>
        </p:txBody>
      </p:sp>
    </p:spTree>
    <p:extLst>
      <p:ext uri="{BB962C8B-B14F-4D97-AF65-F5344CB8AC3E}">
        <p14:creationId xmlns:p14="http://schemas.microsoft.com/office/powerpoint/2010/main" val="4170745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9219" cy="464820"/>
          </a:xfrm>
          <a:prstGeom prst="rect">
            <a:avLst/>
          </a:prstGeom>
          <a:noFill/>
          <a:ln w="9525">
            <a:noFill/>
            <a:miter lim="800000"/>
            <a:headEnd/>
            <a:tailEnd/>
          </a:ln>
          <a:effectLst/>
        </p:spPr>
        <p:txBody>
          <a:bodyPr vert="horz" wrap="square" lIns="93007" tIns="46502" rIns="93007" bIns="46502" numCol="1" anchor="t" anchorCtr="0" compatLnSpc="1">
            <a:prstTxWarp prst="textNoShape">
              <a:avLst/>
            </a:prstTxWarp>
          </a:bodyPr>
          <a:lstStyle>
            <a:lvl1pPr defTabSz="932415">
              <a:defRPr sz="1200" smtClean="0"/>
            </a:lvl1pPr>
          </a:lstStyle>
          <a:p>
            <a:pPr>
              <a:defRPr/>
            </a:pPr>
            <a:endParaRPr lang="en-US"/>
          </a:p>
        </p:txBody>
      </p:sp>
      <p:sp>
        <p:nvSpPr>
          <p:cNvPr id="5123" name="Rectangle 3"/>
          <p:cNvSpPr>
            <a:spLocks noGrp="1" noChangeArrowheads="1"/>
          </p:cNvSpPr>
          <p:nvPr>
            <p:ph type="dt" idx="1"/>
          </p:nvPr>
        </p:nvSpPr>
        <p:spPr bwMode="auto">
          <a:xfrm>
            <a:off x="3971182" y="0"/>
            <a:ext cx="3039218" cy="464820"/>
          </a:xfrm>
          <a:prstGeom prst="rect">
            <a:avLst/>
          </a:prstGeom>
          <a:noFill/>
          <a:ln w="9525">
            <a:noFill/>
            <a:miter lim="800000"/>
            <a:headEnd/>
            <a:tailEnd/>
          </a:ln>
          <a:effectLst/>
        </p:spPr>
        <p:txBody>
          <a:bodyPr vert="horz" wrap="square" lIns="93007" tIns="46502" rIns="93007" bIns="46502" numCol="1" anchor="t" anchorCtr="0" compatLnSpc="1">
            <a:prstTxWarp prst="textNoShape">
              <a:avLst/>
            </a:prstTxWarp>
          </a:bodyPr>
          <a:lstStyle>
            <a:lvl1pPr algn="r" defTabSz="932415">
              <a:defRPr sz="120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144" y="4415790"/>
            <a:ext cx="5140112" cy="4183380"/>
          </a:xfrm>
          <a:prstGeom prst="rect">
            <a:avLst/>
          </a:prstGeom>
          <a:noFill/>
          <a:ln w="9525">
            <a:noFill/>
            <a:miter lim="800000"/>
            <a:headEnd/>
            <a:tailEnd/>
          </a:ln>
          <a:effectLst/>
        </p:spPr>
        <p:txBody>
          <a:bodyPr vert="horz" wrap="square" lIns="93007" tIns="46502" rIns="93007" bIns="465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9219" cy="464820"/>
          </a:xfrm>
          <a:prstGeom prst="rect">
            <a:avLst/>
          </a:prstGeom>
          <a:noFill/>
          <a:ln w="9525">
            <a:noFill/>
            <a:miter lim="800000"/>
            <a:headEnd/>
            <a:tailEnd/>
          </a:ln>
          <a:effectLst/>
        </p:spPr>
        <p:txBody>
          <a:bodyPr vert="horz" wrap="square" lIns="93007" tIns="46502" rIns="93007" bIns="46502" numCol="1" anchor="b" anchorCtr="0" compatLnSpc="1">
            <a:prstTxWarp prst="textNoShape">
              <a:avLst/>
            </a:prstTxWarp>
          </a:bodyPr>
          <a:lstStyle>
            <a:lvl1pPr defTabSz="932415">
              <a:defRPr sz="1200" smtClean="0"/>
            </a:lvl1pPr>
          </a:lstStyle>
          <a:p>
            <a:pPr>
              <a:defRPr/>
            </a:pPr>
            <a:endParaRPr lang="en-US"/>
          </a:p>
        </p:txBody>
      </p:sp>
      <p:sp>
        <p:nvSpPr>
          <p:cNvPr id="5127" name="Rectangle 7"/>
          <p:cNvSpPr>
            <a:spLocks noGrp="1" noChangeArrowheads="1"/>
          </p:cNvSpPr>
          <p:nvPr>
            <p:ph type="sldNum" sz="quarter" idx="5"/>
          </p:nvPr>
        </p:nvSpPr>
        <p:spPr bwMode="auto">
          <a:xfrm>
            <a:off x="3971182" y="8831580"/>
            <a:ext cx="3039218" cy="464820"/>
          </a:xfrm>
          <a:prstGeom prst="rect">
            <a:avLst/>
          </a:prstGeom>
          <a:noFill/>
          <a:ln w="9525">
            <a:noFill/>
            <a:miter lim="800000"/>
            <a:headEnd/>
            <a:tailEnd/>
          </a:ln>
          <a:effectLst/>
        </p:spPr>
        <p:txBody>
          <a:bodyPr vert="horz" wrap="square" lIns="93007" tIns="46502" rIns="93007" bIns="46502" numCol="1" anchor="b" anchorCtr="0" compatLnSpc="1">
            <a:prstTxWarp prst="textNoShape">
              <a:avLst/>
            </a:prstTxWarp>
          </a:bodyPr>
          <a:lstStyle>
            <a:lvl1pPr algn="r" defTabSz="932415">
              <a:defRPr sz="1200" smtClean="0"/>
            </a:lvl1pPr>
          </a:lstStyle>
          <a:p>
            <a:pPr>
              <a:defRPr/>
            </a:pPr>
            <a:fld id="{FE434633-530B-43A5-A914-147A35A3F3E7}" type="slidenum">
              <a:rPr lang="en-US"/>
              <a:pPr>
                <a:defRPr/>
              </a:pPr>
              <a:t>‹#›</a:t>
            </a:fld>
            <a:endParaRPr lang="en-US"/>
          </a:p>
        </p:txBody>
      </p:sp>
    </p:spTree>
    <p:extLst>
      <p:ext uri="{BB962C8B-B14F-4D97-AF65-F5344CB8AC3E}">
        <p14:creationId xmlns:p14="http://schemas.microsoft.com/office/powerpoint/2010/main" val="680819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lIns="91645" tIns="45822" rIns="91645" bIns="45822"/>
          <a:lstStyle/>
          <a:p>
            <a:pPr defTabSz="931296"/>
            <a:fld id="{72EB58DF-FFE1-4129-9E90-19BB0DD8A9A3}" type="slidenum">
              <a:rPr lang="en-US" smtClean="0">
                <a:solidFill>
                  <a:prstClr val="black"/>
                </a:solidFill>
              </a:rPr>
              <a:pPr defTabSz="931296"/>
              <a:t>4</a:t>
            </a:fld>
            <a:endParaRPr lang="en-US" dirty="0" smtClean="0">
              <a:solidFill>
                <a:prstClr val="black"/>
              </a:solidFill>
            </a:endParaRPr>
          </a:p>
        </p:txBody>
      </p:sp>
      <p:sp>
        <p:nvSpPr>
          <p:cNvPr id="61443" name="Rectangle 2"/>
          <p:cNvSpPr>
            <a:spLocks noGrp="1" noRot="1" noChangeAspect="1" noChangeArrowheads="1" noTextEdit="1"/>
          </p:cNvSpPr>
          <p:nvPr>
            <p:ph type="sldImg"/>
          </p:nvPr>
        </p:nvSpPr>
        <p:spPr>
          <a:xfrm>
            <a:off x="1511300" y="230188"/>
            <a:ext cx="3989388" cy="2992437"/>
          </a:xfrm>
          <a:ln/>
        </p:spPr>
      </p:sp>
      <p:sp>
        <p:nvSpPr>
          <p:cNvPr id="61444" name="Rectangle 3"/>
          <p:cNvSpPr>
            <a:spLocks noGrp="1" noChangeArrowheads="1"/>
          </p:cNvSpPr>
          <p:nvPr>
            <p:ph type="body" idx="1"/>
          </p:nvPr>
        </p:nvSpPr>
        <p:spPr>
          <a:xfrm>
            <a:off x="644527" y="3597280"/>
            <a:ext cx="5886450" cy="5216524"/>
          </a:xfrm>
          <a:noFill/>
          <a:ln/>
        </p:spPr>
        <p:txBody>
          <a:bodyPr lIns="91645" tIns="45822" rIns="91645" bIns="45822"/>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FE434633-530B-43A5-A914-147A35A3F3E7}"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COVER.jpg"/>
          <p:cNvPicPr>
            <a:picLocks noChangeAspect="1"/>
          </p:cNvPicPr>
          <p:nvPr userDrawn="1"/>
        </p:nvPicPr>
        <p:blipFill>
          <a:blip r:embed="rId2" cstate="print"/>
          <a:stretch>
            <a:fillRect/>
          </a:stretch>
        </p:blipFill>
        <p:spPr>
          <a:xfrm>
            <a:off x="0" y="685"/>
            <a:ext cx="9144000" cy="6856629"/>
          </a:xfrm>
          <a:prstGeom prst="rect">
            <a:avLst/>
          </a:prstGeom>
        </p:spPr>
      </p:pic>
      <p:sp>
        <p:nvSpPr>
          <p:cNvPr id="2257923" name="Rectangle 3"/>
          <p:cNvSpPr>
            <a:spLocks noGrp="1" noChangeArrowheads="1"/>
          </p:cNvSpPr>
          <p:nvPr>
            <p:ph type="subTitle" idx="1"/>
          </p:nvPr>
        </p:nvSpPr>
        <p:spPr bwMode="gray">
          <a:xfrm>
            <a:off x="1130299" y="3059668"/>
            <a:ext cx="6196013" cy="369332"/>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ts val="600"/>
              </a:spcAft>
              <a:buClr>
                <a:schemeClr val="accent2"/>
              </a:buClr>
              <a:buFontTx/>
              <a:buNone/>
              <a:defRPr lang="en-US" altLang="en-US" sz="2400" b="0" kern="1200" dirty="0">
                <a:solidFill>
                  <a:srgbClr val="FAA61A"/>
                </a:solidFill>
                <a:latin typeface="Arial" charset="0"/>
                <a:ea typeface="+mn-ea"/>
                <a:cs typeface="Arial" charset="0"/>
              </a:defRPr>
            </a:lvl1pPr>
          </a:lstStyle>
          <a:p>
            <a:r>
              <a:rPr lang="en-US" altLang="en-US" smtClean="0"/>
              <a:t>Click to edit Master subtitle style</a:t>
            </a:r>
            <a:endParaRPr lang="en-US" altLang="en-US" dirty="0"/>
          </a:p>
        </p:txBody>
      </p:sp>
      <p:sp>
        <p:nvSpPr>
          <p:cNvPr id="2257924" name="Rectangle 4"/>
          <p:cNvSpPr>
            <a:spLocks noGrp="1" noChangeArrowheads="1"/>
          </p:cNvSpPr>
          <p:nvPr>
            <p:ph type="ctrTitle"/>
          </p:nvPr>
        </p:nvSpPr>
        <p:spPr>
          <a:xfrm>
            <a:off x="1130299" y="2573745"/>
            <a:ext cx="6196013" cy="485923"/>
          </a:xfrm>
          <a:noFill/>
          <a:ln w="9525">
            <a:noFill/>
            <a:miter lim="800000"/>
            <a:headEnd/>
            <a:tailEnd/>
          </a:ln>
        </p:spPr>
        <p:txBody>
          <a:bodyPr anchor="t"/>
          <a:lstStyle>
            <a:lvl1pPr algn="l">
              <a:defRPr lang="en-US" altLang="en-US" sz="2800" b="0" dirty="0">
                <a:solidFill>
                  <a:schemeClr val="tx2"/>
                </a:solidFill>
                <a:latin typeface="+mj-lt"/>
                <a:ea typeface="+mj-ea"/>
                <a:cs typeface="+mj-cs"/>
              </a:defRPr>
            </a:lvl1pPr>
          </a:lstStyle>
          <a:p>
            <a:r>
              <a:rPr lang="en-US" altLang="en-US" smtClean="0"/>
              <a:t>Click to edit Master title style</a:t>
            </a:r>
            <a:endParaRPr lang="en-US" alt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92131" y="2780271"/>
            <a:ext cx="7218493" cy="648729"/>
          </a:xfrm>
          <a:noFill/>
          <a:ln w="9525">
            <a:noFill/>
            <a:miter lim="800000"/>
            <a:headEnd/>
            <a:tailEnd/>
          </a:ln>
        </p:spPr>
        <p:txBody>
          <a:bodyPr vert="horz" wrap="square" lIns="0" tIns="91440" rIns="0" bIns="91440" numCol="1" anchor="t" anchorCtr="0" compatLnSpc="1">
            <a:prstTxWarp prst="textNoShape">
              <a:avLst/>
            </a:prstTxWarp>
          </a:bodyPr>
          <a:lstStyle>
            <a:lvl1pPr algn="l" rtl="0" eaLnBrk="1" fontAlgn="base" hangingPunct="1">
              <a:spcBef>
                <a:spcPct val="0"/>
              </a:spcBef>
              <a:spcAft>
                <a:spcPct val="0"/>
              </a:spcAft>
              <a:defRPr lang="en-US" sz="2800" b="0" cap="none" dirty="0">
                <a:solidFill>
                  <a:schemeClr val="accent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92131" y="3429001"/>
            <a:ext cx="7218493" cy="438664"/>
          </a:xfrm>
          <a:noFill/>
          <a:ln w="9525">
            <a:noFill/>
            <a:miter lim="800000"/>
            <a:headEnd/>
            <a:tailEnd/>
          </a:ln>
        </p:spPr>
        <p:txBody>
          <a:bodyPr lIns="0" tIns="91440" bIns="91440" anchor="t" anchorCtr="0"/>
          <a:lstStyle>
            <a:lvl1pPr marL="0" indent="0" algn="l">
              <a:buNone/>
              <a:defRPr lang="en-US" sz="2400" b="0" kern="1200" dirty="0" smtClean="0">
                <a:solidFill>
                  <a:srgbClr val="CC6600"/>
                </a:solidFill>
                <a:latin typeface="Arial" charset="0"/>
                <a:ea typeface="+mn-ea"/>
                <a:cs typeface="Arial"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7"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81249" y="1577975"/>
            <a:ext cx="7929376" cy="4309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7"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6106" y="1606378"/>
            <a:ext cx="3701116" cy="4038600"/>
          </a:xfrm>
        </p:spPr>
        <p:txBody>
          <a:bodyPr lIns="0"/>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6378"/>
            <a:ext cx="3773600" cy="4038600"/>
          </a:xfrm>
        </p:spPr>
        <p:txBody>
          <a:bodyPr lIns="0"/>
          <a:lstStyle>
            <a:lvl1pPr>
              <a:spcAft>
                <a:spcPts val="1200"/>
              </a:spcAft>
              <a:defRPr sz="1800"/>
            </a:lvl1pPr>
            <a:lvl2pPr>
              <a:spcAft>
                <a:spcPts val="1200"/>
              </a:spcAft>
              <a:defRPr sz="1600"/>
            </a:lvl2pPr>
            <a:lvl3pPr>
              <a:spcAft>
                <a:spcPts val="1200"/>
              </a:spcAft>
              <a:defRPr sz="1400"/>
            </a:lvl3pPr>
            <a:lvl4pPr>
              <a:spcAft>
                <a:spcPts val="1200"/>
              </a:spcAft>
              <a:defRPr sz="1200"/>
            </a:lvl4pPr>
            <a:lvl5pPr>
              <a:spcAft>
                <a:spcPts val="1200"/>
              </a:spcAft>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8"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8" name="Picture 7"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5"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6"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
        <p:nvSpPr>
          <p:cNvPr id="7" name="Text Placeholder 15"/>
          <p:cNvSpPr>
            <a:spLocks noGrp="1"/>
          </p:cNvSpPr>
          <p:nvPr>
            <p:ph type="body" sz="quarter" idx="13" hasCustomPrompt="1"/>
          </p:nvPr>
        </p:nvSpPr>
        <p:spPr>
          <a:xfrm>
            <a:off x="542926" y="872288"/>
            <a:ext cx="8059737" cy="461665"/>
          </a:xfrm>
          <a:noFill/>
          <a:ln w="9525">
            <a:noFill/>
            <a:miter lim="800000"/>
            <a:headEnd/>
            <a:tailEnd/>
          </a:ln>
        </p:spPr>
        <p:txBody>
          <a:bodyPr vert="horz" wrap="square" lIns="0" tIns="91440" rIns="0" bIns="0" numCol="1" anchor="t" anchorCtr="1" compatLnSpc="1">
            <a:prstTxWarp prst="textNoShape">
              <a:avLst/>
            </a:prstTxWarp>
            <a:spAutoFit/>
          </a:bodyPr>
          <a:lstStyle>
            <a:lvl1pPr algn="ctr">
              <a:buFont typeface="Arial" pitchFamily="34" charset="0"/>
              <a:buNone/>
              <a:defRPr kumimoji="0" lang="en-US" sz="2400" b="0" i="1" u="none" strike="noStrike" kern="0" cap="none" spc="0" normalizeH="0" baseline="0" noProof="0" dirty="0">
                <a:ln>
                  <a:noFill/>
                </a:ln>
                <a:solidFill>
                  <a:srgbClr val="DE6F00"/>
                </a:solidFill>
                <a:effectLst/>
                <a:uLnTx/>
                <a:uFillTx/>
                <a:latin typeface="+mj-lt"/>
                <a:ea typeface="+mj-ea"/>
                <a:cs typeface="+mj-cs"/>
              </a:defRPr>
            </a:lvl1pPr>
          </a:lstStyle>
          <a:p>
            <a:pPr marL="0" lvl="0" indent="0" algn="l" rtl="0" eaLnBrk="1" fontAlgn="base" hangingPunct="1">
              <a:spcBef>
                <a:spcPts val="0"/>
              </a:spcBef>
              <a:spcAft>
                <a:spcPts val="600"/>
              </a:spcAft>
              <a:buClr>
                <a:schemeClr val="accent2"/>
              </a:buClr>
              <a:buFont typeface="Arial" pitchFamily="34" charset="0"/>
              <a:buNone/>
            </a:pPr>
            <a:r>
              <a:rPr lang="en-US" dirty="0" smtClean="0"/>
              <a:t>Click to edit subtitle</a:t>
            </a:r>
            <a:endParaRPr lang="en-US" dirty="0"/>
          </a:p>
        </p:txBody>
      </p:sp>
      <p:sp>
        <p:nvSpPr>
          <p:cNvPr id="10" name="Chart Placeholder 9"/>
          <p:cNvSpPr>
            <a:spLocks noGrp="1"/>
          </p:cNvSpPr>
          <p:nvPr>
            <p:ph type="chart" sz="quarter" idx="14"/>
          </p:nvPr>
        </p:nvSpPr>
        <p:spPr>
          <a:xfrm>
            <a:off x="355600" y="1333500"/>
            <a:ext cx="8434388" cy="4894263"/>
          </a:xfrm>
        </p:spPr>
        <p:txBody>
          <a:bodyPr/>
          <a:lstStyle>
            <a:lvl1pPr>
              <a:buNone/>
              <a:defRPr/>
            </a:lvl1pPr>
          </a:lstStyle>
          <a:p>
            <a:r>
              <a:rPr lang="en-US" smtClean="0"/>
              <a:t>Click icon to add chart</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4"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5"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
        <p:nvSpPr>
          <p:cNvPr id="8" name="Picture Placeholder 7"/>
          <p:cNvSpPr>
            <a:spLocks noGrp="1"/>
          </p:cNvSpPr>
          <p:nvPr>
            <p:ph type="pic" sz="quarter" idx="10"/>
          </p:nvPr>
        </p:nvSpPr>
        <p:spPr>
          <a:xfrm>
            <a:off x="0" y="852488"/>
            <a:ext cx="9144000" cy="5610225"/>
          </a:xfrm>
        </p:spPr>
        <p:txBody>
          <a:bodyPr/>
          <a:lstStyle>
            <a:lvl1pPr>
              <a:buNone/>
              <a:defRPr/>
            </a:lvl1pPr>
          </a:lstStyle>
          <a:p>
            <a:r>
              <a:rPr lang="en-US" smtClean="0"/>
              <a:t>Click icon to add picture</a:t>
            </a:r>
            <a:endParaRPr lang="en-US"/>
          </a:p>
        </p:txBody>
      </p:sp>
      <p:sp>
        <p:nvSpPr>
          <p:cNvPr id="9" name="Title 1"/>
          <p:cNvSpPr>
            <a:spLocks noGrp="1"/>
          </p:cNvSpPr>
          <p:nvPr>
            <p:ph type="title"/>
          </p:nvPr>
        </p:nvSpPr>
        <p:spPr>
          <a:xfrm>
            <a:off x="355601" y="152400"/>
            <a:ext cx="8434388" cy="503816"/>
          </a:xfrm>
        </p:spPr>
        <p:txBody>
          <a:bodyPr/>
          <a:lstStyle/>
          <a:p>
            <a:r>
              <a:rPr lang="en-US" smtClean="0"/>
              <a:t>Click to edit Master title style</a:t>
            </a:r>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Background_3.jpg"/>
          <p:cNvPicPr>
            <a:picLocks noChangeAspect="1"/>
          </p:cNvPicPr>
          <p:nvPr userDrawn="1"/>
        </p:nvPicPr>
        <p:blipFill>
          <a:blip r:embed="rId2" cstate="print"/>
          <a:srcRect b="5765"/>
          <a:stretch>
            <a:fillRect/>
          </a:stretch>
        </p:blipFill>
        <p:spPr>
          <a:xfrm>
            <a:off x="0" y="685"/>
            <a:ext cx="9144000" cy="646131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altLang="en-US" smtClean="0"/>
              <a:t>AAO Insurance Company —  September  2012  |   Phil Clay</a:t>
            </a:r>
            <a:endParaRPr lang="en-US" altLang="en-US" dirty="0"/>
          </a:p>
        </p:txBody>
      </p:sp>
      <p:sp>
        <p:nvSpPr>
          <p:cNvPr id="4" name="Slide Number Placeholder 3"/>
          <p:cNvSpPr>
            <a:spLocks noGrp="1"/>
          </p:cNvSpPr>
          <p:nvPr>
            <p:ph type="sldNum" sz="quarter" idx="11"/>
          </p:nvPr>
        </p:nvSpPr>
        <p:spPr/>
        <p:txBody>
          <a:bodyPr/>
          <a:lstStyle/>
          <a:p>
            <a:pPr>
              <a:defRPr/>
            </a:pPr>
            <a:fld id="{2E58C715-857D-4D6F-9CC5-3F491CDD45B7}" type="slidenum">
              <a:rPr lang="en-US" altLang="en-US" smtClean="0"/>
              <a:pPr>
                <a:defRPr/>
              </a:pPr>
              <a:t>‹#›</a:t>
            </a:fld>
            <a:endParaRPr lang="en-US" alt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Background_3.jpg"/>
          <p:cNvPicPr>
            <a:picLocks noChangeAspect="1"/>
          </p:cNvPicPr>
          <p:nvPr userDrawn="1"/>
        </p:nvPicPr>
        <p:blipFill>
          <a:blip r:embed="rId2" cstate="print"/>
          <a:srcRect b="3970"/>
          <a:stretch>
            <a:fillRect/>
          </a:stretch>
        </p:blipFill>
        <p:spPr>
          <a:xfrm>
            <a:off x="0" y="685"/>
            <a:ext cx="9144000" cy="658442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smtClean="0"/>
              <a:t>AAO Insurance Company —  September  2012  |   Phil Clay</a:t>
            </a:r>
            <a:endParaRPr lang="en-US" altLang="en-US"/>
          </a:p>
        </p:txBody>
      </p:sp>
      <p:sp>
        <p:nvSpPr>
          <p:cNvPr id="4" name="Rectangle 9"/>
          <p:cNvSpPr>
            <a:spLocks noGrp="1" noChangeArrowheads="1"/>
          </p:cNvSpPr>
          <p:nvPr>
            <p:ph type="sldNum" sz="quarter" idx="11"/>
          </p:nvPr>
        </p:nvSpPr>
        <p:spPr>
          <a:ln/>
        </p:spPr>
        <p:txBody>
          <a:bodyPr/>
          <a:lstStyle>
            <a:lvl1pPr>
              <a:defRPr/>
            </a:lvl1pPr>
          </a:lstStyle>
          <a:p>
            <a:pPr>
              <a:defRPr/>
            </a:pPr>
            <a:fld id="{1AA5279B-B723-45E5-AE5F-E87E0A11F38C}" type="slidenum">
              <a:rPr lang="en-US" altLang="en-US"/>
              <a:pPr>
                <a:defRPr/>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smtClean="0"/>
              <a:t>AAO Insurance Company —  September  2012  |   Phil Clay</a:t>
            </a:r>
            <a:endParaRPr lang="en-US" altLang="en-US" dirty="0"/>
          </a:p>
        </p:txBody>
      </p:sp>
      <p:sp>
        <p:nvSpPr>
          <p:cNvPr id="4" name="Rectangle 9"/>
          <p:cNvSpPr>
            <a:spLocks noGrp="1" noChangeArrowheads="1"/>
          </p:cNvSpPr>
          <p:nvPr>
            <p:ph type="sldNum" sz="quarter" idx="11"/>
          </p:nvPr>
        </p:nvSpPr>
        <p:spPr>
          <a:ln/>
        </p:spPr>
        <p:txBody>
          <a:bodyPr/>
          <a:lstStyle>
            <a:lvl1pPr>
              <a:defRPr/>
            </a:lvl1pPr>
          </a:lstStyle>
          <a:p>
            <a:pPr>
              <a:defRPr/>
            </a:pPr>
            <a:fld id="{1AA5279B-B723-45E5-AE5F-E87E0A11F38C}" type="slidenum">
              <a:rPr lang="en-US" altLang="en-US"/>
              <a:pPr>
                <a:defRPr/>
              </a:pPr>
              <a:t>‹#›</a:t>
            </a:fld>
            <a:endParaRPr lang="en-US" altLang="en-US"/>
          </a:p>
        </p:txBody>
      </p:sp>
      <p:sp>
        <p:nvSpPr>
          <p:cNvPr id="6" name="Rectangle 5"/>
          <p:cNvSpPr/>
          <p:nvPr userDrawn="1"/>
        </p:nvSpPr>
        <p:spPr bwMode="auto">
          <a:xfrm>
            <a:off x="0" y="0"/>
            <a:ext cx="9144000" cy="64262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Picture 9" descr="Background_Thin Bar.jpg"/>
          <p:cNvPicPr>
            <a:picLocks noChangeAspect="1"/>
          </p:cNvPicPr>
          <p:nvPr/>
        </p:nvPicPr>
        <p:blipFill>
          <a:blip r:embed="rId11" cstate="print"/>
          <a:stretch>
            <a:fillRect/>
          </a:stretch>
        </p:blipFill>
        <p:spPr>
          <a:xfrm>
            <a:off x="0" y="685"/>
            <a:ext cx="9144000" cy="6856629"/>
          </a:xfrm>
          <a:prstGeom prst="rect">
            <a:avLst/>
          </a:prstGeom>
        </p:spPr>
      </p:pic>
      <p:sp>
        <p:nvSpPr>
          <p:cNvPr id="2051" name="Rectangle 3"/>
          <p:cNvSpPr>
            <a:spLocks noGrp="1" noChangeArrowheads="1"/>
          </p:cNvSpPr>
          <p:nvPr>
            <p:ph type="body" idx="1"/>
          </p:nvPr>
        </p:nvSpPr>
        <p:spPr bwMode="auto">
          <a:xfrm>
            <a:off x="881249" y="1577975"/>
            <a:ext cx="7929376" cy="4450292"/>
          </a:xfrm>
          <a:prstGeom prst="rect">
            <a:avLst/>
          </a:prstGeom>
          <a:noFill/>
          <a:ln w="9525">
            <a:noFill/>
            <a:miter lim="800000"/>
            <a:headEnd/>
            <a:tailEnd/>
          </a:ln>
        </p:spPr>
        <p:txBody>
          <a:bodyPr vert="horz" wrap="square" lIns="228600" tIns="228600" rIns="0" bIns="2286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052" name="Rectangle 4"/>
          <p:cNvSpPr>
            <a:spLocks noGrp="1" noChangeArrowheads="1"/>
          </p:cNvSpPr>
          <p:nvPr>
            <p:ph type="title"/>
          </p:nvPr>
        </p:nvSpPr>
        <p:spPr bwMode="gray">
          <a:xfrm>
            <a:off x="355601" y="152400"/>
            <a:ext cx="8434388" cy="5038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lgn="l" rtl="0" eaLnBrk="1" fontAlgn="base" hangingPunct="1">
              <a:spcBef>
                <a:spcPct val="0"/>
              </a:spcBef>
              <a:spcAft>
                <a:spcPct val="0"/>
              </a:spcAft>
            </a:pPr>
            <a:r>
              <a:rPr lang="en-US" altLang="en-US" smtClean="0"/>
              <a:t>Click to edit Master title style</a:t>
            </a:r>
            <a:endParaRPr lang="en-US" altLang="en-US" dirty="0" smtClean="0"/>
          </a:p>
        </p:txBody>
      </p:sp>
      <p:sp>
        <p:nvSpPr>
          <p:cNvPr id="9" name="Rectangle 7"/>
          <p:cNvSpPr>
            <a:spLocks noGrp="1" noChangeArrowheads="1"/>
          </p:cNvSpPr>
          <p:nvPr>
            <p:ph type="ftr" sz="quarter" idx="3"/>
          </p:nvPr>
        </p:nvSpPr>
        <p:spPr bwMode="gray">
          <a:xfrm>
            <a:off x="0" y="6462001"/>
            <a:ext cx="9144000" cy="12311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a:defRPr sz="800" b="0" smtClean="0">
                <a:solidFill>
                  <a:schemeClr val="accent1"/>
                </a:solidFill>
              </a:defRPr>
            </a:lvl1pPr>
          </a:lstStyle>
          <a:p>
            <a:pPr>
              <a:defRPr/>
            </a:pPr>
            <a:r>
              <a:rPr lang="en-US" altLang="en-US" smtClean="0"/>
              <a:t>AAO Insurance Company —  September  2012  |   Phil Clay</a:t>
            </a:r>
            <a:endParaRPr lang="en-US" altLang="en-US" dirty="0"/>
          </a:p>
        </p:txBody>
      </p:sp>
      <p:sp>
        <p:nvSpPr>
          <p:cNvPr id="11" name="Text Box 8"/>
          <p:cNvSpPr txBox="1">
            <a:spLocks noChangeArrowheads="1"/>
          </p:cNvSpPr>
          <p:nvPr/>
        </p:nvSpPr>
        <p:spPr bwMode="auto">
          <a:xfrm>
            <a:off x="0" y="6625767"/>
            <a:ext cx="9144000" cy="107722"/>
          </a:xfrm>
          <a:prstGeom prst="rect">
            <a:avLst/>
          </a:prstGeom>
          <a:noFill/>
          <a:ln w="9525">
            <a:noFill/>
            <a:miter lim="800000"/>
            <a:headEnd/>
            <a:tailEnd/>
          </a:ln>
          <a:effectLst/>
        </p:spPr>
        <p:txBody>
          <a:bodyPr wrap="square" lIns="0" tIns="0" rIns="0" bIns="0" anchor="ctr">
            <a:spAutoFit/>
          </a:bodyPr>
          <a:lstStyle/>
          <a:p>
            <a:pPr algn="ctr">
              <a:defRPr/>
            </a:pPr>
            <a:r>
              <a:rPr lang="en-US" sz="700" dirty="0">
                <a:solidFill>
                  <a:schemeClr val="accent1"/>
                </a:solidFill>
              </a:rPr>
              <a:t>Proprietary and </a:t>
            </a:r>
            <a:r>
              <a:rPr lang="en-US" sz="700" dirty="0" smtClean="0">
                <a:solidFill>
                  <a:schemeClr val="accent1"/>
                </a:solidFill>
              </a:rPr>
              <a:t>Confidential</a:t>
            </a:r>
            <a:r>
              <a:rPr lang="en-US" sz="700" baseline="0" dirty="0" smtClean="0">
                <a:solidFill>
                  <a:schemeClr val="accent1"/>
                </a:solidFill>
              </a:rPr>
              <a:t>  </a:t>
            </a:r>
            <a:r>
              <a:rPr lang="en-US" sz="700" dirty="0" smtClean="0">
                <a:solidFill>
                  <a:schemeClr val="accent2"/>
                </a:solidFill>
              </a:rPr>
              <a:t>|</a:t>
            </a:r>
            <a:r>
              <a:rPr lang="en-US" sz="700" dirty="0" smtClean="0">
                <a:solidFill>
                  <a:schemeClr val="accent1"/>
                </a:solidFill>
              </a:rPr>
              <a:t>  </a:t>
            </a:r>
            <a:r>
              <a:rPr lang="en-US" sz="700" dirty="0">
                <a:solidFill>
                  <a:schemeClr val="accent1"/>
                </a:solidFill>
              </a:rPr>
              <a:t>© </a:t>
            </a:r>
            <a:r>
              <a:rPr lang="en-US" sz="700" dirty="0" smtClean="0">
                <a:solidFill>
                  <a:schemeClr val="accent1"/>
                </a:solidFill>
              </a:rPr>
              <a:t>General </a:t>
            </a:r>
            <a:r>
              <a:rPr lang="en-US" sz="700" dirty="0">
                <a:solidFill>
                  <a:schemeClr val="accent1"/>
                </a:solidFill>
              </a:rPr>
              <a:t>Reinsurance Corporation</a:t>
            </a:r>
          </a:p>
        </p:txBody>
      </p:sp>
      <p:sp>
        <p:nvSpPr>
          <p:cNvPr id="12" name="Rectangle 9"/>
          <p:cNvSpPr>
            <a:spLocks noGrp="1" noChangeArrowheads="1"/>
          </p:cNvSpPr>
          <p:nvPr>
            <p:ph type="sldNum" sz="quarter" idx="4"/>
          </p:nvPr>
        </p:nvSpPr>
        <p:spPr bwMode="gray">
          <a:xfrm>
            <a:off x="8470900" y="6542088"/>
            <a:ext cx="339725" cy="106362"/>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ctr">
              <a:defRPr sz="700" smtClean="0">
                <a:solidFill>
                  <a:schemeClr val="accent1"/>
                </a:solidFill>
              </a:defRPr>
            </a:lvl1pPr>
          </a:lstStyle>
          <a:p>
            <a:pPr>
              <a:defRPr/>
            </a:pPr>
            <a:fld id="{2E58C715-857D-4D6F-9CC5-3F491CDD45B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7" r:id="rId1"/>
    <p:sldLayoutId id="2147483678" r:id="rId2"/>
    <p:sldLayoutId id="2147483677" r:id="rId3"/>
    <p:sldLayoutId id="2147483679" r:id="rId4"/>
    <p:sldLayoutId id="2147483681" r:id="rId5"/>
    <p:sldLayoutId id="2147483682" r:id="rId6"/>
    <p:sldLayoutId id="2147483698" r:id="rId7"/>
    <p:sldLayoutId id="2147483700" r:id="rId8"/>
    <p:sldLayoutId id="2147483701" r:id="rId9"/>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lang="en-US" altLang="en-US" sz="2800" b="0" dirty="0" smtClean="0">
          <a:solidFill>
            <a:schemeClr val="tx2"/>
          </a:solidFill>
          <a:latin typeface="+mj-lt"/>
          <a:ea typeface="+mj-ea"/>
          <a:cs typeface="+mj-cs"/>
        </a:defRPr>
      </a:lvl1pPr>
      <a:lvl2pPr algn="ctr" rtl="0" eaLnBrk="1" fontAlgn="base" hangingPunct="1">
        <a:spcBef>
          <a:spcPct val="0"/>
        </a:spcBef>
        <a:spcAft>
          <a:spcPct val="0"/>
        </a:spcAft>
        <a:defRPr sz="2800" b="1">
          <a:solidFill>
            <a:schemeClr val="accent1"/>
          </a:solidFill>
          <a:latin typeface="Arial" charset="0"/>
        </a:defRPr>
      </a:lvl2pPr>
      <a:lvl3pPr algn="ctr" rtl="0" eaLnBrk="1" fontAlgn="base" hangingPunct="1">
        <a:spcBef>
          <a:spcPct val="0"/>
        </a:spcBef>
        <a:spcAft>
          <a:spcPct val="0"/>
        </a:spcAft>
        <a:defRPr sz="2800" b="1">
          <a:solidFill>
            <a:schemeClr val="accent1"/>
          </a:solidFill>
          <a:latin typeface="Arial" charset="0"/>
        </a:defRPr>
      </a:lvl3pPr>
      <a:lvl4pPr algn="ctr" rtl="0" eaLnBrk="1" fontAlgn="base" hangingPunct="1">
        <a:spcBef>
          <a:spcPct val="0"/>
        </a:spcBef>
        <a:spcAft>
          <a:spcPct val="0"/>
        </a:spcAft>
        <a:defRPr sz="2800" b="1">
          <a:solidFill>
            <a:schemeClr val="accent1"/>
          </a:solidFill>
          <a:latin typeface="Arial" charset="0"/>
        </a:defRPr>
      </a:lvl4pPr>
      <a:lvl5pPr algn="ctr" rtl="0" eaLnBrk="1" fontAlgn="base" hangingPunct="1">
        <a:spcBef>
          <a:spcPct val="0"/>
        </a:spcBef>
        <a:spcAft>
          <a:spcPct val="0"/>
        </a:spcAft>
        <a:defRPr sz="2800" b="1">
          <a:solidFill>
            <a:schemeClr val="accent1"/>
          </a:solidFill>
          <a:latin typeface="Arial" charset="0"/>
        </a:defRPr>
      </a:lvl5pPr>
      <a:lvl6pPr marL="457200" algn="ctr" rtl="0" eaLnBrk="1" fontAlgn="base" hangingPunct="1">
        <a:spcBef>
          <a:spcPct val="0"/>
        </a:spcBef>
        <a:spcAft>
          <a:spcPct val="0"/>
        </a:spcAft>
        <a:defRPr sz="2800" b="1">
          <a:solidFill>
            <a:schemeClr val="accent1"/>
          </a:solidFill>
          <a:latin typeface="Arial" charset="0"/>
        </a:defRPr>
      </a:lvl6pPr>
      <a:lvl7pPr marL="914400" algn="ctr" rtl="0" eaLnBrk="1" fontAlgn="base" hangingPunct="1">
        <a:spcBef>
          <a:spcPct val="0"/>
        </a:spcBef>
        <a:spcAft>
          <a:spcPct val="0"/>
        </a:spcAft>
        <a:defRPr sz="2800" b="1">
          <a:solidFill>
            <a:schemeClr val="accent1"/>
          </a:solidFill>
          <a:latin typeface="Arial" charset="0"/>
        </a:defRPr>
      </a:lvl7pPr>
      <a:lvl8pPr marL="1371600" algn="ctr" rtl="0" eaLnBrk="1" fontAlgn="base" hangingPunct="1">
        <a:spcBef>
          <a:spcPct val="0"/>
        </a:spcBef>
        <a:spcAft>
          <a:spcPct val="0"/>
        </a:spcAft>
        <a:defRPr sz="2800" b="1">
          <a:solidFill>
            <a:schemeClr val="accent1"/>
          </a:solidFill>
          <a:latin typeface="Arial" charset="0"/>
        </a:defRPr>
      </a:lvl8pPr>
      <a:lvl9pPr marL="1828800" algn="ctr" rtl="0" eaLnBrk="1" fontAlgn="base" hangingPunct="1">
        <a:spcBef>
          <a:spcPct val="0"/>
        </a:spcBef>
        <a:spcAft>
          <a:spcPct val="0"/>
        </a:spcAft>
        <a:defRPr sz="2800" b="1">
          <a:solidFill>
            <a:schemeClr val="accent1"/>
          </a:solidFill>
          <a:latin typeface="Arial" charset="0"/>
        </a:defRPr>
      </a:lvl9pPr>
    </p:titleStyle>
    <p:bodyStyle>
      <a:lvl1pPr marL="230188" indent="-230188" algn="l" rtl="0" eaLnBrk="1" fontAlgn="base" hangingPunct="1">
        <a:spcBef>
          <a:spcPts val="0"/>
        </a:spcBef>
        <a:spcAft>
          <a:spcPts val="600"/>
        </a:spcAft>
        <a:buClr>
          <a:schemeClr val="accent2"/>
        </a:buClr>
        <a:buFont typeface="Arial" pitchFamily="34" charset="0"/>
        <a:buChar char="&gt;"/>
        <a:defRPr lang="en-US" altLang="en-US" sz="2000" b="0" dirty="0" smtClean="0">
          <a:solidFill>
            <a:schemeClr val="accent1"/>
          </a:solidFill>
          <a:latin typeface="+mn-lt"/>
          <a:ea typeface="+mn-ea"/>
          <a:cs typeface="+mn-cs"/>
        </a:defRPr>
      </a:lvl1pPr>
      <a:lvl2pPr marL="461963" indent="-230188" algn="l" rtl="0" eaLnBrk="1" fontAlgn="base" hangingPunct="1">
        <a:spcBef>
          <a:spcPts val="0"/>
        </a:spcBef>
        <a:spcAft>
          <a:spcPts val="600"/>
        </a:spcAft>
        <a:buClr>
          <a:schemeClr val="accent2"/>
        </a:buClr>
        <a:buFont typeface="Arial" pitchFamily="34" charset="0"/>
        <a:buChar char="–"/>
        <a:defRPr lang="en-US" altLang="en-US" sz="2000" b="0" dirty="0" smtClean="0">
          <a:solidFill>
            <a:schemeClr val="accent1"/>
          </a:solidFill>
          <a:latin typeface="+mn-lt"/>
          <a:ea typeface="+mn-ea"/>
          <a:cs typeface="+mn-cs"/>
        </a:defRPr>
      </a:lvl2pPr>
      <a:lvl3pPr marL="679450" indent="-215900" algn="l" rtl="0" eaLnBrk="1" fontAlgn="base" hangingPunct="1">
        <a:spcBef>
          <a:spcPts val="0"/>
        </a:spcBef>
        <a:spcAft>
          <a:spcPts val="600"/>
        </a:spcAft>
        <a:buClr>
          <a:schemeClr val="accent2"/>
        </a:buClr>
        <a:buFont typeface="Arial" pitchFamily="34" charset="0"/>
        <a:buChar char="•"/>
        <a:defRPr lang="en-US" altLang="en-US" sz="2000" b="0" dirty="0" smtClean="0">
          <a:solidFill>
            <a:schemeClr val="accent1"/>
          </a:solidFill>
          <a:latin typeface="+mn-lt"/>
          <a:ea typeface="+mn-ea"/>
          <a:cs typeface="+mn-cs"/>
        </a:defRPr>
      </a:lvl3pPr>
      <a:lvl4pPr marL="909638" indent="-228600" algn="l" rtl="0" eaLnBrk="1" fontAlgn="base" hangingPunct="1">
        <a:spcBef>
          <a:spcPts val="0"/>
        </a:spcBef>
        <a:spcAft>
          <a:spcPts val="600"/>
        </a:spcAft>
        <a:buClr>
          <a:schemeClr val="accent2"/>
        </a:buClr>
        <a:buFont typeface="Arial" pitchFamily="34" charset="0"/>
        <a:buChar char="–"/>
        <a:defRPr lang="en-US" altLang="en-US" sz="2000" b="0" dirty="0" smtClean="0">
          <a:solidFill>
            <a:schemeClr val="accent1"/>
          </a:solidFill>
          <a:latin typeface="+mn-lt"/>
          <a:ea typeface="+mn-ea"/>
          <a:cs typeface="+mn-cs"/>
        </a:defRPr>
      </a:lvl4pPr>
      <a:lvl5pPr marL="1141413" indent="-230188" algn="l" rtl="0" eaLnBrk="1" fontAlgn="base" hangingPunct="1">
        <a:spcBef>
          <a:spcPts val="0"/>
        </a:spcBef>
        <a:spcAft>
          <a:spcPts val="600"/>
        </a:spcAft>
        <a:buClr>
          <a:schemeClr val="accent2"/>
        </a:buClr>
        <a:buFont typeface="Arial" pitchFamily="34" charset="0"/>
        <a:buChar char="•"/>
        <a:defRPr lang="en-US" altLang="en-US" sz="2000" b="0" dirty="0" smtClean="0">
          <a:solidFill>
            <a:schemeClr val="accent1"/>
          </a:solidFill>
          <a:latin typeface="+mn-lt"/>
          <a:ea typeface="+mn-ea"/>
          <a:cs typeface="+mn-cs"/>
        </a:defRPr>
      </a:lvl5pPr>
      <a:lvl6pPr marL="1598613" indent="-230188" algn="l" rtl="0" eaLnBrk="1" fontAlgn="base" hangingPunct="1">
        <a:spcBef>
          <a:spcPct val="25000"/>
        </a:spcBef>
        <a:spcAft>
          <a:spcPct val="0"/>
        </a:spcAft>
        <a:buClr>
          <a:schemeClr val="accent2"/>
        </a:buClr>
        <a:buChar char="•"/>
        <a:defRPr sz="1600" b="1">
          <a:solidFill>
            <a:srgbClr val="000000"/>
          </a:solidFill>
          <a:latin typeface="+mn-lt"/>
        </a:defRPr>
      </a:lvl6pPr>
      <a:lvl7pPr marL="2055813" indent="-230188" algn="l" rtl="0" eaLnBrk="1" fontAlgn="base" hangingPunct="1">
        <a:spcBef>
          <a:spcPct val="25000"/>
        </a:spcBef>
        <a:spcAft>
          <a:spcPct val="0"/>
        </a:spcAft>
        <a:buClr>
          <a:schemeClr val="accent2"/>
        </a:buClr>
        <a:buChar char="•"/>
        <a:defRPr sz="1600" b="1">
          <a:solidFill>
            <a:srgbClr val="000000"/>
          </a:solidFill>
          <a:latin typeface="+mn-lt"/>
        </a:defRPr>
      </a:lvl7pPr>
      <a:lvl8pPr marL="2513013" indent="-230188" algn="l" rtl="0" eaLnBrk="1" fontAlgn="base" hangingPunct="1">
        <a:spcBef>
          <a:spcPct val="25000"/>
        </a:spcBef>
        <a:spcAft>
          <a:spcPct val="0"/>
        </a:spcAft>
        <a:buClr>
          <a:schemeClr val="accent2"/>
        </a:buClr>
        <a:buChar char="•"/>
        <a:defRPr sz="1600" b="1">
          <a:solidFill>
            <a:srgbClr val="000000"/>
          </a:solidFill>
          <a:latin typeface="+mn-lt"/>
        </a:defRPr>
      </a:lvl8pPr>
      <a:lvl9pPr marL="2970213" indent="-230188" algn="l" rtl="0" eaLnBrk="1" fontAlgn="base" hangingPunct="1">
        <a:spcBef>
          <a:spcPct val="25000"/>
        </a:spcBef>
        <a:spcAft>
          <a:spcPct val="0"/>
        </a:spcAft>
        <a:buClr>
          <a:schemeClr val="accent2"/>
        </a:buClr>
        <a:buChar char="•"/>
        <a:defRPr sz="16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creatingminds.org/quoters/quoters_p.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creatingminds.org/quoters/quoters_b.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dirty="0" smtClean="0"/>
              <a:t>Spring Meeting April 4, 2013</a:t>
            </a:r>
            <a:endParaRPr lang="en-US" dirty="0"/>
          </a:p>
        </p:txBody>
      </p:sp>
      <p:sp>
        <p:nvSpPr>
          <p:cNvPr id="8" name="Title 7"/>
          <p:cNvSpPr>
            <a:spLocks noGrp="1"/>
          </p:cNvSpPr>
          <p:nvPr>
            <p:ph type="ctrTitle"/>
          </p:nvPr>
        </p:nvSpPr>
        <p:spPr/>
        <p:txBody>
          <a:bodyPr/>
          <a:lstStyle/>
          <a:p>
            <a:r>
              <a:rPr lang="en-US" dirty="0" smtClean="0"/>
              <a:t>CANE – Liability and Tort Trends</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the Fair Housing Act by HUD</a:t>
            </a:r>
          </a:p>
        </p:txBody>
      </p:sp>
      <p:sp>
        <p:nvSpPr>
          <p:cNvPr id="3" name="Content Placeholder 2"/>
          <p:cNvSpPr>
            <a:spLocks noGrp="1"/>
          </p:cNvSpPr>
          <p:nvPr>
            <p:ph idx="1"/>
          </p:nvPr>
        </p:nvSpPr>
        <p:spPr>
          <a:xfrm>
            <a:off x="881249" y="1021909"/>
            <a:ext cx="7929376" cy="4847539"/>
          </a:xfrm>
        </p:spPr>
        <p:txBody>
          <a:bodyPr/>
          <a:lstStyle/>
          <a:p>
            <a:r>
              <a:rPr lang="en-US" dirty="0" smtClean="0"/>
              <a:t>Congress enacted the Fair Housing Act in 1968 to prohibit housing discrimination based on race, religion, gender, familial status or ethnicity.  </a:t>
            </a:r>
          </a:p>
          <a:p>
            <a:r>
              <a:rPr lang="en-US" dirty="0" smtClean="0"/>
              <a:t>The law was an attempt to put an end to restrictions on selling homes, refusals to rent apartments, denials of mortgages, or charges of higher interest rates based on the protected classes.</a:t>
            </a:r>
          </a:p>
          <a:p>
            <a:r>
              <a:rPr lang="en-US" dirty="0" smtClean="0"/>
              <a:t>The US Department of Housing and Urban Development (HUD) is tasked with enforcement.</a:t>
            </a:r>
          </a:p>
          <a:p>
            <a:r>
              <a:rPr lang="en-US" dirty="0" smtClean="0"/>
              <a:t>Last summer, HUD filed a Complaint against Allstate Corp. alleging the law applied to their underwriting decision not sell to homeowners’ insurance in and around </a:t>
            </a:r>
            <a:r>
              <a:rPr lang="en-US" dirty="0"/>
              <a:t>W</a:t>
            </a:r>
            <a:r>
              <a:rPr lang="en-US" dirty="0" smtClean="0"/>
              <a:t>ilmington, DE to home with flat roofs. </a:t>
            </a:r>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9</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Implementation of the Fair Housing Act's </a:t>
            </a:r>
            <a:r>
              <a:rPr lang="en-US" sz="2000" b="1" dirty="0" smtClean="0"/>
              <a:t/>
            </a:r>
            <a:br>
              <a:rPr lang="en-US" sz="2000" b="1" dirty="0" smtClean="0"/>
            </a:br>
            <a:r>
              <a:rPr lang="en-US" sz="2000" b="1" dirty="0" smtClean="0"/>
              <a:t>Discriminatory </a:t>
            </a:r>
            <a:r>
              <a:rPr lang="en-US" sz="2000" b="1" dirty="0"/>
              <a:t>Effects </a:t>
            </a:r>
            <a:r>
              <a:rPr lang="en-US" sz="2000" b="1" dirty="0" smtClean="0"/>
              <a:t>Standard</a:t>
            </a:r>
            <a:endParaRPr lang="en-US" sz="2000" dirty="0"/>
          </a:p>
        </p:txBody>
      </p:sp>
      <p:sp>
        <p:nvSpPr>
          <p:cNvPr id="3" name="Content Placeholder 2"/>
          <p:cNvSpPr>
            <a:spLocks noGrp="1"/>
          </p:cNvSpPr>
          <p:nvPr>
            <p:ph idx="1"/>
          </p:nvPr>
        </p:nvSpPr>
        <p:spPr>
          <a:xfrm>
            <a:off x="856535" y="898352"/>
            <a:ext cx="7929376" cy="5959647"/>
          </a:xfrm>
        </p:spPr>
        <p:txBody>
          <a:bodyPr/>
          <a:lstStyle/>
          <a:p>
            <a:r>
              <a:rPr lang="en-US" sz="1800" dirty="0"/>
              <a:t>The final rule effective March 18, </a:t>
            </a:r>
            <a:r>
              <a:rPr lang="en-US" sz="1800" dirty="0" smtClean="0"/>
              <a:t>2013,  </a:t>
            </a:r>
            <a:r>
              <a:rPr lang="en-US" sz="1800" dirty="0"/>
              <a:t>clarifies that the law applies to homeowners insurance.  </a:t>
            </a:r>
            <a:endParaRPr lang="en-US" sz="1800" dirty="0" smtClean="0"/>
          </a:p>
          <a:p>
            <a:r>
              <a:rPr lang="en-US" sz="1800" dirty="0" smtClean="0"/>
              <a:t>Some commented that </a:t>
            </a:r>
            <a:r>
              <a:rPr lang="en-US" sz="1800" dirty="0"/>
              <a:t>liability for insurance practices based on a disparate impact </a:t>
            </a:r>
            <a:r>
              <a:rPr lang="en-US" sz="1800" dirty="0" smtClean="0"/>
              <a:t>is </a:t>
            </a:r>
            <a:r>
              <a:rPr lang="en-US" sz="1800" dirty="0"/>
              <a:t>inappropriate because </a:t>
            </a:r>
            <a:r>
              <a:rPr lang="en-US" sz="1800" u="sng" dirty="0"/>
              <a:t>insurance is risk-based and often based on a multivariate analysis</a:t>
            </a:r>
            <a:r>
              <a:rPr lang="en-US" sz="1800" dirty="0"/>
              <a:t>. </a:t>
            </a:r>
            <a:endParaRPr lang="en-US" sz="1800" dirty="0" smtClean="0"/>
          </a:p>
          <a:p>
            <a:r>
              <a:rPr lang="en-US" sz="1800" dirty="0" smtClean="0"/>
              <a:t>One commenter </a:t>
            </a:r>
            <a:r>
              <a:rPr lang="en-US" sz="1800" dirty="0"/>
              <a:t>wrote that “to avoid creating a disparate impact, an insurer would have to charge everyone the same rate, regardless of risk,” or </a:t>
            </a:r>
            <a:r>
              <a:rPr lang="en-US" sz="1800" u="sng" dirty="0" smtClean="0"/>
              <a:t>might be forced to violate state laws that </a:t>
            </a:r>
            <a:r>
              <a:rPr lang="en-US" sz="1800" u="sng" dirty="0"/>
              <a:t>require insurance rates to be actuarially sound estimates </a:t>
            </a:r>
            <a:r>
              <a:rPr lang="en-US" sz="1800" dirty="0"/>
              <a:t>of the </a:t>
            </a:r>
            <a:r>
              <a:rPr lang="en-US" sz="1800" dirty="0" smtClean="0"/>
              <a:t>expected </a:t>
            </a:r>
            <a:r>
              <a:rPr lang="en-US" sz="1800" dirty="0"/>
              <a:t>value of all future costs associated with an individual risk transfer</a:t>
            </a:r>
            <a:r>
              <a:rPr lang="en-US" sz="1800" dirty="0" smtClean="0"/>
              <a:t>.</a:t>
            </a:r>
            <a:endParaRPr lang="en-US" sz="1800" dirty="0"/>
          </a:p>
          <a:p>
            <a:r>
              <a:rPr lang="en-US" sz="1800" dirty="0"/>
              <a:t>HUD Response: </a:t>
            </a:r>
            <a:r>
              <a:rPr lang="en-US" sz="1800" u="sng" dirty="0"/>
              <a:t>HUD believes that these concerns are misplaced. </a:t>
            </a:r>
            <a:endParaRPr lang="en-US" sz="1800" u="sng" dirty="0" smtClean="0"/>
          </a:p>
          <a:p>
            <a:r>
              <a:rPr lang="en-US" sz="1800" u="sng" dirty="0" smtClean="0"/>
              <a:t>(No Worries) § </a:t>
            </a:r>
            <a:r>
              <a:rPr lang="en-US" sz="1800" u="sng" dirty="0"/>
              <a:t>100.500 makes clear, the respondent or defendant has a full opportunity to defend the business justifications for its policies.</a:t>
            </a:r>
            <a:r>
              <a:rPr lang="en-US" sz="1800" dirty="0"/>
              <a:t> This “burden-shifting framework” distinguishes “unnecessary barriers proscribed by the [Act] from valid policies and practices crafted to advance legitimate interests.” [140] </a:t>
            </a:r>
            <a:endParaRPr lang="en-US" sz="1800" dirty="0" smtClean="0"/>
          </a:p>
          <a:p>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10</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Least One Commentator Has Said of the Final Rule…</a:t>
            </a:r>
            <a:endParaRPr lang="en-US" sz="2000" dirty="0"/>
          </a:p>
        </p:txBody>
      </p:sp>
      <p:sp>
        <p:nvSpPr>
          <p:cNvPr id="3" name="Content Placeholder 2"/>
          <p:cNvSpPr>
            <a:spLocks noGrp="1"/>
          </p:cNvSpPr>
          <p:nvPr>
            <p:ph idx="1"/>
          </p:nvPr>
        </p:nvSpPr>
        <p:spPr>
          <a:xfrm>
            <a:off x="881249" y="972481"/>
            <a:ext cx="7929376" cy="5280025"/>
          </a:xfrm>
        </p:spPr>
        <p:txBody>
          <a:bodyPr/>
          <a:lstStyle/>
          <a:p>
            <a:r>
              <a:rPr lang="en-US" kern="1200" dirty="0">
                <a:solidFill>
                  <a:schemeClr val="accent5">
                    <a:lumMod val="50000"/>
                  </a:schemeClr>
                </a:solidFill>
                <a:latin typeface="Times New Roman" pitchFamily="18" charset="0"/>
              </a:rPr>
              <a:t>The practical result of this rule is that insurance companies may now face discrimination lawsuits for any statistical disparities among protected groups regardless of intent to discriminate, which in practice subjects all underwriting factors to the risk of challenge and is contrary to the entire business model for insurance. </a:t>
            </a:r>
            <a:endParaRPr lang="en-US" kern="1200" dirty="0" smtClean="0">
              <a:solidFill>
                <a:schemeClr val="accent5">
                  <a:lumMod val="50000"/>
                </a:schemeClr>
              </a:solidFill>
              <a:latin typeface="Times New Roman" pitchFamily="18" charset="0"/>
            </a:endParaRPr>
          </a:p>
          <a:p>
            <a:endParaRPr lang="en-US" kern="1200" dirty="0">
              <a:solidFill>
                <a:schemeClr val="accent5">
                  <a:lumMod val="50000"/>
                </a:schemeClr>
              </a:solidFill>
              <a:latin typeface="Times New Roman" pitchFamily="18" charset="0"/>
            </a:endParaRPr>
          </a:p>
          <a:p>
            <a:r>
              <a:rPr lang="en-US" kern="1200" dirty="0" smtClean="0">
                <a:solidFill>
                  <a:schemeClr val="accent5">
                    <a:lumMod val="50000"/>
                  </a:schemeClr>
                </a:solidFill>
                <a:latin typeface="Times New Roman" pitchFamily="18" charset="0"/>
              </a:rPr>
              <a:t>Effectively</a:t>
            </a:r>
            <a:r>
              <a:rPr lang="en-US" kern="1200" dirty="0">
                <a:solidFill>
                  <a:schemeClr val="accent5">
                    <a:lumMod val="50000"/>
                  </a:schemeClr>
                </a:solidFill>
                <a:latin typeface="Times New Roman" pitchFamily="18" charset="0"/>
              </a:rPr>
              <a:t>, </a:t>
            </a:r>
            <a:r>
              <a:rPr lang="en-US" u="sng" kern="1200" dirty="0">
                <a:solidFill>
                  <a:schemeClr val="accent5">
                    <a:lumMod val="50000"/>
                  </a:schemeClr>
                </a:solidFill>
                <a:latin typeface="Times New Roman" pitchFamily="18" charset="0"/>
              </a:rPr>
              <a:t>despite the fact that your company does not consider race, religion, ethnicity or other demographic factors in your underwriting, you could be required to justify any or all of the factors you use to price coverage if a plaintiff’s attorney can show a disparate impact on these groups. </a:t>
            </a:r>
          </a:p>
          <a:p>
            <a:pPr>
              <a:buNone/>
            </a:pPr>
            <a:endParaRPr lang="en-US" kern="1200" dirty="0" smtClean="0">
              <a:solidFill>
                <a:schemeClr val="accent5">
                  <a:lumMod val="50000"/>
                </a:schemeClr>
              </a:solidFill>
              <a:latin typeface="Times New Roman" pitchFamily="18" charset="0"/>
            </a:endParaRPr>
          </a:p>
          <a:p>
            <a:r>
              <a:rPr lang="en-US" kern="1200" dirty="0" smtClean="0">
                <a:solidFill>
                  <a:schemeClr val="accent5">
                    <a:lumMod val="50000"/>
                  </a:schemeClr>
                </a:solidFill>
                <a:latin typeface="Times New Roman" pitchFamily="18" charset="0"/>
              </a:rPr>
              <a:t>Want to more? </a:t>
            </a:r>
            <a:r>
              <a:rPr lang="en-US" kern="1200" dirty="0">
                <a:solidFill>
                  <a:schemeClr val="accent5">
                    <a:lumMod val="50000"/>
                  </a:schemeClr>
                </a:solidFill>
                <a:latin typeface="Times New Roman" pitchFamily="18" charset="0"/>
              </a:rPr>
              <a:t>Go to: https://www.federalregister.gov/articles/2013/02/15/2013-03375/implementation-of-the-fair-housing-acts-discriminatory-effects-standard#h-25</a:t>
            </a:r>
          </a:p>
          <a:p>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11</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9 Codes in Hospital Claim Data</a:t>
            </a:r>
            <a:endParaRPr lang="en-US" dirty="0"/>
          </a:p>
        </p:txBody>
      </p:sp>
      <p:sp>
        <p:nvSpPr>
          <p:cNvPr id="3" name="Content Placeholder 2"/>
          <p:cNvSpPr>
            <a:spLocks noGrp="1"/>
          </p:cNvSpPr>
          <p:nvPr>
            <p:ph idx="1"/>
          </p:nvPr>
        </p:nvSpPr>
        <p:spPr>
          <a:xfrm>
            <a:off x="881249" y="1034267"/>
            <a:ext cx="7929376" cy="4309710"/>
          </a:xfrm>
        </p:spPr>
        <p:txBody>
          <a:bodyPr/>
          <a:lstStyle/>
          <a:p>
            <a:r>
              <a:rPr lang="en-US" dirty="0" smtClean="0"/>
              <a:t>In 2008, study commissioned by the </a:t>
            </a:r>
            <a:r>
              <a:rPr lang="en-US" dirty="0"/>
              <a:t>Agency for Healthcare Research and Quality (AHRQ) </a:t>
            </a:r>
            <a:r>
              <a:rPr lang="en-US" dirty="0" smtClean="0"/>
              <a:t>on Adverse Events (AEs) that are the most significant and common sources of </a:t>
            </a:r>
            <a:r>
              <a:rPr lang="en-US" u="sng" dirty="0" smtClean="0"/>
              <a:t>harm to patients</a:t>
            </a:r>
            <a:r>
              <a:rPr lang="en-US" dirty="0" smtClean="0"/>
              <a:t>.</a:t>
            </a:r>
          </a:p>
          <a:p>
            <a:endParaRPr lang="en-US" dirty="0" smtClean="0"/>
          </a:p>
          <a:p>
            <a:r>
              <a:rPr lang="en-US" dirty="0" smtClean="0"/>
              <a:t>Virtually all inpatient discharges are assigned an ICD 9 code. </a:t>
            </a:r>
          </a:p>
          <a:p>
            <a:endParaRPr lang="en-US" dirty="0" smtClean="0"/>
          </a:p>
          <a:p>
            <a:r>
              <a:rPr lang="en-US" dirty="0" smtClean="0"/>
              <a:t>Study looked at 13,695 charts containing 27,815 flagged codes from Utah and Missouri. </a:t>
            </a:r>
          </a:p>
          <a:p>
            <a:endParaRPr lang="en-US" dirty="0" smtClean="0"/>
          </a:p>
          <a:p>
            <a:endParaRPr lang="en-US" dirty="0"/>
          </a:p>
        </p:txBody>
      </p:sp>
      <p:sp>
        <p:nvSpPr>
          <p:cNvPr id="4" name="Footer Placeholder 3"/>
          <p:cNvSpPr>
            <a:spLocks noGrp="1"/>
          </p:cNvSpPr>
          <p:nvPr>
            <p:ph type="ftr" sz="quarter" idx="3"/>
          </p:nvPr>
        </p:nvSpPr>
        <p:spPr/>
        <p:txBody>
          <a:bodyPr/>
          <a:lstStyle/>
          <a:p>
            <a:pPr>
              <a:defRPr/>
            </a:pPr>
            <a:r>
              <a:rPr lang="en-US" altLang="en-US" dirty="0" smtClean="0"/>
              <a:t>Presentation for [client/prospect]  |  [date]</a:t>
            </a:r>
            <a:endParaRPr lang="en-US" altLang="en-US" dirty="0"/>
          </a:p>
        </p:txBody>
      </p:sp>
      <p:sp>
        <p:nvSpPr>
          <p:cNvPr id="5" name="Slide Number Placeholder 4"/>
          <p:cNvSpPr>
            <a:spLocks noGrp="1"/>
          </p:cNvSpPr>
          <p:nvPr>
            <p:ph type="sldNum" sz="quarter" idx="4"/>
          </p:nvPr>
        </p:nvSpPr>
        <p:spPr/>
        <p:txBody>
          <a:bodyPr/>
          <a:lstStyle/>
          <a:p>
            <a:pPr>
              <a:defRPr/>
            </a:pPr>
            <a:fld id="{2E58C715-857D-4D6F-9CC5-3F491CDD45B7}" type="slidenum">
              <a:rPr lang="en-US" altLang="en-US" smtClean="0"/>
              <a:pPr>
                <a:defRPr/>
              </a:pPr>
              <a:t>12</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ICD 9 Codes in Hospital Claim Data</a:t>
            </a:r>
          </a:p>
        </p:txBody>
      </p:sp>
      <p:sp>
        <p:nvSpPr>
          <p:cNvPr id="3" name="Content Placeholder 2"/>
          <p:cNvSpPr>
            <a:spLocks noGrp="1"/>
          </p:cNvSpPr>
          <p:nvPr>
            <p:ph idx="1"/>
          </p:nvPr>
        </p:nvSpPr>
        <p:spPr/>
        <p:txBody>
          <a:bodyPr/>
          <a:lstStyle/>
          <a:p>
            <a:r>
              <a:rPr lang="en-US" dirty="0"/>
              <a:t>Codes bucketed into 6 major categories:</a:t>
            </a:r>
          </a:p>
          <a:p>
            <a:pPr lvl="1"/>
            <a:r>
              <a:rPr lang="en-US" dirty="0"/>
              <a:t>Adverse </a:t>
            </a:r>
            <a:r>
              <a:rPr lang="en-US" dirty="0" smtClean="0"/>
              <a:t>Drug </a:t>
            </a:r>
            <a:r>
              <a:rPr lang="en-US" dirty="0"/>
              <a:t>Events,</a:t>
            </a:r>
          </a:p>
          <a:p>
            <a:pPr lvl="1"/>
            <a:r>
              <a:rPr lang="en-US" dirty="0"/>
              <a:t>Surgical Events,</a:t>
            </a:r>
          </a:p>
          <a:p>
            <a:pPr lvl="1"/>
            <a:r>
              <a:rPr lang="en-US" dirty="0"/>
              <a:t>Misadventures,</a:t>
            </a:r>
          </a:p>
          <a:p>
            <a:pPr lvl="1"/>
            <a:r>
              <a:rPr lang="en-US" dirty="0"/>
              <a:t>Device Events,</a:t>
            </a:r>
          </a:p>
          <a:p>
            <a:pPr lvl="1"/>
            <a:r>
              <a:rPr lang="en-US" dirty="0"/>
              <a:t>Infections,</a:t>
            </a:r>
          </a:p>
          <a:p>
            <a:pPr lvl="1"/>
            <a:r>
              <a:rPr lang="en-US" dirty="0"/>
              <a:t>Other Adverse Events</a:t>
            </a:r>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13</a:t>
            </a:fld>
            <a:endParaRPr lang="en-US" altLang="en-US"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Rand’s Study </a:t>
            </a:r>
            <a:endParaRPr lang="en-US" dirty="0"/>
          </a:p>
        </p:txBody>
      </p:sp>
      <p:sp>
        <p:nvSpPr>
          <p:cNvPr id="3" name="Content Placeholder 2"/>
          <p:cNvSpPr>
            <a:spLocks noGrp="1"/>
          </p:cNvSpPr>
          <p:nvPr>
            <p:ph idx="1"/>
          </p:nvPr>
        </p:nvSpPr>
        <p:spPr/>
        <p:txBody>
          <a:bodyPr/>
          <a:lstStyle/>
          <a:p>
            <a:r>
              <a:rPr lang="en-US" dirty="0" smtClean="0"/>
              <a:t>The AHRQ hired </a:t>
            </a:r>
            <a:r>
              <a:rPr lang="en-US" dirty="0"/>
              <a:t>R</a:t>
            </a:r>
            <a:r>
              <a:rPr lang="en-US" dirty="0" smtClean="0"/>
              <a:t>and </a:t>
            </a:r>
            <a:r>
              <a:rPr lang="en-US" dirty="0" err="1" smtClean="0"/>
              <a:t>Coporation</a:t>
            </a:r>
            <a:r>
              <a:rPr lang="en-US" dirty="0" smtClean="0"/>
              <a:t> and they brought it all together – malpractice liability claims and ICD-9 code data.</a:t>
            </a:r>
          </a:p>
          <a:p>
            <a:endParaRPr lang="en-US" dirty="0" smtClean="0"/>
          </a:p>
          <a:p>
            <a:r>
              <a:rPr lang="en-US" dirty="0" smtClean="0"/>
              <a:t>May 2010 Rand published the results of its study </a:t>
            </a:r>
            <a:r>
              <a:rPr lang="en-US" u="sng" dirty="0" smtClean="0"/>
              <a:t>analyzing the occurrence of clinical events and patient safety</a:t>
            </a:r>
            <a:r>
              <a:rPr lang="en-US" dirty="0" smtClean="0"/>
              <a:t>.</a:t>
            </a:r>
          </a:p>
          <a:p>
            <a:endParaRPr lang="en-US" dirty="0" smtClean="0"/>
          </a:p>
          <a:p>
            <a:r>
              <a:rPr lang="en-US" dirty="0" smtClean="0"/>
              <a:t>NORCAL ,TDC, SCIPIE and Cooperative of American Physicians representing more than 50% of the physicians marketplace donated 27,000 </a:t>
            </a:r>
            <a:r>
              <a:rPr lang="en-US" dirty="0"/>
              <a:t>malpractice </a:t>
            </a:r>
            <a:r>
              <a:rPr lang="en-US" dirty="0" smtClean="0"/>
              <a:t>claims.</a:t>
            </a:r>
          </a:p>
          <a:p>
            <a:endParaRPr lang="en-US" dirty="0"/>
          </a:p>
          <a:p>
            <a:endParaRPr lang="en-US" dirty="0"/>
          </a:p>
        </p:txBody>
      </p:sp>
      <p:sp>
        <p:nvSpPr>
          <p:cNvPr id="4" name="Footer Placeholder 3"/>
          <p:cNvSpPr>
            <a:spLocks noGrp="1"/>
          </p:cNvSpPr>
          <p:nvPr>
            <p:ph type="ftr" sz="quarter" idx="3"/>
          </p:nvPr>
        </p:nvSpPr>
        <p:spPr/>
        <p:txBody>
          <a:bodyPr/>
          <a:lstStyle/>
          <a:p>
            <a:pPr>
              <a:defRPr/>
            </a:pPr>
            <a:r>
              <a:rPr lang="en-US" altLang="en-US" dirty="0" smtClean="0"/>
              <a:t>Presentation for [client/prospect]  |  [date]</a:t>
            </a:r>
            <a:endParaRPr lang="en-US" altLang="en-US" dirty="0"/>
          </a:p>
        </p:txBody>
      </p:sp>
      <p:sp>
        <p:nvSpPr>
          <p:cNvPr id="5" name="Slide Number Placeholder 4"/>
          <p:cNvSpPr>
            <a:spLocks noGrp="1"/>
          </p:cNvSpPr>
          <p:nvPr>
            <p:ph type="sldNum" sz="quarter" idx="4"/>
          </p:nvPr>
        </p:nvSpPr>
        <p:spPr/>
        <p:txBody>
          <a:bodyPr/>
          <a:lstStyle/>
          <a:p>
            <a:pPr>
              <a:defRPr/>
            </a:pPr>
            <a:fld id="{2E58C715-857D-4D6F-9CC5-3F491CDD45B7}" type="slidenum">
              <a:rPr lang="en-US" altLang="en-US" smtClean="0"/>
              <a:pPr>
                <a:defRPr/>
              </a:pPr>
              <a:t>14</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Study - Findings</a:t>
            </a:r>
            <a:endParaRPr lang="en-US" dirty="0"/>
          </a:p>
        </p:txBody>
      </p:sp>
      <p:sp>
        <p:nvSpPr>
          <p:cNvPr id="3" name="Content Placeholder 2"/>
          <p:cNvSpPr>
            <a:spLocks noGrp="1"/>
          </p:cNvSpPr>
          <p:nvPr>
            <p:ph idx="1"/>
          </p:nvPr>
        </p:nvSpPr>
        <p:spPr/>
        <p:txBody>
          <a:bodyPr/>
          <a:lstStyle/>
          <a:p>
            <a:r>
              <a:rPr lang="en-US" dirty="0" smtClean="0"/>
              <a:t>“a highly significant correlation between the frequency of adverse events and malpractice claims: On average, a county that shows a </a:t>
            </a:r>
            <a:r>
              <a:rPr lang="en-US" u="sng" dirty="0" smtClean="0"/>
              <a:t>decrease of </a:t>
            </a:r>
            <a:r>
              <a:rPr lang="en-US" i="1" u="sng" dirty="0" smtClean="0"/>
              <a:t>10 adverse events </a:t>
            </a:r>
            <a:r>
              <a:rPr lang="en-US" dirty="0" smtClean="0"/>
              <a:t>in a given year would also see a </a:t>
            </a:r>
            <a:r>
              <a:rPr lang="en-US" u="sng" dirty="0" smtClean="0"/>
              <a:t>decrease of </a:t>
            </a:r>
            <a:r>
              <a:rPr lang="en-US" i="1" u="sng" dirty="0" smtClean="0"/>
              <a:t>3.7 malpractice claims</a:t>
            </a:r>
            <a:r>
              <a:rPr lang="en-US" dirty="0" smtClean="0"/>
              <a:t>. Likewise, a county that shows an </a:t>
            </a:r>
            <a:r>
              <a:rPr lang="en-US" u="sng" dirty="0" smtClean="0"/>
              <a:t>increase of 10 adverse events </a:t>
            </a:r>
            <a:r>
              <a:rPr lang="en-US" dirty="0" smtClean="0"/>
              <a:t>in a given year would see on average, an </a:t>
            </a:r>
            <a:r>
              <a:rPr lang="en-US" u="sng" dirty="0" smtClean="0"/>
              <a:t>increase of 3.7 malpractice </a:t>
            </a:r>
            <a:r>
              <a:rPr lang="en-US" dirty="0" smtClean="0"/>
              <a:t>claims.”</a:t>
            </a:r>
          </a:p>
          <a:p>
            <a:endParaRPr lang="en-US" dirty="0" smtClean="0"/>
          </a:p>
          <a:p>
            <a:r>
              <a:rPr lang="en-US" dirty="0" smtClean="0"/>
              <a:t>“According to the statistical analysis, nearly </a:t>
            </a:r>
            <a:r>
              <a:rPr lang="en-US" b="1" dirty="0" smtClean="0"/>
              <a:t>three-fourths</a:t>
            </a:r>
            <a:r>
              <a:rPr lang="en-US" dirty="0" smtClean="0"/>
              <a:t> of the within-county variation in annual malpractice claims could be accounted for by the changes in patient safety outcomes.”</a:t>
            </a:r>
            <a:endParaRPr lang="en-US" dirty="0"/>
          </a:p>
        </p:txBody>
      </p:sp>
      <p:sp>
        <p:nvSpPr>
          <p:cNvPr id="4" name="Footer Placeholder 3"/>
          <p:cNvSpPr>
            <a:spLocks noGrp="1"/>
          </p:cNvSpPr>
          <p:nvPr>
            <p:ph type="ftr" sz="quarter" idx="3"/>
          </p:nvPr>
        </p:nvSpPr>
        <p:spPr/>
        <p:txBody>
          <a:bodyPr/>
          <a:lstStyle/>
          <a:p>
            <a:pPr>
              <a:defRPr/>
            </a:pPr>
            <a:r>
              <a:rPr lang="en-US" altLang="en-US" dirty="0" smtClean="0"/>
              <a:t>Presentation for [client/prospect]  |  [date]</a:t>
            </a:r>
            <a:endParaRPr lang="en-US" altLang="en-US" dirty="0"/>
          </a:p>
        </p:txBody>
      </p:sp>
      <p:sp>
        <p:nvSpPr>
          <p:cNvPr id="5" name="Slide Number Placeholder 4"/>
          <p:cNvSpPr>
            <a:spLocks noGrp="1"/>
          </p:cNvSpPr>
          <p:nvPr>
            <p:ph type="sldNum" sz="quarter" idx="4"/>
          </p:nvPr>
        </p:nvSpPr>
        <p:spPr/>
        <p:txBody>
          <a:bodyPr/>
          <a:lstStyle/>
          <a:p>
            <a:pPr>
              <a:defRPr/>
            </a:pPr>
            <a:fld id="{2E58C715-857D-4D6F-9CC5-3F491CDD45B7}" type="slidenum">
              <a:rPr lang="en-US" altLang="en-US" smtClean="0"/>
              <a:pPr>
                <a:defRPr/>
              </a:pPr>
              <a:t>15</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Liability</a:t>
            </a:r>
            <a:endParaRPr lang="en-US" dirty="0"/>
          </a:p>
        </p:txBody>
      </p:sp>
      <p:sp>
        <p:nvSpPr>
          <p:cNvPr id="3" name="Content Placeholder 2"/>
          <p:cNvSpPr>
            <a:spLocks noGrp="1"/>
          </p:cNvSpPr>
          <p:nvPr>
            <p:ph idx="1"/>
          </p:nvPr>
        </p:nvSpPr>
        <p:spPr>
          <a:xfrm>
            <a:off x="881249" y="947768"/>
            <a:ext cx="7929376" cy="4309710"/>
          </a:xfrm>
        </p:spPr>
        <p:txBody>
          <a:bodyPr/>
          <a:lstStyle/>
          <a:p>
            <a:r>
              <a:rPr lang="en-US" altLang="en-US" dirty="0"/>
              <a:t>Liability based on corporate negligence does not depend upon a particular relationship between the hospital </a:t>
            </a:r>
            <a:r>
              <a:rPr lang="en-US" altLang="en-US" dirty="0" smtClean="0"/>
              <a:t>or managed </a:t>
            </a:r>
            <a:r>
              <a:rPr lang="en-US" altLang="en-US" dirty="0"/>
              <a:t>care entity and the physician. This duty traditionally arose from a hospital's responsibility to the general </a:t>
            </a:r>
            <a:r>
              <a:rPr lang="en-US" altLang="en-US" dirty="0" smtClean="0"/>
              <a:t>public to </a:t>
            </a:r>
            <a:r>
              <a:rPr lang="en-US" altLang="en-US" dirty="0"/>
              <a:t>meet a standard of care. </a:t>
            </a:r>
            <a:endParaRPr lang="en-US" altLang="en-US" dirty="0" smtClean="0"/>
          </a:p>
          <a:p>
            <a:r>
              <a:rPr lang="en-US" altLang="en-US" dirty="0"/>
              <a:t>T</a:t>
            </a:r>
            <a:r>
              <a:rPr lang="en-US" altLang="en-US" dirty="0" smtClean="0"/>
              <a:t>he </a:t>
            </a:r>
            <a:r>
              <a:rPr lang="en-US" altLang="en-US" dirty="0"/>
              <a:t>doctrine imposes a legal duty on hospitals to: (1) select and retain only competent physicians; (2) oversee </a:t>
            </a:r>
            <a:r>
              <a:rPr lang="en-US" altLang="en-US" dirty="0" smtClean="0"/>
              <a:t>patient care </a:t>
            </a:r>
            <a:r>
              <a:rPr lang="en-US" altLang="en-US" dirty="0"/>
              <a:t>by all persons who practice medicine within their walls; and (</a:t>
            </a:r>
            <a:r>
              <a:rPr lang="en-US" altLang="en-US" dirty="0" smtClean="0"/>
              <a:t>3) formulate</a:t>
            </a:r>
            <a:r>
              <a:rPr lang="en-US" altLang="en-US" dirty="0"/>
              <a:t>, adopt and enforce adequate rules </a:t>
            </a:r>
            <a:r>
              <a:rPr lang="en-US" altLang="en-US" dirty="0" smtClean="0"/>
              <a:t>and policies </a:t>
            </a:r>
            <a:r>
              <a:rPr lang="en-US" altLang="en-US" dirty="0"/>
              <a:t>to insure quality care for patients.</a:t>
            </a:r>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16</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249" y="1145480"/>
            <a:ext cx="7929376" cy="5613674"/>
          </a:xfrm>
        </p:spPr>
        <p:txBody>
          <a:bodyPr/>
          <a:lstStyle/>
          <a:p>
            <a:r>
              <a:rPr lang="en-US" dirty="0"/>
              <a:t>Just as our present is the result of our past, so </a:t>
            </a:r>
            <a:r>
              <a:rPr lang="en-US" dirty="0" smtClean="0"/>
              <a:t>to our  future </a:t>
            </a:r>
            <a:r>
              <a:rPr lang="en-US" dirty="0"/>
              <a:t>will be the result of our present. Every minute of every day we are weaving </a:t>
            </a:r>
            <a:r>
              <a:rPr lang="en-US" dirty="0" smtClean="0"/>
              <a:t>the threads </a:t>
            </a:r>
            <a:r>
              <a:rPr lang="en-US" dirty="0"/>
              <a:t>that will make the cloth of </a:t>
            </a:r>
            <a:r>
              <a:rPr lang="en-US" dirty="0" smtClean="0"/>
              <a:t>the future</a:t>
            </a:r>
            <a:r>
              <a:rPr lang="en-US" dirty="0"/>
              <a:t>.’ — </a:t>
            </a:r>
            <a:r>
              <a:rPr lang="en-US" i="1" dirty="0">
                <a:hlinkClick r:id="rId3" action="ppaction://hlinkfile"/>
              </a:rPr>
              <a:t>Anne Spencer Parry</a:t>
            </a:r>
            <a:r>
              <a:rPr lang="en-US" dirty="0"/>
              <a:t> </a:t>
            </a:r>
          </a:p>
          <a:p>
            <a:endParaRPr lang="en-US" dirty="0"/>
          </a:p>
          <a:p>
            <a:endParaRPr lang="en-US" dirty="0" smtClean="0"/>
          </a:p>
          <a:p>
            <a:r>
              <a:rPr lang="en-US" dirty="0" smtClean="0"/>
              <a:t>OR…….</a:t>
            </a:r>
          </a:p>
          <a:p>
            <a:endParaRPr lang="en-US" dirty="0"/>
          </a:p>
          <a:p>
            <a:endParaRPr lang="en-US" dirty="0" smtClean="0"/>
          </a:p>
          <a:p>
            <a:r>
              <a:rPr lang="en-US" dirty="0"/>
              <a:t>‘It’s tough to make predictions, especially about  </a:t>
            </a:r>
            <a:r>
              <a:rPr lang="en-US" dirty="0" smtClean="0"/>
              <a:t>the future</a:t>
            </a:r>
            <a:r>
              <a:rPr lang="en-US" dirty="0"/>
              <a:t>.’ </a:t>
            </a:r>
            <a:r>
              <a:rPr lang="en-US" dirty="0" smtClean="0"/>
              <a:t>— </a:t>
            </a:r>
            <a:r>
              <a:rPr lang="en-US" i="1" dirty="0">
                <a:hlinkClick r:id="rId4" action="ppaction://hlinkfile"/>
              </a:rPr>
              <a:t>Yogi Berra</a:t>
            </a:r>
            <a:r>
              <a:rPr lang="en-US" dirty="0"/>
              <a:t> </a:t>
            </a:r>
            <a:endParaRPr lang="en-US" dirty="0" smtClean="0"/>
          </a:p>
          <a:p>
            <a:endParaRPr lang="en-US" dirty="0"/>
          </a:p>
          <a:p>
            <a:endParaRPr lang="en-US" dirty="0" smtClean="0"/>
          </a:p>
          <a:p>
            <a:pPr algn="ctr">
              <a:buNone/>
            </a:pPr>
            <a:r>
              <a:rPr lang="en-US" dirty="0" smtClean="0"/>
              <a:t>THANK YOU….</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17</a:t>
            </a:fld>
            <a:endParaRPr lang="en-US" altLang="en-US" dirty="0"/>
          </a:p>
        </p:txBody>
      </p:sp>
      <p:sp>
        <p:nvSpPr>
          <p:cNvPr id="5" name="Title 4"/>
          <p:cNvSpPr>
            <a:spLocks noGrp="1"/>
          </p:cNvSpPr>
          <p:nvPr>
            <p:ph type="title"/>
          </p:nvPr>
        </p:nvSpPr>
        <p:spPr/>
        <p:txBody>
          <a:bodyPr/>
          <a:lstStyle/>
          <a:p>
            <a:r>
              <a:rPr lang="en-US" dirty="0" smtClean="0"/>
              <a:t>Two Minds about Trends </a:t>
            </a:r>
            <a:r>
              <a:rPr lang="en-US" dirty="0"/>
              <a:t>P</a:t>
            </a:r>
            <a:r>
              <a:rPr lang="en-US" dirty="0" smtClean="0"/>
              <a:t>redictions…</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Liability Trends in Reinsurance – Retentions &amp; Limits</a:t>
            </a:r>
            <a:endParaRPr lang="en-US" sz="2400" dirty="0"/>
          </a:p>
        </p:txBody>
      </p:sp>
      <p:sp>
        <p:nvSpPr>
          <p:cNvPr id="3" name="Content Placeholder 2"/>
          <p:cNvSpPr>
            <a:spLocks noGrp="1"/>
          </p:cNvSpPr>
          <p:nvPr>
            <p:ph idx="1"/>
          </p:nvPr>
        </p:nvSpPr>
        <p:spPr/>
        <p:txBody>
          <a:bodyPr/>
          <a:lstStyle/>
          <a:p>
            <a:r>
              <a:rPr lang="en-US" dirty="0" smtClean="0"/>
              <a:t>Companies retaining more net.</a:t>
            </a:r>
          </a:p>
          <a:p>
            <a:endParaRPr lang="en-US" dirty="0" smtClean="0"/>
          </a:p>
          <a:p>
            <a:r>
              <a:rPr lang="en-US" dirty="0" smtClean="0"/>
              <a:t>What they are buying has changed over the past decade.</a:t>
            </a:r>
          </a:p>
          <a:p>
            <a:endParaRPr lang="en-US" dirty="0" smtClean="0"/>
          </a:p>
          <a:p>
            <a:r>
              <a:rPr lang="en-US" dirty="0" smtClean="0"/>
              <a:t>Primary Company use of quantitative analytics (aka. predictive models) for pricing and loss ratio selections is everywhere. </a:t>
            </a:r>
          </a:p>
          <a:p>
            <a:endParaRPr lang="en-US" dirty="0"/>
          </a:p>
          <a:p>
            <a:r>
              <a:rPr lang="en-US" dirty="0"/>
              <a:t>Limits have remained </a:t>
            </a:r>
            <a:r>
              <a:rPr lang="en-US" dirty="0" smtClean="0"/>
              <a:t>relatively static </a:t>
            </a:r>
            <a:r>
              <a:rPr lang="en-US" dirty="0"/>
              <a:t>for years. </a:t>
            </a:r>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1</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18" y="0"/>
            <a:ext cx="7552723" cy="741405"/>
          </a:xfrm>
        </p:spPr>
        <p:txBody>
          <a:bodyPr/>
          <a:lstStyle/>
          <a:p>
            <a:r>
              <a:rPr lang="en-US" sz="2200" dirty="0" smtClean="0"/>
              <a:t>Liability Trends in Reinsurance – the Consequences </a:t>
            </a:r>
            <a:endParaRPr lang="en-US" sz="2200" dirty="0"/>
          </a:p>
        </p:txBody>
      </p:sp>
      <p:sp>
        <p:nvSpPr>
          <p:cNvPr id="3" name="Content Placeholder 2"/>
          <p:cNvSpPr>
            <a:spLocks noGrp="1"/>
          </p:cNvSpPr>
          <p:nvPr>
            <p:ph idx="1"/>
          </p:nvPr>
        </p:nvSpPr>
        <p:spPr>
          <a:xfrm>
            <a:off x="881249" y="972481"/>
            <a:ext cx="7929376" cy="5280025"/>
          </a:xfrm>
        </p:spPr>
        <p:txBody>
          <a:bodyPr/>
          <a:lstStyle/>
          <a:p>
            <a:r>
              <a:rPr lang="en-US" dirty="0" smtClean="0"/>
              <a:t>Severity </a:t>
            </a:r>
            <a:r>
              <a:rPr lang="en-US" dirty="0"/>
              <a:t>c</a:t>
            </a:r>
            <a:r>
              <a:rPr lang="en-US" dirty="0" smtClean="0"/>
              <a:t>laim </a:t>
            </a:r>
            <a:r>
              <a:rPr lang="en-US" dirty="0"/>
              <a:t>inflection </a:t>
            </a:r>
            <a:r>
              <a:rPr lang="en-US" dirty="0" smtClean="0"/>
              <a:t>points </a:t>
            </a:r>
            <a:r>
              <a:rPr lang="en-US" dirty="0"/>
              <a:t>will </a:t>
            </a:r>
            <a:r>
              <a:rPr lang="en-US" dirty="0" smtClean="0"/>
              <a:t>be felt by insurers more than reinsurers which is different </a:t>
            </a:r>
            <a:r>
              <a:rPr lang="en-US" dirty="0"/>
              <a:t>than in the past. </a:t>
            </a:r>
          </a:p>
          <a:p>
            <a:endParaRPr lang="en-US" dirty="0" smtClean="0"/>
          </a:p>
          <a:p>
            <a:r>
              <a:rPr lang="en-US" dirty="0" smtClean="0"/>
              <a:t>For the reinsurer, because we are even further out on the tail, we expect our results to be more volatile than they were in the past.</a:t>
            </a:r>
          </a:p>
          <a:p>
            <a:endParaRPr lang="en-US" dirty="0" smtClean="0"/>
          </a:p>
          <a:p>
            <a:r>
              <a:rPr lang="en-US" dirty="0" smtClean="0"/>
              <a:t>Reinsurers are starting to experiment with the same types of segmentation models you are using. </a:t>
            </a:r>
          </a:p>
          <a:p>
            <a:endParaRPr lang="en-US" dirty="0" smtClean="0"/>
          </a:p>
          <a:p>
            <a:r>
              <a:rPr lang="en-US" dirty="0" smtClean="0"/>
              <a:t>Low </a:t>
            </a:r>
            <a:r>
              <a:rPr lang="en-US" dirty="0"/>
              <a:t>interest rate environment means UW discipline is a must</a:t>
            </a:r>
            <a:r>
              <a:rPr lang="en-US" dirty="0" smtClean="0"/>
              <a:t>.</a:t>
            </a:r>
          </a:p>
          <a:p>
            <a:endParaRPr lang="en-US" dirty="0"/>
          </a:p>
          <a:p>
            <a:endParaRPr lang="en-US" dirty="0"/>
          </a:p>
          <a:p>
            <a:endParaRPr lang="en-US" dirty="0"/>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2</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Retentions 2002-2012</a:t>
            </a:r>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3</a:t>
            </a:fld>
            <a:endParaRPr lang="en-US" altLang="en-US" dirty="0"/>
          </a:p>
        </p:txBody>
      </p:sp>
      <p:sp>
        <p:nvSpPr>
          <p:cNvPr id="6" name="TextBox 5"/>
          <p:cNvSpPr txBox="1"/>
          <p:nvPr/>
        </p:nvSpPr>
        <p:spPr>
          <a:xfrm>
            <a:off x="49405" y="6400801"/>
            <a:ext cx="2805576" cy="400110"/>
          </a:xfrm>
          <a:prstGeom prst="rect">
            <a:avLst/>
          </a:prstGeom>
          <a:noFill/>
        </p:spPr>
        <p:txBody>
          <a:bodyPr wrap="none" rtlCol="0">
            <a:spAutoFit/>
          </a:bodyPr>
          <a:lstStyle/>
          <a:p>
            <a:r>
              <a:rPr lang="en-US" dirty="0" smtClean="0"/>
              <a:t>Source: SNL Financial Annual Statement Data</a:t>
            </a:r>
          </a:p>
          <a:p>
            <a:r>
              <a:rPr lang="en-US" dirty="0" smtClean="0"/>
              <a:t>Net/Direct</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988541" y="886208"/>
            <a:ext cx="7893522" cy="3871143"/>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902042" y="4723671"/>
          <a:ext cx="7937157" cy="1683102"/>
        </p:xfrm>
        <a:graphic>
          <a:graphicData uri="http://schemas.openxmlformats.org/presentationml/2006/ole">
            <mc:AlternateContent xmlns:mc="http://schemas.openxmlformats.org/markup-compatibility/2006">
              <mc:Choice xmlns:v="urn:schemas-microsoft-com:vml" Requires="v">
                <p:oleObj spid="_x0000_s1028" name="Worksheet" r:id="rId6" imgW="8534400" imgH="1809750" progId="Excel.Sheet.12">
                  <p:embed/>
                </p:oleObj>
              </mc:Choice>
              <mc:Fallback>
                <p:oleObj name="Worksheet" r:id="rId6" imgW="8534400" imgH="1809750" progId="Excel.Sheet.12">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042" y="4723671"/>
                        <a:ext cx="7937157" cy="168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smtClean="0"/>
              <a:t>Emerging Issues</a:t>
            </a:r>
          </a:p>
        </p:txBody>
      </p:sp>
      <p:sp>
        <p:nvSpPr>
          <p:cNvPr id="12294" name="Rectangle 4"/>
          <p:cNvSpPr>
            <a:spLocks noGrp="1" noChangeArrowheads="1"/>
          </p:cNvSpPr>
          <p:nvPr>
            <p:ph sz="half" idx="1"/>
          </p:nvPr>
        </p:nvSpPr>
        <p:spPr>
          <a:xfrm>
            <a:off x="568325" y="1828800"/>
            <a:ext cx="3855394" cy="4324350"/>
          </a:xfrm>
        </p:spPr>
        <p:txBody>
          <a:bodyPr>
            <a:noAutofit/>
          </a:bodyPr>
          <a:lstStyle/>
          <a:p>
            <a:pPr marL="228600" indent="-228600">
              <a:spcAft>
                <a:spcPts val="1000"/>
              </a:spcAft>
            </a:pPr>
            <a:r>
              <a:rPr lang="en-US" sz="1400" dirty="0" smtClean="0"/>
              <a:t>Cyber Attacks</a:t>
            </a:r>
          </a:p>
          <a:p>
            <a:pPr marL="228600" indent="-228600">
              <a:spcAft>
                <a:spcPts val="1000"/>
              </a:spcAft>
            </a:pPr>
            <a:r>
              <a:rPr lang="en-US" sz="1400" dirty="0" smtClean="0"/>
              <a:t>Nanotechnology</a:t>
            </a:r>
          </a:p>
          <a:p>
            <a:pPr marL="228600" indent="-228600">
              <a:spcAft>
                <a:spcPts val="1000"/>
              </a:spcAft>
            </a:pPr>
            <a:r>
              <a:rPr lang="en-US" sz="1400" dirty="0" smtClean="0"/>
              <a:t>3D Printing</a:t>
            </a:r>
          </a:p>
          <a:p>
            <a:pPr marL="228600" indent="-228600">
              <a:spcAft>
                <a:spcPts val="1000"/>
              </a:spcAft>
            </a:pPr>
            <a:r>
              <a:rPr lang="en-US" sz="1400" dirty="0" smtClean="0"/>
              <a:t>Green Construction</a:t>
            </a:r>
          </a:p>
          <a:p>
            <a:pPr marL="228600" indent="-228600">
              <a:spcAft>
                <a:spcPts val="1000"/>
              </a:spcAft>
            </a:pPr>
            <a:r>
              <a:rPr lang="en-US" sz="1400" dirty="0" smtClean="0"/>
              <a:t>Internet Communications–</a:t>
            </a:r>
            <a:br>
              <a:rPr lang="en-US" sz="1400" dirty="0" smtClean="0"/>
            </a:br>
            <a:r>
              <a:rPr lang="en-US" sz="1400" dirty="0" smtClean="0"/>
              <a:t>Personal Injury Claims</a:t>
            </a:r>
          </a:p>
          <a:p>
            <a:pPr marL="228600" indent="-228600">
              <a:spcAft>
                <a:spcPts val="1000"/>
              </a:spcAft>
            </a:pPr>
            <a:r>
              <a:rPr lang="en-US" sz="1400" dirty="0" smtClean="0"/>
              <a:t>Internet Interruptions - Property Damage Claims</a:t>
            </a:r>
          </a:p>
          <a:p>
            <a:pPr marL="228600" indent="-228600">
              <a:spcAft>
                <a:spcPts val="1000"/>
              </a:spcAft>
            </a:pPr>
            <a:r>
              <a:rPr lang="en-US" sz="1400" dirty="0" err="1" smtClean="0"/>
              <a:t>Fracking</a:t>
            </a:r>
            <a:r>
              <a:rPr lang="en-US" sz="1400" dirty="0" smtClean="0"/>
              <a:t> </a:t>
            </a:r>
          </a:p>
          <a:p>
            <a:pPr marL="228600" indent="-228600">
              <a:spcAft>
                <a:spcPts val="1000"/>
              </a:spcAft>
            </a:pPr>
            <a:r>
              <a:rPr lang="en-US" sz="1400" dirty="0" smtClean="0"/>
              <a:t>Judicial Reformation of Policy Defenses</a:t>
            </a:r>
          </a:p>
          <a:p>
            <a:pPr marL="228600" indent="-228600">
              <a:spcAft>
                <a:spcPts val="1000"/>
              </a:spcAft>
            </a:pPr>
            <a:r>
              <a:rPr lang="en-US" sz="1400" dirty="0" smtClean="0"/>
              <a:t>GMO’s</a:t>
            </a:r>
          </a:p>
          <a:p>
            <a:pPr marL="228600" indent="-228600">
              <a:spcAft>
                <a:spcPts val="1000"/>
              </a:spcAft>
            </a:pPr>
            <a:r>
              <a:rPr lang="en-US" sz="1400" dirty="0" smtClean="0"/>
              <a:t>Food-borne Illness</a:t>
            </a:r>
          </a:p>
          <a:p>
            <a:pPr marL="228600" indent="-228600">
              <a:spcAft>
                <a:spcPts val="1000"/>
              </a:spcAft>
            </a:pPr>
            <a:r>
              <a:rPr lang="en-US" sz="1400" dirty="0" smtClean="0"/>
              <a:t>BPA</a:t>
            </a:r>
          </a:p>
          <a:p>
            <a:pPr marL="228600" indent="-228600">
              <a:spcAft>
                <a:spcPts val="1000"/>
              </a:spcAft>
            </a:pPr>
            <a:r>
              <a:rPr lang="en-US" sz="1400" dirty="0" smtClean="0"/>
              <a:t>Food Flavorings and Coloring Litigation</a:t>
            </a:r>
          </a:p>
        </p:txBody>
      </p:sp>
      <p:sp>
        <p:nvSpPr>
          <p:cNvPr id="8" name="Content Placeholder 7"/>
          <p:cNvSpPr>
            <a:spLocks noGrp="1"/>
          </p:cNvSpPr>
          <p:nvPr>
            <p:ph sz="half" idx="2"/>
          </p:nvPr>
        </p:nvSpPr>
        <p:spPr>
          <a:xfrm>
            <a:off x="4890052" y="1800224"/>
            <a:ext cx="3668160" cy="4352926"/>
          </a:xfrm>
        </p:spPr>
        <p:txBody>
          <a:bodyPr>
            <a:noAutofit/>
          </a:bodyPr>
          <a:lstStyle/>
          <a:p>
            <a:pPr marL="228600" lvl="0" indent="-228600">
              <a:spcAft>
                <a:spcPts val="1000"/>
              </a:spcAft>
            </a:pPr>
            <a:r>
              <a:rPr lang="en-US" sz="1400" dirty="0" smtClean="0"/>
              <a:t>Hazardous Imported Products</a:t>
            </a:r>
          </a:p>
          <a:p>
            <a:pPr marL="228600" lvl="0" indent="-228600">
              <a:spcAft>
                <a:spcPts val="1000"/>
              </a:spcAft>
            </a:pPr>
            <a:r>
              <a:rPr lang="en-US" sz="1400" dirty="0" smtClean="0"/>
              <a:t>C8 / PFOA</a:t>
            </a:r>
          </a:p>
          <a:p>
            <a:pPr marL="228600" lvl="0" indent="-228600">
              <a:spcAft>
                <a:spcPts val="1000"/>
              </a:spcAft>
            </a:pPr>
            <a:r>
              <a:rPr lang="en-US" sz="1400" dirty="0" smtClean="0"/>
              <a:t>Secondhand Smoke </a:t>
            </a:r>
          </a:p>
          <a:p>
            <a:pPr marL="228600" lvl="0" indent="-228600">
              <a:spcAft>
                <a:spcPts val="1000"/>
              </a:spcAft>
            </a:pPr>
            <a:r>
              <a:rPr lang="en-US" sz="1400" dirty="0" smtClean="0"/>
              <a:t>Endocrine Disrupters</a:t>
            </a:r>
          </a:p>
          <a:p>
            <a:pPr marL="228600" lvl="0" indent="-228600">
              <a:spcAft>
                <a:spcPts val="1000"/>
              </a:spcAft>
            </a:pPr>
            <a:r>
              <a:rPr lang="en-US" sz="1400" dirty="0" smtClean="0"/>
              <a:t>Counterfeit / Imported Medicines</a:t>
            </a:r>
          </a:p>
          <a:p>
            <a:pPr marL="228600" lvl="0" indent="-228600">
              <a:spcAft>
                <a:spcPts val="1000"/>
              </a:spcAft>
            </a:pPr>
            <a:r>
              <a:rPr lang="en-US" sz="1400" dirty="0" smtClean="0"/>
              <a:t>First Party Coverage for Asbestos Remediation</a:t>
            </a:r>
          </a:p>
          <a:p>
            <a:pPr marL="228600" lvl="0" indent="-228600">
              <a:spcAft>
                <a:spcPts val="1000"/>
              </a:spcAft>
            </a:pPr>
            <a:r>
              <a:rPr lang="en-US" sz="1400" dirty="0" smtClean="0"/>
              <a:t>Legal Highs</a:t>
            </a:r>
          </a:p>
          <a:p>
            <a:pPr marL="228600" lvl="0" indent="-228600">
              <a:spcAft>
                <a:spcPts val="1000"/>
              </a:spcAft>
            </a:pPr>
            <a:r>
              <a:rPr lang="en-US" sz="1400" dirty="0" smtClean="0"/>
              <a:t>Toxins in Personal Care Products</a:t>
            </a:r>
          </a:p>
          <a:p>
            <a:pPr marL="228600" lvl="0" indent="-228600">
              <a:spcAft>
                <a:spcPts val="1000"/>
              </a:spcAft>
            </a:pPr>
            <a:r>
              <a:rPr lang="en-US" sz="1400" dirty="0" smtClean="0"/>
              <a:t>Climate Change</a:t>
            </a:r>
          </a:p>
          <a:p>
            <a:pPr marL="228600" lvl="0" indent="-228600">
              <a:spcAft>
                <a:spcPts val="1000"/>
              </a:spcAft>
            </a:pPr>
            <a:r>
              <a:rPr lang="en-US" sz="1400" dirty="0" smtClean="0"/>
              <a:t>Pandemic</a:t>
            </a:r>
          </a:p>
          <a:p>
            <a:pPr marL="228600" lvl="0" indent="-228600">
              <a:spcAft>
                <a:spcPts val="1000"/>
              </a:spcAft>
            </a:pPr>
            <a:r>
              <a:rPr lang="en-US" sz="1400" dirty="0" smtClean="0"/>
              <a:t>Healthcare Changes</a:t>
            </a:r>
            <a:endParaRPr lang="en-US" sz="1400" dirty="0"/>
          </a:p>
        </p:txBody>
      </p:sp>
      <p:sp>
        <p:nvSpPr>
          <p:cNvPr id="12290" name="Footer Placeholder 3"/>
          <p:cNvSpPr>
            <a:spLocks noGrp="1"/>
          </p:cNvSpPr>
          <p:nvPr>
            <p:ph type="ftr" sz="quarter" idx="3"/>
          </p:nvPr>
        </p:nvSpPr>
        <p:spPr/>
        <p:txBody>
          <a:bodyPr/>
          <a:lstStyle/>
          <a:p>
            <a:r>
              <a:rPr lang="en-US" altLang="en-US" dirty="0">
                <a:solidFill>
                  <a:srgbClr val="1F497D"/>
                </a:solidFill>
              </a:rPr>
              <a:t>Emerging Issues | Charlie </a:t>
            </a:r>
            <a:r>
              <a:rPr lang="en-US" altLang="en-US" dirty="0" err="1">
                <a:solidFill>
                  <a:srgbClr val="1F497D"/>
                </a:solidFill>
              </a:rPr>
              <a:t>Kingdollar</a:t>
            </a:r>
            <a:endParaRPr lang="en-US" altLang="en-US" dirty="0">
              <a:solidFill>
                <a:srgbClr val="1F497D"/>
              </a:solidFill>
            </a:endParaRPr>
          </a:p>
        </p:txBody>
      </p:sp>
      <p:sp>
        <p:nvSpPr>
          <p:cNvPr id="12291" name="Slide Number Placeholder 4"/>
          <p:cNvSpPr>
            <a:spLocks noGrp="1"/>
          </p:cNvSpPr>
          <p:nvPr>
            <p:ph type="sldNum" sz="quarter" idx="4"/>
          </p:nvPr>
        </p:nvSpPr>
        <p:spPr/>
        <p:txBody>
          <a:bodyPr/>
          <a:lstStyle/>
          <a:p>
            <a:fld id="{4B7188F7-99F1-470D-BDE1-F12BD9953EC3}" type="slidenum">
              <a:rPr lang="en-US" altLang="en-US">
                <a:solidFill>
                  <a:srgbClr val="1F497D"/>
                </a:solidFill>
              </a:rPr>
              <a:pPr/>
              <a:t>4</a:t>
            </a:fld>
            <a:endParaRPr lang="en-US" altLang="en-US">
              <a:solidFill>
                <a:srgbClr val="1F497D"/>
              </a:solidFill>
            </a:endParaRPr>
          </a:p>
        </p:txBody>
      </p:sp>
      <p:sp>
        <p:nvSpPr>
          <p:cNvPr id="12293" name="Rectangle 3"/>
          <p:cNvSpPr>
            <a:spLocks noGrp="1" noChangeArrowheads="1"/>
          </p:cNvSpPr>
          <p:nvPr>
            <p:ph type="body" sz="quarter" idx="4294967295"/>
          </p:nvPr>
        </p:nvSpPr>
        <p:spPr>
          <a:xfrm>
            <a:off x="0" y="879475"/>
            <a:ext cx="7989888" cy="460375"/>
          </a:xfrm>
          <a:noFill/>
          <a:ln w="9525">
            <a:noFill/>
            <a:miter lim="800000"/>
            <a:headEnd/>
            <a:tailEnd/>
          </a:ln>
        </p:spPr>
        <p:txBody>
          <a:bodyPr vert="horz" wrap="square" lIns="0" tIns="91440" rIns="0" bIns="0" numCol="1" rtlCol="0" anchor="t" anchorCtr="0" compatLnSpc="1">
            <a:prstTxWarp prst="textNoShape">
              <a:avLst/>
            </a:prstTxWarp>
            <a:spAutoFit/>
          </a:bodyPr>
          <a:lstStyle/>
          <a:p>
            <a:pPr algn="ctr">
              <a:buNone/>
            </a:pPr>
            <a:r>
              <a:rPr lang="en-US" sz="2400" i="1" kern="0" dirty="0" smtClean="0">
                <a:solidFill>
                  <a:srgbClr val="DE6F00"/>
                </a:solidFill>
                <a:latin typeface="+mj-lt"/>
                <a:ea typeface="+mj-ea"/>
                <a:cs typeface="+mj-cs"/>
              </a:rPr>
              <a:t>So Many Issues, So Little Time…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diamond(in)">
                                      <p:cBhvr>
                                        <p:cTn id="7" dur="2000"/>
                                        <p:tgtEl>
                                          <p:spTgt spid="1229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294">
                                            <p:txEl>
                                              <p:pRg st="1" end="1"/>
                                            </p:txEl>
                                          </p:spTgt>
                                        </p:tgtEl>
                                        <p:attrNameLst>
                                          <p:attrName>style.visibility</p:attrName>
                                        </p:attrNameLst>
                                      </p:cBhvr>
                                      <p:to>
                                        <p:strVal val="visible"/>
                                      </p:to>
                                    </p:set>
                                    <p:animEffect transition="in" filter="diamond(in)">
                                      <p:cBhvr>
                                        <p:cTn id="10" dur="2000"/>
                                        <p:tgtEl>
                                          <p:spTgt spid="12294">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2294">
                                            <p:txEl>
                                              <p:pRg st="2" end="2"/>
                                            </p:txEl>
                                          </p:spTgt>
                                        </p:tgtEl>
                                        <p:attrNameLst>
                                          <p:attrName>style.visibility</p:attrName>
                                        </p:attrNameLst>
                                      </p:cBhvr>
                                      <p:to>
                                        <p:strVal val="visible"/>
                                      </p:to>
                                    </p:set>
                                    <p:animEffect transition="in" filter="diamond(in)">
                                      <p:cBhvr>
                                        <p:cTn id="13" dur="2000"/>
                                        <p:tgtEl>
                                          <p:spTgt spid="12294">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2294">
                                            <p:txEl>
                                              <p:pRg st="3" end="3"/>
                                            </p:txEl>
                                          </p:spTgt>
                                        </p:tgtEl>
                                        <p:attrNameLst>
                                          <p:attrName>style.visibility</p:attrName>
                                        </p:attrNameLst>
                                      </p:cBhvr>
                                      <p:to>
                                        <p:strVal val="visible"/>
                                      </p:to>
                                    </p:set>
                                    <p:animEffect transition="in" filter="diamond(in)">
                                      <p:cBhvr>
                                        <p:cTn id="16" dur="2000"/>
                                        <p:tgtEl>
                                          <p:spTgt spid="12294">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2294">
                                            <p:txEl>
                                              <p:pRg st="4" end="4"/>
                                            </p:txEl>
                                          </p:spTgt>
                                        </p:tgtEl>
                                        <p:attrNameLst>
                                          <p:attrName>style.visibility</p:attrName>
                                        </p:attrNameLst>
                                      </p:cBhvr>
                                      <p:to>
                                        <p:strVal val="visible"/>
                                      </p:to>
                                    </p:set>
                                    <p:animEffect transition="in" filter="diamond(in)">
                                      <p:cBhvr>
                                        <p:cTn id="19" dur="2000"/>
                                        <p:tgtEl>
                                          <p:spTgt spid="12294">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2294">
                                            <p:txEl>
                                              <p:pRg st="5" end="5"/>
                                            </p:txEl>
                                          </p:spTgt>
                                        </p:tgtEl>
                                        <p:attrNameLst>
                                          <p:attrName>style.visibility</p:attrName>
                                        </p:attrNameLst>
                                      </p:cBhvr>
                                      <p:to>
                                        <p:strVal val="visible"/>
                                      </p:to>
                                    </p:set>
                                    <p:animEffect transition="in" filter="diamond(in)">
                                      <p:cBhvr>
                                        <p:cTn id="22" dur="2000"/>
                                        <p:tgtEl>
                                          <p:spTgt spid="12294">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2294">
                                            <p:txEl>
                                              <p:pRg st="6" end="6"/>
                                            </p:txEl>
                                          </p:spTgt>
                                        </p:tgtEl>
                                        <p:attrNameLst>
                                          <p:attrName>style.visibility</p:attrName>
                                        </p:attrNameLst>
                                      </p:cBhvr>
                                      <p:to>
                                        <p:strVal val="visible"/>
                                      </p:to>
                                    </p:set>
                                    <p:animEffect transition="in" filter="diamond(in)">
                                      <p:cBhvr>
                                        <p:cTn id="25" dur="2000"/>
                                        <p:tgtEl>
                                          <p:spTgt spid="12294">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12294">
                                            <p:txEl>
                                              <p:pRg st="7" end="7"/>
                                            </p:txEl>
                                          </p:spTgt>
                                        </p:tgtEl>
                                        <p:attrNameLst>
                                          <p:attrName>style.visibility</p:attrName>
                                        </p:attrNameLst>
                                      </p:cBhvr>
                                      <p:to>
                                        <p:strVal val="visible"/>
                                      </p:to>
                                    </p:set>
                                    <p:animEffect transition="in" filter="diamond(in)">
                                      <p:cBhvr>
                                        <p:cTn id="28" dur="2000"/>
                                        <p:tgtEl>
                                          <p:spTgt spid="12294">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2294">
                                            <p:txEl>
                                              <p:pRg st="8" end="8"/>
                                            </p:txEl>
                                          </p:spTgt>
                                        </p:tgtEl>
                                        <p:attrNameLst>
                                          <p:attrName>style.visibility</p:attrName>
                                        </p:attrNameLst>
                                      </p:cBhvr>
                                      <p:to>
                                        <p:strVal val="visible"/>
                                      </p:to>
                                    </p:set>
                                    <p:animEffect transition="in" filter="diamond(in)">
                                      <p:cBhvr>
                                        <p:cTn id="31" dur="2000"/>
                                        <p:tgtEl>
                                          <p:spTgt spid="12294">
                                            <p:txEl>
                                              <p:pRg st="8" end="8"/>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12294">
                                            <p:txEl>
                                              <p:pRg st="9" end="9"/>
                                            </p:txEl>
                                          </p:spTgt>
                                        </p:tgtEl>
                                        <p:attrNameLst>
                                          <p:attrName>style.visibility</p:attrName>
                                        </p:attrNameLst>
                                      </p:cBhvr>
                                      <p:to>
                                        <p:strVal val="visible"/>
                                      </p:to>
                                    </p:set>
                                    <p:animEffect transition="in" filter="diamond(in)">
                                      <p:cBhvr>
                                        <p:cTn id="34" dur="2000"/>
                                        <p:tgtEl>
                                          <p:spTgt spid="12294">
                                            <p:txEl>
                                              <p:pRg st="9" end="9"/>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12294">
                                            <p:txEl>
                                              <p:pRg st="10" end="10"/>
                                            </p:txEl>
                                          </p:spTgt>
                                        </p:tgtEl>
                                        <p:attrNameLst>
                                          <p:attrName>style.visibility</p:attrName>
                                        </p:attrNameLst>
                                      </p:cBhvr>
                                      <p:to>
                                        <p:strVal val="visible"/>
                                      </p:to>
                                    </p:set>
                                    <p:animEffect transition="in" filter="diamond(in)">
                                      <p:cBhvr>
                                        <p:cTn id="37" dur="2000"/>
                                        <p:tgtEl>
                                          <p:spTgt spid="12294">
                                            <p:txEl>
                                              <p:pRg st="10" end="10"/>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12294">
                                            <p:txEl>
                                              <p:pRg st="11" end="11"/>
                                            </p:txEl>
                                          </p:spTgt>
                                        </p:tgtEl>
                                        <p:attrNameLst>
                                          <p:attrName>style.visibility</p:attrName>
                                        </p:attrNameLst>
                                      </p:cBhvr>
                                      <p:to>
                                        <p:strVal val="visible"/>
                                      </p:to>
                                    </p:set>
                                    <p:animEffect transition="in" filter="diamond(in)">
                                      <p:cBhvr>
                                        <p:cTn id="40" dur="2000"/>
                                        <p:tgtEl>
                                          <p:spTgt spid="12294">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diamond(in)">
                                      <p:cBhvr>
                                        <p:cTn id="45" dur="2000"/>
                                        <p:tgtEl>
                                          <p:spTgt spid="8">
                                            <p:txEl>
                                              <p:pRg st="0" end="0"/>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diamond(in)">
                                      <p:cBhvr>
                                        <p:cTn id="48" dur="2000"/>
                                        <p:tgtEl>
                                          <p:spTgt spid="8">
                                            <p:txEl>
                                              <p:pRg st="1" end="1"/>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diamond(in)">
                                      <p:cBhvr>
                                        <p:cTn id="51" dur="2000"/>
                                        <p:tgtEl>
                                          <p:spTgt spid="8">
                                            <p:txEl>
                                              <p:pRg st="2" end="2"/>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diamond(in)">
                                      <p:cBhvr>
                                        <p:cTn id="54" dur="2000"/>
                                        <p:tgtEl>
                                          <p:spTgt spid="8">
                                            <p:txEl>
                                              <p:pRg st="3" end="3"/>
                                            </p:txEl>
                                          </p:spTgt>
                                        </p:tgtEl>
                                      </p:cBhvr>
                                    </p:animEffect>
                                  </p:childTnLst>
                                </p:cTn>
                              </p:par>
                              <p:par>
                                <p:cTn id="55" presetID="8" presetClass="entr" presetSubtype="16" fill="hold" nodeType="with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diamond(in)">
                                      <p:cBhvr>
                                        <p:cTn id="57" dur="2000"/>
                                        <p:tgtEl>
                                          <p:spTgt spid="8">
                                            <p:txEl>
                                              <p:pRg st="4" end="4"/>
                                            </p:txEl>
                                          </p:spTgt>
                                        </p:tgtEl>
                                      </p:cBhvr>
                                    </p:animEffect>
                                  </p:childTnLst>
                                </p:cTn>
                              </p:par>
                              <p:par>
                                <p:cTn id="58" presetID="8" presetClass="entr" presetSubtype="16" fill="hold" nodeType="with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Effect transition="in" filter="diamond(in)">
                                      <p:cBhvr>
                                        <p:cTn id="60" dur="2000"/>
                                        <p:tgtEl>
                                          <p:spTgt spid="8">
                                            <p:txEl>
                                              <p:pRg st="5" end="5"/>
                                            </p:txEl>
                                          </p:spTgt>
                                        </p:tgtEl>
                                      </p:cBhvr>
                                    </p:animEffect>
                                  </p:childTnLst>
                                </p:cTn>
                              </p:par>
                              <p:par>
                                <p:cTn id="61" presetID="8" presetClass="entr" presetSubtype="16" fill="hold" nodeType="with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diamond(in)">
                                      <p:cBhvr>
                                        <p:cTn id="63" dur="2000"/>
                                        <p:tgtEl>
                                          <p:spTgt spid="8">
                                            <p:txEl>
                                              <p:pRg st="6" end="6"/>
                                            </p:txEl>
                                          </p:spTgt>
                                        </p:tgtEl>
                                      </p:cBhvr>
                                    </p:animEffect>
                                  </p:childTnLst>
                                </p:cTn>
                              </p:par>
                              <p:par>
                                <p:cTn id="64" presetID="8" presetClass="entr" presetSubtype="16" fill="hold" nodeType="with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animEffect transition="in" filter="diamond(in)">
                                      <p:cBhvr>
                                        <p:cTn id="66" dur="2000"/>
                                        <p:tgtEl>
                                          <p:spTgt spid="8">
                                            <p:txEl>
                                              <p:pRg st="7" end="7"/>
                                            </p:txEl>
                                          </p:spTgt>
                                        </p:tgtEl>
                                      </p:cBhvr>
                                    </p:animEffect>
                                  </p:childTnLst>
                                </p:cTn>
                              </p:par>
                              <p:par>
                                <p:cTn id="67" presetID="8" presetClass="entr" presetSubtype="16" fill="hold" nodeType="withEffect">
                                  <p:stCondLst>
                                    <p:cond delay="0"/>
                                  </p:stCondLst>
                                  <p:childTnLst>
                                    <p:set>
                                      <p:cBhvr>
                                        <p:cTn id="68" dur="1" fill="hold">
                                          <p:stCondLst>
                                            <p:cond delay="0"/>
                                          </p:stCondLst>
                                        </p:cTn>
                                        <p:tgtEl>
                                          <p:spTgt spid="8">
                                            <p:txEl>
                                              <p:pRg st="8" end="8"/>
                                            </p:txEl>
                                          </p:spTgt>
                                        </p:tgtEl>
                                        <p:attrNameLst>
                                          <p:attrName>style.visibility</p:attrName>
                                        </p:attrNameLst>
                                      </p:cBhvr>
                                      <p:to>
                                        <p:strVal val="visible"/>
                                      </p:to>
                                    </p:set>
                                    <p:animEffect transition="in" filter="diamond(in)">
                                      <p:cBhvr>
                                        <p:cTn id="69" dur="2000"/>
                                        <p:tgtEl>
                                          <p:spTgt spid="8">
                                            <p:txEl>
                                              <p:pRg st="8" end="8"/>
                                            </p:txEl>
                                          </p:spTgt>
                                        </p:tgtEl>
                                      </p:cBhvr>
                                    </p:animEffect>
                                  </p:childTnLst>
                                </p:cTn>
                              </p:par>
                              <p:par>
                                <p:cTn id="70" presetID="8" presetClass="entr" presetSubtype="16" fill="hold" nodeType="withEffect">
                                  <p:stCondLst>
                                    <p:cond delay="0"/>
                                  </p:stCondLst>
                                  <p:childTnLst>
                                    <p:set>
                                      <p:cBhvr>
                                        <p:cTn id="71" dur="1" fill="hold">
                                          <p:stCondLst>
                                            <p:cond delay="0"/>
                                          </p:stCondLst>
                                        </p:cTn>
                                        <p:tgtEl>
                                          <p:spTgt spid="8">
                                            <p:txEl>
                                              <p:pRg st="9" end="9"/>
                                            </p:txEl>
                                          </p:spTgt>
                                        </p:tgtEl>
                                        <p:attrNameLst>
                                          <p:attrName>style.visibility</p:attrName>
                                        </p:attrNameLst>
                                      </p:cBhvr>
                                      <p:to>
                                        <p:strVal val="visible"/>
                                      </p:to>
                                    </p:set>
                                    <p:animEffect transition="in" filter="diamond(in)">
                                      <p:cBhvr>
                                        <p:cTn id="72" dur="2000"/>
                                        <p:tgtEl>
                                          <p:spTgt spid="8">
                                            <p:txEl>
                                              <p:pRg st="9" end="9"/>
                                            </p:txEl>
                                          </p:spTgt>
                                        </p:tgtEl>
                                      </p:cBhvr>
                                    </p:animEffect>
                                  </p:childTnLst>
                                </p:cTn>
                              </p:par>
                              <p:par>
                                <p:cTn id="73" presetID="8" presetClass="entr" presetSubtype="16" fill="hold" nodeType="withEffect">
                                  <p:stCondLst>
                                    <p:cond delay="0"/>
                                  </p:stCondLst>
                                  <p:childTnLst>
                                    <p:set>
                                      <p:cBhvr>
                                        <p:cTn id="74" dur="1" fill="hold">
                                          <p:stCondLst>
                                            <p:cond delay="0"/>
                                          </p:stCondLst>
                                        </p:cTn>
                                        <p:tgtEl>
                                          <p:spTgt spid="8">
                                            <p:txEl>
                                              <p:pRg st="10" end="10"/>
                                            </p:txEl>
                                          </p:spTgt>
                                        </p:tgtEl>
                                        <p:attrNameLst>
                                          <p:attrName>style.visibility</p:attrName>
                                        </p:attrNameLst>
                                      </p:cBhvr>
                                      <p:to>
                                        <p:strVal val="visible"/>
                                      </p:to>
                                    </p:set>
                                    <p:animEffect transition="in" filter="diamond(in)">
                                      <p:cBhvr>
                                        <p:cTn id="75"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Issues in Liability</a:t>
            </a:r>
          </a:p>
        </p:txBody>
      </p:sp>
      <p:sp>
        <p:nvSpPr>
          <p:cNvPr id="3" name="Content Placeholder 2"/>
          <p:cNvSpPr>
            <a:spLocks noGrp="1"/>
          </p:cNvSpPr>
          <p:nvPr>
            <p:ph idx="1"/>
          </p:nvPr>
        </p:nvSpPr>
        <p:spPr/>
        <p:txBody>
          <a:bodyPr/>
          <a:lstStyle/>
          <a:p>
            <a:r>
              <a:rPr lang="en-US" dirty="0" smtClean="0"/>
              <a:t>BIG DATA – </a:t>
            </a:r>
          </a:p>
          <a:p>
            <a:pPr lvl="1"/>
            <a:endParaRPr lang="en-US" dirty="0" smtClean="0"/>
          </a:p>
          <a:p>
            <a:pPr lvl="1"/>
            <a:r>
              <a:rPr lang="en-US" dirty="0" smtClean="0"/>
              <a:t>Is the use of this data going to effect the litigation environment?</a:t>
            </a:r>
          </a:p>
          <a:p>
            <a:pPr lvl="1"/>
            <a:endParaRPr lang="en-US" dirty="0" smtClean="0"/>
          </a:p>
          <a:p>
            <a:pPr lvl="1"/>
            <a:r>
              <a:rPr lang="en-US" dirty="0" smtClean="0"/>
              <a:t>Changing standards of liability?</a:t>
            </a:r>
          </a:p>
          <a:p>
            <a:pPr lvl="1"/>
            <a:endParaRPr lang="en-US" dirty="0" smtClean="0"/>
          </a:p>
          <a:p>
            <a:pPr lvl="1"/>
            <a:r>
              <a:rPr lang="en-US" dirty="0" smtClean="0"/>
              <a:t>Will the lawyers keep pace with the change? </a:t>
            </a:r>
          </a:p>
          <a:p>
            <a:pPr lvl="2"/>
            <a:endParaRPr lang="en-US" dirty="0" smtClean="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5</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Issues in Liability</a:t>
            </a:r>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6</a:t>
            </a:fld>
            <a:endParaRPr lang="en-US" altLang="en-US" dirty="0"/>
          </a:p>
        </p:txBody>
      </p:sp>
      <p:pic>
        <p:nvPicPr>
          <p:cNvPr id="17410" name="Picture 2"/>
          <p:cNvPicPr>
            <a:picLocks noChangeAspect="1" noChangeArrowheads="1"/>
          </p:cNvPicPr>
          <p:nvPr/>
        </p:nvPicPr>
        <p:blipFill>
          <a:blip r:embed="rId3" cstate="print"/>
          <a:srcRect/>
          <a:stretch>
            <a:fillRect/>
          </a:stretch>
        </p:blipFill>
        <p:spPr bwMode="auto">
          <a:xfrm>
            <a:off x="630207" y="882333"/>
            <a:ext cx="8439665" cy="591669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on actual legal expenditures - </a:t>
            </a:r>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7</a:t>
            </a:fld>
            <a:endParaRPr lang="en-US" altLang="en-US" dirty="0"/>
          </a:p>
        </p:txBody>
      </p:sp>
      <p:pic>
        <p:nvPicPr>
          <p:cNvPr id="18434" name="Picture 2"/>
          <p:cNvPicPr>
            <a:picLocks noChangeAspect="1" noChangeArrowheads="1"/>
          </p:cNvPicPr>
          <p:nvPr/>
        </p:nvPicPr>
        <p:blipFill>
          <a:blip r:embed="rId3" cstate="print"/>
          <a:srcRect/>
          <a:stretch>
            <a:fillRect/>
          </a:stretch>
        </p:blipFill>
        <p:spPr bwMode="auto">
          <a:xfrm>
            <a:off x="790832" y="963805"/>
            <a:ext cx="7897499" cy="553213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and Unintended Consequences</a:t>
            </a:r>
            <a:endParaRPr lang="en-US" dirty="0"/>
          </a:p>
        </p:txBody>
      </p:sp>
      <p:sp>
        <p:nvSpPr>
          <p:cNvPr id="3" name="Content Placeholder 2"/>
          <p:cNvSpPr>
            <a:spLocks noGrp="1"/>
          </p:cNvSpPr>
          <p:nvPr>
            <p:ph idx="1"/>
          </p:nvPr>
        </p:nvSpPr>
        <p:spPr/>
        <p:txBody>
          <a:bodyPr/>
          <a:lstStyle/>
          <a:p>
            <a:r>
              <a:rPr lang="en-US" dirty="0" smtClean="0"/>
              <a:t>How will </a:t>
            </a:r>
            <a:r>
              <a:rPr lang="en-US" dirty="0"/>
              <a:t>data used for one reason </a:t>
            </a:r>
            <a:r>
              <a:rPr lang="en-US" dirty="0" smtClean="0"/>
              <a:t>potentially be used against </a:t>
            </a:r>
            <a:r>
              <a:rPr lang="en-US" dirty="0"/>
              <a:t>a company for another</a:t>
            </a:r>
            <a:r>
              <a:rPr lang="en-US" dirty="0" smtClean="0"/>
              <a:t>?</a:t>
            </a:r>
          </a:p>
          <a:p>
            <a:r>
              <a:rPr lang="en-US" dirty="0" smtClean="0"/>
              <a:t>Two examples:</a:t>
            </a:r>
            <a:endParaRPr lang="en-US" dirty="0"/>
          </a:p>
          <a:p>
            <a:pPr lvl="1"/>
            <a:r>
              <a:rPr lang="en-US" dirty="0" smtClean="0"/>
              <a:t>Implementation of the Fair Housing Act by HUD – Final Rule went into effect March 18, 2013. </a:t>
            </a:r>
          </a:p>
          <a:p>
            <a:pPr lvl="1"/>
            <a:r>
              <a:rPr lang="en-US" dirty="0" smtClean="0"/>
              <a:t>Medical Malpractice and ICD 9 codes.</a:t>
            </a:r>
            <a:endParaRPr lang="en-US" dirty="0"/>
          </a:p>
        </p:txBody>
      </p:sp>
      <p:sp>
        <p:nvSpPr>
          <p:cNvPr id="4" name="Slide Number Placeholder 3"/>
          <p:cNvSpPr>
            <a:spLocks noGrp="1"/>
          </p:cNvSpPr>
          <p:nvPr>
            <p:ph type="sldNum" sz="quarter" idx="4"/>
          </p:nvPr>
        </p:nvSpPr>
        <p:spPr/>
        <p:txBody>
          <a:bodyPr/>
          <a:lstStyle/>
          <a:p>
            <a:pPr>
              <a:defRPr/>
            </a:pPr>
            <a:fld id="{2E58C715-857D-4D6F-9CC5-3F491CDD45B7}" type="slidenum">
              <a:rPr lang="en-US" altLang="en-US" smtClean="0"/>
              <a:pPr>
                <a:defRPr/>
              </a:pPr>
              <a:t>8</a:t>
            </a:fld>
            <a:endParaRPr lang="en-US"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TEMPLATE_Gen Re 2008 8">
      <a:dk1>
        <a:srgbClr val="000000"/>
      </a:dk1>
      <a:lt1>
        <a:srgbClr val="C0C0C0"/>
      </a:lt1>
      <a:dk2>
        <a:srgbClr val="FFFFFF"/>
      </a:dk2>
      <a:lt2>
        <a:srgbClr val="C0C0C0"/>
      </a:lt2>
      <a:accent1>
        <a:srgbClr val="09508B"/>
      </a:accent1>
      <a:accent2>
        <a:srgbClr val="FF9933"/>
      </a:accent2>
      <a:accent3>
        <a:srgbClr val="DCDCDC"/>
      </a:accent3>
      <a:accent4>
        <a:srgbClr val="000000"/>
      </a:accent4>
      <a:accent5>
        <a:srgbClr val="AAB3C4"/>
      </a:accent5>
      <a:accent6>
        <a:srgbClr val="E78A2D"/>
      </a:accent6>
      <a:hlink>
        <a:srgbClr val="4D531B"/>
      </a:hlink>
      <a:folHlink>
        <a:srgbClr val="790E13"/>
      </a:folHlink>
    </a:clrScheme>
    <a:fontScheme name="TEMPLATE_Gen Re 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TEMPLATE_Gen Re 20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Gen Re 2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Gen Re 20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Gen Re 20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Gen Re 2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Gen Re 2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Gen Re 2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Gen Re 2008 8">
        <a:dk1>
          <a:srgbClr val="000000"/>
        </a:dk1>
        <a:lt1>
          <a:srgbClr val="C0C0C0"/>
        </a:lt1>
        <a:dk2>
          <a:srgbClr val="FFFFFF"/>
        </a:dk2>
        <a:lt2>
          <a:srgbClr val="C0C0C0"/>
        </a:lt2>
        <a:accent1>
          <a:srgbClr val="09508B"/>
        </a:accent1>
        <a:accent2>
          <a:srgbClr val="FF9933"/>
        </a:accent2>
        <a:accent3>
          <a:srgbClr val="DCDCDC"/>
        </a:accent3>
        <a:accent4>
          <a:srgbClr val="000000"/>
        </a:accent4>
        <a:accent5>
          <a:srgbClr val="AAB3C4"/>
        </a:accent5>
        <a:accent6>
          <a:srgbClr val="E78A2D"/>
        </a:accent6>
        <a:hlink>
          <a:srgbClr val="4D531B"/>
        </a:hlink>
        <a:folHlink>
          <a:srgbClr val="790E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1177</TotalTime>
  <Words>1233</Words>
  <Application>Microsoft Office PowerPoint</Application>
  <PresentationFormat>On-screen Show (4:3)</PresentationFormat>
  <Paragraphs>162</Paragraphs>
  <Slides>18</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Times New Roman</vt:lpstr>
      <vt:lpstr>Blank</vt:lpstr>
      <vt:lpstr>Worksheet</vt:lpstr>
      <vt:lpstr>CANE – Liability and Tort Trends</vt:lpstr>
      <vt:lpstr>Liability Trends in Reinsurance – Retentions &amp; Limits</vt:lpstr>
      <vt:lpstr>Liability Trends in Reinsurance – the Consequences </vt:lpstr>
      <vt:lpstr>Company Retentions 2002-2012</vt:lpstr>
      <vt:lpstr>Emerging Issues</vt:lpstr>
      <vt:lpstr>Emerging Issues in Liability</vt:lpstr>
      <vt:lpstr>Emerging Issues in Liability</vt:lpstr>
      <vt:lpstr>Analytics on actual legal expenditures - </vt:lpstr>
      <vt:lpstr>Big Data and Unintended Consequences</vt:lpstr>
      <vt:lpstr>Implementation of the Fair Housing Act by HUD</vt:lpstr>
      <vt:lpstr>Implementation of the Fair Housing Act's  Discriminatory Effects Standard</vt:lpstr>
      <vt:lpstr>At Least One Commentator Has Said of the Final Rule…</vt:lpstr>
      <vt:lpstr>ICD 9 Codes in Hospital Claim Data</vt:lpstr>
      <vt:lpstr>ICD 9 Codes in Hospital Claim Data</vt:lpstr>
      <vt:lpstr>Rand’s Study </vt:lpstr>
      <vt:lpstr>Rand Study - Findings</vt:lpstr>
      <vt:lpstr>Hospital Liability</vt:lpstr>
      <vt:lpstr>Two Minds about Trends Predictions…</vt:lpstr>
    </vt:vector>
  </TitlesOfParts>
  <Company>Gen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EBENET</dc:creator>
  <cp:lastModifiedBy>Chiarella, Brian</cp:lastModifiedBy>
  <cp:revision>122</cp:revision>
  <cp:lastPrinted>2004-03-24T03:03:45Z</cp:lastPrinted>
  <dcterms:created xsi:type="dcterms:W3CDTF">2013-03-28T15:55:22Z</dcterms:created>
  <dcterms:modified xsi:type="dcterms:W3CDTF">2013-04-04T18:42:08Z</dcterms:modified>
</cp:coreProperties>
</file>