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31"/>
  </p:notesMasterIdLst>
  <p:handoutMasterIdLst>
    <p:handoutMasterId r:id="rId32"/>
  </p:handoutMasterIdLst>
  <p:sldIdLst>
    <p:sldId id="335" r:id="rId2"/>
    <p:sldId id="334" r:id="rId3"/>
    <p:sldId id="331" r:id="rId4"/>
    <p:sldId id="336" r:id="rId5"/>
    <p:sldId id="329" r:id="rId6"/>
    <p:sldId id="311" r:id="rId7"/>
    <p:sldId id="324" r:id="rId8"/>
    <p:sldId id="308" r:id="rId9"/>
    <p:sldId id="326" r:id="rId10"/>
    <p:sldId id="327" r:id="rId11"/>
    <p:sldId id="282" r:id="rId12"/>
    <p:sldId id="350" r:id="rId13"/>
    <p:sldId id="300" r:id="rId14"/>
    <p:sldId id="284" r:id="rId15"/>
    <p:sldId id="290" r:id="rId16"/>
    <p:sldId id="337" r:id="rId17"/>
    <p:sldId id="338" r:id="rId18"/>
    <p:sldId id="319" r:id="rId19"/>
    <p:sldId id="347" r:id="rId20"/>
    <p:sldId id="339" r:id="rId21"/>
    <p:sldId id="340" r:id="rId22"/>
    <p:sldId id="341" r:id="rId23"/>
    <p:sldId id="342" r:id="rId24"/>
    <p:sldId id="343" r:id="rId25"/>
    <p:sldId id="351" r:id="rId26"/>
    <p:sldId id="344" r:id="rId27"/>
    <p:sldId id="345" r:id="rId28"/>
    <p:sldId id="346" r:id="rId29"/>
    <p:sldId id="352" r:id="rId30"/>
  </p:sldIdLst>
  <p:sldSz cx="9144000" cy="6858000" type="screen4x3"/>
  <p:notesSz cx="7045325" cy="9345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64" autoAdjust="0"/>
    <p:restoredTop sz="90698" autoAdjust="0"/>
  </p:normalViewPr>
  <p:slideViewPr>
    <p:cSldViewPr>
      <p:cViewPr varScale="1">
        <p:scale>
          <a:sx n="54" d="100"/>
          <a:sy n="54" d="100"/>
        </p:scale>
        <p:origin x="-165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9" y="17010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974" cy="46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721" y="0"/>
            <a:ext cx="3052974" cy="46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76566"/>
            <a:ext cx="3052974" cy="46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721" y="8876566"/>
            <a:ext cx="3052974" cy="46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C977323-9100-4A36-91BF-47F97304A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974" cy="46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0721" y="0"/>
            <a:ext cx="3052974" cy="46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0088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4533" y="4439890"/>
            <a:ext cx="5636260" cy="4205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6566"/>
            <a:ext cx="3052974" cy="46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0721" y="8876566"/>
            <a:ext cx="3052974" cy="46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1030FFB-C6F2-4C9B-9DF4-5CAE5462F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7DFC68-0D1E-4ACD-8464-9F44BCBBABBE}" type="slidenum">
              <a:rPr lang="en-US"/>
              <a:pPr/>
              <a:t>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B7F9C-EC51-40D8-933B-23C82889B530}" type="slidenum">
              <a:rPr lang="en-US"/>
              <a:pPr/>
              <a:t>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D65505-78CB-4C3D-A05C-8CD3EA1B265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90721" y="8876566"/>
            <a:ext cx="3052974" cy="467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22" tIns="46561" rIns="93122" bIns="46561" anchor="b"/>
          <a:lstStyle/>
          <a:p>
            <a:pPr algn="r" eaLnBrk="1" hangingPunct="1"/>
            <a:fld id="{151B1CDB-4353-4A7D-8047-49CF0521AC39}" type="slidenum">
              <a:rPr lang="en-US" sz="1200"/>
              <a:pPr algn="r" eaLnBrk="1" hangingPunct="1"/>
              <a:t>13</a:t>
            </a:fld>
            <a:endParaRPr lang="en-US" sz="1200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189B38-195A-4517-AD95-B7A4518C74D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CBDCA8-D80E-47E3-808D-6388F3CB907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80112-603E-4931-8C9E-4425DEDA564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12" name="Rectangle 11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4136"/>
            <a:ext cx="7772400" cy="1470025"/>
          </a:xfrm>
          <a:noFill/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007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pPr>
              <a:defRPr/>
            </a:pPr>
            <a:fld id="{460518B4-AF98-4DDC-9307-7A5986A27D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354A6-E996-4DCF-9348-D18FC32D09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43802" y="285728"/>
            <a:ext cx="1500198" cy="6000791"/>
          </a:xfrm>
          <a:noFill/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>
                  <a:outerShdw blurRad="50800" dist="50800" dir="13500000" algn="tl" rotWithShape="0">
                    <a:schemeClr val="tx2"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2994" y="285730"/>
            <a:ext cx="6657964" cy="6000791"/>
          </a:xfrm>
          <a:noFill/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pPr>
              <a:defRPr/>
            </a:pPr>
            <a:fld id="{78A7853C-04F1-42CE-A4C0-57081A07DD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BA4AD-25FC-4672-82B5-EB80253FDD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17345"/>
            <a:ext cx="7772400" cy="1362075"/>
          </a:xfrm>
          <a:noFill/>
        </p:spPr>
        <p:txBody>
          <a:bodyPr anchor="t"/>
          <a:lstStyle>
            <a:lvl1pPr algn="ctr">
              <a:defRPr sz="4000" b="1" cap="all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426089"/>
            <a:ext cx="6400800" cy="1500187"/>
          </a:xfrm>
          <a:noFill/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pPr>
              <a:defRPr/>
            </a:pPr>
            <a:fld id="{35688C79-FDCB-48EC-9751-3EB3C7DBAA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2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96EDDE-8180-4F9E-8311-BB80022FD6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7668"/>
            <a:ext cx="4040188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994" y="2357433"/>
            <a:ext cx="4040188" cy="41960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819" y="1717668"/>
            <a:ext cx="4041775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820" y="2357430"/>
            <a:ext cx="4041775" cy="419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7BFC2-89FC-4464-A1F0-D809CDF8C5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9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06DE9-8C31-4F3D-AC95-56172CE783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pPr>
              <a:defRPr/>
            </a:pPr>
            <a:fld id="{EC551F63-3480-4035-958A-AF18774529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6" y="285728"/>
            <a:ext cx="3286146" cy="1143008"/>
          </a:xfrm>
        </p:spPr>
        <p:txBody>
          <a:bodyPr anchor="t"/>
          <a:lstStyle>
            <a:lvl1pPr algn="l">
              <a:defRPr sz="20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17341"/>
            <a:ext cx="8215338" cy="48386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4810" y="285728"/>
            <a:ext cx="4857752" cy="1144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1A5FF-F41D-485B-B16A-EE717D41C3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3" y="1718046"/>
            <a:ext cx="734214" cy="4834842"/>
          </a:xfrm>
          <a:noFill/>
        </p:spPr>
        <p:txBody>
          <a:bodyPr vert="eaVert" anchor="ctr"/>
          <a:lstStyle>
            <a:lvl1pPr algn="ctr">
              <a:defRPr sz="2000" b="1"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5372" y="1790268"/>
            <a:ext cx="8091100" cy="4710569"/>
          </a:xfrm>
          <a:effectLst>
            <a:glow rad="101600">
              <a:schemeClr val="accent1">
                <a:alpha val="6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994" y="285728"/>
            <a:ext cx="8229600" cy="1144800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CE0D3F-20F2-4F95-AEB3-6E1E884987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2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5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6711"/>
            <a:ext cx="8229600" cy="483873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1800000" cy="285728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4000" y="6572272"/>
            <a:ext cx="2880000" cy="285728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1428736"/>
            <a:ext cx="8100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50000"/>
                  </a:schemeClr>
                </a:solidFill>
              </a:defRPr>
            </a:lvl1pPr>
          </a:lstStyle>
          <a:p>
            <a:pPr>
              <a:defRPr/>
            </a:pPr>
            <a:fld id="{7D9BF585-E18B-4D99-88C2-9CF8B075BF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  <a:tileRect/>
          </a:gradFill>
          <a:effectLst>
            <a:outerShdw blurRad="50800" dist="50800" dir="18900000" algn="tl" rotWithShape="0">
              <a:schemeClr val="tx2"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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papers.ssrn.com/sol3/papers.cfm?abstract_id=184332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Behavioral Economics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Sharon Tennyson, Ph.D.</a:t>
            </a:r>
          </a:p>
          <a:p>
            <a:r>
              <a:rPr lang="en-US" i="1" dirty="0" smtClean="0"/>
              <a:t>Cornell University</a:t>
            </a:r>
          </a:p>
          <a:p>
            <a:r>
              <a:rPr lang="en-US" dirty="0" smtClean="0"/>
              <a:t>CANE 2012 Spring Meeting</a:t>
            </a:r>
          </a:p>
          <a:p>
            <a:r>
              <a:rPr lang="en-US" dirty="0" smtClean="0"/>
              <a:t>Sturbridge, MA April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>
          <a:xfrm>
            <a:off x="647700" y="304800"/>
            <a:ext cx="7848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Example, cont.</a:t>
            </a:r>
          </a:p>
        </p:txBody>
      </p:sp>
      <p:sp>
        <p:nvSpPr>
          <p:cNvPr id="70659" name="Rectangle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Why is this a “self control” problem?</a:t>
            </a:r>
          </a:p>
          <a:p>
            <a:pPr lvl="1"/>
            <a:r>
              <a:rPr lang="en-US" sz="2200" dirty="0" smtClean="0"/>
              <a:t>Rational economics assumes that consumers make decisions by </a:t>
            </a:r>
            <a:r>
              <a:rPr lang="en-US" sz="2200" dirty="0" smtClean="0">
                <a:cs typeface="Arial" charset="0"/>
              </a:rPr>
              <a:t>Max EU(x) = ∑</a:t>
            </a:r>
            <a:r>
              <a:rPr lang="en-US" sz="2200" dirty="0" err="1" smtClean="0">
                <a:cs typeface="Arial" charset="0"/>
              </a:rPr>
              <a:t>r</a:t>
            </a:r>
            <a:r>
              <a:rPr lang="en-US" sz="2200" baseline="-25000" dirty="0" err="1" smtClean="0">
                <a:cs typeface="Arial" charset="0"/>
              </a:rPr>
              <a:t>t</a:t>
            </a:r>
            <a:r>
              <a:rPr lang="en-US" sz="2200" dirty="0" err="1" smtClean="0">
                <a:cs typeface="Arial" charset="0"/>
              </a:rPr>
              <a:t>p</a:t>
            </a:r>
            <a:r>
              <a:rPr lang="en-US" sz="2200" baseline="-25000" dirty="0" err="1" smtClean="0">
                <a:cs typeface="Arial" charset="0"/>
              </a:rPr>
              <a:t>it</a:t>
            </a:r>
            <a:r>
              <a:rPr lang="en-US" sz="2200" dirty="0" err="1" smtClean="0">
                <a:cs typeface="Arial" charset="0"/>
              </a:rPr>
              <a:t>U</a:t>
            </a:r>
            <a:r>
              <a:rPr lang="en-US" sz="2200" dirty="0" smtClean="0">
                <a:cs typeface="Arial" charset="0"/>
              </a:rPr>
              <a:t>(</a:t>
            </a:r>
            <a:r>
              <a:rPr lang="en-US" sz="2200" dirty="0" err="1" smtClean="0">
                <a:cs typeface="Arial" charset="0"/>
              </a:rPr>
              <a:t>xit</a:t>
            </a:r>
            <a:r>
              <a:rPr lang="en-US" sz="2200" dirty="0" smtClean="0">
                <a:cs typeface="Arial" charset="0"/>
              </a:rPr>
              <a:t>)</a:t>
            </a:r>
            <a:endParaRPr lang="en-US" sz="2200" dirty="0" smtClean="0"/>
          </a:p>
          <a:p>
            <a:endParaRPr lang="en-US" sz="2400" dirty="0" smtClean="0"/>
          </a:p>
          <a:p>
            <a:r>
              <a:rPr lang="en-US" sz="2400" dirty="0" smtClean="0"/>
              <a:t>If the “impatient” consumer could make a choice for himself in a </a:t>
            </a:r>
            <a:r>
              <a:rPr lang="en-US" sz="2400" i="1" dirty="0" smtClean="0"/>
              <a:t>forward-looking manner </a:t>
            </a:r>
            <a:r>
              <a:rPr lang="en-US" sz="2400" dirty="0" smtClean="0"/>
              <a:t>(e.g. at t=0) to maximize the sum of discounted utility across both periods he would </a:t>
            </a:r>
            <a:r>
              <a:rPr lang="en-US" sz="2400" u="sng" dirty="0" smtClean="0"/>
              <a:t>choose the healthy food</a:t>
            </a:r>
            <a:r>
              <a:rPr lang="en-US" sz="2400" dirty="0" smtClean="0"/>
              <a:t>:</a:t>
            </a:r>
          </a:p>
          <a:p>
            <a:pPr lvl="1"/>
            <a:r>
              <a:rPr lang="en-US" sz="2200" dirty="0" smtClean="0"/>
              <a:t>Deciding at t=0, choose healthy food if </a:t>
            </a:r>
          </a:p>
          <a:p>
            <a:pPr lvl="1">
              <a:buFont typeface="Georgia" pitchFamily="18" charset="0"/>
              <a:buNone/>
            </a:pPr>
            <a:r>
              <a:rPr lang="en-US" sz="2200" dirty="0" smtClean="0">
                <a:cs typeface="Arial" charset="0"/>
                <a:sym typeface="Symbol" pitchFamily="18" charset="2"/>
              </a:rPr>
              <a:t>		(0.5/1.1)(-5) + (0.5/1.1)</a:t>
            </a:r>
            <a:r>
              <a:rPr lang="en-US" sz="2200" baseline="30000" dirty="0" smtClean="0">
                <a:cs typeface="Arial" charset="0"/>
                <a:sym typeface="Symbol" pitchFamily="18" charset="2"/>
              </a:rPr>
              <a:t>2</a:t>
            </a:r>
            <a:r>
              <a:rPr lang="en-US" sz="2200" dirty="0" smtClean="0">
                <a:cs typeface="Arial" charset="0"/>
                <a:sym typeface="Symbol" pitchFamily="18" charset="2"/>
              </a:rPr>
              <a:t>(10) &gt; 0</a:t>
            </a:r>
          </a:p>
          <a:p>
            <a:pPr lvl="1">
              <a:buFont typeface="Georgia" pitchFamily="18" charset="0"/>
              <a:buNone/>
            </a:pPr>
            <a:r>
              <a:rPr lang="en-US" sz="2200" dirty="0" smtClean="0">
                <a:cs typeface="Arial" charset="0"/>
                <a:sym typeface="Symbol" pitchFamily="18" charset="2"/>
              </a:rPr>
              <a:t>		0.4545(-5) + 0.4132(10) = -2.2725 + 4.132 = 1.857</a:t>
            </a:r>
          </a:p>
          <a:p>
            <a:pPr lvl="1">
              <a:buFont typeface="Georgia" pitchFamily="18" charset="0"/>
              <a:buNone/>
            </a:pPr>
            <a:r>
              <a:rPr lang="en-US" sz="2200" dirty="0" smtClean="0">
                <a:cs typeface="Arial" charset="0"/>
                <a:sym typeface="Symbol" pitchFamily="18" charset="2"/>
              </a:rPr>
              <a:t>	</a:t>
            </a:r>
            <a:endParaRPr lang="en-US" dirty="0" smtClean="0"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81000"/>
            <a:ext cx="76962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Nonstandard Expectations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Non-Bayesian Updating: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 earlier literature has shown that consumers tend to overweight priors or overweight new information – depending on emotional context</a:t>
            </a:r>
          </a:p>
          <a:p>
            <a:pPr lvl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Projection Bias: </a:t>
            </a:r>
          </a:p>
          <a:p>
            <a:pPr lvl="1" eaLnBrk="1" hangingPunct="1">
              <a:lnSpc>
                <a:spcPct val="82000"/>
              </a:lnSpc>
            </a:pPr>
            <a:r>
              <a:rPr lang="en-US" dirty="0" smtClean="0"/>
              <a:t>Consumers expect future preferences or states of the world to be closer to their present ones than they will actually be</a:t>
            </a:r>
          </a:p>
          <a:p>
            <a:pPr lvl="1" eaLnBrk="1" hangingPunct="1">
              <a:lnSpc>
                <a:spcPct val="11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/>
          <a:lstStyle/>
          <a:p>
            <a:r>
              <a:rPr lang="en-US" dirty="0" smtClean="0"/>
              <a:t>Projection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3873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Projection bias can be modeled as a failure to fully update “tastes” in a model in which utility can be written as </a:t>
            </a:r>
            <a:r>
              <a:rPr lang="en-US" sz="2800" i="1" dirty="0" smtClean="0"/>
              <a:t>u(</a:t>
            </a:r>
            <a:r>
              <a:rPr lang="en-US" sz="2800" i="1" dirty="0" err="1" smtClean="0"/>
              <a:t>c,s</a:t>
            </a:r>
            <a:r>
              <a:rPr lang="en-US" sz="2800" i="1" dirty="0" smtClean="0"/>
              <a:t>)</a:t>
            </a:r>
            <a:r>
              <a:rPr lang="en-US" sz="2800" dirty="0" smtClean="0"/>
              <a:t>, where c is consumption and s is a “state” that parameterizes tastes</a:t>
            </a:r>
          </a:p>
          <a:p>
            <a:pPr lvl="1"/>
            <a:r>
              <a:rPr lang="en-US" sz="2400" dirty="0" smtClean="0"/>
              <a:t>the person’s prediction of her own future preferences, </a:t>
            </a:r>
            <a:r>
              <a:rPr lang="en-US" sz="2400" i="1" dirty="0" smtClean="0"/>
              <a:t>u˜ (</a:t>
            </a:r>
            <a:r>
              <a:rPr lang="en-US" sz="2400" i="1" dirty="0" err="1" smtClean="0"/>
              <a:t>c,s</a:t>
            </a:r>
            <a:r>
              <a:rPr lang="en-US" sz="2400" i="1" dirty="0" smtClean="0"/>
              <a:t>) </a:t>
            </a:r>
            <a:r>
              <a:rPr lang="en-US" sz="2400" dirty="0" smtClean="0"/>
              <a:t>lies somewhere “in between” her true future tastes </a:t>
            </a:r>
            <a:r>
              <a:rPr lang="en-US" sz="2400" i="1" dirty="0" smtClean="0"/>
              <a:t>u(</a:t>
            </a:r>
            <a:r>
              <a:rPr lang="en-US" sz="2400" i="1" dirty="0" err="1" smtClean="0"/>
              <a:t>c,s</a:t>
            </a:r>
            <a:r>
              <a:rPr lang="en-US" sz="2400" i="1" dirty="0" smtClean="0"/>
              <a:t>) </a:t>
            </a:r>
            <a:r>
              <a:rPr lang="en-US" sz="2400" dirty="0" smtClean="0"/>
              <a:t>and her current tastes </a:t>
            </a:r>
            <a:r>
              <a:rPr lang="en-US" sz="2400" i="1" dirty="0" smtClean="0"/>
              <a:t>u(</a:t>
            </a:r>
            <a:r>
              <a:rPr lang="en-US" sz="2400" i="1" dirty="0" err="1" smtClean="0"/>
              <a:t>c,s</a:t>
            </a:r>
            <a:r>
              <a:rPr lang="en-US" sz="2400" i="1" dirty="0" smtClean="0"/>
              <a:t>’)</a:t>
            </a:r>
          </a:p>
          <a:p>
            <a:pPr lvl="1"/>
            <a:endParaRPr lang="en-US" sz="2400" i="1" dirty="0" smtClean="0"/>
          </a:p>
          <a:p>
            <a:r>
              <a:rPr lang="en-US" sz="2800" dirty="0" smtClean="0"/>
              <a:t>Projection bias can lead to dynamic inconsistency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Projection Bias Examples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83873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Example: Food choice experiment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Subjects are either given a snack or not given a snack while performing an experimental task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All subjects are offered a choice of a filling snack or fruit,</a:t>
            </a:r>
            <a:r>
              <a:rPr lang="en-US" sz="2600" u="sng" dirty="0" smtClean="0"/>
              <a:t> to be delivered in one week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Subjects who are hungry today are nearly twice as likely (78% to 42%) to choose the filling snack</a:t>
            </a:r>
          </a:p>
          <a:p>
            <a:pPr eaLnBrk="1" hangingPunct="1">
              <a:lnSpc>
                <a:spcPct val="8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Example: Catalog orders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Consumers are more likely to order cold weather wear during fall cold snaps than during warmer weather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Orders of cold weather wear made during cold snaps are more likely to be returned later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04800"/>
            <a:ext cx="80010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Nonstandard Decision Making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1752600"/>
            <a:ext cx="8305800" cy="46482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Limited Attention</a:t>
            </a:r>
          </a:p>
          <a:p>
            <a:pPr lvl="1"/>
            <a:r>
              <a:rPr lang="en-US" dirty="0" smtClean="0"/>
              <a:t>Some elements of a decision may not be as easy to observe and will receive less attention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Menu Effects</a:t>
            </a:r>
          </a:p>
          <a:p>
            <a:pPr lvl="1"/>
            <a:r>
              <a:rPr lang="en-US" dirty="0" smtClean="0"/>
              <a:t>Individuals who face a large set of choices face difficulties in choosing optimally</a:t>
            </a:r>
          </a:p>
          <a:p>
            <a:pPr lvl="1"/>
            <a:endParaRPr lang="en-US" dirty="0" smtClean="0"/>
          </a:p>
          <a:p>
            <a:r>
              <a:rPr lang="en-US" sz="3000" dirty="0" smtClean="0"/>
              <a:t>These effects can be modeled as arising </a:t>
            </a:r>
            <a:r>
              <a:rPr lang="en-US" sz="3000" i="1" dirty="0" smtClean="0"/>
              <a:t>from fixed resource limits</a:t>
            </a:r>
            <a:r>
              <a:rPr lang="en-US" sz="3000" dirty="0" smtClean="0"/>
              <a:t> on attention or mental processing capacity: individuals must choose to allocate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Limited Attention Examples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Inattention to shipping costs (online purchases)</a:t>
            </a:r>
          </a:p>
          <a:p>
            <a:pPr lvl="1" eaLnBrk="1" hangingPunct="1"/>
            <a:r>
              <a:rPr lang="en-US" sz="2400" dirty="0" smtClean="0"/>
              <a:t>Studies of consumer purchases online show that consumers make decisions based on quoted price of good, not full price including shipping (which is revealed later)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/>
            <a:r>
              <a:rPr lang="en-US" dirty="0" smtClean="0"/>
              <a:t>Inattention to complex information (disclosures)</a:t>
            </a:r>
          </a:p>
          <a:p>
            <a:pPr lvl="1" eaLnBrk="1" hangingPunct="1"/>
            <a:r>
              <a:rPr lang="en-US" sz="2400" dirty="0" smtClean="0"/>
              <a:t>Studies of hospital and college rankings reveal that nominal rankings (#1, #2, etc) are important even if the detailed scores suggest little difference between the differently ranked institutions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9248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Menu Effects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7450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Choice Avoidance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Enrollment in employee retirement savings programs most likely with only 2 fund choices and declines with the number of choices</a:t>
            </a:r>
          </a:p>
          <a:p>
            <a:pPr lvl="2" eaLnBrk="1" hangingPunct="1">
              <a:lnSpc>
                <a:spcPct val="90000"/>
              </a:lnSpc>
            </a:pPr>
            <a:endParaRPr lang="en-US" sz="22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Status quo bias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Enrollment rates are much higher when default is that new employees are enrolled than when default is non-enrollment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Many employees keep their funds invested in the default option chosen by the employer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600" dirty="0" smtClean="0"/>
              <a:t>		</a:t>
            </a:r>
          </a:p>
          <a:p>
            <a:pPr eaLnBrk="1" hangingPunct="1">
              <a:lnSpc>
                <a:spcPct val="90000"/>
              </a:lnSpc>
            </a:pPr>
            <a:endParaRPr lang="en-US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457200"/>
            <a:ext cx="78486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Other Menu effects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668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Preference for the familiar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Brand loyalty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Familiar looking packaging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Preference for the salient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Order of listing on a ballot affects vote percentages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When presented with ordered choices consumers often choose the “middle” one</a:t>
            </a:r>
          </a:p>
          <a:p>
            <a:pPr lvl="1" eaLnBrk="1" hangingPunct="1">
              <a:lnSpc>
                <a:spcPct val="90000"/>
              </a:lnSpc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Stress, delay in choosing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Implications for Markets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516438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Consumers may make systematic and predictable “mistakes” in consumption choices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Firms may profit from learning about common consumer “mistakes”</a:t>
            </a:r>
          </a:p>
          <a:p>
            <a:pPr lvl="1" eaLnBrk="1" hangingPunct="1"/>
            <a:r>
              <a:rPr lang="en-US" dirty="0" smtClean="0"/>
              <a:t>Taking advantage </a:t>
            </a:r>
          </a:p>
          <a:p>
            <a:pPr lvl="1" eaLnBrk="1" hangingPunct="1"/>
            <a:r>
              <a:rPr lang="en-US" dirty="0" smtClean="0"/>
              <a:t>Improving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/>
          <a:lstStyle/>
          <a:p>
            <a:r>
              <a:rPr lang="en-US" dirty="0" smtClean="0"/>
              <a:t>Cautionary Tale</a:t>
            </a:r>
            <a:endParaRPr lang="en-US" dirty="0"/>
          </a:p>
        </p:txBody>
      </p:sp>
      <p:pic>
        <p:nvPicPr>
          <p:cNvPr id="1028" name="Picture 4" descr="http://www.watchdognation.com/blog/wp-content/uploads/2011/03/Elizabeth-Warr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981200"/>
            <a:ext cx="3645408" cy="273405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600" y="1828800"/>
            <a:ext cx="45720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</a:t>
            </a:r>
            <a:r>
              <a:rPr lang="en-US" sz="2200" dirty="0" smtClean="0"/>
              <a:t>Today, few of us seriously believe that we have the marketplace that American families deserve … fine print can obscure important information, and complex terms can confuse even the most diligent consumers. The lender that wins a customer’s business in this market isn’t always the one that offers the product that best matches the consumer’s needs and preferences.”</a:t>
            </a:r>
            <a:endParaRPr lang="en-US" sz="2200" dirty="0"/>
          </a:p>
        </p:txBody>
      </p:sp>
      <p:pic>
        <p:nvPicPr>
          <p:cNvPr id="13314" name="Picture 2" descr="Consumer Financial Protection Bureau"/>
          <p:cNvPicPr>
            <a:picLocks noChangeAspect="1" noChangeArrowheads="1"/>
          </p:cNvPicPr>
          <p:nvPr/>
        </p:nvPicPr>
        <p:blipFill>
          <a:blip r:embed="rId3" cstate="print">
            <a:lum bright="-20000" contrast="30000"/>
          </a:blip>
          <a:srcRect/>
          <a:stretch>
            <a:fillRect/>
          </a:stretch>
        </p:blipFill>
        <p:spPr bwMode="auto">
          <a:xfrm>
            <a:off x="4876800" y="5257800"/>
            <a:ext cx="37338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197" y="1716711"/>
            <a:ext cx="7767606" cy="48387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Research themes in </a:t>
            </a:r>
            <a:r>
              <a:rPr lang="en-US" dirty="0" err="1" smtClean="0"/>
              <a:t>behavorial</a:t>
            </a:r>
            <a:r>
              <a:rPr lang="en-US" dirty="0" smtClean="0"/>
              <a:t> economics</a:t>
            </a:r>
          </a:p>
          <a:p>
            <a:pPr>
              <a:lnSpc>
                <a:spcPct val="82000"/>
              </a:lnSpc>
            </a:pPr>
            <a:endParaRPr lang="en-US" dirty="0" smtClean="0"/>
          </a:p>
          <a:p>
            <a:r>
              <a:rPr lang="en-US" dirty="0" smtClean="0"/>
              <a:t>Research applications to insurance markets</a:t>
            </a:r>
          </a:p>
          <a:p>
            <a:pPr>
              <a:lnSpc>
                <a:spcPct val="82000"/>
              </a:lnSpc>
            </a:pPr>
            <a:endParaRPr lang="en-US" dirty="0" smtClean="0"/>
          </a:p>
          <a:p>
            <a:r>
              <a:rPr lang="en-US" dirty="0" smtClean="0"/>
              <a:t>Practical applications to insurance markets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…not necessarily in this exact order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/>
          <a:lstStyle/>
          <a:p>
            <a:r>
              <a:rPr lang="en-US" dirty="0" smtClean="0"/>
              <a:t>Social and Psychological Mediators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6711"/>
            <a:ext cx="8229600" cy="48387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Personality characteristics have predictive effects on some behaviors</a:t>
            </a:r>
          </a:p>
          <a:p>
            <a:pPr lvl="1"/>
            <a:r>
              <a:rPr lang="en-US" dirty="0" smtClean="0"/>
              <a:t>Impatience</a:t>
            </a:r>
          </a:p>
          <a:p>
            <a:pPr lvl="1"/>
            <a:r>
              <a:rPr lang="en-US" dirty="0" smtClean="0"/>
              <a:t>Cognitive limits</a:t>
            </a:r>
          </a:p>
          <a:p>
            <a:endParaRPr lang="en-US" dirty="0" smtClean="0"/>
          </a:p>
          <a:p>
            <a:r>
              <a:rPr lang="en-US" dirty="0" smtClean="0"/>
              <a:t>Social context has mediating effect on behaviors</a:t>
            </a:r>
          </a:p>
          <a:p>
            <a:pPr lvl="1"/>
            <a:r>
              <a:rPr lang="en-US" dirty="0" smtClean="0"/>
              <a:t>Herding and first-movers</a:t>
            </a:r>
          </a:p>
          <a:p>
            <a:pPr lvl="1"/>
            <a:r>
              <a:rPr lang="en-US" dirty="0" smtClean="0"/>
              <a:t>Social networks and social norms</a:t>
            </a:r>
          </a:p>
          <a:p>
            <a:pPr lvl="2"/>
            <a:r>
              <a:rPr lang="en-US" dirty="0" smtClean="0"/>
              <a:t>Not necessarily efficiency enhancing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5300" y="228600"/>
            <a:ext cx="8153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Consumer Ethics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752600"/>
            <a:ext cx="8077200" cy="4114800"/>
          </a:xfrm>
          <a:noFill/>
          <a:ln w="25400" cap="rnd">
            <a:noFill/>
            <a:round/>
          </a:ln>
        </p:spPr>
        <p:txBody>
          <a:bodyPr>
            <a:normAutofit fontScale="92500" lnSpcReduction="10000"/>
          </a:bodyPr>
          <a:lstStyle/>
          <a:p>
            <a:pPr lvl="1" eaLnBrk="1" hangingPunct="1">
              <a:defRPr/>
            </a:pPr>
            <a:r>
              <a:rPr lang="en-US" sz="2700" dirty="0" smtClean="0"/>
              <a:t>In consumer surveys, a consumer’s attitude toward various forms of dishonesty are strongly related </a:t>
            </a:r>
          </a:p>
          <a:p>
            <a:pPr lvl="2">
              <a:defRPr/>
            </a:pPr>
            <a:r>
              <a:rPr lang="en-US" sz="2300" dirty="0" smtClean="0"/>
              <a:t>Insurance claims fraud; underreport income on taxes; remove a quality towel from a hotel; lie on a resume</a:t>
            </a:r>
            <a:r>
              <a:rPr lang="el-GR" sz="2200" dirty="0" smtClean="0">
                <a:latin typeface="Times New Roman"/>
                <a:cs typeface="Times New Roman"/>
              </a:rPr>
              <a:t>´</a:t>
            </a:r>
            <a:endParaRPr lang="en-US" sz="2200" dirty="0" smtClean="0">
              <a:latin typeface="Times New Roman"/>
              <a:cs typeface="Times New Roman"/>
            </a:endParaRPr>
          </a:p>
          <a:p>
            <a:pPr lvl="2">
              <a:defRPr/>
            </a:pPr>
            <a:endParaRPr lang="en-US" sz="2200" dirty="0" smtClean="0"/>
          </a:p>
          <a:p>
            <a:pPr lvl="1">
              <a:defRPr/>
            </a:pPr>
            <a:r>
              <a:rPr lang="en-US" sz="2700" dirty="0" smtClean="0"/>
              <a:t>In experimental settings, even people who view themselves as honest often cheat</a:t>
            </a:r>
          </a:p>
          <a:p>
            <a:pPr lvl="2">
              <a:defRPr/>
            </a:pPr>
            <a:r>
              <a:rPr lang="en-US" dirty="0" smtClean="0"/>
              <a:t>Cheating is usually by small amounts</a:t>
            </a:r>
          </a:p>
          <a:p>
            <a:pPr lvl="2">
              <a:defRPr/>
            </a:pPr>
            <a:r>
              <a:rPr lang="en-US" dirty="0" smtClean="0"/>
              <a:t>Cheating is more likely if no detection method is apparent</a:t>
            </a:r>
          </a:p>
          <a:p>
            <a:pPr lvl="2">
              <a:defRPr/>
            </a:pPr>
            <a:r>
              <a:rPr lang="en-US" dirty="0" smtClean="0"/>
              <a:t>Cheating is less likely if ethical reminders are given</a:t>
            </a:r>
          </a:p>
          <a:p>
            <a:pPr lvl="2" eaLnBrk="1" hangingPunct="1">
              <a:defRPr/>
            </a:pPr>
            <a:endParaRPr lang="en-US" dirty="0" smtClean="0"/>
          </a:p>
          <a:p>
            <a:pPr lvl="2" eaLnBrk="1" hangingPunct="1">
              <a:defRPr/>
            </a:pPr>
            <a:endParaRPr lang="en-US" dirty="0" smtClean="0"/>
          </a:p>
          <a:p>
            <a:pPr lvl="2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Social Norms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752600"/>
            <a:ext cx="7772400" cy="4343400"/>
          </a:xfrm>
          <a:noFill/>
          <a:ln w="25400" cap="rnd">
            <a:noFill/>
            <a:round/>
          </a:ln>
        </p:spPr>
        <p:txBody>
          <a:bodyPr>
            <a:normAutofit/>
          </a:bodyPr>
          <a:lstStyle/>
          <a:p>
            <a:pPr lvl="1" eaLnBrk="1" hangingPunct="1">
              <a:defRPr/>
            </a:pPr>
            <a:r>
              <a:rPr lang="en-US" sz="2700" dirty="0" smtClean="0"/>
              <a:t>In experimental settings, people are more likely to choose a cooperative action if others have cooperated in earlier rounds</a:t>
            </a:r>
          </a:p>
          <a:p>
            <a:pPr lvl="1" eaLnBrk="1" hangingPunct="1">
              <a:defRPr/>
            </a:pPr>
            <a:endParaRPr lang="en-US" sz="2700" dirty="0" smtClean="0"/>
          </a:p>
          <a:p>
            <a:pPr lvl="1" eaLnBrk="1" hangingPunct="1">
              <a:defRPr/>
            </a:pPr>
            <a:r>
              <a:rPr lang="en-US" sz="2700" dirty="0" smtClean="0"/>
              <a:t>In experimental settings, people are more likely to cheat if they observe someone else cheating</a:t>
            </a:r>
          </a:p>
          <a:p>
            <a:pPr lvl="2">
              <a:defRPr/>
            </a:pPr>
            <a:r>
              <a:rPr lang="en-US" sz="2300" dirty="0" smtClean="0"/>
              <a:t>Only if the person is perceived as “in-group”</a:t>
            </a:r>
          </a:p>
          <a:p>
            <a:pPr lvl="2">
              <a:defRPr/>
            </a:pPr>
            <a:r>
              <a:rPr lang="en-US" sz="2300" dirty="0" smtClean="0"/>
              <a:t>“Out-group” cheaters reduce cheating by others</a:t>
            </a: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/>
          <a:lstStyle/>
          <a:p>
            <a:r>
              <a:rPr lang="en-US" dirty="0" smtClean="0"/>
              <a:t>Research on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920006" cy="483873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Insurance is a natural setting in which to test behavioral economics</a:t>
            </a:r>
          </a:p>
          <a:p>
            <a:endParaRPr lang="en-US" sz="2800" dirty="0" smtClean="0"/>
          </a:p>
          <a:p>
            <a:r>
              <a:rPr lang="en-US" sz="2800" dirty="0" smtClean="0"/>
              <a:t>Earlier research tended to use experimental methods or aggregated data on insurance ownership or claims</a:t>
            </a:r>
          </a:p>
          <a:p>
            <a:endParaRPr lang="en-US" sz="2800" dirty="0" smtClean="0"/>
          </a:p>
          <a:p>
            <a:r>
              <a:rPr lang="en-US" sz="2800" dirty="0" smtClean="0"/>
              <a:t>Recent research adds individual-level data on choices and behaviors</a:t>
            </a:r>
          </a:p>
          <a:p>
            <a:pPr lvl="1"/>
            <a:r>
              <a:rPr lang="en-US" sz="2400" dirty="0" smtClean="0"/>
              <a:t>Insurance purchase </a:t>
            </a:r>
          </a:p>
          <a:p>
            <a:pPr lvl="1"/>
            <a:r>
              <a:rPr lang="en-US" sz="2400" dirty="0" smtClean="0"/>
              <a:t>Choice of contract features</a:t>
            </a:r>
          </a:p>
          <a:p>
            <a:pPr lvl="1"/>
            <a:r>
              <a:rPr lang="en-US" sz="2400" dirty="0" smtClean="0"/>
              <a:t>Contract cancellation</a:t>
            </a:r>
          </a:p>
          <a:p>
            <a:pPr lvl="1"/>
            <a:r>
              <a:rPr lang="en-US" sz="2400" dirty="0" smtClean="0"/>
              <a:t>Claiming behavior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/>
          <a:lstStyle/>
          <a:p>
            <a:r>
              <a:rPr lang="en-US" dirty="0" smtClean="0"/>
              <a:t>Insurance Ownership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6711"/>
            <a:ext cx="8229600" cy="4838735"/>
          </a:xfrm>
        </p:spPr>
        <p:txBody>
          <a:bodyPr>
            <a:normAutofit/>
          </a:bodyPr>
          <a:lstStyle/>
          <a:p>
            <a:r>
              <a:rPr lang="en-US" dirty="0" smtClean="0"/>
              <a:t>Catastrophe insurance</a:t>
            </a:r>
          </a:p>
          <a:p>
            <a:pPr lvl="1"/>
            <a:r>
              <a:rPr lang="en-US" dirty="0" smtClean="0"/>
              <a:t>Analysis of individual data shows more conformity to economic principles than may have been expected</a:t>
            </a:r>
          </a:p>
          <a:p>
            <a:pPr lvl="1"/>
            <a:r>
              <a:rPr lang="en-US" dirty="0" smtClean="0"/>
              <a:t>However, unobserved individual heterogeneity is important</a:t>
            </a:r>
          </a:p>
          <a:p>
            <a:pPr lvl="2"/>
            <a:r>
              <a:rPr lang="en-US" dirty="0" smtClean="0"/>
              <a:t>Personal risk attitudes appear to be an important element in demand variation (Petrolia 2010)</a:t>
            </a:r>
          </a:p>
          <a:p>
            <a:pPr lvl="2"/>
            <a:r>
              <a:rPr lang="en-US" dirty="0" smtClean="0"/>
              <a:t>Risk awareness  appears to be important (</a:t>
            </a:r>
            <a:r>
              <a:rPr lang="en-US" dirty="0" err="1" smtClean="0"/>
              <a:t>Knoller</a:t>
            </a:r>
            <a:r>
              <a:rPr lang="en-US" dirty="0" smtClean="0"/>
              <a:t> 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/>
          <a:lstStyle/>
          <a:p>
            <a:r>
              <a:rPr lang="en-US" dirty="0" smtClean="0"/>
              <a:t>Deductible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6711"/>
            <a:ext cx="8229600" cy="483873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Research deductible choice (across multiple contracts) show that risk preferences are not stable across contexts (Cohen and </a:t>
            </a:r>
            <a:r>
              <a:rPr lang="en-US" sz="2800" dirty="0" err="1" smtClean="0"/>
              <a:t>Einav</a:t>
            </a:r>
            <a:r>
              <a:rPr lang="en-US" sz="2800" dirty="0" smtClean="0"/>
              <a:t> 2007, </a:t>
            </a:r>
            <a:r>
              <a:rPr lang="en-US" sz="2800" dirty="0" err="1" smtClean="0"/>
              <a:t>Barsyghian</a:t>
            </a:r>
            <a:r>
              <a:rPr lang="en-US" sz="2800" dirty="0" smtClean="0"/>
              <a:t> et al 2011)</a:t>
            </a:r>
          </a:p>
          <a:p>
            <a:endParaRPr lang="en-US" sz="2800" dirty="0" smtClean="0"/>
          </a:p>
          <a:p>
            <a:r>
              <a:rPr lang="en-US" sz="2800" dirty="0" smtClean="0"/>
              <a:t>Unobserved individual heterogeneity appears to explain some differences in preference stability (Anderson and Mellor 2009)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/>
          <a:lstStyle/>
          <a:p>
            <a:r>
              <a:rPr lang="en-US" dirty="0" smtClean="0"/>
              <a:t>Claiming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6711"/>
            <a:ext cx="8229600" cy="483873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Consumer surveys show that the size of deductible reduces perceptions of the fairness of the insurance arrangement and therefore increases the acceptability of claim build-up (Miyazaki 2009)</a:t>
            </a:r>
          </a:p>
          <a:p>
            <a:endParaRPr lang="en-US" dirty="0" smtClean="0"/>
          </a:p>
          <a:p>
            <a:r>
              <a:rPr lang="en-US" dirty="0" smtClean="0"/>
              <a:t>Estimates using individual data show that in Canadian auto insurance a deductible increase from $250 to $500 increases the average claim by 14.6%-31.8% (Dionne and </a:t>
            </a:r>
            <a:r>
              <a:rPr lang="en-US" dirty="0" err="1" smtClean="0"/>
              <a:t>Gagné</a:t>
            </a:r>
            <a:r>
              <a:rPr lang="en-US" dirty="0" smtClean="0"/>
              <a:t> 2001)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/>
          <a:lstStyle/>
          <a:p>
            <a:r>
              <a:rPr lang="en-US" dirty="0" smtClean="0"/>
              <a:t>Claiming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6711"/>
            <a:ext cx="8229600" cy="4838735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Experiment: subjects pay an insurance premium to a pool; may report a loss (0, low, high); return = individual + share of pool at end of 5 rounds (</a:t>
            </a:r>
            <a:r>
              <a:rPr lang="en-US" sz="3000" dirty="0" err="1" smtClean="0"/>
              <a:t>Lammers</a:t>
            </a:r>
            <a:r>
              <a:rPr lang="en-US" sz="3000" dirty="0" smtClean="0"/>
              <a:t> and Schiller 2010)</a:t>
            </a:r>
          </a:p>
          <a:p>
            <a:pPr lvl="1"/>
            <a:r>
              <a:rPr lang="en-US" dirty="0" smtClean="0"/>
              <a:t>If individual payout from pool includes a deductible, over-reporting of loss is significantly more likely than if full payment contract</a:t>
            </a:r>
          </a:p>
          <a:p>
            <a:pPr lvl="2"/>
            <a:r>
              <a:rPr lang="en-US" dirty="0" smtClean="0"/>
              <a:t>Deductibles are perceived as “unfair” 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If individual payout from pool includes a bonus-</a:t>
            </a:r>
            <a:r>
              <a:rPr lang="en-US" dirty="0" err="1" smtClean="0"/>
              <a:t>malus</a:t>
            </a:r>
            <a:r>
              <a:rPr lang="en-US" dirty="0" smtClean="0"/>
              <a:t> scheme for future claims, reporting of loss in </a:t>
            </a:r>
            <a:r>
              <a:rPr lang="en-US" u="sng" dirty="0" smtClean="0"/>
              <a:t>last period </a:t>
            </a:r>
            <a:r>
              <a:rPr lang="en-US" dirty="0" smtClean="0"/>
              <a:t>is not significantly different than if full payment contract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/>
          <a:lstStyle/>
          <a:p>
            <a:r>
              <a:rPr lang="en-US" dirty="0" smtClean="0"/>
              <a:t>Other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6711"/>
            <a:ext cx="8229600" cy="4838735"/>
          </a:xfrm>
        </p:spPr>
        <p:txBody>
          <a:bodyPr>
            <a:normAutofit/>
          </a:bodyPr>
          <a:lstStyle/>
          <a:p>
            <a:r>
              <a:rPr lang="en-US" dirty="0" smtClean="0"/>
              <a:t>Underwriting cycles</a:t>
            </a:r>
          </a:p>
          <a:p>
            <a:endParaRPr lang="en-US" dirty="0" smtClean="0"/>
          </a:p>
          <a:p>
            <a:r>
              <a:rPr lang="en-US" dirty="0" smtClean="0"/>
              <a:t>Why are credit scores pertinent?</a:t>
            </a:r>
          </a:p>
          <a:p>
            <a:endParaRPr lang="en-US" dirty="0" smtClean="0"/>
          </a:p>
          <a:p>
            <a:r>
              <a:rPr lang="en-US" dirty="0" smtClean="0"/>
              <a:t>Pricing models</a:t>
            </a:r>
          </a:p>
          <a:p>
            <a:pPr lvl="1"/>
            <a:r>
              <a:rPr lang="en-US" dirty="0" smtClean="0"/>
              <a:t>Demand elasticity</a:t>
            </a:r>
          </a:p>
          <a:p>
            <a:pPr lvl="1"/>
            <a:r>
              <a:rPr lang="en-US" dirty="0" smtClean="0"/>
              <a:t>Contract form</a:t>
            </a:r>
          </a:p>
        </p:txBody>
      </p:sp>
      <p:pic>
        <p:nvPicPr>
          <p:cNvPr id="4" name="Content Placeholder 4" descr="suspicious applican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029200" y="3581400"/>
            <a:ext cx="3606800" cy="30480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16711"/>
            <a:ext cx="8229600" cy="4684089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Andersen, Lisa and Jennifer Mellor, Are risk preferences stable? Comparing an experimental measure with a validated survey-based measure, Journal of Risk and Uncertainty 39, 2009: 137-160</a:t>
            </a:r>
          </a:p>
          <a:p>
            <a:r>
              <a:rPr lang="en-US" dirty="0" err="1" smtClean="0"/>
              <a:t>Barseghyan</a:t>
            </a:r>
            <a:r>
              <a:rPr lang="en-US" dirty="0" smtClean="0"/>
              <a:t>, </a:t>
            </a:r>
            <a:r>
              <a:rPr lang="en-US" dirty="0" err="1" smtClean="0"/>
              <a:t>Levon</a:t>
            </a:r>
            <a:r>
              <a:rPr lang="en-US" dirty="0" smtClean="0"/>
              <a:t>, Jeffrey Prince, and Joshua C. </a:t>
            </a:r>
            <a:r>
              <a:rPr lang="en-US" dirty="0" err="1" smtClean="0"/>
              <a:t>Teitelbaum</a:t>
            </a:r>
            <a:r>
              <a:rPr lang="en-US" dirty="0" smtClean="0"/>
              <a:t>, Are Risk Preferences Stable across Contexts? Evidence from Insurance Data, </a:t>
            </a:r>
            <a:r>
              <a:rPr lang="en-US" i="1" dirty="0" smtClean="0"/>
              <a:t>American Economic Review </a:t>
            </a:r>
            <a:r>
              <a:rPr lang="en-US" dirty="0" smtClean="0"/>
              <a:t>101, 2011: 591–631</a:t>
            </a:r>
          </a:p>
          <a:p>
            <a:r>
              <a:rPr lang="en-US" dirty="0" smtClean="0"/>
              <a:t>Cohen, Alma, and </a:t>
            </a:r>
            <a:r>
              <a:rPr lang="en-US" dirty="0" err="1" smtClean="0"/>
              <a:t>Liran</a:t>
            </a:r>
            <a:r>
              <a:rPr lang="en-US" dirty="0" smtClean="0"/>
              <a:t> </a:t>
            </a:r>
            <a:r>
              <a:rPr lang="en-US" dirty="0" err="1" smtClean="0"/>
              <a:t>Einav</a:t>
            </a:r>
            <a:r>
              <a:rPr lang="en-US" dirty="0" smtClean="0"/>
              <a:t>, Estimating Risk Preferences from Deductible Choice, </a:t>
            </a:r>
            <a:r>
              <a:rPr lang="en-US" i="1" dirty="0" smtClean="0"/>
              <a:t>American Economic Review, </a:t>
            </a:r>
            <a:r>
              <a:rPr lang="en-US" dirty="0" smtClean="0"/>
              <a:t>97(3), 2007: 745–88</a:t>
            </a:r>
          </a:p>
          <a:p>
            <a:r>
              <a:rPr lang="en-US" dirty="0" err="1" smtClean="0"/>
              <a:t>Lammers</a:t>
            </a:r>
            <a:r>
              <a:rPr lang="en-US" dirty="0" smtClean="0"/>
              <a:t>, </a:t>
            </a:r>
            <a:r>
              <a:rPr lang="en-US" dirty="0" err="1" smtClean="0"/>
              <a:t>Frauke</a:t>
            </a:r>
            <a:r>
              <a:rPr lang="en-US" dirty="0" smtClean="0"/>
              <a:t> and </a:t>
            </a:r>
            <a:r>
              <a:rPr lang="en-US" dirty="0" err="1" smtClean="0"/>
              <a:t>Jörg</a:t>
            </a:r>
            <a:r>
              <a:rPr lang="en-US" dirty="0" smtClean="0"/>
              <a:t> Schiller, Contract design and insurance fraud: an experimental investigation, Discussion paper 19-2010, </a:t>
            </a:r>
            <a:r>
              <a:rPr lang="en-US" dirty="0" err="1" smtClean="0"/>
              <a:t>Universitat</a:t>
            </a:r>
            <a:r>
              <a:rPr lang="en-US" dirty="0" smtClean="0"/>
              <a:t> </a:t>
            </a:r>
            <a:r>
              <a:rPr lang="en-US" dirty="0" err="1" smtClean="0"/>
              <a:t>Hohenheim</a:t>
            </a:r>
            <a:r>
              <a:rPr lang="en-US" dirty="0" smtClean="0"/>
              <a:t>, Stuttgart Germany</a:t>
            </a:r>
          </a:p>
          <a:p>
            <a:r>
              <a:rPr lang="en-US" dirty="0" smtClean="0"/>
              <a:t>Petrolia, Daniel P., Craig E. Landry and Keith H. Coble, Risk Preferences, Risk Perceptions, and Demand for Flood Insurance, 2011, </a:t>
            </a:r>
            <a:r>
              <a:rPr lang="en-US" dirty="0" smtClean="0">
                <a:hlinkClick r:id="rId2"/>
              </a:rPr>
              <a:t>http://papers.ssrn.com/sol3/papers.cfm?abstract_id=1843326</a:t>
            </a:r>
            <a:endParaRPr lang="en-US" dirty="0" smtClean="0"/>
          </a:p>
          <a:p>
            <a:r>
              <a:rPr lang="en-US" dirty="0" smtClean="0"/>
              <a:t>Miyazaki, Anthony, Perceived Ethicality of Insurance Claim Fraud: Do Higher Deductibles Lead to Lower Ethical Standards? Journal of Business Ethics, 87(4), 2008: 589-598</a:t>
            </a:r>
          </a:p>
          <a:p>
            <a:r>
              <a:rPr lang="en-US" dirty="0" err="1" smtClean="0"/>
              <a:t>Schwarcz</a:t>
            </a:r>
            <a:r>
              <a:rPr lang="en-US" dirty="0" smtClean="0"/>
              <a:t>, Daniel, Insurance Demand Anomalies and Regulation, Journal of Consumer Affairs 44(3) 2010: 557-575</a:t>
            </a:r>
          </a:p>
          <a:p>
            <a:r>
              <a:rPr lang="en-US" dirty="0" err="1" smtClean="0"/>
              <a:t>Shapira</a:t>
            </a:r>
            <a:r>
              <a:rPr lang="en-US" dirty="0" smtClean="0"/>
              <a:t>, </a:t>
            </a:r>
            <a:r>
              <a:rPr lang="en-US" dirty="0" err="1" smtClean="0"/>
              <a:t>Zur</a:t>
            </a:r>
            <a:r>
              <a:rPr lang="en-US" dirty="0" smtClean="0"/>
              <a:t> and </a:t>
            </a:r>
            <a:r>
              <a:rPr lang="en-US" dirty="0" err="1" smtClean="0"/>
              <a:t>Itzhak</a:t>
            </a:r>
            <a:r>
              <a:rPr lang="en-US" dirty="0" smtClean="0"/>
              <a:t> </a:t>
            </a:r>
            <a:r>
              <a:rPr lang="en-US" dirty="0" err="1" smtClean="0"/>
              <a:t>Venezia</a:t>
            </a:r>
            <a:r>
              <a:rPr lang="en-US" dirty="0" smtClean="0"/>
              <a:t>, On the Preferences for Full-Coverage Policies: Why Do People Buy Too Much Insurance? </a:t>
            </a:r>
            <a:r>
              <a:rPr lang="en-US" i="1" dirty="0" smtClean="0"/>
              <a:t>Journal of Economic Psychology, </a:t>
            </a:r>
            <a:r>
              <a:rPr lang="en-US" dirty="0" smtClean="0"/>
              <a:t>29 2010: 747–761</a:t>
            </a:r>
          </a:p>
          <a:p>
            <a:r>
              <a:rPr lang="en-US" dirty="0" err="1" smtClean="0"/>
              <a:t>Sydnor</a:t>
            </a:r>
            <a:r>
              <a:rPr lang="en-US" dirty="0" smtClean="0"/>
              <a:t>, Justin, (Over)insuring Modest Risks, </a:t>
            </a:r>
            <a:r>
              <a:rPr lang="en-US" i="1" dirty="0" smtClean="0"/>
              <a:t>American Economic Journal: Applied Economics, </a:t>
            </a:r>
            <a:r>
              <a:rPr lang="en-US" dirty="0" smtClean="0"/>
              <a:t>2(4), 2010: 177–99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47700" y="304800"/>
            <a:ext cx="7848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Are Consumers “Rational”?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450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Rational economic model of consumer decisions under uncertainty over time: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Make consumption choices (</a:t>
            </a:r>
            <a:r>
              <a:rPr lang="en-US" b="1" dirty="0" err="1" smtClean="0"/>
              <a:t>x</a:t>
            </a:r>
            <a:r>
              <a:rPr lang="en-US" baseline="-25000" dirty="0" err="1" smtClean="0"/>
              <a:t>t</a:t>
            </a:r>
            <a:r>
              <a:rPr lang="en-US" dirty="0" smtClean="0"/>
              <a:t>) to maximize the discounted sum of Expected Value of Utility EU(</a:t>
            </a:r>
            <a:r>
              <a:rPr lang="en-US" b="1" dirty="0" err="1" smtClean="0"/>
              <a:t>x</a:t>
            </a:r>
            <a:r>
              <a:rPr lang="en-US" baseline="-25000" dirty="0" err="1" smtClean="0"/>
              <a:t>t</a:t>
            </a:r>
            <a:r>
              <a:rPr lang="en-US" dirty="0" smtClean="0"/>
              <a:t>) subject to a set of resource constraints (</a:t>
            </a:r>
            <a:r>
              <a:rPr lang="en-US" dirty="0" err="1" smtClean="0"/>
              <a:t>y</a:t>
            </a:r>
            <a:r>
              <a:rPr lang="en-US" baseline="-25000" dirty="0" err="1" smtClean="0"/>
              <a:t>t</a:t>
            </a:r>
            <a:r>
              <a:rPr lang="en-US" dirty="0" smtClean="0"/>
              <a:t>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2200" dirty="0" smtClean="0">
                <a:cs typeface="Arial" charset="0"/>
              </a:rPr>
              <a:t>Max EU(</a:t>
            </a:r>
            <a:r>
              <a:rPr lang="en-US" sz="2200" dirty="0" err="1" smtClean="0">
                <a:cs typeface="Arial" charset="0"/>
              </a:rPr>
              <a:t>x</a:t>
            </a:r>
            <a:r>
              <a:rPr lang="en-US" sz="2200" baseline="-25000" dirty="0" err="1" smtClean="0">
                <a:cs typeface="Arial" charset="0"/>
              </a:rPr>
              <a:t>t</a:t>
            </a:r>
            <a:r>
              <a:rPr lang="en-US" sz="2200" dirty="0" smtClean="0">
                <a:cs typeface="Arial" charset="0"/>
              </a:rPr>
              <a:t>) = ∑</a:t>
            </a:r>
            <a:r>
              <a:rPr lang="en-US" sz="2200" dirty="0" err="1" smtClean="0">
                <a:cs typeface="Arial" charset="0"/>
              </a:rPr>
              <a:t>r</a:t>
            </a:r>
            <a:r>
              <a:rPr lang="en-US" sz="2200" baseline="-25000" dirty="0" err="1" smtClean="0">
                <a:cs typeface="Arial" charset="0"/>
              </a:rPr>
              <a:t>t</a:t>
            </a:r>
            <a:r>
              <a:rPr lang="en-US" sz="2200" dirty="0" err="1" smtClean="0">
                <a:cs typeface="Arial" charset="0"/>
              </a:rPr>
              <a:t>p</a:t>
            </a:r>
            <a:r>
              <a:rPr lang="en-US" sz="2200" baseline="-25000" dirty="0" err="1" smtClean="0">
                <a:cs typeface="Arial" charset="0"/>
              </a:rPr>
              <a:t>t</a:t>
            </a:r>
            <a:r>
              <a:rPr lang="en-US" sz="2200" dirty="0" err="1" smtClean="0">
                <a:cs typeface="Arial" charset="0"/>
              </a:rPr>
              <a:t>U</a:t>
            </a:r>
            <a:r>
              <a:rPr lang="en-US" sz="2200" dirty="0" smtClean="0">
                <a:cs typeface="Arial" charset="0"/>
              </a:rPr>
              <a:t>(</a:t>
            </a:r>
            <a:r>
              <a:rPr lang="en-US" sz="2200" dirty="0" err="1" smtClean="0">
                <a:cs typeface="Arial" charset="0"/>
              </a:rPr>
              <a:t>x</a:t>
            </a:r>
            <a:r>
              <a:rPr lang="en-US" sz="2200" baseline="-25000" dirty="0" err="1" smtClean="0">
                <a:cs typeface="Arial" charset="0"/>
              </a:rPr>
              <a:t>t</a:t>
            </a:r>
            <a:r>
              <a:rPr lang="en-US" sz="2200" dirty="0" smtClean="0">
                <a:cs typeface="Arial" charset="0"/>
              </a:rPr>
              <a:t>)</a:t>
            </a:r>
          </a:p>
          <a:p>
            <a:pPr lvl="3" eaLnBrk="1" hangingPunct="1">
              <a:lnSpc>
                <a:spcPct val="120000"/>
              </a:lnSpc>
            </a:pPr>
            <a:r>
              <a:rPr lang="en-US" sz="2000" dirty="0" smtClean="0">
                <a:cs typeface="Arial" charset="0"/>
              </a:rPr>
              <a:t>Consumers have  consistent preferences [U(.)]</a:t>
            </a:r>
          </a:p>
          <a:p>
            <a:pPr lvl="3" eaLnBrk="1" hangingPunct="1">
              <a:lnSpc>
                <a:spcPct val="120000"/>
              </a:lnSpc>
            </a:pPr>
            <a:r>
              <a:rPr lang="en-US" sz="2000" dirty="0" smtClean="0">
                <a:cs typeface="Arial" charset="0"/>
              </a:rPr>
              <a:t>Consumers have rational beliefs about p</a:t>
            </a:r>
            <a:r>
              <a:rPr lang="en-US" sz="2000" baseline="-25000" dirty="0" smtClean="0">
                <a:cs typeface="Arial" charset="0"/>
              </a:rPr>
              <a:t>it</a:t>
            </a:r>
            <a:r>
              <a:rPr lang="en-US" sz="2000" dirty="0" smtClean="0">
                <a:cs typeface="Arial" charset="0"/>
              </a:rPr>
              <a:t> </a:t>
            </a:r>
          </a:p>
          <a:p>
            <a:pPr lvl="3" eaLnBrk="1" hangingPunct="1">
              <a:lnSpc>
                <a:spcPct val="120000"/>
              </a:lnSpc>
            </a:pPr>
            <a:r>
              <a:rPr lang="en-US" sz="2000" dirty="0" smtClean="0">
                <a:cs typeface="Arial" charset="0"/>
              </a:rPr>
              <a:t>Consumers expectations are stable or Bayesian-updated</a:t>
            </a:r>
          </a:p>
          <a:p>
            <a:pPr lvl="3" eaLnBrk="1" hangingPunct="1">
              <a:lnSpc>
                <a:spcPct val="120000"/>
              </a:lnSpc>
            </a:pPr>
            <a:r>
              <a:rPr lang="en-US" sz="2000" dirty="0" smtClean="0">
                <a:cs typeface="Arial" charset="0"/>
              </a:rPr>
              <a:t>Consumers discount at a constant rate over time</a:t>
            </a:r>
          </a:p>
          <a:p>
            <a:pPr lvl="3" eaLnBrk="1" hangingPunct="1">
              <a:lnSpc>
                <a:spcPct val="120000"/>
              </a:lnSpc>
            </a:pPr>
            <a:r>
              <a:rPr lang="en-US" sz="2000" dirty="0" smtClean="0">
                <a:cs typeface="Arial" charset="0"/>
              </a:rPr>
              <a:t>Consumers are risk-averse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053"/>
            <a:ext cx="8229600" cy="1143000"/>
          </a:xfrm>
        </p:spPr>
        <p:txBody>
          <a:bodyPr/>
          <a:lstStyle/>
          <a:p>
            <a:r>
              <a:rPr lang="en-US" dirty="0" smtClean="0"/>
              <a:t>Behavioral 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6711"/>
            <a:ext cx="8229600" cy="483873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use of social, cognitive and emotional factors in understanding the economic decisions of individuals and institutions </a:t>
            </a:r>
          </a:p>
          <a:p>
            <a:endParaRPr lang="en-US" dirty="0" smtClean="0"/>
          </a:p>
          <a:p>
            <a:r>
              <a:rPr lang="en-US" dirty="0" smtClean="0"/>
              <a:t>Early work focused on identifying anomalies (departures from rational model)</a:t>
            </a:r>
          </a:p>
          <a:p>
            <a:pPr lvl="1"/>
            <a:r>
              <a:rPr lang="en-US" dirty="0" smtClean="0"/>
              <a:t>There is ample and growing evidence that rational decision theory in economics does not capture many important aspects of consumer decision-making</a:t>
            </a:r>
          </a:p>
          <a:p>
            <a:endParaRPr lang="en-US" dirty="0" smtClean="0"/>
          </a:p>
          <a:p>
            <a:r>
              <a:rPr lang="en-US" dirty="0" smtClean="0"/>
              <a:t>Field has progressed a great deal</a:t>
            </a:r>
          </a:p>
          <a:p>
            <a:pPr lvl="1"/>
            <a:r>
              <a:rPr lang="en-US" dirty="0" smtClean="0"/>
              <a:t>Theoretical modeling (formalization)</a:t>
            </a:r>
          </a:p>
          <a:p>
            <a:pPr lvl="1"/>
            <a:r>
              <a:rPr lang="en-US" dirty="0" smtClean="0"/>
              <a:t>Empirical testing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457200"/>
            <a:ext cx="7848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Areas of Research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dirty="0" smtClean="0"/>
              <a:t>Non-standard discounting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Myopia and impatience 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Non-standard beliefs or expectations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Probabilities and forecasts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Non-standard decision-making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Cognitive limitations</a:t>
            </a:r>
          </a:p>
          <a:p>
            <a:pPr lvl="2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Social and psychological mediators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47700" y="381000"/>
            <a:ext cx="7848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Nonstandard Discounting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A “self-control” problem can lead to short-term or impulsive decisions that you later regret</a:t>
            </a:r>
          </a:p>
          <a:p>
            <a:pPr marL="765810" lvl="1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Self-control problems can be conceptualized as discounting more steeply in the immediate future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/>
          </a:p>
          <a:p>
            <a:pPr marL="366268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Economically “rational” discounting assumes an exponential discount function </a:t>
            </a:r>
          </a:p>
          <a:p>
            <a:pPr marL="366268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Time-inconsistent discounting incorporates a hyperbolic or quasi-hyperbolic discount function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Value of consumption in the near future is discounted sharply relative to consumption today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Value of consumption in the distant future is not discounted sharply relative to consumption in the nearly-distant future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24800" cy="1066800"/>
          </a:xfrm>
        </p:spPr>
        <p:txBody>
          <a:bodyPr/>
          <a:lstStyle/>
          <a:p>
            <a:r>
              <a:rPr lang="en-US" dirty="0" smtClean="0"/>
              <a:t>Discounting the future</a:t>
            </a:r>
          </a:p>
        </p:txBody>
      </p:sp>
      <p:sp>
        <p:nvSpPr>
          <p:cNvPr id="19459" name="Line 5"/>
          <p:cNvSpPr>
            <a:spLocks noChangeShapeType="1"/>
          </p:cNvSpPr>
          <p:nvPr/>
        </p:nvSpPr>
        <p:spPr bwMode="auto">
          <a:xfrm>
            <a:off x="1981200" y="17526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 flipV="1">
            <a:off x="1981200" y="5638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Freeform 9"/>
          <p:cNvSpPr>
            <a:spLocks/>
          </p:cNvSpPr>
          <p:nvPr/>
        </p:nvSpPr>
        <p:spPr bwMode="auto">
          <a:xfrm>
            <a:off x="1981200" y="2133600"/>
            <a:ext cx="4495800" cy="2743200"/>
          </a:xfrm>
          <a:custGeom>
            <a:avLst/>
            <a:gdLst>
              <a:gd name="T0" fmla="*/ 0 w 2544"/>
              <a:gd name="T1" fmla="*/ 0 h 1872"/>
              <a:gd name="T2" fmla="*/ 528 w 2544"/>
              <a:gd name="T3" fmla="*/ 1056 h 1872"/>
              <a:gd name="T4" fmla="*/ 2544 w 2544"/>
              <a:gd name="T5" fmla="*/ 1872 h 1872"/>
              <a:gd name="T6" fmla="*/ 0 60000 65536"/>
              <a:gd name="T7" fmla="*/ 0 60000 65536"/>
              <a:gd name="T8" fmla="*/ 0 60000 65536"/>
              <a:gd name="T9" fmla="*/ 0 w 2544"/>
              <a:gd name="T10" fmla="*/ 0 h 1872"/>
              <a:gd name="T11" fmla="*/ 2544 w 2544"/>
              <a:gd name="T12" fmla="*/ 1872 h 1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4" h="1872">
                <a:moveTo>
                  <a:pt x="0" y="0"/>
                </a:moveTo>
                <a:cubicBezTo>
                  <a:pt x="52" y="372"/>
                  <a:pt x="104" y="744"/>
                  <a:pt x="528" y="1056"/>
                </a:cubicBezTo>
                <a:cubicBezTo>
                  <a:pt x="952" y="1368"/>
                  <a:pt x="1748" y="1620"/>
                  <a:pt x="2544" y="18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Freeform 12"/>
          <p:cNvSpPr>
            <a:spLocks/>
          </p:cNvSpPr>
          <p:nvPr/>
        </p:nvSpPr>
        <p:spPr bwMode="auto">
          <a:xfrm>
            <a:off x="1981200" y="2133600"/>
            <a:ext cx="4572000" cy="2819400"/>
          </a:xfrm>
          <a:custGeom>
            <a:avLst/>
            <a:gdLst>
              <a:gd name="T0" fmla="*/ 0 w 3024"/>
              <a:gd name="T1" fmla="*/ 0 h 1296"/>
              <a:gd name="T2" fmla="*/ 144 w 3024"/>
              <a:gd name="T3" fmla="*/ 912 h 1296"/>
              <a:gd name="T4" fmla="*/ 864 w 3024"/>
              <a:gd name="T5" fmla="*/ 1200 h 1296"/>
              <a:gd name="T6" fmla="*/ 3024 w 3024"/>
              <a:gd name="T7" fmla="*/ 1296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3024"/>
              <a:gd name="T13" fmla="*/ 0 h 1296"/>
              <a:gd name="T14" fmla="*/ 3024 w 3024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24" h="1296">
                <a:moveTo>
                  <a:pt x="0" y="0"/>
                </a:moveTo>
                <a:cubicBezTo>
                  <a:pt x="0" y="356"/>
                  <a:pt x="0" y="712"/>
                  <a:pt x="144" y="912"/>
                </a:cubicBezTo>
                <a:cubicBezTo>
                  <a:pt x="288" y="1112"/>
                  <a:pt x="384" y="1136"/>
                  <a:pt x="864" y="1200"/>
                </a:cubicBezTo>
                <a:cubicBezTo>
                  <a:pt x="1344" y="1264"/>
                  <a:pt x="2184" y="1280"/>
                  <a:pt x="3024" y="12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Text Box 13"/>
          <p:cNvSpPr txBox="1">
            <a:spLocks noChangeArrowheads="1"/>
          </p:cNvSpPr>
          <p:nvPr/>
        </p:nvSpPr>
        <p:spPr bwMode="auto">
          <a:xfrm>
            <a:off x="5105400" y="3810000"/>
            <a:ext cx="137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Exponential</a:t>
            </a:r>
          </a:p>
          <a:p>
            <a:pPr eaLnBrk="1" hangingPunct="1"/>
            <a:r>
              <a:rPr lang="en-US" dirty="0"/>
              <a:t>(rational)</a:t>
            </a:r>
          </a:p>
        </p:txBody>
      </p:sp>
      <p:sp>
        <p:nvSpPr>
          <p:cNvPr id="19464" name="Text Box 14"/>
          <p:cNvSpPr txBox="1">
            <a:spLocks noChangeArrowheads="1"/>
          </p:cNvSpPr>
          <p:nvPr/>
        </p:nvSpPr>
        <p:spPr bwMode="auto">
          <a:xfrm>
            <a:off x="2514600" y="48768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dirty="0"/>
              <a:t>Hyperbolic</a:t>
            </a:r>
          </a:p>
          <a:p>
            <a:pPr eaLnBrk="1" hangingPunct="1"/>
            <a:r>
              <a:rPr lang="en-US" dirty="0"/>
              <a:t>(myopic)</a:t>
            </a:r>
          </a:p>
        </p:txBody>
      </p:sp>
      <p:sp>
        <p:nvSpPr>
          <p:cNvPr id="19465" name="Text Box 15"/>
          <p:cNvSpPr txBox="1">
            <a:spLocks noChangeArrowheads="1"/>
          </p:cNvSpPr>
          <p:nvPr/>
        </p:nvSpPr>
        <p:spPr bwMode="auto">
          <a:xfrm>
            <a:off x="7451725" y="559911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Time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0" y="1981200"/>
            <a:ext cx="193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Discounted value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1828800"/>
            <a:ext cx="62484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Exponential discounting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</a:t>
            </a:r>
            <a:r>
              <a:rPr lang="en-US" sz="2000" baseline="-25000" dirty="0" smtClean="0"/>
              <a:t>r</a:t>
            </a:r>
            <a:r>
              <a:rPr lang="en-US" sz="2000" dirty="0" smtClean="0"/>
              <a:t> = 1/(1+r)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Quasi-hyperbolic discounting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</a:t>
            </a:r>
            <a:r>
              <a:rPr lang="en-US" sz="2000" baseline="-25000" dirty="0" smtClean="0"/>
              <a:t>h</a:t>
            </a:r>
            <a:r>
              <a:rPr lang="en-US" sz="2000" dirty="0" smtClean="0"/>
              <a:t> = b/(1+r) where b lies between 0 and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9248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Self Control Problems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2211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Self control problems arise when the immediate payoff from a decision is negative but the long term payoff is positive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Saving (impulsive credit card use)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Eating (health, obesity)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Exercising (health, obesity)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en-US" dirty="0" smtClean="0"/>
              <a:t>Financial planning (retirement security)</a:t>
            </a:r>
          </a:p>
          <a:p>
            <a:pPr marL="657860" lvl="1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Insurance purchase (risk security)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>
          <a:xfrm>
            <a:off x="647700" y="457200"/>
            <a:ext cx="7848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</a:p>
        </p:txBody>
      </p:sp>
      <p:sp>
        <p:nvSpPr>
          <p:cNvPr id="69635" name="Rectangle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Suppose the immediate payoff from healthy diet is -5 today and the delayed payoff is +10 next period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Consumer’s discount rate r=0.10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Consider a “rational” discounter: 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The consumer’s discount rate is 1/(1.1) = .9091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Choose the healthy food if -5 + (.9091)(10) &gt; 0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= 4.09 =&gt; Eat healthy food!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Consider a discounter with “impatience constant” = 0.5: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/>
              <a:t>The consumer’s discount rate is .5/(1.1) = .4545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/>
              <a:t>Choose the healthy food if </a:t>
            </a:r>
            <a:r>
              <a:rPr lang="en-US" sz="2100" dirty="0" smtClean="0">
                <a:cs typeface="Arial" charset="0"/>
                <a:sym typeface="Symbol" pitchFamily="18" charset="2"/>
              </a:rPr>
              <a:t>-5 + (.4545)(10) &gt; 0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>
                <a:cs typeface="Arial" charset="0"/>
                <a:sym typeface="Symbol" pitchFamily="18" charset="2"/>
              </a:rPr>
              <a:t> = -0.45 =&gt; Eat what you want today!</a:t>
            </a:r>
            <a:endParaRPr lang="en-US" sz="2200" dirty="0" smtClean="0"/>
          </a:p>
          <a:p>
            <a:pPr lvl="1">
              <a:lnSpc>
                <a:spcPct val="80000"/>
              </a:lnSpc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ok">
  <a:themeElements>
    <a:clrScheme name="Book">
      <a:dk1>
        <a:sysClr val="windowText" lastClr="000000"/>
      </a:dk1>
      <a:lt1>
        <a:sysClr val="window" lastClr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Book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標楷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oo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80000">
              <a:schemeClr val="phClr">
                <a:tint val="7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7200000" scaled="1"/>
        </a:gra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180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>
              <a:rot lat="0" lon="0" rev="0"/>
            </a:camera>
            <a:lightRig rig="morning" dir="bl"/>
          </a:scene3d>
          <a:sp3d extrusionH="222250" contourW="25400" prstMaterial="matte">
            <a:bevelT w="38100" h="38100" prst="softRound"/>
            <a:bevelB/>
            <a:extrusionClr>
              <a:srgbClr val="FF0000"/>
            </a:extrusionClr>
            <a:contourClr>
              <a:schemeClr val="accent3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soft" dir="bl">
              <a:rot lat="0" lon="0" rev="0"/>
            </a:lightRig>
          </a:scene3d>
          <a:sp3d prstMaterial="plastic">
            <a:bevelT w="381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8000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180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9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</Template>
  <TotalTime>1129</TotalTime>
  <Words>1834</Words>
  <Application>Microsoft Office PowerPoint</Application>
  <PresentationFormat>On-screen Show (4:3)</PresentationFormat>
  <Paragraphs>245</Paragraphs>
  <Slides>29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Book</vt:lpstr>
      <vt:lpstr>Behavioral Economics</vt:lpstr>
      <vt:lpstr>Agenda</vt:lpstr>
      <vt:lpstr>Are Consumers “Rational”?</vt:lpstr>
      <vt:lpstr>Behavioral Economics</vt:lpstr>
      <vt:lpstr>Areas of Research</vt:lpstr>
      <vt:lpstr>Nonstandard Discounting </vt:lpstr>
      <vt:lpstr>Discounting the future</vt:lpstr>
      <vt:lpstr>Self Control Problems</vt:lpstr>
      <vt:lpstr>Example</vt:lpstr>
      <vt:lpstr>Example, cont.</vt:lpstr>
      <vt:lpstr>Nonstandard Expectations</vt:lpstr>
      <vt:lpstr>Projection Bias</vt:lpstr>
      <vt:lpstr>Projection Bias Examples</vt:lpstr>
      <vt:lpstr>Nonstandard Decision Making</vt:lpstr>
      <vt:lpstr>Limited Attention Examples</vt:lpstr>
      <vt:lpstr>Menu Effects</vt:lpstr>
      <vt:lpstr>Other Menu effects</vt:lpstr>
      <vt:lpstr>Implications for Markets</vt:lpstr>
      <vt:lpstr>Cautionary Tale</vt:lpstr>
      <vt:lpstr>Social and Psychological Mediators</vt:lpstr>
      <vt:lpstr>Consumer Ethics</vt:lpstr>
      <vt:lpstr>Social Norms</vt:lpstr>
      <vt:lpstr>Research on Insurance</vt:lpstr>
      <vt:lpstr>Insurance Ownership</vt:lpstr>
      <vt:lpstr>Deductible Choice</vt:lpstr>
      <vt:lpstr>Claiming Behavior</vt:lpstr>
      <vt:lpstr>Claiming Behavior</vt:lpstr>
      <vt:lpstr>Other Applications</vt:lpstr>
      <vt:lpstr>Further Reading</vt:lpstr>
    </vt:vector>
  </TitlesOfParts>
  <Company>Cornell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and Credit Markets</dc:title>
  <dc:creator>st96</dc:creator>
  <cp:lastModifiedBy>Cecily Marx</cp:lastModifiedBy>
  <cp:revision>95</cp:revision>
  <dcterms:created xsi:type="dcterms:W3CDTF">2002-05-02T13:18:36Z</dcterms:created>
  <dcterms:modified xsi:type="dcterms:W3CDTF">2012-04-10T18:21:26Z</dcterms:modified>
</cp:coreProperties>
</file>