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56" r:id="rId2"/>
    <p:sldId id="334" r:id="rId3"/>
    <p:sldId id="272" r:id="rId4"/>
    <p:sldId id="302" r:id="rId5"/>
    <p:sldId id="356" r:id="rId6"/>
    <p:sldId id="358" r:id="rId7"/>
    <p:sldId id="357" r:id="rId8"/>
    <p:sldId id="283" r:id="rId9"/>
    <p:sldId id="365" r:id="rId10"/>
    <p:sldId id="277" r:id="rId11"/>
    <p:sldId id="276" r:id="rId12"/>
    <p:sldId id="364" r:id="rId13"/>
    <p:sldId id="376" r:id="rId14"/>
    <p:sldId id="273" r:id="rId15"/>
    <p:sldId id="359" r:id="rId16"/>
    <p:sldId id="300" r:id="rId17"/>
    <p:sldId id="294" r:id="rId18"/>
    <p:sldId id="344" r:id="rId19"/>
    <p:sldId id="299" r:id="rId20"/>
    <p:sldId id="301" r:id="rId21"/>
    <p:sldId id="281" r:id="rId22"/>
    <p:sldId id="361" r:id="rId23"/>
    <p:sldId id="282" r:id="rId24"/>
    <p:sldId id="284" r:id="rId25"/>
    <p:sldId id="285" r:id="rId26"/>
    <p:sldId id="264" r:id="rId27"/>
    <p:sldId id="290" r:id="rId28"/>
    <p:sldId id="286" r:id="rId29"/>
    <p:sldId id="352" r:id="rId30"/>
    <p:sldId id="345" r:id="rId31"/>
    <p:sldId id="267" r:id="rId32"/>
    <p:sldId id="374" r:id="rId33"/>
    <p:sldId id="375" r:id="rId34"/>
    <p:sldId id="377" r:id="rId35"/>
    <p:sldId id="353" r:id="rId36"/>
    <p:sldId id="371" r:id="rId37"/>
    <p:sldId id="288" r:id="rId38"/>
    <p:sldId id="373" r:id="rId39"/>
    <p:sldId id="291" r:id="rId40"/>
    <p:sldId id="292" r:id="rId41"/>
    <p:sldId id="335" r:id="rId42"/>
    <p:sldId id="378" r:id="rId43"/>
    <p:sldId id="379" r:id="rId44"/>
    <p:sldId id="380" r:id="rId45"/>
    <p:sldId id="381" r:id="rId46"/>
    <p:sldId id="382" r:id="rId47"/>
    <p:sldId id="383" r:id="rId48"/>
    <p:sldId id="384" r:id="rId49"/>
    <p:sldId id="412" r:id="rId50"/>
    <p:sldId id="385" r:id="rId51"/>
    <p:sldId id="408" r:id="rId52"/>
    <p:sldId id="409" r:id="rId53"/>
    <p:sldId id="410" r:id="rId54"/>
    <p:sldId id="411" r:id="rId55"/>
    <p:sldId id="407" r:id="rId56"/>
    <p:sldId id="386" r:id="rId57"/>
    <p:sldId id="387" r:id="rId58"/>
    <p:sldId id="388" r:id="rId59"/>
    <p:sldId id="389" r:id="rId60"/>
    <p:sldId id="390" r:id="rId61"/>
    <p:sldId id="391" r:id="rId62"/>
    <p:sldId id="392" r:id="rId63"/>
    <p:sldId id="393" r:id="rId64"/>
    <p:sldId id="394" r:id="rId65"/>
    <p:sldId id="395" r:id="rId66"/>
    <p:sldId id="396" r:id="rId67"/>
    <p:sldId id="397" r:id="rId68"/>
    <p:sldId id="398" r:id="rId69"/>
    <p:sldId id="399" r:id="rId70"/>
    <p:sldId id="400" r:id="rId71"/>
    <p:sldId id="401" r:id="rId72"/>
    <p:sldId id="402" r:id="rId73"/>
    <p:sldId id="403" r:id="rId74"/>
    <p:sldId id="404" r:id="rId75"/>
    <p:sldId id="405" r:id="rId76"/>
    <p:sldId id="406" r:id="rId77"/>
    <p:sldId id="339" r:id="rId78"/>
    <p:sldId id="318" r:id="rId79"/>
    <p:sldId id="319" r:id="rId80"/>
    <p:sldId id="366" r:id="rId81"/>
    <p:sldId id="320" r:id="rId82"/>
    <p:sldId id="321" r:id="rId83"/>
    <p:sldId id="322" r:id="rId84"/>
    <p:sldId id="367" r:id="rId85"/>
    <p:sldId id="368" r:id="rId86"/>
    <p:sldId id="369" r:id="rId87"/>
    <p:sldId id="323" r:id="rId88"/>
    <p:sldId id="340" r:id="rId89"/>
    <p:sldId id="341" r:id="rId90"/>
    <p:sldId id="370" r:id="rId91"/>
    <p:sldId id="324" r:id="rId92"/>
    <p:sldId id="325" r:id="rId93"/>
    <p:sldId id="326" r:id="rId94"/>
    <p:sldId id="327" r:id="rId95"/>
    <p:sldId id="413" r:id="rId96"/>
    <p:sldId id="328" r:id="rId97"/>
    <p:sldId id="363" r:id="rId9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6" d="100"/>
          <a:sy n="66" d="100"/>
        </p:scale>
        <p:origin x="-43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7CA460-3F20-45DC-A9A4-6C7F5F39B3ED}" type="datetimeFigureOut">
              <a:rPr lang="en-US"/>
              <a:pPr>
                <a:defRPr/>
              </a:pPr>
              <a:t>4/10/2012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F742992-AA41-48E3-AC85-ED578F8C3A9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DD0169-8495-4FAC-A7C9-A9411A0F7D7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1895ED-4939-45E3-AFC6-33C361EE39EE}"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77EE99-9ADA-45F1-907B-81ACC895D79D}"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F8E4FF-793A-4DF0-A8C0-5DA4E097EDEF}"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06E999-7172-43DB-BFEB-29C2DA87358D}"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075FD2-16BA-4E0A-A24F-717F840A929B}"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B0EF21-7C97-4D75-8AB9-ECB50B20ED05}"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AFEFCA-D9D0-4E66-A891-7808FD3E1F21}"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F0E8B1-5884-4E05-ABF0-D5B19E1A491B}"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540D0D-7A11-4D26-B52F-F012671DF9E0}"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33D6D6-4E03-401D-A4E3-F1AAF2A2518B}"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F2B5E6-E9D3-4CA4-B0F6-A15A2ABB7EF0}"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BD754B-33F5-4B52-9E95-A40D123157E5}"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C5AA07-77FD-41A2-ACD9-774A157B2A72}"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1E72B7-B529-453D-9B28-27BD7458A050}"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8B006B-F491-4FA7-ABDA-F8007B294E13}"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5254B4-7C98-4F59-AEA9-24F723CECA40}"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D6255A-4EB7-45D6-86CA-0F075170ECF1}"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DC336F-224D-4F73-8502-6E9DF5E1BB5C}"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75F248-5E3A-4ADC-B2F9-948FFA09E63E}"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E49E7F-2E41-4623-AE83-C6756630E65B}"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FFAE4B-6E05-4635-A201-79A84538936D}"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7F03CC-B6B8-49B3-973C-1259B636908F}"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1058A2-9FCF-41DD-A467-F76CF695A483}"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5253FE-89D1-4C33-AFB2-5BC80CCF8DFE}"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9AD117-2686-4994-B9AA-EA4D4597FC06}"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D125D-F06F-490E-8D07-32D5EFAEA66C}"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6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44508E-CE9B-497D-B346-3993992BBE44}"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CC3F0C-351E-4012-A2F5-33C5473FD7F5}"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924B38-EEFC-401C-B90F-4C68ACBC75D0}"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89EC0D-A49C-4A51-B6D3-1C95DC631211}"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8ECB9E-F13D-44D9-86A5-060CCB451E68}"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5F0520-4636-4FE8-9FBE-4C68392950E6}"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B3F694-B005-4B07-8B93-494F11496C2F}"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504C99-BC90-4E18-8590-CCD3CB6BB570}"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709870-2A35-49EF-82C3-E1C217993BC0}"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3A9AC3-BD77-4127-BE0F-8E68817CA89F}"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B6CE91-67D2-4CC8-BB4E-BEC518EBCC9A}"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73FCBC-BDA5-483C-AE94-EDF8E30E6FC0}"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D99884-7634-45CD-88C8-5EF471C3E2AF}"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DE96EE-9F82-432E-A027-2B299193973F}"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99C6C1-0708-4431-A119-91998241A02F}"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B02A38-67B4-4A7C-BC07-395353787324}"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898A07-819D-47E0-A418-F585B8F76EBD}"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A6BF6E-5876-47E0-AC94-6ED27FFAC85A}"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DB1871-3321-467A-AF5E-84E533495599}"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93FAC-DD53-40B6-82EE-68434465520E}"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4C4F5B-57FB-457E-8254-D99A738498A4}"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5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597538-0092-4499-BCD0-4C7E57F5528F}"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6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70E7F9-58FF-4269-867F-903F4AA865E8}"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7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A03841-3D8C-4323-8719-23123DEEB54E}"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8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DECDB7-E37E-4576-88D6-27D2DF07F941}"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9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2023AD-3966-44DF-BB2C-EECA201E5021}"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93D655-0E45-4867-97AE-B1902ADFEE50}"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169F86-BDC0-4EBD-91C7-1B0036ACFFA7}"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2F476E-05BA-4F8B-B218-C3F450A06B49}"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2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6CDFD2-5F58-47B1-BDD9-B1B971712328}"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30A352-24C3-4F28-B866-3D5DE03BEB5C}"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E7ACBB-A1C1-4482-BF10-7839C1FC01A3}"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5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807722-46D8-402C-8F0B-C4D0407BDC6C}"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6AB015-0CCB-4102-AD07-B4764BC8BC5C}"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7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C517C6-84D2-4EE5-AC3C-634E03F9D78E}"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8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5997BB-0F73-4E03-8C2D-95D982356B94}"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5AA75B-4B75-4613-BD0D-614CE2F7E3D0}"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1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60FBF1-6DE5-4BFB-B944-94F274045EA3}"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2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A11529-1F05-4092-B895-3D75D0C12269}"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4E183-DEFB-4BBC-A190-2A8D3DA3510B}"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3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96E09-8DCA-42F9-84E6-D1D2C4183747}"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4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9C60CB-0927-4F8C-B962-26B11F02DF4F}"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5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AF0645-4069-485F-84D7-DC8B41DE1443}"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6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066EE3-9A1D-4C51-B3DC-D4BFB66A19B5}"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7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891EA6-C864-48AF-8807-C634D0C923F6}"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8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D3BBCC-DD2D-4E21-92F0-440EBA1A56BD}"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9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B02F80-DEF9-42FA-951E-95059D18E486}" type="slidenum">
              <a:rPr lang="en-US" smtClean="0"/>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0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E03D38-50CE-4EB0-928D-80CF5E50F684}"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1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007E8C-662A-4012-A9EE-3AF56E11C48A}"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2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5EAD71-02C4-4568-B8B1-D8E8AE122624}" type="slidenum">
              <a:rPr lang="en-US" smtClean="0"/>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AE4B57-0FAA-448D-AD4E-4A300B85BEB7}"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3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01E6B3-6C36-43BD-8B9B-A976DD623C62}" type="slidenum">
              <a:rPr lang="en-US" smtClean="0"/>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1F3827-9F3F-458C-90DB-188B6125D946}" type="slidenum">
              <a:rPr lang="en-US" smtClean="0"/>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5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0FF77A-AF6D-47A7-8EFD-5C5C341CA6C8}"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6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FA528F-D421-42CC-8F9B-3203FA8739E6}"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7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4433B5-B7F2-4CDF-B456-47E080F0DB89}"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8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EF83CD-C18B-4817-B66F-1D1583414FB0}"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9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74A8AC-C6DD-443E-B986-2EEC0A02A6F4}"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0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D8DD6A-9766-4B31-9973-B5982A3DA6C1}" type="slidenum">
              <a:rPr lang="en-US" smtClean="0"/>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1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6F9803-2CCA-4E67-A3A2-9ED66DF63792}" type="slidenum">
              <a:rPr lang="en-US" smtClean="0"/>
              <a:pPr/>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2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E7CF45-4FFB-4CD7-B62C-6C4AB332012B}" type="slidenum">
              <a:rPr lang="en-US" smtClean="0"/>
              <a:pPr/>
              <a:t>89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4E6013-F2D6-4E3A-9144-7AB36868026F}" type="slidenum">
              <a:rPr lang="en-US" smtClean="0"/>
              <a:pPr/>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3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36A18A-2289-4940-9EA6-3B08070DC284}" type="slidenum">
              <a:rPr lang="en-US" smtClean="0"/>
              <a:pPr/>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203146-ECD6-41A7-83F9-98B31435CB70}" type="slidenum">
              <a:rPr lang="en-US" smtClean="0"/>
              <a:pPr/>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5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82FBC7-517D-4935-912E-A9D18E3AA8A6}" type="slidenum">
              <a:rPr lang="en-US" smtClean="0"/>
              <a:pPr/>
              <a:t>92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6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D8DE77-0859-4878-8D4B-76243D7D4E3D}" type="slidenum">
              <a:rPr lang="en-US" smtClean="0"/>
              <a:pPr/>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7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4F070C-8B79-4907-B1B5-15A99AA72D69}" type="slidenum">
              <a:rPr lang="en-US" smtClean="0"/>
              <a:pPr/>
              <a:t>94</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8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125E76-F2F8-451F-A65F-617D914DF280}" type="slidenum">
              <a:rPr lang="en-US" smtClean="0"/>
              <a:pPr/>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9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BB9DCE-5DB6-4E77-91B7-8E5F71E4E261}" type="slidenum">
              <a:rPr lang="en-US" smtClean="0"/>
              <a:pPr/>
              <a:t>96</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48BF47-09AA-43B9-8523-15057E112603}" type="slidenum">
              <a:rPr lang="en-US" smtClean="0"/>
              <a:pPr/>
              <a:t>97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1AA6FB3-A342-4EEC-9AE6-96856DBA72E3}" type="datetimeFigureOut">
              <a:rPr lang="en-US"/>
              <a:pPr>
                <a:defRPr/>
              </a:pPr>
              <a:t>4/10/2012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19E507-68EB-45C8-8AB2-18488CA4F4D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169962-92BA-46CE-8F2A-BDC0E1BEFA1E}" type="datetimeFigureOut">
              <a:rPr lang="en-US"/>
              <a:pPr>
                <a:defRPr/>
              </a:pPr>
              <a:t>4/10/2012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734C11-A30B-49F0-A4A6-5C071D575E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236CB1-B45D-4FC5-A41A-7CA234A496B5}" type="datetimeFigureOut">
              <a:rPr lang="en-US"/>
              <a:pPr>
                <a:defRPr/>
              </a:pPr>
              <a:t>4/10/2012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9A3035-8457-49BC-AE54-913848C285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6C629B-EC7D-491F-A9B3-571AC4B116C9}" type="datetimeFigureOut">
              <a:rPr lang="en-US"/>
              <a:pPr>
                <a:defRPr/>
              </a:pPr>
              <a:t>4/10/2012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AB7357-3686-4934-9C34-02BBBCA288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AB970C-4AC0-49A1-A945-069345FAB82C}" type="datetimeFigureOut">
              <a:rPr lang="en-US"/>
              <a:pPr>
                <a:defRPr/>
              </a:pPr>
              <a:t>4/10/2012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3787E9-6702-45F2-B2C1-FCECBD4EF6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6A2FD0B-70CC-4277-90C8-139CE7A2B093}" type="datetimeFigureOut">
              <a:rPr lang="en-US"/>
              <a:pPr>
                <a:defRPr/>
              </a:pPr>
              <a:t>4/10/2012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D8CB7C-9154-4D5D-8AAC-9278A76525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7847A67-9D52-4519-A5FE-B6DCDBAE377D}" type="datetimeFigureOut">
              <a:rPr lang="en-US"/>
              <a:pPr>
                <a:defRPr/>
              </a:pPr>
              <a:t>4/10/2012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CD9E78A-E44D-448F-A907-22D3023DCA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972F5B-9E0F-47D6-B1FF-6368073D33ED}" type="datetimeFigureOut">
              <a:rPr lang="en-US"/>
              <a:pPr>
                <a:defRPr/>
              </a:pPr>
              <a:t>4/10/2012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7EE275E-339F-4F82-B31E-DF72D7C149C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B20837-0415-495C-B725-2279651ACD39}" type="datetimeFigureOut">
              <a:rPr lang="en-US"/>
              <a:pPr>
                <a:defRPr/>
              </a:pPr>
              <a:t>4/10/2012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061081-13B3-4A95-83B9-FF85354C5F9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3C6D41-4D32-46B7-A8EF-E50ABBE28F52}" type="datetimeFigureOut">
              <a:rPr lang="en-US"/>
              <a:pPr>
                <a:defRPr/>
              </a:pPr>
              <a:t>4/10/2012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8B1458-9108-416B-90EE-47C51302547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A10628-233C-48B5-B8D5-ABCC9F62E3F9}" type="datetimeFigureOut">
              <a:rPr lang="en-US"/>
              <a:pPr>
                <a:defRPr/>
              </a:pPr>
              <a:t>4/10/2012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30C36-477A-4A43-B965-DF7FF753F4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B4F8BB3-0D5D-4F48-B904-12A61AC2D60D}" type="datetimeFigureOut">
              <a:rPr lang="en-US"/>
              <a:pPr>
                <a:defRPr/>
              </a:pPr>
              <a:t>4/10/2012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3FB4DA1-B666-4E14-887F-4A62CD3CE7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ps.gov.au/Educational/2/3/1"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www.swpc.noaa.gov/SolarCycle/"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D:\My%20Documents\Alan's%20writing\The%20Sun%20performs%20for%20SDO.wmv"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file:///D:\My%20Documents\Alan's%20writing\sun%20plasma%20dancing%20in%20the%20magnetic%20field%20(2011-03-16%2020%2009%2020%20UTC)%20-%20YouTube.wmv"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D:\My%20Documents\Alan's%20writing\stereo.gsfc.nasa.gov%20img%20stereoimages%20movies%20prom_20120.wmv"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vs.gsfc.nasa.gov/vis/a010000/a010100/a010104/index.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hyperlink" Target="http://geology.com/nasa/aurora-borealis.s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file:///G:\Alan's%20writing\Kappenman%20Animate3_March1989.avi" TargetMode="Externa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video" Target="file:///D:\My%20Documents\Alan's%20writing\Electrical%20Transformer%20Blast.wmv" TargetMode="Externa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empactamerica.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www.empcommission.org/" TargetMode="External"/><Relationship Id="rId4" Type="http://schemas.openxmlformats.org/officeDocument/2006/relationships/hyperlink" Target="http://www.eiscouncil.or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ideo" Target="file:///G:\Alan's%20writing\NASA%20GISS%20%20Research%20News%20%20NASA%20Finds%202011%20Ninth%20Warmest%20Year%20on%20Record3.wmv" TargetMode="Externa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wri.org/project/eutrophication/map"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www.businessinsurance.com/apps/pbcs.dll/article?AID=/20091221/NEWS/912219994"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businessinsurance.com/apps/pbcs.dll/article?AID=/20091221/NEWS/912219994"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hyperlink" Target="http://www.thelancet.com/journals/laninf/issue/vol12no1/PIIS1473-3099(11)X7039-1"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vitamindcouncil.org/"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youtube.com/watch?v=k0GC9Fq8lfg"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hyperlink" Target="http://www.rims.org/RESOURCES/BUSINESSCONTINUITYANDPANDEMICS/Pages/default.aspx" TargetMode="External"/><Relationship Id="rId13" Type="http://schemas.openxmlformats.org/officeDocument/2006/relationships/hyperlink" Target="http://www.lrc.fema.gov/path_pandemic.html" TargetMode="External"/><Relationship Id="rId3" Type="http://schemas.openxmlformats.org/officeDocument/2006/relationships/hyperlink" Target="http://global.marsh.com/risk/pandemic/index.php" TargetMode="External"/><Relationship Id="rId7" Type="http://schemas.openxmlformats.org/officeDocument/2006/relationships/hyperlink" Target="http://www.cdc.gov/h1n1flu/" TargetMode="External"/><Relationship Id="rId12" Type="http://schemas.openxmlformats.org/officeDocument/2006/relationships/hyperlink" Target="http://www.hhs.gov/pandemicflu/plan/appendixj.html"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www.cdc.gov/flu/tools/fluaid/" TargetMode="External"/><Relationship Id="rId11" Type="http://schemas.openxmlformats.org/officeDocument/2006/relationships/hyperlink" Target="http://nnlm.gov/ep/disaster-plan-templates/pandemic-planning/" TargetMode="External"/><Relationship Id="rId5" Type="http://schemas.openxmlformats.org/officeDocument/2006/relationships/hyperlink" Target="http://www.flu.gov/" TargetMode="External"/><Relationship Id="rId10" Type="http://schemas.openxmlformats.org/officeDocument/2006/relationships/hyperlink" Target="http://bioethics.iu.edu/reference-center/pandemic-influenza/" TargetMode="External"/><Relationship Id="rId4" Type="http://schemas.openxmlformats.org/officeDocument/2006/relationships/hyperlink" Target="http://www.pandemicflu.gov/" TargetMode="External"/><Relationship Id="rId9" Type="http://schemas.openxmlformats.org/officeDocument/2006/relationships/hyperlink" Target="http://www.osha.gov/Publications/influenza_pandemic.html"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mailto:aroth@advfusion.com"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762000"/>
            <a:ext cx="8229600" cy="1470025"/>
          </a:xfrm>
        </p:spPr>
        <p:txBody>
          <a:bodyPr/>
          <a:lstStyle/>
          <a:p>
            <a:pPr eaLnBrk="1" hangingPunct="1"/>
            <a:r>
              <a:rPr lang="en-US" sz="3600" smtClean="0"/>
              <a:t>Casualty Actuaries of New England</a:t>
            </a:r>
            <a:br>
              <a:rPr lang="en-US" sz="3600" smtClean="0"/>
            </a:br>
            <a:r>
              <a:rPr lang="en-US" sz="3600" smtClean="0"/>
              <a:t>Meeting of April 2, 2012</a:t>
            </a:r>
          </a:p>
        </p:txBody>
      </p:sp>
      <p:sp>
        <p:nvSpPr>
          <p:cNvPr id="2051" name="Subtitle 2"/>
          <p:cNvSpPr>
            <a:spLocks noGrp="1"/>
          </p:cNvSpPr>
          <p:nvPr>
            <p:ph type="subTitle" idx="1"/>
          </p:nvPr>
        </p:nvSpPr>
        <p:spPr>
          <a:xfrm>
            <a:off x="1371600" y="2743200"/>
            <a:ext cx="6400800" cy="2895600"/>
          </a:xfrm>
        </p:spPr>
        <p:txBody>
          <a:bodyPr/>
          <a:lstStyle/>
          <a:p>
            <a:pPr eaLnBrk="1" hangingPunct="1"/>
            <a:r>
              <a:rPr lang="en-US" sz="4400" b="1" smtClean="0">
                <a:solidFill>
                  <a:schemeClr val="accent1"/>
                </a:solidFill>
              </a:rPr>
              <a:t>Emerging Risks – </a:t>
            </a:r>
            <a:br>
              <a:rPr lang="en-US" sz="4400" b="1" smtClean="0">
                <a:solidFill>
                  <a:schemeClr val="accent1"/>
                </a:solidFill>
              </a:rPr>
            </a:br>
            <a:r>
              <a:rPr lang="en-US" sz="4400" b="1" smtClean="0">
                <a:solidFill>
                  <a:schemeClr val="accent1"/>
                </a:solidFill>
              </a:rPr>
              <a:t>Knowns and Unknowns</a:t>
            </a:r>
            <a:endParaRPr lang="en-US" b="1" smtClean="0">
              <a:solidFill>
                <a:schemeClr val="accent1"/>
              </a:solidFill>
            </a:endParaRPr>
          </a:p>
          <a:p>
            <a:pPr eaLnBrk="1" hangingPunct="1"/>
            <a:r>
              <a:rPr lang="en-US" sz="2000" smtClean="0">
                <a:solidFill>
                  <a:schemeClr val="tx1"/>
                </a:solidFill>
              </a:rPr>
              <a:t>Alan D. Roth, Ph.D.</a:t>
            </a:r>
          </a:p>
          <a:p>
            <a:pPr eaLnBrk="1" hangingPunct="1"/>
            <a:r>
              <a:rPr lang="en-US" sz="2000" smtClean="0">
                <a:solidFill>
                  <a:schemeClr val="tx1"/>
                </a:solidFill>
              </a:rPr>
              <a:t>Chief Risk Officer,</a:t>
            </a:r>
            <a:br>
              <a:rPr lang="en-US" sz="2000" smtClean="0">
                <a:solidFill>
                  <a:schemeClr val="tx1"/>
                </a:solidFill>
              </a:rPr>
            </a:br>
            <a:r>
              <a:rPr lang="en-US" sz="2000" smtClean="0">
                <a:solidFill>
                  <a:schemeClr val="tx1"/>
                </a:solidFill>
              </a:rPr>
              <a:t>Advanced Fusion Systems, LLC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smtClean="0"/>
              <a:t>The Carrington Event of 1859 in Cycle 10</a:t>
            </a:r>
          </a:p>
        </p:txBody>
      </p:sp>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2000" b="1" dirty="0" smtClean="0"/>
              <a:t>Not even 100 sun spots at peak that year</a:t>
            </a:r>
          </a:p>
          <a:p>
            <a:pPr algn="ctr" eaLnBrk="1" fontAlgn="auto" hangingPunct="1">
              <a:spcAft>
                <a:spcPts val="0"/>
              </a:spcAft>
              <a:buFont typeface="Arial" pitchFamily="34" charset="0"/>
              <a:buNone/>
              <a:defRPr/>
            </a:pPr>
            <a:endParaRPr lang="en-US" sz="1050" dirty="0" smtClean="0">
              <a:hlinkClick r:id="rId3"/>
            </a:endParaRPr>
          </a:p>
          <a:p>
            <a:pPr algn="ctr" eaLnBrk="1" fontAlgn="auto" hangingPunct="1">
              <a:spcAft>
                <a:spcPts val="0"/>
              </a:spcAft>
              <a:buFont typeface="Arial" pitchFamily="34" charset="0"/>
              <a:buNone/>
              <a:defRPr/>
            </a:pPr>
            <a:r>
              <a:rPr lang="en-US" sz="1050" dirty="0" smtClean="0">
                <a:hlinkClick r:id="rId3"/>
              </a:rPr>
              <a:t>http://www.ips.gov.au/Educational/2/3/1</a:t>
            </a:r>
            <a:endParaRPr lang="en-US" sz="1050" b="1" dirty="0" smtClean="0"/>
          </a:p>
          <a:p>
            <a:pPr algn="ctr" eaLnBrk="1" fontAlgn="auto" hangingPunct="1">
              <a:spcAft>
                <a:spcPts val="0"/>
              </a:spcAft>
              <a:buFont typeface="Arial" pitchFamily="34" charset="0"/>
              <a:buNone/>
              <a:defRPr/>
            </a:pPr>
            <a:endParaRPr lang="en-US" sz="2000" b="1" dirty="0"/>
          </a:p>
        </p:txBody>
      </p:sp>
      <p:pic>
        <p:nvPicPr>
          <p:cNvPr id="11268" name="Picture 7" descr="Solar Cycle 10"/>
          <p:cNvPicPr>
            <a:picLocks noGrp="1" noChangeAspect="1" noChangeArrowheads="1"/>
          </p:cNvPicPr>
          <p:nvPr>
            <p:ph type="pic" idx="1"/>
          </p:nvPr>
        </p:nvPicPr>
        <p:blipFill>
          <a:blip r:embed="rId4" cstate="print"/>
          <a:srcRect t="536" b="536"/>
          <a:stretch>
            <a:fillRect/>
          </a:stretch>
        </p:blipFill>
        <p:spPr>
          <a:xfrm>
            <a:off x="1752600" y="609600"/>
            <a:ext cx="5486400" cy="4114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29200"/>
            <a:ext cx="7467600" cy="566738"/>
          </a:xfrm>
        </p:spPr>
        <p:txBody>
          <a:bodyPr rtlCol="0">
            <a:normAutofit fontScale="90000"/>
          </a:bodyPr>
          <a:lstStyle/>
          <a:p>
            <a:pPr eaLnBrk="1" fontAlgn="auto" hangingPunct="1">
              <a:spcAft>
                <a:spcPts val="0"/>
              </a:spcAft>
              <a:defRPr/>
            </a:pPr>
            <a:r>
              <a:rPr lang="en-US" dirty="0" smtClean="0"/>
              <a:t>The recent long, deep solar minimum lasted almost two full years 2008-09</a:t>
            </a:r>
            <a:br>
              <a:rPr lang="en-US" dirty="0" smtClean="0"/>
            </a:br>
            <a:r>
              <a:rPr lang="en-US" dirty="0" smtClean="0"/>
              <a:t>                                   This last happened in 1912-14</a:t>
            </a:r>
            <a:endParaRPr lang="en-US" dirty="0"/>
          </a:p>
        </p:txBody>
      </p:sp>
      <p:sp>
        <p:nvSpPr>
          <p:cNvPr id="12291" name="Text Placeholder 3"/>
          <p:cNvSpPr>
            <a:spLocks noGrp="1"/>
          </p:cNvSpPr>
          <p:nvPr>
            <p:ph type="body" sz="half" idx="2"/>
          </p:nvPr>
        </p:nvSpPr>
        <p:spPr>
          <a:xfrm>
            <a:off x="1792288" y="5867400"/>
            <a:ext cx="5486400" cy="304800"/>
          </a:xfrm>
        </p:spPr>
        <p:txBody>
          <a:bodyPr/>
          <a:lstStyle/>
          <a:p>
            <a:pPr algn="ctr" eaLnBrk="1" hangingPunct="1"/>
            <a:r>
              <a:rPr lang="en-US" smtClean="0">
                <a:hlinkClick r:id="rId3"/>
              </a:rPr>
              <a:t>http://www.swpc.noaa.gov/SolarCycle/</a:t>
            </a:r>
            <a:endParaRPr lang="en-US" smtClean="0">
              <a:solidFill>
                <a:schemeClr val="bg1"/>
              </a:solidFill>
            </a:endParaRPr>
          </a:p>
        </p:txBody>
      </p:sp>
      <p:pic>
        <p:nvPicPr>
          <p:cNvPr id="12292" name="Picture 3"/>
          <p:cNvPicPr>
            <a:picLocks noGrp="1" noChangeAspect="1" noChangeArrowheads="1"/>
          </p:cNvPicPr>
          <p:nvPr>
            <p:ph type="pic" idx="1"/>
          </p:nvPr>
        </p:nvPicPr>
        <p:blipFill>
          <a:blip r:embed="rId4" cstate="print"/>
          <a:srcRect t="909" b="909"/>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b="1" smtClean="0"/>
              <a:t>A Solar Flare </a:t>
            </a:r>
            <a:r>
              <a:rPr lang="en-US" smtClean="0"/>
              <a:t>(video repeated)</a:t>
            </a:r>
          </a:p>
        </p:txBody>
      </p:sp>
      <p:pic>
        <p:nvPicPr>
          <p:cNvPr id="9" name="The Sun performs for SDO.wmv">
            <a:hlinkClick r:id="" action="ppaction://media"/>
          </p:cNvPr>
          <p:cNvPicPr>
            <a:picLocks noGrp="1" noRot="1" noChangeAspect="1"/>
          </p:cNvPicPr>
          <p:nvPr>
            <p:ph idx="1"/>
            <a:videoFile r:link="rId1"/>
          </p:nvPr>
        </p:nvPicPr>
        <p:blipFill>
          <a:blip r:embed="rId4" cstate="print"/>
          <a:srcRect/>
          <a:stretch>
            <a:fillRect/>
          </a:stretch>
        </p:blipFill>
        <p:spPr>
          <a:xfrm>
            <a:off x="596900" y="1600200"/>
            <a:ext cx="7950200"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3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pic>
        <p:nvPicPr>
          <p:cNvPr id="4" name="sun plasma dancing in the magnetic field (2011-03-16 20 09 20 UTC) - YouTube.wmv">
            <a:hlinkClick r:id="" action="ppaction://media"/>
          </p:cNvPr>
          <p:cNvPicPr>
            <a:picLocks noGrp="1" noRot="1" noChangeAspect="1"/>
          </p:cNvPicPr>
          <p:nvPr>
            <p:ph idx="1"/>
            <a:videoFile r:link="rId1"/>
          </p:nvPr>
        </p:nvPicPr>
        <p:blipFill>
          <a:blip r:embed="rId4" cstate="print"/>
          <a:srcRect/>
          <a:stretch>
            <a:fillRect/>
          </a:stretch>
        </p:blipFill>
        <p:spPr>
          <a:xfrm>
            <a:off x="838200" y="1030288"/>
            <a:ext cx="7391400" cy="55260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b="1" smtClean="0"/>
              <a:t>Solar Flares</a:t>
            </a:r>
          </a:p>
        </p:txBody>
      </p:sp>
      <p:sp>
        <p:nvSpPr>
          <p:cNvPr id="15363" name="Content Placeholder 2"/>
          <p:cNvSpPr>
            <a:spLocks noGrp="1"/>
          </p:cNvSpPr>
          <p:nvPr>
            <p:ph idx="1"/>
          </p:nvPr>
        </p:nvSpPr>
        <p:spPr/>
        <p:txBody>
          <a:bodyPr/>
          <a:lstStyle/>
          <a:p>
            <a:pPr eaLnBrk="1" hangingPunct="1">
              <a:lnSpc>
                <a:spcPts val="3200"/>
              </a:lnSpc>
              <a:spcAft>
                <a:spcPts val="1800"/>
              </a:spcAft>
            </a:pPr>
            <a:r>
              <a:rPr lang="en-US" smtClean="0"/>
              <a:t>Solar flares generate radiation storms that affect satellites. They arrive in about 17-19 minutes. This is not well known. Confusion with CMEs.</a:t>
            </a:r>
          </a:p>
          <a:p>
            <a:pPr eaLnBrk="1" hangingPunct="1">
              <a:lnSpc>
                <a:spcPts val="3200"/>
              </a:lnSpc>
              <a:spcAft>
                <a:spcPts val="1800"/>
              </a:spcAft>
            </a:pPr>
            <a:r>
              <a:rPr lang="en-US" smtClean="0"/>
              <a:t>Because the Sun revolves, the radiation storms come from the left side of the Sun.</a:t>
            </a:r>
          </a:p>
          <a:p>
            <a:pPr eaLnBrk="1" hangingPunct="1">
              <a:lnSpc>
                <a:spcPts val="3200"/>
              </a:lnSpc>
              <a:spcAft>
                <a:spcPts val="1800"/>
              </a:spcAft>
            </a:pPr>
            <a:r>
              <a:rPr lang="en-US" smtClean="0"/>
              <a:t>NOAA provides radiation storm alerts for major GPS users, managers of communications satellites and airlines.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smtClean="0"/>
              <a:t>Coronal Mass Ejection (CME)</a:t>
            </a:r>
          </a:p>
        </p:txBody>
      </p:sp>
      <p:pic>
        <p:nvPicPr>
          <p:cNvPr id="5" name="stereo.gsfc.nasa.gov img stereoimages movies prom_20120.wmv">
            <a:hlinkClick r:id="" action="ppaction://media"/>
          </p:cNvPr>
          <p:cNvPicPr>
            <a:picLocks noGrp="1" noRot="1" noChangeAspect="1"/>
          </p:cNvPicPr>
          <p:nvPr>
            <p:ph idx="1"/>
            <a:videoFile r:link="rId1"/>
          </p:nvPr>
        </p:nvPicPr>
        <p:blipFill>
          <a:blip r:embed="rId4" cstate="print"/>
          <a:srcRect/>
          <a:stretch>
            <a:fillRect/>
          </a:stretch>
        </p:blipFill>
        <p:spPr>
          <a:xfrm>
            <a:off x="2057400" y="1447800"/>
            <a:ext cx="5105400" cy="5105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9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274638"/>
            <a:ext cx="8382000" cy="1143000"/>
          </a:xfrm>
        </p:spPr>
        <p:txBody>
          <a:bodyPr/>
          <a:lstStyle/>
          <a:p>
            <a:pPr eaLnBrk="1" hangingPunct="1"/>
            <a:r>
              <a:rPr lang="en-US" b="1" smtClean="0"/>
              <a:t>These CMEs are dangerous events</a:t>
            </a:r>
          </a:p>
        </p:txBody>
      </p:sp>
      <p:sp>
        <p:nvSpPr>
          <p:cNvPr id="17411" name="Content Placeholder 2"/>
          <p:cNvSpPr>
            <a:spLocks noGrp="1"/>
          </p:cNvSpPr>
          <p:nvPr>
            <p:ph idx="1"/>
          </p:nvPr>
        </p:nvSpPr>
        <p:spPr/>
        <p:txBody>
          <a:bodyPr/>
          <a:lstStyle/>
          <a:p>
            <a:pPr eaLnBrk="1" hangingPunct="1">
              <a:lnSpc>
                <a:spcPts val="3200"/>
              </a:lnSpc>
              <a:spcAft>
                <a:spcPts val="1800"/>
              </a:spcAft>
            </a:pPr>
            <a:r>
              <a:rPr lang="en-US" smtClean="0"/>
              <a:t>They reach the earth in 1 to 4 days.</a:t>
            </a:r>
          </a:p>
          <a:p>
            <a:pPr eaLnBrk="1" hangingPunct="1">
              <a:lnSpc>
                <a:spcPts val="3200"/>
              </a:lnSpc>
              <a:spcAft>
                <a:spcPts val="1800"/>
              </a:spcAft>
            </a:pPr>
            <a:r>
              <a:rPr lang="en-US" smtClean="0"/>
              <a:t>They need to be fired directly at us (with help of the solar wind).</a:t>
            </a:r>
          </a:p>
          <a:p>
            <a:pPr eaLnBrk="1" hangingPunct="1">
              <a:lnSpc>
                <a:spcPts val="3200"/>
              </a:lnSpc>
              <a:spcAft>
                <a:spcPts val="800"/>
              </a:spcAft>
            </a:pPr>
            <a:r>
              <a:rPr lang="en-US" smtClean="0"/>
              <a:t>They need to have the correct north/south orientation.</a:t>
            </a:r>
          </a:p>
          <a:p>
            <a:pPr eaLnBrk="1" hangingPunct="1">
              <a:lnSpc>
                <a:spcPts val="3200"/>
              </a:lnSpc>
              <a:spcAft>
                <a:spcPts val="800"/>
              </a:spcAft>
            </a:pPr>
            <a:r>
              <a:rPr lang="en-US" smtClean="0"/>
              <a:t>We know if the conditions are right for a major geomagnetic storm only about 17 to 20 minutes ahead of its arrival.</a:t>
            </a:r>
          </a:p>
          <a:p>
            <a:pPr eaLnBrk="1" hangingPunct="1">
              <a:buFont typeface="Arial" charset="0"/>
              <a:buNone/>
            </a:pPr>
            <a:endParaRPr lang="en-US" smtClean="0"/>
          </a:p>
          <a:p>
            <a:pPr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029200"/>
            <a:ext cx="8229600" cy="533400"/>
          </a:xfrm>
        </p:spPr>
        <p:txBody>
          <a:bodyPr rtlCol="0">
            <a:normAutofit fontScale="90000"/>
          </a:bodyPr>
          <a:lstStyle/>
          <a:p>
            <a:pPr eaLnBrk="1" fontAlgn="auto" hangingPunct="1">
              <a:spcAft>
                <a:spcPts val="0"/>
              </a:spcAft>
              <a:defRPr/>
            </a:pPr>
            <a:r>
              <a:rPr lang="en-US" b="1" dirty="0" smtClean="0"/>
              <a:t>Coronal Mass Ejection </a:t>
            </a:r>
            <a:br>
              <a:rPr lang="en-US" b="1" dirty="0" smtClean="0"/>
            </a:br>
            <a:r>
              <a:rPr lang="en-US" b="1" dirty="0" smtClean="0"/>
              <a:t>meeting the earth’s geomagnetic field</a:t>
            </a:r>
            <a:r>
              <a:rPr lang="en-US" dirty="0" smtClean="0"/>
              <a:t/>
            </a:r>
            <a:br>
              <a:rPr lang="en-US" dirty="0" smtClean="0"/>
            </a:br>
            <a:r>
              <a:rPr lang="en-US" sz="3100" dirty="0" smtClean="0"/>
              <a:t>The small dot in the light blue area is the earth. The blue lines represent the earth’s geomagnetic field.</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1300" dirty="0" smtClean="0">
                <a:hlinkClick r:id="rId3"/>
              </a:rPr>
              <a:t>http://svs.gsfc.nasa.gov/vis/a010000/a010100/a010104/index.html</a:t>
            </a: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endParaRPr lang="en-US" sz="3100" dirty="0"/>
          </a:p>
        </p:txBody>
      </p:sp>
      <p:pic>
        <p:nvPicPr>
          <p:cNvPr id="18435" name="Content Placeholder 7" descr="Geomagnetic storm approaches earth.jpg"/>
          <p:cNvPicPr>
            <a:picLocks noGrp="1" noChangeAspect="1"/>
          </p:cNvPicPr>
          <p:nvPr>
            <p:ph idx="1"/>
          </p:nvPr>
        </p:nvPicPr>
        <p:blipFill>
          <a:blip r:embed="rId4" cstate="print"/>
          <a:srcRect/>
          <a:stretch>
            <a:fillRect/>
          </a:stretch>
        </p:blipFill>
        <p:spPr>
          <a:xfrm>
            <a:off x="1676400" y="2667000"/>
            <a:ext cx="5638800" cy="317182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457200" y="427038"/>
            <a:ext cx="8229600" cy="6430962"/>
          </a:xfrm>
        </p:spPr>
        <p:txBody>
          <a:bodyPr anchor="t"/>
          <a:lstStyle/>
          <a:p>
            <a:r>
              <a:rPr lang="en-US" smtClean="0"/>
              <a:t>Aurora Borealis – Northern Lights</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z="1800" smtClean="0"/>
              <a:t>k</a:t>
            </a:r>
            <a:r>
              <a:rPr lang="en-US" smtClean="0"/>
              <a:t/>
            </a:r>
            <a:br>
              <a:rPr lang="en-US" smtClean="0"/>
            </a:br>
            <a:r>
              <a:rPr lang="en-US" sz="1600" smtClean="0"/>
              <a:t>Photo: </a:t>
            </a:r>
            <a:r>
              <a:rPr lang="en-US" sz="1400" smtClean="0">
                <a:hlinkClick r:id="rId3"/>
              </a:rPr>
              <a:t>http://geology.com/nasa/aurora-borealis.shtml</a:t>
            </a:r>
            <a:r>
              <a:rPr lang="en-US" smtClean="0"/>
              <a:t/>
            </a:r>
            <a:br>
              <a:rPr lang="en-US" smtClean="0"/>
            </a:br>
            <a:endParaRPr lang="en-US" smtClean="0"/>
          </a:p>
        </p:txBody>
      </p:sp>
      <p:pic>
        <p:nvPicPr>
          <p:cNvPr id="19459" name="Picture 5" descr="http://geology.com/nasa/aurora/aurora-borealis-curtains-alaska.jpg"/>
          <p:cNvPicPr>
            <a:picLocks noChangeAspect="1" noChangeArrowheads="1"/>
          </p:cNvPicPr>
          <p:nvPr/>
        </p:nvPicPr>
        <p:blipFill>
          <a:blip r:embed="rId4" cstate="print"/>
          <a:srcRect/>
          <a:stretch>
            <a:fillRect/>
          </a:stretch>
        </p:blipFill>
        <p:spPr bwMode="auto">
          <a:xfrm>
            <a:off x="990600" y="1143000"/>
            <a:ext cx="7143750"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381000" y="457200"/>
            <a:ext cx="8229600" cy="1143000"/>
          </a:xfrm>
        </p:spPr>
        <p:txBody>
          <a:bodyPr/>
          <a:lstStyle/>
          <a:p>
            <a:pPr eaLnBrk="1" hangingPunct="1"/>
            <a:r>
              <a:rPr lang="en-US" b="1" smtClean="0"/>
              <a:t>There have been many geomagnetic storms</a:t>
            </a:r>
          </a:p>
        </p:txBody>
      </p:sp>
      <p:sp>
        <p:nvSpPr>
          <p:cNvPr id="22531" name="Content Placeholder 5"/>
          <p:cNvSpPr>
            <a:spLocks noGrp="1"/>
          </p:cNvSpPr>
          <p:nvPr>
            <p:ph idx="1"/>
          </p:nvPr>
        </p:nvSpPr>
        <p:spPr>
          <a:xfrm>
            <a:off x="457200" y="1905000"/>
            <a:ext cx="8229600" cy="4525963"/>
          </a:xfrm>
        </p:spPr>
        <p:txBody>
          <a:bodyPr/>
          <a:lstStyle/>
          <a:p>
            <a:pPr eaLnBrk="1" hangingPunct="1">
              <a:spcBef>
                <a:spcPts val="0"/>
              </a:spcBef>
              <a:spcAft>
                <a:spcPts val="1800"/>
              </a:spcAft>
              <a:defRPr/>
            </a:pPr>
            <a:r>
              <a:rPr lang="en-US" dirty="0" smtClean="0"/>
              <a:t>The online Operations Manual of the North American Electric Reliability Corporation (NERC) cites geomagnetic storms of </a:t>
            </a:r>
            <a:r>
              <a:rPr lang="en-US" b="1" dirty="0" smtClean="0">
                <a:solidFill>
                  <a:schemeClr val="accent1">
                    <a:lumMod val="75000"/>
                  </a:schemeClr>
                </a:solidFill>
              </a:rPr>
              <a:t>1957, 1958, 1968, 1970, 1972, 1974, 1979, 1982, and 1989</a:t>
            </a:r>
            <a:r>
              <a:rPr lang="en-US" dirty="0" smtClean="0"/>
              <a:t> as causes of major power system disturbances. </a:t>
            </a:r>
          </a:p>
          <a:p>
            <a:pPr eaLnBrk="1" hangingPunct="1">
              <a:defRPr/>
            </a:pPr>
            <a:r>
              <a:rPr lang="en-US" dirty="0" smtClean="0"/>
              <a:t>The last geomagnetic storm that had serious damaging effects was 2003.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685800" y="1066800"/>
            <a:ext cx="7772400" cy="1470025"/>
          </a:xfrm>
        </p:spPr>
        <p:txBody>
          <a:bodyPr/>
          <a:lstStyle/>
          <a:p>
            <a:r>
              <a:rPr lang="en-US" sz="6000" b="1" smtClean="0"/>
              <a:t>ELECTROMAGNETIC </a:t>
            </a:r>
            <a:br>
              <a:rPr lang="en-US" sz="6000" b="1" smtClean="0"/>
            </a:br>
            <a:r>
              <a:rPr lang="en-US" sz="6000" b="1" smtClean="0"/>
              <a:t>PULSE</a:t>
            </a:r>
          </a:p>
        </p:txBody>
      </p:sp>
      <p:sp>
        <p:nvSpPr>
          <p:cNvPr id="5" name="Subtitle 4"/>
          <p:cNvSpPr>
            <a:spLocks noGrp="1"/>
          </p:cNvSpPr>
          <p:nvPr>
            <p:ph type="subTitle"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81000"/>
            <a:ext cx="8229600" cy="1143000"/>
          </a:xfrm>
        </p:spPr>
        <p:txBody>
          <a:bodyPr/>
          <a:lstStyle/>
          <a:p>
            <a:pPr eaLnBrk="1" hangingPunct="1">
              <a:lnSpc>
                <a:spcPts val="4000"/>
              </a:lnSpc>
            </a:pPr>
            <a:r>
              <a:rPr lang="en-US" b="1" smtClean="0"/>
              <a:t>We have become more and more vulnerable to solar activity</a:t>
            </a:r>
          </a:p>
        </p:txBody>
      </p:sp>
      <p:sp>
        <p:nvSpPr>
          <p:cNvPr id="21507" name="Content Placeholder 2"/>
          <p:cNvSpPr>
            <a:spLocks noGrp="1"/>
          </p:cNvSpPr>
          <p:nvPr>
            <p:ph idx="1"/>
          </p:nvPr>
        </p:nvSpPr>
        <p:spPr>
          <a:xfrm>
            <a:off x="457200" y="1828800"/>
            <a:ext cx="8229600" cy="4525963"/>
          </a:xfrm>
        </p:spPr>
        <p:txBody>
          <a:bodyPr/>
          <a:lstStyle/>
          <a:p>
            <a:pPr eaLnBrk="1" hangingPunct="1">
              <a:lnSpc>
                <a:spcPts val="3200"/>
              </a:lnSpc>
              <a:spcAft>
                <a:spcPts val="1800"/>
              </a:spcAft>
            </a:pPr>
            <a:r>
              <a:rPr lang="en-US" smtClean="0"/>
              <a:t>As our electric grid technology improves to give us better, more efficient service, the grid becomes more vulnerable to geomagnetic storms.</a:t>
            </a:r>
          </a:p>
          <a:p>
            <a:pPr eaLnBrk="1" hangingPunct="1">
              <a:lnSpc>
                <a:spcPts val="3200"/>
              </a:lnSpc>
              <a:spcAft>
                <a:spcPts val="1800"/>
              </a:spcAft>
            </a:pPr>
            <a:r>
              <a:rPr lang="en-US" smtClean="0"/>
              <a:t>We depend on electricity for so many things that would no longer be available. </a:t>
            </a:r>
          </a:p>
          <a:p>
            <a:pPr eaLnBrk="1" hangingPunct="1">
              <a:lnSpc>
                <a:spcPts val="3200"/>
              </a:lnSpc>
              <a:spcAft>
                <a:spcPts val="800"/>
              </a:spcAft>
            </a:pPr>
            <a:r>
              <a:rPr lang="en-US" smtClean="0"/>
              <a:t>What specifically would not be available?</a:t>
            </a:r>
          </a:p>
          <a:p>
            <a:pPr eaLnBrk="1" hangingPunct="1">
              <a:lnSpc>
                <a:spcPts val="3200"/>
              </a:lnSpc>
              <a:spcAft>
                <a:spcPts val="800"/>
              </a:spcAft>
            </a:pP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143000" y="1524000"/>
            <a:ext cx="6705600" cy="914400"/>
          </a:xfrm>
        </p:spPr>
        <p:txBody>
          <a:bodyPr/>
          <a:lstStyle/>
          <a:p>
            <a:pPr algn="ctr" eaLnBrk="1" hangingPunct="1"/>
            <a:r>
              <a:rPr lang="en-US" sz="2800" smtClean="0"/>
              <a:t/>
            </a:r>
            <a:br>
              <a:rPr lang="en-US" sz="2800" smtClean="0"/>
            </a:br>
            <a:r>
              <a:rPr lang="en-US" sz="3200" smtClean="0"/>
              <a:t>The Carrington Event of 1859 and the Geomagnetic Storm of 1921 are considered </a:t>
            </a:r>
            <a:r>
              <a:rPr lang="en-US" sz="3200" smtClean="0">
                <a:solidFill>
                  <a:srgbClr val="FF0000"/>
                </a:solidFill>
              </a:rPr>
              <a:t>100-year</a:t>
            </a:r>
            <a:r>
              <a:rPr lang="en-US" sz="3200" smtClean="0"/>
              <a:t> events.</a:t>
            </a:r>
            <a:r>
              <a:rPr lang="en-US" sz="2400" smtClean="0"/>
              <a:t/>
            </a:r>
            <a:br>
              <a:rPr lang="en-US" sz="2400" smtClean="0"/>
            </a:br>
            <a:endParaRPr lang="en-US" sz="2400" smtClean="0"/>
          </a:p>
        </p:txBody>
      </p:sp>
      <p:sp>
        <p:nvSpPr>
          <p:cNvPr id="22531" name="Text Placeholder 3"/>
          <p:cNvSpPr>
            <a:spLocks noGrp="1"/>
          </p:cNvSpPr>
          <p:nvPr>
            <p:ph type="body" sz="half" idx="2"/>
          </p:nvPr>
        </p:nvSpPr>
        <p:spPr>
          <a:xfrm>
            <a:off x="533400" y="2514600"/>
            <a:ext cx="8229600" cy="2819400"/>
          </a:xfrm>
        </p:spPr>
        <p:txBody>
          <a:bodyPr/>
          <a:lstStyle/>
          <a:p>
            <a:pPr algn="ctr" eaLnBrk="1" hangingPunct="1"/>
            <a:r>
              <a:rPr lang="en-US" sz="3600" b="1" smtClean="0"/>
              <a:t>NASA scientists tell us </a:t>
            </a:r>
            <a:br>
              <a:rPr lang="en-US" sz="3600" b="1" smtClean="0"/>
            </a:br>
            <a:r>
              <a:rPr lang="en-US" sz="3600" b="1" smtClean="0"/>
              <a:t>the next big one is due. </a:t>
            </a:r>
          </a:p>
          <a:p>
            <a:pPr algn="ctr" eaLnBrk="1" hangingPunct="1"/>
            <a:r>
              <a:rPr lang="en-US" sz="3600" b="1" smtClean="0"/>
              <a:t>The question is not “</a:t>
            </a:r>
            <a:r>
              <a:rPr lang="en-US" sz="3600" b="1" smtClean="0">
                <a:solidFill>
                  <a:srgbClr val="FF0000"/>
                </a:solidFill>
              </a:rPr>
              <a:t>if</a:t>
            </a:r>
            <a:r>
              <a:rPr lang="en-US" sz="3600" b="1" smtClean="0"/>
              <a:t>” but “</a:t>
            </a:r>
            <a:r>
              <a:rPr lang="en-US" sz="3600" b="1" smtClean="0">
                <a:solidFill>
                  <a:srgbClr val="FF0000"/>
                </a:solidFill>
              </a:rPr>
              <a:t>when</a:t>
            </a:r>
            <a:r>
              <a:rPr lang="en-US" sz="3600" b="1"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Electrojets of the 1989 Storm</a:t>
            </a:r>
          </a:p>
        </p:txBody>
      </p:sp>
      <p:pic>
        <p:nvPicPr>
          <p:cNvPr id="6" name="Kappenman Animate3_March1989.avi">
            <a:hlinkClick r:id="" action="ppaction://media"/>
          </p:cNvPr>
          <p:cNvPicPr>
            <a:picLocks noGrp="1" noRot="1" noChangeAspect="1"/>
          </p:cNvPicPr>
          <p:nvPr>
            <p:ph idx="1"/>
            <a:videoFile r:link="rId1"/>
          </p:nvPr>
        </p:nvPicPr>
        <p:blipFill>
          <a:blip r:embed="rId4" cstate="print"/>
          <a:srcRect/>
          <a:stretch>
            <a:fillRect/>
          </a:stretch>
        </p:blipFill>
        <p:spPr>
          <a:xfrm>
            <a:off x="1066800" y="1303338"/>
            <a:ext cx="7086600" cy="52355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pPr eaLnBrk="1" hangingPunct="1"/>
            <a:r>
              <a:rPr lang="en-US" b="1" smtClean="0"/>
              <a:t>Impact of the 1989 storm</a:t>
            </a:r>
          </a:p>
        </p:txBody>
      </p:sp>
      <p:sp>
        <p:nvSpPr>
          <p:cNvPr id="24579" name="Content Placeholder 5"/>
          <p:cNvSpPr>
            <a:spLocks noGrp="1"/>
          </p:cNvSpPr>
          <p:nvPr>
            <p:ph idx="1"/>
          </p:nvPr>
        </p:nvSpPr>
        <p:spPr/>
        <p:txBody>
          <a:bodyPr/>
          <a:lstStyle/>
          <a:p>
            <a:pPr eaLnBrk="1" hangingPunct="1">
              <a:lnSpc>
                <a:spcPts val="3200"/>
              </a:lnSpc>
              <a:spcAft>
                <a:spcPts val="800"/>
              </a:spcAft>
            </a:pPr>
            <a:r>
              <a:rPr lang="en-US" smtClean="0"/>
              <a:t>Coronal mass ejection was launched on March 9, 1989. It reached earth </a:t>
            </a:r>
            <a:r>
              <a:rPr lang="en-US" b="1" smtClean="0"/>
              <a:t>3 ½ days </a:t>
            </a:r>
            <a:r>
              <a:rPr lang="en-US" smtClean="0"/>
              <a:t>later.</a:t>
            </a:r>
          </a:p>
          <a:p>
            <a:pPr eaLnBrk="1" hangingPunct="1">
              <a:lnSpc>
                <a:spcPts val="3200"/>
              </a:lnSpc>
              <a:spcAft>
                <a:spcPts val="800"/>
              </a:spcAft>
            </a:pPr>
            <a:r>
              <a:rPr lang="en-US" smtClean="0"/>
              <a:t>It was manifested by a ground induced current (GIC) that coupled with transmission lines.</a:t>
            </a:r>
          </a:p>
          <a:p>
            <a:pPr eaLnBrk="1" hangingPunct="1">
              <a:lnSpc>
                <a:spcPts val="3200"/>
              </a:lnSpc>
              <a:spcAft>
                <a:spcPts val="800"/>
              </a:spcAft>
            </a:pPr>
            <a:r>
              <a:rPr lang="en-US" smtClean="0"/>
              <a:t>The greatest impact was the outage of the Quebec Province electric grid for 9 hours.</a:t>
            </a:r>
          </a:p>
          <a:p>
            <a:pPr eaLnBrk="1" hangingPunct="1">
              <a:lnSpc>
                <a:spcPts val="3200"/>
              </a:lnSpc>
              <a:spcAft>
                <a:spcPts val="800"/>
              </a:spcAft>
            </a:pPr>
            <a:r>
              <a:rPr lang="en-US" smtClean="0"/>
              <a:t>One large transformer was destroyed (cooked) at the Salem nuclear plant in New Jersey.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609600"/>
            <a:ext cx="8229600" cy="6019800"/>
          </a:xfrm>
        </p:spPr>
        <p:txBody>
          <a:bodyPr anchor="t"/>
          <a:lstStyle/>
          <a:p>
            <a:pPr eaLnBrk="1" hangingPunct="1"/>
            <a:r>
              <a:rPr lang="en-US" smtClean="0"/>
              <a:t>Damage from 1989 storm</a:t>
            </a:r>
            <a:br>
              <a:rPr lang="en-US" smtClean="0"/>
            </a:br>
            <a:r>
              <a:rPr lang="en-US" sz="1000" smtClean="0"/>
              <a:t/>
            </a:r>
            <a:br>
              <a:rPr lang="en-US" sz="1000" smtClean="0"/>
            </a:br>
            <a:r>
              <a:rPr lang="en-US" sz="3600" smtClean="0"/>
              <a:t>Part of the cooked transformer</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1600" b="1" smtClean="0"/>
              <a:t>Kappenman, Geomagnetic Storms and Their Impacts on the U.S. Power Grid</a:t>
            </a:r>
            <a:br>
              <a:rPr lang="en-US" sz="1600" b="1" smtClean="0"/>
            </a:br>
            <a:r>
              <a:rPr lang="en-US" sz="1600" b="1" smtClean="0"/>
              <a:t>Prepared for Oak Ridge National Laboratory, January 2010, p. 2-29</a:t>
            </a:r>
          </a:p>
        </p:txBody>
      </p:sp>
      <p:pic>
        <p:nvPicPr>
          <p:cNvPr id="25603" name="Picture 2"/>
          <p:cNvPicPr>
            <a:picLocks noGrp="1" noChangeAspect="1" noChangeArrowheads="1"/>
          </p:cNvPicPr>
          <p:nvPr>
            <p:ph idx="1"/>
          </p:nvPr>
        </p:nvPicPr>
        <p:blipFill>
          <a:blip r:embed="rId3" cstate="print"/>
          <a:srcRect/>
          <a:stretch>
            <a:fillRect/>
          </a:stretch>
        </p:blipFill>
        <p:spPr>
          <a:xfrm>
            <a:off x="2743200" y="2438400"/>
            <a:ext cx="3581400" cy="25273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b="1" smtClean="0"/>
              <a:t>Damage from 1989 storm </a:t>
            </a:r>
            <a:r>
              <a:rPr lang="en-US" sz="2400" smtClean="0"/>
              <a:t>cont’d</a:t>
            </a:r>
          </a:p>
        </p:txBody>
      </p:sp>
      <p:sp>
        <p:nvSpPr>
          <p:cNvPr id="26627" name="Content Placeholder 2"/>
          <p:cNvSpPr>
            <a:spLocks noGrp="1"/>
          </p:cNvSpPr>
          <p:nvPr>
            <p:ph idx="1"/>
          </p:nvPr>
        </p:nvSpPr>
        <p:spPr/>
        <p:txBody>
          <a:bodyPr/>
          <a:lstStyle/>
          <a:p>
            <a:pPr eaLnBrk="1" hangingPunct="1">
              <a:spcAft>
                <a:spcPts val="800"/>
              </a:spcAft>
              <a:buFont typeface="Arial" charset="0"/>
              <a:buNone/>
            </a:pPr>
            <a:r>
              <a:rPr lang="en-US" sz="4000" smtClean="0"/>
              <a:t>   Within 2 years after the March ’89 exposure, 11 nuclear plants noted failures of large transformers, in addition to the Salem failure.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914400" y="1066800"/>
            <a:ext cx="7467600" cy="3478213"/>
          </a:xfrm>
          <a:prstGeom prst="rect">
            <a:avLst/>
          </a:prstGeom>
          <a:noFill/>
          <a:ln w="9525">
            <a:noFill/>
            <a:miter lim="800000"/>
            <a:headEnd/>
            <a:tailEnd/>
          </a:ln>
        </p:spPr>
        <p:txBody>
          <a:bodyPr>
            <a:spAutoFit/>
          </a:bodyPr>
          <a:lstStyle/>
          <a:p>
            <a:r>
              <a:rPr lang="en-US" sz="4400" b="1">
                <a:latin typeface="Calibri" pitchFamily="34" charset="0"/>
              </a:rPr>
              <a:t>Power Grids should expect Storms 4 to 10 Times More Intense than the March 1989 Storm and to extend much further south.</a:t>
            </a:r>
            <a:endParaRPr lang="en-US" sz="440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b="1" smtClean="0"/>
              <a:t>But less destruction is more likely</a:t>
            </a:r>
          </a:p>
        </p:txBody>
      </p:sp>
      <p:sp>
        <p:nvSpPr>
          <p:cNvPr id="36867" name="Content Placeholder 2"/>
          <p:cNvSpPr>
            <a:spLocks noGrp="1"/>
          </p:cNvSpPr>
          <p:nvPr>
            <p:ph idx="1"/>
          </p:nvPr>
        </p:nvSpPr>
        <p:spPr>
          <a:xfrm>
            <a:off x="609600" y="1600200"/>
            <a:ext cx="8229600" cy="4525963"/>
          </a:xfrm>
        </p:spPr>
        <p:txBody>
          <a:bodyPr/>
          <a:lstStyle/>
          <a:p>
            <a:pPr marL="0" indent="0" eaLnBrk="1" hangingPunct="1">
              <a:buFont typeface="Arial" charset="0"/>
              <a:buNone/>
              <a:defRPr/>
            </a:pPr>
            <a:r>
              <a:rPr lang="en-US" sz="4000" dirty="0" smtClean="0"/>
              <a:t>We can recover from a moderate or indirect hit. But we may need to get through some weeks or some months. Those who prepare will be the most likely to regain operations.</a:t>
            </a:r>
          </a:p>
          <a:p>
            <a:pPr eaLnBrk="1" hangingPunct="1">
              <a:buFont typeface="Arial" charset="0"/>
              <a:buNone/>
              <a:defRPr/>
            </a:pPr>
            <a:endParaRPr lang="en-US" sz="4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rtlCol="0" anchor="t">
            <a:normAutofit fontScale="90000"/>
          </a:bodyPr>
          <a:lstStyle/>
          <a:p>
            <a:pPr eaLnBrk="1" fontAlgn="auto" hangingPunct="1">
              <a:spcAft>
                <a:spcPts val="0"/>
              </a:spcAft>
              <a:defRPr/>
            </a:pPr>
            <a:r>
              <a:rPr lang="en-US" sz="4000" dirty="0" smtClean="0"/>
              <a:t>Power System Disturbance and Outage Scenario of Unprecedented Scale</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2400" b="1" dirty="0" smtClean="0"/>
              <a:t>Areas of Probable Power System Collapse</a:t>
            </a:r>
            <a:br>
              <a:rPr lang="en-US" sz="2400" b="1" dirty="0" smtClean="0"/>
            </a:br>
            <a:r>
              <a:rPr lang="en-US" sz="2700" b="1" dirty="0" smtClean="0"/>
              <a:t>Impacted Regions involve population of &gt;130 Million</a:t>
            </a:r>
            <a:br>
              <a:rPr lang="en-US" sz="2700" b="1" dirty="0" smtClean="0"/>
            </a:br>
            <a:r>
              <a:rPr lang="en-US" sz="1800" b="1" dirty="0" smtClean="0"/>
              <a:t>John G. </a:t>
            </a:r>
            <a:r>
              <a:rPr lang="en-US" sz="1800" b="1" dirty="0" err="1" smtClean="0"/>
              <a:t>Kappenman</a:t>
            </a:r>
            <a:r>
              <a:rPr lang="en-US" sz="1800" b="1" dirty="0" smtClean="0"/>
              <a:t>, Storm Analysis Consultants, October 2010</a:t>
            </a:r>
            <a:endParaRPr lang="en-US" sz="2200" b="1" dirty="0"/>
          </a:p>
        </p:txBody>
      </p:sp>
      <p:pic>
        <p:nvPicPr>
          <p:cNvPr id="29699" name="Picture 2"/>
          <p:cNvPicPr>
            <a:picLocks noGrp="1" noChangeAspect="1" noChangeArrowheads="1"/>
          </p:cNvPicPr>
          <p:nvPr>
            <p:ph idx="1"/>
          </p:nvPr>
        </p:nvPicPr>
        <p:blipFill>
          <a:blip r:embed="rId3" cstate="print"/>
          <a:srcRect/>
          <a:stretch>
            <a:fillRect/>
          </a:stretch>
        </p:blipFill>
        <p:spPr>
          <a:xfrm>
            <a:off x="1066800" y="1600200"/>
            <a:ext cx="7239000" cy="340995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457200" y="1524000"/>
            <a:ext cx="8229600" cy="4525963"/>
          </a:xfrm>
        </p:spPr>
        <p:txBody>
          <a:bodyPr/>
          <a:lstStyle/>
          <a:p>
            <a:pPr algn="ctr">
              <a:buFont typeface="Arial" charset="0"/>
              <a:buNone/>
            </a:pPr>
            <a:r>
              <a:rPr lang="en-US" sz="6600" b="1" smtClean="0"/>
              <a:t>THE NUCLEAR BLAST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6000" b="1" smtClean="0"/>
              <a:t>Three main sources</a:t>
            </a:r>
          </a:p>
        </p:txBody>
      </p:sp>
      <p:sp>
        <p:nvSpPr>
          <p:cNvPr id="4099" name="Content Placeholder 2"/>
          <p:cNvSpPr>
            <a:spLocks noGrp="1"/>
          </p:cNvSpPr>
          <p:nvPr>
            <p:ph idx="1"/>
          </p:nvPr>
        </p:nvSpPr>
        <p:spPr>
          <a:xfrm>
            <a:off x="304800" y="1600200"/>
            <a:ext cx="8534400" cy="4525963"/>
          </a:xfrm>
        </p:spPr>
        <p:txBody>
          <a:bodyPr/>
          <a:lstStyle/>
          <a:p>
            <a:pPr eaLnBrk="1" hangingPunct="1"/>
            <a:r>
              <a:rPr lang="en-US" sz="4000" b="1" smtClean="0"/>
              <a:t>The Sun </a:t>
            </a:r>
            <a:r>
              <a:rPr lang="en-US" sz="4000" smtClean="0"/>
              <a:t>– a certainty (99.9%?)</a:t>
            </a:r>
          </a:p>
          <a:p>
            <a:pPr eaLnBrk="1" hangingPunct="1"/>
            <a:r>
              <a:rPr lang="en-US" sz="4000" b="1" smtClean="0"/>
              <a:t>A nuclear blast </a:t>
            </a:r>
            <a:r>
              <a:rPr lang="en-US" sz="4000" smtClean="0"/>
              <a:t>– possible (50%?) &amp; devastating</a:t>
            </a:r>
          </a:p>
          <a:p>
            <a:pPr eaLnBrk="1" hangingPunct="1"/>
            <a:r>
              <a:rPr lang="en-US" sz="4000" b="1" smtClean="0"/>
              <a:t>A non-nuclear strike </a:t>
            </a:r>
            <a:r>
              <a:rPr lang="en-US" sz="4000" smtClean="0"/>
              <a:t>– very likely (75%?) and near-term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ctrTitle"/>
          </p:nvPr>
        </p:nvSpPr>
        <p:spPr/>
        <p:txBody>
          <a:bodyPr/>
          <a:lstStyle/>
          <a:p>
            <a:r>
              <a:rPr lang="en-US" sz="6000" b="1" smtClean="0"/>
              <a:t>High Altitude </a:t>
            </a:r>
            <a:br>
              <a:rPr lang="en-US" sz="6000" b="1" smtClean="0"/>
            </a:br>
            <a:r>
              <a:rPr lang="en-US" sz="6000" b="1" smtClean="0"/>
              <a:t>(Nuclear) EMP</a:t>
            </a:r>
            <a:br>
              <a:rPr lang="en-US" sz="6000" b="1" smtClean="0"/>
            </a:br>
            <a:r>
              <a:rPr lang="en-US" sz="7200" b="1" smtClean="0"/>
              <a:t>= HEMP</a:t>
            </a:r>
          </a:p>
        </p:txBody>
      </p:sp>
      <p:sp>
        <p:nvSpPr>
          <p:cNvPr id="5" name="Subtitle 4"/>
          <p:cNvSpPr>
            <a:spLocks noGrp="1"/>
          </p:cNvSpPr>
          <p:nvPr>
            <p:ph type="subTitle"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4294967295"/>
          </p:nvPr>
        </p:nvSpPr>
        <p:spPr>
          <a:xfrm>
            <a:off x="533400" y="914400"/>
            <a:ext cx="8229600" cy="4525963"/>
          </a:xfrm>
        </p:spPr>
        <p:txBody>
          <a:bodyPr/>
          <a:lstStyle/>
          <a:p>
            <a:pPr eaLnBrk="1" hangingPunct="1">
              <a:lnSpc>
                <a:spcPts val="3200"/>
              </a:lnSpc>
              <a:spcAft>
                <a:spcPts val="1800"/>
              </a:spcAft>
            </a:pPr>
            <a:r>
              <a:rPr lang="en-US" smtClean="0"/>
              <a:t>First example of </a:t>
            </a:r>
            <a:r>
              <a:rPr lang="en-US" b="1" smtClean="0"/>
              <a:t>HEMP</a:t>
            </a:r>
            <a:r>
              <a:rPr lang="en-US" smtClean="0"/>
              <a:t> was 9 July 1962 – Starfish Prime</a:t>
            </a:r>
          </a:p>
          <a:p>
            <a:pPr eaLnBrk="1" hangingPunct="1">
              <a:lnSpc>
                <a:spcPts val="3200"/>
              </a:lnSpc>
              <a:spcAft>
                <a:spcPts val="1800"/>
              </a:spcAft>
            </a:pPr>
            <a:r>
              <a:rPr lang="en-US" smtClean="0"/>
              <a:t>The nuclear pulse reached Honolulu 898 miles from the detonation point. Burned out 300 street lights and triggered many burglar alarms. Some hotels had “Rainbow Parties” watching the aurora.</a:t>
            </a:r>
          </a:p>
          <a:p>
            <a:pPr eaLnBrk="1" hangingPunct="1">
              <a:lnSpc>
                <a:spcPts val="3200"/>
              </a:lnSpc>
              <a:spcAft>
                <a:spcPts val="800"/>
              </a:spcAft>
            </a:pPr>
            <a:r>
              <a:rPr lang="en-US" smtClean="0"/>
              <a:t>Today’s nuclear devices can be made to maximize the electromagnetic pulse.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6096000" cy="990600"/>
          </a:xfrm>
        </p:spPr>
        <p:txBody>
          <a:bodyPr>
            <a:normAutofit fontScale="90000"/>
          </a:bodyPr>
          <a:lstStyle/>
          <a:p>
            <a:pPr>
              <a:defRPr/>
            </a:pPr>
            <a:r>
              <a:rPr lang="en-US" b="1" dirty="0"/>
              <a:t>HEMP Exposed Area </a:t>
            </a:r>
            <a:br>
              <a:rPr lang="en-US" b="1" dirty="0"/>
            </a:br>
            <a:r>
              <a:rPr lang="en-US" b="1" dirty="0"/>
              <a:t>for Height of </a:t>
            </a:r>
            <a:r>
              <a:rPr lang="en-US" b="1" dirty="0" smtClean="0"/>
              <a:t>Blast</a:t>
            </a:r>
            <a:endParaRPr lang="en-US" b="1" dirty="0"/>
          </a:p>
        </p:txBody>
      </p:sp>
      <p:pic>
        <p:nvPicPr>
          <p:cNvPr id="33795" name="Picture 2"/>
          <p:cNvPicPr>
            <a:picLocks noGrp="1" noChangeAspect="1" noChangeArrowheads="1"/>
          </p:cNvPicPr>
          <p:nvPr>
            <p:ph sz="half" idx="1"/>
          </p:nvPr>
        </p:nvPicPr>
        <p:blipFill>
          <a:blip r:embed="rId3" cstate="print"/>
          <a:srcRect/>
          <a:stretch>
            <a:fillRect/>
          </a:stretch>
        </p:blipFill>
        <p:spPr>
          <a:xfrm>
            <a:off x="1600200" y="1752600"/>
            <a:ext cx="6324600" cy="486727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10400" cy="990600"/>
          </a:xfrm>
        </p:spPr>
        <p:txBody>
          <a:bodyPr>
            <a:noAutofit/>
          </a:bodyPr>
          <a:lstStyle/>
          <a:p>
            <a:pPr>
              <a:defRPr/>
            </a:pPr>
            <a:r>
              <a:rPr lang="en-US" b="1" u="sng" dirty="0">
                <a:uFill>
                  <a:solidFill>
                    <a:schemeClr val="bg1"/>
                  </a:solidFill>
                </a:uFill>
              </a:rPr>
              <a:t>Electric Grid Consequences</a:t>
            </a:r>
            <a:endParaRPr lang="en-US" b="1" dirty="0"/>
          </a:p>
        </p:txBody>
      </p:sp>
      <p:sp>
        <p:nvSpPr>
          <p:cNvPr id="34819" name="Content Placeholder 2"/>
          <p:cNvSpPr>
            <a:spLocks noGrp="1"/>
          </p:cNvSpPr>
          <p:nvPr>
            <p:ph sz="half" idx="1"/>
          </p:nvPr>
        </p:nvSpPr>
        <p:spPr>
          <a:xfrm>
            <a:off x="457200" y="1447800"/>
            <a:ext cx="8382000" cy="4906963"/>
          </a:xfrm>
        </p:spPr>
        <p:txBody>
          <a:bodyPr/>
          <a:lstStyle/>
          <a:p>
            <a:pPr>
              <a:lnSpc>
                <a:spcPts val="3000"/>
              </a:lnSpc>
              <a:spcAft>
                <a:spcPts val="1200"/>
              </a:spcAft>
            </a:pPr>
            <a:r>
              <a:rPr lang="en-US" sz="2400" smtClean="0"/>
              <a:t>The pulse has 3 parts: E1, E2 and E3</a:t>
            </a:r>
          </a:p>
          <a:p>
            <a:pPr>
              <a:lnSpc>
                <a:spcPts val="3000"/>
              </a:lnSpc>
              <a:spcAft>
                <a:spcPts val="1200"/>
              </a:spcAft>
            </a:pPr>
            <a:r>
              <a:rPr lang="en-US" sz="2400" smtClean="0"/>
              <a:t>E1 will damage electronic gear including protection devices.</a:t>
            </a:r>
          </a:p>
          <a:p>
            <a:pPr>
              <a:lnSpc>
                <a:spcPts val="3000"/>
              </a:lnSpc>
              <a:spcAft>
                <a:spcPts val="1200"/>
              </a:spcAft>
            </a:pPr>
            <a:r>
              <a:rPr lang="en-US" sz="2400" smtClean="0"/>
              <a:t>E2 will saturate the core of transformers and generators.</a:t>
            </a:r>
          </a:p>
          <a:p>
            <a:pPr>
              <a:lnSpc>
                <a:spcPts val="3000"/>
              </a:lnSpc>
              <a:spcAft>
                <a:spcPts val="1200"/>
              </a:spcAft>
            </a:pPr>
            <a:r>
              <a:rPr lang="en-US" sz="2400" smtClean="0"/>
              <a:t>E3 will burn up the transformers and generators.</a:t>
            </a:r>
          </a:p>
          <a:p>
            <a:pPr>
              <a:lnSpc>
                <a:spcPts val="3000"/>
              </a:lnSpc>
              <a:spcAft>
                <a:spcPts val="1200"/>
              </a:spcAft>
            </a:pPr>
            <a:r>
              <a:rPr lang="en-US" sz="2400" smtClean="0"/>
              <a:t>Nuclear cooling systems will not function.</a:t>
            </a:r>
          </a:p>
          <a:p>
            <a:pPr>
              <a:lnSpc>
                <a:spcPts val="3000"/>
              </a:lnSpc>
              <a:spcAft>
                <a:spcPts val="1200"/>
              </a:spcAft>
            </a:pPr>
            <a:r>
              <a:rPr lang="en-US" sz="2400" smtClean="0"/>
              <a:t>Back-up generators will not function.</a:t>
            </a:r>
          </a:p>
          <a:p>
            <a:pPr>
              <a:lnSpc>
                <a:spcPts val="3000"/>
              </a:lnSpc>
              <a:spcAft>
                <a:spcPts val="1200"/>
              </a:spcAft>
            </a:pPr>
            <a:r>
              <a:rPr lang="en-US" sz="2400" smtClean="0"/>
              <a:t>Degree of dysfunction will vary for many reasons.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895600" y="457200"/>
            <a:ext cx="5791200" cy="762000"/>
          </a:xfrm>
        </p:spPr>
        <p:txBody>
          <a:bodyPr/>
          <a:lstStyle/>
          <a:p>
            <a:r>
              <a:rPr lang="en-US" smtClean="0"/>
              <a:t>Interconnectedness</a:t>
            </a:r>
          </a:p>
        </p:txBody>
      </p:sp>
      <p:pic>
        <p:nvPicPr>
          <p:cNvPr id="35843" name="Content Placeholder 4" descr="Interconnectedness.jpg"/>
          <p:cNvPicPr>
            <a:picLocks noGrp="1" noChangeAspect="1"/>
          </p:cNvPicPr>
          <p:nvPr>
            <p:ph idx="1"/>
          </p:nvPr>
        </p:nvPicPr>
        <p:blipFill>
          <a:blip r:embed="rId3" cstate="print"/>
          <a:srcRect/>
          <a:stretch>
            <a:fillRect/>
          </a:stretch>
        </p:blipFill>
        <p:spPr>
          <a:xfrm>
            <a:off x="1219200" y="1219200"/>
            <a:ext cx="6172200" cy="54864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p:txBody>
          <a:bodyPr/>
          <a:lstStyle/>
          <a:p>
            <a:pPr algn="ctr">
              <a:buFont typeface="Arial" charset="0"/>
              <a:buNone/>
            </a:pPr>
            <a:r>
              <a:rPr lang="en-US" sz="6000" b="1" smtClean="0"/>
              <a:t>NON-NUCLEAR EMP</a:t>
            </a:r>
          </a:p>
          <a:p>
            <a:pPr algn="ctr">
              <a:buFont typeface="Arial" charset="0"/>
              <a:buNone/>
            </a:pPr>
            <a:r>
              <a:rPr lang="en-US" sz="6000" b="1" smtClean="0"/>
              <a:t>(NNEMP)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838200"/>
            <a:ext cx="8229600" cy="1143000"/>
          </a:xfrm>
        </p:spPr>
        <p:txBody>
          <a:bodyPr/>
          <a:lstStyle/>
          <a:p>
            <a:r>
              <a:rPr lang="en-US" sz="4800" b="1" smtClean="0"/>
              <a:t>EMP Generators</a:t>
            </a:r>
          </a:p>
        </p:txBody>
      </p:sp>
      <p:pic>
        <p:nvPicPr>
          <p:cNvPr id="37891" name="Content Placeholder 3" descr="EMP generator in a pickup truck.jpg"/>
          <p:cNvPicPr>
            <a:picLocks noGrp="1" noChangeAspect="1"/>
          </p:cNvPicPr>
          <p:nvPr>
            <p:ph idx="1"/>
          </p:nvPr>
        </p:nvPicPr>
        <p:blipFill>
          <a:blip r:embed="rId3" cstate="print"/>
          <a:srcRect/>
          <a:stretch>
            <a:fillRect/>
          </a:stretch>
        </p:blipFill>
        <p:spPr>
          <a:xfrm>
            <a:off x="3962400" y="2743200"/>
            <a:ext cx="4702175" cy="2514600"/>
          </a:xfrm>
        </p:spPr>
      </p:pic>
      <p:pic>
        <p:nvPicPr>
          <p:cNvPr id="37892" name="Content Placeholder 9" descr="EMP generator in a box.jpg"/>
          <p:cNvPicPr>
            <a:picLocks noChangeAspect="1"/>
          </p:cNvPicPr>
          <p:nvPr/>
        </p:nvPicPr>
        <p:blipFill>
          <a:blip r:embed="rId4" cstate="print"/>
          <a:srcRect/>
          <a:stretch>
            <a:fillRect/>
          </a:stretch>
        </p:blipFill>
        <p:spPr bwMode="auto">
          <a:xfrm>
            <a:off x="1295400" y="2971800"/>
            <a:ext cx="1524000" cy="20367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rtlCol="0">
            <a:normAutofit fontScale="90000"/>
          </a:bodyPr>
          <a:lstStyle/>
          <a:p>
            <a:pPr eaLnBrk="1" fontAlgn="auto" hangingPunct="1">
              <a:spcAft>
                <a:spcPts val="0"/>
              </a:spcAft>
              <a:defRPr/>
            </a:pPr>
            <a:r>
              <a:rPr lang="en-US" b="1" dirty="0" smtClean="0"/>
              <a:t>NNEMP may be the greatest</a:t>
            </a:r>
            <a:br>
              <a:rPr lang="en-US" b="1" dirty="0" smtClean="0"/>
            </a:br>
            <a:r>
              <a:rPr lang="en-US" b="1" dirty="0" smtClean="0"/>
              <a:t> most immediate threat.</a:t>
            </a:r>
            <a:endParaRPr lang="en-US" b="1" dirty="0"/>
          </a:p>
        </p:txBody>
      </p:sp>
      <p:sp>
        <p:nvSpPr>
          <p:cNvPr id="38915" name="Content Placeholder 2"/>
          <p:cNvSpPr>
            <a:spLocks noGrp="1"/>
          </p:cNvSpPr>
          <p:nvPr>
            <p:ph idx="1"/>
          </p:nvPr>
        </p:nvSpPr>
        <p:spPr>
          <a:xfrm>
            <a:off x="457200" y="1828800"/>
            <a:ext cx="8382000" cy="4525963"/>
          </a:xfrm>
        </p:spPr>
        <p:txBody>
          <a:bodyPr/>
          <a:lstStyle/>
          <a:p>
            <a:pPr eaLnBrk="1" hangingPunct="1">
              <a:lnSpc>
                <a:spcPts val="3200"/>
              </a:lnSpc>
              <a:spcAft>
                <a:spcPts val="800"/>
              </a:spcAft>
            </a:pPr>
            <a:r>
              <a:rPr lang="en-US" smtClean="0"/>
              <a:t>An EMP generator can fit inside a van and can destroy an electrical substation from the road. </a:t>
            </a:r>
          </a:p>
          <a:p>
            <a:pPr eaLnBrk="1" hangingPunct="1">
              <a:lnSpc>
                <a:spcPts val="3200"/>
              </a:lnSpc>
              <a:spcAft>
                <a:spcPts val="800"/>
              </a:spcAft>
            </a:pPr>
            <a:r>
              <a:rPr lang="en-US" smtClean="0"/>
              <a:t>It is not difficult to get parts for it and make it.</a:t>
            </a:r>
          </a:p>
          <a:p>
            <a:pPr eaLnBrk="1" hangingPunct="1">
              <a:lnSpc>
                <a:spcPts val="3200"/>
              </a:lnSpc>
              <a:spcAft>
                <a:spcPts val="800"/>
              </a:spcAft>
            </a:pPr>
            <a:r>
              <a:rPr lang="en-US" smtClean="0"/>
              <a:t>It can be </a:t>
            </a:r>
            <a:r>
              <a:rPr lang="en-US" b="1" smtClean="0"/>
              <a:t>5 times stronger </a:t>
            </a:r>
            <a:r>
              <a:rPr lang="en-US" smtClean="0"/>
              <a:t>than a nuclear blast.</a:t>
            </a:r>
          </a:p>
          <a:p>
            <a:pPr eaLnBrk="1" hangingPunct="1">
              <a:lnSpc>
                <a:spcPts val="3200"/>
              </a:lnSpc>
              <a:spcAft>
                <a:spcPts val="800"/>
              </a:spcAft>
            </a:pPr>
            <a:r>
              <a:rPr lang="en-US" smtClean="0"/>
              <a:t>The van then drives to other substations unnoticed. We wouldn’t know what hit us.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381000"/>
            <a:ext cx="8458200" cy="1752600"/>
          </a:xfrm>
        </p:spPr>
        <p:txBody>
          <a:bodyPr/>
          <a:lstStyle/>
          <a:p>
            <a:r>
              <a:rPr lang="en-US" b="1" smtClean="0"/>
              <a:t>Attack</a:t>
            </a:r>
            <a:r>
              <a:rPr lang="en-US" sz="2800" smtClean="0"/>
              <a:t> </a:t>
            </a:r>
            <a:r>
              <a:rPr lang="en-US" b="1" smtClean="0"/>
              <a:t>on</a:t>
            </a:r>
            <a:r>
              <a:rPr lang="en-US" sz="2800" smtClean="0"/>
              <a:t> </a:t>
            </a:r>
            <a:r>
              <a:rPr lang="en-US" b="1" smtClean="0"/>
              <a:t>Transformer</a:t>
            </a:r>
            <a:r>
              <a:rPr lang="en-US" sz="2800" smtClean="0"/>
              <a:t/>
            </a:r>
            <a:br>
              <a:rPr lang="en-US" sz="2800" smtClean="0"/>
            </a:br>
            <a:r>
              <a:rPr lang="en-US" sz="2800" smtClean="0"/>
              <a:t>This shows what could happen after an </a:t>
            </a:r>
            <a:br>
              <a:rPr lang="en-US" sz="2800" smtClean="0"/>
            </a:br>
            <a:r>
              <a:rPr lang="en-US" sz="2800" smtClean="0"/>
              <a:t>NNEMP strike (video is not from an NNEMP)</a:t>
            </a:r>
          </a:p>
        </p:txBody>
      </p:sp>
      <p:pic>
        <p:nvPicPr>
          <p:cNvPr id="4" name="Electrical Transformer Blast.wmv">
            <a:hlinkClick r:id="" action="ppaction://media"/>
          </p:cNvPr>
          <p:cNvPicPr>
            <a:picLocks noGrp="1" noRot="1" noChangeAspect="1"/>
          </p:cNvPicPr>
          <p:nvPr>
            <p:ph sz="half" idx="1"/>
            <a:videoFile r:link="rId1"/>
          </p:nvPr>
        </p:nvPicPr>
        <p:blipFill>
          <a:blip r:embed="rId4" cstate="print"/>
          <a:srcRect/>
          <a:stretch>
            <a:fillRect/>
          </a:stretch>
        </p:blipFill>
        <p:spPr>
          <a:xfrm>
            <a:off x="3098800" y="2286000"/>
            <a:ext cx="5588000" cy="4191000"/>
          </a:xfrm>
        </p:spPr>
      </p:pic>
      <p:sp>
        <p:nvSpPr>
          <p:cNvPr id="5" name="Content Placeholder 4"/>
          <p:cNvSpPr>
            <a:spLocks noGrp="1"/>
          </p:cNvSpPr>
          <p:nvPr>
            <p:ph sz="half" idx="2"/>
          </p:nvPr>
        </p:nvSpPr>
        <p:spPr>
          <a:xfrm>
            <a:off x="152400" y="2133600"/>
            <a:ext cx="2819400" cy="4525963"/>
          </a:xfrm>
        </p:spPr>
        <p:txBody>
          <a:bodyPr/>
          <a:lstStyle/>
          <a:p>
            <a:pPr algn="ctr">
              <a:buFont typeface="Arial" charset="0"/>
              <a:buNone/>
              <a:defRPr/>
            </a:pPr>
            <a:endParaRPr lang="en-US" dirty="0" smtClean="0"/>
          </a:p>
          <a:p>
            <a:pPr indent="0" algn="ctr">
              <a:lnSpc>
                <a:spcPts val="2800"/>
              </a:lnSpc>
              <a:buFont typeface="Arial" charset="0"/>
              <a:buNone/>
              <a:defRPr/>
            </a:pPr>
            <a:r>
              <a:rPr lang="en-US" sz="2600" dirty="0" smtClean="0"/>
              <a:t>Example is a </a:t>
            </a:r>
          </a:p>
          <a:p>
            <a:pPr indent="0" algn="ctr">
              <a:lnSpc>
                <a:spcPts val="2800"/>
              </a:lnSpc>
              <a:buFont typeface="Arial" charset="0"/>
              <a:buNone/>
              <a:defRPr/>
            </a:pPr>
            <a:r>
              <a:rPr lang="en-US" sz="2600" dirty="0" smtClean="0"/>
              <a:t>3 MVA-rated</a:t>
            </a:r>
          </a:p>
          <a:p>
            <a:pPr indent="0" algn="ctr">
              <a:lnSpc>
                <a:spcPts val="2800"/>
              </a:lnSpc>
              <a:spcAft>
                <a:spcPts val="1800"/>
              </a:spcAft>
              <a:buFont typeface="Arial" charset="0"/>
              <a:buNone/>
              <a:defRPr/>
            </a:pPr>
            <a:r>
              <a:rPr lang="en-US" sz="2600" dirty="0" smtClean="0"/>
              <a:t>Transformer.</a:t>
            </a:r>
          </a:p>
          <a:p>
            <a:pPr indent="0" algn="ctr">
              <a:lnSpc>
                <a:spcPts val="2800"/>
              </a:lnSpc>
              <a:buFont typeface="Arial" charset="0"/>
              <a:buNone/>
              <a:defRPr/>
            </a:pPr>
            <a:r>
              <a:rPr lang="en-US" sz="2600" dirty="0" smtClean="0"/>
              <a:t>It could just as well have been a </a:t>
            </a:r>
          </a:p>
          <a:p>
            <a:pPr indent="0" algn="ctr">
              <a:lnSpc>
                <a:spcPts val="2800"/>
              </a:lnSpc>
              <a:buFont typeface="Arial" charset="0"/>
              <a:buNone/>
              <a:defRPr/>
            </a:pPr>
            <a:r>
              <a:rPr lang="en-US" sz="2600" dirty="0" smtClean="0"/>
              <a:t>200 MVA-rated</a:t>
            </a:r>
          </a:p>
          <a:p>
            <a:pPr indent="0" algn="ctr">
              <a:lnSpc>
                <a:spcPts val="2800"/>
              </a:lnSpc>
              <a:buFont typeface="Arial" charset="0"/>
              <a:buNone/>
              <a:defRPr/>
            </a:pPr>
            <a:r>
              <a:rPr lang="en-US" sz="2600" dirty="0" smtClean="0"/>
              <a:t>Transformer.</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3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b="1" smtClean="0"/>
              <a:t>Tasks that are needed </a:t>
            </a:r>
            <a:r>
              <a:rPr lang="en-US" b="1" u="sng" smtClean="0"/>
              <a:t>now</a:t>
            </a:r>
          </a:p>
        </p:txBody>
      </p:sp>
      <p:sp>
        <p:nvSpPr>
          <p:cNvPr id="3" name="Content Placeholder 2"/>
          <p:cNvSpPr>
            <a:spLocks noGrp="1"/>
          </p:cNvSpPr>
          <p:nvPr>
            <p:ph idx="1"/>
          </p:nvPr>
        </p:nvSpPr>
        <p:spPr>
          <a:xfrm>
            <a:off x="381000" y="1600200"/>
            <a:ext cx="8229600" cy="4525963"/>
          </a:xfrm>
        </p:spPr>
        <p:txBody>
          <a:bodyPr rtlCol="0">
            <a:normAutofit fontScale="77500" lnSpcReduction="20000"/>
          </a:bodyPr>
          <a:lstStyle/>
          <a:p>
            <a:pPr eaLnBrk="1" fontAlgn="auto" hangingPunct="1">
              <a:spcAft>
                <a:spcPts val="1200"/>
              </a:spcAft>
              <a:buFont typeface="Arial" pitchFamily="34" charset="0"/>
              <a:buChar char="•"/>
              <a:defRPr/>
            </a:pPr>
            <a:r>
              <a:rPr lang="en-US" dirty="0" smtClean="0"/>
              <a:t>Educate others about this threat and the need for priority attention. </a:t>
            </a:r>
          </a:p>
          <a:p>
            <a:pPr eaLnBrk="1" fontAlgn="auto" hangingPunct="1">
              <a:spcAft>
                <a:spcPts val="1200"/>
              </a:spcAft>
              <a:buFont typeface="Arial" pitchFamily="34" charset="0"/>
              <a:buChar char="•"/>
              <a:defRPr/>
            </a:pPr>
            <a:r>
              <a:rPr lang="en-US" dirty="0" smtClean="0"/>
              <a:t>Determine what is needed to manage a week or more and then a month or more without electricity. This is not easy. There are many websites that can help.</a:t>
            </a:r>
          </a:p>
          <a:p>
            <a:pPr eaLnBrk="1" fontAlgn="auto" hangingPunct="1">
              <a:spcAft>
                <a:spcPts val="1200"/>
              </a:spcAft>
              <a:buFont typeface="Arial" pitchFamily="34" charset="0"/>
              <a:buChar char="•"/>
              <a:defRPr/>
            </a:pPr>
            <a:r>
              <a:rPr lang="en-US" dirty="0" smtClean="0"/>
              <a:t>Plan what to do when satellite malfunction causes a loss of communications or GPS service.</a:t>
            </a:r>
          </a:p>
          <a:p>
            <a:pPr eaLnBrk="1" fontAlgn="auto" hangingPunct="1">
              <a:spcAft>
                <a:spcPts val="1200"/>
              </a:spcAft>
              <a:buFont typeface="Arial" pitchFamily="34" charset="0"/>
              <a:buChar char="•"/>
              <a:defRPr/>
            </a:pPr>
            <a:r>
              <a:rPr lang="en-US" dirty="0" smtClean="0"/>
              <a:t>Water, food, medical supplies, and other basics can be stored.  Plan for this and start storing.</a:t>
            </a:r>
          </a:p>
          <a:p>
            <a:pPr eaLnBrk="1" fontAlgn="auto" hangingPunct="1">
              <a:spcAft>
                <a:spcPts val="0"/>
              </a:spcAft>
              <a:buFont typeface="Arial" pitchFamily="34" charset="0"/>
              <a:buChar char="•"/>
              <a:defRPr/>
            </a:pPr>
            <a:r>
              <a:rPr lang="en-US" dirty="0" smtClean="0"/>
              <a:t>Steuben Foods in Elma, NY provides an example.</a:t>
            </a:r>
            <a:br>
              <a:rPr lang="en-US" dirty="0" smtClean="0"/>
            </a:br>
            <a:r>
              <a:rPr lang="en-US" dirty="0" smtClean="0"/>
              <a:t>www.steubenfoods.com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4800" y="1752600"/>
            <a:ext cx="8534400" cy="1143000"/>
          </a:xfrm>
        </p:spPr>
        <p:txBody>
          <a:bodyPr/>
          <a:lstStyle/>
          <a:p>
            <a:pPr eaLnBrk="1" hangingPunct="1"/>
            <a:r>
              <a:rPr lang="en-US" b="1" smtClean="0"/>
              <a:t>Let’s take a look at the sun.</a:t>
            </a:r>
            <a:r>
              <a:rPr lang="en-US" smtClean="0"/>
              <a:t/>
            </a:r>
            <a:br>
              <a:rPr lang="en-US" smtClean="0"/>
            </a:br>
            <a:r>
              <a:rPr lang="en-US" smtClean="0"/>
              <a:t/>
            </a:r>
            <a:br>
              <a:rPr lang="en-US" smtClean="0"/>
            </a:br>
            <a:r>
              <a:rPr lang="en-US" sz="3600" smtClean="0"/>
              <a:t>You don’t need to put on sunglasses for this.</a:t>
            </a:r>
          </a:p>
        </p:txBody>
      </p:sp>
      <p:sp>
        <p:nvSpPr>
          <p:cNvPr id="5123" name="Content Placeholder 2"/>
          <p:cNvSpPr>
            <a:spLocks noGrp="1"/>
          </p:cNvSpPr>
          <p:nvPr>
            <p:ph idx="1"/>
          </p:nvPr>
        </p:nvSpPr>
        <p:spPr>
          <a:xfrm>
            <a:off x="457200" y="2332038"/>
            <a:ext cx="8229600" cy="4525962"/>
          </a:xfrm>
        </p:spPr>
        <p:txBody>
          <a:bodyPr/>
          <a:lstStyle/>
          <a:p>
            <a:pPr eaLnBrk="1" hangingPunct="1">
              <a:buFont typeface="Arial" charset="0"/>
              <a:buNone/>
            </a:pPr>
            <a:r>
              <a:rPr lang="en-US"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81000" y="152400"/>
            <a:ext cx="8229600" cy="1143000"/>
          </a:xfrm>
        </p:spPr>
        <p:txBody>
          <a:bodyPr/>
          <a:lstStyle/>
          <a:p>
            <a:pPr eaLnBrk="1" hangingPunct="1"/>
            <a:r>
              <a:rPr lang="en-US" b="1" smtClean="0"/>
              <a:t>More tasks</a:t>
            </a:r>
          </a:p>
        </p:txBody>
      </p:sp>
      <p:sp>
        <p:nvSpPr>
          <p:cNvPr id="3" name="Content Placeholder 2"/>
          <p:cNvSpPr>
            <a:spLocks noGrp="1"/>
          </p:cNvSpPr>
          <p:nvPr>
            <p:ph idx="1"/>
          </p:nvPr>
        </p:nvSpPr>
        <p:spPr>
          <a:xfrm>
            <a:off x="457200" y="1295400"/>
            <a:ext cx="8229600" cy="5105400"/>
          </a:xfrm>
        </p:spPr>
        <p:txBody>
          <a:bodyPr rtlCol="0">
            <a:normAutofit fontScale="92500" lnSpcReduction="10000"/>
          </a:bodyPr>
          <a:lstStyle/>
          <a:p>
            <a:pPr eaLnBrk="1" fontAlgn="auto" hangingPunct="1">
              <a:spcAft>
                <a:spcPts val="1200"/>
              </a:spcAft>
              <a:buFont typeface="Arial" pitchFamily="34" charset="0"/>
              <a:buChar char="•"/>
              <a:defRPr/>
            </a:pPr>
            <a:r>
              <a:rPr lang="en-US" dirty="0" smtClean="0"/>
              <a:t>Back-up generators and fuel need to be in place.</a:t>
            </a:r>
          </a:p>
          <a:p>
            <a:pPr eaLnBrk="1" fontAlgn="auto" hangingPunct="1">
              <a:spcAft>
                <a:spcPts val="1200"/>
              </a:spcAft>
              <a:buFont typeface="Arial" pitchFamily="34" charset="0"/>
              <a:buChar char="•"/>
              <a:defRPr/>
            </a:pPr>
            <a:r>
              <a:rPr lang="en-US" dirty="0" smtClean="0"/>
              <a:t>Speak with your utilities to see what their plans are. Work with them. Encourage them.</a:t>
            </a:r>
          </a:p>
          <a:p>
            <a:pPr eaLnBrk="1" fontAlgn="auto" hangingPunct="1">
              <a:spcAft>
                <a:spcPts val="1200"/>
              </a:spcAft>
              <a:buFont typeface="Arial" pitchFamily="34" charset="0"/>
              <a:buChar char="•"/>
              <a:defRPr/>
            </a:pPr>
            <a:r>
              <a:rPr lang="en-US" dirty="0" smtClean="0"/>
              <a:t>Investigate preparations at all of your locations and along your supply chains.</a:t>
            </a:r>
          </a:p>
          <a:p>
            <a:pPr eaLnBrk="1" fontAlgn="auto" hangingPunct="1">
              <a:spcAft>
                <a:spcPts val="1200"/>
              </a:spcAft>
              <a:buFont typeface="Arial" pitchFamily="34" charset="0"/>
              <a:buChar char="•"/>
              <a:defRPr/>
            </a:pPr>
            <a:r>
              <a:rPr lang="en-US" dirty="0" smtClean="0"/>
              <a:t>Plan strong protection for storage depots.</a:t>
            </a:r>
          </a:p>
          <a:p>
            <a:pPr eaLnBrk="1" fontAlgn="auto" hangingPunct="1">
              <a:spcAft>
                <a:spcPts val="1200"/>
              </a:spcAft>
              <a:buFont typeface="Arial" pitchFamily="34" charset="0"/>
              <a:buChar char="•"/>
              <a:defRPr/>
            </a:pPr>
            <a:r>
              <a:rPr lang="en-US" dirty="0" smtClean="0"/>
              <a:t>Consider renewable energy options.</a:t>
            </a:r>
          </a:p>
          <a:p>
            <a:pPr eaLnBrk="1" fontAlgn="auto" hangingPunct="1">
              <a:spcAft>
                <a:spcPts val="0"/>
              </a:spcAft>
              <a:buFont typeface="Arial" pitchFamily="34" charset="0"/>
              <a:buChar char="•"/>
              <a:defRPr/>
            </a:pPr>
            <a:r>
              <a:rPr lang="en-US" dirty="0" smtClean="0"/>
              <a:t>Insurers need to consider what risks can be transferred. Actuaries will struggle.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52400"/>
            <a:ext cx="8229600" cy="1143000"/>
          </a:xfrm>
        </p:spPr>
        <p:txBody>
          <a:bodyPr/>
          <a:lstStyle/>
          <a:p>
            <a:r>
              <a:rPr lang="en-US" b="1" smtClean="0"/>
              <a:t>Solutions are coming</a:t>
            </a:r>
          </a:p>
        </p:txBody>
      </p:sp>
      <p:sp>
        <p:nvSpPr>
          <p:cNvPr id="43011" name="Content Placeholder 2"/>
          <p:cNvSpPr>
            <a:spLocks noGrp="1"/>
          </p:cNvSpPr>
          <p:nvPr>
            <p:ph idx="1"/>
          </p:nvPr>
        </p:nvSpPr>
        <p:spPr>
          <a:xfrm>
            <a:off x="457200" y="1371600"/>
            <a:ext cx="8229600" cy="4525963"/>
          </a:xfrm>
        </p:spPr>
        <p:txBody>
          <a:bodyPr/>
          <a:lstStyle/>
          <a:p>
            <a:pPr>
              <a:buFont typeface="Arial" charset="0"/>
              <a:buNone/>
            </a:pPr>
            <a:r>
              <a:rPr lang="en-US" smtClean="0"/>
              <a:t>    </a:t>
            </a:r>
            <a:r>
              <a:rPr lang="en-US" sz="3000" smtClean="0"/>
              <a:t>Devices to counter the EMP pulse at key locations are on the drawing board and may start to be available as early as the end of this year.</a:t>
            </a:r>
          </a:p>
          <a:p>
            <a:pPr algn="ctr">
              <a:buFont typeface="Arial" charset="0"/>
              <a:buNone/>
            </a:pPr>
            <a:endParaRPr lang="en-US" smtClean="0"/>
          </a:p>
          <a:p>
            <a:pPr algn="ctr">
              <a:buFont typeface="Arial" charset="0"/>
              <a:buNone/>
            </a:pPr>
            <a:r>
              <a:rPr lang="en-US" smtClean="0"/>
              <a:t>Websites of value:</a:t>
            </a:r>
          </a:p>
          <a:p>
            <a:pPr algn="ctr">
              <a:buFont typeface="Arial" charset="0"/>
              <a:buNone/>
            </a:pPr>
            <a:r>
              <a:rPr lang="en-US" smtClean="0">
                <a:hlinkClick r:id="rId3"/>
              </a:rPr>
              <a:t>www.empactamerica.org</a:t>
            </a:r>
            <a:endParaRPr lang="en-US" smtClean="0"/>
          </a:p>
          <a:p>
            <a:pPr algn="ctr">
              <a:buFont typeface="Arial" charset="0"/>
              <a:buNone/>
            </a:pPr>
            <a:r>
              <a:rPr lang="en-US" smtClean="0">
                <a:hlinkClick r:id="rId4"/>
              </a:rPr>
              <a:t>www.eiscouncil.org</a:t>
            </a:r>
            <a:endParaRPr lang="en-US" smtClean="0"/>
          </a:p>
          <a:p>
            <a:pPr algn="ctr">
              <a:buFont typeface="Arial" charset="0"/>
              <a:buNone/>
            </a:pPr>
            <a:r>
              <a:rPr lang="en-US" smtClean="0">
                <a:hlinkClick r:id="rId5"/>
              </a:rPr>
              <a:t>www.empcommission.org</a:t>
            </a:r>
            <a:endParaRPr lang="en-US" smtClean="0"/>
          </a:p>
          <a:p>
            <a:pPr algn="ctr">
              <a:buFont typeface="Arial" charset="0"/>
              <a:buNone/>
            </a:pPr>
            <a:endParaRPr lang="en-US" smtClean="0"/>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533400" y="685800"/>
            <a:ext cx="7772400" cy="1470025"/>
          </a:xfrm>
        </p:spPr>
        <p:txBody>
          <a:bodyPr/>
          <a:lstStyle/>
          <a:p>
            <a:r>
              <a:rPr lang="en-US" sz="5400" b="1" smtClean="0"/>
              <a:t>Climate Change: Is it Real?</a:t>
            </a:r>
          </a:p>
        </p:txBody>
      </p:sp>
      <p:sp>
        <p:nvSpPr>
          <p:cNvPr id="44035" name="Subtitle 2"/>
          <p:cNvSpPr>
            <a:spLocks noGrp="1"/>
          </p:cNvSpPr>
          <p:nvPr>
            <p:ph type="subTitle" idx="1"/>
          </p:nvPr>
        </p:nvSpPr>
        <p:spPr>
          <a:xfrm>
            <a:off x="1371600" y="2514600"/>
            <a:ext cx="6400800" cy="1752600"/>
          </a:xfrm>
        </p:spPr>
        <p:txBody>
          <a:bodyPr/>
          <a:lstStyle/>
          <a:p>
            <a:r>
              <a:rPr lang="en-US" sz="4400" b="1" smtClean="0">
                <a:solidFill>
                  <a:schemeClr val="tx1"/>
                </a:solidFill>
              </a:rPr>
              <a:t>What do you think?</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NASA SHOWS IT’S HAPPENING</a:t>
            </a:r>
          </a:p>
        </p:txBody>
      </p:sp>
      <p:pic>
        <p:nvPicPr>
          <p:cNvPr id="45059" name="Content Placeholder 3" descr="Global Temperature Difference gisstemp 2011.jpg"/>
          <p:cNvPicPr>
            <a:picLocks noGrp="1" noChangeAspect="1"/>
          </p:cNvPicPr>
          <p:nvPr>
            <p:ph idx="1"/>
          </p:nvPr>
        </p:nvPicPr>
        <p:blipFill>
          <a:blip r:embed="rId3" cstate="print"/>
          <a:srcRect/>
          <a:stretch>
            <a:fillRect/>
          </a:stretch>
        </p:blipFill>
        <p:spPr>
          <a:xfrm>
            <a:off x="152400" y="1981200"/>
            <a:ext cx="8893175" cy="31115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But it’s not so simple!</a:t>
            </a:r>
          </a:p>
        </p:txBody>
      </p:sp>
      <p:pic>
        <p:nvPicPr>
          <p:cNvPr id="46083" name="Content Placeholder 4" descr="temperature anomalies 1880 to 2012.jpg"/>
          <p:cNvPicPr>
            <a:picLocks noGrp="1" noChangeAspect="1"/>
          </p:cNvPicPr>
          <p:nvPr>
            <p:ph idx="1"/>
          </p:nvPr>
        </p:nvPicPr>
        <p:blipFill>
          <a:blip r:embed="rId3" cstate="print"/>
          <a:srcRect/>
          <a:stretch>
            <a:fillRect/>
          </a:stretch>
        </p:blipFill>
        <p:spPr>
          <a:xfrm>
            <a:off x="496888" y="1600200"/>
            <a:ext cx="8266112" cy="459105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defRPr/>
            </a:pPr>
            <a:r>
              <a:rPr lang="en-US" dirty="0" smtClean="0"/>
              <a:t>Where? – is also important!</a:t>
            </a:r>
            <a:br>
              <a:rPr lang="en-US" dirty="0" smtClean="0"/>
            </a:br>
            <a:r>
              <a:rPr lang="en-US" sz="2200" dirty="0" smtClean="0"/>
              <a:t>We need to consider:</a:t>
            </a:r>
            <a:br>
              <a:rPr lang="en-US" sz="2200" dirty="0" smtClean="0"/>
            </a:br>
            <a:r>
              <a:rPr lang="en-US" sz="2200" dirty="0" smtClean="0"/>
              <a:t>Pacific Decadal Oscillation</a:t>
            </a:r>
            <a:br>
              <a:rPr lang="en-US" sz="2200" dirty="0" smtClean="0"/>
            </a:br>
            <a:r>
              <a:rPr lang="en-US" sz="2200" dirty="0" smtClean="0"/>
              <a:t>North Atlantic Oscillation</a:t>
            </a:r>
            <a:br>
              <a:rPr lang="en-US" sz="2200" dirty="0" smtClean="0"/>
            </a:br>
            <a:r>
              <a:rPr lang="en-US" sz="2200" dirty="0" smtClean="0"/>
              <a:t>Southern Oscillation: El Ni</a:t>
            </a:r>
            <a:r>
              <a:rPr lang="en-US" sz="2000" dirty="0"/>
              <a:t>ñ</a:t>
            </a:r>
            <a:r>
              <a:rPr lang="en-US" sz="2200" dirty="0" smtClean="0"/>
              <a:t>o and La Ni</a:t>
            </a:r>
            <a:r>
              <a:rPr lang="en-US" sz="2000" dirty="0"/>
              <a:t>ñ</a:t>
            </a:r>
            <a:r>
              <a:rPr lang="en-US" sz="2200" dirty="0" smtClean="0"/>
              <a:t>a</a:t>
            </a:r>
            <a:endParaRPr lang="en-US" sz="2200" dirty="0"/>
          </a:p>
        </p:txBody>
      </p:sp>
      <p:pic>
        <p:nvPicPr>
          <p:cNvPr id="6" name="NASA GISS  Research News  NASA Finds 2011 Ninth Warmest Year on Record3.wmv">
            <a:hlinkClick r:id="" action="ppaction://media"/>
          </p:cNvPr>
          <p:cNvPicPr>
            <a:picLocks noGrp="1" noRot="1" noChangeAspect="1"/>
          </p:cNvPicPr>
          <p:nvPr>
            <p:ph idx="1"/>
            <a:videoFile r:link="rId1"/>
          </p:nvPr>
        </p:nvPicPr>
        <p:blipFill>
          <a:blip r:embed="rId4" cstate="print"/>
          <a:srcRect/>
          <a:stretch>
            <a:fillRect/>
          </a:stretch>
        </p:blipFill>
        <p:spPr>
          <a:xfrm>
            <a:off x="1600200" y="2352675"/>
            <a:ext cx="6029325" cy="3367088"/>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NOAA: North Atlantic Oscillation</a:t>
            </a:r>
          </a:p>
        </p:txBody>
      </p:sp>
      <p:pic>
        <p:nvPicPr>
          <p:cNvPr id="48131" name="Content Placeholder 3" descr="NOAA - North Atlantic Oscillation.gif"/>
          <p:cNvPicPr>
            <a:picLocks noGrp="1" noChangeAspect="1"/>
          </p:cNvPicPr>
          <p:nvPr>
            <p:ph idx="1"/>
          </p:nvPr>
        </p:nvPicPr>
        <p:blipFill>
          <a:blip r:embed="rId3" cstate="print"/>
          <a:srcRect/>
          <a:stretch>
            <a:fillRect/>
          </a:stretch>
        </p:blipFill>
        <p:spPr>
          <a:xfrm>
            <a:off x="1593850" y="1547813"/>
            <a:ext cx="6026150" cy="457835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NOAA: North Atlantic Oscillation</a:t>
            </a:r>
          </a:p>
        </p:txBody>
      </p:sp>
      <p:pic>
        <p:nvPicPr>
          <p:cNvPr id="49155" name="Content Placeholder 5" descr="North Atlantic Oscillation - 2 maps copy.jpg"/>
          <p:cNvPicPr>
            <a:picLocks noGrp="1" noChangeAspect="1"/>
          </p:cNvPicPr>
          <p:nvPr>
            <p:ph idx="1"/>
          </p:nvPr>
        </p:nvPicPr>
        <p:blipFill>
          <a:blip r:embed="rId3" cstate="print"/>
          <a:srcRect/>
          <a:stretch>
            <a:fillRect/>
          </a:stretch>
        </p:blipFill>
        <p:spPr>
          <a:xfrm>
            <a:off x="685800" y="1905000"/>
            <a:ext cx="7829550" cy="38100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defRPr/>
            </a:pPr>
            <a:r>
              <a:rPr lang="en-US" b="1" dirty="0" smtClean="0"/>
              <a:t>Arctic Oscillation</a:t>
            </a:r>
            <a:br>
              <a:rPr lang="en-US" b="1" dirty="0" smtClean="0"/>
            </a:br>
            <a:r>
              <a:rPr lang="en-US" sz="3100" dirty="0" smtClean="0"/>
              <a:t>The state of atmospheric circulation over the Arctic.</a:t>
            </a:r>
            <a:br>
              <a:rPr lang="en-US" sz="3100" dirty="0" smtClean="0"/>
            </a:br>
            <a:r>
              <a:rPr lang="en-US" sz="3100" dirty="0" smtClean="0"/>
              <a:t>Red is low pressure, blue is high pressure.</a:t>
            </a:r>
            <a:br>
              <a:rPr lang="en-US" sz="3100" dirty="0" smtClean="0"/>
            </a:br>
            <a:r>
              <a:rPr lang="en-US" sz="3100" dirty="0" smtClean="0"/>
              <a:t>Influences weather patterns at lower latitudes.</a:t>
            </a:r>
            <a:endParaRPr lang="en-US" sz="3100" dirty="0"/>
          </a:p>
        </p:txBody>
      </p:sp>
      <p:pic>
        <p:nvPicPr>
          <p:cNvPr id="50179" name="Content Placeholder 3" descr="Climate Indicators - Arctic Oscillation.png"/>
          <p:cNvPicPr>
            <a:picLocks noGrp="1" noChangeAspect="1"/>
          </p:cNvPicPr>
          <p:nvPr>
            <p:ph idx="1"/>
          </p:nvPr>
        </p:nvPicPr>
        <p:blipFill>
          <a:blip r:embed="rId3" cstate="print"/>
          <a:srcRect/>
          <a:stretch>
            <a:fillRect/>
          </a:stretch>
        </p:blipFill>
        <p:spPr>
          <a:xfrm>
            <a:off x="1752600" y="2286000"/>
            <a:ext cx="5562600" cy="3979863"/>
          </a:xfrm>
        </p:spPr>
      </p:pic>
      <p:sp>
        <p:nvSpPr>
          <p:cNvPr id="50180" name="AutoShape 2" descr="http://nsidc.org/arcticseaicenews/files/2012/03/Figure51.pn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438400"/>
            <a:ext cx="8229600" cy="990600"/>
          </a:xfrm>
        </p:spPr>
        <p:txBody>
          <a:bodyPr/>
          <a:lstStyle/>
          <a:p>
            <a:r>
              <a:rPr lang="en-US" sz="1400" smtClean="0"/>
              <a:t/>
            </a:r>
            <a:br>
              <a:rPr lang="en-US" sz="1400" smtClean="0"/>
            </a:br>
            <a:r>
              <a:rPr lang="en-US" sz="1400" smtClean="0"/>
              <a:t/>
            </a:r>
            <a:br>
              <a:rPr lang="en-US" sz="1400" smtClean="0"/>
            </a:br>
            <a:r>
              <a:rPr lang="en-US" sz="1400" smtClean="0"/>
              <a:t/>
            </a:r>
            <a:br>
              <a:rPr lang="en-US" sz="1400" smtClean="0"/>
            </a:br>
            <a:r>
              <a:rPr lang="en-US" b="1" smtClean="0"/>
              <a:t>ARCTIC OSCILLATION</a:t>
            </a: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
            </a:r>
            <a:br>
              <a:rPr lang="en-US" sz="1400" smtClean="0"/>
            </a:br>
            <a:r>
              <a:rPr lang="en-US" sz="1400" smtClean="0"/>
              <a:t>Effects of the Positive Phase      |     Effects of the Negative Phase</a:t>
            </a:r>
            <a:br>
              <a:rPr lang="en-US" sz="1400" smtClean="0"/>
            </a:br>
            <a:r>
              <a:rPr lang="en-US" sz="1400" smtClean="0"/>
              <a:t>of the Arctic Oscillation                    of the Arctic Oscillation</a:t>
            </a:r>
          </a:p>
        </p:txBody>
      </p:sp>
      <p:pic>
        <p:nvPicPr>
          <p:cNvPr id="51203" name="Content Placeholder 3" descr="arctic_oscillation.jpg"/>
          <p:cNvPicPr>
            <a:picLocks noGrp="1" noChangeAspect="1"/>
          </p:cNvPicPr>
          <p:nvPr>
            <p:ph idx="1"/>
          </p:nvPr>
        </p:nvPicPr>
        <p:blipFill>
          <a:blip r:embed="rId3" cstate="print"/>
          <a:srcRect/>
          <a:stretch>
            <a:fillRect/>
          </a:stretch>
        </p:blipFill>
        <p:spPr>
          <a:xfrm>
            <a:off x="787400" y="1447800"/>
            <a:ext cx="7594600" cy="403383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US" smtClean="0"/>
              <a:t>What causes the Sun </a:t>
            </a:r>
            <a:br>
              <a:rPr lang="en-US" smtClean="0"/>
            </a:br>
            <a:r>
              <a:rPr lang="en-US" smtClean="0"/>
              <a:t>to behave the way it does?</a:t>
            </a:r>
          </a:p>
        </p:txBody>
      </p:sp>
      <p:pic>
        <p:nvPicPr>
          <p:cNvPr id="6147" name="Content Placeholder 7" descr="Interior of the Sun_edited.JPG"/>
          <p:cNvPicPr>
            <a:picLocks noGrp="1" noChangeAspect="1"/>
          </p:cNvPicPr>
          <p:nvPr>
            <p:ph idx="1"/>
          </p:nvPr>
        </p:nvPicPr>
        <p:blipFill>
          <a:blip r:embed="rId3" cstate="print"/>
          <a:srcRect/>
          <a:stretch>
            <a:fillRect/>
          </a:stretch>
        </p:blipFill>
        <p:spPr>
          <a:xfrm>
            <a:off x="2327275" y="1600200"/>
            <a:ext cx="4489450" cy="4525963"/>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pPr>
              <a:defRPr/>
            </a:pPr>
            <a:r>
              <a:rPr lang="en-US" dirty="0" smtClean="0"/>
              <a:t>While we know the earth is getting warmer, we don’t understand climate change impact well enough.</a:t>
            </a:r>
            <a:br>
              <a:rPr lang="en-US" dirty="0" smtClean="0"/>
            </a:br>
            <a:r>
              <a:rPr lang="en-US" dirty="0" smtClean="0"/>
              <a:t>Where?  When?  How much?</a:t>
            </a:r>
            <a:br>
              <a:rPr lang="en-US" dirty="0" smtClean="0"/>
            </a:br>
            <a:r>
              <a:rPr lang="en-US" dirty="0" smtClean="0"/>
              <a:t/>
            </a:r>
            <a:br>
              <a:rPr lang="en-US" dirty="0" smtClean="0"/>
            </a:br>
            <a:r>
              <a:rPr lang="en-US" dirty="0" smtClean="0"/>
              <a:t>How fast could it really change?</a:t>
            </a:r>
            <a:endParaRPr lang="en-US" dirty="0"/>
          </a:p>
        </p:txBody>
      </p:sp>
      <p:sp>
        <p:nvSpPr>
          <p:cNvPr id="52227"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rtlCol="0">
            <a:normAutofit fontScale="90000"/>
          </a:bodyPr>
          <a:lstStyle/>
          <a:p>
            <a:pPr fontAlgn="auto">
              <a:spcAft>
                <a:spcPts val="0"/>
              </a:spcAft>
              <a:defRPr/>
            </a:pPr>
            <a:r>
              <a:rPr lang="en-US" b="1" dirty="0" smtClean="0"/>
              <a:t>Abrupt Climate Change 23 Times!</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r>
              <a:rPr lang="en-US" sz="1600" dirty="0" smtClean="0"/>
              <a:t>Courtesy Richard B. Alley</a:t>
            </a:r>
            <a:br>
              <a:rPr lang="en-US" sz="1600" dirty="0" smtClean="0"/>
            </a:br>
            <a:r>
              <a:rPr lang="en-US" sz="1600" dirty="0" smtClean="0"/>
              <a:t>The Two-Mile Time Machine, Princeton University Press, 2000, p. 117</a:t>
            </a:r>
            <a:endParaRPr lang="en-US" sz="1600" b="1" dirty="0"/>
          </a:p>
        </p:txBody>
      </p:sp>
      <p:pic>
        <p:nvPicPr>
          <p:cNvPr id="53251" name="Content Placeholder 5" descr="Richard Alley - Temperature in Central Greenland.jpg"/>
          <p:cNvPicPr>
            <a:picLocks noGrp="1" noChangeAspect="1"/>
          </p:cNvPicPr>
          <p:nvPr>
            <p:ph idx="1"/>
          </p:nvPr>
        </p:nvPicPr>
        <p:blipFill>
          <a:blip r:embed="rId3" cstate="print"/>
          <a:srcRect/>
          <a:stretch>
            <a:fillRect/>
          </a:stretch>
        </p:blipFill>
        <p:spPr>
          <a:xfrm>
            <a:off x="1447800" y="1524000"/>
            <a:ext cx="6019800" cy="38862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p:spPr>
        <p:txBody>
          <a:bodyPr rtlCol="0">
            <a:normAutofit fontScale="90000"/>
          </a:bodyPr>
          <a:lstStyle/>
          <a:p>
            <a:pPr fontAlgn="auto">
              <a:spcAft>
                <a:spcPts val="0"/>
              </a:spcAft>
              <a:defRPr/>
            </a:pPr>
            <a:r>
              <a:rPr lang="en-US" sz="4000" b="1" dirty="0" smtClean="0"/>
              <a:t>The Same Pattern </a:t>
            </a:r>
            <a:br>
              <a:rPr lang="en-US" sz="4000" b="1" dirty="0" smtClean="0"/>
            </a:br>
            <a:r>
              <a:rPr lang="en-US" sz="4000" b="1" dirty="0" smtClean="0"/>
              <a:t>Seen in Venezuelan Winds</a:t>
            </a:r>
            <a:br>
              <a:rPr lang="en-US" sz="4000" b="1"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1600" dirty="0" smtClean="0"/>
              <a:t/>
            </a:r>
            <a:br>
              <a:rPr lang="en-US" sz="1600" dirty="0" smtClean="0"/>
            </a:br>
            <a:r>
              <a:rPr lang="en-US" sz="1600" dirty="0" smtClean="0"/>
              <a:t>Courtesy Richard B. Alley</a:t>
            </a:r>
            <a:br>
              <a:rPr lang="en-US" sz="1600" dirty="0" smtClean="0"/>
            </a:br>
            <a:r>
              <a:rPr lang="en-US" sz="1600" dirty="0" smtClean="0"/>
              <a:t>The Two-Mile Time Machine, Princeton University Press, 2000, p. 117</a:t>
            </a:r>
            <a:endParaRPr lang="en-US" sz="1600" dirty="0"/>
          </a:p>
        </p:txBody>
      </p:sp>
      <p:pic>
        <p:nvPicPr>
          <p:cNvPr id="54275" name="Content Placeholder 3" descr="Venezuelan Winds.jpg"/>
          <p:cNvPicPr>
            <a:picLocks noGrp="1" noChangeAspect="1"/>
          </p:cNvPicPr>
          <p:nvPr>
            <p:ph idx="1"/>
          </p:nvPr>
        </p:nvPicPr>
        <p:blipFill>
          <a:blip r:embed="rId3" cstate="print"/>
          <a:srcRect/>
          <a:stretch>
            <a:fillRect/>
          </a:stretch>
        </p:blipFill>
        <p:spPr>
          <a:xfrm>
            <a:off x="1828800" y="1828800"/>
            <a:ext cx="5105400" cy="34290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n-US" smtClean="0"/>
          </a:p>
        </p:txBody>
      </p:sp>
      <p:pic>
        <p:nvPicPr>
          <p:cNvPr id="55299" name="Content Placeholder 3" descr="Average Monthly Arctic Sea Ice Event 2-79 to 2-12.png"/>
          <p:cNvPicPr>
            <a:picLocks noGrp="1" noChangeAspect="1"/>
          </p:cNvPicPr>
          <p:nvPr>
            <p:ph idx="1"/>
          </p:nvPr>
        </p:nvPicPr>
        <p:blipFill>
          <a:blip r:embed="rId3" cstate="print"/>
          <a:srcRect/>
          <a:stretch>
            <a:fillRect/>
          </a:stretch>
        </p:blipFill>
        <p:spPr>
          <a:xfrm>
            <a:off x="457200" y="457200"/>
            <a:ext cx="8085138" cy="578326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b="1" smtClean="0"/>
              <a:t>The Threat of the Permafrost</a:t>
            </a:r>
          </a:p>
        </p:txBody>
      </p:sp>
      <p:sp>
        <p:nvSpPr>
          <p:cNvPr id="5" name="Content Placeholder 4"/>
          <p:cNvSpPr>
            <a:spLocks noGrp="1"/>
          </p:cNvSpPr>
          <p:nvPr>
            <p:ph idx="1"/>
          </p:nvPr>
        </p:nvSpPr>
        <p:spPr>
          <a:xfrm>
            <a:off x="457200" y="1371600"/>
            <a:ext cx="8229600" cy="4525963"/>
          </a:xfrm>
        </p:spPr>
        <p:txBody>
          <a:bodyPr rtlCol="0">
            <a:normAutofit fontScale="25000" lnSpcReduction="20000"/>
          </a:bodyPr>
          <a:lstStyle/>
          <a:p>
            <a:pPr fontAlgn="auto">
              <a:lnSpc>
                <a:spcPts val="3000"/>
              </a:lnSpc>
              <a:spcBef>
                <a:spcPts val="0"/>
              </a:spcBef>
              <a:spcAft>
                <a:spcPts val="1200"/>
              </a:spcAft>
              <a:buFont typeface="Arial" pitchFamily="34" charset="0"/>
              <a:buChar char="•"/>
              <a:defRPr/>
            </a:pPr>
            <a:r>
              <a:rPr lang="en-US" sz="9600" dirty="0" smtClean="0"/>
              <a:t>Continuous permafrost covers about 11 million square kilometers.</a:t>
            </a:r>
          </a:p>
          <a:p>
            <a:pPr fontAlgn="auto">
              <a:lnSpc>
                <a:spcPts val="3000"/>
              </a:lnSpc>
              <a:spcBef>
                <a:spcPts val="0"/>
              </a:spcBef>
              <a:spcAft>
                <a:spcPts val="1200"/>
              </a:spcAft>
              <a:buFont typeface="Arial" pitchFamily="34" charset="0"/>
              <a:buChar char="•"/>
              <a:defRPr/>
            </a:pPr>
            <a:r>
              <a:rPr lang="en-US" sz="9600" dirty="0" smtClean="0"/>
              <a:t>The top 3 meters contains about 1 trillion tons of carbon.</a:t>
            </a:r>
          </a:p>
          <a:p>
            <a:pPr fontAlgn="auto">
              <a:lnSpc>
                <a:spcPts val="3000"/>
              </a:lnSpc>
              <a:spcBef>
                <a:spcPts val="0"/>
              </a:spcBef>
              <a:spcAft>
                <a:spcPts val="1200"/>
              </a:spcAft>
              <a:buFont typeface="Arial" pitchFamily="34" charset="0"/>
              <a:buChar char="•"/>
              <a:defRPr/>
            </a:pPr>
            <a:r>
              <a:rPr lang="en-US" sz="9600" dirty="0" smtClean="0"/>
              <a:t>90% of the continuous permafrost is expected to thaw down to 3 meters by the end of the century.</a:t>
            </a:r>
          </a:p>
          <a:p>
            <a:pPr fontAlgn="auto">
              <a:lnSpc>
                <a:spcPts val="3000"/>
              </a:lnSpc>
              <a:spcBef>
                <a:spcPts val="0"/>
              </a:spcBef>
              <a:spcAft>
                <a:spcPts val="1200"/>
              </a:spcAft>
              <a:buFont typeface="Arial" pitchFamily="34" charset="0"/>
              <a:buChar char="•"/>
              <a:defRPr/>
            </a:pPr>
            <a:r>
              <a:rPr lang="en-US" sz="9600" dirty="0" smtClean="0"/>
              <a:t>That will cause the emission into the atmosphere of about 500 billion tons of methane.</a:t>
            </a:r>
          </a:p>
          <a:p>
            <a:pPr fontAlgn="auto">
              <a:lnSpc>
                <a:spcPts val="3000"/>
              </a:lnSpc>
              <a:spcBef>
                <a:spcPts val="0"/>
              </a:spcBef>
              <a:spcAft>
                <a:spcPts val="1200"/>
              </a:spcAft>
              <a:buFont typeface="Arial" pitchFamily="34" charset="0"/>
              <a:buChar char="•"/>
              <a:defRPr/>
            </a:pPr>
            <a:r>
              <a:rPr lang="en-US" sz="9600" dirty="0" smtClean="0"/>
              <a:t>Methane is 100 times more powerful than CO</a:t>
            </a:r>
            <a:r>
              <a:rPr lang="en-US" sz="9600" baseline="-25000" dirty="0" smtClean="0"/>
              <a:t>2</a:t>
            </a:r>
            <a:r>
              <a:rPr lang="en-US" sz="9600" dirty="0" smtClean="0"/>
              <a:t> when it is first emitted.</a:t>
            </a:r>
          </a:p>
          <a:p>
            <a:pPr fontAlgn="auto">
              <a:lnSpc>
                <a:spcPts val="3000"/>
              </a:lnSpc>
              <a:spcBef>
                <a:spcPts val="0"/>
              </a:spcBef>
              <a:spcAft>
                <a:spcPts val="1200"/>
              </a:spcAft>
              <a:buFont typeface="Arial" pitchFamily="34" charset="0"/>
              <a:buChar char="•"/>
              <a:defRPr/>
            </a:pPr>
            <a:r>
              <a:rPr lang="en-US" sz="9600" dirty="0" smtClean="0"/>
              <a:t>This together with the unexpected heat from the Arctic Ocean could be the tipping point to abrupt change.</a:t>
            </a:r>
          </a:p>
          <a:p>
            <a:pPr fontAlgn="auto">
              <a:spcAft>
                <a:spcPts val="0"/>
              </a:spcAft>
              <a:buFont typeface="Arial" pitchFamily="34" charset="0"/>
              <a:buChar char="•"/>
              <a:defRPr/>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New Tool to See Winds</a:t>
            </a:r>
          </a:p>
        </p:txBody>
      </p:sp>
      <p:pic>
        <p:nvPicPr>
          <p:cNvPr id="57347" name="Content Placeholder 3" descr="Wind map 3-14-12.jpg"/>
          <p:cNvPicPr>
            <a:picLocks noGrp="1" noChangeAspect="1"/>
          </p:cNvPicPr>
          <p:nvPr>
            <p:ph idx="1"/>
          </p:nvPr>
        </p:nvPicPr>
        <p:blipFill>
          <a:blip r:embed="rId3" cstate="print"/>
          <a:srcRect/>
          <a:stretch>
            <a:fillRect/>
          </a:stretch>
        </p:blipFill>
        <p:spPr>
          <a:xfrm>
            <a:off x="1260475" y="1600200"/>
            <a:ext cx="6623050" cy="4525963"/>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133600"/>
            <a:ext cx="8229600" cy="1143000"/>
          </a:xfrm>
        </p:spPr>
        <p:txBody>
          <a:bodyPr/>
          <a:lstStyle/>
          <a:p>
            <a:r>
              <a:rPr lang="en-US" sz="7200" b="1" smtClean="0"/>
              <a:t>Water </a:t>
            </a:r>
            <a:br>
              <a:rPr lang="en-US" sz="7200" b="1" smtClean="0"/>
            </a:br>
            <a:r>
              <a:rPr lang="en-US" sz="7200" b="1" smtClean="0"/>
              <a:t>Scarcity</a:t>
            </a:r>
          </a:p>
        </p:txBody>
      </p:sp>
      <p:sp>
        <p:nvSpPr>
          <p:cNvPr id="58371"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smtClean="0"/>
          </a:p>
        </p:txBody>
      </p:sp>
      <p:pic>
        <p:nvPicPr>
          <p:cNvPr id="59395" name="Content Placeholder 3" descr="U.S. Seasonal Drought Outlook 2012.gif"/>
          <p:cNvPicPr>
            <a:picLocks noGrp="1" noChangeAspect="1"/>
          </p:cNvPicPr>
          <p:nvPr>
            <p:ph idx="1"/>
          </p:nvPr>
        </p:nvPicPr>
        <p:blipFill>
          <a:blip r:embed="rId3" cstate="print"/>
          <a:srcRect/>
          <a:stretch>
            <a:fillRect/>
          </a:stretch>
        </p:blipFill>
        <p:spPr>
          <a:xfrm>
            <a:off x="609600" y="533400"/>
            <a:ext cx="7848600" cy="5878513"/>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3</a:t>
            </a:r>
            <a:r>
              <a:rPr lang="en-US" baseline="30000" dirty="0" smtClean="0"/>
              <a:t>rd</a:t>
            </a:r>
            <a:r>
              <a:rPr lang="en-US" dirty="0" smtClean="0"/>
              <a:t> Extreme (100-year) Drought </a:t>
            </a:r>
            <a:br>
              <a:rPr lang="en-US" dirty="0" smtClean="0"/>
            </a:br>
            <a:r>
              <a:rPr lang="en-US" dirty="0" smtClean="0"/>
              <a:t>in Brazil in 15 Years</a:t>
            </a:r>
            <a:endParaRPr lang="en-US" dirty="0"/>
          </a:p>
        </p:txBody>
      </p:sp>
      <p:pic>
        <p:nvPicPr>
          <p:cNvPr id="60419" name="Content Placeholder 3" descr="South America drought conditions 2010.jpg"/>
          <p:cNvPicPr>
            <a:picLocks noGrp="1" noChangeAspect="1"/>
          </p:cNvPicPr>
          <p:nvPr>
            <p:ph idx="1"/>
          </p:nvPr>
        </p:nvPicPr>
        <p:blipFill>
          <a:blip r:embed="rId3" cstate="print"/>
          <a:srcRect/>
          <a:stretch>
            <a:fillRect/>
          </a:stretch>
        </p:blipFill>
        <p:spPr>
          <a:xfrm>
            <a:off x="1981200" y="1473200"/>
            <a:ext cx="5181600" cy="53848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457200"/>
            <a:ext cx="8229600" cy="1143000"/>
          </a:xfrm>
        </p:spPr>
        <p:txBody>
          <a:bodyPr/>
          <a:lstStyle/>
          <a:p>
            <a:r>
              <a:rPr lang="en-US" sz="2400" i="1" smtClean="0"/>
              <a:t>NOAA: Reds and oranges highlight lands around the Mediterranean that experienced significantly drier winters during 1971-2010 than the comparison period of 1902-2010.</a:t>
            </a:r>
            <a:endParaRPr lang="en-US" sz="2400" smtClean="0"/>
          </a:p>
        </p:txBody>
      </p:sp>
      <p:pic>
        <p:nvPicPr>
          <p:cNvPr id="61443" name="Content Placeholder 3" descr="Europe Middle East N Africa drought 2011.gif"/>
          <p:cNvPicPr>
            <a:picLocks noGrp="1" noChangeAspect="1"/>
          </p:cNvPicPr>
          <p:nvPr>
            <p:ph idx="1"/>
          </p:nvPr>
        </p:nvPicPr>
        <p:blipFill>
          <a:blip r:embed="rId3" cstate="print"/>
          <a:srcRect/>
          <a:stretch>
            <a:fillRect/>
          </a:stretch>
        </p:blipFill>
        <p:spPr>
          <a:xfrm>
            <a:off x="1066800" y="1828800"/>
            <a:ext cx="7010400" cy="484505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smtClean="0"/>
              <a:t>Sunspots</a:t>
            </a:r>
          </a:p>
        </p:txBody>
      </p:sp>
      <p:pic>
        <p:nvPicPr>
          <p:cNvPr id="7171" name="Content Placeholder 4" descr="sunspots Oct 10 2011.jpg"/>
          <p:cNvPicPr>
            <a:picLocks noGrp="1" noChangeAspect="1"/>
          </p:cNvPicPr>
          <p:nvPr>
            <p:ph idx="1"/>
          </p:nvPr>
        </p:nvPicPr>
        <p:blipFill>
          <a:blip r:embed="rId3" cstate="print"/>
          <a:srcRect/>
          <a:stretch>
            <a:fillRect/>
          </a:stretch>
        </p:blipFill>
        <p:spPr>
          <a:xfrm>
            <a:off x="304800" y="1600200"/>
            <a:ext cx="4525963" cy="4419600"/>
          </a:xfrm>
        </p:spPr>
      </p:pic>
      <p:pic>
        <p:nvPicPr>
          <p:cNvPr id="7172" name="Picture 2"/>
          <p:cNvPicPr>
            <a:picLocks noChangeAspect="1" noChangeArrowheads="1"/>
          </p:cNvPicPr>
          <p:nvPr/>
        </p:nvPicPr>
        <p:blipFill>
          <a:blip r:embed="rId4" cstate="print"/>
          <a:srcRect/>
          <a:stretch>
            <a:fillRect/>
          </a:stretch>
        </p:blipFill>
        <p:spPr bwMode="auto">
          <a:xfrm>
            <a:off x="5029200" y="1524000"/>
            <a:ext cx="3938588" cy="1917700"/>
          </a:xfrm>
          <a:prstGeom prst="rect">
            <a:avLst/>
          </a:prstGeom>
          <a:noFill/>
          <a:ln w="9525">
            <a:noFill/>
            <a:miter lim="800000"/>
            <a:headEnd/>
            <a:tailEnd/>
          </a:ln>
        </p:spPr>
      </p:pic>
      <p:pic>
        <p:nvPicPr>
          <p:cNvPr id="7173" name="Picture 4" descr="sunspots on March 31 2012 (northeast).jpg"/>
          <p:cNvPicPr>
            <a:picLocks noChangeAspect="1"/>
          </p:cNvPicPr>
          <p:nvPr/>
        </p:nvPicPr>
        <p:blipFill>
          <a:blip r:embed="rId5" cstate="print"/>
          <a:srcRect/>
          <a:stretch>
            <a:fillRect/>
          </a:stretch>
        </p:blipFill>
        <p:spPr bwMode="auto">
          <a:xfrm>
            <a:off x="5257800" y="3505200"/>
            <a:ext cx="3284538" cy="2836863"/>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z="3600" b="1" smtClean="0"/>
              <a:t>Water scarcity problems are widespread</a:t>
            </a:r>
          </a:p>
        </p:txBody>
      </p:sp>
      <p:sp>
        <p:nvSpPr>
          <p:cNvPr id="62467" name="Content Placeholder 2"/>
          <p:cNvSpPr>
            <a:spLocks noGrp="1"/>
          </p:cNvSpPr>
          <p:nvPr>
            <p:ph idx="1"/>
          </p:nvPr>
        </p:nvSpPr>
        <p:spPr>
          <a:xfrm>
            <a:off x="457200" y="1371600"/>
            <a:ext cx="8229600" cy="4754563"/>
          </a:xfrm>
        </p:spPr>
        <p:txBody>
          <a:bodyPr/>
          <a:lstStyle/>
          <a:p>
            <a:pPr>
              <a:buFont typeface="Arial" charset="0"/>
              <a:buNone/>
            </a:pPr>
            <a:r>
              <a:rPr lang="en-US" sz="2000" smtClean="0"/>
              <a:t>“Danube is at near record lows.”</a:t>
            </a:r>
          </a:p>
          <a:p>
            <a:pPr>
              <a:buFont typeface="Arial" charset="0"/>
              <a:buNone/>
            </a:pPr>
            <a:r>
              <a:rPr lang="en-US" sz="2000" smtClean="0"/>
              <a:t>Parts of UK had driest 12 months since records began in 1910.</a:t>
            </a:r>
          </a:p>
          <a:p>
            <a:pPr>
              <a:buFont typeface="Arial" charset="0"/>
              <a:buNone/>
            </a:pPr>
            <a:r>
              <a:rPr lang="en-US" sz="2000" smtClean="0"/>
              <a:t>Northern China including Beijing is plagued by water shortages.</a:t>
            </a:r>
          </a:p>
          <a:p>
            <a:pPr>
              <a:buFont typeface="Arial" charset="0"/>
              <a:buNone/>
            </a:pPr>
            <a:r>
              <a:rPr lang="en-US" sz="2000" smtClean="0"/>
              <a:t>“Drought turns southern China into arid plain”</a:t>
            </a:r>
          </a:p>
          <a:p>
            <a:pPr>
              <a:buFont typeface="Arial" charset="0"/>
              <a:buNone/>
            </a:pPr>
            <a:r>
              <a:rPr lang="en-US" sz="2000" smtClean="0"/>
              <a:t>“Russia counts the cost of drought and wildfires” </a:t>
            </a:r>
          </a:p>
          <a:p>
            <a:pPr>
              <a:buFont typeface="Arial" charset="0"/>
              <a:buNone/>
            </a:pPr>
            <a:r>
              <a:rPr lang="en-US" sz="2000" smtClean="0"/>
              <a:t>“Severe drought threatens millions in Somalia”</a:t>
            </a:r>
          </a:p>
          <a:p>
            <a:pPr>
              <a:buFont typeface="Arial" charset="0"/>
              <a:buNone/>
            </a:pPr>
            <a:r>
              <a:rPr lang="en-US" sz="2000" smtClean="0"/>
              <a:t>“Yemen’s capital will run out of water by 2025”</a:t>
            </a:r>
          </a:p>
          <a:p>
            <a:pPr>
              <a:buFont typeface="Arial" charset="0"/>
              <a:buNone/>
            </a:pPr>
            <a:r>
              <a:rPr lang="en-US" sz="2000" smtClean="0"/>
              <a:t>“Drought May Threaten Much of Globe Within Decades”</a:t>
            </a:r>
          </a:p>
          <a:p>
            <a:pPr>
              <a:buFont typeface="Arial" charset="0"/>
              <a:buNone/>
            </a:pPr>
            <a:r>
              <a:rPr lang="en-US" sz="2000" smtClean="0"/>
              <a:t>“Land ‘evapotranspiration’ taking unexpected turn: Huge parts of world are drying up”</a:t>
            </a:r>
          </a:p>
          <a:p>
            <a:pPr>
              <a:buFont typeface="Arial" charset="0"/>
              <a:buNone/>
            </a:pPr>
            <a:r>
              <a:rPr lang="en-US" sz="2000" smtClean="0"/>
              <a:t>“80 Percent of Global Water Supplies at Risk”</a:t>
            </a:r>
          </a:p>
          <a:p>
            <a:pPr>
              <a:buFont typeface="Arial" charset="0"/>
              <a:buNone/>
            </a:pPr>
            <a:r>
              <a:rPr lang="en-US" sz="2000" smtClean="0"/>
              <a:t>“Groundwater depletion rate accelerating worldwide”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z="3600" b="1" smtClean="0"/>
              <a:t>Water scarcity is a problem in our oceans!</a:t>
            </a:r>
            <a:br>
              <a:rPr lang="en-US" sz="3600" b="1" smtClean="0"/>
            </a:br>
            <a:r>
              <a:rPr lang="en-US" sz="3600" b="1" smtClean="0"/>
              <a:t>The scarcity of good water.</a:t>
            </a:r>
          </a:p>
        </p:txBody>
      </p:sp>
      <p:sp>
        <p:nvSpPr>
          <p:cNvPr id="3" name="Content Placeholder 2"/>
          <p:cNvSpPr>
            <a:spLocks noGrp="1"/>
          </p:cNvSpPr>
          <p:nvPr>
            <p:ph idx="1"/>
          </p:nvPr>
        </p:nvSpPr>
        <p:spPr>
          <a:xfrm>
            <a:off x="381000" y="1600200"/>
            <a:ext cx="8458200" cy="5029200"/>
          </a:xfrm>
        </p:spPr>
        <p:txBody>
          <a:bodyPr>
            <a:normAutofit lnSpcReduction="10000"/>
          </a:bodyPr>
          <a:lstStyle/>
          <a:p>
            <a:pPr>
              <a:lnSpc>
                <a:spcPts val="3400"/>
              </a:lnSpc>
              <a:spcAft>
                <a:spcPts val="1200"/>
              </a:spcAft>
              <a:defRPr/>
            </a:pPr>
            <a:r>
              <a:rPr lang="en-US" dirty="0" smtClean="0"/>
              <a:t>Water water everywhere and…………….</a:t>
            </a:r>
            <a:br>
              <a:rPr lang="en-US" dirty="0" smtClean="0"/>
            </a:br>
            <a:r>
              <a:rPr lang="en-US" dirty="0" smtClean="0"/>
              <a:t>no oxygen to breathe! </a:t>
            </a:r>
            <a:br>
              <a:rPr lang="en-US" dirty="0" smtClean="0"/>
            </a:br>
            <a:r>
              <a:rPr lang="en-US" sz="800" dirty="0" smtClean="0"/>
              <a:t/>
            </a:r>
            <a:br>
              <a:rPr lang="en-US" sz="800" dirty="0" smtClean="0"/>
            </a:br>
            <a:r>
              <a:rPr lang="en-US" dirty="0" smtClean="0"/>
              <a:t>Hypoxic “dead” zones are increasing due mainly to fertilizer runoff.  A good map of dead zones: </a:t>
            </a:r>
            <a:r>
              <a:rPr lang="en-US" sz="1800" dirty="0" smtClean="0">
                <a:hlinkClick r:id="rId3"/>
              </a:rPr>
              <a:t>http://www.wri.org/project/eutrophication/map</a:t>
            </a:r>
            <a:endParaRPr lang="en-US" sz="1800" dirty="0" smtClean="0"/>
          </a:p>
          <a:p>
            <a:pPr>
              <a:spcAft>
                <a:spcPts val="1200"/>
              </a:spcAft>
              <a:defRPr/>
            </a:pPr>
            <a:r>
              <a:rPr lang="en-US" dirty="0" smtClean="0"/>
              <a:t>Warmer oceans and increasing acidity adversely affect the bottom of the food chain.</a:t>
            </a:r>
          </a:p>
          <a:p>
            <a:pPr>
              <a:spcAft>
                <a:spcPts val="1200"/>
              </a:spcAft>
              <a:defRPr/>
            </a:pPr>
            <a:r>
              <a:rPr lang="en-US" dirty="0" smtClean="0"/>
              <a:t>For many reasons, the future of seafood is bleak.</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b="1" smtClean="0"/>
              <a:t>Two huge dustbowls are forming</a:t>
            </a:r>
          </a:p>
        </p:txBody>
      </p:sp>
      <p:sp>
        <p:nvSpPr>
          <p:cNvPr id="64515" name="Content Placeholder 2"/>
          <p:cNvSpPr>
            <a:spLocks noGrp="1"/>
          </p:cNvSpPr>
          <p:nvPr>
            <p:ph idx="1"/>
          </p:nvPr>
        </p:nvSpPr>
        <p:spPr/>
        <p:txBody>
          <a:bodyPr/>
          <a:lstStyle/>
          <a:p>
            <a:pPr>
              <a:lnSpc>
                <a:spcPts val="3400"/>
              </a:lnSpc>
              <a:spcAft>
                <a:spcPts val="1800"/>
              </a:spcAft>
            </a:pPr>
            <a:r>
              <a:rPr lang="en-US" sz="3600" smtClean="0"/>
              <a:t>One is across NW China, western Mongolia and central Asia.</a:t>
            </a:r>
          </a:p>
          <a:p>
            <a:pPr>
              <a:lnSpc>
                <a:spcPts val="3400"/>
              </a:lnSpc>
              <a:spcAft>
                <a:spcPts val="1800"/>
              </a:spcAft>
            </a:pPr>
            <a:r>
              <a:rPr lang="en-US" sz="3600" smtClean="0"/>
              <a:t>The other is central Africa.</a:t>
            </a:r>
          </a:p>
          <a:p>
            <a:pPr>
              <a:lnSpc>
                <a:spcPts val="3400"/>
              </a:lnSpc>
              <a:spcAft>
                <a:spcPts val="1800"/>
              </a:spcAft>
            </a:pPr>
            <a:r>
              <a:rPr lang="en-US" sz="3600" smtClean="0"/>
              <a:t>Each dwarfs the U.S. dustbowl of the 1930s.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514600"/>
            <a:ext cx="8229600" cy="1143000"/>
          </a:xfrm>
        </p:spPr>
        <p:txBody>
          <a:bodyPr>
            <a:normAutofit fontScale="90000"/>
          </a:bodyPr>
          <a:lstStyle/>
          <a:p>
            <a:pPr algn="l">
              <a:lnSpc>
                <a:spcPts val="4200"/>
              </a:lnSpc>
              <a:spcAft>
                <a:spcPts val="5400"/>
              </a:spcAft>
              <a:defRPr/>
            </a:pPr>
            <a:r>
              <a:rPr lang="en-US" dirty="0" smtClean="0"/>
              <a:t>Half the world’s population live in countries with falling water tables including India, China and the U.S. (the vast Ogallala aquifer).</a:t>
            </a:r>
            <a:br>
              <a:rPr lang="en-US" dirty="0" smtClean="0"/>
            </a:br>
            <a:r>
              <a:rPr lang="en-US" dirty="0" smtClean="0"/>
              <a:t/>
            </a:r>
            <a:br>
              <a:rPr lang="en-US" dirty="0" smtClean="0"/>
            </a:br>
            <a:r>
              <a:rPr lang="en-US" dirty="0" smtClean="0"/>
              <a:t>A serious example: 175 million Indians are fed with grain produced from irrigation wells that will soon go dry.</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b="1" smtClean="0"/>
              <a:t>The Fouling of Water</a:t>
            </a:r>
          </a:p>
        </p:txBody>
      </p:sp>
      <p:sp>
        <p:nvSpPr>
          <p:cNvPr id="66563" name="Content Placeholder 2"/>
          <p:cNvSpPr>
            <a:spLocks noGrp="1"/>
          </p:cNvSpPr>
          <p:nvPr>
            <p:ph idx="1"/>
          </p:nvPr>
        </p:nvSpPr>
        <p:spPr>
          <a:xfrm>
            <a:off x="533400" y="1828800"/>
            <a:ext cx="8229600" cy="4525963"/>
          </a:xfrm>
        </p:spPr>
        <p:txBody>
          <a:bodyPr/>
          <a:lstStyle/>
          <a:p>
            <a:pPr>
              <a:lnSpc>
                <a:spcPts val="3400"/>
              </a:lnSpc>
              <a:spcAft>
                <a:spcPts val="1200"/>
              </a:spcAft>
            </a:pPr>
            <a:r>
              <a:rPr lang="en-US" sz="3600" smtClean="0"/>
              <a:t>This is a worldwide problem of a high order. Many major rivers are heavily polluted.</a:t>
            </a:r>
          </a:p>
          <a:p>
            <a:pPr>
              <a:lnSpc>
                <a:spcPts val="3400"/>
              </a:lnSpc>
              <a:spcAft>
                <a:spcPts val="1200"/>
              </a:spcAft>
            </a:pPr>
            <a:r>
              <a:rPr lang="en-US" sz="3600" smtClean="0"/>
              <a:t>In the U.S., will hydraulic fracturing poison groundwater? The jury is still out on that.</a:t>
            </a:r>
          </a:p>
          <a:p>
            <a:pPr>
              <a:lnSpc>
                <a:spcPts val="3400"/>
              </a:lnSpc>
              <a:spcAft>
                <a:spcPts val="1200"/>
              </a:spcAft>
            </a:pPr>
            <a:r>
              <a:rPr lang="en-US" sz="3600" smtClean="0"/>
              <a:t>What are tar sands and what is the problem with the KK Pipeline?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274638"/>
            <a:ext cx="8229600" cy="3992562"/>
          </a:xfrm>
        </p:spPr>
        <p:txBody>
          <a:bodyPr/>
          <a:lstStyle/>
          <a:p>
            <a:r>
              <a:rPr lang="en-US" sz="6600" b="1" smtClean="0"/>
              <a:t>FOOD</a:t>
            </a:r>
            <a:br>
              <a:rPr lang="en-US" sz="6600" b="1" smtClean="0"/>
            </a:br>
            <a:r>
              <a:rPr lang="en-US" sz="6600" b="1" smtClean="0"/>
              <a:t>SCARCITY</a:t>
            </a:r>
          </a:p>
        </p:txBody>
      </p:sp>
      <p:sp>
        <p:nvSpPr>
          <p:cNvPr id="67587"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b="1" smtClean="0"/>
              <a:t>Problems with livestock</a:t>
            </a:r>
          </a:p>
        </p:txBody>
      </p:sp>
      <p:sp>
        <p:nvSpPr>
          <p:cNvPr id="3" name="Content Placeholder 2"/>
          <p:cNvSpPr>
            <a:spLocks noGrp="1"/>
          </p:cNvSpPr>
          <p:nvPr>
            <p:ph idx="1"/>
          </p:nvPr>
        </p:nvSpPr>
        <p:spPr/>
        <p:txBody>
          <a:bodyPr>
            <a:normAutofit fontScale="92500"/>
          </a:bodyPr>
          <a:lstStyle/>
          <a:p>
            <a:pPr>
              <a:lnSpc>
                <a:spcPts val="3400"/>
              </a:lnSpc>
              <a:spcAft>
                <a:spcPts val="1200"/>
              </a:spcAft>
              <a:defRPr/>
            </a:pPr>
            <a:r>
              <a:rPr lang="en-US" dirty="0" smtClean="0"/>
              <a:t>High consumption of grains increases demand for scarce crops. ~7 lb. of grain produce 1 lb. of meat.</a:t>
            </a:r>
          </a:p>
          <a:p>
            <a:pPr>
              <a:lnSpc>
                <a:spcPts val="3400"/>
              </a:lnSpc>
              <a:spcAft>
                <a:spcPts val="1200"/>
              </a:spcAft>
              <a:defRPr/>
            </a:pPr>
            <a:r>
              <a:rPr lang="en-US" dirty="0" smtClean="0"/>
              <a:t>Cause clearing of forests and natural grasslands for grazing.</a:t>
            </a:r>
          </a:p>
          <a:p>
            <a:pPr>
              <a:lnSpc>
                <a:spcPts val="3400"/>
              </a:lnSpc>
              <a:spcAft>
                <a:spcPts val="1200"/>
              </a:spcAft>
              <a:defRPr/>
            </a:pPr>
            <a:r>
              <a:rPr lang="en-US" dirty="0" smtClean="0"/>
              <a:t>Represent 14.5% of total GHGs, more than transportation sector.</a:t>
            </a:r>
          </a:p>
          <a:p>
            <a:pPr>
              <a:lnSpc>
                <a:spcPts val="3400"/>
              </a:lnSpc>
              <a:spcAft>
                <a:spcPts val="1200"/>
              </a:spcAft>
              <a:defRPr/>
            </a:pPr>
            <a:r>
              <a:rPr lang="en-US" dirty="0" smtClean="0"/>
              <a:t>Crowded planet with rising middle class increases demand for livestock products.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4800" b="1" smtClean="0"/>
              <a:t>Biofuels compete with food</a:t>
            </a:r>
          </a:p>
        </p:txBody>
      </p:sp>
      <p:sp>
        <p:nvSpPr>
          <p:cNvPr id="3" name="Content Placeholder 2"/>
          <p:cNvSpPr>
            <a:spLocks noGrp="1"/>
          </p:cNvSpPr>
          <p:nvPr>
            <p:ph idx="1"/>
          </p:nvPr>
        </p:nvSpPr>
        <p:spPr>
          <a:xfrm>
            <a:off x="457200" y="2057400"/>
            <a:ext cx="8229600" cy="4068763"/>
          </a:xfrm>
        </p:spPr>
        <p:txBody>
          <a:bodyPr/>
          <a:lstStyle/>
          <a:p>
            <a:pPr indent="0">
              <a:buFont typeface="Arial" charset="0"/>
              <a:buNone/>
              <a:defRPr/>
            </a:pPr>
            <a:r>
              <a:rPr lang="en-US" sz="4000" dirty="0" smtClean="0"/>
              <a:t>In 2009, biofuels used 119 million tons of grain, enough to feed 350 million people.</a:t>
            </a:r>
          </a:p>
          <a:p>
            <a:pPr>
              <a:buFont typeface="Arial" charset="0"/>
              <a:buNone/>
              <a:defRPr/>
            </a:pP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defRPr/>
            </a:pPr>
            <a:r>
              <a:rPr lang="en-US" sz="4000" b="1" dirty="0" smtClean="0"/>
              <a:t>Climate change affects irrigated rice yield</a:t>
            </a:r>
            <a:r>
              <a:rPr lang="en-US" dirty="0" smtClean="0"/>
              <a:t>	</a:t>
            </a:r>
            <a:endParaRPr lang="en-US" dirty="0"/>
          </a:p>
        </p:txBody>
      </p:sp>
      <p:sp>
        <p:nvSpPr>
          <p:cNvPr id="70659" name="Content Placeholder 2"/>
          <p:cNvSpPr>
            <a:spLocks noGrp="1"/>
          </p:cNvSpPr>
          <p:nvPr>
            <p:ph idx="1"/>
          </p:nvPr>
        </p:nvSpPr>
        <p:spPr>
          <a:xfrm>
            <a:off x="457200" y="1447800"/>
            <a:ext cx="8305800" cy="4525963"/>
          </a:xfrm>
        </p:spPr>
        <p:txBody>
          <a:bodyPr/>
          <a:lstStyle/>
          <a:p>
            <a:pPr>
              <a:lnSpc>
                <a:spcPts val="3400"/>
              </a:lnSpc>
              <a:spcAft>
                <a:spcPts val="1200"/>
              </a:spcAft>
            </a:pPr>
            <a:r>
              <a:rPr lang="en-US" smtClean="0"/>
              <a:t>While higher daytime temperature increases yield, higher night-time temperature decreases yield even more.</a:t>
            </a:r>
          </a:p>
          <a:p>
            <a:pPr>
              <a:lnSpc>
                <a:spcPts val="3400"/>
              </a:lnSpc>
              <a:spcAft>
                <a:spcPts val="1200"/>
              </a:spcAft>
            </a:pPr>
            <a:r>
              <a:rPr lang="en-US" smtClean="0"/>
              <a:t>Yield has already dropped 10-20% over the past 25 years.</a:t>
            </a:r>
          </a:p>
          <a:p>
            <a:pPr>
              <a:lnSpc>
                <a:spcPts val="3400"/>
              </a:lnSpc>
              <a:spcAft>
                <a:spcPts val="1200"/>
              </a:spcAft>
            </a:pPr>
            <a:r>
              <a:rPr lang="en-US" smtClean="0"/>
              <a:t>Land is scarce and the population growth is overwhelming.</a:t>
            </a:r>
          </a:p>
          <a:p>
            <a:pPr>
              <a:lnSpc>
                <a:spcPts val="3400"/>
              </a:lnSpc>
              <a:spcAft>
                <a:spcPts val="1200"/>
              </a:spcAft>
            </a:pPr>
            <a:r>
              <a:rPr lang="en-US" smtClean="0"/>
              <a:t>Corn and soybeans are also at risk with temperature rise.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rmAutofit fontScale="90000"/>
          </a:bodyPr>
          <a:lstStyle/>
          <a:p>
            <a:pPr>
              <a:defRPr/>
            </a:pPr>
            <a:r>
              <a:rPr lang="en-US" b="1" dirty="0" smtClean="0"/>
              <a:t>Extreme weather events destroy crops</a:t>
            </a:r>
            <a:endParaRPr lang="en-US" b="1" dirty="0"/>
          </a:p>
        </p:txBody>
      </p:sp>
      <p:sp>
        <p:nvSpPr>
          <p:cNvPr id="3" name="Content Placeholder 2"/>
          <p:cNvSpPr>
            <a:spLocks noGrp="1"/>
          </p:cNvSpPr>
          <p:nvPr>
            <p:ph idx="1"/>
          </p:nvPr>
        </p:nvSpPr>
        <p:spPr/>
        <p:txBody>
          <a:bodyPr>
            <a:normAutofit lnSpcReduction="10000"/>
          </a:bodyPr>
          <a:lstStyle/>
          <a:p>
            <a:pPr>
              <a:defRPr/>
            </a:pPr>
            <a:r>
              <a:rPr lang="en-US" dirty="0" smtClean="0"/>
              <a:t>Add major flooding to the problem of droughts.</a:t>
            </a:r>
          </a:p>
          <a:p>
            <a:pPr>
              <a:defRPr/>
            </a:pPr>
            <a:r>
              <a:rPr lang="en-US" dirty="0" smtClean="0"/>
              <a:t>We’ve seen disastrous, historic flooding in many countries in 2010 and 2011 including the U.S. Just in 2011, historic flooding in:</a:t>
            </a:r>
          </a:p>
          <a:p>
            <a:pPr>
              <a:buFont typeface="Arial" charset="0"/>
              <a:buNone/>
              <a:defRPr/>
            </a:pPr>
            <a:r>
              <a:rPr lang="en-US" dirty="0" smtClean="0"/>
              <a:t>   Europe (numerous countries), Australia, Thailand, Pakistan, China, Columbia, Canada, Bolivia, Brazil, Sri Lanka…..heavy flooding in many others.</a:t>
            </a:r>
          </a:p>
          <a:p>
            <a:pP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smtClean="0"/>
              <a:t>Sunspots</a:t>
            </a:r>
          </a:p>
        </p:txBody>
      </p:sp>
      <p:sp>
        <p:nvSpPr>
          <p:cNvPr id="8195" name="Content Placeholder 2"/>
          <p:cNvSpPr>
            <a:spLocks noGrp="1"/>
          </p:cNvSpPr>
          <p:nvPr>
            <p:ph idx="1"/>
          </p:nvPr>
        </p:nvSpPr>
        <p:spPr/>
        <p:txBody>
          <a:bodyPr/>
          <a:lstStyle/>
          <a:p>
            <a:r>
              <a:rPr lang="en-US" smtClean="0"/>
              <a:t>Sun has an 11-year cycle of sunspot activity</a:t>
            </a:r>
          </a:p>
          <a:p>
            <a:r>
              <a:rPr lang="en-US" smtClean="0"/>
              <a:t>Currently it is Cycle 24 which follows a very deep minimum and is expected to peak in 2013.</a:t>
            </a:r>
          </a:p>
          <a:p>
            <a:r>
              <a:rPr lang="en-US" smtClean="0"/>
              <a:t>Sunspots are very active areas on the Sun’s surface where there are often solar flares and the launching of coronal mass ejections (CMEs)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b="1" smtClean="0"/>
              <a:t>Climate change affects seasons</a:t>
            </a:r>
          </a:p>
        </p:txBody>
      </p:sp>
      <p:sp>
        <p:nvSpPr>
          <p:cNvPr id="72707" name="Content Placeholder 2"/>
          <p:cNvSpPr>
            <a:spLocks noGrp="1"/>
          </p:cNvSpPr>
          <p:nvPr>
            <p:ph idx="1"/>
          </p:nvPr>
        </p:nvSpPr>
        <p:spPr/>
        <p:txBody>
          <a:bodyPr/>
          <a:lstStyle/>
          <a:p>
            <a:pPr indent="0">
              <a:lnSpc>
                <a:spcPts val="4600"/>
              </a:lnSpc>
              <a:spcAft>
                <a:spcPts val="1200"/>
              </a:spcAft>
              <a:buFont typeface="Arial" charset="0"/>
              <a:buNone/>
            </a:pPr>
            <a:r>
              <a:rPr lang="en-US" sz="4400" smtClean="0"/>
              <a:t>The timing of rain is critical for plant growth. Many areas now have experienced changes in the onset of wet and dry seasons, reducing crop yields.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533400" y="2133600"/>
            <a:ext cx="8229600" cy="1143000"/>
          </a:xfrm>
        </p:spPr>
        <p:txBody>
          <a:bodyPr/>
          <a:lstStyle/>
          <a:p>
            <a:pPr algn="l">
              <a:lnSpc>
                <a:spcPts val="5000"/>
              </a:lnSpc>
              <a:spcAft>
                <a:spcPts val="1800"/>
              </a:spcAft>
            </a:pPr>
            <a:r>
              <a:rPr lang="en-US" sz="4800" smtClean="0"/>
              <a:t>More fertilizer is needed to increase yield!</a:t>
            </a:r>
            <a:br>
              <a:rPr lang="en-US" sz="4800" smtClean="0"/>
            </a:br>
            <a:r>
              <a:rPr lang="en-US" sz="4800" smtClean="0"/>
              <a:t/>
            </a:r>
            <a:br>
              <a:rPr lang="en-US" sz="4800" smtClean="0"/>
            </a:br>
            <a:r>
              <a:rPr lang="en-US" sz="4800" smtClean="0"/>
              <a:t>But fertilizer produces nitrous oxide, a potent greenhouse gas!</a:t>
            </a:r>
          </a:p>
        </p:txBody>
      </p:sp>
      <p:sp>
        <p:nvSpPr>
          <p:cNvPr id="73731" name="Content Placeholder 2"/>
          <p:cNvSpPr>
            <a:spLocks noGrp="1"/>
          </p:cNvSpPr>
          <p:nvPr>
            <p:ph idx="1"/>
          </p:nvPr>
        </p:nvSpPr>
        <p:spPr>
          <a:xfrm>
            <a:off x="457200" y="4953000"/>
            <a:ext cx="8229600" cy="1173163"/>
          </a:xfrm>
        </p:spPr>
        <p:txBody>
          <a:bodyPr/>
          <a:lstStyle/>
          <a:p>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b="1" smtClean="0"/>
              <a:t>Other natural enemies</a:t>
            </a:r>
          </a:p>
        </p:txBody>
      </p:sp>
      <p:sp>
        <p:nvSpPr>
          <p:cNvPr id="74755" name="Content Placeholder 2"/>
          <p:cNvSpPr>
            <a:spLocks noGrp="1"/>
          </p:cNvSpPr>
          <p:nvPr>
            <p:ph idx="1"/>
          </p:nvPr>
        </p:nvSpPr>
        <p:spPr/>
        <p:txBody>
          <a:bodyPr/>
          <a:lstStyle/>
          <a:p>
            <a:r>
              <a:rPr lang="en-US" smtClean="0"/>
              <a:t>The phorid fly is killing off honey bees.</a:t>
            </a:r>
          </a:p>
          <a:p>
            <a:r>
              <a:rPr lang="en-US" smtClean="0"/>
              <a:t>Bats are disappearing due to fungus.</a:t>
            </a:r>
          </a:p>
          <a:p>
            <a:r>
              <a:rPr lang="en-US" smtClean="0"/>
              <a:t>Wheat rust Ug99 is moving around the globe.</a:t>
            </a:r>
          </a:p>
          <a:p>
            <a:r>
              <a:rPr lang="en-US" smtClean="0"/>
              <a:t>A microscopic fungus is affecting cattle.</a:t>
            </a:r>
          </a:p>
          <a:p>
            <a:r>
              <a:rPr lang="en-US" smtClean="0"/>
              <a:t>Roundup’s gyphosate could be irreversibly devastating the microbiodiversity of the soil.</a:t>
            </a:r>
          </a:p>
          <a:p>
            <a:r>
              <a:rPr lang="en-US" smtClean="0"/>
              <a:t>Hope for genetically-engineered crops is decreasing.</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b="1" smtClean="0"/>
              <a:t>Invasive Species</a:t>
            </a:r>
          </a:p>
        </p:txBody>
      </p:sp>
      <p:pic>
        <p:nvPicPr>
          <p:cNvPr id="75779" name="Content Placeholder 3" descr="lion fish.jpg"/>
          <p:cNvPicPr>
            <a:picLocks noGrp="1" noChangeAspect="1"/>
          </p:cNvPicPr>
          <p:nvPr>
            <p:ph idx="1"/>
          </p:nvPr>
        </p:nvPicPr>
        <p:blipFill>
          <a:blip r:embed="rId3" cstate="print"/>
          <a:srcRect/>
          <a:stretch>
            <a:fillRect/>
          </a:stretch>
        </p:blipFill>
        <p:spPr>
          <a:xfrm>
            <a:off x="914400" y="1295400"/>
            <a:ext cx="7310438" cy="4754563"/>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152400"/>
            <a:ext cx="8229600" cy="1143000"/>
          </a:xfrm>
        </p:spPr>
        <p:txBody>
          <a:bodyPr/>
          <a:lstStyle/>
          <a:p>
            <a:r>
              <a:rPr lang="en-US" b="1" smtClean="0"/>
              <a:t>Habitat of the Lion Fish</a:t>
            </a:r>
          </a:p>
        </p:txBody>
      </p:sp>
      <p:pic>
        <p:nvPicPr>
          <p:cNvPr id="76803" name="Content Placeholder 3" descr="lion fish habitat.jpg"/>
          <p:cNvPicPr>
            <a:picLocks noGrp="1" noChangeAspect="1"/>
          </p:cNvPicPr>
          <p:nvPr>
            <p:ph idx="1"/>
          </p:nvPr>
        </p:nvPicPr>
        <p:blipFill>
          <a:blip r:embed="rId3" cstate="print"/>
          <a:srcRect/>
          <a:stretch>
            <a:fillRect/>
          </a:stretch>
        </p:blipFill>
        <p:spPr>
          <a:xfrm>
            <a:off x="2303463" y="1306513"/>
            <a:ext cx="4402137" cy="5276850"/>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rmAutofit fontScale="90000"/>
          </a:bodyPr>
          <a:lstStyle/>
          <a:p>
            <a:pPr>
              <a:defRPr/>
            </a:pPr>
            <a:r>
              <a:rPr lang="en-US" dirty="0" smtClean="0"/>
              <a:t>Great Lakes Ice Cover Down 71%</a:t>
            </a:r>
            <a:br>
              <a:rPr lang="en-US" dirty="0" smtClean="0"/>
            </a:br>
            <a:r>
              <a:rPr lang="en-US" dirty="0" smtClean="0"/>
              <a:t>1973 to present</a:t>
            </a:r>
            <a:br>
              <a:rPr lang="en-US" dirty="0" smtClean="0"/>
            </a:br>
            <a:r>
              <a:rPr lang="en-US" sz="3600" dirty="0" smtClean="0"/>
              <a:t>Invasive species of toxic algae among new threats due to warmer water.</a:t>
            </a:r>
            <a:endParaRPr lang="en-US" sz="3600" dirty="0"/>
          </a:p>
        </p:txBody>
      </p:sp>
      <p:pic>
        <p:nvPicPr>
          <p:cNvPr id="77827" name="Content Placeholder 3" descr="Great Lakes Ice Cover down 71 Percent.jpg"/>
          <p:cNvPicPr>
            <a:picLocks noGrp="1" noChangeAspect="1"/>
          </p:cNvPicPr>
          <p:nvPr>
            <p:ph idx="1"/>
          </p:nvPr>
        </p:nvPicPr>
        <p:blipFill>
          <a:blip r:embed="rId3" cstate="print"/>
          <a:srcRect/>
          <a:stretch>
            <a:fillRect/>
          </a:stretch>
        </p:blipFill>
        <p:spPr>
          <a:xfrm>
            <a:off x="2514600" y="2743200"/>
            <a:ext cx="4419600" cy="3319463"/>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FAO Food Price Index</a:t>
            </a:r>
          </a:p>
        </p:txBody>
      </p:sp>
      <p:pic>
        <p:nvPicPr>
          <p:cNvPr id="78851" name="Content Placeholder 3" descr="FAO Food Price Index.jpg"/>
          <p:cNvPicPr>
            <a:picLocks noGrp="1" noChangeAspect="1"/>
          </p:cNvPicPr>
          <p:nvPr>
            <p:ph idx="1"/>
          </p:nvPr>
        </p:nvPicPr>
        <p:blipFill>
          <a:blip r:embed="rId3" cstate="print"/>
          <a:srcRect/>
          <a:stretch>
            <a:fillRect/>
          </a:stretch>
        </p:blipFill>
        <p:spPr>
          <a:xfrm>
            <a:off x="971550" y="2057400"/>
            <a:ext cx="7181850" cy="3452813"/>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ctrTitle" idx="4294967295"/>
          </p:nvPr>
        </p:nvSpPr>
        <p:spPr>
          <a:xfrm>
            <a:off x="762000" y="1295400"/>
            <a:ext cx="7772400" cy="1470025"/>
          </a:xfrm>
        </p:spPr>
        <p:txBody>
          <a:bodyPr/>
          <a:lstStyle/>
          <a:p>
            <a:r>
              <a:rPr lang="en-US" sz="6000" b="1" smtClean="0"/>
              <a:t>PANDEMICS</a:t>
            </a:r>
            <a:br>
              <a:rPr lang="en-US" sz="6000" b="1" smtClean="0"/>
            </a:br>
            <a:r>
              <a:rPr lang="en-US" sz="6000" b="1" smtClean="0"/>
              <a:t/>
            </a:r>
            <a:br>
              <a:rPr lang="en-US" sz="6000" b="1" smtClean="0"/>
            </a:br>
            <a:endParaRPr lang="en-US" sz="280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152400"/>
            <a:ext cx="8229600" cy="1143000"/>
          </a:xfrm>
        </p:spPr>
        <p:txBody>
          <a:bodyPr/>
          <a:lstStyle/>
          <a:p>
            <a:pPr eaLnBrk="1" hangingPunct="1"/>
            <a:r>
              <a:rPr lang="en-US" b="1" smtClean="0"/>
              <a:t>Pandemics</a:t>
            </a:r>
          </a:p>
        </p:txBody>
      </p:sp>
      <p:sp>
        <p:nvSpPr>
          <p:cNvPr id="59395" name="Content Placeholder 2"/>
          <p:cNvSpPr>
            <a:spLocks noGrp="1"/>
          </p:cNvSpPr>
          <p:nvPr>
            <p:ph idx="1"/>
          </p:nvPr>
        </p:nvSpPr>
        <p:spPr>
          <a:xfrm>
            <a:off x="533400" y="1295400"/>
            <a:ext cx="8229600" cy="4525963"/>
          </a:xfrm>
        </p:spPr>
        <p:txBody>
          <a:bodyPr/>
          <a:lstStyle/>
          <a:p>
            <a:pPr eaLnBrk="1" hangingPunct="1">
              <a:lnSpc>
                <a:spcPts val="3200"/>
              </a:lnSpc>
              <a:spcAft>
                <a:spcPts val="1200"/>
              </a:spcAft>
              <a:defRPr/>
            </a:pPr>
            <a:r>
              <a:rPr lang="en-US" sz="2800" dirty="0" smtClean="0"/>
              <a:t>H1N1 virus reached pandemic levels in 2009.</a:t>
            </a:r>
          </a:p>
          <a:p>
            <a:pPr eaLnBrk="1" hangingPunct="1">
              <a:lnSpc>
                <a:spcPts val="3200"/>
              </a:lnSpc>
              <a:spcAft>
                <a:spcPts val="1200"/>
              </a:spcAft>
              <a:defRPr/>
            </a:pPr>
            <a:r>
              <a:rPr lang="en-US" sz="2800" dirty="0" smtClean="0"/>
              <a:t>It was less virulent than expected but it infected about 55 million Americans with as many as 16,000 deaths and more than 360,000 hospitalizations, said the CDC.</a:t>
            </a:r>
            <a:r>
              <a:rPr lang="en-US" sz="2800" baseline="30000" dirty="0" smtClean="0"/>
              <a:t>1</a:t>
            </a:r>
          </a:p>
          <a:p>
            <a:pPr eaLnBrk="1" hangingPunct="1">
              <a:lnSpc>
                <a:spcPts val="3200"/>
              </a:lnSpc>
              <a:spcAft>
                <a:spcPts val="1200"/>
              </a:spcAft>
              <a:defRPr/>
            </a:pPr>
            <a:r>
              <a:rPr lang="en-US" sz="2800" dirty="0" smtClean="0"/>
              <a:t>A study by Mercer LLC of 1,000 employers across the U.S., Latin America, Canada, Asia and Europe found that only 25% have integrated  contingency plans in the event of an outbreak.</a:t>
            </a:r>
            <a:r>
              <a:rPr lang="en-US" sz="2800" baseline="30000" dirty="0" smtClean="0"/>
              <a:t>2</a:t>
            </a:r>
          </a:p>
          <a:p>
            <a:pPr marL="457200" indent="0" eaLnBrk="1" hangingPunct="1">
              <a:spcBef>
                <a:spcPts val="0"/>
              </a:spcBef>
              <a:spcAft>
                <a:spcPts val="700"/>
              </a:spcAft>
              <a:buFont typeface="Arial" charset="0"/>
              <a:buAutoNum type="arabicPeriod"/>
              <a:defRPr/>
            </a:pPr>
            <a:r>
              <a:rPr lang="en-US" sz="1200" dirty="0" smtClean="0"/>
              <a:t>  Reuters, Jan 15, 2010</a:t>
            </a:r>
          </a:p>
          <a:p>
            <a:pPr marL="457200" indent="0" eaLnBrk="1" hangingPunct="1">
              <a:spcBef>
                <a:spcPts val="0"/>
              </a:spcBef>
              <a:spcAft>
                <a:spcPts val="700"/>
              </a:spcAft>
              <a:buFont typeface="Arial" charset="0"/>
              <a:buAutoNum type="arabicPeriod"/>
              <a:defRPr/>
            </a:pPr>
            <a:r>
              <a:rPr lang="en-US" sz="1200" dirty="0" smtClean="0">
                <a:hlinkClick r:id="rId3"/>
              </a:rPr>
              <a:t>  http://www.businessinsurance.com/apps/pbcs.dll/article?AID=/20091221/NEWS/912219994#</a:t>
            </a:r>
            <a:r>
              <a:rPr lang="en-US" sz="1200" dirty="0" smtClean="0"/>
              <a:t>. </a:t>
            </a:r>
          </a:p>
          <a:p>
            <a:pPr marL="457200" indent="-457200" eaLnBrk="1" hangingPunct="1">
              <a:lnSpc>
                <a:spcPts val="3200"/>
              </a:lnSpc>
              <a:spcAft>
                <a:spcPts val="700"/>
              </a:spcAft>
              <a:buFont typeface="Arial" charset="0"/>
              <a:buAutoNum type="arabicPeriod"/>
              <a:defRPr/>
            </a:pPr>
            <a:endParaRPr lang="en-US" sz="20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b="1" smtClean="0"/>
              <a:t>Pandemics </a:t>
            </a:r>
            <a:r>
              <a:rPr lang="en-US" sz="3200" smtClean="0"/>
              <a:t>cont’d</a:t>
            </a:r>
          </a:p>
        </p:txBody>
      </p:sp>
      <p:sp>
        <p:nvSpPr>
          <p:cNvPr id="81923" name="Content Placeholder 2"/>
          <p:cNvSpPr>
            <a:spLocks noGrp="1"/>
          </p:cNvSpPr>
          <p:nvPr>
            <p:ph idx="1"/>
          </p:nvPr>
        </p:nvSpPr>
        <p:spPr>
          <a:xfrm>
            <a:off x="457200" y="1295400"/>
            <a:ext cx="8382000" cy="4525963"/>
          </a:xfrm>
        </p:spPr>
        <p:txBody>
          <a:bodyPr/>
          <a:lstStyle/>
          <a:p>
            <a:pPr eaLnBrk="1" hangingPunct="1">
              <a:lnSpc>
                <a:spcPts val="3200"/>
              </a:lnSpc>
              <a:spcAft>
                <a:spcPts val="1800"/>
              </a:spcAft>
            </a:pPr>
            <a:r>
              <a:rPr lang="en-US" smtClean="0"/>
              <a:t>Mercer found that 94% of employers with a plan distributed hand sanitizers, 64% started more frequent or intensive office cleaning and 54% started providing more H1N1 educational sessions.*</a:t>
            </a:r>
          </a:p>
          <a:p>
            <a:pPr eaLnBrk="1" hangingPunct="1">
              <a:lnSpc>
                <a:spcPts val="3200"/>
              </a:lnSpc>
              <a:spcAft>
                <a:spcPts val="700"/>
              </a:spcAft>
            </a:pPr>
            <a:r>
              <a:rPr lang="en-US" smtClean="0"/>
              <a:t>Only one-third of organizations worldwide have issued guidance to their employees about the message that should be given to clients and suppliers should business be affected by the spread of the virus. (also Mercer)</a:t>
            </a:r>
          </a:p>
          <a:p>
            <a:pPr eaLnBrk="1" hangingPunct="1">
              <a:lnSpc>
                <a:spcPts val="3200"/>
              </a:lnSpc>
              <a:spcAft>
                <a:spcPts val="700"/>
              </a:spcAft>
              <a:buFont typeface="Arial" charset="0"/>
              <a:buNone/>
            </a:pPr>
            <a:r>
              <a:rPr lang="en-US" sz="1400" smtClean="0">
                <a:hlinkClick r:id="rId3"/>
              </a:rPr>
              <a:t>*http://www.businessinsurance.com/apps/pbcs.dll/article?AID=/20091221/NEWS/912219994#</a:t>
            </a:r>
            <a:endParaRPr lang="en-US" sz="1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71600" y="4800600"/>
            <a:ext cx="6400800" cy="566738"/>
          </a:xfrm>
        </p:spPr>
        <p:txBody>
          <a:bodyPr/>
          <a:lstStyle/>
          <a:p>
            <a:pPr algn="ctr" eaLnBrk="1" hangingPunct="1"/>
            <a:r>
              <a:rPr lang="en-US" sz="2800" smtClean="0"/>
              <a:t>Geomagnetic Storms during solar cycles</a:t>
            </a:r>
          </a:p>
        </p:txBody>
      </p:sp>
      <p:sp>
        <p:nvSpPr>
          <p:cNvPr id="9219" name="Text Placeholder 3"/>
          <p:cNvSpPr>
            <a:spLocks noGrp="1"/>
          </p:cNvSpPr>
          <p:nvPr>
            <p:ph type="body" sz="half" idx="2"/>
          </p:nvPr>
        </p:nvSpPr>
        <p:spPr>
          <a:xfrm>
            <a:off x="381000" y="5367338"/>
            <a:ext cx="8305800" cy="804862"/>
          </a:xfrm>
        </p:spPr>
        <p:txBody>
          <a:bodyPr/>
          <a:lstStyle/>
          <a:p>
            <a:pPr algn="ctr" eaLnBrk="1" hangingPunct="1"/>
            <a:r>
              <a:rPr lang="en-US" sz="2400" b="1" smtClean="0"/>
              <a:t>Vertical red lines show timing and intensity of storms. </a:t>
            </a:r>
          </a:p>
          <a:p>
            <a:pPr algn="ctr" eaLnBrk="1" hangingPunct="1"/>
            <a:r>
              <a:rPr lang="en-US" sz="2400" b="1" smtClean="0"/>
              <a:t>Only occasionally do they coincide with solar maximums.</a:t>
            </a:r>
          </a:p>
        </p:txBody>
      </p:sp>
      <p:pic>
        <p:nvPicPr>
          <p:cNvPr id="9220" name="Picture 2"/>
          <p:cNvPicPr>
            <a:picLocks noChangeAspect="1" noChangeArrowheads="1"/>
          </p:cNvPicPr>
          <p:nvPr/>
        </p:nvPicPr>
        <p:blipFill>
          <a:blip r:embed="rId3" cstate="print"/>
          <a:srcRect/>
          <a:stretch>
            <a:fillRect/>
          </a:stretch>
        </p:blipFill>
        <p:spPr bwMode="auto">
          <a:xfrm>
            <a:off x="1219200" y="457200"/>
            <a:ext cx="6629400" cy="4408488"/>
          </a:xfrm>
          <a:prstGeom prst="rect">
            <a:avLst/>
          </a:prstGeom>
          <a:noFill/>
          <a:ln w="9525">
            <a:noFill/>
            <a:miter lim="800000"/>
            <a:headEnd/>
            <a:tailEnd/>
          </a:ln>
        </p:spPr>
      </p:pic>
      <p:sp>
        <p:nvSpPr>
          <p:cNvPr id="9221" name="Picture Placeholder 5"/>
          <p:cNvSpPr>
            <a:spLocks noGrp="1" noTextEdit="1"/>
          </p:cNvSpPr>
          <p:nvPr>
            <p:ph type="pic" idx="1"/>
          </p:nvPr>
        </p:nvSpPr>
        <p:spPr>
          <a:xfrm>
            <a:off x="1676400" y="914400"/>
            <a:ext cx="5486400" cy="4114800"/>
          </a:xfrm>
        </p:spPr>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228600"/>
            <a:ext cx="8229600" cy="1143000"/>
          </a:xfrm>
        </p:spPr>
        <p:txBody>
          <a:bodyPr/>
          <a:lstStyle/>
          <a:p>
            <a:r>
              <a:rPr lang="en-US" b="1" smtClean="0"/>
              <a:t>FLU Vaccines are Controversial</a:t>
            </a:r>
          </a:p>
        </p:txBody>
      </p:sp>
      <p:sp>
        <p:nvSpPr>
          <p:cNvPr id="82947" name="Content Placeholder 2"/>
          <p:cNvSpPr>
            <a:spLocks noGrp="1"/>
          </p:cNvSpPr>
          <p:nvPr>
            <p:ph idx="1"/>
          </p:nvPr>
        </p:nvSpPr>
        <p:spPr>
          <a:xfrm>
            <a:off x="457200" y="1447800"/>
            <a:ext cx="8229600" cy="5029200"/>
          </a:xfrm>
        </p:spPr>
        <p:txBody>
          <a:bodyPr/>
          <a:lstStyle/>
          <a:p>
            <a:pPr marL="0" indent="0">
              <a:lnSpc>
                <a:spcPts val="3000"/>
              </a:lnSpc>
              <a:spcBef>
                <a:spcPct val="0"/>
              </a:spcBef>
              <a:spcAft>
                <a:spcPts val="1800"/>
              </a:spcAft>
              <a:buFont typeface="Arial" charset="0"/>
              <a:buNone/>
            </a:pPr>
            <a:r>
              <a:rPr lang="en-US" sz="2800" smtClean="0"/>
              <a:t>In The Lancet Infectious Diseases, </a:t>
            </a:r>
            <a:r>
              <a:rPr lang="en-US" sz="2800" u="sng" smtClean="0">
                <a:hlinkClick r:id="rId3"/>
              </a:rPr>
              <a:t>Volume 12, Issue 1</a:t>
            </a:r>
            <a:r>
              <a:rPr lang="en-US" sz="2800" smtClean="0"/>
              <a:t>, Pages 36 - 44, January 2012</a:t>
            </a:r>
          </a:p>
          <a:p>
            <a:pPr marL="0" indent="0">
              <a:lnSpc>
                <a:spcPts val="3000"/>
              </a:lnSpc>
              <a:spcBef>
                <a:spcPct val="0"/>
              </a:spcBef>
              <a:spcAft>
                <a:spcPts val="1800"/>
              </a:spcAft>
              <a:buFont typeface="Arial" charset="0"/>
              <a:buNone/>
            </a:pPr>
            <a:r>
              <a:rPr lang="en-US" sz="2800" smtClean="0"/>
              <a:t>The study identified and qualified 14 observational studies and 17 randomized, controlled studies 1/1/67 to 2/15/11.  For ages 18 to 65, the effectiveness rate was </a:t>
            </a:r>
            <a:r>
              <a:rPr lang="en-US" sz="2800" b="1" smtClean="0"/>
              <a:t>59%</a:t>
            </a:r>
            <a:r>
              <a:rPr lang="en-US" sz="2800" smtClean="0"/>
              <a:t>. They concluded: Flu vaccines “can provide moderate protection.”</a:t>
            </a:r>
          </a:p>
          <a:p>
            <a:pPr marL="0" indent="0">
              <a:lnSpc>
                <a:spcPts val="3000"/>
              </a:lnSpc>
              <a:spcBef>
                <a:spcPct val="0"/>
              </a:spcBef>
              <a:spcAft>
                <a:spcPts val="1800"/>
              </a:spcAft>
              <a:buFont typeface="Arial" charset="0"/>
              <a:buNone/>
            </a:pPr>
            <a:r>
              <a:rPr lang="en-US" sz="2800" b="1" smtClean="0"/>
              <a:t>BUT</a:t>
            </a:r>
            <a:r>
              <a:rPr lang="en-US" sz="2800" smtClean="0"/>
              <a:t>, they added “…such protection is greatly reduced or absent in some seasons.”</a:t>
            </a:r>
          </a:p>
          <a:p>
            <a:pPr marL="0" indent="0">
              <a:lnSpc>
                <a:spcPts val="3000"/>
              </a:lnSpc>
              <a:spcBef>
                <a:spcPct val="0"/>
              </a:spcBef>
              <a:spcAft>
                <a:spcPts val="1800"/>
              </a:spcAft>
              <a:buFont typeface="Arial" charset="0"/>
              <a:buNone/>
            </a:pPr>
            <a:r>
              <a:rPr lang="en-US" sz="2800" smtClean="0"/>
              <a:t>They urge that work proceed on developing more effective vaccines.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b="1" smtClean="0"/>
              <a:t>Pandemic Insurance Coverage</a:t>
            </a:r>
          </a:p>
        </p:txBody>
      </p:sp>
      <p:sp>
        <p:nvSpPr>
          <p:cNvPr id="83971" name="Content Placeholder 2"/>
          <p:cNvSpPr>
            <a:spLocks noGrp="1"/>
          </p:cNvSpPr>
          <p:nvPr>
            <p:ph idx="1"/>
          </p:nvPr>
        </p:nvSpPr>
        <p:spPr/>
        <p:txBody>
          <a:bodyPr/>
          <a:lstStyle/>
          <a:p>
            <a:pPr eaLnBrk="1" hangingPunct="1">
              <a:lnSpc>
                <a:spcPts val="3200"/>
              </a:lnSpc>
              <a:spcAft>
                <a:spcPts val="700"/>
              </a:spcAft>
            </a:pPr>
            <a:r>
              <a:rPr lang="en-US" smtClean="0"/>
              <a:t>The principal liability exposure will likely be alleged negligence (failing to protect against exposure to the virus). </a:t>
            </a:r>
          </a:p>
          <a:p>
            <a:pPr eaLnBrk="1" hangingPunct="1">
              <a:lnSpc>
                <a:spcPts val="3200"/>
              </a:lnSpc>
              <a:spcAft>
                <a:spcPts val="700"/>
              </a:spcAft>
            </a:pPr>
            <a:r>
              <a:rPr lang="en-US" smtClean="0"/>
              <a:t>Business interruption coverage may not cover losses. Check policies and investigate options.</a:t>
            </a:r>
          </a:p>
          <a:p>
            <a:pPr eaLnBrk="1" hangingPunct="1">
              <a:lnSpc>
                <a:spcPts val="3200"/>
              </a:lnSpc>
              <a:spcAft>
                <a:spcPts val="700"/>
              </a:spcAft>
            </a:pPr>
            <a:r>
              <a:rPr lang="en-US" smtClean="0"/>
              <a:t>It pays to do small things that have a big payback in employee health.</a:t>
            </a:r>
          </a:p>
          <a:p>
            <a:pPr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274638"/>
            <a:ext cx="8229600" cy="1325562"/>
          </a:xfrm>
        </p:spPr>
        <p:txBody>
          <a:bodyPr/>
          <a:lstStyle/>
          <a:p>
            <a:pPr eaLnBrk="1" hangingPunct="1">
              <a:lnSpc>
                <a:spcPts val="4300"/>
              </a:lnSpc>
            </a:pPr>
            <a:r>
              <a:rPr lang="en-US" b="1" smtClean="0"/>
              <a:t>Some small things </a:t>
            </a:r>
            <a:br>
              <a:rPr lang="en-US" b="1" smtClean="0"/>
            </a:br>
            <a:r>
              <a:rPr lang="en-US" b="1" smtClean="0"/>
              <a:t>for employee health</a:t>
            </a:r>
          </a:p>
        </p:txBody>
      </p:sp>
      <p:sp>
        <p:nvSpPr>
          <p:cNvPr id="84995" name="Content Placeholder 2"/>
          <p:cNvSpPr>
            <a:spLocks noGrp="1"/>
          </p:cNvSpPr>
          <p:nvPr>
            <p:ph idx="1"/>
          </p:nvPr>
        </p:nvSpPr>
        <p:spPr/>
        <p:txBody>
          <a:bodyPr/>
          <a:lstStyle/>
          <a:p>
            <a:pPr eaLnBrk="1" hangingPunct="1">
              <a:lnSpc>
                <a:spcPts val="3200"/>
              </a:lnSpc>
              <a:spcAft>
                <a:spcPts val="1800"/>
              </a:spcAft>
            </a:pPr>
            <a:r>
              <a:rPr lang="en-US" sz="2800" smtClean="0"/>
              <a:t>Sunshine makes a big difference. Facilitate access outdoors during mid-day when there is sun and comfortable temperature. The H1N1 pandemic was seasonal when people were mostly indoors. Sunshine provides needed vitamin D. Many studies support this. Visit </a:t>
            </a:r>
            <a:r>
              <a:rPr lang="en-US" sz="2800" smtClean="0">
                <a:hlinkClick r:id="rId3"/>
              </a:rPr>
              <a:t>www.vitaminDcouncil.org</a:t>
            </a:r>
            <a:r>
              <a:rPr lang="en-US" sz="2800" smtClean="0"/>
              <a:t>. </a:t>
            </a:r>
          </a:p>
          <a:p>
            <a:pPr eaLnBrk="1" hangingPunct="1">
              <a:lnSpc>
                <a:spcPts val="3200"/>
              </a:lnSpc>
              <a:spcAft>
                <a:spcPts val="1800"/>
              </a:spcAft>
            </a:pPr>
            <a:r>
              <a:rPr lang="en-US" sz="2800" smtClean="0"/>
              <a:t>Vitamin D3 capsules are small, easy to swallow, very cheap and strongly protective.  Adults should be taking at least 5,000 iu per day.</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lnSpc>
                <a:spcPts val="4300"/>
              </a:lnSpc>
            </a:pPr>
            <a:r>
              <a:rPr lang="en-US" b="1" smtClean="0"/>
              <a:t>More small things </a:t>
            </a:r>
            <a:br>
              <a:rPr lang="en-US" b="1" smtClean="0"/>
            </a:br>
            <a:r>
              <a:rPr lang="en-US" b="1" smtClean="0"/>
              <a:t>for employee health</a:t>
            </a:r>
          </a:p>
        </p:txBody>
      </p:sp>
      <p:sp>
        <p:nvSpPr>
          <p:cNvPr id="86019" name="Content Placeholder 2"/>
          <p:cNvSpPr>
            <a:spLocks noGrp="1"/>
          </p:cNvSpPr>
          <p:nvPr>
            <p:ph idx="1"/>
          </p:nvPr>
        </p:nvSpPr>
        <p:spPr/>
        <p:txBody>
          <a:bodyPr/>
          <a:lstStyle/>
          <a:p>
            <a:pPr eaLnBrk="1" hangingPunct="1">
              <a:lnSpc>
                <a:spcPts val="3200"/>
              </a:lnSpc>
              <a:spcAft>
                <a:spcPts val="1800"/>
              </a:spcAft>
            </a:pPr>
            <a:r>
              <a:rPr lang="en-US" sz="2800" smtClean="0"/>
              <a:t>Use the Vitamin D Council recommendation for dose, backed by hundreds of scientific studies, not government recommended levels set by committees that have focused only on bone health.</a:t>
            </a:r>
          </a:p>
          <a:p>
            <a:pPr eaLnBrk="1" hangingPunct="1">
              <a:lnSpc>
                <a:spcPts val="3200"/>
              </a:lnSpc>
              <a:spcAft>
                <a:spcPts val="1800"/>
              </a:spcAft>
            </a:pPr>
            <a:r>
              <a:rPr lang="en-US" sz="2800" smtClean="0"/>
              <a:t>You will be amazed at all of the illnesses that vitamin D can help avoid. Make vitamin D available to employees regularly, not just for pandemics.</a:t>
            </a:r>
          </a:p>
          <a:p>
            <a:pPr eaLnBrk="1" hangingPunct="1">
              <a:lnSpc>
                <a:spcPts val="3200"/>
              </a:lnSpc>
              <a:spcAft>
                <a:spcPts val="1800"/>
              </a:spcAft>
            </a:pPr>
            <a:r>
              <a:rPr lang="en-US" sz="2800" smtClean="0"/>
              <a:t>Set up hand sanitizer stations throughout the workplace.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228600"/>
            <a:ext cx="8229600" cy="1143000"/>
          </a:xfrm>
        </p:spPr>
        <p:txBody>
          <a:bodyPr/>
          <a:lstStyle/>
          <a:p>
            <a:r>
              <a:rPr lang="en-US" b="1" smtClean="0"/>
              <a:t>“L” Articles on Vitamin D*</a:t>
            </a:r>
          </a:p>
        </p:txBody>
      </p:sp>
      <p:sp>
        <p:nvSpPr>
          <p:cNvPr id="87043" name="Content Placeholder 2"/>
          <p:cNvSpPr>
            <a:spLocks noGrp="1"/>
          </p:cNvSpPr>
          <p:nvPr>
            <p:ph idx="1"/>
          </p:nvPr>
        </p:nvSpPr>
        <p:spPr>
          <a:xfrm>
            <a:off x="457200" y="1143000"/>
            <a:ext cx="8229600" cy="4876800"/>
          </a:xfrm>
        </p:spPr>
        <p:txBody>
          <a:bodyPr/>
          <a:lstStyle/>
          <a:p>
            <a:r>
              <a:rPr lang="en-US" sz="1100" b="1" smtClean="0"/>
              <a:t>Lack of Sunlight Leads to Infertility</a:t>
            </a:r>
          </a:p>
          <a:p>
            <a:r>
              <a:rPr lang="en-US" sz="1100" b="1" smtClean="0"/>
              <a:t>Lack of Sunlight May Raise Stroke Risk</a:t>
            </a:r>
          </a:p>
          <a:p>
            <a:r>
              <a:rPr lang="en-US" sz="1100" b="1" smtClean="0"/>
              <a:t>Lack of Sunshine Causes One Million Deaths a Year</a:t>
            </a:r>
          </a:p>
          <a:p>
            <a:r>
              <a:rPr lang="en-US" sz="1100" b="1" smtClean="0"/>
              <a:t>Lack of Sunshine Vitamin Linked to Cognitive Decline</a:t>
            </a:r>
          </a:p>
          <a:p>
            <a:r>
              <a:rPr lang="en-US" sz="1100" b="1" smtClean="0"/>
              <a:t>Lack of Vitamin D; More Evidence Connected to Breast, Colon Cancer</a:t>
            </a:r>
          </a:p>
          <a:p>
            <a:r>
              <a:rPr lang="en-US" sz="1100" b="1" smtClean="0"/>
              <a:t>Latitude of residence and position in time zone are predictors of cancer incidence, cancer mortality, and life expectancy at birth </a:t>
            </a:r>
          </a:p>
          <a:p>
            <a:r>
              <a:rPr lang="en-US" sz="1100" b="1" smtClean="0"/>
              <a:t>Leukemia patients with insufficient vitamin D levels face earlier mortality risk</a:t>
            </a:r>
          </a:p>
          <a:p>
            <a:r>
              <a:rPr lang="en-US" sz="1100" b="1" smtClean="0"/>
              <a:t>Long-term high dose vitamin D well tolerated</a:t>
            </a:r>
          </a:p>
          <a:p>
            <a:r>
              <a:rPr lang="en-US" sz="1100" b="1" smtClean="0"/>
              <a:t>Low D Levels in Kids Raises Insulin Woes</a:t>
            </a:r>
          </a:p>
          <a:p>
            <a:r>
              <a:rPr lang="en-US" sz="1100" b="1" smtClean="0"/>
              <a:t>Low levels of vitamin D in professional basketball players after wintertime- relationship with dietary intake of vitamin D and calcium</a:t>
            </a:r>
          </a:p>
          <a:p>
            <a:r>
              <a:rPr lang="en-US" sz="1100" b="1" smtClean="0"/>
              <a:t>Low Vitamin D- A Contributor to Mental Disorders in Children</a:t>
            </a:r>
          </a:p>
          <a:p>
            <a:r>
              <a:rPr lang="en-US" sz="1100" b="1" smtClean="0"/>
              <a:t>Low Vitamin D and Spinal Cord Disease</a:t>
            </a:r>
          </a:p>
          <a:p>
            <a:r>
              <a:rPr lang="en-US" sz="1100" b="1" smtClean="0"/>
              <a:t>Low Vitamin D Associated With Poor Prognostic Features in Breast Cancer</a:t>
            </a:r>
          </a:p>
          <a:p>
            <a:r>
              <a:rPr lang="en-US" sz="1100" b="1" smtClean="0"/>
              <a:t>Low vitamin D causes problems for acutely ill patients</a:t>
            </a:r>
          </a:p>
          <a:p>
            <a:r>
              <a:rPr lang="en-US" sz="1100" b="1" smtClean="0"/>
              <a:t>Low Vitamin D Common in Spine Surgery Patients</a:t>
            </a:r>
          </a:p>
          <a:p>
            <a:r>
              <a:rPr lang="en-US" sz="1100" b="1" smtClean="0"/>
              <a:t>Low vitamin D in kids may play a role in anemia</a:t>
            </a:r>
          </a:p>
          <a:p>
            <a:r>
              <a:rPr lang="en-US" sz="1100" b="1" smtClean="0"/>
              <a:t>Low vitamin D levels can predict Parkinson's disease</a:t>
            </a:r>
          </a:p>
          <a:p>
            <a:r>
              <a:rPr lang="en-US" sz="1100" b="1" smtClean="0"/>
              <a:t>Low Vitamin D Levels Could Cause Liver Disease</a:t>
            </a:r>
          </a:p>
          <a:p>
            <a:r>
              <a:rPr lang="en-US" sz="1100" b="1" smtClean="0"/>
              <a:t>Low vitamin D levels linked to allergies in kids</a:t>
            </a:r>
          </a:p>
          <a:p>
            <a:r>
              <a:rPr lang="en-US" sz="1100" b="1" smtClean="0"/>
              <a:t>Low vitamin D levels linked to depression in children</a:t>
            </a:r>
          </a:p>
          <a:p>
            <a:r>
              <a:rPr lang="en-US" sz="1100" b="1" smtClean="0"/>
              <a:t>Low vitamin D levels may contribute to development of Type 2 diabetes</a:t>
            </a:r>
          </a:p>
          <a:p>
            <a:r>
              <a:rPr lang="en-US" sz="1100" b="1" smtClean="0"/>
              <a:t>Low Vitamin D Levels May Promote Severe Asthma</a:t>
            </a:r>
          </a:p>
          <a:p>
            <a:r>
              <a:rPr lang="en-US" sz="1100" b="1" smtClean="0"/>
              <a:t>Low vitamin D levels tied to pregnancy complication</a:t>
            </a:r>
          </a:p>
          <a:p>
            <a:r>
              <a:rPr lang="en-US" sz="1100" b="1" smtClean="0"/>
              <a:t>Low vitamin D status associated with increased mortality in nursing homes</a:t>
            </a:r>
          </a:p>
          <a:p>
            <a:r>
              <a:rPr lang="en-US" sz="1100" b="1" smtClean="0"/>
              <a:t>Lower rheumatoid arthritis rates linked to vitamin D</a:t>
            </a:r>
            <a:br>
              <a:rPr lang="en-US" sz="1100" b="1" smtClean="0"/>
            </a:br>
            <a:r>
              <a:rPr lang="en-US" sz="1100" b="1" smtClean="0"/>
              <a:t/>
            </a:r>
            <a:br>
              <a:rPr lang="en-US" sz="1100" b="1" smtClean="0"/>
            </a:br>
            <a:r>
              <a:rPr lang="en-US" sz="1100" b="1" smtClean="0"/>
              <a:t>*These files are in my desktop computer.</a:t>
            </a:r>
          </a:p>
          <a:p>
            <a:pPr>
              <a:buFont typeface="Arial" charset="0"/>
              <a:buNone/>
            </a:pPr>
            <a:endParaRPr lang="en-US" sz="1100"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b="1" smtClean="0"/>
              <a:t>“S” Articles on Vitamin D</a:t>
            </a:r>
            <a:r>
              <a:rPr lang="en-US" smtClean="0"/>
              <a:t>*</a:t>
            </a:r>
          </a:p>
        </p:txBody>
      </p:sp>
      <p:sp>
        <p:nvSpPr>
          <p:cNvPr id="88067" name="Content Placeholder 2"/>
          <p:cNvSpPr>
            <a:spLocks noGrp="1"/>
          </p:cNvSpPr>
          <p:nvPr>
            <p:ph idx="1"/>
          </p:nvPr>
        </p:nvSpPr>
        <p:spPr/>
        <p:txBody>
          <a:bodyPr/>
          <a:lstStyle/>
          <a:p>
            <a:r>
              <a:rPr lang="en-US" sz="1200" b="1" smtClean="0"/>
              <a:t>Serum 25-Hydroxy Vitamin D and Prostate Cancer Risk in a Large Nested Case–Control Study</a:t>
            </a:r>
          </a:p>
          <a:p>
            <a:r>
              <a:rPr lang="en-US" sz="1200" b="1" smtClean="0"/>
              <a:t>Serum 25-hydroxyvitamin D levels are associated with prognosis in hematological malignancies </a:t>
            </a:r>
          </a:p>
          <a:p>
            <a:r>
              <a:rPr lang="en-US" sz="1200" b="1" smtClean="0"/>
              <a:t>Simple Way to Reduce Risk of C-Section</a:t>
            </a:r>
          </a:p>
          <a:p>
            <a:r>
              <a:rPr lang="en-US" sz="1200" b="1" smtClean="0"/>
              <a:t>Skin cancer patients more likely to be deficient in vitamin D</a:t>
            </a:r>
          </a:p>
          <a:p>
            <a:r>
              <a:rPr lang="en-US" sz="1200" b="1" smtClean="0"/>
              <a:t>Sperm switch into top gear with the sun</a:t>
            </a:r>
          </a:p>
          <a:p>
            <a:r>
              <a:rPr lang="en-US" sz="1200" b="1" smtClean="0"/>
              <a:t>Staphylococcus aureus nasal carriage is associated with serum 25-hydroxyvitamin D levels, gender and smoking status</a:t>
            </a:r>
          </a:p>
          <a:p>
            <a:r>
              <a:rPr lang="en-US" sz="1200" b="1" smtClean="0"/>
              <a:t>Study Confirms Sun Exposure Protects Against Skin Cancer</a:t>
            </a:r>
          </a:p>
          <a:p>
            <a:r>
              <a:rPr lang="en-US" sz="1200" b="1" smtClean="0"/>
              <a:t>Study explores link between sunlight, multiple sclerosis</a:t>
            </a:r>
          </a:p>
          <a:p>
            <a:r>
              <a:rPr lang="en-US" sz="1200" b="1" smtClean="0"/>
              <a:t>Study links rheumatoid arthritis to vitamin D deficiency</a:t>
            </a:r>
          </a:p>
          <a:p>
            <a:r>
              <a:rPr lang="en-US" sz="1200" b="1" smtClean="0"/>
              <a:t>Study released on heart health and vitamin D levels</a:t>
            </a:r>
          </a:p>
          <a:p>
            <a:r>
              <a:rPr lang="en-US" sz="1200" b="1" smtClean="0"/>
              <a:t>Study shows vitamin D deficiencies may impact onset of autoimmune lung disease</a:t>
            </a:r>
          </a:p>
          <a:p>
            <a:r>
              <a:rPr lang="en-US" sz="1200" b="1" smtClean="0"/>
              <a:t>Study urges vitamin D supplement for infants</a:t>
            </a:r>
          </a:p>
          <a:p>
            <a:r>
              <a:rPr lang="en-US" sz="1200" b="1" smtClean="0"/>
              <a:t>Study: UV Vitamin D Reduces Cancer Risk</a:t>
            </a:r>
          </a:p>
          <a:p>
            <a:r>
              <a:rPr lang="en-US" sz="1200" b="1" smtClean="0"/>
              <a:t>Subsequent primary cancers after melanoma diagnosis support that low vitamin D level is a risk factor for melanoma</a:t>
            </a:r>
          </a:p>
          <a:p>
            <a:r>
              <a:rPr lang="en-US" sz="1200" b="1" smtClean="0"/>
              <a:t>Sunlight Can Lower Your Blood Pressure</a:t>
            </a:r>
          </a:p>
          <a:p>
            <a:r>
              <a:rPr lang="en-US" sz="1200" b="1" smtClean="0"/>
              <a:t>Sunshine- The Newest Natural Weapon Against Asthma</a:t>
            </a:r>
          </a:p>
          <a:p>
            <a:r>
              <a:rPr lang="en-US" sz="1200" b="1" smtClean="0"/>
              <a:t>Sunshine 'protective' against MS</a:t>
            </a:r>
          </a:p>
          <a:p>
            <a:r>
              <a:rPr lang="en-US" sz="1200" b="1" smtClean="0"/>
              <a:t>Sunshine is Nature's Disease Fighter</a:t>
            </a:r>
          </a:p>
          <a:p>
            <a:r>
              <a:rPr lang="en-US" sz="1200" b="1" smtClean="0"/>
              <a:t>Systematic review- Vitamin D and cardiometabolic outcomes</a:t>
            </a:r>
            <a:br>
              <a:rPr lang="en-US" sz="1200" b="1" smtClean="0"/>
            </a:br>
            <a:r>
              <a:rPr lang="en-US" sz="1200" b="1" smtClean="0"/>
              <a:t/>
            </a:r>
            <a:br>
              <a:rPr lang="en-US" sz="1200" b="1" smtClean="0"/>
            </a:br>
            <a:r>
              <a:rPr lang="en-US" sz="1200" b="1" smtClean="0"/>
              <a:t> *These files are in my desktop computer.</a:t>
            </a:r>
          </a:p>
          <a:p>
            <a:pPr>
              <a:buFont typeface="Arial" charset="0"/>
              <a:buNone/>
            </a:pPr>
            <a:endParaRPr lang="en-US" sz="120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b="1" smtClean="0"/>
              <a:t>Is Vitamin C IV a Viruscide?</a:t>
            </a:r>
          </a:p>
        </p:txBody>
      </p:sp>
      <p:sp>
        <p:nvSpPr>
          <p:cNvPr id="89091" name="Content Placeholder 2"/>
          <p:cNvSpPr>
            <a:spLocks noGrp="1"/>
          </p:cNvSpPr>
          <p:nvPr>
            <p:ph idx="1"/>
          </p:nvPr>
        </p:nvSpPr>
        <p:spPr/>
        <p:txBody>
          <a:bodyPr/>
          <a:lstStyle/>
          <a:p>
            <a:pPr>
              <a:lnSpc>
                <a:spcPts val="2800"/>
              </a:lnSpc>
              <a:spcBef>
                <a:spcPct val="0"/>
              </a:spcBef>
              <a:spcAft>
                <a:spcPts val="2200"/>
              </a:spcAft>
            </a:pPr>
            <a:r>
              <a:rPr lang="en-US" sz="2800" smtClean="0">
                <a:hlinkClick r:id="rId3"/>
              </a:rPr>
              <a:t>http://www.youtube.com/watch?v=k0GC9Fq8lfg</a:t>
            </a:r>
            <a:endParaRPr lang="en-US" sz="2800" smtClean="0"/>
          </a:p>
          <a:p>
            <a:pPr>
              <a:lnSpc>
                <a:spcPts val="2800"/>
              </a:lnSpc>
              <a:spcBef>
                <a:spcPct val="0"/>
              </a:spcBef>
              <a:spcAft>
                <a:spcPts val="2200"/>
              </a:spcAft>
            </a:pPr>
            <a:r>
              <a:rPr lang="en-US" sz="2800" smtClean="0"/>
              <a:t>“Vitamin C, Infectious Diseases, and Toxins: Curing the Incurable”    by Thomas E. Levy MD JD</a:t>
            </a:r>
          </a:p>
          <a:p>
            <a:pPr>
              <a:lnSpc>
                <a:spcPts val="2800"/>
              </a:lnSpc>
              <a:spcBef>
                <a:spcPct val="0"/>
              </a:spcBef>
              <a:spcAft>
                <a:spcPts val="2200"/>
              </a:spcAft>
            </a:pPr>
            <a:r>
              <a:rPr lang="en-US" sz="2800" smtClean="0"/>
              <a:t>Well documented. Includes many references to peer-reviewed journal articles on Vitamin C IV over many decades</a:t>
            </a:r>
          </a:p>
          <a:p>
            <a:pPr>
              <a:lnSpc>
                <a:spcPts val="2800"/>
              </a:lnSpc>
              <a:spcBef>
                <a:spcPct val="0"/>
              </a:spcBef>
              <a:spcAft>
                <a:spcPts val="2200"/>
              </a:spcAft>
            </a:pPr>
            <a:r>
              <a:rPr lang="en-US" sz="2800" smtClean="0"/>
              <a:t>Precipitated action by Government of New Zealand</a:t>
            </a:r>
          </a:p>
          <a:p>
            <a:pPr>
              <a:lnSpc>
                <a:spcPts val="2800"/>
              </a:lnSpc>
              <a:spcBef>
                <a:spcPct val="0"/>
              </a:spcBef>
              <a:spcAft>
                <a:spcPts val="2200"/>
              </a:spcAft>
            </a:pPr>
            <a:r>
              <a:rPr lang="en-US" sz="2800" smtClean="0"/>
              <a:t>Liposomal Vitamin C</a:t>
            </a:r>
          </a:p>
          <a:p>
            <a:endParaRPr lang="en-US" sz="2800"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381000" y="228600"/>
            <a:ext cx="8229600" cy="1143000"/>
          </a:xfrm>
        </p:spPr>
        <p:txBody>
          <a:bodyPr/>
          <a:lstStyle/>
          <a:p>
            <a:pPr eaLnBrk="1" hangingPunct="1"/>
            <a:r>
              <a:rPr lang="en-US" b="1" smtClean="0"/>
              <a:t>For the next pandemic</a:t>
            </a:r>
          </a:p>
        </p:txBody>
      </p:sp>
      <p:sp>
        <p:nvSpPr>
          <p:cNvPr id="90115" name="Content Placeholder 2"/>
          <p:cNvSpPr>
            <a:spLocks noGrp="1"/>
          </p:cNvSpPr>
          <p:nvPr>
            <p:ph idx="1"/>
          </p:nvPr>
        </p:nvSpPr>
        <p:spPr>
          <a:xfrm>
            <a:off x="457200" y="1447800"/>
            <a:ext cx="8229600" cy="4525963"/>
          </a:xfrm>
        </p:spPr>
        <p:txBody>
          <a:bodyPr/>
          <a:lstStyle/>
          <a:p>
            <a:pPr eaLnBrk="1" hangingPunct="1">
              <a:lnSpc>
                <a:spcPts val="3200"/>
              </a:lnSpc>
              <a:spcAft>
                <a:spcPts val="1800"/>
              </a:spcAft>
            </a:pPr>
            <a:r>
              <a:rPr lang="en-US" smtClean="0"/>
              <a:t>Review plans to operate with diminished personnel and a drop in supplier capability.</a:t>
            </a:r>
          </a:p>
          <a:p>
            <a:pPr eaLnBrk="1" hangingPunct="1">
              <a:lnSpc>
                <a:spcPts val="3200"/>
              </a:lnSpc>
              <a:spcAft>
                <a:spcPts val="1800"/>
              </a:spcAft>
            </a:pPr>
            <a:r>
              <a:rPr lang="en-US" smtClean="0"/>
              <a:t>Review telecommunications capability for many people to work from home. Smart phones can help.</a:t>
            </a:r>
          </a:p>
          <a:p>
            <a:pPr eaLnBrk="1" hangingPunct="1">
              <a:lnSpc>
                <a:spcPts val="3200"/>
              </a:lnSpc>
              <a:spcAft>
                <a:spcPts val="1800"/>
              </a:spcAft>
            </a:pPr>
            <a:r>
              <a:rPr lang="en-US" smtClean="0"/>
              <a:t>Review how travel, meetings and conferences will be affected.</a:t>
            </a:r>
          </a:p>
          <a:p>
            <a:pPr eaLnBrk="1" hangingPunct="1">
              <a:lnSpc>
                <a:spcPts val="3200"/>
              </a:lnSpc>
              <a:spcAft>
                <a:spcPts val="700"/>
              </a:spcAft>
            </a:pPr>
            <a:r>
              <a:rPr lang="en-US" smtClean="0"/>
              <a:t>Work with public health and other public services.</a:t>
            </a:r>
          </a:p>
          <a:p>
            <a:pPr eaLnBrk="1" hangingPunct="1"/>
            <a:endParaRPr lang="en-US"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b="1" smtClean="0"/>
              <a:t>Resources for Pandemics</a:t>
            </a:r>
          </a:p>
        </p:txBody>
      </p:sp>
      <p:sp>
        <p:nvSpPr>
          <p:cNvPr id="91139" name="Content Placeholder 2"/>
          <p:cNvSpPr>
            <a:spLocks noGrp="1"/>
          </p:cNvSpPr>
          <p:nvPr>
            <p:ph idx="1"/>
          </p:nvPr>
        </p:nvSpPr>
        <p:spPr/>
        <p:txBody>
          <a:bodyPr/>
          <a:lstStyle/>
          <a:p>
            <a:r>
              <a:rPr lang="en-US" sz="2000" smtClean="0">
                <a:hlinkClick r:id="rId3"/>
              </a:rPr>
              <a:t>http://global.marsh.com/risk/pandemic/index.php#Resources</a:t>
            </a:r>
            <a:endParaRPr lang="en-US" sz="2000" smtClean="0"/>
          </a:p>
          <a:p>
            <a:r>
              <a:rPr lang="en-US" sz="2000" smtClean="0">
                <a:hlinkClick r:id="rId4"/>
              </a:rPr>
              <a:t>http://www.pandemicflu.gov/</a:t>
            </a:r>
            <a:endParaRPr lang="en-US" sz="2000" smtClean="0"/>
          </a:p>
          <a:p>
            <a:r>
              <a:rPr lang="en-US" sz="2000" smtClean="0">
                <a:hlinkClick r:id="rId5"/>
              </a:rPr>
              <a:t>http://www.flu.gov/</a:t>
            </a:r>
            <a:endParaRPr lang="en-US" sz="2000" smtClean="0"/>
          </a:p>
          <a:p>
            <a:r>
              <a:rPr lang="en-US" sz="2000" smtClean="0">
                <a:hlinkClick r:id="rId6"/>
              </a:rPr>
              <a:t>http://www.cdc.gov/flu/tools/fluaid/</a:t>
            </a:r>
            <a:endParaRPr lang="en-US" sz="2000" smtClean="0"/>
          </a:p>
          <a:p>
            <a:r>
              <a:rPr lang="en-US" sz="2000" smtClean="0">
                <a:hlinkClick r:id="rId7"/>
              </a:rPr>
              <a:t>http://www.cdc.gov/h1n1flu/</a:t>
            </a:r>
            <a:endParaRPr lang="en-US" sz="2000" smtClean="0"/>
          </a:p>
          <a:p>
            <a:r>
              <a:rPr lang="en-US" sz="2000" smtClean="0">
                <a:hlinkClick r:id="rId8"/>
              </a:rPr>
              <a:t>http://www.rims.org/RESOURCES/BUSINESSCONTINUITYANDPANDEMICS/Pages/default.aspx</a:t>
            </a:r>
            <a:endParaRPr lang="en-US" sz="2000" smtClean="0"/>
          </a:p>
          <a:p>
            <a:r>
              <a:rPr lang="en-US" sz="2000" smtClean="0">
                <a:hlinkClick r:id="rId9"/>
              </a:rPr>
              <a:t>http://www.osha.gov/Publications/influenza_pandemic.html</a:t>
            </a:r>
            <a:endParaRPr lang="en-US" sz="2000" smtClean="0"/>
          </a:p>
          <a:p>
            <a:r>
              <a:rPr lang="en-US" sz="2000" smtClean="0">
                <a:hlinkClick r:id="rId10"/>
              </a:rPr>
              <a:t>http://bioethics.iu.edu/reference-center/pandemic-influenza/</a:t>
            </a:r>
            <a:endParaRPr lang="en-US" sz="2000" smtClean="0"/>
          </a:p>
          <a:p>
            <a:r>
              <a:rPr lang="en-US" sz="2000" smtClean="0">
                <a:hlinkClick r:id="rId11"/>
              </a:rPr>
              <a:t>http://nnlm.gov/ep/disaster-plan-templates/pandemic-planning/</a:t>
            </a:r>
            <a:endParaRPr lang="en-US" sz="2000" smtClean="0"/>
          </a:p>
          <a:p>
            <a:r>
              <a:rPr lang="en-US" sz="2000" smtClean="0">
                <a:hlinkClick r:id="rId12"/>
              </a:rPr>
              <a:t>http://www.hhs.gov/pandemicflu/plan/appendixj.html</a:t>
            </a:r>
            <a:endParaRPr lang="en-US" sz="2000" smtClean="0"/>
          </a:p>
          <a:p>
            <a:r>
              <a:rPr lang="en-US" sz="2000" smtClean="0">
                <a:hlinkClick r:id="rId13"/>
              </a:rPr>
              <a:t>http://www.lrc.fema.gov/path_pandemic.html</a:t>
            </a:r>
            <a:endParaRPr lang="en-US" sz="20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3"/>
          <p:cNvSpPr>
            <a:spLocks noGrp="1"/>
          </p:cNvSpPr>
          <p:nvPr>
            <p:ph type="ctrTitle" idx="4294967295"/>
          </p:nvPr>
        </p:nvSpPr>
        <p:spPr>
          <a:xfrm>
            <a:off x="762000" y="1752600"/>
            <a:ext cx="7772400" cy="1470025"/>
          </a:xfrm>
        </p:spPr>
        <p:txBody>
          <a:bodyPr/>
          <a:lstStyle/>
          <a:p>
            <a:r>
              <a:rPr lang="en-US" sz="6000" b="1" smtClean="0"/>
              <a:t>CYBER SECURITY</a:t>
            </a:r>
            <a:br>
              <a:rPr lang="en-US" sz="6000" b="1" smtClean="0"/>
            </a:br>
            <a:r>
              <a:rPr lang="en-US" sz="6000" b="1" smtClean="0"/>
              <a:t/>
            </a:r>
            <a:br>
              <a:rPr lang="en-US" sz="6000" b="1" smtClean="0"/>
            </a:br>
            <a:endParaRPr lang="en-US" sz="3200" b="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ssn_yearly.jpg"/>
          <p:cNvPicPr>
            <a:picLocks noChangeAspect="1"/>
          </p:cNvPicPr>
          <p:nvPr/>
        </p:nvPicPr>
        <p:blipFill>
          <a:blip r:embed="rId3" cstate="print"/>
          <a:srcRect/>
          <a:stretch>
            <a:fillRect/>
          </a:stretch>
        </p:blipFill>
        <p:spPr bwMode="auto">
          <a:xfrm>
            <a:off x="152400" y="1143000"/>
            <a:ext cx="8991600" cy="32766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p:cNvSpPr>
            <a:spLocks noGrp="1"/>
          </p:cNvSpPr>
          <p:nvPr>
            <p:ph type="title"/>
          </p:nvPr>
        </p:nvSpPr>
        <p:spPr/>
        <p:txBody>
          <a:bodyPr/>
          <a:lstStyle/>
          <a:p>
            <a:pPr>
              <a:lnSpc>
                <a:spcPts val="4400"/>
              </a:lnSpc>
            </a:pPr>
            <a:r>
              <a:rPr lang="en-US" b="1" smtClean="0"/>
              <a:t>We have become dependent in ways we never anticipated</a:t>
            </a:r>
          </a:p>
        </p:txBody>
      </p:sp>
      <p:sp>
        <p:nvSpPr>
          <p:cNvPr id="93187" name="Content Placeholder 4"/>
          <p:cNvSpPr>
            <a:spLocks noGrp="1"/>
          </p:cNvSpPr>
          <p:nvPr>
            <p:ph idx="1"/>
          </p:nvPr>
        </p:nvSpPr>
        <p:spPr>
          <a:xfrm>
            <a:off x="381000" y="1752600"/>
            <a:ext cx="8382000" cy="4525963"/>
          </a:xfrm>
        </p:spPr>
        <p:txBody>
          <a:bodyPr/>
          <a:lstStyle/>
          <a:p>
            <a:pPr>
              <a:lnSpc>
                <a:spcPts val="2800"/>
              </a:lnSpc>
              <a:spcBef>
                <a:spcPct val="0"/>
              </a:spcBef>
              <a:spcAft>
                <a:spcPts val="1800"/>
              </a:spcAft>
            </a:pPr>
            <a:r>
              <a:rPr lang="en-US" sz="2800" smtClean="0"/>
              <a:t>Much of the commercial/industrial world operates online. Even our military is largely Internet dependent.</a:t>
            </a:r>
          </a:p>
          <a:p>
            <a:pPr>
              <a:lnSpc>
                <a:spcPts val="2800"/>
              </a:lnSpc>
              <a:spcBef>
                <a:spcPct val="0"/>
              </a:spcBef>
              <a:spcAft>
                <a:spcPts val="1800"/>
              </a:spcAft>
            </a:pPr>
            <a:r>
              <a:rPr lang="en-US" sz="2800" smtClean="0"/>
              <a:t>We are not prepared to operate offline.</a:t>
            </a:r>
          </a:p>
          <a:p>
            <a:pPr>
              <a:lnSpc>
                <a:spcPts val="2800"/>
              </a:lnSpc>
              <a:spcBef>
                <a:spcPct val="0"/>
              </a:spcBef>
              <a:spcAft>
                <a:spcPts val="1800"/>
              </a:spcAft>
            </a:pPr>
            <a:r>
              <a:rPr lang="en-US" sz="2800" smtClean="0"/>
              <a:t>Social media has become pervasive.</a:t>
            </a:r>
          </a:p>
          <a:p>
            <a:pPr>
              <a:lnSpc>
                <a:spcPts val="2800"/>
              </a:lnSpc>
              <a:spcBef>
                <a:spcPct val="0"/>
              </a:spcBef>
              <a:spcAft>
                <a:spcPts val="1800"/>
              </a:spcAft>
            </a:pPr>
            <a:r>
              <a:rPr lang="en-US" sz="2800" smtClean="0"/>
              <a:t>How many of you do banking online?</a:t>
            </a:r>
          </a:p>
          <a:p>
            <a:pPr>
              <a:lnSpc>
                <a:spcPts val="2800"/>
              </a:lnSpc>
              <a:spcBef>
                <a:spcPct val="0"/>
              </a:spcBef>
              <a:spcAft>
                <a:spcPts val="1800"/>
              </a:spcAft>
            </a:pPr>
            <a:r>
              <a:rPr lang="en-US" sz="2800" smtClean="0"/>
              <a:t>How many of you depend on VOIP for communications? </a:t>
            </a:r>
          </a:p>
          <a:p>
            <a:pPr>
              <a:lnSpc>
                <a:spcPts val="2400"/>
              </a:lnSpc>
              <a:spcBef>
                <a:spcPct val="0"/>
              </a:spcBef>
              <a:spcAft>
                <a:spcPts val="1800"/>
              </a:spcAft>
            </a:pPr>
            <a:endParaRPr lang="en-US" sz="280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4294967295"/>
          </p:nvPr>
        </p:nvSpPr>
        <p:spPr>
          <a:xfrm>
            <a:off x="533400" y="838200"/>
            <a:ext cx="8229600" cy="4525963"/>
          </a:xfrm>
        </p:spPr>
        <p:txBody>
          <a:bodyPr/>
          <a:lstStyle/>
          <a:p>
            <a:pPr eaLnBrk="1" hangingPunct="1">
              <a:lnSpc>
                <a:spcPts val="3200"/>
              </a:lnSpc>
              <a:spcAft>
                <a:spcPts val="800"/>
              </a:spcAft>
            </a:pPr>
            <a:r>
              <a:rPr lang="en-US" smtClean="0"/>
              <a:t>Probably the greatest concern of organizations is loss of critical data. ID theft, IP theft, e-mail theft……aka “data breaches” are constant threats. </a:t>
            </a:r>
          </a:p>
          <a:p>
            <a:pPr eaLnBrk="1" hangingPunct="1">
              <a:lnSpc>
                <a:spcPts val="3200"/>
              </a:lnSpc>
              <a:spcAft>
                <a:spcPts val="800"/>
              </a:spcAft>
            </a:pPr>
            <a:r>
              <a:rPr lang="en-US" smtClean="0"/>
              <a:t>But this is not an “emerging risk.” It’s a current risk that is already happening all around us.</a:t>
            </a:r>
          </a:p>
          <a:p>
            <a:pPr eaLnBrk="1" hangingPunct="1">
              <a:lnSpc>
                <a:spcPts val="3200"/>
              </a:lnSpc>
              <a:spcAft>
                <a:spcPts val="800"/>
              </a:spcAft>
            </a:pPr>
            <a:r>
              <a:rPr lang="en-US" smtClean="0"/>
              <a:t>Rather, the emerging risk is the potential loss of the Internet for lengthy periods of time. How many of you have spent time examining strategy for such an occurrence?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endParaRPr lang="en-US" sz="3200" smtClean="0"/>
          </a:p>
        </p:txBody>
      </p:sp>
      <p:sp>
        <p:nvSpPr>
          <p:cNvPr id="95235" name="Content Placeholder 2"/>
          <p:cNvSpPr>
            <a:spLocks noGrp="1"/>
          </p:cNvSpPr>
          <p:nvPr>
            <p:ph idx="1"/>
          </p:nvPr>
        </p:nvSpPr>
        <p:spPr>
          <a:xfrm>
            <a:off x="457200" y="838200"/>
            <a:ext cx="8229600" cy="4525963"/>
          </a:xfrm>
        </p:spPr>
        <p:txBody>
          <a:bodyPr/>
          <a:lstStyle/>
          <a:p>
            <a:pPr indent="0" eaLnBrk="1" hangingPunct="1">
              <a:lnSpc>
                <a:spcPts val="3200"/>
              </a:lnSpc>
              <a:spcAft>
                <a:spcPts val="800"/>
              </a:spcAft>
              <a:buFont typeface="Arial" charset="0"/>
              <a:buNone/>
            </a:pPr>
            <a:r>
              <a:rPr lang="en-US" smtClean="0"/>
              <a:t>We have given our enemies the means to cause us </a:t>
            </a:r>
            <a:r>
              <a:rPr lang="en-US" b="1" smtClean="0"/>
              <a:t>grave harm</a:t>
            </a:r>
            <a:r>
              <a:rPr lang="en-US" smtClean="0"/>
              <a:t>. We are so dependent on the Internet that its loss would be </a:t>
            </a:r>
            <a:r>
              <a:rPr lang="en-US" b="1" smtClean="0"/>
              <a:t>catastrophic.</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n-US" b="1" smtClean="0"/>
              <a:t>Cyber Security </a:t>
            </a:r>
            <a:r>
              <a:rPr lang="en-US" sz="3200" smtClean="0"/>
              <a:t>cont’d</a:t>
            </a:r>
            <a:endParaRPr lang="en-US" smtClean="0"/>
          </a:p>
        </p:txBody>
      </p:sp>
      <p:sp>
        <p:nvSpPr>
          <p:cNvPr id="96259" name="Content Placeholder 2"/>
          <p:cNvSpPr>
            <a:spLocks noGrp="1"/>
          </p:cNvSpPr>
          <p:nvPr>
            <p:ph idx="1"/>
          </p:nvPr>
        </p:nvSpPr>
        <p:spPr/>
        <p:txBody>
          <a:bodyPr/>
          <a:lstStyle/>
          <a:p>
            <a:pPr eaLnBrk="1" hangingPunct="1">
              <a:lnSpc>
                <a:spcPts val="3200"/>
              </a:lnSpc>
              <a:spcAft>
                <a:spcPts val="800"/>
              </a:spcAft>
            </a:pPr>
            <a:r>
              <a:rPr lang="en-US" smtClean="0"/>
              <a:t>The Stuxnet worm that damaged Iranian nuclear development operations was just a start. </a:t>
            </a:r>
          </a:p>
          <a:p>
            <a:pPr eaLnBrk="1" hangingPunct="1">
              <a:lnSpc>
                <a:spcPts val="3200"/>
              </a:lnSpc>
              <a:spcAft>
                <a:spcPts val="800"/>
              </a:spcAft>
            </a:pPr>
            <a:r>
              <a:rPr lang="en-US" smtClean="0"/>
              <a:t>“A malicious computer attack that appears to target Iran’s nuclear plants can be modified to wreak havoc on industrial control systems around the world, and represents the most dire cyberthreat known to industry, government officials and experts said.”*</a:t>
            </a:r>
          </a:p>
          <a:p>
            <a:pPr eaLnBrk="1" hangingPunct="1">
              <a:buFont typeface="Arial" charset="0"/>
              <a:buNone/>
            </a:pPr>
            <a:r>
              <a:rPr lang="en-US" sz="2000" smtClean="0"/>
              <a:t>*Senate Homeland and Government Affairs Committee, Nov. 17, 2010</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381000" y="0"/>
            <a:ext cx="8229600" cy="1143000"/>
          </a:xfrm>
        </p:spPr>
        <p:txBody>
          <a:bodyPr/>
          <a:lstStyle/>
          <a:p>
            <a:pPr eaLnBrk="1" hangingPunct="1"/>
            <a:r>
              <a:rPr lang="en-US" b="1" smtClean="0"/>
              <a:t>Cyber Security </a:t>
            </a:r>
            <a:r>
              <a:rPr lang="en-US" sz="3200" smtClean="0"/>
              <a:t>cont’d</a:t>
            </a:r>
            <a:endParaRPr lang="en-US" smtClean="0"/>
          </a:p>
        </p:txBody>
      </p:sp>
      <p:sp>
        <p:nvSpPr>
          <p:cNvPr id="76803" name="Content Placeholder 2"/>
          <p:cNvSpPr>
            <a:spLocks noGrp="1"/>
          </p:cNvSpPr>
          <p:nvPr>
            <p:ph idx="1"/>
          </p:nvPr>
        </p:nvSpPr>
        <p:spPr>
          <a:xfrm>
            <a:off x="457200" y="1295400"/>
            <a:ext cx="8229600" cy="4525963"/>
          </a:xfrm>
        </p:spPr>
        <p:txBody>
          <a:bodyPr/>
          <a:lstStyle/>
          <a:p>
            <a:pPr eaLnBrk="1" hangingPunct="1">
              <a:lnSpc>
                <a:spcPts val="2400"/>
              </a:lnSpc>
              <a:spcBef>
                <a:spcPts val="1200"/>
              </a:spcBef>
              <a:buFont typeface="Arial" charset="0"/>
              <a:buNone/>
              <a:defRPr/>
            </a:pPr>
            <a:r>
              <a:rPr lang="en-US" sz="2400" dirty="0" smtClean="0"/>
              <a:t>Deputy Secretary of Defense William Lynn said in a keynote address to the gathering, "</a:t>
            </a:r>
            <a:r>
              <a:rPr lang="en-US" sz="2400" b="1" dirty="0" smtClean="0">
                <a:solidFill>
                  <a:schemeClr val="accent2">
                    <a:lumMod val="75000"/>
                  </a:schemeClr>
                </a:solidFill>
              </a:rPr>
              <a:t>The threat is moving up a ladder of escalation, from exploitation to disruption to destruction</a:t>
            </a:r>
            <a:r>
              <a:rPr lang="en-US" sz="2400" dirty="0" smtClean="0">
                <a:solidFill>
                  <a:schemeClr val="accent2">
                    <a:lumMod val="75000"/>
                  </a:schemeClr>
                </a:solidFill>
              </a:rPr>
              <a:t>.</a:t>
            </a:r>
            <a:r>
              <a:rPr lang="en-US" sz="2400" dirty="0" smtClean="0"/>
              <a:t>“</a:t>
            </a:r>
          </a:p>
          <a:p>
            <a:pPr eaLnBrk="1" hangingPunct="1">
              <a:lnSpc>
                <a:spcPts val="2400"/>
              </a:lnSpc>
              <a:spcBef>
                <a:spcPts val="1200"/>
              </a:spcBef>
              <a:buFont typeface="Arial" charset="0"/>
              <a:buNone/>
              <a:defRPr/>
            </a:pPr>
            <a:r>
              <a:rPr lang="en-US" sz="2400" dirty="0" smtClean="0"/>
              <a:t>"Perhaps the greatest concern in our judgment is a terrorist group that gains the level of disruptive and destructive capability currently possessed by nation-states," Lynn said.</a:t>
            </a:r>
          </a:p>
          <a:p>
            <a:pPr eaLnBrk="1" hangingPunct="1">
              <a:lnSpc>
                <a:spcPts val="2400"/>
              </a:lnSpc>
              <a:spcBef>
                <a:spcPts val="1200"/>
              </a:spcBef>
              <a:buFont typeface="Arial" charset="0"/>
              <a:buNone/>
              <a:defRPr/>
            </a:pPr>
            <a:r>
              <a:rPr lang="en-US" sz="2400" dirty="0" smtClean="0"/>
              <a:t>Cyber warfare is a real possibility. The Defense Dept. has been developing both defensive and offensive cyber weapons.</a:t>
            </a:r>
          </a:p>
          <a:p>
            <a:pPr eaLnBrk="1" hangingPunct="1">
              <a:lnSpc>
                <a:spcPts val="2400"/>
              </a:lnSpc>
              <a:spcBef>
                <a:spcPts val="1200"/>
              </a:spcBef>
              <a:buFont typeface="Arial" charset="0"/>
              <a:buNone/>
              <a:defRPr/>
            </a:pPr>
            <a:r>
              <a:rPr lang="en-US" sz="2400" dirty="0" smtClean="0"/>
              <a:t>While the Internet itself is a potential target, it could also become the vehicle for enemies to disable the electric grid, potable water systems and other such infrastructure.</a:t>
            </a:r>
          </a:p>
          <a:p>
            <a:pPr eaLnBrk="1" hangingPunct="1">
              <a:buFont typeface="Arial" charset="0"/>
              <a:buNone/>
              <a:defRPr/>
            </a:pPr>
            <a:r>
              <a:rPr lang="en-US" sz="2400" dirty="0" smtClean="0"/>
              <a:t>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endParaRPr lang="en-US" smtClean="0"/>
          </a:p>
        </p:txBody>
      </p:sp>
      <p:sp>
        <p:nvSpPr>
          <p:cNvPr id="98307" name="Content Placeholder 2"/>
          <p:cNvSpPr>
            <a:spLocks noGrp="1"/>
          </p:cNvSpPr>
          <p:nvPr>
            <p:ph idx="1"/>
          </p:nvPr>
        </p:nvSpPr>
        <p:spPr>
          <a:xfrm>
            <a:off x="457200" y="914400"/>
            <a:ext cx="8229600" cy="4525963"/>
          </a:xfrm>
        </p:spPr>
        <p:txBody>
          <a:bodyPr/>
          <a:lstStyle/>
          <a:p>
            <a:pPr>
              <a:lnSpc>
                <a:spcPts val="3200"/>
              </a:lnSpc>
              <a:spcBef>
                <a:spcPct val="0"/>
              </a:spcBef>
              <a:spcAft>
                <a:spcPts val="1800"/>
              </a:spcAft>
            </a:pPr>
            <a:r>
              <a:rPr lang="en-US" smtClean="0"/>
              <a:t>We can see how vulnerable we are when Anonymous can tell us in advance what it is they are going to attack and when the attack will be launched.</a:t>
            </a:r>
          </a:p>
          <a:p>
            <a:pPr>
              <a:lnSpc>
                <a:spcPts val="3200"/>
              </a:lnSpc>
              <a:spcBef>
                <a:spcPct val="0"/>
              </a:spcBef>
              <a:spcAft>
                <a:spcPts val="1800"/>
              </a:spcAft>
            </a:pPr>
            <a:r>
              <a:rPr lang="en-US" smtClean="0"/>
              <a:t>And then they do it.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b="1" smtClean="0"/>
              <a:t>Cyber Security </a:t>
            </a:r>
            <a:r>
              <a:rPr lang="en-US" sz="3200" smtClean="0"/>
              <a:t>cont’d</a:t>
            </a:r>
            <a:endParaRPr lang="en-US" smtClean="0"/>
          </a:p>
        </p:txBody>
      </p:sp>
      <p:sp>
        <p:nvSpPr>
          <p:cNvPr id="99331" name="Content Placeholder 2"/>
          <p:cNvSpPr>
            <a:spLocks noGrp="1"/>
          </p:cNvSpPr>
          <p:nvPr>
            <p:ph idx="1"/>
          </p:nvPr>
        </p:nvSpPr>
        <p:spPr/>
        <p:txBody>
          <a:bodyPr/>
          <a:lstStyle/>
          <a:p>
            <a:pPr eaLnBrk="1" hangingPunct="1">
              <a:lnSpc>
                <a:spcPts val="3200"/>
              </a:lnSpc>
              <a:spcAft>
                <a:spcPts val="800"/>
              </a:spcAft>
            </a:pPr>
            <a:r>
              <a:rPr lang="en-US" smtClean="0"/>
              <a:t>If the Internet goes down for an hour, a day, a week, </a:t>
            </a:r>
            <a:r>
              <a:rPr lang="en-US" b="1" smtClean="0"/>
              <a:t>what will you do? What will you lose?</a:t>
            </a:r>
          </a:p>
          <a:p>
            <a:pPr eaLnBrk="1" hangingPunct="1">
              <a:lnSpc>
                <a:spcPts val="3200"/>
              </a:lnSpc>
              <a:spcAft>
                <a:spcPts val="800"/>
              </a:spcAft>
            </a:pPr>
            <a:r>
              <a:rPr lang="en-US" smtClean="0"/>
              <a:t>Clearly, cyber security has improved and cyber security companies sound confident, but Homeland Security and Defense Dept. officials have a different take on it. </a:t>
            </a:r>
          </a:p>
          <a:p>
            <a:pPr eaLnBrk="1" hangingPunct="1">
              <a:lnSpc>
                <a:spcPts val="3200"/>
              </a:lnSpc>
              <a:spcAft>
                <a:spcPts val="800"/>
              </a:spcAft>
            </a:pPr>
            <a:r>
              <a:rPr lang="en-US" smtClean="0"/>
              <a:t>Is there a Black Swan waiting in the background?</a:t>
            </a:r>
          </a:p>
          <a:p>
            <a:pPr eaLnBrk="1" hangingPunct="1">
              <a:lnSpc>
                <a:spcPts val="3200"/>
              </a:lnSpc>
              <a:spcAft>
                <a:spcPts val="800"/>
              </a:spcAft>
            </a:pPr>
            <a:r>
              <a:rPr lang="en-US" smtClean="0"/>
              <a:t>Risk managers need to ask a lot of questions.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endParaRPr lang="en-US" smtClean="0"/>
          </a:p>
        </p:txBody>
      </p:sp>
      <p:sp>
        <p:nvSpPr>
          <p:cNvPr id="99331" name="Content Placeholder 2"/>
          <p:cNvSpPr>
            <a:spLocks noGrp="1"/>
          </p:cNvSpPr>
          <p:nvPr>
            <p:ph idx="1"/>
          </p:nvPr>
        </p:nvSpPr>
        <p:spPr/>
        <p:txBody>
          <a:bodyPr/>
          <a:lstStyle/>
          <a:p>
            <a:pPr>
              <a:buFont typeface="Arial" charset="0"/>
              <a:buNone/>
              <a:defRPr/>
            </a:pPr>
            <a:r>
              <a:rPr lang="en-US" dirty="0" smtClean="0"/>
              <a:t>Contact information:</a:t>
            </a:r>
          </a:p>
          <a:p>
            <a:pPr indent="0">
              <a:spcBef>
                <a:spcPts val="0"/>
              </a:spcBef>
              <a:buFont typeface="Arial" charset="0"/>
              <a:buNone/>
              <a:defRPr/>
            </a:pPr>
            <a:r>
              <a:rPr lang="en-US" dirty="0" smtClean="0"/>
              <a:t>Alan D. Roth, Ph.D.</a:t>
            </a:r>
          </a:p>
          <a:p>
            <a:pPr indent="0">
              <a:spcBef>
                <a:spcPts val="0"/>
              </a:spcBef>
              <a:buFont typeface="Arial" charset="0"/>
              <a:buNone/>
              <a:defRPr/>
            </a:pPr>
            <a:r>
              <a:rPr lang="en-US" dirty="0" smtClean="0"/>
              <a:t>10849 Bucknell Drive</a:t>
            </a:r>
          </a:p>
          <a:p>
            <a:pPr indent="0">
              <a:spcBef>
                <a:spcPts val="0"/>
              </a:spcBef>
              <a:buFont typeface="Arial" charset="0"/>
              <a:buNone/>
              <a:defRPr/>
            </a:pPr>
            <a:r>
              <a:rPr lang="en-US" dirty="0" smtClean="0"/>
              <a:t>Wheaton, MD 20902</a:t>
            </a:r>
          </a:p>
          <a:p>
            <a:pPr indent="0">
              <a:spcBef>
                <a:spcPts val="0"/>
              </a:spcBef>
              <a:buFont typeface="Arial" charset="0"/>
              <a:buNone/>
              <a:defRPr/>
            </a:pPr>
            <a:r>
              <a:rPr lang="en-US" dirty="0" smtClean="0"/>
              <a:t>(301) 928-6314 mobile</a:t>
            </a:r>
          </a:p>
          <a:p>
            <a:pPr indent="0">
              <a:spcBef>
                <a:spcPts val="0"/>
              </a:spcBef>
              <a:buFont typeface="Arial" charset="0"/>
              <a:buNone/>
              <a:defRPr/>
            </a:pPr>
            <a:r>
              <a:rPr lang="en-US" dirty="0" smtClean="0">
                <a:hlinkClick r:id="rId3"/>
              </a:rPr>
              <a:t>aroth@advfusion.com</a:t>
            </a:r>
            <a:endParaRPr lang="en-US" dirty="0" smtClean="0"/>
          </a:p>
          <a:p>
            <a:pPr>
              <a:buFont typeface="Arial" charset="0"/>
              <a:buNone/>
              <a:defRPr/>
            </a:pPr>
            <a:r>
              <a:rPr lang="en-US" dirty="0" smtClean="0"/>
              <a:t>LinkedIn: search “Alan Roth, Ph.D.” or</a:t>
            </a:r>
            <a:br>
              <a:rPr lang="en-US" dirty="0" smtClean="0"/>
            </a:br>
            <a:r>
              <a:rPr lang="en-US" sz="2800" dirty="0" smtClean="0"/>
              <a:t>www.linkedin.com/pub/alan-roth-ph-d/7/35/284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33046</TotalTime>
  <Words>3347</Words>
  <Application>Microsoft Office PowerPoint</Application>
  <PresentationFormat>On-screen Show (4:3)</PresentationFormat>
  <Paragraphs>420</Paragraphs>
  <Slides>97</Slides>
  <Notes>97</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97</vt:i4>
      </vt:variant>
    </vt:vector>
  </HeadingPairs>
  <TitlesOfParts>
    <vt:vector size="100" baseType="lpstr">
      <vt:lpstr>Arial</vt:lpstr>
      <vt:lpstr>Calibri</vt:lpstr>
      <vt:lpstr>Office Theme</vt:lpstr>
      <vt:lpstr>Casualty Actuaries of New England Meeting of April 2, 2012</vt:lpstr>
      <vt:lpstr>ELECTROMAGNETIC  PULSE</vt:lpstr>
      <vt:lpstr>Three main sources</vt:lpstr>
      <vt:lpstr>Let’s take a look at the sun.  You don’t need to put on sunglasses for this.</vt:lpstr>
      <vt:lpstr>What causes the Sun  to behave the way it does?</vt:lpstr>
      <vt:lpstr>Sunspots</vt:lpstr>
      <vt:lpstr>Sunspots</vt:lpstr>
      <vt:lpstr>Geomagnetic Storms during solar cycles</vt:lpstr>
      <vt:lpstr>Slide 9</vt:lpstr>
      <vt:lpstr>The Carrington Event of 1859 in Cycle 10</vt:lpstr>
      <vt:lpstr>The recent long, deep solar minimum lasted almost two full years 2008-09                                    This last happened in 1912-14</vt:lpstr>
      <vt:lpstr>A Solar Flare (video repeated)</vt:lpstr>
      <vt:lpstr>Slide 13</vt:lpstr>
      <vt:lpstr>Solar Flares</vt:lpstr>
      <vt:lpstr>Coronal Mass Ejection (CME)</vt:lpstr>
      <vt:lpstr>These CMEs are dangerous events</vt:lpstr>
      <vt:lpstr>Coronal Mass Ejection  meeting the earth’s geomagnetic field The small dot in the light blue area is the earth. The blue lines represent the earth’s geomagnetic field.         http://svs.gsfc.nasa.gov/vis/a010000/a010100/a010104/index.html         </vt:lpstr>
      <vt:lpstr>Aurora Borealis – Northern Lights        k Photo: http://geology.com/nasa/aurora-borealis.shtml </vt:lpstr>
      <vt:lpstr>There have been many geomagnetic storms</vt:lpstr>
      <vt:lpstr>We have become more and more vulnerable to solar activity</vt:lpstr>
      <vt:lpstr> The Carrington Event of 1859 and the Geomagnetic Storm of 1921 are considered 100-year events. </vt:lpstr>
      <vt:lpstr>Electrojets of the 1989 Storm</vt:lpstr>
      <vt:lpstr>Impact of the 1989 storm</vt:lpstr>
      <vt:lpstr>Damage from 1989 storm  Part of the cooked transformer        Kappenman, Geomagnetic Storms and Their Impacts on the U.S. Power Grid Prepared for Oak Ridge National Laboratory, January 2010, p. 2-29</vt:lpstr>
      <vt:lpstr>Damage from 1989 storm cont’d</vt:lpstr>
      <vt:lpstr>Slide 26</vt:lpstr>
      <vt:lpstr>But less destruction is more likely</vt:lpstr>
      <vt:lpstr>Power System Disturbance and Outage Scenario of Unprecedented Scale        Areas of Probable Power System Collapse Impacted Regions involve population of &gt;130 Million John G. Kappenman, Storm Analysis Consultants, October 2010</vt:lpstr>
      <vt:lpstr>Slide 29</vt:lpstr>
      <vt:lpstr>High Altitude  (Nuclear) EMP = HEMP</vt:lpstr>
      <vt:lpstr>Slide 31</vt:lpstr>
      <vt:lpstr>HEMP Exposed Area  for Height of Blast</vt:lpstr>
      <vt:lpstr>Electric Grid Consequences</vt:lpstr>
      <vt:lpstr>Interconnectedness</vt:lpstr>
      <vt:lpstr>Slide 35</vt:lpstr>
      <vt:lpstr>EMP Generators</vt:lpstr>
      <vt:lpstr>NNEMP may be the greatest  most immediate threat.</vt:lpstr>
      <vt:lpstr>Attack on Transformer This shows what could happen after an  NNEMP strike (video is not from an NNEMP)</vt:lpstr>
      <vt:lpstr>Tasks that are needed now</vt:lpstr>
      <vt:lpstr>More tasks</vt:lpstr>
      <vt:lpstr>Solutions are coming</vt:lpstr>
      <vt:lpstr>Climate Change: Is it Real?</vt:lpstr>
      <vt:lpstr>NASA SHOWS IT’S HAPPENING</vt:lpstr>
      <vt:lpstr>But it’s not so simple!</vt:lpstr>
      <vt:lpstr>Where? – is also important! We need to consider: Pacific Decadal Oscillation North Atlantic Oscillation Southern Oscillation: El Niño and La Niña</vt:lpstr>
      <vt:lpstr>NOAA: North Atlantic Oscillation</vt:lpstr>
      <vt:lpstr>NOAA: North Atlantic Oscillation</vt:lpstr>
      <vt:lpstr>Arctic Oscillation The state of atmospheric circulation over the Arctic. Red is low pressure, blue is high pressure. Influences weather patterns at lower latitudes.</vt:lpstr>
      <vt:lpstr>   ARCTIC OSCILLATION                     Effects of the Positive Phase      |     Effects of the Negative Phase of the Arctic Oscillation                    of the Arctic Oscillation</vt:lpstr>
      <vt:lpstr>While we know the earth is getting warmer, we don’t understand climate change impact well enough. Where?  When?  How much?  How fast could it really change?</vt:lpstr>
      <vt:lpstr>Abrupt Climate Change 23 Times!            Courtesy Richard B. Alley The Two-Mile Time Machine, Princeton University Press, 2000, p. 117</vt:lpstr>
      <vt:lpstr>The Same Pattern  Seen in Venezuelan Winds         Courtesy Richard B. Alley The Two-Mile Time Machine, Princeton University Press, 2000, p. 117</vt:lpstr>
      <vt:lpstr>Slide 53</vt:lpstr>
      <vt:lpstr>The Threat of the Permafrost</vt:lpstr>
      <vt:lpstr>New Tool to See Winds</vt:lpstr>
      <vt:lpstr>Water  Scarcity</vt:lpstr>
      <vt:lpstr>Slide 57</vt:lpstr>
      <vt:lpstr>3rd Extreme (100-year) Drought  in Brazil in 15 Years</vt:lpstr>
      <vt:lpstr>NOAA: Reds and oranges highlight lands around the Mediterranean that experienced significantly drier winters during 1971-2010 than the comparison period of 1902-2010.</vt:lpstr>
      <vt:lpstr>Water scarcity problems are widespread</vt:lpstr>
      <vt:lpstr>Water scarcity is a problem in our oceans! The scarcity of good water.</vt:lpstr>
      <vt:lpstr>Two huge dustbowls are forming</vt:lpstr>
      <vt:lpstr>Half the world’s population live in countries with falling water tables including India, China and the U.S. (the vast Ogallala aquifer).  A serious example: 175 million Indians are fed with grain produced from irrigation wells that will soon go dry.</vt:lpstr>
      <vt:lpstr>The Fouling of Water</vt:lpstr>
      <vt:lpstr>FOOD SCARCITY</vt:lpstr>
      <vt:lpstr>Problems with livestock</vt:lpstr>
      <vt:lpstr>Biofuels compete with food</vt:lpstr>
      <vt:lpstr>Climate change affects irrigated rice yield </vt:lpstr>
      <vt:lpstr>Extreme weather events destroy crops</vt:lpstr>
      <vt:lpstr>Climate change affects seasons</vt:lpstr>
      <vt:lpstr>More fertilizer is needed to increase yield!  But fertilizer produces nitrous oxide, a potent greenhouse gas!</vt:lpstr>
      <vt:lpstr>Other natural enemies</vt:lpstr>
      <vt:lpstr>Invasive Species</vt:lpstr>
      <vt:lpstr>Habitat of the Lion Fish</vt:lpstr>
      <vt:lpstr>Great Lakes Ice Cover Down 71% 1973 to present Invasive species of toxic algae among new threats due to warmer water.</vt:lpstr>
      <vt:lpstr>FAO Food Price Index</vt:lpstr>
      <vt:lpstr>PANDEMICS  </vt:lpstr>
      <vt:lpstr>Pandemics</vt:lpstr>
      <vt:lpstr>Pandemics cont’d</vt:lpstr>
      <vt:lpstr>FLU Vaccines are Controversial</vt:lpstr>
      <vt:lpstr>Pandemic Insurance Coverage</vt:lpstr>
      <vt:lpstr>Some small things  for employee health</vt:lpstr>
      <vt:lpstr>More small things  for employee health</vt:lpstr>
      <vt:lpstr>“L” Articles on Vitamin D*</vt:lpstr>
      <vt:lpstr>“S” Articles on Vitamin D*</vt:lpstr>
      <vt:lpstr>Is Vitamin C IV a Viruscide?</vt:lpstr>
      <vt:lpstr>For the next pandemic</vt:lpstr>
      <vt:lpstr>Resources for Pandemics</vt:lpstr>
      <vt:lpstr>CYBER SECURITY  </vt:lpstr>
      <vt:lpstr>We have become dependent in ways we never anticipated</vt:lpstr>
      <vt:lpstr>Slide 91</vt:lpstr>
      <vt:lpstr>Slide 92</vt:lpstr>
      <vt:lpstr>Cyber Security cont’d</vt:lpstr>
      <vt:lpstr>Cyber Security cont’d</vt:lpstr>
      <vt:lpstr>Slide 95</vt:lpstr>
      <vt:lpstr>Cyber Security cont’d</vt:lpstr>
      <vt:lpstr>Slide 97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ERM Symposium</dc:title>
  <dc:creator>Alan Roth</dc:creator>
  <cp:lastModifiedBy>Cecily Marx</cp:lastModifiedBy>
  <cp:revision>715</cp:revision>
  <dcterms:created xsi:type="dcterms:W3CDTF">2011-02-02T16:59:01Z</dcterms:created>
  <dcterms:modified xsi:type="dcterms:W3CDTF">2012-04-10T18:14:07Z</dcterms:modified>
</cp:coreProperties>
</file>