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315" r:id="rId2"/>
    <p:sldId id="332" r:id="rId3"/>
    <p:sldId id="335" r:id="rId4"/>
    <p:sldId id="340" r:id="rId5"/>
    <p:sldId id="341" r:id="rId6"/>
    <p:sldId id="339" r:id="rId7"/>
    <p:sldId id="333" r:id="rId8"/>
    <p:sldId id="334" r:id="rId9"/>
    <p:sldId id="336" r:id="rId10"/>
    <p:sldId id="342" r:id="rId11"/>
    <p:sldId id="343" r:id="rId12"/>
    <p:sldId id="344" r:id="rId13"/>
    <p:sldId id="345" r:id="rId14"/>
    <p:sldId id="338" r:id="rId15"/>
    <p:sldId id="337" r:id="rId16"/>
  </p:sldIdLst>
  <p:sldSz cx="10287000" cy="6858000" type="35mm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 frameSlides="1"/>
  <p:showPr showNarration="1">
    <p:present/>
    <p:sldAll/>
    <p:penClr>
      <a:schemeClr val="tx1"/>
    </p:penClr>
  </p:showPr>
  <p:clrMru>
    <a:srgbClr val="A50021"/>
    <a:srgbClr val="FFFFFF"/>
    <a:srgbClr val="FFFF00"/>
    <a:srgbClr val="003399"/>
    <a:srgbClr val="336699"/>
    <a:srgbClr val="008080"/>
    <a:srgbClr val="009999"/>
    <a:srgbClr val="FF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32" autoAdjust="0"/>
  </p:normalViewPr>
  <p:slideViewPr>
    <p:cSldViewPr>
      <p:cViewPr varScale="1">
        <p:scale>
          <a:sx n="107" d="100"/>
          <a:sy n="107" d="100"/>
        </p:scale>
        <p:origin x="-1075" y="-8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709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1838" y="-82"/>
      </p:cViewPr>
      <p:guideLst>
        <p:guide orient="horz" pos="2928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t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Richard S. Betterley, CMC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fld id="{A1E4F04A-35AA-4BA4-838D-D54703E72987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b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Betterley Risk Consultants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fld id="{1ACAE823-5039-485A-ACDD-63A5FA364C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t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3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2175" y="698500"/>
            <a:ext cx="522922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b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Betterley Risk Consultants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5" tIns="46417" rIns="92835" bIns="46417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kumimoji="0" sz="1200">
                <a:latin typeface="Times New Roman"/>
                <a:cs typeface="+mn-cs"/>
              </a:defRPr>
            </a:lvl1pPr>
          </a:lstStyle>
          <a:p>
            <a:pPr>
              <a:defRPr/>
            </a:pPr>
            <a:fld id="{4E469614-A132-40D5-A44F-43A30AF7B3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698500"/>
            <a:ext cx="5229225" cy="34861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283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3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1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7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en-US" dirty="0">
                <a:latin typeface="Times New Roman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en-US" dirty="0">
                <a:latin typeface="Times New Roman"/>
                <a:cs typeface="+mn-cs"/>
              </a:endParaRPr>
            </a:p>
          </p:txBody>
        </p:sp>
      </p:grpSp>
      <p:pic>
        <p:nvPicPr>
          <p:cNvPr id="13" name="Picture 16" descr="BRC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82100" y="5791200"/>
            <a:ext cx="8350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94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771525" y="1736725"/>
            <a:ext cx="874395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514350" y="6248400"/>
            <a:ext cx="24003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571BC-7691-40A6-9440-264EFA7BC333}" type="datetime1">
              <a:rPr lang="en-US"/>
              <a:pPr>
                <a:defRPr/>
              </a:pPr>
              <a:t>3/28/2012</a:t>
            </a:fld>
            <a:r>
              <a:rPr lang="en-US" dirty="0"/>
              <a:t>June 21, 2004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29100" y="6248400"/>
            <a:ext cx="2400300" cy="476250"/>
          </a:xfrm>
        </p:spPr>
        <p:txBody>
          <a:bodyPr anchor="b"/>
          <a:lstStyle>
            <a:lvl1pPr eaLnBrk="1" hangingPunct="1">
              <a:defRPr kumimoji="0" sz="1200" b="0"/>
            </a:lvl1pPr>
          </a:lstStyle>
          <a:p>
            <a:pPr>
              <a:defRPr/>
            </a:pPr>
            <a:fld id="{D837D801-ADA7-4688-9EA9-82D58164D2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143E5-3A74-4D9A-8403-3404AB435759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127A-32FD-4EF6-9586-21939FF121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7A03B-453A-4C79-A012-9A0F33880E00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385BE-E673-42F5-81B5-2B0479FFB8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A20F8-3FE6-4889-9364-90ACD5F1C9CE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52545-6256-4270-A854-6CE8C3D73A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B8D2C-BC11-479B-BCA9-52FA205E1B33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CCEE7-3B0A-4096-BB24-16A97695C8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BRC logo.bmp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29705" y="5638802"/>
            <a:ext cx="671856" cy="619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600200"/>
            <a:ext cx="9258300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1BB11-D520-4278-B041-4CBF2249B8FC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73C05-3475-4A76-8920-502A2FC79D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6CF1D-4113-4739-AF15-AFF151897AC2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21EF1-41E7-4B1C-A016-F8C83717DC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9F297-8444-41DD-A1BC-881A3DD26154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CCF06-BD96-47CE-B9B6-84D4680CEA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5D45D-1E00-4E28-9158-FF352DABEFAD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FB286-9A67-439F-AA90-0A4DF280A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0D376-200D-433C-BF92-482963A2AD6D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6E7F7-82B7-4D2C-ACFB-01DECF8A6E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D1462-BAD4-46D0-99BD-AC847275F4D1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E223C-4258-448D-BE1E-D7F4B72F00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7A402-CFA0-4178-9BBA-873A543FE9D9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57C16-3313-4BCF-8324-06A2DC83C4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63B15-105F-4F9C-8085-BD3208BEB819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8E7A3-8615-4E78-B13D-928E15D686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5157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0"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56E2B2C-8115-4AEE-B3A1-83ECA19F7BA3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grpSp>
        <p:nvGrpSpPr>
          <p:cNvPr id="2051" name="Group 4"/>
          <p:cNvGrpSpPr>
            <a:grpSpLocks/>
          </p:cNvGrpSpPr>
          <p:nvPr/>
        </p:nvGrpSpPr>
        <p:grpSpPr bwMode="auto">
          <a:xfrm>
            <a:off x="0" y="0"/>
            <a:ext cx="10283825" cy="6850063"/>
            <a:chOff x="0" y="0"/>
            <a:chExt cx="5758" cy="4315"/>
          </a:xfrm>
        </p:grpSpPr>
        <p:grpSp>
          <p:nvGrpSpPr>
            <p:cNvPr id="205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884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3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88423" name="Freeform 7"/>
              <p:cNvSpPr>
                <a:spLocks/>
              </p:cNvSpPr>
              <p:nvPr/>
            </p:nvSpPr>
            <p:spPr bwMode="hidden">
              <a:xfrm>
                <a:off x="4171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884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884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  <p:sp>
            <p:nvSpPr>
              <p:cNvPr id="1884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en-US" dirty="0">
                  <a:latin typeface="Times New Roman"/>
                  <a:cs typeface="+mn-cs"/>
                </a:endParaRPr>
              </a:p>
            </p:txBody>
          </p:sp>
        </p:grpSp>
        <p:sp>
          <p:nvSpPr>
            <p:cNvPr id="188427" name="Freeform 11"/>
            <p:cNvSpPr>
              <a:spLocks/>
            </p:cNvSpPr>
            <p:nvPr/>
          </p:nvSpPr>
          <p:spPr bwMode="hidden">
            <a:xfrm>
              <a:off x="3322" y="1341"/>
              <a:ext cx="1827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en-US" dirty="0">
                <a:latin typeface="Times New Roman"/>
                <a:cs typeface="+mn-cs"/>
              </a:endParaRPr>
            </a:p>
          </p:txBody>
        </p:sp>
        <p:sp>
          <p:nvSpPr>
            <p:cNvPr id="1884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en-US" dirty="0">
                <a:latin typeface="Times New Roman"/>
                <a:cs typeface="+mn-cs"/>
              </a:endParaRPr>
            </a:p>
          </p:txBody>
        </p:sp>
      </p:grpSp>
      <p:sp>
        <p:nvSpPr>
          <p:cNvPr id="1884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84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8433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33700" y="6381750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b="1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A38C7E1-071B-449A-8F09-BD82C968D2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  <p:sldLayoutId id="2147483877" r:id="rId12"/>
    <p:sldLayoutId id="2147483878" r:id="rId13"/>
  </p:sldLayoutIdLst>
  <p:transition spd="med">
    <p:push dir="u"/>
  </p:transition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etterley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tterley.com/samples.ph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tterley.com/" TargetMode="External"/><Relationship Id="rId2" Type="http://schemas.openxmlformats.org/officeDocument/2006/relationships/hyperlink" Target="http://betterley.com/samples/crmm_10_nt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2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Cyber Insurance:</a:t>
            </a:r>
            <a:br>
              <a:rPr lang="en-US" dirty="0" smtClean="0"/>
            </a:br>
            <a:r>
              <a:rPr lang="en-US" sz="4400" dirty="0" smtClean="0"/>
              <a:t>An Update on the Market’s Hottest Product</a:t>
            </a: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Richard S. Betterley, CMC</a:t>
            </a:r>
          </a:p>
          <a:p>
            <a:pPr>
              <a:defRPr/>
            </a:pPr>
            <a:r>
              <a:rPr lang="en-US" sz="2400" dirty="0" smtClean="0"/>
              <a:t>Betterley Risk Consultants, Inc.</a:t>
            </a:r>
          </a:p>
          <a:p>
            <a:pPr>
              <a:defRPr/>
            </a:pPr>
            <a:r>
              <a:rPr lang="en-US" sz="2400" dirty="0" smtClean="0"/>
              <a:t>Sterling, MA</a:t>
            </a:r>
          </a:p>
          <a:p>
            <a:pPr>
              <a:defRPr/>
            </a:pPr>
            <a:r>
              <a:rPr lang="en-US" sz="2400" dirty="0" smtClean="0"/>
              <a:t>Independent Risk Management Consultants since 1932</a:t>
            </a:r>
          </a:p>
          <a:p>
            <a:pPr>
              <a:defRPr/>
            </a:pPr>
            <a:r>
              <a:rPr lang="en-US" sz="2400" dirty="0" smtClean="0"/>
              <a:t>Publishers of The Betterley Report at </a:t>
            </a:r>
            <a:r>
              <a:rPr lang="en-US" sz="2400" dirty="0" smtClean="0">
                <a:hlinkClick r:id="rId3"/>
              </a:rPr>
              <a:t>www.betterley.com</a:t>
            </a:r>
            <a:endParaRPr lang="en-US" sz="2400" dirty="0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Serious concern whether underwriting and pricing can keep up with the black hats</a:t>
            </a:r>
          </a:p>
          <a:p>
            <a:pPr lvl="1"/>
            <a:r>
              <a:rPr lang="en-US" dirty="0" smtClean="0"/>
              <a:t>Active hostiles operating outside the law and largely invisible</a:t>
            </a:r>
          </a:p>
          <a:p>
            <a:pPr lvl="1"/>
            <a:r>
              <a:rPr lang="en-US" dirty="0" smtClean="0"/>
              <a:t>Extensive cooperative network to share and improve tools</a:t>
            </a:r>
          </a:p>
          <a:p>
            <a:pPr lvl="1"/>
            <a:r>
              <a:rPr lang="en-US" dirty="0" smtClean="0"/>
              <a:t>Automated attacks</a:t>
            </a:r>
            <a:endParaRPr lang="en-US" dirty="0" smtClean="0"/>
          </a:p>
          <a:p>
            <a:pPr lvl="1"/>
            <a:r>
              <a:rPr lang="en-US" dirty="0" smtClean="0"/>
              <a:t>Rapidly evolving tools and techniques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1BB11-D520-4278-B041-4CBF2249B8FC}" type="datetime1">
              <a:rPr lang="en-US" smtClean="0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Technology-oriented coverage is not well understood by agents/brokers and insureds (and probably consultants)</a:t>
            </a:r>
          </a:p>
          <a:p>
            <a:pPr lvl="1"/>
            <a:r>
              <a:rPr lang="en-US" dirty="0" smtClean="0"/>
              <a:t>Confusion in the marketplace leading to bad buying decisions – or no buying decision</a:t>
            </a:r>
          </a:p>
          <a:p>
            <a:pPr lvl="1"/>
            <a:r>
              <a:rPr lang="en-US" dirty="0" smtClean="0"/>
              <a:t>Copycat carriers lack tools to understand and manage the risk</a:t>
            </a:r>
          </a:p>
          <a:p>
            <a:pPr lvl="1"/>
            <a:r>
              <a:rPr lang="en-US" dirty="0" smtClean="0"/>
              <a:t>Not enough knowledgeable underwriters and claims staff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1BB11-D520-4278-B041-4CBF2249B8FC}" type="datetime1">
              <a:rPr lang="en-US" smtClean="0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computing – does it improve or degrade the risk for the user?</a:t>
            </a:r>
          </a:p>
          <a:p>
            <a:pPr lvl="1"/>
            <a:r>
              <a:rPr lang="en-US" dirty="0" smtClean="0"/>
              <a:t>Potential for improvement because centralized data services are easier to defend</a:t>
            </a:r>
          </a:p>
          <a:p>
            <a:pPr lvl="2"/>
            <a:r>
              <a:rPr lang="en-US" dirty="0" smtClean="0"/>
              <a:t>But when a breach occurs…</a:t>
            </a:r>
          </a:p>
          <a:p>
            <a:pPr lvl="1"/>
            <a:r>
              <a:rPr lang="en-US" dirty="0" smtClean="0"/>
              <a:t>Accumulation risk</a:t>
            </a:r>
          </a:p>
          <a:p>
            <a:pPr lvl="1"/>
            <a:r>
              <a:rPr lang="en-US" dirty="0" smtClean="0"/>
              <a:t>Users may focus on price and assume security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1BB11-D520-4278-B041-4CBF2249B8FC}" type="datetime1">
              <a:rPr lang="en-US" smtClean="0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62466" name="Picture 2" descr="C:\Users\Rick\AppData\Local\Microsoft\Windows\Temporary Internet Files\Content.IE5\ZXTVSO7W\MC90015043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5500" y="3429000"/>
            <a:ext cx="1017002" cy="838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for rapid growth</a:t>
            </a:r>
          </a:p>
          <a:p>
            <a:r>
              <a:rPr lang="en-US" dirty="0" smtClean="0"/>
              <a:t>Add in for package policies and Management Liability products</a:t>
            </a:r>
          </a:p>
          <a:p>
            <a:r>
              <a:rPr lang="en-US" dirty="0" smtClean="0"/>
              <a:t>Declining cost of breach response services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1BB11-D520-4278-B041-4CBF2249B8FC}" type="datetime1">
              <a:rPr lang="en-US" smtClean="0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Betterley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series of 6 annual evaluations of specialty commercial lines insurance products; including: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Technology E&amp;O (February)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Intellectual Property and Media Liability (April)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Cyber/Privacy (June)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Private Company Management Liability (August)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Side A D&amp;O (October)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EPLI (December)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For more information, go to </a:t>
            </a:r>
            <a:r>
              <a:rPr lang="en-US" dirty="0" smtClean="0">
                <a:hlinkClick r:id="rId2"/>
              </a:rPr>
              <a:t>www.betterley.com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1BB11-D520-4278-B041-4CBF2249B8FC}" type="datetime1">
              <a:rPr lang="en-US" smtClean="0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for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Betterley Risk Research  “Understanding the Cyber Risk Insurance and Remediation Services Marketplace: A Report on the Experiences and Opinions of Middle Market CFOs” published September 2010 </a:t>
            </a:r>
            <a:r>
              <a:rPr lang="en-US" sz="2400" dirty="0" smtClean="0">
                <a:hlinkClick r:id="rId2"/>
              </a:rPr>
              <a:t>www.betterley.com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The Betterley Report “Cyber Risk and Privacy Insurance Market Survey 2011” published June 2011 </a:t>
            </a:r>
            <a:r>
              <a:rPr lang="en-US" sz="2400" dirty="0" smtClean="0">
                <a:hlinkClick r:id="rId3"/>
              </a:rPr>
              <a:t>www.betterley.com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1BB11-D520-4278-B041-4CBF2249B8FC}" type="datetime1">
              <a:rPr lang="en-US" smtClean="0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Cyber Risk Insurance:</a:t>
            </a:r>
            <a:br>
              <a:rPr lang="en-US" sz="4000" dirty="0" smtClean="0"/>
            </a:br>
            <a:r>
              <a:rPr lang="en-US" sz="3200" dirty="0" smtClean="0"/>
              <a:t>What Does (or Should) it Cover?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Liability for loss of personally identifiable information</a:t>
            </a:r>
          </a:p>
          <a:p>
            <a:pPr lvl="1" eaLnBrk="1" hangingPunct="1">
              <a:defRPr/>
            </a:pPr>
            <a:r>
              <a:rPr lang="en-US" sz="2000" dirty="0" smtClean="0"/>
              <a:t>Not just electronic, but all types of data, including paper</a:t>
            </a:r>
          </a:p>
          <a:p>
            <a:pPr lvl="1" eaLnBrk="1" hangingPunct="1">
              <a:defRPr/>
            </a:pPr>
            <a:r>
              <a:rPr lang="en-US" sz="2000" dirty="0" smtClean="0"/>
              <a:t>Corporate information, not just individuals</a:t>
            </a:r>
          </a:p>
          <a:p>
            <a:pPr lvl="1" eaLnBrk="1" hangingPunct="1">
              <a:defRPr/>
            </a:pPr>
            <a:r>
              <a:rPr lang="en-US" sz="2000" dirty="0" smtClean="0"/>
              <a:t>All types of data, not just financial</a:t>
            </a:r>
          </a:p>
          <a:p>
            <a:pPr lvl="1" eaLnBrk="1" hangingPunct="1">
              <a:defRPr/>
            </a:pPr>
            <a:r>
              <a:rPr lang="en-US" sz="2000" dirty="0" smtClean="0"/>
              <a:t>Some cover loss of data when in the possession of a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party, such as a vendor</a:t>
            </a:r>
          </a:p>
          <a:p>
            <a:pPr lvl="1" eaLnBrk="1" hangingPunct="1">
              <a:defRPr/>
            </a:pPr>
            <a:r>
              <a:rPr lang="en-US" sz="2000" dirty="0" smtClean="0"/>
              <a:t>Many think it covers all liability for all types of electronic activity, such as social media; it doesn’t</a:t>
            </a:r>
          </a:p>
          <a:p>
            <a:pPr eaLnBrk="1" hangingPunct="1">
              <a:defRPr/>
            </a:pPr>
            <a:r>
              <a:rPr lang="en-US" sz="2400" dirty="0" smtClean="0"/>
              <a:t>Costs for responding to a data breach</a:t>
            </a:r>
          </a:p>
          <a:p>
            <a:pPr lvl="1" eaLnBrk="1" hangingPunct="1">
              <a:defRPr/>
            </a:pPr>
            <a:r>
              <a:rPr lang="en-US" sz="2000" dirty="0" smtClean="0"/>
              <a:t>Public relations response</a:t>
            </a:r>
          </a:p>
          <a:p>
            <a:pPr lvl="1" eaLnBrk="1" hangingPunct="1">
              <a:defRPr/>
            </a:pPr>
            <a:r>
              <a:rPr lang="en-US" sz="2000" dirty="0" smtClean="0"/>
              <a:t>Legal guidance</a:t>
            </a:r>
          </a:p>
          <a:p>
            <a:pPr lvl="1" eaLnBrk="1" hangingPunct="1">
              <a:defRPr/>
            </a:pPr>
            <a:r>
              <a:rPr lang="en-US" sz="2000" dirty="0" smtClean="0"/>
              <a:t>Victim notification</a:t>
            </a:r>
          </a:p>
          <a:p>
            <a:pPr lvl="1" eaLnBrk="1" hangingPunct="1">
              <a:defRPr/>
            </a:pPr>
            <a:r>
              <a:rPr lang="en-US" sz="2000" dirty="0" smtClean="0"/>
              <a:t>Credit monitoring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C1E2C3-6755-4349-AA3B-CA7239D3F221}" type="datetime1">
              <a:rPr lang="en-US" smtClean="0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AEF425A-EBAC-4448-AA8F-841DBB3B9A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Fines and penalties</a:t>
            </a:r>
          </a:p>
          <a:p>
            <a:pPr lvl="1" eaLnBrk="1" hangingPunct="1">
              <a:defRPr/>
            </a:pPr>
            <a:r>
              <a:rPr lang="en-US" sz="2000" dirty="0" smtClean="0"/>
              <a:t>Defense costs</a:t>
            </a:r>
            <a:endParaRPr lang="en-US" dirty="0" smtClean="0"/>
          </a:p>
          <a:p>
            <a:pPr lvl="1" eaLnBrk="1" hangingPunct="1">
              <a:defRPr/>
            </a:pPr>
            <a:r>
              <a:rPr lang="en-US" sz="2000" dirty="0" smtClean="0"/>
              <a:t>Consumer Redress funds</a:t>
            </a:r>
          </a:p>
          <a:p>
            <a:pPr lvl="1" eaLnBrk="1" hangingPunct="1">
              <a:defRPr/>
            </a:pPr>
            <a:r>
              <a:rPr lang="en-US" sz="2000" dirty="0" smtClean="0"/>
              <a:t>Civil money penalties (but not if unlawful to insure; look for most favored venue language)</a:t>
            </a:r>
          </a:p>
          <a:p>
            <a:pPr lvl="1" eaLnBrk="1" hangingPunct="1">
              <a:defRPr/>
            </a:pPr>
            <a:r>
              <a:rPr lang="en-US" sz="2000" dirty="0" smtClean="0"/>
              <a:t>Penalties imposed by credit card issuing entities (Visa/MasterCard, etc.)</a:t>
            </a:r>
          </a:p>
          <a:p>
            <a:pPr lvl="1" eaLnBrk="1" hangingPunct="1">
              <a:defRPr/>
            </a:pPr>
            <a:r>
              <a:rPr lang="en-US" sz="2000" dirty="0" smtClean="0"/>
              <a:t>Typically sub limited</a:t>
            </a:r>
          </a:p>
          <a:p>
            <a:pPr eaLnBrk="1" hangingPunct="1">
              <a:defRPr/>
            </a:pPr>
            <a:r>
              <a:rPr lang="en-US" sz="2400" dirty="0" smtClean="0"/>
              <a:t>Value-added Services</a:t>
            </a:r>
          </a:p>
          <a:p>
            <a:pPr lvl="1" eaLnBrk="1" hangingPunct="1">
              <a:defRPr/>
            </a:pPr>
            <a:r>
              <a:rPr lang="en-US" sz="2000" dirty="0" smtClean="0"/>
              <a:t>Discounted response services</a:t>
            </a:r>
          </a:p>
          <a:p>
            <a:pPr lvl="1" eaLnBrk="1" hangingPunct="1">
              <a:defRPr/>
            </a:pPr>
            <a:r>
              <a:rPr lang="en-US" sz="2000" dirty="0" smtClean="0"/>
              <a:t>Network testing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1BB11-D520-4278-B041-4CBF2249B8FC}" type="datetime1">
              <a:rPr lang="en-US" smtClean="0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1st Party</a:t>
            </a:r>
          </a:p>
          <a:p>
            <a:pPr lvl="1" eaLnBrk="1" hangingPunct="1">
              <a:defRPr/>
            </a:pPr>
            <a:r>
              <a:rPr lang="en-US" sz="2000" dirty="0" smtClean="0"/>
              <a:t>Loss of Data</a:t>
            </a:r>
          </a:p>
          <a:p>
            <a:pPr lvl="1" eaLnBrk="1" hangingPunct="1">
              <a:defRPr/>
            </a:pPr>
            <a:r>
              <a:rPr lang="en-US" sz="2000" dirty="0" smtClean="0"/>
              <a:t>Business Interruption and Extra Expense</a:t>
            </a:r>
          </a:p>
          <a:p>
            <a:pPr lvl="1" eaLnBrk="1" hangingPunct="1">
              <a:defRPr/>
            </a:pPr>
            <a:r>
              <a:rPr lang="en-US" sz="2000" dirty="0" smtClean="0"/>
              <a:t>Cyber Extortion</a:t>
            </a:r>
          </a:p>
          <a:p>
            <a:pPr lvl="1" eaLnBrk="1" hangingPunct="1">
              <a:defRPr/>
            </a:pPr>
            <a:r>
              <a:rPr lang="en-US" sz="2000" dirty="0" smtClean="0"/>
              <a:t>Crisis Response Fund</a:t>
            </a:r>
          </a:p>
          <a:p>
            <a:pPr eaLnBrk="1" hangingPunct="1">
              <a:defRPr/>
            </a:pPr>
            <a:r>
              <a:rPr lang="en-US" dirty="0" smtClean="0"/>
              <a:t>Theft</a:t>
            </a:r>
          </a:p>
          <a:p>
            <a:pPr lvl="1" eaLnBrk="1" hangingPunct="1">
              <a:defRPr/>
            </a:pPr>
            <a:r>
              <a:rPr lang="en-US" sz="2000" dirty="0" smtClean="0"/>
              <a:t>Data</a:t>
            </a:r>
          </a:p>
          <a:p>
            <a:pPr lvl="1" eaLnBrk="1" hangingPunct="1">
              <a:defRPr/>
            </a:pPr>
            <a:r>
              <a:rPr lang="en-US" sz="2000" dirty="0" smtClean="0"/>
              <a:t>$$$</a:t>
            </a:r>
          </a:p>
          <a:p>
            <a:pPr lvl="1" eaLnBrk="1" hangingPunct="1">
              <a:defRPr/>
            </a:pPr>
            <a:r>
              <a:rPr lang="en-US" sz="2000" dirty="0" smtClean="0"/>
              <a:t>Products or Services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1BB11-D520-4278-B041-4CBF2249B8FC}" type="datetime1">
              <a:rPr lang="en-US" smtClean="0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Media Liability</a:t>
            </a:r>
          </a:p>
          <a:p>
            <a:pPr lvl="1"/>
            <a:r>
              <a:rPr lang="en-US" dirty="0" smtClean="0"/>
              <a:t>All media activities or just online media (including social media)</a:t>
            </a:r>
          </a:p>
          <a:p>
            <a:pPr lvl="1"/>
            <a:r>
              <a:rPr lang="en-US" dirty="0" smtClean="0"/>
              <a:t>Intellectual Property liability coverage:</a:t>
            </a:r>
          </a:p>
          <a:p>
            <a:pPr lvl="2"/>
            <a:r>
              <a:rPr lang="en-US" dirty="0" smtClean="0"/>
              <a:t>Copyright infringement – can be included</a:t>
            </a:r>
          </a:p>
          <a:p>
            <a:pPr lvl="2"/>
            <a:r>
              <a:rPr lang="en-US" dirty="0" smtClean="0"/>
              <a:t>Trade or Service Mark infringement – can be included</a:t>
            </a:r>
          </a:p>
          <a:p>
            <a:pPr lvl="2"/>
            <a:r>
              <a:rPr lang="en-US" dirty="0" smtClean="0"/>
              <a:t>Patent Infringement – cannot be included in most forms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1BB11-D520-4278-B041-4CBF2249B8FC}" type="datetime1">
              <a:rPr lang="en-US" smtClean="0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Exclusions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Dishonest/Criminal/Intentional Acts (but severability generally applies)</a:t>
            </a:r>
          </a:p>
          <a:p>
            <a:r>
              <a:rPr lang="en-US" dirty="0" smtClean="0"/>
              <a:t>Contractual Liability</a:t>
            </a:r>
          </a:p>
          <a:p>
            <a:r>
              <a:rPr lang="en-US" dirty="0" smtClean="0"/>
              <a:t>Data Outside of Your Network</a:t>
            </a:r>
          </a:p>
          <a:p>
            <a:pPr lvl="1"/>
            <a:r>
              <a:rPr lang="en-US" dirty="0" smtClean="0"/>
              <a:t>This is in reference to cloud-type computing, which is often insurable</a:t>
            </a:r>
          </a:p>
          <a:p>
            <a:r>
              <a:rPr lang="en-US" dirty="0" smtClean="0"/>
              <a:t>Non-electronic data</a:t>
            </a:r>
          </a:p>
          <a:p>
            <a:pPr lvl="1"/>
            <a:r>
              <a:rPr lang="en-US" dirty="0" smtClean="0"/>
              <a:t>Such as paper documents; generally insurable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1BB11-D520-4278-B041-4CBF2249B8FC}" type="datetime1">
              <a:rPr lang="en-US" smtClean="0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Prominent Carriers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95300" y="1143000"/>
          <a:ext cx="92583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/>
                <a:gridCol w="3086100"/>
                <a:gridCol w="30861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 MT Extra Bold"/>
                          <a:ea typeface="Calibri"/>
                          <a:cs typeface="Calibri"/>
                        </a:rPr>
                        <a:t>Carrier</a:t>
                      </a:r>
                      <a:endParaRPr lang="en-US" sz="1050" dirty="0">
                        <a:latin typeface="Times New Roman MT Extra Bold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 MT Extra Bold"/>
                          <a:ea typeface="Calibri"/>
                          <a:cs typeface="Calibri"/>
                        </a:rPr>
                        <a:t>Capacity Available</a:t>
                      </a:r>
                      <a:endParaRPr lang="en-US" sz="1050" dirty="0">
                        <a:latin typeface="Times New Roman MT Extra Bold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 MT Extra Bold"/>
                          <a:ea typeface="Calibri"/>
                          <a:cs typeface="Calibri"/>
                        </a:rPr>
                        <a:t>Deductible or SIR (Minimum &amp; Maximum)</a:t>
                      </a:r>
                      <a:endParaRPr lang="en-US" sz="1050" dirty="0">
                        <a:latin typeface="Times New Roman MT Extra Bold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200" dirty="0" smtClean="0">
                          <a:latin typeface="+mj-lt"/>
                        </a:rPr>
                        <a:t>Ace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$25 million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Minimum Retention $5,000</a:t>
                      </a:r>
                      <a:b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</a:b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Data Breach Fund Retention $0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200" dirty="0" smtClean="0">
                          <a:latin typeface="+mj-lt"/>
                        </a:rPr>
                        <a:t>Allied World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$25 </a:t>
                      </a:r>
                      <a:r>
                        <a:rPr lang="en-US" sz="1200" dirty="0" smtClean="0">
                          <a:latin typeface="+mj-lt"/>
                          <a:ea typeface="Calibri"/>
                          <a:cs typeface="Calibri"/>
                        </a:rPr>
                        <a:t>million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$5,000 minimum – no maximum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200" dirty="0" smtClean="0">
                          <a:latin typeface="+mj-lt"/>
                        </a:rPr>
                        <a:t>Beazley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$25 million 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Minimum normally $</a:t>
                      </a:r>
                      <a:r>
                        <a:rPr lang="en-US" sz="1200" dirty="0" smtClean="0">
                          <a:latin typeface="+mj-lt"/>
                          <a:ea typeface="Calibri"/>
                          <a:cs typeface="Calibri"/>
                        </a:rPr>
                        <a:t>25,000 (3</a:t>
                      </a:r>
                      <a:r>
                        <a:rPr lang="en-US" sz="1200" baseline="30000" dirty="0" smtClean="0">
                          <a:latin typeface="+mj-lt"/>
                          <a:ea typeface="Calibri"/>
                          <a:cs typeface="Calibri"/>
                        </a:rPr>
                        <a:t>rd</a:t>
                      </a:r>
                      <a:r>
                        <a:rPr lang="en-US" sz="1200" dirty="0" smtClean="0">
                          <a:latin typeface="+mj-lt"/>
                          <a:ea typeface="Calibri"/>
                          <a:cs typeface="Calibri"/>
                        </a:rPr>
                        <a:t>-party), $100,000 (1</a:t>
                      </a:r>
                      <a:r>
                        <a:rPr lang="en-US" sz="1200" baseline="30000" dirty="0" smtClean="0">
                          <a:latin typeface="+mj-lt"/>
                          <a:ea typeface="Calibri"/>
                          <a:cs typeface="Calibri"/>
                        </a:rPr>
                        <a:t>st</a:t>
                      </a:r>
                      <a:r>
                        <a:rPr lang="en-US" sz="1200" dirty="0" smtClean="0">
                          <a:latin typeface="+mj-lt"/>
                          <a:ea typeface="Calibri"/>
                          <a:cs typeface="Calibri"/>
                        </a:rPr>
                        <a:t> party)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CFC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Calibri"/>
                        </a:rPr>
                        <a:t>$10 million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Minimum Retention 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Calibri"/>
                        </a:rPr>
                        <a:t>$1.000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Chartis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$25 million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Minimum retention $5,000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Chubb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$25 million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Minimum Deductible Amount: $15,000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CNA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Calibri"/>
                          <a:cs typeface="Calibri"/>
                        </a:rPr>
                        <a:t>$</a:t>
                      </a: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10 </a:t>
                      </a:r>
                      <a:r>
                        <a:rPr lang="en-US" sz="1200" dirty="0" smtClean="0">
                          <a:latin typeface="+mj-lt"/>
                          <a:ea typeface="Calibri"/>
                          <a:cs typeface="Calibri"/>
                        </a:rPr>
                        <a:t>million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Calibri"/>
                          <a:cs typeface="Calibri"/>
                        </a:rPr>
                        <a:t>Varies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The Hartford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$10 million (Primary or Excess)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Minimum Deductible</a:t>
                      </a:r>
                      <a:r>
                        <a:rPr lang="en-US" sz="1200" dirty="0" smtClean="0">
                          <a:latin typeface="+mj-lt"/>
                          <a:ea typeface="Calibri"/>
                          <a:cs typeface="Arial"/>
                        </a:rPr>
                        <a:t>: $</a:t>
                      </a: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25,000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Hiscox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$10 million for stand-alone Privacy Protection and Breach Costs </a:t>
                      </a:r>
                      <a:r>
                        <a:rPr lang="en-US" sz="1200" dirty="0" smtClean="0">
                          <a:latin typeface="+mj-lt"/>
                          <a:ea typeface="Calibri"/>
                          <a:cs typeface="Calibri"/>
                        </a:rPr>
                        <a:t>coverage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Minimum Retention</a:t>
                      </a:r>
                      <a:r>
                        <a:rPr lang="en-US" sz="1200" dirty="0" smtClean="0">
                          <a:latin typeface="+mj-lt"/>
                          <a:ea typeface="Calibri"/>
                          <a:cs typeface="Calibri"/>
                        </a:rPr>
                        <a:t>: $</a:t>
                      </a: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2,500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Calibri"/>
                        </a:rPr>
                        <a:t>Safeonline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Calibri"/>
                          <a:cs typeface="Arial"/>
                        </a:rPr>
                        <a:t>$20 </a:t>
                      </a: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million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Minimum Deductible $2,500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Calibri"/>
                        </a:rPr>
                        <a:t>Travelers</a:t>
                      </a:r>
                      <a:endParaRPr lang="en-US" sz="12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Arial"/>
                        </a:rPr>
                        <a:t>$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Arial"/>
                        </a:rPr>
                        <a:t>10 million for commercial accounts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Arial"/>
                        </a:rPr>
                        <a:t>Minimum Deductible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Arial"/>
                        </a:rPr>
                        <a:t>: $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Arial"/>
                        </a:rPr>
                        <a:t>5,000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premium volume in the U.S. (GWP) = </a:t>
            </a:r>
            <a:r>
              <a:rPr lang="en-US" dirty="0" smtClean="0"/>
              <a:t>$800 </a:t>
            </a:r>
            <a:r>
              <a:rPr lang="en-US" dirty="0" smtClean="0"/>
              <a:t>million and growing </a:t>
            </a:r>
            <a:r>
              <a:rPr lang="en-US" sz="1800" dirty="0" smtClean="0"/>
              <a:t>(following tables from Betterley Risk Research’s “Understanding the Cyber Risk Insurance and Remediation Services Marketplace: A Report on the Experiences and Opinions of Middle Market CFOs”  </a:t>
            </a:r>
            <a:r>
              <a:rPr lang="en-US" sz="1050" dirty="0" smtClean="0"/>
              <a:t>© 2010</a:t>
            </a:r>
            <a:r>
              <a:rPr lang="en-US" sz="1800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1BB11-D520-4278-B041-4CBF2249B8FC}" type="datetime1">
              <a:rPr lang="en-US" smtClean="0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515100" y="3657600"/>
          <a:ext cx="2906713" cy="3651250"/>
        </p:xfrm>
        <a:graphic>
          <a:graphicData uri="http://schemas.openxmlformats.org/presentationml/2006/ole">
            <p:oleObj spid="_x0000_s36867" name="Document" r:id="rId3" imgW="3635253" imgH="4570875" progId="Word.Document.12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52500" y="3733800"/>
          <a:ext cx="3609975" cy="3643313"/>
        </p:xfrm>
        <a:graphic>
          <a:graphicData uri="http://schemas.openxmlformats.org/presentationml/2006/ole">
            <p:oleObj spid="_x0000_s36868" name="Document" r:id="rId4" imgW="4528595" imgH="4570875" progId="Word.Document.12">
              <p:embed/>
            </p:oleObj>
          </a:graphicData>
        </a:graphic>
      </p:graphicFrame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Objections to Buying Cyber Insurance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1BB11-D520-4278-B041-4CBF2249B8FC}" type="datetime1">
              <a:rPr lang="en-US" smtClean="0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973C05-3475-4A76-8920-502A2FC79DF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idx="1"/>
          </p:nvPr>
        </p:nvGraphicFramePr>
        <p:xfrm>
          <a:off x="3009900" y="2209800"/>
          <a:ext cx="4197350" cy="4206875"/>
        </p:xfrm>
        <a:graphic>
          <a:graphicData uri="http://schemas.openxmlformats.org/presentationml/2006/ole">
            <p:oleObj spid="_x0000_s38914" name="Document" r:id="rId3" imgW="4560256" imgH="4570875" progId="Word.Document.12">
              <p:embed/>
            </p:oleObj>
          </a:graphicData>
        </a:graphic>
      </p:graphicFrame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8923</TotalTime>
  <Words>748</Words>
  <Application>Microsoft Office PowerPoint</Application>
  <PresentationFormat>35mm Slides</PresentationFormat>
  <Paragraphs>148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Stream</vt:lpstr>
      <vt:lpstr>Document</vt:lpstr>
      <vt:lpstr>Cyber Insurance: An Update on the Market’s Hottest Product</vt:lpstr>
      <vt:lpstr>Cyber Risk Insurance: What Does (or Should) it Cover?</vt:lpstr>
      <vt:lpstr>Coverage (cont’d.)</vt:lpstr>
      <vt:lpstr>Coverage Options</vt:lpstr>
      <vt:lpstr>Slide 5</vt:lpstr>
      <vt:lpstr>Notable Exclusions</vt:lpstr>
      <vt:lpstr>Prominent Carriers</vt:lpstr>
      <vt:lpstr>The Market</vt:lpstr>
      <vt:lpstr>Objections to Buying Cyber Insurance</vt:lpstr>
      <vt:lpstr>Problem Areas</vt:lpstr>
      <vt:lpstr>Slide 11</vt:lpstr>
      <vt:lpstr>Slide 12</vt:lpstr>
      <vt:lpstr>Opportunity</vt:lpstr>
      <vt:lpstr>The Betterley Report</vt:lpstr>
      <vt:lpstr>Sources for this Presentation</vt:lpstr>
    </vt:vector>
  </TitlesOfParts>
  <Company>Betterley Risk Consultants,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 presentation</dc:title>
  <dc:creator>Richard S. Betterley</dc:creator>
  <cp:lastModifiedBy>Richard S. Betterley</cp:lastModifiedBy>
  <cp:revision>349</cp:revision>
  <cp:lastPrinted>1999-05-10T13:28:27Z</cp:lastPrinted>
  <dcterms:created xsi:type="dcterms:W3CDTF">1997-01-28T19:47:26Z</dcterms:created>
  <dcterms:modified xsi:type="dcterms:W3CDTF">2012-03-28T21:08:24Z</dcterms:modified>
</cp:coreProperties>
</file>