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8.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9.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handoutMasterIdLst>
    <p:handoutMasterId r:id="rId63"/>
  </p:handoutMasterIdLst>
  <p:sldIdLst>
    <p:sldId id="278" r:id="rId2"/>
    <p:sldId id="349" r:id="rId3"/>
    <p:sldId id="350" r:id="rId4"/>
    <p:sldId id="339" r:id="rId5"/>
    <p:sldId id="359" r:id="rId6"/>
    <p:sldId id="360" r:id="rId7"/>
    <p:sldId id="285" r:id="rId8"/>
    <p:sldId id="335" r:id="rId9"/>
    <p:sldId id="361" r:id="rId10"/>
    <p:sldId id="302" r:id="rId11"/>
    <p:sldId id="362" r:id="rId12"/>
    <p:sldId id="289" r:id="rId13"/>
    <p:sldId id="290" r:id="rId14"/>
    <p:sldId id="336" r:id="rId15"/>
    <p:sldId id="295" r:id="rId16"/>
    <p:sldId id="294" r:id="rId17"/>
    <p:sldId id="296" r:id="rId18"/>
    <p:sldId id="297" r:id="rId19"/>
    <p:sldId id="363" r:id="rId20"/>
    <p:sldId id="299" r:id="rId21"/>
    <p:sldId id="300" r:id="rId22"/>
    <p:sldId id="351" r:id="rId23"/>
    <p:sldId id="303" r:id="rId24"/>
    <p:sldId id="340" r:id="rId25"/>
    <p:sldId id="332" r:id="rId26"/>
    <p:sldId id="306" r:id="rId27"/>
    <p:sldId id="308" r:id="rId28"/>
    <p:sldId id="364" r:id="rId29"/>
    <p:sldId id="352" r:id="rId30"/>
    <p:sldId id="310" r:id="rId31"/>
    <p:sldId id="311" r:id="rId32"/>
    <p:sldId id="312" r:id="rId33"/>
    <p:sldId id="353" r:id="rId34"/>
    <p:sldId id="354" r:id="rId35"/>
    <p:sldId id="355" r:id="rId36"/>
    <p:sldId id="356" r:id="rId37"/>
    <p:sldId id="357" r:id="rId38"/>
    <p:sldId id="313" r:id="rId39"/>
    <p:sldId id="314" r:id="rId40"/>
    <p:sldId id="315" r:id="rId41"/>
    <p:sldId id="365" r:id="rId42"/>
    <p:sldId id="316" r:id="rId43"/>
    <p:sldId id="317" r:id="rId44"/>
    <p:sldId id="366" r:id="rId45"/>
    <p:sldId id="346" r:id="rId46"/>
    <p:sldId id="345" r:id="rId47"/>
    <p:sldId id="333" r:id="rId48"/>
    <p:sldId id="368" r:id="rId49"/>
    <p:sldId id="320" r:id="rId50"/>
    <p:sldId id="341" r:id="rId51"/>
    <p:sldId id="342" r:id="rId52"/>
    <p:sldId id="304" r:id="rId53"/>
    <p:sldId id="321" r:id="rId54"/>
    <p:sldId id="367" r:id="rId55"/>
    <p:sldId id="319" r:id="rId56"/>
    <p:sldId id="344" r:id="rId57"/>
    <p:sldId id="347" r:id="rId58"/>
    <p:sldId id="343" r:id="rId59"/>
    <p:sldId id="330" r:id="rId60"/>
    <p:sldId id="369" r:id="rId6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25"/>
    <a:srgbClr val="5091CD"/>
    <a:srgbClr val="FFB770"/>
    <a:srgbClr val="FBEB75"/>
    <a:srgbClr val="8A2003"/>
    <a:srgbClr val="C0C0C0"/>
    <a:srgbClr val="0C2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94" autoAdjust="0"/>
    <p:restoredTop sz="76516" autoAdjust="0"/>
  </p:normalViewPr>
  <p:slideViewPr>
    <p:cSldViewPr snapToGrid="0" snapToObjects="1" showGuides="1">
      <p:cViewPr varScale="1">
        <p:scale>
          <a:sx n="98" d="100"/>
          <a:sy n="98" d="100"/>
        </p:scale>
        <p:origin x="102" y="516"/>
      </p:cViewPr>
      <p:guideLst>
        <p:guide orient="horz" pos="2160"/>
        <p:guide pos="2880"/>
      </p:guideLst>
    </p:cSldViewPr>
  </p:slideViewPr>
  <p:notesTextViewPr>
    <p:cViewPr>
      <p:scale>
        <a:sx n="1" d="1"/>
        <a:sy n="1" d="1"/>
      </p:scale>
      <p:origin x="0" y="0"/>
    </p:cViewPr>
  </p:notesTextViewPr>
  <p:sorterViewPr>
    <p:cViewPr>
      <p:scale>
        <a:sx n="100" d="100"/>
        <a:sy n="100" d="100"/>
      </p:scale>
      <p:origin x="0" y="136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NTERNAL\DFS\HOME_DRIVES\fpkyeg\Consumer%20Study%20Graphics%20Update.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12691060676241E-2"/>
          <c:y val="2.0347331583552057E-2"/>
          <c:w val="0.93758727034120737"/>
          <c:h val="0.87722206599175101"/>
        </c:manualLayout>
      </c:layout>
      <c:barChart>
        <c:barDir val="col"/>
        <c:grouping val="clustered"/>
        <c:varyColors val="0"/>
        <c:ser>
          <c:idx val="0"/>
          <c:order val="0"/>
          <c:spPr>
            <a:solidFill>
              <a:schemeClr val="tx2"/>
            </a:solidFill>
            <a:ln>
              <a:noFill/>
            </a:ln>
            <a:effectLst>
              <a:outerShdw blurRad="50800" dist="38100" dir="2700000" algn="tl" rotWithShape="0">
                <a:prstClr val="black">
                  <a:alpha val="40000"/>
                </a:prstClr>
              </a:outerShdw>
            </a:effectLst>
          </c:spPr>
          <c:invertIfNegative val="0"/>
          <c:cat>
            <c:strRef>
              <c:f>Sheet1!$A$3:$A$26</c:f>
              <c:strCache>
                <c:ptCount val="24"/>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pt idx="22">
                  <c:v>2020P</c:v>
                </c:pt>
                <c:pt idx="23">
                  <c:v>2030P</c:v>
                </c:pt>
              </c:strCache>
            </c:strRef>
          </c:cat>
          <c:val>
            <c:numRef>
              <c:f>Sheet1!$B$3:$B$26</c:f>
              <c:numCache>
                <c:formatCode>#,##0</c:formatCode>
                <c:ptCount val="24"/>
                <c:pt idx="0">
                  <c:v>5.3084829999999998</c:v>
                </c:pt>
                <c:pt idx="1">
                  <c:v>7.2398809999999996</c:v>
                </c:pt>
                <c:pt idx="2">
                  <c:v>9.6384530000000002</c:v>
                </c:pt>
                <c:pt idx="3">
                  <c:v>12.860702</c:v>
                </c:pt>
                <c:pt idx="4">
                  <c:v>17.063352999999999</c:v>
                </c:pt>
                <c:pt idx="5">
                  <c:v>23.191876000000001</c:v>
                </c:pt>
                <c:pt idx="6">
                  <c:v>31.443321000000001</c:v>
                </c:pt>
                <c:pt idx="7">
                  <c:v>38.558371000000001</c:v>
                </c:pt>
                <c:pt idx="8">
                  <c:v>50.189208999999998</c:v>
                </c:pt>
                <c:pt idx="9">
                  <c:v>62.979765999999998</c:v>
                </c:pt>
                <c:pt idx="10">
                  <c:v>76.212168000000005</c:v>
                </c:pt>
                <c:pt idx="11">
                  <c:v>92.228496000000007</c:v>
                </c:pt>
                <c:pt idx="12">
                  <c:v>106.021537</c:v>
                </c:pt>
                <c:pt idx="13">
                  <c:v>123.202624</c:v>
                </c:pt>
                <c:pt idx="14">
                  <c:v>142.164569</c:v>
                </c:pt>
                <c:pt idx="15">
                  <c:v>161.32579799999999</c:v>
                </c:pt>
                <c:pt idx="16">
                  <c:v>189.32317499999999</c:v>
                </c:pt>
                <c:pt idx="17">
                  <c:v>213.302031</c:v>
                </c:pt>
                <c:pt idx="18">
                  <c:v>236.54219900000001</c:v>
                </c:pt>
                <c:pt idx="19">
                  <c:v>258.70987300000002</c:v>
                </c:pt>
                <c:pt idx="20">
                  <c:v>282.16241100000002</c:v>
                </c:pt>
                <c:pt idx="21">
                  <c:v>309.34968900000001</c:v>
                </c:pt>
                <c:pt idx="22" formatCode="General">
                  <c:v>333.9120543066</c:v>
                </c:pt>
                <c:pt idx="23" formatCode="General">
                  <c:v>358.62154632528842</c:v>
                </c:pt>
              </c:numCache>
            </c:numRef>
          </c:val>
        </c:ser>
        <c:dLbls>
          <c:showLegendKey val="0"/>
          <c:showVal val="0"/>
          <c:showCatName val="0"/>
          <c:showSerName val="0"/>
          <c:showPercent val="0"/>
          <c:showBubbleSize val="0"/>
        </c:dLbls>
        <c:gapWidth val="150"/>
        <c:axId val="379310424"/>
        <c:axId val="379310816"/>
      </c:barChart>
      <c:catAx>
        <c:axId val="379310424"/>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379310816"/>
        <c:crosses val="autoZero"/>
        <c:auto val="1"/>
        <c:lblAlgn val="ctr"/>
        <c:lblOffset val="100"/>
        <c:noMultiLvlLbl val="0"/>
      </c:catAx>
      <c:valAx>
        <c:axId val="379310816"/>
        <c:scaling>
          <c:orientation val="minMax"/>
          <c:min val="0"/>
        </c:scaling>
        <c:delete val="0"/>
        <c:axPos val="l"/>
        <c:majorGridlines>
          <c:spPr>
            <a:ln>
              <a:solidFill>
                <a:schemeClr val="bg1">
                  <a:lumMod val="75000"/>
                </a:schemeClr>
              </a:solidFill>
            </a:ln>
          </c:spPr>
        </c:majorGridlines>
        <c:numFmt formatCode="#,##0" sourceLinked="1"/>
        <c:majorTickMark val="out"/>
        <c:minorTickMark val="none"/>
        <c:tickLblPos val="nextTo"/>
        <c:spPr>
          <a:ln>
            <a:noFill/>
          </a:ln>
        </c:spPr>
        <c:crossAx val="37931042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47550306211722E-2"/>
          <c:y val="2.326388888888889E-2"/>
          <c:w val="0.94815244969378831"/>
          <c:h val="0.68675929651129375"/>
        </c:manualLayout>
      </c:layout>
      <c:barChart>
        <c:barDir val="col"/>
        <c:grouping val="clustered"/>
        <c:varyColors val="0"/>
        <c:ser>
          <c:idx val="0"/>
          <c:order val="0"/>
          <c:spPr>
            <a:solidFill>
              <a:srgbClr val="8A2003"/>
            </a:solidFill>
            <a:ln>
              <a:noFill/>
            </a:ln>
            <a:effectLst>
              <a:outerShdw blurRad="50800" dist="38100" dir="2700000" algn="tl" rotWithShape="0">
                <a:prstClr val="black">
                  <a:alpha val="40000"/>
                </a:prstClr>
              </a:outerShdw>
            </a:effectLst>
          </c:spPr>
          <c:invertIfNegative val="0"/>
          <c:cat>
            <c:strRef>
              <c:f>Sheet1!$A$2:$A$25</c:f>
              <c:strCache>
                <c:ptCount val="24"/>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pt idx="22">
                  <c:v>2020P</c:v>
                </c:pt>
                <c:pt idx="23">
                  <c:v>2030P</c:v>
                </c:pt>
              </c:strCache>
            </c:strRef>
          </c:cat>
          <c:val>
            <c:numRef>
              <c:f>Sheet1!$B$2:$B$25</c:f>
              <c:numCache>
                <c:formatCode>0.0%</c:formatCode>
                <c:ptCount val="24"/>
                <c:pt idx="0">
                  <c:v>0.35099999999999998</c:v>
                </c:pt>
                <c:pt idx="1">
                  <c:v>0.36399999999999999</c:v>
                </c:pt>
                <c:pt idx="2">
                  <c:v>0.33100000000000002</c:v>
                </c:pt>
                <c:pt idx="3">
                  <c:v>0.33500000000000002</c:v>
                </c:pt>
                <c:pt idx="4">
                  <c:v>0.32700000000000001</c:v>
                </c:pt>
                <c:pt idx="5">
                  <c:v>0.35899999999999999</c:v>
                </c:pt>
                <c:pt idx="6">
                  <c:v>0.35599999999999998</c:v>
                </c:pt>
                <c:pt idx="7">
                  <c:v>0.26600000000000001</c:v>
                </c:pt>
                <c:pt idx="8">
                  <c:v>0.26</c:v>
                </c:pt>
                <c:pt idx="9">
                  <c:v>0.255</c:v>
                </c:pt>
                <c:pt idx="10">
                  <c:v>0.21</c:v>
                </c:pt>
                <c:pt idx="11">
                  <c:v>0.21</c:v>
                </c:pt>
                <c:pt idx="12">
                  <c:v>0.15</c:v>
                </c:pt>
                <c:pt idx="13">
                  <c:v>0.16200000000000001</c:v>
                </c:pt>
                <c:pt idx="14">
                  <c:v>7.2999999999999995E-2</c:v>
                </c:pt>
                <c:pt idx="15">
                  <c:v>0.14499999999999999</c:v>
                </c:pt>
                <c:pt idx="16">
                  <c:v>0.185</c:v>
                </c:pt>
                <c:pt idx="17">
                  <c:v>0.13400000000000001</c:v>
                </c:pt>
                <c:pt idx="18">
                  <c:v>0.114</c:v>
                </c:pt>
                <c:pt idx="19">
                  <c:v>9.8000000000000004E-2</c:v>
                </c:pt>
                <c:pt idx="20">
                  <c:v>0.13100000000000001</c:v>
                </c:pt>
                <c:pt idx="21">
                  <c:v>9.7000000000000003E-2</c:v>
                </c:pt>
                <c:pt idx="22">
                  <c:v>7.9399999999999998E-2</c:v>
                </c:pt>
                <c:pt idx="23">
                  <c:v>7.400000000000001E-2</c:v>
                </c:pt>
              </c:numCache>
            </c:numRef>
          </c:val>
        </c:ser>
        <c:dLbls>
          <c:showLegendKey val="0"/>
          <c:showVal val="0"/>
          <c:showCatName val="0"/>
          <c:showSerName val="0"/>
          <c:showPercent val="0"/>
          <c:showBubbleSize val="0"/>
        </c:dLbls>
        <c:gapWidth val="150"/>
        <c:axId val="380322248"/>
        <c:axId val="380322640"/>
      </c:barChart>
      <c:catAx>
        <c:axId val="380322248"/>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380322640"/>
        <c:crosses val="autoZero"/>
        <c:auto val="1"/>
        <c:lblAlgn val="ctr"/>
        <c:lblOffset val="100"/>
        <c:noMultiLvlLbl val="0"/>
      </c:catAx>
      <c:valAx>
        <c:axId val="380322640"/>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crossAx val="3803222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22309711286089"/>
          <c:y val="2.2792359288422281E-2"/>
          <c:w val="0.86078937007874012"/>
          <c:h val="0.94207604257801103"/>
        </c:manualLayout>
      </c:layout>
      <c:barChart>
        <c:barDir val="bar"/>
        <c:grouping val="clustered"/>
        <c:varyColors val="0"/>
        <c:ser>
          <c:idx val="0"/>
          <c:order val="0"/>
          <c:tx>
            <c:strRef>
              <c:f>'Pop Structure'!$C$1</c:f>
              <c:strCache>
                <c:ptCount val="1"/>
              </c:strCache>
            </c:strRef>
          </c:tx>
          <c:spPr>
            <a:solidFill>
              <a:srgbClr val="002060"/>
            </a:solidFill>
            <a:ln>
              <a:noFill/>
            </a:ln>
            <a:effectLst/>
          </c:spPr>
          <c:invertIfNegative val="0"/>
          <c:cat>
            <c:strRef>
              <c:f>'Pop Structure'!$B$4:$B$24</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 Structure'!$C$4:$C$24</c:f>
              <c:numCache>
                <c:formatCode>#,##0</c:formatCode>
                <c:ptCount val="21"/>
                <c:pt idx="0">
                  <c:v>10152418</c:v>
                </c:pt>
                <c:pt idx="1">
                  <c:v>10508974</c:v>
                </c:pt>
                <c:pt idx="2">
                  <c:v>10552523</c:v>
                </c:pt>
                <c:pt idx="3">
                  <c:v>10846190</c:v>
                </c:pt>
                <c:pt idx="4">
                  <c:v>11678965</c:v>
                </c:pt>
                <c:pt idx="5">
                  <c:v>10959879</c:v>
                </c:pt>
                <c:pt idx="6">
                  <c:v>10681612</c:v>
                </c:pt>
                <c:pt idx="7">
                  <c:v>9785269</c:v>
                </c:pt>
                <c:pt idx="8">
                  <c:v>10359992</c:v>
                </c:pt>
                <c:pt idx="9">
                  <c:v>10498118</c:v>
                </c:pt>
                <c:pt idx="10">
                  <c:v>11070966</c:v>
                </c:pt>
                <c:pt idx="11">
                  <c:v>10282382</c:v>
                </c:pt>
                <c:pt idx="12">
                  <c:v>8674373</c:v>
                </c:pt>
                <c:pt idx="13">
                  <c:v>6913190</c:v>
                </c:pt>
                <c:pt idx="14">
                  <c:v>4884452</c:v>
                </c:pt>
                <c:pt idx="15">
                  <c:v>3390347</c:v>
                </c:pt>
                <c:pt idx="16">
                  <c:v>2370170</c:v>
                </c:pt>
                <c:pt idx="17">
                  <c:v>1385699</c:v>
                </c:pt>
                <c:pt idx="18">
                  <c:v>535727</c:v>
                </c:pt>
                <c:pt idx="19">
                  <c:v>108039</c:v>
                </c:pt>
                <c:pt idx="20">
                  <c:v>12317</c:v>
                </c:pt>
              </c:numCache>
            </c:numRef>
          </c:val>
        </c:ser>
        <c:dLbls>
          <c:showLegendKey val="0"/>
          <c:showVal val="0"/>
          <c:showCatName val="0"/>
          <c:showSerName val="0"/>
          <c:showPercent val="0"/>
          <c:showBubbleSize val="0"/>
        </c:dLbls>
        <c:gapWidth val="150"/>
        <c:axId val="380324992"/>
        <c:axId val="383551080"/>
      </c:barChart>
      <c:barChart>
        <c:barDir val="bar"/>
        <c:grouping val="clustered"/>
        <c:varyColors val="0"/>
        <c:ser>
          <c:idx val="1"/>
          <c:order val="1"/>
          <c:tx>
            <c:strRef>
              <c:f>'Pop Structure'!$D$1</c:f>
              <c:strCache>
                <c:ptCount val="1"/>
              </c:strCache>
            </c:strRef>
          </c:tx>
          <c:spPr>
            <a:solidFill>
              <a:schemeClr val="accent1">
                <a:lumMod val="40000"/>
                <a:lumOff val="60000"/>
              </a:schemeClr>
            </a:solidFill>
            <a:ln>
              <a:noFill/>
            </a:ln>
            <a:effectLst/>
          </c:spPr>
          <c:invertIfNegative val="0"/>
          <c:cat>
            <c:strRef>
              <c:f>'Pop Structure'!$B$4:$B$24</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'Pop Structure'!$D$4:$D$24</c:f>
              <c:numCache>
                <c:formatCode>#,##0</c:formatCode>
                <c:ptCount val="21"/>
                <c:pt idx="0">
                  <c:v>9715670</c:v>
                </c:pt>
                <c:pt idx="1">
                  <c:v>10061607</c:v>
                </c:pt>
                <c:pt idx="2">
                  <c:v>10097931</c:v>
                </c:pt>
                <c:pt idx="3">
                  <c:v>10312774</c:v>
                </c:pt>
                <c:pt idx="4">
                  <c:v>11116473</c:v>
                </c:pt>
                <c:pt idx="5">
                  <c:v>10620319</c:v>
                </c:pt>
                <c:pt idx="6">
                  <c:v>10582777</c:v>
                </c:pt>
                <c:pt idx="7">
                  <c:v>9818501</c:v>
                </c:pt>
                <c:pt idx="8">
                  <c:v>10488928</c:v>
                </c:pt>
                <c:pt idx="9">
                  <c:v>10710188</c:v>
                </c:pt>
                <c:pt idx="10">
                  <c:v>11488260</c:v>
                </c:pt>
                <c:pt idx="11">
                  <c:v>10912048</c:v>
                </c:pt>
                <c:pt idx="12">
                  <c:v>9447628</c:v>
                </c:pt>
                <c:pt idx="13">
                  <c:v>7695527</c:v>
                </c:pt>
                <c:pt idx="14">
                  <c:v>5723597</c:v>
                </c:pt>
                <c:pt idx="15">
                  <c:v>4287534</c:v>
                </c:pt>
                <c:pt idx="16">
                  <c:v>3398468</c:v>
                </c:pt>
                <c:pt idx="17">
                  <c:v>2418493</c:v>
                </c:pt>
                <c:pt idx="18">
                  <c:v>1190097</c:v>
                </c:pt>
                <c:pt idx="19">
                  <c:v>335387</c:v>
                </c:pt>
                <c:pt idx="20">
                  <c:v>55030</c:v>
                </c:pt>
              </c:numCache>
            </c:numRef>
          </c:val>
        </c:ser>
        <c:dLbls>
          <c:showLegendKey val="0"/>
          <c:showVal val="0"/>
          <c:showCatName val="0"/>
          <c:showSerName val="0"/>
          <c:showPercent val="0"/>
          <c:showBubbleSize val="0"/>
        </c:dLbls>
        <c:gapWidth val="150"/>
        <c:axId val="383551864"/>
        <c:axId val="383551472"/>
      </c:barChart>
      <c:catAx>
        <c:axId val="380324992"/>
        <c:scaling>
          <c:orientation val="minMax"/>
        </c:scaling>
        <c:delete val="0"/>
        <c:axPos val="l"/>
        <c:numFmt formatCode="General" sourceLinked="0"/>
        <c:majorTickMark val="none"/>
        <c:minorTickMark val="none"/>
        <c:tickLblPos val="low"/>
        <c:spPr>
          <a:ln>
            <a:noFill/>
          </a:ln>
        </c:spPr>
        <c:crossAx val="383551080"/>
        <c:crosses val="autoZero"/>
        <c:auto val="1"/>
        <c:lblAlgn val="ctr"/>
        <c:lblOffset val="100"/>
        <c:noMultiLvlLbl val="0"/>
      </c:catAx>
      <c:valAx>
        <c:axId val="383551080"/>
        <c:scaling>
          <c:orientation val="minMax"/>
          <c:max val="11458937"/>
          <c:min val="-11458937"/>
        </c:scaling>
        <c:delete val="0"/>
        <c:axPos val="b"/>
        <c:numFmt formatCode="#,##0" sourceLinked="1"/>
        <c:majorTickMark val="none"/>
        <c:minorTickMark val="none"/>
        <c:tickLblPos val="none"/>
        <c:spPr>
          <a:ln>
            <a:noFill/>
          </a:ln>
        </c:spPr>
        <c:crossAx val="380324992"/>
        <c:crosses val="autoZero"/>
        <c:crossBetween val="between"/>
      </c:valAx>
      <c:valAx>
        <c:axId val="383551472"/>
        <c:scaling>
          <c:orientation val="maxMin"/>
          <c:max val="11458937"/>
          <c:min val="-11458937"/>
        </c:scaling>
        <c:delete val="0"/>
        <c:axPos val="t"/>
        <c:numFmt formatCode="#,##0" sourceLinked="1"/>
        <c:majorTickMark val="none"/>
        <c:minorTickMark val="none"/>
        <c:tickLblPos val="none"/>
        <c:spPr>
          <a:ln>
            <a:noFill/>
          </a:ln>
        </c:spPr>
        <c:crossAx val="383551864"/>
        <c:crosses val="max"/>
        <c:crossBetween val="between"/>
      </c:valAx>
      <c:catAx>
        <c:axId val="383551864"/>
        <c:scaling>
          <c:orientation val="minMax"/>
        </c:scaling>
        <c:delete val="1"/>
        <c:axPos val="r"/>
        <c:numFmt formatCode="General" sourceLinked="1"/>
        <c:majorTickMark val="out"/>
        <c:minorTickMark val="none"/>
        <c:tickLblPos val="nextTo"/>
        <c:crossAx val="383551472"/>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8709098862642171E-2"/>
          <c:y val="8.3094105361632753E-2"/>
          <c:w val="0.90493243900068043"/>
          <c:h val="0.84853115582774374"/>
        </c:manualLayout>
      </c:layout>
      <c:barChart>
        <c:barDir val="col"/>
        <c:grouping val="percentStacked"/>
        <c:varyColors val="0"/>
        <c:ser>
          <c:idx val="0"/>
          <c:order val="0"/>
          <c:tx>
            <c:v>White</c:v>
          </c:tx>
          <c:spPr>
            <a:solidFill>
              <a:schemeClr val="tx2"/>
            </a:solidFill>
            <a:ln>
              <a:noFill/>
            </a:ln>
            <a:effectLst>
              <a:outerShdw blurRad="50800" dist="38100" dir="2700000" algn="tl" rotWithShape="0">
                <a:prstClr val="black">
                  <a:alpha val="40000"/>
                </a:prstClr>
              </a:outerShdw>
            </a:effectLst>
          </c:spPr>
          <c:invertIfNegative val="0"/>
          <c:cat>
            <c:strRef>
              <c:f>Sheet1!$B$1:$L$1</c:f>
              <c:strCache>
                <c:ptCount val="11"/>
                <c:pt idx="0">
                  <c:v>1990</c:v>
                </c:pt>
                <c:pt idx="1">
                  <c:v>2000</c:v>
                </c:pt>
                <c:pt idx="2">
                  <c:v>2010</c:v>
                </c:pt>
                <c:pt idx="3">
                  <c:v>2015</c:v>
                </c:pt>
                <c:pt idx="4">
                  <c:v>2020</c:v>
                </c:pt>
                <c:pt idx="5">
                  <c:v>2025</c:v>
                </c:pt>
                <c:pt idx="6">
                  <c:v>2030</c:v>
                </c:pt>
                <c:pt idx="7">
                  <c:v>2035</c:v>
                </c:pt>
                <c:pt idx="8">
                  <c:v>2040</c:v>
                </c:pt>
                <c:pt idx="9">
                  <c:v>2045</c:v>
                </c:pt>
                <c:pt idx="10">
                  <c:v>2050</c:v>
                </c:pt>
              </c:strCache>
            </c:strRef>
          </c:cat>
          <c:val>
            <c:numRef>
              <c:f>Sheet1!$B$2:$L$2</c:f>
              <c:numCache>
                <c:formatCode>General</c:formatCode>
                <c:ptCount val="11"/>
                <c:pt idx="0">
                  <c:v>188315</c:v>
                </c:pt>
                <c:pt idx="1">
                  <c:v>196929</c:v>
                </c:pt>
                <c:pt idx="2" formatCode="#,##0">
                  <c:v>197370827</c:v>
                </c:pt>
                <c:pt idx="3">
                  <c:v>198448842</c:v>
                </c:pt>
                <c:pt idx="4">
                  <c:v>199312742</c:v>
                </c:pt>
                <c:pt idx="5">
                  <c:v>199557217</c:v>
                </c:pt>
                <c:pt idx="6">
                  <c:v>198817220</c:v>
                </c:pt>
                <c:pt idx="7">
                  <c:v>196885562</c:v>
                </c:pt>
                <c:pt idx="8">
                  <c:v>193887051</c:v>
                </c:pt>
                <c:pt idx="9">
                  <c:v>190221063</c:v>
                </c:pt>
                <c:pt idx="10">
                  <c:v>186334175</c:v>
                </c:pt>
              </c:numCache>
            </c:numRef>
          </c:val>
        </c:ser>
        <c:ser>
          <c:idx val="1"/>
          <c:order val="1"/>
          <c:tx>
            <c:v>Black</c:v>
          </c:tx>
          <c:spPr>
            <a:solidFill>
              <a:srgbClr val="5091CD"/>
            </a:solidFill>
            <a:ln>
              <a:noFill/>
            </a:ln>
            <a:effectLst>
              <a:outerShdw blurRad="50800" dist="38100" dir="2700000" algn="tl" rotWithShape="0">
                <a:prstClr val="black">
                  <a:alpha val="40000"/>
                </a:prstClr>
              </a:outerShdw>
            </a:effectLst>
          </c:spPr>
          <c:invertIfNegative val="0"/>
          <c:cat>
            <c:strRef>
              <c:f>Sheet1!$B$1:$L$1</c:f>
              <c:strCache>
                <c:ptCount val="11"/>
                <c:pt idx="0">
                  <c:v>1990</c:v>
                </c:pt>
                <c:pt idx="1">
                  <c:v>2000</c:v>
                </c:pt>
                <c:pt idx="2">
                  <c:v>2010</c:v>
                </c:pt>
                <c:pt idx="3">
                  <c:v>2015</c:v>
                </c:pt>
                <c:pt idx="4">
                  <c:v>2020</c:v>
                </c:pt>
                <c:pt idx="5">
                  <c:v>2025</c:v>
                </c:pt>
                <c:pt idx="6">
                  <c:v>2030</c:v>
                </c:pt>
                <c:pt idx="7">
                  <c:v>2035</c:v>
                </c:pt>
                <c:pt idx="8">
                  <c:v>2040</c:v>
                </c:pt>
                <c:pt idx="9">
                  <c:v>2045</c:v>
                </c:pt>
                <c:pt idx="10">
                  <c:v>2050</c:v>
                </c:pt>
              </c:strCache>
            </c:strRef>
          </c:cat>
          <c:val>
            <c:numRef>
              <c:f>Sheet1!$B$3:$L$3</c:f>
              <c:numCache>
                <c:formatCode>General</c:formatCode>
                <c:ptCount val="11"/>
                <c:pt idx="0">
                  <c:v>29304</c:v>
                </c:pt>
                <c:pt idx="1">
                  <c:v>33619</c:v>
                </c:pt>
                <c:pt idx="2" formatCode="#,##0">
                  <c:v>38008157</c:v>
                </c:pt>
                <c:pt idx="3">
                  <c:v>39850270</c:v>
                </c:pt>
                <c:pt idx="4">
                  <c:v>41775711</c:v>
                </c:pt>
                <c:pt idx="5">
                  <c:v>43660260</c:v>
                </c:pt>
                <c:pt idx="6">
                  <c:v>45451967</c:v>
                </c:pt>
                <c:pt idx="7">
                  <c:v>47141136</c:v>
                </c:pt>
                <c:pt idx="8">
                  <c:v>48768830</c:v>
                </c:pt>
                <c:pt idx="9">
                  <c:v>50376007</c:v>
                </c:pt>
                <c:pt idx="10">
                  <c:v>51987965</c:v>
                </c:pt>
              </c:numCache>
            </c:numRef>
          </c:val>
        </c:ser>
        <c:ser>
          <c:idx val="2"/>
          <c:order val="2"/>
          <c:tx>
            <c:strRef>
              <c:f>Sheet1!$A$4</c:f>
              <c:strCache>
                <c:ptCount val="1"/>
                <c:pt idx="0">
                  <c:v>AIAN</c:v>
                </c:pt>
              </c:strCache>
            </c:strRef>
          </c:tx>
          <c:spPr>
            <a:solidFill>
              <a:srgbClr val="8A2003"/>
            </a:solidFill>
            <a:effectLst>
              <a:outerShdw blurRad="50800" dist="38100" dir="2700000" algn="tl" rotWithShape="0">
                <a:prstClr val="black">
                  <a:alpha val="40000"/>
                </a:prstClr>
              </a:outerShdw>
            </a:effectLst>
          </c:spPr>
          <c:invertIfNegative val="0"/>
          <c:cat>
            <c:strRef>
              <c:f>Sheet1!$B$1:$L$1</c:f>
              <c:strCache>
                <c:ptCount val="11"/>
                <c:pt idx="0">
                  <c:v>1990</c:v>
                </c:pt>
                <c:pt idx="1">
                  <c:v>2000</c:v>
                </c:pt>
                <c:pt idx="2">
                  <c:v>2010</c:v>
                </c:pt>
                <c:pt idx="3">
                  <c:v>2015</c:v>
                </c:pt>
                <c:pt idx="4">
                  <c:v>2020</c:v>
                </c:pt>
                <c:pt idx="5">
                  <c:v>2025</c:v>
                </c:pt>
                <c:pt idx="6">
                  <c:v>2030</c:v>
                </c:pt>
                <c:pt idx="7">
                  <c:v>2035</c:v>
                </c:pt>
                <c:pt idx="8">
                  <c:v>2040</c:v>
                </c:pt>
                <c:pt idx="9">
                  <c:v>2045</c:v>
                </c:pt>
                <c:pt idx="10">
                  <c:v>2050</c:v>
                </c:pt>
              </c:strCache>
            </c:strRef>
          </c:cat>
          <c:val>
            <c:numRef>
              <c:f>Sheet1!$B$4:$L$4</c:f>
              <c:numCache>
                <c:formatCode>General</c:formatCode>
                <c:ptCount val="11"/>
                <c:pt idx="0">
                  <c:v>1797</c:v>
                </c:pt>
                <c:pt idx="1">
                  <c:v>2059</c:v>
                </c:pt>
                <c:pt idx="2" formatCode="#,##0">
                  <c:v>2268942</c:v>
                </c:pt>
                <c:pt idx="3">
                  <c:v>2376911</c:v>
                </c:pt>
                <c:pt idx="4">
                  <c:v>2480789</c:v>
                </c:pt>
                <c:pt idx="5">
                  <c:v>2575597</c:v>
                </c:pt>
                <c:pt idx="6">
                  <c:v>2657082</c:v>
                </c:pt>
                <c:pt idx="7">
                  <c:v>2724722</c:v>
                </c:pt>
                <c:pt idx="8">
                  <c:v>2781448</c:v>
                </c:pt>
                <c:pt idx="9">
                  <c:v>2830041</c:v>
                </c:pt>
                <c:pt idx="10">
                  <c:v>2872367</c:v>
                </c:pt>
              </c:numCache>
            </c:numRef>
          </c:val>
        </c:ser>
        <c:ser>
          <c:idx val="3"/>
          <c:order val="3"/>
          <c:tx>
            <c:strRef>
              <c:f>Sheet1!$A$5</c:f>
              <c:strCache>
                <c:ptCount val="1"/>
                <c:pt idx="0">
                  <c:v>Asian</c:v>
                </c:pt>
              </c:strCache>
            </c:strRef>
          </c:tx>
          <c:spPr>
            <a:solidFill>
              <a:srgbClr val="FBEB75"/>
            </a:solidFill>
            <a:ln>
              <a:noFill/>
            </a:ln>
            <a:effectLst>
              <a:outerShdw blurRad="50800" dist="38100" dir="2700000" algn="tl" rotWithShape="0">
                <a:prstClr val="black">
                  <a:alpha val="40000"/>
                </a:prstClr>
              </a:outerShdw>
            </a:effectLst>
          </c:spPr>
          <c:invertIfNegative val="0"/>
          <c:cat>
            <c:strRef>
              <c:f>Sheet1!$B$1:$L$1</c:f>
              <c:strCache>
                <c:ptCount val="11"/>
                <c:pt idx="0">
                  <c:v>1990</c:v>
                </c:pt>
                <c:pt idx="1">
                  <c:v>2000</c:v>
                </c:pt>
                <c:pt idx="2">
                  <c:v>2010</c:v>
                </c:pt>
                <c:pt idx="3">
                  <c:v>2015</c:v>
                </c:pt>
                <c:pt idx="4">
                  <c:v>2020</c:v>
                </c:pt>
                <c:pt idx="5">
                  <c:v>2025</c:v>
                </c:pt>
                <c:pt idx="6">
                  <c:v>2030</c:v>
                </c:pt>
                <c:pt idx="7">
                  <c:v>2035</c:v>
                </c:pt>
                <c:pt idx="8">
                  <c:v>2040</c:v>
                </c:pt>
                <c:pt idx="9">
                  <c:v>2045</c:v>
                </c:pt>
                <c:pt idx="10">
                  <c:v>2050</c:v>
                </c:pt>
              </c:strCache>
            </c:strRef>
          </c:cat>
          <c:val>
            <c:numRef>
              <c:f>Sheet1!$B$5:$L$5</c:f>
              <c:numCache>
                <c:formatCode>General</c:formatCode>
                <c:ptCount val="11"/>
                <c:pt idx="0">
                  <c:v>6996</c:v>
                </c:pt>
                <c:pt idx="1">
                  <c:v>10620</c:v>
                </c:pt>
                <c:pt idx="2" formatCode="#,##0">
                  <c:v>14742690</c:v>
                </c:pt>
                <c:pt idx="3">
                  <c:v>16440949</c:v>
                </c:pt>
                <c:pt idx="4">
                  <c:v>18245749</c:v>
                </c:pt>
                <c:pt idx="5">
                  <c:v>20117873</c:v>
                </c:pt>
                <c:pt idx="6">
                  <c:v>22044317</c:v>
                </c:pt>
                <c:pt idx="7">
                  <c:v>23978502</c:v>
                </c:pt>
                <c:pt idx="8">
                  <c:v>25881182</c:v>
                </c:pt>
                <c:pt idx="9">
                  <c:v>27749476</c:v>
                </c:pt>
                <c:pt idx="10">
                  <c:v>29582619</c:v>
                </c:pt>
              </c:numCache>
            </c:numRef>
          </c:val>
        </c:ser>
        <c:ser>
          <c:idx val="4"/>
          <c:order val="4"/>
          <c:tx>
            <c:strRef>
              <c:f>Sheet1!$A$6</c:f>
              <c:strCache>
                <c:ptCount val="1"/>
                <c:pt idx="0">
                  <c:v>NHPI</c:v>
                </c:pt>
              </c:strCache>
            </c:strRef>
          </c:tx>
          <c:spPr>
            <a:solidFill>
              <a:schemeClr val="tx1"/>
            </a:solidFill>
            <a:ln>
              <a:noFill/>
            </a:ln>
            <a:effectLst>
              <a:outerShdw blurRad="50800" dist="38100" dir="2700000" algn="tl" rotWithShape="0">
                <a:prstClr val="black">
                  <a:alpha val="40000"/>
                </a:prstClr>
              </a:outerShdw>
            </a:effectLst>
          </c:spPr>
          <c:invertIfNegative val="0"/>
          <c:cat>
            <c:strRef>
              <c:f>Sheet1!$B$1:$L$1</c:f>
              <c:strCache>
                <c:ptCount val="11"/>
                <c:pt idx="0">
                  <c:v>1990</c:v>
                </c:pt>
                <c:pt idx="1">
                  <c:v>2000</c:v>
                </c:pt>
                <c:pt idx="2">
                  <c:v>2010</c:v>
                </c:pt>
                <c:pt idx="3">
                  <c:v>2015</c:v>
                </c:pt>
                <c:pt idx="4">
                  <c:v>2020</c:v>
                </c:pt>
                <c:pt idx="5">
                  <c:v>2025</c:v>
                </c:pt>
                <c:pt idx="6">
                  <c:v>2030</c:v>
                </c:pt>
                <c:pt idx="7">
                  <c:v>2035</c:v>
                </c:pt>
                <c:pt idx="8">
                  <c:v>2040</c:v>
                </c:pt>
                <c:pt idx="9">
                  <c:v>2045</c:v>
                </c:pt>
                <c:pt idx="10">
                  <c:v>2050</c:v>
                </c:pt>
              </c:strCache>
            </c:strRef>
          </c:cat>
          <c:val>
            <c:numRef>
              <c:f>Sheet1!$B$6:$L$6</c:f>
              <c:numCache>
                <c:formatCode>General</c:formatCode>
                <c:ptCount val="11"/>
                <c:pt idx="2" formatCode="#,##0">
                  <c:v>499693</c:v>
                </c:pt>
                <c:pt idx="3">
                  <c:v>547850</c:v>
                </c:pt>
                <c:pt idx="4">
                  <c:v>598886</c:v>
                </c:pt>
                <c:pt idx="5">
                  <c:v>649485</c:v>
                </c:pt>
                <c:pt idx="6">
                  <c:v>697420</c:v>
                </c:pt>
                <c:pt idx="7">
                  <c:v>742518</c:v>
                </c:pt>
                <c:pt idx="8">
                  <c:v>785935</c:v>
                </c:pt>
                <c:pt idx="9">
                  <c:v>828758</c:v>
                </c:pt>
                <c:pt idx="10">
                  <c:v>871222</c:v>
                </c:pt>
              </c:numCache>
            </c:numRef>
          </c:val>
        </c:ser>
        <c:ser>
          <c:idx val="5"/>
          <c:order val="5"/>
          <c:tx>
            <c:strRef>
              <c:f>Sheet1!$A$7</c:f>
              <c:strCache>
                <c:ptCount val="1"/>
                <c:pt idx="0">
                  <c:v>Two or more races</c:v>
                </c:pt>
              </c:strCache>
            </c:strRef>
          </c:tx>
          <c:spPr>
            <a:solidFill>
              <a:srgbClr val="006225"/>
            </a:solidFill>
            <a:ln>
              <a:noFill/>
            </a:ln>
            <a:effectLst>
              <a:outerShdw blurRad="50800" dist="38100" dir="2700000" algn="tl" rotWithShape="0">
                <a:prstClr val="black">
                  <a:alpha val="40000"/>
                </a:prstClr>
              </a:outerShdw>
            </a:effectLst>
          </c:spPr>
          <c:invertIfNegative val="0"/>
          <c:cat>
            <c:strRef>
              <c:f>Sheet1!$B$1:$L$1</c:f>
              <c:strCache>
                <c:ptCount val="11"/>
                <c:pt idx="0">
                  <c:v>1990</c:v>
                </c:pt>
                <c:pt idx="1">
                  <c:v>2000</c:v>
                </c:pt>
                <c:pt idx="2">
                  <c:v>2010</c:v>
                </c:pt>
                <c:pt idx="3">
                  <c:v>2015</c:v>
                </c:pt>
                <c:pt idx="4">
                  <c:v>2020</c:v>
                </c:pt>
                <c:pt idx="5">
                  <c:v>2025</c:v>
                </c:pt>
                <c:pt idx="6">
                  <c:v>2030</c:v>
                </c:pt>
                <c:pt idx="7">
                  <c:v>2035</c:v>
                </c:pt>
                <c:pt idx="8">
                  <c:v>2040</c:v>
                </c:pt>
                <c:pt idx="9">
                  <c:v>2045</c:v>
                </c:pt>
                <c:pt idx="10">
                  <c:v>2050</c:v>
                </c:pt>
              </c:strCache>
            </c:strRef>
          </c:cat>
          <c:val>
            <c:numRef>
              <c:f>Sheet1!$B$7:$L$7</c:f>
              <c:numCache>
                <c:formatCode>General</c:formatCode>
                <c:ptCount val="11"/>
                <c:pt idx="2" formatCode="#,##0">
                  <c:v>5649425</c:v>
                </c:pt>
                <c:pt idx="3">
                  <c:v>6622838</c:v>
                </c:pt>
                <c:pt idx="4">
                  <c:v>7697519</c:v>
                </c:pt>
                <c:pt idx="5">
                  <c:v>8873292</c:v>
                </c:pt>
                <c:pt idx="6">
                  <c:v>10148280</c:v>
                </c:pt>
                <c:pt idx="7">
                  <c:v>11530644</c:v>
                </c:pt>
                <c:pt idx="8">
                  <c:v>13035505</c:v>
                </c:pt>
                <c:pt idx="9">
                  <c:v>14669365</c:v>
                </c:pt>
                <c:pt idx="10">
                  <c:v>16423316</c:v>
                </c:pt>
              </c:numCache>
            </c:numRef>
          </c:val>
        </c:ser>
        <c:ser>
          <c:idx val="6"/>
          <c:order val="6"/>
          <c:tx>
            <c:strRef>
              <c:f>Sheet1!$A$8</c:f>
              <c:strCache>
                <c:ptCount val="1"/>
                <c:pt idx="0">
                  <c:v>Hispanic</c:v>
                </c:pt>
              </c:strCache>
            </c:strRef>
          </c:tx>
          <c:spPr>
            <a:solidFill>
              <a:srgbClr val="FFB770"/>
            </a:solidFill>
            <a:ln>
              <a:noFill/>
            </a:ln>
            <a:effectLst>
              <a:outerShdw blurRad="50800" dist="38100" dir="2700000" algn="tl" rotWithShape="0">
                <a:prstClr val="black">
                  <a:alpha val="40000"/>
                </a:prstClr>
              </a:outerShdw>
            </a:effectLst>
          </c:spPr>
          <c:invertIfNegative val="0"/>
          <c:cat>
            <c:strRef>
              <c:f>Sheet1!$B$1:$L$1</c:f>
              <c:strCache>
                <c:ptCount val="11"/>
                <c:pt idx="0">
                  <c:v>1990</c:v>
                </c:pt>
                <c:pt idx="1">
                  <c:v>2000</c:v>
                </c:pt>
                <c:pt idx="2">
                  <c:v>2010</c:v>
                </c:pt>
                <c:pt idx="3">
                  <c:v>2015</c:v>
                </c:pt>
                <c:pt idx="4">
                  <c:v>2020</c:v>
                </c:pt>
                <c:pt idx="5">
                  <c:v>2025</c:v>
                </c:pt>
                <c:pt idx="6">
                  <c:v>2030</c:v>
                </c:pt>
                <c:pt idx="7">
                  <c:v>2035</c:v>
                </c:pt>
                <c:pt idx="8">
                  <c:v>2040</c:v>
                </c:pt>
                <c:pt idx="9">
                  <c:v>2045</c:v>
                </c:pt>
                <c:pt idx="10">
                  <c:v>2050</c:v>
                </c:pt>
              </c:strCache>
            </c:strRef>
          </c:cat>
          <c:val>
            <c:numRef>
              <c:f>Sheet1!$B$8:$L$8</c:f>
              <c:numCache>
                <c:formatCode>General</c:formatCode>
                <c:ptCount val="11"/>
                <c:pt idx="0">
                  <c:v>22379</c:v>
                </c:pt>
                <c:pt idx="1">
                  <c:v>32832</c:v>
                </c:pt>
                <c:pt idx="2" formatCode="#,##0">
                  <c:v>50790485</c:v>
                </c:pt>
                <c:pt idx="3">
                  <c:v>57075129</c:v>
                </c:pt>
                <c:pt idx="4">
                  <c:v>63784157</c:v>
                </c:pt>
                <c:pt idx="5">
                  <c:v>70973499</c:v>
                </c:pt>
                <c:pt idx="6">
                  <c:v>78654856</c:v>
                </c:pt>
                <c:pt idx="7">
                  <c:v>86658939</c:v>
                </c:pt>
                <c:pt idx="8">
                  <c:v>94875732</c:v>
                </c:pt>
                <c:pt idx="9">
                  <c:v>103259467</c:v>
                </c:pt>
                <c:pt idx="10">
                  <c:v>111731705</c:v>
                </c:pt>
              </c:numCache>
            </c:numRef>
          </c:val>
        </c:ser>
        <c:dLbls>
          <c:showLegendKey val="0"/>
          <c:showVal val="0"/>
          <c:showCatName val="0"/>
          <c:showSerName val="0"/>
          <c:showPercent val="0"/>
          <c:showBubbleSize val="0"/>
        </c:dLbls>
        <c:gapWidth val="150"/>
        <c:overlap val="100"/>
        <c:axId val="383552648"/>
        <c:axId val="383553040"/>
      </c:barChart>
      <c:catAx>
        <c:axId val="383552648"/>
        <c:scaling>
          <c:orientation val="minMax"/>
        </c:scaling>
        <c:delete val="0"/>
        <c:axPos val="b"/>
        <c:numFmt formatCode="General" sourceLinked="1"/>
        <c:majorTickMark val="none"/>
        <c:minorTickMark val="none"/>
        <c:tickLblPos val="nextTo"/>
        <c:txPr>
          <a:bodyPr rot="0" vert="horz"/>
          <a:lstStyle/>
          <a:p>
            <a:pPr>
              <a:defRPr/>
            </a:pPr>
            <a:endParaRPr lang="en-US"/>
          </a:p>
        </c:txPr>
        <c:crossAx val="383553040"/>
        <c:crosses val="autoZero"/>
        <c:auto val="1"/>
        <c:lblAlgn val="ctr"/>
        <c:lblOffset val="100"/>
        <c:noMultiLvlLbl val="0"/>
      </c:catAx>
      <c:valAx>
        <c:axId val="383553040"/>
        <c:scaling>
          <c:orientation val="minMax"/>
        </c:scaling>
        <c:delete val="0"/>
        <c:axPos val="l"/>
        <c:majorGridlines>
          <c:spPr>
            <a:ln>
              <a:solidFill>
                <a:schemeClr val="bg1">
                  <a:lumMod val="75000"/>
                </a:schemeClr>
              </a:solidFill>
            </a:ln>
          </c:spPr>
        </c:majorGridlines>
        <c:numFmt formatCode="0%" sourceLinked="1"/>
        <c:majorTickMark val="out"/>
        <c:minorTickMark val="none"/>
        <c:tickLblPos val="nextTo"/>
        <c:spPr>
          <a:ln>
            <a:noFill/>
          </a:ln>
        </c:spPr>
        <c:crossAx val="383552648"/>
        <c:crosses val="autoZero"/>
        <c:crossBetween val="between"/>
      </c:valAx>
    </c:plotArea>
    <c:legend>
      <c:legendPos val="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384532090439368"/>
          <c:y val="0.15171904396906138"/>
          <c:w val="0.5543421183099051"/>
          <c:h val="0.83058187124386651"/>
        </c:manualLayout>
      </c:layout>
      <c:pieChart>
        <c:varyColors val="1"/>
        <c:ser>
          <c:idx val="0"/>
          <c:order val="0"/>
          <c:spPr>
            <a:solidFill>
              <a:srgbClr val="4F81BD">
                <a:lumMod val="40000"/>
                <a:lumOff val="60000"/>
              </a:srgbClr>
            </a:solidFill>
            <a:ln w="3175">
              <a:solidFill>
                <a:sysClr val="windowText" lastClr="000000"/>
              </a:solidFill>
              <a:prstDash val="solid"/>
            </a:ln>
            <a:effectLst>
              <a:outerShdw blurRad="50800" dist="38100" dir="2700000" algn="tl" rotWithShape="0">
                <a:prstClr val="black">
                  <a:alpha val="40000"/>
                </a:prstClr>
              </a:outerShdw>
            </a:effectLst>
          </c:spPr>
          <c:dPt>
            <c:idx val="0"/>
            <c:bubble3D val="0"/>
            <c:spPr>
              <a:solidFill>
                <a:srgbClr val="1F497D">
                  <a:lumMod val="40000"/>
                  <a:lumOff val="60000"/>
                </a:srgbClr>
              </a:solidFill>
              <a:ln w="3175">
                <a:solidFill>
                  <a:sysClr val="windowText" lastClr="000000"/>
                </a:solidFill>
                <a:prstDash val="solid"/>
              </a:ln>
              <a:effectLst>
                <a:outerShdw blurRad="50800" dist="38100" dir="2700000" algn="tl" rotWithShape="0">
                  <a:prstClr val="black">
                    <a:alpha val="40000"/>
                  </a:prstClr>
                </a:outerShdw>
              </a:effectLst>
            </c:spPr>
          </c:dPt>
          <c:dPt>
            <c:idx val="1"/>
            <c:bubble3D val="0"/>
            <c:spPr>
              <a:solidFill>
                <a:sysClr val="windowText" lastClr="000000"/>
              </a:solidFill>
              <a:ln w="3175">
                <a:solidFill>
                  <a:sysClr val="windowText" lastClr="000000"/>
                </a:solidFill>
                <a:prstDash val="solid"/>
              </a:ln>
              <a:effectLst>
                <a:outerShdw blurRad="50800" dist="38100" dir="2700000" algn="tl" rotWithShape="0">
                  <a:prstClr val="black">
                    <a:alpha val="40000"/>
                  </a:prstClr>
                </a:outerShdw>
              </a:effectLst>
            </c:spPr>
          </c:dPt>
          <c:dPt>
            <c:idx val="2"/>
            <c:bubble3D val="0"/>
            <c:spPr>
              <a:solidFill>
                <a:srgbClr val="1F497D">
                  <a:lumMod val="20000"/>
                  <a:lumOff val="80000"/>
                </a:srgbClr>
              </a:solidFill>
              <a:ln w="3175">
                <a:solidFill>
                  <a:sysClr val="windowText" lastClr="000000"/>
                </a:solidFill>
                <a:prstDash val="solid"/>
              </a:ln>
              <a:effectLst>
                <a:outerShdw blurRad="50800" dist="38100" dir="2700000" algn="tl" rotWithShape="0">
                  <a:prstClr val="black">
                    <a:alpha val="40000"/>
                  </a:prstClr>
                </a:outerShdw>
              </a:effectLst>
            </c:spPr>
          </c:dPt>
          <c:dPt>
            <c:idx val="3"/>
            <c:bubble3D val="0"/>
            <c:explosion val="19"/>
            <c:spPr>
              <a:solidFill>
                <a:srgbClr val="1F497D">
                  <a:lumMod val="60000"/>
                  <a:lumOff val="40000"/>
                </a:srgbClr>
              </a:solidFill>
              <a:ln w="3175">
                <a:solidFill>
                  <a:sysClr val="windowText" lastClr="000000"/>
                </a:solidFill>
                <a:prstDash val="solid"/>
              </a:ln>
              <a:effectLst>
                <a:outerShdw blurRad="50800" dist="38100" dir="2700000" algn="tl" rotWithShape="0">
                  <a:prstClr val="black">
                    <a:alpha val="40000"/>
                  </a:prstClr>
                </a:outerShdw>
              </a:effectLst>
            </c:spPr>
          </c:dPt>
          <c:cat>
            <c:strRef>
              <c:f>Sheet1!$B$1:$E$1</c:f>
              <c:strCache>
                <c:ptCount val="4"/>
                <c:pt idx="0">
                  <c:v>$100,000 to $249,999</c:v>
                </c:pt>
                <c:pt idx="1">
                  <c:v>$250,000 to $499,999</c:v>
                </c:pt>
                <c:pt idx="2">
                  <c:v>$500,000 or over</c:v>
                </c:pt>
                <c:pt idx="3">
                  <c:v>Less than $100,000</c:v>
                </c:pt>
              </c:strCache>
            </c:strRef>
          </c:cat>
          <c:val>
            <c:numRef>
              <c:f>Sheet1!$B$2:$E$2</c:f>
              <c:numCache>
                <c:formatCode>_(* #,##0_);_(* \(#,##0\);_(* "-"??_);_(@_)</c:formatCode>
                <c:ptCount val="4"/>
                <c:pt idx="0">
                  <c:v>21292822.882344</c:v>
                </c:pt>
                <c:pt idx="1">
                  <c:v>15010609.308417201</c:v>
                </c:pt>
                <c:pt idx="2">
                  <c:v>16020653.4707848</c:v>
                </c:pt>
                <c:pt idx="3" formatCode="#0">
                  <c:v>66365005.098454006</c:v>
                </c:pt>
              </c:numCache>
            </c:numRef>
          </c:val>
        </c:ser>
        <c:dLbls>
          <c:showLegendKey val="0"/>
          <c:showVal val="0"/>
          <c:showCatName val="0"/>
          <c:showSerName val="0"/>
          <c:showPercent val="0"/>
          <c:showBubbleSize val="0"/>
          <c:showLeaderLines val="1"/>
        </c:dLbls>
        <c:firstSliceAng val="0"/>
      </c:pieChart>
      <c:spPr>
        <a:noFill/>
        <a:ln w="25398">
          <a:noFill/>
        </a:ln>
      </c:spPr>
    </c:plotArea>
    <c:legend>
      <c:legendPos val="t"/>
      <c:layout>
        <c:manualLayout>
          <c:xMode val="edge"/>
          <c:yMode val="edge"/>
          <c:x val="0"/>
          <c:y val="4.1666666666666664E-2"/>
          <c:w val="0.99426655001458153"/>
          <c:h val="0.10475996996361268"/>
        </c:manualLayout>
      </c:layout>
      <c:overlay val="0"/>
      <c:txPr>
        <a:bodyPr/>
        <a:lstStyle/>
        <a:p>
          <a:pPr>
            <a:defRPr sz="1800"/>
          </a:pPr>
          <a:endParaRPr lang="en-US"/>
        </a:p>
      </c:txPr>
    </c:legend>
    <c:plotVisOnly val="1"/>
    <c:dispBlanksAs val="zero"/>
    <c:showDLblsOverMax val="0"/>
  </c:chart>
  <c:spPr>
    <a:noFill/>
    <a:ln>
      <a:noFill/>
    </a:ln>
  </c:spPr>
  <c:txPr>
    <a:bodyPr/>
    <a:lstStyle/>
    <a:p>
      <a:pPr>
        <a:defRPr sz="60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Preferred, standard and other voluntary automobile</c:v>
                </c:pt>
              </c:strCache>
            </c:strRef>
          </c:tx>
          <c:spPr>
            <a:solidFill>
              <a:srgbClr val="002060"/>
            </a:solidFill>
            <a:ln>
              <a:noFill/>
            </a:ln>
            <a:effectLst>
              <a:outerShdw blurRad="50800" dist="38100" dir="2700000" algn="tl" rotWithShape="0">
                <a:prstClr val="black">
                  <a:alpha val="40000"/>
                </a:prstClr>
              </a:outerShdw>
            </a:effectLst>
          </c:spPr>
          <c:invertIfNegative val="0"/>
          <c:cat>
            <c:numRef>
              <c:f>Sheet1!$A$2:$A$18</c:f>
              <c:numCache>
                <c:formatCode>General</c:formatCod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numCache>
            </c:numRef>
          </c:cat>
          <c:val>
            <c:numRef>
              <c:f>Sheet1!$B$2:$B$18</c:f>
              <c:numCache>
                <c:formatCode>_(* #,##0_);_(* \(#,##0\);_(* "-"_);_(@_)</c:formatCode>
                <c:ptCount val="17"/>
                <c:pt idx="0">
                  <c:v>10.845000000000001</c:v>
                </c:pt>
                <c:pt idx="1">
                  <c:v>11.127000000000001</c:v>
                </c:pt>
                <c:pt idx="2">
                  <c:v>11.436999999999999</c:v>
                </c:pt>
                <c:pt idx="3">
                  <c:v>12.567</c:v>
                </c:pt>
                <c:pt idx="4">
                  <c:v>13.305</c:v>
                </c:pt>
                <c:pt idx="5">
                  <c:v>14.02</c:v>
                </c:pt>
                <c:pt idx="6" formatCode="#,##0.0_);\(#,##0.0\)">
                  <c:v>14.834</c:v>
                </c:pt>
                <c:pt idx="7">
                  <c:v>15.702999999999999</c:v>
                </c:pt>
                <c:pt idx="8">
                  <c:v>16.347000000000001</c:v>
                </c:pt>
                <c:pt idx="9">
                  <c:v>16.841999999999999</c:v>
                </c:pt>
                <c:pt idx="10">
                  <c:v>17.16</c:v>
                </c:pt>
                <c:pt idx="11">
                  <c:v>16.943000000000001</c:v>
                </c:pt>
                <c:pt idx="12">
                  <c:v>16.562999999999999</c:v>
                </c:pt>
                <c:pt idx="13">
                  <c:v>16.486000000000001</c:v>
                </c:pt>
                <c:pt idx="14">
                  <c:v>16.488</c:v>
                </c:pt>
                <c:pt idx="15">
                  <c:v>17.341999999999999</c:v>
                </c:pt>
                <c:pt idx="16">
                  <c:v>18.064</c:v>
                </c:pt>
              </c:numCache>
            </c:numRef>
          </c:val>
        </c:ser>
        <c:ser>
          <c:idx val="1"/>
          <c:order val="1"/>
          <c:tx>
            <c:strRef>
              <c:f>Sheet1!$C$1</c:f>
              <c:strCache>
                <c:ptCount val="1"/>
                <c:pt idx="0">
                  <c:v>Non-standard/specialty automobile</c:v>
                </c:pt>
              </c:strCache>
            </c:strRef>
          </c:tx>
          <c:spPr>
            <a:solidFill>
              <a:srgbClr val="5091CD"/>
            </a:solidFill>
            <a:ln>
              <a:noFill/>
            </a:ln>
            <a:effectLst>
              <a:outerShdw blurRad="50800" dist="38100" dir="2700000" algn="tl" rotWithShape="0">
                <a:prstClr val="black">
                  <a:alpha val="40000"/>
                </a:prstClr>
              </a:outerShdw>
            </a:effectLst>
          </c:spPr>
          <c:invertIfNegative val="0"/>
          <c:cat>
            <c:numRef>
              <c:f>Sheet1!$A$2:$A$18</c:f>
              <c:numCache>
                <c:formatCode>General</c:formatCod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numCache>
            </c:numRef>
          </c:cat>
          <c:val>
            <c:numRef>
              <c:f>Sheet1!$C$2:$C$18</c:f>
              <c:numCache>
                <c:formatCode>_(* #,##0_);_(* \(#,##0\);_(* "-"_);_(@_)</c:formatCode>
                <c:ptCount val="17"/>
                <c:pt idx="0">
                  <c:v>3.161</c:v>
                </c:pt>
                <c:pt idx="1">
                  <c:v>3.351</c:v>
                </c:pt>
                <c:pt idx="2">
                  <c:v>3.4630000000000001</c:v>
                </c:pt>
                <c:pt idx="3">
                  <c:v>3.105</c:v>
                </c:pt>
                <c:pt idx="4">
                  <c:v>2.6709999999999998</c:v>
                </c:pt>
                <c:pt idx="5">
                  <c:v>2.4510000000000001</c:v>
                </c:pt>
                <c:pt idx="6" formatCode="#,##0.0_);\(#,##0.0\)">
                  <c:v>2.145</c:v>
                </c:pt>
                <c:pt idx="7">
                  <c:v>1.93</c:v>
                </c:pt>
                <c:pt idx="8">
                  <c:v>1.7030000000000001</c:v>
                </c:pt>
                <c:pt idx="9">
                  <c:v>1.48</c:v>
                </c:pt>
                <c:pt idx="10">
                  <c:v>1.2470000000000001</c:v>
                </c:pt>
                <c:pt idx="11">
                  <c:v>1.0580000000000001</c:v>
                </c:pt>
                <c:pt idx="12">
                  <c:v>0.94899999999999995</c:v>
                </c:pt>
                <c:pt idx="13">
                  <c:v>0.88900000000000001</c:v>
                </c:pt>
                <c:pt idx="14">
                  <c:v>0.77600000000000002</c:v>
                </c:pt>
                <c:pt idx="15">
                  <c:v>0.69799999999999995</c:v>
                </c:pt>
                <c:pt idx="16">
                  <c:v>0.63700000000000001</c:v>
                </c:pt>
              </c:numCache>
            </c:numRef>
          </c:val>
        </c:ser>
        <c:dLbls>
          <c:showLegendKey val="0"/>
          <c:showVal val="0"/>
          <c:showCatName val="0"/>
          <c:showSerName val="0"/>
          <c:showPercent val="0"/>
          <c:showBubbleSize val="0"/>
        </c:dLbls>
        <c:gapWidth val="150"/>
        <c:overlap val="100"/>
        <c:axId val="385706288"/>
        <c:axId val="385706680"/>
      </c:barChart>
      <c:catAx>
        <c:axId val="385706288"/>
        <c:scaling>
          <c:orientation val="minMax"/>
        </c:scaling>
        <c:delete val="0"/>
        <c:axPos val="b"/>
        <c:numFmt formatCode="General" sourceLinked="1"/>
        <c:majorTickMark val="none"/>
        <c:minorTickMark val="none"/>
        <c:tickLblPos val="nextTo"/>
        <c:txPr>
          <a:bodyPr rot="0"/>
          <a:lstStyle/>
          <a:p>
            <a:pPr>
              <a:defRPr/>
            </a:pPr>
            <a:endParaRPr lang="en-US"/>
          </a:p>
        </c:txPr>
        <c:crossAx val="385706680"/>
        <c:crosses val="autoZero"/>
        <c:auto val="1"/>
        <c:lblAlgn val="ctr"/>
        <c:lblOffset val="100"/>
        <c:tickLblSkip val="2"/>
        <c:tickMarkSkip val="1"/>
        <c:noMultiLvlLbl val="0"/>
      </c:catAx>
      <c:valAx>
        <c:axId val="385706680"/>
        <c:scaling>
          <c:orientation val="minMax"/>
        </c:scaling>
        <c:delete val="0"/>
        <c:axPos val="l"/>
        <c:majorGridlines>
          <c:spPr>
            <a:ln>
              <a:solidFill>
                <a:schemeClr val="bg1">
                  <a:lumMod val="75000"/>
                </a:schemeClr>
              </a:solidFill>
            </a:ln>
          </c:spPr>
        </c:majorGridlines>
        <c:numFmt formatCode="&quot;$&quot;#,##0" sourceLinked="0"/>
        <c:majorTickMark val="out"/>
        <c:minorTickMark val="none"/>
        <c:tickLblPos val="nextTo"/>
        <c:spPr>
          <a:ln>
            <a:noFill/>
          </a:ln>
        </c:spPr>
        <c:crossAx val="385706288"/>
        <c:crosses val="autoZero"/>
        <c:crossBetween val="between"/>
      </c:valAx>
    </c:plotArea>
    <c:legend>
      <c:legendPos val="t"/>
      <c:overlay val="0"/>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0569040089028"/>
          <c:y val="0.11204967434626228"/>
          <c:w val="0.80367413276837241"/>
          <c:h val="0.81938101487314086"/>
        </c:manualLayout>
      </c:layout>
      <c:barChart>
        <c:barDir val="col"/>
        <c:grouping val="stacked"/>
        <c:varyColors val="0"/>
        <c:ser>
          <c:idx val="0"/>
          <c:order val="0"/>
          <c:tx>
            <c:strRef>
              <c:f>Sheet1!$B$1</c:f>
              <c:strCache>
                <c:ptCount val="1"/>
                <c:pt idx="0">
                  <c:v>Personal Auto DPW</c:v>
                </c:pt>
              </c:strCache>
            </c:strRef>
          </c:tx>
          <c:spPr>
            <a:solidFill>
              <a:srgbClr val="5091CD"/>
            </a:solidFill>
            <a:ln>
              <a:noFill/>
            </a:ln>
            <a:effectLst>
              <a:outerShdw blurRad="50800" dist="38100" dir="2700000" algn="tl" rotWithShape="0">
                <a:prstClr val="black">
                  <a:alpha val="40000"/>
                </a:prstClr>
              </a:outerShdw>
            </a:effectLst>
          </c:spPr>
          <c:invertIfNegative val="0"/>
          <c:cat>
            <c:numRef>
              <c:f>Sheet1!$A$2:$A$9</c:f>
              <c:numCache>
                <c:formatCode>General</c:formatCode>
                <c:ptCount val="8"/>
                <c:pt idx="0">
                  <c:v>2006</c:v>
                </c:pt>
                <c:pt idx="1">
                  <c:v>2007</c:v>
                </c:pt>
                <c:pt idx="2">
                  <c:v>2008</c:v>
                </c:pt>
                <c:pt idx="3">
                  <c:v>2009</c:v>
                </c:pt>
                <c:pt idx="4">
                  <c:v>2010</c:v>
                </c:pt>
                <c:pt idx="5">
                  <c:v>2011</c:v>
                </c:pt>
                <c:pt idx="6">
                  <c:v>2012</c:v>
                </c:pt>
                <c:pt idx="7">
                  <c:v>2013</c:v>
                </c:pt>
              </c:numCache>
            </c:numRef>
          </c:cat>
          <c:val>
            <c:numRef>
              <c:f>Sheet1!$B$2:$B$9</c:f>
              <c:numCache>
                <c:formatCode>_(* #,##0_);_(* \(#,##0\);_(* "-"_);_(@_)</c:formatCode>
                <c:ptCount val="8"/>
                <c:pt idx="0">
                  <c:v>3769.7979999999998</c:v>
                </c:pt>
                <c:pt idx="1">
                  <c:v>3848.924</c:v>
                </c:pt>
                <c:pt idx="2" formatCode="#,##0_);\(#,##0\)">
                  <c:v>3620.5810000000001</c:v>
                </c:pt>
                <c:pt idx="3" formatCode="#,##0_);\(#,##0\)">
                  <c:v>3546.0079999999998</c:v>
                </c:pt>
                <c:pt idx="4" formatCode="#,##0_);\(#,##0\)">
                  <c:v>3854.422</c:v>
                </c:pt>
                <c:pt idx="5" formatCode="#,##0_);\(#,##0\)">
                  <c:v>4013.721</c:v>
                </c:pt>
                <c:pt idx="6" formatCode="#,##0_);\(#,##0\)">
                  <c:v>4404.893</c:v>
                </c:pt>
                <c:pt idx="7" formatCode="#,##0_);\(#,##0\)">
                  <c:v>4912.0330000000004</c:v>
                </c:pt>
              </c:numCache>
            </c:numRef>
          </c:val>
        </c:ser>
        <c:dLbls>
          <c:showLegendKey val="0"/>
          <c:showVal val="0"/>
          <c:showCatName val="0"/>
          <c:showSerName val="0"/>
          <c:showPercent val="0"/>
          <c:showBubbleSize val="0"/>
        </c:dLbls>
        <c:gapWidth val="150"/>
        <c:overlap val="100"/>
        <c:axId val="386182712"/>
        <c:axId val="386183104"/>
      </c:barChart>
      <c:lineChart>
        <c:grouping val="standard"/>
        <c:varyColors val="0"/>
        <c:ser>
          <c:idx val="1"/>
          <c:order val="1"/>
          <c:tx>
            <c:strRef>
              <c:f>Sheet1!$C$1</c:f>
              <c:strCache>
                <c:ptCount val="1"/>
                <c:pt idx="0">
                  <c:v>Combined Ratio</c:v>
                </c:pt>
              </c:strCache>
            </c:strRef>
          </c:tx>
          <c:spPr>
            <a:ln w="50800">
              <a:solidFill>
                <a:srgbClr val="002060"/>
              </a:solidFill>
            </a:ln>
          </c:spPr>
          <c:marker>
            <c:symbol val="none"/>
          </c:marker>
          <c:cat>
            <c:numRef>
              <c:f>Sheet1!$A$2:$A$9</c:f>
              <c:numCache>
                <c:formatCode>General</c:formatCode>
                <c:ptCount val="8"/>
                <c:pt idx="0">
                  <c:v>2006</c:v>
                </c:pt>
                <c:pt idx="1">
                  <c:v>2007</c:v>
                </c:pt>
                <c:pt idx="2">
                  <c:v>2008</c:v>
                </c:pt>
                <c:pt idx="3">
                  <c:v>2009</c:v>
                </c:pt>
                <c:pt idx="4">
                  <c:v>2010</c:v>
                </c:pt>
                <c:pt idx="5">
                  <c:v>2011</c:v>
                </c:pt>
                <c:pt idx="6">
                  <c:v>2012</c:v>
                </c:pt>
                <c:pt idx="7">
                  <c:v>2013</c:v>
                </c:pt>
              </c:numCache>
            </c:numRef>
          </c:cat>
          <c:val>
            <c:numRef>
              <c:f>Sheet1!$C$2:$C$9</c:f>
              <c:numCache>
                <c:formatCode>General</c:formatCode>
                <c:ptCount val="8"/>
                <c:pt idx="0">
                  <c:v>0.95645150527086964</c:v>
                </c:pt>
                <c:pt idx="1">
                  <c:v>1.0196794604803827</c:v>
                </c:pt>
                <c:pt idx="2">
                  <c:v>1.028220127922449</c:v>
                </c:pt>
                <c:pt idx="3">
                  <c:v>1.018963814290748</c:v>
                </c:pt>
                <c:pt idx="4">
                  <c:v>1.0334258224904203</c:v>
                </c:pt>
                <c:pt idx="5">
                  <c:v>1.0689463366991312</c:v>
                </c:pt>
                <c:pt idx="6">
                  <c:v>1.0511819293898359</c:v>
                </c:pt>
                <c:pt idx="7">
                  <c:v>1.0126664166872801</c:v>
                </c:pt>
              </c:numCache>
            </c:numRef>
          </c:val>
          <c:smooth val="0"/>
        </c:ser>
        <c:dLbls>
          <c:showLegendKey val="0"/>
          <c:showVal val="0"/>
          <c:showCatName val="0"/>
          <c:showSerName val="0"/>
          <c:showPercent val="0"/>
          <c:showBubbleSize val="0"/>
        </c:dLbls>
        <c:marker val="1"/>
        <c:smooth val="0"/>
        <c:axId val="386183888"/>
        <c:axId val="386183496"/>
      </c:lineChart>
      <c:catAx>
        <c:axId val="386182712"/>
        <c:scaling>
          <c:orientation val="minMax"/>
        </c:scaling>
        <c:delete val="0"/>
        <c:axPos val="b"/>
        <c:numFmt formatCode="General" sourceLinked="1"/>
        <c:majorTickMark val="none"/>
        <c:minorTickMark val="none"/>
        <c:tickLblPos val="nextTo"/>
        <c:crossAx val="386183104"/>
        <c:crosses val="autoZero"/>
        <c:auto val="1"/>
        <c:lblAlgn val="ctr"/>
        <c:lblOffset val="100"/>
        <c:noMultiLvlLbl val="0"/>
      </c:catAx>
      <c:valAx>
        <c:axId val="386183104"/>
        <c:scaling>
          <c:orientation val="minMax"/>
          <c:min val="3400"/>
        </c:scaling>
        <c:delete val="0"/>
        <c:axPos val="l"/>
        <c:majorGridlines>
          <c:spPr>
            <a:ln>
              <a:solidFill>
                <a:schemeClr val="bg1">
                  <a:lumMod val="75000"/>
                </a:schemeClr>
              </a:solidFill>
            </a:ln>
          </c:spPr>
        </c:majorGridlines>
        <c:numFmt formatCode="&quot;$&quot;#,##0" sourceLinked="0"/>
        <c:majorTickMark val="out"/>
        <c:minorTickMark val="none"/>
        <c:tickLblPos val="nextTo"/>
        <c:spPr>
          <a:ln>
            <a:noFill/>
          </a:ln>
        </c:spPr>
        <c:crossAx val="386182712"/>
        <c:crosses val="autoZero"/>
        <c:crossBetween val="between"/>
      </c:valAx>
      <c:valAx>
        <c:axId val="386183496"/>
        <c:scaling>
          <c:orientation val="minMax"/>
          <c:max val="1.1000000000000001"/>
          <c:min val="0.94000000000000006"/>
        </c:scaling>
        <c:delete val="0"/>
        <c:axPos val="r"/>
        <c:numFmt formatCode="0%" sourceLinked="0"/>
        <c:majorTickMark val="out"/>
        <c:minorTickMark val="none"/>
        <c:tickLblPos val="nextTo"/>
        <c:spPr>
          <a:ln>
            <a:noFill/>
          </a:ln>
        </c:spPr>
        <c:crossAx val="386183888"/>
        <c:crosses val="max"/>
        <c:crossBetween val="between"/>
      </c:valAx>
      <c:catAx>
        <c:axId val="386183888"/>
        <c:scaling>
          <c:orientation val="minMax"/>
        </c:scaling>
        <c:delete val="1"/>
        <c:axPos val="b"/>
        <c:numFmt formatCode="General" sourceLinked="1"/>
        <c:majorTickMark val="out"/>
        <c:minorTickMark val="none"/>
        <c:tickLblPos val="nextTo"/>
        <c:crossAx val="386183496"/>
        <c:crosses val="autoZero"/>
        <c:auto val="1"/>
        <c:lblAlgn val="ctr"/>
        <c:lblOffset val="100"/>
        <c:noMultiLvlLbl val="0"/>
      </c:catAx>
    </c:plotArea>
    <c:legend>
      <c:legendPos val="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rgbClr val="002060"/>
            </a:solidFill>
            <a:ln>
              <a:noFill/>
            </a:ln>
            <a:effectLst>
              <a:outerShdw blurRad="50800" dist="38100" dir="2700000" algn="tl" rotWithShape="0">
                <a:prstClr val="black">
                  <a:alpha val="40000"/>
                </a:prstClr>
              </a:outerShdw>
            </a:effectLst>
          </c:spPr>
          <c:invertIfNegative val="0"/>
          <c:cat>
            <c:strRef>
              <c:f>Sheet1!$A$2:$A$6</c:f>
              <c:strCache>
                <c:ptCount val="5"/>
                <c:pt idx="0">
                  <c:v>16-19</c:v>
                </c:pt>
                <c:pt idx="1">
                  <c:v>20-34</c:v>
                </c:pt>
                <c:pt idx="2">
                  <c:v>35-54</c:v>
                </c:pt>
                <c:pt idx="3">
                  <c:v>55-64</c:v>
                </c:pt>
                <c:pt idx="4">
                  <c:v>65+</c:v>
                </c:pt>
              </c:strCache>
            </c:strRef>
          </c:cat>
          <c:val>
            <c:numRef>
              <c:f>Sheet1!$B$2:$B$6</c:f>
              <c:numCache>
                <c:formatCode>General</c:formatCode>
                <c:ptCount val="5"/>
                <c:pt idx="0">
                  <c:v>6652</c:v>
                </c:pt>
                <c:pt idx="1">
                  <c:v>15716</c:v>
                </c:pt>
                <c:pt idx="2">
                  <c:v>17654</c:v>
                </c:pt>
                <c:pt idx="3">
                  <c:v>15117</c:v>
                </c:pt>
                <c:pt idx="4">
                  <c:v>10322</c:v>
                </c:pt>
              </c:numCache>
            </c:numRef>
          </c:val>
        </c:ser>
        <c:ser>
          <c:idx val="1"/>
          <c:order val="1"/>
          <c:tx>
            <c:strRef>
              <c:f>Sheet1!$C$1</c:f>
              <c:strCache>
                <c:ptCount val="1"/>
                <c:pt idx="0">
                  <c:v>Female</c:v>
                </c:pt>
              </c:strCache>
            </c:strRef>
          </c:tx>
          <c:invertIfNegative val="0"/>
          <c:cat>
            <c:strRef>
              <c:f>Sheet1!$A$2:$A$6</c:f>
              <c:strCache>
                <c:ptCount val="5"/>
                <c:pt idx="0">
                  <c:v>16-19</c:v>
                </c:pt>
                <c:pt idx="1">
                  <c:v>20-34</c:v>
                </c:pt>
                <c:pt idx="2">
                  <c:v>35-54</c:v>
                </c:pt>
                <c:pt idx="3">
                  <c:v>55-64</c:v>
                </c:pt>
                <c:pt idx="4">
                  <c:v>65+</c:v>
                </c:pt>
              </c:strCache>
            </c:strRef>
          </c:cat>
          <c:val>
            <c:numRef>
              <c:f>Sheet1!$C$2:$C$6</c:f>
              <c:numCache>
                <c:formatCode>General</c:formatCode>
                <c:ptCount val="5"/>
                <c:pt idx="0">
                  <c:v>5753</c:v>
                </c:pt>
                <c:pt idx="1">
                  <c:v>11484</c:v>
                </c:pt>
                <c:pt idx="2">
                  <c:v>12035</c:v>
                </c:pt>
                <c:pt idx="3">
                  <c:v>9544</c:v>
                </c:pt>
                <c:pt idx="4">
                  <c:v>5824</c:v>
                </c:pt>
              </c:numCache>
            </c:numRef>
          </c:val>
        </c:ser>
        <c:dLbls>
          <c:showLegendKey val="0"/>
          <c:showVal val="0"/>
          <c:showCatName val="0"/>
          <c:showSerName val="0"/>
          <c:showPercent val="0"/>
          <c:showBubbleSize val="0"/>
        </c:dLbls>
        <c:gapWidth val="150"/>
        <c:axId val="386985344"/>
        <c:axId val="386934296"/>
      </c:barChart>
      <c:catAx>
        <c:axId val="386985344"/>
        <c:scaling>
          <c:orientation val="minMax"/>
        </c:scaling>
        <c:delete val="0"/>
        <c:axPos val="b"/>
        <c:numFmt formatCode="General" sourceLinked="0"/>
        <c:majorTickMark val="none"/>
        <c:minorTickMark val="none"/>
        <c:tickLblPos val="nextTo"/>
        <c:crossAx val="386934296"/>
        <c:crosses val="autoZero"/>
        <c:auto val="1"/>
        <c:lblAlgn val="ctr"/>
        <c:lblOffset val="100"/>
        <c:noMultiLvlLbl val="0"/>
      </c:catAx>
      <c:valAx>
        <c:axId val="386934296"/>
        <c:scaling>
          <c:orientation val="minMax"/>
        </c:scaling>
        <c:delete val="0"/>
        <c:axPos val="l"/>
        <c:majorGridlines>
          <c:spPr>
            <a:ln>
              <a:solidFill>
                <a:schemeClr val="bg1">
                  <a:lumMod val="75000"/>
                </a:schemeClr>
              </a:solidFill>
            </a:ln>
          </c:spPr>
        </c:majorGridlines>
        <c:numFmt formatCode="General" sourceLinked="1"/>
        <c:majorTickMark val="out"/>
        <c:minorTickMark val="none"/>
        <c:tickLblPos val="nextTo"/>
        <c:spPr>
          <a:ln>
            <a:noFill/>
          </a:ln>
        </c:spPr>
        <c:crossAx val="386985344"/>
        <c:crosses val="autoZero"/>
        <c:crossBetween val="between"/>
      </c:valAx>
    </c:plotArea>
    <c:legend>
      <c:legendPos val="b"/>
      <c:layout>
        <c:manualLayout>
          <c:xMode val="edge"/>
          <c:yMode val="edge"/>
          <c:x val="0.28804376883445126"/>
          <c:y val="0.93074803060424283"/>
          <c:w val="0.39613456304073102"/>
          <c:h val="5.2812921695551858E-2"/>
        </c:manualLayout>
      </c:layout>
      <c:overlay val="0"/>
    </c:legend>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89981018875531"/>
          <c:y val="0.10031593273063089"/>
          <c:w val="0.81456316224360847"/>
          <c:h val="0.82070258578788757"/>
        </c:manualLayout>
      </c:layout>
      <c:lineChart>
        <c:grouping val="standard"/>
        <c:varyColors val="0"/>
        <c:ser>
          <c:idx val="1"/>
          <c:order val="1"/>
          <c:tx>
            <c:strRef>
              <c:f>Sheet1!$C$1</c:f>
              <c:strCache>
                <c:ptCount val="1"/>
                <c:pt idx="0">
                  <c:v>%  Shopping</c:v>
                </c:pt>
              </c:strCache>
            </c:strRef>
          </c:tx>
          <c:spPr>
            <a:ln>
              <a:noFill/>
            </a:ln>
          </c:spPr>
          <c:marker>
            <c:symbol val="circle"/>
            <c:size val="12"/>
            <c:spPr>
              <a:solidFill>
                <a:schemeClr val="accent4">
                  <a:lumMod val="50000"/>
                </a:schemeClr>
              </a:solidFill>
              <a:ln>
                <a:noFill/>
              </a:ln>
            </c:spPr>
          </c:marker>
          <c:cat>
            <c:numRef>
              <c:f>Sheet1!$A$2:$A$74</c:f>
              <c:numCache>
                <c:formatCode>General</c:formatCode>
                <c:ptCount val="73"/>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numCache>
            </c:numRef>
          </c:cat>
          <c:val>
            <c:numRef>
              <c:f>Sheet1!$C$2:$C$74</c:f>
              <c:numCache>
                <c:formatCode>General</c:formatCode>
                <c:ptCount val="73"/>
                <c:pt idx="5" formatCode="0%">
                  <c:v>0.3</c:v>
                </c:pt>
                <c:pt idx="17" formatCode="0%">
                  <c:v>0.33</c:v>
                </c:pt>
                <c:pt idx="29" formatCode="0%">
                  <c:v>0.25</c:v>
                </c:pt>
                <c:pt idx="41" formatCode="0%">
                  <c:v>0.23</c:v>
                </c:pt>
                <c:pt idx="53" formatCode="0%">
                  <c:v>0.3</c:v>
                </c:pt>
              </c:numCache>
            </c:numRef>
          </c:val>
          <c:smooth val="0"/>
        </c:ser>
        <c:ser>
          <c:idx val="2"/>
          <c:order val="2"/>
          <c:tx>
            <c:strRef>
              <c:f>Sheet1!$D$1</c:f>
              <c:strCache>
                <c:ptCount val="1"/>
                <c:pt idx="0">
                  <c:v>% Switching</c:v>
                </c:pt>
              </c:strCache>
            </c:strRef>
          </c:tx>
          <c:spPr>
            <a:ln>
              <a:noFill/>
            </a:ln>
          </c:spPr>
          <c:marker>
            <c:symbol val="diamond"/>
            <c:size val="16"/>
            <c:spPr>
              <a:solidFill>
                <a:schemeClr val="accent2"/>
              </a:solidFill>
              <a:ln>
                <a:noFill/>
              </a:ln>
            </c:spPr>
          </c:marker>
          <c:cat>
            <c:numRef>
              <c:f>Sheet1!$A$2:$A$74</c:f>
              <c:numCache>
                <c:formatCode>General</c:formatCode>
                <c:ptCount val="73"/>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numCache>
            </c:numRef>
          </c:cat>
          <c:val>
            <c:numRef>
              <c:f>Sheet1!$D$2:$D$74</c:f>
              <c:numCache>
                <c:formatCode>General</c:formatCode>
                <c:ptCount val="73"/>
                <c:pt idx="5" formatCode="0.00%">
                  <c:v>9.9000000000000005E-2</c:v>
                </c:pt>
                <c:pt idx="17" formatCode="0.00%">
                  <c:v>0.13200000000000001</c:v>
                </c:pt>
                <c:pt idx="29" formatCode="0.00%">
                  <c:v>0.10299999999999999</c:v>
                </c:pt>
                <c:pt idx="41" formatCode="0.00%">
                  <c:v>0.10299999999999999</c:v>
                </c:pt>
                <c:pt idx="53" formatCode="0.00%">
                  <c:v>0.11</c:v>
                </c:pt>
              </c:numCache>
            </c:numRef>
          </c:val>
          <c:smooth val="0"/>
        </c:ser>
        <c:dLbls>
          <c:showLegendKey val="0"/>
          <c:showVal val="0"/>
          <c:showCatName val="0"/>
          <c:showSerName val="0"/>
          <c:showPercent val="0"/>
          <c:showBubbleSize val="0"/>
        </c:dLbls>
        <c:marker val="1"/>
        <c:smooth val="0"/>
        <c:axId val="392351944"/>
        <c:axId val="392352336"/>
      </c:lineChart>
      <c:lineChart>
        <c:grouping val="standard"/>
        <c:varyColors val="0"/>
        <c:ser>
          <c:idx val="0"/>
          <c:order val="0"/>
          <c:tx>
            <c:strRef>
              <c:f>Sheet1!$B$1</c:f>
              <c:strCache>
                <c:ptCount val="1"/>
                <c:pt idx="0">
                  <c:v>CPI Motor Vehicle Insurance</c:v>
                </c:pt>
              </c:strCache>
            </c:strRef>
          </c:tx>
          <c:spPr>
            <a:ln w="50800">
              <a:solidFill>
                <a:srgbClr val="002060"/>
              </a:solidFill>
            </a:ln>
          </c:spPr>
          <c:marker>
            <c:symbol val="none"/>
          </c:marker>
          <c:cat>
            <c:numRef>
              <c:f>Sheet1!$A$2:$A$74</c:f>
              <c:numCache>
                <c:formatCode>General</c:formatCode>
                <c:ptCount val="73"/>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numCache>
            </c:numRef>
          </c:cat>
          <c:val>
            <c:numRef>
              <c:f>Sheet1!$B$2:$B$74</c:f>
              <c:numCache>
                <c:formatCode>0.0%</c:formatCode>
                <c:ptCount val="73"/>
                <c:pt idx="0">
                  <c:v>4.0406053323498448E-2</c:v>
                </c:pt>
                <c:pt idx="1">
                  <c:v>4.3393272512840753E-2</c:v>
                </c:pt>
                <c:pt idx="2">
                  <c:v>4.3954381645879392E-2</c:v>
                </c:pt>
                <c:pt idx="3">
                  <c:v>4.6584815420609216E-2</c:v>
                </c:pt>
                <c:pt idx="4">
                  <c:v>4.6120116810518974E-2</c:v>
                </c:pt>
                <c:pt idx="5">
                  <c:v>4.7312705256021603E-2</c:v>
                </c:pt>
                <c:pt idx="6">
                  <c:v>4.6231108745184768E-2</c:v>
                </c:pt>
                <c:pt idx="7">
                  <c:v>4.6645819915544395E-2</c:v>
                </c:pt>
                <c:pt idx="8">
                  <c:v>4.5461145734714048E-2</c:v>
                </c:pt>
                <c:pt idx="9">
                  <c:v>4.5383742341945865E-2</c:v>
                </c:pt>
                <c:pt idx="10">
                  <c:v>4.5256198156549132E-2</c:v>
                </c:pt>
                <c:pt idx="11">
                  <c:v>4.6820630017111231E-2</c:v>
                </c:pt>
                <c:pt idx="12">
                  <c:v>4.6835736155541596E-2</c:v>
                </c:pt>
                <c:pt idx="13">
                  <c:v>4.8894444033186657E-2</c:v>
                </c:pt>
                <c:pt idx="14">
                  <c:v>5.3343523769476375E-2</c:v>
                </c:pt>
                <c:pt idx="15">
                  <c:v>5.3017863854873504E-2</c:v>
                </c:pt>
                <c:pt idx="16">
                  <c:v>5.2745884553413447E-2</c:v>
                </c:pt>
                <c:pt idx="17">
                  <c:v>5.0488435046265323E-2</c:v>
                </c:pt>
                <c:pt idx="18">
                  <c:v>5.3268548520116088E-2</c:v>
                </c:pt>
                <c:pt idx="19">
                  <c:v>5.0597947904049922E-2</c:v>
                </c:pt>
                <c:pt idx="20">
                  <c:v>5.1476143914309214E-2</c:v>
                </c:pt>
                <c:pt idx="21">
                  <c:v>5.3877024231228532E-2</c:v>
                </c:pt>
                <c:pt idx="22">
                  <c:v>5.2636077869078424E-2</c:v>
                </c:pt>
                <c:pt idx="23">
                  <c:v>4.3999714768413911E-2</c:v>
                </c:pt>
                <c:pt idx="24">
                  <c:v>4.4532743459500868E-2</c:v>
                </c:pt>
                <c:pt idx="25">
                  <c:v>4.1968083518141963E-2</c:v>
                </c:pt>
                <c:pt idx="26">
                  <c:v>3.9712574075023266E-2</c:v>
                </c:pt>
                <c:pt idx="27">
                  <c:v>3.7849936796000128E-2</c:v>
                </c:pt>
                <c:pt idx="28">
                  <c:v>3.8217531954972683E-2</c:v>
                </c:pt>
                <c:pt idx="29">
                  <c:v>3.7146111595722342E-2</c:v>
                </c:pt>
                <c:pt idx="30">
                  <c:v>3.2769654227858824E-2</c:v>
                </c:pt>
                <c:pt idx="31">
                  <c:v>3.3830969715120229E-2</c:v>
                </c:pt>
                <c:pt idx="32">
                  <c:v>3.3184245078898611E-2</c:v>
                </c:pt>
                <c:pt idx="33">
                  <c:v>2.8647941216663586E-2</c:v>
                </c:pt>
                <c:pt idx="34">
                  <c:v>2.9597981920057359E-2</c:v>
                </c:pt>
                <c:pt idx="35">
                  <c:v>3.4051473891330453E-2</c:v>
                </c:pt>
                <c:pt idx="36">
                  <c:v>3.1070337031062323E-2</c:v>
                </c:pt>
                <c:pt idx="37">
                  <c:v>2.6741520345959335E-2</c:v>
                </c:pt>
                <c:pt idx="38">
                  <c:v>2.8324452215782614E-2</c:v>
                </c:pt>
                <c:pt idx="39">
                  <c:v>2.9417697165288192E-2</c:v>
                </c:pt>
                <c:pt idx="40">
                  <c:v>3.0184633464944266E-2</c:v>
                </c:pt>
                <c:pt idx="41">
                  <c:v>3.1985925781129465E-2</c:v>
                </c:pt>
                <c:pt idx="42">
                  <c:v>3.4544085408008796E-2</c:v>
                </c:pt>
                <c:pt idx="43">
                  <c:v>3.7599786711512095E-2</c:v>
                </c:pt>
                <c:pt idx="44">
                  <c:v>3.9978623518221124E-2</c:v>
                </c:pt>
                <c:pt idx="45">
                  <c:v>4.5733833737420682E-2</c:v>
                </c:pt>
                <c:pt idx="46">
                  <c:v>4.3933565366062188E-2</c:v>
                </c:pt>
                <c:pt idx="47">
                  <c:v>4.6577799456837932E-2</c:v>
                </c:pt>
                <c:pt idx="48">
                  <c:v>4.8997010429265853E-2</c:v>
                </c:pt>
                <c:pt idx="49">
                  <c:v>5.2189026324135801E-2</c:v>
                </c:pt>
                <c:pt idx="50">
                  <c:v>4.7981734699026113E-2</c:v>
                </c:pt>
                <c:pt idx="51">
                  <c:v>4.4322526514637639E-2</c:v>
                </c:pt>
                <c:pt idx="52">
                  <c:v>4.1741301498033678E-2</c:v>
                </c:pt>
                <c:pt idx="53">
                  <c:v>3.9465944889739646E-2</c:v>
                </c:pt>
                <c:pt idx="54">
                  <c:v>4.8340777765080611E-2</c:v>
                </c:pt>
                <c:pt idx="55">
                  <c:v>4.2060635109660627E-2</c:v>
                </c:pt>
                <c:pt idx="56">
                  <c:v>3.9053990593013843E-2</c:v>
                </c:pt>
                <c:pt idx="57">
                  <c:v>3.5131609164512634E-2</c:v>
                </c:pt>
                <c:pt idx="58">
                  <c:v>3.3252420085982504E-2</c:v>
                </c:pt>
                <c:pt idx="59">
                  <c:v>3.3229357575463414E-2</c:v>
                </c:pt>
                <c:pt idx="60">
                  <c:v>3.3874034319270274E-2</c:v>
                </c:pt>
                <c:pt idx="61">
                  <c:v>3.4033646764244363E-2</c:v>
                </c:pt>
                <c:pt idx="62">
                  <c:v>3.5586606031571044E-2</c:v>
                </c:pt>
                <c:pt idx="63">
                  <c:v>4.375896181513661E-2</c:v>
                </c:pt>
                <c:pt idx="64">
                  <c:v>4.815496732152158E-2</c:v>
                </c:pt>
                <c:pt idx="65">
                  <c:v>4.8876497822334164E-2</c:v>
                </c:pt>
                <c:pt idx="66">
                  <c:v>3.8728982819652868E-2</c:v>
                </c:pt>
                <c:pt idx="67">
                  <c:v>4.0830410303027476E-2</c:v>
                </c:pt>
                <c:pt idx="68">
                  <c:v>4.3240761227728131E-2</c:v>
                </c:pt>
                <c:pt idx="69">
                  <c:v>4.6730930921029312E-2</c:v>
                </c:pt>
                <c:pt idx="70">
                  <c:v>4.8356928558034973E-2</c:v>
                </c:pt>
                <c:pt idx="71">
                  <c:v>4.7342758491974557E-2</c:v>
                </c:pt>
                <c:pt idx="72">
                  <c:v>4.986673184585122E-2</c:v>
                </c:pt>
              </c:numCache>
            </c:numRef>
          </c:val>
          <c:smooth val="0"/>
        </c:ser>
        <c:ser>
          <c:idx val="3"/>
          <c:order val="3"/>
          <c:tx>
            <c:strRef>
              <c:f>Sheet1!$E$1</c:f>
              <c:strCache>
                <c:ptCount val="1"/>
                <c:pt idx="0">
                  <c:v>MarketScout</c:v>
                </c:pt>
              </c:strCache>
            </c:strRef>
          </c:tx>
          <c:spPr>
            <a:ln w="38100">
              <a:solidFill>
                <a:srgbClr val="006225"/>
              </a:solidFill>
            </a:ln>
          </c:spPr>
          <c:marker>
            <c:symbol val="none"/>
          </c:marker>
          <c:cat>
            <c:numRef>
              <c:f>Sheet1!$A$2:$A$74</c:f>
              <c:numCache>
                <c:formatCode>General</c:formatCode>
                <c:ptCount val="73"/>
                <c:pt idx="0">
                  <c:v>2009</c:v>
                </c:pt>
                <c:pt idx="1">
                  <c:v>2009</c:v>
                </c:pt>
                <c:pt idx="2">
                  <c:v>2009</c:v>
                </c:pt>
                <c:pt idx="3">
                  <c:v>2009</c:v>
                </c:pt>
                <c:pt idx="4">
                  <c:v>2009</c:v>
                </c:pt>
                <c:pt idx="5">
                  <c:v>2009</c:v>
                </c:pt>
                <c:pt idx="6">
                  <c:v>2009</c:v>
                </c:pt>
                <c:pt idx="7">
                  <c:v>2009</c:v>
                </c:pt>
                <c:pt idx="8">
                  <c:v>2009</c:v>
                </c:pt>
                <c:pt idx="9">
                  <c:v>2009</c:v>
                </c:pt>
                <c:pt idx="10">
                  <c:v>2009</c:v>
                </c:pt>
                <c:pt idx="11">
                  <c:v>2009</c:v>
                </c:pt>
                <c:pt idx="12">
                  <c:v>2010</c:v>
                </c:pt>
                <c:pt idx="13">
                  <c:v>2010</c:v>
                </c:pt>
                <c:pt idx="14">
                  <c:v>2010</c:v>
                </c:pt>
                <c:pt idx="15">
                  <c:v>2010</c:v>
                </c:pt>
                <c:pt idx="16">
                  <c:v>2010</c:v>
                </c:pt>
                <c:pt idx="17">
                  <c:v>2010</c:v>
                </c:pt>
                <c:pt idx="18">
                  <c:v>2010</c:v>
                </c:pt>
                <c:pt idx="19">
                  <c:v>2010</c:v>
                </c:pt>
                <c:pt idx="20">
                  <c:v>2010</c:v>
                </c:pt>
                <c:pt idx="21">
                  <c:v>2010</c:v>
                </c:pt>
                <c:pt idx="22">
                  <c:v>2010</c:v>
                </c:pt>
                <c:pt idx="23">
                  <c:v>2010</c:v>
                </c:pt>
                <c:pt idx="24">
                  <c:v>2011</c:v>
                </c:pt>
                <c:pt idx="25">
                  <c:v>2011</c:v>
                </c:pt>
                <c:pt idx="26">
                  <c:v>2011</c:v>
                </c:pt>
                <c:pt idx="27">
                  <c:v>2011</c:v>
                </c:pt>
                <c:pt idx="28">
                  <c:v>2011</c:v>
                </c:pt>
                <c:pt idx="29">
                  <c:v>2011</c:v>
                </c:pt>
                <c:pt idx="30">
                  <c:v>2011</c:v>
                </c:pt>
                <c:pt idx="31">
                  <c:v>2011</c:v>
                </c:pt>
                <c:pt idx="32">
                  <c:v>2011</c:v>
                </c:pt>
                <c:pt idx="33">
                  <c:v>2011</c:v>
                </c:pt>
                <c:pt idx="34">
                  <c:v>2011</c:v>
                </c:pt>
                <c:pt idx="35">
                  <c:v>2011</c:v>
                </c:pt>
                <c:pt idx="36">
                  <c:v>2012</c:v>
                </c:pt>
                <c:pt idx="37">
                  <c:v>2012</c:v>
                </c:pt>
                <c:pt idx="38">
                  <c:v>2012</c:v>
                </c:pt>
                <c:pt idx="39">
                  <c:v>2012</c:v>
                </c:pt>
                <c:pt idx="40">
                  <c:v>2012</c:v>
                </c:pt>
                <c:pt idx="41">
                  <c:v>2012</c:v>
                </c:pt>
                <c:pt idx="42">
                  <c:v>2012</c:v>
                </c:pt>
                <c:pt idx="43">
                  <c:v>2012</c:v>
                </c:pt>
                <c:pt idx="44">
                  <c:v>2012</c:v>
                </c:pt>
                <c:pt idx="45">
                  <c:v>2012</c:v>
                </c:pt>
                <c:pt idx="46">
                  <c:v>2012</c:v>
                </c:pt>
                <c:pt idx="47">
                  <c:v>2012</c:v>
                </c:pt>
                <c:pt idx="48">
                  <c:v>2013</c:v>
                </c:pt>
                <c:pt idx="49">
                  <c:v>2013</c:v>
                </c:pt>
                <c:pt idx="50">
                  <c:v>2013</c:v>
                </c:pt>
                <c:pt idx="51">
                  <c:v>2013</c:v>
                </c:pt>
                <c:pt idx="52">
                  <c:v>2013</c:v>
                </c:pt>
                <c:pt idx="53">
                  <c:v>2013</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2014</c:v>
                </c:pt>
                <c:pt idx="67">
                  <c:v>2014</c:v>
                </c:pt>
                <c:pt idx="68">
                  <c:v>2014</c:v>
                </c:pt>
                <c:pt idx="69">
                  <c:v>2014</c:v>
                </c:pt>
                <c:pt idx="70">
                  <c:v>2014</c:v>
                </c:pt>
                <c:pt idx="71">
                  <c:v>2014</c:v>
                </c:pt>
                <c:pt idx="72">
                  <c:v>2015</c:v>
                </c:pt>
              </c:numCache>
            </c:numRef>
          </c:cat>
          <c:val>
            <c:numRef>
              <c:f>Sheet1!$E$2:$E$74</c:f>
              <c:numCache>
                <c:formatCode>General</c:formatCode>
                <c:ptCount val="73"/>
                <c:pt idx="40">
                  <c:v>0.02</c:v>
                </c:pt>
                <c:pt idx="41">
                  <c:v>0.02</c:v>
                </c:pt>
                <c:pt idx="42">
                  <c:v>0.03</c:v>
                </c:pt>
                <c:pt idx="43">
                  <c:v>0.02</c:v>
                </c:pt>
                <c:pt idx="44">
                  <c:v>0.03</c:v>
                </c:pt>
                <c:pt idx="45">
                  <c:v>0.03</c:v>
                </c:pt>
                <c:pt idx="46">
                  <c:v>0.03</c:v>
                </c:pt>
                <c:pt idx="47">
                  <c:v>0.03</c:v>
                </c:pt>
                <c:pt idx="48">
                  <c:v>0.04</c:v>
                </c:pt>
                <c:pt idx="49">
                  <c:v>0.03</c:v>
                </c:pt>
                <c:pt idx="50">
                  <c:v>0.02</c:v>
                </c:pt>
                <c:pt idx="51">
                  <c:v>0.03</c:v>
                </c:pt>
                <c:pt idx="52">
                  <c:v>0.04</c:v>
                </c:pt>
                <c:pt idx="53">
                  <c:v>0.04</c:v>
                </c:pt>
                <c:pt idx="54">
                  <c:v>0.03</c:v>
                </c:pt>
                <c:pt idx="55">
                  <c:v>0.03</c:v>
                </c:pt>
                <c:pt idx="56">
                  <c:v>0.04</c:v>
                </c:pt>
                <c:pt idx="57">
                  <c:v>0.02</c:v>
                </c:pt>
                <c:pt idx="58">
                  <c:v>0.03</c:v>
                </c:pt>
                <c:pt idx="59">
                  <c:v>0.02</c:v>
                </c:pt>
                <c:pt idx="60">
                  <c:v>0.02</c:v>
                </c:pt>
                <c:pt idx="61">
                  <c:v>0.02</c:v>
                </c:pt>
                <c:pt idx="62">
                  <c:v>0.03</c:v>
                </c:pt>
                <c:pt idx="63">
                  <c:v>0.03</c:v>
                </c:pt>
                <c:pt idx="64">
                  <c:v>0.03</c:v>
                </c:pt>
                <c:pt idx="65">
                  <c:v>0.04</c:v>
                </c:pt>
                <c:pt idx="66">
                  <c:v>0.03</c:v>
                </c:pt>
                <c:pt idx="67">
                  <c:v>0.03</c:v>
                </c:pt>
                <c:pt idx="68">
                  <c:v>0.02</c:v>
                </c:pt>
                <c:pt idx="69">
                  <c:v>0.02</c:v>
                </c:pt>
                <c:pt idx="70">
                  <c:v>0.02</c:v>
                </c:pt>
                <c:pt idx="71">
                  <c:v>0.02</c:v>
                </c:pt>
                <c:pt idx="72">
                  <c:v>0.02</c:v>
                </c:pt>
              </c:numCache>
            </c:numRef>
          </c:val>
          <c:smooth val="1"/>
        </c:ser>
        <c:dLbls>
          <c:showLegendKey val="0"/>
          <c:showVal val="0"/>
          <c:showCatName val="0"/>
          <c:showSerName val="0"/>
          <c:showPercent val="0"/>
          <c:showBubbleSize val="0"/>
        </c:dLbls>
        <c:marker val="1"/>
        <c:smooth val="0"/>
        <c:axId val="392353120"/>
        <c:axId val="392352728"/>
      </c:lineChart>
      <c:catAx>
        <c:axId val="392351944"/>
        <c:scaling>
          <c:orientation val="minMax"/>
        </c:scaling>
        <c:delete val="0"/>
        <c:axPos val="b"/>
        <c:numFmt formatCode="General" sourceLinked="1"/>
        <c:majorTickMark val="out"/>
        <c:minorTickMark val="none"/>
        <c:tickLblPos val="nextTo"/>
        <c:crossAx val="392352336"/>
        <c:crosses val="autoZero"/>
        <c:auto val="1"/>
        <c:lblAlgn val="ctr"/>
        <c:lblOffset val="100"/>
        <c:tickLblSkip val="12"/>
        <c:noMultiLvlLbl val="0"/>
      </c:catAx>
      <c:valAx>
        <c:axId val="392352336"/>
        <c:scaling>
          <c:orientation val="minMax"/>
        </c:scaling>
        <c:delete val="0"/>
        <c:axPos val="l"/>
        <c:majorGridlines>
          <c:spPr>
            <a:ln>
              <a:solidFill>
                <a:schemeClr val="bg1">
                  <a:lumMod val="75000"/>
                </a:schemeClr>
              </a:solidFill>
            </a:ln>
          </c:spPr>
        </c:majorGridlines>
        <c:title>
          <c:tx>
            <c:rich>
              <a:bodyPr rot="-5400000" vert="horz"/>
              <a:lstStyle/>
              <a:p>
                <a:pPr>
                  <a:defRPr/>
                </a:pPr>
                <a:r>
                  <a:rPr lang="en-US" dirty="0"/>
                  <a:t>Switching/Shopping Percentage Change</a:t>
                </a:r>
              </a:p>
            </c:rich>
          </c:tx>
          <c:layout>
            <c:manualLayout>
              <c:xMode val="edge"/>
              <c:yMode val="edge"/>
              <c:x val="6.2646412294670023E-3"/>
              <c:y val="0.14252386593268762"/>
            </c:manualLayout>
          </c:layout>
          <c:overlay val="0"/>
        </c:title>
        <c:numFmt formatCode="0%" sourceLinked="0"/>
        <c:majorTickMark val="out"/>
        <c:minorTickMark val="none"/>
        <c:tickLblPos val="nextTo"/>
        <c:spPr>
          <a:ln>
            <a:noFill/>
          </a:ln>
        </c:spPr>
        <c:crossAx val="392351944"/>
        <c:crosses val="autoZero"/>
        <c:crossBetween val="between"/>
      </c:valAx>
      <c:valAx>
        <c:axId val="392352728"/>
        <c:scaling>
          <c:orientation val="minMax"/>
          <c:max val="7.0000000000000007E-2"/>
        </c:scaling>
        <c:delete val="0"/>
        <c:axPos val="r"/>
        <c:title>
          <c:tx>
            <c:rich>
              <a:bodyPr rot="5400000" vert="horz"/>
              <a:lstStyle/>
              <a:p>
                <a:pPr>
                  <a:defRPr/>
                </a:pPr>
                <a:r>
                  <a:rPr lang="en-US" dirty="0"/>
                  <a:t>CPI Motor Vehicle Percent Change YOY</a:t>
                </a:r>
              </a:p>
            </c:rich>
          </c:tx>
          <c:layout>
            <c:manualLayout>
              <c:xMode val="edge"/>
              <c:yMode val="edge"/>
              <c:x val="0.96714579248605226"/>
              <c:y val="0.13863643150800839"/>
            </c:manualLayout>
          </c:layout>
          <c:overlay val="0"/>
        </c:title>
        <c:numFmt formatCode="0%" sourceLinked="0"/>
        <c:majorTickMark val="out"/>
        <c:minorTickMark val="none"/>
        <c:tickLblPos val="nextTo"/>
        <c:spPr>
          <a:ln>
            <a:noFill/>
          </a:ln>
        </c:spPr>
        <c:crossAx val="392353120"/>
        <c:crosses val="max"/>
        <c:crossBetween val="between"/>
      </c:valAx>
      <c:catAx>
        <c:axId val="392353120"/>
        <c:scaling>
          <c:orientation val="minMax"/>
        </c:scaling>
        <c:delete val="1"/>
        <c:axPos val="b"/>
        <c:numFmt formatCode="General" sourceLinked="1"/>
        <c:majorTickMark val="out"/>
        <c:minorTickMark val="none"/>
        <c:tickLblPos val="nextTo"/>
        <c:crossAx val="392352728"/>
        <c:crosses val="autoZero"/>
        <c:auto val="1"/>
        <c:lblAlgn val="ctr"/>
        <c:lblOffset val="100"/>
        <c:noMultiLvlLbl val="0"/>
      </c:catAx>
    </c:plotArea>
    <c:legend>
      <c:legendPos val="t"/>
      <c:overlay val="0"/>
    </c:legend>
    <c:plotVisOnly val="1"/>
    <c:dispBlanksAs val="gap"/>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431EF-ECAF-43CB-86B1-07F7FBDBDB6F}" type="doc">
      <dgm:prSet loTypeId="urn:microsoft.com/office/officeart/2005/8/layout/pyramid1" loCatId="pyramid" qsTypeId="urn:microsoft.com/office/officeart/2005/8/quickstyle/simple1" qsCatId="simple" csTypeId="urn:microsoft.com/office/officeart/2005/8/colors/accent1_3" csCatId="accent1" phldr="1"/>
      <dgm:spPr/>
    </dgm:pt>
    <dgm:pt modelId="{8BADF6C1-2056-45B7-9E96-EA25A0F39468}">
      <dgm:prSet phldrT="[Text]" custT="1"/>
      <dgm:spPr>
        <a:solidFill>
          <a:srgbClr val="182974"/>
        </a:solidFill>
      </dgm:spPr>
      <dgm:t>
        <a:bodyPr/>
        <a:lstStyle/>
        <a:p>
          <a:pPr>
            <a:lnSpc>
              <a:spcPct val="90000"/>
            </a:lnSpc>
            <a:spcAft>
              <a:spcPct val="35000"/>
            </a:spcAft>
          </a:pPr>
          <a:endParaRPr lang="en-US" sz="1400" dirty="0" smtClean="0">
            <a:solidFill>
              <a:srgbClr val="000000"/>
            </a:solidFill>
            <a:latin typeface="Arial" pitchFamily="34" charset="0"/>
            <a:cs typeface="Arial" pitchFamily="34" charset="0"/>
          </a:endParaRPr>
        </a:p>
        <a:p>
          <a:pPr>
            <a:lnSpc>
              <a:spcPct val="90000"/>
            </a:lnSpc>
            <a:spcAft>
              <a:spcPct val="35000"/>
            </a:spcAft>
          </a:pPr>
          <a:endParaRPr lang="en-US" sz="200" dirty="0" smtClean="0">
            <a:solidFill>
              <a:srgbClr val="000000"/>
            </a:solidFill>
            <a:latin typeface="Arial" pitchFamily="34" charset="0"/>
            <a:cs typeface="Arial" pitchFamily="34" charset="0"/>
          </a:endParaRPr>
        </a:p>
        <a:p>
          <a:pPr>
            <a:lnSpc>
              <a:spcPct val="100000"/>
            </a:lnSpc>
            <a:spcAft>
              <a:spcPts val="0"/>
            </a:spcAft>
          </a:pPr>
          <a:r>
            <a:rPr lang="en-US" sz="1200" dirty="0" smtClean="0">
              <a:solidFill>
                <a:schemeClr val="bg1"/>
              </a:solidFill>
              <a:latin typeface="Arial" pitchFamily="34" charset="0"/>
              <a:cs typeface="Arial" pitchFamily="34" charset="0"/>
            </a:rPr>
            <a:t>Strategic</a:t>
          </a:r>
        </a:p>
        <a:p>
          <a:pPr>
            <a:lnSpc>
              <a:spcPct val="100000"/>
            </a:lnSpc>
            <a:spcAft>
              <a:spcPts val="0"/>
            </a:spcAft>
          </a:pPr>
          <a:r>
            <a:rPr lang="en-US" sz="1200" dirty="0" smtClean="0">
              <a:solidFill>
                <a:schemeClr val="bg1"/>
              </a:solidFill>
              <a:latin typeface="Arial" pitchFamily="34" charset="0"/>
              <a:cs typeface="Arial" pitchFamily="34" charset="0"/>
            </a:rPr>
            <a:t>Studies</a:t>
          </a:r>
          <a:endParaRPr lang="en-US" sz="1200" dirty="0">
            <a:solidFill>
              <a:schemeClr val="bg1"/>
            </a:solidFill>
            <a:latin typeface="Arial" pitchFamily="34" charset="0"/>
            <a:cs typeface="Arial" pitchFamily="34" charset="0"/>
          </a:endParaRPr>
        </a:p>
      </dgm:t>
    </dgm:pt>
    <dgm:pt modelId="{3E16BC63-B46D-41EB-B896-0E81A74ACE06}" type="parTrans" cxnId="{92253F70-4BFD-46A6-9ADF-CB3F16979C9D}">
      <dgm:prSet/>
      <dgm:spPr/>
      <dgm:t>
        <a:bodyPr/>
        <a:lstStyle/>
        <a:p>
          <a:endParaRPr lang="en-US" sz="1400">
            <a:latin typeface="Arial" pitchFamily="34" charset="0"/>
            <a:cs typeface="Arial" pitchFamily="34" charset="0"/>
          </a:endParaRPr>
        </a:p>
      </dgm:t>
    </dgm:pt>
    <dgm:pt modelId="{51119B33-3F72-4950-B50D-C63B9E85D9D9}" type="sibTrans" cxnId="{92253F70-4BFD-46A6-9ADF-CB3F16979C9D}">
      <dgm:prSet/>
      <dgm:spPr/>
      <dgm:t>
        <a:bodyPr/>
        <a:lstStyle/>
        <a:p>
          <a:endParaRPr lang="en-US" sz="1400">
            <a:latin typeface="Arial" pitchFamily="34" charset="0"/>
            <a:cs typeface="Arial" pitchFamily="34" charset="0"/>
          </a:endParaRPr>
        </a:p>
      </dgm:t>
    </dgm:pt>
    <dgm:pt modelId="{3E24A511-D21A-4EC8-8122-E5B4C13926FA}">
      <dgm:prSet phldrT="[Text]" custT="1"/>
      <dgm:spPr>
        <a:solidFill>
          <a:srgbClr val="537DB9"/>
        </a:solidFill>
      </dgm:spPr>
      <dgm:t>
        <a:bodyPr/>
        <a:lstStyle/>
        <a:p>
          <a:pPr>
            <a:lnSpc>
              <a:spcPct val="100000"/>
            </a:lnSpc>
            <a:spcAft>
              <a:spcPts val="0"/>
            </a:spcAft>
          </a:pPr>
          <a:r>
            <a:rPr lang="en-US" sz="1200" dirty="0" smtClean="0">
              <a:solidFill>
                <a:schemeClr val="bg1"/>
              </a:solidFill>
              <a:latin typeface="Arial" pitchFamily="34" charset="0"/>
              <a:cs typeface="Arial" pitchFamily="34" charset="0"/>
            </a:rPr>
            <a:t>Forecast &amp; </a:t>
          </a:r>
        </a:p>
        <a:p>
          <a:pPr>
            <a:lnSpc>
              <a:spcPct val="100000"/>
            </a:lnSpc>
            <a:spcAft>
              <a:spcPts val="0"/>
            </a:spcAft>
          </a:pPr>
          <a:r>
            <a:rPr lang="en-US" sz="1200" dirty="0" smtClean="0">
              <a:solidFill>
                <a:schemeClr val="bg1"/>
              </a:solidFill>
              <a:latin typeface="Arial" pitchFamily="34" charset="0"/>
              <a:cs typeface="Arial" pitchFamily="34" charset="0"/>
            </a:rPr>
            <a:t>Analyses</a:t>
          </a:r>
          <a:endParaRPr lang="en-US" sz="1200" dirty="0">
            <a:solidFill>
              <a:schemeClr val="bg1"/>
            </a:solidFill>
            <a:latin typeface="Arial" pitchFamily="34" charset="0"/>
            <a:cs typeface="Arial" pitchFamily="34" charset="0"/>
          </a:endParaRPr>
        </a:p>
      </dgm:t>
    </dgm:pt>
    <dgm:pt modelId="{5DD94BF0-0165-43DF-9D86-BBC4C33D0E91}" type="parTrans" cxnId="{95FADD34-EDE2-45D8-93CB-360FF4CCC011}">
      <dgm:prSet/>
      <dgm:spPr/>
      <dgm:t>
        <a:bodyPr/>
        <a:lstStyle/>
        <a:p>
          <a:endParaRPr lang="en-US" sz="1400">
            <a:latin typeface="Arial" pitchFamily="34" charset="0"/>
            <a:cs typeface="Arial" pitchFamily="34" charset="0"/>
          </a:endParaRPr>
        </a:p>
      </dgm:t>
    </dgm:pt>
    <dgm:pt modelId="{72B222FE-5C57-4748-840E-E1C00D81B9F7}" type="sibTrans" cxnId="{95FADD34-EDE2-45D8-93CB-360FF4CCC011}">
      <dgm:prSet/>
      <dgm:spPr/>
      <dgm:t>
        <a:bodyPr/>
        <a:lstStyle/>
        <a:p>
          <a:endParaRPr lang="en-US" sz="1400">
            <a:latin typeface="Arial" pitchFamily="34" charset="0"/>
            <a:cs typeface="Arial" pitchFamily="34" charset="0"/>
          </a:endParaRPr>
        </a:p>
      </dgm:t>
    </dgm:pt>
    <dgm:pt modelId="{82C000E3-C587-4A95-97FA-CAE10845D376}">
      <dgm:prSet phldrT="[Text]" custT="1"/>
      <dgm:spPr>
        <a:solidFill>
          <a:srgbClr val="C5D9F1"/>
        </a:solidFill>
      </dgm:spPr>
      <dgm:t>
        <a:bodyPr/>
        <a:lstStyle/>
        <a:p>
          <a:pPr>
            <a:lnSpc>
              <a:spcPct val="100000"/>
            </a:lnSpc>
            <a:spcAft>
              <a:spcPts val="0"/>
            </a:spcAft>
          </a:pPr>
          <a:r>
            <a:rPr lang="en-US" sz="1200" dirty="0" smtClean="0">
              <a:solidFill>
                <a:srgbClr val="000000"/>
              </a:solidFill>
              <a:latin typeface="Arial" pitchFamily="34" charset="0"/>
              <a:cs typeface="Arial" pitchFamily="34" charset="0"/>
            </a:rPr>
            <a:t>Segment Reports</a:t>
          </a:r>
        </a:p>
        <a:p>
          <a:pPr>
            <a:lnSpc>
              <a:spcPct val="100000"/>
            </a:lnSpc>
            <a:spcAft>
              <a:spcPts val="0"/>
            </a:spcAft>
          </a:pPr>
          <a:r>
            <a:rPr lang="en-US" sz="1200" dirty="0" smtClean="0">
              <a:solidFill>
                <a:srgbClr val="000000"/>
              </a:solidFill>
              <a:latin typeface="Arial" pitchFamily="34" charset="0"/>
              <a:cs typeface="Arial" pitchFamily="34" charset="0"/>
            </a:rPr>
            <a:t>30 Lines of Business</a:t>
          </a:r>
          <a:endParaRPr lang="en-US" sz="1200" dirty="0">
            <a:latin typeface="Arial" pitchFamily="34" charset="0"/>
            <a:cs typeface="Arial" pitchFamily="34" charset="0"/>
          </a:endParaRPr>
        </a:p>
      </dgm:t>
    </dgm:pt>
    <dgm:pt modelId="{405E91F8-4995-4410-9465-3307EA7FC0B2}" type="parTrans" cxnId="{B510DB94-A86F-4DE9-AA7B-3D0840CD6B8B}">
      <dgm:prSet/>
      <dgm:spPr/>
      <dgm:t>
        <a:bodyPr/>
        <a:lstStyle/>
        <a:p>
          <a:endParaRPr lang="en-US" sz="1400">
            <a:latin typeface="Arial" pitchFamily="34" charset="0"/>
            <a:cs typeface="Arial" pitchFamily="34" charset="0"/>
          </a:endParaRPr>
        </a:p>
      </dgm:t>
    </dgm:pt>
    <dgm:pt modelId="{C38B4CE1-F5C0-4F35-86BE-196C4B1B8D5C}" type="sibTrans" cxnId="{B510DB94-A86F-4DE9-AA7B-3D0840CD6B8B}">
      <dgm:prSet/>
      <dgm:spPr/>
      <dgm:t>
        <a:bodyPr/>
        <a:lstStyle/>
        <a:p>
          <a:endParaRPr lang="en-US" sz="1400">
            <a:latin typeface="Arial" pitchFamily="34" charset="0"/>
            <a:cs typeface="Arial" pitchFamily="34" charset="0"/>
          </a:endParaRPr>
        </a:p>
      </dgm:t>
    </dgm:pt>
    <dgm:pt modelId="{236CA6DC-EC80-4267-9104-22540BDCB252}" type="pres">
      <dgm:prSet presAssocID="{736431EF-ECAF-43CB-86B1-07F7FBDBDB6F}" presName="Name0" presStyleCnt="0">
        <dgm:presLayoutVars>
          <dgm:dir/>
          <dgm:animLvl val="lvl"/>
          <dgm:resizeHandles val="exact"/>
        </dgm:presLayoutVars>
      </dgm:prSet>
      <dgm:spPr/>
    </dgm:pt>
    <dgm:pt modelId="{174A9E6C-BB7E-49F0-809E-533653D46AD3}" type="pres">
      <dgm:prSet presAssocID="{8BADF6C1-2056-45B7-9E96-EA25A0F39468}" presName="Name8" presStyleCnt="0"/>
      <dgm:spPr/>
    </dgm:pt>
    <dgm:pt modelId="{C2CE5BC6-09AD-4D44-B4EF-9378D92FC7CD}" type="pres">
      <dgm:prSet presAssocID="{8BADF6C1-2056-45B7-9E96-EA25A0F39468}" presName="level" presStyleLbl="node1" presStyleIdx="0" presStyleCnt="3" custLinFactNeighborY="-7636">
        <dgm:presLayoutVars>
          <dgm:chMax val="1"/>
          <dgm:bulletEnabled val="1"/>
        </dgm:presLayoutVars>
      </dgm:prSet>
      <dgm:spPr/>
      <dgm:t>
        <a:bodyPr/>
        <a:lstStyle/>
        <a:p>
          <a:endParaRPr lang="en-US"/>
        </a:p>
      </dgm:t>
    </dgm:pt>
    <dgm:pt modelId="{6D7DE335-E6E2-40D8-A684-F45169C08A45}" type="pres">
      <dgm:prSet presAssocID="{8BADF6C1-2056-45B7-9E96-EA25A0F39468}" presName="levelTx" presStyleLbl="revTx" presStyleIdx="0" presStyleCnt="0">
        <dgm:presLayoutVars>
          <dgm:chMax val="1"/>
          <dgm:bulletEnabled val="1"/>
        </dgm:presLayoutVars>
      </dgm:prSet>
      <dgm:spPr/>
      <dgm:t>
        <a:bodyPr/>
        <a:lstStyle/>
        <a:p>
          <a:endParaRPr lang="en-US"/>
        </a:p>
      </dgm:t>
    </dgm:pt>
    <dgm:pt modelId="{C427E905-C629-451E-A519-98FACF5CE17F}" type="pres">
      <dgm:prSet presAssocID="{3E24A511-D21A-4EC8-8122-E5B4C13926FA}" presName="Name8" presStyleCnt="0"/>
      <dgm:spPr/>
    </dgm:pt>
    <dgm:pt modelId="{2BA5BE93-97BA-402B-ABF8-E673ED53F4D9}" type="pres">
      <dgm:prSet presAssocID="{3E24A511-D21A-4EC8-8122-E5B4C13926FA}" presName="level" presStyleLbl="node1" presStyleIdx="1" presStyleCnt="3">
        <dgm:presLayoutVars>
          <dgm:chMax val="1"/>
          <dgm:bulletEnabled val="1"/>
        </dgm:presLayoutVars>
      </dgm:prSet>
      <dgm:spPr/>
      <dgm:t>
        <a:bodyPr/>
        <a:lstStyle/>
        <a:p>
          <a:endParaRPr lang="en-US"/>
        </a:p>
      </dgm:t>
    </dgm:pt>
    <dgm:pt modelId="{824183F6-F2E8-4E7C-8FB9-BF680CD68E3A}" type="pres">
      <dgm:prSet presAssocID="{3E24A511-D21A-4EC8-8122-E5B4C13926FA}" presName="levelTx" presStyleLbl="revTx" presStyleIdx="0" presStyleCnt="0">
        <dgm:presLayoutVars>
          <dgm:chMax val="1"/>
          <dgm:bulletEnabled val="1"/>
        </dgm:presLayoutVars>
      </dgm:prSet>
      <dgm:spPr/>
      <dgm:t>
        <a:bodyPr/>
        <a:lstStyle/>
        <a:p>
          <a:endParaRPr lang="en-US"/>
        </a:p>
      </dgm:t>
    </dgm:pt>
    <dgm:pt modelId="{9763F2F7-4F08-45B5-958A-BA7A5975712F}" type="pres">
      <dgm:prSet presAssocID="{82C000E3-C587-4A95-97FA-CAE10845D376}" presName="Name8" presStyleCnt="0"/>
      <dgm:spPr/>
    </dgm:pt>
    <dgm:pt modelId="{1653EDF9-BC5C-411A-BC0F-6255B4771C86}" type="pres">
      <dgm:prSet presAssocID="{82C000E3-C587-4A95-97FA-CAE10845D376}" presName="level" presStyleLbl="node1" presStyleIdx="2" presStyleCnt="3">
        <dgm:presLayoutVars>
          <dgm:chMax val="1"/>
          <dgm:bulletEnabled val="1"/>
        </dgm:presLayoutVars>
      </dgm:prSet>
      <dgm:spPr/>
      <dgm:t>
        <a:bodyPr/>
        <a:lstStyle/>
        <a:p>
          <a:endParaRPr lang="en-US"/>
        </a:p>
      </dgm:t>
    </dgm:pt>
    <dgm:pt modelId="{1A87E203-B55E-46CD-B6BD-58EDEE39AF25}" type="pres">
      <dgm:prSet presAssocID="{82C000E3-C587-4A95-97FA-CAE10845D376}" presName="levelTx" presStyleLbl="revTx" presStyleIdx="0" presStyleCnt="0">
        <dgm:presLayoutVars>
          <dgm:chMax val="1"/>
          <dgm:bulletEnabled val="1"/>
        </dgm:presLayoutVars>
      </dgm:prSet>
      <dgm:spPr/>
      <dgm:t>
        <a:bodyPr/>
        <a:lstStyle/>
        <a:p>
          <a:endParaRPr lang="en-US"/>
        </a:p>
      </dgm:t>
    </dgm:pt>
  </dgm:ptLst>
  <dgm:cxnLst>
    <dgm:cxn modelId="{7CCF8C23-3768-4938-8B20-A723CE23EB12}" type="presOf" srcId="{82C000E3-C587-4A95-97FA-CAE10845D376}" destId="{1A87E203-B55E-46CD-B6BD-58EDEE39AF25}" srcOrd="1" destOrd="0" presId="urn:microsoft.com/office/officeart/2005/8/layout/pyramid1"/>
    <dgm:cxn modelId="{1B181DE1-C38B-4C4C-8799-693FCA9AFAFE}" type="presOf" srcId="{8BADF6C1-2056-45B7-9E96-EA25A0F39468}" destId="{6D7DE335-E6E2-40D8-A684-F45169C08A45}" srcOrd="1" destOrd="0" presId="urn:microsoft.com/office/officeart/2005/8/layout/pyramid1"/>
    <dgm:cxn modelId="{4AA34425-6AE9-4C2A-A82D-D5220E029450}" type="presOf" srcId="{8BADF6C1-2056-45B7-9E96-EA25A0F39468}" destId="{C2CE5BC6-09AD-4D44-B4EF-9378D92FC7CD}" srcOrd="0" destOrd="0" presId="urn:microsoft.com/office/officeart/2005/8/layout/pyramid1"/>
    <dgm:cxn modelId="{C6223923-A309-44C6-AC6C-6B993A2C3693}" type="presOf" srcId="{3E24A511-D21A-4EC8-8122-E5B4C13926FA}" destId="{2BA5BE93-97BA-402B-ABF8-E673ED53F4D9}" srcOrd="0" destOrd="0" presId="urn:microsoft.com/office/officeart/2005/8/layout/pyramid1"/>
    <dgm:cxn modelId="{156840F1-BB72-47E9-B4FD-219D8E372907}" type="presOf" srcId="{82C000E3-C587-4A95-97FA-CAE10845D376}" destId="{1653EDF9-BC5C-411A-BC0F-6255B4771C86}" srcOrd="0" destOrd="0" presId="urn:microsoft.com/office/officeart/2005/8/layout/pyramid1"/>
    <dgm:cxn modelId="{92253F70-4BFD-46A6-9ADF-CB3F16979C9D}" srcId="{736431EF-ECAF-43CB-86B1-07F7FBDBDB6F}" destId="{8BADF6C1-2056-45B7-9E96-EA25A0F39468}" srcOrd="0" destOrd="0" parTransId="{3E16BC63-B46D-41EB-B896-0E81A74ACE06}" sibTransId="{51119B33-3F72-4950-B50D-C63B9E85D9D9}"/>
    <dgm:cxn modelId="{6796B6A5-6D49-4253-B6C4-22DA18F61DA0}" type="presOf" srcId="{3E24A511-D21A-4EC8-8122-E5B4C13926FA}" destId="{824183F6-F2E8-4E7C-8FB9-BF680CD68E3A}" srcOrd="1" destOrd="0" presId="urn:microsoft.com/office/officeart/2005/8/layout/pyramid1"/>
    <dgm:cxn modelId="{2385372D-E15B-4873-9352-0A8CDC35E271}" type="presOf" srcId="{736431EF-ECAF-43CB-86B1-07F7FBDBDB6F}" destId="{236CA6DC-EC80-4267-9104-22540BDCB252}" srcOrd="0" destOrd="0" presId="urn:microsoft.com/office/officeart/2005/8/layout/pyramid1"/>
    <dgm:cxn modelId="{95FADD34-EDE2-45D8-93CB-360FF4CCC011}" srcId="{736431EF-ECAF-43CB-86B1-07F7FBDBDB6F}" destId="{3E24A511-D21A-4EC8-8122-E5B4C13926FA}" srcOrd="1" destOrd="0" parTransId="{5DD94BF0-0165-43DF-9D86-BBC4C33D0E91}" sibTransId="{72B222FE-5C57-4748-840E-E1C00D81B9F7}"/>
    <dgm:cxn modelId="{B510DB94-A86F-4DE9-AA7B-3D0840CD6B8B}" srcId="{736431EF-ECAF-43CB-86B1-07F7FBDBDB6F}" destId="{82C000E3-C587-4A95-97FA-CAE10845D376}" srcOrd="2" destOrd="0" parTransId="{405E91F8-4995-4410-9465-3307EA7FC0B2}" sibTransId="{C38B4CE1-F5C0-4F35-86BE-196C4B1B8D5C}"/>
    <dgm:cxn modelId="{17C86AAE-FF3C-4EE8-81CB-761C764E24E6}" type="presParOf" srcId="{236CA6DC-EC80-4267-9104-22540BDCB252}" destId="{174A9E6C-BB7E-49F0-809E-533653D46AD3}" srcOrd="0" destOrd="0" presId="urn:microsoft.com/office/officeart/2005/8/layout/pyramid1"/>
    <dgm:cxn modelId="{E931B43B-A306-4D5A-8F17-0EC7774691BB}" type="presParOf" srcId="{174A9E6C-BB7E-49F0-809E-533653D46AD3}" destId="{C2CE5BC6-09AD-4D44-B4EF-9378D92FC7CD}" srcOrd="0" destOrd="0" presId="urn:microsoft.com/office/officeart/2005/8/layout/pyramid1"/>
    <dgm:cxn modelId="{6ADE3E6F-4166-4BC9-AE55-746A9262A6BE}" type="presParOf" srcId="{174A9E6C-BB7E-49F0-809E-533653D46AD3}" destId="{6D7DE335-E6E2-40D8-A684-F45169C08A45}" srcOrd="1" destOrd="0" presId="urn:microsoft.com/office/officeart/2005/8/layout/pyramid1"/>
    <dgm:cxn modelId="{06EB21F2-234E-4CBB-9BF2-F1E6E8E4DCA1}" type="presParOf" srcId="{236CA6DC-EC80-4267-9104-22540BDCB252}" destId="{C427E905-C629-451E-A519-98FACF5CE17F}" srcOrd="1" destOrd="0" presId="urn:microsoft.com/office/officeart/2005/8/layout/pyramid1"/>
    <dgm:cxn modelId="{AABA5276-CD27-493F-80FD-AC859647C6EB}" type="presParOf" srcId="{C427E905-C629-451E-A519-98FACF5CE17F}" destId="{2BA5BE93-97BA-402B-ABF8-E673ED53F4D9}" srcOrd="0" destOrd="0" presId="urn:microsoft.com/office/officeart/2005/8/layout/pyramid1"/>
    <dgm:cxn modelId="{9164B53F-226E-4722-96E7-EDA53D6FF865}" type="presParOf" srcId="{C427E905-C629-451E-A519-98FACF5CE17F}" destId="{824183F6-F2E8-4E7C-8FB9-BF680CD68E3A}" srcOrd="1" destOrd="0" presId="urn:microsoft.com/office/officeart/2005/8/layout/pyramid1"/>
    <dgm:cxn modelId="{F98DD5D1-4790-4E8F-8B9E-1F2A4D60CA18}" type="presParOf" srcId="{236CA6DC-EC80-4267-9104-22540BDCB252}" destId="{9763F2F7-4F08-45B5-958A-BA7A5975712F}" srcOrd="2" destOrd="0" presId="urn:microsoft.com/office/officeart/2005/8/layout/pyramid1"/>
    <dgm:cxn modelId="{6DCDED84-AC53-4D19-858C-A819FAAD6B50}" type="presParOf" srcId="{9763F2F7-4F08-45B5-958A-BA7A5975712F}" destId="{1653EDF9-BC5C-411A-BC0F-6255B4771C86}" srcOrd="0" destOrd="0" presId="urn:microsoft.com/office/officeart/2005/8/layout/pyramid1"/>
    <dgm:cxn modelId="{E75A621E-E6BB-4AAB-A214-F36871507735}" type="presParOf" srcId="{9763F2F7-4F08-45B5-958A-BA7A5975712F}" destId="{1A87E203-B55E-46CD-B6BD-58EDEE39AF25}"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EE338-982F-4817-A15D-10FE8C38F348}" type="doc">
      <dgm:prSet loTypeId="urn:microsoft.com/office/officeart/2005/8/layout/cycle6" loCatId="relationship" qsTypeId="urn:microsoft.com/office/officeart/2005/8/quickstyle/3d3" qsCatId="3D" csTypeId="urn:microsoft.com/office/officeart/2005/8/colors/accent6_3" csCatId="accent6" phldr="1"/>
      <dgm:spPr/>
      <dgm:t>
        <a:bodyPr/>
        <a:lstStyle/>
        <a:p>
          <a:endParaRPr lang="en-US"/>
        </a:p>
      </dgm:t>
    </dgm:pt>
    <dgm:pt modelId="{9FDC6402-0DD1-4F56-BD6D-C1E8606DD365}">
      <dgm:prSet phldrT="[Text]"/>
      <dgm:spPr>
        <a:solidFill>
          <a:srgbClr val="0C2577"/>
        </a:solidFill>
      </dgm:spPr>
      <dgm:t>
        <a:bodyPr/>
        <a:lstStyle/>
        <a:p>
          <a:r>
            <a:rPr lang="en-US" b="1" dirty="0" smtClean="0"/>
            <a:t>Slow population growth</a:t>
          </a:r>
          <a:endParaRPr lang="en-US" b="1" dirty="0"/>
        </a:p>
      </dgm:t>
    </dgm:pt>
    <dgm:pt modelId="{A2876AA4-DC8F-4E10-B1CE-F28740B705EF}" type="parTrans" cxnId="{513B0A1D-A10B-4363-A8F0-A46CB190BF23}">
      <dgm:prSet/>
      <dgm:spPr/>
      <dgm:t>
        <a:bodyPr/>
        <a:lstStyle/>
        <a:p>
          <a:endParaRPr lang="en-US"/>
        </a:p>
      </dgm:t>
    </dgm:pt>
    <dgm:pt modelId="{B6BA7A2C-0E44-40EE-A7FA-00D7E58A962C}" type="sibTrans" cxnId="{513B0A1D-A10B-4363-A8F0-A46CB190BF23}">
      <dgm:prSet/>
      <dgm:spPr>
        <a:ln>
          <a:solidFill>
            <a:srgbClr val="002060"/>
          </a:solidFill>
        </a:ln>
      </dgm:spPr>
      <dgm:t>
        <a:bodyPr/>
        <a:lstStyle/>
        <a:p>
          <a:endParaRPr lang="en-US"/>
        </a:p>
      </dgm:t>
    </dgm:pt>
    <dgm:pt modelId="{AA653BA9-613E-44E1-947F-4404A9276185}">
      <dgm:prSet phldrT="[Text]"/>
      <dgm:spPr>
        <a:solidFill>
          <a:srgbClr val="0C2577"/>
        </a:solidFill>
      </dgm:spPr>
      <dgm:t>
        <a:bodyPr/>
        <a:lstStyle/>
        <a:p>
          <a:r>
            <a:rPr lang="en-US" b="1" dirty="0" smtClean="0"/>
            <a:t>Geographic shift</a:t>
          </a:r>
          <a:endParaRPr lang="en-US" b="1" dirty="0"/>
        </a:p>
      </dgm:t>
    </dgm:pt>
    <dgm:pt modelId="{1B200E1A-50BC-4E75-BBD7-37F82AE72FF8}" type="parTrans" cxnId="{EFC0F03F-E9EE-4F75-B9EB-1DA03DCB4FF0}">
      <dgm:prSet/>
      <dgm:spPr/>
      <dgm:t>
        <a:bodyPr/>
        <a:lstStyle/>
        <a:p>
          <a:endParaRPr lang="en-US"/>
        </a:p>
      </dgm:t>
    </dgm:pt>
    <dgm:pt modelId="{6337467D-6FC0-4D1D-BC68-77E68F3C80C5}" type="sibTrans" cxnId="{EFC0F03F-E9EE-4F75-B9EB-1DA03DCB4FF0}">
      <dgm:prSet/>
      <dgm:spPr>
        <a:ln>
          <a:solidFill>
            <a:srgbClr val="002060"/>
          </a:solidFill>
        </a:ln>
      </dgm:spPr>
      <dgm:t>
        <a:bodyPr/>
        <a:lstStyle/>
        <a:p>
          <a:endParaRPr lang="en-US"/>
        </a:p>
      </dgm:t>
    </dgm:pt>
    <dgm:pt modelId="{284C5201-3478-4E58-9D31-14A611BA21E1}">
      <dgm:prSet phldrT="[Text]"/>
      <dgm:spPr>
        <a:solidFill>
          <a:srgbClr val="0C2577"/>
        </a:solidFill>
      </dgm:spPr>
      <dgm:t>
        <a:bodyPr/>
        <a:lstStyle/>
        <a:p>
          <a:r>
            <a:rPr lang="en-US" b="1" dirty="0" smtClean="0"/>
            <a:t>Age demographics</a:t>
          </a:r>
          <a:endParaRPr lang="en-US" b="1" dirty="0"/>
        </a:p>
      </dgm:t>
    </dgm:pt>
    <dgm:pt modelId="{9A4894BB-BED4-4353-B0A2-B64FB27DF388}" type="parTrans" cxnId="{17DDB02D-38BA-411B-9607-CEB56F11A57B}">
      <dgm:prSet/>
      <dgm:spPr/>
      <dgm:t>
        <a:bodyPr/>
        <a:lstStyle/>
        <a:p>
          <a:endParaRPr lang="en-US"/>
        </a:p>
      </dgm:t>
    </dgm:pt>
    <dgm:pt modelId="{8306CC6A-FB46-4BE1-85E6-B5BD0C692449}" type="sibTrans" cxnId="{17DDB02D-38BA-411B-9607-CEB56F11A57B}">
      <dgm:prSet/>
      <dgm:spPr>
        <a:ln>
          <a:solidFill>
            <a:schemeClr val="tx2"/>
          </a:solidFill>
        </a:ln>
      </dgm:spPr>
      <dgm:t>
        <a:bodyPr/>
        <a:lstStyle/>
        <a:p>
          <a:endParaRPr lang="en-US"/>
        </a:p>
      </dgm:t>
    </dgm:pt>
    <dgm:pt modelId="{0707CF27-A729-421E-819B-F8E25B43EEC7}">
      <dgm:prSet phldrT="[Text]"/>
      <dgm:spPr>
        <a:solidFill>
          <a:srgbClr val="0C2577"/>
        </a:solidFill>
      </dgm:spPr>
      <dgm:t>
        <a:bodyPr/>
        <a:lstStyle/>
        <a:p>
          <a:r>
            <a:rPr lang="en-US" b="1" dirty="0" smtClean="0"/>
            <a:t>Increasing diversity</a:t>
          </a:r>
          <a:endParaRPr lang="en-US" b="1" dirty="0"/>
        </a:p>
      </dgm:t>
    </dgm:pt>
    <dgm:pt modelId="{B19395C7-CE71-4BDC-8B7D-1AB42A0DB713}" type="parTrans" cxnId="{CDBE98D1-24B3-421F-BE41-DBFDAECAD4B9}">
      <dgm:prSet/>
      <dgm:spPr/>
      <dgm:t>
        <a:bodyPr/>
        <a:lstStyle/>
        <a:p>
          <a:endParaRPr lang="en-US"/>
        </a:p>
      </dgm:t>
    </dgm:pt>
    <dgm:pt modelId="{D03D1BB8-F400-46B3-9A7C-AF242453ABB3}" type="sibTrans" cxnId="{CDBE98D1-24B3-421F-BE41-DBFDAECAD4B9}">
      <dgm:prSet/>
      <dgm:spPr>
        <a:ln>
          <a:solidFill>
            <a:srgbClr val="002060"/>
          </a:solidFill>
        </a:ln>
      </dgm:spPr>
      <dgm:t>
        <a:bodyPr/>
        <a:lstStyle/>
        <a:p>
          <a:endParaRPr lang="en-US"/>
        </a:p>
      </dgm:t>
    </dgm:pt>
    <dgm:pt modelId="{F4D677ED-3B3A-4774-89F0-6650A9AD62F5}">
      <dgm:prSet phldrT="[Text]"/>
      <dgm:spPr>
        <a:solidFill>
          <a:srgbClr val="0C2577"/>
        </a:solidFill>
      </dgm:spPr>
      <dgm:t>
        <a:bodyPr/>
        <a:lstStyle/>
        <a:p>
          <a:r>
            <a:rPr lang="en-US" b="1" dirty="0" smtClean="0"/>
            <a:t>Changing household structure</a:t>
          </a:r>
          <a:endParaRPr lang="en-US" b="1" dirty="0"/>
        </a:p>
      </dgm:t>
    </dgm:pt>
    <dgm:pt modelId="{46EA9AA1-FC9F-4912-A393-FD5E3ECD0CC2}" type="parTrans" cxnId="{89A4B0F1-F11F-4177-B460-D0BFD4A3301D}">
      <dgm:prSet/>
      <dgm:spPr/>
      <dgm:t>
        <a:bodyPr/>
        <a:lstStyle/>
        <a:p>
          <a:endParaRPr lang="en-US"/>
        </a:p>
      </dgm:t>
    </dgm:pt>
    <dgm:pt modelId="{78B23265-D72C-4313-9A9C-C6DC2B2C641A}" type="sibTrans" cxnId="{89A4B0F1-F11F-4177-B460-D0BFD4A3301D}">
      <dgm:prSet/>
      <dgm:spPr>
        <a:ln>
          <a:solidFill>
            <a:srgbClr val="002060"/>
          </a:solidFill>
        </a:ln>
      </dgm:spPr>
      <dgm:t>
        <a:bodyPr/>
        <a:lstStyle/>
        <a:p>
          <a:endParaRPr lang="en-US"/>
        </a:p>
      </dgm:t>
    </dgm:pt>
    <dgm:pt modelId="{4AEBADA5-40B0-4031-B7F8-6C1D2A55F434}" type="pres">
      <dgm:prSet presAssocID="{12CEE338-982F-4817-A15D-10FE8C38F348}" presName="cycle" presStyleCnt="0">
        <dgm:presLayoutVars>
          <dgm:dir/>
          <dgm:resizeHandles val="exact"/>
        </dgm:presLayoutVars>
      </dgm:prSet>
      <dgm:spPr/>
      <dgm:t>
        <a:bodyPr/>
        <a:lstStyle/>
        <a:p>
          <a:endParaRPr lang="en-US"/>
        </a:p>
      </dgm:t>
    </dgm:pt>
    <dgm:pt modelId="{A6FD8034-4DB3-4804-BEED-2123C0EBC0DB}" type="pres">
      <dgm:prSet presAssocID="{9FDC6402-0DD1-4F56-BD6D-C1E8606DD365}" presName="node" presStyleLbl="node1" presStyleIdx="0" presStyleCnt="5" custRadScaleRad="100014" custRadScaleInc="1456">
        <dgm:presLayoutVars>
          <dgm:bulletEnabled val="1"/>
        </dgm:presLayoutVars>
      </dgm:prSet>
      <dgm:spPr/>
      <dgm:t>
        <a:bodyPr/>
        <a:lstStyle/>
        <a:p>
          <a:endParaRPr lang="en-US"/>
        </a:p>
      </dgm:t>
    </dgm:pt>
    <dgm:pt modelId="{2FC269D7-C883-45B5-AB85-69E221B14324}" type="pres">
      <dgm:prSet presAssocID="{9FDC6402-0DD1-4F56-BD6D-C1E8606DD365}" presName="spNode" presStyleCnt="0"/>
      <dgm:spPr/>
      <dgm:t>
        <a:bodyPr/>
        <a:lstStyle/>
        <a:p>
          <a:endParaRPr lang="en-US"/>
        </a:p>
      </dgm:t>
    </dgm:pt>
    <dgm:pt modelId="{82034C23-F2E6-4630-8ABC-59A0F3A71767}" type="pres">
      <dgm:prSet presAssocID="{B6BA7A2C-0E44-40EE-A7FA-00D7E58A962C}" presName="sibTrans" presStyleLbl="sibTrans1D1" presStyleIdx="0" presStyleCnt="5"/>
      <dgm:spPr/>
      <dgm:t>
        <a:bodyPr/>
        <a:lstStyle/>
        <a:p>
          <a:endParaRPr lang="en-US"/>
        </a:p>
      </dgm:t>
    </dgm:pt>
    <dgm:pt modelId="{142A88AA-DB55-46BA-B338-23D54E2146EE}" type="pres">
      <dgm:prSet presAssocID="{AA653BA9-613E-44E1-947F-4404A9276185}" presName="node" presStyleLbl="node1" presStyleIdx="1" presStyleCnt="5">
        <dgm:presLayoutVars>
          <dgm:bulletEnabled val="1"/>
        </dgm:presLayoutVars>
      </dgm:prSet>
      <dgm:spPr/>
      <dgm:t>
        <a:bodyPr/>
        <a:lstStyle/>
        <a:p>
          <a:endParaRPr lang="en-US"/>
        </a:p>
      </dgm:t>
    </dgm:pt>
    <dgm:pt modelId="{6848946D-0742-4095-BA22-FB3665B384FB}" type="pres">
      <dgm:prSet presAssocID="{AA653BA9-613E-44E1-947F-4404A9276185}" presName="spNode" presStyleCnt="0"/>
      <dgm:spPr/>
      <dgm:t>
        <a:bodyPr/>
        <a:lstStyle/>
        <a:p>
          <a:endParaRPr lang="en-US"/>
        </a:p>
      </dgm:t>
    </dgm:pt>
    <dgm:pt modelId="{2D89E88C-A433-40CD-A830-CD483824C526}" type="pres">
      <dgm:prSet presAssocID="{6337467D-6FC0-4D1D-BC68-77E68F3C80C5}" presName="sibTrans" presStyleLbl="sibTrans1D1" presStyleIdx="1" presStyleCnt="5"/>
      <dgm:spPr/>
      <dgm:t>
        <a:bodyPr/>
        <a:lstStyle/>
        <a:p>
          <a:endParaRPr lang="en-US"/>
        </a:p>
      </dgm:t>
    </dgm:pt>
    <dgm:pt modelId="{D830FD6E-1EB0-4B8D-98BD-3DF8AB99F104}" type="pres">
      <dgm:prSet presAssocID="{284C5201-3478-4E58-9D31-14A611BA21E1}" presName="node" presStyleLbl="node1" presStyleIdx="2" presStyleCnt="5">
        <dgm:presLayoutVars>
          <dgm:bulletEnabled val="1"/>
        </dgm:presLayoutVars>
      </dgm:prSet>
      <dgm:spPr/>
      <dgm:t>
        <a:bodyPr/>
        <a:lstStyle/>
        <a:p>
          <a:endParaRPr lang="en-US"/>
        </a:p>
      </dgm:t>
    </dgm:pt>
    <dgm:pt modelId="{2C36BAD5-81A2-422A-8351-A867EAE872D3}" type="pres">
      <dgm:prSet presAssocID="{284C5201-3478-4E58-9D31-14A611BA21E1}" presName="spNode" presStyleCnt="0"/>
      <dgm:spPr/>
      <dgm:t>
        <a:bodyPr/>
        <a:lstStyle/>
        <a:p>
          <a:endParaRPr lang="en-US"/>
        </a:p>
      </dgm:t>
    </dgm:pt>
    <dgm:pt modelId="{8437960E-5F78-49A6-B65C-0542AEFD8C05}" type="pres">
      <dgm:prSet presAssocID="{8306CC6A-FB46-4BE1-85E6-B5BD0C692449}" presName="sibTrans" presStyleLbl="sibTrans1D1" presStyleIdx="2" presStyleCnt="5"/>
      <dgm:spPr/>
      <dgm:t>
        <a:bodyPr/>
        <a:lstStyle/>
        <a:p>
          <a:endParaRPr lang="en-US"/>
        </a:p>
      </dgm:t>
    </dgm:pt>
    <dgm:pt modelId="{FA833C0B-EDD7-45F5-837B-91E41B7F305A}" type="pres">
      <dgm:prSet presAssocID="{0707CF27-A729-421E-819B-F8E25B43EEC7}" presName="node" presStyleLbl="node1" presStyleIdx="3" presStyleCnt="5">
        <dgm:presLayoutVars>
          <dgm:bulletEnabled val="1"/>
        </dgm:presLayoutVars>
      </dgm:prSet>
      <dgm:spPr/>
      <dgm:t>
        <a:bodyPr/>
        <a:lstStyle/>
        <a:p>
          <a:endParaRPr lang="en-US"/>
        </a:p>
      </dgm:t>
    </dgm:pt>
    <dgm:pt modelId="{44064378-E551-4541-B32D-A65682EC6D4D}" type="pres">
      <dgm:prSet presAssocID="{0707CF27-A729-421E-819B-F8E25B43EEC7}" presName="spNode" presStyleCnt="0"/>
      <dgm:spPr/>
      <dgm:t>
        <a:bodyPr/>
        <a:lstStyle/>
        <a:p>
          <a:endParaRPr lang="en-US"/>
        </a:p>
      </dgm:t>
    </dgm:pt>
    <dgm:pt modelId="{FE794F48-3B85-4F5C-801D-FA089D02F3C9}" type="pres">
      <dgm:prSet presAssocID="{D03D1BB8-F400-46B3-9A7C-AF242453ABB3}" presName="sibTrans" presStyleLbl="sibTrans1D1" presStyleIdx="3" presStyleCnt="5"/>
      <dgm:spPr/>
      <dgm:t>
        <a:bodyPr/>
        <a:lstStyle/>
        <a:p>
          <a:endParaRPr lang="en-US"/>
        </a:p>
      </dgm:t>
    </dgm:pt>
    <dgm:pt modelId="{B4F20194-EE98-4A95-9D19-3AD6825C7C4F}" type="pres">
      <dgm:prSet presAssocID="{F4D677ED-3B3A-4774-89F0-6650A9AD62F5}" presName="node" presStyleLbl="node1" presStyleIdx="4" presStyleCnt="5">
        <dgm:presLayoutVars>
          <dgm:bulletEnabled val="1"/>
        </dgm:presLayoutVars>
      </dgm:prSet>
      <dgm:spPr/>
      <dgm:t>
        <a:bodyPr/>
        <a:lstStyle/>
        <a:p>
          <a:endParaRPr lang="en-US"/>
        </a:p>
      </dgm:t>
    </dgm:pt>
    <dgm:pt modelId="{57DD0A32-B14C-4842-815B-5C5909E6C2CF}" type="pres">
      <dgm:prSet presAssocID="{F4D677ED-3B3A-4774-89F0-6650A9AD62F5}" presName="spNode" presStyleCnt="0"/>
      <dgm:spPr/>
      <dgm:t>
        <a:bodyPr/>
        <a:lstStyle/>
        <a:p>
          <a:endParaRPr lang="en-US"/>
        </a:p>
      </dgm:t>
    </dgm:pt>
    <dgm:pt modelId="{9F6EC3F4-3878-4D01-8886-97E88913A0E1}" type="pres">
      <dgm:prSet presAssocID="{78B23265-D72C-4313-9A9C-C6DC2B2C641A}" presName="sibTrans" presStyleLbl="sibTrans1D1" presStyleIdx="4" presStyleCnt="5"/>
      <dgm:spPr/>
      <dgm:t>
        <a:bodyPr/>
        <a:lstStyle/>
        <a:p>
          <a:endParaRPr lang="en-US"/>
        </a:p>
      </dgm:t>
    </dgm:pt>
  </dgm:ptLst>
  <dgm:cxnLst>
    <dgm:cxn modelId="{EA8CD161-2F63-4009-9DE6-3BC874AB5479}" type="presOf" srcId="{AA653BA9-613E-44E1-947F-4404A9276185}" destId="{142A88AA-DB55-46BA-B338-23D54E2146EE}" srcOrd="0" destOrd="0" presId="urn:microsoft.com/office/officeart/2005/8/layout/cycle6"/>
    <dgm:cxn modelId="{E83109B0-AE7A-4330-B9B0-9339956E35F0}" type="presOf" srcId="{284C5201-3478-4E58-9D31-14A611BA21E1}" destId="{D830FD6E-1EB0-4B8D-98BD-3DF8AB99F104}" srcOrd="0" destOrd="0" presId="urn:microsoft.com/office/officeart/2005/8/layout/cycle6"/>
    <dgm:cxn modelId="{D06F029B-08F2-4468-BB44-B67FF7205969}" type="presOf" srcId="{12CEE338-982F-4817-A15D-10FE8C38F348}" destId="{4AEBADA5-40B0-4031-B7F8-6C1D2A55F434}" srcOrd="0" destOrd="0" presId="urn:microsoft.com/office/officeart/2005/8/layout/cycle6"/>
    <dgm:cxn modelId="{17DDB02D-38BA-411B-9607-CEB56F11A57B}" srcId="{12CEE338-982F-4817-A15D-10FE8C38F348}" destId="{284C5201-3478-4E58-9D31-14A611BA21E1}" srcOrd="2" destOrd="0" parTransId="{9A4894BB-BED4-4353-B0A2-B64FB27DF388}" sibTransId="{8306CC6A-FB46-4BE1-85E6-B5BD0C692449}"/>
    <dgm:cxn modelId="{0C6753C9-B533-43AD-8388-14FCDB321CC2}" type="presOf" srcId="{8306CC6A-FB46-4BE1-85E6-B5BD0C692449}" destId="{8437960E-5F78-49A6-B65C-0542AEFD8C05}" srcOrd="0" destOrd="0" presId="urn:microsoft.com/office/officeart/2005/8/layout/cycle6"/>
    <dgm:cxn modelId="{89A4B0F1-F11F-4177-B460-D0BFD4A3301D}" srcId="{12CEE338-982F-4817-A15D-10FE8C38F348}" destId="{F4D677ED-3B3A-4774-89F0-6650A9AD62F5}" srcOrd="4" destOrd="0" parTransId="{46EA9AA1-FC9F-4912-A393-FD5E3ECD0CC2}" sibTransId="{78B23265-D72C-4313-9A9C-C6DC2B2C641A}"/>
    <dgm:cxn modelId="{42835764-F8E1-45E9-83AD-28618A0B4CD8}" type="presOf" srcId="{F4D677ED-3B3A-4774-89F0-6650A9AD62F5}" destId="{B4F20194-EE98-4A95-9D19-3AD6825C7C4F}" srcOrd="0" destOrd="0" presId="urn:microsoft.com/office/officeart/2005/8/layout/cycle6"/>
    <dgm:cxn modelId="{E0F7F2DF-3B3E-4680-AFFE-AEC20E2B1E50}" type="presOf" srcId="{6337467D-6FC0-4D1D-BC68-77E68F3C80C5}" destId="{2D89E88C-A433-40CD-A830-CD483824C526}" srcOrd="0" destOrd="0" presId="urn:microsoft.com/office/officeart/2005/8/layout/cycle6"/>
    <dgm:cxn modelId="{CDBE98D1-24B3-421F-BE41-DBFDAECAD4B9}" srcId="{12CEE338-982F-4817-A15D-10FE8C38F348}" destId="{0707CF27-A729-421E-819B-F8E25B43EEC7}" srcOrd="3" destOrd="0" parTransId="{B19395C7-CE71-4BDC-8B7D-1AB42A0DB713}" sibTransId="{D03D1BB8-F400-46B3-9A7C-AF242453ABB3}"/>
    <dgm:cxn modelId="{068916CC-8A9D-4520-8F54-6EED2B9FD626}" type="presOf" srcId="{0707CF27-A729-421E-819B-F8E25B43EEC7}" destId="{FA833C0B-EDD7-45F5-837B-91E41B7F305A}" srcOrd="0" destOrd="0" presId="urn:microsoft.com/office/officeart/2005/8/layout/cycle6"/>
    <dgm:cxn modelId="{CF521611-80A4-423D-A8A9-19CCD312809B}" type="presOf" srcId="{D03D1BB8-F400-46B3-9A7C-AF242453ABB3}" destId="{FE794F48-3B85-4F5C-801D-FA089D02F3C9}" srcOrd="0" destOrd="0" presId="urn:microsoft.com/office/officeart/2005/8/layout/cycle6"/>
    <dgm:cxn modelId="{E0A44836-FABC-4934-8C61-AE6E7E41F622}" type="presOf" srcId="{9FDC6402-0DD1-4F56-BD6D-C1E8606DD365}" destId="{A6FD8034-4DB3-4804-BEED-2123C0EBC0DB}" srcOrd="0" destOrd="0" presId="urn:microsoft.com/office/officeart/2005/8/layout/cycle6"/>
    <dgm:cxn modelId="{513B0A1D-A10B-4363-A8F0-A46CB190BF23}" srcId="{12CEE338-982F-4817-A15D-10FE8C38F348}" destId="{9FDC6402-0DD1-4F56-BD6D-C1E8606DD365}" srcOrd="0" destOrd="0" parTransId="{A2876AA4-DC8F-4E10-B1CE-F28740B705EF}" sibTransId="{B6BA7A2C-0E44-40EE-A7FA-00D7E58A962C}"/>
    <dgm:cxn modelId="{EFC0F03F-E9EE-4F75-B9EB-1DA03DCB4FF0}" srcId="{12CEE338-982F-4817-A15D-10FE8C38F348}" destId="{AA653BA9-613E-44E1-947F-4404A9276185}" srcOrd="1" destOrd="0" parTransId="{1B200E1A-50BC-4E75-BBD7-37F82AE72FF8}" sibTransId="{6337467D-6FC0-4D1D-BC68-77E68F3C80C5}"/>
    <dgm:cxn modelId="{05F3E449-6F03-4244-B944-196634327FCC}" type="presOf" srcId="{B6BA7A2C-0E44-40EE-A7FA-00D7E58A962C}" destId="{82034C23-F2E6-4630-8ABC-59A0F3A71767}" srcOrd="0" destOrd="0" presId="urn:microsoft.com/office/officeart/2005/8/layout/cycle6"/>
    <dgm:cxn modelId="{7A689CDD-0019-477F-8903-F64573D521C9}" type="presOf" srcId="{78B23265-D72C-4313-9A9C-C6DC2B2C641A}" destId="{9F6EC3F4-3878-4D01-8886-97E88913A0E1}" srcOrd="0" destOrd="0" presId="urn:microsoft.com/office/officeart/2005/8/layout/cycle6"/>
    <dgm:cxn modelId="{3A98088F-42EF-4468-90EA-07DC15E72272}" type="presParOf" srcId="{4AEBADA5-40B0-4031-B7F8-6C1D2A55F434}" destId="{A6FD8034-4DB3-4804-BEED-2123C0EBC0DB}" srcOrd="0" destOrd="0" presId="urn:microsoft.com/office/officeart/2005/8/layout/cycle6"/>
    <dgm:cxn modelId="{2A8BFCA3-97B7-44CE-AF4D-F3839C8EEE1D}" type="presParOf" srcId="{4AEBADA5-40B0-4031-B7F8-6C1D2A55F434}" destId="{2FC269D7-C883-45B5-AB85-69E221B14324}" srcOrd="1" destOrd="0" presId="urn:microsoft.com/office/officeart/2005/8/layout/cycle6"/>
    <dgm:cxn modelId="{A0728F7D-6B78-4003-9C9A-A4C7277406AA}" type="presParOf" srcId="{4AEBADA5-40B0-4031-B7F8-6C1D2A55F434}" destId="{82034C23-F2E6-4630-8ABC-59A0F3A71767}" srcOrd="2" destOrd="0" presId="urn:microsoft.com/office/officeart/2005/8/layout/cycle6"/>
    <dgm:cxn modelId="{997BF4BC-2C85-4AEB-9F55-E22998858A5C}" type="presParOf" srcId="{4AEBADA5-40B0-4031-B7F8-6C1D2A55F434}" destId="{142A88AA-DB55-46BA-B338-23D54E2146EE}" srcOrd="3" destOrd="0" presId="urn:microsoft.com/office/officeart/2005/8/layout/cycle6"/>
    <dgm:cxn modelId="{6C83B2B0-EC98-4E0E-92A9-B5A2CDA100DF}" type="presParOf" srcId="{4AEBADA5-40B0-4031-B7F8-6C1D2A55F434}" destId="{6848946D-0742-4095-BA22-FB3665B384FB}" srcOrd="4" destOrd="0" presId="urn:microsoft.com/office/officeart/2005/8/layout/cycle6"/>
    <dgm:cxn modelId="{DAA49850-CCCE-4FA5-8B46-366A7A8BD9FA}" type="presParOf" srcId="{4AEBADA5-40B0-4031-B7F8-6C1D2A55F434}" destId="{2D89E88C-A433-40CD-A830-CD483824C526}" srcOrd="5" destOrd="0" presId="urn:microsoft.com/office/officeart/2005/8/layout/cycle6"/>
    <dgm:cxn modelId="{A2EB1055-F718-46D3-9323-2C53ACABB8A3}" type="presParOf" srcId="{4AEBADA5-40B0-4031-B7F8-6C1D2A55F434}" destId="{D830FD6E-1EB0-4B8D-98BD-3DF8AB99F104}" srcOrd="6" destOrd="0" presId="urn:microsoft.com/office/officeart/2005/8/layout/cycle6"/>
    <dgm:cxn modelId="{9894B17B-E057-4E6C-8401-E2095152F981}" type="presParOf" srcId="{4AEBADA5-40B0-4031-B7F8-6C1D2A55F434}" destId="{2C36BAD5-81A2-422A-8351-A867EAE872D3}" srcOrd="7" destOrd="0" presId="urn:microsoft.com/office/officeart/2005/8/layout/cycle6"/>
    <dgm:cxn modelId="{B5EB8DAE-8EDC-4664-85F4-BDD77579DF5F}" type="presParOf" srcId="{4AEBADA5-40B0-4031-B7F8-6C1D2A55F434}" destId="{8437960E-5F78-49A6-B65C-0542AEFD8C05}" srcOrd="8" destOrd="0" presId="urn:microsoft.com/office/officeart/2005/8/layout/cycle6"/>
    <dgm:cxn modelId="{17C3D7C7-2E57-42E7-801A-521AFF8655F1}" type="presParOf" srcId="{4AEBADA5-40B0-4031-B7F8-6C1D2A55F434}" destId="{FA833C0B-EDD7-45F5-837B-91E41B7F305A}" srcOrd="9" destOrd="0" presId="urn:microsoft.com/office/officeart/2005/8/layout/cycle6"/>
    <dgm:cxn modelId="{70881BBF-A6E8-46A2-A34A-AFBB06513395}" type="presParOf" srcId="{4AEBADA5-40B0-4031-B7F8-6C1D2A55F434}" destId="{44064378-E551-4541-B32D-A65682EC6D4D}" srcOrd="10" destOrd="0" presId="urn:microsoft.com/office/officeart/2005/8/layout/cycle6"/>
    <dgm:cxn modelId="{82F43A98-9868-4E87-8FC8-2793250D1577}" type="presParOf" srcId="{4AEBADA5-40B0-4031-B7F8-6C1D2A55F434}" destId="{FE794F48-3B85-4F5C-801D-FA089D02F3C9}" srcOrd="11" destOrd="0" presId="urn:microsoft.com/office/officeart/2005/8/layout/cycle6"/>
    <dgm:cxn modelId="{E9AB9516-337E-4001-A3BB-C9C24EFA8F8D}" type="presParOf" srcId="{4AEBADA5-40B0-4031-B7F8-6C1D2A55F434}" destId="{B4F20194-EE98-4A95-9D19-3AD6825C7C4F}" srcOrd="12" destOrd="0" presId="urn:microsoft.com/office/officeart/2005/8/layout/cycle6"/>
    <dgm:cxn modelId="{A48B53A8-B183-40AA-A209-71F9C9A2C965}" type="presParOf" srcId="{4AEBADA5-40B0-4031-B7F8-6C1D2A55F434}" destId="{57DD0A32-B14C-4842-815B-5C5909E6C2CF}" srcOrd="13" destOrd="0" presId="urn:microsoft.com/office/officeart/2005/8/layout/cycle6"/>
    <dgm:cxn modelId="{A1D63CC3-1FB7-4A6F-9DA9-AA7EBB98223A}" type="presParOf" srcId="{4AEBADA5-40B0-4031-B7F8-6C1D2A55F434}" destId="{9F6EC3F4-3878-4D01-8886-97E88913A0E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24C46-B7C7-49F8-973A-4580B9C623DF}" type="doc">
      <dgm:prSet loTypeId="urn:microsoft.com/office/officeart/2009/3/layout/CircleRelationship" loCatId="relationship" qsTypeId="urn:microsoft.com/office/officeart/2005/8/quickstyle/simple1" qsCatId="simple" csTypeId="urn:microsoft.com/office/officeart/2005/8/colors/colorful2" csCatId="colorful" phldr="1"/>
      <dgm:spPr/>
      <dgm:t>
        <a:bodyPr/>
        <a:lstStyle/>
        <a:p>
          <a:endParaRPr lang="en-US"/>
        </a:p>
      </dgm:t>
    </dgm:pt>
    <dgm:pt modelId="{C2A42CF9-54FD-4747-86E1-4AFCFF6B6ACA}">
      <dgm:prSet phldrT="[Text]"/>
      <dgm:spPr>
        <a:effectLst>
          <a:outerShdw blurRad="50800" dist="38100" algn="l" rotWithShape="0">
            <a:prstClr val="black">
              <a:alpha val="40000"/>
            </a:prstClr>
          </a:outerShdw>
        </a:effectLst>
      </dgm:spPr>
      <dgm:t>
        <a:bodyPr/>
        <a:lstStyle/>
        <a:p>
          <a:r>
            <a:rPr lang="en-US" b="1" dirty="0" smtClean="0"/>
            <a:t>Personal Lines Consumer</a:t>
          </a:r>
          <a:endParaRPr lang="en-US" b="1" dirty="0"/>
        </a:p>
      </dgm:t>
    </dgm:pt>
    <dgm:pt modelId="{8C0001BF-6B95-465B-AB58-583E091DA273}" type="parTrans" cxnId="{103D0E74-5D7B-489C-A9EB-5B1E11949A9F}">
      <dgm:prSet/>
      <dgm:spPr/>
      <dgm:t>
        <a:bodyPr/>
        <a:lstStyle/>
        <a:p>
          <a:endParaRPr lang="en-US"/>
        </a:p>
      </dgm:t>
    </dgm:pt>
    <dgm:pt modelId="{622210B6-E4E6-4B91-878A-90D9C9727797}" type="sibTrans" cxnId="{103D0E74-5D7B-489C-A9EB-5B1E11949A9F}">
      <dgm:prSet/>
      <dgm:spPr/>
      <dgm:t>
        <a:bodyPr/>
        <a:lstStyle/>
        <a:p>
          <a:endParaRPr lang="en-US"/>
        </a:p>
      </dgm:t>
    </dgm:pt>
    <dgm:pt modelId="{B2AA6F15-AD21-4909-AFAE-2FCA55C26F8C}">
      <dgm:prSet phldrT="[Text]" custT="1"/>
      <dgm:spPr>
        <a:solidFill>
          <a:schemeClr val="bg2">
            <a:lumMod val="75000"/>
          </a:schemeClr>
        </a:solidFill>
        <a:effectLst>
          <a:outerShdw blurRad="50800" dist="38100" algn="l" rotWithShape="0">
            <a:prstClr val="black">
              <a:alpha val="40000"/>
            </a:prstClr>
          </a:outerShdw>
        </a:effectLst>
      </dgm:spPr>
      <dgm:t>
        <a:bodyPr/>
        <a:lstStyle/>
        <a:p>
          <a:r>
            <a:rPr lang="en-US" sz="1400" b="1" dirty="0" smtClean="0"/>
            <a:t>High Net Worth</a:t>
          </a:r>
          <a:endParaRPr lang="en-US" sz="1400" b="1" dirty="0"/>
        </a:p>
      </dgm:t>
    </dgm:pt>
    <dgm:pt modelId="{384306AC-4868-4512-A733-BD42BD0EDA1F}" type="parTrans" cxnId="{47CC23BB-DFB8-42F3-A95F-9A1DB70FF4E3}">
      <dgm:prSet/>
      <dgm:spPr/>
      <dgm:t>
        <a:bodyPr/>
        <a:lstStyle/>
        <a:p>
          <a:endParaRPr lang="en-US"/>
        </a:p>
      </dgm:t>
    </dgm:pt>
    <dgm:pt modelId="{961505D8-57F2-4D43-B331-12D9BE4BE388}" type="sibTrans" cxnId="{47CC23BB-DFB8-42F3-A95F-9A1DB70FF4E3}">
      <dgm:prSet/>
      <dgm:spPr/>
      <dgm:t>
        <a:bodyPr/>
        <a:lstStyle/>
        <a:p>
          <a:endParaRPr lang="en-US"/>
        </a:p>
      </dgm:t>
    </dgm:pt>
    <dgm:pt modelId="{6026DF26-9162-4A09-A923-B464F0DBC0DC}">
      <dgm:prSet phldrT="[Text]" custT="1"/>
      <dgm:spPr>
        <a:solidFill>
          <a:schemeClr val="tx2">
            <a:lumMod val="75000"/>
            <a:lumOff val="25000"/>
          </a:schemeClr>
        </a:solidFill>
        <a:effectLst>
          <a:outerShdw blurRad="50800" dist="38100" algn="l" rotWithShape="0">
            <a:prstClr val="black">
              <a:alpha val="40000"/>
            </a:prstClr>
          </a:outerShdw>
        </a:effectLst>
      </dgm:spPr>
      <dgm:t>
        <a:bodyPr/>
        <a:lstStyle/>
        <a:p>
          <a:r>
            <a:rPr lang="en-US" sz="1400" b="1" dirty="0" smtClean="0"/>
            <a:t>Non-Standard Auto</a:t>
          </a:r>
          <a:endParaRPr lang="en-US" sz="1400" b="1" dirty="0"/>
        </a:p>
      </dgm:t>
    </dgm:pt>
    <dgm:pt modelId="{03EBDAED-0C77-42A0-91C9-E662DD9F165C}" type="parTrans" cxnId="{B5CDEB30-1E2D-4CEC-B6D0-B39835BE6522}">
      <dgm:prSet/>
      <dgm:spPr/>
      <dgm:t>
        <a:bodyPr/>
        <a:lstStyle/>
        <a:p>
          <a:endParaRPr lang="en-US"/>
        </a:p>
      </dgm:t>
    </dgm:pt>
    <dgm:pt modelId="{C6B7B9F4-EF09-4557-9581-C6EC8A58160C}" type="sibTrans" cxnId="{B5CDEB30-1E2D-4CEC-B6D0-B39835BE6522}">
      <dgm:prSet/>
      <dgm:spPr/>
      <dgm:t>
        <a:bodyPr/>
        <a:lstStyle/>
        <a:p>
          <a:endParaRPr lang="en-US"/>
        </a:p>
      </dgm:t>
    </dgm:pt>
    <dgm:pt modelId="{8C8BDA2C-438A-4299-8BB7-EF88C197DEE5}">
      <dgm:prSet phldrT="[Text]"/>
      <dgm:spPr>
        <a:solidFill>
          <a:srgbClr val="C8E1FA"/>
        </a:solidFill>
        <a:ln>
          <a:solidFill>
            <a:schemeClr val="bg1"/>
          </a:solidFill>
        </a:ln>
        <a:effectLst>
          <a:outerShdw blurRad="50800" dist="38100" algn="l" rotWithShape="0">
            <a:prstClr val="black">
              <a:alpha val="40000"/>
            </a:prstClr>
          </a:outerShdw>
        </a:effectLst>
      </dgm:spPr>
      <dgm:t>
        <a:bodyPr/>
        <a:lstStyle/>
        <a:p>
          <a:r>
            <a:rPr lang="en-US" b="1" dirty="0" smtClean="0">
              <a:solidFill>
                <a:srgbClr val="002060"/>
              </a:solidFill>
            </a:rPr>
            <a:t>Senior Segment</a:t>
          </a:r>
          <a:endParaRPr lang="en-US" b="1" dirty="0">
            <a:solidFill>
              <a:srgbClr val="002060"/>
            </a:solidFill>
          </a:endParaRPr>
        </a:p>
      </dgm:t>
    </dgm:pt>
    <dgm:pt modelId="{0CB22AB0-09E1-4D51-A913-9307E7A55150}" type="parTrans" cxnId="{2444A81E-06BC-41BC-B2E9-7F5D6EDCA5A1}">
      <dgm:prSet/>
      <dgm:spPr/>
      <dgm:t>
        <a:bodyPr/>
        <a:lstStyle/>
        <a:p>
          <a:endParaRPr lang="en-US"/>
        </a:p>
      </dgm:t>
    </dgm:pt>
    <dgm:pt modelId="{4908B790-FDBD-49E4-A04C-51C0C8323FF0}" type="sibTrans" cxnId="{2444A81E-06BC-41BC-B2E9-7F5D6EDCA5A1}">
      <dgm:prSet/>
      <dgm:spPr/>
      <dgm:t>
        <a:bodyPr/>
        <a:lstStyle/>
        <a:p>
          <a:endParaRPr lang="en-US"/>
        </a:p>
      </dgm:t>
    </dgm:pt>
    <dgm:pt modelId="{EF6CDB73-1901-4BC7-B282-83B878208294}">
      <dgm:prSet phldrT="[Text]" custT="1"/>
      <dgm:spPr>
        <a:solidFill>
          <a:srgbClr val="375785"/>
        </a:solidFill>
        <a:effectLst>
          <a:outerShdw blurRad="50800" dist="38100" algn="l" rotWithShape="0">
            <a:prstClr val="black">
              <a:alpha val="40000"/>
            </a:prstClr>
          </a:outerShdw>
        </a:effectLst>
      </dgm:spPr>
      <dgm:t>
        <a:bodyPr/>
        <a:lstStyle/>
        <a:p>
          <a:r>
            <a:rPr lang="en-US" sz="1400" b="1" dirty="0" smtClean="0"/>
            <a:t>Young Adults</a:t>
          </a:r>
          <a:endParaRPr lang="en-US" sz="1400" b="1" dirty="0"/>
        </a:p>
      </dgm:t>
    </dgm:pt>
    <dgm:pt modelId="{5ACE560C-6C6C-499C-9FC9-A6FDBEE4B066}" type="parTrans" cxnId="{CA3A9DC5-2798-4B28-A134-AA840FBF1987}">
      <dgm:prSet/>
      <dgm:spPr/>
      <dgm:t>
        <a:bodyPr/>
        <a:lstStyle/>
        <a:p>
          <a:endParaRPr lang="en-US"/>
        </a:p>
      </dgm:t>
    </dgm:pt>
    <dgm:pt modelId="{BA65B037-43E8-4432-94C6-95D61635902B}" type="sibTrans" cxnId="{CA3A9DC5-2798-4B28-A134-AA840FBF1987}">
      <dgm:prSet/>
      <dgm:spPr/>
      <dgm:t>
        <a:bodyPr/>
        <a:lstStyle/>
        <a:p>
          <a:endParaRPr lang="en-US"/>
        </a:p>
      </dgm:t>
    </dgm:pt>
    <dgm:pt modelId="{F297FC9B-E01E-4FB4-9A5C-3D0DF76FE025}">
      <dgm:prSet phldrT="[Text]" custT="1"/>
      <dgm:spPr>
        <a:solidFill>
          <a:srgbClr val="66FFFF"/>
        </a:solidFill>
        <a:effectLst>
          <a:outerShdw blurRad="50800" dist="38100" algn="l" rotWithShape="0">
            <a:prstClr val="black">
              <a:alpha val="40000"/>
            </a:prstClr>
          </a:outerShdw>
        </a:effectLst>
      </dgm:spPr>
      <dgm:t>
        <a:bodyPr/>
        <a:lstStyle/>
        <a:p>
          <a:r>
            <a:rPr lang="en-US" sz="1400" b="1" dirty="0" smtClean="0">
              <a:solidFill>
                <a:srgbClr val="002060"/>
              </a:solidFill>
            </a:rPr>
            <a:t>Hispanic Market</a:t>
          </a:r>
          <a:endParaRPr lang="en-US" sz="1400" b="1" dirty="0">
            <a:solidFill>
              <a:srgbClr val="002060"/>
            </a:solidFill>
          </a:endParaRPr>
        </a:p>
      </dgm:t>
    </dgm:pt>
    <dgm:pt modelId="{1351257B-2D54-4A37-9DBC-2E006D3350C9}" type="parTrans" cxnId="{979E17D4-E99C-4092-9D8E-7C2FA1231D99}">
      <dgm:prSet/>
      <dgm:spPr/>
      <dgm:t>
        <a:bodyPr/>
        <a:lstStyle/>
        <a:p>
          <a:endParaRPr lang="en-US"/>
        </a:p>
      </dgm:t>
    </dgm:pt>
    <dgm:pt modelId="{12368AFC-F613-40A0-AACA-BC8398079D4A}" type="sibTrans" cxnId="{979E17D4-E99C-4092-9D8E-7C2FA1231D99}">
      <dgm:prSet/>
      <dgm:spPr/>
      <dgm:t>
        <a:bodyPr/>
        <a:lstStyle/>
        <a:p>
          <a:endParaRPr lang="en-US"/>
        </a:p>
      </dgm:t>
    </dgm:pt>
    <dgm:pt modelId="{4BDCED3D-2A6B-473E-8095-D5B5F7D9885B}" type="pres">
      <dgm:prSet presAssocID="{29B24C46-B7C7-49F8-973A-4580B9C623DF}" presName="Name0" presStyleCnt="0">
        <dgm:presLayoutVars>
          <dgm:chMax val="1"/>
          <dgm:chPref val="1"/>
        </dgm:presLayoutVars>
      </dgm:prSet>
      <dgm:spPr/>
      <dgm:t>
        <a:bodyPr/>
        <a:lstStyle/>
        <a:p>
          <a:endParaRPr lang="en-US"/>
        </a:p>
      </dgm:t>
    </dgm:pt>
    <dgm:pt modelId="{0B772538-D38C-4F23-84A9-BD9DECF99254}" type="pres">
      <dgm:prSet presAssocID="{C2A42CF9-54FD-4747-86E1-4AFCFF6B6ACA}" presName="Parent" presStyleLbl="node0" presStyleIdx="0" presStyleCnt="1">
        <dgm:presLayoutVars>
          <dgm:chMax val="5"/>
          <dgm:chPref val="5"/>
        </dgm:presLayoutVars>
      </dgm:prSet>
      <dgm:spPr/>
      <dgm:t>
        <a:bodyPr/>
        <a:lstStyle/>
        <a:p>
          <a:endParaRPr lang="en-US"/>
        </a:p>
      </dgm:t>
    </dgm:pt>
    <dgm:pt modelId="{8C5EAFA2-F7B0-42C8-B03C-138907CE19E4}" type="pres">
      <dgm:prSet presAssocID="{C2A42CF9-54FD-4747-86E1-4AFCFF6B6ACA}" presName="Accent2" presStyleLbl="node1" presStyleIdx="0" presStyleCnt="19"/>
      <dgm:spPr>
        <a:solidFill>
          <a:schemeClr val="bg1">
            <a:lumMod val="75000"/>
          </a:schemeClr>
        </a:solidFill>
        <a:ln>
          <a:noFill/>
        </a:ln>
      </dgm:spPr>
      <dgm:t>
        <a:bodyPr/>
        <a:lstStyle/>
        <a:p>
          <a:endParaRPr lang="en-US"/>
        </a:p>
      </dgm:t>
    </dgm:pt>
    <dgm:pt modelId="{61DC5D3A-E892-4C2A-BC2B-FEEE98D8DF57}" type="pres">
      <dgm:prSet presAssocID="{C2A42CF9-54FD-4747-86E1-4AFCFF6B6ACA}" presName="Accent3" presStyleLbl="node1" presStyleIdx="1" presStyleCnt="19"/>
      <dgm:spPr>
        <a:solidFill>
          <a:schemeClr val="bg1">
            <a:lumMod val="75000"/>
          </a:schemeClr>
        </a:solidFill>
      </dgm:spPr>
      <dgm:t>
        <a:bodyPr/>
        <a:lstStyle/>
        <a:p>
          <a:endParaRPr lang="en-US"/>
        </a:p>
      </dgm:t>
    </dgm:pt>
    <dgm:pt modelId="{E7B01488-2ED7-4A14-9181-001069423CA9}" type="pres">
      <dgm:prSet presAssocID="{C2A42CF9-54FD-4747-86E1-4AFCFF6B6ACA}" presName="Accent4" presStyleLbl="node1" presStyleIdx="2" presStyleCnt="19"/>
      <dgm:spPr>
        <a:solidFill>
          <a:schemeClr val="bg1">
            <a:lumMod val="75000"/>
          </a:schemeClr>
        </a:solidFill>
      </dgm:spPr>
      <dgm:t>
        <a:bodyPr/>
        <a:lstStyle/>
        <a:p>
          <a:endParaRPr lang="en-US"/>
        </a:p>
      </dgm:t>
    </dgm:pt>
    <dgm:pt modelId="{38F257D9-F0DD-47F3-9F91-50B729CBACD2}" type="pres">
      <dgm:prSet presAssocID="{C2A42CF9-54FD-4747-86E1-4AFCFF6B6ACA}" presName="Accent5" presStyleLbl="node1" presStyleIdx="3" presStyleCnt="19"/>
      <dgm:spPr>
        <a:solidFill>
          <a:schemeClr val="bg1">
            <a:lumMod val="75000"/>
          </a:schemeClr>
        </a:solidFill>
        <a:ln>
          <a:noFill/>
        </a:ln>
        <a:effectLst>
          <a:outerShdw blurRad="50800" dist="38100" dir="18900000" algn="bl" rotWithShape="0">
            <a:prstClr val="black">
              <a:alpha val="40000"/>
            </a:prstClr>
          </a:outerShdw>
        </a:effectLst>
      </dgm:spPr>
      <dgm:t>
        <a:bodyPr/>
        <a:lstStyle/>
        <a:p>
          <a:endParaRPr lang="en-US"/>
        </a:p>
      </dgm:t>
    </dgm:pt>
    <dgm:pt modelId="{0718FEB7-0E58-4820-B33F-0A9926F6685C}" type="pres">
      <dgm:prSet presAssocID="{C2A42CF9-54FD-4747-86E1-4AFCFF6B6ACA}" presName="Accent6" presStyleLbl="node1" presStyleIdx="4" presStyleCnt="19"/>
      <dgm:spPr>
        <a:solidFill>
          <a:schemeClr val="bg1">
            <a:lumMod val="75000"/>
          </a:schemeClr>
        </a:solidFill>
        <a:ln>
          <a:noFill/>
        </a:ln>
        <a:effectLst>
          <a:outerShdw blurRad="50800" dist="38100" dir="18900000" algn="bl" rotWithShape="0">
            <a:prstClr val="black">
              <a:alpha val="40000"/>
            </a:prstClr>
          </a:outerShdw>
        </a:effectLst>
      </dgm:spPr>
      <dgm:t>
        <a:bodyPr/>
        <a:lstStyle/>
        <a:p>
          <a:endParaRPr lang="en-US"/>
        </a:p>
      </dgm:t>
    </dgm:pt>
    <dgm:pt modelId="{7053E722-C36E-4995-9957-B6268CA3241E}" type="pres">
      <dgm:prSet presAssocID="{B2AA6F15-AD21-4909-AFAE-2FCA55C26F8C}" presName="Child1" presStyleLbl="node1" presStyleIdx="5" presStyleCnt="19">
        <dgm:presLayoutVars>
          <dgm:chMax val="0"/>
          <dgm:chPref val="0"/>
        </dgm:presLayoutVars>
      </dgm:prSet>
      <dgm:spPr/>
      <dgm:t>
        <a:bodyPr/>
        <a:lstStyle/>
        <a:p>
          <a:endParaRPr lang="en-US"/>
        </a:p>
      </dgm:t>
    </dgm:pt>
    <dgm:pt modelId="{302737B2-7116-49CD-B633-A6F355045E26}" type="pres">
      <dgm:prSet presAssocID="{B2AA6F15-AD21-4909-AFAE-2FCA55C26F8C}" presName="Accent7" presStyleCnt="0"/>
      <dgm:spPr/>
    </dgm:pt>
    <dgm:pt modelId="{A119284D-DD0F-44FB-BB68-BFAB2DEF3A19}" type="pres">
      <dgm:prSet presAssocID="{B2AA6F15-AD21-4909-AFAE-2FCA55C26F8C}" presName="AccentHold1" presStyleLbl="node1" presStyleIdx="6" presStyleCnt="19"/>
      <dgm:spPr>
        <a:solidFill>
          <a:schemeClr val="bg2">
            <a:lumMod val="75000"/>
          </a:schemeClr>
        </a:solidFill>
        <a:ln>
          <a:noFill/>
        </a:ln>
        <a:effectLst>
          <a:outerShdw blurRad="50800" dist="38100" dir="18900000" algn="bl" rotWithShape="0">
            <a:prstClr val="black">
              <a:alpha val="40000"/>
            </a:prstClr>
          </a:outerShdw>
        </a:effectLst>
      </dgm:spPr>
      <dgm:t>
        <a:bodyPr/>
        <a:lstStyle/>
        <a:p>
          <a:endParaRPr lang="en-US"/>
        </a:p>
      </dgm:t>
    </dgm:pt>
    <dgm:pt modelId="{B9260657-FEE6-4574-B470-10B403D28E5E}" type="pres">
      <dgm:prSet presAssocID="{B2AA6F15-AD21-4909-AFAE-2FCA55C26F8C}" presName="Accent8" presStyleCnt="0"/>
      <dgm:spPr/>
    </dgm:pt>
    <dgm:pt modelId="{F2F6CBA2-6402-4D83-9469-53DDF039A963}" type="pres">
      <dgm:prSet presAssocID="{B2AA6F15-AD21-4909-AFAE-2FCA55C26F8C}" presName="AccentHold2" presStyleLbl="node1" presStyleIdx="7" presStyleCnt="19"/>
      <dgm:spPr>
        <a:solidFill>
          <a:schemeClr val="bg2">
            <a:lumMod val="75000"/>
          </a:schemeClr>
        </a:solidFill>
      </dgm:spPr>
      <dgm:t>
        <a:bodyPr/>
        <a:lstStyle/>
        <a:p>
          <a:endParaRPr lang="en-US"/>
        </a:p>
      </dgm:t>
    </dgm:pt>
    <dgm:pt modelId="{30FB824E-4E8F-4DB2-80F8-00146415C3C1}" type="pres">
      <dgm:prSet presAssocID="{6026DF26-9162-4A09-A923-B464F0DBC0DC}" presName="Child2" presStyleLbl="node1" presStyleIdx="8" presStyleCnt="19" custScaleX="109432">
        <dgm:presLayoutVars>
          <dgm:chMax val="0"/>
          <dgm:chPref val="0"/>
        </dgm:presLayoutVars>
      </dgm:prSet>
      <dgm:spPr/>
      <dgm:t>
        <a:bodyPr/>
        <a:lstStyle/>
        <a:p>
          <a:endParaRPr lang="en-US"/>
        </a:p>
      </dgm:t>
    </dgm:pt>
    <dgm:pt modelId="{8062C9F2-DEE7-4B8C-BC56-85113FACFAE1}" type="pres">
      <dgm:prSet presAssocID="{6026DF26-9162-4A09-A923-B464F0DBC0DC}" presName="Accent9" presStyleCnt="0"/>
      <dgm:spPr/>
    </dgm:pt>
    <dgm:pt modelId="{800A175D-10A5-41D9-B322-0443DDB83CC1}" type="pres">
      <dgm:prSet presAssocID="{6026DF26-9162-4A09-A923-B464F0DBC0DC}" presName="AccentHold1" presStyleLbl="node1" presStyleIdx="9" presStyleCnt="19"/>
      <dgm:spPr>
        <a:solidFill>
          <a:schemeClr val="tx2">
            <a:lumMod val="75000"/>
            <a:lumOff val="25000"/>
          </a:schemeClr>
        </a:solidFill>
        <a:ln>
          <a:noFill/>
        </a:ln>
        <a:effectLst>
          <a:outerShdw blurRad="50800" dist="38100" dir="18900000" algn="bl" rotWithShape="0">
            <a:prstClr val="black">
              <a:alpha val="40000"/>
            </a:prstClr>
          </a:outerShdw>
        </a:effectLst>
      </dgm:spPr>
      <dgm:t>
        <a:bodyPr/>
        <a:lstStyle/>
        <a:p>
          <a:endParaRPr lang="en-US"/>
        </a:p>
      </dgm:t>
    </dgm:pt>
    <dgm:pt modelId="{59289E1E-249E-4119-B5C3-FCEF82D8BE93}" type="pres">
      <dgm:prSet presAssocID="{6026DF26-9162-4A09-A923-B464F0DBC0DC}" presName="Accent10" presStyleCnt="0"/>
      <dgm:spPr/>
    </dgm:pt>
    <dgm:pt modelId="{B34126F9-D159-4C90-AFC3-E9E49CDEB106}" type="pres">
      <dgm:prSet presAssocID="{6026DF26-9162-4A09-A923-B464F0DBC0DC}" presName="AccentHold2" presStyleLbl="node1" presStyleIdx="10" presStyleCnt="19"/>
      <dgm:spPr>
        <a:solidFill>
          <a:schemeClr val="tx2">
            <a:lumMod val="75000"/>
            <a:lumOff val="25000"/>
          </a:schemeClr>
        </a:solidFill>
      </dgm:spPr>
      <dgm:t>
        <a:bodyPr/>
        <a:lstStyle/>
        <a:p>
          <a:endParaRPr lang="en-US"/>
        </a:p>
      </dgm:t>
    </dgm:pt>
    <dgm:pt modelId="{B7E11821-5751-4367-AD1C-B37F743436A6}" type="pres">
      <dgm:prSet presAssocID="{6026DF26-9162-4A09-A923-B464F0DBC0DC}" presName="Accent11" presStyleCnt="0"/>
      <dgm:spPr/>
    </dgm:pt>
    <dgm:pt modelId="{C388D52A-7E41-4B89-8A77-96CD54BB96B3}" type="pres">
      <dgm:prSet presAssocID="{6026DF26-9162-4A09-A923-B464F0DBC0DC}" presName="AccentHold3" presStyleLbl="node1" presStyleIdx="11" presStyleCnt="19"/>
      <dgm:spPr>
        <a:solidFill>
          <a:schemeClr val="tx2">
            <a:lumMod val="75000"/>
            <a:lumOff val="25000"/>
          </a:schemeClr>
        </a:solidFill>
        <a:ln>
          <a:noFill/>
        </a:ln>
        <a:effectLst>
          <a:outerShdw blurRad="50800" dist="38100" dir="18900000" algn="bl" rotWithShape="0">
            <a:prstClr val="black">
              <a:alpha val="40000"/>
            </a:prstClr>
          </a:outerShdw>
        </a:effectLst>
      </dgm:spPr>
      <dgm:t>
        <a:bodyPr/>
        <a:lstStyle/>
        <a:p>
          <a:endParaRPr lang="en-US"/>
        </a:p>
      </dgm:t>
    </dgm:pt>
    <dgm:pt modelId="{DC170654-6CE0-408C-BED5-9F1717AA8ED5}" type="pres">
      <dgm:prSet presAssocID="{8C8BDA2C-438A-4299-8BB7-EF88C197DEE5}" presName="Child3" presStyleLbl="node1" presStyleIdx="12" presStyleCnt="19">
        <dgm:presLayoutVars>
          <dgm:chMax val="0"/>
          <dgm:chPref val="0"/>
        </dgm:presLayoutVars>
      </dgm:prSet>
      <dgm:spPr/>
      <dgm:t>
        <a:bodyPr/>
        <a:lstStyle/>
        <a:p>
          <a:endParaRPr lang="en-US"/>
        </a:p>
      </dgm:t>
    </dgm:pt>
    <dgm:pt modelId="{B0A13644-C2FF-46DB-A684-C75686D45196}" type="pres">
      <dgm:prSet presAssocID="{8C8BDA2C-438A-4299-8BB7-EF88C197DEE5}" presName="Accent12" presStyleCnt="0"/>
      <dgm:spPr/>
    </dgm:pt>
    <dgm:pt modelId="{DD32FB67-F927-4D62-984B-110B8E3C5131}" type="pres">
      <dgm:prSet presAssocID="{8C8BDA2C-438A-4299-8BB7-EF88C197DEE5}" presName="AccentHold1" presStyleLbl="node1" presStyleIdx="13" presStyleCnt="19"/>
      <dgm:spPr>
        <a:solidFill>
          <a:srgbClr val="C8E1FA"/>
        </a:solidFill>
      </dgm:spPr>
      <dgm:t>
        <a:bodyPr/>
        <a:lstStyle/>
        <a:p>
          <a:endParaRPr lang="en-US"/>
        </a:p>
      </dgm:t>
    </dgm:pt>
    <dgm:pt modelId="{619C9077-D08B-4C39-A339-1BA5C553A9F1}" type="pres">
      <dgm:prSet presAssocID="{EF6CDB73-1901-4BC7-B282-83B878208294}" presName="Child4" presStyleLbl="node1" presStyleIdx="14" presStyleCnt="19">
        <dgm:presLayoutVars>
          <dgm:chMax val="0"/>
          <dgm:chPref val="0"/>
        </dgm:presLayoutVars>
      </dgm:prSet>
      <dgm:spPr/>
      <dgm:t>
        <a:bodyPr/>
        <a:lstStyle/>
        <a:p>
          <a:endParaRPr lang="en-US"/>
        </a:p>
      </dgm:t>
    </dgm:pt>
    <dgm:pt modelId="{AE3CE6C5-C4EE-4D37-BEED-162079FBC36C}" type="pres">
      <dgm:prSet presAssocID="{EF6CDB73-1901-4BC7-B282-83B878208294}" presName="Accent13" presStyleCnt="0"/>
      <dgm:spPr/>
    </dgm:pt>
    <dgm:pt modelId="{F6DC2E09-B472-4D8F-A7A2-68EC2DA31F73}" type="pres">
      <dgm:prSet presAssocID="{EF6CDB73-1901-4BC7-B282-83B878208294}" presName="AccentHold1" presStyleLbl="node1" presStyleIdx="15" presStyleCnt="19"/>
      <dgm:spPr>
        <a:solidFill>
          <a:srgbClr val="375785"/>
        </a:solidFill>
      </dgm:spPr>
      <dgm:t>
        <a:bodyPr/>
        <a:lstStyle/>
        <a:p>
          <a:endParaRPr lang="en-US"/>
        </a:p>
      </dgm:t>
    </dgm:pt>
    <dgm:pt modelId="{F3996705-599F-46EE-8C9C-9E5BE1EEA428}" type="pres">
      <dgm:prSet presAssocID="{F297FC9B-E01E-4FB4-9A5C-3D0DF76FE025}" presName="Child5" presStyleLbl="node1" presStyleIdx="16" presStyleCnt="19" custLinFactNeighborX="25752" custLinFactNeighborY="20477">
        <dgm:presLayoutVars>
          <dgm:chMax val="0"/>
          <dgm:chPref val="0"/>
        </dgm:presLayoutVars>
      </dgm:prSet>
      <dgm:spPr/>
      <dgm:t>
        <a:bodyPr/>
        <a:lstStyle/>
        <a:p>
          <a:endParaRPr lang="en-US"/>
        </a:p>
      </dgm:t>
    </dgm:pt>
    <dgm:pt modelId="{6A6B090A-05D2-4149-A1B4-672F2123370C}" type="pres">
      <dgm:prSet presAssocID="{F297FC9B-E01E-4FB4-9A5C-3D0DF76FE025}" presName="Accent15" presStyleCnt="0"/>
      <dgm:spPr/>
    </dgm:pt>
    <dgm:pt modelId="{3911D258-724B-4E46-B46A-0DA0F48F604F}" type="pres">
      <dgm:prSet presAssocID="{F297FC9B-E01E-4FB4-9A5C-3D0DF76FE025}" presName="AccentHold2" presStyleLbl="node1" presStyleIdx="17" presStyleCnt="19"/>
      <dgm:spPr>
        <a:solidFill>
          <a:srgbClr val="66FFFF"/>
        </a:solidFill>
      </dgm:spPr>
      <dgm:t>
        <a:bodyPr/>
        <a:lstStyle/>
        <a:p>
          <a:endParaRPr lang="en-US"/>
        </a:p>
      </dgm:t>
    </dgm:pt>
    <dgm:pt modelId="{987F16DE-7EA5-4010-A537-F67830CD9E68}" type="pres">
      <dgm:prSet presAssocID="{F297FC9B-E01E-4FB4-9A5C-3D0DF76FE025}" presName="Accent16" presStyleCnt="0"/>
      <dgm:spPr/>
    </dgm:pt>
    <dgm:pt modelId="{250F61D6-15AE-4865-8DAC-33D7A086790C}" type="pres">
      <dgm:prSet presAssocID="{F297FC9B-E01E-4FB4-9A5C-3D0DF76FE025}" presName="AccentHold3" presStyleLbl="node1" presStyleIdx="18" presStyleCnt="19"/>
      <dgm:spPr>
        <a:solidFill>
          <a:srgbClr val="66FFFF"/>
        </a:solidFill>
      </dgm:spPr>
      <dgm:t>
        <a:bodyPr/>
        <a:lstStyle/>
        <a:p>
          <a:endParaRPr lang="en-US"/>
        </a:p>
      </dgm:t>
    </dgm:pt>
  </dgm:ptLst>
  <dgm:cxnLst>
    <dgm:cxn modelId="{CA3A9DC5-2798-4B28-A134-AA840FBF1987}" srcId="{C2A42CF9-54FD-4747-86E1-4AFCFF6B6ACA}" destId="{EF6CDB73-1901-4BC7-B282-83B878208294}" srcOrd="3" destOrd="0" parTransId="{5ACE560C-6C6C-499C-9FC9-A6FDBEE4B066}" sibTransId="{BA65B037-43E8-4432-94C6-95D61635902B}"/>
    <dgm:cxn modelId="{88BA2525-00DA-4A33-AD72-4C2776475F34}" type="presOf" srcId="{8C8BDA2C-438A-4299-8BB7-EF88C197DEE5}" destId="{DC170654-6CE0-408C-BED5-9F1717AA8ED5}" srcOrd="0" destOrd="0" presId="urn:microsoft.com/office/officeart/2009/3/layout/CircleRelationship"/>
    <dgm:cxn modelId="{D158EDDA-ACDC-4BA1-BEE3-804DD35B08AA}" type="presOf" srcId="{29B24C46-B7C7-49F8-973A-4580B9C623DF}" destId="{4BDCED3D-2A6B-473E-8095-D5B5F7D9885B}" srcOrd="0" destOrd="0" presId="urn:microsoft.com/office/officeart/2009/3/layout/CircleRelationship"/>
    <dgm:cxn modelId="{07E7E375-AF33-49A0-95C0-C90F1CFA7D30}" type="presOf" srcId="{6026DF26-9162-4A09-A923-B464F0DBC0DC}" destId="{30FB824E-4E8F-4DB2-80F8-00146415C3C1}" srcOrd="0" destOrd="0" presId="urn:microsoft.com/office/officeart/2009/3/layout/CircleRelationship"/>
    <dgm:cxn modelId="{EE89DF65-9542-4CA9-A4D6-BF34A1695EEE}" type="presOf" srcId="{C2A42CF9-54FD-4747-86E1-4AFCFF6B6ACA}" destId="{0B772538-D38C-4F23-84A9-BD9DECF99254}" srcOrd="0" destOrd="0" presId="urn:microsoft.com/office/officeart/2009/3/layout/CircleRelationship"/>
    <dgm:cxn modelId="{979E17D4-E99C-4092-9D8E-7C2FA1231D99}" srcId="{C2A42CF9-54FD-4747-86E1-4AFCFF6B6ACA}" destId="{F297FC9B-E01E-4FB4-9A5C-3D0DF76FE025}" srcOrd="4" destOrd="0" parTransId="{1351257B-2D54-4A37-9DBC-2E006D3350C9}" sibTransId="{12368AFC-F613-40A0-AACA-BC8398079D4A}"/>
    <dgm:cxn modelId="{47CC23BB-DFB8-42F3-A95F-9A1DB70FF4E3}" srcId="{C2A42CF9-54FD-4747-86E1-4AFCFF6B6ACA}" destId="{B2AA6F15-AD21-4909-AFAE-2FCA55C26F8C}" srcOrd="0" destOrd="0" parTransId="{384306AC-4868-4512-A733-BD42BD0EDA1F}" sibTransId="{961505D8-57F2-4D43-B331-12D9BE4BE388}"/>
    <dgm:cxn modelId="{2444A81E-06BC-41BC-B2E9-7F5D6EDCA5A1}" srcId="{C2A42CF9-54FD-4747-86E1-4AFCFF6B6ACA}" destId="{8C8BDA2C-438A-4299-8BB7-EF88C197DEE5}" srcOrd="2" destOrd="0" parTransId="{0CB22AB0-09E1-4D51-A913-9307E7A55150}" sibTransId="{4908B790-FDBD-49E4-A04C-51C0C8323FF0}"/>
    <dgm:cxn modelId="{B5CDEB30-1E2D-4CEC-B6D0-B39835BE6522}" srcId="{C2A42CF9-54FD-4747-86E1-4AFCFF6B6ACA}" destId="{6026DF26-9162-4A09-A923-B464F0DBC0DC}" srcOrd="1" destOrd="0" parTransId="{03EBDAED-0C77-42A0-91C9-E662DD9F165C}" sibTransId="{C6B7B9F4-EF09-4557-9581-C6EC8A58160C}"/>
    <dgm:cxn modelId="{CF882BEC-AF61-486D-91C7-1E96A8191DAB}" type="presOf" srcId="{B2AA6F15-AD21-4909-AFAE-2FCA55C26F8C}" destId="{7053E722-C36E-4995-9957-B6268CA3241E}" srcOrd="0" destOrd="0" presId="urn:microsoft.com/office/officeart/2009/3/layout/CircleRelationship"/>
    <dgm:cxn modelId="{103D0E74-5D7B-489C-A9EB-5B1E11949A9F}" srcId="{29B24C46-B7C7-49F8-973A-4580B9C623DF}" destId="{C2A42CF9-54FD-4747-86E1-4AFCFF6B6ACA}" srcOrd="0" destOrd="0" parTransId="{8C0001BF-6B95-465B-AB58-583E091DA273}" sibTransId="{622210B6-E4E6-4B91-878A-90D9C9727797}"/>
    <dgm:cxn modelId="{8B2785B8-6C7F-48B9-A258-FA2A6EEB3460}" type="presOf" srcId="{F297FC9B-E01E-4FB4-9A5C-3D0DF76FE025}" destId="{F3996705-599F-46EE-8C9C-9E5BE1EEA428}" srcOrd="0" destOrd="0" presId="urn:microsoft.com/office/officeart/2009/3/layout/CircleRelationship"/>
    <dgm:cxn modelId="{2838927E-5718-4AC5-BE03-86FEF215D7B9}" type="presOf" srcId="{EF6CDB73-1901-4BC7-B282-83B878208294}" destId="{619C9077-D08B-4C39-A339-1BA5C553A9F1}" srcOrd="0" destOrd="0" presId="urn:microsoft.com/office/officeart/2009/3/layout/CircleRelationship"/>
    <dgm:cxn modelId="{242D5689-AA07-41CA-8FCA-2BA1C70E101C}" type="presParOf" srcId="{4BDCED3D-2A6B-473E-8095-D5B5F7D9885B}" destId="{0B772538-D38C-4F23-84A9-BD9DECF99254}" srcOrd="0" destOrd="0" presId="urn:microsoft.com/office/officeart/2009/3/layout/CircleRelationship"/>
    <dgm:cxn modelId="{66819ABA-AE5C-45B1-9579-52371D1EB049}" type="presParOf" srcId="{4BDCED3D-2A6B-473E-8095-D5B5F7D9885B}" destId="{8C5EAFA2-F7B0-42C8-B03C-138907CE19E4}" srcOrd="1" destOrd="0" presId="urn:microsoft.com/office/officeart/2009/3/layout/CircleRelationship"/>
    <dgm:cxn modelId="{9CBA5196-5664-4FF7-B010-76E6A63E81C2}" type="presParOf" srcId="{4BDCED3D-2A6B-473E-8095-D5B5F7D9885B}" destId="{61DC5D3A-E892-4C2A-BC2B-FEEE98D8DF57}" srcOrd="2" destOrd="0" presId="urn:microsoft.com/office/officeart/2009/3/layout/CircleRelationship"/>
    <dgm:cxn modelId="{0EE12DAB-6751-4EFD-B147-993F7A5B2154}" type="presParOf" srcId="{4BDCED3D-2A6B-473E-8095-D5B5F7D9885B}" destId="{E7B01488-2ED7-4A14-9181-001069423CA9}" srcOrd="3" destOrd="0" presId="urn:microsoft.com/office/officeart/2009/3/layout/CircleRelationship"/>
    <dgm:cxn modelId="{F396864B-90C3-4D21-A3AC-F42CF233C256}" type="presParOf" srcId="{4BDCED3D-2A6B-473E-8095-D5B5F7D9885B}" destId="{38F257D9-F0DD-47F3-9F91-50B729CBACD2}" srcOrd="4" destOrd="0" presId="urn:microsoft.com/office/officeart/2009/3/layout/CircleRelationship"/>
    <dgm:cxn modelId="{85DA9FC5-2F18-42AB-A04F-0D1A2CE22563}" type="presParOf" srcId="{4BDCED3D-2A6B-473E-8095-D5B5F7D9885B}" destId="{0718FEB7-0E58-4820-B33F-0A9926F6685C}" srcOrd="5" destOrd="0" presId="urn:microsoft.com/office/officeart/2009/3/layout/CircleRelationship"/>
    <dgm:cxn modelId="{99EE70E6-2A93-4EF7-A63B-B93C06B5B0FF}" type="presParOf" srcId="{4BDCED3D-2A6B-473E-8095-D5B5F7D9885B}" destId="{7053E722-C36E-4995-9957-B6268CA3241E}" srcOrd="6" destOrd="0" presId="urn:microsoft.com/office/officeart/2009/3/layout/CircleRelationship"/>
    <dgm:cxn modelId="{0BECCEFB-BA4E-423C-9548-6BA16A712B5D}" type="presParOf" srcId="{4BDCED3D-2A6B-473E-8095-D5B5F7D9885B}" destId="{302737B2-7116-49CD-B633-A6F355045E26}" srcOrd="7" destOrd="0" presId="urn:microsoft.com/office/officeart/2009/3/layout/CircleRelationship"/>
    <dgm:cxn modelId="{5AD3208D-322D-4A47-87A0-D680EBAC49D8}" type="presParOf" srcId="{302737B2-7116-49CD-B633-A6F355045E26}" destId="{A119284D-DD0F-44FB-BB68-BFAB2DEF3A19}" srcOrd="0" destOrd="0" presId="urn:microsoft.com/office/officeart/2009/3/layout/CircleRelationship"/>
    <dgm:cxn modelId="{0863CFE4-4A28-4CA9-8FF7-4B07BFA1F265}" type="presParOf" srcId="{4BDCED3D-2A6B-473E-8095-D5B5F7D9885B}" destId="{B9260657-FEE6-4574-B470-10B403D28E5E}" srcOrd="8" destOrd="0" presId="urn:microsoft.com/office/officeart/2009/3/layout/CircleRelationship"/>
    <dgm:cxn modelId="{F4621A83-F7AE-4D47-9C1C-D023616C8054}" type="presParOf" srcId="{B9260657-FEE6-4574-B470-10B403D28E5E}" destId="{F2F6CBA2-6402-4D83-9469-53DDF039A963}" srcOrd="0" destOrd="0" presId="urn:microsoft.com/office/officeart/2009/3/layout/CircleRelationship"/>
    <dgm:cxn modelId="{5D157DB6-6646-45CD-A529-AEE9206E7CC2}" type="presParOf" srcId="{4BDCED3D-2A6B-473E-8095-D5B5F7D9885B}" destId="{30FB824E-4E8F-4DB2-80F8-00146415C3C1}" srcOrd="9" destOrd="0" presId="urn:microsoft.com/office/officeart/2009/3/layout/CircleRelationship"/>
    <dgm:cxn modelId="{BC9C3434-AC44-4901-AE64-D2288F80E206}" type="presParOf" srcId="{4BDCED3D-2A6B-473E-8095-D5B5F7D9885B}" destId="{8062C9F2-DEE7-4B8C-BC56-85113FACFAE1}" srcOrd="10" destOrd="0" presId="urn:microsoft.com/office/officeart/2009/3/layout/CircleRelationship"/>
    <dgm:cxn modelId="{C61758BB-854A-4CC9-9680-337829F887F0}" type="presParOf" srcId="{8062C9F2-DEE7-4B8C-BC56-85113FACFAE1}" destId="{800A175D-10A5-41D9-B322-0443DDB83CC1}" srcOrd="0" destOrd="0" presId="urn:microsoft.com/office/officeart/2009/3/layout/CircleRelationship"/>
    <dgm:cxn modelId="{CBFC971A-3AC1-4698-8322-3DD8456FABF2}" type="presParOf" srcId="{4BDCED3D-2A6B-473E-8095-D5B5F7D9885B}" destId="{59289E1E-249E-4119-B5C3-FCEF82D8BE93}" srcOrd="11" destOrd="0" presId="urn:microsoft.com/office/officeart/2009/3/layout/CircleRelationship"/>
    <dgm:cxn modelId="{345DE9AF-8013-43A0-82E3-CE4C19D60F54}" type="presParOf" srcId="{59289E1E-249E-4119-B5C3-FCEF82D8BE93}" destId="{B34126F9-D159-4C90-AFC3-E9E49CDEB106}" srcOrd="0" destOrd="0" presId="urn:microsoft.com/office/officeart/2009/3/layout/CircleRelationship"/>
    <dgm:cxn modelId="{8BDECDA0-DD23-4CD3-91D7-18083DA90B23}" type="presParOf" srcId="{4BDCED3D-2A6B-473E-8095-D5B5F7D9885B}" destId="{B7E11821-5751-4367-AD1C-B37F743436A6}" srcOrd="12" destOrd="0" presId="urn:microsoft.com/office/officeart/2009/3/layout/CircleRelationship"/>
    <dgm:cxn modelId="{9A6601ED-B73D-4696-AB96-32B8C6ACF62F}" type="presParOf" srcId="{B7E11821-5751-4367-AD1C-B37F743436A6}" destId="{C388D52A-7E41-4B89-8A77-96CD54BB96B3}" srcOrd="0" destOrd="0" presId="urn:microsoft.com/office/officeart/2009/3/layout/CircleRelationship"/>
    <dgm:cxn modelId="{6DE29AE4-DFF4-4CA3-A2B9-211868E74BD4}" type="presParOf" srcId="{4BDCED3D-2A6B-473E-8095-D5B5F7D9885B}" destId="{DC170654-6CE0-408C-BED5-9F1717AA8ED5}" srcOrd="13" destOrd="0" presId="urn:microsoft.com/office/officeart/2009/3/layout/CircleRelationship"/>
    <dgm:cxn modelId="{FAD2E56B-5738-4B02-94CA-C3EB5BA0E40E}" type="presParOf" srcId="{4BDCED3D-2A6B-473E-8095-D5B5F7D9885B}" destId="{B0A13644-C2FF-46DB-A684-C75686D45196}" srcOrd="14" destOrd="0" presId="urn:microsoft.com/office/officeart/2009/3/layout/CircleRelationship"/>
    <dgm:cxn modelId="{F086C8A0-C0B7-4786-BBDB-D8348361F976}" type="presParOf" srcId="{B0A13644-C2FF-46DB-A684-C75686D45196}" destId="{DD32FB67-F927-4D62-984B-110B8E3C5131}" srcOrd="0" destOrd="0" presId="urn:microsoft.com/office/officeart/2009/3/layout/CircleRelationship"/>
    <dgm:cxn modelId="{B6218E5D-1D62-437E-8225-84137A1F2BF5}" type="presParOf" srcId="{4BDCED3D-2A6B-473E-8095-D5B5F7D9885B}" destId="{619C9077-D08B-4C39-A339-1BA5C553A9F1}" srcOrd="15" destOrd="0" presId="urn:microsoft.com/office/officeart/2009/3/layout/CircleRelationship"/>
    <dgm:cxn modelId="{CC4D7EF5-EAC1-4ECE-ABA1-3CF9EC5AFFBE}" type="presParOf" srcId="{4BDCED3D-2A6B-473E-8095-D5B5F7D9885B}" destId="{AE3CE6C5-C4EE-4D37-BEED-162079FBC36C}" srcOrd="16" destOrd="0" presId="urn:microsoft.com/office/officeart/2009/3/layout/CircleRelationship"/>
    <dgm:cxn modelId="{80469802-7535-49AE-A1DC-441F0F4FA3CD}" type="presParOf" srcId="{AE3CE6C5-C4EE-4D37-BEED-162079FBC36C}" destId="{F6DC2E09-B472-4D8F-A7A2-68EC2DA31F73}" srcOrd="0" destOrd="0" presId="urn:microsoft.com/office/officeart/2009/3/layout/CircleRelationship"/>
    <dgm:cxn modelId="{2ECAA9C5-00C6-4599-A20B-29EB5A1080D0}" type="presParOf" srcId="{4BDCED3D-2A6B-473E-8095-D5B5F7D9885B}" destId="{F3996705-599F-46EE-8C9C-9E5BE1EEA428}" srcOrd="17" destOrd="0" presId="urn:microsoft.com/office/officeart/2009/3/layout/CircleRelationship"/>
    <dgm:cxn modelId="{BBD30932-56CD-4436-9D85-DDF154B97A85}" type="presParOf" srcId="{4BDCED3D-2A6B-473E-8095-D5B5F7D9885B}" destId="{6A6B090A-05D2-4149-A1B4-672F2123370C}" srcOrd="18" destOrd="0" presId="urn:microsoft.com/office/officeart/2009/3/layout/CircleRelationship"/>
    <dgm:cxn modelId="{E45EE9AB-0797-4AA1-BBE8-977BDC029FBA}" type="presParOf" srcId="{6A6B090A-05D2-4149-A1B4-672F2123370C}" destId="{3911D258-724B-4E46-B46A-0DA0F48F604F}" srcOrd="0" destOrd="0" presId="urn:microsoft.com/office/officeart/2009/3/layout/CircleRelationship"/>
    <dgm:cxn modelId="{B4884B53-DA66-4CA6-B3B7-814CE01481F2}" type="presParOf" srcId="{4BDCED3D-2A6B-473E-8095-D5B5F7D9885B}" destId="{987F16DE-7EA5-4010-A537-F67830CD9E68}" srcOrd="19" destOrd="0" presId="urn:microsoft.com/office/officeart/2009/3/layout/CircleRelationship"/>
    <dgm:cxn modelId="{0422E726-04F4-45D9-8E10-2909F4038131}" type="presParOf" srcId="{987F16DE-7EA5-4010-A537-F67830CD9E68}" destId="{250F61D6-15AE-4865-8DAC-33D7A086790C}"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17729F-98C8-4CB4-A7A7-886C46E2A1F8}" type="doc">
      <dgm:prSet loTypeId="urn:microsoft.com/office/officeart/2005/8/layout/radial6" loCatId="relationship" qsTypeId="urn:microsoft.com/office/officeart/2005/8/quickstyle/3d3" qsCatId="3D" csTypeId="urn:microsoft.com/office/officeart/2005/8/colors/accent1_3" csCatId="accent1" phldr="1"/>
      <dgm:spPr/>
      <dgm:t>
        <a:bodyPr/>
        <a:lstStyle/>
        <a:p>
          <a:endParaRPr lang="en-US"/>
        </a:p>
      </dgm:t>
    </dgm:pt>
    <dgm:pt modelId="{2A388D42-448B-40A5-B71C-409548D6EBA3}">
      <dgm:prSet phldrT="[Text]"/>
      <dgm:spPr/>
      <dgm:t>
        <a:bodyPr/>
        <a:lstStyle/>
        <a:p>
          <a:r>
            <a:rPr lang="en-US" dirty="0" smtClean="0"/>
            <a:t>HNW Market</a:t>
          </a:r>
          <a:endParaRPr lang="en-US" dirty="0"/>
        </a:p>
      </dgm:t>
    </dgm:pt>
    <dgm:pt modelId="{8178CC03-555C-4AD6-8632-E255D0B16125}" type="parTrans" cxnId="{C949C885-0E7A-46DC-B7D7-2820BD0386F6}">
      <dgm:prSet/>
      <dgm:spPr/>
      <dgm:t>
        <a:bodyPr/>
        <a:lstStyle/>
        <a:p>
          <a:endParaRPr lang="en-US"/>
        </a:p>
      </dgm:t>
    </dgm:pt>
    <dgm:pt modelId="{D4261C94-7904-4227-B3B6-94EFA8A0A7E8}" type="sibTrans" cxnId="{C949C885-0E7A-46DC-B7D7-2820BD0386F6}">
      <dgm:prSet/>
      <dgm:spPr/>
      <dgm:t>
        <a:bodyPr/>
        <a:lstStyle/>
        <a:p>
          <a:endParaRPr lang="en-US"/>
        </a:p>
      </dgm:t>
    </dgm:pt>
    <dgm:pt modelId="{177E0D05-B07B-402B-AFC8-8434CBFC33F2}">
      <dgm:prSet phldrT="[Text]"/>
      <dgm:spPr/>
      <dgm:t>
        <a:bodyPr/>
        <a:lstStyle/>
        <a:p>
          <a:r>
            <a:rPr lang="en-US" dirty="0" smtClean="0"/>
            <a:t>Chubb</a:t>
          </a:r>
          <a:endParaRPr lang="en-US" dirty="0"/>
        </a:p>
      </dgm:t>
    </dgm:pt>
    <dgm:pt modelId="{DC82737A-E03F-410F-8EAC-FB705E69BFF6}" type="parTrans" cxnId="{253E8D4B-A975-44CA-B155-148209A2B42A}">
      <dgm:prSet/>
      <dgm:spPr/>
      <dgm:t>
        <a:bodyPr/>
        <a:lstStyle/>
        <a:p>
          <a:endParaRPr lang="en-US"/>
        </a:p>
      </dgm:t>
    </dgm:pt>
    <dgm:pt modelId="{9D63BEA1-33C8-4A8A-83FF-5A50D3A1CC38}" type="sibTrans" cxnId="{253E8D4B-A975-44CA-B155-148209A2B42A}">
      <dgm:prSet/>
      <dgm:spPr/>
      <dgm:t>
        <a:bodyPr/>
        <a:lstStyle/>
        <a:p>
          <a:endParaRPr lang="en-US"/>
        </a:p>
      </dgm:t>
    </dgm:pt>
    <dgm:pt modelId="{8881E41C-7D46-4AA2-B064-79B0E195A63F}">
      <dgm:prSet phldrT="[Text]"/>
      <dgm:spPr/>
      <dgm:t>
        <a:bodyPr/>
        <a:lstStyle/>
        <a:p>
          <a:r>
            <a:rPr lang="en-US" dirty="0" smtClean="0"/>
            <a:t>AIG</a:t>
          </a:r>
          <a:endParaRPr lang="en-US" dirty="0"/>
        </a:p>
      </dgm:t>
    </dgm:pt>
    <dgm:pt modelId="{7BAC792A-99AA-40E0-B255-9FE4EB16AA16}" type="parTrans" cxnId="{A64EEDFC-5ECE-4BDE-AF0D-C09132BA7D16}">
      <dgm:prSet/>
      <dgm:spPr/>
      <dgm:t>
        <a:bodyPr/>
        <a:lstStyle/>
        <a:p>
          <a:endParaRPr lang="en-US"/>
        </a:p>
      </dgm:t>
    </dgm:pt>
    <dgm:pt modelId="{BFD25175-5CE3-43AA-977F-9EEF9C77F136}" type="sibTrans" cxnId="{A64EEDFC-5ECE-4BDE-AF0D-C09132BA7D16}">
      <dgm:prSet/>
      <dgm:spPr/>
      <dgm:t>
        <a:bodyPr/>
        <a:lstStyle/>
        <a:p>
          <a:endParaRPr lang="en-US"/>
        </a:p>
      </dgm:t>
    </dgm:pt>
    <dgm:pt modelId="{A3C2B7C5-069D-4AC8-8D38-C4B03B019EE6}">
      <dgm:prSet phldrT="[Text]"/>
      <dgm:spPr/>
      <dgm:t>
        <a:bodyPr/>
        <a:lstStyle/>
        <a:p>
          <a:r>
            <a:rPr lang="en-US" dirty="0" smtClean="0"/>
            <a:t>ACE (now including FFC)</a:t>
          </a:r>
          <a:endParaRPr lang="en-US" dirty="0"/>
        </a:p>
      </dgm:t>
    </dgm:pt>
    <dgm:pt modelId="{0842F04C-1065-48BE-97C6-7F38B4FF75ED}" type="parTrans" cxnId="{800A5DA4-EBC4-4E86-ABDB-DA2A16D415ED}">
      <dgm:prSet/>
      <dgm:spPr/>
      <dgm:t>
        <a:bodyPr/>
        <a:lstStyle/>
        <a:p>
          <a:endParaRPr lang="en-US"/>
        </a:p>
      </dgm:t>
    </dgm:pt>
    <dgm:pt modelId="{36E05C8D-3D9C-461D-8759-96B2B89D5CD3}" type="sibTrans" cxnId="{800A5DA4-EBC4-4E86-ABDB-DA2A16D415ED}">
      <dgm:prSet/>
      <dgm:spPr/>
      <dgm:t>
        <a:bodyPr/>
        <a:lstStyle/>
        <a:p>
          <a:endParaRPr lang="en-US"/>
        </a:p>
      </dgm:t>
    </dgm:pt>
    <dgm:pt modelId="{8DEFDD8A-8AB6-4B4B-A29C-5AD94FC017C1}">
      <dgm:prSet phldrT="[Text]"/>
      <dgm:spPr/>
      <dgm:t>
        <a:bodyPr/>
        <a:lstStyle/>
        <a:p>
          <a:r>
            <a:rPr lang="en-US" dirty="0" smtClean="0"/>
            <a:t>PURE</a:t>
          </a:r>
          <a:endParaRPr lang="en-US" dirty="0"/>
        </a:p>
      </dgm:t>
    </dgm:pt>
    <dgm:pt modelId="{A6FCEB85-085D-452C-99E1-F2ACA963A258}" type="parTrans" cxnId="{92561FB6-93F4-46CD-BB73-5AD84C611E39}">
      <dgm:prSet/>
      <dgm:spPr/>
      <dgm:t>
        <a:bodyPr/>
        <a:lstStyle/>
        <a:p>
          <a:endParaRPr lang="en-US"/>
        </a:p>
      </dgm:t>
    </dgm:pt>
    <dgm:pt modelId="{C2990E4C-7BA7-47B1-8FEB-BBC6AF1BB65F}" type="sibTrans" cxnId="{92561FB6-93F4-46CD-BB73-5AD84C611E39}">
      <dgm:prSet/>
      <dgm:spPr/>
      <dgm:t>
        <a:bodyPr/>
        <a:lstStyle/>
        <a:p>
          <a:endParaRPr lang="en-US"/>
        </a:p>
      </dgm:t>
    </dgm:pt>
    <dgm:pt modelId="{47907022-FF45-48D4-8DDF-0883A1E94043}">
      <dgm:prSet phldrT="[Text]"/>
      <dgm:spPr/>
      <dgm:t>
        <a:bodyPr/>
        <a:lstStyle/>
        <a:p>
          <a:r>
            <a:rPr lang="en-US" dirty="0" err="1" smtClean="0"/>
            <a:t>Crestbrook</a:t>
          </a:r>
          <a:endParaRPr lang="en-US" dirty="0"/>
        </a:p>
      </dgm:t>
    </dgm:pt>
    <dgm:pt modelId="{23320541-CA6B-4641-8FAB-E6BC8CDCADFB}" type="parTrans" cxnId="{B1986969-68D2-4FB6-B73B-1C5C3046C00F}">
      <dgm:prSet/>
      <dgm:spPr/>
      <dgm:t>
        <a:bodyPr/>
        <a:lstStyle/>
        <a:p>
          <a:endParaRPr lang="en-US"/>
        </a:p>
      </dgm:t>
    </dgm:pt>
    <dgm:pt modelId="{81B7DAF9-9491-43E5-B8C1-E1123C0FB6DF}" type="sibTrans" cxnId="{B1986969-68D2-4FB6-B73B-1C5C3046C00F}">
      <dgm:prSet/>
      <dgm:spPr/>
      <dgm:t>
        <a:bodyPr/>
        <a:lstStyle/>
        <a:p>
          <a:endParaRPr lang="en-US"/>
        </a:p>
      </dgm:t>
    </dgm:pt>
    <dgm:pt modelId="{3CBC0ECA-3CDB-4D29-B1E1-7903520E1F67}">
      <dgm:prSet phldrT="[Text]"/>
      <dgm:spPr/>
      <dgm:t>
        <a:bodyPr/>
        <a:lstStyle/>
        <a:p>
          <a:r>
            <a:rPr lang="en-US" dirty="0" smtClean="0"/>
            <a:t>Cincinnati Financial</a:t>
          </a:r>
          <a:endParaRPr lang="en-US" dirty="0"/>
        </a:p>
      </dgm:t>
    </dgm:pt>
    <dgm:pt modelId="{1E16BE0A-0B4D-4A55-8FF1-C69D0EF43B14}" type="parTrans" cxnId="{1A34A910-3593-45F5-8325-B82D60507E93}">
      <dgm:prSet/>
      <dgm:spPr/>
      <dgm:t>
        <a:bodyPr/>
        <a:lstStyle/>
        <a:p>
          <a:endParaRPr lang="en-US"/>
        </a:p>
      </dgm:t>
    </dgm:pt>
    <dgm:pt modelId="{80C2213A-9142-49F4-9F5F-EC8D058DAF86}" type="sibTrans" cxnId="{1A34A910-3593-45F5-8325-B82D60507E93}">
      <dgm:prSet/>
      <dgm:spPr/>
      <dgm:t>
        <a:bodyPr/>
        <a:lstStyle/>
        <a:p>
          <a:endParaRPr lang="en-US"/>
        </a:p>
      </dgm:t>
    </dgm:pt>
    <dgm:pt modelId="{7BC52AFE-7A3F-41F9-B6FD-83CAA6C03194}" type="pres">
      <dgm:prSet presAssocID="{7917729F-98C8-4CB4-A7A7-886C46E2A1F8}" presName="Name0" presStyleCnt="0">
        <dgm:presLayoutVars>
          <dgm:chMax val="1"/>
          <dgm:dir/>
          <dgm:animLvl val="ctr"/>
          <dgm:resizeHandles val="exact"/>
        </dgm:presLayoutVars>
      </dgm:prSet>
      <dgm:spPr/>
      <dgm:t>
        <a:bodyPr/>
        <a:lstStyle/>
        <a:p>
          <a:endParaRPr lang="en-US"/>
        </a:p>
      </dgm:t>
    </dgm:pt>
    <dgm:pt modelId="{408A5F29-37CC-4FB8-854E-E620FAC6DEA6}" type="pres">
      <dgm:prSet presAssocID="{2A388D42-448B-40A5-B71C-409548D6EBA3}" presName="centerShape" presStyleLbl="node0" presStyleIdx="0" presStyleCnt="1"/>
      <dgm:spPr/>
      <dgm:t>
        <a:bodyPr/>
        <a:lstStyle/>
        <a:p>
          <a:endParaRPr lang="en-US"/>
        </a:p>
      </dgm:t>
    </dgm:pt>
    <dgm:pt modelId="{478583B1-E2F2-4B28-B0BB-0C3AE6FFEBEA}" type="pres">
      <dgm:prSet presAssocID="{177E0D05-B07B-402B-AFC8-8434CBFC33F2}" presName="node" presStyleLbl="node1" presStyleIdx="0" presStyleCnt="6">
        <dgm:presLayoutVars>
          <dgm:bulletEnabled val="1"/>
        </dgm:presLayoutVars>
      </dgm:prSet>
      <dgm:spPr/>
      <dgm:t>
        <a:bodyPr/>
        <a:lstStyle/>
        <a:p>
          <a:endParaRPr lang="en-US"/>
        </a:p>
      </dgm:t>
    </dgm:pt>
    <dgm:pt modelId="{F8C0464A-CFC9-47FA-B192-0B92FAEA447F}" type="pres">
      <dgm:prSet presAssocID="{177E0D05-B07B-402B-AFC8-8434CBFC33F2}" presName="dummy" presStyleCnt="0"/>
      <dgm:spPr/>
    </dgm:pt>
    <dgm:pt modelId="{F5E806FF-6BB9-4E83-B2EC-FDE61B1AC5DD}" type="pres">
      <dgm:prSet presAssocID="{9D63BEA1-33C8-4A8A-83FF-5A50D3A1CC38}" presName="sibTrans" presStyleLbl="sibTrans2D1" presStyleIdx="0" presStyleCnt="6"/>
      <dgm:spPr/>
      <dgm:t>
        <a:bodyPr/>
        <a:lstStyle/>
        <a:p>
          <a:endParaRPr lang="en-US"/>
        </a:p>
      </dgm:t>
    </dgm:pt>
    <dgm:pt modelId="{46E0386E-8A02-4680-8F08-E73E8A050225}" type="pres">
      <dgm:prSet presAssocID="{8881E41C-7D46-4AA2-B064-79B0E195A63F}" presName="node" presStyleLbl="node1" presStyleIdx="1" presStyleCnt="6">
        <dgm:presLayoutVars>
          <dgm:bulletEnabled val="1"/>
        </dgm:presLayoutVars>
      </dgm:prSet>
      <dgm:spPr/>
      <dgm:t>
        <a:bodyPr/>
        <a:lstStyle/>
        <a:p>
          <a:endParaRPr lang="en-US"/>
        </a:p>
      </dgm:t>
    </dgm:pt>
    <dgm:pt modelId="{E1FC7267-7A79-4664-89E6-CDBB8EF8B9A4}" type="pres">
      <dgm:prSet presAssocID="{8881E41C-7D46-4AA2-B064-79B0E195A63F}" presName="dummy" presStyleCnt="0"/>
      <dgm:spPr/>
    </dgm:pt>
    <dgm:pt modelId="{8EDFF504-3BDE-4EA7-9DFF-719331841275}" type="pres">
      <dgm:prSet presAssocID="{BFD25175-5CE3-43AA-977F-9EEF9C77F136}" presName="sibTrans" presStyleLbl="sibTrans2D1" presStyleIdx="1" presStyleCnt="6"/>
      <dgm:spPr/>
      <dgm:t>
        <a:bodyPr/>
        <a:lstStyle/>
        <a:p>
          <a:endParaRPr lang="en-US"/>
        </a:p>
      </dgm:t>
    </dgm:pt>
    <dgm:pt modelId="{44740003-14AD-4634-A2A0-BD5EA2D74744}" type="pres">
      <dgm:prSet presAssocID="{3CBC0ECA-3CDB-4D29-B1E1-7903520E1F67}" presName="node" presStyleLbl="node1" presStyleIdx="2" presStyleCnt="6">
        <dgm:presLayoutVars>
          <dgm:bulletEnabled val="1"/>
        </dgm:presLayoutVars>
      </dgm:prSet>
      <dgm:spPr/>
      <dgm:t>
        <a:bodyPr/>
        <a:lstStyle/>
        <a:p>
          <a:endParaRPr lang="en-US"/>
        </a:p>
      </dgm:t>
    </dgm:pt>
    <dgm:pt modelId="{7EBAFCEA-120D-456B-B8B2-70310A498AAA}" type="pres">
      <dgm:prSet presAssocID="{3CBC0ECA-3CDB-4D29-B1E1-7903520E1F67}" presName="dummy" presStyleCnt="0"/>
      <dgm:spPr/>
    </dgm:pt>
    <dgm:pt modelId="{78337A7D-FB0C-4042-BD9C-0080B300E67A}" type="pres">
      <dgm:prSet presAssocID="{80C2213A-9142-49F4-9F5F-EC8D058DAF86}" presName="sibTrans" presStyleLbl="sibTrans2D1" presStyleIdx="2" presStyleCnt="6"/>
      <dgm:spPr/>
      <dgm:t>
        <a:bodyPr/>
        <a:lstStyle/>
        <a:p>
          <a:endParaRPr lang="en-US"/>
        </a:p>
      </dgm:t>
    </dgm:pt>
    <dgm:pt modelId="{851AEB43-F970-4479-9430-9F6B5DDD3E3C}" type="pres">
      <dgm:prSet presAssocID="{A3C2B7C5-069D-4AC8-8D38-C4B03B019EE6}" presName="node" presStyleLbl="node1" presStyleIdx="3" presStyleCnt="6">
        <dgm:presLayoutVars>
          <dgm:bulletEnabled val="1"/>
        </dgm:presLayoutVars>
      </dgm:prSet>
      <dgm:spPr/>
      <dgm:t>
        <a:bodyPr/>
        <a:lstStyle/>
        <a:p>
          <a:endParaRPr lang="en-US"/>
        </a:p>
      </dgm:t>
    </dgm:pt>
    <dgm:pt modelId="{6654C4DE-3FD8-4CE6-A0F6-030366419DE4}" type="pres">
      <dgm:prSet presAssocID="{A3C2B7C5-069D-4AC8-8D38-C4B03B019EE6}" presName="dummy" presStyleCnt="0"/>
      <dgm:spPr/>
    </dgm:pt>
    <dgm:pt modelId="{D58CA069-AF92-4DD0-AF66-CD621E3C959D}" type="pres">
      <dgm:prSet presAssocID="{36E05C8D-3D9C-461D-8759-96B2B89D5CD3}" presName="sibTrans" presStyleLbl="sibTrans2D1" presStyleIdx="3" presStyleCnt="6"/>
      <dgm:spPr/>
      <dgm:t>
        <a:bodyPr/>
        <a:lstStyle/>
        <a:p>
          <a:endParaRPr lang="en-US"/>
        </a:p>
      </dgm:t>
    </dgm:pt>
    <dgm:pt modelId="{21A94F3D-F1FE-4235-8561-4B0EFB7CF7F9}" type="pres">
      <dgm:prSet presAssocID="{8DEFDD8A-8AB6-4B4B-A29C-5AD94FC017C1}" presName="node" presStyleLbl="node1" presStyleIdx="4" presStyleCnt="6">
        <dgm:presLayoutVars>
          <dgm:bulletEnabled val="1"/>
        </dgm:presLayoutVars>
      </dgm:prSet>
      <dgm:spPr/>
      <dgm:t>
        <a:bodyPr/>
        <a:lstStyle/>
        <a:p>
          <a:endParaRPr lang="en-US"/>
        </a:p>
      </dgm:t>
    </dgm:pt>
    <dgm:pt modelId="{44A472CC-AFB3-4F1B-A42B-3B3874F610C7}" type="pres">
      <dgm:prSet presAssocID="{8DEFDD8A-8AB6-4B4B-A29C-5AD94FC017C1}" presName="dummy" presStyleCnt="0"/>
      <dgm:spPr/>
    </dgm:pt>
    <dgm:pt modelId="{EA687E21-5CBC-40EC-B9D5-7BB5ABC8556C}" type="pres">
      <dgm:prSet presAssocID="{C2990E4C-7BA7-47B1-8FEB-BBC6AF1BB65F}" presName="sibTrans" presStyleLbl="sibTrans2D1" presStyleIdx="4" presStyleCnt="6"/>
      <dgm:spPr/>
      <dgm:t>
        <a:bodyPr/>
        <a:lstStyle/>
        <a:p>
          <a:endParaRPr lang="en-US"/>
        </a:p>
      </dgm:t>
    </dgm:pt>
    <dgm:pt modelId="{6E8B32F7-F48D-4EDA-B680-B587B3A679BE}" type="pres">
      <dgm:prSet presAssocID="{47907022-FF45-48D4-8DDF-0883A1E94043}" presName="node" presStyleLbl="node1" presStyleIdx="5" presStyleCnt="6">
        <dgm:presLayoutVars>
          <dgm:bulletEnabled val="1"/>
        </dgm:presLayoutVars>
      </dgm:prSet>
      <dgm:spPr/>
      <dgm:t>
        <a:bodyPr/>
        <a:lstStyle/>
        <a:p>
          <a:endParaRPr lang="en-US"/>
        </a:p>
      </dgm:t>
    </dgm:pt>
    <dgm:pt modelId="{0CDFC666-3B15-47AB-BC20-5DB6771E3DD6}" type="pres">
      <dgm:prSet presAssocID="{47907022-FF45-48D4-8DDF-0883A1E94043}" presName="dummy" presStyleCnt="0"/>
      <dgm:spPr/>
    </dgm:pt>
    <dgm:pt modelId="{0A39FFA4-19A2-474B-8FAB-0097ADEE1A05}" type="pres">
      <dgm:prSet presAssocID="{81B7DAF9-9491-43E5-B8C1-E1123C0FB6DF}" presName="sibTrans" presStyleLbl="sibTrans2D1" presStyleIdx="5" presStyleCnt="6"/>
      <dgm:spPr/>
      <dgm:t>
        <a:bodyPr/>
        <a:lstStyle/>
        <a:p>
          <a:endParaRPr lang="en-US"/>
        </a:p>
      </dgm:t>
    </dgm:pt>
  </dgm:ptLst>
  <dgm:cxnLst>
    <dgm:cxn modelId="{8DA70EE8-F31C-49B1-9709-0F503F257665}" type="presOf" srcId="{47907022-FF45-48D4-8DDF-0883A1E94043}" destId="{6E8B32F7-F48D-4EDA-B680-B587B3A679BE}" srcOrd="0" destOrd="0" presId="urn:microsoft.com/office/officeart/2005/8/layout/radial6"/>
    <dgm:cxn modelId="{253E8D4B-A975-44CA-B155-148209A2B42A}" srcId="{2A388D42-448B-40A5-B71C-409548D6EBA3}" destId="{177E0D05-B07B-402B-AFC8-8434CBFC33F2}" srcOrd="0" destOrd="0" parTransId="{DC82737A-E03F-410F-8EAC-FB705E69BFF6}" sibTransId="{9D63BEA1-33C8-4A8A-83FF-5A50D3A1CC38}"/>
    <dgm:cxn modelId="{C949C885-0E7A-46DC-B7D7-2820BD0386F6}" srcId="{7917729F-98C8-4CB4-A7A7-886C46E2A1F8}" destId="{2A388D42-448B-40A5-B71C-409548D6EBA3}" srcOrd="0" destOrd="0" parTransId="{8178CC03-555C-4AD6-8632-E255D0B16125}" sibTransId="{D4261C94-7904-4227-B3B6-94EFA8A0A7E8}"/>
    <dgm:cxn modelId="{A64EEDFC-5ECE-4BDE-AF0D-C09132BA7D16}" srcId="{2A388D42-448B-40A5-B71C-409548D6EBA3}" destId="{8881E41C-7D46-4AA2-B064-79B0E195A63F}" srcOrd="1" destOrd="0" parTransId="{7BAC792A-99AA-40E0-B255-9FE4EB16AA16}" sibTransId="{BFD25175-5CE3-43AA-977F-9EEF9C77F136}"/>
    <dgm:cxn modelId="{3B16073F-DCCE-46F4-BB6A-87717A50D167}" type="presOf" srcId="{81B7DAF9-9491-43E5-B8C1-E1123C0FB6DF}" destId="{0A39FFA4-19A2-474B-8FAB-0097ADEE1A05}" srcOrd="0" destOrd="0" presId="urn:microsoft.com/office/officeart/2005/8/layout/radial6"/>
    <dgm:cxn modelId="{2C65822E-5E75-49F3-B1C1-B8C82CA65A36}" type="presOf" srcId="{8DEFDD8A-8AB6-4B4B-A29C-5AD94FC017C1}" destId="{21A94F3D-F1FE-4235-8561-4B0EFB7CF7F9}" srcOrd="0" destOrd="0" presId="urn:microsoft.com/office/officeart/2005/8/layout/radial6"/>
    <dgm:cxn modelId="{22E10073-72AA-4670-B931-A4951E752728}" type="presOf" srcId="{3CBC0ECA-3CDB-4D29-B1E1-7903520E1F67}" destId="{44740003-14AD-4634-A2A0-BD5EA2D74744}" srcOrd="0" destOrd="0" presId="urn:microsoft.com/office/officeart/2005/8/layout/radial6"/>
    <dgm:cxn modelId="{B42FA0A9-74CB-4013-B923-E2EFFBE1426B}" type="presOf" srcId="{8881E41C-7D46-4AA2-B064-79B0E195A63F}" destId="{46E0386E-8A02-4680-8F08-E73E8A050225}" srcOrd="0" destOrd="0" presId="urn:microsoft.com/office/officeart/2005/8/layout/radial6"/>
    <dgm:cxn modelId="{1D2B3389-9CA7-4285-9A72-EC3E1295C57F}" type="presOf" srcId="{C2990E4C-7BA7-47B1-8FEB-BBC6AF1BB65F}" destId="{EA687E21-5CBC-40EC-B9D5-7BB5ABC8556C}" srcOrd="0" destOrd="0" presId="urn:microsoft.com/office/officeart/2005/8/layout/radial6"/>
    <dgm:cxn modelId="{7E6C9098-82A6-4521-ADB3-BC80A7222376}" type="presOf" srcId="{9D63BEA1-33C8-4A8A-83FF-5A50D3A1CC38}" destId="{F5E806FF-6BB9-4E83-B2EC-FDE61B1AC5DD}" srcOrd="0" destOrd="0" presId="urn:microsoft.com/office/officeart/2005/8/layout/radial6"/>
    <dgm:cxn modelId="{1A34A910-3593-45F5-8325-B82D60507E93}" srcId="{2A388D42-448B-40A5-B71C-409548D6EBA3}" destId="{3CBC0ECA-3CDB-4D29-B1E1-7903520E1F67}" srcOrd="2" destOrd="0" parTransId="{1E16BE0A-0B4D-4A55-8FF1-C69D0EF43B14}" sibTransId="{80C2213A-9142-49F4-9F5F-EC8D058DAF86}"/>
    <dgm:cxn modelId="{8FBB6B76-71FA-4025-86A5-3FE20AAC6956}" type="presOf" srcId="{A3C2B7C5-069D-4AC8-8D38-C4B03B019EE6}" destId="{851AEB43-F970-4479-9430-9F6B5DDD3E3C}" srcOrd="0" destOrd="0" presId="urn:microsoft.com/office/officeart/2005/8/layout/radial6"/>
    <dgm:cxn modelId="{BE88B722-7C07-4839-8C00-55B35D50A7C8}" type="presOf" srcId="{177E0D05-B07B-402B-AFC8-8434CBFC33F2}" destId="{478583B1-E2F2-4B28-B0BB-0C3AE6FFEBEA}" srcOrd="0" destOrd="0" presId="urn:microsoft.com/office/officeart/2005/8/layout/radial6"/>
    <dgm:cxn modelId="{800A5DA4-EBC4-4E86-ABDB-DA2A16D415ED}" srcId="{2A388D42-448B-40A5-B71C-409548D6EBA3}" destId="{A3C2B7C5-069D-4AC8-8D38-C4B03B019EE6}" srcOrd="3" destOrd="0" parTransId="{0842F04C-1065-48BE-97C6-7F38B4FF75ED}" sibTransId="{36E05C8D-3D9C-461D-8759-96B2B89D5CD3}"/>
    <dgm:cxn modelId="{92561FB6-93F4-46CD-BB73-5AD84C611E39}" srcId="{2A388D42-448B-40A5-B71C-409548D6EBA3}" destId="{8DEFDD8A-8AB6-4B4B-A29C-5AD94FC017C1}" srcOrd="4" destOrd="0" parTransId="{A6FCEB85-085D-452C-99E1-F2ACA963A258}" sibTransId="{C2990E4C-7BA7-47B1-8FEB-BBC6AF1BB65F}"/>
    <dgm:cxn modelId="{327914F3-16BE-454B-98D4-E7EEAE64C5D4}" type="presOf" srcId="{80C2213A-9142-49F4-9F5F-EC8D058DAF86}" destId="{78337A7D-FB0C-4042-BD9C-0080B300E67A}" srcOrd="0" destOrd="0" presId="urn:microsoft.com/office/officeart/2005/8/layout/radial6"/>
    <dgm:cxn modelId="{A56356DE-E550-4CAA-8466-8AFCE2A0E000}" type="presOf" srcId="{36E05C8D-3D9C-461D-8759-96B2B89D5CD3}" destId="{D58CA069-AF92-4DD0-AF66-CD621E3C959D}" srcOrd="0" destOrd="0" presId="urn:microsoft.com/office/officeart/2005/8/layout/radial6"/>
    <dgm:cxn modelId="{C2B63B46-7C7A-42E4-BDDD-D130F990E25C}" type="presOf" srcId="{BFD25175-5CE3-43AA-977F-9EEF9C77F136}" destId="{8EDFF504-3BDE-4EA7-9DFF-719331841275}" srcOrd="0" destOrd="0" presId="urn:microsoft.com/office/officeart/2005/8/layout/radial6"/>
    <dgm:cxn modelId="{B1986969-68D2-4FB6-B73B-1C5C3046C00F}" srcId="{2A388D42-448B-40A5-B71C-409548D6EBA3}" destId="{47907022-FF45-48D4-8DDF-0883A1E94043}" srcOrd="5" destOrd="0" parTransId="{23320541-CA6B-4641-8FAB-E6BC8CDCADFB}" sibTransId="{81B7DAF9-9491-43E5-B8C1-E1123C0FB6DF}"/>
    <dgm:cxn modelId="{6D076C6B-33A3-4F26-8E93-275A50EDFFBB}" type="presOf" srcId="{2A388D42-448B-40A5-B71C-409548D6EBA3}" destId="{408A5F29-37CC-4FB8-854E-E620FAC6DEA6}" srcOrd="0" destOrd="0" presId="urn:microsoft.com/office/officeart/2005/8/layout/radial6"/>
    <dgm:cxn modelId="{F776AE82-9465-449D-8514-D5D3583E9D6C}" type="presOf" srcId="{7917729F-98C8-4CB4-A7A7-886C46E2A1F8}" destId="{7BC52AFE-7A3F-41F9-B6FD-83CAA6C03194}" srcOrd="0" destOrd="0" presId="urn:microsoft.com/office/officeart/2005/8/layout/radial6"/>
    <dgm:cxn modelId="{937CF94E-24CD-4413-9DB4-56E664EBBA28}" type="presParOf" srcId="{7BC52AFE-7A3F-41F9-B6FD-83CAA6C03194}" destId="{408A5F29-37CC-4FB8-854E-E620FAC6DEA6}" srcOrd="0" destOrd="0" presId="urn:microsoft.com/office/officeart/2005/8/layout/radial6"/>
    <dgm:cxn modelId="{885BB83B-9A15-4488-8CF5-48E26EA8441E}" type="presParOf" srcId="{7BC52AFE-7A3F-41F9-B6FD-83CAA6C03194}" destId="{478583B1-E2F2-4B28-B0BB-0C3AE6FFEBEA}" srcOrd="1" destOrd="0" presId="urn:microsoft.com/office/officeart/2005/8/layout/radial6"/>
    <dgm:cxn modelId="{21B3DA00-D7BF-4352-AC83-83BA4A9C2870}" type="presParOf" srcId="{7BC52AFE-7A3F-41F9-B6FD-83CAA6C03194}" destId="{F8C0464A-CFC9-47FA-B192-0B92FAEA447F}" srcOrd="2" destOrd="0" presId="urn:microsoft.com/office/officeart/2005/8/layout/radial6"/>
    <dgm:cxn modelId="{D236DBD7-F222-44B1-B427-D73D27FD66E3}" type="presParOf" srcId="{7BC52AFE-7A3F-41F9-B6FD-83CAA6C03194}" destId="{F5E806FF-6BB9-4E83-B2EC-FDE61B1AC5DD}" srcOrd="3" destOrd="0" presId="urn:microsoft.com/office/officeart/2005/8/layout/radial6"/>
    <dgm:cxn modelId="{7C61F930-D2FA-4BB9-83CA-74ECA0A36135}" type="presParOf" srcId="{7BC52AFE-7A3F-41F9-B6FD-83CAA6C03194}" destId="{46E0386E-8A02-4680-8F08-E73E8A050225}" srcOrd="4" destOrd="0" presId="urn:microsoft.com/office/officeart/2005/8/layout/radial6"/>
    <dgm:cxn modelId="{6A4027CB-D666-40ED-AF96-C0862B0C321C}" type="presParOf" srcId="{7BC52AFE-7A3F-41F9-B6FD-83CAA6C03194}" destId="{E1FC7267-7A79-4664-89E6-CDBB8EF8B9A4}" srcOrd="5" destOrd="0" presId="urn:microsoft.com/office/officeart/2005/8/layout/radial6"/>
    <dgm:cxn modelId="{02DDF6B4-05E3-4BA0-922A-4771A94006F7}" type="presParOf" srcId="{7BC52AFE-7A3F-41F9-B6FD-83CAA6C03194}" destId="{8EDFF504-3BDE-4EA7-9DFF-719331841275}" srcOrd="6" destOrd="0" presId="urn:microsoft.com/office/officeart/2005/8/layout/radial6"/>
    <dgm:cxn modelId="{AD160F4C-6F11-4338-9C7A-3467967AF26F}" type="presParOf" srcId="{7BC52AFE-7A3F-41F9-B6FD-83CAA6C03194}" destId="{44740003-14AD-4634-A2A0-BD5EA2D74744}" srcOrd="7" destOrd="0" presId="urn:microsoft.com/office/officeart/2005/8/layout/radial6"/>
    <dgm:cxn modelId="{A888A1D3-B7CA-4546-80C4-6B06DCD97F12}" type="presParOf" srcId="{7BC52AFE-7A3F-41F9-B6FD-83CAA6C03194}" destId="{7EBAFCEA-120D-456B-B8B2-70310A498AAA}" srcOrd="8" destOrd="0" presId="urn:microsoft.com/office/officeart/2005/8/layout/radial6"/>
    <dgm:cxn modelId="{EEFE2C9A-B616-4CD0-BE71-1BD0A0302F85}" type="presParOf" srcId="{7BC52AFE-7A3F-41F9-B6FD-83CAA6C03194}" destId="{78337A7D-FB0C-4042-BD9C-0080B300E67A}" srcOrd="9" destOrd="0" presId="urn:microsoft.com/office/officeart/2005/8/layout/radial6"/>
    <dgm:cxn modelId="{4CCE0A05-F18E-4995-B29E-C7DD6CA6519E}" type="presParOf" srcId="{7BC52AFE-7A3F-41F9-B6FD-83CAA6C03194}" destId="{851AEB43-F970-4479-9430-9F6B5DDD3E3C}" srcOrd="10" destOrd="0" presId="urn:microsoft.com/office/officeart/2005/8/layout/radial6"/>
    <dgm:cxn modelId="{8EBD3A91-A220-4E37-9080-74509DE53550}" type="presParOf" srcId="{7BC52AFE-7A3F-41F9-B6FD-83CAA6C03194}" destId="{6654C4DE-3FD8-4CE6-A0F6-030366419DE4}" srcOrd="11" destOrd="0" presId="urn:microsoft.com/office/officeart/2005/8/layout/radial6"/>
    <dgm:cxn modelId="{6EC09F82-8251-4678-884E-20D0BC1B413C}" type="presParOf" srcId="{7BC52AFE-7A3F-41F9-B6FD-83CAA6C03194}" destId="{D58CA069-AF92-4DD0-AF66-CD621E3C959D}" srcOrd="12" destOrd="0" presId="urn:microsoft.com/office/officeart/2005/8/layout/radial6"/>
    <dgm:cxn modelId="{9F4574F6-CD74-4895-9059-9AA3A6A0E1ED}" type="presParOf" srcId="{7BC52AFE-7A3F-41F9-B6FD-83CAA6C03194}" destId="{21A94F3D-F1FE-4235-8561-4B0EFB7CF7F9}" srcOrd="13" destOrd="0" presId="urn:microsoft.com/office/officeart/2005/8/layout/radial6"/>
    <dgm:cxn modelId="{67DE4BE8-1CAE-45A9-AC51-047EC513B85E}" type="presParOf" srcId="{7BC52AFE-7A3F-41F9-B6FD-83CAA6C03194}" destId="{44A472CC-AFB3-4F1B-A42B-3B3874F610C7}" srcOrd="14" destOrd="0" presId="urn:microsoft.com/office/officeart/2005/8/layout/radial6"/>
    <dgm:cxn modelId="{F4C0BB8A-B7F1-47D4-9C91-8E618D142D0F}" type="presParOf" srcId="{7BC52AFE-7A3F-41F9-B6FD-83CAA6C03194}" destId="{EA687E21-5CBC-40EC-B9D5-7BB5ABC8556C}" srcOrd="15" destOrd="0" presId="urn:microsoft.com/office/officeart/2005/8/layout/radial6"/>
    <dgm:cxn modelId="{A0189EC4-49F5-4E2C-92A4-7BCE1B3CCACD}" type="presParOf" srcId="{7BC52AFE-7A3F-41F9-B6FD-83CAA6C03194}" destId="{6E8B32F7-F48D-4EDA-B680-B587B3A679BE}" srcOrd="16" destOrd="0" presId="urn:microsoft.com/office/officeart/2005/8/layout/radial6"/>
    <dgm:cxn modelId="{78CEFFDA-E8CC-441F-84B6-1DCEA9F9795C}" type="presParOf" srcId="{7BC52AFE-7A3F-41F9-B6FD-83CAA6C03194}" destId="{0CDFC666-3B15-47AB-BC20-5DB6771E3DD6}" srcOrd="17" destOrd="0" presId="urn:microsoft.com/office/officeart/2005/8/layout/radial6"/>
    <dgm:cxn modelId="{979D7303-7780-442B-9C38-C8DA4AA1A102}" type="presParOf" srcId="{7BC52AFE-7A3F-41F9-B6FD-83CAA6C03194}" destId="{0A39FFA4-19A2-474B-8FAB-0097ADEE1A05}"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1E3B64-F3D7-4507-95BE-6DCFED0718DF}" type="doc">
      <dgm:prSet loTypeId="urn:microsoft.com/office/officeart/2005/8/layout/radial4" loCatId="relationship" qsTypeId="urn:microsoft.com/office/officeart/2005/8/quickstyle/3d3" qsCatId="3D" csTypeId="urn:microsoft.com/office/officeart/2005/8/colors/colorful3" csCatId="colorful" phldr="1"/>
      <dgm:spPr/>
      <dgm:t>
        <a:bodyPr/>
        <a:lstStyle/>
        <a:p>
          <a:endParaRPr lang="en-US"/>
        </a:p>
      </dgm:t>
    </dgm:pt>
    <dgm:pt modelId="{6BC45D0C-4ABB-4C83-96B3-BF1C29BD0263}">
      <dgm:prSet phldrT="[Text]"/>
      <dgm:spPr/>
      <dgm:t>
        <a:bodyPr/>
        <a:lstStyle/>
        <a:p>
          <a:r>
            <a:rPr lang="en-US" dirty="0" smtClean="0"/>
            <a:t>Personal Auto Premium Growth</a:t>
          </a:r>
          <a:endParaRPr lang="en-US" dirty="0"/>
        </a:p>
      </dgm:t>
    </dgm:pt>
    <dgm:pt modelId="{9B6239ED-8D4C-4DF7-950B-AEFA9B22266F}" type="parTrans" cxnId="{4E808EC9-5B20-4E67-9CD7-05869D98CF13}">
      <dgm:prSet/>
      <dgm:spPr/>
      <dgm:t>
        <a:bodyPr/>
        <a:lstStyle/>
        <a:p>
          <a:endParaRPr lang="en-US"/>
        </a:p>
      </dgm:t>
    </dgm:pt>
    <dgm:pt modelId="{F6EC8F7C-7865-40D0-A6DA-FBAAB6A140F4}" type="sibTrans" cxnId="{4E808EC9-5B20-4E67-9CD7-05869D98CF13}">
      <dgm:prSet/>
      <dgm:spPr/>
      <dgm:t>
        <a:bodyPr/>
        <a:lstStyle/>
        <a:p>
          <a:endParaRPr lang="en-US"/>
        </a:p>
      </dgm:t>
    </dgm:pt>
    <dgm:pt modelId="{41F41161-B282-4442-80F2-AAD6CD8D21B3}">
      <dgm:prSet phldrT="[Text]"/>
      <dgm:spPr/>
      <dgm:t>
        <a:bodyPr/>
        <a:lstStyle/>
        <a:p>
          <a:r>
            <a:rPr lang="en-US" dirty="0" smtClean="0"/>
            <a:t>Behavior Changes</a:t>
          </a:r>
          <a:endParaRPr lang="en-US" dirty="0"/>
        </a:p>
      </dgm:t>
    </dgm:pt>
    <dgm:pt modelId="{AD75CFA3-E2B8-4196-B01B-DC2579F0C120}" type="parTrans" cxnId="{2FD58548-23AD-4113-9130-29FF4A20E473}">
      <dgm:prSet/>
      <dgm:spPr/>
      <dgm:t>
        <a:bodyPr/>
        <a:lstStyle/>
        <a:p>
          <a:endParaRPr lang="en-US"/>
        </a:p>
      </dgm:t>
    </dgm:pt>
    <dgm:pt modelId="{05FC8968-842A-486E-9B44-4B14CF2E1E43}" type="sibTrans" cxnId="{2FD58548-23AD-4113-9130-29FF4A20E473}">
      <dgm:prSet/>
      <dgm:spPr/>
      <dgm:t>
        <a:bodyPr/>
        <a:lstStyle/>
        <a:p>
          <a:endParaRPr lang="en-US"/>
        </a:p>
      </dgm:t>
    </dgm:pt>
    <dgm:pt modelId="{EB7BEA2C-EC96-4844-938E-9AEF556D4F93}">
      <dgm:prSet phldrT="[Text]"/>
      <dgm:spPr/>
      <dgm:t>
        <a:bodyPr/>
        <a:lstStyle/>
        <a:p>
          <a:r>
            <a:rPr lang="en-US" dirty="0" smtClean="0"/>
            <a:t>Economic Pressure</a:t>
          </a:r>
          <a:endParaRPr lang="en-US" dirty="0"/>
        </a:p>
      </dgm:t>
    </dgm:pt>
    <dgm:pt modelId="{1B4D1567-9493-49A2-9566-CA676BD0151E}" type="parTrans" cxnId="{1ADB65AC-8926-417C-9B84-D2731BE2EB93}">
      <dgm:prSet/>
      <dgm:spPr/>
      <dgm:t>
        <a:bodyPr/>
        <a:lstStyle/>
        <a:p>
          <a:endParaRPr lang="en-US"/>
        </a:p>
      </dgm:t>
    </dgm:pt>
    <dgm:pt modelId="{79272504-7127-4426-AD3F-99F2820E5608}" type="sibTrans" cxnId="{1ADB65AC-8926-417C-9B84-D2731BE2EB93}">
      <dgm:prSet/>
      <dgm:spPr/>
      <dgm:t>
        <a:bodyPr/>
        <a:lstStyle/>
        <a:p>
          <a:endParaRPr lang="en-US"/>
        </a:p>
      </dgm:t>
    </dgm:pt>
    <dgm:pt modelId="{007979A7-B740-42BC-B123-5F551DC11B49}">
      <dgm:prSet phldrT="[Text]"/>
      <dgm:spPr/>
      <dgm:t>
        <a:bodyPr/>
        <a:lstStyle/>
        <a:p>
          <a:r>
            <a:rPr lang="en-US" dirty="0" smtClean="0"/>
            <a:t>Individual Retention Levels</a:t>
          </a:r>
          <a:endParaRPr lang="en-US" dirty="0"/>
        </a:p>
      </dgm:t>
    </dgm:pt>
    <dgm:pt modelId="{7AEB53A2-5C43-4F3B-9CA2-EE61E2EADFD7}" type="parTrans" cxnId="{079EC468-81BE-4404-8A8F-57F9E187BA0A}">
      <dgm:prSet/>
      <dgm:spPr/>
      <dgm:t>
        <a:bodyPr/>
        <a:lstStyle/>
        <a:p>
          <a:endParaRPr lang="en-US"/>
        </a:p>
      </dgm:t>
    </dgm:pt>
    <dgm:pt modelId="{8DEA6B6B-2116-4752-AE0F-3BD5A09A3DAC}" type="sibTrans" cxnId="{079EC468-81BE-4404-8A8F-57F9E187BA0A}">
      <dgm:prSet/>
      <dgm:spPr/>
      <dgm:t>
        <a:bodyPr/>
        <a:lstStyle/>
        <a:p>
          <a:endParaRPr lang="en-US"/>
        </a:p>
      </dgm:t>
    </dgm:pt>
    <dgm:pt modelId="{A755EE24-F89B-4B71-89B6-3B3906C1C595}">
      <dgm:prSet phldrT="[Text]"/>
      <dgm:spPr/>
      <dgm:t>
        <a:bodyPr/>
        <a:lstStyle/>
        <a:p>
          <a:r>
            <a:rPr lang="en-US" dirty="0" smtClean="0"/>
            <a:t>Vehicle Safety Technology</a:t>
          </a:r>
          <a:endParaRPr lang="en-US" dirty="0"/>
        </a:p>
      </dgm:t>
    </dgm:pt>
    <dgm:pt modelId="{F64DA035-04CF-4643-BA2C-74267F12EC7C}" type="parTrans" cxnId="{20706A54-D01E-4E38-9BAD-44E1CB5AD29B}">
      <dgm:prSet/>
      <dgm:spPr/>
      <dgm:t>
        <a:bodyPr/>
        <a:lstStyle/>
        <a:p>
          <a:endParaRPr lang="en-US"/>
        </a:p>
      </dgm:t>
    </dgm:pt>
    <dgm:pt modelId="{1A260906-60FE-4DDE-AC9A-4330B31ABDBA}" type="sibTrans" cxnId="{20706A54-D01E-4E38-9BAD-44E1CB5AD29B}">
      <dgm:prSet/>
      <dgm:spPr/>
      <dgm:t>
        <a:bodyPr/>
        <a:lstStyle/>
        <a:p>
          <a:endParaRPr lang="en-US"/>
        </a:p>
      </dgm:t>
    </dgm:pt>
    <dgm:pt modelId="{129AA77B-E141-43F0-9CB4-47312A2F7E26}">
      <dgm:prSet phldrT="[Text]"/>
      <dgm:spPr/>
      <dgm:t>
        <a:bodyPr/>
        <a:lstStyle/>
        <a:p>
          <a:r>
            <a:rPr lang="en-US" dirty="0" smtClean="0"/>
            <a:t>V2V Technology</a:t>
          </a:r>
          <a:endParaRPr lang="en-US" dirty="0"/>
        </a:p>
      </dgm:t>
    </dgm:pt>
    <dgm:pt modelId="{E077D296-46F6-4287-954D-02816472FE23}" type="parTrans" cxnId="{710E28C6-905C-4012-A018-69789AD09C04}">
      <dgm:prSet/>
      <dgm:spPr/>
      <dgm:t>
        <a:bodyPr/>
        <a:lstStyle/>
        <a:p>
          <a:endParaRPr lang="en-US"/>
        </a:p>
      </dgm:t>
    </dgm:pt>
    <dgm:pt modelId="{4CB68AE6-2F8A-4690-AD7C-235D68CB668D}" type="sibTrans" cxnId="{710E28C6-905C-4012-A018-69789AD09C04}">
      <dgm:prSet/>
      <dgm:spPr/>
      <dgm:t>
        <a:bodyPr/>
        <a:lstStyle/>
        <a:p>
          <a:endParaRPr lang="en-US"/>
        </a:p>
      </dgm:t>
    </dgm:pt>
    <dgm:pt modelId="{AA7D6A16-EAD9-4403-93D5-48F359D4311E}">
      <dgm:prSet phldrT="[Text]"/>
      <dgm:spPr/>
      <dgm:t>
        <a:bodyPr/>
        <a:lstStyle/>
        <a:p>
          <a:r>
            <a:rPr lang="en-US" dirty="0" smtClean="0"/>
            <a:t>Sharing Economy</a:t>
          </a:r>
          <a:endParaRPr lang="en-US" dirty="0"/>
        </a:p>
      </dgm:t>
    </dgm:pt>
    <dgm:pt modelId="{EFB7F91B-DBFF-4B3B-B4F8-F0EEFE407A8E}" type="parTrans" cxnId="{73AED207-F491-4442-83CD-16E6DD3579E1}">
      <dgm:prSet/>
      <dgm:spPr/>
      <dgm:t>
        <a:bodyPr/>
        <a:lstStyle/>
        <a:p>
          <a:endParaRPr lang="en-US"/>
        </a:p>
      </dgm:t>
    </dgm:pt>
    <dgm:pt modelId="{B2E7101D-1E29-4F31-B917-0875DACBFC44}" type="sibTrans" cxnId="{73AED207-F491-4442-83CD-16E6DD3579E1}">
      <dgm:prSet/>
      <dgm:spPr/>
      <dgm:t>
        <a:bodyPr/>
        <a:lstStyle/>
        <a:p>
          <a:endParaRPr lang="en-US"/>
        </a:p>
      </dgm:t>
    </dgm:pt>
    <dgm:pt modelId="{4CE25A85-9FFB-4516-A013-C9CCF3893E29}">
      <dgm:prSet phldrT="[Text]"/>
      <dgm:spPr/>
      <dgm:t>
        <a:bodyPr/>
        <a:lstStyle/>
        <a:p>
          <a:r>
            <a:rPr lang="en-US" dirty="0" smtClean="0"/>
            <a:t>Growth of Low-Cost Providers</a:t>
          </a:r>
          <a:endParaRPr lang="en-US" dirty="0"/>
        </a:p>
      </dgm:t>
    </dgm:pt>
    <dgm:pt modelId="{0FBBA202-393F-4ECA-A3DD-DFD1A2EE7474}" type="parTrans" cxnId="{DFC4868D-178D-4A84-8C95-B3F4000A2CFF}">
      <dgm:prSet/>
      <dgm:spPr/>
      <dgm:t>
        <a:bodyPr/>
        <a:lstStyle/>
        <a:p>
          <a:endParaRPr lang="en-US"/>
        </a:p>
      </dgm:t>
    </dgm:pt>
    <dgm:pt modelId="{8E4A6D19-BC3D-4BE0-95C4-B568CD10EA78}" type="sibTrans" cxnId="{DFC4868D-178D-4A84-8C95-B3F4000A2CFF}">
      <dgm:prSet/>
      <dgm:spPr/>
      <dgm:t>
        <a:bodyPr/>
        <a:lstStyle/>
        <a:p>
          <a:endParaRPr lang="en-US"/>
        </a:p>
      </dgm:t>
    </dgm:pt>
    <dgm:pt modelId="{19B0B55C-03AD-4A19-9B6F-3983C060EA42}" type="pres">
      <dgm:prSet presAssocID="{201E3B64-F3D7-4507-95BE-6DCFED0718DF}" presName="cycle" presStyleCnt="0">
        <dgm:presLayoutVars>
          <dgm:chMax val="1"/>
          <dgm:dir/>
          <dgm:animLvl val="ctr"/>
          <dgm:resizeHandles val="exact"/>
        </dgm:presLayoutVars>
      </dgm:prSet>
      <dgm:spPr/>
      <dgm:t>
        <a:bodyPr/>
        <a:lstStyle/>
        <a:p>
          <a:endParaRPr lang="en-US"/>
        </a:p>
      </dgm:t>
    </dgm:pt>
    <dgm:pt modelId="{33BC89C0-4E91-459B-9EF3-AA0227DB511C}" type="pres">
      <dgm:prSet presAssocID="{6BC45D0C-4ABB-4C83-96B3-BF1C29BD0263}" presName="centerShape" presStyleLbl="node0" presStyleIdx="0" presStyleCnt="1"/>
      <dgm:spPr/>
      <dgm:t>
        <a:bodyPr/>
        <a:lstStyle/>
        <a:p>
          <a:endParaRPr lang="en-US"/>
        </a:p>
      </dgm:t>
    </dgm:pt>
    <dgm:pt modelId="{91930FAB-6969-41A1-82EA-764827EC8074}" type="pres">
      <dgm:prSet presAssocID="{F64DA035-04CF-4643-BA2C-74267F12EC7C}" presName="parTrans" presStyleLbl="bgSibTrans2D1" presStyleIdx="0" presStyleCnt="7"/>
      <dgm:spPr/>
      <dgm:t>
        <a:bodyPr/>
        <a:lstStyle/>
        <a:p>
          <a:endParaRPr lang="en-US"/>
        </a:p>
      </dgm:t>
    </dgm:pt>
    <dgm:pt modelId="{37E69F0B-D65A-4D07-8311-FFEE63B11E00}" type="pres">
      <dgm:prSet presAssocID="{A755EE24-F89B-4B71-89B6-3B3906C1C595}" presName="node" presStyleLbl="node1" presStyleIdx="0" presStyleCnt="7">
        <dgm:presLayoutVars>
          <dgm:bulletEnabled val="1"/>
        </dgm:presLayoutVars>
      </dgm:prSet>
      <dgm:spPr/>
      <dgm:t>
        <a:bodyPr/>
        <a:lstStyle/>
        <a:p>
          <a:endParaRPr lang="en-US"/>
        </a:p>
      </dgm:t>
    </dgm:pt>
    <dgm:pt modelId="{80808ED6-F8C5-4814-AF0F-A8DA75C352F3}" type="pres">
      <dgm:prSet presAssocID="{E077D296-46F6-4287-954D-02816472FE23}" presName="parTrans" presStyleLbl="bgSibTrans2D1" presStyleIdx="1" presStyleCnt="7"/>
      <dgm:spPr/>
      <dgm:t>
        <a:bodyPr/>
        <a:lstStyle/>
        <a:p>
          <a:endParaRPr lang="en-US"/>
        </a:p>
      </dgm:t>
    </dgm:pt>
    <dgm:pt modelId="{17A01616-9606-41B4-845D-C5A131393D8E}" type="pres">
      <dgm:prSet presAssocID="{129AA77B-E141-43F0-9CB4-47312A2F7E26}" presName="node" presStyleLbl="node1" presStyleIdx="1" presStyleCnt="7">
        <dgm:presLayoutVars>
          <dgm:bulletEnabled val="1"/>
        </dgm:presLayoutVars>
      </dgm:prSet>
      <dgm:spPr/>
      <dgm:t>
        <a:bodyPr/>
        <a:lstStyle/>
        <a:p>
          <a:endParaRPr lang="en-US"/>
        </a:p>
      </dgm:t>
    </dgm:pt>
    <dgm:pt modelId="{2A774DBD-24A9-44AF-B69F-988ECC04DC56}" type="pres">
      <dgm:prSet presAssocID="{AD75CFA3-E2B8-4196-B01B-DC2579F0C120}" presName="parTrans" presStyleLbl="bgSibTrans2D1" presStyleIdx="2" presStyleCnt="7"/>
      <dgm:spPr/>
      <dgm:t>
        <a:bodyPr/>
        <a:lstStyle/>
        <a:p>
          <a:endParaRPr lang="en-US"/>
        </a:p>
      </dgm:t>
    </dgm:pt>
    <dgm:pt modelId="{18894B6F-961C-43FE-A2DD-E352C558384B}" type="pres">
      <dgm:prSet presAssocID="{41F41161-B282-4442-80F2-AAD6CD8D21B3}" presName="node" presStyleLbl="node1" presStyleIdx="2" presStyleCnt="7">
        <dgm:presLayoutVars>
          <dgm:bulletEnabled val="1"/>
        </dgm:presLayoutVars>
      </dgm:prSet>
      <dgm:spPr/>
      <dgm:t>
        <a:bodyPr/>
        <a:lstStyle/>
        <a:p>
          <a:endParaRPr lang="en-US"/>
        </a:p>
      </dgm:t>
    </dgm:pt>
    <dgm:pt modelId="{34415C46-E2B7-4DDE-8ABF-E5069908A55A}" type="pres">
      <dgm:prSet presAssocID="{1B4D1567-9493-49A2-9566-CA676BD0151E}" presName="parTrans" presStyleLbl="bgSibTrans2D1" presStyleIdx="3" presStyleCnt="7"/>
      <dgm:spPr/>
      <dgm:t>
        <a:bodyPr/>
        <a:lstStyle/>
        <a:p>
          <a:endParaRPr lang="en-US"/>
        </a:p>
      </dgm:t>
    </dgm:pt>
    <dgm:pt modelId="{797541B6-DBE3-46BB-A6F5-CE2CAB3C2D46}" type="pres">
      <dgm:prSet presAssocID="{EB7BEA2C-EC96-4844-938E-9AEF556D4F93}" presName="node" presStyleLbl="node1" presStyleIdx="3" presStyleCnt="7">
        <dgm:presLayoutVars>
          <dgm:bulletEnabled val="1"/>
        </dgm:presLayoutVars>
      </dgm:prSet>
      <dgm:spPr/>
      <dgm:t>
        <a:bodyPr/>
        <a:lstStyle/>
        <a:p>
          <a:endParaRPr lang="en-US"/>
        </a:p>
      </dgm:t>
    </dgm:pt>
    <dgm:pt modelId="{A8E39EDF-87C1-4C1E-AAF2-ABCF4D13F6A0}" type="pres">
      <dgm:prSet presAssocID="{EFB7F91B-DBFF-4B3B-B4F8-F0EEFE407A8E}" presName="parTrans" presStyleLbl="bgSibTrans2D1" presStyleIdx="4" presStyleCnt="7"/>
      <dgm:spPr/>
      <dgm:t>
        <a:bodyPr/>
        <a:lstStyle/>
        <a:p>
          <a:endParaRPr lang="en-US"/>
        </a:p>
      </dgm:t>
    </dgm:pt>
    <dgm:pt modelId="{D06C7FCB-2F8E-4C3A-A59A-337881701DEC}" type="pres">
      <dgm:prSet presAssocID="{AA7D6A16-EAD9-4403-93D5-48F359D4311E}" presName="node" presStyleLbl="node1" presStyleIdx="4" presStyleCnt="7">
        <dgm:presLayoutVars>
          <dgm:bulletEnabled val="1"/>
        </dgm:presLayoutVars>
      </dgm:prSet>
      <dgm:spPr/>
      <dgm:t>
        <a:bodyPr/>
        <a:lstStyle/>
        <a:p>
          <a:endParaRPr lang="en-US"/>
        </a:p>
      </dgm:t>
    </dgm:pt>
    <dgm:pt modelId="{A1372AF5-9F6A-44E5-BE90-7D72941546D0}" type="pres">
      <dgm:prSet presAssocID="{0FBBA202-393F-4ECA-A3DD-DFD1A2EE7474}" presName="parTrans" presStyleLbl="bgSibTrans2D1" presStyleIdx="5" presStyleCnt="7"/>
      <dgm:spPr/>
      <dgm:t>
        <a:bodyPr/>
        <a:lstStyle/>
        <a:p>
          <a:endParaRPr lang="en-US"/>
        </a:p>
      </dgm:t>
    </dgm:pt>
    <dgm:pt modelId="{778A846D-19D2-4563-905F-23FE37E4DDF4}" type="pres">
      <dgm:prSet presAssocID="{4CE25A85-9FFB-4516-A013-C9CCF3893E29}" presName="node" presStyleLbl="node1" presStyleIdx="5" presStyleCnt="7">
        <dgm:presLayoutVars>
          <dgm:bulletEnabled val="1"/>
        </dgm:presLayoutVars>
      </dgm:prSet>
      <dgm:spPr/>
      <dgm:t>
        <a:bodyPr/>
        <a:lstStyle/>
        <a:p>
          <a:endParaRPr lang="en-US"/>
        </a:p>
      </dgm:t>
    </dgm:pt>
    <dgm:pt modelId="{12FF31C5-9BC1-488E-AAB5-23AC915D8B60}" type="pres">
      <dgm:prSet presAssocID="{7AEB53A2-5C43-4F3B-9CA2-EE61E2EADFD7}" presName="parTrans" presStyleLbl="bgSibTrans2D1" presStyleIdx="6" presStyleCnt="7"/>
      <dgm:spPr/>
      <dgm:t>
        <a:bodyPr/>
        <a:lstStyle/>
        <a:p>
          <a:endParaRPr lang="en-US"/>
        </a:p>
      </dgm:t>
    </dgm:pt>
    <dgm:pt modelId="{51B11343-BE43-45A4-9F00-42707C56771D}" type="pres">
      <dgm:prSet presAssocID="{007979A7-B740-42BC-B123-5F551DC11B49}" presName="node" presStyleLbl="node1" presStyleIdx="6" presStyleCnt="7">
        <dgm:presLayoutVars>
          <dgm:bulletEnabled val="1"/>
        </dgm:presLayoutVars>
      </dgm:prSet>
      <dgm:spPr/>
      <dgm:t>
        <a:bodyPr/>
        <a:lstStyle/>
        <a:p>
          <a:endParaRPr lang="en-US"/>
        </a:p>
      </dgm:t>
    </dgm:pt>
  </dgm:ptLst>
  <dgm:cxnLst>
    <dgm:cxn modelId="{953CA09B-9FD3-4889-B4FC-0AE2BC22C53D}" type="presOf" srcId="{6BC45D0C-4ABB-4C83-96B3-BF1C29BD0263}" destId="{33BC89C0-4E91-459B-9EF3-AA0227DB511C}" srcOrd="0" destOrd="0" presId="urn:microsoft.com/office/officeart/2005/8/layout/radial4"/>
    <dgm:cxn modelId="{710E28C6-905C-4012-A018-69789AD09C04}" srcId="{6BC45D0C-4ABB-4C83-96B3-BF1C29BD0263}" destId="{129AA77B-E141-43F0-9CB4-47312A2F7E26}" srcOrd="1" destOrd="0" parTransId="{E077D296-46F6-4287-954D-02816472FE23}" sibTransId="{4CB68AE6-2F8A-4690-AD7C-235D68CB668D}"/>
    <dgm:cxn modelId="{88059E8B-4657-4F36-833B-644AC29172B4}" type="presOf" srcId="{201E3B64-F3D7-4507-95BE-6DCFED0718DF}" destId="{19B0B55C-03AD-4A19-9B6F-3983C060EA42}" srcOrd="0" destOrd="0" presId="urn:microsoft.com/office/officeart/2005/8/layout/radial4"/>
    <dgm:cxn modelId="{ADF8B4F0-2F51-4AA3-8E80-18FAD9BCD85E}" type="presOf" srcId="{0FBBA202-393F-4ECA-A3DD-DFD1A2EE7474}" destId="{A1372AF5-9F6A-44E5-BE90-7D72941546D0}" srcOrd="0" destOrd="0" presId="urn:microsoft.com/office/officeart/2005/8/layout/radial4"/>
    <dgm:cxn modelId="{73AED207-F491-4442-83CD-16E6DD3579E1}" srcId="{6BC45D0C-4ABB-4C83-96B3-BF1C29BD0263}" destId="{AA7D6A16-EAD9-4403-93D5-48F359D4311E}" srcOrd="4" destOrd="0" parTransId="{EFB7F91B-DBFF-4B3B-B4F8-F0EEFE407A8E}" sibTransId="{B2E7101D-1E29-4F31-B917-0875DACBFC44}"/>
    <dgm:cxn modelId="{6ECA95A4-B47C-48D1-B341-A04621CFAD9D}" type="presOf" srcId="{4CE25A85-9FFB-4516-A013-C9CCF3893E29}" destId="{778A846D-19D2-4563-905F-23FE37E4DDF4}" srcOrd="0" destOrd="0" presId="urn:microsoft.com/office/officeart/2005/8/layout/radial4"/>
    <dgm:cxn modelId="{7B0B0ECF-9E4A-4F71-BF0B-CDBAF631B92B}" type="presOf" srcId="{F64DA035-04CF-4643-BA2C-74267F12EC7C}" destId="{91930FAB-6969-41A1-82EA-764827EC8074}" srcOrd="0" destOrd="0" presId="urn:microsoft.com/office/officeart/2005/8/layout/radial4"/>
    <dgm:cxn modelId="{C92557E4-7123-4E18-8EB7-12A1DC23D5DA}" type="presOf" srcId="{A755EE24-F89B-4B71-89B6-3B3906C1C595}" destId="{37E69F0B-D65A-4D07-8311-FFEE63B11E00}" srcOrd="0" destOrd="0" presId="urn:microsoft.com/office/officeart/2005/8/layout/radial4"/>
    <dgm:cxn modelId="{8DA72D30-4CF1-40E6-B0D5-74FB51FA8D17}" type="presOf" srcId="{EB7BEA2C-EC96-4844-938E-9AEF556D4F93}" destId="{797541B6-DBE3-46BB-A6F5-CE2CAB3C2D46}" srcOrd="0" destOrd="0" presId="urn:microsoft.com/office/officeart/2005/8/layout/radial4"/>
    <dgm:cxn modelId="{2D54455B-7EB2-4BF1-9191-587A4C372090}" type="presOf" srcId="{E077D296-46F6-4287-954D-02816472FE23}" destId="{80808ED6-F8C5-4814-AF0F-A8DA75C352F3}" srcOrd="0" destOrd="0" presId="urn:microsoft.com/office/officeart/2005/8/layout/radial4"/>
    <dgm:cxn modelId="{473681C8-9602-4147-BBF9-FBFF5189689A}" type="presOf" srcId="{AD75CFA3-E2B8-4196-B01B-DC2579F0C120}" destId="{2A774DBD-24A9-44AF-B69F-988ECC04DC56}" srcOrd="0" destOrd="0" presId="urn:microsoft.com/office/officeart/2005/8/layout/radial4"/>
    <dgm:cxn modelId="{4E808EC9-5B20-4E67-9CD7-05869D98CF13}" srcId="{201E3B64-F3D7-4507-95BE-6DCFED0718DF}" destId="{6BC45D0C-4ABB-4C83-96B3-BF1C29BD0263}" srcOrd="0" destOrd="0" parTransId="{9B6239ED-8D4C-4DF7-950B-AEFA9B22266F}" sibTransId="{F6EC8F7C-7865-40D0-A6DA-FBAAB6A140F4}"/>
    <dgm:cxn modelId="{20706A54-D01E-4E38-9BAD-44E1CB5AD29B}" srcId="{6BC45D0C-4ABB-4C83-96B3-BF1C29BD0263}" destId="{A755EE24-F89B-4B71-89B6-3B3906C1C595}" srcOrd="0" destOrd="0" parTransId="{F64DA035-04CF-4643-BA2C-74267F12EC7C}" sibTransId="{1A260906-60FE-4DDE-AC9A-4330B31ABDBA}"/>
    <dgm:cxn modelId="{D33C09F1-0C61-4CD5-A389-F4375E3BC66D}" type="presOf" srcId="{7AEB53A2-5C43-4F3B-9CA2-EE61E2EADFD7}" destId="{12FF31C5-9BC1-488E-AAB5-23AC915D8B60}" srcOrd="0" destOrd="0" presId="urn:microsoft.com/office/officeart/2005/8/layout/radial4"/>
    <dgm:cxn modelId="{F1170697-D945-4619-8F67-13B7B76A4873}" type="presOf" srcId="{007979A7-B740-42BC-B123-5F551DC11B49}" destId="{51B11343-BE43-45A4-9F00-42707C56771D}" srcOrd="0" destOrd="0" presId="urn:microsoft.com/office/officeart/2005/8/layout/radial4"/>
    <dgm:cxn modelId="{2FD58548-23AD-4113-9130-29FF4A20E473}" srcId="{6BC45D0C-4ABB-4C83-96B3-BF1C29BD0263}" destId="{41F41161-B282-4442-80F2-AAD6CD8D21B3}" srcOrd="2" destOrd="0" parTransId="{AD75CFA3-E2B8-4196-B01B-DC2579F0C120}" sibTransId="{05FC8968-842A-486E-9B44-4B14CF2E1E43}"/>
    <dgm:cxn modelId="{B14B3632-1B45-4B9D-A6E6-FDD684865C3C}" type="presOf" srcId="{AA7D6A16-EAD9-4403-93D5-48F359D4311E}" destId="{D06C7FCB-2F8E-4C3A-A59A-337881701DEC}" srcOrd="0" destOrd="0" presId="urn:microsoft.com/office/officeart/2005/8/layout/radial4"/>
    <dgm:cxn modelId="{079EC468-81BE-4404-8A8F-57F9E187BA0A}" srcId="{6BC45D0C-4ABB-4C83-96B3-BF1C29BD0263}" destId="{007979A7-B740-42BC-B123-5F551DC11B49}" srcOrd="6" destOrd="0" parTransId="{7AEB53A2-5C43-4F3B-9CA2-EE61E2EADFD7}" sibTransId="{8DEA6B6B-2116-4752-AE0F-3BD5A09A3DAC}"/>
    <dgm:cxn modelId="{7AC0DB22-CA89-46AA-B5E6-9798F502CA65}" type="presOf" srcId="{41F41161-B282-4442-80F2-AAD6CD8D21B3}" destId="{18894B6F-961C-43FE-A2DD-E352C558384B}" srcOrd="0" destOrd="0" presId="urn:microsoft.com/office/officeart/2005/8/layout/radial4"/>
    <dgm:cxn modelId="{DFC4868D-178D-4A84-8C95-B3F4000A2CFF}" srcId="{6BC45D0C-4ABB-4C83-96B3-BF1C29BD0263}" destId="{4CE25A85-9FFB-4516-A013-C9CCF3893E29}" srcOrd="5" destOrd="0" parTransId="{0FBBA202-393F-4ECA-A3DD-DFD1A2EE7474}" sibTransId="{8E4A6D19-BC3D-4BE0-95C4-B568CD10EA78}"/>
    <dgm:cxn modelId="{1ADB65AC-8926-417C-9B84-D2731BE2EB93}" srcId="{6BC45D0C-4ABB-4C83-96B3-BF1C29BD0263}" destId="{EB7BEA2C-EC96-4844-938E-9AEF556D4F93}" srcOrd="3" destOrd="0" parTransId="{1B4D1567-9493-49A2-9566-CA676BD0151E}" sibTransId="{79272504-7127-4426-AD3F-99F2820E5608}"/>
    <dgm:cxn modelId="{B741C17C-7D8C-46AF-B120-4D4F0AA2890C}" type="presOf" srcId="{1B4D1567-9493-49A2-9566-CA676BD0151E}" destId="{34415C46-E2B7-4DDE-8ABF-E5069908A55A}" srcOrd="0" destOrd="0" presId="urn:microsoft.com/office/officeart/2005/8/layout/radial4"/>
    <dgm:cxn modelId="{7A31927B-DCAA-4EF8-B961-E0F1434E50AB}" type="presOf" srcId="{EFB7F91B-DBFF-4B3B-B4F8-F0EEFE407A8E}" destId="{A8E39EDF-87C1-4C1E-AAF2-ABCF4D13F6A0}" srcOrd="0" destOrd="0" presId="urn:microsoft.com/office/officeart/2005/8/layout/radial4"/>
    <dgm:cxn modelId="{08179FA0-C61D-4041-A2E9-E4DE1E9E88A2}" type="presOf" srcId="{129AA77B-E141-43F0-9CB4-47312A2F7E26}" destId="{17A01616-9606-41B4-845D-C5A131393D8E}" srcOrd="0" destOrd="0" presId="urn:microsoft.com/office/officeart/2005/8/layout/radial4"/>
    <dgm:cxn modelId="{BF239A60-4C87-45AB-A52D-D8269EBB95CE}" type="presParOf" srcId="{19B0B55C-03AD-4A19-9B6F-3983C060EA42}" destId="{33BC89C0-4E91-459B-9EF3-AA0227DB511C}" srcOrd="0" destOrd="0" presId="urn:microsoft.com/office/officeart/2005/8/layout/radial4"/>
    <dgm:cxn modelId="{7994E9C7-D263-4B45-B3DA-9CA96F49038A}" type="presParOf" srcId="{19B0B55C-03AD-4A19-9B6F-3983C060EA42}" destId="{91930FAB-6969-41A1-82EA-764827EC8074}" srcOrd="1" destOrd="0" presId="urn:microsoft.com/office/officeart/2005/8/layout/radial4"/>
    <dgm:cxn modelId="{9073B87E-8707-4C0F-9A43-2DDA7CFDD34D}" type="presParOf" srcId="{19B0B55C-03AD-4A19-9B6F-3983C060EA42}" destId="{37E69F0B-D65A-4D07-8311-FFEE63B11E00}" srcOrd="2" destOrd="0" presId="urn:microsoft.com/office/officeart/2005/8/layout/radial4"/>
    <dgm:cxn modelId="{D84E580E-5750-4DDF-A713-5C55F6A232E8}" type="presParOf" srcId="{19B0B55C-03AD-4A19-9B6F-3983C060EA42}" destId="{80808ED6-F8C5-4814-AF0F-A8DA75C352F3}" srcOrd="3" destOrd="0" presId="urn:microsoft.com/office/officeart/2005/8/layout/radial4"/>
    <dgm:cxn modelId="{6D0130E2-7549-4CFD-9F40-74A1FB85CA83}" type="presParOf" srcId="{19B0B55C-03AD-4A19-9B6F-3983C060EA42}" destId="{17A01616-9606-41B4-845D-C5A131393D8E}" srcOrd="4" destOrd="0" presId="urn:microsoft.com/office/officeart/2005/8/layout/radial4"/>
    <dgm:cxn modelId="{FD621ECA-0818-40A0-A621-F3F020736BED}" type="presParOf" srcId="{19B0B55C-03AD-4A19-9B6F-3983C060EA42}" destId="{2A774DBD-24A9-44AF-B69F-988ECC04DC56}" srcOrd="5" destOrd="0" presId="urn:microsoft.com/office/officeart/2005/8/layout/radial4"/>
    <dgm:cxn modelId="{A012FC12-B453-4018-9E69-80031430B765}" type="presParOf" srcId="{19B0B55C-03AD-4A19-9B6F-3983C060EA42}" destId="{18894B6F-961C-43FE-A2DD-E352C558384B}" srcOrd="6" destOrd="0" presId="urn:microsoft.com/office/officeart/2005/8/layout/radial4"/>
    <dgm:cxn modelId="{38ABEC25-1C64-44A6-9F69-A0A20A56CEE4}" type="presParOf" srcId="{19B0B55C-03AD-4A19-9B6F-3983C060EA42}" destId="{34415C46-E2B7-4DDE-8ABF-E5069908A55A}" srcOrd="7" destOrd="0" presId="urn:microsoft.com/office/officeart/2005/8/layout/radial4"/>
    <dgm:cxn modelId="{6202F11B-1CCA-42DA-BD36-44D268EAECED}" type="presParOf" srcId="{19B0B55C-03AD-4A19-9B6F-3983C060EA42}" destId="{797541B6-DBE3-46BB-A6F5-CE2CAB3C2D46}" srcOrd="8" destOrd="0" presId="urn:microsoft.com/office/officeart/2005/8/layout/radial4"/>
    <dgm:cxn modelId="{74194135-BA66-42BA-AE11-EBCE4D4D62BB}" type="presParOf" srcId="{19B0B55C-03AD-4A19-9B6F-3983C060EA42}" destId="{A8E39EDF-87C1-4C1E-AAF2-ABCF4D13F6A0}" srcOrd="9" destOrd="0" presId="urn:microsoft.com/office/officeart/2005/8/layout/radial4"/>
    <dgm:cxn modelId="{9304D829-3454-42DC-832B-588A8D97C4D1}" type="presParOf" srcId="{19B0B55C-03AD-4A19-9B6F-3983C060EA42}" destId="{D06C7FCB-2F8E-4C3A-A59A-337881701DEC}" srcOrd="10" destOrd="0" presId="urn:microsoft.com/office/officeart/2005/8/layout/radial4"/>
    <dgm:cxn modelId="{5F8CBC0D-78F8-4944-838C-F9D491FDAC8C}" type="presParOf" srcId="{19B0B55C-03AD-4A19-9B6F-3983C060EA42}" destId="{A1372AF5-9F6A-44E5-BE90-7D72941546D0}" srcOrd="11" destOrd="0" presId="urn:microsoft.com/office/officeart/2005/8/layout/radial4"/>
    <dgm:cxn modelId="{1C1661D8-63B0-4322-AEDA-C3AB0C5F4AF6}" type="presParOf" srcId="{19B0B55C-03AD-4A19-9B6F-3983C060EA42}" destId="{778A846D-19D2-4563-905F-23FE37E4DDF4}" srcOrd="12" destOrd="0" presId="urn:microsoft.com/office/officeart/2005/8/layout/radial4"/>
    <dgm:cxn modelId="{1AA20FA0-3595-491B-86D3-F35A08ACB74B}" type="presParOf" srcId="{19B0B55C-03AD-4A19-9B6F-3983C060EA42}" destId="{12FF31C5-9BC1-488E-AAB5-23AC915D8B60}" srcOrd="13" destOrd="0" presId="urn:microsoft.com/office/officeart/2005/8/layout/radial4"/>
    <dgm:cxn modelId="{B7EC4FD7-F083-4063-995D-BCCFEBF761A5}" type="presParOf" srcId="{19B0B55C-03AD-4A19-9B6F-3983C060EA42}" destId="{51B11343-BE43-45A4-9F00-42707C56771D}"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EA2AAA-B979-4287-8860-80DB551E65D8}"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AEFCCD9F-1BBF-4D39-852D-C1E3544B1A43}">
      <dgm:prSet phldrT="[Text]" custT="1"/>
      <dgm:spPr/>
      <dgm:t>
        <a:bodyPr/>
        <a:lstStyle/>
        <a:p>
          <a:r>
            <a:rPr lang="en-US" sz="2400" b="1" dirty="0" smtClean="0"/>
            <a:t>Non-Standard Auto</a:t>
          </a:r>
          <a:endParaRPr lang="en-US" sz="2400" b="1" dirty="0"/>
        </a:p>
      </dgm:t>
    </dgm:pt>
    <dgm:pt modelId="{6A2DC66F-25EE-49DD-84D5-FA8BE4757AEE}" type="parTrans" cxnId="{D4D17D55-8E46-4147-8500-F92E11F22D85}">
      <dgm:prSet/>
      <dgm:spPr/>
      <dgm:t>
        <a:bodyPr/>
        <a:lstStyle/>
        <a:p>
          <a:endParaRPr lang="en-US"/>
        </a:p>
      </dgm:t>
    </dgm:pt>
    <dgm:pt modelId="{CC877642-2E20-4ED2-BAD8-C693AA79040E}" type="sibTrans" cxnId="{D4D17D55-8E46-4147-8500-F92E11F22D85}">
      <dgm:prSet/>
      <dgm:spPr/>
      <dgm:t>
        <a:bodyPr/>
        <a:lstStyle/>
        <a:p>
          <a:endParaRPr lang="en-US"/>
        </a:p>
      </dgm:t>
    </dgm:pt>
    <dgm:pt modelId="{DD02459A-9ACC-4F4F-B524-9581A1348EE2}">
      <dgm:prSet phldrT="[Text]" custT="1"/>
      <dgm:spPr>
        <a:solidFill>
          <a:schemeClr val="bg2"/>
        </a:solidFill>
      </dgm:spPr>
      <dgm:t>
        <a:bodyPr/>
        <a:lstStyle/>
        <a:p>
          <a:r>
            <a:rPr lang="en-US" sz="1400" dirty="0" smtClean="0">
              <a:solidFill>
                <a:schemeClr val="accent1"/>
              </a:solidFill>
            </a:rPr>
            <a:t>Thin File</a:t>
          </a:r>
          <a:endParaRPr lang="en-US" sz="1400" dirty="0">
            <a:solidFill>
              <a:schemeClr val="accent1"/>
            </a:solidFill>
          </a:endParaRPr>
        </a:p>
      </dgm:t>
    </dgm:pt>
    <dgm:pt modelId="{ACEB9A05-6B7D-4EE0-B67E-17ACBCFC9A90}" type="parTrans" cxnId="{C977CC40-7E5B-4773-B24A-04DCCD7FCAA5}">
      <dgm:prSet/>
      <dgm:spPr/>
      <dgm:t>
        <a:bodyPr/>
        <a:lstStyle/>
        <a:p>
          <a:endParaRPr lang="en-US"/>
        </a:p>
      </dgm:t>
    </dgm:pt>
    <dgm:pt modelId="{CF67BFDB-4D6E-409F-A489-EFF96608A2BA}" type="sibTrans" cxnId="{C977CC40-7E5B-4773-B24A-04DCCD7FCAA5}">
      <dgm:prSet/>
      <dgm:spPr/>
      <dgm:t>
        <a:bodyPr/>
        <a:lstStyle/>
        <a:p>
          <a:endParaRPr lang="en-US"/>
        </a:p>
      </dgm:t>
    </dgm:pt>
    <dgm:pt modelId="{C08AE304-679F-4B35-A7C0-FDC7BFCAF40B}">
      <dgm:prSet phldrT="[Text]" custT="1"/>
      <dgm:spPr>
        <a:solidFill>
          <a:schemeClr val="tx2">
            <a:lumMod val="50000"/>
            <a:lumOff val="50000"/>
          </a:schemeClr>
        </a:solidFill>
      </dgm:spPr>
      <dgm:t>
        <a:bodyPr/>
        <a:lstStyle/>
        <a:p>
          <a:r>
            <a:rPr lang="en-US" sz="1400" dirty="0" smtClean="0"/>
            <a:t>Good Credit/ Bad Record</a:t>
          </a:r>
          <a:endParaRPr lang="en-US" sz="1400" dirty="0"/>
        </a:p>
      </dgm:t>
    </dgm:pt>
    <dgm:pt modelId="{319A8829-435E-4711-846E-1E9236870CFB}" type="parTrans" cxnId="{0FB05DF8-9958-4526-84EF-CB3BD6A5360C}">
      <dgm:prSet/>
      <dgm:spPr/>
      <dgm:t>
        <a:bodyPr/>
        <a:lstStyle/>
        <a:p>
          <a:endParaRPr lang="en-US"/>
        </a:p>
      </dgm:t>
    </dgm:pt>
    <dgm:pt modelId="{0B02972E-F141-42E0-B519-280E1F5CAA3F}" type="sibTrans" cxnId="{0FB05DF8-9958-4526-84EF-CB3BD6A5360C}">
      <dgm:prSet/>
      <dgm:spPr/>
      <dgm:t>
        <a:bodyPr/>
        <a:lstStyle/>
        <a:p>
          <a:endParaRPr lang="en-US"/>
        </a:p>
      </dgm:t>
    </dgm:pt>
    <dgm:pt modelId="{C1CCA262-3A52-4462-9E68-510888EFAED8}">
      <dgm:prSet phldrT="[Text]" custT="1"/>
      <dgm:spPr/>
      <dgm:t>
        <a:bodyPr/>
        <a:lstStyle/>
        <a:p>
          <a:r>
            <a:rPr lang="en-US" sz="1400" dirty="0" smtClean="0"/>
            <a:t>Quick Card/ Quick Lapse</a:t>
          </a:r>
          <a:endParaRPr lang="en-US" sz="1400" dirty="0"/>
        </a:p>
      </dgm:t>
    </dgm:pt>
    <dgm:pt modelId="{F800694A-F558-4B97-AD67-463612915703}" type="parTrans" cxnId="{B7A5F6E2-D485-46DF-9A4B-B63C0185FAED}">
      <dgm:prSet/>
      <dgm:spPr/>
      <dgm:t>
        <a:bodyPr/>
        <a:lstStyle/>
        <a:p>
          <a:endParaRPr lang="en-US"/>
        </a:p>
      </dgm:t>
    </dgm:pt>
    <dgm:pt modelId="{0A3334BE-BDA2-499D-BD78-CD09C8FEE5B0}" type="sibTrans" cxnId="{B7A5F6E2-D485-46DF-9A4B-B63C0185FAED}">
      <dgm:prSet/>
      <dgm:spPr/>
      <dgm:t>
        <a:bodyPr/>
        <a:lstStyle/>
        <a:p>
          <a:endParaRPr lang="en-US"/>
        </a:p>
      </dgm:t>
    </dgm:pt>
    <dgm:pt modelId="{1AC0C984-E827-4DD3-9E62-D565282D4F29}">
      <dgm:prSet phldrT="[Text]" custT="1"/>
      <dgm:spPr>
        <a:solidFill>
          <a:schemeClr val="tx2">
            <a:lumMod val="75000"/>
            <a:lumOff val="25000"/>
          </a:schemeClr>
        </a:solidFill>
      </dgm:spPr>
      <dgm:t>
        <a:bodyPr/>
        <a:lstStyle/>
        <a:p>
          <a:r>
            <a:rPr lang="en-US" sz="1400" dirty="0" smtClean="0"/>
            <a:t>Coverage Gap</a:t>
          </a:r>
          <a:endParaRPr lang="en-US" sz="1400" dirty="0"/>
        </a:p>
      </dgm:t>
    </dgm:pt>
    <dgm:pt modelId="{F8EE32EB-3CDE-48CE-A3AA-5EE1F6396A47}" type="parTrans" cxnId="{56F650C4-6E41-45B5-8A64-8D613F067EF2}">
      <dgm:prSet/>
      <dgm:spPr/>
      <dgm:t>
        <a:bodyPr/>
        <a:lstStyle/>
        <a:p>
          <a:endParaRPr lang="en-US"/>
        </a:p>
      </dgm:t>
    </dgm:pt>
    <dgm:pt modelId="{8C9CC906-F1C5-4D31-8B9C-B6BE1205AC39}" type="sibTrans" cxnId="{56F650C4-6E41-45B5-8A64-8D613F067EF2}">
      <dgm:prSet/>
      <dgm:spPr/>
      <dgm:t>
        <a:bodyPr/>
        <a:lstStyle/>
        <a:p>
          <a:endParaRPr lang="en-US"/>
        </a:p>
      </dgm:t>
    </dgm:pt>
    <dgm:pt modelId="{08B32524-4B9D-4771-AEE7-5022482A2CE2}">
      <dgm:prSet phldrT="[Text]" custT="1"/>
      <dgm:spPr>
        <a:solidFill>
          <a:schemeClr val="accent1">
            <a:lumMod val="25000"/>
            <a:lumOff val="75000"/>
          </a:schemeClr>
        </a:solidFill>
      </dgm:spPr>
      <dgm:t>
        <a:bodyPr/>
        <a:lstStyle/>
        <a:p>
          <a:r>
            <a:rPr lang="en-US" sz="1400" dirty="0" smtClean="0">
              <a:solidFill>
                <a:schemeClr val="accent1"/>
              </a:solidFill>
            </a:rPr>
            <a:t>Youthful Drivers</a:t>
          </a:r>
          <a:endParaRPr lang="en-US" sz="1400" dirty="0">
            <a:solidFill>
              <a:schemeClr val="accent1"/>
            </a:solidFill>
          </a:endParaRPr>
        </a:p>
      </dgm:t>
    </dgm:pt>
    <dgm:pt modelId="{28BFC483-3A7B-4C28-840C-504D681BB9FA}" type="parTrans" cxnId="{7F99376C-5E4B-4883-99FD-330CCC4EFC1C}">
      <dgm:prSet/>
      <dgm:spPr/>
      <dgm:t>
        <a:bodyPr/>
        <a:lstStyle/>
        <a:p>
          <a:endParaRPr lang="en-US"/>
        </a:p>
      </dgm:t>
    </dgm:pt>
    <dgm:pt modelId="{0F97DC12-9A85-414C-B25E-1BFDE096ACCC}" type="sibTrans" cxnId="{7F99376C-5E4B-4883-99FD-330CCC4EFC1C}">
      <dgm:prSet/>
      <dgm:spPr/>
      <dgm:t>
        <a:bodyPr/>
        <a:lstStyle/>
        <a:p>
          <a:endParaRPr lang="en-US"/>
        </a:p>
      </dgm:t>
    </dgm:pt>
    <dgm:pt modelId="{69196B40-74DF-4438-B3DF-41B175948937}">
      <dgm:prSet phldrT="[Text]" custT="1"/>
      <dgm:spPr>
        <a:solidFill>
          <a:schemeClr val="accent1">
            <a:lumMod val="25000"/>
            <a:lumOff val="75000"/>
          </a:schemeClr>
        </a:solidFill>
      </dgm:spPr>
      <dgm:t>
        <a:bodyPr/>
        <a:lstStyle/>
        <a:p>
          <a:endParaRPr lang="en-US"/>
        </a:p>
      </dgm:t>
    </dgm:pt>
    <dgm:pt modelId="{1717FF72-1D43-4671-8D50-CD25133F562B}" type="parTrans" cxnId="{884527B9-C625-4AA4-89AC-9F5652851880}">
      <dgm:prSet/>
      <dgm:spPr/>
      <dgm:t>
        <a:bodyPr/>
        <a:lstStyle/>
        <a:p>
          <a:endParaRPr lang="en-US"/>
        </a:p>
      </dgm:t>
    </dgm:pt>
    <dgm:pt modelId="{BD7CB69E-AB19-42A2-BD5E-1F58109C365A}" type="sibTrans" cxnId="{884527B9-C625-4AA4-89AC-9F5652851880}">
      <dgm:prSet/>
      <dgm:spPr/>
      <dgm:t>
        <a:bodyPr/>
        <a:lstStyle/>
        <a:p>
          <a:endParaRPr lang="en-US"/>
        </a:p>
      </dgm:t>
    </dgm:pt>
    <dgm:pt modelId="{0F25D093-86B6-4044-A862-0B1CD73B6B01}" type="pres">
      <dgm:prSet presAssocID="{FFEA2AAA-B979-4287-8860-80DB551E65D8}" presName="Name0" presStyleCnt="0">
        <dgm:presLayoutVars>
          <dgm:chMax val="1"/>
          <dgm:chPref val="1"/>
        </dgm:presLayoutVars>
      </dgm:prSet>
      <dgm:spPr/>
      <dgm:t>
        <a:bodyPr/>
        <a:lstStyle/>
        <a:p>
          <a:endParaRPr lang="en-US"/>
        </a:p>
      </dgm:t>
    </dgm:pt>
    <dgm:pt modelId="{E20D9D68-B37F-41B8-BBE9-2D06D8BB969C}" type="pres">
      <dgm:prSet presAssocID="{AEFCCD9F-1BBF-4D39-852D-C1E3544B1A43}" presName="Parent" presStyleLbl="node0" presStyleIdx="0" presStyleCnt="1">
        <dgm:presLayoutVars>
          <dgm:chMax val="5"/>
          <dgm:chPref val="5"/>
        </dgm:presLayoutVars>
      </dgm:prSet>
      <dgm:spPr/>
      <dgm:t>
        <a:bodyPr/>
        <a:lstStyle/>
        <a:p>
          <a:endParaRPr lang="en-US"/>
        </a:p>
      </dgm:t>
    </dgm:pt>
    <dgm:pt modelId="{5D8AEEFD-0044-42FB-A1D4-3FFA11E9CA82}" type="pres">
      <dgm:prSet presAssocID="{AEFCCD9F-1BBF-4D39-852D-C1E3544B1A43}" presName="Accent2" presStyleLbl="node1" presStyleIdx="0" presStyleCnt="19"/>
      <dgm:spPr/>
    </dgm:pt>
    <dgm:pt modelId="{0D355FAE-6CB0-4444-81B2-6557E0B94E4D}" type="pres">
      <dgm:prSet presAssocID="{AEFCCD9F-1BBF-4D39-852D-C1E3544B1A43}" presName="Accent3" presStyleLbl="node1" presStyleIdx="1" presStyleCnt="19"/>
      <dgm:spPr/>
    </dgm:pt>
    <dgm:pt modelId="{BB2A9052-FC52-47CD-9DCB-7ED24ACEF679}" type="pres">
      <dgm:prSet presAssocID="{AEFCCD9F-1BBF-4D39-852D-C1E3544B1A43}" presName="Accent4" presStyleLbl="node1" presStyleIdx="2" presStyleCnt="19"/>
      <dgm:spPr/>
    </dgm:pt>
    <dgm:pt modelId="{CBC5800D-F7B5-4522-941B-634B7E9D7DDF}" type="pres">
      <dgm:prSet presAssocID="{AEFCCD9F-1BBF-4D39-852D-C1E3544B1A43}" presName="Accent5" presStyleLbl="node1" presStyleIdx="3" presStyleCnt="19"/>
      <dgm:spPr/>
    </dgm:pt>
    <dgm:pt modelId="{1CBFF398-034A-4AEB-B804-F75EE19D11A3}" type="pres">
      <dgm:prSet presAssocID="{AEFCCD9F-1BBF-4D39-852D-C1E3544B1A43}" presName="Accent6" presStyleLbl="node1" presStyleIdx="4" presStyleCnt="19"/>
      <dgm:spPr/>
    </dgm:pt>
    <dgm:pt modelId="{1E3730C4-0B98-416E-8A07-4ED3AF4C9CE8}" type="pres">
      <dgm:prSet presAssocID="{DD02459A-9ACC-4F4F-B524-9581A1348EE2}" presName="Child1" presStyleLbl="node1" presStyleIdx="5" presStyleCnt="19">
        <dgm:presLayoutVars>
          <dgm:chMax val="0"/>
          <dgm:chPref val="0"/>
        </dgm:presLayoutVars>
      </dgm:prSet>
      <dgm:spPr/>
      <dgm:t>
        <a:bodyPr/>
        <a:lstStyle/>
        <a:p>
          <a:endParaRPr lang="en-US"/>
        </a:p>
      </dgm:t>
    </dgm:pt>
    <dgm:pt modelId="{827CA0C2-EED4-4737-9D75-A9B9FCF79FBD}" type="pres">
      <dgm:prSet presAssocID="{DD02459A-9ACC-4F4F-B524-9581A1348EE2}" presName="Accent7" presStyleCnt="0"/>
      <dgm:spPr/>
    </dgm:pt>
    <dgm:pt modelId="{A750FB71-B6B3-4903-B321-5B641BA1101B}" type="pres">
      <dgm:prSet presAssocID="{DD02459A-9ACC-4F4F-B524-9581A1348EE2}" presName="AccentHold1" presStyleLbl="node1" presStyleIdx="6" presStyleCnt="19"/>
      <dgm:spPr/>
    </dgm:pt>
    <dgm:pt modelId="{68ECCEF2-2583-4E3E-A41E-2F5461543DB4}" type="pres">
      <dgm:prSet presAssocID="{DD02459A-9ACC-4F4F-B524-9581A1348EE2}" presName="Accent8" presStyleCnt="0"/>
      <dgm:spPr/>
    </dgm:pt>
    <dgm:pt modelId="{04817C1B-C369-4A40-8F87-8B2D6C6E5A7D}" type="pres">
      <dgm:prSet presAssocID="{DD02459A-9ACC-4F4F-B524-9581A1348EE2}" presName="AccentHold2" presStyleLbl="node1" presStyleIdx="7" presStyleCnt="19"/>
      <dgm:spPr/>
    </dgm:pt>
    <dgm:pt modelId="{4F072839-5B9A-43CD-AD75-5489FFFD7B47}" type="pres">
      <dgm:prSet presAssocID="{C08AE304-679F-4B35-A7C0-FDC7BFCAF40B}" presName="Child2" presStyleLbl="node1" presStyleIdx="8" presStyleCnt="19">
        <dgm:presLayoutVars>
          <dgm:chMax val="0"/>
          <dgm:chPref val="0"/>
        </dgm:presLayoutVars>
      </dgm:prSet>
      <dgm:spPr/>
      <dgm:t>
        <a:bodyPr/>
        <a:lstStyle/>
        <a:p>
          <a:endParaRPr lang="en-US"/>
        </a:p>
      </dgm:t>
    </dgm:pt>
    <dgm:pt modelId="{E4F50752-4035-4BFB-B6A5-75C681932655}" type="pres">
      <dgm:prSet presAssocID="{C08AE304-679F-4B35-A7C0-FDC7BFCAF40B}" presName="Accent9" presStyleCnt="0"/>
      <dgm:spPr/>
    </dgm:pt>
    <dgm:pt modelId="{BF9DD28C-013C-415A-97EF-C4FA0C80E10D}" type="pres">
      <dgm:prSet presAssocID="{C08AE304-679F-4B35-A7C0-FDC7BFCAF40B}" presName="AccentHold1" presStyleLbl="node1" presStyleIdx="9" presStyleCnt="19"/>
      <dgm:spPr/>
    </dgm:pt>
    <dgm:pt modelId="{3BA6179A-0E30-4656-B43A-9F32D7FB2E83}" type="pres">
      <dgm:prSet presAssocID="{C08AE304-679F-4B35-A7C0-FDC7BFCAF40B}" presName="Accent10" presStyleCnt="0"/>
      <dgm:spPr/>
    </dgm:pt>
    <dgm:pt modelId="{7BB085A6-098E-49F1-AE9D-646450D46AC1}" type="pres">
      <dgm:prSet presAssocID="{C08AE304-679F-4B35-A7C0-FDC7BFCAF40B}" presName="AccentHold2" presStyleLbl="node1" presStyleIdx="10" presStyleCnt="19"/>
      <dgm:spPr/>
    </dgm:pt>
    <dgm:pt modelId="{590C4F70-48CF-4005-81A4-EC1B1AEFDF50}" type="pres">
      <dgm:prSet presAssocID="{C08AE304-679F-4B35-A7C0-FDC7BFCAF40B}" presName="Accent11" presStyleCnt="0"/>
      <dgm:spPr/>
    </dgm:pt>
    <dgm:pt modelId="{5DCD4188-E92E-4F21-9944-D8072BD58229}" type="pres">
      <dgm:prSet presAssocID="{C08AE304-679F-4B35-A7C0-FDC7BFCAF40B}" presName="AccentHold3" presStyleLbl="node1" presStyleIdx="11" presStyleCnt="19"/>
      <dgm:spPr/>
    </dgm:pt>
    <dgm:pt modelId="{0ADC6226-ECBC-4B9F-BC6F-67F31FC515AA}" type="pres">
      <dgm:prSet presAssocID="{C1CCA262-3A52-4462-9E68-510888EFAED8}" presName="Child3" presStyleLbl="node1" presStyleIdx="12" presStyleCnt="19">
        <dgm:presLayoutVars>
          <dgm:chMax val="0"/>
          <dgm:chPref val="0"/>
        </dgm:presLayoutVars>
      </dgm:prSet>
      <dgm:spPr/>
      <dgm:t>
        <a:bodyPr/>
        <a:lstStyle/>
        <a:p>
          <a:endParaRPr lang="en-US"/>
        </a:p>
      </dgm:t>
    </dgm:pt>
    <dgm:pt modelId="{6F615CCD-431F-4A99-8D10-F472F7DB9F88}" type="pres">
      <dgm:prSet presAssocID="{C1CCA262-3A52-4462-9E68-510888EFAED8}" presName="Accent12" presStyleCnt="0"/>
      <dgm:spPr/>
    </dgm:pt>
    <dgm:pt modelId="{1590A05D-FF61-4342-87E3-6C8DA476DF24}" type="pres">
      <dgm:prSet presAssocID="{C1CCA262-3A52-4462-9E68-510888EFAED8}" presName="AccentHold1" presStyleLbl="node1" presStyleIdx="13" presStyleCnt="19"/>
      <dgm:spPr/>
    </dgm:pt>
    <dgm:pt modelId="{6D1D3BD5-BE8C-4879-A7CF-AAB516CA515E}" type="pres">
      <dgm:prSet presAssocID="{1AC0C984-E827-4DD3-9E62-D565282D4F29}" presName="Child4" presStyleLbl="node1" presStyleIdx="14" presStyleCnt="19" custScaleX="109674">
        <dgm:presLayoutVars>
          <dgm:chMax val="0"/>
          <dgm:chPref val="0"/>
        </dgm:presLayoutVars>
      </dgm:prSet>
      <dgm:spPr/>
      <dgm:t>
        <a:bodyPr/>
        <a:lstStyle/>
        <a:p>
          <a:endParaRPr lang="en-US"/>
        </a:p>
      </dgm:t>
    </dgm:pt>
    <dgm:pt modelId="{5E841D41-DACF-4646-8020-72C91283480C}" type="pres">
      <dgm:prSet presAssocID="{1AC0C984-E827-4DD3-9E62-D565282D4F29}" presName="Accent13" presStyleCnt="0"/>
      <dgm:spPr/>
    </dgm:pt>
    <dgm:pt modelId="{9829201F-BA43-4C0D-80BC-F2A474F518B0}" type="pres">
      <dgm:prSet presAssocID="{1AC0C984-E827-4DD3-9E62-D565282D4F29}" presName="AccentHold1" presStyleLbl="node1" presStyleIdx="15" presStyleCnt="19"/>
      <dgm:spPr/>
    </dgm:pt>
    <dgm:pt modelId="{0705CBC8-4E2F-4F3A-8023-8B49466044D1}" type="pres">
      <dgm:prSet presAssocID="{08B32524-4B9D-4771-AEE7-5022482A2CE2}" presName="Child5" presStyleLbl="node1" presStyleIdx="16" presStyleCnt="19">
        <dgm:presLayoutVars>
          <dgm:chMax val="0"/>
          <dgm:chPref val="0"/>
        </dgm:presLayoutVars>
      </dgm:prSet>
      <dgm:spPr/>
      <dgm:t>
        <a:bodyPr/>
        <a:lstStyle/>
        <a:p>
          <a:endParaRPr lang="en-US"/>
        </a:p>
      </dgm:t>
    </dgm:pt>
    <dgm:pt modelId="{6C11FE70-BF18-4876-B107-6957E329D242}" type="pres">
      <dgm:prSet presAssocID="{08B32524-4B9D-4771-AEE7-5022482A2CE2}" presName="Accent15" presStyleCnt="0"/>
      <dgm:spPr/>
    </dgm:pt>
    <dgm:pt modelId="{4AAF8F54-16BF-43A7-BCBB-5F30BEBA201B}" type="pres">
      <dgm:prSet presAssocID="{08B32524-4B9D-4771-AEE7-5022482A2CE2}" presName="AccentHold2" presStyleLbl="node1" presStyleIdx="17" presStyleCnt="19"/>
      <dgm:spPr/>
    </dgm:pt>
    <dgm:pt modelId="{CE5309D5-C655-452F-8C63-8E315FECAC78}" type="pres">
      <dgm:prSet presAssocID="{08B32524-4B9D-4771-AEE7-5022482A2CE2}" presName="Accent16" presStyleCnt="0"/>
      <dgm:spPr/>
    </dgm:pt>
    <dgm:pt modelId="{B83EAB70-153E-4D82-92F7-363DF8D3BAB6}" type="pres">
      <dgm:prSet presAssocID="{08B32524-4B9D-4771-AEE7-5022482A2CE2}" presName="AccentHold3" presStyleLbl="node1" presStyleIdx="18" presStyleCnt="19"/>
      <dgm:spPr/>
    </dgm:pt>
  </dgm:ptLst>
  <dgm:cxnLst>
    <dgm:cxn modelId="{7F99376C-5E4B-4883-99FD-330CCC4EFC1C}" srcId="{AEFCCD9F-1BBF-4D39-852D-C1E3544B1A43}" destId="{08B32524-4B9D-4771-AEE7-5022482A2CE2}" srcOrd="4" destOrd="0" parTransId="{28BFC483-3A7B-4C28-840C-504D681BB9FA}" sibTransId="{0F97DC12-9A85-414C-B25E-1BFDE096ACCC}"/>
    <dgm:cxn modelId="{50D43B4A-BF68-4240-8876-30E18D35A02A}" type="presOf" srcId="{AEFCCD9F-1BBF-4D39-852D-C1E3544B1A43}" destId="{E20D9D68-B37F-41B8-BBE9-2D06D8BB969C}" srcOrd="0" destOrd="0" presId="urn:microsoft.com/office/officeart/2009/3/layout/CircleRelationship"/>
    <dgm:cxn modelId="{884527B9-C625-4AA4-89AC-9F5652851880}" srcId="{AEFCCD9F-1BBF-4D39-852D-C1E3544B1A43}" destId="{69196B40-74DF-4438-B3DF-41B175948937}" srcOrd="5" destOrd="0" parTransId="{1717FF72-1D43-4671-8D50-CD25133F562B}" sibTransId="{BD7CB69E-AB19-42A2-BD5E-1F58109C365A}"/>
    <dgm:cxn modelId="{5EC39E7A-6F90-4798-A161-14DC478DE2DF}" type="presOf" srcId="{08B32524-4B9D-4771-AEE7-5022482A2CE2}" destId="{0705CBC8-4E2F-4F3A-8023-8B49466044D1}" srcOrd="0" destOrd="0" presId="urn:microsoft.com/office/officeart/2009/3/layout/CircleRelationship"/>
    <dgm:cxn modelId="{75395B5F-5FE2-4226-BF5B-1BA1B97A6547}" type="presOf" srcId="{1AC0C984-E827-4DD3-9E62-D565282D4F29}" destId="{6D1D3BD5-BE8C-4879-A7CF-AAB516CA515E}" srcOrd="0" destOrd="0" presId="urn:microsoft.com/office/officeart/2009/3/layout/CircleRelationship"/>
    <dgm:cxn modelId="{0FB05DF8-9958-4526-84EF-CB3BD6A5360C}" srcId="{AEFCCD9F-1BBF-4D39-852D-C1E3544B1A43}" destId="{C08AE304-679F-4B35-A7C0-FDC7BFCAF40B}" srcOrd="1" destOrd="0" parTransId="{319A8829-435E-4711-846E-1E9236870CFB}" sibTransId="{0B02972E-F141-42E0-B519-280E1F5CAA3F}"/>
    <dgm:cxn modelId="{B7A5F6E2-D485-46DF-9A4B-B63C0185FAED}" srcId="{AEFCCD9F-1BBF-4D39-852D-C1E3544B1A43}" destId="{C1CCA262-3A52-4462-9E68-510888EFAED8}" srcOrd="2" destOrd="0" parTransId="{F800694A-F558-4B97-AD67-463612915703}" sibTransId="{0A3334BE-BDA2-499D-BD78-CD09C8FEE5B0}"/>
    <dgm:cxn modelId="{F6DFCD0A-971D-4B56-B63D-61688770ADF7}" type="presOf" srcId="{C1CCA262-3A52-4462-9E68-510888EFAED8}" destId="{0ADC6226-ECBC-4B9F-BC6F-67F31FC515AA}" srcOrd="0" destOrd="0" presId="urn:microsoft.com/office/officeart/2009/3/layout/CircleRelationship"/>
    <dgm:cxn modelId="{C977CC40-7E5B-4773-B24A-04DCCD7FCAA5}" srcId="{AEFCCD9F-1BBF-4D39-852D-C1E3544B1A43}" destId="{DD02459A-9ACC-4F4F-B524-9581A1348EE2}" srcOrd="0" destOrd="0" parTransId="{ACEB9A05-6B7D-4EE0-B67E-17ACBCFC9A90}" sibTransId="{CF67BFDB-4D6E-409F-A489-EFF96608A2BA}"/>
    <dgm:cxn modelId="{2922345A-7C03-45B4-BF00-EB5F2946CD5C}" type="presOf" srcId="{FFEA2AAA-B979-4287-8860-80DB551E65D8}" destId="{0F25D093-86B6-4044-A862-0B1CD73B6B01}" srcOrd="0" destOrd="0" presId="urn:microsoft.com/office/officeart/2009/3/layout/CircleRelationship"/>
    <dgm:cxn modelId="{B33708AB-D7FE-49E9-A601-58BE9780AECE}" type="presOf" srcId="{DD02459A-9ACC-4F4F-B524-9581A1348EE2}" destId="{1E3730C4-0B98-416E-8A07-4ED3AF4C9CE8}" srcOrd="0" destOrd="0" presId="urn:microsoft.com/office/officeart/2009/3/layout/CircleRelationship"/>
    <dgm:cxn modelId="{DB32805B-806D-440A-B6E6-45750E72CE77}" type="presOf" srcId="{C08AE304-679F-4B35-A7C0-FDC7BFCAF40B}" destId="{4F072839-5B9A-43CD-AD75-5489FFFD7B47}" srcOrd="0" destOrd="0" presId="urn:microsoft.com/office/officeart/2009/3/layout/CircleRelationship"/>
    <dgm:cxn modelId="{56F650C4-6E41-45B5-8A64-8D613F067EF2}" srcId="{AEFCCD9F-1BBF-4D39-852D-C1E3544B1A43}" destId="{1AC0C984-E827-4DD3-9E62-D565282D4F29}" srcOrd="3" destOrd="0" parTransId="{F8EE32EB-3CDE-48CE-A3AA-5EE1F6396A47}" sibTransId="{8C9CC906-F1C5-4D31-8B9C-B6BE1205AC39}"/>
    <dgm:cxn modelId="{D4D17D55-8E46-4147-8500-F92E11F22D85}" srcId="{FFEA2AAA-B979-4287-8860-80DB551E65D8}" destId="{AEFCCD9F-1BBF-4D39-852D-C1E3544B1A43}" srcOrd="0" destOrd="0" parTransId="{6A2DC66F-25EE-49DD-84D5-FA8BE4757AEE}" sibTransId="{CC877642-2E20-4ED2-BAD8-C693AA79040E}"/>
    <dgm:cxn modelId="{62F0A0FC-3BF7-4057-99D5-CDEA623216EC}" type="presParOf" srcId="{0F25D093-86B6-4044-A862-0B1CD73B6B01}" destId="{E20D9D68-B37F-41B8-BBE9-2D06D8BB969C}" srcOrd="0" destOrd="0" presId="urn:microsoft.com/office/officeart/2009/3/layout/CircleRelationship"/>
    <dgm:cxn modelId="{8E8D294A-5F31-468C-AC74-26E56A830F1B}" type="presParOf" srcId="{0F25D093-86B6-4044-A862-0B1CD73B6B01}" destId="{5D8AEEFD-0044-42FB-A1D4-3FFA11E9CA82}" srcOrd="1" destOrd="0" presId="urn:microsoft.com/office/officeart/2009/3/layout/CircleRelationship"/>
    <dgm:cxn modelId="{5644E622-3715-44C7-BE03-391CCFB6A79F}" type="presParOf" srcId="{0F25D093-86B6-4044-A862-0B1CD73B6B01}" destId="{0D355FAE-6CB0-4444-81B2-6557E0B94E4D}" srcOrd="2" destOrd="0" presId="urn:microsoft.com/office/officeart/2009/3/layout/CircleRelationship"/>
    <dgm:cxn modelId="{0682AF5E-6B28-4EF7-8152-1AAA7BFAAF63}" type="presParOf" srcId="{0F25D093-86B6-4044-A862-0B1CD73B6B01}" destId="{BB2A9052-FC52-47CD-9DCB-7ED24ACEF679}" srcOrd="3" destOrd="0" presId="urn:microsoft.com/office/officeart/2009/3/layout/CircleRelationship"/>
    <dgm:cxn modelId="{33B408EE-899C-4FA9-B11C-B5B7EAF56352}" type="presParOf" srcId="{0F25D093-86B6-4044-A862-0B1CD73B6B01}" destId="{CBC5800D-F7B5-4522-941B-634B7E9D7DDF}" srcOrd="4" destOrd="0" presId="urn:microsoft.com/office/officeart/2009/3/layout/CircleRelationship"/>
    <dgm:cxn modelId="{FCEEB4DB-70B5-42F1-9C6E-A1BBDBF70AAB}" type="presParOf" srcId="{0F25D093-86B6-4044-A862-0B1CD73B6B01}" destId="{1CBFF398-034A-4AEB-B804-F75EE19D11A3}" srcOrd="5" destOrd="0" presId="urn:microsoft.com/office/officeart/2009/3/layout/CircleRelationship"/>
    <dgm:cxn modelId="{F8CC2FAF-FA78-4620-B663-39E250B142CD}" type="presParOf" srcId="{0F25D093-86B6-4044-A862-0B1CD73B6B01}" destId="{1E3730C4-0B98-416E-8A07-4ED3AF4C9CE8}" srcOrd="6" destOrd="0" presId="urn:microsoft.com/office/officeart/2009/3/layout/CircleRelationship"/>
    <dgm:cxn modelId="{CE10F341-2EAC-4307-95C1-7410A64B0529}" type="presParOf" srcId="{0F25D093-86B6-4044-A862-0B1CD73B6B01}" destId="{827CA0C2-EED4-4737-9D75-A9B9FCF79FBD}" srcOrd="7" destOrd="0" presId="urn:microsoft.com/office/officeart/2009/3/layout/CircleRelationship"/>
    <dgm:cxn modelId="{E4C74CC5-A2A6-46EC-822D-B5018D6072FE}" type="presParOf" srcId="{827CA0C2-EED4-4737-9D75-A9B9FCF79FBD}" destId="{A750FB71-B6B3-4903-B321-5B641BA1101B}" srcOrd="0" destOrd="0" presId="urn:microsoft.com/office/officeart/2009/3/layout/CircleRelationship"/>
    <dgm:cxn modelId="{139B87AF-03F5-4BFD-9A59-94A1CD977370}" type="presParOf" srcId="{0F25D093-86B6-4044-A862-0B1CD73B6B01}" destId="{68ECCEF2-2583-4E3E-A41E-2F5461543DB4}" srcOrd="8" destOrd="0" presId="urn:microsoft.com/office/officeart/2009/3/layout/CircleRelationship"/>
    <dgm:cxn modelId="{07A2DCBE-69FD-4E9D-A40D-11F6892DC27B}" type="presParOf" srcId="{68ECCEF2-2583-4E3E-A41E-2F5461543DB4}" destId="{04817C1B-C369-4A40-8F87-8B2D6C6E5A7D}" srcOrd="0" destOrd="0" presId="urn:microsoft.com/office/officeart/2009/3/layout/CircleRelationship"/>
    <dgm:cxn modelId="{956FD4CD-BA42-44B0-8FCD-B8F13547EAB0}" type="presParOf" srcId="{0F25D093-86B6-4044-A862-0B1CD73B6B01}" destId="{4F072839-5B9A-43CD-AD75-5489FFFD7B47}" srcOrd="9" destOrd="0" presId="urn:microsoft.com/office/officeart/2009/3/layout/CircleRelationship"/>
    <dgm:cxn modelId="{C89C5508-CE6D-4C71-B9F4-0F26960208D9}" type="presParOf" srcId="{0F25D093-86B6-4044-A862-0B1CD73B6B01}" destId="{E4F50752-4035-4BFB-B6A5-75C681932655}" srcOrd="10" destOrd="0" presId="urn:microsoft.com/office/officeart/2009/3/layout/CircleRelationship"/>
    <dgm:cxn modelId="{788F47FD-DAFC-48F3-90E6-24A891F4A03F}" type="presParOf" srcId="{E4F50752-4035-4BFB-B6A5-75C681932655}" destId="{BF9DD28C-013C-415A-97EF-C4FA0C80E10D}" srcOrd="0" destOrd="0" presId="urn:microsoft.com/office/officeart/2009/3/layout/CircleRelationship"/>
    <dgm:cxn modelId="{6DD6FE99-8363-4D61-B519-1272139EA703}" type="presParOf" srcId="{0F25D093-86B6-4044-A862-0B1CD73B6B01}" destId="{3BA6179A-0E30-4656-B43A-9F32D7FB2E83}" srcOrd="11" destOrd="0" presId="urn:microsoft.com/office/officeart/2009/3/layout/CircleRelationship"/>
    <dgm:cxn modelId="{78227C08-7816-47A3-B337-8E6AB8BB8040}" type="presParOf" srcId="{3BA6179A-0E30-4656-B43A-9F32D7FB2E83}" destId="{7BB085A6-098E-49F1-AE9D-646450D46AC1}" srcOrd="0" destOrd="0" presId="urn:microsoft.com/office/officeart/2009/3/layout/CircleRelationship"/>
    <dgm:cxn modelId="{6AD6E296-3FD8-4A2D-B031-585231E849D5}" type="presParOf" srcId="{0F25D093-86B6-4044-A862-0B1CD73B6B01}" destId="{590C4F70-48CF-4005-81A4-EC1B1AEFDF50}" srcOrd="12" destOrd="0" presId="urn:microsoft.com/office/officeart/2009/3/layout/CircleRelationship"/>
    <dgm:cxn modelId="{85881490-7701-400C-BFA4-9D3D564DDEEF}" type="presParOf" srcId="{590C4F70-48CF-4005-81A4-EC1B1AEFDF50}" destId="{5DCD4188-E92E-4F21-9944-D8072BD58229}" srcOrd="0" destOrd="0" presId="urn:microsoft.com/office/officeart/2009/3/layout/CircleRelationship"/>
    <dgm:cxn modelId="{1B26745B-F3FD-4097-A3E1-0DA1EBA06793}" type="presParOf" srcId="{0F25D093-86B6-4044-A862-0B1CD73B6B01}" destId="{0ADC6226-ECBC-4B9F-BC6F-67F31FC515AA}" srcOrd="13" destOrd="0" presId="urn:microsoft.com/office/officeart/2009/3/layout/CircleRelationship"/>
    <dgm:cxn modelId="{DAE21378-2FF4-4B1F-9A20-C29068708EAD}" type="presParOf" srcId="{0F25D093-86B6-4044-A862-0B1CD73B6B01}" destId="{6F615CCD-431F-4A99-8D10-F472F7DB9F88}" srcOrd="14" destOrd="0" presId="urn:microsoft.com/office/officeart/2009/3/layout/CircleRelationship"/>
    <dgm:cxn modelId="{5F761DB9-076C-4258-BC02-E69F5ED94304}" type="presParOf" srcId="{6F615CCD-431F-4A99-8D10-F472F7DB9F88}" destId="{1590A05D-FF61-4342-87E3-6C8DA476DF24}" srcOrd="0" destOrd="0" presId="urn:microsoft.com/office/officeart/2009/3/layout/CircleRelationship"/>
    <dgm:cxn modelId="{85F69F8D-1B7A-4AA4-B243-F9D1414ED567}" type="presParOf" srcId="{0F25D093-86B6-4044-A862-0B1CD73B6B01}" destId="{6D1D3BD5-BE8C-4879-A7CF-AAB516CA515E}" srcOrd="15" destOrd="0" presId="urn:microsoft.com/office/officeart/2009/3/layout/CircleRelationship"/>
    <dgm:cxn modelId="{FE625785-F74A-4C1F-A54E-2ABD88B1616B}" type="presParOf" srcId="{0F25D093-86B6-4044-A862-0B1CD73B6B01}" destId="{5E841D41-DACF-4646-8020-72C91283480C}" srcOrd="16" destOrd="0" presId="urn:microsoft.com/office/officeart/2009/3/layout/CircleRelationship"/>
    <dgm:cxn modelId="{0BD0E260-C246-4D2A-A858-41C4AC4DE0F0}" type="presParOf" srcId="{5E841D41-DACF-4646-8020-72C91283480C}" destId="{9829201F-BA43-4C0D-80BC-F2A474F518B0}" srcOrd="0" destOrd="0" presId="urn:microsoft.com/office/officeart/2009/3/layout/CircleRelationship"/>
    <dgm:cxn modelId="{5540B49D-4993-45B2-A5EF-2FAB57236851}" type="presParOf" srcId="{0F25D093-86B6-4044-A862-0B1CD73B6B01}" destId="{0705CBC8-4E2F-4F3A-8023-8B49466044D1}" srcOrd="17" destOrd="0" presId="urn:microsoft.com/office/officeart/2009/3/layout/CircleRelationship"/>
    <dgm:cxn modelId="{399D9A66-6BDA-40B3-9FEB-7A7A899A99CA}" type="presParOf" srcId="{0F25D093-86B6-4044-A862-0B1CD73B6B01}" destId="{6C11FE70-BF18-4876-B107-6957E329D242}" srcOrd="18" destOrd="0" presId="urn:microsoft.com/office/officeart/2009/3/layout/CircleRelationship"/>
    <dgm:cxn modelId="{C636A1E2-E729-4350-8A46-D9E24F1F9A2F}" type="presParOf" srcId="{6C11FE70-BF18-4876-B107-6957E329D242}" destId="{4AAF8F54-16BF-43A7-BCBB-5F30BEBA201B}" srcOrd="0" destOrd="0" presId="urn:microsoft.com/office/officeart/2009/3/layout/CircleRelationship"/>
    <dgm:cxn modelId="{00312105-95DD-4877-B204-B099266E4D38}" type="presParOf" srcId="{0F25D093-86B6-4044-A862-0B1CD73B6B01}" destId="{CE5309D5-C655-452F-8C63-8E315FECAC78}" srcOrd="19" destOrd="0" presId="urn:microsoft.com/office/officeart/2009/3/layout/CircleRelationship"/>
    <dgm:cxn modelId="{CC386B48-D172-4F3F-B1DF-383A8DB413FD}" type="presParOf" srcId="{CE5309D5-C655-452F-8C63-8E315FECAC78}" destId="{B83EAB70-153E-4D82-92F7-363DF8D3BAB6}"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717FFB-CBCA-4EF0-9D35-DD50716234CC}" type="doc">
      <dgm:prSet loTypeId="urn:microsoft.com/office/officeart/2005/8/layout/matrix2" loCatId="matrix" qsTypeId="urn:microsoft.com/office/officeart/2005/8/quickstyle/simple3" qsCatId="simple" csTypeId="urn:microsoft.com/office/officeart/2005/8/colors/accent1_2" csCatId="accent1" phldr="1"/>
      <dgm:spPr/>
      <dgm:t>
        <a:bodyPr/>
        <a:lstStyle/>
        <a:p>
          <a:endParaRPr lang="en-US"/>
        </a:p>
      </dgm:t>
    </dgm:pt>
    <dgm:pt modelId="{BD16F689-DFE9-46D7-B485-FBCA1524433A}">
      <dgm:prSet phldrT="[Text]"/>
      <dgm:spPr>
        <a:solidFill>
          <a:srgbClr val="92D050"/>
        </a:solidFill>
        <a:ln w="38100">
          <a:solidFill>
            <a:schemeClr val="bg1"/>
          </a:solidFill>
        </a:ln>
        <a:effectLst>
          <a:outerShdw blurRad="50800" dist="38100" dir="2700000" algn="tl" rotWithShape="0">
            <a:prstClr val="black">
              <a:alpha val="40000"/>
            </a:prstClr>
          </a:outerShdw>
        </a:effectLst>
      </dgm:spPr>
      <dgm:t>
        <a:bodyPr/>
        <a:lstStyle/>
        <a:p>
          <a:r>
            <a:rPr lang="en-US" b="1" dirty="0" smtClean="0"/>
            <a:t>Encompass</a:t>
          </a:r>
          <a:endParaRPr lang="en-US" b="1" dirty="0"/>
        </a:p>
      </dgm:t>
    </dgm:pt>
    <dgm:pt modelId="{FE6493B4-6732-402B-9AB7-1AD82D8CADEA}" type="parTrans" cxnId="{915335F6-B521-42B2-86B7-A5EC4BA8344C}">
      <dgm:prSet/>
      <dgm:spPr/>
      <dgm:t>
        <a:bodyPr/>
        <a:lstStyle/>
        <a:p>
          <a:endParaRPr lang="en-US"/>
        </a:p>
      </dgm:t>
    </dgm:pt>
    <dgm:pt modelId="{2C6429B1-6BF5-491A-A090-E2C38B0AC8B5}" type="sibTrans" cxnId="{915335F6-B521-42B2-86B7-A5EC4BA8344C}">
      <dgm:prSet/>
      <dgm:spPr/>
      <dgm:t>
        <a:bodyPr/>
        <a:lstStyle/>
        <a:p>
          <a:endParaRPr lang="en-US"/>
        </a:p>
      </dgm:t>
    </dgm:pt>
    <dgm:pt modelId="{991714EA-C0CF-414C-A6CE-F0908EF5B375}">
      <dgm:prSet phldrT="[Text]"/>
      <dgm:spPr>
        <a:solidFill>
          <a:srgbClr val="FF0000"/>
        </a:solidFill>
        <a:ln w="38100">
          <a:solidFill>
            <a:schemeClr val="bg1"/>
          </a:solidFill>
        </a:ln>
        <a:effectLst>
          <a:outerShdw blurRad="50800" dist="38100" dir="2700000" algn="tl" rotWithShape="0">
            <a:prstClr val="black">
              <a:alpha val="40000"/>
            </a:prstClr>
          </a:outerShdw>
        </a:effectLst>
      </dgm:spPr>
      <dgm:t>
        <a:bodyPr/>
        <a:lstStyle/>
        <a:p>
          <a:r>
            <a:rPr lang="en-US" b="1" dirty="0" smtClean="0"/>
            <a:t>Answer Financial</a:t>
          </a:r>
          <a:endParaRPr lang="en-US" b="1" dirty="0"/>
        </a:p>
      </dgm:t>
    </dgm:pt>
    <dgm:pt modelId="{D9BDC5B1-8DDB-400B-B1E7-B38AC4340639}" type="parTrans" cxnId="{0C410338-E3E6-4A0A-BC79-F34A6D9EA73D}">
      <dgm:prSet/>
      <dgm:spPr/>
      <dgm:t>
        <a:bodyPr/>
        <a:lstStyle/>
        <a:p>
          <a:endParaRPr lang="en-US"/>
        </a:p>
      </dgm:t>
    </dgm:pt>
    <dgm:pt modelId="{430AA1B1-5C66-411E-A006-0601622B075C}" type="sibTrans" cxnId="{0C410338-E3E6-4A0A-BC79-F34A6D9EA73D}">
      <dgm:prSet/>
      <dgm:spPr/>
      <dgm:t>
        <a:bodyPr/>
        <a:lstStyle/>
        <a:p>
          <a:endParaRPr lang="en-US"/>
        </a:p>
      </dgm:t>
    </dgm:pt>
    <dgm:pt modelId="{CC9AD354-6A0C-4E43-91E8-3AA9D78AF3F2}">
      <dgm:prSet phldrT="[Text]"/>
      <dgm:spPr>
        <a:solidFill>
          <a:srgbClr val="0070C0"/>
        </a:solidFill>
        <a:ln w="38100">
          <a:solidFill>
            <a:schemeClr val="bg1"/>
          </a:solidFill>
        </a:ln>
        <a:effectLst>
          <a:outerShdw blurRad="50800" dist="38100" dir="2700000" algn="tl" rotWithShape="0">
            <a:prstClr val="black">
              <a:alpha val="40000"/>
            </a:prstClr>
          </a:outerShdw>
        </a:effectLst>
      </dgm:spPr>
      <dgm:t>
        <a:bodyPr/>
        <a:lstStyle/>
        <a:p>
          <a:r>
            <a:rPr lang="en-US" b="1" dirty="0" smtClean="0">
              <a:solidFill>
                <a:schemeClr val="bg1"/>
              </a:solidFill>
            </a:rPr>
            <a:t>Allstate Agencies</a:t>
          </a:r>
          <a:endParaRPr lang="en-US" b="1" dirty="0">
            <a:solidFill>
              <a:schemeClr val="bg1"/>
            </a:solidFill>
          </a:endParaRPr>
        </a:p>
      </dgm:t>
    </dgm:pt>
    <dgm:pt modelId="{52CF016D-E18C-4838-8E53-BA9725034164}" type="parTrans" cxnId="{B2EC030B-08CA-4DEF-B2D6-9D0BE0A0C2B8}">
      <dgm:prSet/>
      <dgm:spPr/>
      <dgm:t>
        <a:bodyPr/>
        <a:lstStyle/>
        <a:p>
          <a:endParaRPr lang="en-US"/>
        </a:p>
      </dgm:t>
    </dgm:pt>
    <dgm:pt modelId="{A22022C8-AC48-4606-A779-8EF0A92FB660}" type="sibTrans" cxnId="{B2EC030B-08CA-4DEF-B2D6-9D0BE0A0C2B8}">
      <dgm:prSet/>
      <dgm:spPr/>
      <dgm:t>
        <a:bodyPr/>
        <a:lstStyle/>
        <a:p>
          <a:endParaRPr lang="en-US"/>
        </a:p>
      </dgm:t>
    </dgm:pt>
    <dgm:pt modelId="{2006D89D-8014-46C2-8740-20FE9021057F}">
      <dgm:prSet phldrT="[Text]"/>
      <dgm:spPr>
        <a:solidFill>
          <a:srgbClr val="FFC000"/>
        </a:solidFill>
        <a:ln w="38100">
          <a:solidFill>
            <a:schemeClr val="bg1"/>
          </a:solidFill>
        </a:ln>
        <a:effectLst>
          <a:outerShdw blurRad="50800" dist="38100" dir="2700000" algn="tl" rotWithShape="0">
            <a:prstClr val="black">
              <a:alpha val="40000"/>
            </a:prstClr>
          </a:outerShdw>
        </a:effectLst>
      </dgm:spPr>
      <dgm:t>
        <a:bodyPr/>
        <a:lstStyle/>
        <a:p>
          <a:r>
            <a:rPr lang="en-US" b="1" dirty="0" err="1" smtClean="0"/>
            <a:t>esurance</a:t>
          </a:r>
          <a:endParaRPr lang="en-US" b="1" dirty="0"/>
        </a:p>
      </dgm:t>
    </dgm:pt>
    <dgm:pt modelId="{DAB717AF-342A-4F5F-84D0-D520791A749A}" type="parTrans" cxnId="{CC017B1F-D1B6-462D-B91B-AE0E9608A415}">
      <dgm:prSet/>
      <dgm:spPr/>
      <dgm:t>
        <a:bodyPr/>
        <a:lstStyle/>
        <a:p>
          <a:endParaRPr lang="en-US"/>
        </a:p>
      </dgm:t>
    </dgm:pt>
    <dgm:pt modelId="{7BD0205F-F6E5-4C7C-AFB7-4BC5F062A289}" type="sibTrans" cxnId="{CC017B1F-D1B6-462D-B91B-AE0E9608A415}">
      <dgm:prSet/>
      <dgm:spPr/>
      <dgm:t>
        <a:bodyPr/>
        <a:lstStyle/>
        <a:p>
          <a:endParaRPr lang="en-US"/>
        </a:p>
      </dgm:t>
    </dgm:pt>
    <dgm:pt modelId="{9ADB201F-254B-4FAC-A9BD-AF8F99714BD0}" type="pres">
      <dgm:prSet presAssocID="{04717FFB-CBCA-4EF0-9D35-DD50716234CC}" presName="matrix" presStyleCnt="0">
        <dgm:presLayoutVars>
          <dgm:chMax val="1"/>
          <dgm:dir/>
          <dgm:resizeHandles val="exact"/>
        </dgm:presLayoutVars>
      </dgm:prSet>
      <dgm:spPr/>
      <dgm:t>
        <a:bodyPr/>
        <a:lstStyle/>
        <a:p>
          <a:endParaRPr lang="en-US"/>
        </a:p>
      </dgm:t>
    </dgm:pt>
    <dgm:pt modelId="{35CCFF54-C218-4FC4-A361-36A105532915}" type="pres">
      <dgm:prSet presAssocID="{04717FFB-CBCA-4EF0-9D35-DD50716234CC}" presName="axisShape" presStyleLbl="bgShp" presStyleIdx="0" presStyleCnt="1"/>
      <dgm:spPr/>
    </dgm:pt>
    <dgm:pt modelId="{8D3A66BD-2422-45FE-812F-77AA9776F12A}" type="pres">
      <dgm:prSet presAssocID="{04717FFB-CBCA-4EF0-9D35-DD50716234CC}" presName="rect1" presStyleLbl="node1" presStyleIdx="0" presStyleCnt="4">
        <dgm:presLayoutVars>
          <dgm:chMax val="0"/>
          <dgm:chPref val="0"/>
          <dgm:bulletEnabled val="1"/>
        </dgm:presLayoutVars>
      </dgm:prSet>
      <dgm:spPr/>
      <dgm:t>
        <a:bodyPr/>
        <a:lstStyle/>
        <a:p>
          <a:endParaRPr lang="en-US"/>
        </a:p>
      </dgm:t>
    </dgm:pt>
    <dgm:pt modelId="{AEF337BF-FD37-4215-8B94-F4F6FC0FAAEC}" type="pres">
      <dgm:prSet presAssocID="{04717FFB-CBCA-4EF0-9D35-DD50716234CC}" presName="rect2" presStyleLbl="node1" presStyleIdx="1" presStyleCnt="4">
        <dgm:presLayoutVars>
          <dgm:chMax val="0"/>
          <dgm:chPref val="0"/>
          <dgm:bulletEnabled val="1"/>
        </dgm:presLayoutVars>
      </dgm:prSet>
      <dgm:spPr/>
      <dgm:t>
        <a:bodyPr/>
        <a:lstStyle/>
        <a:p>
          <a:endParaRPr lang="en-US"/>
        </a:p>
      </dgm:t>
    </dgm:pt>
    <dgm:pt modelId="{B1D254C9-9684-4E2F-BCDC-9C68D2A0C75C}" type="pres">
      <dgm:prSet presAssocID="{04717FFB-CBCA-4EF0-9D35-DD50716234CC}" presName="rect3" presStyleLbl="node1" presStyleIdx="2" presStyleCnt="4">
        <dgm:presLayoutVars>
          <dgm:chMax val="0"/>
          <dgm:chPref val="0"/>
          <dgm:bulletEnabled val="1"/>
        </dgm:presLayoutVars>
      </dgm:prSet>
      <dgm:spPr/>
      <dgm:t>
        <a:bodyPr/>
        <a:lstStyle/>
        <a:p>
          <a:endParaRPr lang="en-US"/>
        </a:p>
      </dgm:t>
    </dgm:pt>
    <dgm:pt modelId="{B6455951-C050-4F39-AD46-386F230D3A1F}" type="pres">
      <dgm:prSet presAssocID="{04717FFB-CBCA-4EF0-9D35-DD50716234CC}" presName="rect4" presStyleLbl="node1" presStyleIdx="3" presStyleCnt="4">
        <dgm:presLayoutVars>
          <dgm:chMax val="0"/>
          <dgm:chPref val="0"/>
          <dgm:bulletEnabled val="1"/>
        </dgm:presLayoutVars>
      </dgm:prSet>
      <dgm:spPr/>
      <dgm:t>
        <a:bodyPr/>
        <a:lstStyle/>
        <a:p>
          <a:endParaRPr lang="en-US"/>
        </a:p>
      </dgm:t>
    </dgm:pt>
  </dgm:ptLst>
  <dgm:cxnLst>
    <dgm:cxn modelId="{B9128A14-B0A6-4A34-B5C3-41FAEACBF425}" type="presOf" srcId="{2006D89D-8014-46C2-8740-20FE9021057F}" destId="{B6455951-C050-4F39-AD46-386F230D3A1F}" srcOrd="0" destOrd="0" presId="urn:microsoft.com/office/officeart/2005/8/layout/matrix2"/>
    <dgm:cxn modelId="{B2EC030B-08CA-4DEF-B2D6-9D0BE0A0C2B8}" srcId="{04717FFB-CBCA-4EF0-9D35-DD50716234CC}" destId="{CC9AD354-6A0C-4E43-91E8-3AA9D78AF3F2}" srcOrd="2" destOrd="0" parTransId="{52CF016D-E18C-4838-8E53-BA9725034164}" sibTransId="{A22022C8-AC48-4606-A779-8EF0A92FB660}"/>
    <dgm:cxn modelId="{5D44520F-8FCB-4C84-AA86-40894BD42DF7}" type="presOf" srcId="{04717FFB-CBCA-4EF0-9D35-DD50716234CC}" destId="{9ADB201F-254B-4FAC-A9BD-AF8F99714BD0}" srcOrd="0" destOrd="0" presId="urn:microsoft.com/office/officeart/2005/8/layout/matrix2"/>
    <dgm:cxn modelId="{D9960B5D-EBBE-44F0-B4BB-FA67555052BA}" type="presOf" srcId="{991714EA-C0CF-414C-A6CE-F0908EF5B375}" destId="{AEF337BF-FD37-4215-8B94-F4F6FC0FAAEC}" srcOrd="0" destOrd="0" presId="urn:microsoft.com/office/officeart/2005/8/layout/matrix2"/>
    <dgm:cxn modelId="{CC017B1F-D1B6-462D-B91B-AE0E9608A415}" srcId="{04717FFB-CBCA-4EF0-9D35-DD50716234CC}" destId="{2006D89D-8014-46C2-8740-20FE9021057F}" srcOrd="3" destOrd="0" parTransId="{DAB717AF-342A-4F5F-84D0-D520791A749A}" sibTransId="{7BD0205F-F6E5-4C7C-AFB7-4BC5F062A289}"/>
    <dgm:cxn modelId="{5F88A72D-0DFD-485B-890C-913197C3AE96}" type="presOf" srcId="{BD16F689-DFE9-46D7-B485-FBCA1524433A}" destId="{8D3A66BD-2422-45FE-812F-77AA9776F12A}" srcOrd="0" destOrd="0" presId="urn:microsoft.com/office/officeart/2005/8/layout/matrix2"/>
    <dgm:cxn modelId="{587416DF-9683-4F5F-BB40-D2A994F185C2}" type="presOf" srcId="{CC9AD354-6A0C-4E43-91E8-3AA9D78AF3F2}" destId="{B1D254C9-9684-4E2F-BCDC-9C68D2A0C75C}" srcOrd="0" destOrd="0" presId="urn:microsoft.com/office/officeart/2005/8/layout/matrix2"/>
    <dgm:cxn modelId="{0C410338-E3E6-4A0A-BC79-F34A6D9EA73D}" srcId="{04717FFB-CBCA-4EF0-9D35-DD50716234CC}" destId="{991714EA-C0CF-414C-A6CE-F0908EF5B375}" srcOrd="1" destOrd="0" parTransId="{D9BDC5B1-8DDB-400B-B1E7-B38AC4340639}" sibTransId="{430AA1B1-5C66-411E-A006-0601622B075C}"/>
    <dgm:cxn modelId="{915335F6-B521-42B2-86B7-A5EC4BA8344C}" srcId="{04717FFB-CBCA-4EF0-9D35-DD50716234CC}" destId="{BD16F689-DFE9-46D7-B485-FBCA1524433A}" srcOrd="0" destOrd="0" parTransId="{FE6493B4-6732-402B-9AB7-1AD82D8CADEA}" sibTransId="{2C6429B1-6BF5-491A-A090-E2C38B0AC8B5}"/>
    <dgm:cxn modelId="{3DB94F27-B065-42AF-858A-A3AEAE84940B}" type="presParOf" srcId="{9ADB201F-254B-4FAC-A9BD-AF8F99714BD0}" destId="{35CCFF54-C218-4FC4-A361-36A105532915}" srcOrd="0" destOrd="0" presId="urn:microsoft.com/office/officeart/2005/8/layout/matrix2"/>
    <dgm:cxn modelId="{BCF55B4B-6331-40C9-99FF-1020F78C4A4A}" type="presParOf" srcId="{9ADB201F-254B-4FAC-A9BD-AF8F99714BD0}" destId="{8D3A66BD-2422-45FE-812F-77AA9776F12A}" srcOrd="1" destOrd="0" presId="urn:microsoft.com/office/officeart/2005/8/layout/matrix2"/>
    <dgm:cxn modelId="{714BDC91-8D5C-4C08-BEE1-DDD9761C1CB5}" type="presParOf" srcId="{9ADB201F-254B-4FAC-A9BD-AF8F99714BD0}" destId="{AEF337BF-FD37-4215-8B94-F4F6FC0FAAEC}" srcOrd="2" destOrd="0" presId="urn:microsoft.com/office/officeart/2005/8/layout/matrix2"/>
    <dgm:cxn modelId="{90964336-AFEC-49E5-9641-B4E17B288418}" type="presParOf" srcId="{9ADB201F-254B-4FAC-A9BD-AF8F99714BD0}" destId="{B1D254C9-9684-4E2F-BCDC-9C68D2A0C75C}" srcOrd="3" destOrd="0" presId="urn:microsoft.com/office/officeart/2005/8/layout/matrix2"/>
    <dgm:cxn modelId="{2762940B-2A8F-4B3F-8253-432C01DB4E43}" type="presParOf" srcId="{9ADB201F-254B-4FAC-A9BD-AF8F99714BD0}" destId="{B6455951-C050-4F39-AD46-386F230D3A1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4717FFB-CBCA-4EF0-9D35-DD50716234CC}" type="doc">
      <dgm:prSet loTypeId="urn:microsoft.com/office/officeart/2005/8/layout/matrix2" loCatId="matrix" qsTypeId="urn:microsoft.com/office/officeart/2005/8/quickstyle/simple3" qsCatId="simple" csTypeId="urn:microsoft.com/office/officeart/2005/8/colors/accent1_2" csCatId="accent1" phldr="1"/>
      <dgm:spPr/>
      <dgm:t>
        <a:bodyPr/>
        <a:lstStyle/>
        <a:p>
          <a:endParaRPr lang="en-US"/>
        </a:p>
      </dgm:t>
    </dgm:pt>
    <dgm:pt modelId="{BD16F689-DFE9-46D7-B485-FBCA1524433A}">
      <dgm:prSet phldrT="[Text]"/>
      <dgm:spPr>
        <a:solidFill>
          <a:srgbClr val="92D050"/>
        </a:solidFill>
        <a:ln w="38100">
          <a:solidFill>
            <a:schemeClr val="bg1"/>
          </a:solidFill>
        </a:ln>
        <a:effectLst>
          <a:outerShdw blurRad="50800" dist="38100" dir="2700000" algn="tl" rotWithShape="0">
            <a:prstClr val="black">
              <a:alpha val="40000"/>
            </a:prstClr>
          </a:outerShdw>
        </a:effectLst>
      </dgm:spPr>
      <dgm:t>
        <a:bodyPr/>
        <a:lstStyle/>
        <a:p>
          <a:r>
            <a:rPr lang="en-US" b="1" dirty="0" smtClean="0"/>
            <a:t>Independent Agency</a:t>
          </a:r>
          <a:endParaRPr lang="en-US" b="1" dirty="0"/>
        </a:p>
      </dgm:t>
    </dgm:pt>
    <dgm:pt modelId="{FE6493B4-6732-402B-9AB7-1AD82D8CADEA}" type="parTrans" cxnId="{915335F6-B521-42B2-86B7-A5EC4BA8344C}">
      <dgm:prSet/>
      <dgm:spPr/>
      <dgm:t>
        <a:bodyPr/>
        <a:lstStyle/>
        <a:p>
          <a:endParaRPr lang="en-US"/>
        </a:p>
      </dgm:t>
    </dgm:pt>
    <dgm:pt modelId="{2C6429B1-6BF5-491A-A090-E2C38B0AC8B5}" type="sibTrans" cxnId="{915335F6-B521-42B2-86B7-A5EC4BA8344C}">
      <dgm:prSet/>
      <dgm:spPr/>
      <dgm:t>
        <a:bodyPr/>
        <a:lstStyle/>
        <a:p>
          <a:endParaRPr lang="en-US"/>
        </a:p>
      </dgm:t>
    </dgm:pt>
    <dgm:pt modelId="{991714EA-C0CF-414C-A6CE-F0908EF5B375}">
      <dgm:prSet phldrT="[Text]"/>
      <dgm:spPr>
        <a:solidFill>
          <a:srgbClr val="FF0000"/>
        </a:solidFill>
        <a:ln w="38100">
          <a:solidFill>
            <a:schemeClr val="bg1"/>
          </a:solidFill>
        </a:ln>
        <a:effectLst>
          <a:outerShdw blurRad="50800" dist="38100" dir="2700000" algn="tl" rotWithShape="0">
            <a:prstClr val="black">
              <a:alpha val="40000"/>
            </a:prstClr>
          </a:outerShdw>
        </a:effectLst>
      </dgm:spPr>
      <dgm:t>
        <a:bodyPr/>
        <a:lstStyle/>
        <a:p>
          <a:r>
            <a:rPr lang="en-US" b="1" dirty="0" smtClean="0"/>
            <a:t>Online Agency/ Aggregator</a:t>
          </a:r>
          <a:endParaRPr lang="en-US" b="1" dirty="0"/>
        </a:p>
      </dgm:t>
    </dgm:pt>
    <dgm:pt modelId="{D9BDC5B1-8DDB-400B-B1E7-B38AC4340639}" type="parTrans" cxnId="{0C410338-E3E6-4A0A-BC79-F34A6D9EA73D}">
      <dgm:prSet/>
      <dgm:spPr/>
      <dgm:t>
        <a:bodyPr/>
        <a:lstStyle/>
        <a:p>
          <a:endParaRPr lang="en-US"/>
        </a:p>
      </dgm:t>
    </dgm:pt>
    <dgm:pt modelId="{430AA1B1-5C66-411E-A006-0601622B075C}" type="sibTrans" cxnId="{0C410338-E3E6-4A0A-BC79-F34A6D9EA73D}">
      <dgm:prSet/>
      <dgm:spPr/>
      <dgm:t>
        <a:bodyPr/>
        <a:lstStyle/>
        <a:p>
          <a:endParaRPr lang="en-US"/>
        </a:p>
      </dgm:t>
    </dgm:pt>
    <dgm:pt modelId="{CC9AD354-6A0C-4E43-91E8-3AA9D78AF3F2}">
      <dgm:prSet phldrT="[Text]"/>
      <dgm:spPr>
        <a:solidFill>
          <a:srgbClr val="0070C0"/>
        </a:solidFill>
        <a:ln w="38100">
          <a:solidFill>
            <a:schemeClr val="bg1"/>
          </a:solidFill>
        </a:ln>
        <a:effectLst>
          <a:outerShdw blurRad="50800" dist="38100" dir="2700000" algn="tl" rotWithShape="0">
            <a:prstClr val="black">
              <a:alpha val="40000"/>
            </a:prstClr>
          </a:outerShdw>
        </a:effectLst>
      </dgm:spPr>
      <dgm:t>
        <a:bodyPr/>
        <a:lstStyle/>
        <a:p>
          <a:r>
            <a:rPr lang="en-US" b="1" dirty="0" smtClean="0">
              <a:solidFill>
                <a:schemeClr val="bg1"/>
              </a:solidFill>
            </a:rPr>
            <a:t>Exclusive Agency</a:t>
          </a:r>
          <a:endParaRPr lang="en-US" b="1" dirty="0">
            <a:solidFill>
              <a:schemeClr val="bg1"/>
            </a:solidFill>
          </a:endParaRPr>
        </a:p>
      </dgm:t>
    </dgm:pt>
    <dgm:pt modelId="{52CF016D-E18C-4838-8E53-BA9725034164}" type="parTrans" cxnId="{B2EC030B-08CA-4DEF-B2D6-9D0BE0A0C2B8}">
      <dgm:prSet/>
      <dgm:spPr/>
      <dgm:t>
        <a:bodyPr/>
        <a:lstStyle/>
        <a:p>
          <a:endParaRPr lang="en-US"/>
        </a:p>
      </dgm:t>
    </dgm:pt>
    <dgm:pt modelId="{A22022C8-AC48-4606-A779-8EF0A92FB660}" type="sibTrans" cxnId="{B2EC030B-08CA-4DEF-B2D6-9D0BE0A0C2B8}">
      <dgm:prSet/>
      <dgm:spPr/>
      <dgm:t>
        <a:bodyPr/>
        <a:lstStyle/>
        <a:p>
          <a:endParaRPr lang="en-US"/>
        </a:p>
      </dgm:t>
    </dgm:pt>
    <dgm:pt modelId="{2006D89D-8014-46C2-8740-20FE9021057F}">
      <dgm:prSet phldrT="[Text]"/>
      <dgm:spPr>
        <a:solidFill>
          <a:srgbClr val="FFC000"/>
        </a:solidFill>
        <a:ln w="38100">
          <a:solidFill>
            <a:schemeClr val="bg1"/>
          </a:solidFill>
        </a:ln>
        <a:effectLst>
          <a:outerShdw blurRad="50800" dist="38100" dir="2700000" algn="tl" rotWithShape="0">
            <a:prstClr val="black">
              <a:alpha val="40000"/>
            </a:prstClr>
          </a:outerShdw>
        </a:effectLst>
      </dgm:spPr>
      <dgm:t>
        <a:bodyPr/>
        <a:lstStyle/>
        <a:p>
          <a:r>
            <a:rPr lang="en-US" b="1" dirty="0" smtClean="0"/>
            <a:t>Direct Response</a:t>
          </a:r>
          <a:endParaRPr lang="en-US" b="1" dirty="0"/>
        </a:p>
      </dgm:t>
    </dgm:pt>
    <dgm:pt modelId="{DAB717AF-342A-4F5F-84D0-D520791A749A}" type="parTrans" cxnId="{CC017B1F-D1B6-462D-B91B-AE0E9608A415}">
      <dgm:prSet/>
      <dgm:spPr/>
      <dgm:t>
        <a:bodyPr/>
        <a:lstStyle/>
        <a:p>
          <a:endParaRPr lang="en-US"/>
        </a:p>
      </dgm:t>
    </dgm:pt>
    <dgm:pt modelId="{7BD0205F-F6E5-4C7C-AFB7-4BC5F062A289}" type="sibTrans" cxnId="{CC017B1F-D1B6-462D-B91B-AE0E9608A415}">
      <dgm:prSet/>
      <dgm:spPr/>
      <dgm:t>
        <a:bodyPr/>
        <a:lstStyle/>
        <a:p>
          <a:endParaRPr lang="en-US"/>
        </a:p>
      </dgm:t>
    </dgm:pt>
    <dgm:pt modelId="{9ADB201F-254B-4FAC-A9BD-AF8F99714BD0}" type="pres">
      <dgm:prSet presAssocID="{04717FFB-CBCA-4EF0-9D35-DD50716234CC}" presName="matrix" presStyleCnt="0">
        <dgm:presLayoutVars>
          <dgm:chMax val="1"/>
          <dgm:dir/>
          <dgm:resizeHandles val="exact"/>
        </dgm:presLayoutVars>
      </dgm:prSet>
      <dgm:spPr/>
      <dgm:t>
        <a:bodyPr/>
        <a:lstStyle/>
        <a:p>
          <a:endParaRPr lang="en-US"/>
        </a:p>
      </dgm:t>
    </dgm:pt>
    <dgm:pt modelId="{35CCFF54-C218-4FC4-A361-36A105532915}" type="pres">
      <dgm:prSet presAssocID="{04717FFB-CBCA-4EF0-9D35-DD50716234CC}" presName="axisShape" presStyleLbl="bgShp" presStyleIdx="0" presStyleCnt="1"/>
      <dgm:spPr/>
    </dgm:pt>
    <dgm:pt modelId="{8D3A66BD-2422-45FE-812F-77AA9776F12A}" type="pres">
      <dgm:prSet presAssocID="{04717FFB-CBCA-4EF0-9D35-DD50716234CC}" presName="rect1" presStyleLbl="node1" presStyleIdx="0" presStyleCnt="4">
        <dgm:presLayoutVars>
          <dgm:chMax val="0"/>
          <dgm:chPref val="0"/>
          <dgm:bulletEnabled val="1"/>
        </dgm:presLayoutVars>
      </dgm:prSet>
      <dgm:spPr/>
      <dgm:t>
        <a:bodyPr/>
        <a:lstStyle/>
        <a:p>
          <a:endParaRPr lang="en-US"/>
        </a:p>
      </dgm:t>
    </dgm:pt>
    <dgm:pt modelId="{AEF337BF-FD37-4215-8B94-F4F6FC0FAAEC}" type="pres">
      <dgm:prSet presAssocID="{04717FFB-CBCA-4EF0-9D35-DD50716234CC}" presName="rect2" presStyleLbl="node1" presStyleIdx="1" presStyleCnt="4">
        <dgm:presLayoutVars>
          <dgm:chMax val="0"/>
          <dgm:chPref val="0"/>
          <dgm:bulletEnabled val="1"/>
        </dgm:presLayoutVars>
      </dgm:prSet>
      <dgm:spPr/>
      <dgm:t>
        <a:bodyPr/>
        <a:lstStyle/>
        <a:p>
          <a:endParaRPr lang="en-US"/>
        </a:p>
      </dgm:t>
    </dgm:pt>
    <dgm:pt modelId="{B1D254C9-9684-4E2F-BCDC-9C68D2A0C75C}" type="pres">
      <dgm:prSet presAssocID="{04717FFB-CBCA-4EF0-9D35-DD50716234CC}" presName="rect3" presStyleLbl="node1" presStyleIdx="2" presStyleCnt="4">
        <dgm:presLayoutVars>
          <dgm:chMax val="0"/>
          <dgm:chPref val="0"/>
          <dgm:bulletEnabled val="1"/>
        </dgm:presLayoutVars>
      </dgm:prSet>
      <dgm:spPr/>
      <dgm:t>
        <a:bodyPr/>
        <a:lstStyle/>
        <a:p>
          <a:endParaRPr lang="en-US"/>
        </a:p>
      </dgm:t>
    </dgm:pt>
    <dgm:pt modelId="{B6455951-C050-4F39-AD46-386F230D3A1F}" type="pres">
      <dgm:prSet presAssocID="{04717FFB-CBCA-4EF0-9D35-DD50716234CC}" presName="rect4" presStyleLbl="node1" presStyleIdx="3" presStyleCnt="4">
        <dgm:presLayoutVars>
          <dgm:chMax val="0"/>
          <dgm:chPref val="0"/>
          <dgm:bulletEnabled val="1"/>
        </dgm:presLayoutVars>
      </dgm:prSet>
      <dgm:spPr/>
      <dgm:t>
        <a:bodyPr/>
        <a:lstStyle/>
        <a:p>
          <a:endParaRPr lang="en-US"/>
        </a:p>
      </dgm:t>
    </dgm:pt>
  </dgm:ptLst>
  <dgm:cxnLst>
    <dgm:cxn modelId="{5FF0E2A1-0BFD-473B-B7D5-D0E218BC7806}" type="presOf" srcId="{04717FFB-CBCA-4EF0-9D35-DD50716234CC}" destId="{9ADB201F-254B-4FAC-A9BD-AF8F99714BD0}" srcOrd="0" destOrd="0" presId="urn:microsoft.com/office/officeart/2005/8/layout/matrix2"/>
    <dgm:cxn modelId="{B2EC030B-08CA-4DEF-B2D6-9D0BE0A0C2B8}" srcId="{04717FFB-CBCA-4EF0-9D35-DD50716234CC}" destId="{CC9AD354-6A0C-4E43-91E8-3AA9D78AF3F2}" srcOrd="2" destOrd="0" parTransId="{52CF016D-E18C-4838-8E53-BA9725034164}" sibTransId="{A22022C8-AC48-4606-A779-8EF0A92FB660}"/>
    <dgm:cxn modelId="{597FEAE3-4D27-40AE-BE8A-57A43B656444}" type="presOf" srcId="{2006D89D-8014-46C2-8740-20FE9021057F}" destId="{B6455951-C050-4F39-AD46-386F230D3A1F}" srcOrd="0" destOrd="0" presId="urn:microsoft.com/office/officeart/2005/8/layout/matrix2"/>
    <dgm:cxn modelId="{CC017B1F-D1B6-462D-B91B-AE0E9608A415}" srcId="{04717FFB-CBCA-4EF0-9D35-DD50716234CC}" destId="{2006D89D-8014-46C2-8740-20FE9021057F}" srcOrd="3" destOrd="0" parTransId="{DAB717AF-342A-4F5F-84D0-D520791A749A}" sibTransId="{7BD0205F-F6E5-4C7C-AFB7-4BC5F062A289}"/>
    <dgm:cxn modelId="{F976693C-D2A8-4982-B032-320A8CCCD72A}" type="presOf" srcId="{CC9AD354-6A0C-4E43-91E8-3AA9D78AF3F2}" destId="{B1D254C9-9684-4E2F-BCDC-9C68D2A0C75C}" srcOrd="0" destOrd="0" presId="urn:microsoft.com/office/officeart/2005/8/layout/matrix2"/>
    <dgm:cxn modelId="{BFDDCE52-5FC7-4582-B2D3-0E19C2281017}" type="presOf" srcId="{BD16F689-DFE9-46D7-B485-FBCA1524433A}" destId="{8D3A66BD-2422-45FE-812F-77AA9776F12A}" srcOrd="0" destOrd="0" presId="urn:microsoft.com/office/officeart/2005/8/layout/matrix2"/>
    <dgm:cxn modelId="{0C410338-E3E6-4A0A-BC79-F34A6D9EA73D}" srcId="{04717FFB-CBCA-4EF0-9D35-DD50716234CC}" destId="{991714EA-C0CF-414C-A6CE-F0908EF5B375}" srcOrd="1" destOrd="0" parTransId="{D9BDC5B1-8DDB-400B-B1E7-B38AC4340639}" sibTransId="{430AA1B1-5C66-411E-A006-0601622B075C}"/>
    <dgm:cxn modelId="{F717F678-9063-45B9-94E0-C6D36643AAFE}" type="presOf" srcId="{991714EA-C0CF-414C-A6CE-F0908EF5B375}" destId="{AEF337BF-FD37-4215-8B94-F4F6FC0FAAEC}" srcOrd="0" destOrd="0" presId="urn:microsoft.com/office/officeart/2005/8/layout/matrix2"/>
    <dgm:cxn modelId="{915335F6-B521-42B2-86B7-A5EC4BA8344C}" srcId="{04717FFB-CBCA-4EF0-9D35-DD50716234CC}" destId="{BD16F689-DFE9-46D7-B485-FBCA1524433A}" srcOrd="0" destOrd="0" parTransId="{FE6493B4-6732-402B-9AB7-1AD82D8CADEA}" sibTransId="{2C6429B1-6BF5-491A-A090-E2C38B0AC8B5}"/>
    <dgm:cxn modelId="{315F7342-803A-4E7E-BE2B-4F0B979B4D29}" type="presParOf" srcId="{9ADB201F-254B-4FAC-A9BD-AF8F99714BD0}" destId="{35CCFF54-C218-4FC4-A361-36A105532915}" srcOrd="0" destOrd="0" presId="urn:microsoft.com/office/officeart/2005/8/layout/matrix2"/>
    <dgm:cxn modelId="{03B820DE-2212-4C7B-9349-6AA8EFC85312}" type="presParOf" srcId="{9ADB201F-254B-4FAC-A9BD-AF8F99714BD0}" destId="{8D3A66BD-2422-45FE-812F-77AA9776F12A}" srcOrd="1" destOrd="0" presId="urn:microsoft.com/office/officeart/2005/8/layout/matrix2"/>
    <dgm:cxn modelId="{C8DB453A-438D-4713-9D5C-466C443AA962}" type="presParOf" srcId="{9ADB201F-254B-4FAC-A9BD-AF8F99714BD0}" destId="{AEF337BF-FD37-4215-8B94-F4F6FC0FAAEC}" srcOrd="2" destOrd="0" presId="urn:microsoft.com/office/officeart/2005/8/layout/matrix2"/>
    <dgm:cxn modelId="{9A3B256B-822E-41A2-809A-4E8922C1E455}" type="presParOf" srcId="{9ADB201F-254B-4FAC-A9BD-AF8F99714BD0}" destId="{B1D254C9-9684-4E2F-BCDC-9C68D2A0C75C}" srcOrd="3" destOrd="0" presId="urn:microsoft.com/office/officeart/2005/8/layout/matrix2"/>
    <dgm:cxn modelId="{D62FC1EC-82BB-4005-BF9E-535FE3EECC74}" type="presParOf" srcId="{9ADB201F-254B-4FAC-A9BD-AF8F99714BD0}" destId="{B6455951-C050-4F39-AD46-386F230D3A1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0.17188</cdr:x>
      <cdr:y>0.03299</cdr:y>
    </cdr:from>
    <cdr:to>
      <cdr:x>0.43924</cdr:x>
      <cdr:y>0.10938</cdr:y>
    </cdr:to>
    <cdr:sp macro="" textlink="">
      <cdr:nvSpPr>
        <cdr:cNvPr id="2" name="TextBox 1"/>
        <cdr:cNvSpPr txBox="1"/>
      </cdr:nvSpPr>
      <cdr:spPr>
        <a:xfrm xmlns:a="http://schemas.openxmlformats.org/drawingml/2006/main">
          <a:off x="471488" y="90488"/>
          <a:ext cx="733425" cy="209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a:latin typeface="Arial" pitchFamily="34" charset="0"/>
              <a:cs typeface="Arial" pitchFamily="34" charset="0"/>
            </a:rPr>
            <a:t>Female</a:t>
          </a:r>
        </a:p>
      </cdr:txBody>
    </cdr:sp>
  </cdr:relSizeAnchor>
  <cdr:relSizeAnchor xmlns:cdr="http://schemas.openxmlformats.org/drawingml/2006/chartDrawing">
    <cdr:from>
      <cdr:x>0.6956</cdr:x>
      <cdr:y>0.03241</cdr:y>
    </cdr:from>
    <cdr:to>
      <cdr:x>0.96296</cdr:x>
      <cdr:y>0.1088</cdr:y>
    </cdr:to>
    <cdr:sp macro="" textlink="">
      <cdr:nvSpPr>
        <cdr:cNvPr id="3" name="TextBox 1"/>
        <cdr:cNvSpPr txBox="1"/>
      </cdr:nvSpPr>
      <cdr:spPr>
        <a:xfrm xmlns:a="http://schemas.openxmlformats.org/drawingml/2006/main">
          <a:off x="1908175" y="88900"/>
          <a:ext cx="733425" cy="209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a:latin typeface="Arial" pitchFamily="34" charset="0"/>
              <a:cs typeface="Arial" pitchFamily="34" charset="0"/>
            </a:rPr>
            <a:t>Male</a:t>
          </a:r>
        </a:p>
      </cdr:txBody>
    </cdr:sp>
  </cdr:relSizeAnchor>
</c:userShapes>
</file>

<file path=ppt/drawings/drawing2.xml><?xml version="1.0" encoding="utf-8"?>
<c:userShapes xmlns:c="http://schemas.openxmlformats.org/drawingml/2006/chart">
  <cdr:relSizeAnchor xmlns:cdr="http://schemas.openxmlformats.org/drawingml/2006/chartDrawing">
    <cdr:from>
      <cdr:x>0.39646</cdr:x>
      <cdr:y>0.38722</cdr:y>
    </cdr:from>
    <cdr:to>
      <cdr:x>0.60068</cdr:x>
      <cdr:y>0.45994</cdr:y>
    </cdr:to>
    <cdr:sp macro="" textlink="">
      <cdr:nvSpPr>
        <cdr:cNvPr id="2" name="TextBox 1"/>
        <cdr:cNvSpPr txBox="1"/>
      </cdr:nvSpPr>
      <cdr:spPr>
        <a:xfrm xmlns:a="http://schemas.openxmlformats.org/drawingml/2006/main" rot="19887460">
          <a:off x="2537670" y="1770348"/>
          <a:ext cx="1307171" cy="332476"/>
        </a:xfrm>
        <a:prstGeom xmlns:a="http://schemas.openxmlformats.org/drawingml/2006/main" prst="rect">
          <a:avLst/>
        </a:prstGeom>
        <a:solidFill xmlns:a="http://schemas.openxmlformats.org/drawingml/2006/main">
          <a:schemeClr val="tx2">
            <a:lumMod val="10000"/>
            <a:lumOff val="90000"/>
          </a:schemeClr>
        </a:solidFill>
      </cdr:spPr>
      <cdr:style>
        <a:lnRef xmlns:a="http://schemas.openxmlformats.org/drawingml/2006/main" idx="3">
          <a:schemeClr val="lt1"/>
        </a:lnRef>
        <a:fillRef xmlns:a="http://schemas.openxmlformats.org/drawingml/2006/main" idx="1">
          <a:schemeClr val="accent5"/>
        </a:fillRef>
        <a:effectRef xmlns:a="http://schemas.openxmlformats.org/drawingml/2006/main" idx="1">
          <a:schemeClr val="accent5"/>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n-US" sz="1400" dirty="0" smtClean="0">
              <a:solidFill>
                <a:schemeClr val="tx1"/>
              </a:solidFill>
            </a:rPr>
            <a:t>CAGR = 3.9%</a:t>
          </a:r>
          <a:endParaRPr lang="en-US" sz="14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8" tIns="45714" rIns="91428" bIns="45714" rtlCol="0"/>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28" tIns="45714" rIns="91428" bIns="45714" rtlCol="0"/>
          <a:lstStyle>
            <a:lvl1pPr algn="r">
              <a:defRPr sz="1200" smtClean="0">
                <a:latin typeface="Arial" pitchFamily="-105" charset="0"/>
                <a:ea typeface="ＭＳ Ｐゴシック" pitchFamily="-105" charset="-128"/>
                <a:cs typeface="ＭＳ Ｐゴシック" pitchFamily="-105" charset="-128"/>
              </a:defRPr>
            </a:lvl1pPr>
          </a:lstStyle>
          <a:p>
            <a:pPr>
              <a:defRPr/>
            </a:pPr>
            <a:fld id="{D0DBC433-B31B-452C-B275-5C07C42CD4B2}" type="datetimeFigureOut">
              <a:rPr lang="en-US"/>
              <a:pPr>
                <a:defRPr/>
              </a:pPr>
              <a:t>3/13/2015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28" tIns="45714" rIns="91428" bIns="45714" rtlCol="0" anchor="b"/>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28" tIns="45714" rIns="91428" bIns="45714" rtlCol="0" anchor="b"/>
          <a:lstStyle>
            <a:lvl1pPr algn="r">
              <a:defRPr sz="1200" smtClean="0">
                <a:latin typeface="Arial" pitchFamily="-105" charset="0"/>
                <a:ea typeface="ＭＳ Ｐゴシック" pitchFamily="-105" charset="-128"/>
                <a:cs typeface="ＭＳ Ｐゴシック" pitchFamily="-105" charset="-128"/>
              </a:defRPr>
            </a:lvl1pPr>
          </a:lstStyle>
          <a:p>
            <a:pPr>
              <a:defRPr/>
            </a:pPr>
            <a:fld id="{4559970A-FFD1-45EE-A481-0F0450E86311}" type="slidenum">
              <a:rPr lang="en-US"/>
              <a:pPr>
                <a:defRPr/>
              </a:pPr>
              <a:t>‹#›</a:t>
            </a:fld>
            <a:endParaRPr lang="en-US"/>
          </a:p>
        </p:txBody>
      </p:sp>
    </p:spTree>
    <p:extLst>
      <p:ext uri="{BB962C8B-B14F-4D97-AF65-F5344CB8AC3E}">
        <p14:creationId xmlns:p14="http://schemas.microsoft.com/office/powerpoint/2010/main" val="2410392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8" tIns="45714" rIns="91428" bIns="45714" rtlCol="0"/>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28" tIns="45714" rIns="91428" bIns="45714" rtlCol="0"/>
          <a:lstStyle>
            <a:lvl1pPr algn="r">
              <a:defRPr sz="1200" smtClean="0">
                <a:latin typeface="Arial" pitchFamily="-105" charset="0"/>
                <a:ea typeface="ＭＳ Ｐゴシック" pitchFamily="-105" charset="-128"/>
                <a:cs typeface="ＭＳ Ｐゴシック" pitchFamily="-105" charset="-128"/>
              </a:defRPr>
            </a:lvl1pPr>
          </a:lstStyle>
          <a:p>
            <a:pPr>
              <a:defRPr/>
            </a:pPr>
            <a:fld id="{7958E35A-2E8C-43B3-A20F-CFFBF17CE819}" type="datetimeFigureOut">
              <a:rPr lang="en-US"/>
              <a:pPr>
                <a:defRPr/>
              </a:pPr>
              <a:t>3/13/2015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28" tIns="45714" rIns="91428" bIns="45714"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28" tIns="45714" rIns="91428"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28" tIns="45714" rIns="91428" bIns="45714" rtlCol="0" anchor="b"/>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28" tIns="45714" rIns="91428" bIns="45714" rtlCol="0" anchor="b"/>
          <a:lstStyle>
            <a:lvl1pPr algn="r">
              <a:defRPr sz="1200" smtClean="0">
                <a:latin typeface="Arial" pitchFamily="-105" charset="0"/>
                <a:ea typeface="ＭＳ Ｐゴシック" pitchFamily="-105" charset="-128"/>
                <a:cs typeface="ＭＳ Ｐゴシック" pitchFamily="-105" charset="-128"/>
              </a:defRPr>
            </a:lvl1pPr>
          </a:lstStyle>
          <a:p>
            <a:pPr>
              <a:defRPr/>
            </a:pPr>
            <a:fld id="{11E3F4D8-6C95-48FB-8BA9-F33A4BA866BF}" type="slidenum">
              <a:rPr lang="en-US"/>
              <a:pPr>
                <a:defRPr/>
              </a:pPr>
              <a:t>‹#›</a:t>
            </a:fld>
            <a:endParaRPr lang="en-US"/>
          </a:p>
        </p:txBody>
      </p:sp>
    </p:spTree>
    <p:extLst>
      <p:ext uri="{BB962C8B-B14F-4D97-AF65-F5344CB8AC3E}">
        <p14:creationId xmlns:p14="http://schemas.microsoft.com/office/powerpoint/2010/main" val="3101659755"/>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1</a:t>
            </a:fld>
            <a:endParaRPr lang="en-US"/>
          </a:p>
        </p:txBody>
      </p:sp>
    </p:spTree>
    <p:extLst>
      <p:ext uri="{BB962C8B-B14F-4D97-AF65-F5344CB8AC3E}">
        <p14:creationId xmlns:p14="http://schemas.microsoft.com/office/powerpoint/2010/main" val="1950448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The differing growth rates and the emergence of high growth and slow growth states present insurers with very different marketing opportunities on a state-by-state basis</a:t>
            </a:r>
          </a:p>
          <a:p>
            <a:r>
              <a:rPr lang="en-US" dirty="0" smtClean="0"/>
              <a:t>Those </a:t>
            </a:r>
            <a:r>
              <a:rPr lang="en-US" dirty="0"/>
              <a:t>states that are growing generate growth opportunities due to both the increased population and usually more favorable economic landscapes (more favorable employment opportunities relate to stronger growth in income).</a:t>
            </a:r>
          </a:p>
          <a:p>
            <a:r>
              <a:rPr lang="en-US" dirty="0" smtClean="0"/>
              <a:t>Strong population growth contributes</a:t>
            </a:r>
            <a:r>
              <a:rPr lang="en-US" baseline="0" dirty="0" smtClean="0"/>
              <a:t> to strong growth in exposure units in both </a:t>
            </a:r>
            <a:r>
              <a:rPr lang="en-US" b="1" u="sng" baseline="0" dirty="0" smtClean="0"/>
              <a:t>auto</a:t>
            </a:r>
            <a:r>
              <a:rPr lang="en-US" baseline="0" dirty="0" smtClean="0"/>
              <a:t> and </a:t>
            </a:r>
            <a:r>
              <a:rPr lang="en-US" b="1" u="sng" baseline="0" dirty="0" smtClean="0"/>
              <a:t>home</a:t>
            </a:r>
            <a:r>
              <a:rPr lang="en-US" baseline="0" dirty="0" smtClean="0"/>
              <a:t>. The tables displayed show the top population growth states on the left and the leading states for growth in housing units (a driver of homeowner exposure growth) on the right. As you can see – the correlation is close to 1:1 for growth in homeowner exposure units.</a:t>
            </a:r>
          </a:p>
          <a:p>
            <a:endParaRPr lang="en-US" baseline="0" dirty="0" smtClean="0"/>
          </a:p>
          <a:p>
            <a:r>
              <a:rPr lang="en-US" sz="1200" kern="1200" dirty="0" smtClean="0">
                <a:solidFill>
                  <a:schemeClr val="tx1"/>
                </a:solidFill>
                <a:effectLst/>
                <a:latin typeface="Arial" charset="0"/>
                <a:ea typeface="ＭＳ Ｐゴシック" pitchFamily="1" charset="-128"/>
                <a:cs typeface="+mn-cs"/>
              </a:rPr>
              <a:t>. Insurers with a regional focus in the northeast and Midwest states will be particularly challenged.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12</a:t>
            </a:fld>
            <a:endParaRPr lang="en-US" dirty="0"/>
          </a:p>
        </p:txBody>
      </p:sp>
    </p:spTree>
    <p:extLst>
      <p:ext uri="{BB962C8B-B14F-4D97-AF65-F5344CB8AC3E}">
        <p14:creationId xmlns:p14="http://schemas.microsoft.com/office/powerpoint/2010/main" val="37938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you’re an insurer that seeks to respond</a:t>
            </a:r>
            <a:r>
              <a:rPr lang="en-US" baseline="0" dirty="0" smtClean="0"/>
              <a:t> to this message and pursue opportunities in some of these high growth states, it will be important to recognize that some of these growing states differ markedly from the slower growth states – in more than just growth rate.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dirty="0"/>
              <a:t>Immigration fueled much of the growth over the past decade, and the states with the most rapid growth tend also to be among the more diverse</a:t>
            </a:r>
            <a:r>
              <a:rPr lang="en-US" dirty="0" smtClean="0"/>
              <a:t>.</a:t>
            </a:r>
          </a:p>
          <a:p>
            <a:endParaRPr lang="en-US" dirty="0" smtClean="0"/>
          </a:p>
          <a:p>
            <a:r>
              <a:rPr lang="en-US" dirty="0" smtClean="0"/>
              <a:t>As</a:t>
            </a:r>
            <a:r>
              <a:rPr lang="en-US" baseline="0" dirty="0" smtClean="0"/>
              <a:t> the hard to read table shows – 4 states + DC are now majority minority – with the non-Hispanic white population making up less than half of the state population. 7 more states are at the “tipping point” of possibly attaining this status within the next decade. </a:t>
            </a:r>
          </a:p>
          <a:p>
            <a:endParaRPr lang="en-US" baseline="0" dirty="0" smtClean="0"/>
          </a:p>
          <a:p>
            <a:r>
              <a:rPr lang="en-US" baseline="0" dirty="0" smtClean="0"/>
              <a:t>In contrast, 4 states have a minority population that is less than 1 tenth of the total state population.</a:t>
            </a:r>
          </a:p>
          <a:p>
            <a:endParaRPr lang="en-US" baseline="0" dirty="0" smtClean="0"/>
          </a:p>
          <a:p>
            <a:r>
              <a:rPr lang="en-US" baseline="0" dirty="0" smtClean="0"/>
              <a:t>The bottom table shows another point of variance– The Northeast is getting a lot older than the rest of the country.</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Insurer growth/expansion plans in the individual states will need to reflect these changes. Different channel, message, and product plans will need to reach these differing market segments.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13</a:t>
            </a:fld>
            <a:endParaRPr lang="en-US" dirty="0"/>
          </a:p>
        </p:txBody>
      </p:sp>
    </p:spTree>
    <p:extLst>
      <p:ext uri="{BB962C8B-B14F-4D97-AF65-F5344CB8AC3E}">
        <p14:creationId xmlns:p14="http://schemas.microsoft.com/office/powerpoint/2010/main" val="416110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next three decades, the senior segment of society will be the most rapidly growing demographic group. What’s driving this? </a:t>
            </a:r>
          </a:p>
          <a:p>
            <a:pPr marL="228600" indent="-228600">
              <a:buAutoNum type="arabicParenR"/>
            </a:pPr>
            <a:r>
              <a:rPr lang="en-US" baseline="0" dirty="0" smtClean="0"/>
              <a:t>Changes in longevity – individuals are living longer today than at any time in the past</a:t>
            </a:r>
          </a:p>
          <a:p>
            <a:pPr marL="228600" indent="-228600">
              <a:buAutoNum type="arabicParenR"/>
            </a:pPr>
            <a:r>
              <a:rPr lang="en-US" baseline="0" dirty="0" smtClean="0"/>
              <a:t>Changes in fertility – we already showed you how fertility rates are going down. When you’re providing fewer young members of the population – and you’re hanging on longer to the older members -- the population ages.</a:t>
            </a:r>
          </a:p>
          <a:p>
            <a:pPr marL="0" indent="0">
              <a:buNone/>
            </a:pPr>
            <a:endParaRPr lang="en-US" baseline="0" dirty="0" smtClean="0"/>
          </a:p>
          <a:p>
            <a:pPr marL="0" indent="0">
              <a:buNone/>
            </a:pPr>
            <a:r>
              <a:rPr lang="en-US" baseline="0" dirty="0" smtClean="0"/>
              <a:t>3. And then there’s the boomer cohort. Those of us born between 1946 and 1964 – that bulge in the middle (show the box) – the pig in the python. That group if </a:t>
            </a:r>
            <a:r>
              <a:rPr lang="en-US" baseline="0" dirty="0" err="1" smtClean="0"/>
              <a:t>turnign</a:t>
            </a:r>
            <a:r>
              <a:rPr lang="en-US" baseline="0" dirty="0" smtClean="0"/>
              <a:t> 65 now at a pace of 10,000 people/day.</a:t>
            </a:r>
          </a:p>
          <a:p>
            <a:endParaRPr lang="en-US" dirty="0" smtClean="0"/>
          </a:p>
          <a:p>
            <a:r>
              <a:rPr lang="en-US" dirty="0" smtClean="0"/>
              <a:t>In the decade ending in 2020, the 45-54 age cohort is projected to decline by 10%, while the over-65 population is forecast to expand by almost 40%. </a:t>
            </a:r>
          </a:p>
          <a:p>
            <a:endParaRPr lang="en-US" dirty="0" smtClean="0"/>
          </a:p>
          <a:p>
            <a:r>
              <a:rPr lang="en-US" dirty="0" smtClean="0"/>
              <a:t>Insurers that respond to the needs of a growing senior population will be poised for growth, but the risk characteristics of this group will be different from those of prior experience.</a:t>
            </a:r>
          </a:p>
          <a:p>
            <a:pPr defTabSz="914276">
              <a:defRPr/>
            </a:pPr>
            <a:r>
              <a:rPr lang="en-US" dirty="0" smtClean="0"/>
              <a:t>While this segment is appealing due to its growth prospects, its insurance needs, and its ability to pay for risk management products and services.</a:t>
            </a:r>
          </a:p>
          <a:p>
            <a:pPr defTabSz="914276">
              <a:defRPr/>
            </a:pP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14</a:t>
            </a:fld>
            <a:endParaRPr lang="en-US" dirty="0"/>
          </a:p>
        </p:txBody>
      </p:sp>
    </p:spTree>
    <p:extLst>
      <p:ext uri="{BB962C8B-B14F-4D97-AF65-F5344CB8AC3E}">
        <p14:creationId xmlns:p14="http://schemas.microsoft.com/office/powerpoint/2010/main" val="25157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growth patterns continue—from both immigration and natural increase—the population of Hispanic or Latino origin is projected to grow steadily as a percentage of the total U.S. population, reaching 30% by 2050—almost 20% by 2020. By 2020, the Asian population is expected to reach 5.4%—up from 3.6% in 2000.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charset="0"/>
              <a:ea typeface="ＭＳ Ｐゴシック"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ＭＳ Ｐゴシック" pitchFamily="1" charset="-128"/>
                <a:cs typeface="+mn-cs"/>
              </a:rPr>
              <a:t>The graph on this page provides a good visual of the dramatic changes underway. If you look closely at that dark blue data series (the bottom of the stacked bars) – you’ll see that the white, non-</a:t>
            </a:r>
            <a:r>
              <a:rPr lang="en-US" sz="1200" b="0" i="0" kern="1200" dirty="0" err="1" smtClean="0">
                <a:solidFill>
                  <a:schemeClr val="tx1"/>
                </a:solidFill>
                <a:effectLst/>
                <a:latin typeface="Arial" charset="0"/>
                <a:ea typeface="ＭＳ Ｐゴシック" pitchFamily="1" charset="-128"/>
                <a:cs typeface="+mn-cs"/>
              </a:rPr>
              <a:t>hispanic</a:t>
            </a:r>
            <a:r>
              <a:rPr lang="en-US" sz="1200" b="0" i="0" kern="1200" dirty="0" smtClean="0">
                <a:solidFill>
                  <a:schemeClr val="tx1"/>
                </a:solidFill>
                <a:effectLst/>
                <a:latin typeface="Arial" charset="0"/>
                <a:ea typeface="ＭＳ Ｐゴシック" pitchFamily="1" charset="-128"/>
                <a:cs typeface="+mn-cs"/>
              </a:rPr>
              <a:t> portion</a:t>
            </a:r>
            <a:r>
              <a:rPr lang="en-US" sz="1200" b="0" i="0" kern="1200" baseline="0" dirty="0" smtClean="0">
                <a:solidFill>
                  <a:schemeClr val="tx1"/>
                </a:solidFill>
                <a:effectLst/>
                <a:latin typeface="Arial" charset="0"/>
                <a:ea typeface="ＭＳ Ｐゴシック" pitchFamily="1" charset="-128"/>
                <a:cs typeface="+mn-cs"/>
              </a:rPr>
              <a:t> of the </a:t>
            </a:r>
            <a:r>
              <a:rPr lang="en-US" sz="1200" b="0" i="0" kern="1200" baseline="0" dirty="0" err="1" smtClean="0">
                <a:solidFill>
                  <a:schemeClr val="tx1"/>
                </a:solidFill>
                <a:effectLst/>
                <a:latin typeface="Arial" charset="0"/>
                <a:ea typeface="ＭＳ Ｐゴシック" pitchFamily="1" charset="-128"/>
                <a:cs typeface="+mn-cs"/>
              </a:rPr>
              <a:t>populatoin</a:t>
            </a:r>
            <a:r>
              <a:rPr lang="en-US" sz="1200" b="0" i="0" kern="1200" baseline="0" dirty="0" smtClean="0">
                <a:solidFill>
                  <a:schemeClr val="tx1"/>
                </a:solidFill>
                <a:effectLst/>
                <a:latin typeface="Arial" charset="0"/>
                <a:ea typeface="ＭＳ Ｐゴシック" pitchFamily="1" charset="-128"/>
                <a:cs typeface="+mn-cs"/>
              </a:rPr>
              <a:t> drops below 50% of the total somewhere between 2040 and 2045. At </a:t>
            </a:r>
            <a:r>
              <a:rPr lang="en-US" sz="1200" b="0" i="0" kern="1200" baseline="0" dirty="0" err="1" smtClean="0">
                <a:solidFill>
                  <a:schemeClr val="tx1"/>
                </a:solidFill>
                <a:effectLst/>
                <a:latin typeface="Arial" charset="0"/>
                <a:ea typeface="ＭＳ Ｐゴシック" pitchFamily="1" charset="-128"/>
                <a:cs typeface="+mn-cs"/>
              </a:rPr>
              <a:t>tha</a:t>
            </a:r>
            <a:r>
              <a:rPr lang="en-US" sz="1200" b="0" i="0" kern="1200" baseline="0" dirty="0" smtClean="0">
                <a:solidFill>
                  <a:schemeClr val="tx1"/>
                </a:solidFill>
                <a:effectLst/>
                <a:latin typeface="Arial" charset="0"/>
                <a:ea typeface="ＭＳ Ｐゴシック" pitchFamily="1" charset="-128"/>
                <a:cs typeface="+mn-cs"/>
              </a:rPr>
              <a:t> </a:t>
            </a:r>
            <a:r>
              <a:rPr lang="en-US" sz="1200" b="0" i="0" kern="1200" baseline="0" dirty="0" err="1" smtClean="0">
                <a:solidFill>
                  <a:schemeClr val="tx1"/>
                </a:solidFill>
                <a:effectLst/>
                <a:latin typeface="Arial" charset="0"/>
                <a:ea typeface="ＭＳ Ｐゴシック" pitchFamily="1" charset="-128"/>
                <a:cs typeface="+mn-cs"/>
              </a:rPr>
              <a:t>tpoint</a:t>
            </a:r>
            <a:r>
              <a:rPr lang="en-US" sz="1200" b="0" i="0" kern="1200" baseline="0" dirty="0" smtClean="0">
                <a:solidFill>
                  <a:schemeClr val="tx1"/>
                </a:solidFill>
                <a:effectLst/>
                <a:latin typeface="Arial" charset="0"/>
                <a:ea typeface="ＭＳ Ｐゴシック" pitchFamily="1" charset="-128"/>
                <a:cs typeface="+mn-cs"/>
              </a:rPr>
              <a:t>, -- 2042 by the latest estimate – the U.S. will be what is being termed “majority minority”.</a:t>
            </a:r>
            <a:endParaRPr lang="en-US" sz="1200" b="0" i="0" kern="1200" dirty="0" smtClean="0">
              <a:solidFill>
                <a:schemeClr val="tx1"/>
              </a:solidFill>
              <a:effectLst/>
              <a:latin typeface="Arial" charset="0"/>
              <a:ea typeface="ＭＳ Ｐゴシック" pitchFamily="1" charset="-128"/>
              <a:cs typeface="+mn-cs"/>
            </a:endParaRPr>
          </a:p>
          <a:p>
            <a:endParaRPr lang="en-US" sz="1200" b="0" i="0" kern="1200" dirty="0" smtClean="0">
              <a:solidFill>
                <a:schemeClr val="tx1"/>
              </a:solidFill>
              <a:effectLst/>
              <a:latin typeface="Arial" charset="0"/>
              <a:ea typeface="ＭＳ Ｐゴシック" pitchFamily="1" charset="-128"/>
              <a:cs typeface="+mn-cs"/>
            </a:endParaRPr>
          </a:p>
          <a:p>
            <a:r>
              <a:rPr lang="en-US" sz="1200" kern="1200" dirty="0" smtClean="0">
                <a:solidFill>
                  <a:schemeClr val="tx1"/>
                </a:solidFill>
                <a:effectLst/>
                <a:latin typeface="Arial" charset="0"/>
                <a:ea typeface="ＭＳ Ｐゴシック" pitchFamily="1" charset="-128"/>
                <a:cs typeface="+mn-cs"/>
              </a:rPr>
              <a:t>The value of this information lies in understanding how these different groups behave as customers. The increasing diversity will bring with it different financial needs, channel preferences, and attitudes toward insurance. Insurers and distributors will have to adjust marketing plans to design, produce, and promote insurance products and services that cater to the needs and buying behaviors of an increasingly diverse consumer base.</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15</a:t>
            </a:fld>
            <a:endParaRPr lang="en-US" dirty="0"/>
          </a:p>
        </p:txBody>
      </p:sp>
    </p:spTree>
    <p:extLst>
      <p:ext uri="{BB962C8B-B14F-4D97-AF65-F5344CB8AC3E}">
        <p14:creationId xmlns:p14="http://schemas.microsoft.com/office/powerpoint/2010/main" val="3433460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pie chart shows the share of population growth</a:t>
            </a:r>
            <a:r>
              <a:rPr lang="en-US" baseline="0" dirty="0" smtClean="0"/>
              <a:t> over the last decade attributed to different racial and ethnic groups. – You can see that only 13% came from the non-Hispanic white population.</a:t>
            </a:r>
            <a:endParaRPr lang="en-US" dirty="0" smtClean="0"/>
          </a:p>
          <a:p>
            <a:endParaRPr lang="en-US" dirty="0" smtClean="0"/>
          </a:p>
          <a:p>
            <a:r>
              <a:rPr lang="en-US" dirty="0" smtClean="0"/>
              <a:t>Immigration was responsible for roughly 1/3 of U.S. population</a:t>
            </a:r>
            <a:r>
              <a:rPr lang="en-US" baseline="0" dirty="0" smtClean="0"/>
              <a:t> growth.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16</a:t>
            </a:fld>
            <a:endParaRPr lang="en-US" dirty="0"/>
          </a:p>
        </p:txBody>
      </p:sp>
    </p:spTree>
    <p:extLst>
      <p:ext uri="{BB962C8B-B14F-4D97-AF65-F5344CB8AC3E}">
        <p14:creationId xmlns:p14="http://schemas.microsoft.com/office/powerpoint/2010/main" val="242224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7871">
              <a:defRPr/>
            </a:pPr>
            <a:r>
              <a:rPr lang="en-US" dirty="0"/>
              <a:t>The structure of the U.S. household is </a:t>
            </a:r>
            <a:r>
              <a:rPr lang="en-US" dirty="0" smtClean="0"/>
              <a:t>another area undergoing </a:t>
            </a:r>
            <a:r>
              <a:rPr lang="en-US" dirty="0"/>
              <a:t>dramatic change, with implications for insurer marketing and risk </a:t>
            </a:r>
            <a:r>
              <a:rPr lang="en-US" dirty="0" smtClean="0"/>
              <a:t>selection. This graph shows the changes to a number of different household structures over time. The married w/</a:t>
            </a:r>
            <a:r>
              <a:rPr lang="en-US" baseline="0" dirty="0" smtClean="0"/>
              <a:t> children household is the shrinking navy blue bar at the bottom.</a:t>
            </a:r>
            <a:endParaRPr lang="en-US" dirty="0" smtClean="0"/>
          </a:p>
          <a:p>
            <a:pPr defTabSz="877871">
              <a:defRPr/>
            </a:pPr>
            <a:endParaRPr lang="en-US" dirty="0" smtClean="0"/>
          </a:p>
          <a:p>
            <a:pPr defTabSz="877871">
              <a:defRPr/>
            </a:pPr>
            <a:r>
              <a:rPr lang="en-US" dirty="0" smtClean="0"/>
              <a:t>There are a number of interesting trends</a:t>
            </a:r>
            <a:r>
              <a:rPr lang="en-US" baseline="0" dirty="0" smtClean="0"/>
              <a:t> buried within these stats. The “Other Families” with children category (the pale blue) – 4 out of 5 of these are headed by women. 40% of ALL births are now to unmarried women. And you can see from that growing dark green band across the top that non-families now account for more than 30% of total households. – 80% of these are single persons living alone. </a:t>
            </a:r>
            <a:r>
              <a:rPr lang="en-US" dirty="0" smtClean="0"/>
              <a:t>As the proportion of non-families continues to rise, the share of family-centered households is on the decline.</a:t>
            </a:r>
            <a:r>
              <a:rPr lang="en-US" baseline="0" dirty="0" smtClean="0"/>
              <a:t>– A very different social structure than we had 20-30 years ago.</a:t>
            </a:r>
          </a:p>
          <a:p>
            <a:pPr defTabSz="877871">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17</a:t>
            </a:fld>
            <a:endParaRPr lang="en-US" dirty="0"/>
          </a:p>
        </p:txBody>
      </p:sp>
    </p:spTree>
    <p:extLst>
      <p:ext uri="{BB962C8B-B14F-4D97-AF65-F5344CB8AC3E}">
        <p14:creationId xmlns:p14="http://schemas.microsoft.com/office/powerpoint/2010/main" val="98617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Within the family households, there is strong growth in multi-generational households and young adults living with their parents longer.</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Along with these changes is a related trend: the re-emergence of the grandparent –headed household.</a:t>
            </a:r>
            <a:r>
              <a:rPr lang="en-US" baseline="0" dirty="0" smtClean="0"/>
              <a:t> </a:t>
            </a:r>
            <a:r>
              <a:rPr lang="en-US" sz="1200" kern="1200" dirty="0" smtClean="0">
                <a:solidFill>
                  <a:schemeClr val="tx1"/>
                </a:solidFill>
                <a:effectLst/>
                <a:latin typeface="Arial" charset="0"/>
                <a:ea typeface="ＭＳ Ｐゴシック" pitchFamily="1" charset="-128"/>
                <a:cs typeface="+mn-cs"/>
              </a:rPr>
              <a:t>Multi-generational households are family households consisting of three or more generations of relatives (e.g., family with children and grandparents). In 1940, the multi-generational household was common, representing nearly a quarter of all households. This approach declined sharply over the next 40 years, bottoming out in 1980 at 12% of all U.S. households.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In 2000, there were 3.9 million multi-generational households. That number increased to 5.1 million by 2010—a 30% increase. This has three trends feeding it: (1) the aging population with older parents moving in with their children and (2) immigration, bringing ethnic groups where multi-generational households are more common, and (3) economic hardship (e.g., foreclosures, job loss), forcing families to adopt new strategies to make ends meet.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Along with this change is an increase in the role of grandparents as caregivers. 1</a:t>
            </a:r>
            <a:r>
              <a:rPr lang="en-US" sz="1200" kern="1200" baseline="0" dirty="0" smtClean="0">
                <a:solidFill>
                  <a:schemeClr val="tx1"/>
                </a:solidFill>
                <a:effectLst/>
                <a:latin typeface="Arial" charset="0"/>
                <a:ea typeface="ＭＳ Ｐゴシック" pitchFamily="1" charset="-128"/>
                <a:cs typeface="+mn-cs"/>
              </a:rPr>
              <a:t> in 10</a:t>
            </a:r>
            <a:r>
              <a:rPr lang="en-US" sz="1200" kern="1200" dirty="0" smtClean="0">
                <a:solidFill>
                  <a:schemeClr val="tx1"/>
                </a:solidFill>
                <a:effectLst/>
                <a:latin typeface="Arial" charset="0"/>
                <a:ea typeface="ＭＳ Ｐゴシック" pitchFamily="1" charset="-128"/>
                <a:cs typeface="+mn-cs"/>
              </a:rPr>
              <a:t> (7.7 million) children in the U.S. now live with a grandparent, and approximately 3 million of these children are also relying on that grandparent as a primary caregiver</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18</a:t>
            </a:fld>
            <a:endParaRPr lang="en-US" dirty="0"/>
          </a:p>
        </p:txBody>
      </p:sp>
    </p:spTree>
    <p:extLst>
      <p:ext uri="{BB962C8B-B14F-4D97-AF65-F5344CB8AC3E}">
        <p14:creationId xmlns:p14="http://schemas.microsoft.com/office/powerpoint/2010/main" val="3083662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ea typeface="ＭＳ Ｐゴシック" pitchFamily="34" charset="-128"/>
              </a:rPr>
              <a:t>So those are</a:t>
            </a:r>
            <a:r>
              <a:rPr lang="en-US" baseline="0" dirty="0" smtClean="0">
                <a:latin typeface="Arial" pitchFamily="34" charset="0"/>
                <a:ea typeface="ＭＳ Ｐゴシック" pitchFamily="34" charset="-128"/>
              </a:rPr>
              <a:t> some of the big, slow moving trends – with the potential to have a huge impact on the market</a:t>
            </a:r>
          </a:p>
          <a:p>
            <a:pPr eaLnBrk="1" hangingPunct="1"/>
            <a:endParaRPr lang="en-US" baseline="0" dirty="0" smtClean="0">
              <a:latin typeface="Arial" pitchFamily="34" charset="0"/>
              <a:ea typeface="ＭＳ Ｐゴシック" pitchFamily="34" charset="-128"/>
            </a:endParaRPr>
          </a:p>
          <a:p>
            <a:pPr eaLnBrk="1" hangingPunct="1"/>
            <a:r>
              <a:rPr lang="en-US" baseline="0" dirty="0" smtClean="0">
                <a:latin typeface="Arial" pitchFamily="34" charset="0"/>
                <a:ea typeface="ＭＳ Ｐゴシック" pitchFamily="34" charset="-128"/>
              </a:rPr>
              <a:t>Let’s look now at a couple of near-term, more rapidly developing trends helping to shape the market.</a:t>
            </a:r>
            <a:endParaRPr lang="en-US" dirty="0" smtClean="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19</a:t>
            </a:fld>
            <a:endParaRPr lang="en-US"/>
          </a:p>
        </p:txBody>
      </p:sp>
    </p:spTree>
    <p:extLst>
      <p:ext uri="{BB962C8B-B14F-4D97-AF65-F5344CB8AC3E}">
        <p14:creationId xmlns:p14="http://schemas.microsoft.com/office/powerpoint/2010/main" val="2731010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976">
              <a:defRPr/>
            </a:pPr>
            <a:r>
              <a:rPr lang="en-US" dirty="0" smtClean="0">
                <a:latin typeface="Arial" charset="0"/>
                <a:ea typeface="ＭＳ Ｐゴシック" pitchFamily="34" charset="-128"/>
                <a:cs typeface="ＭＳ Ｐゴシック"/>
              </a:rPr>
              <a:t>Home ownership</a:t>
            </a:r>
            <a:r>
              <a:rPr lang="en-US" baseline="0" dirty="0" smtClean="0">
                <a:latin typeface="Arial" charset="0"/>
                <a:ea typeface="ＭＳ Ｐゴシック" pitchFamily="34" charset="-128"/>
                <a:cs typeface="ＭＳ Ｐゴシック"/>
              </a:rPr>
              <a:t> is an important one to consider – given its ability to directly impact exposure growth.</a:t>
            </a:r>
            <a:endParaRPr lang="en-US" dirty="0">
              <a:latin typeface="Arial" charset="0"/>
              <a:ea typeface="ＭＳ Ｐゴシック" pitchFamily="34" charset="-128"/>
              <a:cs typeface="ＭＳ Ｐゴシック"/>
            </a:endParaRPr>
          </a:p>
          <a:p>
            <a:pPr defTabSz="910976">
              <a:defRPr/>
            </a:pPr>
            <a:endParaRPr lang="en-US" dirty="0" smtClean="0">
              <a:latin typeface="Arial" charset="0"/>
              <a:ea typeface="ＭＳ Ｐゴシック" pitchFamily="34" charset="-128"/>
              <a:cs typeface="ＭＳ Ｐゴシック"/>
            </a:endParaRPr>
          </a:p>
          <a:p>
            <a:pPr defTabSz="910976">
              <a:defRPr/>
            </a:pPr>
            <a:r>
              <a:rPr lang="en-US" dirty="0" smtClean="0">
                <a:latin typeface="Arial" charset="0"/>
                <a:ea typeface="ＭＳ Ｐゴシック" pitchFamily="34" charset="-128"/>
                <a:cs typeface="ＭＳ Ｐゴシック"/>
              </a:rPr>
              <a:t>Home </a:t>
            </a:r>
            <a:r>
              <a:rPr lang="en-US" dirty="0">
                <a:latin typeface="Arial" charset="0"/>
                <a:ea typeface="ＭＳ Ｐゴシック" pitchFamily="34" charset="-128"/>
                <a:cs typeface="ＭＳ Ｐゴシック"/>
              </a:rPr>
              <a:t>ownership rose from an average of 64.5% in the 1990s to 69% and above between 2004 and 2006. This surge was fueled by changes in demographics, innovations in mortgage lending, and strong government-driven incentives directed at both lending institutions and at homeowners. As you can see, home ownership rates have suffered a rather steep decline since late 2006. </a:t>
            </a:r>
            <a:endParaRPr lang="en-US" dirty="0" smtClean="0">
              <a:latin typeface="Arial" charset="0"/>
              <a:ea typeface="ＭＳ Ｐゴシック" pitchFamily="34" charset="-128"/>
              <a:cs typeface="ＭＳ Ｐゴシック"/>
            </a:endParaRPr>
          </a:p>
          <a:p>
            <a:pPr defTabSz="910976">
              <a:defRPr/>
            </a:pPr>
            <a:endParaRPr lang="en-US" dirty="0" smtClean="0">
              <a:latin typeface="Arial" charset="0"/>
              <a:ea typeface="ＭＳ Ｐゴシック" pitchFamily="34" charset="-128"/>
              <a:cs typeface="ＭＳ Ｐゴシック"/>
            </a:endParaRPr>
          </a:p>
          <a:p>
            <a:pPr marL="0" marR="0" indent="0" algn="l" defTabSz="910976"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ＭＳ Ｐゴシック" pitchFamily="34" charset="-128"/>
                <a:cs typeface="ＭＳ Ｐゴシック"/>
              </a:rPr>
              <a:t> Declining home values and the resulting personal and financial turmoil may have changed the incentives for home ownership for a large segment of the population.</a:t>
            </a:r>
          </a:p>
          <a:p>
            <a:pPr defTabSz="910976">
              <a:defRPr/>
            </a:pPr>
            <a:endParaRPr lang="en-US" dirty="0" smtClean="0">
              <a:latin typeface="Arial" charset="0"/>
              <a:ea typeface="ＭＳ Ｐゴシック" pitchFamily="34" charset="-128"/>
              <a:cs typeface="ＭＳ Ｐゴシック"/>
            </a:endParaRPr>
          </a:p>
          <a:p>
            <a:pPr defTabSz="910976">
              <a:defRPr/>
            </a:pPr>
            <a:r>
              <a:rPr lang="en-US" dirty="0" smtClean="0">
                <a:latin typeface="Arial" charset="0"/>
                <a:ea typeface="ＭＳ Ｐゴシック" pitchFamily="34" charset="-128"/>
                <a:cs typeface="ＭＳ Ｐゴシック"/>
              </a:rPr>
              <a:t>As indicated in the graph on the right,</a:t>
            </a:r>
            <a:r>
              <a:rPr lang="en-US" baseline="0" dirty="0" smtClean="0">
                <a:latin typeface="Arial" charset="0"/>
                <a:ea typeface="ＭＳ Ｐゴシック" pitchFamily="34" charset="-128"/>
                <a:cs typeface="ＭＳ Ｐゴシック"/>
              </a:rPr>
              <a:t> w</a:t>
            </a:r>
            <a:r>
              <a:rPr lang="en-US" dirty="0" smtClean="0">
                <a:latin typeface="Arial" charset="0"/>
                <a:ea typeface="ＭＳ Ｐゴシック" pitchFamily="34" charset="-128"/>
                <a:cs typeface="ＭＳ Ｐゴシック"/>
              </a:rPr>
              <a:t>e are edging further away from the recession that was</a:t>
            </a:r>
            <a:r>
              <a:rPr lang="en-US" baseline="0" dirty="0" smtClean="0">
                <a:latin typeface="Arial" charset="0"/>
                <a:ea typeface="ＭＳ Ｐゴシック" pitchFamily="34" charset="-128"/>
                <a:cs typeface="ＭＳ Ｐゴシック"/>
              </a:rPr>
              <a:t> a factor in much of this, but – as indicated in the homeownership graph on the left -- the trend is not reversing – perhaps it’s slowing, but too soon to tell. There are more factors behind this than simply </a:t>
            </a:r>
            <a:r>
              <a:rPr lang="en-US" baseline="0" dirty="0" err="1" smtClean="0">
                <a:latin typeface="Arial" charset="0"/>
                <a:ea typeface="ＭＳ Ｐゴシック" pitchFamily="34" charset="-128"/>
                <a:cs typeface="ＭＳ Ｐゴシック"/>
              </a:rPr>
              <a:t>recessioin</a:t>
            </a:r>
            <a:r>
              <a:rPr lang="en-US" baseline="0" dirty="0" smtClean="0">
                <a:latin typeface="Arial" charset="0"/>
                <a:ea typeface="ＭＳ Ｐゴシック" pitchFamily="34" charset="-128"/>
                <a:cs typeface="ＭＳ Ｐゴシック"/>
              </a:rPr>
              <a:t>-affected incomes and employment </a:t>
            </a:r>
            <a:r>
              <a:rPr lang="en-US" baseline="0" dirty="0" err="1" smtClean="0">
                <a:latin typeface="Arial" charset="0"/>
                <a:ea typeface="ＭＳ Ｐゴシック" pitchFamily="34" charset="-128"/>
                <a:cs typeface="ＭＳ Ｐゴシック"/>
              </a:rPr>
              <a:t>concenrns</a:t>
            </a:r>
            <a:r>
              <a:rPr lang="en-US" baseline="0" dirty="0" smtClean="0">
                <a:latin typeface="Arial" charset="0"/>
                <a:ea typeface="ＭＳ Ｐゴシック" pitchFamily="34" charset="-128"/>
                <a:cs typeface="ＭＳ Ｐゴシック"/>
              </a:rPr>
              <a:t>. </a:t>
            </a:r>
            <a:endParaRPr lang="en-US" dirty="0">
              <a:latin typeface="Arial" charset="0"/>
              <a:ea typeface="ＭＳ Ｐゴシック" pitchFamily="34" charset="-128"/>
              <a:cs typeface="ＭＳ Ｐゴシック"/>
            </a:endParaRPr>
          </a:p>
          <a:p>
            <a:pPr defTabSz="910976">
              <a:defRPr/>
            </a:pPr>
            <a:endParaRPr lang="en-US" dirty="0">
              <a:latin typeface="Arial" charset="0"/>
              <a:ea typeface="ＭＳ Ｐゴシック" pitchFamily="34"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725E0F2C-2F7C-4618-B889-61835FF244B7}" type="slidenum">
              <a:rPr lang="en-US" smtClean="0"/>
              <a:pPr>
                <a:defRPr/>
              </a:pPr>
              <a:t>20</a:t>
            </a:fld>
            <a:endParaRPr lang="en-US"/>
          </a:p>
        </p:txBody>
      </p:sp>
    </p:spTree>
    <p:extLst>
      <p:ext uri="{BB962C8B-B14F-4D97-AF65-F5344CB8AC3E}">
        <p14:creationId xmlns:p14="http://schemas.microsoft.com/office/powerpoint/2010/main" val="119048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immediate impacts of this is the big pick up in rentals. The graph shows growth (as percent change) in owner-occupied housing units in blue alongside the growth in rental-occupied units in red. This shows a complete reversal of trend following the housing crisis. Prior to 2007 average annual </a:t>
            </a:r>
            <a:r>
              <a:rPr lang="en-US" baseline="0" dirty="0" err="1" smtClean="0"/>
              <a:t>growthin</a:t>
            </a:r>
            <a:r>
              <a:rPr lang="en-US" baseline="0" dirty="0" smtClean="0"/>
              <a:t> in owner occupied housing was 1.6% per year. From 2007 forward the average annual growth rate has been -0.3%. For rentals, prior to the collapse the average </a:t>
            </a:r>
            <a:r>
              <a:rPr lang="en-US" baseline="0" dirty="0" err="1" smtClean="0"/>
              <a:t>growht</a:t>
            </a:r>
            <a:r>
              <a:rPr lang="en-US" baseline="0" dirty="0" smtClean="0"/>
              <a:t> rate was a meager 0.6%, but after the crisis –- 2.1%. </a:t>
            </a:r>
            <a:endParaRPr lang="en-US" dirty="0" smtClean="0"/>
          </a:p>
          <a:p>
            <a:endParaRPr lang="en-US" dirty="0" smtClean="0"/>
          </a:p>
          <a:p>
            <a:r>
              <a:rPr lang="en-US" dirty="0" smtClean="0"/>
              <a:t>An</a:t>
            </a:r>
            <a:r>
              <a:rPr lang="en-US" baseline="0" dirty="0" smtClean="0"/>
              <a:t> important associated trend that is worth noting here -- </a:t>
            </a:r>
            <a:r>
              <a:rPr lang="en-US" sz="1200" b="0" i="0" kern="1200" dirty="0" smtClean="0">
                <a:solidFill>
                  <a:schemeClr val="tx1"/>
                </a:solidFill>
                <a:effectLst/>
                <a:latin typeface="Arial" pitchFamily="34" charset="0"/>
                <a:ea typeface="MS PGothic" pitchFamily="34" charset="-128"/>
                <a:cs typeface="+mn-cs"/>
              </a:rPr>
              <a:t>Large institutional investors such like</a:t>
            </a:r>
            <a:r>
              <a:rPr lang="en-US" sz="1200" b="0" i="0" kern="1200" baseline="0" dirty="0" smtClean="0">
                <a:solidFill>
                  <a:schemeClr val="tx1"/>
                </a:solidFill>
                <a:effectLst/>
                <a:latin typeface="Arial" pitchFamily="34" charset="0"/>
                <a:ea typeface="MS PGothic" pitchFamily="34" charset="-128"/>
                <a:cs typeface="+mn-cs"/>
              </a:rPr>
              <a:t> </a:t>
            </a:r>
            <a:r>
              <a:rPr lang="en-US" sz="1200" b="0" i="0" kern="1200" dirty="0" smtClean="0">
                <a:solidFill>
                  <a:schemeClr val="tx1"/>
                </a:solidFill>
                <a:effectLst/>
                <a:latin typeface="Arial" pitchFamily="34" charset="0"/>
                <a:ea typeface="MS PGothic" pitchFamily="34" charset="-128"/>
                <a:cs typeface="+mn-cs"/>
              </a:rPr>
              <a:t>Blackstone have surged into the market over the past three years, buying up distressed properties, remodeling and putting them up for rent. T</a:t>
            </a:r>
            <a:r>
              <a:rPr lang="en-US" sz="1200" b="0" i="0" kern="1200" baseline="0" dirty="0" smtClean="0">
                <a:solidFill>
                  <a:schemeClr val="tx1"/>
                </a:solidFill>
                <a:effectLst/>
                <a:latin typeface="Arial" pitchFamily="34" charset="0"/>
                <a:ea typeface="MS PGothic" pitchFamily="34" charset="-128"/>
                <a:cs typeface="+mn-cs"/>
              </a:rPr>
              <a:t>he share of single family homes purchased by business investors increased from less than one percent in 2004 to nearly 6.5% at the end of 2012. This is driven by the availability of foreclosed homes – allowing investors to buy properties at distressed prices.</a:t>
            </a:r>
          </a:p>
          <a:p>
            <a:endParaRPr lang="en-US" sz="1200" b="0" i="0" kern="1200" baseline="0" dirty="0" smtClean="0">
              <a:solidFill>
                <a:schemeClr val="tx1"/>
              </a:solidFill>
              <a:effectLst/>
              <a:latin typeface="Arial" pitchFamily="34" charset="0"/>
              <a:ea typeface="MS PGothic" pitchFamily="34" charset="-128"/>
              <a:cs typeface="+mn-cs"/>
            </a:endParaRPr>
          </a:p>
          <a:p>
            <a:r>
              <a:rPr lang="en-US" sz="1200" b="0" i="0" kern="1200" baseline="0" dirty="0" smtClean="0">
                <a:solidFill>
                  <a:schemeClr val="tx1"/>
                </a:solidFill>
                <a:effectLst/>
                <a:latin typeface="Arial" pitchFamily="34" charset="0"/>
                <a:ea typeface="MS PGothic" pitchFamily="34" charset="-128"/>
                <a:cs typeface="+mn-cs"/>
              </a:rPr>
              <a:t>It is possible that some of these institutional investors will sell when home values make it appealing to do so. But – a number of these large investors have stated plans to sell these portfolios to entities than will </a:t>
            </a:r>
            <a:r>
              <a:rPr lang="en-US" sz="1200" b="0" i="0" u="sng" kern="1200" baseline="0" dirty="0" smtClean="0">
                <a:solidFill>
                  <a:schemeClr val="tx1"/>
                </a:solidFill>
                <a:effectLst/>
                <a:latin typeface="Arial" pitchFamily="34" charset="0"/>
                <a:ea typeface="MS PGothic" pitchFamily="34" charset="-128"/>
                <a:cs typeface="+mn-cs"/>
              </a:rPr>
              <a:t>continue</a:t>
            </a:r>
            <a:r>
              <a:rPr lang="en-US" sz="1200" b="0" i="0" kern="1200" baseline="0" dirty="0" smtClean="0">
                <a:solidFill>
                  <a:schemeClr val="tx1"/>
                </a:solidFill>
                <a:effectLst/>
                <a:latin typeface="Arial" pitchFamily="34" charset="0"/>
                <a:ea typeface="MS PGothic" pitchFamily="34" charset="-128"/>
                <a:cs typeface="+mn-cs"/>
              </a:rPr>
              <a:t> to manage them as </a:t>
            </a:r>
            <a:r>
              <a:rPr lang="en-US" sz="1200" b="0" i="0" u="sng" kern="1200" baseline="0" dirty="0" smtClean="0">
                <a:solidFill>
                  <a:schemeClr val="tx1"/>
                </a:solidFill>
                <a:effectLst/>
                <a:latin typeface="Arial" pitchFamily="34" charset="0"/>
                <a:ea typeface="MS PGothic" pitchFamily="34" charset="-128"/>
                <a:cs typeface="+mn-cs"/>
              </a:rPr>
              <a:t>rental</a:t>
            </a:r>
            <a:r>
              <a:rPr lang="en-US" sz="1200" b="0" i="0" kern="1200" baseline="0" dirty="0" smtClean="0">
                <a:solidFill>
                  <a:schemeClr val="tx1"/>
                </a:solidFill>
                <a:effectLst/>
                <a:latin typeface="Arial" pitchFamily="34" charset="0"/>
                <a:ea typeface="MS PGothic" pitchFamily="34" charset="-128"/>
                <a:cs typeface="+mn-cs"/>
              </a:rPr>
              <a:t> properties. Thus, removing what were once personal property exposure units from the homeowners market for an extended period. </a:t>
            </a:r>
          </a:p>
        </p:txBody>
      </p:sp>
      <p:sp>
        <p:nvSpPr>
          <p:cNvPr id="4" name="Slide Number Placeholder 3"/>
          <p:cNvSpPr>
            <a:spLocks noGrp="1"/>
          </p:cNvSpPr>
          <p:nvPr>
            <p:ph type="sldNum" sz="quarter" idx="10"/>
          </p:nvPr>
        </p:nvSpPr>
        <p:spPr/>
        <p:txBody>
          <a:bodyPr/>
          <a:lstStyle/>
          <a:p>
            <a:pPr>
              <a:defRPr/>
            </a:pPr>
            <a:fld id="{7449C882-25D3-4122-BAD7-5DEB73B891C0}" type="slidenum">
              <a:rPr lang="en-US" smtClean="0"/>
              <a:pPr>
                <a:defRPr/>
              </a:pPr>
              <a:t>21</a:t>
            </a:fld>
            <a:endParaRPr lang="en-US"/>
          </a:p>
        </p:txBody>
      </p:sp>
    </p:spTree>
    <p:extLst>
      <p:ext uri="{BB962C8B-B14F-4D97-AF65-F5344CB8AC3E}">
        <p14:creationId xmlns:p14="http://schemas.microsoft.com/office/powerpoint/2010/main" val="218840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165">
              <a:defRPr sz="800">
                <a:solidFill>
                  <a:schemeClr val="tx1"/>
                </a:solidFill>
                <a:latin typeface="Arial" pitchFamily="34" charset="0"/>
                <a:ea typeface="ＭＳ Ｐゴシック" pitchFamily="34" charset="-128"/>
              </a:defRPr>
            </a:lvl1pPr>
            <a:lvl2pPr marL="713271" indent="-274335" defTabSz="928165">
              <a:defRPr sz="800">
                <a:solidFill>
                  <a:schemeClr val="tx1"/>
                </a:solidFill>
                <a:latin typeface="Arial" pitchFamily="34" charset="0"/>
                <a:ea typeface="ＭＳ Ｐゴシック" pitchFamily="34" charset="-128"/>
              </a:defRPr>
            </a:lvl2pPr>
            <a:lvl3pPr marL="1097338" indent="-219467" defTabSz="928165">
              <a:defRPr sz="800">
                <a:solidFill>
                  <a:schemeClr val="tx1"/>
                </a:solidFill>
                <a:latin typeface="Arial" pitchFamily="34" charset="0"/>
                <a:ea typeface="ＭＳ Ｐゴシック" pitchFamily="34" charset="-128"/>
              </a:defRPr>
            </a:lvl3pPr>
            <a:lvl4pPr marL="1536273" indent="-219467" defTabSz="928165">
              <a:defRPr sz="800">
                <a:solidFill>
                  <a:schemeClr val="tx1"/>
                </a:solidFill>
                <a:latin typeface="Arial" pitchFamily="34" charset="0"/>
                <a:ea typeface="ＭＳ Ｐゴシック" pitchFamily="34" charset="-128"/>
              </a:defRPr>
            </a:lvl4pPr>
            <a:lvl5pPr marL="1975207" indent="-219467" defTabSz="928165">
              <a:defRPr sz="800">
                <a:solidFill>
                  <a:schemeClr val="tx1"/>
                </a:solidFill>
                <a:latin typeface="Arial" pitchFamily="34" charset="0"/>
                <a:ea typeface="ＭＳ Ｐゴシック" pitchFamily="34" charset="-128"/>
              </a:defRPr>
            </a:lvl5pPr>
            <a:lvl6pPr marL="2414143" indent="-219467" defTabSz="928165" eaLnBrk="0" fontAlgn="base" hangingPunct="0">
              <a:spcBef>
                <a:spcPct val="0"/>
              </a:spcBef>
              <a:spcAft>
                <a:spcPct val="0"/>
              </a:spcAft>
              <a:defRPr sz="800">
                <a:solidFill>
                  <a:schemeClr val="tx1"/>
                </a:solidFill>
                <a:latin typeface="Arial" pitchFamily="34" charset="0"/>
                <a:ea typeface="ＭＳ Ｐゴシック" pitchFamily="34" charset="-128"/>
              </a:defRPr>
            </a:lvl6pPr>
            <a:lvl7pPr marL="2853078" indent="-219467" defTabSz="928165" eaLnBrk="0" fontAlgn="base" hangingPunct="0">
              <a:spcBef>
                <a:spcPct val="0"/>
              </a:spcBef>
              <a:spcAft>
                <a:spcPct val="0"/>
              </a:spcAft>
              <a:defRPr sz="800">
                <a:solidFill>
                  <a:schemeClr val="tx1"/>
                </a:solidFill>
                <a:latin typeface="Arial" pitchFamily="34" charset="0"/>
                <a:ea typeface="ＭＳ Ｐゴシック" pitchFamily="34" charset="-128"/>
              </a:defRPr>
            </a:lvl7pPr>
            <a:lvl8pPr marL="3292013" indent="-219467" defTabSz="928165" eaLnBrk="0" fontAlgn="base" hangingPunct="0">
              <a:spcBef>
                <a:spcPct val="0"/>
              </a:spcBef>
              <a:spcAft>
                <a:spcPct val="0"/>
              </a:spcAft>
              <a:defRPr sz="800">
                <a:solidFill>
                  <a:schemeClr val="tx1"/>
                </a:solidFill>
                <a:latin typeface="Arial" pitchFamily="34" charset="0"/>
                <a:ea typeface="ＭＳ Ｐゴシック" pitchFamily="34" charset="-128"/>
              </a:defRPr>
            </a:lvl8pPr>
            <a:lvl9pPr marL="3730948" indent="-219467" defTabSz="928165" eaLnBrk="0" fontAlgn="base" hangingPunct="0">
              <a:spcBef>
                <a:spcPct val="0"/>
              </a:spcBef>
              <a:spcAft>
                <a:spcPct val="0"/>
              </a:spcAft>
              <a:defRPr sz="800">
                <a:solidFill>
                  <a:schemeClr val="tx1"/>
                </a:solidFill>
                <a:latin typeface="Arial" pitchFamily="34" charset="0"/>
                <a:ea typeface="ＭＳ Ｐゴシック" pitchFamily="34" charset="-128"/>
              </a:defRPr>
            </a:lvl9pPr>
          </a:lstStyle>
          <a:p>
            <a:fld id="{4A62892C-4DCB-4B48-9A2D-9C198376C1C8}" type="slidenum">
              <a:rPr lang="en-US" sz="1200"/>
              <a:pPr/>
              <a:t>4</a:t>
            </a:fld>
            <a:endParaRPr lang="en-US" sz="120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endParaRPr lang="en-US" sz="1400" b="0" i="0" kern="1200" baseline="0" dirty="0" smtClean="0">
              <a:solidFill>
                <a:schemeClr val="tx1"/>
              </a:solidFill>
              <a:effectLst/>
              <a:latin typeface="Arial" charset="0"/>
              <a:ea typeface="ＭＳ Ｐゴシック" pitchFamily="1" charset="-128"/>
              <a:cs typeface="+mn-cs"/>
            </a:endParaRPr>
          </a:p>
        </p:txBody>
      </p:sp>
    </p:spTree>
    <p:extLst>
      <p:ext uri="{BB962C8B-B14F-4D97-AF65-F5344CB8AC3E}">
        <p14:creationId xmlns:p14="http://schemas.microsoft.com/office/powerpoint/2010/main" val="365987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Another</a:t>
            </a:r>
            <a:r>
              <a:rPr lang="en-US" baseline="0" dirty="0" smtClean="0"/>
              <a:t> factor to consider is more of a generational trend – and that is the l</a:t>
            </a:r>
            <a:r>
              <a:rPr lang="en-US" dirty="0" smtClean="0"/>
              <a:t>onger-term trend away from ownership—part of the </a:t>
            </a:r>
            <a:r>
              <a:rPr lang="en-US" dirty="0" err="1" smtClean="0"/>
              <a:t>rentership</a:t>
            </a:r>
            <a:r>
              <a:rPr lang="en-US" dirty="0" smtClean="0"/>
              <a:t> or sharing economy.</a:t>
            </a:r>
            <a:endParaRPr lang="en-US" dirty="0" smtClean="0">
              <a:latin typeface="Arial" charset="0"/>
              <a:ea typeface="ＭＳ Ｐゴシック" pitchFamily="34" charset="-128"/>
              <a:cs typeface="ＭＳ Ｐゴシック"/>
            </a:endParaRPr>
          </a:p>
          <a:p>
            <a:r>
              <a:rPr lang="en-US" dirty="0" smtClean="0">
                <a:latin typeface="Arial" charset="0"/>
                <a:ea typeface="ＭＳ Ｐゴシック" pitchFamily="34" charset="-128"/>
                <a:cs typeface="ＭＳ Ｐゴシック"/>
              </a:rPr>
              <a:t>There </a:t>
            </a:r>
            <a:r>
              <a:rPr lang="en-US" dirty="0">
                <a:latin typeface="Arial" charset="0"/>
                <a:ea typeface="ＭＳ Ｐゴシック" pitchFamily="34" charset="-128"/>
                <a:cs typeface="ＭＳ Ｐゴシック"/>
              </a:rPr>
              <a:t>is a growing segment of the population for whom ownership is not so appealing, and renting/sharing seems natural. Home ownership creates friction in </a:t>
            </a:r>
            <a:r>
              <a:rPr lang="en-US" dirty="0" smtClean="0">
                <a:latin typeface="Arial" charset="0"/>
                <a:ea typeface="ＭＳ Ｐゴシック" pitchFamily="34" charset="-128"/>
                <a:cs typeface="ＭＳ Ｐゴシック"/>
              </a:rPr>
              <a:t>a </a:t>
            </a:r>
            <a:r>
              <a:rPr lang="en-US" dirty="0">
                <a:latin typeface="Arial" charset="0"/>
                <a:ea typeface="ＭＳ Ｐゴシック" pitchFamily="34" charset="-128"/>
                <a:cs typeface="ＭＳ Ｐゴシック"/>
              </a:rPr>
              <a:t>job </a:t>
            </a:r>
            <a:r>
              <a:rPr lang="en-US" dirty="0" smtClean="0">
                <a:latin typeface="Arial" charset="0"/>
                <a:ea typeface="ＭＳ Ｐゴシック" pitchFamily="34" charset="-128"/>
                <a:cs typeface="ＭＳ Ｐゴシック"/>
              </a:rPr>
              <a:t>market where people want to be quick to seize opportunities – sometimes</a:t>
            </a:r>
            <a:r>
              <a:rPr lang="en-US" baseline="0" dirty="0" smtClean="0">
                <a:latin typeface="Arial" charset="0"/>
                <a:ea typeface="ＭＳ Ｐゴシック" pitchFamily="34" charset="-128"/>
                <a:cs typeface="ＭＳ Ｐゴシック"/>
              </a:rPr>
              <a:t> a portfolio of opportunities.</a:t>
            </a:r>
            <a:r>
              <a:rPr lang="en-US" dirty="0" smtClean="0">
                <a:latin typeface="Arial" charset="0"/>
                <a:ea typeface="ＭＳ Ｐゴシック" pitchFamily="34" charset="-128"/>
                <a:cs typeface="ＭＳ Ｐゴシック"/>
              </a:rPr>
              <a:t>. </a:t>
            </a:r>
            <a:r>
              <a:rPr lang="en-US" dirty="0">
                <a:latin typeface="Arial" charset="0"/>
                <a:ea typeface="ＭＳ Ｐゴシック" pitchFamily="34" charset="-128"/>
                <a:cs typeface="ＭＳ Ｐゴシック"/>
              </a:rPr>
              <a:t>Homeowners, while not stuck in a location, face a significant obstacle to moving </a:t>
            </a:r>
            <a:r>
              <a:rPr lang="en-US" dirty="0" smtClean="0">
                <a:latin typeface="Arial" charset="0"/>
                <a:ea typeface="ＭＳ Ｐゴシック" pitchFamily="34" charset="-128"/>
                <a:cs typeface="ＭＳ Ｐゴシック"/>
              </a:rPr>
              <a:t>rapidly. There is a generation ready </a:t>
            </a:r>
            <a:r>
              <a:rPr lang="en-US" dirty="0">
                <a:latin typeface="Arial" charset="0"/>
                <a:ea typeface="ＭＳ Ｐゴシック" pitchFamily="34" charset="-128"/>
                <a:cs typeface="ＭＳ Ｐゴシック"/>
              </a:rPr>
              <a:t>to rent an apartment using Craigslist, join </a:t>
            </a:r>
            <a:r>
              <a:rPr lang="en-US" dirty="0" err="1">
                <a:latin typeface="Arial" charset="0"/>
                <a:ea typeface="ＭＳ Ｐゴシック" pitchFamily="34" charset="-128"/>
                <a:cs typeface="ＭＳ Ｐゴシック"/>
              </a:rPr>
              <a:t>Zipcar</a:t>
            </a:r>
            <a:r>
              <a:rPr lang="en-US" dirty="0">
                <a:latin typeface="Arial" charset="0"/>
                <a:ea typeface="ＭＳ Ｐゴシック" pitchFamily="34" charset="-128"/>
                <a:cs typeface="ＭＳ Ｐゴシック"/>
              </a:rPr>
              <a:t> to facilitate travel </a:t>
            </a:r>
            <a:r>
              <a:rPr lang="en-US" dirty="0" smtClean="0">
                <a:latin typeface="Arial" charset="0"/>
                <a:ea typeface="ＭＳ Ｐゴシック" pitchFamily="34" charset="-128"/>
                <a:cs typeface="ＭＳ Ｐゴシック"/>
              </a:rPr>
              <a:t>needs– or ride share using the</a:t>
            </a:r>
            <a:r>
              <a:rPr lang="en-US" baseline="0" dirty="0" smtClean="0">
                <a:latin typeface="Arial" charset="0"/>
                <a:ea typeface="ＭＳ Ｐゴシック" pitchFamily="34" charset="-128"/>
                <a:cs typeface="ＭＳ Ｐゴシック"/>
              </a:rPr>
              <a:t> </a:t>
            </a:r>
            <a:r>
              <a:rPr lang="en-US" baseline="0" dirty="0" err="1" smtClean="0">
                <a:latin typeface="Arial" charset="0"/>
                <a:ea typeface="ＭＳ Ｐゴシック" pitchFamily="34" charset="-128"/>
                <a:cs typeface="ＭＳ Ｐゴシック"/>
              </a:rPr>
              <a:t>Lyft</a:t>
            </a:r>
            <a:r>
              <a:rPr lang="en-US" baseline="0" dirty="0" smtClean="0">
                <a:latin typeface="Arial" charset="0"/>
                <a:ea typeface="ＭＳ Ｐゴシック" pitchFamily="34" charset="-128"/>
                <a:cs typeface="ＭＳ Ｐゴシック"/>
              </a:rPr>
              <a:t> app</a:t>
            </a:r>
            <a:r>
              <a:rPr lang="en-US" dirty="0" smtClean="0">
                <a:latin typeface="Arial" charset="0"/>
                <a:ea typeface="ＭＳ Ｐゴシック" pitchFamily="34" charset="-128"/>
                <a:cs typeface="ＭＳ Ｐゴシック"/>
              </a:rPr>
              <a:t>, and </a:t>
            </a:r>
            <a:r>
              <a:rPr lang="en-US" dirty="0">
                <a:latin typeface="Arial" charset="0"/>
                <a:ea typeface="ＭＳ Ｐゴシック" pitchFamily="34" charset="-128"/>
                <a:cs typeface="ＭＳ Ｐゴシック"/>
              </a:rPr>
              <a:t>vacation in someone else’s home using </a:t>
            </a:r>
            <a:r>
              <a:rPr lang="en-US" dirty="0" err="1">
                <a:latin typeface="Arial" charset="0"/>
                <a:ea typeface="ＭＳ Ｐゴシック" pitchFamily="34" charset="-128"/>
                <a:cs typeface="ＭＳ Ｐゴシック"/>
              </a:rPr>
              <a:t>Airbnb</a:t>
            </a:r>
            <a:r>
              <a:rPr lang="en-US" dirty="0" smtClean="0">
                <a:latin typeface="Arial" charset="0"/>
                <a:ea typeface="ＭＳ Ｐゴシック" pitchFamily="34" charset="-128"/>
                <a:cs typeface="ＭＳ Ｐゴシック"/>
              </a:rPr>
              <a:t>. There is a whole sharing</a:t>
            </a:r>
            <a:r>
              <a:rPr lang="en-US" baseline="0" dirty="0" smtClean="0">
                <a:latin typeface="Arial" charset="0"/>
                <a:ea typeface="ＭＳ Ｐゴシック" pitchFamily="34" charset="-128"/>
                <a:cs typeface="ＭＳ Ｐゴシック"/>
              </a:rPr>
              <a:t> economy developing in which asset owners use online clearinghouses to capitalize the unused capacity of their hard assets (home, car, even things like lawnmowers). </a:t>
            </a:r>
            <a:endParaRPr lang="en-US" dirty="0">
              <a:latin typeface="Arial" charset="0"/>
              <a:ea typeface="ＭＳ Ｐゴシック" pitchFamily="34" charset="-128"/>
              <a:cs typeface="ＭＳ Ｐゴシック"/>
            </a:endParaRPr>
          </a:p>
          <a:p>
            <a:endParaRPr lang="en-US" baseline="0" dirty="0" smtClean="0">
              <a:latin typeface="Arial" charset="0"/>
              <a:ea typeface="ＭＳ Ｐゴシック" pitchFamily="34" charset="-128"/>
              <a:cs typeface="ＭＳ Ｐゴシック"/>
            </a:endParaRPr>
          </a:p>
          <a:p>
            <a:r>
              <a:rPr lang="en-US" baseline="0" dirty="0" smtClean="0">
                <a:latin typeface="Arial" charset="0"/>
                <a:ea typeface="ＭＳ Ｐゴシック" pitchFamily="34" charset="-128"/>
                <a:cs typeface="ＭＳ Ｐゴシック"/>
              </a:rPr>
              <a:t>This trend indicating changing attitudes toward ownership clearly has implications for personal lines exposure growth – particularly for those who will make up tomorrows target markets.</a:t>
            </a:r>
          </a:p>
          <a:p>
            <a:endParaRPr lang="en-US" baseline="0" dirty="0" smtClean="0">
              <a:latin typeface="Arial" charset="0"/>
              <a:ea typeface="ＭＳ Ｐゴシック" pitchFamily="34" charset="-128"/>
              <a:cs typeface="ＭＳ Ｐゴシック"/>
            </a:endParaRPr>
          </a:p>
          <a:p>
            <a:r>
              <a:rPr lang="en-US" baseline="0" dirty="0" err="1" smtClean="0">
                <a:latin typeface="Arial" charset="0"/>
                <a:ea typeface="ＭＳ Ｐゴシック" pitchFamily="34" charset="-128"/>
                <a:cs typeface="ＭＳ Ｐゴシック"/>
              </a:rPr>
              <a:t>Alix</a:t>
            </a:r>
            <a:r>
              <a:rPr lang="en-US" baseline="0" dirty="0" smtClean="0">
                <a:latin typeface="Arial" charset="0"/>
                <a:ea typeface="ＭＳ Ｐゴシック" pitchFamily="34" charset="-128"/>
                <a:cs typeface="ＭＳ Ｐゴシック"/>
              </a:rPr>
              <a:t> Partners, a MI-based consulting firm serving the car industries, estimates that car sharing has cost car makers 500,000 vehicle purchases so far – with estimates that 4 million Americans will car share by 2020 – a 400% increase.</a:t>
            </a:r>
            <a:endParaRPr lang="en-US" dirty="0">
              <a:latin typeface="Arial" charset="0"/>
              <a:ea typeface="ＭＳ Ｐゴシック" pitchFamily="34"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725E0F2C-2F7C-4618-B889-61835FF244B7}" type="slidenum">
              <a:rPr lang="en-US" smtClean="0"/>
              <a:pPr>
                <a:defRPr/>
              </a:pPr>
              <a:t>22</a:t>
            </a:fld>
            <a:endParaRPr lang="en-US"/>
          </a:p>
        </p:txBody>
      </p:sp>
    </p:spTree>
    <p:extLst>
      <p:ext uri="{BB962C8B-B14F-4D97-AF65-F5344CB8AC3E}">
        <p14:creationId xmlns:p14="http://schemas.microsoft.com/office/powerpoint/2010/main" val="4145707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Arial" charset="0"/>
                <a:ea typeface="ＭＳ Ｐゴシック" pitchFamily="1" charset="-128"/>
                <a:cs typeface="+mn-cs"/>
              </a:rPr>
              <a:t>Another important consumer behavioral trend affecting the personal auto line is the plateauing in vehicle miles travelled. </a:t>
            </a:r>
          </a:p>
          <a:p>
            <a:endParaRPr lang="en-US" sz="1200" kern="1200" dirty="0" smtClean="0">
              <a:solidFill>
                <a:schemeClr val="tx1"/>
              </a:solidFill>
              <a:effectLst/>
              <a:latin typeface="Arial" charset="0"/>
              <a:ea typeface="ＭＳ Ｐゴシック" pitchFamily="1" charset="-128"/>
              <a:cs typeface="+mn-cs"/>
            </a:endParaRPr>
          </a:p>
          <a:p>
            <a:r>
              <a:rPr lang="en-US" sz="1200" kern="1200" dirty="0" smtClean="0">
                <a:solidFill>
                  <a:schemeClr val="tx1"/>
                </a:solidFill>
                <a:effectLst/>
                <a:latin typeface="Arial" charset="0"/>
                <a:ea typeface="ＭＳ Ｐゴシック" pitchFamily="1" charset="-128"/>
                <a:cs typeface="+mn-cs"/>
              </a:rPr>
              <a:t>Vehicle miles traveled were up slightly for 2013—climbing 0.6% relative to a</a:t>
            </a:r>
            <a:r>
              <a:rPr lang="en-US" sz="1200" kern="1200" baseline="0" dirty="0" smtClean="0">
                <a:solidFill>
                  <a:schemeClr val="tx1"/>
                </a:solidFill>
                <a:effectLst/>
                <a:latin typeface="Arial" charset="0"/>
                <a:ea typeface="ＭＳ Ｐゴシック" pitchFamily="1" charset="-128"/>
                <a:cs typeface="+mn-cs"/>
              </a:rPr>
              <a:t> year earlier</a:t>
            </a:r>
            <a:r>
              <a:rPr lang="en-US" sz="1200" kern="1200" dirty="0" smtClean="0">
                <a:solidFill>
                  <a:schemeClr val="tx1"/>
                </a:solidFill>
                <a:effectLst/>
                <a:latin typeface="Arial" charset="0"/>
                <a:ea typeface="ＭＳ Ｐゴシック" pitchFamily="1" charset="-128"/>
                <a:cs typeface="+mn-cs"/>
              </a:rPr>
              <a:t>. </a:t>
            </a:r>
          </a:p>
          <a:p>
            <a:endParaRPr lang="en-US" sz="1200" kern="1200" dirty="0" smtClean="0">
              <a:solidFill>
                <a:schemeClr val="tx1"/>
              </a:solidFill>
              <a:effectLst/>
              <a:latin typeface="Arial" charset="0"/>
              <a:ea typeface="ＭＳ Ｐゴシック" pitchFamily="1" charset="-128"/>
              <a:cs typeface="+mn-cs"/>
            </a:endParaRPr>
          </a:p>
          <a:p>
            <a:r>
              <a:rPr lang="en-US" sz="1200" kern="1200" dirty="0" smtClean="0">
                <a:solidFill>
                  <a:schemeClr val="tx1"/>
                </a:solidFill>
                <a:effectLst/>
                <a:latin typeface="Arial" charset="0"/>
                <a:ea typeface="ＭＳ Ｐゴシック" pitchFamily="1" charset="-128"/>
                <a:cs typeface="+mn-cs"/>
              </a:rPr>
              <a:t>Part of this</a:t>
            </a:r>
            <a:r>
              <a:rPr lang="en-US" sz="1200" kern="1200" baseline="0" dirty="0" smtClean="0">
                <a:solidFill>
                  <a:schemeClr val="tx1"/>
                </a:solidFill>
                <a:effectLst/>
                <a:latin typeface="Arial" charset="0"/>
                <a:ea typeface="ＭＳ Ｐゴシック" pitchFamily="1" charset="-128"/>
                <a:cs typeface="+mn-cs"/>
              </a:rPr>
              <a:t> is related to gas prices. </a:t>
            </a:r>
            <a:r>
              <a:rPr lang="en-US" sz="1200" kern="1200" dirty="0" smtClean="0">
                <a:solidFill>
                  <a:schemeClr val="tx1"/>
                </a:solidFill>
                <a:effectLst/>
                <a:latin typeface="Arial" charset="0"/>
                <a:ea typeface="ＭＳ Ｐゴシック" pitchFamily="1" charset="-128"/>
                <a:cs typeface="+mn-cs"/>
              </a:rPr>
              <a:t>Ten years ago, the price of a gallon of gas averaged $1.37 and the median household income was $42,000 per year. In the intervening years – gas prices</a:t>
            </a:r>
            <a:r>
              <a:rPr lang="en-US" sz="1200" kern="1200" baseline="0" dirty="0" smtClean="0">
                <a:solidFill>
                  <a:schemeClr val="tx1"/>
                </a:solidFill>
                <a:effectLst/>
                <a:latin typeface="Arial" charset="0"/>
                <a:ea typeface="ＭＳ Ｐゴシック" pitchFamily="1" charset="-128"/>
                <a:cs typeface="+mn-cs"/>
              </a:rPr>
              <a:t> have gone up more than 150%</a:t>
            </a:r>
            <a:r>
              <a:rPr lang="en-US" sz="1200" kern="1200" dirty="0" smtClean="0">
                <a:solidFill>
                  <a:schemeClr val="tx1"/>
                </a:solidFill>
                <a:effectLst/>
                <a:latin typeface="Arial" charset="0"/>
                <a:ea typeface="ＭＳ Ｐゴシック" pitchFamily="1" charset="-128"/>
                <a:cs typeface="+mn-cs"/>
              </a:rPr>
              <a:t>—while household income has risen only 18%. Where gas used to represent perhaps 3% of annual income in 2000 it</a:t>
            </a:r>
            <a:r>
              <a:rPr lang="en-US" sz="1200" kern="1200" baseline="0" dirty="0" smtClean="0">
                <a:solidFill>
                  <a:schemeClr val="tx1"/>
                </a:solidFill>
                <a:effectLst/>
                <a:latin typeface="Arial" charset="0"/>
                <a:ea typeface="ＭＳ Ｐゴシック" pitchFamily="1" charset="-128"/>
                <a:cs typeface="+mn-cs"/>
              </a:rPr>
              <a:t> is </a:t>
            </a:r>
            <a:r>
              <a:rPr lang="en-US" sz="1200" kern="1200" dirty="0" smtClean="0">
                <a:solidFill>
                  <a:schemeClr val="tx1"/>
                </a:solidFill>
                <a:effectLst/>
                <a:latin typeface="Arial" charset="0"/>
                <a:ea typeface="ＭＳ Ｐゴシック" pitchFamily="1" charset="-128"/>
                <a:cs typeface="+mn-cs"/>
              </a:rPr>
              <a:t>now is 8%-10%.</a:t>
            </a:r>
          </a:p>
          <a:p>
            <a:endParaRPr lang="en-US" sz="1200" kern="1200" dirty="0" smtClean="0">
              <a:solidFill>
                <a:schemeClr val="tx1"/>
              </a:solidFill>
              <a:effectLst/>
              <a:latin typeface="Arial" charset="0"/>
              <a:ea typeface="ＭＳ Ｐゴシック" pitchFamily="1" charset="-128"/>
              <a:cs typeface="+mn-cs"/>
            </a:endParaRPr>
          </a:p>
          <a:p>
            <a:r>
              <a:rPr lang="en-US" sz="1200" kern="1200" dirty="0" smtClean="0">
                <a:solidFill>
                  <a:schemeClr val="tx1"/>
                </a:solidFill>
                <a:effectLst/>
                <a:latin typeface="Arial" charset="0"/>
                <a:ea typeface="ＭＳ Ｐゴシック" pitchFamily="1" charset="-128"/>
                <a:cs typeface="+mn-cs"/>
              </a:rPr>
              <a:t>But there</a:t>
            </a:r>
            <a:r>
              <a:rPr lang="en-US" sz="1200" kern="1200" baseline="0" dirty="0" smtClean="0">
                <a:solidFill>
                  <a:schemeClr val="tx1"/>
                </a:solidFill>
                <a:effectLst/>
                <a:latin typeface="Arial" charset="0"/>
                <a:ea typeface="ＭＳ Ｐゴシック" pitchFamily="1" charset="-128"/>
                <a:cs typeface="+mn-cs"/>
              </a:rPr>
              <a:t> is more going on here also. Teenagers are much less interested in driving than a generation ago. They way people interact has changed – and made physical co-location less important</a:t>
            </a:r>
          </a:p>
          <a:p>
            <a:endParaRPr lang="en-US" sz="1200" kern="1200" baseline="0" dirty="0" smtClean="0">
              <a:solidFill>
                <a:schemeClr val="tx1"/>
              </a:solidFill>
              <a:effectLst/>
              <a:latin typeface="Arial" charset="0"/>
              <a:ea typeface="ＭＳ Ｐゴシック" pitchFamily="1" charset="-128"/>
              <a:cs typeface="+mn-cs"/>
            </a:endParaRPr>
          </a:p>
          <a:p>
            <a:r>
              <a:rPr lang="en-US" sz="1200" kern="1200" dirty="0" smtClean="0">
                <a:solidFill>
                  <a:schemeClr val="tx1"/>
                </a:solidFill>
                <a:effectLst/>
                <a:latin typeface="Arial" charset="0"/>
                <a:ea typeface="ＭＳ Ｐゴシック" pitchFamily="1" charset="-128"/>
                <a:cs typeface="+mn-cs"/>
              </a:rPr>
              <a:t>Reduced driving has a beneficial effect of reduced claim frequency, which is certainly a </a:t>
            </a:r>
            <a:r>
              <a:rPr lang="en-US" sz="1200" b="1" u="sng" kern="1200" dirty="0" smtClean="0">
                <a:solidFill>
                  <a:schemeClr val="tx1"/>
                </a:solidFill>
                <a:effectLst/>
                <a:latin typeface="Arial" charset="0"/>
                <a:ea typeface="ＭＳ Ｐゴシック" pitchFamily="1" charset="-128"/>
                <a:cs typeface="+mn-cs"/>
              </a:rPr>
              <a:t>positive </a:t>
            </a:r>
            <a:r>
              <a:rPr lang="en-US" sz="1200" kern="1200" dirty="0" smtClean="0">
                <a:solidFill>
                  <a:schemeClr val="tx1"/>
                </a:solidFill>
                <a:effectLst/>
                <a:latin typeface="Arial" charset="0"/>
                <a:ea typeface="ＭＳ Ｐゴシック" pitchFamily="1" charset="-128"/>
                <a:cs typeface="+mn-cs"/>
              </a:rPr>
              <a:t>for insurer loss ratios and for improved underwriting profitability. As pointed out by Brian Sullivan of the Auto Insurance Report, however, the longer-term implication of decreasing losses is decreasing premiums, which is an unsettling trend for a company that is looking to grow.</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23</a:t>
            </a:fld>
            <a:endParaRPr lang="en-US" dirty="0"/>
          </a:p>
        </p:txBody>
      </p:sp>
    </p:spTree>
    <p:extLst>
      <p:ext uri="{BB962C8B-B14F-4D97-AF65-F5344CB8AC3E}">
        <p14:creationId xmlns:p14="http://schemas.microsoft.com/office/powerpoint/2010/main" val="1508055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ea typeface="ＭＳ Ｐゴシック" pitchFamily="34" charset="-128"/>
              </a:rPr>
              <a:t>The last section</a:t>
            </a:r>
            <a:r>
              <a:rPr lang="en-US" baseline="0" dirty="0" smtClean="0">
                <a:latin typeface="Arial" pitchFamily="34" charset="0"/>
                <a:ea typeface="ＭＳ Ｐゴシック" pitchFamily="34" charset="-128"/>
              </a:rPr>
              <a:t> then is a look at what to make of all these observations. How are companies reacting to theses trends? We have carved out a few examples of new approaches to the market by companies -- yours among them – that have responded to the opportunities presented by a changing market. We’ll look at how the market is being segmented around the new consumer base and then at how this affects how insurers engage the customer.</a:t>
            </a:r>
            <a:endParaRPr lang="en-US" dirty="0" smtClean="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25</a:t>
            </a:fld>
            <a:endParaRPr lang="en-US"/>
          </a:p>
        </p:txBody>
      </p:sp>
    </p:spTree>
    <p:extLst>
      <p:ext uri="{BB962C8B-B14F-4D97-AF65-F5344CB8AC3E}">
        <p14:creationId xmlns:p14="http://schemas.microsoft.com/office/powerpoint/2010/main" val="279511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theme that emerges from an analysis of the evolving customer base is the increasing diversity of the market—by age profile, socioeconomic structure, ethnicity, and household structure. This, in turn, is creating changes in consumer needs and preferences. </a:t>
            </a:r>
            <a:endParaRPr lang="en-US" dirty="0" smtClean="0"/>
          </a:p>
          <a:p>
            <a:endParaRPr lang="en-US" dirty="0" smtClean="0"/>
          </a:p>
          <a:p>
            <a:r>
              <a:rPr lang="en-US" dirty="0" smtClean="0"/>
              <a:t>The </a:t>
            </a:r>
            <a:r>
              <a:rPr lang="en-US" dirty="0"/>
              <a:t>sea of data becoming available about consumers is making marketers </a:t>
            </a:r>
            <a:r>
              <a:rPr lang="en-US" i="1" dirty="0"/>
              <a:t>less interested</a:t>
            </a:r>
            <a:r>
              <a:rPr lang="en-US" dirty="0"/>
              <a:t> in the market as a whole and </a:t>
            </a:r>
            <a:r>
              <a:rPr lang="en-US" i="1" dirty="0"/>
              <a:t>more focused</a:t>
            </a:r>
            <a:r>
              <a:rPr lang="en-US" dirty="0"/>
              <a:t> on </a:t>
            </a:r>
            <a:r>
              <a:rPr lang="en-US" dirty="0" smtClean="0"/>
              <a:t>segments that are being bubbling</a:t>
            </a:r>
            <a:r>
              <a:rPr lang="en-US" baseline="0" dirty="0" smtClean="0"/>
              <a:t> out of the larger undifferentiated market</a:t>
            </a:r>
            <a:r>
              <a:rPr lang="en-US" dirty="0" smtClean="0"/>
              <a:t>. </a:t>
            </a:r>
            <a:r>
              <a:rPr lang="en-US" dirty="0"/>
              <a:t>Social, digital, and mobile technologies are changing the way consumers buy things and providing insurers with new data about preferences and purchase patterns. Forces affecting insurance are the same as those driving market share away from network television (mass market) and toward the hundreds of focused cable outlets (micro-markets).</a:t>
            </a:r>
          </a:p>
          <a:p>
            <a:r>
              <a:rPr lang="en-US" dirty="0" smtClean="0"/>
              <a:t>The </a:t>
            </a:r>
            <a:r>
              <a:rPr lang="en-US" dirty="0"/>
              <a:t>segments reviewed in this study include the high net worth segment, nonstandard auto insurance risks, seniors, the youth market, and the rapidly growing Hispanic market.</a:t>
            </a:r>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26</a:t>
            </a:fld>
            <a:endParaRPr lang="en-US" dirty="0"/>
          </a:p>
        </p:txBody>
      </p:sp>
    </p:spTree>
    <p:extLst>
      <p:ext uri="{BB962C8B-B14F-4D97-AF65-F5344CB8AC3E}">
        <p14:creationId xmlns:p14="http://schemas.microsoft.com/office/powerpoint/2010/main" val="1261925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 high</a:t>
            </a:r>
            <a:r>
              <a:rPr lang="en-US" baseline="0" dirty="0" smtClean="0"/>
              <a:t> net worth segment is on that fascinates many insurers – but remains difficult to penetrate.</a:t>
            </a:r>
          </a:p>
          <a:p>
            <a:endParaRPr lang="en-US" baseline="0" dirty="0" smtClean="0"/>
          </a:p>
          <a:p>
            <a:r>
              <a:rPr lang="en-US" sz="1200" kern="1200" dirty="0" smtClean="0">
                <a:solidFill>
                  <a:schemeClr val="tx1"/>
                </a:solidFill>
                <a:effectLst/>
                <a:latin typeface="+mn-lt"/>
                <a:ea typeface="+mn-ea"/>
                <a:cs typeface="+mn-cs"/>
              </a:rPr>
              <a:t>Most insurers competing in this market identify their market in terms of home value – or more specifically, home replacement value. While there is variability across the HNW specialists, the most common threshold is households with a primary residence replacement cost in excess of $1 million.</a:t>
            </a:r>
            <a:endParaRPr lang="en-US" dirty="0" smtClean="0"/>
          </a:p>
          <a:p>
            <a:endParaRPr lang="en-US" dirty="0" smtClean="0"/>
          </a:p>
          <a:p>
            <a:r>
              <a:rPr lang="en-US" dirty="0" smtClean="0"/>
              <a:t>According to data</a:t>
            </a:r>
            <a:r>
              <a:rPr lang="en-US" baseline="0" dirty="0" smtClean="0"/>
              <a:t> from the Census, there are an estimated 1.5 million households with home valued at $1m or more. Based on estimated asset values for this group, we can get an estimated premium potential between $50b and 80b for this group.</a:t>
            </a:r>
          </a:p>
          <a:p>
            <a:r>
              <a:rPr lang="en-US" dirty="0" smtClean="0"/>
              <a:t> </a:t>
            </a:r>
          </a:p>
          <a:p>
            <a:r>
              <a:rPr lang="en-US" i="1" dirty="0" smtClean="0"/>
              <a:t>These figures represent a market potential that may be only partly penetrated by insurance sales, as some wealthy individuals may choose to self-insure their property and some of their liability exposure. </a:t>
            </a:r>
          </a:p>
          <a:p>
            <a:endParaRPr lang="en-US" i="1" dirty="0" smtClean="0"/>
          </a:p>
          <a:p>
            <a:r>
              <a:rPr lang="en-US" i="1" dirty="0" smtClean="0"/>
              <a:t>And actually,</a:t>
            </a:r>
            <a:r>
              <a:rPr lang="en-US" i="1" baseline="0" dirty="0" smtClean="0"/>
              <a:t> </a:t>
            </a:r>
            <a:r>
              <a:rPr lang="en-US" sz="1200" kern="1200" dirty="0" smtClean="0">
                <a:solidFill>
                  <a:schemeClr val="tx1"/>
                </a:solidFill>
                <a:effectLst/>
                <a:latin typeface="+mn-lt"/>
                <a:ea typeface="+mn-ea"/>
                <a:cs typeface="+mn-cs"/>
              </a:rPr>
              <a:t>Market participants believe that as much as 70%-80% of the potential market is insured outside of the high net worth specialists – insuring with mass market or middle market insurance programs. </a:t>
            </a:r>
            <a:endParaRPr lang="en-US" sz="1200" kern="1200" dirty="0" smtClean="0">
              <a:solidFill>
                <a:schemeClr val="tx1"/>
              </a:solidFill>
              <a:effectLst/>
              <a:latin typeface="Arial" charset="0"/>
              <a:ea typeface="ＭＳ Ｐゴシック" pitchFamily="1" charset="-128"/>
              <a:cs typeface="+mn-cs"/>
            </a:endParaRPr>
          </a:p>
          <a:p>
            <a:endParaRPr lang="en-US" sz="1200" kern="1200" dirty="0" smtClean="0">
              <a:solidFill>
                <a:schemeClr val="tx1"/>
              </a:solidFill>
              <a:effectLst/>
              <a:latin typeface="Arial" charset="0"/>
              <a:ea typeface="ＭＳ Ｐゴシック" pitchFamily="1" charset="-128"/>
              <a:cs typeface="+mn-cs"/>
            </a:endParaRPr>
          </a:p>
          <a:p>
            <a:r>
              <a:rPr lang="en-US" sz="1200" kern="1200" dirty="0" smtClean="0">
                <a:solidFill>
                  <a:schemeClr val="tx1"/>
                </a:solidFill>
                <a:effectLst/>
                <a:latin typeface="Arial" charset="0"/>
                <a:ea typeface="ＭＳ Ｐゴシック" pitchFamily="1" charset="-128"/>
                <a:cs typeface="+mn-cs"/>
              </a:rPr>
              <a:t>The</a:t>
            </a:r>
            <a:r>
              <a:rPr lang="en-US" sz="1200" kern="1200" baseline="0" dirty="0" smtClean="0">
                <a:solidFill>
                  <a:schemeClr val="tx1"/>
                </a:solidFill>
                <a:effectLst/>
                <a:latin typeface="Arial" charset="0"/>
                <a:ea typeface="ＭＳ Ｐゴシック" pitchFamily="1" charset="-128"/>
                <a:cs typeface="+mn-cs"/>
              </a:rPr>
              <a:t> HNW individual has risk </a:t>
            </a:r>
            <a:r>
              <a:rPr lang="en-US" sz="1200" kern="1200" baseline="0" dirty="0" err="1" smtClean="0">
                <a:solidFill>
                  <a:schemeClr val="tx1"/>
                </a:solidFill>
                <a:effectLst/>
                <a:latin typeface="Arial" charset="0"/>
                <a:ea typeface="ＭＳ Ｐゴシック" pitchFamily="1" charset="-128"/>
                <a:cs typeface="+mn-cs"/>
              </a:rPr>
              <a:t>managemet</a:t>
            </a:r>
            <a:r>
              <a:rPr lang="en-US" sz="1200" kern="1200" baseline="0" dirty="0" smtClean="0">
                <a:solidFill>
                  <a:schemeClr val="tx1"/>
                </a:solidFill>
                <a:effectLst/>
                <a:latin typeface="Arial" charset="0"/>
                <a:ea typeface="ＭＳ Ｐゴシック" pitchFamily="1" charset="-128"/>
                <a:cs typeface="+mn-cs"/>
              </a:rPr>
              <a:t> concerns that extend beyond the </a:t>
            </a:r>
            <a:r>
              <a:rPr lang="en-US" sz="1200" kern="1200" baseline="0" dirty="0" err="1" smtClean="0">
                <a:solidFill>
                  <a:schemeClr val="tx1"/>
                </a:solidFill>
                <a:effectLst/>
                <a:latin typeface="Arial" charset="0"/>
                <a:ea typeface="ＭＳ Ｐゴシック" pitchFamily="1" charset="-128"/>
                <a:cs typeface="+mn-cs"/>
              </a:rPr>
              <a:t>lmits</a:t>
            </a:r>
            <a:r>
              <a:rPr lang="en-US" sz="1200" kern="1200" baseline="0" dirty="0" smtClean="0">
                <a:solidFill>
                  <a:schemeClr val="tx1"/>
                </a:solidFill>
                <a:effectLst/>
                <a:latin typeface="Arial" charset="0"/>
                <a:ea typeface="ＭＳ Ｐゴシック" pitchFamily="1" charset="-128"/>
                <a:cs typeface="+mn-cs"/>
              </a:rPr>
              <a:t> of the typical mass market policy.</a:t>
            </a:r>
            <a:endParaRPr lang="en-US" sz="1200" kern="1200" dirty="0" smtClean="0">
              <a:solidFill>
                <a:schemeClr val="tx1"/>
              </a:solidFill>
              <a:effectLst/>
              <a:latin typeface="Arial" charset="0"/>
              <a:ea typeface="ＭＳ Ｐゴシック" pitchFamily="1" charset="-128"/>
              <a:cs typeface="+mn-cs"/>
            </a:endParaRPr>
          </a:p>
          <a:p>
            <a:endParaRPr lang="en-US" sz="1200" kern="1200" dirty="0" smtClean="0">
              <a:solidFill>
                <a:schemeClr val="tx1"/>
              </a:solidFill>
              <a:effectLst/>
              <a:latin typeface="Arial" charset="0"/>
              <a:ea typeface="ＭＳ Ｐゴシック" pitchFamily="1" charset="-128"/>
              <a:cs typeface="+mn-cs"/>
            </a:endParaRPr>
          </a:p>
          <a:p>
            <a:r>
              <a:rPr lang="en-US" sz="1200" kern="1200" dirty="0" smtClean="0">
                <a:solidFill>
                  <a:schemeClr val="tx1"/>
                </a:solidFill>
                <a:effectLst/>
                <a:latin typeface="Arial" charset="0"/>
                <a:ea typeface="ＭＳ Ｐゴシック" pitchFamily="1" charset="-128"/>
                <a:cs typeface="+mn-cs"/>
              </a:rPr>
              <a:t>A clever advertisement of U.K.-based insurer, </a:t>
            </a:r>
            <a:r>
              <a:rPr lang="en-US" sz="1200" kern="1200" dirty="0" err="1" smtClean="0">
                <a:solidFill>
                  <a:schemeClr val="tx1"/>
                </a:solidFill>
                <a:effectLst/>
                <a:latin typeface="Arial" charset="0"/>
                <a:ea typeface="ＭＳ Ｐゴシック" pitchFamily="1" charset="-128"/>
                <a:cs typeface="+mn-cs"/>
              </a:rPr>
              <a:t>Hiscox</a:t>
            </a:r>
            <a:r>
              <a:rPr lang="en-US" sz="1200" kern="1200" dirty="0" smtClean="0">
                <a:solidFill>
                  <a:schemeClr val="tx1"/>
                </a:solidFill>
                <a:effectLst/>
                <a:latin typeface="Arial" charset="0"/>
                <a:ea typeface="ＭＳ Ｐゴシック" pitchFamily="1" charset="-128"/>
                <a:cs typeface="+mn-cs"/>
              </a:rPr>
              <a:t>, states that one-third of the claims it pays would not even have been covered under a standard home insurance policy. The</a:t>
            </a:r>
            <a:r>
              <a:rPr lang="en-US" sz="1200" kern="1200" baseline="0" dirty="0" smtClean="0">
                <a:solidFill>
                  <a:schemeClr val="tx1"/>
                </a:solidFill>
                <a:effectLst/>
                <a:latin typeface="Arial" charset="0"/>
                <a:ea typeface="ＭＳ Ｐゴシック" pitchFamily="1" charset="-128"/>
                <a:cs typeface="+mn-cs"/>
              </a:rPr>
              <a:t> HNW policies often provide</a:t>
            </a:r>
            <a:r>
              <a:rPr lang="en-US" sz="1200" kern="1200" dirty="0" smtClean="0">
                <a:solidFill>
                  <a:schemeClr val="tx1"/>
                </a:solidFill>
                <a:effectLst/>
                <a:latin typeface="Arial" charset="0"/>
                <a:ea typeface="ＭＳ Ｐゴシック" pitchFamily="1" charset="-128"/>
                <a:cs typeface="+mn-cs"/>
              </a:rPr>
              <a:t> protection for kidnap and ransom, carjacking, training for traveling abroad, and increased limits for fine art and jewelry</a:t>
            </a:r>
            <a:r>
              <a:rPr lang="en-US" sz="1200" kern="1200" baseline="0" dirty="0" smtClean="0">
                <a:solidFill>
                  <a:schemeClr val="tx1"/>
                </a:solidFill>
                <a:effectLst/>
                <a:latin typeface="Arial" charset="0"/>
                <a:ea typeface="ＭＳ Ｐゴシック" pitchFamily="1" charset="-128"/>
                <a:cs typeface="+mn-cs"/>
              </a:rPr>
              <a:t> – as well as enhance liability for coverage associated with employment in the home.</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27</a:t>
            </a:fld>
            <a:endParaRPr lang="en-US" dirty="0"/>
          </a:p>
        </p:txBody>
      </p:sp>
    </p:spTree>
    <p:extLst>
      <p:ext uri="{BB962C8B-B14F-4D97-AF65-F5344CB8AC3E}">
        <p14:creationId xmlns:p14="http://schemas.microsoft.com/office/powerpoint/2010/main" val="28320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effectLst/>
                <a:latin typeface="+mn-lt"/>
                <a:ea typeface="+mn-ea"/>
                <a:cs typeface="+mn-cs"/>
              </a:rPr>
              <a:t>Using Census data, we find that Affluent Investors represent approximately 52 million households, or 44% of all U.S. households. According to the IRS, individuals with gross assets of $2 million or more had a total net worth of $12 trillion in 2007 (the latest data available).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define an affluent investor as someone with a minimum of $100,000 of financial assets. We use financial assets because those assets are available to invest in products or services sold by insurers. </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28</a:t>
            </a:fld>
            <a:endParaRPr lang="en-US" dirty="0"/>
          </a:p>
        </p:txBody>
      </p:sp>
    </p:spTree>
    <p:extLst>
      <p:ext uri="{BB962C8B-B14F-4D97-AF65-F5344CB8AC3E}">
        <p14:creationId xmlns:p14="http://schemas.microsoft.com/office/powerpoint/2010/main" val="283201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7871">
              <a:defRPr/>
            </a:pPr>
            <a:r>
              <a:rPr lang="en-US" dirty="0"/>
              <a:t>Serving this segment </a:t>
            </a:r>
            <a:r>
              <a:rPr lang="en-US" dirty="0" smtClean="0"/>
              <a:t>are </a:t>
            </a:r>
            <a:r>
              <a:rPr lang="en-US" dirty="0"/>
              <a:t>a small number of insurers. In the United States, Chubb is widely recognized as the strongest brand, followed by </a:t>
            </a:r>
            <a:r>
              <a:rPr lang="en-US" dirty="0" smtClean="0"/>
              <a:t>AIG </a:t>
            </a:r>
            <a:r>
              <a:rPr lang="en-US" dirty="0"/>
              <a:t>and Fireman’s Fund. More recent entrants include ACE and reciprocal insurer, PURE. </a:t>
            </a:r>
            <a:r>
              <a:rPr lang="en-US" dirty="0" smtClean="0"/>
              <a:t>And NW </a:t>
            </a:r>
            <a:r>
              <a:rPr lang="en-US" smtClean="0"/>
              <a:t>(Nationwide) </a:t>
            </a:r>
            <a:r>
              <a:rPr lang="en-US" dirty="0" smtClean="0"/>
              <a:t>has just announced entry into this market with its </a:t>
            </a:r>
            <a:r>
              <a:rPr lang="en-US" dirty="0" err="1" smtClean="0"/>
              <a:t>Crestbrook</a:t>
            </a:r>
            <a:r>
              <a:rPr lang="en-US" dirty="0" smtClean="0"/>
              <a:t> subsidiary.</a:t>
            </a:r>
          </a:p>
          <a:p>
            <a:pPr defTabSz="877871">
              <a:defRPr/>
            </a:pPr>
            <a:endParaRPr lang="en-US" dirty="0" smtClean="0"/>
          </a:p>
          <a:p>
            <a:r>
              <a:rPr lang="en-US" dirty="0" smtClean="0"/>
              <a:t>The challenge to date has been in developing an effective distribution channel to access a larger percentage of the HNW market. Most of this business is written through the broker market, and standard compensation structures in insurance brokerage do not support significant customization or personal services.</a:t>
            </a:r>
          </a:p>
          <a:p>
            <a:r>
              <a:rPr lang="en-US" dirty="0" smtClean="0"/>
              <a:t>The commission levels a broker may realize on a per client basis require that each broker would need hundreds of clients to cover costs and to provide good income. This works against customized and personalized service and instead fosters a more generic product and service approach consistent with that delivered to the mass market.</a:t>
            </a:r>
          </a:p>
          <a:p>
            <a:pPr defTabSz="877871">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29</a:t>
            </a:fld>
            <a:endParaRPr lang="en-US" dirty="0"/>
          </a:p>
        </p:txBody>
      </p:sp>
    </p:spTree>
    <p:extLst>
      <p:ext uri="{BB962C8B-B14F-4D97-AF65-F5344CB8AC3E}">
        <p14:creationId xmlns:p14="http://schemas.microsoft.com/office/powerpoint/2010/main" val="1553629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other end of the personal lines consumer base is the non-standard auto market</a:t>
            </a:r>
          </a:p>
          <a:p>
            <a:endParaRPr lang="en-US" dirty="0" smtClean="0"/>
          </a:p>
          <a:p>
            <a:r>
              <a:rPr lang="en-US" dirty="0" smtClean="0"/>
              <a:t>This</a:t>
            </a:r>
            <a:r>
              <a:rPr lang="en-US" baseline="0" dirty="0" smtClean="0"/>
              <a:t> is not a new market – but the way it’s being served is perhaps changing.</a:t>
            </a:r>
            <a:endParaRPr lang="en-US" dirty="0" smtClean="0"/>
          </a:p>
          <a:p>
            <a:endParaRPr lang="en-US" dirty="0" smtClean="0"/>
          </a:p>
          <a:p>
            <a:r>
              <a:rPr lang="en-US" i="1" dirty="0" smtClean="0"/>
              <a:t>Conning </a:t>
            </a:r>
            <a:r>
              <a:rPr lang="en-US" i="1" dirty="0"/>
              <a:t>estimates a market size of $</a:t>
            </a:r>
            <a:r>
              <a:rPr lang="en-US" i="1" dirty="0" smtClean="0"/>
              <a:t>33 </a:t>
            </a:r>
            <a:r>
              <a:rPr lang="en-US" i="1" dirty="0"/>
              <a:t>billion to </a:t>
            </a:r>
            <a:r>
              <a:rPr lang="en-US" i="1" dirty="0" smtClean="0"/>
              <a:t>$40 </a:t>
            </a:r>
            <a:r>
              <a:rPr lang="en-US" i="1" dirty="0"/>
              <a:t>billion for the nonstandard auto segment,</a:t>
            </a:r>
            <a:r>
              <a:rPr lang="en-US" dirty="0"/>
              <a:t> based on a </a:t>
            </a:r>
            <a:r>
              <a:rPr lang="en-US" dirty="0" smtClean="0"/>
              <a:t>2013 </a:t>
            </a:r>
            <a:r>
              <a:rPr lang="en-US" dirty="0"/>
              <a:t>total personal auto market of $</a:t>
            </a:r>
            <a:r>
              <a:rPr lang="en-US" dirty="0" smtClean="0"/>
              <a:t>175 </a:t>
            </a:r>
            <a:r>
              <a:rPr lang="en-US" dirty="0"/>
              <a:t>billion</a:t>
            </a:r>
            <a:r>
              <a:rPr lang="en-US" dirty="0" smtClean="0"/>
              <a: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nonstandard auto market tends to be highly price-sensitive, and the lower-cost operations of the direct channel offer a potential competitive advantage. The high policy turnover in this market, however, is not conducive to direct channel economics </a:t>
            </a:r>
            <a:r>
              <a:rPr lang="en-US" b="1" u="sng" dirty="0" smtClean="0"/>
              <a:t>that</a:t>
            </a:r>
            <a:r>
              <a:rPr lang="en-US" dirty="0" smtClean="0"/>
              <a:t> thrives on renewal retention. </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30</a:t>
            </a:fld>
            <a:endParaRPr lang="en-US" dirty="0"/>
          </a:p>
        </p:txBody>
      </p:sp>
    </p:spTree>
    <p:extLst>
      <p:ext uri="{BB962C8B-B14F-4D97-AF65-F5344CB8AC3E}">
        <p14:creationId xmlns:p14="http://schemas.microsoft.com/office/powerpoint/2010/main" val="3343169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t>Our most recent study that touched on this topic was one focused on Growth and Profit leaders in personal </a:t>
            </a:r>
            <a:r>
              <a:rPr lang="en-US" sz="1100" baseline="0" dirty="0" err="1" smtClean="0"/>
              <a:t>ines</a:t>
            </a:r>
            <a:r>
              <a:rPr lang="en-US" sz="1100" baseline="0" dirty="0" smtClean="0"/>
              <a:t> insurance. </a:t>
            </a:r>
          </a:p>
          <a:p>
            <a:endParaRPr lang="en-US" sz="1100" dirty="0" smtClean="0"/>
          </a:p>
          <a:p>
            <a:endParaRPr lang="en-US" sz="1100" dirty="0" smtClean="0"/>
          </a:p>
          <a:p>
            <a:r>
              <a:rPr lang="en-US" sz="1100" baseline="0" dirty="0" smtClean="0"/>
              <a:t>The study looked at what we identify as “successful personal lines insurers”. That is, those personal lines insurers that have led the industry in both growth and profitability over the last decade. </a:t>
            </a:r>
          </a:p>
          <a:p>
            <a:r>
              <a:rPr lang="en-US" sz="1100" baseline="0" dirty="0" smtClean="0"/>
              <a:t>What we came up with were 18 insurers participating in the personal lines market in a meaningful way – who are consistent leaders in terms of DWP growth and combined ratio. The members of this group are listed. Some are familiar, some less so. </a:t>
            </a:r>
          </a:p>
          <a:p>
            <a:endParaRPr lang="en-US" sz="1100" dirty="0" smtClean="0"/>
          </a:p>
          <a:p>
            <a:pPr defTabSz="873161">
              <a:defRPr/>
            </a:pPr>
            <a:r>
              <a:rPr lang="en-US" sz="1100" dirty="0" smtClean="0"/>
              <a:t>The bar graph plots the line of business breakdown for the insurers in our group (</a:t>
            </a:r>
            <a:r>
              <a:rPr lang="en-US" sz="1100" dirty="0" err="1" smtClean="0"/>
              <a:t>perosnao</a:t>
            </a:r>
            <a:r>
              <a:rPr lang="en-US" sz="1100" dirty="0" smtClean="0"/>
              <a:t> auto in navy, homeowners</a:t>
            </a:r>
            <a:r>
              <a:rPr lang="en-US" sz="1100" baseline="0" dirty="0" smtClean="0"/>
              <a:t> in light blue and commercial in royal). </a:t>
            </a:r>
          </a:p>
          <a:p>
            <a:pPr defTabSz="873161">
              <a:defRPr/>
            </a:pPr>
            <a:endParaRPr lang="en-US" sz="1100" dirty="0" smtClean="0"/>
          </a:p>
          <a:p>
            <a:pPr defTabSz="873161">
              <a:defRPr/>
            </a:pPr>
            <a:r>
              <a:rPr lang="en-US" sz="1100" dirty="0" smtClean="0"/>
              <a:t>Specialization </a:t>
            </a:r>
            <a:r>
              <a:rPr lang="en-US" sz="1100" dirty="0"/>
              <a:t>appears to be a common characteristic among insurers in this group. Seven members of the group are pure and nearly pure specialists in a line of business or product type—and ten of the 18 could be considered essentially personal lines specialists, effectively writing no commercial business</a:t>
            </a:r>
            <a:r>
              <a:rPr lang="en-US" sz="1100" dirty="0" smtClean="0"/>
              <a:t>.</a:t>
            </a:r>
          </a:p>
          <a:p>
            <a:pPr defTabSz="873161">
              <a:defRPr/>
            </a:pPr>
            <a:endParaRPr lang="en-US" sz="1100" dirty="0" smtClean="0"/>
          </a:p>
          <a:p>
            <a:pPr defTabSz="873161">
              <a:defRPr/>
            </a:pPr>
            <a:r>
              <a:rPr lang="en-US" sz="1100" baseline="0" dirty="0" smtClean="0"/>
              <a:t>You see pure LOB specialists – but beyond that other areas of specialization</a:t>
            </a: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31</a:t>
            </a:fld>
            <a:endParaRPr lang="en-US" dirty="0"/>
          </a:p>
        </p:txBody>
      </p:sp>
    </p:spTree>
    <p:extLst>
      <p:ext uri="{BB962C8B-B14F-4D97-AF65-F5344CB8AC3E}">
        <p14:creationId xmlns:p14="http://schemas.microsoft.com/office/powerpoint/2010/main" val="2722256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Five of these companies</a:t>
            </a:r>
            <a:r>
              <a:rPr lang="en-US" sz="1100" baseline="0" dirty="0" smtClean="0"/>
              <a:t> are non-standard auto specialists</a:t>
            </a:r>
          </a:p>
          <a:p>
            <a:endParaRPr lang="en-US" sz="1100" baseline="0" dirty="0" smtClean="0"/>
          </a:p>
          <a:p>
            <a:r>
              <a:rPr lang="en-US" sz="1100" baseline="0" dirty="0" smtClean="0"/>
              <a:t>&lt;&lt;Name them&gt;&gt;</a:t>
            </a:r>
          </a:p>
          <a:p>
            <a:endParaRPr lang="en-US" sz="1100" baseline="0" dirty="0" smtClean="0"/>
          </a:p>
          <a:p>
            <a:r>
              <a:rPr lang="en-US" sz="1100" baseline="0" dirty="0" smtClean="0"/>
              <a:t>So while a number of insurers are scaling back their involvement in this market – a few insurers are </a:t>
            </a:r>
            <a:r>
              <a:rPr lang="en-US" sz="1100" baseline="0" dirty="0" err="1" smtClean="0"/>
              <a:t>figruing</a:t>
            </a:r>
            <a:r>
              <a:rPr lang="en-US" sz="1100" baseline="0" dirty="0" smtClean="0"/>
              <a:t> out ways to grow profitably in this segment.</a:t>
            </a:r>
            <a:endParaRPr lang="en-US" sz="1100" dirty="0" smtClean="0"/>
          </a:p>
          <a:p>
            <a:pPr defTabSz="873161">
              <a:defRPr/>
            </a:pPr>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32</a:t>
            </a:fld>
            <a:endParaRPr lang="en-US" dirty="0"/>
          </a:p>
        </p:txBody>
      </p:sp>
    </p:spTree>
    <p:extLst>
      <p:ext uri="{BB962C8B-B14F-4D97-AF65-F5344CB8AC3E}">
        <p14:creationId xmlns:p14="http://schemas.microsoft.com/office/powerpoint/2010/main" val="272225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 a look at some of these macro</a:t>
            </a:r>
            <a:r>
              <a:rPr lang="en-US" baseline="0" dirty="0" smtClean="0"/>
              <a:t> </a:t>
            </a:r>
            <a:r>
              <a:rPr lang="en-US" dirty="0" smtClean="0"/>
              <a:t>changes to the consumer</a:t>
            </a:r>
            <a:endParaRPr lang="en-US" dirty="0"/>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5</a:t>
            </a:fld>
            <a:endParaRPr lang="en-US"/>
          </a:p>
        </p:txBody>
      </p:sp>
    </p:spTree>
    <p:extLst>
      <p:ext uri="{BB962C8B-B14F-4D97-AF65-F5344CB8AC3E}">
        <p14:creationId xmlns:p14="http://schemas.microsoft.com/office/powerpoint/2010/main" val="838523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left hand column of data on this page is drawn from Best’s A4 report in 2006 – and shows a market of better than $30b . This is only the Top 14 groups that at the time comprised 80% of the market.</a:t>
            </a:r>
          </a:p>
          <a:p>
            <a:r>
              <a:rPr lang="en-US" baseline="0" dirty="0" smtClean="0"/>
              <a:t>Now, of course, what’s happened, is that insurers do not have companies set up as non-standard companies. The have companies with multi-tiered rating plans that can go all the way from preferred to non-standard. So the Best’s lists, which still exist – don’t’ accommodate that kind of rating flexibility – and can’t be relied on in the same way. </a:t>
            </a:r>
          </a:p>
          <a:p>
            <a:r>
              <a:rPr lang="en-US" baseline="0" dirty="0" smtClean="0"/>
              <a:t>But the A4 lists do provide some information for us that is useful – and the column at the right contains data from their current database for the companies that do still report non-standard auto in a particular underwriting company.</a:t>
            </a:r>
          </a:p>
          <a:p>
            <a:r>
              <a:rPr lang="en-US" baseline="0" dirty="0" smtClean="0"/>
              <a:t>And what you see is, by and large, a reduction in the volume of non-standard auto written by many of these companies. Infinity is growing – American Family – and also Old American. But a lot of negative numbers in the far right column .</a:t>
            </a:r>
          </a:p>
          <a:p>
            <a:r>
              <a:rPr lang="en-US" baseline="0" dirty="0" smtClean="0"/>
              <a:t>Some of this is just what we talked about – Insurers like Progressive – with different rating plans – now writing the non-standard auto as part of a range of classes of business. </a:t>
            </a:r>
          </a:p>
          <a:p>
            <a:r>
              <a:rPr lang="en-US" baseline="0" dirty="0" smtClean="0"/>
              <a:t>But there’s more going on here.</a:t>
            </a:r>
            <a:endParaRPr lang="en-US" dirty="0"/>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33</a:t>
            </a:fld>
            <a:endParaRPr lang="en-US" dirty="0"/>
          </a:p>
        </p:txBody>
      </p:sp>
    </p:spTree>
    <p:extLst>
      <p:ext uri="{BB962C8B-B14F-4D97-AF65-F5344CB8AC3E}">
        <p14:creationId xmlns:p14="http://schemas.microsoft.com/office/powerpoint/2010/main" val="584274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look at Allstate’s self-reported non-standard writings over the last decade and a half. This is just one</a:t>
            </a:r>
            <a:r>
              <a:rPr lang="en-US" baseline="0" dirty="0" smtClean="0"/>
              <a:t> company – but what they’re going through might resemble trends and pressures that the other large standard market companies are going through, as well. Companies like State Farm, </a:t>
            </a:r>
            <a:r>
              <a:rPr lang="en-US" baseline="0" dirty="0" err="1" smtClean="0"/>
              <a:t>Geico</a:t>
            </a:r>
            <a:r>
              <a:rPr lang="en-US" baseline="0" dirty="0" smtClean="0"/>
              <a:t>, Farmers</a:t>
            </a:r>
          </a:p>
          <a:p>
            <a:r>
              <a:rPr lang="en-US" baseline="0" dirty="0" smtClean="0"/>
              <a:t>You can see that for Allstate -- nonstandard used to be almost a quarter of their business. From the late 90s forward – that share has contracted to the point where now they only classify 3% of the portfolio as non-standard auto.</a:t>
            </a:r>
          </a:p>
          <a:p>
            <a:r>
              <a:rPr lang="en-US" baseline="0" dirty="0" smtClean="0"/>
              <a:t>That’s really a function of two things –may be more – but two big things. The first is bad experience with the business – and the resulting desire to pull back a little. And the other is more related to the enhanced analytics that we’ve talked about.</a:t>
            </a:r>
          </a:p>
          <a:p>
            <a:r>
              <a:rPr lang="en-US" baseline="0" dirty="0" smtClean="0"/>
              <a:t>Whereas there used to be some rather coarse indicators of what pushed a driver into non-standard, a belter understanding of – a deeper look into certain characteristics, indicated that there were some attractive risks – or potential preferred risks – lurking down in the ill-defined pool of nonstandard drivers.</a:t>
            </a:r>
          </a:p>
          <a:p>
            <a:r>
              <a:rPr lang="en-US" baseline="0" dirty="0" smtClean="0"/>
              <a:t>So -- with better analytics - companies are able to mine the gems from this group – and also look beyond the traditional indicators – non-standard auto – coverage gaps, accidents, etc. – and see that there are some potentially high-lifetime value customers in this group.</a:t>
            </a:r>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34</a:t>
            </a:fld>
            <a:endParaRPr lang="en-US"/>
          </a:p>
        </p:txBody>
      </p:sp>
    </p:spTree>
    <p:extLst>
      <p:ext uri="{BB962C8B-B14F-4D97-AF65-F5344CB8AC3E}">
        <p14:creationId xmlns:p14="http://schemas.microsoft.com/office/powerpoint/2010/main" val="1498727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smtClean="0"/>
              <a:t>If it were simply that the traditional market leaders were losing interest in this business – you’d expect to see the non-standard specialists growing rapidly as the non-standard business</a:t>
            </a:r>
            <a:r>
              <a:rPr lang="en-US" sz="1400" baseline="0" dirty="0" smtClean="0"/>
              <a:t> – discarded by the likes of Allstate – flowed to them. And we do see good growth with this group . But ALL was losing non-standard designated business at ~11% per year clip - while the non-standard specialists were only growing 4% per year.</a:t>
            </a:r>
          </a:p>
          <a:p>
            <a:pPr>
              <a:lnSpc>
                <a:spcPct val="150000"/>
              </a:lnSpc>
            </a:pPr>
            <a:r>
              <a:rPr lang="en-US" sz="1400" baseline="0" dirty="0" smtClean="0"/>
              <a:t>So – challenge #1, is the sort of porous boundaries of this segment – leaking premium volume.</a:t>
            </a:r>
            <a:endParaRPr lang="en-US" sz="1400" dirty="0"/>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35</a:t>
            </a:fld>
            <a:endParaRPr lang="en-US"/>
          </a:p>
        </p:txBody>
      </p:sp>
    </p:spTree>
    <p:extLst>
      <p:ext uri="{BB962C8B-B14F-4D97-AF65-F5344CB8AC3E}">
        <p14:creationId xmlns:p14="http://schemas.microsoft.com/office/powerpoint/2010/main" val="3991121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 talked earlier about the array of pressures facing the personal auto market. </a:t>
            </a:r>
          </a:p>
          <a:p>
            <a:pPr marL="171450" indent="-171450">
              <a:buFont typeface="Arial" panose="020B0604020202020204" pitchFamily="34" charset="0"/>
              <a:buChar char="•"/>
            </a:pPr>
            <a:r>
              <a:rPr lang="en-US" sz="1400" dirty="0" smtClean="0"/>
              <a:t>Vehicle safety technology and emerging vehicle to vehicle technology – working against premium growth</a:t>
            </a:r>
          </a:p>
          <a:p>
            <a:pPr marL="171450" indent="-171450">
              <a:buFont typeface="Arial" panose="020B0604020202020204" pitchFamily="34" charset="0"/>
              <a:buChar char="•"/>
            </a:pPr>
            <a:r>
              <a:rPr lang="en-US" sz="1400" dirty="0" smtClean="0"/>
              <a:t>We’ve got what may be long-term</a:t>
            </a:r>
            <a:r>
              <a:rPr lang="en-US" sz="1400" baseline="0" dirty="0" smtClean="0"/>
              <a:t> behavioral trends – in terms of a youth segment less interested in driving -- and swept up in a growing fascination with the sharing economy.</a:t>
            </a:r>
          </a:p>
          <a:p>
            <a:pPr marL="171450" indent="-171450">
              <a:buFont typeface="Arial" panose="020B0604020202020204" pitchFamily="34" charset="0"/>
              <a:buChar char="•"/>
            </a:pPr>
            <a:r>
              <a:rPr lang="en-US" sz="1400" baseline="0" dirty="0" smtClean="0"/>
              <a:t>The rising influence of low costs providers and price transparency – pressuring rate growth</a:t>
            </a:r>
          </a:p>
          <a:p>
            <a:r>
              <a:rPr lang="en-US" sz="1400" baseline="0" dirty="0" smtClean="0"/>
              <a:t>All of this leavers market participants looking for opportunities to grow.</a:t>
            </a:r>
            <a:endParaRPr lang="en-US" sz="1400" dirty="0"/>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36</a:t>
            </a:fld>
            <a:endParaRPr lang="en-US"/>
          </a:p>
        </p:txBody>
      </p:sp>
    </p:spTree>
    <p:extLst>
      <p:ext uri="{BB962C8B-B14F-4D97-AF65-F5344CB8AC3E}">
        <p14:creationId xmlns:p14="http://schemas.microsoft.com/office/powerpoint/2010/main" val="304397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non-standard market is pretty diverse. Probably more diverse than the standard/preferred</a:t>
            </a:r>
            <a:r>
              <a:rPr lang="en-US" baseline="0" dirty="0" smtClean="0"/>
              <a:t> market in terms of the risk they present.</a:t>
            </a:r>
          </a:p>
          <a:p>
            <a:r>
              <a:rPr lang="en-US" baseline="0" dirty="0" smtClean="0"/>
              <a:t>You’ve got</a:t>
            </a:r>
          </a:p>
          <a:p>
            <a:pPr marL="171450" indent="-171450">
              <a:buFont typeface="Arial" panose="020B0604020202020204" pitchFamily="34" charset="0"/>
              <a:buChar char="•"/>
            </a:pPr>
            <a:r>
              <a:rPr lang="en-US" baseline="0" dirty="0" smtClean="0"/>
              <a:t>Youthful drivers</a:t>
            </a:r>
          </a:p>
          <a:p>
            <a:pPr marL="171450" indent="-171450">
              <a:buFont typeface="Arial" panose="020B0604020202020204" pitchFamily="34" charset="0"/>
              <a:buChar char="•"/>
            </a:pPr>
            <a:r>
              <a:rPr lang="en-US" baseline="0" dirty="0" smtClean="0"/>
              <a:t>What we’ll call thin file – people without much of a documented record of financial responsibility</a:t>
            </a:r>
          </a:p>
          <a:p>
            <a:pPr marL="628650" lvl="1" indent="-171450">
              <a:buFont typeface="Arial" panose="020B0604020202020204" pitchFamily="34" charset="0"/>
              <a:buChar char="•"/>
            </a:pPr>
            <a:r>
              <a:rPr lang="en-US" baseline="0" dirty="0" smtClean="0"/>
              <a:t>Within that you’ve got recent immigrants – someone coming out of a long-term marriage perhaps -- w/o a track record of making financial decisions on their own</a:t>
            </a:r>
          </a:p>
          <a:p>
            <a:pPr marL="171450" indent="-171450">
              <a:buFont typeface="Arial" panose="020B0604020202020204" pitchFamily="34" charset="0"/>
              <a:buChar char="•"/>
            </a:pPr>
            <a:r>
              <a:rPr lang="en-US" baseline="0" dirty="0" smtClean="0"/>
              <a:t>People with gaps in coverage</a:t>
            </a:r>
          </a:p>
          <a:p>
            <a:pPr marL="171450" indent="-171450">
              <a:buFont typeface="Arial" panose="020B0604020202020204" pitchFamily="34" charset="0"/>
              <a:buChar char="•"/>
            </a:pPr>
            <a:r>
              <a:rPr lang="en-US" baseline="0" dirty="0" smtClean="0"/>
              <a:t>The classic segment of people who are in and out of the market – just meeting their ID requirements on a need-to-have basis.</a:t>
            </a:r>
          </a:p>
          <a:p>
            <a:pPr marL="171450" indent="-171450">
              <a:buFont typeface="Arial" panose="020B0604020202020204" pitchFamily="34" charset="0"/>
              <a:buChar char="•"/>
            </a:pPr>
            <a:r>
              <a:rPr lang="en-US" baseline="0" dirty="0" smtClean="0"/>
              <a:t>And I’ve noted earlier – the part of the market that a lot of market leaders are going after – the good credit/bad record crowd – or maybe the good credit, coverage gap crowd</a:t>
            </a:r>
          </a:p>
          <a:p>
            <a:r>
              <a:rPr lang="en-US" baseline="0" dirty="0" smtClean="0"/>
              <a:t>It’s a very diverse group – probably representing diverse needs and diverse opportunities for service. With emerging analytical tools – this is as chance to really segment the market.</a:t>
            </a:r>
          </a:p>
          <a:p>
            <a:r>
              <a:rPr lang="en-US" baseline="0" dirty="0" smtClean="0"/>
              <a:t>Developing a better understanding of the risks in the portfolio.</a:t>
            </a:r>
            <a:endParaRPr lang="en-US" dirty="0" smtClean="0"/>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37</a:t>
            </a:fld>
            <a:endParaRPr lang="en-US" dirty="0"/>
          </a:p>
        </p:txBody>
      </p:sp>
    </p:spTree>
    <p:extLst>
      <p:ext uri="{BB962C8B-B14F-4D97-AF65-F5344CB8AC3E}">
        <p14:creationId xmlns:p14="http://schemas.microsoft.com/office/powerpoint/2010/main" val="1925440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Senior segment is directly</a:t>
            </a:r>
            <a:r>
              <a:rPr lang="en-US" baseline="0" dirty="0" smtClean="0"/>
              <a:t> tied to one of our big macro trends.</a:t>
            </a:r>
          </a:p>
          <a:p>
            <a:endParaRPr lang="en-US" dirty="0" smtClean="0"/>
          </a:p>
          <a:p>
            <a:r>
              <a:rPr lang="en-US" dirty="0" smtClean="0"/>
              <a:t>The </a:t>
            </a:r>
            <a:r>
              <a:rPr lang="en-US" dirty="0"/>
              <a:t>senior segment (65+), or the “mature market,” is the fastest-growing age cohort in the U.S. The bulge working its way through the population will produce, on average, an estimated 10,000 individuals entering this segment every day for the next 20 years.</a:t>
            </a:r>
          </a:p>
          <a:p>
            <a:r>
              <a:rPr lang="en-US" sz="1200" kern="1200" dirty="0" smtClean="0">
                <a:solidFill>
                  <a:schemeClr val="tx1"/>
                </a:solidFill>
                <a:effectLst/>
                <a:latin typeface="+mn-lt"/>
                <a:ea typeface="+mn-ea"/>
                <a:cs typeface="+mn-cs"/>
              </a:rPr>
              <a:t>Conning estimates the size of this market at $43 billion as of 2013. </a:t>
            </a:r>
            <a:r>
              <a:rPr lang="en-US" i="1" dirty="0" smtClean="0"/>
              <a:t>As </a:t>
            </a:r>
            <a:r>
              <a:rPr lang="en-US" i="1" dirty="0"/>
              <a:t>noted, this is a market that is projected to grow at a pace in excess of 10% per year</a:t>
            </a:r>
            <a:r>
              <a:rPr lang="en-US" i="1" dirty="0" smtClean="0"/>
              <a:t>.</a:t>
            </a:r>
          </a:p>
          <a:p>
            <a:endParaRPr lang="en-US" i="1" dirty="0" smtClean="0"/>
          </a:p>
          <a:p>
            <a:r>
              <a:rPr lang="en-US" i="1" dirty="0" smtClean="0"/>
              <a:t>The graph shows the growth for the decade just passed and projections</a:t>
            </a:r>
            <a:r>
              <a:rPr lang="en-US" i="1" baseline="0" dirty="0" smtClean="0"/>
              <a:t> for the decade we’re in now (the darker blue bars) – and </a:t>
            </a:r>
            <a:endParaRPr lang="en-US" dirty="0"/>
          </a:p>
          <a:p>
            <a:endParaRPr lang="en-US" dirty="0" smtClean="0"/>
          </a:p>
          <a:p>
            <a:r>
              <a:rPr lang="en-US" dirty="0" smtClean="0"/>
              <a:t>You can see how</a:t>
            </a:r>
            <a:r>
              <a:rPr lang="en-US" baseline="0" dirty="0" smtClean="0"/>
              <a:t> much more strongly the 65+ crowd is expected to grow than any other age group – particularly when compared to the declining 45-54 cohort.</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38</a:t>
            </a:fld>
            <a:endParaRPr lang="en-US" dirty="0"/>
          </a:p>
        </p:txBody>
      </p:sp>
    </p:spTree>
    <p:extLst>
      <p:ext uri="{BB962C8B-B14F-4D97-AF65-F5344CB8AC3E}">
        <p14:creationId xmlns:p14="http://schemas.microsoft.com/office/powerpoint/2010/main" val="2459869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ＭＳ Ｐゴシック" pitchFamily="1" charset="-128"/>
                <a:cs typeface="+mn-cs"/>
              </a:rPr>
              <a:t>Only a few companies explicitly target this </a:t>
            </a:r>
            <a:r>
              <a:rPr lang="en-US" sz="1200" b="0" i="0" kern="1200" dirty="0" err="1" smtClean="0">
                <a:solidFill>
                  <a:schemeClr val="tx1"/>
                </a:solidFill>
                <a:effectLst/>
                <a:latin typeface="Arial" charset="0"/>
                <a:ea typeface="ＭＳ Ｐゴシック" pitchFamily="1" charset="-128"/>
                <a:cs typeface="+mn-cs"/>
              </a:rPr>
              <a:t>marekt</a:t>
            </a:r>
            <a:r>
              <a:rPr lang="en-US" sz="1200" b="0" i="0" kern="1200" dirty="0" smtClean="0">
                <a:solidFill>
                  <a:schemeClr val="tx1"/>
                </a:solidFill>
                <a:effectLst/>
                <a:latin typeface="Arial" charset="0"/>
                <a:ea typeface="ＭＳ Ｐゴシック" pitchFamily="1" charset="-128"/>
                <a:cs typeface="+mn-cs"/>
              </a:rPr>
              <a:t> segment – Your exclusive agreement with AARP is a significant</a:t>
            </a:r>
            <a:r>
              <a:rPr lang="en-US" sz="1200" b="0" i="0" kern="1200" baseline="0" dirty="0" smtClean="0">
                <a:solidFill>
                  <a:schemeClr val="tx1"/>
                </a:solidFill>
                <a:effectLst/>
                <a:latin typeface="Arial" charset="0"/>
                <a:ea typeface="ＭＳ Ｐゴシック" pitchFamily="1" charset="-128"/>
                <a:cs typeface="+mn-cs"/>
              </a:rPr>
              <a:t> competitive advantage in this market</a:t>
            </a:r>
            <a:endParaRPr lang="en-US" sz="1200" b="0" i="0" kern="1200" dirty="0" smtClean="0">
              <a:solidFill>
                <a:schemeClr val="tx1"/>
              </a:solidFill>
              <a:effectLst/>
              <a:latin typeface="Arial" charset="0"/>
              <a:ea typeface="ＭＳ Ｐゴシック" pitchFamily="1" charset="-128"/>
              <a:cs typeface="+mn-cs"/>
            </a:endParaRPr>
          </a:p>
          <a:p>
            <a:endParaRPr lang="en-US" sz="1200" b="0" i="0" kern="1200" dirty="0" smtClean="0">
              <a:solidFill>
                <a:schemeClr val="tx1"/>
              </a:solidFill>
              <a:effectLst/>
              <a:latin typeface="Arial" charset="0"/>
              <a:ea typeface="ＭＳ Ｐゴシック" pitchFamily="1" charset="-128"/>
              <a:cs typeface="+mn-cs"/>
            </a:endParaRPr>
          </a:p>
          <a:p>
            <a:r>
              <a:rPr lang="en-US" sz="1200" b="0" i="0" kern="1200" dirty="0" smtClean="0">
                <a:solidFill>
                  <a:schemeClr val="tx1"/>
                </a:solidFill>
                <a:effectLst/>
                <a:latin typeface="Arial" charset="0"/>
                <a:ea typeface="ＭＳ Ｐゴシック" pitchFamily="1" charset="-128"/>
                <a:cs typeface="+mn-cs"/>
              </a:rPr>
              <a:t>By the time the Hartford’s AARP arrangement</a:t>
            </a:r>
            <a:r>
              <a:rPr lang="en-US" sz="1200" b="0" i="0" kern="1200" baseline="0" dirty="0" smtClean="0">
                <a:solidFill>
                  <a:schemeClr val="tx1"/>
                </a:solidFill>
                <a:effectLst/>
                <a:latin typeface="Arial" charset="0"/>
                <a:ea typeface="ＭＳ Ｐゴシック" pitchFamily="1" charset="-128"/>
                <a:cs typeface="+mn-cs"/>
              </a:rPr>
              <a:t> is up for renegotiation in 2020</a:t>
            </a:r>
            <a:r>
              <a:rPr lang="en-US" sz="1200" b="0" i="0" kern="1200" dirty="0" smtClean="0">
                <a:solidFill>
                  <a:schemeClr val="tx1"/>
                </a:solidFill>
                <a:effectLst/>
                <a:latin typeface="Arial" charset="0"/>
                <a:ea typeface="ＭＳ Ｐゴシック" pitchFamily="1" charset="-128"/>
                <a:cs typeface="+mn-cs"/>
              </a:rPr>
              <a:t>,</a:t>
            </a:r>
            <a:r>
              <a:rPr lang="en-US" sz="1200" b="0" i="0" kern="1200" baseline="0" dirty="0" smtClean="0">
                <a:solidFill>
                  <a:schemeClr val="tx1"/>
                </a:solidFill>
                <a:effectLst/>
                <a:latin typeface="Arial" charset="0"/>
                <a:ea typeface="ＭＳ Ｐゴシック" pitchFamily="1" charset="-128"/>
                <a:cs typeface="+mn-cs"/>
              </a:rPr>
              <a:t> </a:t>
            </a:r>
            <a:r>
              <a:rPr lang="en-US" sz="1200" b="0" i="0" kern="1200" dirty="0" smtClean="0">
                <a:solidFill>
                  <a:schemeClr val="tx1"/>
                </a:solidFill>
                <a:effectLst/>
                <a:latin typeface="Arial" charset="0"/>
                <a:ea typeface="ＭＳ Ｐゴシック" pitchFamily="1" charset="-128"/>
                <a:cs typeface="+mn-cs"/>
              </a:rPr>
              <a:t>over one-third of all Americans will be eligible for the AARP</a:t>
            </a:r>
            <a:r>
              <a:rPr lang="en-US" sz="1200" b="0" i="0" kern="1200" baseline="0" dirty="0" smtClean="0">
                <a:solidFill>
                  <a:schemeClr val="tx1"/>
                </a:solidFill>
                <a:effectLst/>
                <a:latin typeface="Arial" charset="0"/>
                <a:ea typeface="ＭＳ Ｐゴシック" pitchFamily="1" charset="-128"/>
                <a:cs typeface="+mn-cs"/>
              </a:rPr>
              <a:t> membership</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39</a:t>
            </a:fld>
            <a:endParaRPr lang="en-US" dirty="0"/>
          </a:p>
        </p:txBody>
      </p:sp>
    </p:spTree>
    <p:extLst>
      <p:ext uri="{BB962C8B-B14F-4D97-AF65-F5344CB8AC3E}">
        <p14:creationId xmlns:p14="http://schemas.microsoft.com/office/powerpoint/2010/main" val="3331312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7871">
              <a:defRPr/>
            </a:pPr>
            <a:r>
              <a:rPr lang="en-US" dirty="0" smtClean="0"/>
              <a:t> Liberty Mutual and GEICO also offer products and services that address the needs of this growing market.</a:t>
            </a:r>
          </a:p>
          <a:p>
            <a:pPr defTabSz="877871">
              <a:defRPr/>
            </a:pPr>
            <a:endParaRPr lang="en-US" dirty="0" smtClean="0"/>
          </a:p>
          <a:p>
            <a:pPr defTabSz="877871">
              <a:defRPr/>
            </a:pPr>
            <a:r>
              <a:rPr lang="en-US" dirty="0" smtClean="0"/>
              <a:t>&lt;&lt;as we saw</a:t>
            </a:r>
            <a:r>
              <a:rPr lang="en-US" baseline="0" dirty="0" smtClean="0"/>
              <a:t> in an earlier slide &gt;&gt; the senior segment has some </a:t>
            </a:r>
            <a:r>
              <a:rPr lang="en-US" baseline="0" dirty="0" err="1" smtClean="0"/>
              <a:t>challending</a:t>
            </a:r>
            <a:r>
              <a:rPr lang="en-US" baseline="0" dirty="0" smtClean="0"/>
              <a:t> characteristics. </a:t>
            </a:r>
            <a:r>
              <a:rPr lang="en-US" dirty="0" smtClean="0"/>
              <a:t>The graph</a:t>
            </a:r>
            <a:r>
              <a:rPr lang="en-US" baseline="0" dirty="0" smtClean="0"/>
              <a:t> provides a proxy for personal auto loss costs by age band – showing vehicle crash deaths per capita – showing the stark contrast between the groups at either end of the driving population – </a:t>
            </a:r>
          </a:p>
          <a:p>
            <a:pPr defTabSz="877871">
              <a:defRPr/>
            </a:pPr>
            <a:endParaRPr lang="en-US" baseline="0" dirty="0" smtClean="0"/>
          </a:p>
          <a:p>
            <a:pPr lvl="0"/>
            <a:r>
              <a:rPr lang="en-US" sz="1200" kern="1200" dirty="0" smtClean="0">
                <a:solidFill>
                  <a:schemeClr val="tx1"/>
                </a:solidFill>
                <a:effectLst/>
                <a:latin typeface="Arial" charset="0"/>
                <a:ea typeface="ＭＳ Ｐゴシック" pitchFamily="1" charset="-128"/>
                <a:cs typeface="+mn-cs"/>
              </a:rPr>
              <a:t>Seniors 75 and over have the second-highest probability of dying in car accidents, after young people aged 15-24.</a:t>
            </a:r>
          </a:p>
          <a:p>
            <a:pPr lvl="0"/>
            <a:endParaRPr lang="en-US" sz="1200" kern="1200" dirty="0" smtClean="0">
              <a:solidFill>
                <a:schemeClr val="tx1"/>
              </a:solidFill>
              <a:effectLst/>
              <a:latin typeface="Arial" charset="0"/>
              <a:ea typeface="ＭＳ Ｐゴシック" pitchFamily="1" charset="-128"/>
              <a:cs typeface="+mn-cs"/>
            </a:endParaRPr>
          </a:p>
          <a:p>
            <a:pPr lvl="0"/>
            <a:r>
              <a:rPr lang="en-US" sz="1200" kern="1200" dirty="0" smtClean="0">
                <a:solidFill>
                  <a:schemeClr val="tx1"/>
                </a:solidFill>
                <a:effectLst/>
                <a:latin typeface="Arial" charset="0"/>
                <a:ea typeface="ＭＳ Ｐゴシック" pitchFamily="1" charset="-128"/>
                <a:cs typeface="+mn-cs"/>
              </a:rPr>
              <a:t>In addition, The emerging cohort of seniors will be working longer (combined effects of better medicine, better nutrition, and lack of retirement savings), which means they will be driving more than historical experience would lead one to expect. Reduced mileage has been characteristic of this segment, but that is expected to change.</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40</a:t>
            </a:fld>
            <a:endParaRPr lang="en-US" dirty="0"/>
          </a:p>
        </p:txBody>
      </p:sp>
    </p:spTree>
    <p:extLst>
      <p:ext uri="{BB962C8B-B14F-4D97-AF65-F5344CB8AC3E}">
        <p14:creationId xmlns:p14="http://schemas.microsoft.com/office/powerpoint/2010/main" val="1264684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7871">
              <a:defRPr/>
            </a:pPr>
            <a:endParaRPr lang="en-US" baseline="0" dirty="0" smtClean="0"/>
          </a:p>
          <a:p>
            <a:pPr lvl="0"/>
            <a:r>
              <a:rPr lang="en-US" sz="1200" kern="1200" dirty="0" smtClean="0">
                <a:solidFill>
                  <a:schemeClr val="tx1"/>
                </a:solidFill>
                <a:effectLst/>
                <a:latin typeface="Arial" charset="0"/>
                <a:ea typeface="ＭＳ Ｐゴシック" pitchFamily="1" charset="-128"/>
                <a:cs typeface="+mn-cs"/>
              </a:rPr>
              <a:t>Reduced mileage has been characteristic of this segment, but that is expected to change. But the change may be slow, and in the meantime it can be a major differentiating</a:t>
            </a:r>
            <a:r>
              <a:rPr lang="en-US" sz="1200" kern="1200" baseline="0" dirty="0" smtClean="0">
                <a:solidFill>
                  <a:schemeClr val="tx1"/>
                </a:solidFill>
                <a:effectLst/>
                <a:latin typeface="Arial" charset="0"/>
                <a:ea typeface="ＭＳ Ｐゴシック" pitchFamily="1" charset="-128"/>
                <a:cs typeface="+mn-cs"/>
              </a:rPr>
              <a:t> factor in rating senior drivers in contrast to the rest of the population.</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41</a:t>
            </a:fld>
            <a:endParaRPr lang="en-US" dirty="0"/>
          </a:p>
        </p:txBody>
      </p:sp>
    </p:spTree>
    <p:extLst>
      <p:ext uri="{BB962C8B-B14F-4D97-AF65-F5344CB8AC3E}">
        <p14:creationId xmlns:p14="http://schemas.microsoft.com/office/powerpoint/2010/main" val="1264684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 the Hispanic market - The </a:t>
            </a:r>
            <a:r>
              <a:rPr lang="en-US" dirty="0"/>
              <a:t>Hispanic market consists of individuals of Hispanic origin by </a:t>
            </a:r>
            <a:r>
              <a:rPr lang="en-US" dirty="0" smtClean="0"/>
              <a:t>heritage</a:t>
            </a:r>
            <a:r>
              <a:rPr lang="en-US" baseline="0" dirty="0" smtClean="0"/>
              <a:t> or </a:t>
            </a:r>
            <a:r>
              <a:rPr lang="en-US" dirty="0" smtClean="0"/>
              <a:t>nationality group. </a:t>
            </a:r>
            <a:r>
              <a:rPr lang="en-US" dirty="0"/>
              <a:t>Between 2000 and 2010, Hispanics accounted for more than half (55.5%) of the nation’s growth. The Hispanic growth rate </a:t>
            </a:r>
            <a:r>
              <a:rPr lang="en-US" dirty="0" smtClean="0"/>
              <a:t>in that period of </a:t>
            </a:r>
            <a:r>
              <a:rPr lang="en-US" dirty="0"/>
              <a:t>43% was more than </a:t>
            </a:r>
            <a:r>
              <a:rPr lang="en-US" b="1" u="sng" dirty="0"/>
              <a:t>four times </a:t>
            </a:r>
            <a:r>
              <a:rPr lang="en-US" dirty="0"/>
              <a:t>the growth rate of the total population (9.7%).</a:t>
            </a:r>
          </a:p>
          <a:p>
            <a:r>
              <a:rPr lang="en-US" dirty="0"/>
              <a:t>With a high proportion of today’s youth in this demographic segment, the Hispanic market is clearly of growing importance for insurers—forming a critical piece of </a:t>
            </a:r>
            <a:r>
              <a:rPr lang="en-US" u="sng" dirty="0"/>
              <a:t>tomorrow’s</a:t>
            </a:r>
            <a:r>
              <a:rPr lang="en-US" dirty="0"/>
              <a:t> market. The Hispanic population is projected to rise from 16% of the U.S. population in 2010 to </a:t>
            </a:r>
            <a:r>
              <a:rPr lang="en-US" dirty="0" smtClean="0"/>
              <a:t>about</a:t>
            </a:r>
            <a:r>
              <a:rPr lang="en-US" baseline="0" dirty="0" smtClean="0"/>
              <a:t> 20</a:t>
            </a:r>
            <a:r>
              <a:rPr lang="en-US" dirty="0" smtClean="0"/>
              <a:t>% </a:t>
            </a:r>
            <a:r>
              <a:rPr lang="en-US" dirty="0"/>
              <a:t>by 2020.</a:t>
            </a:r>
          </a:p>
          <a:p>
            <a:r>
              <a:rPr lang="en-US" i="1" dirty="0"/>
              <a:t>Conning estimates a Hispanic personal auto market size of $</a:t>
            </a:r>
            <a:r>
              <a:rPr lang="en-US" i="1" dirty="0" smtClean="0"/>
              <a:t>18</a:t>
            </a:r>
            <a:r>
              <a:rPr lang="en-US" i="1" baseline="0" dirty="0" smtClean="0"/>
              <a:t> </a:t>
            </a:r>
            <a:r>
              <a:rPr lang="en-US" i="1" dirty="0" smtClean="0"/>
              <a:t>billion </a:t>
            </a:r>
            <a:r>
              <a:rPr lang="en-US" i="1" dirty="0"/>
              <a:t>to </a:t>
            </a:r>
            <a:r>
              <a:rPr lang="en-US" i="1" dirty="0" smtClean="0"/>
              <a:t>$21 billion</a:t>
            </a:r>
            <a:r>
              <a:rPr lang="en-US" i="1" baseline="0" dirty="0" smtClean="0"/>
              <a:t> – and -- </a:t>
            </a:r>
            <a:r>
              <a:rPr lang="en-US" i="1" dirty="0" smtClean="0"/>
              <a:t>a </a:t>
            </a:r>
            <a:r>
              <a:rPr lang="en-US" i="1" dirty="0"/>
              <a:t>potential Hispanic homeowners insurance market segment </a:t>
            </a:r>
            <a:r>
              <a:rPr lang="en-US" i="1" dirty="0" smtClean="0"/>
              <a:t>of $6.4 billion</a:t>
            </a:r>
            <a:r>
              <a:rPr lang="en-US" dirty="0" smtClean="0"/>
              <a:t>. </a:t>
            </a:r>
            <a:r>
              <a:rPr lang="en-US" dirty="0"/>
              <a:t>Applying the Census growth projections to </a:t>
            </a:r>
            <a:r>
              <a:rPr lang="en-US" dirty="0" smtClean="0"/>
              <a:t>these </a:t>
            </a:r>
            <a:r>
              <a:rPr lang="en-US" dirty="0"/>
              <a:t>market size estimates </a:t>
            </a:r>
            <a:r>
              <a:rPr lang="en-US" dirty="0" smtClean="0"/>
              <a:t>drivers you to a %41b market by 2020.</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42</a:t>
            </a:fld>
            <a:endParaRPr lang="en-US" dirty="0"/>
          </a:p>
        </p:txBody>
      </p:sp>
    </p:spTree>
    <p:extLst>
      <p:ext uri="{BB962C8B-B14F-4D97-AF65-F5344CB8AC3E}">
        <p14:creationId xmlns:p14="http://schemas.microsoft.com/office/powerpoint/2010/main" val="318870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2010 U.S. Census provides us a refreshed view of the U.S. consumer and highlights some trends that will be important—providing a look at trends that</a:t>
            </a:r>
            <a:r>
              <a:rPr lang="en-US" baseline="0" dirty="0" smtClean="0"/>
              <a:t> should provide a </a:t>
            </a:r>
            <a:r>
              <a:rPr lang="en-US" dirty="0" smtClean="0"/>
              <a:t>useful baseline to begin thinking about tomorrow’s consumer.</a:t>
            </a:r>
          </a:p>
          <a:p>
            <a:endParaRPr lang="en-US" dirty="0" smtClean="0"/>
          </a:p>
          <a:p>
            <a:r>
              <a:rPr lang="en-US" dirty="0" smtClean="0"/>
              <a:t>There are 5 major areas underlying the changing consumer market—population growth, age profile, shifts in the geographic balance of the population, ethnic/racial diversity, and some important</a:t>
            </a:r>
            <a:r>
              <a:rPr lang="en-US" baseline="0" dirty="0" smtClean="0"/>
              <a:t> </a:t>
            </a:r>
            <a:r>
              <a:rPr lang="en-US" dirty="0" smtClean="0"/>
              <a:t>social</a:t>
            </a:r>
            <a:r>
              <a:rPr lang="en-US" baseline="0" dirty="0" smtClean="0"/>
              <a:t> </a:t>
            </a:r>
            <a:r>
              <a:rPr lang="en-US" dirty="0" smtClean="0"/>
              <a:t>changes – changes to household structures and behaviors.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6</a:t>
            </a:fld>
            <a:endParaRPr lang="en-US" dirty="0"/>
          </a:p>
        </p:txBody>
      </p:sp>
    </p:spTree>
    <p:extLst>
      <p:ext uri="{BB962C8B-B14F-4D97-AF65-F5344CB8AC3E}">
        <p14:creationId xmlns:p14="http://schemas.microsoft.com/office/powerpoint/2010/main" val="3167451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7871">
              <a:defRPr/>
            </a:pPr>
            <a:r>
              <a:rPr lang="en-US" dirty="0"/>
              <a:t>The opportunity presented by this growing segment has not escaped notice of the leading personal lines insurers. Allstate, Nationwide, and State Farm all devote significant resources to account acquisition and client servicing in this segment</a:t>
            </a:r>
            <a:r>
              <a:rPr lang="en-US" dirty="0" smtClean="0"/>
              <a:t>.</a:t>
            </a:r>
          </a:p>
          <a:p>
            <a:pPr defTabSz="877871">
              <a:defRPr/>
            </a:pPr>
            <a:endParaRPr lang="en-US" dirty="0" smtClean="0"/>
          </a:p>
          <a:p>
            <a:pPr defTabSz="877871">
              <a:defRPr/>
            </a:pPr>
            <a:r>
              <a:rPr lang="en-US" dirty="0" smtClean="0"/>
              <a:t>This shows Allstate’s efforts to reach this</a:t>
            </a:r>
            <a:r>
              <a:rPr lang="en-US" baseline="0" dirty="0" smtClean="0"/>
              <a:t> segment – but they are not alone. Most of the larger national carriers have </a:t>
            </a:r>
            <a:r>
              <a:rPr lang="en-US" baseline="0" dirty="0" err="1" smtClean="0"/>
              <a:t>mesaging</a:t>
            </a:r>
            <a:r>
              <a:rPr lang="en-US" baseline="0" dirty="0" smtClean="0"/>
              <a:t> geared toward this important segment. </a:t>
            </a:r>
            <a:endParaRPr lang="en-US" dirty="0" smtClean="0"/>
          </a:p>
          <a:p>
            <a:pPr defTabSz="877871">
              <a:defRPr/>
            </a:pPr>
            <a:endParaRPr lang="en-US" dirty="0" smtClean="0"/>
          </a:p>
          <a:p>
            <a:pPr defTabSz="877871">
              <a:defRPr/>
            </a:pPr>
            <a:r>
              <a:rPr lang="en-US" dirty="0" smtClean="0"/>
              <a:t>The Hispanic consumer market is not homogenous and includes individuals from several different countries. More importantly, there are important differences between first, second, and third generation immigrants. Understanding the needs of these different elements of the Hispanic market is critical to success in developing a competitive advantage in this market.</a:t>
            </a:r>
          </a:p>
          <a:p>
            <a:pPr defTabSz="877871">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43</a:t>
            </a:fld>
            <a:endParaRPr lang="en-US" dirty="0"/>
          </a:p>
        </p:txBody>
      </p:sp>
    </p:spTree>
    <p:extLst>
      <p:ext uri="{BB962C8B-B14F-4D97-AF65-F5344CB8AC3E}">
        <p14:creationId xmlns:p14="http://schemas.microsoft.com/office/powerpoint/2010/main" val="154395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7871">
              <a:defRPr/>
            </a:pPr>
            <a:endParaRPr lang="en-US" dirty="0" smtClean="0"/>
          </a:p>
          <a:p>
            <a:r>
              <a:rPr lang="en-US" dirty="0" smtClean="0"/>
              <a:t>Insurers are not the only ones positioning to take advantage of this market. There are significant opportunities for agencies, as well. Both Protector Holdings and </a:t>
            </a:r>
            <a:r>
              <a:rPr lang="en-US" dirty="0" err="1" smtClean="0"/>
              <a:t>Confie</a:t>
            </a:r>
            <a:r>
              <a:rPr lang="en-US" dirty="0" smtClean="0"/>
              <a:t> </a:t>
            </a:r>
            <a:r>
              <a:rPr lang="en-US" dirty="0" err="1" smtClean="0"/>
              <a:t>Seguros</a:t>
            </a:r>
            <a:r>
              <a:rPr lang="en-US" dirty="0" smtClean="0"/>
              <a:t> were formed to consolidate retail brokerages operating in the Hispanic market.</a:t>
            </a:r>
          </a:p>
          <a:p>
            <a:pPr lvl="0"/>
            <a:r>
              <a:rPr lang="en-US" b="1" dirty="0" smtClean="0"/>
              <a:t>Protector Holdings</a:t>
            </a:r>
            <a:r>
              <a:rPr lang="en-US" dirty="0" smtClean="0"/>
              <a:t>. “Protector Holdings was formed in 2013 by Dowling Capital Partners and Edgewood Partners Insurance Center (“EPIC”) to pursue a roll-up strategy of acquiring retail insurance brokerages serving the Hispanic market in the West and Southwest regions of the United States. Protector Holdings closed on the acquisition of its platform agency Premier Insurance Services, in May 2013.</a:t>
            </a:r>
          </a:p>
          <a:p>
            <a:pPr lvl="0"/>
            <a:r>
              <a:rPr lang="en-US" b="1" dirty="0" err="1" smtClean="0"/>
              <a:t>Confie</a:t>
            </a:r>
            <a:r>
              <a:rPr lang="en-US" b="1" dirty="0" smtClean="0"/>
              <a:t> </a:t>
            </a:r>
            <a:r>
              <a:rPr lang="en-US" b="1" dirty="0" err="1" smtClean="0"/>
              <a:t>Seguros</a:t>
            </a:r>
            <a:r>
              <a:rPr lang="en-US" b="1" dirty="0" smtClean="0"/>
              <a:t>.</a:t>
            </a:r>
            <a:r>
              <a:rPr lang="en-US" dirty="0" smtClean="0"/>
              <a:t> Private equity-backed insurance broker </a:t>
            </a:r>
            <a:r>
              <a:rPr lang="en-US" dirty="0" err="1" smtClean="0"/>
              <a:t>Confie</a:t>
            </a:r>
            <a:r>
              <a:rPr lang="en-US" dirty="0" smtClean="0"/>
              <a:t> </a:t>
            </a:r>
            <a:r>
              <a:rPr lang="en-US" dirty="0" err="1" smtClean="0"/>
              <a:t>Seguros</a:t>
            </a:r>
            <a:r>
              <a:rPr lang="en-US" dirty="0" smtClean="0"/>
              <a:t> purchased the retail auto insurance unit of Affirmative Insurance Holdings in 2013 as part of a series of acquisitions to build its reach in the U.S. Hispanic market. </a:t>
            </a:r>
            <a:r>
              <a:rPr lang="en-US" dirty="0" err="1" smtClean="0"/>
              <a:t>Confie</a:t>
            </a:r>
            <a:r>
              <a:rPr lang="en-US" dirty="0" smtClean="0"/>
              <a:t> has acquired over sixty companies to work toward its objective of being the first national personal lines broker with a focus on the Hispanic market.</a:t>
            </a:r>
          </a:p>
          <a:p>
            <a:pPr defTabSz="877871">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44</a:t>
            </a:fld>
            <a:endParaRPr lang="en-US" dirty="0"/>
          </a:p>
        </p:txBody>
      </p:sp>
    </p:spTree>
    <p:extLst>
      <p:ext uri="{BB962C8B-B14F-4D97-AF65-F5344CB8AC3E}">
        <p14:creationId xmlns:p14="http://schemas.microsoft.com/office/powerpoint/2010/main" val="154395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defTabSz="909638"/>
            <a:endParaRPr lang="en-US" altLang="en-US" sz="800" dirty="0" smtClean="0">
              <a:latin typeface="Arial" pitchFamily="34" charset="0"/>
            </a:endParaRPr>
          </a:p>
        </p:txBody>
      </p:sp>
      <p:sp>
        <p:nvSpPr>
          <p:cNvPr id="993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Arial" pitchFamily="34" charset="0"/>
                <a:ea typeface="MS PGothic" pitchFamily="34" charset="-128"/>
              </a:defRPr>
            </a:lvl1pPr>
            <a:lvl2pPr marL="739775" indent="-284163" defTabSz="927100" eaLnBrk="0" hangingPunct="0">
              <a:spcBef>
                <a:spcPct val="30000"/>
              </a:spcBef>
              <a:defRPr sz="1200">
                <a:solidFill>
                  <a:schemeClr val="tx1"/>
                </a:solidFill>
                <a:latin typeface="Arial" pitchFamily="34" charset="0"/>
                <a:ea typeface="MS PGothic" pitchFamily="34" charset="-128"/>
              </a:defRPr>
            </a:lvl2pPr>
            <a:lvl3pPr marL="1138238" indent="-227013" defTabSz="927100" eaLnBrk="0" hangingPunct="0">
              <a:spcBef>
                <a:spcPct val="30000"/>
              </a:spcBef>
              <a:defRPr sz="1200">
                <a:solidFill>
                  <a:schemeClr val="tx1"/>
                </a:solidFill>
                <a:latin typeface="Arial" pitchFamily="34" charset="0"/>
                <a:ea typeface="MS PGothic" pitchFamily="34" charset="-128"/>
              </a:defRPr>
            </a:lvl3pPr>
            <a:lvl4pPr marL="1593850" indent="-227013" defTabSz="927100" eaLnBrk="0" hangingPunct="0">
              <a:spcBef>
                <a:spcPct val="30000"/>
              </a:spcBef>
              <a:defRPr sz="1200">
                <a:solidFill>
                  <a:schemeClr val="tx1"/>
                </a:solidFill>
                <a:latin typeface="Arial" pitchFamily="34" charset="0"/>
                <a:ea typeface="MS PGothic" pitchFamily="34" charset="-128"/>
              </a:defRPr>
            </a:lvl4pPr>
            <a:lvl5pPr marL="2049463" indent="-227013" defTabSz="927100" eaLnBrk="0" hangingPunct="0">
              <a:spcBef>
                <a:spcPct val="30000"/>
              </a:spcBef>
              <a:defRPr sz="1200">
                <a:solidFill>
                  <a:schemeClr val="tx1"/>
                </a:solidFill>
                <a:latin typeface="Arial" pitchFamily="34" charset="0"/>
                <a:ea typeface="MS PGothic" pitchFamily="34" charset="-128"/>
              </a:defRPr>
            </a:lvl5pPr>
            <a:lvl6pPr marL="2506663" indent="-227013" defTabSz="9271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63863" indent="-227013" defTabSz="9271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1063" indent="-227013" defTabSz="9271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78263" indent="-227013" defTabSz="9271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3C6BCBCA-A989-4BD7-914D-2E4D9B102E71}" type="slidenum">
              <a:rPr lang="en-US" altLang="en-US" sz="1300" smtClean="0"/>
              <a:pPr>
                <a:spcBef>
                  <a:spcPct val="0"/>
                </a:spcBef>
                <a:defRPr/>
              </a:pPr>
              <a:t>46</a:t>
            </a:fld>
            <a:endParaRPr lang="en-US" altLang="en-US" sz="1300" smtClean="0"/>
          </a:p>
        </p:txBody>
      </p:sp>
    </p:spTree>
    <p:extLst>
      <p:ext uri="{BB962C8B-B14F-4D97-AF65-F5344CB8AC3E}">
        <p14:creationId xmlns:p14="http://schemas.microsoft.com/office/powerpoint/2010/main" val="1769425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47</a:t>
            </a:fld>
            <a:endParaRPr lang="en-US"/>
          </a:p>
        </p:txBody>
      </p:sp>
    </p:spTree>
    <p:extLst>
      <p:ext uri="{BB962C8B-B14F-4D97-AF65-F5344CB8AC3E}">
        <p14:creationId xmlns:p14="http://schemas.microsoft.com/office/powerpoint/2010/main" val="2166300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smtClean="0"/>
              <a:t>Tied in with this, too, is a rate environment that is likely to discourage shopping,</a:t>
            </a:r>
            <a:r>
              <a:rPr lang="en-US" sz="1400" baseline="0" dirty="0" smtClean="0"/>
              <a:t> which makes growth perhaps more challenging. The slide shows a little evidence of the correlation between the tendency to shop and the prevailing rate environment. As rates soften – shopping diminishes. </a:t>
            </a:r>
          </a:p>
          <a:p>
            <a:pPr>
              <a:lnSpc>
                <a:spcPct val="150000"/>
              </a:lnSpc>
            </a:pPr>
            <a:r>
              <a:rPr lang="en-US" sz="1400" baseline="0" dirty="0" smtClean="0"/>
              <a:t>So -- again – more pressures on growth – greater tendency for market leaders to look for new places to grow. – Pushing into traditionally overlooked parts of the market.</a:t>
            </a:r>
            <a:endParaRPr lang="en-US" sz="14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48</a:t>
            </a:fld>
            <a:endParaRPr lang="en-US" dirty="0"/>
          </a:p>
        </p:txBody>
      </p:sp>
    </p:spTree>
    <p:extLst>
      <p:ext uri="{BB962C8B-B14F-4D97-AF65-F5344CB8AC3E}">
        <p14:creationId xmlns:p14="http://schemas.microsoft.com/office/powerpoint/2010/main" val="3967078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latin typeface="Arial" charset="0"/>
                <a:ea typeface="ＭＳ Ｐゴシック" pitchFamily="34" charset="-128"/>
                <a:cs typeface="ＭＳ Ｐゴシック"/>
              </a:rPr>
              <a:t>We’ve already noted a few key observations </a:t>
            </a:r>
          </a:p>
          <a:p>
            <a:r>
              <a:rPr lang="en-US" dirty="0" smtClean="0">
                <a:latin typeface="Arial" charset="0"/>
                <a:ea typeface="ＭＳ Ｐゴシック" pitchFamily="34" charset="-128"/>
                <a:cs typeface="ＭＳ Ｐゴシック"/>
              </a:rPr>
              <a:t>Consumer interest in gathering information</a:t>
            </a:r>
            <a:r>
              <a:rPr lang="en-US" baseline="0" dirty="0" smtClean="0">
                <a:latin typeface="Arial" charset="0"/>
                <a:ea typeface="ＭＳ Ｐゴシック" pitchFamily="34" charset="-128"/>
                <a:cs typeface="ＭＳ Ｐゴシック"/>
              </a:rPr>
              <a:t> online</a:t>
            </a:r>
            <a:endParaRPr lang="en-US" dirty="0" smtClean="0">
              <a:latin typeface="Arial" charset="0"/>
              <a:ea typeface="ＭＳ Ｐゴシック" pitchFamily="34" charset="-128"/>
              <a:cs typeface="ＭＳ Ｐゴシック"/>
            </a:endParaRPr>
          </a:p>
          <a:p>
            <a:r>
              <a:rPr lang="en-US" dirty="0" smtClean="0">
                <a:latin typeface="Arial" charset="0"/>
                <a:ea typeface="ＭＳ Ｐゴシック" pitchFamily="34" charset="-128"/>
                <a:cs typeface="ＭＳ Ｐゴシック"/>
              </a:rPr>
              <a:t>Rising</a:t>
            </a:r>
            <a:r>
              <a:rPr lang="en-US" baseline="0" dirty="0" smtClean="0">
                <a:latin typeface="Arial" charset="0"/>
                <a:ea typeface="ＭＳ Ｐゴシック" pitchFamily="34" charset="-128"/>
                <a:cs typeface="ＭＳ Ｐゴシック"/>
              </a:rPr>
              <a:t> trust in the online transaction</a:t>
            </a:r>
          </a:p>
          <a:p>
            <a:r>
              <a:rPr lang="en-US" baseline="0" dirty="0" smtClean="0">
                <a:latin typeface="Arial" charset="0"/>
                <a:ea typeface="ＭＳ Ｐゴシック" pitchFamily="34" charset="-128"/>
                <a:cs typeface="ＭＳ Ｐゴシック"/>
              </a:rPr>
              <a:t>Varying shopping preferences by demographic group</a:t>
            </a:r>
          </a:p>
          <a:p>
            <a:r>
              <a:rPr lang="en-US" baseline="0" dirty="0" smtClean="0">
                <a:latin typeface="Arial" charset="0"/>
                <a:ea typeface="ＭＳ Ｐゴシック" pitchFamily="34" charset="-128"/>
                <a:cs typeface="ＭＳ Ｐゴシック"/>
              </a:rPr>
              <a:t>A preference for the freedom to use multiple channels</a:t>
            </a:r>
          </a:p>
          <a:p>
            <a:endParaRPr lang="en-US" dirty="0" smtClean="0">
              <a:latin typeface="Arial" charset="0"/>
              <a:ea typeface="ＭＳ Ｐゴシック" pitchFamily="34" charset="-128"/>
              <a:cs typeface="ＭＳ Ｐゴシック"/>
            </a:endParaRPr>
          </a:p>
          <a:p>
            <a:r>
              <a:rPr lang="en-US" dirty="0" smtClean="0">
                <a:latin typeface="Arial" charset="0"/>
                <a:ea typeface="ＭＳ Ｐゴシック" pitchFamily="34" charset="-128"/>
                <a:cs typeface="ＭＳ Ｐゴシック"/>
              </a:rPr>
              <a:t>And one of the most critical</a:t>
            </a:r>
            <a:r>
              <a:rPr lang="en-US" baseline="0" dirty="0" smtClean="0">
                <a:latin typeface="Arial" charset="0"/>
                <a:ea typeface="ＭＳ Ｐゴシック" pitchFamily="34" charset="-128"/>
                <a:cs typeface="ＭＳ Ｐゴシック"/>
              </a:rPr>
              <a:t> trends within </a:t>
            </a:r>
            <a:r>
              <a:rPr lang="en-US" baseline="0" dirty="0" err="1" smtClean="0">
                <a:latin typeface="Arial" charset="0"/>
                <a:ea typeface="ＭＳ Ｐゴシック" pitchFamily="34" charset="-128"/>
                <a:cs typeface="ＭＳ Ｐゴシック"/>
              </a:rPr>
              <a:t>distriubtion</a:t>
            </a:r>
            <a:r>
              <a:rPr lang="en-US" baseline="0" dirty="0" smtClean="0">
                <a:latin typeface="Arial" charset="0"/>
                <a:ea typeface="ＭＳ Ｐゴシック" pitchFamily="34" charset="-128"/>
                <a:cs typeface="ＭＳ Ｐゴシック"/>
              </a:rPr>
              <a:t> is this massive increase in ad spending.</a:t>
            </a:r>
          </a:p>
          <a:p>
            <a:r>
              <a:rPr lang="en-US" baseline="0" dirty="0" smtClean="0">
                <a:latin typeface="Arial" charset="0"/>
                <a:ea typeface="ＭＳ Ｐゴシック" pitchFamily="34" charset="-128"/>
                <a:cs typeface="ＭＳ Ｐゴシック"/>
              </a:rPr>
              <a:t>This certainly works to get customers shopping – about ¼ of auto insurance customers shopped for a new policy last year – according to </a:t>
            </a:r>
            <a:r>
              <a:rPr lang="en-US" baseline="0" dirty="0" err="1" smtClean="0">
                <a:latin typeface="Arial" charset="0"/>
                <a:ea typeface="ＭＳ Ｐゴシック" pitchFamily="34" charset="-128"/>
                <a:cs typeface="ＭＳ Ｐゴシック"/>
              </a:rPr>
              <a:t>statisitics</a:t>
            </a:r>
            <a:r>
              <a:rPr lang="en-US" baseline="0" dirty="0" smtClean="0">
                <a:latin typeface="Arial" charset="0"/>
                <a:ea typeface="ＭＳ Ｐゴシック" pitchFamily="34" charset="-128"/>
                <a:cs typeface="ＭＳ Ｐゴシック"/>
              </a:rPr>
              <a:t> from JD Power. The problem is that customers who shop and switch – tend to post pretty low retention metrics with their new carrier. So insurers are spending more money to get new business -- much of which won’t return the next year. The value of the acquired policies declines as retention erodes. </a:t>
            </a:r>
            <a:endParaRPr lang="en-US" dirty="0" smtClean="0">
              <a:latin typeface="Arial" charset="0"/>
              <a:ea typeface="ＭＳ Ｐゴシック" pitchFamily="34" charset="-128"/>
              <a:cs typeface="ＭＳ Ｐゴシック"/>
            </a:endParaRPr>
          </a:p>
          <a:p>
            <a:endParaRPr lang="en-US" dirty="0">
              <a:latin typeface="Arial" charset="0"/>
              <a:ea typeface="ＭＳ Ｐゴシック" pitchFamily="34" charset="-128"/>
              <a:cs typeface="ＭＳ Ｐゴシック"/>
            </a:endParaRPr>
          </a:p>
          <a:p>
            <a:r>
              <a:rPr lang="en-US" dirty="0">
                <a:latin typeface="Arial" charset="0"/>
                <a:ea typeface="ＭＳ Ｐゴシック" pitchFamily="34" charset="-128"/>
                <a:cs typeface="ＭＳ Ｐゴシック"/>
              </a:rPr>
              <a:t>For the direct response model with high up front costs – account profitability centers on recoupment of these </a:t>
            </a:r>
            <a:r>
              <a:rPr lang="en-US" dirty="0" smtClean="0">
                <a:latin typeface="Arial" charset="0"/>
                <a:ea typeface="ＭＳ Ｐゴシック" pitchFamily="34" charset="-128"/>
                <a:cs typeface="ＭＳ Ｐゴシック"/>
              </a:rPr>
              <a:t>big up front</a:t>
            </a:r>
            <a:r>
              <a:rPr lang="en-US" baseline="0" dirty="0" smtClean="0">
                <a:latin typeface="Arial" charset="0"/>
                <a:ea typeface="ＭＳ Ｐゴシック" pitchFamily="34" charset="-128"/>
                <a:cs typeface="ＭＳ Ｐゴシック"/>
              </a:rPr>
              <a:t> </a:t>
            </a:r>
            <a:r>
              <a:rPr lang="en-US" dirty="0" smtClean="0">
                <a:latin typeface="Arial" charset="0"/>
                <a:ea typeface="ＭＳ Ｐゴシック" pitchFamily="34" charset="-128"/>
                <a:cs typeface="ＭＳ Ｐゴシック"/>
              </a:rPr>
              <a:t>costs </a:t>
            </a:r>
            <a:r>
              <a:rPr lang="en-US" dirty="0">
                <a:latin typeface="Arial" charset="0"/>
                <a:ea typeface="ＭＳ Ｐゴシック" pitchFamily="34" charset="-128"/>
                <a:cs typeface="ＭＳ Ｐゴシック"/>
              </a:rPr>
              <a:t>over an extended renewal period – the longer an account stays on the books – the more profitable it becomes.</a:t>
            </a:r>
          </a:p>
          <a:p>
            <a:r>
              <a:rPr lang="en-US" dirty="0" smtClean="0">
                <a:latin typeface="Arial" charset="0"/>
                <a:ea typeface="ＭＳ Ｐゴシック" pitchFamily="34" charset="-128"/>
                <a:cs typeface="ＭＳ Ｐゴシック"/>
              </a:rPr>
              <a:t>Messaging that</a:t>
            </a:r>
            <a:r>
              <a:rPr lang="en-US" baseline="0" dirty="0" smtClean="0">
                <a:latin typeface="Arial" charset="0"/>
                <a:ea typeface="ＭＳ Ｐゴシック" pitchFamily="34" charset="-128"/>
                <a:cs typeface="ＭＳ Ｐゴシック"/>
              </a:rPr>
              <a:t> </a:t>
            </a:r>
            <a:r>
              <a:rPr lang="en-US" baseline="0" dirty="0" err="1" smtClean="0">
                <a:latin typeface="Arial" charset="0"/>
                <a:ea typeface="ＭＳ Ｐゴシック" pitchFamily="34" charset="-128"/>
                <a:cs typeface="ＭＳ Ｐゴシック"/>
              </a:rPr>
              <a:t>encourges</a:t>
            </a:r>
            <a:r>
              <a:rPr lang="en-US" baseline="0" dirty="0" smtClean="0">
                <a:latin typeface="Arial" charset="0"/>
                <a:ea typeface="ＭＳ Ｐゴシック" pitchFamily="34" charset="-128"/>
                <a:cs typeface="ＭＳ Ｐゴシック"/>
              </a:rPr>
              <a:t> shopping </a:t>
            </a:r>
            <a:r>
              <a:rPr lang="en-US" dirty="0" smtClean="0">
                <a:latin typeface="Arial" charset="0"/>
                <a:ea typeface="ＭＳ Ｐゴシック" pitchFamily="34" charset="-128"/>
                <a:cs typeface="ＭＳ Ｐゴシック"/>
              </a:rPr>
              <a:t>– really fights against the direct response company’s interests.</a:t>
            </a:r>
          </a:p>
          <a:p>
            <a:endParaRPr lang="en-US" dirty="0" smtClean="0">
              <a:latin typeface="Arial" charset="0"/>
              <a:ea typeface="ＭＳ Ｐゴシック" pitchFamily="34" charset="-128"/>
              <a:cs typeface="ＭＳ Ｐゴシック"/>
            </a:endParaRPr>
          </a:p>
          <a:p>
            <a:r>
              <a:rPr lang="en-US" dirty="0" smtClean="0">
                <a:latin typeface="Arial" charset="0"/>
                <a:ea typeface="ＭＳ Ｐゴシック" pitchFamily="34" charset="-128"/>
                <a:cs typeface="ＭＳ Ｐゴシック"/>
              </a:rPr>
              <a:t>So</a:t>
            </a:r>
            <a:r>
              <a:rPr lang="en-US" baseline="0" dirty="0" smtClean="0">
                <a:latin typeface="Arial" charset="0"/>
                <a:ea typeface="ＭＳ Ｐゴシック" pitchFamily="34" charset="-128"/>
                <a:cs typeface="ＭＳ Ｐゴシック"/>
              </a:rPr>
              <a:t> what shakes out of these </a:t>
            </a:r>
            <a:r>
              <a:rPr lang="en-US" b="1" u="sng" baseline="0" dirty="0" smtClean="0">
                <a:latin typeface="Arial" charset="0"/>
                <a:ea typeface="ＭＳ Ｐゴシック" pitchFamily="34" charset="-128"/>
                <a:cs typeface="ＭＳ Ｐゴシック"/>
              </a:rPr>
              <a:t>channel</a:t>
            </a:r>
            <a:r>
              <a:rPr lang="en-US" baseline="0" dirty="0" smtClean="0">
                <a:latin typeface="Arial" charset="0"/>
                <a:ea typeface="ＭＳ Ｐゴシック" pitchFamily="34" charset="-128"/>
                <a:cs typeface="ＭＳ Ｐゴシック"/>
              </a:rPr>
              <a:t> observations? </a:t>
            </a:r>
          </a:p>
          <a:p>
            <a:r>
              <a:rPr lang="en-US" baseline="0" dirty="0" smtClean="0">
                <a:latin typeface="Arial" charset="0"/>
                <a:ea typeface="ＭＳ Ｐゴシック" pitchFamily="34" charset="-128"/>
                <a:cs typeface="ＭＳ Ｐゴシック"/>
              </a:rPr>
              <a:t>We think that two interim takeaways from these observations are that 1) consumers right now appear to want to connect with their insurers through a variety </a:t>
            </a:r>
            <a:r>
              <a:rPr lang="en-US" baseline="0" dirty="0" err="1" smtClean="0">
                <a:latin typeface="Arial" charset="0"/>
                <a:ea typeface="ＭＳ Ｐゴシック" pitchFamily="34" charset="-128"/>
                <a:cs typeface="ＭＳ Ｐゴシック"/>
              </a:rPr>
              <a:t>fo</a:t>
            </a:r>
            <a:r>
              <a:rPr lang="en-US" baseline="0" dirty="0" smtClean="0">
                <a:latin typeface="Arial" charset="0"/>
                <a:ea typeface="ＭＳ Ｐゴシック" pitchFamily="34" charset="-128"/>
                <a:cs typeface="ＭＳ Ｐゴシック"/>
              </a:rPr>
              <a:t> channels; and 2) attempting to zone in on one likely future model of what a successful distribution format will look like is not very realistic. Projecting the future based on a linear extrapolation of current trends ignores the </a:t>
            </a:r>
            <a:r>
              <a:rPr lang="en-US" u="sng" baseline="0" dirty="0" smtClean="0">
                <a:latin typeface="Arial" charset="0"/>
                <a:ea typeface="ＭＳ Ｐゴシック" pitchFamily="34" charset="-128"/>
                <a:cs typeface="ＭＳ Ｐゴシック"/>
              </a:rPr>
              <a:t>complexity</a:t>
            </a:r>
            <a:r>
              <a:rPr lang="en-US" baseline="0" dirty="0" smtClean="0">
                <a:latin typeface="Arial" charset="0"/>
                <a:ea typeface="ＭＳ Ｐゴシック" pitchFamily="34" charset="-128"/>
                <a:cs typeface="ＭＳ Ｐゴシック"/>
              </a:rPr>
              <a:t> of a system like the market for personal lines insurance.</a:t>
            </a:r>
          </a:p>
          <a:p>
            <a:r>
              <a:rPr lang="en-US" baseline="0" dirty="0" smtClean="0">
                <a:latin typeface="Arial" charset="0"/>
                <a:ea typeface="ＭＳ Ｐゴシック" pitchFamily="34" charset="-128"/>
                <a:cs typeface="ＭＳ Ｐゴシック"/>
              </a:rPr>
              <a:t>But that doesn’t mean that companies can’t take strategic steps in response to these trends. – and they are.</a:t>
            </a:r>
            <a:endParaRPr lang="en-US" dirty="0" smtClean="0">
              <a:latin typeface="Arial" charset="0"/>
              <a:ea typeface="ＭＳ Ｐゴシック" pitchFamily="34" charset="-128"/>
              <a:cs typeface="ＭＳ Ｐゴシック"/>
            </a:endParaRPr>
          </a:p>
        </p:txBody>
      </p:sp>
      <p:sp>
        <p:nvSpPr>
          <p:cNvPr id="4" name="Slide Number Placeholder 3"/>
          <p:cNvSpPr>
            <a:spLocks noGrp="1"/>
          </p:cNvSpPr>
          <p:nvPr>
            <p:ph type="sldNum" sz="quarter" idx="10"/>
          </p:nvPr>
        </p:nvSpPr>
        <p:spPr/>
        <p:txBody>
          <a:bodyPr/>
          <a:lstStyle/>
          <a:p>
            <a:pPr>
              <a:defRPr/>
            </a:pPr>
            <a:fld id="{725E0F2C-2F7C-4618-B889-61835FF244B7}" type="slidenum">
              <a:rPr lang="en-US" smtClean="0"/>
              <a:pPr>
                <a:defRPr/>
              </a:pPr>
              <a:t>49</a:t>
            </a:fld>
            <a:endParaRPr lang="en-US"/>
          </a:p>
        </p:txBody>
      </p:sp>
    </p:spTree>
    <p:extLst>
      <p:ext uri="{BB962C8B-B14F-4D97-AF65-F5344CB8AC3E}">
        <p14:creationId xmlns:p14="http://schemas.microsoft.com/office/powerpoint/2010/main" val="132476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dirty="0" smtClean="0">
                <a:latin typeface="Arial" pitchFamily="34" charset="0"/>
              </a:rPr>
              <a:t>Add GEICO</a:t>
            </a:r>
          </a:p>
        </p:txBody>
      </p:sp>
      <p:sp>
        <p:nvSpPr>
          <p:cNvPr id="103428" name="Slide Number Placeholder 3"/>
          <p:cNvSpPr>
            <a:spLocks noGrp="1"/>
          </p:cNvSpPr>
          <p:nvPr>
            <p:ph type="sldNum" sz="quarter" idx="5"/>
          </p:nvPr>
        </p:nvSpPr>
        <p:spPr/>
        <p:txBody>
          <a:bodyPr/>
          <a:lstStyle>
            <a:lvl1pPr defTabSz="923925" eaLnBrk="0" hangingPunct="0">
              <a:spcBef>
                <a:spcPct val="30000"/>
              </a:spcBef>
              <a:defRPr sz="1200">
                <a:solidFill>
                  <a:schemeClr val="tx1"/>
                </a:solidFill>
                <a:latin typeface="Arial" pitchFamily="34" charset="0"/>
                <a:ea typeface="MS PGothic" pitchFamily="34" charset="-128"/>
              </a:defRPr>
            </a:lvl1pPr>
            <a:lvl2pPr marL="742950" indent="-285750" defTabSz="923925" eaLnBrk="0" hangingPunct="0">
              <a:spcBef>
                <a:spcPct val="30000"/>
              </a:spcBef>
              <a:defRPr sz="1200">
                <a:solidFill>
                  <a:schemeClr val="tx1"/>
                </a:solidFill>
                <a:latin typeface="Arial" pitchFamily="34" charset="0"/>
                <a:ea typeface="MS PGothic" pitchFamily="34" charset="-128"/>
              </a:defRPr>
            </a:lvl2pPr>
            <a:lvl3pPr marL="1143000" indent="-228600" defTabSz="923925" eaLnBrk="0" hangingPunct="0">
              <a:spcBef>
                <a:spcPct val="30000"/>
              </a:spcBef>
              <a:defRPr sz="1200">
                <a:solidFill>
                  <a:schemeClr val="tx1"/>
                </a:solidFill>
                <a:latin typeface="Arial" pitchFamily="34" charset="0"/>
                <a:ea typeface="MS PGothic" pitchFamily="34" charset="-128"/>
              </a:defRPr>
            </a:lvl3pPr>
            <a:lvl4pPr marL="1600200" indent="-228600" defTabSz="923925" eaLnBrk="0" hangingPunct="0">
              <a:spcBef>
                <a:spcPct val="30000"/>
              </a:spcBef>
              <a:defRPr sz="1200">
                <a:solidFill>
                  <a:schemeClr val="tx1"/>
                </a:solidFill>
                <a:latin typeface="Arial" pitchFamily="34" charset="0"/>
                <a:ea typeface="MS PGothic" pitchFamily="34" charset="-128"/>
              </a:defRPr>
            </a:lvl4pPr>
            <a:lvl5pPr marL="2057400" indent="-228600" defTabSz="923925" eaLnBrk="0" hangingPunct="0">
              <a:spcBef>
                <a:spcPct val="30000"/>
              </a:spcBef>
              <a:defRPr sz="1200">
                <a:solidFill>
                  <a:schemeClr val="tx1"/>
                </a:solidFill>
                <a:latin typeface="Arial" pitchFamily="34" charset="0"/>
                <a:ea typeface="MS PGothic" pitchFamily="34" charset="-128"/>
              </a:defRPr>
            </a:lvl5pPr>
            <a:lvl6pPr marL="25146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82F46980-1488-4ED8-971F-97F9EAAF9EB3}" type="slidenum">
              <a:rPr lang="en-US" altLang="en-US" sz="1100" smtClean="0"/>
              <a:pPr>
                <a:spcBef>
                  <a:spcPct val="0"/>
                </a:spcBef>
                <a:defRPr/>
              </a:pPr>
              <a:t>51</a:t>
            </a:fld>
            <a:endParaRPr lang="en-US" altLang="en-US" sz="1100" smtClean="0"/>
          </a:p>
        </p:txBody>
      </p:sp>
    </p:spTree>
    <p:extLst>
      <p:ext uri="{BB962C8B-B14F-4D97-AF65-F5344CB8AC3E}">
        <p14:creationId xmlns:p14="http://schemas.microsoft.com/office/powerpoint/2010/main" val="2032241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Understanding the insurance buying behavior of the evolving consumer market is another</a:t>
            </a:r>
            <a:r>
              <a:rPr lang="en-US" sz="1200" kern="1200" baseline="0" dirty="0" smtClean="0">
                <a:solidFill>
                  <a:schemeClr val="tx1"/>
                </a:solidFill>
                <a:effectLst/>
                <a:latin typeface="Arial" charset="0"/>
                <a:ea typeface="ＭＳ Ｐゴシック" pitchFamily="1" charset="-128"/>
                <a:cs typeface="+mn-cs"/>
              </a:rPr>
              <a:t> critical</a:t>
            </a:r>
            <a:r>
              <a:rPr lang="en-US" sz="1200" kern="1200" dirty="0" smtClean="0">
                <a:solidFill>
                  <a:schemeClr val="tx1"/>
                </a:solidFill>
                <a:effectLst/>
                <a:latin typeface="Arial" charset="0"/>
                <a:ea typeface="ＭＳ Ｐゴシック" pitchFamily="1" charset="-128"/>
                <a:cs typeface="+mn-cs"/>
              </a:rPr>
              <a:t> piece of the consumer profile.</a:t>
            </a:r>
            <a:endParaRPr lang="en-US" dirty="0" smtClean="0"/>
          </a:p>
          <a:p>
            <a:endParaRPr lang="en-US" baseline="0" dirty="0" smtClean="0"/>
          </a:p>
          <a:p>
            <a:r>
              <a:rPr lang="en-US" dirty="0" smtClean="0"/>
              <a:t>We can follow some of the key trends affecting channel choices and</a:t>
            </a:r>
            <a:r>
              <a:rPr lang="en-US" baseline="0" dirty="0" smtClean="0"/>
              <a:t> get a sense from where things are headed</a:t>
            </a:r>
          </a:p>
          <a:p>
            <a:endParaRPr lang="en-US" baseline="0" dirty="0" smtClean="0"/>
          </a:p>
          <a:p>
            <a:r>
              <a:rPr lang="en-US" dirty="0" smtClean="0"/>
              <a:t>Increasing </a:t>
            </a:r>
            <a:r>
              <a:rPr lang="en-US" sz="1400" b="1" dirty="0" smtClean="0">
                <a:solidFill>
                  <a:srgbClr val="FF0000"/>
                </a:solidFill>
              </a:rPr>
              <a:t>sophistication of pricing models</a:t>
            </a:r>
            <a:r>
              <a:rPr lang="en-US" dirty="0" smtClean="0"/>
              <a:t> reduces the need for front-line underwriting.</a:t>
            </a:r>
            <a:r>
              <a:rPr lang="en-US" baseline="0" dirty="0" smtClean="0"/>
              <a:t> This reduces the value added of the traditional agent.</a:t>
            </a:r>
          </a:p>
          <a:p>
            <a:pPr>
              <a:spcAft>
                <a:spcPts val="800"/>
              </a:spcAft>
            </a:pPr>
            <a:r>
              <a:rPr lang="en-US" sz="1400" b="1" dirty="0" smtClean="0">
                <a:solidFill>
                  <a:srgbClr val="FF0000"/>
                </a:solidFill>
              </a:rPr>
              <a:t>Trust in online financial transactions</a:t>
            </a:r>
            <a:r>
              <a:rPr lang="en-US" dirty="0" smtClean="0"/>
              <a:t> is high (88% of customers bank online)</a:t>
            </a:r>
          </a:p>
          <a:p>
            <a:pPr>
              <a:spcAft>
                <a:spcPts val="800"/>
              </a:spcAft>
            </a:pPr>
            <a:r>
              <a:rPr lang="en-US" b="1" u="sng" dirty="0" smtClean="0"/>
              <a:t>But</a:t>
            </a:r>
            <a:r>
              <a:rPr lang="en-US" dirty="0" smtClean="0"/>
              <a:t> - - -customer</a:t>
            </a:r>
            <a:r>
              <a:rPr lang="en-US" baseline="0" dirty="0" smtClean="0"/>
              <a:t> satisfaction is highest </a:t>
            </a:r>
            <a:r>
              <a:rPr lang="en-US" dirty="0" smtClean="0"/>
              <a:t>when</a:t>
            </a:r>
            <a:r>
              <a:rPr lang="en-US" baseline="0" dirty="0" smtClean="0"/>
              <a:t> consumers are allowed to combine channels.</a:t>
            </a:r>
            <a:endParaRPr lang="en-US" dirty="0" smtClean="0"/>
          </a:p>
          <a:p>
            <a:pPr>
              <a:spcAft>
                <a:spcPts val="800"/>
              </a:spcAft>
            </a:pPr>
            <a:r>
              <a:rPr lang="en-US" dirty="0" smtClean="0"/>
              <a:t>As</a:t>
            </a:r>
            <a:r>
              <a:rPr lang="en-US" baseline="0" dirty="0" smtClean="0"/>
              <a:t> the last bullet notes, shopping and buying habits vary by demographic group. If I am reading your comments correctly, a majority of AARP members prefer to buy from a local agent.</a:t>
            </a:r>
          </a:p>
          <a:p>
            <a:pPr>
              <a:spcAft>
                <a:spcPts val="800"/>
              </a:spcAft>
            </a:pPr>
            <a:r>
              <a:rPr lang="en-US" baseline="0" dirty="0" smtClean="0"/>
              <a:t>So those are some of the key trends that have emerged recently.</a:t>
            </a:r>
            <a:endParaRPr lang="en-US" dirty="0" smtClean="0"/>
          </a:p>
        </p:txBody>
      </p:sp>
      <p:sp>
        <p:nvSpPr>
          <p:cNvPr id="4" name="Slide Number Placeholder 3"/>
          <p:cNvSpPr>
            <a:spLocks noGrp="1"/>
          </p:cNvSpPr>
          <p:nvPr>
            <p:ph type="sldNum" sz="quarter" idx="10"/>
          </p:nvPr>
        </p:nvSpPr>
        <p:spPr/>
        <p:txBody>
          <a:bodyPr/>
          <a:lstStyle/>
          <a:p>
            <a:pPr>
              <a:defRPr/>
            </a:pPr>
            <a:fld id="{7449C882-25D3-4122-BAD7-5DEB73B891C0}" type="slidenum">
              <a:rPr lang="en-US" smtClean="0"/>
              <a:pPr>
                <a:defRPr/>
              </a:pPr>
              <a:t>52</a:t>
            </a:fld>
            <a:endParaRPr lang="en-US"/>
          </a:p>
        </p:txBody>
      </p:sp>
    </p:spTree>
    <p:extLst>
      <p:ext uri="{BB962C8B-B14F-4D97-AF65-F5344CB8AC3E}">
        <p14:creationId xmlns:p14="http://schemas.microsoft.com/office/powerpoint/2010/main" val="3463537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Allstate’s framework for personal lines distribution – recognizing some of these trends we’ve talked about. They aren’t placing bets on a channel – but positioning themselves to meet the evolving consumer preferences of a diverse market. They new the market as a </a:t>
            </a:r>
            <a:r>
              <a:rPr lang="en-US" baseline="0" dirty="0" err="1" smtClean="0"/>
              <a:t>functio</a:t>
            </a:r>
            <a:r>
              <a:rPr lang="en-US" baseline="0" dirty="0" smtClean="0"/>
              <a:t> </a:t>
            </a:r>
            <a:r>
              <a:rPr lang="en-US" baseline="0" dirty="0" err="1" smtClean="0"/>
              <a:t>nof</a:t>
            </a:r>
            <a:r>
              <a:rPr lang="en-US" baseline="0" dirty="0" smtClean="0"/>
              <a:t> two variable – brand </a:t>
            </a:r>
            <a:r>
              <a:rPr lang="en-US" baseline="0" dirty="0" err="1" smtClean="0"/>
              <a:t>sensivity</a:t>
            </a:r>
            <a:r>
              <a:rPr lang="en-US" baseline="0" dirty="0" smtClean="0"/>
              <a:t> and the need for advice and/or service. And they are developing offerings for each of these quadrants. </a:t>
            </a:r>
            <a:endParaRPr lang="en-US" dirty="0"/>
          </a:p>
        </p:txBody>
      </p:sp>
      <p:sp>
        <p:nvSpPr>
          <p:cNvPr id="4" name="Slide Number Placeholder 3"/>
          <p:cNvSpPr>
            <a:spLocks noGrp="1"/>
          </p:cNvSpPr>
          <p:nvPr>
            <p:ph type="sldNum" sz="quarter" idx="10"/>
          </p:nvPr>
        </p:nvSpPr>
        <p:spPr/>
        <p:txBody>
          <a:bodyPr/>
          <a:lstStyle/>
          <a:p>
            <a:pPr>
              <a:defRPr/>
            </a:pPr>
            <a:fld id="{7449C882-25D3-4122-BAD7-5DEB73B891C0}" type="slidenum">
              <a:rPr lang="en-US" smtClean="0"/>
              <a:pPr>
                <a:defRPr/>
              </a:pPr>
              <a:t>53</a:t>
            </a:fld>
            <a:endParaRPr lang="en-US"/>
          </a:p>
        </p:txBody>
      </p:sp>
    </p:spTree>
    <p:extLst>
      <p:ext uri="{BB962C8B-B14F-4D97-AF65-F5344CB8AC3E}">
        <p14:creationId xmlns:p14="http://schemas.microsoft.com/office/powerpoint/2010/main" val="1797254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Viewing this more generically – it is a useful model for </a:t>
            </a:r>
            <a:r>
              <a:rPr lang="en-US" dirty="0" err="1" smtClean="0"/>
              <a:t>addressig</a:t>
            </a:r>
            <a:r>
              <a:rPr lang="en-US" dirty="0" smtClean="0"/>
              <a:t> the market</a:t>
            </a:r>
          </a:p>
          <a:p>
            <a:r>
              <a:rPr lang="en-US" dirty="0" err="1" smtClean="0"/>
              <a:t>Indepdent</a:t>
            </a:r>
            <a:r>
              <a:rPr lang="en-US" dirty="0" smtClean="0"/>
              <a:t> agency</a:t>
            </a:r>
          </a:p>
          <a:p>
            <a:r>
              <a:rPr lang="en-US" dirty="0" smtClean="0"/>
              <a:t>Online agency</a:t>
            </a:r>
            <a:r>
              <a:rPr lang="en-US" baseline="0" dirty="0" smtClean="0"/>
              <a:t> </a:t>
            </a:r>
          </a:p>
          <a:p>
            <a:r>
              <a:rPr lang="en-US" baseline="0" dirty="0" smtClean="0"/>
              <a:t>Direct response </a:t>
            </a:r>
          </a:p>
          <a:p>
            <a:r>
              <a:rPr lang="en-US" baseline="0" dirty="0" smtClean="0"/>
              <a:t>And exclusive agency</a:t>
            </a:r>
          </a:p>
          <a:p>
            <a:r>
              <a:rPr lang="en-US" dirty="0" smtClean="0"/>
              <a:t>And when you view it this way – you see that Allstate </a:t>
            </a:r>
            <a:r>
              <a:rPr lang="en-US" dirty="0" err="1" smtClean="0"/>
              <a:t>isnt</a:t>
            </a:r>
            <a:r>
              <a:rPr lang="en-US" dirty="0" smtClean="0"/>
              <a:t>’ alone in </a:t>
            </a:r>
            <a:r>
              <a:rPr lang="en-US" dirty="0" err="1" smtClean="0"/>
              <a:t>positioniing</a:t>
            </a:r>
            <a:r>
              <a:rPr lang="en-US" dirty="0" smtClean="0"/>
              <a:t> themselves to address the needs</a:t>
            </a:r>
            <a:r>
              <a:rPr lang="en-US" baseline="0" dirty="0" smtClean="0"/>
              <a:t> of the evolving consumer market. </a:t>
            </a:r>
            <a:endParaRPr lang="en-US" dirty="0"/>
          </a:p>
        </p:txBody>
      </p:sp>
      <p:sp>
        <p:nvSpPr>
          <p:cNvPr id="4" name="Slide Number Placeholder 3"/>
          <p:cNvSpPr>
            <a:spLocks noGrp="1"/>
          </p:cNvSpPr>
          <p:nvPr>
            <p:ph type="sldNum" sz="quarter" idx="10"/>
          </p:nvPr>
        </p:nvSpPr>
        <p:spPr/>
        <p:txBody>
          <a:bodyPr/>
          <a:lstStyle/>
          <a:p>
            <a:pPr>
              <a:defRPr/>
            </a:pPr>
            <a:fld id="{7449C882-25D3-4122-BAD7-5DEB73B891C0}" type="slidenum">
              <a:rPr lang="en-US" smtClean="0"/>
              <a:pPr>
                <a:defRPr/>
              </a:pPr>
              <a:t>54</a:t>
            </a:fld>
            <a:endParaRPr lang="en-US"/>
          </a:p>
        </p:txBody>
      </p:sp>
    </p:spTree>
    <p:extLst>
      <p:ext uri="{BB962C8B-B14F-4D97-AF65-F5344CB8AC3E}">
        <p14:creationId xmlns:p14="http://schemas.microsoft.com/office/powerpoint/2010/main" val="220546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T</a:t>
            </a:r>
            <a:r>
              <a:rPr lang="en-US" dirty="0" smtClean="0"/>
              <a:t>omorrow’s consumer base is</a:t>
            </a:r>
            <a:r>
              <a:rPr lang="en-US" baseline="0" dirty="0" smtClean="0"/>
              <a:t> going to </a:t>
            </a:r>
            <a:r>
              <a:rPr lang="en-US" dirty="0" smtClean="0"/>
              <a:t>look quite</a:t>
            </a:r>
            <a:r>
              <a:rPr lang="en-US" baseline="0" dirty="0" smtClean="0"/>
              <a:t> different from the way it appears today – and more distinct from the way it appeared when today’s leadership was in their formative years.</a:t>
            </a:r>
          </a:p>
          <a:p>
            <a:endParaRPr lang="en-US" baseline="0" dirty="0" smtClean="0"/>
          </a:p>
          <a:p>
            <a:r>
              <a:rPr lang="en-US" dirty="0" smtClean="0"/>
              <a:t>This is probably a gross generalization</a:t>
            </a:r>
            <a:r>
              <a:rPr lang="en-US" baseline="0" dirty="0" smtClean="0"/>
              <a:t> – but -- the bulk of the industry leaders in today’s personal lines market were probably growing up in the 1970s. The U.S. population was lighter at that time by about 100 million people, it was skewed heavily toward the youth segment, largely white, and the traditional married w/ children household was the norm. Flash forward 30 years – when the emerging group of insurance leaders was entering the workforce – in 2000</a:t>
            </a:r>
          </a:p>
          <a:p>
            <a:r>
              <a:rPr lang="en-US" baseline="0" dirty="0" smtClean="0"/>
              <a:t>Tremendous population growth</a:t>
            </a:r>
          </a:p>
          <a:p>
            <a:r>
              <a:rPr lang="en-US" baseline="0" dirty="0" smtClean="0"/>
              <a:t>A racial and ethnic profile that was starting to look much more diverse.</a:t>
            </a:r>
          </a:p>
          <a:p>
            <a:r>
              <a:rPr lang="en-US" baseline="0" dirty="0" smtClean="0"/>
              <a:t>And the concept of the nuclear family as the typical household was fading quickly</a:t>
            </a:r>
          </a:p>
          <a:p>
            <a:endParaRPr lang="en-US" baseline="0" dirty="0" smtClean="0"/>
          </a:p>
          <a:p>
            <a:r>
              <a:rPr lang="en-US" baseline="0" dirty="0" smtClean="0"/>
              <a:t>In another 30 years – what we’re likely to see is a bigger population – but growing much more slowly</a:t>
            </a:r>
          </a:p>
          <a:p>
            <a:r>
              <a:rPr lang="en-US" baseline="0" dirty="0" smtClean="0"/>
              <a:t>The over 65 segment will have gone from 1 in 10 to 1 in every 5 individuals.</a:t>
            </a:r>
          </a:p>
          <a:p>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As</a:t>
            </a:r>
            <a:r>
              <a:rPr lang="en-US" baseline="0" dirty="0" smtClean="0"/>
              <a:t> an aside – by 2030 in Japan that number will be like 1 in 2.</a:t>
            </a:r>
            <a:endParaRPr lang="en-US" dirty="0" smtClean="0"/>
          </a:p>
          <a:p>
            <a:endParaRPr lang="en-US" baseline="0" dirty="0" smtClean="0"/>
          </a:p>
          <a:p>
            <a:r>
              <a:rPr lang="en-US" baseline="0" dirty="0" smtClean="0"/>
              <a:t>And we’ll be getting close to the point where the white population is acquiring minority status.</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7</a:t>
            </a:fld>
            <a:endParaRPr lang="en-US" dirty="0"/>
          </a:p>
        </p:txBody>
      </p:sp>
    </p:spTree>
    <p:extLst>
      <p:ext uri="{BB962C8B-B14F-4D97-AF65-F5344CB8AC3E}">
        <p14:creationId xmlns:p14="http://schemas.microsoft.com/office/powerpoint/2010/main" val="34254177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distribution landscape</a:t>
            </a:r>
            <a:r>
              <a:rPr lang="en-US" baseline="0" dirty="0" smtClean="0"/>
              <a:t> </a:t>
            </a:r>
            <a:r>
              <a:rPr lang="en-US" dirty="0" smtClean="0"/>
              <a:t>already looks quite a bit different than it did a decade</a:t>
            </a:r>
            <a:r>
              <a:rPr lang="en-US" baseline="0" dirty="0" smtClean="0"/>
              <a:t> ago – although these differences vary by channel. This provides a view of where we think things are from a </a:t>
            </a:r>
            <a:r>
              <a:rPr lang="en-US" baseline="0" dirty="0" err="1" smtClean="0"/>
              <a:t>a</a:t>
            </a:r>
            <a:r>
              <a:rPr lang="en-US" baseline="0" dirty="0" smtClean="0"/>
              <a:t> channel standpoint for the two lines of business – auto clearly much more affected by developments in the direct response channel. In the mid-90s, that direct percentage for auto was, perhaps, 15% -- now it’s pushing close to 30%.</a:t>
            </a:r>
          </a:p>
          <a:p>
            <a:endParaRPr lang="en-US" baseline="0" dirty="0" smtClean="0"/>
          </a:p>
          <a:p>
            <a:r>
              <a:rPr lang="en-US" baseline="0" dirty="0" smtClean="0"/>
              <a:t>The complexity of the home product relative to its auto counterpart is a principle driver of these differences. It’s a more complex product with more decisions to be made (coverage, perils, exclusions, limits) and the potential for a huge mistake is greater with homeowners than with auto. There is, therefore, a reluctance on the part of the consumer to trust the protection of their largest asset to the risks of an online transaction.</a:t>
            </a:r>
          </a:p>
          <a:p>
            <a:endParaRPr lang="en-US" baseline="0" dirty="0" smtClean="0"/>
          </a:p>
          <a:p>
            <a:r>
              <a:rPr lang="en-US" baseline="0" dirty="0" smtClean="0"/>
              <a:t>But we’re curious about where the market might be headed.</a:t>
            </a:r>
            <a:endParaRPr lang="en-US" dirty="0"/>
          </a:p>
        </p:txBody>
      </p:sp>
      <p:sp>
        <p:nvSpPr>
          <p:cNvPr id="4" name="Slide Number Placeholder 3"/>
          <p:cNvSpPr>
            <a:spLocks noGrp="1"/>
          </p:cNvSpPr>
          <p:nvPr>
            <p:ph type="sldNum" sz="quarter" idx="10"/>
          </p:nvPr>
        </p:nvSpPr>
        <p:spPr/>
        <p:txBody>
          <a:bodyPr/>
          <a:lstStyle/>
          <a:p>
            <a:pPr>
              <a:defRPr/>
            </a:pPr>
            <a:fld id="{7449C882-25D3-4122-BAD7-5DEB73B891C0}" type="slidenum">
              <a:rPr lang="en-US" smtClean="0"/>
              <a:pPr>
                <a:defRPr/>
              </a:pPr>
              <a:t>55</a:t>
            </a:fld>
            <a:endParaRPr lang="en-US"/>
          </a:p>
        </p:txBody>
      </p:sp>
    </p:spTree>
    <p:extLst>
      <p:ext uri="{BB962C8B-B14F-4D97-AF65-F5344CB8AC3E}">
        <p14:creationId xmlns:p14="http://schemas.microsoft.com/office/powerpoint/2010/main" val="2512235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endParaRPr lang="en-US" altLang="en-US" dirty="0" smtClean="0">
              <a:ea typeface="ＭＳ Ｐゴシック" pitchFamily="34" charset="-128"/>
            </a:endParaRPr>
          </a:p>
        </p:txBody>
      </p:sp>
      <p:sp>
        <p:nvSpPr>
          <p:cNvPr id="116740" name="Slide Number Placeholder 3"/>
          <p:cNvSpPr>
            <a:spLocks noGrp="1"/>
          </p:cNvSpPr>
          <p:nvPr>
            <p:ph type="sldNum" sz="quarter" idx="5"/>
          </p:nvPr>
        </p:nvSpPr>
        <p:spPr>
          <a:noFill/>
        </p:spPr>
        <p:txBody>
          <a:bodyPr/>
          <a:lstStyle>
            <a:lvl1pPr defTabSz="922338">
              <a:defRPr sz="2400">
                <a:solidFill>
                  <a:schemeClr val="tx1"/>
                </a:solidFill>
                <a:latin typeface="Arial" charset="0"/>
                <a:ea typeface="ＭＳ Ｐゴシック" pitchFamily="34" charset="-128"/>
              </a:defRPr>
            </a:lvl1pPr>
            <a:lvl2pPr marL="742950" indent="-285750" defTabSz="922338">
              <a:defRPr sz="2400">
                <a:solidFill>
                  <a:schemeClr val="tx1"/>
                </a:solidFill>
                <a:latin typeface="Arial" charset="0"/>
                <a:ea typeface="ＭＳ Ｐゴシック" pitchFamily="34" charset="-128"/>
              </a:defRPr>
            </a:lvl2pPr>
            <a:lvl3pPr marL="1143000" indent="-228600" defTabSz="922338">
              <a:defRPr sz="2400">
                <a:solidFill>
                  <a:schemeClr val="tx1"/>
                </a:solidFill>
                <a:latin typeface="Arial" charset="0"/>
                <a:ea typeface="ＭＳ Ｐゴシック" pitchFamily="34" charset="-128"/>
              </a:defRPr>
            </a:lvl3pPr>
            <a:lvl4pPr marL="1600200" indent="-228600" defTabSz="922338">
              <a:defRPr sz="2400">
                <a:solidFill>
                  <a:schemeClr val="tx1"/>
                </a:solidFill>
                <a:latin typeface="Arial" charset="0"/>
                <a:ea typeface="ＭＳ Ｐゴシック" pitchFamily="34" charset="-128"/>
              </a:defRPr>
            </a:lvl4pPr>
            <a:lvl5pPr marL="2057400" indent="-228600" defTabSz="922338">
              <a:defRPr sz="2400">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pitchFamily="34" charset="-128"/>
              </a:defRPr>
            </a:lvl9pPr>
          </a:lstStyle>
          <a:p>
            <a:fld id="{3C91F036-BC44-48F6-8B0C-4FF90CF89BEC}" type="slidenum">
              <a:rPr lang="en-US" altLang="en-US" sz="1100" smtClean="0"/>
              <a:pPr/>
              <a:t>56</a:t>
            </a:fld>
            <a:endParaRPr lang="en-US" altLang="en-US" sz="1100" smtClean="0"/>
          </a:p>
        </p:txBody>
      </p:sp>
    </p:spTree>
    <p:extLst>
      <p:ext uri="{BB962C8B-B14F-4D97-AF65-F5344CB8AC3E}">
        <p14:creationId xmlns:p14="http://schemas.microsoft.com/office/powerpoint/2010/main" val="1608134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dirty="0" smtClean="0">
              <a:latin typeface="Arial" pitchFamily="34" charset="0"/>
            </a:endParaRPr>
          </a:p>
        </p:txBody>
      </p:sp>
      <p:sp>
        <p:nvSpPr>
          <p:cNvPr id="92164" name="Slide Number Placeholder 3"/>
          <p:cNvSpPr>
            <a:spLocks noGrp="1"/>
          </p:cNvSpPr>
          <p:nvPr>
            <p:ph type="sldNum" sz="quarter" idx="5"/>
          </p:nvPr>
        </p:nvSpPr>
        <p:spPr/>
        <p:txBody>
          <a:bodyPr/>
          <a:lstStyle>
            <a:lvl1pPr defTabSz="923925" eaLnBrk="0" hangingPunct="0">
              <a:spcBef>
                <a:spcPct val="30000"/>
              </a:spcBef>
              <a:defRPr sz="1200">
                <a:solidFill>
                  <a:schemeClr val="tx1"/>
                </a:solidFill>
                <a:latin typeface="Arial" pitchFamily="34" charset="0"/>
                <a:ea typeface="MS PGothic" pitchFamily="34" charset="-128"/>
              </a:defRPr>
            </a:lvl1pPr>
            <a:lvl2pPr marL="742950" indent="-285750" defTabSz="923925" eaLnBrk="0" hangingPunct="0">
              <a:spcBef>
                <a:spcPct val="30000"/>
              </a:spcBef>
              <a:defRPr sz="1200">
                <a:solidFill>
                  <a:schemeClr val="tx1"/>
                </a:solidFill>
                <a:latin typeface="Arial" pitchFamily="34" charset="0"/>
                <a:ea typeface="MS PGothic" pitchFamily="34" charset="-128"/>
              </a:defRPr>
            </a:lvl2pPr>
            <a:lvl3pPr marL="1143000" indent="-228600" defTabSz="923925" eaLnBrk="0" hangingPunct="0">
              <a:spcBef>
                <a:spcPct val="30000"/>
              </a:spcBef>
              <a:defRPr sz="1200">
                <a:solidFill>
                  <a:schemeClr val="tx1"/>
                </a:solidFill>
                <a:latin typeface="Arial" pitchFamily="34" charset="0"/>
                <a:ea typeface="MS PGothic" pitchFamily="34" charset="-128"/>
              </a:defRPr>
            </a:lvl3pPr>
            <a:lvl4pPr marL="1600200" indent="-228600" defTabSz="923925" eaLnBrk="0" hangingPunct="0">
              <a:spcBef>
                <a:spcPct val="30000"/>
              </a:spcBef>
              <a:defRPr sz="1200">
                <a:solidFill>
                  <a:schemeClr val="tx1"/>
                </a:solidFill>
                <a:latin typeface="Arial" pitchFamily="34" charset="0"/>
                <a:ea typeface="MS PGothic" pitchFamily="34" charset="-128"/>
              </a:defRPr>
            </a:lvl4pPr>
            <a:lvl5pPr marL="2057400" indent="-228600" defTabSz="923925" eaLnBrk="0" hangingPunct="0">
              <a:spcBef>
                <a:spcPct val="30000"/>
              </a:spcBef>
              <a:defRPr sz="1200">
                <a:solidFill>
                  <a:schemeClr val="tx1"/>
                </a:solidFill>
                <a:latin typeface="Arial" pitchFamily="34" charset="0"/>
                <a:ea typeface="MS PGothic" pitchFamily="34" charset="-128"/>
              </a:defRPr>
            </a:lvl5pPr>
            <a:lvl6pPr marL="25146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F1DC8734-73C8-445E-B950-F346E7756DCA}" type="slidenum">
              <a:rPr lang="en-US" altLang="en-US" sz="1100" smtClean="0"/>
              <a:pPr>
                <a:spcBef>
                  <a:spcPct val="0"/>
                </a:spcBef>
                <a:defRPr/>
              </a:pPr>
              <a:t>57</a:t>
            </a:fld>
            <a:endParaRPr lang="en-US" altLang="en-US" sz="1100" smtClean="0"/>
          </a:p>
        </p:txBody>
      </p:sp>
    </p:spTree>
    <p:extLst>
      <p:ext uri="{BB962C8B-B14F-4D97-AF65-F5344CB8AC3E}">
        <p14:creationId xmlns:p14="http://schemas.microsoft.com/office/powerpoint/2010/main" val="3757087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normAutofit/>
          </a:bodyPr>
          <a:lstStyle/>
          <a:p>
            <a:pPr defTabSz="909638"/>
            <a:endParaRPr lang="en-US" altLang="en-US" dirty="0" smtClean="0"/>
          </a:p>
        </p:txBody>
      </p:sp>
      <p:sp>
        <p:nvSpPr>
          <p:cNvPr id="107524" name="Slide Number Placeholder 3"/>
          <p:cNvSpPr>
            <a:spLocks noGrp="1"/>
          </p:cNvSpPr>
          <p:nvPr>
            <p:ph type="sldNum" sz="quarter" idx="5"/>
          </p:nvPr>
        </p:nvSpPr>
        <p:spPr/>
        <p:txBody>
          <a:bodyPr/>
          <a:lstStyle>
            <a:lvl1pPr defTabSz="923925" eaLnBrk="0" hangingPunct="0">
              <a:spcBef>
                <a:spcPct val="30000"/>
              </a:spcBef>
              <a:defRPr sz="1200">
                <a:solidFill>
                  <a:schemeClr val="tx1"/>
                </a:solidFill>
                <a:latin typeface="Arial" pitchFamily="34" charset="0"/>
                <a:ea typeface="MS PGothic" pitchFamily="34" charset="-128"/>
              </a:defRPr>
            </a:lvl1pPr>
            <a:lvl2pPr marL="742950" indent="-285750" defTabSz="923925" eaLnBrk="0" hangingPunct="0">
              <a:spcBef>
                <a:spcPct val="30000"/>
              </a:spcBef>
              <a:defRPr sz="1200">
                <a:solidFill>
                  <a:schemeClr val="tx1"/>
                </a:solidFill>
                <a:latin typeface="Arial" pitchFamily="34" charset="0"/>
                <a:ea typeface="MS PGothic" pitchFamily="34" charset="-128"/>
              </a:defRPr>
            </a:lvl2pPr>
            <a:lvl3pPr marL="1143000" indent="-228600" defTabSz="923925" eaLnBrk="0" hangingPunct="0">
              <a:spcBef>
                <a:spcPct val="30000"/>
              </a:spcBef>
              <a:defRPr sz="1200">
                <a:solidFill>
                  <a:schemeClr val="tx1"/>
                </a:solidFill>
                <a:latin typeface="Arial" pitchFamily="34" charset="0"/>
                <a:ea typeface="MS PGothic" pitchFamily="34" charset="-128"/>
              </a:defRPr>
            </a:lvl3pPr>
            <a:lvl4pPr marL="1600200" indent="-228600" defTabSz="923925" eaLnBrk="0" hangingPunct="0">
              <a:spcBef>
                <a:spcPct val="30000"/>
              </a:spcBef>
              <a:defRPr sz="1200">
                <a:solidFill>
                  <a:schemeClr val="tx1"/>
                </a:solidFill>
                <a:latin typeface="Arial" pitchFamily="34" charset="0"/>
                <a:ea typeface="MS PGothic" pitchFamily="34" charset="-128"/>
              </a:defRPr>
            </a:lvl4pPr>
            <a:lvl5pPr marL="2057400" indent="-228600" defTabSz="923925" eaLnBrk="0" hangingPunct="0">
              <a:spcBef>
                <a:spcPct val="30000"/>
              </a:spcBef>
              <a:defRPr sz="1200">
                <a:solidFill>
                  <a:schemeClr val="tx1"/>
                </a:solidFill>
                <a:latin typeface="Arial" pitchFamily="34" charset="0"/>
                <a:ea typeface="MS PGothic" pitchFamily="34" charset="-128"/>
              </a:defRPr>
            </a:lvl5pPr>
            <a:lvl6pPr marL="25146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2392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F4ECCA82-B06C-4C19-9238-DB58F98FDF88}" type="slidenum">
              <a:rPr lang="en-US" altLang="en-US" sz="1100" smtClean="0"/>
              <a:pPr>
                <a:spcBef>
                  <a:spcPct val="0"/>
                </a:spcBef>
                <a:defRPr/>
              </a:pPr>
              <a:t>58</a:t>
            </a:fld>
            <a:endParaRPr lang="en-US" altLang="en-US" sz="1100" smtClean="0"/>
          </a:p>
        </p:txBody>
      </p:sp>
    </p:spTree>
    <p:extLst>
      <p:ext uri="{BB962C8B-B14F-4D97-AF65-F5344CB8AC3E}">
        <p14:creationId xmlns:p14="http://schemas.microsoft.com/office/powerpoint/2010/main" val="18225571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59</a:t>
            </a:fld>
            <a:endParaRPr lang="en-US"/>
          </a:p>
        </p:txBody>
      </p:sp>
    </p:spTree>
    <p:extLst>
      <p:ext uri="{BB962C8B-B14F-4D97-AF65-F5344CB8AC3E}">
        <p14:creationId xmlns:p14="http://schemas.microsoft.com/office/powerpoint/2010/main" val="226690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7871">
              <a:defRPr/>
            </a:pPr>
            <a:r>
              <a:rPr lang="en-US" dirty="0" smtClean="0"/>
              <a:t>Let’s look at some of these factors in more detail. </a:t>
            </a:r>
          </a:p>
          <a:p>
            <a:pPr defTabSz="877871">
              <a:defRPr/>
            </a:pPr>
            <a:r>
              <a:rPr lang="en-US" dirty="0" smtClean="0"/>
              <a:t>Population growth has been a driver of U.S. business growth and insurers have benefitted from this. A growing population means an expanding market, optimism, and a growing workforce. Continued growth should not be taken for granted, however, and is not a worldwide phenomenon. Population change can be much slower or even negative, as it is in many of the developed nations. The outlook for the U.S. is for continued population growth, but it is critical for planning purposes to understand the changing character of this growth.</a:t>
            </a:r>
          </a:p>
          <a:p>
            <a:pPr defTabSz="877871">
              <a:defRPr/>
            </a:pPr>
            <a:endParaRPr lang="en-US" dirty="0" smtClean="0"/>
          </a:p>
          <a:p>
            <a:pPr defTabSz="877871">
              <a:defRPr/>
            </a:pPr>
            <a:r>
              <a:rPr lang="en-US" dirty="0" smtClean="0"/>
              <a:t>The most important distinction between prior decades and those that are unfolding is that the pace of growth will be slower.</a:t>
            </a:r>
          </a:p>
          <a:p>
            <a:pPr defTabSz="877871">
              <a:defRPr/>
            </a:pPr>
            <a:endParaRPr lang="en-US" dirty="0" smtClean="0"/>
          </a:p>
          <a:p>
            <a:pPr defTabSz="877871">
              <a:defRPr/>
            </a:pPr>
            <a:r>
              <a:rPr lang="en-US" dirty="0" smtClean="0"/>
              <a:t>The second graph shows U.S. population </a:t>
            </a:r>
            <a:r>
              <a:rPr lang="en-US" b="1" u="sng" dirty="0" smtClean="0"/>
              <a:t>growth</a:t>
            </a:r>
            <a:r>
              <a:rPr lang="en-US" dirty="0" smtClean="0"/>
              <a:t> by decade from 1800 through a forecast for 2030.</a:t>
            </a:r>
            <a:r>
              <a:rPr lang="en-US" baseline="0" dirty="0" smtClean="0"/>
              <a:t> </a:t>
            </a:r>
          </a:p>
          <a:p>
            <a:pPr defTabSz="877871">
              <a:defRPr/>
            </a:pPr>
            <a:endParaRPr lang="en-US" dirty="0" smtClean="0"/>
          </a:p>
          <a:p>
            <a:pPr defTabSz="877871">
              <a:defRPr/>
            </a:pPr>
            <a:r>
              <a:rPr lang="en-US" dirty="0" smtClean="0"/>
              <a:t>The decade that ended in 2010 saw the slowest rate of total population growth (9.7%) since the Great Depression, and </a:t>
            </a:r>
            <a:r>
              <a:rPr lang="en-US" i="1" dirty="0" smtClean="0"/>
              <a:t>projections for the current decade are for even slower growth (7.9%).</a:t>
            </a:r>
            <a:r>
              <a:rPr lang="en-US" dirty="0" smtClean="0"/>
              <a:t> Fewer Americans are in their child-bearing years, and the recession has slowed the pace of immigration. Slower overall growth dampens growth of the consumer base </a:t>
            </a:r>
            <a:r>
              <a:rPr lang="en-US" b="1" u="sng" dirty="0" smtClean="0"/>
              <a:t>and</a:t>
            </a:r>
            <a:r>
              <a:rPr lang="en-US" dirty="0" smtClean="0"/>
              <a:t> constrains the availability of the talent pool.</a:t>
            </a:r>
          </a:p>
          <a:p>
            <a:pPr defTabSz="877871">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Behind this projected slowdown are assumptions about the three key determinants of population growth: fertility, mortality, and immigration.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While fertility rates are close to the population replacement level in the U.S. (2.1 births per woman), population projections assume a slow-but-steady erosion in this figure as the fertility rates of higher fertility racial/ethnic groups begin to converge on the average fertility rates of non-Hispanic whites over time. For</a:t>
            </a:r>
            <a:r>
              <a:rPr lang="en-US" sz="1200" kern="1200" baseline="0" dirty="0" smtClean="0">
                <a:solidFill>
                  <a:schemeClr val="tx1"/>
                </a:solidFill>
                <a:effectLst/>
                <a:latin typeface="Arial" charset="0"/>
                <a:ea typeface="ＭＳ Ｐゴシック" pitchFamily="1" charset="-128"/>
                <a:cs typeface="+mn-cs"/>
              </a:rPr>
              <a:t> the first time in history – the death rate exceeds the birth rate.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ＭＳ Ｐゴシック"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Advances in medical technology and improved living conditions provided improvements in mortality rates, but an increasing age profile for the U.S. population is expected to begin to push mortality rates back up in the coming decades.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 Helping to offset these negatives somewhat is the beneficial impact of immigration. The U.S. remains a target for immigrants and population projections assume an ever greater contribution of immigration to the overall growth figure, with particularly strong growth over the next 20 years.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These trends are expected to translate into slower exposure growth with a potential impact on competitive dynamics in the personal lines market. An expanding population has fueled growth in exposure units in both personal auto and homeowners, but longer-term planning will need to reflect slower growth. The slowing growth in population is also expected to have a dampening effect on growth in insured values. All other things being equal, slower population growth is expected to slow demand, which will, in turn, exert downward pressure on asset values—personal property and vehicle. Finally, reduced population growth rates are expected to promote increased competition, which will have a downward impact on rates. The personal auto line has already seen a flattening in average premium growth over the better part of the last decade.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8</a:t>
            </a:fld>
            <a:endParaRPr lang="en-US" dirty="0"/>
          </a:p>
        </p:txBody>
      </p:sp>
    </p:spTree>
    <p:extLst>
      <p:ext uri="{BB962C8B-B14F-4D97-AF65-F5344CB8AC3E}">
        <p14:creationId xmlns:p14="http://schemas.microsoft.com/office/powerpoint/2010/main" val="340637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next trend is the</a:t>
            </a:r>
            <a:r>
              <a:rPr lang="en-US" baseline="0" dirty="0" smtClean="0"/>
              <a:t> rather remarkable geographic growth pattern developing.</a:t>
            </a:r>
          </a:p>
          <a:p>
            <a:r>
              <a:rPr lang="en-US" sz="1200" kern="1200" dirty="0" smtClean="0">
                <a:solidFill>
                  <a:schemeClr val="tx1"/>
                </a:solidFill>
                <a:effectLst/>
                <a:latin typeface="Arial" charset="0"/>
                <a:ea typeface="ＭＳ Ｐゴシック" pitchFamily="1" charset="-128"/>
                <a:cs typeface="+mn-cs"/>
              </a:rPr>
              <a:t>Total population will be growing more slowly relative to historical norms, but it will not be growing uniformly. </a:t>
            </a:r>
            <a:r>
              <a:rPr lang="en-US" baseline="0" dirty="0" smtClean="0"/>
              <a:t>The map shows population growth in each of the 50 states since 2000 – the darker the shading -- the stronger the growth. </a:t>
            </a:r>
            <a:r>
              <a:rPr lang="en-US" sz="1200" kern="1200" dirty="0" smtClean="0">
                <a:solidFill>
                  <a:schemeClr val="tx1"/>
                </a:solidFill>
                <a:effectLst/>
                <a:latin typeface="Arial" charset="0"/>
                <a:ea typeface="ＭＳ Ｐゴシック" pitchFamily="1" charset="-128"/>
                <a:cs typeface="+mn-cs"/>
              </a:rPr>
              <a:t>Growth is much stronger in the South and the West. The Northeast is barely growing and the Midwest is only a little better. Between 2000 and 2013, the United States population increased by an estimated 34 million. More than half (53%) of total population growth came from the southern states.</a:t>
            </a:r>
          </a:p>
          <a:p>
            <a:endParaRPr lang="en-US" dirty="0" smtClean="0"/>
          </a:p>
          <a:p>
            <a:r>
              <a:rPr lang="en-US" baseline="0" dirty="0" smtClean="0"/>
              <a:t>Texas alone added 5.5 m and Florida another 3.5 million. </a:t>
            </a:r>
          </a:p>
          <a:p>
            <a:endParaRPr lang="en-US" baseline="0" dirty="0" smtClean="0"/>
          </a:p>
          <a:p>
            <a:r>
              <a:rPr lang="en-US" baseline="0" dirty="0" smtClean="0"/>
              <a:t>Meanwhile, MI lost population and Rhode Island was basically flat – not growth over the 13 year period.</a:t>
            </a:r>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9</a:t>
            </a:fld>
            <a:endParaRPr lang="en-US" dirty="0"/>
          </a:p>
        </p:txBody>
      </p:sp>
    </p:spTree>
    <p:extLst>
      <p:ext uri="{BB962C8B-B14F-4D97-AF65-F5344CB8AC3E}">
        <p14:creationId xmlns:p14="http://schemas.microsoft.com/office/powerpoint/2010/main" val="99469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A look at migration trends over the last few years finds ongoing state population growth patterns consistent with longer-term trends. States benefiting from large population gains tend to be Western and Southern states …</a:t>
            </a:r>
          </a:p>
          <a:p>
            <a:r>
              <a:rPr lang="en-US" sz="1200" kern="1200" dirty="0" smtClean="0">
                <a:solidFill>
                  <a:schemeClr val="tx1"/>
                </a:solidFill>
                <a:effectLst/>
                <a:latin typeface="Arial" charset="0"/>
                <a:ea typeface="ＭＳ Ｐゴシック" pitchFamily="1" charset="-128"/>
                <a:cs typeface="+mn-cs"/>
              </a:rPr>
              <a:t>… while those struggling with dwindling populations tend to be in the Northeast and Midwest. </a:t>
            </a:r>
          </a:p>
          <a:p>
            <a:endParaRPr lang="en-US" sz="1200" kern="1200" dirty="0" smtClean="0">
              <a:solidFill>
                <a:schemeClr val="tx1"/>
              </a:solidFill>
              <a:effectLst/>
              <a:latin typeface="Arial" charset="0"/>
              <a:ea typeface="ＭＳ Ｐゴシック"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The map provides a graphic summary of state to state migration flows from data collected in the most recent (2012) American Community Survey of the U.S. Census. States with the greatest net inflow rate of interstate migrants from 2011 to 2012 are shown in progressively darker shades of blue. Between 2011 and 2012 North Dakota experienced a net migration gain equal to 2.1% of state population, while Alaska and New Jersey experienced a loss of one percent or more of state population.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Florida and Texas continue to attract the largest number of domestic migrants (as opposed to the highest migration rate). These two states have been the domestic migration leaders in the nation every year since 2000.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 charset="-128"/>
                <a:cs typeface="+mn-cs"/>
              </a:rPr>
              <a:t>New York experienced the greatest volume loss due to state-to-state movements between 2011 and 2012.</a:t>
            </a:r>
          </a:p>
          <a:p>
            <a:endParaRPr lang="en-US" dirty="0"/>
          </a:p>
        </p:txBody>
      </p:sp>
      <p:sp>
        <p:nvSpPr>
          <p:cNvPr id="4" name="Slide Number Placeholder 3"/>
          <p:cNvSpPr>
            <a:spLocks noGrp="1"/>
          </p:cNvSpPr>
          <p:nvPr>
            <p:ph type="sldNum" sz="quarter" idx="10"/>
          </p:nvPr>
        </p:nvSpPr>
        <p:spPr/>
        <p:txBody>
          <a:bodyPr/>
          <a:lstStyle/>
          <a:p>
            <a:pPr>
              <a:defRPr/>
            </a:pPr>
            <a:fld id="{4C840FF4-D027-4A75-9CD2-0BECBAD3E412}" type="slidenum">
              <a:rPr lang="en-US" smtClean="0"/>
              <a:pPr>
                <a:defRPr/>
              </a:pPr>
              <a:t>10</a:t>
            </a:fld>
            <a:endParaRPr lang="en-US" dirty="0"/>
          </a:p>
        </p:txBody>
      </p:sp>
    </p:spTree>
    <p:extLst>
      <p:ext uri="{BB962C8B-B14F-4D97-AF65-F5344CB8AC3E}">
        <p14:creationId xmlns:p14="http://schemas.microsoft.com/office/powerpoint/2010/main" val="233590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In order to maintain population stability, the birthrate must remain at 2.1 births per woman. Above that, the population rises; below that, it falls. </a:t>
            </a:r>
            <a:r>
              <a:rPr lang="en-US" sz="1200" b="0" i="0" kern="1200" smtClean="0">
                <a:solidFill>
                  <a:schemeClr val="tx1"/>
                </a:solidFill>
                <a:effectLst/>
                <a:latin typeface="+mn-lt"/>
                <a:ea typeface="+mn-ea"/>
                <a:cs typeface="+mn-cs"/>
              </a:rPr>
              <a:t>In the advanced industrial world, the birthrate is already substantially below 2.1. </a:t>
            </a:r>
            <a:endParaRPr lang="en-US"/>
          </a:p>
        </p:txBody>
      </p:sp>
      <p:sp>
        <p:nvSpPr>
          <p:cNvPr id="4" name="Slide Number Placeholder 3"/>
          <p:cNvSpPr>
            <a:spLocks noGrp="1"/>
          </p:cNvSpPr>
          <p:nvPr>
            <p:ph type="sldNum" sz="quarter" idx="10"/>
          </p:nvPr>
        </p:nvSpPr>
        <p:spPr/>
        <p:txBody>
          <a:bodyPr/>
          <a:lstStyle/>
          <a:p>
            <a:pPr>
              <a:defRPr/>
            </a:pPr>
            <a:fld id="{11E3F4D8-6C95-48FB-8BA9-F33A4BA866BF}" type="slidenum">
              <a:rPr lang="en-US" smtClean="0"/>
              <a:pPr>
                <a:defRPr/>
              </a:pPr>
              <a:t>11</a:t>
            </a:fld>
            <a:endParaRPr lang="en-US"/>
          </a:p>
        </p:txBody>
      </p:sp>
    </p:spTree>
    <p:extLst>
      <p:ext uri="{BB962C8B-B14F-4D97-AF65-F5344CB8AC3E}">
        <p14:creationId xmlns:p14="http://schemas.microsoft.com/office/powerpoint/2010/main" val="47294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solidFill>
          <a:schemeClr val="bg1"/>
        </a:solid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233363" y="6408738"/>
            <a:ext cx="50212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10000"/>
              </a:spcBef>
              <a:spcAft>
                <a:spcPct val="10000"/>
              </a:spcAft>
            </a:pPr>
            <a:r>
              <a:rPr lang="en-GB" altLang="en-US" sz="900" b="1" dirty="0">
                <a:solidFill>
                  <a:schemeClr val="accent1"/>
                </a:solidFill>
              </a:rPr>
              <a:t>One Financial </a:t>
            </a:r>
            <a:r>
              <a:rPr lang="en-GB" altLang="en-US" sz="900" b="1" dirty="0" smtClean="0">
                <a:solidFill>
                  <a:schemeClr val="accent1"/>
                </a:solidFill>
              </a:rPr>
              <a:t>Plaza</a:t>
            </a:r>
            <a:r>
              <a:rPr lang="en-GB" altLang="en-US" sz="900" dirty="0" smtClean="0">
                <a:solidFill>
                  <a:schemeClr val="accent1"/>
                </a:solidFill>
              </a:rPr>
              <a:t> Hartford</a:t>
            </a:r>
            <a:r>
              <a:rPr lang="en-GB" altLang="en-US" sz="900" dirty="0">
                <a:solidFill>
                  <a:schemeClr val="accent1"/>
                </a:solidFill>
              </a:rPr>
              <a:t>, CT </a:t>
            </a:r>
            <a:r>
              <a:rPr lang="en-GB" altLang="en-US" sz="900" dirty="0" smtClean="0">
                <a:solidFill>
                  <a:schemeClr val="accent1"/>
                </a:solidFill>
              </a:rPr>
              <a:t>06103 | www.conning.com</a:t>
            </a:r>
            <a:endParaRPr lang="en-GB" altLang="en-US" sz="900" dirty="0">
              <a:solidFill>
                <a:schemeClr val="accent1"/>
              </a:solidFill>
            </a:endParaRPr>
          </a:p>
        </p:txBody>
      </p:sp>
      <p:pic>
        <p:nvPicPr>
          <p:cNvPr id="5"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85750"/>
            <a:ext cx="2743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32951" y="2875750"/>
            <a:ext cx="2753282" cy="908051"/>
          </a:xfrm>
        </p:spPr>
        <p:txBody>
          <a:bodyPr/>
          <a:lstStyle>
            <a:lvl1pPr algn="ctr">
              <a:defRPr sz="1800" b="1">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32952" y="3783801"/>
            <a:ext cx="2753281" cy="589770"/>
          </a:xfrm>
        </p:spPr>
        <p:txBody>
          <a:bodyPr>
            <a:normAutofit/>
          </a:bodyPr>
          <a:lstStyle>
            <a:lvl1pPr marL="0" indent="0" algn="ctr">
              <a:buNone/>
              <a:defRPr sz="11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6254" y="3175"/>
            <a:ext cx="4462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34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837267" y="685800"/>
            <a:ext cx="5486400" cy="502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3"/>
          </p:nvPr>
        </p:nvSpPr>
        <p:spPr>
          <a:xfrm>
            <a:off x="323903" y="5708406"/>
            <a:ext cx="8496248" cy="644769"/>
          </a:xfrm>
        </p:spPr>
        <p:txBody>
          <a:bodyPr anchor="b">
            <a:normAutofit/>
          </a:bodyPr>
          <a:lstStyle>
            <a:lvl1pPr>
              <a:spcBef>
                <a:spcPts val="200"/>
              </a:spcBef>
              <a:spcAft>
                <a:spcPts val="0"/>
              </a:spcAft>
              <a:defRPr sz="800" b="0">
                <a:solidFill>
                  <a:schemeClr val="bg2">
                    <a:lumMod val="75000"/>
                  </a:schemeClr>
                </a:solidFill>
              </a:defRPr>
            </a:lvl1pPr>
            <a:lvl2pPr>
              <a:spcBef>
                <a:spcPts val="200"/>
              </a:spcBef>
              <a:spcAft>
                <a:spcPts val="0"/>
              </a:spcAft>
              <a:defRPr sz="800" b="1">
                <a:solidFill>
                  <a:schemeClr val="bg2">
                    <a:lumMod val="75000"/>
                  </a:schemeClr>
                </a:solidFill>
              </a:defRPr>
            </a:lvl2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4"/>
          </p:nvPr>
        </p:nvSpPr>
        <p:spPr/>
        <p:txBody>
          <a:bodyPr/>
          <a:lstStyle>
            <a:lvl1pPr>
              <a:defRPr/>
            </a:lvl1pPr>
          </a:lstStyle>
          <a:p>
            <a:pPr>
              <a:defRPr/>
            </a:pPr>
            <a:fld id="{09F9AC3E-51AD-442D-9AFE-A933B7F6B391}" type="slidenum">
              <a:rPr lang="en-US"/>
              <a:pPr>
                <a:defRPr/>
              </a:pPr>
              <a:t>‹#›</a:t>
            </a:fld>
            <a:endParaRPr lang="en-US"/>
          </a:p>
        </p:txBody>
      </p:sp>
    </p:spTree>
    <p:extLst>
      <p:ext uri="{BB962C8B-B14F-4D97-AF65-F5344CB8AC3E}">
        <p14:creationId xmlns:p14="http://schemas.microsoft.com/office/powerpoint/2010/main" val="41305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903" y="1165147"/>
            <a:ext cx="8496248" cy="45432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4"/>
          </p:nvPr>
        </p:nvSpPr>
        <p:spPr>
          <a:xfrm>
            <a:off x="323903" y="685722"/>
            <a:ext cx="8496250" cy="479425"/>
          </a:xfrm>
        </p:spPr>
        <p:txBody>
          <a:bodyPr>
            <a:normAutofit/>
          </a:bodyPr>
          <a:lstStyle>
            <a:lvl1pPr marL="0" indent="0" algn="ctr">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2"/>
          <p:cNvSpPr>
            <a:spLocks noGrp="1"/>
          </p:cNvSpPr>
          <p:nvPr>
            <p:ph idx="13"/>
          </p:nvPr>
        </p:nvSpPr>
        <p:spPr>
          <a:xfrm>
            <a:off x="323903" y="5708406"/>
            <a:ext cx="8496248" cy="644769"/>
          </a:xfrm>
        </p:spPr>
        <p:txBody>
          <a:bodyPr anchor="b">
            <a:normAutofit/>
          </a:bodyPr>
          <a:lstStyle>
            <a:lvl1pPr>
              <a:spcBef>
                <a:spcPts val="200"/>
              </a:spcBef>
              <a:spcAft>
                <a:spcPts val="0"/>
              </a:spcAft>
              <a:defRPr sz="800" b="0">
                <a:solidFill>
                  <a:schemeClr val="bg2">
                    <a:lumMod val="75000"/>
                  </a:schemeClr>
                </a:solidFill>
              </a:defRPr>
            </a:lvl1pPr>
            <a:lvl2pPr>
              <a:spcBef>
                <a:spcPts val="200"/>
              </a:spcBef>
              <a:spcAft>
                <a:spcPts val="0"/>
              </a:spcAft>
              <a:defRPr sz="800" b="1">
                <a:solidFill>
                  <a:schemeClr val="bg2">
                    <a:lumMod val="75000"/>
                  </a:schemeClr>
                </a:solidFill>
              </a:defRPr>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5"/>
          </p:nvPr>
        </p:nvSpPr>
        <p:spPr/>
        <p:txBody>
          <a:bodyPr/>
          <a:lstStyle>
            <a:lvl1pPr>
              <a:defRPr/>
            </a:lvl1pPr>
          </a:lstStyle>
          <a:p>
            <a:pPr>
              <a:defRPr/>
            </a:pPr>
            <a:fld id="{251D4E82-E721-4940-A172-172A6CAB4D0F}" type="slidenum">
              <a:rPr lang="en-US"/>
              <a:pPr>
                <a:defRPr/>
              </a:pPr>
              <a:t>‹#›</a:t>
            </a:fld>
            <a:endParaRPr lang="en-US"/>
          </a:p>
        </p:txBody>
      </p:sp>
    </p:spTree>
    <p:extLst>
      <p:ext uri="{BB962C8B-B14F-4D97-AF65-F5344CB8AC3E}">
        <p14:creationId xmlns:p14="http://schemas.microsoft.com/office/powerpoint/2010/main" val="737633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902" y="1165147"/>
            <a:ext cx="8496248" cy="45432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4"/>
          </p:nvPr>
        </p:nvSpPr>
        <p:spPr>
          <a:xfrm>
            <a:off x="321677" y="685722"/>
            <a:ext cx="8498450" cy="479425"/>
          </a:xfrm>
        </p:spPr>
        <p:txBody>
          <a:bodyP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2"/>
          <p:cNvSpPr>
            <a:spLocks noGrp="1"/>
          </p:cNvSpPr>
          <p:nvPr>
            <p:ph idx="13"/>
          </p:nvPr>
        </p:nvSpPr>
        <p:spPr>
          <a:xfrm>
            <a:off x="323903" y="5708406"/>
            <a:ext cx="8496248" cy="644769"/>
          </a:xfrm>
        </p:spPr>
        <p:txBody>
          <a:bodyPr anchor="b">
            <a:normAutofit/>
          </a:bodyPr>
          <a:lstStyle>
            <a:lvl1pPr>
              <a:spcBef>
                <a:spcPts val="200"/>
              </a:spcBef>
              <a:spcAft>
                <a:spcPts val="0"/>
              </a:spcAft>
              <a:defRPr sz="800" b="0">
                <a:solidFill>
                  <a:srgbClr val="909090"/>
                </a:solidFill>
              </a:defRPr>
            </a:lvl1pPr>
            <a:lvl2pPr>
              <a:spcBef>
                <a:spcPts val="200"/>
              </a:spcBef>
              <a:spcAft>
                <a:spcPts val="0"/>
              </a:spcAft>
              <a:defRPr sz="800" b="1">
                <a:solidFill>
                  <a:srgbClr val="909090"/>
                </a:solidFill>
              </a:defRPr>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5"/>
          </p:nvPr>
        </p:nvSpPr>
        <p:spPr/>
        <p:txBody>
          <a:bodyPr/>
          <a:lstStyle>
            <a:lvl1pPr>
              <a:defRPr/>
            </a:lvl1pPr>
          </a:lstStyle>
          <a:p>
            <a:pPr>
              <a:defRPr/>
            </a:pPr>
            <a:fld id="{97D4F2F7-86A2-45A5-8A7E-18829F9A1677}" type="slidenum">
              <a:rPr lang="en-US"/>
              <a:pPr>
                <a:defRPr/>
              </a:pPr>
              <a:t>‹#›</a:t>
            </a:fld>
            <a:endParaRPr lang="en-US"/>
          </a:p>
        </p:txBody>
      </p:sp>
    </p:spTree>
    <p:extLst>
      <p:ext uri="{BB962C8B-B14F-4D97-AF65-F5344CB8AC3E}">
        <p14:creationId xmlns:p14="http://schemas.microsoft.com/office/powerpoint/2010/main" val="3104674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902" y="685800"/>
            <a:ext cx="3171621" cy="502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3"/>
          </p:nvPr>
        </p:nvSpPr>
        <p:spPr>
          <a:xfrm>
            <a:off x="3671887" y="685800"/>
            <a:ext cx="5148264" cy="502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6"/>
          </p:nvPr>
        </p:nvSpPr>
        <p:spPr>
          <a:xfrm>
            <a:off x="323903" y="5708406"/>
            <a:ext cx="8496248" cy="644769"/>
          </a:xfrm>
        </p:spPr>
        <p:txBody>
          <a:bodyPr anchor="b">
            <a:normAutofit/>
          </a:bodyPr>
          <a:lstStyle>
            <a:lvl1pPr>
              <a:spcBef>
                <a:spcPts val="200"/>
              </a:spcBef>
              <a:spcAft>
                <a:spcPts val="0"/>
              </a:spcAft>
              <a:defRPr sz="800" b="0">
                <a:solidFill>
                  <a:schemeClr val="bg2">
                    <a:lumMod val="75000"/>
                  </a:schemeClr>
                </a:solidFill>
              </a:defRPr>
            </a:lvl1pPr>
            <a:lvl2pPr>
              <a:spcBef>
                <a:spcPts val="200"/>
              </a:spcBef>
              <a:spcAft>
                <a:spcPts val="0"/>
              </a:spcAft>
              <a:defRPr sz="800" b="1">
                <a:solidFill>
                  <a:schemeClr val="bg2">
                    <a:lumMod val="75000"/>
                  </a:schemeClr>
                </a:solidFill>
              </a:defRPr>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7"/>
          </p:nvPr>
        </p:nvSpPr>
        <p:spPr/>
        <p:txBody>
          <a:bodyPr/>
          <a:lstStyle>
            <a:lvl1pPr>
              <a:defRPr/>
            </a:lvl1pPr>
          </a:lstStyle>
          <a:p>
            <a:pPr>
              <a:defRPr/>
            </a:pPr>
            <a:fld id="{95852A82-9F3D-4DE1-9999-A10F5882832C}" type="slidenum">
              <a:rPr lang="en-US"/>
              <a:pPr>
                <a:defRPr/>
              </a:pPr>
              <a:t>‹#›</a:t>
            </a:fld>
            <a:endParaRPr lang="en-US"/>
          </a:p>
        </p:txBody>
      </p:sp>
    </p:spTree>
    <p:extLst>
      <p:ext uri="{BB962C8B-B14F-4D97-AF65-F5344CB8AC3E}">
        <p14:creationId xmlns:p14="http://schemas.microsoft.com/office/powerpoint/2010/main" val="305528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30809" y="685722"/>
            <a:ext cx="8497888" cy="27432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3"/>
          </p:nvPr>
        </p:nvSpPr>
        <p:spPr>
          <a:xfrm>
            <a:off x="330809" y="3597779"/>
            <a:ext cx="8497888" cy="21172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6"/>
          </p:nvPr>
        </p:nvSpPr>
        <p:spPr>
          <a:xfrm>
            <a:off x="323903" y="5708406"/>
            <a:ext cx="8496248" cy="644769"/>
          </a:xfrm>
        </p:spPr>
        <p:txBody>
          <a:bodyPr anchor="b">
            <a:normAutofit/>
          </a:bodyPr>
          <a:lstStyle>
            <a:lvl1pPr>
              <a:spcBef>
                <a:spcPts val="200"/>
              </a:spcBef>
              <a:spcAft>
                <a:spcPts val="0"/>
              </a:spcAft>
              <a:defRPr sz="800" b="0">
                <a:solidFill>
                  <a:schemeClr val="bg2">
                    <a:lumMod val="75000"/>
                  </a:schemeClr>
                </a:solidFill>
              </a:defRPr>
            </a:lvl1pPr>
            <a:lvl2pPr>
              <a:spcBef>
                <a:spcPts val="200"/>
              </a:spcBef>
              <a:spcAft>
                <a:spcPts val="0"/>
              </a:spcAft>
              <a:defRPr sz="800" b="1">
                <a:solidFill>
                  <a:schemeClr val="bg2">
                    <a:lumMod val="75000"/>
                  </a:schemeClr>
                </a:solidFill>
              </a:defRPr>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7"/>
          </p:nvPr>
        </p:nvSpPr>
        <p:spPr/>
        <p:txBody>
          <a:bodyPr/>
          <a:lstStyle>
            <a:lvl1pPr>
              <a:defRPr/>
            </a:lvl1pPr>
          </a:lstStyle>
          <a:p>
            <a:pPr>
              <a:defRPr/>
            </a:pPr>
            <a:fld id="{D31D2B5D-953E-4295-8F67-B0AFD0532DFD}" type="slidenum">
              <a:rPr lang="en-US"/>
              <a:pPr>
                <a:defRPr/>
              </a:pPr>
              <a:t>‹#›</a:t>
            </a:fld>
            <a:endParaRPr lang="en-US"/>
          </a:p>
        </p:txBody>
      </p:sp>
    </p:spTree>
    <p:extLst>
      <p:ext uri="{BB962C8B-B14F-4D97-AF65-F5344CB8AC3E}">
        <p14:creationId xmlns:p14="http://schemas.microsoft.com/office/powerpoint/2010/main" val="99638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457200"/>
            <a:ext cx="8229600" cy="27432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914400"/>
            <a:ext cx="6400800" cy="1328056"/>
          </a:xfrm>
        </p:spPr>
        <p:txBody>
          <a:bodyPr/>
          <a:lstStyle>
            <a:lvl1pPr>
              <a:spcBef>
                <a:spcPts val="300"/>
              </a:spcBef>
              <a:spcAft>
                <a:spcPts val="900"/>
              </a:spcAft>
              <a:defRPr/>
            </a:lvl1pPr>
            <a:lvl2pPr>
              <a:spcAft>
                <a:spcPts val="600"/>
              </a:spcAf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77584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rIns="45720"/>
          <a:lstStyle/>
          <a:p>
            <a:r>
              <a:rPr lang="en-US" smtClean="0"/>
              <a:t>Click to edit Master title style</a:t>
            </a:r>
            <a:endParaRPr lang="en-US"/>
          </a:p>
        </p:txBody>
      </p:sp>
    </p:spTree>
    <p:extLst>
      <p:ext uri="{BB962C8B-B14F-4D97-AF65-F5344CB8AC3E}">
        <p14:creationId xmlns:p14="http://schemas.microsoft.com/office/powerpoint/2010/main" val="202155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14 header 12 Fo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b="0"/>
            </a:lvl1pPr>
          </a:lstStyle>
          <a:p>
            <a:r>
              <a:rPr lang="en-US" smtClean="0"/>
              <a:t>Click to edit Master title style</a:t>
            </a:r>
            <a:endParaRPr lang="en-US" dirty="0"/>
          </a:p>
        </p:txBody>
      </p:sp>
      <p:sp>
        <p:nvSpPr>
          <p:cNvPr id="6" name="Content Placeholder 5"/>
          <p:cNvSpPr>
            <a:spLocks noGrp="1"/>
          </p:cNvSpPr>
          <p:nvPr>
            <p:ph sz="quarter" idx="10"/>
          </p:nvPr>
        </p:nvSpPr>
        <p:spPr>
          <a:xfrm>
            <a:off x="201168" y="667511"/>
            <a:ext cx="8714232" cy="5704713"/>
          </a:xfrm>
        </p:spPr>
        <p:txBody>
          <a:bodyPr/>
          <a:lstStyle>
            <a:lvl1pPr>
              <a:defRPr sz="1400">
                <a:solidFill>
                  <a:schemeClr val="tx1"/>
                </a:solidFill>
              </a:defRPr>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8988710"/>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152400" y="280988"/>
            <a:ext cx="8915400" cy="434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22262" y="3999139"/>
            <a:ext cx="7699375" cy="1362075"/>
          </a:xfrm>
        </p:spPr>
        <p:txBody>
          <a:bodyPr anchor="t"/>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22262" y="2498952"/>
            <a:ext cx="7699375" cy="1500187"/>
          </a:xfrm>
        </p:spPr>
        <p:txBody>
          <a:bodyPr anchor="b"/>
          <a:lstStyle>
            <a:lvl1pPr marL="0" indent="0">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8681DD3-4D6C-412E-B878-89BD8C1C6F96}" type="slidenum">
              <a:rPr lang="en-US"/>
              <a:pPr>
                <a:defRPr/>
              </a:pPr>
              <a:t>‹#›</a:t>
            </a:fld>
            <a:endParaRPr lang="en-US"/>
          </a:p>
        </p:txBody>
      </p:sp>
    </p:spTree>
    <p:extLst>
      <p:ext uri="{BB962C8B-B14F-4D97-AF65-F5344CB8AC3E}">
        <p14:creationId xmlns:p14="http://schemas.microsoft.com/office/powerpoint/2010/main" val="269204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503920" cy="482600"/>
          </a:xfrm>
        </p:spPr>
        <p:txBody>
          <a:bodyPr lIns="45720" rIns="45720"/>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23902" y="685800"/>
            <a:ext cx="8503920" cy="502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3"/>
          </p:nvPr>
        </p:nvSpPr>
        <p:spPr>
          <a:xfrm>
            <a:off x="323903" y="5708406"/>
            <a:ext cx="8496248" cy="644769"/>
          </a:xfrm>
        </p:spPr>
        <p:txBody>
          <a:bodyPr anchor="b">
            <a:normAutofit/>
          </a:bodyPr>
          <a:lstStyle>
            <a:lvl1pPr>
              <a:spcBef>
                <a:spcPts val="200"/>
              </a:spcBef>
              <a:spcAft>
                <a:spcPts val="0"/>
              </a:spcAft>
              <a:defRPr sz="800" b="0">
                <a:solidFill>
                  <a:schemeClr val="tx1"/>
                </a:solidFill>
              </a:defRPr>
            </a:lvl1pPr>
            <a:lvl2pPr>
              <a:spcBef>
                <a:spcPts val="200"/>
              </a:spcBef>
              <a:spcAft>
                <a:spcPts val="0"/>
              </a:spcAft>
              <a:defRPr sz="800" b="1">
                <a:solidFill>
                  <a:schemeClr val="tx1"/>
                </a:solidFill>
              </a:defRPr>
            </a:lvl2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4"/>
          </p:nvPr>
        </p:nvSpPr>
        <p:spPr/>
        <p:txBody>
          <a:bodyPr/>
          <a:lstStyle>
            <a:lvl1pPr>
              <a:defRPr/>
            </a:lvl1pPr>
          </a:lstStyle>
          <a:p>
            <a:pPr>
              <a:defRPr/>
            </a:pPr>
            <a:fld id="{DA7743F9-3CB3-4EC8-B03A-1EF288703B8D}" type="slidenum">
              <a:rPr lang="en-US"/>
              <a:pPr>
                <a:defRPr/>
              </a:pPr>
              <a:t>‹#›</a:t>
            </a:fld>
            <a:endParaRPr lang="en-US"/>
          </a:p>
        </p:txBody>
      </p:sp>
    </p:spTree>
    <p:extLst>
      <p:ext uri="{BB962C8B-B14F-4D97-AF65-F5344CB8AC3E}">
        <p14:creationId xmlns:p14="http://schemas.microsoft.com/office/powerpoint/2010/main" val="43440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503920" cy="482600"/>
          </a:xfrm>
        </p:spPr>
        <p:txBody>
          <a:bodyPr lIns="45720" rIns="45720"/>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23902" y="685800"/>
            <a:ext cx="8496248" cy="5022606"/>
          </a:xfrm>
        </p:spPr>
        <p:txBody>
          <a:bodyPr/>
          <a:lstStyle>
            <a:lvl1pPr>
              <a:defRPr sz="18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323903" y="5708406"/>
            <a:ext cx="8496248" cy="644769"/>
          </a:xfrm>
        </p:spPr>
        <p:txBody>
          <a:bodyPr anchor="b">
            <a:normAutofit/>
          </a:bodyPr>
          <a:lstStyle>
            <a:lvl1pPr>
              <a:spcBef>
                <a:spcPts val="200"/>
              </a:spcBef>
              <a:spcAft>
                <a:spcPts val="0"/>
              </a:spcAft>
              <a:defRPr sz="800" b="0">
                <a:solidFill>
                  <a:schemeClr val="tx1"/>
                </a:solidFill>
              </a:defRPr>
            </a:lvl1pPr>
            <a:lvl2pPr>
              <a:spcBef>
                <a:spcPts val="200"/>
              </a:spcBef>
              <a:spcAft>
                <a:spcPts val="0"/>
              </a:spcAft>
              <a:defRPr sz="800" b="1">
                <a:solidFill>
                  <a:schemeClr val="tx1"/>
                </a:solidFill>
              </a:defRPr>
            </a:lvl2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4"/>
          </p:nvPr>
        </p:nvSpPr>
        <p:spPr/>
        <p:txBody>
          <a:bodyPr/>
          <a:lstStyle>
            <a:lvl1pPr>
              <a:defRPr/>
            </a:lvl1pPr>
          </a:lstStyle>
          <a:p>
            <a:pPr>
              <a:defRPr/>
            </a:pPr>
            <a:fld id="{EEAACF39-8D66-486E-8B68-92DAE50844C2}" type="slidenum">
              <a:rPr lang="en-US"/>
              <a:pPr>
                <a:defRPr/>
              </a:pPr>
              <a:t>‹#›</a:t>
            </a:fld>
            <a:endParaRPr lang="en-US"/>
          </a:p>
        </p:txBody>
      </p:sp>
    </p:spTree>
    <p:extLst>
      <p:ext uri="{BB962C8B-B14F-4D97-AF65-F5344CB8AC3E}">
        <p14:creationId xmlns:p14="http://schemas.microsoft.com/office/powerpoint/2010/main" val="302908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503920" cy="482600"/>
          </a:xfrm>
        </p:spPr>
        <p:txBody>
          <a:bodyPr lIns="45720" rIns="45720"/>
          <a:lstStyle/>
          <a:p>
            <a:r>
              <a:rPr lang="en-US" dirty="0" smtClean="0"/>
              <a:t>Click to edit Master title style</a:t>
            </a:r>
            <a:endParaRPr lang="en-US" dirty="0"/>
          </a:p>
        </p:txBody>
      </p:sp>
      <p:sp>
        <p:nvSpPr>
          <p:cNvPr id="3" name="Content Placeholder 2"/>
          <p:cNvSpPr>
            <a:spLocks noGrp="1"/>
          </p:cNvSpPr>
          <p:nvPr>
            <p:ph idx="1"/>
          </p:nvPr>
        </p:nvSpPr>
        <p:spPr>
          <a:xfrm>
            <a:off x="323902" y="685800"/>
            <a:ext cx="4160520" cy="5022606"/>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idx="16"/>
          </p:nvPr>
        </p:nvSpPr>
        <p:spPr>
          <a:xfrm>
            <a:off x="323903" y="5708406"/>
            <a:ext cx="8496248" cy="644769"/>
          </a:xfrm>
        </p:spPr>
        <p:txBody>
          <a:bodyPr anchor="b">
            <a:normAutofit/>
          </a:bodyPr>
          <a:lstStyle>
            <a:lvl1pPr>
              <a:spcBef>
                <a:spcPts val="200"/>
              </a:spcBef>
              <a:spcAft>
                <a:spcPts val="0"/>
              </a:spcAft>
              <a:defRPr sz="800" b="0">
                <a:solidFill>
                  <a:schemeClr val="bg2">
                    <a:lumMod val="75000"/>
                  </a:schemeClr>
                </a:solidFill>
              </a:defRPr>
            </a:lvl1pPr>
            <a:lvl2pPr>
              <a:spcBef>
                <a:spcPts val="200"/>
              </a:spcBef>
              <a:spcAft>
                <a:spcPts val="0"/>
              </a:spcAft>
              <a:defRPr sz="800" b="1">
                <a:solidFill>
                  <a:schemeClr val="bg2">
                    <a:lumMod val="75000"/>
                  </a:schemeClr>
                </a:solidFill>
              </a:defRPr>
            </a:lvl2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7"/>
          </p:nvPr>
        </p:nvSpPr>
        <p:spPr/>
        <p:txBody>
          <a:bodyPr/>
          <a:lstStyle>
            <a:lvl1pPr>
              <a:defRPr/>
            </a:lvl1pPr>
          </a:lstStyle>
          <a:p>
            <a:pPr>
              <a:defRPr/>
            </a:pPr>
            <a:fld id="{3C8C7191-0A0F-4261-80D9-828AE88390DB}" type="slidenum">
              <a:rPr lang="en-US"/>
              <a:pPr>
                <a:defRPr/>
              </a:pPr>
              <a:t>‹#›</a:t>
            </a:fld>
            <a:endParaRPr lang="en-US"/>
          </a:p>
        </p:txBody>
      </p:sp>
    </p:spTree>
    <p:extLst>
      <p:ext uri="{BB962C8B-B14F-4D97-AF65-F5344CB8AC3E}">
        <p14:creationId xmlns:p14="http://schemas.microsoft.com/office/powerpoint/2010/main" val="376748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503920" cy="482600"/>
          </a:xfrm>
        </p:spPr>
        <p:txBody>
          <a:bodyPr lIns="45720" rIns="45720"/>
          <a:lstStyle/>
          <a:p>
            <a:r>
              <a:rPr lang="en-US" dirty="0" smtClean="0"/>
              <a:t>Click to edit Master title style</a:t>
            </a:r>
            <a:endParaRPr lang="en-US" dirty="0"/>
          </a:p>
        </p:txBody>
      </p:sp>
      <p:sp>
        <p:nvSpPr>
          <p:cNvPr id="3" name="Content Placeholder 2"/>
          <p:cNvSpPr>
            <a:spLocks noGrp="1"/>
          </p:cNvSpPr>
          <p:nvPr>
            <p:ph idx="1"/>
          </p:nvPr>
        </p:nvSpPr>
        <p:spPr>
          <a:xfrm>
            <a:off x="323900" y="685800"/>
            <a:ext cx="4114800" cy="502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3"/>
          </p:nvPr>
        </p:nvSpPr>
        <p:spPr>
          <a:xfrm>
            <a:off x="4572000" y="685800"/>
            <a:ext cx="4114800" cy="502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6"/>
          </p:nvPr>
        </p:nvSpPr>
        <p:spPr>
          <a:xfrm>
            <a:off x="323903" y="5708406"/>
            <a:ext cx="8496248" cy="644769"/>
          </a:xfrm>
        </p:spPr>
        <p:txBody>
          <a:bodyPr anchor="b">
            <a:normAutofit/>
          </a:bodyPr>
          <a:lstStyle>
            <a:lvl1pPr>
              <a:spcBef>
                <a:spcPts val="200"/>
              </a:spcBef>
              <a:spcAft>
                <a:spcPts val="0"/>
              </a:spcAft>
              <a:defRPr sz="800" b="0">
                <a:solidFill>
                  <a:schemeClr val="tx1"/>
                </a:solidFill>
              </a:defRPr>
            </a:lvl1pPr>
            <a:lvl2pPr>
              <a:spcBef>
                <a:spcPts val="200"/>
              </a:spcBef>
              <a:spcAft>
                <a:spcPts val="0"/>
              </a:spcAft>
              <a:defRPr sz="800" b="1">
                <a:solidFill>
                  <a:schemeClr val="tx1"/>
                </a:solidFill>
              </a:defRPr>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7"/>
          </p:nvPr>
        </p:nvSpPr>
        <p:spPr/>
        <p:txBody>
          <a:bodyPr/>
          <a:lstStyle>
            <a:lvl1pPr>
              <a:defRPr/>
            </a:lvl1pPr>
          </a:lstStyle>
          <a:p>
            <a:pPr>
              <a:defRPr/>
            </a:pPr>
            <a:fld id="{74F50BAF-3118-4517-8BFF-9E7C6CEF8375}" type="slidenum">
              <a:rPr lang="en-US"/>
              <a:pPr>
                <a:defRPr/>
              </a:pPr>
              <a:t>‹#›</a:t>
            </a:fld>
            <a:endParaRPr lang="en-US"/>
          </a:p>
        </p:txBody>
      </p:sp>
    </p:spTree>
    <p:extLst>
      <p:ext uri="{BB962C8B-B14F-4D97-AF65-F5344CB8AC3E}">
        <p14:creationId xmlns:p14="http://schemas.microsoft.com/office/powerpoint/2010/main" val="101212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4"/>
          </p:nvPr>
        </p:nvSpPr>
        <p:spPr>
          <a:xfrm>
            <a:off x="322262" y="1241347"/>
            <a:ext cx="4181475" cy="44670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5"/>
          </p:nvPr>
        </p:nvSpPr>
        <p:spPr>
          <a:xfrm>
            <a:off x="4659631" y="1241347"/>
            <a:ext cx="4160520" cy="44670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
          </p:nvPr>
        </p:nvSpPr>
        <p:spPr>
          <a:xfrm>
            <a:off x="322262" y="685723"/>
            <a:ext cx="4181475" cy="477916"/>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p:cNvSpPr>
            <a:spLocks noGrp="1"/>
          </p:cNvSpPr>
          <p:nvPr>
            <p:ph type="body" sz="quarter" idx="3"/>
          </p:nvPr>
        </p:nvSpPr>
        <p:spPr>
          <a:xfrm>
            <a:off x="4659630" y="685723"/>
            <a:ext cx="4160520" cy="477916"/>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idx="13"/>
          </p:nvPr>
        </p:nvSpPr>
        <p:spPr>
          <a:xfrm>
            <a:off x="323903" y="5708406"/>
            <a:ext cx="8496248" cy="644769"/>
          </a:xfrm>
        </p:spPr>
        <p:txBody>
          <a:bodyPr anchor="b">
            <a:normAutofit/>
          </a:bodyPr>
          <a:lstStyle>
            <a:lvl1pPr>
              <a:spcBef>
                <a:spcPts val="200"/>
              </a:spcBef>
              <a:spcAft>
                <a:spcPts val="0"/>
              </a:spcAft>
              <a:defRPr sz="800" b="0">
                <a:solidFill>
                  <a:schemeClr val="bg2">
                    <a:lumMod val="75000"/>
                  </a:schemeClr>
                </a:solidFill>
              </a:defRPr>
            </a:lvl1pPr>
            <a:lvl2pPr>
              <a:spcBef>
                <a:spcPts val="200"/>
              </a:spcBef>
              <a:spcAft>
                <a:spcPts val="0"/>
              </a:spcAft>
              <a:defRPr sz="800" b="1">
                <a:solidFill>
                  <a:schemeClr val="bg2">
                    <a:lumMod val="75000"/>
                  </a:schemeClr>
                </a:solidFill>
              </a:defRPr>
            </a:lvl2pPr>
          </a:lstStyle>
          <a:p>
            <a:pPr lvl="0"/>
            <a:r>
              <a:rPr lang="en-US" smtClean="0"/>
              <a:t>Click to edit Master text styles</a:t>
            </a:r>
          </a:p>
          <a:p>
            <a:pPr lvl="1"/>
            <a:r>
              <a:rPr lang="en-US" smtClean="0"/>
              <a:t>Second level</a:t>
            </a:r>
          </a:p>
        </p:txBody>
      </p:sp>
      <p:sp>
        <p:nvSpPr>
          <p:cNvPr id="12" name="Slide Number Placeholder 5"/>
          <p:cNvSpPr>
            <a:spLocks noGrp="1"/>
          </p:cNvSpPr>
          <p:nvPr>
            <p:ph type="sldNum" sz="quarter" idx="16"/>
          </p:nvPr>
        </p:nvSpPr>
        <p:spPr/>
        <p:txBody>
          <a:bodyPr/>
          <a:lstStyle>
            <a:lvl1pPr>
              <a:defRPr/>
            </a:lvl1pPr>
          </a:lstStyle>
          <a:p>
            <a:pPr>
              <a:defRPr/>
            </a:pPr>
            <a:fld id="{9321ECD2-8EA9-4AEB-8931-33306E6A8F06}" type="slidenum">
              <a:rPr lang="en-US"/>
              <a:pPr>
                <a:defRPr/>
              </a:pPr>
              <a:t>‹#›</a:t>
            </a:fld>
            <a:endParaRPr lang="en-US"/>
          </a:p>
        </p:txBody>
      </p:sp>
    </p:spTree>
    <p:extLst>
      <p:ext uri="{BB962C8B-B14F-4D97-AF65-F5344CB8AC3E}">
        <p14:creationId xmlns:p14="http://schemas.microsoft.com/office/powerpoint/2010/main" val="360259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3"/>
          </p:nvPr>
        </p:nvSpPr>
        <p:spPr>
          <a:xfrm>
            <a:off x="323903" y="5708406"/>
            <a:ext cx="8496248" cy="644769"/>
          </a:xfrm>
        </p:spPr>
        <p:txBody>
          <a:bodyPr anchor="b">
            <a:normAutofit/>
          </a:bodyPr>
          <a:lstStyle>
            <a:lvl1pPr>
              <a:spcBef>
                <a:spcPts val="200"/>
              </a:spcBef>
              <a:spcAft>
                <a:spcPts val="0"/>
              </a:spcAft>
              <a:defRPr sz="800" b="0">
                <a:solidFill>
                  <a:srgbClr val="909090"/>
                </a:solidFill>
              </a:defRPr>
            </a:lvl1pPr>
            <a:lvl2pPr>
              <a:spcBef>
                <a:spcPts val="200"/>
              </a:spcBef>
              <a:spcAft>
                <a:spcPts val="0"/>
              </a:spcAft>
              <a:defRPr sz="800" b="1">
                <a:solidFill>
                  <a:srgbClr val="909090"/>
                </a:solidFill>
              </a:defRPr>
            </a:lvl2pPr>
          </a:lstStyle>
          <a:p>
            <a:pPr lvl="0"/>
            <a:r>
              <a:rPr lang="en-US" smtClean="0"/>
              <a:t>Click to edit Master text styles</a:t>
            </a:r>
          </a:p>
          <a:p>
            <a:pPr lvl="1"/>
            <a:r>
              <a:rPr lang="en-US" smtClean="0"/>
              <a:t>Second level</a:t>
            </a:r>
          </a:p>
        </p:txBody>
      </p:sp>
      <p:sp>
        <p:nvSpPr>
          <p:cNvPr id="4" name="Slide Number Placeholder 5"/>
          <p:cNvSpPr>
            <a:spLocks noGrp="1"/>
          </p:cNvSpPr>
          <p:nvPr>
            <p:ph type="sldNum" sz="quarter" idx="14"/>
          </p:nvPr>
        </p:nvSpPr>
        <p:spPr/>
        <p:txBody>
          <a:bodyPr/>
          <a:lstStyle>
            <a:lvl1pPr>
              <a:defRPr/>
            </a:lvl1pPr>
          </a:lstStyle>
          <a:p>
            <a:pPr>
              <a:defRPr/>
            </a:pPr>
            <a:fld id="{FB8EBCB5-4B5D-4CBC-A0CB-D2462082CAF1}" type="slidenum">
              <a:rPr lang="en-US"/>
              <a:pPr>
                <a:defRPr/>
              </a:pPr>
              <a:t>‹#›</a:t>
            </a:fld>
            <a:endParaRPr lang="en-US"/>
          </a:p>
        </p:txBody>
      </p:sp>
    </p:spTree>
    <p:extLst>
      <p:ext uri="{BB962C8B-B14F-4D97-AF65-F5344CB8AC3E}">
        <p14:creationId xmlns:p14="http://schemas.microsoft.com/office/powerpoint/2010/main" val="314025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3"/>
          </p:nvPr>
        </p:nvSpPr>
        <p:spPr>
          <a:xfrm>
            <a:off x="323903" y="5708406"/>
            <a:ext cx="8496248" cy="644769"/>
          </a:xfrm>
        </p:spPr>
        <p:txBody>
          <a:bodyPr anchor="b">
            <a:normAutofit/>
          </a:bodyPr>
          <a:lstStyle>
            <a:lvl1pPr>
              <a:spcBef>
                <a:spcPts val="200"/>
              </a:spcBef>
              <a:spcAft>
                <a:spcPts val="0"/>
              </a:spcAft>
              <a:defRPr sz="800" b="0">
                <a:solidFill>
                  <a:schemeClr val="bg2">
                    <a:lumMod val="75000"/>
                  </a:schemeClr>
                </a:solidFill>
              </a:defRPr>
            </a:lvl1pPr>
            <a:lvl2pPr>
              <a:spcBef>
                <a:spcPts val="200"/>
              </a:spcBef>
              <a:spcAft>
                <a:spcPts val="0"/>
              </a:spcAft>
              <a:defRPr sz="800" b="1">
                <a:solidFill>
                  <a:schemeClr val="bg2">
                    <a:lumMod val="75000"/>
                  </a:schemeClr>
                </a:solidFill>
              </a:defRPr>
            </a:lvl2pPr>
          </a:lstStyle>
          <a:p>
            <a:pPr lvl="0"/>
            <a:r>
              <a:rPr lang="en-US" smtClean="0"/>
              <a:t>Click to edit Master text styles</a:t>
            </a:r>
          </a:p>
          <a:p>
            <a:pPr lvl="1"/>
            <a:r>
              <a:rPr lang="en-US" smtClean="0"/>
              <a:t>Second level</a:t>
            </a:r>
          </a:p>
        </p:txBody>
      </p:sp>
      <p:sp>
        <p:nvSpPr>
          <p:cNvPr id="3" name="Slide Number Placeholder 5"/>
          <p:cNvSpPr>
            <a:spLocks noGrp="1"/>
          </p:cNvSpPr>
          <p:nvPr>
            <p:ph type="sldNum" sz="quarter" idx="14"/>
          </p:nvPr>
        </p:nvSpPr>
        <p:spPr/>
        <p:txBody>
          <a:bodyPr/>
          <a:lstStyle>
            <a:lvl1pPr>
              <a:defRPr/>
            </a:lvl1pPr>
          </a:lstStyle>
          <a:p>
            <a:pPr>
              <a:defRPr/>
            </a:pPr>
            <a:fld id="{DB0F2AE2-6C4E-412E-9C2A-A87CCFA60242}" type="slidenum">
              <a:rPr lang="en-US"/>
              <a:pPr>
                <a:defRPr/>
              </a:pPr>
              <a:t>‹#›</a:t>
            </a:fld>
            <a:endParaRPr lang="en-US"/>
          </a:p>
        </p:txBody>
      </p:sp>
    </p:spTree>
    <p:extLst>
      <p:ext uri="{BB962C8B-B14F-4D97-AF65-F5344CB8AC3E}">
        <p14:creationId xmlns:p14="http://schemas.microsoft.com/office/powerpoint/2010/main" val="218182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3850" y="0"/>
            <a:ext cx="8496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323850" y="685800"/>
            <a:ext cx="850392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Slide Number Placeholder 5"/>
          <p:cNvSpPr>
            <a:spLocks noGrp="1"/>
          </p:cNvSpPr>
          <p:nvPr>
            <p:ph type="sldNum" sz="quarter" idx="4"/>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a:t>
            </a:fld>
            <a:endParaRPr lang="en-US"/>
          </a:p>
        </p:txBody>
      </p:sp>
      <p:sp>
        <p:nvSpPr>
          <p:cNvPr id="8" name="Line 12"/>
          <p:cNvSpPr>
            <a:spLocks noChangeShapeType="1"/>
          </p:cNvSpPr>
          <p:nvPr/>
        </p:nvSpPr>
        <p:spPr bwMode="auto">
          <a:xfrm>
            <a:off x="322262" y="482600"/>
            <a:ext cx="8503920" cy="0"/>
          </a:xfrm>
          <a:prstGeom prst="line">
            <a:avLst/>
          </a:prstGeom>
          <a:noFill/>
          <a:ln w="6350" cap="flat" cmpd="sng" algn="ctr">
            <a:solidFill>
              <a:schemeClr val="accent2">
                <a:lumMod val="60000"/>
                <a:lumOff val="40000"/>
              </a:schemeClr>
            </a:solidFill>
            <a:prstDash val="solid"/>
            <a:round/>
            <a:headEnd type="none" w="med" len="med"/>
            <a:tailEnd type="none" w="med" len="med"/>
          </a:ln>
          <a:effectLst/>
          <a:extLst/>
        </p:spPr>
        <p:txBody>
          <a:bodyPr wrap="none" lIns="45720" rIns="45720" anchor="ctr"/>
          <a:lstStyle/>
          <a:p>
            <a:pPr fontAlgn="auto">
              <a:spcBef>
                <a:spcPts val="0"/>
              </a:spcBef>
              <a:spcAft>
                <a:spcPts val="0"/>
              </a:spcAft>
              <a:defRPr/>
            </a:pPr>
            <a:endParaRPr lang="en-US" dirty="0">
              <a:solidFill>
                <a:srgbClr val="000000"/>
              </a:solidFill>
              <a:latin typeface="+mn-lt"/>
              <a:ea typeface="+mn-ea"/>
            </a:endParaRPr>
          </a:p>
        </p:txBody>
      </p:sp>
      <p:sp>
        <p:nvSpPr>
          <p:cNvPr id="13" name="Line 12"/>
          <p:cNvSpPr>
            <a:spLocks noChangeShapeType="1"/>
          </p:cNvSpPr>
          <p:nvPr/>
        </p:nvSpPr>
        <p:spPr bwMode="auto">
          <a:xfrm>
            <a:off x="1384300" y="6637338"/>
            <a:ext cx="7345363" cy="0"/>
          </a:xfrm>
          <a:prstGeom prst="line">
            <a:avLst/>
          </a:prstGeom>
          <a:noFill/>
          <a:ln w="12700" cap="flat" cmpd="sng" algn="ctr">
            <a:solidFill>
              <a:schemeClr val="accent2">
                <a:lumMod val="60000"/>
                <a:lumOff val="40000"/>
              </a:schemeClr>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en-US" dirty="0">
              <a:solidFill>
                <a:srgbClr val="000000"/>
              </a:solidFill>
              <a:latin typeface="+mn-lt"/>
              <a:ea typeface="+mn-ea"/>
            </a:endParaRPr>
          </a:p>
        </p:txBody>
      </p:sp>
      <p:pic>
        <p:nvPicPr>
          <p:cNvPr id="1031" name="Picture 8" descr="3 color logo"/>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6489700"/>
            <a:ext cx="11922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4" r:id="rId15"/>
    <p:sldLayoutId id="2147483735" r:id="rId16"/>
    <p:sldLayoutId id="2147483737" r:id="rId17"/>
  </p:sldLayoutIdLst>
  <p:hf hdr="0" ftr="0" dt="0"/>
  <p:txStyles>
    <p:titleStyle>
      <a:lvl1pPr algn="l" defTabSz="457200" rtl="0" eaLnBrk="1" fontAlgn="base" hangingPunct="1">
        <a:spcBef>
          <a:spcPct val="0"/>
        </a:spcBef>
        <a:spcAft>
          <a:spcPct val="0"/>
        </a:spcAft>
        <a:defRPr sz="2200" kern="1200">
          <a:solidFill>
            <a:schemeClr val="tx2"/>
          </a:solidFill>
          <a:latin typeface="+mj-lt"/>
          <a:ea typeface="MS PGothic" pitchFamily="34" charset="-128"/>
          <a:cs typeface="ＭＳ Ｐゴシック" pitchFamily="-105" charset="-128"/>
        </a:defRPr>
      </a:lvl1pPr>
      <a:lvl2pPr algn="l" defTabSz="457200" rtl="0" eaLnBrk="1" fontAlgn="base" hangingPunct="1">
        <a:spcBef>
          <a:spcPct val="0"/>
        </a:spcBef>
        <a:spcAft>
          <a:spcPct val="0"/>
        </a:spcAft>
        <a:defRPr sz="2200">
          <a:solidFill>
            <a:schemeClr val="tx2"/>
          </a:solidFill>
          <a:latin typeface="Arial" pitchFamily="-105" charset="0"/>
          <a:ea typeface="MS PGothic" pitchFamily="34" charset="-128"/>
          <a:cs typeface="ＭＳ Ｐゴシック" pitchFamily="-105" charset="-128"/>
        </a:defRPr>
      </a:lvl2pPr>
      <a:lvl3pPr algn="l" defTabSz="457200" rtl="0" eaLnBrk="1" fontAlgn="base" hangingPunct="1">
        <a:spcBef>
          <a:spcPct val="0"/>
        </a:spcBef>
        <a:spcAft>
          <a:spcPct val="0"/>
        </a:spcAft>
        <a:defRPr sz="2200">
          <a:solidFill>
            <a:schemeClr val="tx2"/>
          </a:solidFill>
          <a:latin typeface="Arial" pitchFamily="-105" charset="0"/>
          <a:ea typeface="MS PGothic" pitchFamily="34" charset="-128"/>
          <a:cs typeface="ＭＳ Ｐゴシック" pitchFamily="-105" charset="-128"/>
        </a:defRPr>
      </a:lvl3pPr>
      <a:lvl4pPr algn="l" defTabSz="457200" rtl="0" eaLnBrk="1" fontAlgn="base" hangingPunct="1">
        <a:spcBef>
          <a:spcPct val="0"/>
        </a:spcBef>
        <a:spcAft>
          <a:spcPct val="0"/>
        </a:spcAft>
        <a:defRPr sz="2200">
          <a:solidFill>
            <a:schemeClr val="tx2"/>
          </a:solidFill>
          <a:latin typeface="Arial" pitchFamily="-105" charset="0"/>
          <a:ea typeface="MS PGothic" pitchFamily="34" charset="-128"/>
          <a:cs typeface="ＭＳ Ｐゴシック" pitchFamily="-105" charset="-128"/>
        </a:defRPr>
      </a:lvl4pPr>
      <a:lvl5pPr algn="l" defTabSz="457200" rtl="0" eaLnBrk="1" fontAlgn="base" hangingPunct="1">
        <a:spcBef>
          <a:spcPct val="0"/>
        </a:spcBef>
        <a:spcAft>
          <a:spcPct val="0"/>
        </a:spcAft>
        <a:defRPr sz="2200">
          <a:solidFill>
            <a:schemeClr val="tx2"/>
          </a:solidFill>
          <a:latin typeface="Arial" pitchFamily="-105" charset="0"/>
          <a:ea typeface="MS PGothic" pitchFamily="34" charset="-128"/>
          <a:cs typeface="ＭＳ Ｐゴシック" pitchFamily="-105" charset="-128"/>
        </a:defRPr>
      </a:lvl5pPr>
      <a:lvl6pPr marL="457200" algn="l" defTabSz="457200" rtl="0" eaLnBrk="1" fontAlgn="base" hangingPunct="1">
        <a:spcBef>
          <a:spcPct val="0"/>
        </a:spcBef>
        <a:spcAft>
          <a:spcPct val="0"/>
        </a:spcAft>
        <a:defRPr sz="2200">
          <a:solidFill>
            <a:schemeClr val="tx2"/>
          </a:solidFill>
          <a:latin typeface="Arial" pitchFamily="-105" charset="0"/>
          <a:ea typeface="ＭＳ Ｐゴシック" pitchFamily="-105" charset="-128"/>
          <a:cs typeface="ＭＳ Ｐゴシック" pitchFamily="-105" charset="-128"/>
        </a:defRPr>
      </a:lvl6pPr>
      <a:lvl7pPr marL="914400" algn="l" defTabSz="457200" rtl="0" eaLnBrk="1" fontAlgn="base" hangingPunct="1">
        <a:spcBef>
          <a:spcPct val="0"/>
        </a:spcBef>
        <a:spcAft>
          <a:spcPct val="0"/>
        </a:spcAft>
        <a:defRPr sz="2200">
          <a:solidFill>
            <a:schemeClr val="tx2"/>
          </a:solidFill>
          <a:latin typeface="Arial" pitchFamily="-105" charset="0"/>
          <a:ea typeface="ＭＳ Ｐゴシック" pitchFamily="-105" charset="-128"/>
          <a:cs typeface="ＭＳ Ｐゴシック" pitchFamily="-105" charset="-128"/>
        </a:defRPr>
      </a:lvl7pPr>
      <a:lvl8pPr marL="1371600" algn="l" defTabSz="457200" rtl="0" eaLnBrk="1" fontAlgn="base" hangingPunct="1">
        <a:spcBef>
          <a:spcPct val="0"/>
        </a:spcBef>
        <a:spcAft>
          <a:spcPct val="0"/>
        </a:spcAft>
        <a:defRPr sz="2200">
          <a:solidFill>
            <a:schemeClr val="tx2"/>
          </a:solidFill>
          <a:latin typeface="Arial" pitchFamily="-105" charset="0"/>
          <a:ea typeface="ＭＳ Ｐゴシック" pitchFamily="-105" charset="-128"/>
          <a:cs typeface="ＭＳ Ｐゴシック" pitchFamily="-105" charset="-128"/>
        </a:defRPr>
      </a:lvl8pPr>
      <a:lvl9pPr marL="1828800" algn="l" defTabSz="457200" rtl="0" eaLnBrk="1" fontAlgn="base" hangingPunct="1">
        <a:spcBef>
          <a:spcPct val="0"/>
        </a:spcBef>
        <a:spcAft>
          <a:spcPct val="0"/>
        </a:spcAft>
        <a:defRPr sz="2200">
          <a:solidFill>
            <a:schemeClr val="tx2"/>
          </a:solidFill>
          <a:latin typeface="Arial" pitchFamily="-105" charset="0"/>
          <a:ea typeface="ＭＳ Ｐゴシック" pitchFamily="-105" charset="-128"/>
          <a:cs typeface="ＭＳ Ｐゴシック" pitchFamily="-105" charset="-128"/>
        </a:defRPr>
      </a:lvl9pPr>
    </p:titleStyle>
    <p:bodyStyle>
      <a:lvl1pPr algn="l" defTabSz="457200" rtl="0" eaLnBrk="1" fontAlgn="base" hangingPunct="1">
        <a:spcBef>
          <a:spcPts val="600"/>
        </a:spcBef>
        <a:spcAft>
          <a:spcPts val="600"/>
        </a:spcAft>
        <a:defRPr sz="1400" b="1" kern="1200">
          <a:solidFill>
            <a:schemeClr val="tx1"/>
          </a:solidFill>
          <a:latin typeface="+mn-lt"/>
          <a:ea typeface="MS PGothic" pitchFamily="34" charset="-128"/>
          <a:cs typeface="ＭＳ Ｐゴシック" pitchFamily="-105" charset="-128"/>
        </a:defRPr>
      </a:lvl1pPr>
      <a:lvl2pPr algn="l" defTabSz="457200" rtl="0" eaLnBrk="1" fontAlgn="base" hangingPunct="1">
        <a:spcBef>
          <a:spcPts val="600"/>
        </a:spcBef>
        <a:spcAft>
          <a:spcPts val="600"/>
        </a:spcAft>
        <a:defRPr sz="1200" kern="1200">
          <a:solidFill>
            <a:schemeClr val="tx1"/>
          </a:solidFill>
          <a:latin typeface="+mn-lt"/>
          <a:ea typeface="MS PGothic" pitchFamily="34" charset="-128"/>
          <a:cs typeface="+mn-cs"/>
        </a:defRPr>
      </a:lvl2pPr>
      <a:lvl3pPr marL="455613" indent="-284163" algn="l" defTabSz="457200" rtl="0" eaLnBrk="1" fontAlgn="base" hangingPunct="1">
        <a:spcBef>
          <a:spcPts val="600"/>
        </a:spcBef>
        <a:spcAft>
          <a:spcPts val="600"/>
        </a:spcAft>
        <a:buClr>
          <a:schemeClr val="accent2"/>
        </a:buClr>
        <a:buSzPct val="100000"/>
        <a:buFont typeface="Wingdings" panose="05000000000000000000" pitchFamily="2" charset="2"/>
        <a:buChar char=""/>
        <a:defRPr sz="1200" kern="1200">
          <a:solidFill>
            <a:schemeClr val="tx1"/>
          </a:solidFill>
          <a:latin typeface="+mn-lt"/>
          <a:ea typeface="MS PGothic" pitchFamily="34" charset="-128"/>
          <a:cs typeface="+mn-cs"/>
        </a:defRPr>
      </a:lvl3pPr>
      <a:lvl4pPr marL="741363" indent="-285750" algn="l" defTabSz="457200" rtl="0" eaLnBrk="1" fontAlgn="base" hangingPunct="1">
        <a:spcBef>
          <a:spcPts val="600"/>
        </a:spcBef>
        <a:spcAft>
          <a:spcPts val="600"/>
        </a:spcAft>
        <a:buFont typeface="Wingdings" pitchFamily="2" charset="2"/>
        <a:buChar char="§"/>
        <a:defRPr sz="1200" kern="1200">
          <a:solidFill>
            <a:schemeClr val="tx1"/>
          </a:solidFill>
          <a:latin typeface="+mn-lt"/>
          <a:ea typeface="MS PGothic" pitchFamily="34" charset="-128"/>
          <a:cs typeface="+mn-cs"/>
        </a:defRPr>
      </a:lvl4pPr>
      <a:lvl5pPr marL="1025525" indent="-284163" algn="l" defTabSz="457200" rtl="0" eaLnBrk="1" fontAlgn="base" hangingPunct="1">
        <a:spcBef>
          <a:spcPts val="600"/>
        </a:spcBef>
        <a:spcAft>
          <a:spcPts val="600"/>
        </a:spcAft>
        <a:buFont typeface="Wingdings" pitchFamily="2" charset="2"/>
        <a:buChar char="ü"/>
        <a:defRPr sz="12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image" Target="../media/image8.jpe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hyperlink" Target="http://www.thehartford.com/" TargetMode="External"/><Relationship Id="rId13" Type="http://schemas.openxmlformats.org/officeDocument/2006/relationships/image" Target="../media/image53.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www.travelers.com/index.aspx" TargetMode="External"/><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hyperlink" Target="http://www.mercuryinsurance.com/" TargetMode="External"/><Relationship Id="rId4" Type="http://schemas.openxmlformats.org/officeDocument/2006/relationships/image" Target="../media/image47.png"/><Relationship Id="rId9"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58.pn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16.xml"/><Relationship Id="rId6" Type="http://schemas.openxmlformats.org/officeDocument/2006/relationships/hyperlink" Target="https://www.farmers.com/" TargetMode="External"/><Relationship Id="rId11" Type="http://schemas.openxmlformats.org/officeDocument/2006/relationships/image" Target="../media/image65.png"/><Relationship Id="rId5" Type="http://schemas.openxmlformats.org/officeDocument/2006/relationships/image" Target="../media/image60.jpeg"/><Relationship Id="rId10" Type="http://schemas.openxmlformats.org/officeDocument/2006/relationships/image" Target="../media/image64.png"/><Relationship Id="rId4" Type="http://schemas.openxmlformats.org/officeDocument/2006/relationships/image" Target="../media/image59.jpeg"/><Relationship Id="rId9"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hyperlink" Target="http://www.conningresearch.com/" TargetMode="External"/><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1233488" y="2874963"/>
            <a:ext cx="2743200" cy="908050"/>
          </a:xfrm>
        </p:spPr>
        <p:txBody>
          <a:bodyPr lIns="45720" rIns="45720"/>
          <a:lstStyle/>
          <a:p>
            <a:r>
              <a:rPr lang="en-US" altLang="en-US" dirty="0" smtClean="0"/>
              <a:t>Importance of Demographics 2014</a:t>
            </a:r>
          </a:p>
        </p:txBody>
      </p:sp>
      <p:sp>
        <p:nvSpPr>
          <p:cNvPr id="4099" name="Subtitle 4"/>
          <p:cNvSpPr>
            <a:spLocks noGrp="1"/>
          </p:cNvSpPr>
          <p:nvPr>
            <p:ph type="subTitle" idx="1"/>
          </p:nvPr>
        </p:nvSpPr>
        <p:spPr>
          <a:xfrm>
            <a:off x="914399" y="3749040"/>
            <a:ext cx="3525253" cy="590550"/>
          </a:xfrm>
        </p:spPr>
        <p:txBody>
          <a:bodyPr>
            <a:noAutofit/>
          </a:bodyPr>
          <a:lstStyle/>
          <a:p>
            <a:r>
              <a:rPr lang="en-US" altLang="en-US" dirty="0" smtClean="0"/>
              <a:t>Presentation to CANE</a:t>
            </a:r>
            <a:endParaRPr lang="en-US" altLang="en-US" dirty="0"/>
          </a:p>
          <a:p>
            <a:r>
              <a:rPr lang="en-US" altLang="en-US" dirty="0" smtClean="0"/>
              <a:t>Conning</a:t>
            </a:r>
            <a:r>
              <a:rPr lang="en-US" altLang="en-US" dirty="0"/>
              <a:t/>
            </a:r>
            <a:br>
              <a:rPr lang="en-US" altLang="en-US" dirty="0"/>
            </a:br>
            <a:r>
              <a:rPr lang="en-US" altLang="en-US" dirty="0" smtClean="0"/>
              <a:t>March 23, 2015</a:t>
            </a:r>
            <a:endParaRPr lang="en-US" altLang="en-US" dirty="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Migration Patterns Support Longer-Term Trends</a:t>
            </a:r>
            <a:endParaRPr lang="en-US" dirty="0"/>
          </a:p>
        </p:txBody>
      </p:sp>
      <p:sp>
        <p:nvSpPr>
          <p:cNvPr id="4" name="Content Placeholder 3"/>
          <p:cNvSpPr>
            <a:spLocks noGrp="1"/>
          </p:cNvSpPr>
          <p:nvPr>
            <p:ph idx="13"/>
          </p:nvPr>
        </p:nvSpPr>
        <p:spPr/>
        <p:txBody>
          <a:bodyPr/>
          <a:lstStyle/>
          <a:p>
            <a:r>
              <a:rPr lang="en-US" dirty="0" smtClean="0"/>
              <a:t>Source: U.S. Census Bureau</a:t>
            </a:r>
            <a:endParaRPr lang="en-US" dirty="0"/>
          </a:p>
        </p:txBody>
      </p:sp>
      <p:grpSp>
        <p:nvGrpSpPr>
          <p:cNvPr id="68" name="Group 67"/>
          <p:cNvGrpSpPr>
            <a:grpSpLocks noChangeAspect="1"/>
          </p:cNvGrpSpPr>
          <p:nvPr/>
        </p:nvGrpSpPr>
        <p:grpSpPr>
          <a:xfrm>
            <a:off x="1528746" y="1208260"/>
            <a:ext cx="7406640" cy="4771854"/>
            <a:chOff x="1985963" y="1039813"/>
            <a:chExt cx="7158037" cy="4611687"/>
          </a:xfrm>
        </p:grpSpPr>
        <p:sp>
          <p:nvSpPr>
            <p:cNvPr id="5" name="Freeform 2"/>
            <p:cNvSpPr>
              <a:spLocks noChangeAspect="1" noEditPoints="1"/>
            </p:cNvSpPr>
            <p:nvPr/>
          </p:nvSpPr>
          <p:spPr bwMode="auto">
            <a:xfrm>
              <a:off x="1985963" y="4262438"/>
              <a:ext cx="2332037" cy="1389062"/>
            </a:xfrm>
            <a:custGeom>
              <a:avLst/>
              <a:gdLst>
                <a:gd name="T0" fmla="*/ 2147483647 w 1483"/>
                <a:gd name="T1" fmla="*/ 2147483647 h 926"/>
                <a:gd name="T2" fmla="*/ 2147483647 w 1483"/>
                <a:gd name="T3" fmla="*/ 2147483647 h 926"/>
                <a:gd name="T4" fmla="*/ 2147483647 w 1483"/>
                <a:gd name="T5" fmla="*/ 2147483647 h 926"/>
                <a:gd name="T6" fmla="*/ 2147483647 w 1483"/>
                <a:gd name="T7" fmla="*/ 2147483647 h 926"/>
                <a:gd name="T8" fmla="*/ 2147483647 w 1483"/>
                <a:gd name="T9" fmla="*/ 2147483647 h 926"/>
                <a:gd name="T10" fmla="*/ 2147483647 w 1483"/>
                <a:gd name="T11" fmla="*/ 2147483647 h 926"/>
                <a:gd name="T12" fmla="*/ 2147483647 w 1483"/>
                <a:gd name="T13" fmla="*/ 2147483647 h 926"/>
                <a:gd name="T14" fmla="*/ 2147483647 w 1483"/>
                <a:gd name="T15" fmla="*/ 2147483647 h 926"/>
                <a:gd name="T16" fmla="*/ 2147483647 w 1483"/>
                <a:gd name="T17" fmla="*/ 2147483647 h 926"/>
                <a:gd name="T18" fmla="*/ 2147483647 w 1483"/>
                <a:gd name="T19" fmla="*/ 2147483647 h 926"/>
                <a:gd name="T20" fmla="*/ 2147483647 w 1483"/>
                <a:gd name="T21" fmla="*/ 2147483647 h 926"/>
                <a:gd name="T22" fmla="*/ 2147483647 w 1483"/>
                <a:gd name="T23" fmla="*/ 2147483647 h 926"/>
                <a:gd name="T24" fmla="*/ 2147483647 w 1483"/>
                <a:gd name="T25" fmla="*/ 2147483647 h 926"/>
                <a:gd name="T26" fmla="*/ 2147483647 w 1483"/>
                <a:gd name="T27" fmla="*/ 2147483647 h 926"/>
                <a:gd name="T28" fmla="*/ 2147483647 w 1483"/>
                <a:gd name="T29" fmla="*/ 2147483647 h 926"/>
                <a:gd name="T30" fmla="*/ 2147483647 w 1483"/>
                <a:gd name="T31" fmla="*/ 2147483647 h 926"/>
                <a:gd name="T32" fmla="*/ 2147483647 w 1483"/>
                <a:gd name="T33" fmla="*/ 2147483647 h 926"/>
                <a:gd name="T34" fmla="*/ 2147483647 w 1483"/>
                <a:gd name="T35" fmla="*/ 2147483647 h 926"/>
                <a:gd name="T36" fmla="*/ 2147483647 w 1483"/>
                <a:gd name="T37" fmla="*/ 2147483647 h 926"/>
                <a:gd name="T38" fmla="*/ 2147483647 w 1483"/>
                <a:gd name="T39" fmla="*/ 2147483647 h 926"/>
                <a:gd name="T40" fmla="*/ 2147483647 w 1483"/>
                <a:gd name="T41" fmla="*/ 2147483647 h 926"/>
                <a:gd name="T42" fmla="*/ 2147483647 w 1483"/>
                <a:gd name="T43" fmla="*/ 2147483647 h 926"/>
                <a:gd name="T44" fmla="*/ 2147483647 w 1483"/>
                <a:gd name="T45" fmla="*/ 2147483647 h 926"/>
                <a:gd name="T46" fmla="*/ 2147483647 w 1483"/>
                <a:gd name="T47" fmla="*/ 2147483647 h 926"/>
                <a:gd name="T48" fmla="*/ 2147483647 w 1483"/>
                <a:gd name="T49" fmla="*/ 2147483647 h 926"/>
                <a:gd name="T50" fmla="*/ 2147483647 w 1483"/>
                <a:gd name="T51" fmla="*/ 2147483647 h 926"/>
                <a:gd name="T52" fmla="*/ 2147483647 w 1483"/>
                <a:gd name="T53" fmla="*/ 2147483647 h 926"/>
                <a:gd name="T54" fmla="*/ 2147483647 w 1483"/>
                <a:gd name="T55" fmla="*/ 2147483647 h 926"/>
                <a:gd name="T56" fmla="*/ 2147483647 w 1483"/>
                <a:gd name="T57" fmla="*/ 2147483647 h 926"/>
                <a:gd name="T58" fmla="*/ 2147483647 w 1483"/>
                <a:gd name="T59" fmla="*/ 2147483647 h 926"/>
                <a:gd name="T60" fmla="*/ 2147483647 w 1483"/>
                <a:gd name="T61" fmla="*/ 2147483647 h 926"/>
                <a:gd name="T62" fmla="*/ 2147483647 w 1483"/>
                <a:gd name="T63" fmla="*/ 2147483647 h 926"/>
                <a:gd name="T64" fmla="*/ 2147483647 w 1483"/>
                <a:gd name="T65" fmla="*/ 2147483647 h 926"/>
                <a:gd name="T66" fmla="*/ 2147483647 w 1483"/>
                <a:gd name="T67" fmla="*/ 2147483647 h 926"/>
                <a:gd name="T68" fmla="*/ 2147483647 w 1483"/>
                <a:gd name="T69" fmla="*/ 2147483647 h 926"/>
                <a:gd name="T70" fmla="*/ 2147483647 w 1483"/>
                <a:gd name="T71" fmla="*/ 2147483647 h 926"/>
                <a:gd name="T72" fmla="*/ 2147483647 w 1483"/>
                <a:gd name="T73" fmla="*/ 2147483647 h 926"/>
                <a:gd name="T74" fmla="*/ 2147483647 w 1483"/>
                <a:gd name="T75" fmla="*/ 2147483647 h 926"/>
                <a:gd name="T76" fmla="*/ 2147483647 w 1483"/>
                <a:gd name="T77" fmla="*/ 2147483647 h 926"/>
                <a:gd name="T78" fmla="*/ 2147483647 w 1483"/>
                <a:gd name="T79" fmla="*/ 2147483647 h 926"/>
                <a:gd name="T80" fmla="*/ 2147483647 w 1483"/>
                <a:gd name="T81" fmla="*/ 2147483647 h 926"/>
                <a:gd name="T82" fmla="*/ 2147483647 w 1483"/>
                <a:gd name="T83" fmla="*/ 2147483647 h 926"/>
                <a:gd name="T84" fmla="*/ 2147483647 w 1483"/>
                <a:gd name="T85" fmla="*/ 2147483647 h 926"/>
                <a:gd name="T86" fmla="*/ 2147483647 w 1483"/>
                <a:gd name="T87" fmla="*/ 2147483647 h 926"/>
                <a:gd name="T88" fmla="*/ 2147483647 w 1483"/>
                <a:gd name="T89" fmla="*/ 2147483647 h 926"/>
                <a:gd name="T90" fmla="*/ 2147483647 w 1483"/>
                <a:gd name="T91" fmla="*/ 2147483647 h 926"/>
                <a:gd name="T92" fmla="*/ 2147483647 w 1483"/>
                <a:gd name="T93" fmla="*/ 2147483647 h 926"/>
                <a:gd name="T94" fmla="*/ 2147483647 w 1483"/>
                <a:gd name="T95" fmla="*/ 2147483647 h 926"/>
                <a:gd name="T96" fmla="*/ 2147483647 w 1483"/>
                <a:gd name="T97" fmla="*/ 2147483647 h 926"/>
                <a:gd name="T98" fmla="*/ 2147483647 w 1483"/>
                <a:gd name="T99" fmla="*/ 2147483647 h 926"/>
                <a:gd name="T100" fmla="*/ 2147483647 w 1483"/>
                <a:gd name="T101" fmla="*/ 2147483647 h 926"/>
                <a:gd name="T102" fmla="*/ 2147483647 w 1483"/>
                <a:gd name="T103" fmla="*/ 2147483647 h 926"/>
                <a:gd name="T104" fmla="*/ 2147483647 w 1483"/>
                <a:gd name="T105" fmla="*/ 2147483647 h 926"/>
                <a:gd name="T106" fmla="*/ 2147483647 w 1483"/>
                <a:gd name="T107" fmla="*/ 2147483647 h 926"/>
                <a:gd name="T108" fmla="*/ 2147483647 w 1483"/>
                <a:gd name="T109" fmla="*/ 2147483647 h 926"/>
                <a:gd name="T110" fmla="*/ 2147483647 w 1483"/>
                <a:gd name="T111" fmla="*/ 2147483647 h 926"/>
                <a:gd name="T112" fmla="*/ 2147483647 w 1483"/>
                <a:gd name="T113" fmla="*/ 2147483647 h 926"/>
                <a:gd name="T114" fmla="*/ 2147483647 w 1483"/>
                <a:gd name="T115" fmla="*/ 2147483647 h 926"/>
                <a:gd name="T116" fmla="*/ 2147483647 w 1483"/>
                <a:gd name="T117" fmla="*/ 2147483647 h 926"/>
                <a:gd name="T118" fmla="*/ 0 w 1483"/>
                <a:gd name="T119" fmla="*/ 2147483647 h 926"/>
                <a:gd name="T120" fmla="*/ 2147483647 w 1483"/>
                <a:gd name="T121" fmla="*/ 2147483647 h 926"/>
                <a:gd name="T122" fmla="*/ 2147483647 w 1483"/>
                <a:gd name="T123" fmla="*/ 2147483647 h 926"/>
                <a:gd name="T124" fmla="*/ 2147483647 w 1483"/>
                <a:gd name="T125" fmla="*/ 2147483647 h 9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3"/>
                <a:gd name="T190" fmla="*/ 0 h 926"/>
                <a:gd name="T191" fmla="*/ 1483 w 1483"/>
                <a:gd name="T192" fmla="*/ 926 h 9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3" h="926">
                  <a:moveTo>
                    <a:pt x="1376" y="639"/>
                  </a:moveTo>
                  <a:lnTo>
                    <a:pt x="1385" y="647"/>
                  </a:lnTo>
                  <a:lnTo>
                    <a:pt x="1385" y="655"/>
                  </a:lnTo>
                  <a:lnTo>
                    <a:pt x="1393" y="647"/>
                  </a:lnTo>
                  <a:lnTo>
                    <a:pt x="1393" y="663"/>
                  </a:lnTo>
                  <a:lnTo>
                    <a:pt x="1401" y="663"/>
                  </a:lnTo>
                  <a:lnTo>
                    <a:pt x="1409" y="672"/>
                  </a:lnTo>
                  <a:lnTo>
                    <a:pt x="1417" y="672"/>
                  </a:lnTo>
                  <a:lnTo>
                    <a:pt x="1434" y="672"/>
                  </a:lnTo>
                  <a:lnTo>
                    <a:pt x="1442" y="672"/>
                  </a:lnTo>
                  <a:lnTo>
                    <a:pt x="1450" y="680"/>
                  </a:lnTo>
                  <a:lnTo>
                    <a:pt x="1458" y="680"/>
                  </a:lnTo>
                  <a:lnTo>
                    <a:pt x="1466" y="680"/>
                  </a:lnTo>
                  <a:lnTo>
                    <a:pt x="1466" y="688"/>
                  </a:lnTo>
                  <a:lnTo>
                    <a:pt x="1466" y="696"/>
                  </a:lnTo>
                  <a:lnTo>
                    <a:pt x="1475" y="704"/>
                  </a:lnTo>
                  <a:lnTo>
                    <a:pt x="1483" y="721"/>
                  </a:lnTo>
                  <a:lnTo>
                    <a:pt x="1483" y="737"/>
                  </a:lnTo>
                  <a:lnTo>
                    <a:pt x="1475" y="745"/>
                  </a:lnTo>
                  <a:lnTo>
                    <a:pt x="1475" y="754"/>
                  </a:lnTo>
                  <a:lnTo>
                    <a:pt x="1466" y="745"/>
                  </a:lnTo>
                  <a:lnTo>
                    <a:pt x="1466" y="754"/>
                  </a:lnTo>
                  <a:lnTo>
                    <a:pt x="1458" y="745"/>
                  </a:lnTo>
                  <a:lnTo>
                    <a:pt x="1458" y="737"/>
                  </a:lnTo>
                  <a:lnTo>
                    <a:pt x="1466" y="737"/>
                  </a:lnTo>
                  <a:lnTo>
                    <a:pt x="1466" y="721"/>
                  </a:lnTo>
                  <a:lnTo>
                    <a:pt x="1466" y="737"/>
                  </a:lnTo>
                  <a:lnTo>
                    <a:pt x="1458" y="737"/>
                  </a:lnTo>
                  <a:lnTo>
                    <a:pt x="1450" y="737"/>
                  </a:lnTo>
                  <a:lnTo>
                    <a:pt x="1458" y="729"/>
                  </a:lnTo>
                  <a:lnTo>
                    <a:pt x="1466" y="721"/>
                  </a:lnTo>
                  <a:lnTo>
                    <a:pt x="1458" y="729"/>
                  </a:lnTo>
                  <a:lnTo>
                    <a:pt x="1450" y="704"/>
                  </a:lnTo>
                  <a:lnTo>
                    <a:pt x="1442" y="704"/>
                  </a:lnTo>
                  <a:lnTo>
                    <a:pt x="1434" y="696"/>
                  </a:lnTo>
                  <a:lnTo>
                    <a:pt x="1442" y="688"/>
                  </a:lnTo>
                  <a:lnTo>
                    <a:pt x="1434" y="696"/>
                  </a:lnTo>
                  <a:lnTo>
                    <a:pt x="1425" y="696"/>
                  </a:lnTo>
                  <a:lnTo>
                    <a:pt x="1417" y="713"/>
                  </a:lnTo>
                  <a:lnTo>
                    <a:pt x="1425" y="713"/>
                  </a:lnTo>
                  <a:lnTo>
                    <a:pt x="1425" y="721"/>
                  </a:lnTo>
                  <a:lnTo>
                    <a:pt x="1417" y="721"/>
                  </a:lnTo>
                  <a:lnTo>
                    <a:pt x="1425" y="721"/>
                  </a:lnTo>
                  <a:lnTo>
                    <a:pt x="1425" y="729"/>
                  </a:lnTo>
                  <a:lnTo>
                    <a:pt x="1417" y="729"/>
                  </a:lnTo>
                  <a:lnTo>
                    <a:pt x="1409" y="721"/>
                  </a:lnTo>
                  <a:lnTo>
                    <a:pt x="1409" y="713"/>
                  </a:lnTo>
                  <a:lnTo>
                    <a:pt x="1417" y="713"/>
                  </a:lnTo>
                  <a:lnTo>
                    <a:pt x="1409" y="704"/>
                  </a:lnTo>
                  <a:lnTo>
                    <a:pt x="1417" y="704"/>
                  </a:lnTo>
                  <a:lnTo>
                    <a:pt x="1409" y="696"/>
                  </a:lnTo>
                  <a:lnTo>
                    <a:pt x="1425" y="688"/>
                  </a:lnTo>
                  <a:lnTo>
                    <a:pt x="1409" y="688"/>
                  </a:lnTo>
                  <a:lnTo>
                    <a:pt x="1401" y="688"/>
                  </a:lnTo>
                  <a:lnTo>
                    <a:pt x="1401" y="680"/>
                  </a:lnTo>
                  <a:lnTo>
                    <a:pt x="1393" y="680"/>
                  </a:lnTo>
                  <a:lnTo>
                    <a:pt x="1393" y="672"/>
                  </a:lnTo>
                  <a:lnTo>
                    <a:pt x="1385" y="680"/>
                  </a:lnTo>
                  <a:lnTo>
                    <a:pt x="1393" y="672"/>
                  </a:lnTo>
                  <a:lnTo>
                    <a:pt x="1385" y="672"/>
                  </a:lnTo>
                  <a:lnTo>
                    <a:pt x="1393" y="663"/>
                  </a:lnTo>
                  <a:lnTo>
                    <a:pt x="1385" y="672"/>
                  </a:lnTo>
                  <a:lnTo>
                    <a:pt x="1376" y="672"/>
                  </a:lnTo>
                  <a:lnTo>
                    <a:pt x="1368" y="663"/>
                  </a:lnTo>
                  <a:lnTo>
                    <a:pt x="1376" y="663"/>
                  </a:lnTo>
                  <a:lnTo>
                    <a:pt x="1376" y="655"/>
                  </a:lnTo>
                  <a:lnTo>
                    <a:pt x="1368" y="663"/>
                  </a:lnTo>
                  <a:lnTo>
                    <a:pt x="1360" y="655"/>
                  </a:lnTo>
                  <a:lnTo>
                    <a:pt x="1360" y="663"/>
                  </a:lnTo>
                  <a:lnTo>
                    <a:pt x="1352" y="655"/>
                  </a:lnTo>
                  <a:lnTo>
                    <a:pt x="1360" y="647"/>
                  </a:lnTo>
                  <a:lnTo>
                    <a:pt x="1352" y="647"/>
                  </a:lnTo>
                  <a:lnTo>
                    <a:pt x="1352" y="639"/>
                  </a:lnTo>
                  <a:lnTo>
                    <a:pt x="1352" y="647"/>
                  </a:lnTo>
                  <a:lnTo>
                    <a:pt x="1344" y="639"/>
                  </a:lnTo>
                  <a:lnTo>
                    <a:pt x="1352" y="639"/>
                  </a:lnTo>
                  <a:lnTo>
                    <a:pt x="1344" y="639"/>
                  </a:lnTo>
                  <a:lnTo>
                    <a:pt x="1344" y="631"/>
                  </a:lnTo>
                  <a:lnTo>
                    <a:pt x="1360" y="639"/>
                  </a:lnTo>
                  <a:lnTo>
                    <a:pt x="1344" y="631"/>
                  </a:lnTo>
                  <a:lnTo>
                    <a:pt x="1335" y="623"/>
                  </a:lnTo>
                  <a:lnTo>
                    <a:pt x="1352" y="623"/>
                  </a:lnTo>
                  <a:lnTo>
                    <a:pt x="1344" y="623"/>
                  </a:lnTo>
                  <a:lnTo>
                    <a:pt x="1335" y="623"/>
                  </a:lnTo>
                  <a:lnTo>
                    <a:pt x="1335" y="631"/>
                  </a:lnTo>
                  <a:lnTo>
                    <a:pt x="1327" y="623"/>
                  </a:lnTo>
                  <a:lnTo>
                    <a:pt x="1335" y="623"/>
                  </a:lnTo>
                  <a:lnTo>
                    <a:pt x="1335" y="614"/>
                  </a:lnTo>
                  <a:lnTo>
                    <a:pt x="1327" y="614"/>
                  </a:lnTo>
                  <a:lnTo>
                    <a:pt x="1335" y="606"/>
                  </a:lnTo>
                  <a:lnTo>
                    <a:pt x="1327" y="623"/>
                  </a:lnTo>
                  <a:lnTo>
                    <a:pt x="1319" y="614"/>
                  </a:lnTo>
                  <a:lnTo>
                    <a:pt x="1319" y="606"/>
                  </a:lnTo>
                  <a:lnTo>
                    <a:pt x="1319" y="598"/>
                  </a:lnTo>
                  <a:lnTo>
                    <a:pt x="1327" y="590"/>
                  </a:lnTo>
                  <a:lnTo>
                    <a:pt x="1319" y="598"/>
                  </a:lnTo>
                  <a:lnTo>
                    <a:pt x="1319" y="614"/>
                  </a:lnTo>
                  <a:lnTo>
                    <a:pt x="1303" y="606"/>
                  </a:lnTo>
                  <a:lnTo>
                    <a:pt x="1294" y="598"/>
                  </a:lnTo>
                  <a:lnTo>
                    <a:pt x="1286" y="598"/>
                  </a:lnTo>
                  <a:lnTo>
                    <a:pt x="1294" y="598"/>
                  </a:lnTo>
                  <a:lnTo>
                    <a:pt x="1286" y="590"/>
                  </a:lnTo>
                  <a:lnTo>
                    <a:pt x="1278" y="582"/>
                  </a:lnTo>
                  <a:lnTo>
                    <a:pt x="1270" y="565"/>
                  </a:lnTo>
                  <a:lnTo>
                    <a:pt x="1270" y="557"/>
                  </a:lnTo>
                  <a:lnTo>
                    <a:pt x="1270" y="565"/>
                  </a:lnTo>
                  <a:lnTo>
                    <a:pt x="1262" y="565"/>
                  </a:lnTo>
                  <a:lnTo>
                    <a:pt x="1270" y="573"/>
                  </a:lnTo>
                  <a:lnTo>
                    <a:pt x="1278" y="573"/>
                  </a:lnTo>
                  <a:lnTo>
                    <a:pt x="1270" y="573"/>
                  </a:lnTo>
                  <a:lnTo>
                    <a:pt x="1278" y="582"/>
                  </a:lnTo>
                  <a:lnTo>
                    <a:pt x="1286" y="598"/>
                  </a:lnTo>
                  <a:lnTo>
                    <a:pt x="1286" y="606"/>
                  </a:lnTo>
                  <a:lnTo>
                    <a:pt x="1294" y="614"/>
                  </a:lnTo>
                  <a:lnTo>
                    <a:pt x="1286" y="614"/>
                  </a:lnTo>
                  <a:lnTo>
                    <a:pt x="1278" y="606"/>
                  </a:lnTo>
                  <a:lnTo>
                    <a:pt x="1278" y="614"/>
                  </a:lnTo>
                  <a:lnTo>
                    <a:pt x="1270" y="614"/>
                  </a:lnTo>
                  <a:lnTo>
                    <a:pt x="1270" y="606"/>
                  </a:lnTo>
                  <a:lnTo>
                    <a:pt x="1262" y="598"/>
                  </a:lnTo>
                  <a:lnTo>
                    <a:pt x="1262" y="590"/>
                  </a:lnTo>
                  <a:lnTo>
                    <a:pt x="1253" y="582"/>
                  </a:lnTo>
                  <a:lnTo>
                    <a:pt x="1253" y="590"/>
                  </a:lnTo>
                  <a:lnTo>
                    <a:pt x="1253" y="598"/>
                  </a:lnTo>
                  <a:lnTo>
                    <a:pt x="1245" y="598"/>
                  </a:lnTo>
                  <a:lnTo>
                    <a:pt x="1245" y="590"/>
                  </a:lnTo>
                  <a:lnTo>
                    <a:pt x="1237" y="590"/>
                  </a:lnTo>
                  <a:lnTo>
                    <a:pt x="1245" y="590"/>
                  </a:lnTo>
                  <a:lnTo>
                    <a:pt x="1245" y="598"/>
                  </a:lnTo>
                  <a:lnTo>
                    <a:pt x="1229" y="590"/>
                  </a:lnTo>
                  <a:lnTo>
                    <a:pt x="1237" y="598"/>
                  </a:lnTo>
                  <a:lnTo>
                    <a:pt x="1229" y="598"/>
                  </a:lnTo>
                  <a:lnTo>
                    <a:pt x="1237" y="598"/>
                  </a:lnTo>
                  <a:lnTo>
                    <a:pt x="1245" y="598"/>
                  </a:lnTo>
                  <a:lnTo>
                    <a:pt x="1245" y="606"/>
                  </a:lnTo>
                  <a:lnTo>
                    <a:pt x="1253" y="606"/>
                  </a:lnTo>
                  <a:lnTo>
                    <a:pt x="1245" y="598"/>
                  </a:lnTo>
                  <a:lnTo>
                    <a:pt x="1253" y="606"/>
                  </a:lnTo>
                  <a:lnTo>
                    <a:pt x="1245" y="606"/>
                  </a:lnTo>
                  <a:lnTo>
                    <a:pt x="1253" y="606"/>
                  </a:lnTo>
                  <a:lnTo>
                    <a:pt x="1262" y="606"/>
                  </a:lnTo>
                  <a:lnTo>
                    <a:pt x="1262" y="614"/>
                  </a:lnTo>
                  <a:lnTo>
                    <a:pt x="1262" y="623"/>
                  </a:lnTo>
                  <a:lnTo>
                    <a:pt x="1262" y="614"/>
                  </a:lnTo>
                  <a:lnTo>
                    <a:pt x="1253" y="614"/>
                  </a:lnTo>
                  <a:lnTo>
                    <a:pt x="1253" y="623"/>
                  </a:lnTo>
                  <a:lnTo>
                    <a:pt x="1262" y="623"/>
                  </a:lnTo>
                  <a:lnTo>
                    <a:pt x="1253" y="623"/>
                  </a:lnTo>
                  <a:lnTo>
                    <a:pt x="1253" y="631"/>
                  </a:lnTo>
                  <a:lnTo>
                    <a:pt x="1245" y="631"/>
                  </a:lnTo>
                  <a:lnTo>
                    <a:pt x="1253" y="623"/>
                  </a:lnTo>
                  <a:lnTo>
                    <a:pt x="1245" y="623"/>
                  </a:lnTo>
                  <a:lnTo>
                    <a:pt x="1237" y="623"/>
                  </a:lnTo>
                  <a:lnTo>
                    <a:pt x="1221" y="614"/>
                  </a:lnTo>
                  <a:lnTo>
                    <a:pt x="1212" y="606"/>
                  </a:lnTo>
                  <a:lnTo>
                    <a:pt x="1204" y="606"/>
                  </a:lnTo>
                  <a:lnTo>
                    <a:pt x="1196" y="598"/>
                  </a:lnTo>
                  <a:lnTo>
                    <a:pt x="1188" y="598"/>
                  </a:lnTo>
                  <a:lnTo>
                    <a:pt x="1188" y="590"/>
                  </a:lnTo>
                  <a:lnTo>
                    <a:pt x="1188" y="598"/>
                  </a:lnTo>
                  <a:lnTo>
                    <a:pt x="1172" y="590"/>
                  </a:lnTo>
                  <a:lnTo>
                    <a:pt x="1163" y="590"/>
                  </a:lnTo>
                  <a:lnTo>
                    <a:pt x="1147" y="582"/>
                  </a:lnTo>
                  <a:lnTo>
                    <a:pt x="1155" y="573"/>
                  </a:lnTo>
                  <a:lnTo>
                    <a:pt x="1155" y="565"/>
                  </a:lnTo>
                  <a:lnTo>
                    <a:pt x="1155" y="557"/>
                  </a:lnTo>
                  <a:lnTo>
                    <a:pt x="1163" y="565"/>
                  </a:lnTo>
                  <a:lnTo>
                    <a:pt x="1163" y="573"/>
                  </a:lnTo>
                  <a:lnTo>
                    <a:pt x="1163" y="565"/>
                  </a:lnTo>
                  <a:lnTo>
                    <a:pt x="1172" y="565"/>
                  </a:lnTo>
                  <a:lnTo>
                    <a:pt x="1163" y="565"/>
                  </a:lnTo>
                  <a:lnTo>
                    <a:pt x="1155" y="557"/>
                  </a:lnTo>
                  <a:lnTo>
                    <a:pt x="1147" y="565"/>
                  </a:lnTo>
                  <a:lnTo>
                    <a:pt x="1131" y="573"/>
                  </a:lnTo>
                  <a:lnTo>
                    <a:pt x="1114" y="573"/>
                  </a:lnTo>
                  <a:lnTo>
                    <a:pt x="1106" y="573"/>
                  </a:lnTo>
                  <a:lnTo>
                    <a:pt x="1106" y="565"/>
                  </a:lnTo>
                  <a:lnTo>
                    <a:pt x="1106" y="557"/>
                  </a:lnTo>
                  <a:lnTo>
                    <a:pt x="1098" y="557"/>
                  </a:lnTo>
                  <a:lnTo>
                    <a:pt x="1106" y="565"/>
                  </a:lnTo>
                  <a:lnTo>
                    <a:pt x="1098" y="573"/>
                  </a:lnTo>
                  <a:lnTo>
                    <a:pt x="1073" y="565"/>
                  </a:lnTo>
                  <a:lnTo>
                    <a:pt x="1040" y="582"/>
                  </a:lnTo>
                  <a:lnTo>
                    <a:pt x="1032" y="573"/>
                  </a:lnTo>
                  <a:lnTo>
                    <a:pt x="1040" y="573"/>
                  </a:lnTo>
                  <a:lnTo>
                    <a:pt x="1032" y="573"/>
                  </a:lnTo>
                  <a:lnTo>
                    <a:pt x="1032" y="565"/>
                  </a:lnTo>
                  <a:lnTo>
                    <a:pt x="1024" y="573"/>
                  </a:lnTo>
                  <a:lnTo>
                    <a:pt x="1016" y="565"/>
                  </a:lnTo>
                  <a:lnTo>
                    <a:pt x="1008" y="565"/>
                  </a:lnTo>
                  <a:lnTo>
                    <a:pt x="1016" y="557"/>
                  </a:lnTo>
                  <a:lnTo>
                    <a:pt x="1008" y="557"/>
                  </a:lnTo>
                  <a:lnTo>
                    <a:pt x="1016" y="549"/>
                  </a:lnTo>
                  <a:lnTo>
                    <a:pt x="1016" y="541"/>
                  </a:lnTo>
                  <a:lnTo>
                    <a:pt x="1016" y="549"/>
                  </a:lnTo>
                  <a:lnTo>
                    <a:pt x="1008" y="549"/>
                  </a:lnTo>
                  <a:lnTo>
                    <a:pt x="999" y="565"/>
                  </a:lnTo>
                  <a:lnTo>
                    <a:pt x="991" y="557"/>
                  </a:lnTo>
                  <a:lnTo>
                    <a:pt x="983" y="557"/>
                  </a:lnTo>
                  <a:lnTo>
                    <a:pt x="991" y="549"/>
                  </a:lnTo>
                  <a:lnTo>
                    <a:pt x="983" y="549"/>
                  </a:lnTo>
                  <a:lnTo>
                    <a:pt x="975" y="549"/>
                  </a:lnTo>
                  <a:lnTo>
                    <a:pt x="983" y="549"/>
                  </a:lnTo>
                  <a:lnTo>
                    <a:pt x="975" y="541"/>
                  </a:lnTo>
                  <a:lnTo>
                    <a:pt x="975" y="549"/>
                  </a:lnTo>
                  <a:lnTo>
                    <a:pt x="967" y="549"/>
                  </a:lnTo>
                  <a:lnTo>
                    <a:pt x="959" y="549"/>
                  </a:lnTo>
                  <a:lnTo>
                    <a:pt x="975" y="541"/>
                  </a:lnTo>
                  <a:lnTo>
                    <a:pt x="967" y="541"/>
                  </a:lnTo>
                  <a:lnTo>
                    <a:pt x="959" y="541"/>
                  </a:lnTo>
                  <a:lnTo>
                    <a:pt x="967" y="541"/>
                  </a:lnTo>
                  <a:lnTo>
                    <a:pt x="959" y="532"/>
                  </a:lnTo>
                  <a:lnTo>
                    <a:pt x="967" y="532"/>
                  </a:lnTo>
                  <a:lnTo>
                    <a:pt x="959" y="532"/>
                  </a:lnTo>
                  <a:lnTo>
                    <a:pt x="975" y="532"/>
                  </a:lnTo>
                  <a:lnTo>
                    <a:pt x="967" y="524"/>
                  </a:lnTo>
                  <a:lnTo>
                    <a:pt x="950" y="541"/>
                  </a:lnTo>
                  <a:lnTo>
                    <a:pt x="950" y="532"/>
                  </a:lnTo>
                  <a:lnTo>
                    <a:pt x="950" y="541"/>
                  </a:lnTo>
                  <a:lnTo>
                    <a:pt x="950" y="532"/>
                  </a:lnTo>
                  <a:lnTo>
                    <a:pt x="942" y="532"/>
                  </a:lnTo>
                  <a:lnTo>
                    <a:pt x="950" y="541"/>
                  </a:lnTo>
                  <a:lnTo>
                    <a:pt x="942" y="541"/>
                  </a:lnTo>
                  <a:lnTo>
                    <a:pt x="942" y="532"/>
                  </a:lnTo>
                  <a:lnTo>
                    <a:pt x="942" y="541"/>
                  </a:lnTo>
                  <a:lnTo>
                    <a:pt x="942" y="532"/>
                  </a:lnTo>
                  <a:lnTo>
                    <a:pt x="942" y="524"/>
                  </a:lnTo>
                  <a:lnTo>
                    <a:pt x="934" y="532"/>
                  </a:lnTo>
                  <a:lnTo>
                    <a:pt x="942" y="541"/>
                  </a:lnTo>
                  <a:lnTo>
                    <a:pt x="934" y="541"/>
                  </a:lnTo>
                  <a:lnTo>
                    <a:pt x="934" y="549"/>
                  </a:lnTo>
                  <a:lnTo>
                    <a:pt x="926" y="541"/>
                  </a:lnTo>
                  <a:lnTo>
                    <a:pt x="934" y="524"/>
                  </a:lnTo>
                  <a:lnTo>
                    <a:pt x="926" y="541"/>
                  </a:lnTo>
                  <a:lnTo>
                    <a:pt x="926" y="532"/>
                  </a:lnTo>
                  <a:lnTo>
                    <a:pt x="918" y="532"/>
                  </a:lnTo>
                  <a:lnTo>
                    <a:pt x="918" y="541"/>
                  </a:lnTo>
                  <a:lnTo>
                    <a:pt x="926" y="532"/>
                  </a:lnTo>
                  <a:lnTo>
                    <a:pt x="918" y="541"/>
                  </a:lnTo>
                  <a:lnTo>
                    <a:pt x="918" y="549"/>
                  </a:lnTo>
                  <a:lnTo>
                    <a:pt x="909" y="549"/>
                  </a:lnTo>
                  <a:lnTo>
                    <a:pt x="918" y="549"/>
                  </a:lnTo>
                  <a:lnTo>
                    <a:pt x="909" y="557"/>
                  </a:lnTo>
                  <a:lnTo>
                    <a:pt x="918" y="549"/>
                  </a:lnTo>
                  <a:lnTo>
                    <a:pt x="918" y="557"/>
                  </a:lnTo>
                  <a:lnTo>
                    <a:pt x="926" y="549"/>
                  </a:lnTo>
                  <a:lnTo>
                    <a:pt x="926" y="557"/>
                  </a:lnTo>
                  <a:lnTo>
                    <a:pt x="918" y="565"/>
                  </a:lnTo>
                  <a:lnTo>
                    <a:pt x="918" y="557"/>
                  </a:lnTo>
                  <a:lnTo>
                    <a:pt x="909" y="565"/>
                  </a:lnTo>
                  <a:lnTo>
                    <a:pt x="918" y="565"/>
                  </a:lnTo>
                  <a:lnTo>
                    <a:pt x="926" y="565"/>
                  </a:lnTo>
                  <a:lnTo>
                    <a:pt x="926" y="557"/>
                  </a:lnTo>
                  <a:lnTo>
                    <a:pt x="934" y="565"/>
                  </a:lnTo>
                  <a:lnTo>
                    <a:pt x="926" y="573"/>
                  </a:lnTo>
                  <a:lnTo>
                    <a:pt x="926" y="565"/>
                  </a:lnTo>
                  <a:lnTo>
                    <a:pt x="926" y="573"/>
                  </a:lnTo>
                  <a:lnTo>
                    <a:pt x="926" y="582"/>
                  </a:lnTo>
                  <a:lnTo>
                    <a:pt x="918" y="573"/>
                  </a:lnTo>
                  <a:lnTo>
                    <a:pt x="926" y="582"/>
                  </a:lnTo>
                  <a:lnTo>
                    <a:pt x="918" y="582"/>
                  </a:lnTo>
                  <a:lnTo>
                    <a:pt x="926" y="573"/>
                  </a:lnTo>
                  <a:lnTo>
                    <a:pt x="926" y="582"/>
                  </a:lnTo>
                  <a:lnTo>
                    <a:pt x="918" y="590"/>
                  </a:lnTo>
                  <a:lnTo>
                    <a:pt x="918" y="598"/>
                  </a:lnTo>
                  <a:lnTo>
                    <a:pt x="918" y="590"/>
                  </a:lnTo>
                  <a:lnTo>
                    <a:pt x="918" y="598"/>
                  </a:lnTo>
                  <a:lnTo>
                    <a:pt x="901" y="598"/>
                  </a:lnTo>
                  <a:lnTo>
                    <a:pt x="901" y="590"/>
                  </a:lnTo>
                  <a:lnTo>
                    <a:pt x="901" y="598"/>
                  </a:lnTo>
                  <a:lnTo>
                    <a:pt x="901" y="590"/>
                  </a:lnTo>
                  <a:lnTo>
                    <a:pt x="893" y="590"/>
                  </a:lnTo>
                  <a:lnTo>
                    <a:pt x="893" y="606"/>
                  </a:lnTo>
                  <a:lnTo>
                    <a:pt x="893" y="598"/>
                  </a:lnTo>
                  <a:lnTo>
                    <a:pt x="885" y="598"/>
                  </a:lnTo>
                  <a:lnTo>
                    <a:pt x="885" y="606"/>
                  </a:lnTo>
                  <a:lnTo>
                    <a:pt x="885" y="614"/>
                  </a:lnTo>
                  <a:lnTo>
                    <a:pt x="877" y="606"/>
                  </a:lnTo>
                  <a:lnTo>
                    <a:pt x="885" y="606"/>
                  </a:lnTo>
                  <a:lnTo>
                    <a:pt x="885" y="614"/>
                  </a:lnTo>
                  <a:lnTo>
                    <a:pt x="877" y="614"/>
                  </a:lnTo>
                  <a:lnTo>
                    <a:pt x="877" y="623"/>
                  </a:lnTo>
                  <a:lnTo>
                    <a:pt x="868" y="623"/>
                  </a:lnTo>
                  <a:lnTo>
                    <a:pt x="877" y="606"/>
                  </a:lnTo>
                  <a:lnTo>
                    <a:pt x="868" y="623"/>
                  </a:lnTo>
                  <a:lnTo>
                    <a:pt x="868" y="614"/>
                  </a:lnTo>
                  <a:lnTo>
                    <a:pt x="860" y="623"/>
                  </a:lnTo>
                  <a:lnTo>
                    <a:pt x="868" y="623"/>
                  </a:lnTo>
                  <a:lnTo>
                    <a:pt x="860" y="631"/>
                  </a:lnTo>
                  <a:lnTo>
                    <a:pt x="860" y="639"/>
                  </a:lnTo>
                  <a:lnTo>
                    <a:pt x="852" y="631"/>
                  </a:lnTo>
                  <a:lnTo>
                    <a:pt x="852" y="639"/>
                  </a:lnTo>
                  <a:lnTo>
                    <a:pt x="844" y="639"/>
                  </a:lnTo>
                  <a:lnTo>
                    <a:pt x="836" y="639"/>
                  </a:lnTo>
                  <a:lnTo>
                    <a:pt x="827" y="639"/>
                  </a:lnTo>
                  <a:lnTo>
                    <a:pt x="827" y="631"/>
                  </a:lnTo>
                  <a:lnTo>
                    <a:pt x="836" y="631"/>
                  </a:lnTo>
                  <a:lnTo>
                    <a:pt x="827" y="631"/>
                  </a:lnTo>
                  <a:lnTo>
                    <a:pt x="836" y="623"/>
                  </a:lnTo>
                  <a:lnTo>
                    <a:pt x="844" y="623"/>
                  </a:lnTo>
                  <a:lnTo>
                    <a:pt x="852" y="614"/>
                  </a:lnTo>
                  <a:lnTo>
                    <a:pt x="852" y="606"/>
                  </a:lnTo>
                  <a:lnTo>
                    <a:pt x="844" y="614"/>
                  </a:lnTo>
                  <a:lnTo>
                    <a:pt x="827" y="606"/>
                  </a:lnTo>
                  <a:lnTo>
                    <a:pt x="836" y="598"/>
                  </a:lnTo>
                  <a:lnTo>
                    <a:pt x="844" y="582"/>
                  </a:lnTo>
                  <a:lnTo>
                    <a:pt x="844" y="573"/>
                  </a:lnTo>
                  <a:lnTo>
                    <a:pt x="844" y="565"/>
                  </a:lnTo>
                  <a:lnTo>
                    <a:pt x="844" y="557"/>
                  </a:lnTo>
                  <a:lnTo>
                    <a:pt x="852" y="557"/>
                  </a:lnTo>
                  <a:lnTo>
                    <a:pt x="868" y="541"/>
                  </a:lnTo>
                  <a:lnTo>
                    <a:pt x="877" y="549"/>
                  </a:lnTo>
                  <a:lnTo>
                    <a:pt x="885" y="541"/>
                  </a:lnTo>
                  <a:lnTo>
                    <a:pt x="901" y="549"/>
                  </a:lnTo>
                  <a:lnTo>
                    <a:pt x="901" y="541"/>
                  </a:lnTo>
                  <a:lnTo>
                    <a:pt x="893" y="541"/>
                  </a:lnTo>
                  <a:lnTo>
                    <a:pt x="877" y="532"/>
                  </a:lnTo>
                  <a:lnTo>
                    <a:pt x="885" y="516"/>
                  </a:lnTo>
                  <a:lnTo>
                    <a:pt x="893" y="516"/>
                  </a:lnTo>
                  <a:lnTo>
                    <a:pt x="885" y="516"/>
                  </a:lnTo>
                  <a:lnTo>
                    <a:pt x="877" y="524"/>
                  </a:lnTo>
                  <a:lnTo>
                    <a:pt x="877" y="532"/>
                  </a:lnTo>
                  <a:lnTo>
                    <a:pt x="860" y="532"/>
                  </a:lnTo>
                  <a:lnTo>
                    <a:pt x="860" y="524"/>
                  </a:lnTo>
                  <a:lnTo>
                    <a:pt x="852" y="532"/>
                  </a:lnTo>
                  <a:lnTo>
                    <a:pt x="844" y="541"/>
                  </a:lnTo>
                  <a:lnTo>
                    <a:pt x="836" y="549"/>
                  </a:lnTo>
                  <a:lnTo>
                    <a:pt x="827" y="549"/>
                  </a:lnTo>
                  <a:lnTo>
                    <a:pt x="836" y="557"/>
                  </a:lnTo>
                  <a:lnTo>
                    <a:pt x="827" y="557"/>
                  </a:lnTo>
                  <a:lnTo>
                    <a:pt x="827" y="565"/>
                  </a:lnTo>
                  <a:lnTo>
                    <a:pt x="819" y="573"/>
                  </a:lnTo>
                  <a:lnTo>
                    <a:pt x="819" y="582"/>
                  </a:lnTo>
                  <a:lnTo>
                    <a:pt x="811" y="582"/>
                  </a:lnTo>
                  <a:lnTo>
                    <a:pt x="803" y="582"/>
                  </a:lnTo>
                  <a:lnTo>
                    <a:pt x="795" y="582"/>
                  </a:lnTo>
                  <a:lnTo>
                    <a:pt x="803" y="582"/>
                  </a:lnTo>
                  <a:lnTo>
                    <a:pt x="811" y="590"/>
                  </a:lnTo>
                  <a:lnTo>
                    <a:pt x="811" y="598"/>
                  </a:lnTo>
                  <a:lnTo>
                    <a:pt x="795" y="606"/>
                  </a:lnTo>
                  <a:lnTo>
                    <a:pt x="803" y="606"/>
                  </a:lnTo>
                  <a:lnTo>
                    <a:pt x="803" y="614"/>
                  </a:lnTo>
                  <a:lnTo>
                    <a:pt x="795" y="614"/>
                  </a:lnTo>
                  <a:lnTo>
                    <a:pt x="787" y="614"/>
                  </a:lnTo>
                  <a:lnTo>
                    <a:pt x="795" y="614"/>
                  </a:lnTo>
                  <a:lnTo>
                    <a:pt x="787" y="606"/>
                  </a:lnTo>
                  <a:lnTo>
                    <a:pt x="787" y="614"/>
                  </a:lnTo>
                  <a:lnTo>
                    <a:pt x="778" y="614"/>
                  </a:lnTo>
                  <a:lnTo>
                    <a:pt x="787" y="614"/>
                  </a:lnTo>
                  <a:lnTo>
                    <a:pt x="787" y="623"/>
                  </a:lnTo>
                  <a:lnTo>
                    <a:pt x="778" y="623"/>
                  </a:lnTo>
                  <a:lnTo>
                    <a:pt x="778" y="631"/>
                  </a:lnTo>
                  <a:lnTo>
                    <a:pt x="770" y="631"/>
                  </a:lnTo>
                  <a:lnTo>
                    <a:pt x="778" y="631"/>
                  </a:lnTo>
                  <a:lnTo>
                    <a:pt x="770" y="631"/>
                  </a:lnTo>
                  <a:lnTo>
                    <a:pt x="770" y="639"/>
                  </a:lnTo>
                  <a:lnTo>
                    <a:pt x="770" y="647"/>
                  </a:lnTo>
                  <a:lnTo>
                    <a:pt x="778" y="647"/>
                  </a:lnTo>
                  <a:lnTo>
                    <a:pt x="787" y="655"/>
                  </a:lnTo>
                  <a:lnTo>
                    <a:pt x="795" y="655"/>
                  </a:lnTo>
                  <a:lnTo>
                    <a:pt x="787" y="663"/>
                  </a:lnTo>
                  <a:lnTo>
                    <a:pt x="787" y="672"/>
                  </a:lnTo>
                  <a:lnTo>
                    <a:pt x="778" y="672"/>
                  </a:lnTo>
                  <a:lnTo>
                    <a:pt x="778" y="680"/>
                  </a:lnTo>
                  <a:lnTo>
                    <a:pt x="770" y="680"/>
                  </a:lnTo>
                  <a:lnTo>
                    <a:pt x="778" y="680"/>
                  </a:lnTo>
                  <a:lnTo>
                    <a:pt x="762" y="688"/>
                  </a:lnTo>
                  <a:lnTo>
                    <a:pt x="770" y="688"/>
                  </a:lnTo>
                  <a:lnTo>
                    <a:pt x="770" y="696"/>
                  </a:lnTo>
                  <a:lnTo>
                    <a:pt x="762" y="696"/>
                  </a:lnTo>
                  <a:lnTo>
                    <a:pt x="770" y="696"/>
                  </a:lnTo>
                  <a:lnTo>
                    <a:pt x="762" y="696"/>
                  </a:lnTo>
                  <a:lnTo>
                    <a:pt x="754" y="696"/>
                  </a:lnTo>
                  <a:lnTo>
                    <a:pt x="762" y="696"/>
                  </a:lnTo>
                  <a:lnTo>
                    <a:pt x="762" y="704"/>
                  </a:lnTo>
                  <a:lnTo>
                    <a:pt x="754" y="696"/>
                  </a:lnTo>
                  <a:lnTo>
                    <a:pt x="754" y="704"/>
                  </a:lnTo>
                  <a:lnTo>
                    <a:pt x="746" y="704"/>
                  </a:lnTo>
                  <a:lnTo>
                    <a:pt x="746" y="713"/>
                  </a:lnTo>
                  <a:lnTo>
                    <a:pt x="737" y="713"/>
                  </a:lnTo>
                  <a:lnTo>
                    <a:pt x="737" y="721"/>
                  </a:lnTo>
                  <a:lnTo>
                    <a:pt x="729" y="713"/>
                  </a:lnTo>
                  <a:lnTo>
                    <a:pt x="729" y="721"/>
                  </a:lnTo>
                  <a:lnTo>
                    <a:pt x="721" y="721"/>
                  </a:lnTo>
                  <a:lnTo>
                    <a:pt x="729" y="729"/>
                  </a:lnTo>
                  <a:lnTo>
                    <a:pt x="713" y="729"/>
                  </a:lnTo>
                  <a:lnTo>
                    <a:pt x="721" y="729"/>
                  </a:lnTo>
                  <a:lnTo>
                    <a:pt x="713" y="729"/>
                  </a:lnTo>
                  <a:lnTo>
                    <a:pt x="705" y="737"/>
                  </a:lnTo>
                  <a:lnTo>
                    <a:pt x="705" y="745"/>
                  </a:lnTo>
                  <a:lnTo>
                    <a:pt x="705" y="754"/>
                  </a:lnTo>
                  <a:lnTo>
                    <a:pt x="696" y="754"/>
                  </a:lnTo>
                  <a:lnTo>
                    <a:pt x="705" y="754"/>
                  </a:lnTo>
                  <a:lnTo>
                    <a:pt x="696" y="754"/>
                  </a:lnTo>
                  <a:lnTo>
                    <a:pt x="696" y="762"/>
                  </a:lnTo>
                  <a:lnTo>
                    <a:pt x="688" y="754"/>
                  </a:lnTo>
                  <a:lnTo>
                    <a:pt x="688" y="762"/>
                  </a:lnTo>
                  <a:lnTo>
                    <a:pt x="680" y="762"/>
                  </a:lnTo>
                  <a:lnTo>
                    <a:pt x="680" y="770"/>
                  </a:lnTo>
                  <a:lnTo>
                    <a:pt x="672" y="762"/>
                  </a:lnTo>
                  <a:lnTo>
                    <a:pt x="680" y="770"/>
                  </a:lnTo>
                  <a:lnTo>
                    <a:pt x="672" y="770"/>
                  </a:lnTo>
                  <a:lnTo>
                    <a:pt x="672" y="778"/>
                  </a:lnTo>
                  <a:lnTo>
                    <a:pt x="664" y="778"/>
                  </a:lnTo>
                  <a:lnTo>
                    <a:pt x="664" y="770"/>
                  </a:lnTo>
                  <a:lnTo>
                    <a:pt x="655" y="778"/>
                  </a:lnTo>
                  <a:lnTo>
                    <a:pt x="664" y="778"/>
                  </a:lnTo>
                  <a:lnTo>
                    <a:pt x="655" y="778"/>
                  </a:lnTo>
                  <a:lnTo>
                    <a:pt x="647" y="778"/>
                  </a:lnTo>
                  <a:lnTo>
                    <a:pt x="639" y="795"/>
                  </a:lnTo>
                  <a:lnTo>
                    <a:pt x="639" y="786"/>
                  </a:lnTo>
                  <a:lnTo>
                    <a:pt x="647" y="786"/>
                  </a:lnTo>
                  <a:lnTo>
                    <a:pt x="647" y="795"/>
                  </a:lnTo>
                  <a:lnTo>
                    <a:pt x="655" y="795"/>
                  </a:lnTo>
                  <a:lnTo>
                    <a:pt x="647" y="803"/>
                  </a:lnTo>
                  <a:lnTo>
                    <a:pt x="647" y="795"/>
                  </a:lnTo>
                  <a:lnTo>
                    <a:pt x="647" y="803"/>
                  </a:lnTo>
                  <a:lnTo>
                    <a:pt x="639" y="803"/>
                  </a:lnTo>
                  <a:lnTo>
                    <a:pt x="639" y="795"/>
                  </a:lnTo>
                  <a:lnTo>
                    <a:pt x="639" y="803"/>
                  </a:lnTo>
                  <a:lnTo>
                    <a:pt x="639" y="795"/>
                  </a:lnTo>
                  <a:lnTo>
                    <a:pt x="639" y="803"/>
                  </a:lnTo>
                  <a:lnTo>
                    <a:pt x="631" y="803"/>
                  </a:lnTo>
                  <a:lnTo>
                    <a:pt x="639" y="803"/>
                  </a:lnTo>
                  <a:lnTo>
                    <a:pt x="639" y="811"/>
                  </a:lnTo>
                  <a:lnTo>
                    <a:pt x="631" y="803"/>
                  </a:lnTo>
                  <a:lnTo>
                    <a:pt x="631" y="811"/>
                  </a:lnTo>
                  <a:lnTo>
                    <a:pt x="614" y="811"/>
                  </a:lnTo>
                  <a:lnTo>
                    <a:pt x="606" y="811"/>
                  </a:lnTo>
                  <a:lnTo>
                    <a:pt x="614" y="819"/>
                  </a:lnTo>
                  <a:lnTo>
                    <a:pt x="606" y="819"/>
                  </a:lnTo>
                  <a:lnTo>
                    <a:pt x="606" y="827"/>
                  </a:lnTo>
                  <a:lnTo>
                    <a:pt x="606" y="819"/>
                  </a:lnTo>
                  <a:lnTo>
                    <a:pt x="606" y="811"/>
                  </a:lnTo>
                  <a:lnTo>
                    <a:pt x="598" y="811"/>
                  </a:lnTo>
                  <a:lnTo>
                    <a:pt x="590" y="819"/>
                  </a:lnTo>
                  <a:lnTo>
                    <a:pt x="582" y="819"/>
                  </a:lnTo>
                  <a:lnTo>
                    <a:pt x="582" y="827"/>
                  </a:lnTo>
                  <a:lnTo>
                    <a:pt x="582" y="819"/>
                  </a:lnTo>
                  <a:lnTo>
                    <a:pt x="574" y="827"/>
                  </a:lnTo>
                  <a:lnTo>
                    <a:pt x="565" y="827"/>
                  </a:lnTo>
                  <a:lnTo>
                    <a:pt x="557" y="836"/>
                  </a:lnTo>
                  <a:lnTo>
                    <a:pt x="549" y="827"/>
                  </a:lnTo>
                  <a:lnTo>
                    <a:pt x="557" y="819"/>
                  </a:lnTo>
                  <a:lnTo>
                    <a:pt x="549" y="819"/>
                  </a:lnTo>
                  <a:lnTo>
                    <a:pt x="541" y="819"/>
                  </a:lnTo>
                  <a:lnTo>
                    <a:pt x="541" y="827"/>
                  </a:lnTo>
                  <a:lnTo>
                    <a:pt x="533" y="836"/>
                  </a:lnTo>
                  <a:lnTo>
                    <a:pt x="533" y="844"/>
                  </a:lnTo>
                  <a:lnTo>
                    <a:pt x="533" y="836"/>
                  </a:lnTo>
                  <a:lnTo>
                    <a:pt x="524" y="844"/>
                  </a:lnTo>
                  <a:lnTo>
                    <a:pt x="516" y="844"/>
                  </a:lnTo>
                  <a:lnTo>
                    <a:pt x="524" y="844"/>
                  </a:lnTo>
                  <a:lnTo>
                    <a:pt x="516" y="827"/>
                  </a:lnTo>
                  <a:lnTo>
                    <a:pt x="508" y="836"/>
                  </a:lnTo>
                  <a:lnTo>
                    <a:pt x="516" y="836"/>
                  </a:lnTo>
                  <a:lnTo>
                    <a:pt x="516" y="844"/>
                  </a:lnTo>
                  <a:lnTo>
                    <a:pt x="516" y="852"/>
                  </a:lnTo>
                  <a:lnTo>
                    <a:pt x="516" y="844"/>
                  </a:lnTo>
                  <a:lnTo>
                    <a:pt x="508" y="844"/>
                  </a:lnTo>
                  <a:lnTo>
                    <a:pt x="508" y="852"/>
                  </a:lnTo>
                  <a:lnTo>
                    <a:pt x="500" y="844"/>
                  </a:lnTo>
                  <a:lnTo>
                    <a:pt x="508" y="844"/>
                  </a:lnTo>
                  <a:lnTo>
                    <a:pt x="500" y="836"/>
                  </a:lnTo>
                  <a:lnTo>
                    <a:pt x="492" y="836"/>
                  </a:lnTo>
                  <a:lnTo>
                    <a:pt x="492" y="844"/>
                  </a:lnTo>
                  <a:lnTo>
                    <a:pt x="500" y="844"/>
                  </a:lnTo>
                  <a:lnTo>
                    <a:pt x="492" y="852"/>
                  </a:lnTo>
                  <a:lnTo>
                    <a:pt x="492" y="844"/>
                  </a:lnTo>
                  <a:lnTo>
                    <a:pt x="492" y="836"/>
                  </a:lnTo>
                  <a:lnTo>
                    <a:pt x="500" y="827"/>
                  </a:lnTo>
                  <a:lnTo>
                    <a:pt x="500" y="836"/>
                  </a:lnTo>
                  <a:lnTo>
                    <a:pt x="508" y="836"/>
                  </a:lnTo>
                  <a:lnTo>
                    <a:pt x="508" y="827"/>
                  </a:lnTo>
                  <a:lnTo>
                    <a:pt x="516" y="827"/>
                  </a:lnTo>
                  <a:lnTo>
                    <a:pt x="516" y="819"/>
                  </a:lnTo>
                  <a:lnTo>
                    <a:pt x="541" y="803"/>
                  </a:lnTo>
                  <a:lnTo>
                    <a:pt x="565" y="795"/>
                  </a:lnTo>
                  <a:lnTo>
                    <a:pt x="557" y="803"/>
                  </a:lnTo>
                  <a:lnTo>
                    <a:pt x="574" y="803"/>
                  </a:lnTo>
                  <a:lnTo>
                    <a:pt x="565" y="803"/>
                  </a:lnTo>
                  <a:lnTo>
                    <a:pt x="565" y="811"/>
                  </a:lnTo>
                  <a:lnTo>
                    <a:pt x="574" y="811"/>
                  </a:lnTo>
                  <a:lnTo>
                    <a:pt x="574" y="803"/>
                  </a:lnTo>
                  <a:lnTo>
                    <a:pt x="582" y="811"/>
                  </a:lnTo>
                  <a:lnTo>
                    <a:pt x="590" y="811"/>
                  </a:lnTo>
                  <a:lnTo>
                    <a:pt x="582" y="803"/>
                  </a:lnTo>
                  <a:lnTo>
                    <a:pt x="590" y="786"/>
                  </a:lnTo>
                  <a:lnTo>
                    <a:pt x="606" y="770"/>
                  </a:lnTo>
                  <a:lnTo>
                    <a:pt x="623" y="770"/>
                  </a:lnTo>
                  <a:lnTo>
                    <a:pt x="623" y="762"/>
                  </a:lnTo>
                  <a:lnTo>
                    <a:pt x="631" y="754"/>
                  </a:lnTo>
                  <a:lnTo>
                    <a:pt x="631" y="762"/>
                  </a:lnTo>
                  <a:lnTo>
                    <a:pt x="639" y="762"/>
                  </a:lnTo>
                  <a:lnTo>
                    <a:pt x="639" y="754"/>
                  </a:lnTo>
                  <a:lnTo>
                    <a:pt x="639" y="745"/>
                  </a:lnTo>
                  <a:lnTo>
                    <a:pt x="655" y="737"/>
                  </a:lnTo>
                  <a:lnTo>
                    <a:pt x="664" y="729"/>
                  </a:lnTo>
                  <a:lnTo>
                    <a:pt x="672" y="721"/>
                  </a:lnTo>
                  <a:lnTo>
                    <a:pt x="672" y="729"/>
                  </a:lnTo>
                  <a:lnTo>
                    <a:pt x="680" y="729"/>
                  </a:lnTo>
                  <a:lnTo>
                    <a:pt x="680" y="721"/>
                  </a:lnTo>
                  <a:lnTo>
                    <a:pt x="680" y="729"/>
                  </a:lnTo>
                  <a:lnTo>
                    <a:pt x="672" y="729"/>
                  </a:lnTo>
                  <a:lnTo>
                    <a:pt x="672" y="721"/>
                  </a:lnTo>
                  <a:lnTo>
                    <a:pt x="672" y="696"/>
                  </a:lnTo>
                  <a:lnTo>
                    <a:pt x="680" y="688"/>
                  </a:lnTo>
                  <a:lnTo>
                    <a:pt x="688" y="696"/>
                  </a:lnTo>
                  <a:lnTo>
                    <a:pt x="680" y="688"/>
                  </a:lnTo>
                  <a:lnTo>
                    <a:pt x="672" y="688"/>
                  </a:lnTo>
                  <a:lnTo>
                    <a:pt x="680" y="680"/>
                  </a:lnTo>
                  <a:lnTo>
                    <a:pt x="688" y="672"/>
                  </a:lnTo>
                  <a:lnTo>
                    <a:pt x="696" y="663"/>
                  </a:lnTo>
                  <a:lnTo>
                    <a:pt x="688" y="663"/>
                  </a:lnTo>
                  <a:lnTo>
                    <a:pt x="696" y="655"/>
                  </a:lnTo>
                  <a:lnTo>
                    <a:pt x="696" y="647"/>
                  </a:lnTo>
                  <a:lnTo>
                    <a:pt x="696" y="639"/>
                  </a:lnTo>
                  <a:lnTo>
                    <a:pt x="696" y="647"/>
                  </a:lnTo>
                  <a:lnTo>
                    <a:pt x="688" y="655"/>
                  </a:lnTo>
                  <a:lnTo>
                    <a:pt x="655" y="672"/>
                  </a:lnTo>
                  <a:lnTo>
                    <a:pt x="655" y="663"/>
                  </a:lnTo>
                  <a:lnTo>
                    <a:pt x="647" y="655"/>
                  </a:lnTo>
                  <a:lnTo>
                    <a:pt x="655" y="647"/>
                  </a:lnTo>
                  <a:lnTo>
                    <a:pt x="664" y="647"/>
                  </a:lnTo>
                  <a:lnTo>
                    <a:pt x="664" y="655"/>
                  </a:lnTo>
                  <a:lnTo>
                    <a:pt x="664" y="647"/>
                  </a:lnTo>
                  <a:lnTo>
                    <a:pt x="655" y="639"/>
                  </a:lnTo>
                  <a:lnTo>
                    <a:pt x="655" y="647"/>
                  </a:lnTo>
                  <a:lnTo>
                    <a:pt x="647" y="655"/>
                  </a:lnTo>
                  <a:lnTo>
                    <a:pt x="647" y="647"/>
                  </a:lnTo>
                  <a:lnTo>
                    <a:pt x="647" y="655"/>
                  </a:lnTo>
                  <a:lnTo>
                    <a:pt x="639" y="663"/>
                  </a:lnTo>
                  <a:lnTo>
                    <a:pt x="639" y="655"/>
                  </a:lnTo>
                  <a:lnTo>
                    <a:pt x="647" y="672"/>
                  </a:lnTo>
                  <a:lnTo>
                    <a:pt x="639" y="680"/>
                  </a:lnTo>
                  <a:lnTo>
                    <a:pt x="631" y="672"/>
                  </a:lnTo>
                  <a:lnTo>
                    <a:pt x="623" y="655"/>
                  </a:lnTo>
                  <a:lnTo>
                    <a:pt x="623" y="647"/>
                  </a:lnTo>
                  <a:lnTo>
                    <a:pt x="614" y="647"/>
                  </a:lnTo>
                  <a:lnTo>
                    <a:pt x="614" y="655"/>
                  </a:lnTo>
                  <a:lnTo>
                    <a:pt x="614" y="647"/>
                  </a:lnTo>
                  <a:lnTo>
                    <a:pt x="606" y="647"/>
                  </a:lnTo>
                  <a:lnTo>
                    <a:pt x="606" y="639"/>
                  </a:lnTo>
                  <a:lnTo>
                    <a:pt x="590" y="647"/>
                  </a:lnTo>
                  <a:lnTo>
                    <a:pt x="574" y="647"/>
                  </a:lnTo>
                  <a:lnTo>
                    <a:pt x="574" y="655"/>
                  </a:lnTo>
                  <a:lnTo>
                    <a:pt x="557" y="663"/>
                  </a:lnTo>
                  <a:lnTo>
                    <a:pt x="565" y="655"/>
                  </a:lnTo>
                  <a:lnTo>
                    <a:pt x="565" y="663"/>
                  </a:lnTo>
                  <a:lnTo>
                    <a:pt x="549" y="655"/>
                  </a:lnTo>
                  <a:lnTo>
                    <a:pt x="557" y="655"/>
                  </a:lnTo>
                  <a:lnTo>
                    <a:pt x="565" y="647"/>
                  </a:lnTo>
                  <a:lnTo>
                    <a:pt x="565" y="639"/>
                  </a:lnTo>
                  <a:lnTo>
                    <a:pt x="574" y="631"/>
                  </a:lnTo>
                  <a:lnTo>
                    <a:pt x="565" y="631"/>
                  </a:lnTo>
                  <a:lnTo>
                    <a:pt x="557" y="631"/>
                  </a:lnTo>
                  <a:lnTo>
                    <a:pt x="557" y="623"/>
                  </a:lnTo>
                  <a:lnTo>
                    <a:pt x="557" y="614"/>
                  </a:lnTo>
                  <a:lnTo>
                    <a:pt x="565" y="614"/>
                  </a:lnTo>
                  <a:lnTo>
                    <a:pt x="557" y="582"/>
                  </a:lnTo>
                  <a:lnTo>
                    <a:pt x="557" y="573"/>
                  </a:lnTo>
                  <a:lnTo>
                    <a:pt x="565" y="573"/>
                  </a:lnTo>
                  <a:lnTo>
                    <a:pt x="557" y="573"/>
                  </a:lnTo>
                  <a:lnTo>
                    <a:pt x="557" y="565"/>
                  </a:lnTo>
                  <a:lnTo>
                    <a:pt x="557" y="557"/>
                  </a:lnTo>
                  <a:lnTo>
                    <a:pt x="565" y="557"/>
                  </a:lnTo>
                  <a:lnTo>
                    <a:pt x="574" y="549"/>
                  </a:lnTo>
                  <a:lnTo>
                    <a:pt x="565" y="549"/>
                  </a:lnTo>
                  <a:lnTo>
                    <a:pt x="557" y="549"/>
                  </a:lnTo>
                  <a:lnTo>
                    <a:pt x="557" y="557"/>
                  </a:lnTo>
                  <a:lnTo>
                    <a:pt x="557" y="565"/>
                  </a:lnTo>
                  <a:lnTo>
                    <a:pt x="549" y="565"/>
                  </a:lnTo>
                  <a:lnTo>
                    <a:pt x="549" y="573"/>
                  </a:lnTo>
                  <a:lnTo>
                    <a:pt x="549" y="565"/>
                  </a:lnTo>
                  <a:lnTo>
                    <a:pt x="557" y="573"/>
                  </a:lnTo>
                  <a:lnTo>
                    <a:pt x="549" y="582"/>
                  </a:lnTo>
                  <a:lnTo>
                    <a:pt x="541" y="582"/>
                  </a:lnTo>
                  <a:lnTo>
                    <a:pt x="524" y="590"/>
                  </a:lnTo>
                  <a:lnTo>
                    <a:pt x="508" y="590"/>
                  </a:lnTo>
                  <a:lnTo>
                    <a:pt x="508" y="582"/>
                  </a:lnTo>
                  <a:lnTo>
                    <a:pt x="508" y="573"/>
                  </a:lnTo>
                  <a:lnTo>
                    <a:pt x="500" y="573"/>
                  </a:lnTo>
                  <a:lnTo>
                    <a:pt x="500" y="565"/>
                  </a:lnTo>
                  <a:lnTo>
                    <a:pt x="500" y="557"/>
                  </a:lnTo>
                  <a:lnTo>
                    <a:pt x="492" y="557"/>
                  </a:lnTo>
                  <a:lnTo>
                    <a:pt x="483" y="549"/>
                  </a:lnTo>
                  <a:lnTo>
                    <a:pt x="492" y="549"/>
                  </a:lnTo>
                  <a:lnTo>
                    <a:pt x="483" y="549"/>
                  </a:lnTo>
                  <a:lnTo>
                    <a:pt x="483" y="541"/>
                  </a:lnTo>
                  <a:lnTo>
                    <a:pt x="492" y="541"/>
                  </a:lnTo>
                  <a:lnTo>
                    <a:pt x="492" y="532"/>
                  </a:lnTo>
                  <a:lnTo>
                    <a:pt x="500" y="532"/>
                  </a:lnTo>
                  <a:lnTo>
                    <a:pt x="492" y="524"/>
                  </a:lnTo>
                  <a:lnTo>
                    <a:pt x="500" y="532"/>
                  </a:lnTo>
                  <a:lnTo>
                    <a:pt x="500" y="524"/>
                  </a:lnTo>
                  <a:lnTo>
                    <a:pt x="500" y="532"/>
                  </a:lnTo>
                  <a:lnTo>
                    <a:pt x="508" y="532"/>
                  </a:lnTo>
                  <a:lnTo>
                    <a:pt x="508" y="541"/>
                  </a:lnTo>
                  <a:lnTo>
                    <a:pt x="508" y="549"/>
                  </a:lnTo>
                  <a:lnTo>
                    <a:pt x="516" y="541"/>
                  </a:lnTo>
                  <a:lnTo>
                    <a:pt x="524" y="541"/>
                  </a:lnTo>
                  <a:lnTo>
                    <a:pt x="524" y="549"/>
                  </a:lnTo>
                  <a:lnTo>
                    <a:pt x="533" y="541"/>
                  </a:lnTo>
                  <a:lnTo>
                    <a:pt x="516" y="532"/>
                  </a:lnTo>
                  <a:lnTo>
                    <a:pt x="533" y="532"/>
                  </a:lnTo>
                  <a:lnTo>
                    <a:pt x="524" y="532"/>
                  </a:lnTo>
                  <a:lnTo>
                    <a:pt x="524" y="524"/>
                  </a:lnTo>
                  <a:lnTo>
                    <a:pt x="516" y="532"/>
                  </a:lnTo>
                  <a:lnTo>
                    <a:pt x="508" y="532"/>
                  </a:lnTo>
                  <a:lnTo>
                    <a:pt x="500" y="524"/>
                  </a:lnTo>
                  <a:lnTo>
                    <a:pt x="492" y="524"/>
                  </a:lnTo>
                  <a:lnTo>
                    <a:pt x="500" y="516"/>
                  </a:lnTo>
                  <a:lnTo>
                    <a:pt x="492" y="516"/>
                  </a:lnTo>
                  <a:lnTo>
                    <a:pt x="492" y="508"/>
                  </a:lnTo>
                  <a:lnTo>
                    <a:pt x="492" y="516"/>
                  </a:lnTo>
                  <a:lnTo>
                    <a:pt x="483" y="508"/>
                  </a:lnTo>
                  <a:lnTo>
                    <a:pt x="492" y="508"/>
                  </a:lnTo>
                  <a:lnTo>
                    <a:pt x="492" y="500"/>
                  </a:lnTo>
                  <a:lnTo>
                    <a:pt x="500" y="500"/>
                  </a:lnTo>
                  <a:lnTo>
                    <a:pt x="508" y="491"/>
                  </a:lnTo>
                  <a:lnTo>
                    <a:pt x="492" y="500"/>
                  </a:lnTo>
                  <a:lnTo>
                    <a:pt x="492" y="508"/>
                  </a:lnTo>
                  <a:lnTo>
                    <a:pt x="483" y="508"/>
                  </a:lnTo>
                  <a:lnTo>
                    <a:pt x="483" y="516"/>
                  </a:lnTo>
                  <a:lnTo>
                    <a:pt x="483" y="508"/>
                  </a:lnTo>
                  <a:lnTo>
                    <a:pt x="475" y="500"/>
                  </a:lnTo>
                  <a:lnTo>
                    <a:pt x="475" y="491"/>
                  </a:lnTo>
                  <a:lnTo>
                    <a:pt x="467" y="491"/>
                  </a:lnTo>
                  <a:lnTo>
                    <a:pt x="467" y="483"/>
                  </a:lnTo>
                  <a:lnTo>
                    <a:pt x="475" y="475"/>
                  </a:lnTo>
                  <a:lnTo>
                    <a:pt x="475" y="483"/>
                  </a:lnTo>
                  <a:lnTo>
                    <a:pt x="483" y="483"/>
                  </a:lnTo>
                  <a:lnTo>
                    <a:pt x="475" y="475"/>
                  </a:lnTo>
                  <a:lnTo>
                    <a:pt x="483" y="475"/>
                  </a:lnTo>
                  <a:lnTo>
                    <a:pt x="483" y="467"/>
                  </a:lnTo>
                  <a:lnTo>
                    <a:pt x="483" y="459"/>
                  </a:lnTo>
                  <a:lnTo>
                    <a:pt x="508" y="442"/>
                  </a:lnTo>
                  <a:lnTo>
                    <a:pt x="516" y="450"/>
                  </a:lnTo>
                  <a:lnTo>
                    <a:pt x="516" y="442"/>
                  </a:lnTo>
                  <a:lnTo>
                    <a:pt x="508" y="442"/>
                  </a:lnTo>
                  <a:lnTo>
                    <a:pt x="516" y="442"/>
                  </a:lnTo>
                  <a:lnTo>
                    <a:pt x="508" y="442"/>
                  </a:lnTo>
                  <a:lnTo>
                    <a:pt x="524" y="434"/>
                  </a:lnTo>
                  <a:lnTo>
                    <a:pt x="516" y="434"/>
                  </a:lnTo>
                  <a:lnTo>
                    <a:pt x="516" y="426"/>
                  </a:lnTo>
                  <a:lnTo>
                    <a:pt x="516" y="418"/>
                  </a:lnTo>
                  <a:lnTo>
                    <a:pt x="524" y="418"/>
                  </a:lnTo>
                  <a:lnTo>
                    <a:pt x="524" y="409"/>
                  </a:lnTo>
                  <a:lnTo>
                    <a:pt x="533" y="409"/>
                  </a:lnTo>
                  <a:lnTo>
                    <a:pt x="541" y="409"/>
                  </a:lnTo>
                  <a:lnTo>
                    <a:pt x="549" y="418"/>
                  </a:lnTo>
                  <a:lnTo>
                    <a:pt x="541" y="418"/>
                  </a:lnTo>
                  <a:lnTo>
                    <a:pt x="549" y="418"/>
                  </a:lnTo>
                  <a:lnTo>
                    <a:pt x="541" y="426"/>
                  </a:lnTo>
                  <a:lnTo>
                    <a:pt x="549" y="418"/>
                  </a:lnTo>
                  <a:lnTo>
                    <a:pt x="557" y="418"/>
                  </a:lnTo>
                  <a:lnTo>
                    <a:pt x="574" y="409"/>
                  </a:lnTo>
                  <a:lnTo>
                    <a:pt x="582" y="401"/>
                  </a:lnTo>
                  <a:lnTo>
                    <a:pt x="606" y="401"/>
                  </a:lnTo>
                  <a:lnTo>
                    <a:pt x="614" y="393"/>
                  </a:lnTo>
                  <a:lnTo>
                    <a:pt x="614" y="385"/>
                  </a:lnTo>
                  <a:lnTo>
                    <a:pt x="614" y="377"/>
                  </a:lnTo>
                  <a:lnTo>
                    <a:pt x="614" y="360"/>
                  </a:lnTo>
                  <a:lnTo>
                    <a:pt x="606" y="352"/>
                  </a:lnTo>
                  <a:lnTo>
                    <a:pt x="606" y="344"/>
                  </a:lnTo>
                  <a:lnTo>
                    <a:pt x="614" y="352"/>
                  </a:lnTo>
                  <a:lnTo>
                    <a:pt x="614" y="344"/>
                  </a:lnTo>
                  <a:lnTo>
                    <a:pt x="623" y="344"/>
                  </a:lnTo>
                  <a:lnTo>
                    <a:pt x="623" y="336"/>
                  </a:lnTo>
                  <a:lnTo>
                    <a:pt x="614" y="328"/>
                  </a:lnTo>
                  <a:lnTo>
                    <a:pt x="606" y="336"/>
                  </a:lnTo>
                  <a:lnTo>
                    <a:pt x="598" y="328"/>
                  </a:lnTo>
                  <a:lnTo>
                    <a:pt x="598" y="336"/>
                  </a:lnTo>
                  <a:lnTo>
                    <a:pt x="590" y="336"/>
                  </a:lnTo>
                  <a:lnTo>
                    <a:pt x="582" y="344"/>
                  </a:lnTo>
                  <a:lnTo>
                    <a:pt x="574" y="352"/>
                  </a:lnTo>
                  <a:lnTo>
                    <a:pt x="574" y="344"/>
                  </a:lnTo>
                  <a:lnTo>
                    <a:pt x="565" y="344"/>
                  </a:lnTo>
                  <a:lnTo>
                    <a:pt x="565" y="336"/>
                  </a:lnTo>
                  <a:lnTo>
                    <a:pt x="565" y="344"/>
                  </a:lnTo>
                  <a:lnTo>
                    <a:pt x="565" y="352"/>
                  </a:lnTo>
                  <a:lnTo>
                    <a:pt x="557" y="336"/>
                  </a:lnTo>
                  <a:lnTo>
                    <a:pt x="541" y="336"/>
                  </a:lnTo>
                  <a:lnTo>
                    <a:pt x="533" y="344"/>
                  </a:lnTo>
                  <a:lnTo>
                    <a:pt x="533" y="336"/>
                  </a:lnTo>
                  <a:lnTo>
                    <a:pt x="524" y="336"/>
                  </a:lnTo>
                  <a:lnTo>
                    <a:pt x="524" y="344"/>
                  </a:lnTo>
                  <a:lnTo>
                    <a:pt x="533" y="344"/>
                  </a:lnTo>
                  <a:lnTo>
                    <a:pt x="524" y="344"/>
                  </a:lnTo>
                  <a:lnTo>
                    <a:pt x="500" y="328"/>
                  </a:lnTo>
                  <a:lnTo>
                    <a:pt x="492" y="319"/>
                  </a:lnTo>
                  <a:lnTo>
                    <a:pt x="500" y="311"/>
                  </a:lnTo>
                  <a:lnTo>
                    <a:pt x="492" y="303"/>
                  </a:lnTo>
                  <a:lnTo>
                    <a:pt x="492" y="295"/>
                  </a:lnTo>
                  <a:lnTo>
                    <a:pt x="492" y="287"/>
                  </a:lnTo>
                  <a:lnTo>
                    <a:pt x="492" y="295"/>
                  </a:lnTo>
                  <a:lnTo>
                    <a:pt x="492" y="303"/>
                  </a:lnTo>
                  <a:lnTo>
                    <a:pt x="500" y="303"/>
                  </a:lnTo>
                  <a:lnTo>
                    <a:pt x="500" y="295"/>
                  </a:lnTo>
                  <a:lnTo>
                    <a:pt x="508" y="295"/>
                  </a:lnTo>
                  <a:lnTo>
                    <a:pt x="500" y="287"/>
                  </a:lnTo>
                  <a:lnTo>
                    <a:pt x="483" y="278"/>
                  </a:lnTo>
                  <a:lnTo>
                    <a:pt x="467" y="270"/>
                  </a:lnTo>
                  <a:lnTo>
                    <a:pt x="467" y="262"/>
                  </a:lnTo>
                  <a:lnTo>
                    <a:pt x="475" y="262"/>
                  </a:lnTo>
                  <a:lnTo>
                    <a:pt x="467" y="262"/>
                  </a:lnTo>
                  <a:lnTo>
                    <a:pt x="467" y="270"/>
                  </a:lnTo>
                  <a:lnTo>
                    <a:pt x="475" y="262"/>
                  </a:lnTo>
                  <a:lnTo>
                    <a:pt x="483" y="262"/>
                  </a:lnTo>
                  <a:lnTo>
                    <a:pt x="483" y="254"/>
                  </a:lnTo>
                  <a:lnTo>
                    <a:pt x="492" y="262"/>
                  </a:lnTo>
                  <a:lnTo>
                    <a:pt x="500" y="254"/>
                  </a:lnTo>
                  <a:lnTo>
                    <a:pt x="516" y="246"/>
                  </a:lnTo>
                  <a:lnTo>
                    <a:pt x="524" y="254"/>
                  </a:lnTo>
                  <a:lnTo>
                    <a:pt x="533" y="254"/>
                  </a:lnTo>
                  <a:lnTo>
                    <a:pt x="524" y="246"/>
                  </a:lnTo>
                  <a:lnTo>
                    <a:pt x="524" y="237"/>
                  </a:lnTo>
                  <a:lnTo>
                    <a:pt x="541" y="237"/>
                  </a:lnTo>
                  <a:lnTo>
                    <a:pt x="549" y="229"/>
                  </a:lnTo>
                  <a:lnTo>
                    <a:pt x="557" y="229"/>
                  </a:lnTo>
                  <a:lnTo>
                    <a:pt x="565" y="229"/>
                  </a:lnTo>
                  <a:lnTo>
                    <a:pt x="574" y="237"/>
                  </a:lnTo>
                  <a:lnTo>
                    <a:pt x="565" y="229"/>
                  </a:lnTo>
                  <a:lnTo>
                    <a:pt x="565" y="237"/>
                  </a:lnTo>
                  <a:lnTo>
                    <a:pt x="565" y="246"/>
                  </a:lnTo>
                  <a:lnTo>
                    <a:pt x="557" y="254"/>
                  </a:lnTo>
                  <a:lnTo>
                    <a:pt x="565" y="254"/>
                  </a:lnTo>
                  <a:lnTo>
                    <a:pt x="565" y="262"/>
                  </a:lnTo>
                  <a:lnTo>
                    <a:pt x="590" y="262"/>
                  </a:lnTo>
                  <a:lnTo>
                    <a:pt x="590" y="270"/>
                  </a:lnTo>
                  <a:lnTo>
                    <a:pt x="598" y="262"/>
                  </a:lnTo>
                  <a:lnTo>
                    <a:pt x="606" y="270"/>
                  </a:lnTo>
                  <a:lnTo>
                    <a:pt x="606" y="262"/>
                  </a:lnTo>
                  <a:lnTo>
                    <a:pt x="614" y="254"/>
                  </a:lnTo>
                  <a:lnTo>
                    <a:pt x="623" y="262"/>
                  </a:lnTo>
                  <a:lnTo>
                    <a:pt x="623" y="254"/>
                  </a:lnTo>
                  <a:lnTo>
                    <a:pt x="614" y="246"/>
                  </a:lnTo>
                  <a:lnTo>
                    <a:pt x="606" y="254"/>
                  </a:lnTo>
                  <a:lnTo>
                    <a:pt x="606" y="246"/>
                  </a:lnTo>
                  <a:lnTo>
                    <a:pt x="606" y="237"/>
                  </a:lnTo>
                  <a:lnTo>
                    <a:pt x="598" y="229"/>
                  </a:lnTo>
                  <a:lnTo>
                    <a:pt x="598" y="221"/>
                  </a:lnTo>
                  <a:lnTo>
                    <a:pt x="606" y="229"/>
                  </a:lnTo>
                  <a:lnTo>
                    <a:pt x="606" y="237"/>
                  </a:lnTo>
                  <a:lnTo>
                    <a:pt x="614" y="246"/>
                  </a:lnTo>
                  <a:lnTo>
                    <a:pt x="623" y="246"/>
                  </a:lnTo>
                  <a:lnTo>
                    <a:pt x="631" y="254"/>
                  </a:lnTo>
                  <a:lnTo>
                    <a:pt x="639" y="254"/>
                  </a:lnTo>
                  <a:lnTo>
                    <a:pt x="639" y="246"/>
                  </a:lnTo>
                  <a:lnTo>
                    <a:pt x="639" y="237"/>
                  </a:lnTo>
                  <a:lnTo>
                    <a:pt x="639" y="246"/>
                  </a:lnTo>
                  <a:lnTo>
                    <a:pt x="631" y="237"/>
                  </a:lnTo>
                  <a:lnTo>
                    <a:pt x="623" y="237"/>
                  </a:lnTo>
                  <a:lnTo>
                    <a:pt x="623" y="246"/>
                  </a:lnTo>
                  <a:lnTo>
                    <a:pt x="614" y="246"/>
                  </a:lnTo>
                  <a:lnTo>
                    <a:pt x="606" y="229"/>
                  </a:lnTo>
                  <a:lnTo>
                    <a:pt x="614" y="221"/>
                  </a:lnTo>
                  <a:lnTo>
                    <a:pt x="614" y="213"/>
                  </a:lnTo>
                  <a:lnTo>
                    <a:pt x="606" y="213"/>
                  </a:lnTo>
                  <a:lnTo>
                    <a:pt x="598" y="213"/>
                  </a:lnTo>
                  <a:lnTo>
                    <a:pt x="606" y="205"/>
                  </a:lnTo>
                  <a:lnTo>
                    <a:pt x="598" y="205"/>
                  </a:lnTo>
                  <a:lnTo>
                    <a:pt x="598" y="213"/>
                  </a:lnTo>
                  <a:lnTo>
                    <a:pt x="574" y="205"/>
                  </a:lnTo>
                  <a:lnTo>
                    <a:pt x="574" y="196"/>
                  </a:lnTo>
                  <a:lnTo>
                    <a:pt x="574" y="180"/>
                  </a:lnTo>
                  <a:lnTo>
                    <a:pt x="557" y="164"/>
                  </a:lnTo>
                  <a:lnTo>
                    <a:pt x="549" y="156"/>
                  </a:lnTo>
                  <a:lnTo>
                    <a:pt x="541" y="147"/>
                  </a:lnTo>
                  <a:lnTo>
                    <a:pt x="533" y="139"/>
                  </a:lnTo>
                  <a:lnTo>
                    <a:pt x="524" y="131"/>
                  </a:lnTo>
                  <a:lnTo>
                    <a:pt x="533" y="131"/>
                  </a:lnTo>
                  <a:lnTo>
                    <a:pt x="533" y="123"/>
                  </a:lnTo>
                  <a:lnTo>
                    <a:pt x="541" y="115"/>
                  </a:lnTo>
                  <a:lnTo>
                    <a:pt x="541" y="106"/>
                  </a:lnTo>
                  <a:lnTo>
                    <a:pt x="574" y="106"/>
                  </a:lnTo>
                  <a:lnTo>
                    <a:pt x="590" y="98"/>
                  </a:lnTo>
                  <a:lnTo>
                    <a:pt x="598" y="90"/>
                  </a:lnTo>
                  <a:lnTo>
                    <a:pt x="606" y="90"/>
                  </a:lnTo>
                  <a:lnTo>
                    <a:pt x="606" y="82"/>
                  </a:lnTo>
                  <a:lnTo>
                    <a:pt x="606" y="74"/>
                  </a:lnTo>
                  <a:lnTo>
                    <a:pt x="631" y="49"/>
                  </a:lnTo>
                  <a:lnTo>
                    <a:pt x="623" y="49"/>
                  </a:lnTo>
                  <a:lnTo>
                    <a:pt x="631" y="49"/>
                  </a:lnTo>
                  <a:lnTo>
                    <a:pt x="639" y="49"/>
                  </a:lnTo>
                  <a:lnTo>
                    <a:pt x="647" y="49"/>
                  </a:lnTo>
                  <a:lnTo>
                    <a:pt x="664" y="33"/>
                  </a:lnTo>
                  <a:lnTo>
                    <a:pt x="672" y="33"/>
                  </a:lnTo>
                  <a:lnTo>
                    <a:pt x="672" y="41"/>
                  </a:lnTo>
                  <a:lnTo>
                    <a:pt x="664" y="41"/>
                  </a:lnTo>
                  <a:lnTo>
                    <a:pt x="664" y="49"/>
                  </a:lnTo>
                  <a:lnTo>
                    <a:pt x="672" y="57"/>
                  </a:lnTo>
                  <a:lnTo>
                    <a:pt x="672" y="41"/>
                  </a:lnTo>
                  <a:lnTo>
                    <a:pt x="680" y="41"/>
                  </a:lnTo>
                  <a:lnTo>
                    <a:pt x="672" y="41"/>
                  </a:lnTo>
                  <a:lnTo>
                    <a:pt x="672" y="33"/>
                  </a:lnTo>
                  <a:lnTo>
                    <a:pt x="664" y="33"/>
                  </a:lnTo>
                  <a:lnTo>
                    <a:pt x="672" y="24"/>
                  </a:lnTo>
                  <a:lnTo>
                    <a:pt x="680" y="16"/>
                  </a:lnTo>
                  <a:lnTo>
                    <a:pt x="680" y="24"/>
                  </a:lnTo>
                  <a:lnTo>
                    <a:pt x="680" y="33"/>
                  </a:lnTo>
                  <a:lnTo>
                    <a:pt x="680" y="24"/>
                  </a:lnTo>
                  <a:lnTo>
                    <a:pt x="688" y="24"/>
                  </a:lnTo>
                  <a:lnTo>
                    <a:pt x="680" y="24"/>
                  </a:lnTo>
                  <a:lnTo>
                    <a:pt x="688" y="24"/>
                  </a:lnTo>
                  <a:lnTo>
                    <a:pt x="696" y="24"/>
                  </a:lnTo>
                  <a:lnTo>
                    <a:pt x="705" y="24"/>
                  </a:lnTo>
                  <a:lnTo>
                    <a:pt x="713" y="16"/>
                  </a:lnTo>
                  <a:lnTo>
                    <a:pt x="729" y="0"/>
                  </a:lnTo>
                  <a:lnTo>
                    <a:pt x="737" y="8"/>
                  </a:lnTo>
                  <a:lnTo>
                    <a:pt x="746" y="8"/>
                  </a:lnTo>
                  <a:lnTo>
                    <a:pt x="746" y="16"/>
                  </a:lnTo>
                  <a:lnTo>
                    <a:pt x="737" y="24"/>
                  </a:lnTo>
                  <a:lnTo>
                    <a:pt x="737" y="33"/>
                  </a:lnTo>
                  <a:lnTo>
                    <a:pt x="737" y="24"/>
                  </a:lnTo>
                  <a:lnTo>
                    <a:pt x="746" y="24"/>
                  </a:lnTo>
                  <a:lnTo>
                    <a:pt x="754" y="16"/>
                  </a:lnTo>
                  <a:lnTo>
                    <a:pt x="754" y="8"/>
                  </a:lnTo>
                  <a:lnTo>
                    <a:pt x="754" y="16"/>
                  </a:lnTo>
                  <a:lnTo>
                    <a:pt x="754" y="8"/>
                  </a:lnTo>
                  <a:lnTo>
                    <a:pt x="762" y="16"/>
                  </a:lnTo>
                  <a:lnTo>
                    <a:pt x="762" y="24"/>
                  </a:lnTo>
                  <a:lnTo>
                    <a:pt x="770" y="33"/>
                  </a:lnTo>
                  <a:lnTo>
                    <a:pt x="778" y="24"/>
                  </a:lnTo>
                  <a:lnTo>
                    <a:pt x="787" y="24"/>
                  </a:lnTo>
                  <a:lnTo>
                    <a:pt x="795" y="24"/>
                  </a:lnTo>
                  <a:lnTo>
                    <a:pt x="803" y="24"/>
                  </a:lnTo>
                  <a:lnTo>
                    <a:pt x="803" y="33"/>
                  </a:lnTo>
                  <a:lnTo>
                    <a:pt x="811" y="41"/>
                  </a:lnTo>
                  <a:lnTo>
                    <a:pt x="803" y="41"/>
                  </a:lnTo>
                  <a:lnTo>
                    <a:pt x="811" y="41"/>
                  </a:lnTo>
                  <a:lnTo>
                    <a:pt x="811" y="49"/>
                  </a:lnTo>
                  <a:lnTo>
                    <a:pt x="827" y="49"/>
                  </a:lnTo>
                  <a:lnTo>
                    <a:pt x="836" y="41"/>
                  </a:lnTo>
                  <a:lnTo>
                    <a:pt x="844" y="41"/>
                  </a:lnTo>
                  <a:lnTo>
                    <a:pt x="836" y="49"/>
                  </a:lnTo>
                  <a:lnTo>
                    <a:pt x="852" y="41"/>
                  </a:lnTo>
                  <a:lnTo>
                    <a:pt x="868" y="41"/>
                  </a:lnTo>
                  <a:lnTo>
                    <a:pt x="877" y="49"/>
                  </a:lnTo>
                  <a:lnTo>
                    <a:pt x="885" y="49"/>
                  </a:lnTo>
                  <a:lnTo>
                    <a:pt x="893" y="57"/>
                  </a:lnTo>
                  <a:lnTo>
                    <a:pt x="926" y="49"/>
                  </a:lnTo>
                  <a:lnTo>
                    <a:pt x="926" y="57"/>
                  </a:lnTo>
                  <a:lnTo>
                    <a:pt x="942" y="57"/>
                  </a:lnTo>
                  <a:lnTo>
                    <a:pt x="959" y="49"/>
                  </a:lnTo>
                  <a:lnTo>
                    <a:pt x="959" y="57"/>
                  </a:lnTo>
                  <a:lnTo>
                    <a:pt x="959" y="49"/>
                  </a:lnTo>
                  <a:lnTo>
                    <a:pt x="967" y="49"/>
                  </a:lnTo>
                  <a:lnTo>
                    <a:pt x="983" y="49"/>
                  </a:lnTo>
                  <a:lnTo>
                    <a:pt x="991" y="57"/>
                  </a:lnTo>
                  <a:lnTo>
                    <a:pt x="999" y="57"/>
                  </a:lnTo>
                  <a:lnTo>
                    <a:pt x="1008" y="65"/>
                  </a:lnTo>
                  <a:lnTo>
                    <a:pt x="1016" y="65"/>
                  </a:lnTo>
                  <a:lnTo>
                    <a:pt x="1032" y="123"/>
                  </a:lnTo>
                  <a:lnTo>
                    <a:pt x="1057" y="262"/>
                  </a:lnTo>
                  <a:lnTo>
                    <a:pt x="1098" y="467"/>
                  </a:lnTo>
                  <a:lnTo>
                    <a:pt x="1114" y="549"/>
                  </a:lnTo>
                  <a:lnTo>
                    <a:pt x="1122" y="549"/>
                  </a:lnTo>
                  <a:lnTo>
                    <a:pt x="1139" y="549"/>
                  </a:lnTo>
                  <a:lnTo>
                    <a:pt x="1147" y="541"/>
                  </a:lnTo>
                  <a:lnTo>
                    <a:pt x="1163" y="532"/>
                  </a:lnTo>
                  <a:lnTo>
                    <a:pt x="1163" y="549"/>
                  </a:lnTo>
                  <a:lnTo>
                    <a:pt x="1180" y="557"/>
                  </a:lnTo>
                  <a:lnTo>
                    <a:pt x="1180" y="565"/>
                  </a:lnTo>
                  <a:lnTo>
                    <a:pt x="1212" y="582"/>
                  </a:lnTo>
                  <a:lnTo>
                    <a:pt x="1221" y="598"/>
                  </a:lnTo>
                  <a:lnTo>
                    <a:pt x="1237" y="582"/>
                  </a:lnTo>
                  <a:lnTo>
                    <a:pt x="1237" y="573"/>
                  </a:lnTo>
                  <a:lnTo>
                    <a:pt x="1245" y="573"/>
                  </a:lnTo>
                  <a:lnTo>
                    <a:pt x="1237" y="565"/>
                  </a:lnTo>
                  <a:lnTo>
                    <a:pt x="1245" y="557"/>
                  </a:lnTo>
                  <a:lnTo>
                    <a:pt x="1237" y="557"/>
                  </a:lnTo>
                  <a:lnTo>
                    <a:pt x="1253" y="541"/>
                  </a:lnTo>
                  <a:lnTo>
                    <a:pt x="1262" y="541"/>
                  </a:lnTo>
                  <a:lnTo>
                    <a:pt x="1278" y="549"/>
                  </a:lnTo>
                  <a:lnTo>
                    <a:pt x="1278" y="557"/>
                  </a:lnTo>
                  <a:lnTo>
                    <a:pt x="1278" y="565"/>
                  </a:lnTo>
                  <a:lnTo>
                    <a:pt x="1286" y="565"/>
                  </a:lnTo>
                  <a:lnTo>
                    <a:pt x="1294" y="565"/>
                  </a:lnTo>
                  <a:lnTo>
                    <a:pt x="1303" y="573"/>
                  </a:lnTo>
                  <a:lnTo>
                    <a:pt x="1303" y="582"/>
                  </a:lnTo>
                  <a:lnTo>
                    <a:pt x="1319" y="582"/>
                  </a:lnTo>
                  <a:lnTo>
                    <a:pt x="1335" y="590"/>
                  </a:lnTo>
                  <a:lnTo>
                    <a:pt x="1335" y="598"/>
                  </a:lnTo>
                  <a:lnTo>
                    <a:pt x="1344" y="606"/>
                  </a:lnTo>
                  <a:lnTo>
                    <a:pt x="1376" y="639"/>
                  </a:lnTo>
                  <a:close/>
                  <a:moveTo>
                    <a:pt x="377" y="360"/>
                  </a:moveTo>
                  <a:lnTo>
                    <a:pt x="369" y="369"/>
                  </a:lnTo>
                  <a:lnTo>
                    <a:pt x="361" y="360"/>
                  </a:lnTo>
                  <a:lnTo>
                    <a:pt x="361" y="352"/>
                  </a:lnTo>
                  <a:lnTo>
                    <a:pt x="361" y="344"/>
                  </a:lnTo>
                  <a:lnTo>
                    <a:pt x="369" y="344"/>
                  </a:lnTo>
                  <a:lnTo>
                    <a:pt x="369" y="352"/>
                  </a:lnTo>
                  <a:lnTo>
                    <a:pt x="377" y="360"/>
                  </a:lnTo>
                  <a:lnTo>
                    <a:pt x="385" y="352"/>
                  </a:lnTo>
                  <a:lnTo>
                    <a:pt x="393" y="352"/>
                  </a:lnTo>
                  <a:lnTo>
                    <a:pt x="401" y="360"/>
                  </a:lnTo>
                  <a:lnTo>
                    <a:pt x="401" y="369"/>
                  </a:lnTo>
                  <a:lnTo>
                    <a:pt x="418" y="385"/>
                  </a:lnTo>
                  <a:lnTo>
                    <a:pt x="426" y="385"/>
                  </a:lnTo>
                  <a:lnTo>
                    <a:pt x="426" y="393"/>
                  </a:lnTo>
                  <a:lnTo>
                    <a:pt x="410" y="385"/>
                  </a:lnTo>
                  <a:lnTo>
                    <a:pt x="401" y="393"/>
                  </a:lnTo>
                  <a:lnTo>
                    <a:pt x="401" y="385"/>
                  </a:lnTo>
                  <a:lnTo>
                    <a:pt x="393" y="385"/>
                  </a:lnTo>
                  <a:lnTo>
                    <a:pt x="393" y="377"/>
                  </a:lnTo>
                  <a:lnTo>
                    <a:pt x="377" y="360"/>
                  </a:lnTo>
                  <a:close/>
                  <a:moveTo>
                    <a:pt x="303" y="516"/>
                  </a:moveTo>
                  <a:lnTo>
                    <a:pt x="295" y="516"/>
                  </a:lnTo>
                  <a:lnTo>
                    <a:pt x="287" y="500"/>
                  </a:lnTo>
                  <a:lnTo>
                    <a:pt x="295" y="500"/>
                  </a:lnTo>
                  <a:lnTo>
                    <a:pt x="303" y="508"/>
                  </a:lnTo>
                  <a:lnTo>
                    <a:pt x="303" y="516"/>
                  </a:lnTo>
                  <a:close/>
                  <a:moveTo>
                    <a:pt x="459" y="549"/>
                  </a:moveTo>
                  <a:lnTo>
                    <a:pt x="459" y="549"/>
                  </a:lnTo>
                  <a:lnTo>
                    <a:pt x="467" y="557"/>
                  </a:lnTo>
                  <a:lnTo>
                    <a:pt x="467" y="565"/>
                  </a:lnTo>
                  <a:lnTo>
                    <a:pt x="475" y="573"/>
                  </a:lnTo>
                  <a:lnTo>
                    <a:pt x="467" y="573"/>
                  </a:lnTo>
                  <a:lnTo>
                    <a:pt x="451" y="573"/>
                  </a:lnTo>
                  <a:lnTo>
                    <a:pt x="451" y="582"/>
                  </a:lnTo>
                  <a:lnTo>
                    <a:pt x="434" y="565"/>
                  </a:lnTo>
                  <a:lnTo>
                    <a:pt x="426" y="557"/>
                  </a:lnTo>
                  <a:lnTo>
                    <a:pt x="426" y="549"/>
                  </a:lnTo>
                  <a:lnTo>
                    <a:pt x="442" y="557"/>
                  </a:lnTo>
                  <a:lnTo>
                    <a:pt x="442" y="549"/>
                  </a:lnTo>
                  <a:lnTo>
                    <a:pt x="451" y="549"/>
                  </a:lnTo>
                  <a:lnTo>
                    <a:pt x="459" y="549"/>
                  </a:lnTo>
                  <a:close/>
                  <a:moveTo>
                    <a:pt x="983" y="565"/>
                  </a:moveTo>
                  <a:lnTo>
                    <a:pt x="967" y="573"/>
                  </a:lnTo>
                  <a:lnTo>
                    <a:pt x="967" y="565"/>
                  </a:lnTo>
                  <a:lnTo>
                    <a:pt x="983" y="565"/>
                  </a:lnTo>
                  <a:close/>
                  <a:moveTo>
                    <a:pt x="959" y="573"/>
                  </a:moveTo>
                  <a:lnTo>
                    <a:pt x="950" y="582"/>
                  </a:lnTo>
                  <a:lnTo>
                    <a:pt x="950" y="590"/>
                  </a:lnTo>
                  <a:lnTo>
                    <a:pt x="950" y="598"/>
                  </a:lnTo>
                  <a:lnTo>
                    <a:pt x="934" y="598"/>
                  </a:lnTo>
                  <a:lnTo>
                    <a:pt x="942" y="598"/>
                  </a:lnTo>
                  <a:lnTo>
                    <a:pt x="934" y="598"/>
                  </a:lnTo>
                  <a:lnTo>
                    <a:pt x="942" y="590"/>
                  </a:lnTo>
                  <a:lnTo>
                    <a:pt x="950" y="573"/>
                  </a:lnTo>
                  <a:lnTo>
                    <a:pt x="959" y="573"/>
                  </a:lnTo>
                  <a:close/>
                  <a:moveTo>
                    <a:pt x="1335" y="655"/>
                  </a:moveTo>
                  <a:lnTo>
                    <a:pt x="1327" y="655"/>
                  </a:lnTo>
                  <a:lnTo>
                    <a:pt x="1335" y="655"/>
                  </a:lnTo>
                  <a:lnTo>
                    <a:pt x="1327" y="672"/>
                  </a:lnTo>
                  <a:lnTo>
                    <a:pt x="1319" y="672"/>
                  </a:lnTo>
                  <a:lnTo>
                    <a:pt x="1319" y="663"/>
                  </a:lnTo>
                  <a:lnTo>
                    <a:pt x="1327" y="663"/>
                  </a:lnTo>
                  <a:lnTo>
                    <a:pt x="1319" y="663"/>
                  </a:lnTo>
                  <a:lnTo>
                    <a:pt x="1327" y="655"/>
                  </a:lnTo>
                  <a:lnTo>
                    <a:pt x="1319" y="655"/>
                  </a:lnTo>
                  <a:lnTo>
                    <a:pt x="1327" y="655"/>
                  </a:lnTo>
                  <a:lnTo>
                    <a:pt x="1319" y="655"/>
                  </a:lnTo>
                  <a:lnTo>
                    <a:pt x="1319" y="647"/>
                  </a:lnTo>
                  <a:lnTo>
                    <a:pt x="1311" y="647"/>
                  </a:lnTo>
                  <a:lnTo>
                    <a:pt x="1303" y="623"/>
                  </a:lnTo>
                  <a:lnTo>
                    <a:pt x="1303" y="614"/>
                  </a:lnTo>
                  <a:lnTo>
                    <a:pt x="1303" y="623"/>
                  </a:lnTo>
                  <a:lnTo>
                    <a:pt x="1294" y="614"/>
                  </a:lnTo>
                  <a:lnTo>
                    <a:pt x="1294" y="606"/>
                  </a:lnTo>
                  <a:lnTo>
                    <a:pt x="1303" y="606"/>
                  </a:lnTo>
                  <a:lnTo>
                    <a:pt x="1303" y="614"/>
                  </a:lnTo>
                  <a:lnTo>
                    <a:pt x="1319" y="614"/>
                  </a:lnTo>
                  <a:lnTo>
                    <a:pt x="1335" y="631"/>
                  </a:lnTo>
                  <a:lnTo>
                    <a:pt x="1335" y="639"/>
                  </a:lnTo>
                  <a:lnTo>
                    <a:pt x="1319" y="623"/>
                  </a:lnTo>
                  <a:lnTo>
                    <a:pt x="1319" y="614"/>
                  </a:lnTo>
                  <a:lnTo>
                    <a:pt x="1319" y="623"/>
                  </a:lnTo>
                  <a:lnTo>
                    <a:pt x="1319" y="631"/>
                  </a:lnTo>
                  <a:lnTo>
                    <a:pt x="1327" y="639"/>
                  </a:lnTo>
                  <a:lnTo>
                    <a:pt x="1335" y="639"/>
                  </a:lnTo>
                  <a:lnTo>
                    <a:pt x="1335" y="647"/>
                  </a:lnTo>
                  <a:lnTo>
                    <a:pt x="1327" y="647"/>
                  </a:lnTo>
                  <a:lnTo>
                    <a:pt x="1335" y="647"/>
                  </a:lnTo>
                  <a:lnTo>
                    <a:pt x="1327" y="647"/>
                  </a:lnTo>
                  <a:lnTo>
                    <a:pt x="1335" y="647"/>
                  </a:lnTo>
                  <a:lnTo>
                    <a:pt x="1335" y="655"/>
                  </a:lnTo>
                  <a:close/>
                  <a:moveTo>
                    <a:pt x="1303" y="606"/>
                  </a:moveTo>
                  <a:lnTo>
                    <a:pt x="1319" y="614"/>
                  </a:lnTo>
                  <a:lnTo>
                    <a:pt x="1303" y="614"/>
                  </a:lnTo>
                  <a:lnTo>
                    <a:pt x="1303" y="606"/>
                  </a:lnTo>
                  <a:close/>
                  <a:moveTo>
                    <a:pt x="1335" y="721"/>
                  </a:moveTo>
                  <a:lnTo>
                    <a:pt x="1319" y="704"/>
                  </a:lnTo>
                  <a:lnTo>
                    <a:pt x="1319" y="696"/>
                  </a:lnTo>
                  <a:lnTo>
                    <a:pt x="1319" y="688"/>
                  </a:lnTo>
                  <a:lnTo>
                    <a:pt x="1311" y="696"/>
                  </a:lnTo>
                  <a:lnTo>
                    <a:pt x="1311" y="688"/>
                  </a:lnTo>
                  <a:lnTo>
                    <a:pt x="1303" y="688"/>
                  </a:lnTo>
                  <a:lnTo>
                    <a:pt x="1311" y="688"/>
                  </a:lnTo>
                  <a:lnTo>
                    <a:pt x="1303" y="680"/>
                  </a:lnTo>
                  <a:lnTo>
                    <a:pt x="1311" y="680"/>
                  </a:lnTo>
                  <a:lnTo>
                    <a:pt x="1303" y="680"/>
                  </a:lnTo>
                  <a:lnTo>
                    <a:pt x="1303" y="672"/>
                  </a:lnTo>
                  <a:lnTo>
                    <a:pt x="1294" y="672"/>
                  </a:lnTo>
                  <a:lnTo>
                    <a:pt x="1286" y="663"/>
                  </a:lnTo>
                  <a:lnTo>
                    <a:pt x="1294" y="663"/>
                  </a:lnTo>
                  <a:lnTo>
                    <a:pt x="1294" y="655"/>
                  </a:lnTo>
                  <a:lnTo>
                    <a:pt x="1294" y="663"/>
                  </a:lnTo>
                  <a:lnTo>
                    <a:pt x="1303" y="655"/>
                  </a:lnTo>
                  <a:lnTo>
                    <a:pt x="1311" y="655"/>
                  </a:lnTo>
                  <a:lnTo>
                    <a:pt x="1311" y="663"/>
                  </a:lnTo>
                  <a:lnTo>
                    <a:pt x="1327" y="688"/>
                  </a:lnTo>
                  <a:lnTo>
                    <a:pt x="1335" y="721"/>
                  </a:lnTo>
                  <a:close/>
                  <a:moveTo>
                    <a:pt x="1368" y="663"/>
                  </a:moveTo>
                  <a:lnTo>
                    <a:pt x="1376" y="672"/>
                  </a:lnTo>
                  <a:lnTo>
                    <a:pt x="1368" y="672"/>
                  </a:lnTo>
                  <a:lnTo>
                    <a:pt x="1376" y="680"/>
                  </a:lnTo>
                  <a:lnTo>
                    <a:pt x="1360" y="672"/>
                  </a:lnTo>
                  <a:lnTo>
                    <a:pt x="1368" y="680"/>
                  </a:lnTo>
                  <a:lnTo>
                    <a:pt x="1376" y="688"/>
                  </a:lnTo>
                  <a:lnTo>
                    <a:pt x="1368" y="688"/>
                  </a:lnTo>
                  <a:lnTo>
                    <a:pt x="1368" y="696"/>
                  </a:lnTo>
                  <a:lnTo>
                    <a:pt x="1360" y="696"/>
                  </a:lnTo>
                  <a:lnTo>
                    <a:pt x="1360" y="688"/>
                  </a:lnTo>
                  <a:lnTo>
                    <a:pt x="1352" y="688"/>
                  </a:lnTo>
                  <a:lnTo>
                    <a:pt x="1352" y="672"/>
                  </a:lnTo>
                  <a:lnTo>
                    <a:pt x="1352" y="680"/>
                  </a:lnTo>
                  <a:lnTo>
                    <a:pt x="1344" y="672"/>
                  </a:lnTo>
                  <a:lnTo>
                    <a:pt x="1352" y="672"/>
                  </a:lnTo>
                  <a:lnTo>
                    <a:pt x="1344" y="672"/>
                  </a:lnTo>
                  <a:lnTo>
                    <a:pt x="1344" y="663"/>
                  </a:lnTo>
                  <a:lnTo>
                    <a:pt x="1360" y="663"/>
                  </a:lnTo>
                  <a:lnTo>
                    <a:pt x="1360" y="672"/>
                  </a:lnTo>
                  <a:lnTo>
                    <a:pt x="1360" y="663"/>
                  </a:lnTo>
                  <a:lnTo>
                    <a:pt x="1368" y="663"/>
                  </a:lnTo>
                  <a:close/>
                  <a:moveTo>
                    <a:pt x="1286" y="672"/>
                  </a:moveTo>
                  <a:lnTo>
                    <a:pt x="1294" y="672"/>
                  </a:lnTo>
                  <a:lnTo>
                    <a:pt x="1294" y="680"/>
                  </a:lnTo>
                  <a:lnTo>
                    <a:pt x="1294" y="688"/>
                  </a:lnTo>
                  <a:lnTo>
                    <a:pt x="1286" y="680"/>
                  </a:lnTo>
                  <a:lnTo>
                    <a:pt x="1294" y="680"/>
                  </a:lnTo>
                  <a:lnTo>
                    <a:pt x="1286" y="680"/>
                  </a:lnTo>
                  <a:lnTo>
                    <a:pt x="1286" y="672"/>
                  </a:lnTo>
                  <a:close/>
                  <a:moveTo>
                    <a:pt x="1376" y="672"/>
                  </a:moveTo>
                  <a:lnTo>
                    <a:pt x="1385" y="680"/>
                  </a:lnTo>
                  <a:lnTo>
                    <a:pt x="1385" y="688"/>
                  </a:lnTo>
                  <a:lnTo>
                    <a:pt x="1376" y="688"/>
                  </a:lnTo>
                  <a:lnTo>
                    <a:pt x="1376" y="680"/>
                  </a:lnTo>
                  <a:lnTo>
                    <a:pt x="1376" y="672"/>
                  </a:lnTo>
                  <a:close/>
                  <a:moveTo>
                    <a:pt x="1360" y="713"/>
                  </a:moveTo>
                  <a:lnTo>
                    <a:pt x="1352" y="713"/>
                  </a:lnTo>
                  <a:lnTo>
                    <a:pt x="1352" y="704"/>
                  </a:lnTo>
                  <a:lnTo>
                    <a:pt x="1352" y="713"/>
                  </a:lnTo>
                  <a:lnTo>
                    <a:pt x="1352" y="721"/>
                  </a:lnTo>
                  <a:lnTo>
                    <a:pt x="1352" y="713"/>
                  </a:lnTo>
                  <a:lnTo>
                    <a:pt x="1344" y="713"/>
                  </a:lnTo>
                  <a:lnTo>
                    <a:pt x="1344" y="704"/>
                  </a:lnTo>
                  <a:lnTo>
                    <a:pt x="1344" y="713"/>
                  </a:lnTo>
                  <a:lnTo>
                    <a:pt x="1344" y="704"/>
                  </a:lnTo>
                  <a:lnTo>
                    <a:pt x="1352" y="704"/>
                  </a:lnTo>
                  <a:lnTo>
                    <a:pt x="1352" y="696"/>
                  </a:lnTo>
                  <a:lnTo>
                    <a:pt x="1344" y="696"/>
                  </a:lnTo>
                  <a:lnTo>
                    <a:pt x="1344" y="688"/>
                  </a:lnTo>
                  <a:lnTo>
                    <a:pt x="1344" y="696"/>
                  </a:lnTo>
                  <a:lnTo>
                    <a:pt x="1344" y="688"/>
                  </a:lnTo>
                  <a:lnTo>
                    <a:pt x="1335" y="688"/>
                  </a:lnTo>
                  <a:lnTo>
                    <a:pt x="1335" y="680"/>
                  </a:lnTo>
                  <a:lnTo>
                    <a:pt x="1344" y="680"/>
                  </a:lnTo>
                  <a:lnTo>
                    <a:pt x="1335" y="680"/>
                  </a:lnTo>
                  <a:lnTo>
                    <a:pt x="1344" y="680"/>
                  </a:lnTo>
                  <a:lnTo>
                    <a:pt x="1352" y="688"/>
                  </a:lnTo>
                  <a:lnTo>
                    <a:pt x="1344" y="688"/>
                  </a:lnTo>
                  <a:lnTo>
                    <a:pt x="1352" y="680"/>
                  </a:lnTo>
                  <a:lnTo>
                    <a:pt x="1352" y="688"/>
                  </a:lnTo>
                  <a:lnTo>
                    <a:pt x="1360" y="688"/>
                  </a:lnTo>
                  <a:lnTo>
                    <a:pt x="1352" y="688"/>
                  </a:lnTo>
                  <a:lnTo>
                    <a:pt x="1352" y="696"/>
                  </a:lnTo>
                  <a:lnTo>
                    <a:pt x="1360" y="704"/>
                  </a:lnTo>
                  <a:lnTo>
                    <a:pt x="1352" y="704"/>
                  </a:lnTo>
                  <a:lnTo>
                    <a:pt x="1360" y="713"/>
                  </a:lnTo>
                  <a:lnTo>
                    <a:pt x="1352" y="713"/>
                  </a:lnTo>
                  <a:lnTo>
                    <a:pt x="1360" y="713"/>
                  </a:lnTo>
                  <a:close/>
                  <a:moveTo>
                    <a:pt x="827" y="680"/>
                  </a:moveTo>
                  <a:lnTo>
                    <a:pt x="827" y="688"/>
                  </a:lnTo>
                  <a:lnTo>
                    <a:pt x="827" y="696"/>
                  </a:lnTo>
                  <a:lnTo>
                    <a:pt x="819" y="688"/>
                  </a:lnTo>
                  <a:lnTo>
                    <a:pt x="819" y="696"/>
                  </a:lnTo>
                  <a:lnTo>
                    <a:pt x="811" y="696"/>
                  </a:lnTo>
                  <a:lnTo>
                    <a:pt x="811" y="704"/>
                  </a:lnTo>
                  <a:lnTo>
                    <a:pt x="795" y="696"/>
                  </a:lnTo>
                  <a:lnTo>
                    <a:pt x="795" y="688"/>
                  </a:lnTo>
                  <a:lnTo>
                    <a:pt x="803" y="696"/>
                  </a:lnTo>
                  <a:lnTo>
                    <a:pt x="803" y="688"/>
                  </a:lnTo>
                  <a:lnTo>
                    <a:pt x="811" y="688"/>
                  </a:lnTo>
                  <a:lnTo>
                    <a:pt x="803" y="680"/>
                  </a:lnTo>
                  <a:lnTo>
                    <a:pt x="811" y="680"/>
                  </a:lnTo>
                  <a:lnTo>
                    <a:pt x="819" y="680"/>
                  </a:lnTo>
                  <a:lnTo>
                    <a:pt x="811" y="680"/>
                  </a:lnTo>
                  <a:lnTo>
                    <a:pt x="819" y="688"/>
                  </a:lnTo>
                  <a:lnTo>
                    <a:pt x="819" y="680"/>
                  </a:lnTo>
                  <a:lnTo>
                    <a:pt x="827" y="680"/>
                  </a:lnTo>
                  <a:close/>
                  <a:moveTo>
                    <a:pt x="1393" y="680"/>
                  </a:moveTo>
                  <a:lnTo>
                    <a:pt x="1401" y="688"/>
                  </a:lnTo>
                  <a:lnTo>
                    <a:pt x="1409" y="688"/>
                  </a:lnTo>
                  <a:lnTo>
                    <a:pt x="1409" y="696"/>
                  </a:lnTo>
                  <a:lnTo>
                    <a:pt x="1401" y="696"/>
                  </a:lnTo>
                  <a:lnTo>
                    <a:pt x="1401" y="688"/>
                  </a:lnTo>
                  <a:lnTo>
                    <a:pt x="1393" y="680"/>
                  </a:lnTo>
                  <a:close/>
                  <a:moveTo>
                    <a:pt x="1385" y="688"/>
                  </a:moveTo>
                  <a:lnTo>
                    <a:pt x="1393" y="688"/>
                  </a:lnTo>
                  <a:lnTo>
                    <a:pt x="1393" y="696"/>
                  </a:lnTo>
                  <a:lnTo>
                    <a:pt x="1385" y="696"/>
                  </a:lnTo>
                  <a:lnTo>
                    <a:pt x="1376" y="696"/>
                  </a:lnTo>
                  <a:lnTo>
                    <a:pt x="1376" y="688"/>
                  </a:lnTo>
                  <a:lnTo>
                    <a:pt x="1385" y="688"/>
                  </a:lnTo>
                  <a:close/>
                  <a:moveTo>
                    <a:pt x="1393" y="688"/>
                  </a:moveTo>
                  <a:lnTo>
                    <a:pt x="1401" y="696"/>
                  </a:lnTo>
                  <a:lnTo>
                    <a:pt x="1393" y="696"/>
                  </a:lnTo>
                  <a:lnTo>
                    <a:pt x="1401" y="696"/>
                  </a:lnTo>
                  <a:lnTo>
                    <a:pt x="1409" y="696"/>
                  </a:lnTo>
                  <a:lnTo>
                    <a:pt x="1409" y="704"/>
                  </a:lnTo>
                  <a:lnTo>
                    <a:pt x="1409" y="713"/>
                  </a:lnTo>
                  <a:lnTo>
                    <a:pt x="1401" y="713"/>
                  </a:lnTo>
                  <a:lnTo>
                    <a:pt x="1401" y="704"/>
                  </a:lnTo>
                  <a:lnTo>
                    <a:pt x="1393" y="704"/>
                  </a:lnTo>
                  <a:lnTo>
                    <a:pt x="1393" y="696"/>
                  </a:lnTo>
                  <a:lnTo>
                    <a:pt x="1393" y="688"/>
                  </a:lnTo>
                  <a:close/>
                  <a:moveTo>
                    <a:pt x="1409" y="729"/>
                  </a:moveTo>
                  <a:lnTo>
                    <a:pt x="1417" y="737"/>
                  </a:lnTo>
                  <a:lnTo>
                    <a:pt x="1409" y="737"/>
                  </a:lnTo>
                  <a:lnTo>
                    <a:pt x="1417" y="737"/>
                  </a:lnTo>
                  <a:lnTo>
                    <a:pt x="1425" y="737"/>
                  </a:lnTo>
                  <a:lnTo>
                    <a:pt x="1417" y="745"/>
                  </a:lnTo>
                  <a:lnTo>
                    <a:pt x="1425" y="745"/>
                  </a:lnTo>
                  <a:lnTo>
                    <a:pt x="1425" y="737"/>
                  </a:lnTo>
                  <a:lnTo>
                    <a:pt x="1425" y="745"/>
                  </a:lnTo>
                  <a:lnTo>
                    <a:pt x="1425" y="754"/>
                  </a:lnTo>
                  <a:lnTo>
                    <a:pt x="1434" y="754"/>
                  </a:lnTo>
                  <a:lnTo>
                    <a:pt x="1434" y="762"/>
                  </a:lnTo>
                  <a:lnTo>
                    <a:pt x="1434" y="770"/>
                  </a:lnTo>
                  <a:lnTo>
                    <a:pt x="1425" y="770"/>
                  </a:lnTo>
                  <a:lnTo>
                    <a:pt x="1425" y="762"/>
                  </a:lnTo>
                  <a:lnTo>
                    <a:pt x="1425" y="770"/>
                  </a:lnTo>
                  <a:lnTo>
                    <a:pt x="1425" y="762"/>
                  </a:lnTo>
                  <a:lnTo>
                    <a:pt x="1417" y="762"/>
                  </a:lnTo>
                  <a:lnTo>
                    <a:pt x="1417" y="754"/>
                  </a:lnTo>
                  <a:lnTo>
                    <a:pt x="1417" y="762"/>
                  </a:lnTo>
                  <a:lnTo>
                    <a:pt x="1417" y="754"/>
                  </a:lnTo>
                  <a:lnTo>
                    <a:pt x="1409" y="754"/>
                  </a:lnTo>
                  <a:lnTo>
                    <a:pt x="1417" y="754"/>
                  </a:lnTo>
                  <a:lnTo>
                    <a:pt x="1409" y="754"/>
                  </a:lnTo>
                  <a:lnTo>
                    <a:pt x="1409" y="745"/>
                  </a:lnTo>
                  <a:lnTo>
                    <a:pt x="1409" y="754"/>
                  </a:lnTo>
                  <a:lnTo>
                    <a:pt x="1401" y="754"/>
                  </a:lnTo>
                  <a:lnTo>
                    <a:pt x="1401" y="745"/>
                  </a:lnTo>
                  <a:lnTo>
                    <a:pt x="1401" y="754"/>
                  </a:lnTo>
                  <a:lnTo>
                    <a:pt x="1401" y="745"/>
                  </a:lnTo>
                  <a:lnTo>
                    <a:pt x="1393" y="754"/>
                  </a:lnTo>
                  <a:lnTo>
                    <a:pt x="1385" y="745"/>
                  </a:lnTo>
                  <a:lnTo>
                    <a:pt x="1393" y="745"/>
                  </a:lnTo>
                  <a:lnTo>
                    <a:pt x="1401" y="745"/>
                  </a:lnTo>
                  <a:lnTo>
                    <a:pt x="1393" y="745"/>
                  </a:lnTo>
                  <a:lnTo>
                    <a:pt x="1393" y="737"/>
                  </a:lnTo>
                  <a:lnTo>
                    <a:pt x="1393" y="729"/>
                  </a:lnTo>
                  <a:lnTo>
                    <a:pt x="1385" y="737"/>
                  </a:lnTo>
                  <a:lnTo>
                    <a:pt x="1376" y="729"/>
                  </a:lnTo>
                  <a:lnTo>
                    <a:pt x="1385" y="729"/>
                  </a:lnTo>
                  <a:lnTo>
                    <a:pt x="1385" y="721"/>
                  </a:lnTo>
                  <a:lnTo>
                    <a:pt x="1376" y="721"/>
                  </a:lnTo>
                  <a:lnTo>
                    <a:pt x="1376" y="704"/>
                  </a:lnTo>
                  <a:lnTo>
                    <a:pt x="1368" y="704"/>
                  </a:lnTo>
                  <a:lnTo>
                    <a:pt x="1360" y="704"/>
                  </a:lnTo>
                  <a:lnTo>
                    <a:pt x="1368" y="704"/>
                  </a:lnTo>
                  <a:lnTo>
                    <a:pt x="1360" y="696"/>
                  </a:lnTo>
                  <a:lnTo>
                    <a:pt x="1368" y="696"/>
                  </a:lnTo>
                  <a:lnTo>
                    <a:pt x="1368" y="704"/>
                  </a:lnTo>
                  <a:lnTo>
                    <a:pt x="1376" y="696"/>
                  </a:lnTo>
                  <a:lnTo>
                    <a:pt x="1376" y="704"/>
                  </a:lnTo>
                  <a:lnTo>
                    <a:pt x="1385" y="704"/>
                  </a:lnTo>
                  <a:lnTo>
                    <a:pt x="1376" y="704"/>
                  </a:lnTo>
                  <a:lnTo>
                    <a:pt x="1385" y="713"/>
                  </a:lnTo>
                  <a:lnTo>
                    <a:pt x="1393" y="713"/>
                  </a:lnTo>
                  <a:lnTo>
                    <a:pt x="1401" y="721"/>
                  </a:lnTo>
                  <a:lnTo>
                    <a:pt x="1409" y="729"/>
                  </a:lnTo>
                  <a:lnTo>
                    <a:pt x="1409" y="721"/>
                  </a:lnTo>
                  <a:lnTo>
                    <a:pt x="1409" y="729"/>
                  </a:lnTo>
                  <a:lnTo>
                    <a:pt x="1417" y="729"/>
                  </a:lnTo>
                  <a:lnTo>
                    <a:pt x="1401" y="729"/>
                  </a:lnTo>
                  <a:lnTo>
                    <a:pt x="1409" y="729"/>
                  </a:lnTo>
                  <a:lnTo>
                    <a:pt x="1401" y="737"/>
                  </a:lnTo>
                  <a:lnTo>
                    <a:pt x="1409" y="729"/>
                  </a:lnTo>
                  <a:close/>
                  <a:moveTo>
                    <a:pt x="1434" y="729"/>
                  </a:moveTo>
                  <a:lnTo>
                    <a:pt x="1425" y="729"/>
                  </a:lnTo>
                  <a:lnTo>
                    <a:pt x="1434" y="721"/>
                  </a:lnTo>
                  <a:lnTo>
                    <a:pt x="1425" y="721"/>
                  </a:lnTo>
                  <a:lnTo>
                    <a:pt x="1425" y="713"/>
                  </a:lnTo>
                  <a:lnTo>
                    <a:pt x="1434" y="713"/>
                  </a:lnTo>
                  <a:lnTo>
                    <a:pt x="1425" y="713"/>
                  </a:lnTo>
                  <a:lnTo>
                    <a:pt x="1434" y="704"/>
                  </a:lnTo>
                  <a:lnTo>
                    <a:pt x="1425" y="704"/>
                  </a:lnTo>
                  <a:lnTo>
                    <a:pt x="1434" y="704"/>
                  </a:lnTo>
                  <a:lnTo>
                    <a:pt x="1425" y="704"/>
                  </a:lnTo>
                  <a:lnTo>
                    <a:pt x="1434" y="696"/>
                  </a:lnTo>
                  <a:lnTo>
                    <a:pt x="1450" y="713"/>
                  </a:lnTo>
                  <a:lnTo>
                    <a:pt x="1450" y="721"/>
                  </a:lnTo>
                  <a:lnTo>
                    <a:pt x="1450" y="729"/>
                  </a:lnTo>
                  <a:lnTo>
                    <a:pt x="1450" y="737"/>
                  </a:lnTo>
                  <a:lnTo>
                    <a:pt x="1450" y="729"/>
                  </a:lnTo>
                  <a:lnTo>
                    <a:pt x="1442" y="721"/>
                  </a:lnTo>
                  <a:lnTo>
                    <a:pt x="1442" y="729"/>
                  </a:lnTo>
                  <a:lnTo>
                    <a:pt x="1442" y="737"/>
                  </a:lnTo>
                  <a:lnTo>
                    <a:pt x="1442" y="721"/>
                  </a:lnTo>
                  <a:lnTo>
                    <a:pt x="1434" y="713"/>
                  </a:lnTo>
                  <a:lnTo>
                    <a:pt x="1442" y="729"/>
                  </a:lnTo>
                  <a:lnTo>
                    <a:pt x="1434" y="721"/>
                  </a:lnTo>
                  <a:lnTo>
                    <a:pt x="1442" y="729"/>
                  </a:lnTo>
                  <a:lnTo>
                    <a:pt x="1442" y="737"/>
                  </a:lnTo>
                  <a:lnTo>
                    <a:pt x="1434" y="729"/>
                  </a:lnTo>
                  <a:close/>
                  <a:moveTo>
                    <a:pt x="795" y="745"/>
                  </a:moveTo>
                  <a:lnTo>
                    <a:pt x="787" y="754"/>
                  </a:lnTo>
                  <a:lnTo>
                    <a:pt x="787" y="745"/>
                  </a:lnTo>
                  <a:lnTo>
                    <a:pt x="787" y="754"/>
                  </a:lnTo>
                  <a:lnTo>
                    <a:pt x="778" y="754"/>
                  </a:lnTo>
                  <a:lnTo>
                    <a:pt x="787" y="754"/>
                  </a:lnTo>
                  <a:lnTo>
                    <a:pt x="787" y="762"/>
                  </a:lnTo>
                  <a:lnTo>
                    <a:pt x="778" y="762"/>
                  </a:lnTo>
                  <a:lnTo>
                    <a:pt x="787" y="762"/>
                  </a:lnTo>
                  <a:lnTo>
                    <a:pt x="778" y="770"/>
                  </a:lnTo>
                  <a:lnTo>
                    <a:pt x="770" y="770"/>
                  </a:lnTo>
                  <a:lnTo>
                    <a:pt x="778" y="754"/>
                  </a:lnTo>
                  <a:lnTo>
                    <a:pt x="778" y="745"/>
                  </a:lnTo>
                  <a:lnTo>
                    <a:pt x="770" y="762"/>
                  </a:lnTo>
                  <a:lnTo>
                    <a:pt x="770" y="754"/>
                  </a:lnTo>
                  <a:lnTo>
                    <a:pt x="778" y="754"/>
                  </a:lnTo>
                  <a:lnTo>
                    <a:pt x="762" y="754"/>
                  </a:lnTo>
                  <a:lnTo>
                    <a:pt x="770" y="754"/>
                  </a:lnTo>
                  <a:lnTo>
                    <a:pt x="770" y="762"/>
                  </a:lnTo>
                  <a:lnTo>
                    <a:pt x="762" y="762"/>
                  </a:lnTo>
                  <a:lnTo>
                    <a:pt x="770" y="762"/>
                  </a:lnTo>
                  <a:lnTo>
                    <a:pt x="762" y="762"/>
                  </a:lnTo>
                  <a:lnTo>
                    <a:pt x="762" y="754"/>
                  </a:lnTo>
                  <a:lnTo>
                    <a:pt x="762" y="745"/>
                  </a:lnTo>
                  <a:lnTo>
                    <a:pt x="754" y="745"/>
                  </a:lnTo>
                  <a:lnTo>
                    <a:pt x="754" y="737"/>
                  </a:lnTo>
                  <a:lnTo>
                    <a:pt x="762" y="729"/>
                  </a:lnTo>
                  <a:lnTo>
                    <a:pt x="762" y="721"/>
                  </a:lnTo>
                  <a:lnTo>
                    <a:pt x="770" y="721"/>
                  </a:lnTo>
                  <a:lnTo>
                    <a:pt x="778" y="721"/>
                  </a:lnTo>
                  <a:lnTo>
                    <a:pt x="778" y="729"/>
                  </a:lnTo>
                  <a:lnTo>
                    <a:pt x="770" y="729"/>
                  </a:lnTo>
                  <a:lnTo>
                    <a:pt x="778" y="729"/>
                  </a:lnTo>
                  <a:lnTo>
                    <a:pt x="778" y="737"/>
                  </a:lnTo>
                  <a:lnTo>
                    <a:pt x="787" y="745"/>
                  </a:lnTo>
                  <a:lnTo>
                    <a:pt x="778" y="737"/>
                  </a:lnTo>
                  <a:lnTo>
                    <a:pt x="778" y="729"/>
                  </a:lnTo>
                  <a:lnTo>
                    <a:pt x="787" y="729"/>
                  </a:lnTo>
                  <a:lnTo>
                    <a:pt x="778" y="721"/>
                  </a:lnTo>
                  <a:lnTo>
                    <a:pt x="787" y="721"/>
                  </a:lnTo>
                  <a:lnTo>
                    <a:pt x="778" y="721"/>
                  </a:lnTo>
                  <a:lnTo>
                    <a:pt x="778" y="713"/>
                  </a:lnTo>
                  <a:lnTo>
                    <a:pt x="787" y="713"/>
                  </a:lnTo>
                  <a:lnTo>
                    <a:pt x="787" y="721"/>
                  </a:lnTo>
                  <a:lnTo>
                    <a:pt x="787" y="713"/>
                  </a:lnTo>
                  <a:lnTo>
                    <a:pt x="795" y="721"/>
                  </a:lnTo>
                  <a:lnTo>
                    <a:pt x="787" y="713"/>
                  </a:lnTo>
                  <a:lnTo>
                    <a:pt x="795" y="713"/>
                  </a:lnTo>
                  <a:lnTo>
                    <a:pt x="795" y="721"/>
                  </a:lnTo>
                  <a:lnTo>
                    <a:pt x="795" y="713"/>
                  </a:lnTo>
                  <a:lnTo>
                    <a:pt x="803" y="713"/>
                  </a:lnTo>
                  <a:lnTo>
                    <a:pt x="795" y="704"/>
                  </a:lnTo>
                  <a:lnTo>
                    <a:pt x="811" y="704"/>
                  </a:lnTo>
                  <a:lnTo>
                    <a:pt x="803" y="713"/>
                  </a:lnTo>
                  <a:lnTo>
                    <a:pt x="803" y="721"/>
                  </a:lnTo>
                  <a:lnTo>
                    <a:pt x="803" y="713"/>
                  </a:lnTo>
                  <a:lnTo>
                    <a:pt x="811" y="713"/>
                  </a:lnTo>
                  <a:lnTo>
                    <a:pt x="811" y="704"/>
                  </a:lnTo>
                  <a:lnTo>
                    <a:pt x="819" y="713"/>
                  </a:lnTo>
                  <a:lnTo>
                    <a:pt x="819" y="721"/>
                  </a:lnTo>
                  <a:lnTo>
                    <a:pt x="827" y="721"/>
                  </a:lnTo>
                  <a:lnTo>
                    <a:pt x="819" y="737"/>
                  </a:lnTo>
                  <a:lnTo>
                    <a:pt x="803" y="729"/>
                  </a:lnTo>
                  <a:lnTo>
                    <a:pt x="803" y="737"/>
                  </a:lnTo>
                  <a:lnTo>
                    <a:pt x="811" y="729"/>
                  </a:lnTo>
                  <a:lnTo>
                    <a:pt x="811" y="737"/>
                  </a:lnTo>
                  <a:lnTo>
                    <a:pt x="811" y="745"/>
                  </a:lnTo>
                  <a:lnTo>
                    <a:pt x="803" y="737"/>
                  </a:lnTo>
                  <a:lnTo>
                    <a:pt x="795" y="737"/>
                  </a:lnTo>
                  <a:lnTo>
                    <a:pt x="803" y="745"/>
                  </a:lnTo>
                  <a:lnTo>
                    <a:pt x="795" y="745"/>
                  </a:lnTo>
                  <a:close/>
                  <a:moveTo>
                    <a:pt x="1376" y="704"/>
                  </a:moveTo>
                  <a:lnTo>
                    <a:pt x="1376" y="713"/>
                  </a:lnTo>
                  <a:lnTo>
                    <a:pt x="1368" y="713"/>
                  </a:lnTo>
                  <a:lnTo>
                    <a:pt x="1368" y="721"/>
                  </a:lnTo>
                  <a:lnTo>
                    <a:pt x="1360" y="721"/>
                  </a:lnTo>
                  <a:lnTo>
                    <a:pt x="1368" y="713"/>
                  </a:lnTo>
                  <a:lnTo>
                    <a:pt x="1376" y="704"/>
                  </a:lnTo>
                  <a:close/>
                  <a:moveTo>
                    <a:pt x="1425" y="729"/>
                  </a:moveTo>
                  <a:lnTo>
                    <a:pt x="1434" y="737"/>
                  </a:lnTo>
                  <a:lnTo>
                    <a:pt x="1434" y="745"/>
                  </a:lnTo>
                  <a:lnTo>
                    <a:pt x="1434" y="737"/>
                  </a:lnTo>
                  <a:lnTo>
                    <a:pt x="1425" y="729"/>
                  </a:lnTo>
                  <a:close/>
                  <a:moveTo>
                    <a:pt x="1442" y="737"/>
                  </a:moveTo>
                  <a:lnTo>
                    <a:pt x="1442" y="737"/>
                  </a:lnTo>
                  <a:lnTo>
                    <a:pt x="1450" y="745"/>
                  </a:lnTo>
                  <a:lnTo>
                    <a:pt x="1442" y="745"/>
                  </a:lnTo>
                  <a:lnTo>
                    <a:pt x="1442" y="737"/>
                  </a:lnTo>
                  <a:close/>
                  <a:moveTo>
                    <a:pt x="1393" y="754"/>
                  </a:moveTo>
                  <a:lnTo>
                    <a:pt x="1401" y="762"/>
                  </a:lnTo>
                  <a:lnTo>
                    <a:pt x="1409" y="770"/>
                  </a:lnTo>
                  <a:lnTo>
                    <a:pt x="1417" y="770"/>
                  </a:lnTo>
                  <a:lnTo>
                    <a:pt x="1409" y="770"/>
                  </a:lnTo>
                  <a:lnTo>
                    <a:pt x="1417" y="778"/>
                  </a:lnTo>
                  <a:lnTo>
                    <a:pt x="1409" y="778"/>
                  </a:lnTo>
                  <a:lnTo>
                    <a:pt x="1409" y="770"/>
                  </a:lnTo>
                  <a:lnTo>
                    <a:pt x="1401" y="770"/>
                  </a:lnTo>
                  <a:lnTo>
                    <a:pt x="1393" y="762"/>
                  </a:lnTo>
                  <a:lnTo>
                    <a:pt x="1393" y="754"/>
                  </a:lnTo>
                  <a:close/>
                  <a:moveTo>
                    <a:pt x="467" y="860"/>
                  </a:moveTo>
                  <a:lnTo>
                    <a:pt x="459" y="868"/>
                  </a:lnTo>
                  <a:lnTo>
                    <a:pt x="451" y="868"/>
                  </a:lnTo>
                  <a:lnTo>
                    <a:pt x="442" y="868"/>
                  </a:lnTo>
                  <a:lnTo>
                    <a:pt x="442" y="860"/>
                  </a:lnTo>
                  <a:lnTo>
                    <a:pt x="451" y="852"/>
                  </a:lnTo>
                  <a:lnTo>
                    <a:pt x="459" y="844"/>
                  </a:lnTo>
                  <a:lnTo>
                    <a:pt x="467" y="844"/>
                  </a:lnTo>
                  <a:lnTo>
                    <a:pt x="475" y="836"/>
                  </a:lnTo>
                  <a:lnTo>
                    <a:pt x="483" y="836"/>
                  </a:lnTo>
                  <a:lnTo>
                    <a:pt x="492" y="852"/>
                  </a:lnTo>
                  <a:lnTo>
                    <a:pt x="500" y="852"/>
                  </a:lnTo>
                  <a:lnTo>
                    <a:pt x="500" y="860"/>
                  </a:lnTo>
                  <a:lnTo>
                    <a:pt x="492" y="852"/>
                  </a:lnTo>
                  <a:lnTo>
                    <a:pt x="483" y="860"/>
                  </a:lnTo>
                  <a:lnTo>
                    <a:pt x="467" y="860"/>
                  </a:lnTo>
                  <a:close/>
                  <a:moveTo>
                    <a:pt x="377" y="901"/>
                  </a:moveTo>
                  <a:lnTo>
                    <a:pt x="377" y="901"/>
                  </a:lnTo>
                  <a:lnTo>
                    <a:pt x="377" y="909"/>
                  </a:lnTo>
                  <a:lnTo>
                    <a:pt x="369" y="901"/>
                  </a:lnTo>
                  <a:lnTo>
                    <a:pt x="361" y="901"/>
                  </a:lnTo>
                  <a:lnTo>
                    <a:pt x="352" y="909"/>
                  </a:lnTo>
                  <a:lnTo>
                    <a:pt x="344" y="909"/>
                  </a:lnTo>
                  <a:lnTo>
                    <a:pt x="336" y="909"/>
                  </a:lnTo>
                  <a:lnTo>
                    <a:pt x="344" y="901"/>
                  </a:lnTo>
                  <a:lnTo>
                    <a:pt x="352" y="901"/>
                  </a:lnTo>
                  <a:lnTo>
                    <a:pt x="361" y="901"/>
                  </a:lnTo>
                  <a:lnTo>
                    <a:pt x="369" y="901"/>
                  </a:lnTo>
                  <a:lnTo>
                    <a:pt x="361" y="893"/>
                  </a:lnTo>
                  <a:lnTo>
                    <a:pt x="369" y="893"/>
                  </a:lnTo>
                  <a:lnTo>
                    <a:pt x="377" y="893"/>
                  </a:lnTo>
                  <a:lnTo>
                    <a:pt x="369" y="885"/>
                  </a:lnTo>
                  <a:lnTo>
                    <a:pt x="377" y="876"/>
                  </a:lnTo>
                  <a:lnTo>
                    <a:pt x="385" y="876"/>
                  </a:lnTo>
                  <a:lnTo>
                    <a:pt x="385" y="885"/>
                  </a:lnTo>
                  <a:lnTo>
                    <a:pt x="393" y="876"/>
                  </a:lnTo>
                  <a:lnTo>
                    <a:pt x="393" y="885"/>
                  </a:lnTo>
                  <a:lnTo>
                    <a:pt x="385" y="893"/>
                  </a:lnTo>
                  <a:lnTo>
                    <a:pt x="393" y="893"/>
                  </a:lnTo>
                  <a:lnTo>
                    <a:pt x="385" y="901"/>
                  </a:lnTo>
                  <a:lnTo>
                    <a:pt x="377" y="901"/>
                  </a:lnTo>
                  <a:close/>
                  <a:moveTo>
                    <a:pt x="0" y="901"/>
                  </a:moveTo>
                  <a:lnTo>
                    <a:pt x="0" y="893"/>
                  </a:lnTo>
                  <a:lnTo>
                    <a:pt x="0" y="885"/>
                  </a:lnTo>
                  <a:lnTo>
                    <a:pt x="8" y="885"/>
                  </a:lnTo>
                  <a:lnTo>
                    <a:pt x="8" y="893"/>
                  </a:lnTo>
                  <a:lnTo>
                    <a:pt x="16" y="893"/>
                  </a:lnTo>
                  <a:lnTo>
                    <a:pt x="8" y="893"/>
                  </a:lnTo>
                  <a:lnTo>
                    <a:pt x="0" y="901"/>
                  </a:lnTo>
                  <a:close/>
                  <a:moveTo>
                    <a:pt x="393" y="893"/>
                  </a:moveTo>
                  <a:lnTo>
                    <a:pt x="393" y="893"/>
                  </a:lnTo>
                  <a:lnTo>
                    <a:pt x="401" y="893"/>
                  </a:lnTo>
                  <a:lnTo>
                    <a:pt x="393" y="893"/>
                  </a:lnTo>
                  <a:close/>
                  <a:moveTo>
                    <a:pt x="344" y="893"/>
                  </a:moveTo>
                  <a:lnTo>
                    <a:pt x="336" y="901"/>
                  </a:lnTo>
                  <a:lnTo>
                    <a:pt x="328" y="909"/>
                  </a:lnTo>
                  <a:lnTo>
                    <a:pt x="320" y="917"/>
                  </a:lnTo>
                  <a:lnTo>
                    <a:pt x="295" y="926"/>
                  </a:lnTo>
                  <a:lnTo>
                    <a:pt x="303" y="917"/>
                  </a:lnTo>
                  <a:lnTo>
                    <a:pt x="303" y="909"/>
                  </a:lnTo>
                  <a:lnTo>
                    <a:pt x="311" y="901"/>
                  </a:lnTo>
                  <a:lnTo>
                    <a:pt x="320" y="901"/>
                  </a:lnTo>
                  <a:lnTo>
                    <a:pt x="328" y="893"/>
                  </a:lnTo>
                  <a:lnTo>
                    <a:pt x="336" y="893"/>
                  </a:lnTo>
                  <a:lnTo>
                    <a:pt x="344" y="893"/>
                  </a:lnTo>
                  <a:close/>
                  <a:moveTo>
                    <a:pt x="33" y="909"/>
                  </a:moveTo>
                  <a:lnTo>
                    <a:pt x="33" y="909"/>
                  </a:lnTo>
                  <a:lnTo>
                    <a:pt x="41" y="901"/>
                  </a:lnTo>
                  <a:lnTo>
                    <a:pt x="33" y="901"/>
                  </a:lnTo>
                  <a:lnTo>
                    <a:pt x="41" y="909"/>
                  </a:lnTo>
                  <a:lnTo>
                    <a:pt x="41" y="901"/>
                  </a:lnTo>
                  <a:lnTo>
                    <a:pt x="41" y="893"/>
                  </a:lnTo>
                  <a:lnTo>
                    <a:pt x="49" y="901"/>
                  </a:lnTo>
                  <a:lnTo>
                    <a:pt x="41" y="901"/>
                  </a:lnTo>
                  <a:lnTo>
                    <a:pt x="49" y="909"/>
                  </a:lnTo>
                  <a:lnTo>
                    <a:pt x="33" y="909"/>
                  </a:lnTo>
                  <a:close/>
                  <a:moveTo>
                    <a:pt x="131" y="901"/>
                  </a:moveTo>
                  <a:lnTo>
                    <a:pt x="131" y="909"/>
                  </a:lnTo>
                  <a:lnTo>
                    <a:pt x="123" y="909"/>
                  </a:lnTo>
                  <a:lnTo>
                    <a:pt x="131" y="917"/>
                  </a:lnTo>
                  <a:lnTo>
                    <a:pt x="115" y="909"/>
                  </a:lnTo>
                  <a:lnTo>
                    <a:pt x="123" y="917"/>
                  </a:lnTo>
                  <a:lnTo>
                    <a:pt x="115" y="917"/>
                  </a:lnTo>
                  <a:lnTo>
                    <a:pt x="115" y="909"/>
                  </a:lnTo>
                  <a:lnTo>
                    <a:pt x="115" y="917"/>
                  </a:lnTo>
                  <a:lnTo>
                    <a:pt x="107" y="909"/>
                  </a:lnTo>
                  <a:lnTo>
                    <a:pt x="107" y="917"/>
                  </a:lnTo>
                  <a:lnTo>
                    <a:pt x="90" y="909"/>
                  </a:lnTo>
                  <a:lnTo>
                    <a:pt x="98" y="909"/>
                  </a:lnTo>
                  <a:lnTo>
                    <a:pt x="107" y="909"/>
                  </a:lnTo>
                  <a:lnTo>
                    <a:pt x="115" y="909"/>
                  </a:lnTo>
                  <a:lnTo>
                    <a:pt x="123" y="909"/>
                  </a:lnTo>
                  <a:lnTo>
                    <a:pt x="123" y="901"/>
                  </a:lnTo>
                  <a:lnTo>
                    <a:pt x="131" y="901"/>
                  </a:lnTo>
                  <a:close/>
                  <a:moveTo>
                    <a:pt x="1262" y="647"/>
                  </a:moveTo>
                  <a:lnTo>
                    <a:pt x="1262" y="639"/>
                  </a:lnTo>
                  <a:lnTo>
                    <a:pt x="1270" y="647"/>
                  </a:lnTo>
                  <a:lnTo>
                    <a:pt x="1262" y="631"/>
                  </a:lnTo>
                  <a:lnTo>
                    <a:pt x="1270" y="631"/>
                  </a:lnTo>
                  <a:lnTo>
                    <a:pt x="1262" y="631"/>
                  </a:lnTo>
                  <a:lnTo>
                    <a:pt x="1262" y="623"/>
                  </a:lnTo>
                  <a:lnTo>
                    <a:pt x="1270" y="631"/>
                  </a:lnTo>
                  <a:lnTo>
                    <a:pt x="1270" y="623"/>
                  </a:lnTo>
                  <a:lnTo>
                    <a:pt x="1286" y="623"/>
                  </a:lnTo>
                  <a:lnTo>
                    <a:pt x="1278" y="631"/>
                  </a:lnTo>
                  <a:lnTo>
                    <a:pt x="1278" y="639"/>
                  </a:lnTo>
                  <a:lnTo>
                    <a:pt x="1286" y="623"/>
                  </a:lnTo>
                  <a:lnTo>
                    <a:pt x="1303" y="623"/>
                  </a:lnTo>
                  <a:lnTo>
                    <a:pt x="1303" y="631"/>
                  </a:lnTo>
                  <a:lnTo>
                    <a:pt x="1303" y="639"/>
                  </a:lnTo>
                  <a:lnTo>
                    <a:pt x="1294" y="631"/>
                  </a:lnTo>
                  <a:lnTo>
                    <a:pt x="1303" y="639"/>
                  </a:lnTo>
                  <a:lnTo>
                    <a:pt x="1294" y="639"/>
                  </a:lnTo>
                  <a:lnTo>
                    <a:pt x="1278" y="639"/>
                  </a:lnTo>
                  <a:lnTo>
                    <a:pt x="1294" y="639"/>
                  </a:lnTo>
                  <a:lnTo>
                    <a:pt x="1294" y="647"/>
                  </a:lnTo>
                  <a:lnTo>
                    <a:pt x="1303" y="639"/>
                  </a:lnTo>
                  <a:lnTo>
                    <a:pt x="1311" y="655"/>
                  </a:lnTo>
                  <a:lnTo>
                    <a:pt x="1278" y="647"/>
                  </a:lnTo>
                  <a:lnTo>
                    <a:pt x="1286" y="647"/>
                  </a:lnTo>
                  <a:lnTo>
                    <a:pt x="1286" y="655"/>
                  </a:lnTo>
                  <a:lnTo>
                    <a:pt x="1294" y="655"/>
                  </a:lnTo>
                  <a:lnTo>
                    <a:pt x="1294" y="663"/>
                  </a:lnTo>
                  <a:lnTo>
                    <a:pt x="1286" y="663"/>
                  </a:lnTo>
                  <a:lnTo>
                    <a:pt x="1278" y="663"/>
                  </a:lnTo>
                  <a:lnTo>
                    <a:pt x="1286" y="663"/>
                  </a:lnTo>
                  <a:lnTo>
                    <a:pt x="1278" y="655"/>
                  </a:lnTo>
                  <a:lnTo>
                    <a:pt x="1270" y="655"/>
                  </a:lnTo>
                  <a:lnTo>
                    <a:pt x="1270" y="647"/>
                  </a:lnTo>
                  <a:lnTo>
                    <a:pt x="1262" y="647"/>
                  </a:lnTo>
                  <a:close/>
                </a:path>
              </a:pathLst>
            </a:custGeom>
            <a:noFill/>
            <a:ln w="3175">
              <a:solidFill>
                <a:schemeClr val="tx1"/>
              </a:solidFill>
              <a:round/>
              <a:headEnd/>
              <a:tailEnd/>
            </a:ln>
            <a:extLst/>
          </p:spPr>
          <p:txBody>
            <a:bodyPr/>
            <a:lstStyle/>
            <a:p>
              <a:endParaRPr lang="en-US"/>
            </a:p>
          </p:txBody>
        </p:sp>
        <p:sp>
          <p:nvSpPr>
            <p:cNvPr id="6" name="Freeform 3"/>
            <p:cNvSpPr>
              <a:spLocks noChangeAspect="1"/>
            </p:cNvSpPr>
            <p:nvPr/>
          </p:nvSpPr>
          <p:spPr bwMode="auto">
            <a:xfrm>
              <a:off x="6853238" y="3654425"/>
              <a:ext cx="498475" cy="809625"/>
            </a:xfrm>
            <a:custGeom>
              <a:avLst/>
              <a:gdLst>
                <a:gd name="T0" fmla="*/ 2147483647 w 319"/>
                <a:gd name="T1" fmla="*/ 2147483647 h 525"/>
                <a:gd name="T2" fmla="*/ 2147483647 w 319"/>
                <a:gd name="T3" fmla="*/ 2147483647 h 525"/>
                <a:gd name="T4" fmla="*/ 2147483647 w 319"/>
                <a:gd name="T5" fmla="*/ 2147483647 h 525"/>
                <a:gd name="T6" fmla="*/ 2147483647 w 319"/>
                <a:gd name="T7" fmla="*/ 2147483647 h 525"/>
                <a:gd name="T8" fmla="*/ 2147483647 w 319"/>
                <a:gd name="T9" fmla="*/ 2147483647 h 525"/>
                <a:gd name="T10" fmla="*/ 2147483647 w 319"/>
                <a:gd name="T11" fmla="*/ 2147483647 h 525"/>
                <a:gd name="T12" fmla="*/ 2147483647 w 319"/>
                <a:gd name="T13" fmla="*/ 2147483647 h 525"/>
                <a:gd name="T14" fmla="*/ 2147483647 w 319"/>
                <a:gd name="T15" fmla="*/ 2147483647 h 525"/>
                <a:gd name="T16" fmla="*/ 2147483647 w 319"/>
                <a:gd name="T17" fmla="*/ 2147483647 h 525"/>
                <a:gd name="T18" fmla="*/ 2147483647 w 319"/>
                <a:gd name="T19" fmla="*/ 2147483647 h 525"/>
                <a:gd name="T20" fmla="*/ 2147483647 w 319"/>
                <a:gd name="T21" fmla="*/ 2147483647 h 525"/>
                <a:gd name="T22" fmla="*/ 2147483647 w 319"/>
                <a:gd name="T23" fmla="*/ 2147483647 h 525"/>
                <a:gd name="T24" fmla="*/ 2147483647 w 319"/>
                <a:gd name="T25" fmla="*/ 2147483647 h 525"/>
                <a:gd name="T26" fmla="*/ 2147483647 w 319"/>
                <a:gd name="T27" fmla="*/ 2147483647 h 525"/>
                <a:gd name="T28" fmla="*/ 2147483647 w 319"/>
                <a:gd name="T29" fmla="*/ 2147483647 h 525"/>
                <a:gd name="T30" fmla="*/ 2147483647 w 319"/>
                <a:gd name="T31" fmla="*/ 2147483647 h 525"/>
                <a:gd name="T32" fmla="*/ 2147483647 w 319"/>
                <a:gd name="T33" fmla="*/ 2147483647 h 525"/>
                <a:gd name="T34" fmla="*/ 2147483647 w 319"/>
                <a:gd name="T35" fmla="*/ 2147483647 h 525"/>
                <a:gd name="T36" fmla="*/ 2147483647 w 319"/>
                <a:gd name="T37" fmla="*/ 2147483647 h 525"/>
                <a:gd name="T38" fmla="*/ 0 w 319"/>
                <a:gd name="T39" fmla="*/ 2147483647 h 525"/>
                <a:gd name="T40" fmla="*/ 0 w 319"/>
                <a:gd name="T41" fmla="*/ 2147483647 h 525"/>
                <a:gd name="T42" fmla="*/ 0 w 319"/>
                <a:gd name="T43" fmla="*/ 2147483647 h 525"/>
                <a:gd name="T44" fmla="*/ 0 w 319"/>
                <a:gd name="T45" fmla="*/ 2147483647 h 525"/>
                <a:gd name="T46" fmla="*/ 2147483647 w 319"/>
                <a:gd name="T47" fmla="*/ 2147483647 h 525"/>
                <a:gd name="T48" fmla="*/ 2147483647 w 319"/>
                <a:gd name="T49" fmla="*/ 2147483647 h 525"/>
                <a:gd name="T50" fmla="*/ 2147483647 w 319"/>
                <a:gd name="T51" fmla="*/ 2147483647 h 525"/>
                <a:gd name="T52" fmla="*/ 2147483647 w 319"/>
                <a:gd name="T53" fmla="*/ 2147483647 h 525"/>
                <a:gd name="T54" fmla="*/ 0 w 319"/>
                <a:gd name="T55" fmla="*/ 2147483647 h 525"/>
                <a:gd name="T56" fmla="*/ 2147483647 w 319"/>
                <a:gd name="T57" fmla="*/ 2147483647 h 525"/>
                <a:gd name="T58" fmla="*/ 2147483647 w 319"/>
                <a:gd name="T59" fmla="*/ 2147483647 h 525"/>
                <a:gd name="T60" fmla="*/ 2147483647 w 319"/>
                <a:gd name="T61" fmla="*/ 2147483647 h 525"/>
                <a:gd name="T62" fmla="*/ 2147483647 w 319"/>
                <a:gd name="T63" fmla="*/ 2147483647 h 525"/>
                <a:gd name="T64" fmla="*/ 2147483647 w 319"/>
                <a:gd name="T65" fmla="*/ 0 h 525"/>
                <a:gd name="T66" fmla="*/ 2147483647 w 319"/>
                <a:gd name="T67" fmla="*/ 2147483647 h 525"/>
                <a:gd name="T68" fmla="*/ 2147483647 w 319"/>
                <a:gd name="T69" fmla="*/ 2147483647 h 525"/>
                <a:gd name="T70" fmla="*/ 2147483647 w 319"/>
                <a:gd name="T71" fmla="*/ 2147483647 h 525"/>
                <a:gd name="T72" fmla="*/ 2147483647 w 319"/>
                <a:gd name="T73" fmla="*/ 2147483647 h 525"/>
                <a:gd name="T74" fmla="*/ 2147483647 w 319"/>
                <a:gd name="T75" fmla="*/ 2147483647 h 525"/>
                <a:gd name="T76" fmla="*/ 2147483647 w 319"/>
                <a:gd name="T77" fmla="*/ 2147483647 h 525"/>
                <a:gd name="T78" fmla="*/ 2147483647 w 319"/>
                <a:gd name="T79" fmla="*/ 2147483647 h 525"/>
                <a:gd name="T80" fmla="*/ 2147483647 w 319"/>
                <a:gd name="T81" fmla="*/ 2147483647 h 525"/>
                <a:gd name="T82" fmla="*/ 2147483647 w 319"/>
                <a:gd name="T83" fmla="*/ 2147483647 h 525"/>
                <a:gd name="T84" fmla="*/ 2147483647 w 319"/>
                <a:gd name="T85" fmla="*/ 2147483647 h 525"/>
                <a:gd name="T86" fmla="*/ 2147483647 w 319"/>
                <a:gd name="T87" fmla="*/ 2147483647 h 525"/>
                <a:gd name="T88" fmla="*/ 2147483647 w 319"/>
                <a:gd name="T89" fmla="*/ 2147483647 h 525"/>
                <a:gd name="T90" fmla="*/ 2147483647 w 319"/>
                <a:gd name="T91" fmla="*/ 2147483647 h 5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9"/>
                <a:gd name="T139" fmla="*/ 0 h 525"/>
                <a:gd name="T140" fmla="*/ 319 w 319"/>
                <a:gd name="T141" fmla="*/ 525 h 5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9" h="525">
                  <a:moveTo>
                    <a:pt x="303" y="336"/>
                  </a:moveTo>
                  <a:lnTo>
                    <a:pt x="303" y="336"/>
                  </a:lnTo>
                  <a:lnTo>
                    <a:pt x="311" y="361"/>
                  </a:lnTo>
                  <a:lnTo>
                    <a:pt x="311" y="385"/>
                  </a:lnTo>
                  <a:lnTo>
                    <a:pt x="311" y="394"/>
                  </a:lnTo>
                  <a:lnTo>
                    <a:pt x="319" y="410"/>
                  </a:lnTo>
                  <a:lnTo>
                    <a:pt x="319" y="418"/>
                  </a:lnTo>
                  <a:lnTo>
                    <a:pt x="278" y="418"/>
                  </a:lnTo>
                  <a:lnTo>
                    <a:pt x="229" y="426"/>
                  </a:lnTo>
                  <a:lnTo>
                    <a:pt x="213" y="426"/>
                  </a:lnTo>
                  <a:lnTo>
                    <a:pt x="196" y="434"/>
                  </a:lnTo>
                  <a:lnTo>
                    <a:pt x="172" y="434"/>
                  </a:lnTo>
                  <a:lnTo>
                    <a:pt x="164" y="434"/>
                  </a:lnTo>
                  <a:lnTo>
                    <a:pt x="123" y="434"/>
                  </a:lnTo>
                  <a:lnTo>
                    <a:pt x="90" y="443"/>
                  </a:lnTo>
                  <a:lnTo>
                    <a:pt x="90" y="459"/>
                  </a:lnTo>
                  <a:lnTo>
                    <a:pt x="106" y="475"/>
                  </a:lnTo>
                  <a:lnTo>
                    <a:pt x="106" y="492"/>
                  </a:lnTo>
                  <a:lnTo>
                    <a:pt x="106" y="500"/>
                  </a:lnTo>
                  <a:lnTo>
                    <a:pt x="106" y="508"/>
                  </a:lnTo>
                  <a:lnTo>
                    <a:pt x="98" y="508"/>
                  </a:lnTo>
                  <a:lnTo>
                    <a:pt x="98" y="516"/>
                  </a:lnTo>
                  <a:lnTo>
                    <a:pt x="73" y="525"/>
                  </a:lnTo>
                  <a:lnTo>
                    <a:pt x="57" y="525"/>
                  </a:lnTo>
                  <a:lnTo>
                    <a:pt x="73" y="516"/>
                  </a:lnTo>
                  <a:lnTo>
                    <a:pt x="82" y="516"/>
                  </a:lnTo>
                  <a:lnTo>
                    <a:pt x="65" y="500"/>
                  </a:lnTo>
                  <a:lnTo>
                    <a:pt x="65" y="484"/>
                  </a:lnTo>
                  <a:lnTo>
                    <a:pt x="49" y="467"/>
                  </a:lnTo>
                  <a:lnTo>
                    <a:pt x="41" y="516"/>
                  </a:lnTo>
                  <a:lnTo>
                    <a:pt x="24" y="508"/>
                  </a:lnTo>
                  <a:lnTo>
                    <a:pt x="16" y="508"/>
                  </a:lnTo>
                  <a:lnTo>
                    <a:pt x="16" y="475"/>
                  </a:lnTo>
                  <a:lnTo>
                    <a:pt x="16" y="443"/>
                  </a:lnTo>
                  <a:lnTo>
                    <a:pt x="8" y="434"/>
                  </a:lnTo>
                  <a:lnTo>
                    <a:pt x="8" y="402"/>
                  </a:lnTo>
                  <a:lnTo>
                    <a:pt x="0" y="377"/>
                  </a:lnTo>
                  <a:lnTo>
                    <a:pt x="0" y="353"/>
                  </a:lnTo>
                  <a:lnTo>
                    <a:pt x="0" y="320"/>
                  </a:lnTo>
                  <a:lnTo>
                    <a:pt x="0" y="312"/>
                  </a:lnTo>
                  <a:lnTo>
                    <a:pt x="0" y="279"/>
                  </a:lnTo>
                  <a:lnTo>
                    <a:pt x="0" y="246"/>
                  </a:lnTo>
                  <a:lnTo>
                    <a:pt x="0" y="238"/>
                  </a:lnTo>
                  <a:lnTo>
                    <a:pt x="0" y="205"/>
                  </a:lnTo>
                  <a:lnTo>
                    <a:pt x="8" y="180"/>
                  </a:lnTo>
                  <a:lnTo>
                    <a:pt x="8" y="156"/>
                  </a:lnTo>
                  <a:lnTo>
                    <a:pt x="8" y="123"/>
                  </a:lnTo>
                  <a:lnTo>
                    <a:pt x="8" y="90"/>
                  </a:lnTo>
                  <a:lnTo>
                    <a:pt x="8" y="82"/>
                  </a:lnTo>
                  <a:lnTo>
                    <a:pt x="8" y="66"/>
                  </a:lnTo>
                  <a:lnTo>
                    <a:pt x="8" y="33"/>
                  </a:lnTo>
                  <a:lnTo>
                    <a:pt x="0" y="25"/>
                  </a:lnTo>
                  <a:lnTo>
                    <a:pt x="16" y="17"/>
                  </a:lnTo>
                  <a:lnTo>
                    <a:pt x="49" y="17"/>
                  </a:lnTo>
                  <a:lnTo>
                    <a:pt x="82" y="17"/>
                  </a:lnTo>
                  <a:lnTo>
                    <a:pt x="114" y="17"/>
                  </a:lnTo>
                  <a:lnTo>
                    <a:pt x="123" y="8"/>
                  </a:lnTo>
                  <a:lnTo>
                    <a:pt x="164" y="8"/>
                  </a:lnTo>
                  <a:lnTo>
                    <a:pt x="196" y="8"/>
                  </a:lnTo>
                  <a:lnTo>
                    <a:pt x="221" y="0"/>
                  </a:lnTo>
                  <a:lnTo>
                    <a:pt x="221" y="17"/>
                  </a:lnTo>
                  <a:lnTo>
                    <a:pt x="229" y="41"/>
                  </a:lnTo>
                  <a:lnTo>
                    <a:pt x="237" y="49"/>
                  </a:lnTo>
                  <a:lnTo>
                    <a:pt x="237" y="74"/>
                  </a:lnTo>
                  <a:lnTo>
                    <a:pt x="246" y="99"/>
                  </a:lnTo>
                  <a:lnTo>
                    <a:pt x="254" y="107"/>
                  </a:lnTo>
                  <a:lnTo>
                    <a:pt x="254" y="115"/>
                  </a:lnTo>
                  <a:lnTo>
                    <a:pt x="262" y="140"/>
                  </a:lnTo>
                  <a:lnTo>
                    <a:pt x="262" y="156"/>
                  </a:lnTo>
                  <a:lnTo>
                    <a:pt x="262" y="164"/>
                  </a:lnTo>
                  <a:lnTo>
                    <a:pt x="270" y="197"/>
                  </a:lnTo>
                  <a:lnTo>
                    <a:pt x="278" y="197"/>
                  </a:lnTo>
                  <a:lnTo>
                    <a:pt x="278" y="221"/>
                  </a:lnTo>
                  <a:lnTo>
                    <a:pt x="286" y="238"/>
                  </a:lnTo>
                  <a:lnTo>
                    <a:pt x="295" y="246"/>
                  </a:lnTo>
                  <a:lnTo>
                    <a:pt x="303" y="254"/>
                  </a:lnTo>
                  <a:lnTo>
                    <a:pt x="303" y="271"/>
                  </a:lnTo>
                  <a:lnTo>
                    <a:pt x="303" y="279"/>
                  </a:lnTo>
                  <a:lnTo>
                    <a:pt x="311" y="279"/>
                  </a:lnTo>
                  <a:lnTo>
                    <a:pt x="311" y="287"/>
                  </a:lnTo>
                  <a:lnTo>
                    <a:pt x="303" y="295"/>
                  </a:lnTo>
                  <a:lnTo>
                    <a:pt x="303" y="303"/>
                  </a:lnTo>
                  <a:lnTo>
                    <a:pt x="303" y="312"/>
                  </a:lnTo>
                  <a:lnTo>
                    <a:pt x="295" y="328"/>
                  </a:lnTo>
                  <a:lnTo>
                    <a:pt x="303" y="336"/>
                  </a:lnTo>
                  <a:close/>
                </a:path>
              </a:pathLst>
            </a:custGeom>
            <a:solidFill>
              <a:schemeClr val="accent1">
                <a:lumMod val="10000"/>
                <a:lumOff val="90000"/>
              </a:schemeClr>
            </a:solidFill>
            <a:ln w="3175">
              <a:solidFill>
                <a:schemeClr val="tx1"/>
              </a:solidFill>
              <a:round/>
              <a:headEnd/>
              <a:tailEnd/>
            </a:ln>
          </p:spPr>
          <p:txBody>
            <a:bodyPr/>
            <a:lstStyle/>
            <a:p>
              <a:endParaRPr lang="en-US"/>
            </a:p>
          </p:txBody>
        </p:sp>
        <p:sp>
          <p:nvSpPr>
            <p:cNvPr id="7" name="Freeform 4"/>
            <p:cNvSpPr>
              <a:spLocks noChangeAspect="1"/>
            </p:cNvSpPr>
            <p:nvPr/>
          </p:nvSpPr>
          <p:spPr bwMode="auto">
            <a:xfrm>
              <a:off x="3214688" y="3187700"/>
              <a:ext cx="884237" cy="1022350"/>
            </a:xfrm>
            <a:custGeom>
              <a:avLst/>
              <a:gdLst>
                <a:gd name="T0" fmla="*/ 2147483647 w 565"/>
                <a:gd name="T1" fmla="*/ 2147483647 h 664"/>
                <a:gd name="T2" fmla="*/ 2147483647 w 565"/>
                <a:gd name="T3" fmla="*/ 2147483647 h 664"/>
                <a:gd name="T4" fmla="*/ 2147483647 w 565"/>
                <a:gd name="T5" fmla="*/ 2147483647 h 664"/>
                <a:gd name="T6" fmla="*/ 2147483647 w 565"/>
                <a:gd name="T7" fmla="*/ 2147483647 h 664"/>
                <a:gd name="T8" fmla="*/ 2147483647 w 565"/>
                <a:gd name="T9" fmla="*/ 2147483647 h 664"/>
                <a:gd name="T10" fmla="*/ 2147483647 w 565"/>
                <a:gd name="T11" fmla="*/ 2147483647 h 664"/>
                <a:gd name="T12" fmla="*/ 2147483647 w 565"/>
                <a:gd name="T13" fmla="*/ 2147483647 h 664"/>
                <a:gd name="T14" fmla="*/ 2147483647 w 565"/>
                <a:gd name="T15" fmla="*/ 2147483647 h 664"/>
                <a:gd name="T16" fmla="*/ 2147483647 w 565"/>
                <a:gd name="T17" fmla="*/ 2147483647 h 664"/>
                <a:gd name="T18" fmla="*/ 2147483647 w 565"/>
                <a:gd name="T19" fmla="*/ 2147483647 h 664"/>
                <a:gd name="T20" fmla="*/ 2147483647 w 565"/>
                <a:gd name="T21" fmla="*/ 2147483647 h 664"/>
                <a:gd name="T22" fmla="*/ 2147483647 w 565"/>
                <a:gd name="T23" fmla="*/ 2147483647 h 664"/>
                <a:gd name="T24" fmla="*/ 2147483647 w 565"/>
                <a:gd name="T25" fmla="*/ 2147483647 h 664"/>
                <a:gd name="T26" fmla="*/ 2147483647 w 565"/>
                <a:gd name="T27" fmla="*/ 2147483647 h 664"/>
                <a:gd name="T28" fmla="*/ 2147483647 w 565"/>
                <a:gd name="T29" fmla="*/ 2147483647 h 664"/>
                <a:gd name="T30" fmla="*/ 2147483647 w 565"/>
                <a:gd name="T31" fmla="*/ 2147483647 h 664"/>
                <a:gd name="T32" fmla="*/ 2147483647 w 565"/>
                <a:gd name="T33" fmla="*/ 2147483647 h 664"/>
                <a:gd name="T34" fmla="*/ 2147483647 w 565"/>
                <a:gd name="T35" fmla="*/ 2147483647 h 664"/>
                <a:gd name="T36" fmla="*/ 2147483647 w 565"/>
                <a:gd name="T37" fmla="*/ 2147483647 h 664"/>
                <a:gd name="T38" fmla="*/ 2147483647 w 565"/>
                <a:gd name="T39" fmla="*/ 2147483647 h 664"/>
                <a:gd name="T40" fmla="*/ 2147483647 w 565"/>
                <a:gd name="T41" fmla="*/ 2147483647 h 664"/>
                <a:gd name="T42" fmla="*/ 2147483647 w 565"/>
                <a:gd name="T43" fmla="*/ 2147483647 h 664"/>
                <a:gd name="T44" fmla="*/ 2147483647 w 565"/>
                <a:gd name="T45" fmla="*/ 2147483647 h 664"/>
                <a:gd name="T46" fmla="*/ 2147483647 w 565"/>
                <a:gd name="T47" fmla="*/ 2147483647 h 664"/>
                <a:gd name="T48" fmla="*/ 2147483647 w 565"/>
                <a:gd name="T49" fmla="*/ 0 h 664"/>
                <a:gd name="T50" fmla="*/ 2147483647 w 565"/>
                <a:gd name="T51" fmla="*/ 2147483647 h 664"/>
                <a:gd name="T52" fmla="*/ 2147483647 w 565"/>
                <a:gd name="T53" fmla="*/ 2147483647 h 664"/>
                <a:gd name="T54" fmla="*/ 2147483647 w 565"/>
                <a:gd name="T55" fmla="*/ 2147483647 h 664"/>
                <a:gd name="T56" fmla="*/ 2147483647 w 565"/>
                <a:gd name="T57" fmla="*/ 2147483647 h 664"/>
                <a:gd name="T58" fmla="*/ 2147483647 w 565"/>
                <a:gd name="T59" fmla="*/ 2147483647 h 664"/>
                <a:gd name="T60" fmla="*/ 2147483647 w 565"/>
                <a:gd name="T61" fmla="*/ 2147483647 h 664"/>
                <a:gd name="T62" fmla="*/ 2147483647 w 565"/>
                <a:gd name="T63" fmla="*/ 2147483647 h 664"/>
                <a:gd name="T64" fmla="*/ 2147483647 w 565"/>
                <a:gd name="T65" fmla="*/ 2147483647 h 664"/>
                <a:gd name="T66" fmla="*/ 2147483647 w 565"/>
                <a:gd name="T67" fmla="*/ 2147483647 h 664"/>
                <a:gd name="T68" fmla="*/ 0 w 565"/>
                <a:gd name="T69" fmla="*/ 2147483647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5"/>
                <a:gd name="T106" fmla="*/ 0 h 664"/>
                <a:gd name="T107" fmla="*/ 565 w 565"/>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5" h="664">
                  <a:moveTo>
                    <a:pt x="8" y="434"/>
                  </a:moveTo>
                  <a:lnTo>
                    <a:pt x="25" y="434"/>
                  </a:lnTo>
                  <a:lnTo>
                    <a:pt x="33" y="426"/>
                  </a:lnTo>
                  <a:lnTo>
                    <a:pt x="41" y="410"/>
                  </a:lnTo>
                  <a:lnTo>
                    <a:pt x="33" y="402"/>
                  </a:lnTo>
                  <a:lnTo>
                    <a:pt x="25" y="402"/>
                  </a:lnTo>
                  <a:lnTo>
                    <a:pt x="17" y="393"/>
                  </a:lnTo>
                  <a:lnTo>
                    <a:pt x="25" y="377"/>
                  </a:lnTo>
                  <a:lnTo>
                    <a:pt x="25" y="369"/>
                  </a:lnTo>
                  <a:lnTo>
                    <a:pt x="25" y="361"/>
                  </a:lnTo>
                  <a:lnTo>
                    <a:pt x="33" y="361"/>
                  </a:lnTo>
                  <a:lnTo>
                    <a:pt x="41" y="352"/>
                  </a:lnTo>
                  <a:lnTo>
                    <a:pt x="49" y="336"/>
                  </a:lnTo>
                  <a:lnTo>
                    <a:pt x="49" y="320"/>
                  </a:lnTo>
                  <a:lnTo>
                    <a:pt x="58" y="311"/>
                  </a:lnTo>
                  <a:lnTo>
                    <a:pt x="49" y="311"/>
                  </a:lnTo>
                  <a:lnTo>
                    <a:pt x="66" y="303"/>
                  </a:lnTo>
                  <a:lnTo>
                    <a:pt x="66" y="295"/>
                  </a:lnTo>
                  <a:lnTo>
                    <a:pt x="90" y="279"/>
                  </a:lnTo>
                  <a:lnTo>
                    <a:pt x="90" y="270"/>
                  </a:lnTo>
                  <a:lnTo>
                    <a:pt x="74" y="254"/>
                  </a:lnTo>
                  <a:lnTo>
                    <a:pt x="74" y="246"/>
                  </a:lnTo>
                  <a:lnTo>
                    <a:pt x="74" y="230"/>
                  </a:lnTo>
                  <a:lnTo>
                    <a:pt x="66" y="213"/>
                  </a:lnTo>
                  <a:lnTo>
                    <a:pt x="66" y="197"/>
                  </a:lnTo>
                  <a:lnTo>
                    <a:pt x="66" y="189"/>
                  </a:lnTo>
                  <a:lnTo>
                    <a:pt x="74" y="189"/>
                  </a:lnTo>
                  <a:lnTo>
                    <a:pt x="66" y="189"/>
                  </a:lnTo>
                  <a:lnTo>
                    <a:pt x="74" y="180"/>
                  </a:lnTo>
                  <a:lnTo>
                    <a:pt x="74" y="172"/>
                  </a:lnTo>
                  <a:lnTo>
                    <a:pt x="74" y="164"/>
                  </a:lnTo>
                  <a:lnTo>
                    <a:pt x="74" y="139"/>
                  </a:lnTo>
                  <a:lnTo>
                    <a:pt x="74" y="131"/>
                  </a:lnTo>
                  <a:lnTo>
                    <a:pt x="74" y="123"/>
                  </a:lnTo>
                  <a:lnTo>
                    <a:pt x="82" y="107"/>
                  </a:lnTo>
                  <a:lnTo>
                    <a:pt x="74" y="90"/>
                  </a:lnTo>
                  <a:lnTo>
                    <a:pt x="82" y="82"/>
                  </a:lnTo>
                  <a:lnTo>
                    <a:pt x="90" y="82"/>
                  </a:lnTo>
                  <a:lnTo>
                    <a:pt x="99" y="82"/>
                  </a:lnTo>
                  <a:lnTo>
                    <a:pt x="107" y="82"/>
                  </a:lnTo>
                  <a:lnTo>
                    <a:pt x="123" y="98"/>
                  </a:lnTo>
                  <a:lnTo>
                    <a:pt x="131" y="98"/>
                  </a:lnTo>
                  <a:lnTo>
                    <a:pt x="139" y="82"/>
                  </a:lnTo>
                  <a:lnTo>
                    <a:pt x="156" y="17"/>
                  </a:lnTo>
                  <a:lnTo>
                    <a:pt x="156" y="0"/>
                  </a:lnTo>
                  <a:lnTo>
                    <a:pt x="246" y="17"/>
                  </a:lnTo>
                  <a:lnTo>
                    <a:pt x="279" y="25"/>
                  </a:lnTo>
                  <a:lnTo>
                    <a:pt x="377" y="41"/>
                  </a:lnTo>
                  <a:lnTo>
                    <a:pt x="426" y="41"/>
                  </a:lnTo>
                  <a:lnTo>
                    <a:pt x="492" y="57"/>
                  </a:lnTo>
                  <a:lnTo>
                    <a:pt x="565" y="66"/>
                  </a:lnTo>
                  <a:lnTo>
                    <a:pt x="549" y="172"/>
                  </a:lnTo>
                  <a:lnTo>
                    <a:pt x="541" y="279"/>
                  </a:lnTo>
                  <a:lnTo>
                    <a:pt x="533" y="320"/>
                  </a:lnTo>
                  <a:lnTo>
                    <a:pt x="525" y="402"/>
                  </a:lnTo>
                  <a:lnTo>
                    <a:pt x="508" y="467"/>
                  </a:lnTo>
                  <a:lnTo>
                    <a:pt x="508" y="508"/>
                  </a:lnTo>
                  <a:lnTo>
                    <a:pt x="500" y="549"/>
                  </a:lnTo>
                  <a:lnTo>
                    <a:pt x="484" y="664"/>
                  </a:lnTo>
                  <a:lnTo>
                    <a:pt x="361" y="639"/>
                  </a:lnTo>
                  <a:lnTo>
                    <a:pt x="303" y="631"/>
                  </a:lnTo>
                  <a:lnTo>
                    <a:pt x="279" y="623"/>
                  </a:lnTo>
                  <a:lnTo>
                    <a:pt x="115" y="524"/>
                  </a:lnTo>
                  <a:lnTo>
                    <a:pt x="0" y="459"/>
                  </a:lnTo>
                  <a:lnTo>
                    <a:pt x="0" y="443"/>
                  </a:lnTo>
                  <a:lnTo>
                    <a:pt x="8" y="434"/>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8" name="Freeform 5"/>
            <p:cNvSpPr>
              <a:spLocks noChangeAspect="1"/>
            </p:cNvSpPr>
            <p:nvPr/>
          </p:nvSpPr>
          <p:spPr bwMode="auto">
            <a:xfrm>
              <a:off x="5981700" y="3465513"/>
              <a:ext cx="666750" cy="581025"/>
            </a:xfrm>
            <a:custGeom>
              <a:avLst/>
              <a:gdLst>
                <a:gd name="T0" fmla="*/ 2147483647 w 426"/>
                <a:gd name="T1" fmla="*/ 2147483647 h 377"/>
                <a:gd name="T2" fmla="*/ 2147483647 w 426"/>
                <a:gd name="T3" fmla="*/ 2147483647 h 377"/>
                <a:gd name="T4" fmla="*/ 2147483647 w 426"/>
                <a:gd name="T5" fmla="*/ 2147483647 h 377"/>
                <a:gd name="T6" fmla="*/ 2147483647 w 426"/>
                <a:gd name="T7" fmla="*/ 2147483647 h 377"/>
                <a:gd name="T8" fmla="*/ 2147483647 w 426"/>
                <a:gd name="T9" fmla="*/ 2147483647 h 377"/>
                <a:gd name="T10" fmla="*/ 2147483647 w 426"/>
                <a:gd name="T11" fmla="*/ 2147483647 h 377"/>
                <a:gd name="T12" fmla="*/ 2147483647 w 426"/>
                <a:gd name="T13" fmla="*/ 2147483647 h 377"/>
                <a:gd name="T14" fmla="*/ 2147483647 w 426"/>
                <a:gd name="T15" fmla="*/ 2147483647 h 377"/>
                <a:gd name="T16" fmla="*/ 2147483647 w 426"/>
                <a:gd name="T17" fmla="*/ 0 h 377"/>
                <a:gd name="T18" fmla="*/ 2147483647 w 426"/>
                <a:gd name="T19" fmla="*/ 2147483647 h 377"/>
                <a:gd name="T20" fmla="*/ 2147483647 w 426"/>
                <a:gd name="T21" fmla="*/ 2147483647 h 377"/>
                <a:gd name="T22" fmla="*/ 2147483647 w 426"/>
                <a:gd name="T23" fmla="*/ 2147483647 h 377"/>
                <a:gd name="T24" fmla="*/ 2147483647 w 426"/>
                <a:gd name="T25" fmla="*/ 2147483647 h 377"/>
                <a:gd name="T26" fmla="*/ 2147483647 w 426"/>
                <a:gd name="T27" fmla="*/ 2147483647 h 377"/>
                <a:gd name="T28" fmla="*/ 2147483647 w 426"/>
                <a:gd name="T29" fmla="*/ 2147483647 h 377"/>
                <a:gd name="T30" fmla="*/ 2147483647 w 426"/>
                <a:gd name="T31" fmla="*/ 2147483647 h 377"/>
                <a:gd name="T32" fmla="*/ 2147483647 w 426"/>
                <a:gd name="T33" fmla="*/ 2147483647 h 377"/>
                <a:gd name="T34" fmla="*/ 2147483647 w 426"/>
                <a:gd name="T35" fmla="*/ 2147483647 h 377"/>
                <a:gd name="T36" fmla="*/ 2147483647 w 426"/>
                <a:gd name="T37" fmla="*/ 2147483647 h 377"/>
                <a:gd name="T38" fmla="*/ 2147483647 w 426"/>
                <a:gd name="T39" fmla="*/ 2147483647 h 377"/>
                <a:gd name="T40" fmla="*/ 2147483647 w 426"/>
                <a:gd name="T41" fmla="*/ 2147483647 h 377"/>
                <a:gd name="T42" fmla="*/ 2147483647 w 426"/>
                <a:gd name="T43" fmla="*/ 2147483647 h 377"/>
                <a:gd name="T44" fmla="*/ 2147483647 w 426"/>
                <a:gd name="T45" fmla="*/ 2147483647 h 377"/>
                <a:gd name="T46" fmla="*/ 2147483647 w 426"/>
                <a:gd name="T47" fmla="*/ 2147483647 h 377"/>
                <a:gd name="T48" fmla="*/ 2147483647 w 426"/>
                <a:gd name="T49" fmla="*/ 2147483647 h 377"/>
                <a:gd name="T50" fmla="*/ 2147483647 w 426"/>
                <a:gd name="T51" fmla="*/ 2147483647 h 377"/>
                <a:gd name="T52" fmla="*/ 2147483647 w 426"/>
                <a:gd name="T53" fmla="*/ 2147483647 h 377"/>
                <a:gd name="T54" fmla="*/ 2147483647 w 426"/>
                <a:gd name="T55" fmla="*/ 2147483647 h 377"/>
                <a:gd name="T56" fmla="*/ 2147483647 w 426"/>
                <a:gd name="T57" fmla="*/ 2147483647 h 377"/>
                <a:gd name="T58" fmla="*/ 2147483647 w 426"/>
                <a:gd name="T59" fmla="*/ 2147483647 h 377"/>
                <a:gd name="T60" fmla="*/ 2147483647 w 426"/>
                <a:gd name="T61" fmla="*/ 2147483647 h 377"/>
                <a:gd name="T62" fmla="*/ 2147483647 w 426"/>
                <a:gd name="T63" fmla="*/ 2147483647 h 377"/>
                <a:gd name="T64" fmla="*/ 2147483647 w 426"/>
                <a:gd name="T65" fmla="*/ 2147483647 h 377"/>
                <a:gd name="T66" fmla="*/ 2147483647 w 426"/>
                <a:gd name="T67" fmla="*/ 2147483647 h 377"/>
                <a:gd name="T68" fmla="*/ 2147483647 w 426"/>
                <a:gd name="T69" fmla="*/ 2147483647 h 377"/>
                <a:gd name="T70" fmla="*/ 2147483647 w 426"/>
                <a:gd name="T71" fmla="*/ 2147483647 h 377"/>
                <a:gd name="T72" fmla="*/ 2147483647 w 426"/>
                <a:gd name="T73" fmla="*/ 2147483647 h 377"/>
                <a:gd name="T74" fmla="*/ 2147483647 w 426"/>
                <a:gd name="T75" fmla="*/ 2147483647 h 377"/>
                <a:gd name="T76" fmla="*/ 2147483647 w 426"/>
                <a:gd name="T77" fmla="*/ 2147483647 h 377"/>
                <a:gd name="T78" fmla="*/ 2147483647 w 426"/>
                <a:gd name="T79" fmla="*/ 2147483647 h 377"/>
                <a:gd name="T80" fmla="*/ 2147483647 w 426"/>
                <a:gd name="T81" fmla="*/ 2147483647 h 377"/>
                <a:gd name="T82" fmla="*/ 2147483647 w 426"/>
                <a:gd name="T83" fmla="*/ 2147483647 h 377"/>
                <a:gd name="T84" fmla="*/ 2147483647 w 426"/>
                <a:gd name="T85" fmla="*/ 2147483647 h 377"/>
                <a:gd name="T86" fmla="*/ 2147483647 w 426"/>
                <a:gd name="T87" fmla="*/ 2147483647 h 377"/>
                <a:gd name="T88" fmla="*/ 2147483647 w 426"/>
                <a:gd name="T89" fmla="*/ 2147483647 h 377"/>
                <a:gd name="T90" fmla="*/ 2147483647 w 426"/>
                <a:gd name="T91" fmla="*/ 2147483647 h 377"/>
                <a:gd name="T92" fmla="*/ 2147483647 w 426"/>
                <a:gd name="T93" fmla="*/ 2147483647 h 377"/>
                <a:gd name="T94" fmla="*/ 2147483647 w 426"/>
                <a:gd name="T95" fmla="*/ 2147483647 h 377"/>
                <a:gd name="T96" fmla="*/ 2147483647 w 426"/>
                <a:gd name="T97" fmla="*/ 2147483647 h 377"/>
                <a:gd name="T98" fmla="*/ 2147483647 w 426"/>
                <a:gd name="T99" fmla="*/ 2147483647 h 377"/>
                <a:gd name="T100" fmla="*/ 2147483647 w 426"/>
                <a:gd name="T101" fmla="*/ 2147483647 h 377"/>
                <a:gd name="T102" fmla="*/ 2147483647 w 426"/>
                <a:gd name="T103" fmla="*/ 2147483647 h 377"/>
                <a:gd name="T104" fmla="*/ 2147483647 w 426"/>
                <a:gd name="T105" fmla="*/ 2147483647 h 377"/>
                <a:gd name="T106" fmla="*/ 2147483647 w 426"/>
                <a:gd name="T107" fmla="*/ 2147483647 h 377"/>
                <a:gd name="T108" fmla="*/ 2147483647 w 426"/>
                <a:gd name="T109" fmla="*/ 2147483647 h 377"/>
                <a:gd name="T110" fmla="*/ 2147483647 w 426"/>
                <a:gd name="T111" fmla="*/ 2147483647 h 3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6"/>
                <a:gd name="T169" fmla="*/ 0 h 377"/>
                <a:gd name="T170" fmla="*/ 426 w 426"/>
                <a:gd name="T171" fmla="*/ 377 h 3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6" h="377">
                  <a:moveTo>
                    <a:pt x="16" y="254"/>
                  </a:moveTo>
                  <a:lnTo>
                    <a:pt x="16" y="222"/>
                  </a:lnTo>
                  <a:lnTo>
                    <a:pt x="16" y="197"/>
                  </a:lnTo>
                  <a:lnTo>
                    <a:pt x="16" y="181"/>
                  </a:lnTo>
                  <a:lnTo>
                    <a:pt x="16" y="131"/>
                  </a:lnTo>
                  <a:lnTo>
                    <a:pt x="16" y="107"/>
                  </a:lnTo>
                  <a:lnTo>
                    <a:pt x="16" y="90"/>
                  </a:lnTo>
                  <a:lnTo>
                    <a:pt x="8" y="58"/>
                  </a:lnTo>
                  <a:lnTo>
                    <a:pt x="8" y="50"/>
                  </a:lnTo>
                  <a:lnTo>
                    <a:pt x="0" y="17"/>
                  </a:lnTo>
                  <a:lnTo>
                    <a:pt x="49" y="17"/>
                  </a:lnTo>
                  <a:lnTo>
                    <a:pt x="65" y="17"/>
                  </a:lnTo>
                  <a:lnTo>
                    <a:pt x="90" y="9"/>
                  </a:lnTo>
                  <a:lnTo>
                    <a:pt x="114" y="9"/>
                  </a:lnTo>
                  <a:lnTo>
                    <a:pt x="147" y="9"/>
                  </a:lnTo>
                  <a:lnTo>
                    <a:pt x="155" y="9"/>
                  </a:lnTo>
                  <a:lnTo>
                    <a:pt x="180" y="9"/>
                  </a:lnTo>
                  <a:lnTo>
                    <a:pt x="213" y="9"/>
                  </a:lnTo>
                  <a:lnTo>
                    <a:pt x="245" y="9"/>
                  </a:lnTo>
                  <a:lnTo>
                    <a:pt x="270" y="9"/>
                  </a:lnTo>
                  <a:lnTo>
                    <a:pt x="295" y="9"/>
                  </a:lnTo>
                  <a:lnTo>
                    <a:pt x="319" y="0"/>
                  </a:lnTo>
                  <a:lnTo>
                    <a:pt x="344" y="0"/>
                  </a:lnTo>
                  <a:lnTo>
                    <a:pt x="368" y="0"/>
                  </a:lnTo>
                  <a:lnTo>
                    <a:pt x="377" y="0"/>
                  </a:lnTo>
                  <a:lnTo>
                    <a:pt x="385" y="9"/>
                  </a:lnTo>
                  <a:lnTo>
                    <a:pt x="385" y="25"/>
                  </a:lnTo>
                  <a:lnTo>
                    <a:pt x="377" y="33"/>
                  </a:lnTo>
                  <a:lnTo>
                    <a:pt x="368" y="41"/>
                  </a:lnTo>
                  <a:lnTo>
                    <a:pt x="360" y="58"/>
                  </a:lnTo>
                  <a:lnTo>
                    <a:pt x="368" y="50"/>
                  </a:lnTo>
                  <a:lnTo>
                    <a:pt x="401" y="50"/>
                  </a:lnTo>
                  <a:lnTo>
                    <a:pt x="417" y="50"/>
                  </a:lnTo>
                  <a:lnTo>
                    <a:pt x="426" y="58"/>
                  </a:lnTo>
                  <a:lnTo>
                    <a:pt x="417" y="58"/>
                  </a:lnTo>
                  <a:lnTo>
                    <a:pt x="417" y="66"/>
                  </a:lnTo>
                  <a:lnTo>
                    <a:pt x="409" y="74"/>
                  </a:lnTo>
                  <a:lnTo>
                    <a:pt x="401" y="82"/>
                  </a:lnTo>
                  <a:lnTo>
                    <a:pt x="409" y="82"/>
                  </a:lnTo>
                  <a:lnTo>
                    <a:pt x="409" y="90"/>
                  </a:lnTo>
                  <a:lnTo>
                    <a:pt x="401" y="90"/>
                  </a:lnTo>
                  <a:lnTo>
                    <a:pt x="401" y="99"/>
                  </a:lnTo>
                  <a:lnTo>
                    <a:pt x="393" y="99"/>
                  </a:lnTo>
                  <a:lnTo>
                    <a:pt x="393" y="107"/>
                  </a:lnTo>
                  <a:lnTo>
                    <a:pt x="401" y="107"/>
                  </a:lnTo>
                  <a:lnTo>
                    <a:pt x="393" y="115"/>
                  </a:lnTo>
                  <a:lnTo>
                    <a:pt x="393" y="107"/>
                  </a:lnTo>
                  <a:lnTo>
                    <a:pt x="385" y="107"/>
                  </a:lnTo>
                  <a:lnTo>
                    <a:pt x="385" y="115"/>
                  </a:lnTo>
                  <a:lnTo>
                    <a:pt x="393" y="115"/>
                  </a:lnTo>
                  <a:lnTo>
                    <a:pt x="393" y="123"/>
                  </a:lnTo>
                  <a:lnTo>
                    <a:pt x="385" y="131"/>
                  </a:lnTo>
                  <a:lnTo>
                    <a:pt x="393" y="131"/>
                  </a:lnTo>
                  <a:lnTo>
                    <a:pt x="393" y="140"/>
                  </a:lnTo>
                  <a:lnTo>
                    <a:pt x="385" y="148"/>
                  </a:lnTo>
                  <a:lnTo>
                    <a:pt x="385" y="156"/>
                  </a:lnTo>
                  <a:lnTo>
                    <a:pt x="377" y="156"/>
                  </a:lnTo>
                  <a:lnTo>
                    <a:pt x="377" y="164"/>
                  </a:lnTo>
                  <a:lnTo>
                    <a:pt x="377" y="172"/>
                  </a:lnTo>
                  <a:lnTo>
                    <a:pt x="368" y="172"/>
                  </a:lnTo>
                  <a:lnTo>
                    <a:pt x="368" y="181"/>
                  </a:lnTo>
                  <a:lnTo>
                    <a:pt x="360" y="172"/>
                  </a:lnTo>
                  <a:lnTo>
                    <a:pt x="360" y="189"/>
                  </a:lnTo>
                  <a:lnTo>
                    <a:pt x="360" y="181"/>
                  </a:lnTo>
                  <a:lnTo>
                    <a:pt x="352" y="181"/>
                  </a:lnTo>
                  <a:lnTo>
                    <a:pt x="360" y="189"/>
                  </a:lnTo>
                  <a:lnTo>
                    <a:pt x="360" y="197"/>
                  </a:lnTo>
                  <a:lnTo>
                    <a:pt x="352" y="189"/>
                  </a:lnTo>
                  <a:lnTo>
                    <a:pt x="352" y="197"/>
                  </a:lnTo>
                  <a:lnTo>
                    <a:pt x="360" y="205"/>
                  </a:lnTo>
                  <a:lnTo>
                    <a:pt x="352" y="213"/>
                  </a:lnTo>
                  <a:lnTo>
                    <a:pt x="352" y="222"/>
                  </a:lnTo>
                  <a:lnTo>
                    <a:pt x="352" y="230"/>
                  </a:lnTo>
                  <a:lnTo>
                    <a:pt x="344" y="230"/>
                  </a:lnTo>
                  <a:lnTo>
                    <a:pt x="344" y="238"/>
                  </a:lnTo>
                  <a:lnTo>
                    <a:pt x="336" y="238"/>
                  </a:lnTo>
                  <a:lnTo>
                    <a:pt x="336" y="246"/>
                  </a:lnTo>
                  <a:lnTo>
                    <a:pt x="327" y="246"/>
                  </a:lnTo>
                  <a:lnTo>
                    <a:pt x="327" y="238"/>
                  </a:lnTo>
                  <a:lnTo>
                    <a:pt x="327" y="246"/>
                  </a:lnTo>
                  <a:lnTo>
                    <a:pt x="336" y="246"/>
                  </a:lnTo>
                  <a:lnTo>
                    <a:pt x="336" y="254"/>
                  </a:lnTo>
                  <a:lnTo>
                    <a:pt x="327" y="246"/>
                  </a:lnTo>
                  <a:lnTo>
                    <a:pt x="327" y="254"/>
                  </a:lnTo>
                  <a:lnTo>
                    <a:pt x="336" y="254"/>
                  </a:lnTo>
                  <a:lnTo>
                    <a:pt x="327" y="263"/>
                  </a:lnTo>
                  <a:lnTo>
                    <a:pt x="319" y="271"/>
                  </a:lnTo>
                  <a:lnTo>
                    <a:pt x="327" y="271"/>
                  </a:lnTo>
                  <a:lnTo>
                    <a:pt x="311" y="271"/>
                  </a:lnTo>
                  <a:lnTo>
                    <a:pt x="319" y="279"/>
                  </a:lnTo>
                  <a:lnTo>
                    <a:pt x="319" y="287"/>
                  </a:lnTo>
                  <a:lnTo>
                    <a:pt x="327" y="287"/>
                  </a:lnTo>
                  <a:lnTo>
                    <a:pt x="319" y="295"/>
                  </a:lnTo>
                  <a:lnTo>
                    <a:pt x="311" y="295"/>
                  </a:lnTo>
                  <a:lnTo>
                    <a:pt x="319" y="295"/>
                  </a:lnTo>
                  <a:lnTo>
                    <a:pt x="319" y="303"/>
                  </a:lnTo>
                  <a:lnTo>
                    <a:pt x="311" y="295"/>
                  </a:lnTo>
                  <a:lnTo>
                    <a:pt x="303" y="303"/>
                  </a:lnTo>
                  <a:lnTo>
                    <a:pt x="311" y="312"/>
                  </a:lnTo>
                  <a:lnTo>
                    <a:pt x="303" y="312"/>
                  </a:lnTo>
                  <a:lnTo>
                    <a:pt x="303" y="320"/>
                  </a:lnTo>
                  <a:lnTo>
                    <a:pt x="311" y="320"/>
                  </a:lnTo>
                  <a:lnTo>
                    <a:pt x="303" y="328"/>
                  </a:lnTo>
                  <a:lnTo>
                    <a:pt x="311" y="328"/>
                  </a:lnTo>
                  <a:lnTo>
                    <a:pt x="311" y="320"/>
                  </a:lnTo>
                  <a:lnTo>
                    <a:pt x="311" y="328"/>
                  </a:lnTo>
                  <a:lnTo>
                    <a:pt x="303" y="328"/>
                  </a:lnTo>
                  <a:lnTo>
                    <a:pt x="311" y="336"/>
                  </a:lnTo>
                  <a:lnTo>
                    <a:pt x="319" y="328"/>
                  </a:lnTo>
                  <a:lnTo>
                    <a:pt x="311" y="344"/>
                  </a:lnTo>
                  <a:lnTo>
                    <a:pt x="319" y="344"/>
                  </a:lnTo>
                  <a:lnTo>
                    <a:pt x="319" y="353"/>
                  </a:lnTo>
                  <a:lnTo>
                    <a:pt x="319" y="361"/>
                  </a:lnTo>
                  <a:lnTo>
                    <a:pt x="311" y="361"/>
                  </a:lnTo>
                  <a:lnTo>
                    <a:pt x="319" y="369"/>
                  </a:lnTo>
                  <a:lnTo>
                    <a:pt x="311" y="369"/>
                  </a:lnTo>
                  <a:lnTo>
                    <a:pt x="311" y="377"/>
                  </a:lnTo>
                  <a:lnTo>
                    <a:pt x="303" y="377"/>
                  </a:lnTo>
                  <a:lnTo>
                    <a:pt x="286" y="377"/>
                  </a:lnTo>
                  <a:lnTo>
                    <a:pt x="229" y="377"/>
                  </a:lnTo>
                  <a:lnTo>
                    <a:pt x="172" y="377"/>
                  </a:lnTo>
                  <a:lnTo>
                    <a:pt x="155" y="377"/>
                  </a:lnTo>
                  <a:lnTo>
                    <a:pt x="131" y="377"/>
                  </a:lnTo>
                  <a:lnTo>
                    <a:pt x="106" y="377"/>
                  </a:lnTo>
                  <a:lnTo>
                    <a:pt x="82" y="377"/>
                  </a:lnTo>
                  <a:lnTo>
                    <a:pt x="57" y="377"/>
                  </a:lnTo>
                  <a:lnTo>
                    <a:pt x="57" y="353"/>
                  </a:lnTo>
                  <a:lnTo>
                    <a:pt x="57" y="328"/>
                  </a:lnTo>
                  <a:lnTo>
                    <a:pt x="57" y="320"/>
                  </a:lnTo>
                  <a:lnTo>
                    <a:pt x="49" y="320"/>
                  </a:lnTo>
                  <a:lnTo>
                    <a:pt x="41" y="328"/>
                  </a:lnTo>
                  <a:lnTo>
                    <a:pt x="41" y="320"/>
                  </a:lnTo>
                  <a:lnTo>
                    <a:pt x="24" y="328"/>
                  </a:lnTo>
                  <a:lnTo>
                    <a:pt x="24" y="320"/>
                  </a:lnTo>
                  <a:lnTo>
                    <a:pt x="16" y="320"/>
                  </a:lnTo>
                  <a:lnTo>
                    <a:pt x="16" y="287"/>
                  </a:lnTo>
                  <a:lnTo>
                    <a:pt x="16" y="254"/>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9" name="Freeform 6"/>
            <p:cNvSpPr>
              <a:spLocks noChangeAspect="1" noEditPoints="1"/>
            </p:cNvSpPr>
            <p:nvPr/>
          </p:nvSpPr>
          <p:spPr bwMode="auto">
            <a:xfrm>
              <a:off x="2306638" y="2087563"/>
              <a:ext cx="1049337" cy="1768475"/>
            </a:xfrm>
            <a:custGeom>
              <a:avLst/>
              <a:gdLst>
                <a:gd name="T0" fmla="*/ 2147483647 w 671"/>
                <a:gd name="T1" fmla="*/ 2147483647 h 1147"/>
                <a:gd name="T2" fmla="*/ 2147483647 w 671"/>
                <a:gd name="T3" fmla="*/ 2147483647 h 1147"/>
                <a:gd name="T4" fmla="*/ 2147483647 w 671"/>
                <a:gd name="T5" fmla="*/ 2147483647 h 1147"/>
                <a:gd name="T6" fmla="*/ 2147483647 w 671"/>
                <a:gd name="T7" fmla="*/ 2147483647 h 1147"/>
                <a:gd name="T8" fmla="*/ 2147483647 w 671"/>
                <a:gd name="T9" fmla="*/ 2147483647 h 1147"/>
                <a:gd name="T10" fmla="*/ 2147483647 w 671"/>
                <a:gd name="T11" fmla="*/ 2147483647 h 1147"/>
                <a:gd name="T12" fmla="*/ 2147483647 w 671"/>
                <a:gd name="T13" fmla="*/ 2147483647 h 1147"/>
                <a:gd name="T14" fmla="*/ 2147483647 w 671"/>
                <a:gd name="T15" fmla="*/ 2147483647 h 1147"/>
                <a:gd name="T16" fmla="*/ 2147483647 w 671"/>
                <a:gd name="T17" fmla="*/ 2147483647 h 1147"/>
                <a:gd name="T18" fmla="*/ 2147483647 w 671"/>
                <a:gd name="T19" fmla="*/ 2147483647 h 1147"/>
                <a:gd name="T20" fmla="*/ 2147483647 w 671"/>
                <a:gd name="T21" fmla="*/ 2147483647 h 1147"/>
                <a:gd name="T22" fmla="*/ 2147483647 w 671"/>
                <a:gd name="T23" fmla="*/ 2147483647 h 1147"/>
                <a:gd name="T24" fmla="*/ 2147483647 w 671"/>
                <a:gd name="T25" fmla="*/ 2147483647 h 1147"/>
                <a:gd name="T26" fmla="*/ 2147483647 w 671"/>
                <a:gd name="T27" fmla="*/ 2147483647 h 1147"/>
                <a:gd name="T28" fmla="*/ 2147483647 w 671"/>
                <a:gd name="T29" fmla="*/ 2147483647 h 1147"/>
                <a:gd name="T30" fmla="*/ 2147483647 w 671"/>
                <a:gd name="T31" fmla="*/ 2147483647 h 1147"/>
                <a:gd name="T32" fmla="*/ 2147483647 w 671"/>
                <a:gd name="T33" fmla="*/ 2147483647 h 1147"/>
                <a:gd name="T34" fmla="*/ 2147483647 w 671"/>
                <a:gd name="T35" fmla="*/ 2147483647 h 1147"/>
                <a:gd name="T36" fmla="*/ 2147483647 w 671"/>
                <a:gd name="T37" fmla="*/ 2147483647 h 1147"/>
                <a:gd name="T38" fmla="*/ 2147483647 w 671"/>
                <a:gd name="T39" fmla="*/ 2147483647 h 1147"/>
                <a:gd name="T40" fmla="*/ 2147483647 w 671"/>
                <a:gd name="T41" fmla="*/ 2147483647 h 1147"/>
                <a:gd name="T42" fmla="*/ 2147483647 w 671"/>
                <a:gd name="T43" fmla="*/ 2147483647 h 1147"/>
                <a:gd name="T44" fmla="*/ 2147483647 w 671"/>
                <a:gd name="T45" fmla="*/ 2147483647 h 1147"/>
                <a:gd name="T46" fmla="*/ 2147483647 w 671"/>
                <a:gd name="T47" fmla="*/ 2147483647 h 1147"/>
                <a:gd name="T48" fmla="*/ 2147483647 w 671"/>
                <a:gd name="T49" fmla="*/ 2147483647 h 1147"/>
                <a:gd name="T50" fmla="*/ 2147483647 w 671"/>
                <a:gd name="T51" fmla="*/ 2147483647 h 1147"/>
                <a:gd name="T52" fmla="*/ 2147483647 w 671"/>
                <a:gd name="T53" fmla="*/ 2147483647 h 1147"/>
                <a:gd name="T54" fmla="*/ 2147483647 w 671"/>
                <a:gd name="T55" fmla="*/ 2147483647 h 1147"/>
                <a:gd name="T56" fmla="*/ 2147483647 w 671"/>
                <a:gd name="T57" fmla="*/ 2147483647 h 1147"/>
                <a:gd name="T58" fmla="*/ 2147483647 w 671"/>
                <a:gd name="T59" fmla="*/ 2147483647 h 1147"/>
                <a:gd name="T60" fmla="*/ 2147483647 w 671"/>
                <a:gd name="T61" fmla="*/ 2147483647 h 1147"/>
                <a:gd name="T62" fmla="*/ 2147483647 w 671"/>
                <a:gd name="T63" fmla="*/ 2147483647 h 1147"/>
                <a:gd name="T64" fmla="*/ 2147483647 w 671"/>
                <a:gd name="T65" fmla="*/ 2147483647 h 1147"/>
                <a:gd name="T66" fmla="*/ 2147483647 w 671"/>
                <a:gd name="T67" fmla="*/ 2147483647 h 1147"/>
                <a:gd name="T68" fmla="*/ 2147483647 w 671"/>
                <a:gd name="T69" fmla="*/ 2147483647 h 1147"/>
                <a:gd name="T70" fmla="*/ 2147483647 w 671"/>
                <a:gd name="T71" fmla="*/ 2147483647 h 1147"/>
                <a:gd name="T72" fmla="*/ 2147483647 w 671"/>
                <a:gd name="T73" fmla="*/ 2147483647 h 1147"/>
                <a:gd name="T74" fmla="*/ 2147483647 w 671"/>
                <a:gd name="T75" fmla="*/ 2147483647 h 1147"/>
                <a:gd name="T76" fmla="*/ 2147483647 w 671"/>
                <a:gd name="T77" fmla="*/ 2147483647 h 1147"/>
                <a:gd name="T78" fmla="*/ 2147483647 w 671"/>
                <a:gd name="T79" fmla="*/ 2147483647 h 1147"/>
                <a:gd name="T80" fmla="*/ 2147483647 w 671"/>
                <a:gd name="T81" fmla="*/ 2147483647 h 1147"/>
                <a:gd name="T82" fmla="*/ 2147483647 w 671"/>
                <a:gd name="T83" fmla="*/ 2147483647 h 1147"/>
                <a:gd name="T84" fmla="*/ 2147483647 w 671"/>
                <a:gd name="T85" fmla="*/ 2147483647 h 1147"/>
                <a:gd name="T86" fmla="*/ 2147483647 w 671"/>
                <a:gd name="T87" fmla="*/ 2147483647 h 1147"/>
                <a:gd name="T88" fmla="*/ 2147483647 w 671"/>
                <a:gd name="T89" fmla="*/ 2147483647 h 1147"/>
                <a:gd name="T90" fmla="*/ 2147483647 w 671"/>
                <a:gd name="T91" fmla="*/ 2147483647 h 1147"/>
                <a:gd name="T92" fmla="*/ 2147483647 w 671"/>
                <a:gd name="T93" fmla="*/ 2147483647 h 1147"/>
                <a:gd name="T94" fmla="*/ 2147483647 w 671"/>
                <a:gd name="T95" fmla="*/ 2147483647 h 1147"/>
                <a:gd name="T96" fmla="*/ 2147483647 w 671"/>
                <a:gd name="T97" fmla="*/ 2147483647 h 1147"/>
                <a:gd name="T98" fmla="*/ 2147483647 w 671"/>
                <a:gd name="T99" fmla="*/ 2147483647 h 1147"/>
                <a:gd name="T100" fmla="*/ 2147483647 w 671"/>
                <a:gd name="T101" fmla="*/ 2147483647 h 1147"/>
                <a:gd name="T102" fmla="*/ 2147483647 w 671"/>
                <a:gd name="T103" fmla="*/ 2147483647 h 1147"/>
                <a:gd name="T104" fmla="*/ 2147483647 w 671"/>
                <a:gd name="T105" fmla="*/ 2147483647 h 1147"/>
                <a:gd name="T106" fmla="*/ 2147483647 w 671"/>
                <a:gd name="T107" fmla="*/ 2147483647 h 1147"/>
                <a:gd name="T108" fmla="*/ 2147483647 w 671"/>
                <a:gd name="T109" fmla="*/ 2147483647 h 1147"/>
                <a:gd name="T110" fmla="*/ 2147483647 w 671"/>
                <a:gd name="T111" fmla="*/ 2147483647 h 11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1"/>
                <a:gd name="T169" fmla="*/ 0 h 1147"/>
                <a:gd name="T170" fmla="*/ 671 w 671"/>
                <a:gd name="T171" fmla="*/ 1147 h 11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1" h="1147">
                  <a:moveTo>
                    <a:pt x="147" y="443"/>
                  </a:moveTo>
                  <a:lnTo>
                    <a:pt x="139" y="451"/>
                  </a:lnTo>
                  <a:lnTo>
                    <a:pt x="131" y="451"/>
                  </a:lnTo>
                  <a:lnTo>
                    <a:pt x="122" y="443"/>
                  </a:lnTo>
                  <a:lnTo>
                    <a:pt x="98" y="443"/>
                  </a:lnTo>
                  <a:lnTo>
                    <a:pt x="98" y="435"/>
                  </a:lnTo>
                  <a:lnTo>
                    <a:pt x="98" y="426"/>
                  </a:lnTo>
                  <a:lnTo>
                    <a:pt x="98" y="435"/>
                  </a:lnTo>
                  <a:lnTo>
                    <a:pt x="98" y="443"/>
                  </a:lnTo>
                  <a:lnTo>
                    <a:pt x="90" y="426"/>
                  </a:lnTo>
                  <a:lnTo>
                    <a:pt x="90" y="435"/>
                  </a:lnTo>
                  <a:lnTo>
                    <a:pt x="82" y="435"/>
                  </a:lnTo>
                  <a:lnTo>
                    <a:pt x="82" y="426"/>
                  </a:lnTo>
                  <a:lnTo>
                    <a:pt x="82" y="435"/>
                  </a:lnTo>
                  <a:lnTo>
                    <a:pt x="82" y="443"/>
                  </a:lnTo>
                  <a:lnTo>
                    <a:pt x="82" y="451"/>
                  </a:lnTo>
                  <a:lnTo>
                    <a:pt x="73" y="451"/>
                  </a:lnTo>
                  <a:lnTo>
                    <a:pt x="73" y="459"/>
                  </a:lnTo>
                  <a:lnTo>
                    <a:pt x="65" y="451"/>
                  </a:lnTo>
                  <a:lnTo>
                    <a:pt x="57" y="451"/>
                  </a:lnTo>
                  <a:lnTo>
                    <a:pt x="49" y="435"/>
                  </a:lnTo>
                  <a:lnTo>
                    <a:pt x="41" y="435"/>
                  </a:lnTo>
                  <a:lnTo>
                    <a:pt x="49" y="418"/>
                  </a:lnTo>
                  <a:lnTo>
                    <a:pt x="49" y="402"/>
                  </a:lnTo>
                  <a:lnTo>
                    <a:pt x="41" y="402"/>
                  </a:lnTo>
                  <a:lnTo>
                    <a:pt x="41" y="385"/>
                  </a:lnTo>
                  <a:lnTo>
                    <a:pt x="32" y="369"/>
                  </a:lnTo>
                  <a:lnTo>
                    <a:pt x="16" y="344"/>
                  </a:lnTo>
                  <a:lnTo>
                    <a:pt x="8" y="320"/>
                  </a:lnTo>
                  <a:lnTo>
                    <a:pt x="16" y="312"/>
                  </a:lnTo>
                  <a:lnTo>
                    <a:pt x="16" y="279"/>
                  </a:lnTo>
                  <a:lnTo>
                    <a:pt x="24" y="254"/>
                  </a:lnTo>
                  <a:lnTo>
                    <a:pt x="24" y="246"/>
                  </a:lnTo>
                  <a:lnTo>
                    <a:pt x="24" y="230"/>
                  </a:lnTo>
                  <a:lnTo>
                    <a:pt x="16" y="205"/>
                  </a:lnTo>
                  <a:lnTo>
                    <a:pt x="16" y="197"/>
                  </a:lnTo>
                  <a:lnTo>
                    <a:pt x="0" y="172"/>
                  </a:lnTo>
                  <a:lnTo>
                    <a:pt x="8" y="164"/>
                  </a:lnTo>
                  <a:lnTo>
                    <a:pt x="8" y="156"/>
                  </a:lnTo>
                  <a:lnTo>
                    <a:pt x="41" y="107"/>
                  </a:lnTo>
                  <a:lnTo>
                    <a:pt x="41" y="90"/>
                  </a:lnTo>
                  <a:lnTo>
                    <a:pt x="57" y="74"/>
                  </a:lnTo>
                  <a:lnTo>
                    <a:pt x="65" y="58"/>
                  </a:lnTo>
                  <a:lnTo>
                    <a:pt x="65" y="25"/>
                  </a:lnTo>
                  <a:lnTo>
                    <a:pt x="57" y="17"/>
                  </a:lnTo>
                  <a:lnTo>
                    <a:pt x="65" y="17"/>
                  </a:lnTo>
                  <a:lnTo>
                    <a:pt x="65" y="0"/>
                  </a:lnTo>
                  <a:lnTo>
                    <a:pt x="98" y="9"/>
                  </a:lnTo>
                  <a:lnTo>
                    <a:pt x="122" y="17"/>
                  </a:lnTo>
                  <a:lnTo>
                    <a:pt x="139" y="17"/>
                  </a:lnTo>
                  <a:lnTo>
                    <a:pt x="213" y="41"/>
                  </a:lnTo>
                  <a:lnTo>
                    <a:pt x="270" y="58"/>
                  </a:lnTo>
                  <a:lnTo>
                    <a:pt x="319" y="74"/>
                  </a:lnTo>
                  <a:lnTo>
                    <a:pt x="385" y="90"/>
                  </a:lnTo>
                  <a:lnTo>
                    <a:pt x="360" y="172"/>
                  </a:lnTo>
                  <a:lnTo>
                    <a:pt x="319" y="320"/>
                  </a:lnTo>
                  <a:lnTo>
                    <a:pt x="319" y="353"/>
                  </a:lnTo>
                  <a:lnTo>
                    <a:pt x="311" y="361"/>
                  </a:lnTo>
                  <a:lnTo>
                    <a:pt x="311" y="377"/>
                  </a:lnTo>
                  <a:lnTo>
                    <a:pt x="303" y="385"/>
                  </a:lnTo>
                  <a:lnTo>
                    <a:pt x="303" y="394"/>
                  </a:lnTo>
                  <a:lnTo>
                    <a:pt x="311" y="402"/>
                  </a:lnTo>
                  <a:lnTo>
                    <a:pt x="327" y="435"/>
                  </a:lnTo>
                  <a:lnTo>
                    <a:pt x="344" y="459"/>
                  </a:lnTo>
                  <a:lnTo>
                    <a:pt x="352" y="476"/>
                  </a:lnTo>
                  <a:lnTo>
                    <a:pt x="401" y="541"/>
                  </a:lnTo>
                  <a:lnTo>
                    <a:pt x="434" y="598"/>
                  </a:lnTo>
                  <a:lnTo>
                    <a:pt x="483" y="664"/>
                  </a:lnTo>
                  <a:lnTo>
                    <a:pt x="565" y="787"/>
                  </a:lnTo>
                  <a:lnTo>
                    <a:pt x="581" y="811"/>
                  </a:lnTo>
                  <a:lnTo>
                    <a:pt x="647" y="910"/>
                  </a:lnTo>
                  <a:lnTo>
                    <a:pt x="647" y="926"/>
                  </a:lnTo>
                  <a:lnTo>
                    <a:pt x="655" y="943"/>
                  </a:lnTo>
                  <a:lnTo>
                    <a:pt x="655" y="959"/>
                  </a:lnTo>
                  <a:lnTo>
                    <a:pt x="655" y="967"/>
                  </a:lnTo>
                  <a:lnTo>
                    <a:pt x="671" y="983"/>
                  </a:lnTo>
                  <a:lnTo>
                    <a:pt x="671" y="992"/>
                  </a:lnTo>
                  <a:lnTo>
                    <a:pt x="647" y="1008"/>
                  </a:lnTo>
                  <a:lnTo>
                    <a:pt x="647" y="1016"/>
                  </a:lnTo>
                  <a:lnTo>
                    <a:pt x="630" y="1024"/>
                  </a:lnTo>
                  <a:lnTo>
                    <a:pt x="639" y="1024"/>
                  </a:lnTo>
                  <a:lnTo>
                    <a:pt x="630" y="1033"/>
                  </a:lnTo>
                  <a:lnTo>
                    <a:pt x="630" y="1049"/>
                  </a:lnTo>
                  <a:lnTo>
                    <a:pt x="622" y="1065"/>
                  </a:lnTo>
                  <a:lnTo>
                    <a:pt x="614" y="1074"/>
                  </a:lnTo>
                  <a:lnTo>
                    <a:pt x="606" y="1074"/>
                  </a:lnTo>
                  <a:lnTo>
                    <a:pt x="606" y="1082"/>
                  </a:lnTo>
                  <a:lnTo>
                    <a:pt x="606" y="1090"/>
                  </a:lnTo>
                  <a:lnTo>
                    <a:pt x="598" y="1106"/>
                  </a:lnTo>
                  <a:lnTo>
                    <a:pt x="606" y="1115"/>
                  </a:lnTo>
                  <a:lnTo>
                    <a:pt x="614" y="1115"/>
                  </a:lnTo>
                  <a:lnTo>
                    <a:pt x="622" y="1123"/>
                  </a:lnTo>
                  <a:lnTo>
                    <a:pt x="614" y="1139"/>
                  </a:lnTo>
                  <a:lnTo>
                    <a:pt x="606" y="1147"/>
                  </a:lnTo>
                  <a:lnTo>
                    <a:pt x="589" y="1147"/>
                  </a:lnTo>
                  <a:lnTo>
                    <a:pt x="467" y="1131"/>
                  </a:lnTo>
                  <a:lnTo>
                    <a:pt x="376" y="1123"/>
                  </a:lnTo>
                  <a:lnTo>
                    <a:pt x="376" y="1098"/>
                  </a:lnTo>
                  <a:lnTo>
                    <a:pt x="385" y="1115"/>
                  </a:lnTo>
                  <a:lnTo>
                    <a:pt x="385" y="1106"/>
                  </a:lnTo>
                  <a:lnTo>
                    <a:pt x="376" y="1098"/>
                  </a:lnTo>
                  <a:lnTo>
                    <a:pt x="368" y="1106"/>
                  </a:lnTo>
                  <a:lnTo>
                    <a:pt x="376" y="1082"/>
                  </a:lnTo>
                  <a:lnTo>
                    <a:pt x="376" y="1057"/>
                  </a:lnTo>
                  <a:lnTo>
                    <a:pt x="368" y="1041"/>
                  </a:lnTo>
                  <a:lnTo>
                    <a:pt x="360" y="1024"/>
                  </a:lnTo>
                  <a:lnTo>
                    <a:pt x="327" y="975"/>
                  </a:lnTo>
                  <a:lnTo>
                    <a:pt x="311" y="967"/>
                  </a:lnTo>
                  <a:lnTo>
                    <a:pt x="311" y="975"/>
                  </a:lnTo>
                  <a:lnTo>
                    <a:pt x="295" y="967"/>
                  </a:lnTo>
                  <a:lnTo>
                    <a:pt x="303" y="967"/>
                  </a:lnTo>
                  <a:lnTo>
                    <a:pt x="303" y="959"/>
                  </a:lnTo>
                  <a:lnTo>
                    <a:pt x="295" y="934"/>
                  </a:lnTo>
                  <a:lnTo>
                    <a:pt x="270" y="934"/>
                  </a:lnTo>
                  <a:lnTo>
                    <a:pt x="262" y="926"/>
                  </a:lnTo>
                  <a:lnTo>
                    <a:pt x="237" y="910"/>
                  </a:lnTo>
                  <a:lnTo>
                    <a:pt x="237" y="902"/>
                  </a:lnTo>
                  <a:lnTo>
                    <a:pt x="221" y="885"/>
                  </a:lnTo>
                  <a:lnTo>
                    <a:pt x="213" y="877"/>
                  </a:lnTo>
                  <a:lnTo>
                    <a:pt x="188" y="869"/>
                  </a:lnTo>
                  <a:lnTo>
                    <a:pt x="180" y="861"/>
                  </a:lnTo>
                  <a:lnTo>
                    <a:pt x="172" y="861"/>
                  </a:lnTo>
                  <a:lnTo>
                    <a:pt x="147" y="852"/>
                  </a:lnTo>
                  <a:lnTo>
                    <a:pt x="139" y="844"/>
                  </a:lnTo>
                  <a:lnTo>
                    <a:pt x="131" y="836"/>
                  </a:lnTo>
                  <a:lnTo>
                    <a:pt x="139" y="828"/>
                  </a:lnTo>
                  <a:lnTo>
                    <a:pt x="139" y="820"/>
                  </a:lnTo>
                  <a:lnTo>
                    <a:pt x="139" y="811"/>
                  </a:lnTo>
                  <a:lnTo>
                    <a:pt x="139" y="803"/>
                  </a:lnTo>
                  <a:lnTo>
                    <a:pt x="139" y="795"/>
                  </a:lnTo>
                  <a:lnTo>
                    <a:pt x="147" y="787"/>
                  </a:lnTo>
                  <a:lnTo>
                    <a:pt x="147" y="779"/>
                  </a:lnTo>
                  <a:lnTo>
                    <a:pt x="131" y="770"/>
                  </a:lnTo>
                  <a:lnTo>
                    <a:pt x="131" y="762"/>
                  </a:lnTo>
                  <a:lnTo>
                    <a:pt x="139" y="754"/>
                  </a:lnTo>
                  <a:lnTo>
                    <a:pt x="139" y="746"/>
                  </a:lnTo>
                  <a:lnTo>
                    <a:pt x="131" y="738"/>
                  </a:lnTo>
                  <a:lnTo>
                    <a:pt x="122" y="721"/>
                  </a:lnTo>
                  <a:lnTo>
                    <a:pt x="106" y="713"/>
                  </a:lnTo>
                  <a:lnTo>
                    <a:pt x="106" y="697"/>
                  </a:lnTo>
                  <a:lnTo>
                    <a:pt x="98" y="689"/>
                  </a:lnTo>
                  <a:lnTo>
                    <a:pt x="90" y="648"/>
                  </a:lnTo>
                  <a:lnTo>
                    <a:pt x="82" y="631"/>
                  </a:lnTo>
                  <a:lnTo>
                    <a:pt x="82" y="598"/>
                  </a:lnTo>
                  <a:lnTo>
                    <a:pt x="90" y="598"/>
                  </a:lnTo>
                  <a:lnTo>
                    <a:pt x="106" y="582"/>
                  </a:lnTo>
                  <a:lnTo>
                    <a:pt x="98" y="582"/>
                  </a:lnTo>
                  <a:lnTo>
                    <a:pt x="98" y="566"/>
                  </a:lnTo>
                  <a:lnTo>
                    <a:pt x="82" y="566"/>
                  </a:lnTo>
                  <a:lnTo>
                    <a:pt x="73" y="557"/>
                  </a:lnTo>
                  <a:lnTo>
                    <a:pt x="73" y="541"/>
                  </a:lnTo>
                  <a:lnTo>
                    <a:pt x="65" y="525"/>
                  </a:lnTo>
                  <a:lnTo>
                    <a:pt x="65" y="517"/>
                  </a:lnTo>
                  <a:lnTo>
                    <a:pt x="65" y="500"/>
                  </a:lnTo>
                  <a:lnTo>
                    <a:pt x="65" y="492"/>
                  </a:lnTo>
                  <a:lnTo>
                    <a:pt x="65" y="476"/>
                  </a:lnTo>
                  <a:lnTo>
                    <a:pt x="73" y="467"/>
                  </a:lnTo>
                  <a:lnTo>
                    <a:pt x="82" y="467"/>
                  </a:lnTo>
                  <a:lnTo>
                    <a:pt x="82" y="476"/>
                  </a:lnTo>
                  <a:lnTo>
                    <a:pt x="73" y="484"/>
                  </a:lnTo>
                  <a:lnTo>
                    <a:pt x="98" y="508"/>
                  </a:lnTo>
                  <a:lnTo>
                    <a:pt x="106" y="508"/>
                  </a:lnTo>
                  <a:lnTo>
                    <a:pt x="98" y="508"/>
                  </a:lnTo>
                  <a:lnTo>
                    <a:pt x="90" y="476"/>
                  </a:lnTo>
                  <a:lnTo>
                    <a:pt x="90" y="467"/>
                  </a:lnTo>
                  <a:lnTo>
                    <a:pt x="90" y="459"/>
                  </a:lnTo>
                  <a:lnTo>
                    <a:pt x="82" y="459"/>
                  </a:lnTo>
                  <a:lnTo>
                    <a:pt x="90" y="451"/>
                  </a:lnTo>
                  <a:lnTo>
                    <a:pt x="98" y="451"/>
                  </a:lnTo>
                  <a:lnTo>
                    <a:pt x="122" y="451"/>
                  </a:lnTo>
                  <a:lnTo>
                    <a:pt x="139" y="459"/>
                  </a:lnTo>
                  <a:lnTo>
                    <a:pt x="147" y="451"/>
                  </a:lnTo>
                  <a:lnTo>
                    <a:pt x="155" y="459"/>
                  </a:lnTo>
                  <a:lnTo>
                    <a:pt x="155" y="451"/>
                  </a:lnTo>
                  <a:lnTo>
                    <a:pt x="147" y="451"/>
                  </a:lnTo>
                  <a:lnTo>
                    <a:pt x="147" y="443"/>
                  </a:lnTo>
                  <a:close/>
                  <a:moveTo>
                    <a:pt x="155" y="918"/>
                  </a:moveTo>
                  <a:lnTo>
                    <a:pt x="147" y="902"/>
                  </a:lnTo>
                  <a:lnTo>
                    <a:pt x="163" y="902"/>
                  </a:lnTo>
                  <a:lnTo>
                    <a:pt x="172" y="918"/>
                  </a:lnTo>
                  <a:lnTo>
                    <a:pt x="155" y="918"/>
                  </a:lnTo>
                  <a:close/>
                  <a:moveTo>
                    <a:pt x="180" y="902"/>
                  </a:moveTo>
                  <a:lnTo>
                    <a:pt x="196" y="918"/>
                  </a:lnTo>
                  <a:lnTo>
                    <a:pt x="204" y="910"/>
                  </a:lnTo>
                  <a:lnTo>
                    <a:pt x="213" y="918"/>
                  </a:lnTo>
                  <a:lnTo>
                    <a:pt x="196" y="918"/>
                  </a:lnTo>
                  <a:lnTo>
                    <a:pt x="180" y="918"/>
                  </a:lnTo>
                  <a:lnTo>
                    <a:pt x="180" y="910"/>
                  </a:lnTo>
                  <a:lnTo>
                    <a:pt x="180" y="902"/>
                  </a:lnTo>
                  <a:close/>
                  <a:moveTo>
                    <a:pt x="278" y="992"/>
                  </a:moveTo>
                  <a:lnTo>
                    <a:pt x="295" y="1008"/>
                  </a:lnTo>
                  <a:lnTo>
                    <a:pt x="295" y="1016"/>
                  </a:lnTo>
                  <a:lnTo>
                    <a:pt x="286" y="1016"/>
                  </a:lnTo>
                  <a:lnTo>
                    <a:pt x="286" y="1000"/>
                  </a:lnTo>
                  <a:lnTo>
                    <a:pt x="278" y="1000"/>
                  </a:lnTo>
                  <a:lnTo>
                    <a:pt x="278" y="992"/>
                  </a:lnTo>
                  <a:close/>
                  <a:moveTo>
                    <a:pt x="278" y="1065"/>
                  </a:moveTo>
                  <a:lnTo>
                    <a:pt x="278" y="1065"/>
                  </a:lnTo>
                  <a:lnTo>
                    <a:pt x="262" y="1041"/>
                  </a:lnTo>
                  <a:lnTo>
                    <a:pt x="270" y="1041"/>
                  </a:lnTo>
                  <a:lnTo>
                    <a:pt x="278" y="1065"/>
                  </a:lnTo>
                  <a:close/>
                </a:path>
              </a:pathLst>
            </a:custGeom>
            <a:solidFill>
              <a:schemeClr val="accent1">
                <a:lumMod val="10000"/>
                <a:lumOff val="90000"/>
              </a:schemeClr>
            </a:solidFill>
            <a:ln w="3175">
              <a:solidFill>
                <a:schemeClr val="tx1"/>
              </a:solidFill>
              <a:round/>
              <a:headEnd/>
              <a:tailEnd/>
            </a:ln>
          </p:spPr>
          <p:txBody>
            <a:bodyPr/>
            <a:lstStyle/>
            <a:p>
              <a:endParaRPr lang="en-US"/>
            </a:p>
          </p:txBody>
        </p:sp>
        <p:sp>
          <p:nvSpPr>
            <p:cNvPr id="10" name="Freeform 7"/>
            <p:cNvSpPr>
              <a:spLocks noChangeAspect="1"/>
            </p:cNvSpPr>
            <p:nvPr/>
          </p:nvSpPr>
          <p:spPr bwMode="auto">
            <a:xfrm>
              <a:off x="4098925" y="2644775"/>
              <a:ext cx="960438" cy="731838"/>
            </a:xfrm>
            <a:custGeom>
              <a:avLst/>
              <a:gdLst>
                <a:gd name="T0" fmla="*/ 2147483647 w 615"/>
                <a:gd name="T1" fmla="*/ 2147483647 h 475"/>
                <a:gd name="T2" fmla="*/ 2147483647 w 615"/>
                <a:gd name="T3" fmla="*/ 2147483647 h 475"/>
                <a:gd name="T4" fmla="*/ 2147483647 w 615"/>
                <a:gd name="T5" fmla="*/ 2147483647 h 475"/>
                <a:gd name="T6" fmla="*/ 2147483647 w 615"/>
                <a:gd name="T7" fmla="*/ 2147483647 h 475"/>
                <a:gd name="T8" fmla="*/ 2147483647 w 615"/>
                <a:gd name="T9" fmla="*/ 2147483647 h 475"/>
                <a:gd name="T10" fmla="*/ 2147483647 w 615"/>
                <a:gd name="T11" fmla="*/ 2147483647 h 475"/>
                <a:gd name="T12" fmla="*/ 2147483647 w 615"/>
                <a:gd name="T13" fmla="*/ 2147483647 h 475"/>
                <a:gd name="T14" fmla="*/ 2147483647 w 615"/>
                <a:gd name="T15" fmla="*/ 2147483647 h 475"/>
                <a:gd name="T16" fmla="*/ 2147483647 w 615"/>
                <a:gd name="T17" fmla="*/ 2147483647 h 475"/>
                <a:gd name="T18" fmla="*/ 2147483647 w 615"/>
                <a:gd name="T19" fmla="*/ 2147483647 h 475"/>
                <a:gd name="T20" fmla="*/ 2147483647 w 615"/>
                <a:gd name="T21" fmla="*/ 2147483647 h 475"/>
                <a:gd name="T22" fmla="*/ 2147483647 w 615"/>
                <a:gd name="T23" fmla="*/ 2147483647 h 475"/>
                <a:gd name="T24" fmla="*/ 2147483647 w 615"/>
                <a:gd name="T25" fmla="*/ 2147483647 h 475"/>
                <a:gd name="T26" fmla="*/ 2147483647 w 615"/>
                <a:gd name="T27" fmla="*/ 2147483647 h 475"/>
                <a:gd name="T28" fmla="*/ 2147483647 w 615"/>
                <a:gd name="T29" fmla="*/ 2147483647 h 475"/>
                <a:gd name="T30" fmla="*/ 0 w 615"/>
                <a:gd name="T31" fmla="*/ 2147483647 h 475"/>
                <a:gd name="T32" fmla="*/ 2147483647 w 615"/>
                <a:gd name="T33" fmla="*/ 2147483647 h 475"/>
                <a:gd name="T34" fmla="*/ 2147483647 w 615"/>
                <a:gd name="T35" fmla="*/ 2147483647 h 475"/>
                <a:gd name="T36" fmla="*/ 2147483647 w 615"/>
                <a:gd name="T37" fmla="*/ 2147483647 h 475"/>
                <a:gd name="T38" fmla="*/ 2147483647 w 615"/>
                <a:gd name="T39" fmla="*/ 2147483647 h 475"/>
                <a:gd name="T40" fmla="*/ 2147483647 w 615"/>
                <a:gd name="T41" fmla="*/ 2147483647 h 475"/>
                <a:gd name="T42" fmla="*/ 2147483647 w 615"/>
                <a:gd name="T43" fmla="*/ 2147483647 h 475"/>
                <a:gd name="T44" fmla="*/ 2147483647 w 615"/>
                <a:gd name="T45" fmla="*/ 2147483647 h 475"/>
                <a:gd name="T46" fmla="*/ 2147483647 w 615"/>
                <a:gd name="T47" fmla="*/ 2147483647 h 475"/>
                <a:gd name="T48" fmla="*/ 2147483647 w 615"/>
                <a:gd name="T49" fmla="*/ 2147483647 h 475"/>
                <a:gd name="T50" fmla="*/ 2147483647 w 615"/>
                <a:gd name="T51" fmla="*/ 0 h 475"/>
                <a:gd name="T52" fmla="*/ 2147483647 w 615"/>
                <a:gd name="T53" fmla="*/ 2147483647 h 475"/>
                <a:gd name="T54" fmla="*/ 2147483647 w 615"/>
                <a:gd name="T55" fmla="*/ 2147483647 h 475"/>
                <a:gd name="T56" fmla="*/ 2147483647 w 615"/>
                <a:gd name="T57" fmla="*/ 2147483647 h 475"/>
                <a:gd name="T58" fmla="*/ 2147483647 w 615"/>
                <a:gd name="T59" fmla="*/ 2147483647 h 475"/>
                <a:gd name="T60" fmla="*/ 2147483647 w 615"/>
                <a:gd name="T61" fmla="*/ 2147483647 h 475"/>
                <a:gd name="T62" fmla="*/ 2147483647 w 615"/>
                <a:gd name="T63" fmla="*/ 2147483647 h 475"/>
                <a:gd name="T64" fmla="*/ 2147483647 w 615"/>
                <a:gd name="T65" fmla="*/ 2147483647 h 475"/>
                <a:gd name="T66" fmla="*/ 2147483647 w 615"/>
                <a:gd name="T67" fmla="*/ 2147483647 h 475"/>
                <a:gd name="T68" fmla="*/ 2147483647 w 615"/>
                <a:gd name="T69" fmla="*/ 2147483647 h 475"/>
                <a:gd name="T70" fmla="*/ 2147483647 w 615"/>
                <a:gd name="T71" fmla="*/ 2147483647 h 475"/>
                <a:gd name="T72" fmla="*/ 2147483647 w 615"/>
                <a:gd name="T73" fmla="*/ 2147483647 h 475"/>
                <a:gd name="T74" fmla="*/ 2147483647 w 615"/>
                <a:gd name="T75" fmla="*/ 2147483647 h 475"/>
                <a:gd name="T76" fmla="*/ 2147483647 w 615"/>
                <a:gd name="T77" fmla="*/ 2147483647 h 475"/>
                <a:gd name="T78" fmla="*/ 2147483647 w 615"/>
                <a:gd name="T79" fmla="*/ 2147483647 h 475"/>
                <a:gd name="T80" fmla="*/ 2147483647 w 615"/>
                <a:gd name="T81" fmla="*/ 2147483647 h 475"/>
                <a:gd name="T82" fmla="*/ 2147483647 w 615"/>
                <a:gd name="T83" fmla="*/ 2147483647 h 475"/>
                <a:gd name="T84" fmla="*/ 2147483647 w 615"/>
                <a:gd name="T85" fmla="*/ 2147483647 h 475"/>
                <a:gd name="T86" fmla="*/ 2147483647 w 615"/>
                <a:gd name="T87" fmla="*/ 2147483647 h 475"/>
                <a:gd name="T88" fmla="*/ 2147483647 w 615"/>
                <a:gd name="T89" fmla="*/ 2147483647 h 475"/>
                <a:gd name="T90" fmla="*/ 2147483647 w 615"/>
                <a:gd name="T91" fmla="*/ 2147483647 h 475"/>
                <a:gd name="T92" fmla="*/ 2147483647 w 615"/>
                <a:gd name="T93" fmla="*/ 2147483647 h 475"/>
                <a:gd name="T94" fmla="*/ 2147483647 w 615"/>
                <a:gd name="T95" fmla="*/ 2147483647 h 475"/>
                <a:gd name="T96" fmla="*/ 2147483647 w 615"/>
                <a:gd name="T97" fmla="*/ 2147483647 h 475"/>
                <a:gd name="T98" fmla="*/ 2147483647 w 615"/>
                <a:gd name="T99" fmla="*/ 2147483647 h 475"/>
                <a:gd name="T100" fmla="*/ 2147483647 w 615"/>
                <a:gd name="T101" fmla="*/ 2147483647 h 475"/>
                <a:gd name="T102" fmla="*/ 2147483647 w 615"/>
                <a:gd name="T103" fmla="*/ 2147483647 h 475"/>
                <a:gd name="T104" fmla="*/ 2147483647 w 615"/>
                <a:gd name="T105" fmla="*/ 2147483647 h 4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5"/>
                <a:gd name="T160" fmla="*/ 0 h 475"/>
                <a:gd name="T161" fmla="*/ 615 w 615"/>
                <a:gd name="T162" fmla="*/ 475 h 4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5" h="475">
                  <a:moveTo>
                    <a:pt x="590" y="401"/>
                  </a:moveTo>
                  <a:lnTo>
                    <a:pt x="590" y="409"/>
                  </a:lnTo>
                  <a:lnTo>
                    <a:pt x="590" y="434"/>
                  </a:lnTo>
                  <a:lnTo>
                    <a:pt x="582" y="475"/>
                  </a:lnTo>
                  <a:lnTo>
                    <a:pt x="508" y="475"/>
                  </a:lnTo>
                  <a:lnTo>
                    <a:pt x="500" y="467"/>
                  </a:lnTo>
                  <a:lnTo>
                    <a:pt x="426" y="467"/>
                  </a:lnTo>
                  <a:lnTo>
                    <a:pt x="328" y="459"/>
                  </a:lnTo>
                  <a:lnTo>
                    <a:pt x="320" y="459"/>
                  </a:lnTo>
                  <a:lnTo>
                    <a:pt x="279" y="450"/>
                  </a:lnTo>
                  <a:lnTo>
                    <a:pt x="254" y="450"/>
                  </a:lnTo>
                  <a:lnTo>
                    <a:pt x="213" y="442"/>
                  </a:lnTo>
                  <a:lnTo>
                    <a:pt x="140" y="434"/>
                  </a:lnTo>
                  <a:lnTo>
                    <a:pt x="132" y="434"/>
                  </a:lnTo>
                  <a:lnTo>
                    <a:pt x="58" y="426"/>
                  </a:lnTo>
                  <a:lnTo>
                    <a:pt x="0" y="418"/>
                  </a:lnTo>
                  <a:lnTo>
                    <a:pt x="9" y="352"/>
                  </a:lnTo>
                  <a:lnTo>
                    <a:pt x="17" y="328"/>
                  </a:lnTo>
                  <a:lnTo>
                    <a:pt x="17" y="295"/>
                  </a:lnTo>
                  <a:lnTo>
                    <a:pt x="25" y="262"/>
                  </a:lnTo>
                  <a:lnTo>
                    <a:pt x="33" y="172"/>
                  </a:lnTo>
                  <a:lnTo>
                    <a:pt x="41" y="156"/>
                  </a:lnTo>
                  <a:lnTo>
                    <a:pt x="41" y="139"/>
                  </a:lnTo>
                  <a:lnTo>
                    <a:pt x="50" y="82"/>
                  </a:lnTo>
                  <a:lnTo>
                    <a:pt x="58" y="33"/>
                  </a:lnTo>
                  <a:lnTo>
                    <a:pt x="58" y="0"/>
                  </a:lnTo>
                  <a:lnTo>
                    <a:pt x="148" y="8"/>
                  </a:lnTo>
                  <a:lnTo>
                    <a:pt x="197" y="16"/>
                  </a:lnTo>
                  <a:lnTo>
                    <a:pt x="230" y="16"/>
                  </a:lnTo>
                  <a:lnTo>
                    <a:pt x="271" y="24"/>
                  </a:lnTo>
                  <a:lnTo>
                    <a:pt x="287" y="24"/>
                  </a:lnTo>
                  <a:lnTo>
                    <a:pt x="361" y="33"/>
                  </a:lnTo>
                  <a:lnTo>
                    <a:pt x="385" y="33"/>
                  </a:lnTo>
                  <a:lnTo>
                    <a:pt x="451" y="41"/>
                  </a:lnTo>
                  <a:lnTo>
                    <a:pt x="492" y="41"/>
                  </a:lnTo>
                  <a:lnTo>
                    <a:pt x="508" y="41"/>
                  </a:lnTo>
                  <a:lnTo>
                    <a:pt x="566" y="49"/>
                  </a:lnTo>
                  <a:lnTo>
                    <a:pt x="615" y="49"/>
                  </a:lnTo>
                  <a:lnTo>
                    <a:pt x="607" y="82"/>
                  </a:lnTo>
                  <a:lnTo>
                    <a:pt x="607" y="115"/>
                  </a:lnTo>
                  <a:lnTo>
                    <a:pt x="607" y="123"/>
                  </a:lnTo>
                  <a:lnTo>
                    <a:pt x="607" y="156"/>
                  </a:lnTo>
                  <a:lnTo>
                    <a:pt x="598" y="205"/>
                  </a:lnTo>
                  <a:lnTo>
                    <a:pt x="598" y="254"/>
                  </a:lnTo>
                  <a:lnTo>
                    <a:pt x="598" y="262"/>
                  </a:lnTo>
                  <a:lnTo>
                    <a:pt x="598" y="295"/>
                  </a:lnTo>
                  <a:lnTo>
                    <a:pt x="598" y="303"/>
                  </a:lnTo>
                  <a:lnTo>
                    <a:pt x="590" y="344"/>
                  </a:lnTo>
                  <a:lnTo>
                    <a:pt x="590" y="401"/>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11" name="Freeform 8"/>
            <p:cNvSpPr>
              <a:spLocks noChangeAspect="1"/>
            </p:cNvSpPr>
            <p:nvPr/>
          </p:nvSpPr>
          <p:spPr bwMode="auto">
            <a:xfrm>
              <a:off x="8529638" y="2214563"/>
              <a:ext cx="217487" cy="215900"/>
            </a:xfrm>
            <a:custGeom>
              <a:avLst/>
              <a:gdLst>
                <a:gd name="T0" fmla="*/ 0 w 139"/>
                <a:gd name="T1" fmla="*/ 2147483647 h 140"/>
                <a:gd name="T2" fmla="*/ 0 w 139"/>
                <a:gd name="T3" fmla="*/ 2147483647 h 140"/>
                <a:gd name="T4" fmla="*/ 2147483647 w 139"/>
                <a:gd name="T5" fmla="*/ 2147483647 h 140"/>
                <a:gd name="T6" fmla="*/ 2147483647 w 139"/>
                <a:gd name="T7" fmla="*/ 2147483647 h 140"/>
                <a:gd name="T8" fmla="*/ 2147483647 w 139"/>
                <a:gd name="T9" fmla="*/ 2147483647 h 140"/>
                <a:gd name="T10" fmla="*/ 2147483647 w 139"/>
                <a:gd name="T11" fmla="*/ 2147483647 h 140"/>
                <a:gd name="T12" fmla="*/ 2147483647 w 139"/>
                <a:gd name="T13" fmla="*/ 2147483647 h 140"/>
                <a:gd name="T14" fmla="*/ 2147483647 w 139"/>
                <a:gd name="T15" fmla="*/ 2147483647 h 140"/>
                <a:gd name="T16" fmla="*/ 2147483647 w 139"/>
                <a:gd name="T17" fmla="*/ 2147483647 h 140"/>
                <a:gd name="T18" fmla="*/ 2147483647 w 139"/>
                <a:gd name="T19" fmla="*/ 2147483647 h 140"/>
                <a:gd name="T20" fmla="*/ 2147483647 w 139"/>
                <a:gd name="T21" fmla="*/ 0 h 140"/>
                <a:gd name="T22" fmla="*/ 2147483647 w 139"/>
                <a:gd name="T23" fmla="*/ 0 h 140"/>
                <a:gd name="T24" fmla="*/ 2147483647 w 139"/>
                <a:gd name="T25" fmla="*/ 2147483647 h 140"/>
                <a:gd name="T26" fmla="*/ 2147483647 w 139"/>
                <a:gd name="T27" fmla="*/ 2147483647 h 140"/>
                <a:gd name="T28" fmla="*/ 2147483647 w 139"/>
                <a:gd name="T29" fmla="*/ 2147483647 h 140"/>
                <a:gd name="T30" fmla="*/ 2147483647 w 139"/>
                <a:gd name="T31" fmla="*/ 2147483647 h 140"/>
                <a:gd name="T32" fmla="*/ 2147483647 w 139"/>
                <a:gd name="T33" fmla="*/ 2147483647 h 140"/>
                <a:gd name="T34" fmla="*/ 2147483647 w 139"/>
                <a:gd name="T35" fmla="*/ 2147483647 h 140"/>
                <a:gd name="T36" fmla="*/ 2147483647 w 139"/>
                <a:gd name="T37" fmla="*/ 2147483647 h 140"/>
                <a:gd name="T38" fmla="*/ 2147483647 w 139"/>
                <a:gd name="T39" fmla="*/ 2147483647 h 140"/>
                <a:gd name="T40" fmla="*/ 2147483647 w 139"/>
                <a:gd name="T41" fmla="*/ 2147483647 h 140"/>
                <a:gd name="T42" fmla="*/ 2147483647 w 139"/>
                <a:gd name="T43" fmla="*/ 2147483647 h 140"/>
                <a:gd name="T44" fmla="*/ 2147483647 w 139"/>
                <a:gd name="T45" fmla="*/ 2147483647 h 140"/>
                <a:gd name="T46" fmla="*/ 2147483647 w 139"/>
                <a:gd name="T47" fmla="*/ 2147483647 h 140"/>
                <a:gd name="T48" fmla="*/ 2147483647 w 139"/>
                <a:gd name="T49" fmla="*/ 2147483647 h 140"/>
                <a:gd name="T50" fmla="*/ 2147483647 w 139"/>
                <a:gd name="T51" fmla="*/ 2147483647 h 140"/>
                <a:gd name="T52" fmla="*/ 2147483647 w 139"/>
                <a:gd name="T53" fmla="*/ 2147483647 h 140"/>
                <a:gd name="T54" fmla="*/ 0 w 139"/>
                <a:gd name="T55" fmla="*/ 2147483647 h 140"/>
                <a:gd name="T56" fmla="*/ 2147483647 w 139"/>
                <a:gd name="T57" fmla="*/ 2147483647 h 140"/>
                <a:gd name="T58" fmla="*/ 2147483647 w 139"/>
                <a:gd name="T59" fmla="*/ 2147483647 h 140"/>
                <a:gd name="T60" fmla="*/ 2147483647 w 139"/>
                <a:gd name="T61" fmla="*/ 2147483647 h 140"/>
                <a:gd name="T62" fmla="*/ 2147483647 w 139"/>
                <a:gd name="T63" fmla="*/ 2147483647 h 140"/>
                <a:gd name="T64" fmla="*/ 0 w 139"/>
                <a:gd name="T65" fmla="*/ 2147483647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140"/>
                <a:gd name="T101" fmla="*/ 139 w 139"/>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140">
                  <a:moveTo>
                    <a:pt x="0" y="66"/>
                  </a:moveTo>
                  <a:lnTo>
                    <a:pt x="0" y="25"/>
                  </a:lnTo>
                  <a:lnTo>
                    <a:pt x="33" y="25"/>
                  </a:lnTo>
                  <a:lnTo>
                    <a:pt x="33" y="17"/>
                  </a:lnTo>
                  <a:lnTo>
                    <a:pt x="49" y="17"/>
                  </a:lnTo>
                  <a:lnTo>
                    <a:pt x="74" y="8"/>
                  </a:lnTo>
                  <a:lnTo>
                    <a:pt x="98" y="8"/>
                  </a:lnTo>
                  <a:lnTo>
                    <a:pt x="98" y="0"/>
                  </a:lnTo>
                  <a:lnTo>
                    <a:pt x="123" y="0"/>
                  </a:lnTo>
                  <a:lnTo>
                    <a:pt x="131" y="33"/>
                  </a:lnTo>
                  <a:lnTo>
                    <a:pt x="131" y="41"/>
                  </a:lnTo>
                  <a:lnTo>
                    <a:pt x="139" y="41"/>
                  </a:lnTo>
                  <a:lnTo>
                    <a:pt x="139" y="58"/>
                  </a:lnTo>
                  <a:lnTo>
                    <a:pt x="139" y="66"/>
                  </a:lnTo>
                  <a:lnTo>
                    <a:pt x="139" y="74"/>
                  </a:lnTo>
                  <a:lnTo>
                    <a:pt x="106" y="82"/>
                  </a:lnTo>
                  <a:lnTo>
                    <a:pt x="98" y="82"/>
                  </a:lnTo>
                  <a:lnTo>
                    <a:pt x="98" y="90"/>
                  </a:lnTo>
                  <a:lnTo>
                    <a:pt x="90" y="90"/>
                  </a:lnTo>
                  <a:lnTo>
                    <a:pt x="57" y="99"/>
                  </a:lnTo>
                  <a:lnTo>
                    <a:pt x="49" y="115"/>
                  </a:lnTo>
                  <a:lnTo>
                    <a:pt x="8" y="140"/>
                  </a:lnTo>
                  <a:lnTo>
                    <a:pt x="0" y="131"/>
                  </a:lnTo>
                  <a:lnTo>
                    <a:pt x="16" y="115"/>
                  </a:lnTo>
                  <a:lnTo>
                    <a:pt x="8" y="107"/>
                  </a:lnTo>
                  <a:lnTo>
                    <a:pt x="8" y="99"/>
                  </a:lnTo>
                  <a:lnTo>
                    <a:pt x="8" y="82"/>
                  </a:lnTo>
                  <a:lnTo>
                    <a:pt x="0" y="66"/>
                  </a:lnTo>
                  <a:close/>
                </a:path>
              </a:pathLst>
            </a:custGeom>
            <a:solidFill>
              <a:schemeClr val="accent1">
                <a:lumMod val="10000"/>
                <a:lumOff val="90000"/>
              </a:schemeClr>
            </a:solidFill>
            <a:ln w="3175">
              <a:solidFill>
                <a:schemeClr val="tx1"/>
              </a:solidFill>
              <a:round/>
              <a:headEnd/>
              <a:tailEnd/>
            </a:ln>
          </p:spPr>
          <p:txBody>
            <a:bodyPr/>
            <a:lstStyle/>
            <a:p>
              <a:endParaRPr lang="en-US"/>
            </a:p>
          </p:txBody>
        </p:sp>
        <p:sp>
          <p:nvSpPr>
            <p:cNvPr id="12" name="Freeform 9"/>
            <p:cNvSpPr>
              <a:spLocks noChangeAspect="1"/>
            </p:cNvSpPr>
            <p:nvPr/>
          </p:nvSpPr>
          <p:spPr bwMode="auto">
            <a:xfrm>
              <a:off x="8324850" y="2668588"/>
              <a:ext cx="141288" cy="228600"/>
            </a:xfrm>
            <a:custGeom>
              <a:avLst/>
              <a:gdLst>
                <a:gd name="T0" fmla="*/ 2147483647 w 90"/>
                <a:gd name="T1" fmla="*/ 2147483647 h 148"/>
                <a:gd name="T2" fmla="*/ 2147483647 w 90"/>
                <a:gd name="T3" fmla="*/ 2147483647 h 148"/>
                <a:gd name="T4" fmla="*/ 2147483647 w 90"/>
                <a:gd name="T5" fmla="*/ 2147483647 h 148"/>
                <a:gd name="T6" fmla="*/ 2147483647 w 90"/>
                <a:gd name="T7" fmla="*/ 2147483647 h 148"/>
                <a:gd name="T8" fmla="*/ 2147483647 w 90"/>
                <a:gd name="T9" fmla="*/ 2147483647 h 148"/>
                <a:gd name="T10" fmla="*/ 2147483647 w 90"/>
                <a:gd name="T11" fmla="*/ 2147483647 h 148"/>
                <a:gd name="T12" fmla="*/ 0 w 90"/>
                <a:gd name="T13" fmla="*/ 2147483647 h 148"/>
                <a:gd name="T14" fmla="*/ 2147483647 w 90"/>
                <a:gd name="T15" fmla="*/ 0 h 148"/>
                <a:gd name="T16" fmla="*/ 2147483647 w 90"/>
                <a:gd name="T17" fmla="*/ 0 h 148"/>
                <a:gd name="T18" fmla="*/ 2147483647 w 90"/>
                <a:gd name="T19" fmla="*/ 0 h 148"/>
                <a:gd name="T20" fmla="*/ 2147483647 w 90"/>
                <a:gd name="T21" fmla="*/ 0 h 148"/>
                <a:gd name="T22" fmla="*/ 2147483647 w 90"/>
                <a:gd name="T23" fmla="*/ 2147483647 h 148"/>
                <a:gd name="T24" fmla="*/ 2147483647 w 90"/>
                <a:gd name="T25" fmla="*/ 2147483647 h 148"/>
                <a:gd name="T26" fmla="*/ 2147483647 w 90"/>
                <a:gd name="T27" fmla="*/ 2147483647 h 148"/>
                <a:gd name="T28" fmla="*/ 2147483647 w 90"/>
                <a:gd name="T29" fmla="*/ 2147483647 h 148"/>
                <a:gd name="T30" fmla="*/ 2147483647 w 90"/>
                <a:gd name="T31" fmla="*/ 2147483647 h 148"/>
                <a:gd name="T32" fmla="*/ 2147483647 w 90"/>
                <a:gd name="T33" fmla="*/ 2147483647 h 148"/>
                <a:gd name="T34" fmla="*/ 2147483647 w 90"/>
                <a:gd name="T35" fmla="*/ 2147483647 h 148"/>
                <a:gd name="T36" fmla="*/ 2147483647 w 90"/>
                <a:gd name="T37" fmla="*/ 2147483647 h 148"/>
                <a:gd name="T38" fmla="*/ 2147483647 w 90"/>
                <a:gd name="T39" fmla="*/ 2147483647 h 148"/>
                <a:gd name="T40" fmla="*/ 2147483647 w 90"/>
                <a:gd name="T41" fmla="*/ 2147483647 h 148"/>
                <a:gd name="T42" fmla="*/ 2147483647 w 90"/>
                <a:gd name="T43" fmla="*/ 2147483647 h 148"/>
                <a:gd name="T44" fmla="*/ 2147483647 w 90"/>
                <a:gd name="T45" fmla="*/ 2147483647 h 148"/>
                <a:gd name="T46" fmla="*/ 2147483647 w 90"/>
                <a:gd name="T47" fmla="*/ 2147483647 h 148"/>
                <a:gd name="T48" fmla="*/ 2147483647 w 90"/>
                <a:gd name="T49" fmla="*/ 2147483647 h 148"/>
                <a:gd name="T50" fmla="*/ 2147483647 w 90"/>
                <a:gd name="T51" fmla="*/ 2147483647 h 148"/>
                <a:gd name="T52" fmla="*/ 2147483647 w 90"/>
                <a:gd name="T53" fmla="*/ 2147483647 h 148"/>
                <a:gd name="T54" fmla="*/ 2147483647 w 90"/>
                <a:gd name="T55" fmla="*/ 2147483647 h 148"/>
                <a:gd name="T56" fmla="*/ 2147483647 w 90"/>
                <a:gd name="T57" fmla="*/ 2147483647 h 1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
                <a:gd name="T88" fmla="*/ 0 h 148"/>
                <a:gd name="T89" fmla="*/ 90 w 90"/>
                <a:gd name="T90" fmla="*/ 148 h 1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 h="148">
                  <a:moveTo>
                    <a:pt x="33" y="123"/>
                  </a:moveTo>
                  <a:lnTo>
                    <a:pt x="33" y="107"/>
                  </a:lnTo>
                  <a:lnTo>
                    <a:pt x="16" y="74"/>
                  </a:lnTo>
                  <a:lnTo>
                    <a:pt x="16" y="66"/>
                  </a:lnTo>
                  <a:lnTo>
                    <a:pt x="16" y="58"/>
                  </a:lnTo>
                  <a:lnTo>
                    <a:pt x="16" y="49"/>
                  </a:lnTo>
                  <a:lnTo>
                    <a:pt x="0" y="17"/>
                  </a:lnTo>
                  <a:lnTo>
                    <a:pt x="8" y="0"/>
                  </a:lnTo>
                  <a:lnTo>
                    <a:pt x="16" y="0"/>
                  </a:lnTo>
                  <a:lnTo>
                    <a:pt x="33" y="0"/>
                  </a:lnTo>
                  <a:lnTo>
                    <a:pt x="24" y="8"/>
                  </a:lnTo>
                  <a:lnTo>
                    <a:pt x="24" y="25"/>
                  </a:lnTo>
                  <a:lnTo>
                    <a:pt x="24" y="41"/>
                  </a:lnTo>
                  <a:lnTo>
                    <a:pt x="33" y="49"/>
                  </a:lnTo>
                  <a:lnTo>
                    <a:pt x="49" y="58"/>
                  </a:lnTo>
                  <a:lnTo>
                    <a:pt x="49" y="74"/>
                  </a:lnTo>
                  <a:lnTo>
                    <a:pt x="57" y="82"/>
                  </a:lnTo>
                  <a:lnTo>
                    <a:pt x="57" y="90"/>
                  </a:lnTo>
                  <a:lnTo>
                    <a:pt x="74" y="99"/>
                  </a:lnTo>
                  <a:lnTo>
                    <a:pt x="82" y="99"/>
                  </a:lnTo>
                  <a:lnTo>
                    <a:pt x="90" y="131"/>
                  </a:lnTo>
                  <a:lnTo>
                    <a:pt x="65" y="140"/>
                  </a:lnTo>
                  <a:lnTo>
                    <a:pt x="41" y="148"/>
                  </a:lnTo>
                  <a:lnTo>
                    <a:pt x="41" y="131"/>
                  </a:lnTo>
                  <a:lnTo>
                    <a:pt x="33" y="123"/>
                  </a:lnTo>
                  <a:close/>
                </a:path>
              </a:pathLst>
            </a:custGeom>
            <a:solidFill>
              <a:schemeClr val="accent1">
                <a:lumMod val="90000"/>
                <a:lumOff val="10000"/>
              </a:schemeClr>
            </a:solidFill>
            <a:ln w="3175">
              <a:solidFill>
                <a:schemeClr val="tx1"/>
              </a:solidFill>
              <a:round/>
              <a:headEnd/>
              <a:tailEnd/>
            </a:ln>
          </p:spPr>
          <p:txBody>
            <a:bodyPr/>
            <a:lstStyle/>
            <a:p>
              <a:endParaRPr lang="en-US"/>
            </a:p>
          </p:txBody>
        </p:sp>
        <p:sp>
          <p:nvSpPr>
            <p:cNvPr id="13" name="Freeform 10"/>
            <p:cNvSpPr>
              <a:spLocks noChangeAspect="1"/>
            </p:cNvSpPr>
            <p:nvPr/>
          </p:nvSpPr>
          <p:spPr bwMode="auto">
            <a:xfrm>
              <a:off x="8197850" y="2847975"/>
              <a:ext cx="23813" cy="23813"/>
            </a:xfrm>
            <a:custGeom>
              <a:avLst/>
              <a:gdLst>
                <a:gd name="T0" fmla="*/ 2147483647 w 16"/>
                <a:gd name="T1" fmla="*/ 0 h 16"/>
                <a:gd name="T2" fmla="*/ 2147483647 w 16"/>
                <a:gd name="T3" fmla="*/ 2147483647 h 16"/>
                <a:gd name="T4" fmla="*/ 2147483647 w 16"/>
                <a:gd name="T5" fmla="*/ 2147483647 h 16"/>
                <a:gd name="T6" fmla="*/ 2147483647 w 16"/>
                <a:gd name="T7" fmla="*/ 2147483647 h 16"/>
                <a:gd name="T8" fmla="*/ 0 w 16"/>
                <a:gd name="T9" fmla="*/ 2147483647 h 16"/>
                <a:gd name="T10" fmla="*/ 0 w 16"/>
                <a:gd name="T11" fmla="*/ 0 h 16"/>
                <a:gd name="T12" fmla="*/ 0 w 16"/>
                <a:gd name="T13" fmla="*/ 0 h 16"/>
                <a:gd name="T14" fmla="*/ 2147483647 w 16"/>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6"/>
                <a:gd name="T26" fmla="*/ 16 w 1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6">
                  <a:moveTo>
                    <a:pt x="8" y="0"/>
                  </a:moveTo>
                  <a:lnTo>
                    <a:pt x="16" y="8"/>
                  </a:lnTo>
                  <a:lnTo>
                    <a:pt x="8" y="16"/>
                  </a:lnTo>
                  <a:lnTo>
                    <a:pt x="0" y="8"/>
                  </a:lnTo>
                  <a:lnTo>
                    <a:pt x="0" y="0"/>
                  </a:lnTo>
                  <a:lnTo>
                    <a:pt x="8" y="0"/>
                  </a:lnTo>
                  <a:close/>
                </a:path>
              </a:pathLst>
            </a:custGeom>
            <a:noFill/>
            <a:ln w="3175">
              <a:solidFill>
                <a:schemeClr val="tx1"/>
              </a:solidFill>
              <a:round/>
              <a:headEnd/>
              <a:tailEnd/>
            </a:ln>
          </p:spPr>
          <p:txBody>
            <a:bodyPr/>
            <a:lstStyle/>
            <a:p>
              <a:endParaRPr lang="en-US"/>
            </a:p>
          </p:txBody>
        </p:sp>
        <p:sp>
          <p:nvSpPr>
            <p:cNvPr id="14" name="Freeform 11"/>
            <p:cNvSpPr>
              <a:spLocks noChangeAspect="1" noEditPoints="1"/>
            </p:cNvSpPr>
            <p:nvPr/>
          </p:nvSpPr>
          <p:spPr bwMode="auto">
            <a:xfrm>
              <a:off x="6992938" y="4262438"/>
              <a:ext cx="1179512" cy="906462"/>
            </a:xfrm>
            <a:custGeom>
              <a:avLst/>
              <a:gdLst>
                <a:gd name="T0" fmla="*/ 2147483647 w 754"/>
                <a:gd name="T1" fmla="*/ 2147483647 h 589"/>
                <a:gd name="T2" fmla="*/ 2147483647 w 754"/>
                <a:gd name="T3" fmla="*/ 2147483647 h 589"/>
                <a:gd name="T4" fmla="*/ 2147483647 w 754"/>
                <a:gd name="T5" fmla="*/ 2147483647 h 589"/>
                <a:gd name="T6" fmla="*/ 2147483647 w 754"/>
                <a:gd name="T7" fmla="*/ 2147483647 h 589"/>
                <a:gd name="T8" fmla="*/ 2147483647 w 754"/>
                <a:gd name="T9" fmla="*/ 2147483647 h 589"/>
                <a:gd name="T10" fmla="*/ 2147483647 w 754"/>
                <a:gd name="T11" fmla="*/ 2147483647 h 589"/>
                <a:gd name="T12" fmla="*/ 2147483647 w 754"/>
                <a:gd name="T13" fmla="*/ 2147483647 h 589"/>
                <a:gd name="T14" fmla="*/ 2147483647 w 754"/>
                <a:gd name="T15" fmla="*/ 2147483647 h 589"/>
                <a:gd name="T16" fmla="*/ 2147483647 w 754"/>
                <a:gd name="T17" fmla="*/ 2147483647 h 589"/>
                <a:gd name="T18" fmla="*/ 2147483647 w 754"/>
                <a:gd name="T19" fmla="*/ 2147483647 h 589"/>
                <a:gd name="T20" fmla="*/ 2147483647 w 754"/>
                <a:gd name="T21" fmla="*/ 2147483647 h 589"/>
                <a:gd name="T22" fmla="*/ 2147483647 w 754"/>
                <a:gd name="T23" fmla="*/ 2147483647 h 589"/>
                <a:gd name="T24" fmla="*/ 2147483647 w 754"/>
                <a:gd name="T25" fmla="*/ 2147483647 h 589"/>
                <a:gd name="T26" fmla="*/ 2147483647 w 754"/>
                <a:gd name="T27" fmla="*/ 2147483647 h 589"/>
                <a:gd name="T28" fmla="*/ 2147483647 w 754"/>
                <a:gd name="T29" fmla="*/ 2147483647 h 589"/>
                <a:gd name="T30" fmla="*/ 2147483647 w 754"/>
                <a:gd name="T31" fmla="*/ 2147483647 h 589"/>
                <a:gd name="T32" fmla="*/ 2147483647 w 754"/>
                <a:gd name="T33" fmla="*/ 2147483647 h 589"/>
                <a:gd name="T34" fmla="*/ 2147483647 w 754"/>
                <a:gd name="T35" fmla="*/ 2147483647 h 589"/>
                <a:gd name="T36" fmla="*/ 2147483647 w 754"/>
                <a:gd name="T37" fmla="*/ 2147483647 h 589"/>
                <a:gd name="T38" fmla="*/ 2147483647 w 754"/>
                <a:gd name="T39" fmla="*/ 2147483647 h 589"/>
                <a:gd name="T40" fmla="*/ 2147483647 w 754"/>
                <a:gd name="T41" fmla="*/ 2147483647 h 589"/>
                <a:gd name="T42" fmla="*/ 2147483647 w 754"/>
                <a:gd name="T43" fmla="*/ 2147483647 h 589"/>
                <a:gd name="T44" fmla="*/ 2147483647 w 754"/>
                <a:gd name="T45" fmla="*/ 2147483647 h 589"/>
                <a:gd name="T46" fmla="*/ 2147483647 w 754"/>
                <a:gd name="T47" fmla="*/ 2147483647 h 589"/>
                <a:gd name="T48" fmla="*/ 2147483647 w 754"/>
                <a:gd name="T49" fmla="*/ 2147483647 h 589"/>
                <a:gd name="T50" fmla="*/ 2147483647 w 754"/>
                <a:gd name="T51" fmla="*/ 2147483647 h 589"/>
                <a:gd name="T52" fmla="*/ 2147483647 w 754"/>
                <a:gd name="T53" fmla="*/ 2147483647 h 589"/>
                <a:gd name="T54" fmla="*/ 2147483647 w 754"/>
                <a:gd name="T55" fmla="*/ 2147483647 h 589"/>
                <a:gd name="T56" fmla="*/ 2147483647 w 754"/>
                <a:gd name="T57" fmla="*/ 2147483647 h 589"/>
                <a:gd name="T58" fmla="*/ 2147483647 w 754"/>
                <a:gd name="T59" fmla="*/ 2147483647 h 589"/>
                <a:gd name="T60" fmla="*/ 2147483647 w 754"/>
                <a:gd name="T61" fmla="*/ 2147483647 h 589"/>
                <a:gd name="T62" fmla="*/ 2147483647 w 754"/>
                <a:gd name="T63" fmla="*/ 2147483647 h 589"/>
                <a:gd name="T64" fmla="*/ 2147483647 w 754"/>
                <a:gd name="T65" fmla="*/ 2147483647 h 589"/>
                <a:gd name="T66" fmla="*/ 2147483647 w 754"/>
                <a:gd name="T67" fmla="*/ 2147483647 h 589"/>
                <a:gd name="T68" fmla="*/ 2147483647 w 754"/>
                <a:gd name="T69" fmla="*/ 2147483647 h 589"/>
                <a:gd name="T70" fmla="*/ 2147483647 w 754"/>
                <a:gd name="T71" fmla="*/ 2147483647 h 589"/>
                <a:gd name="T72" fmla="*/ 2147483647 w 754"/>
                <a:gd name="T73" fmla="*/ 2147483647 h 589"/>
                <a:gd name="T74" fmla="*/ 2147483647 w 754"/>
                <a:gd name="T75" fmla="*/ 2147483647 h 589"/>
                <a:gd name="T76" fmla="*/ 2147483647 w 754"/>
                <a:gd name="T77" fmla="*/ 2147483647 h 589"/>
                <a:gd name="T78" fmla="*/ 2147483647 w 754"/>
                <a:gd name="T79" fmla="*/ 2147483647 h 589"/>
                <a:gd name="T80" fmla="*/ 2147483647 w 754"/>
                <a:gd name="T81" fmla="*/ 2147483647 h 589"/>
                <a:gd name="T82" fmla="*/ 2147483647 w 754"/>
                <a:gd name="T83" fmla="*/ 2147483647 h 589"/>
                <a:gd name="T84" fmla="*/ 2147483647 w 754"/>
                <a:gd name="T85" fmla="*/ 2147483647 h 589"/>
                <a:gd name="T86" fmla="*/ 2147483647 w 754"/>
                <a:gd name="T87" fmla="*/ 2147483647 h 589"/>
                <a:gd name="T88" fmla="*/ 2147483647 w 754"/>
                <a:gd name="T89" fmla="*/ 2147483647 h 589"/>
                <a:gd name="T90" fmla="*/ 2147483647 w 754"/>
                <a:gd name="T91" fmla="*/ 2147483647 h 589"/>
                <a:gd name="T92" fmla="*/ 2147483647 w 754"/>
                <a:gd name="T93" fmla="*/ 2147483647 h 589"/>
                <a:gd name="T94" fmla="*/ 2147483647 w 754"/>
                <a:gd name="T95" fmla="*/ 2147483647 h 589"/>
                <a:gd name="T96" fmla="*/ 2147483647 w 754"/>
                <a:gd name="T97" fmla="*/ 2147483647 h 589"/>
                <a:gd name="T98" fmla="*/ 2147483647 w 754"/>
                <a:gd name="T99" fmla="*/ 2147483647 h 589"/>
                <a:gd name="T100" fmla="*/ 2147483647 w 754"/>
                <a:gd name="T101" fmla="*/ 2147483647 h 589"/>
                <a:gd name="T102" fmla="*/ 2147483647 w 754"/>
                <a:gd name="T103" fmla="*/ 2147483647 h 589"/>
                <a:gd name="T104" fmla="*/ 2147483647 w 754"/>
                <a:gd name="T105" fmla="*/ 2147483647 h 5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4"/>
                <a:gd name="T160" fmla="*/ 0 h 589"/>
                <a:gd name="T161" fmla="*/ 754 w 754"/>
                <a:gd name="T162" fmla="*/ 589 h 5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4" h="589">
                  <a:moveTo>
                    <a:pt x="426" y="172"/>
                  </a:moveTo>
                  <a:lnTo>
                    <a:pt x="418" y="172"/>
                  </a:lnTo>
                  <a:lnTo>
                    <a:pt x="409" y="163"/>
                  </a:lnTo>
                  <a:lnTo>
                    <a:pt x="393" y="155"/>
                  </a:lnTo>
                  <a:lnTo>
                    <a:pt x="393" y="147"/>
                  </a:lnTo>
                  <a:lnTo>
                    <a:pt x="377" y="139"/>
                  </a:lnTo>
                  <a:lnTo>
                    <a:pt x="369" y="122"/>
                  </a:lnTo>
                  <a:lnTo>
                    <a:pt x="336" y="106"/>
                  </a:lnTo>
                  <a:lnTo>
                    <a:pt x="328" y="106"/>
                  </a:lnTo>
                  <a:lnTo>
                    <a:pt x="319" y="106"/>
                  </a:lnTo>
                  <a:lnTo>
                    <a:pt x="311" y="106"/>
                  </a:lnTo>
                  <a:lnTo>
                    <a:pt x="303" y="114"/>
                  </a:lnTo>
                  <a:lnTo>
                    <a:pt x="303" y="122"/>
                  </a:lnTo>
                  <a:lnTo>
                    <a:pt x="295" y="122"/>
                  </a:lnTo>
                  <a:lnTo>
                    <a:pt x="303" y="122"/>
                  </a:lnTo>
                  <a:lnTo>
                    <a:pt x="303" y="131"/>
                  </a:lnTo>
                  <a:lnTo>
                    <a:pt x="295" y="131"/>
                  </a:lnTo>
                  <a:lnTo>
                    <a:pt x="262" y="155"/>
                  </a:lnTo>
                  <a:lnTo>
                    <a:pt x="254" y="147"/>
                  </a:lnTo>
                  <a:lnTo>
                    <a:pt x="246" y="155"/>
                  </a:lnTo>
                  <a:lnTo>
                    <a:pt x="229" y="163"/>
                  </a:lnTo>
                  <a:lnTo>
                    <a:pt x="213" y="163"/>
                  </a:lnTo>
                  <a:lnTo>
                    <a:pt x="205" y="155"/>
                  </a:lnTo>
                  <a:lnTo>
                    <a:pt x="205" y="147"/>
                  </a:lnTo>
                  <a:lnTo>
                    <a:pt x="205" y="155"/>
                  </a:lnTo>
                  <a:lnTo>
                    <a:pt x="213" y="163"/>
                  </a:lnTo>
                  <a:lnTo>
                    <a:pt x="221" y="163"/>
                  </a:lnTo>
                  <a:lnTo>
                    <a:pt x="221" y="147"/>
                  </a:lnTo>
                  <a:lnTo>
                    <a:pt x="205" y="139"/>
                  </a:lnTo>
                  <a:lnTo>
                    <a:pt x="188" y="122"/>
                  </a:lnTo>
                  <a:lnTo>
                    <a:pt x="196" y="131"/>
                  </a:lnTo>
                  <a:lnTo>
                    <a:pt x="205" y="131"/>
                  </a:lnTo>
                  <a:lnTo>
                    <a:pt x="205" y="122"/>
                  </a:lnTo>
                  <a:lnTo>
                    <a:pt x="196" y="122"/>
                  </a:lnTo>
                  <a:lnTo>
                    <a:pt x="180" y="114"/>
                  </a:lnTo>
                  <a:lnTo>
                    <a:pt x="180" y="106"/>
                  </a:lnTo>
                  <a:lnTo>
                    <a:pt x="188" y="106"/>
                  </a:lnTo>
                  <a:lnTo>
                    <a:pt x="188" y="98"/>
                  </a:lnTo>
                  <a:lnTo>
                    <a:pt x="172" y="106"/>
                  </a:lnTo>
                  <a:lnTo>
                    <a:pt x="164" y="106"/>
                  </a:lnTo>
                  <a:lnTo>
                    <a:pt x="164" y="114"/>
                  </a:lnTo>
                  <a:lnTo>
                    <a:pt x="172" y="114"/>
                  </a:lnTo>
                  <a:lnTo>
                    <a:pt x="172" y="122"/>
                  </a:lnTo>
                  <a:lnTo>
                    <a:pt x="147" y="106"/>
                  </a:lnTo>
                  <a:lnTo>
                    <a:pt x="115" y="98"/>
                  </a:lnTo>
                  <a:lnTo>
                    <a:pt x="98" y="98"/>
                  </a:lnTo>
                  <a:lnTo>
                    <a:pt x="115" y="98"/>
                  </a:lnTo>
                  <a:lnTo>
                    <a:pt x="123" y="98"/>
                  </a:lnTo>
                  <a:lnTo>
                    <a:pt x="139" y="98"/>
                  </a:lnTo>
                  <a:lnTo>
                    <a:pt x="123" y="90"/>
                  </a:lnTo>
                  <a:lnTo>
                    <a:pt x="115" y="90"/>
                  </a:lnTo>
                  <a:lnTo>
                    <a:pt x="106" y="90"/>
                  </a:lnTo>
                  <a:lnTo>
                    <a:pt x="90" y="98"/>
                  </a:lnTo>
                  <a:lnTo>
                    <a:pt x="74" y="98"/>
                  </a:lnTo>
                  <a:lnTo>
                    <a:pt x="41" y="114"/>
                  </a:lnTo>
                  <a:lnTo>
                    <a:pt x="65" y="98"/>
                  </a:lnTo>
                  <a:lnTo>
                    <a:pt x="57" y="90"/>
                  </a:lnTo>
                  <a:lnTo>
                    <a:pt x="57" y="81"/>
                  </a:lnTo>
                  <a:lnTo>
                    <a:pt x="49" y="98"/>
                  </a:lnTo>
                  <a:lnTo>
                    <a:pt x="41" y="90"/>
                  </a:lnTo>
                  <a:lnTo>
                    <a:pt x="41" y="98"/>
                  </a:lnTo>
                  <a:lnTo>
                    <a:pt x="33" y="114"/>
                  </a:lnTo>
                  <a:lnTo>
                    <a:pt x="16" y="114"/>
                  </a:lnTo>
                  <a:lnTo>
                    <a:pt x="16" y="106"/>
                  </a:lnTo>
                  <a:lnTo>
                    <a:pt x="24" y="106"/>
                  </a:lnTo>
                  <a:lnTo>
                    <a:pt x="24" y="98"/>
                  </a:lnTo>
                  <a:lnTo>
                    <a:pt x="16" y="98"/>
                  </a:lnTo>
                  <a:lnTo>
                    <a:pt x="16" y="81"/>
                  </a:lnTo>
                  <a:lnTo>
                    <a:pt x="0" y="65"/>
                  </a:lnTo>
                  <a:lnTo>
                    <a:pt x="0" y="49"/>
                  </a:lnTo>
                  <a:lnTo>
                    <a:pt x="33" y="40"/>
                  </a:lnTo>
                  <a:lnTo>
                    <a:pt x="74" y="40"/>
                  </a:lnTo>
                  <a:lnTo>
                    <a:pt x="82" y="40"/>
                  </a:lnTo>
                  <a:lnTo>
                    <a:pt x="106" y="40"/>
                  </a:lnTo>
                  <a:lnTo>
                    <a:pt x="123" y="32"/>
                  </a:lnTo>
                  <a:lnTo>
                    <a:pt x="139" y="32"/>
                  </a:lnTo>
                  <a:lnTo>
                    <a:pt x="188" y="24"/>
                  </a:lnTo>
                  <a:lnTo>
                    <a:pt x="229" y="24"/>
                  </a:lnTo>
                  <a:lnTo>
                    <a:pt x="237" y="32"/>
                  </a:lnTo>
                  <a:lnTo>
                    <a:pt x="237" y="49"/>
                  </a:lnTo>
                  <a:lnTo>
                    <a:pt x="246" y="49"/>
                  </a:lnTo>
                  <a:lnTo>
                    <a:pt x="287" y="49"/>
                  </a:lnTo>
                  <a:lnTo>
                    <a:pt x="303" y="49"/>
                  </a:lnTo>
                  <a:lnTo>
                    <a:pt x="319" y="49"/>
                  </a:lnTo>
                  <a:lnTo>
                    <a:pt x="328" y="49"/>
                  </a:lnTo>
                  <a:lnTo>
                    <a:pt x="352" y="40"/>
                  </a:lnTo>
                  <a:lnTo>
                    <a:pt x="360" y="40"/>
                  </a:lnTo>
                  <a:lnTo>
                    <a:pt x="385" y="40"/>
                  </a:lnTo>
                  <a:lnTo>
                    <a:pt x="401" y="40"/>
                  </a:lnTo>
                  <a:lnTo>
                    <a:pt x="442" y="40"/>
                  </a:lnTo>
                  <a:lnTo>
                    <a:pt x="450" y="40"/>
                  </a:lnTo>
                  <a:lnTo>
                    <a:pt x="467" y="40"/>
                  </a:lnTo>
                  <a:lnTo>
                    <a:pt x="483" y="32"/>
                  </a:lnTo>
                  <a:lnTo>
                    <a:pt x="483" y="40"/>
                  </a:lnTo>
                  <a:lnTo>
                    <a:pt x="491" y="40"/>
                  </a:lnTo>
                  <a:lnTo>
                    <a:pt x="491" y="57"/>
                  </a:lnTo>
                  <a:lnTo>
                    <a:pt x="508" y="57"/>
                  </a:lnTo>
                  <a:lnTo>
                    <a:pt x="508" y="32"/>
                  </a:lnTo>
                  <a:lnTo>
                    <a:pt x="500" y="24"/>
                  </a:lnTo>
                  <a:lnTo>
                    <a:pt x="500" y="16"/>
                  </a:lnTo>
                  <a:lnTo>
                    <a:pt x="500" y="8"/>
                  </a:lnTo>
                  <a:lnTo>
                    <a:pt x="508" y="8"/>
                  </a:lnTo>
                  <a:lnTo>
                    <a:pt x="508" y="0"/>
                  </a:lnTo>
                  <a:lnTo>
                    <a:pt x="524" y="8"/>
                  </a:lnTo>
                  <a:lnTo>
                    <a:pt x="549" y="8"/>
                  </a:lnTo>
                  <a:lnTo>
                    <a:pt x="549" y="24"/>
                  </a:lnTo>
                  <a:lnTo>
                    <a:pt x="557" y="40"/>
                  </a:lnTo>
                  <a:lnTo>
                    <a:pt x="557" y="49"/>
                  </a:lnTo>
                  <a:lnTo>
                    <a:pt x="565" y="57"/>
                  </a:lnTo>
                  <a:lnTo>
                    <a:pt x="581" y="90"/>
                  </a:lnTo>
                  <a:lnTo>
                    <a:pt x="581" y="98"/>
                  </a:lnTo>
                  <a:lnTo>
                    <a:pt x="590" y="106"/>
                  </a:lnTo>
                  <a:lnTo>
                    <a:pt x="590" y="114"/>
                  </a:lnTo>
                  <a:lnTo>
                    <a:pt x="606" y="139"/>
                  </a:lnTo>
                  <a:lnTo>
                    <a:pt x="606" y="147"/>
                  </a:lnTo>
                  <a:lnTo>
                    <a:pt x="647" y="204"/>
                  </a:lnTo>
                  <a:lnTo>
                    <a:pt x="639" y="204"/>
                  </a:lnTo>
                  <a:lnTo>
                    <a:pt x="655" y="237"/>
                  </a:lnTo>
                  <a:lnTo>
                    <a:pt x="688" y="294"/>
                  </a:lnTo>
                  <a:lnTo>
                    <a:pt x="696" y="303"/>
                  </a:lnTo>
                  <a:lnTo>
                    <a:pt x="704" y="319"/>
                  </a:lnTo>
                  <a:lnTo>
                    <a:pt x="721" y="352"/>
                  </a:lnTo>
                  <a:lnTo>
                    <a:pt x="729" y="360"/>
                  </a:lnTo>
                  <a:lnTo>
                    <a:pt x="721" y="352"/>
                  </a:lnTo>
                  <a:lnTo>
                    <a:pt x="713" y="352"/>
                  </a:lnTo>
                  <a:lnTo>
                    <a:pt x="721" y="352"/>
                  </a:lnTo>
                  <a:lnTo>
                    <a:pt x="729" y="360"/>
                  </a:lnTo>
                  <a:lnTo>
                    <a:pt x="737" y="376"/>
                  </a:lnTo>
                  <a:lnTo>
                    <a:pt x="745" y="393"/>
                  </a:lnTo>
                  <a:lnTo>
                    <a:pt x="754" y="442"/>
                  </a:lnTo>
                  <a:lnTo>
                    <a:pt x="754" y="483"/>
                  </a:lnTo>
                  <a:lnTo>
                    <a:pt x="754" y="507"/>
                  </a:lnTo>
                  <a:lnTo>
                    <a:pt x="745" y="524"/>
                  </a:lnTo>
                  <a:lnTo>
                    <a:pt x="745" y="532"/>
                  </a:lnTo>
                  <a:lnTo>
                    <a:pt x="745" y="540"/>
                  </a:lnTo>
                  <a:lnTo>
                    <a:pt x="737" y="557"/>
                  </a:lnTo>
                  <a:lnTo>
                    <a:pt x="737" y="565"/>
                  </a:lnTo>
                  <a:lnTo>
                    <a:pt x="729" y="565"/>
                  </a:lnTo>
                  <a:lnTo>
                    <a:pt x="713" y="573"/>
                  </a:lnTo>
                  <a:lnTo>
                    <a:pt x="696" y="573"/>
                  </a:lnTo>
                  <a:lnTo>
                    <a:pt x="688" y="581"/>
                  </a:lnTo>
                  <a:lnTo>
                    <a:pt x="672" y="581"/>
                  </a:lnTo>
                  <a:lnTo>
                    <a:pt x="663" y="573"/>
                  </a:lnTo>
                  <a:lnTo>
                    <a:pt x="672" y="565"/>
                  </a:lnTo>
                  <a:lnTo>
                    <a:pt x="680" y="573"/>
                  </a:lnTo>
                  <a:lnTo>
                    <a:pt x="688" y="573"/>
                  </a:lnTo>
                  <a:lnTo>
                    <a:pt x="688" y="565"/>
                  </a:lnTo>
                  <a:lnTo>
                    <a:pt x="688" y="557"/>
                  </a:lnTo>
                  <a:lnTo>
                    <a:pt x="663" y="557"/>
                  </a:lnTo>
                  <a:lnTo>
                    <a:pt x="655" y="532"/>
                  </a:lnTo>
                  <a:lnTo>
                    <a:pt x="655" y="524"/>
                  </a:lnTo>
                  <a:lnTo>
                    <a:pt x="647" y="516"/>
                  </a:lnTo>
                  <a:lnTo>
                    <a:pt x="622" y="507"/>
                  </a:lnTo>
                  <a:lnTo>
                    <a:pt x="606" y="507"/>
                  </a:lnTo>
                  <a:lnTo>
                    <a:pt x="606" y="499"/>
                  </a:lnTo>
                  <a:lnTo>
                    <a:pt x="598" y="491"/>
                  </a:lnTo>
                  <a:lnTo>
                    <a:pt x="590" y="475"/>
                  </a:lnTo>
                  <a:lnTo>
                    <a:pt x="581" y="466"/>
                  </a:lnTo>
                  <a:lnTo>
                    <a:pt x="581" y="458"/>
                  </a:lnTo>
                  <a:lnTo>
                    <a:pt x="573" y="458"/>
                  </a:lnTo>
                  <a:lnTo>
                    <a:pt x="573" y="450"/>
                  </a:lnTo>
                  <a:lnTo>
                    <a:pt x="573" y="442"/>
                  </a:lnTo>
                  <a:lnTo>
                    <a:pt x="590" y="426"/>
                  </a:lnTo>
                  <a:lnTo>
                    <a:pt x="573" y="434"/>
                  </a:lnTo>
                  <a:lnTo>
                    <a:pt x="573" y="450"/>
                  </a:lnTo>
                  <a:lnTo>
                    <a:pt x="565" y="450"/>
                  </a:lnTo>
                  <a:lnTo>
                    <a:pt x="557" y="434"/>
                  </a:lnTo>
                  <a:lnTo>
                    <a:pt x="557" y="426"/>
                  </a:lnTo>
                  <a:lnTo>
                    <a:pt x="557" y="417"/>
                  </a:lnTo>
                  <a:lnTo>
                    <a:pt x="557" y="409"/>
                  </a:lnTo>
                  <a:lnTo>
                    <a:pt x="565" y="409"/>
                  </a:lnTo>
                  <a:lnTo>
                    <a:pt x="565" y="401"/>
                  </a:lnTo>
                  <a:lnTo>
                    <a:pt x="557" y="409"/>
                  </a:lnTo>
                  <a:lnTo>
                    <a:pt x="549" y="409"/>
                  </a:lnTo>
                  <a:lnTo>
                    <a:pt x="541" y="409"/>
                  </a:lnTo>
                  <a:lnTo>
                    <a:pt x="532" y="401"/>
                  </a:lnTo>
                  <a:lnTo>
                    <a:pt x="541" y="409"/>
                  </a:lnTo>
                  <a:lnTo>
                    <a:pt x="549" y="417"/>
                  </a:lnTo>
                  <a:lnTo>
                    <a:pt x="549" y="426"/>
                  </a:lnTo>
                  <a:lnTo>
                    <a:pt x="532" y="426"/>
                  </a:lnTo>
                  <a:lnTo>
                    <a:pt x="532" y="409"/>
                  </a:lnTo>
                  <a:lnTo>
                    <a:pt x="524" y="409"/>
                  </a:lnTo>
                  <a:lnTo>
                    <a:pt x="532" y="417"/>
                  </a:lnTo>
                  <a:lnTo>
                    <a:pt x="524" y="417"/>
                  </a:lnTo>
                  <a:lnTo>
                    <a:pt x="508" y="385"/>
                  </a:lnTo>
                  <a:lnTo>
                    <a:pt x="500" y="385"/>
                  </a:lnTo>
                  <a:lnTo>
                    <a:pt x="508" y="376"/>
                  </a:lnTo>
                  <a:lnTo>
                    <a:pt x="500" y="368"/>
                  </a:lnTo>
                  <a:lnTo>
                    <a:pt x="491" y="360"/>
                  </a:lnTo>
                  <a:lnTo>
                    <a:pt x="508" y="360"/>
                  </a:lnTo>
                  <a:lnTo>
                    <a:pt x="516" y="352"/>
                  </a:lnTo>
                  <a:lnTo>
                    <a:pt x="500" y="360"/>
                  </a:lnTo>
                  <a:lnTo>
                    <a:pt x="491" y="352"/>
                  </a:lnTo>
                  <a:lnTo>
                    <a:pt x="500" y="352"/>
                  </a:lnTo>
                  <a:lnTo>
                    <a:pt x="491" y="352"/>
                  </a:lnTo>
                  <a:lnTo>
                    <a:pt x="500" y="344"/>
                  </a:lnTo>
                  <a:lnTo>
                    <a:pt x="508" y="327"/>
                  </a:lnTo>
                  <a:lnTo>
                    <a:pt x="508" y="311"/>
                  </a:lnTo>
                  <a:lnTo>
                    <a:pt x="500" y="327"/>
                  </a:lnTo>
                  <a:lnTo>
                    <a:pt x="500" y="311"/>
                  </a:lnTo>
                  <a:lnTo>
                    <a:pt x="483" y="303"/>
                  </a:lnTo>
                  <a:lnTo>
                    <a:pt x="483" y="311"/>
                  </a:lnTo>
                  <a:lnTo>
                    <a:pt x="483" y="303"/>
                  </a:lnTo>
                  <a:lnTo>
                    <a:pt x="483" y="311"/>
                  </a:lnTo>
                  <a:lnTo>
                    <a:pt x="483" y="319"/>
                  </a:lnTo>
                  <a:lnTo>
                    <a:pt x="491" y="319"/>
                  </a:lnTo>
                  <a:lnTo>
                    <a:pt x="491" y="327"/>
                  </a:lnTo>
                  <a:lnTo>
                    <a:pt x="491" y="335"/>
                  </a:lnTo>
                  <a:lnTo>
                    <a:pt x="483" y="335"/>
                  </a:lnTo>
                  <a:lnTo>
                    <a:pt x="475" y="327"/>
                  </a:lnTo>
                  <a:lnTo>
                    <a:pt x="483" y="335"/>
                  </a:lnTo>
                  <a:lnTo>
                    <a:pt x="483" y="344"/>
                  </a:lnTo>
                  <a:lnTo>
                    <a:pt x="467" y="327"/>
                  </a:lnTo>
                  <a:lnTo>
                    <a:pt x="467" y="294"/>
                  </a:lnTo>
                  <a:lnTo>
                    <a:pt x="475" y="262"/>
                  </a:lnTo>
                  <a:lnTo>
                    <a:pt x="475" y="237"/>
                  </a:lnTo>
                  <a:lnTo>
                    <a:pt x="467" y="221"/>
                  </a:lnTo>
                  <a:lnTo>
                    <a:pt x="475" y="221"/>
                  </a:lnTo>
                  <a:lnTo>
                    <a:pt x="475" y="213"/>
                  </a:lnTo>
                  <a:lnTo>
                    <a:pt x="459" y="204"/>
                  </a:lnTo>
                  <a:lnTo>
                    <a:pt x="450" y="188"/>
                  </a:lnTo>
                  <a:lnTo>
                    <a:pt x="434" y="188"/>
                  </a:lnTo>
                  <a:lnTo>
                    <a:pt x="426" y="180"/>
                  </a:lnTo>
                  <a:lnTo>
                    <a:pt x="418" y="180"/>
                  </a:lnTo>
                  <a:lnTo>
                    <a:pt x="426" y="172"/>
                  </a:lnTo>
                  <a:close/>
                  <a:moveTo>
                    <a:pt x="74" y="106"/>
                  </a:moveTo>
                  <a:lnTo>
                    <a:pt x="33" y="114"/>
                  </a:lnTo>
                  <a:lnTo>
                    <a:pt x="74" y="106"/>
                  </a:lnTo>
                  <a:close/>
                  <a:moveTo>
                    <a:pt x="647" y="196"/>
                  </a:moveTo>
                  <a:lnTo>
                    <a:pt x="639" y="188"/>
                  </a:lnTo>
                  <a:lnTo>
                    <a:pt x="631" y="172"/>
                  </a:lnTo>
                  <a:lnTo>
                    <a:pt x="639" y="188"/>
                  </a:lnTo>
                  <a:lnTo>
                    <a:pt x="647" y="196"/>
                  </a:lnTo>
                  <a:close/>
                  <a:moveTo>
                    <a:pt x="647" y="196"/>
                  </a:moveTo>
                  <a:lnTo>
                    <a:pt x="663" y="221"/>
                  </a:lnTo>
                  <a:lnTo>
                    <a:pt x="672" y="229"/>
                  </a:lnTo>
                  <a:lnTo>
                    <a:pt x="672" y="237"/>
                  </a:lnTo>
                  <a:lnTo>
                    <a:pt x="663" y="237"/>
                  </a:lnTo>
                  <a:lnTo>
                    <a:pt x="672" y="221"/>
                  </a:lnTo>
                  <a:lnTo>
                    <a:pt x="663" y="213"/>
                  </a:lnTo>
                  <a:lnTo>
                    <a:pt x="655" y="213"/>
                  </a:lnTo>
                  <a:lnTo>
                    <a:pt x="655" y="221"/>
                  </a:lnTo>
                  <a:lnTo>
                    <a:pt x="647" y="221"/>
                  </a:lnTo>
                  <a:lnTo>
                    <a:pt x="647" y="213"/>
                  </a:lnTo>
                  <a:lnTo>
                    <a:pt x="647" y="204"/>
                  </a:lnTo>
                  <a:lnTo>
                    <a:pt x="663" y="213"/>
                  </a:lnTo>
                  <a:lnTo>
                    <a:pt x="647" y="196"/>
                  </a:lnTo>
                  <a:close/>
                  <a:moveTo>
                    <a:pt x="655" y="221"/>
                  </a:moveTo>
                  <a:lnTo>
                    <a:pt x="663" y="221"/>
                  </a:lnTo>
                  <a:lnTo>
                    <a:pt x="663" y="237"/>
                  </a:lnTo>
                  <a:lnTo>
                    <a:pt x="663" y="245"/>
                  </a:lnTo>
                  <a:lnTo>
                    <a:pt x="672" y="262"/>
                  </a:lnTo>
                  <a:lnTo>
                    <a:pt x="655" y="237"/>
                  </a:lnTo>
                  <a:lnTo>
                    <a:pt x="655" y="221"/>
                  </a:lnTo>
                  <a:close/>
                  <a:moveTo>
                    <a:pt x="557" y="450"/>
                  </a:moveTo>
                  <a:lnTo>
                    <a:pt x="565" y="458"/>
                  </a:lnTo>
                  <a:lnTo>
                    <a:pt x="557" y="458"/>
                  </a:lnTo>
                  <a:lnTo>
                    <a:pt x="557" y="442"/>
                  </a:lnTo>
                  <a:lnTo>
                    <a:pt x="549" y="442"/>
                  </a:lnTo>
                  <a:lnTo>
                    <a:pt x="557" y="434"/>
                  </a:lnTo>
                  <a:lnTo>
                    <a:pt x="557" y="450"/>
                  </a:lnTo>
                  <a:close/>
                  <a:moveTo>
                    <a:pt x="754" y="548"/>
                  </a:moveTo>
                  <a:lnTo>
                    <a:pt x="745" y="565"/>
                  </a:lnTo>
                  <a:lnTo>
                    <a:pt x="729" y="589"/>
                  </a:lnTo>
                  <a:lnTo>
                    <a:pt x="745" y="565"/>
                  </a:lnTo>
                  <a:lnTo>
                    <a:pt x="745" y="557"/>
                  </a:lnTo>
                  <a:lnTo>
                    <a:pt x="754" y="548"/>
                  </a:lnTo>
                  <a:close/>
                </a:path>
              </a:pathLst>
            </a:custGeom>
            <a:solidFill>
              <a:schemeClr val="accent1">
                <a:lumMod val="90000"/>
                <a:lumOff val="10000"/>
              </a:schemeClr>
            </a:solidFill>
            <a:ln w="3175">
              <a:solidFill>
                <a:schemeClr val="tx1"/>
              </a:solidFill>
              <a:round/>
              <a:headEnd/>
              <a:tailEnd/>
            </a:ln>
          </p:spPr>
          <p:txBody>
            <a:bodyPr/>
            <a:lstStyle/>
            <a:p>
              <a:endParaRPr lang="en-US"/>
            </a:p>
          </p:txBody>
        </p:sp>
        <p:sp>
          <p:nvSpPr>
            <p:cNvPr id="15" name="Freeform 12"/>
            <p:cNvSpPr>
              <a:spLocks noChangeAspect="1" noEditPoints="1"/>
            </p:cNvSpPr>
            <p:nvPr/>
          </p:nvSpPr>
          <p:spPr bwMode="auto">
            <a:xfrm>
              <a:off x="7197725" y="3617913"/>
              <a:ext cx="703263" cy="731837"/>
            </a:xfrm>
            <a:custGeom>
              <a:avLst/>
              <a:gdLst>
                <a:gd name="T0" fmla="*/ 2147483647 w 450"/>
                <a:gd name="T1" fmla="*/ 2147483647 h 475"/>
                <a:gd name="T2" fmla="*/ 2147483647 w 450"/>
                <a:gd name="T3" fmla="*/ 2147483647 h 475"/>
                <a:gd name="T4" fmla="*/ 2147483647 w 450"/>
                <a:gd name="T5" fmla="*/ 2147483647 h 475"/>
                <a:gd name="T6" fmla="*/ 2147483647 w 450"/>
                <a:gd name="T7" fmla="*/ 2147483647 h 475"/>
                <a:gd name="T8" fmla="*/ 2147483647 w 450"/>
                <a:gd name="T9" fmla="*/ 2147483647 h 475"/>
                <a:gd name="T10" fmla="*/ 2147483647 w 450"/>
                <a:gd name="T11" fmla="*/ 2147483647 h 475"/>
                <a:gd name="T12" fmla="*/ 2147483647 w 450"/>
                <a:gd name="T13" fmla="*/ 2147483647 h 475"/>
                <a:gd name="T14" fmla="*/ 2147483647 w 450"/>
                <a:gd name="T15" fmla="*/ 2147483647 h 475"/>
                <a:gd name="T16" fmla="*/ 0 w 450"/>
                <a:gd name="T17" fmla="*/ 2147483647 h 475"/>
                <a:gd name="T18" fmla="*/ 2147483647 w 450"/>
                <a:gd name="T19" fmla="*/ 2147483647 h 475"/>
                <a:gd name="T20" fmla="*/ 2147483647 w 450"/>
                <a:gd name="T21" fmla="*/ 2147483647 h 475"/>
                <a:gd name="T22" fmla="*/ 2147483647 w 450"/>
                <a:gd name="T23" fmla="*/ 2147483647 h 475"/>
                <a:gd name="T24" fmla="*/ 2147483647 w 450"/>
                <a:gd name="T25" fmla="*/ 2147483647 h 475"/>
                <a:gd name="T26" fmla="*/ 2147483647 w 450"/>
                <a:gd name="T27" fmla="*/ 2147483647 h 475"/>
                <a:gd name="T28" fmla="*/ 2147483647 w 450"/>
                <a:gd name="T29" fmla="*/ 2147483647 h 475"/>
                <a:gd name="T30" fmla="*/ 2147483647 w 450"/>
                <a:gd name="T31" fmla="*/ 2147483647 h 475"/>
                <a:gd name="T32" fmla="*/ 2147483647 w 450"/>
                <a:gd name="T33" fmla="*/ 2147483647 h 475"/>
                <a:gd name="T34" fmla="*/ 2147483647 w 450"/>
                <a:gd name="T35" fmla="*/ 2147483647 h 475"/>
                <a:gd name="T36" fmla="*/ 2147483647 w 450"/>
                <a:gd name="T37" fmla="*/ 2147483647 h 475"/>
                <a:gd name="T38" fmla="*/ 2147483647 w 450"/>
                <a:gd name="T39" fmla="*/ 2147483647 h 475"/>
                <a:gd name="T40" fmla="*/ 2147483647 w 450"/>
                <a:gd name="T41" fmla="*/ 2147483647 h 475"/>
                <a:gd name="T42" fmla="*/ 2147483647 w 450"/>
                <a:gd name="T43" fmla="*/ 2147483647 h 475"/>
                <a:gd name="T44" fmla="*/ 2147483647 w 450"/>
                <a:gd name="T45" fmla="*/ 2147483647 h 475"/>
                <a:gd name="T46" fmla="*/ 2147483647 w 450"/>
                <a:gd name="T47" fmla="*/ 2147483647 h 475"/>
                <a:gd name="T48" fmla="*/ 2147483647 w 450"/>
                <a:gd name="T49" fmla="*/ 2147483647 h 475"/>
                <a:gd name="T50" fmla="*/ 2147483647 w 450"/>
                <a:gd name="T51" fmla="*/ 2147483647 h 475"/>
                <a:gd name="T52" fmla="*/ 2147483647 w 450"/>
                <a:gd name="T53" fmla="*/ 2147483647 h 475"/>
                <a:gd name="T54" fmla="*/ 2147483647 w 450"/>
                <a:gd name="T55" fmla="*/ 2147483647 h 475"/>
                <a:gd name="T56" fmla="*/ 2147483647 w 450"/>
                <a:gd name="T57" fmla="*/ 2147483647 h 475"/>
                <a:gd name="T58" fmla="*/ 2147483647 w 450"/>
                <a:gd name="T59" fmla="*/ 2147483647 h 475"/>
                <a:gd name="T60" fmla="*/ 2147483647 w 450"/>
                <a:gd name="T61" fmla="*/ 2147483647 h 475"/>
                <a:gd name="T62" fmla="*/ 2147483647 w 450"/>
                <a:gd name="T63" fmla="*/ 2147483647 h 475"/>
                <a:gd name="T64" fmla="*/ 2147483647 w 450"/>
                <a:gd name="T65" fmla="*/ 2147483647 h 475"/>
                <a:gd name="T66" fmla="*/ 2147483647 w 450"/>
                <a:gd name="T67" fmla="*/ 2147483647 h 475"/>
                <a:gd name="T68" fmla="*/ 2147483647 w 450"/>
                <a:gd name="T69" fmla="*/ 2147483647 h 475"/>
                <a:gd name="T70" fmla="*/ 2147483647 w 450"/>
                <a:gd name="T71" fmla="*/ 2147483647 h 475"/>
                <a:gd name="T72" fmla="*/ 2147483647 w 450"/>
                <a:gd name="T73" fmla="*/ 2147483647 h 475"/>
                <a:gd name="T74" fmla="*/ 2147483647 w 450"/>
                <a:gd name="T75" fmla="*/ 2147483647 h 475"/>
                <a:gd name="T76" fmla="*/ 2147483647 w 450"/>
                <a:gd name="T77" fmla="*/ 2147483647 h 475"/>
                <a:gd name="T78" fmla="*/ 2147483647 w 450"/>
                <a:gd name="T79" fmla="*/ 2147483647 h 475"/>
                <a:gd name="T80" fmla="*/ 2147483647 w 450"/>
                <a:gd name="T81" fmla="*/ 2147483647 h 475"/>
                <a:gd name="T82" fmla="*/ 2147483647 w 450"/>
                <a:gd name="T83" fmla="*/ 2147483647 h 475"/>
                <a:gd name="T84" fmla="*/ 2147483647 w 450"/>
                <a:gd name="T85" fmla="*/ 2147483647 h 475"/>
                <a:gd name="T86" fmla="*/ 2147483647 w 450"/>
                <a:gd name="T87" fmla="*/ 2147483647 h 475"/>
                <a:gd name="T88" fmla="*/ 2147483647 w 450"/>
                <a:gd name="T89" fmla="*/ 2147483647 h 475"/>
                <a:gd name="T90" fmla="*/ 2147483647 w 450"/>
                <a:gd name="T91" fmla="*/ 2147483647 h 475"/>
                <a:gd name="T92" fmla="*/ 2147483647 w 450"/>
                <a:gd name="T93" fmla="*/ 2147483647 h 475"/>
                <a:gd name="T94" fmla="*/ 2147483647 w 450"/>
                <a:gd name="T95" fmla="*/ 2147483647 h 475"/>
                <a:gd name="T96" fmla="*/ 2147483647 w 450"/>
                <a:gd name="T97" fmla="*/ 2147483647 h 475"/>
                <a:gd name="T98" fmla="*/ 2147483647 w 450"/>
                <a:gd name="T99" fmla="*/ 2147483647 h 475"/>
                <a:gd name="T100" fmla="*/ 2147483647 w 450"/>
                <a:gd name="T101" fmla="*/ 2147483647 h 475"/>
                <a:gd name="T102" fmla="*/ 2147483647 w 450"/>
                <a:gd name="T103" fmla="*/ 2147483647 h 475"/>
                <a:gd name="T104" fmla="*/ 2147483647 w 450"/>
                <a:gd name="T105" fmla="*/ 2147483647 h 475"/>
                <a:gd name="T106" fmla="*/ 2147483647 w 450"/>
                <a:gd name="T107" fmla="*/ 2147483647 h 475"/>
                <a:gd name="T108" fmla="*/ 2147483647 w 450"/>
                <a:gd name="T109" fmla="*/ 2147483647 h 475"/>
                <a:gd name="T110" fmla="*/ 2147483647 w 450"/>
                <a:gd name="T111" fmla="*/ 2147483647 h 475"/>
                <a:gd name="T112" fmla="*/ 2147483647 w 450"/>
                <a:gd name="T113" fmla="*/ 2147483647 h 475"/>
                <a:gd name="T114" fmla="*/ 2147483647 w 450"/>
                <a:gd name="T115" fmla="*/ 2147483647 h 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475"/>
                <a:gd name="T176" fmla="*/ 450 w 450"/>
                <a:gd name="T177" fmla="*/ 475 h 4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475">
                  <a:moveTo>
                    <a:pt x="82" y="360"/>
                  </a:moveTo>
                  <a:lnTo>
                    <a:pt x="82" y="360"/>
                  </a:lnTo>
                  <a:lnTo>
                    <a:pt x="74" y="352"/>
                  </a:lnTo>
                  <a:lnTo>
                    <a:pt x="82" y="336"/>
                  </a:lnTo>
                  <a:lnTo>
                    <a:pt x="82" y="327"/>
                  </a:lnTo>
                  <a:lnTo>
                    <a:pt x="82" y="319"/>
                  </a:lnTo>
                  <a:lnTo>
                    <a:pt x="90" y="311"/>
                  </a:lnTo>
                  <a:lnTo>
                    <a:pt x="90" y="303"/>
                  </a:lnTo>
                  <a:lnTo>
                    <a:pt x="82" y="303"/>
                  </a:lnTo>
                  <a:lnTo>
                    <a:pt x="82" y="295"/>
                  </a:lnTo>
                  <a:lnTo>
                    <a:pt x="82" y="278"/>
                  </a:lnTo>
                  <a:lnTo>
                    <a:pt x="74" y="270"/>
                  </a:lnTo>
                  <a:lnTo>
                    <a:pt x="65" y="262"/>
                  </a:lnTo>
                  <a:lnTo>
                    <a:pt x="57" y="245"/>
                  </a:lnTo>
                  <a:lnTo>
                    <a:pt x="57" y="221"/>
                  </a:lnTo>
                  <a:lnTo>
                    <a:pt x="49" y="221"/>
                  </a:lnTo>
                  <a:lnTo>
                    <a:pt x="41" y="188"/>
                  </a:lnTo>
                  <a:lnTo>
                    <a:pt x="41" y="180"/>
                  </a:lnTo>
                  <a:lnTo>
                    <a:pt x="41" y="164"/>
                  </a:lnTo>
                  <a:lnTo>
                    <a:pt x="33" y="139"/>
                  </a:lnTo>
                  <a:lnTo>
                    <a:pt x="33" y="131"/>
                  </a:lnTo>
                  <a:lnTo>
                    <a:pt x="25" y="123"/>
                  </a:lnTo>
                  <a:lnTo>
                    <a:pt x="16" y="98"/>
                  </a:lnTo>
                  <a:lnTo>
                    <a:pt x="16" y="73"/>
                  </a:lnTo>
                  <a:lnTo>
                    <a:pt x="8" y="65"/>
                  </a:lnTo>
                  <a:lnTo>
                    <a:pt x="0" y="41"/>
                  </a:lnTo>
                  <a:lnTo>
                    <a:pt x="0" y="24"/>
                  </a:lnTo>
                  <a:lnTo>
                    <a:pt x="8" y="24"/>
                  </a:lnTo>
                  <a:lnTo>
                    <a:pt x="16" y="24"/>
                  </a:lnTo>
                  <a:lnTo>
                    <a:pt x="25" y="24"/>
                  </a:lnTo>
                  <a:lnTo>
                    <a:pt x="49" y="24"/>
                  </a:lnTo>
                  <a:lnTo>
                    <a:pt x="57" y="24"/>
                  </a:lnTo>
                  <a:lnTo>
                    <a:pt x="65" y="16"/>
                  </a:lnTo>
                  <a:lnTo>
                    <a:pt x="74" y="16"/>
                  </a:lnTo>
                  <a:lnTo>
                    <a:pt x="82" y="16"/>
                  </a:lnTo>
                  <a:lnTo>
                    <a:pt x="106" y="16"/>
                  </a:lnTo>
                  <a:lnTo>
                    <a:pt x="123" y="8"/>
                  </a:lnTo>
                  <a:lnTo>
                    <a:pt x="139" y="8"/>
                  </a:lnTo>
                  <a:lnTo>
                    <a:pt x="172" y="8"/>
                  </a:lnTo>
                  <a:lnTo>
                    <a:pt x="180" y="8"/>
                  </a:lnTo>
                  <a:lnTo>
                    <a:pt x="213" y="0"/>
                  </a:lnTo>
                  <a:lnTo>
                    <a:pt x="213" y="8"/>
                  </a:lnTo>
                  <a:lnTo>
                    <a:pt x="205" y="16"/>
                  </a:lnTo>
                  <a:lnTo>
                    <a:pt x="197" y="32"/>
                  </a:lnTo>
                  <a:lnTo>
                    <a:pt x="213" y="41"/>
                  </a:lnTo>
                  <a:lnTo>
                    <a:pt x="221" y="49"/>
                  </a:lnTo>
                  <a:lnTo>
                    <a:pt x="229" y="57"/>
                  </a:lnTo>
                  <a:lnTo>
                    <a:pt x="238" y="57"/>
                  </a:lnTo>
                  <a:lnTo>
                    <a:pt x="254" y="73"/>
                  </a:lnTo>
                  <a:lnTo>
                    <a:pt x="254" y="82"/>
                  </a:lnTo>
                  <a:lnTo>
                    <a:pt x="270" y="98"/>
                  </a:lnTo>
                  <a:lnTo>
                    <a:pt x="270" y="106"/>
                  </a:lnTo>
                  <a:lnTo>
                    <a:pt x="295" y="114"/>
                  </a:lnTo>
                  <a:lnTo>
                    <a:pt x="303" y="123"/>
                  </a:lnTo>
                  <a:lnTo>
                    <a:pt x="311" y="131"/>
                  </a:lnTo>
                  <a:lnTo>
                    <a:pt x="319" y="139"/>
                  </a:lnTo>
                  <a:lnTo>
                    <a:pt x="328" y="139"/>
                  </a:lnTo>
                  <a:lnTo>
                    <a:pt x="336" y="147"/>
                  </a:lnTo>
                  <a:lnTo>
                    <a:pt x="336" y="155"/>
                  </a:lnTo>
                  <a:lnTo>
                    <a:pt x="344" y="164"/>
                  </a:lnTo>
                  <a:lnTo>
                    <a:pt x="352" y="164"/>
                  </a:lnTo>
                  <a:lnTo>
                    <a:pt x="344" y="172"/>
                  </a:lnTo>
                  <a:lnTo>
                    <a:pt x="352" y="172"/>
                  </a:lnTo>
                  <a:lnTo>
                    <a:pt x="360" y="180"/>
                  </a:lnTo>
                  <a:lnTo>
                    <a:pt x="369" y="180"/>
                  </a:lnTo>
                  <a:lnTo>
                    <a:pt x="377" y="188"/>
                  </a:lnTo>
                  <a:lnTo>
                    <a:pt x="385" y="188"/>
                  </a:lnTo>
                  <a:lnTo>
                    <a:pt x="377" y="196"/>
                  </a:lnTo>
                  <a:lnTo>
                    <a:pt x="385" y="196"/>
                  </a:lnTo>
                  <a:lnTo>
                    <a:pt x="385" y="204"/>
                  </a:lnTo>
                  <a:lnTo>
                    <a:pt x="393" y="204"/>
                  </a:lnTo>
                  <a:lnTo>
                    <a:pt x="393" y="213"/>
                  </a:lnTo>
                  <a:lnTo>
                    <a:pt x="393" y="229"/>
                  </a:lnTo>
                  <a:lnTo>
                    <a:pt x="401" y="229"/>
                  </a:lnTo>
                  <a:lnTo>
                    <a:pt x="410" y="229"/>
                  </a:lnTo>
                  <a:lnTo>
                    <a:pt x="426" y="254"/>
                  </a:lnTo>
                  <a:lnTo>
                    <a:pt x="426" y="262"/>
                  </a:lnTo>
                  <a:lnTo>
                    <a:pt x="434" y="278"/>
                  </a:lnTo>
                  <a:lnTo>
                    <a:pt x="450" y="286"/>
                  </a:lnTo>
                  <a:lnTo>
                    <a:pt x="442" y="295"/>
                  </a:lnTo>
                  <a:lnTo>
                    <a:pt x="434" y="303"/>
                  </a:lnTo>
                  <a:lnTo>
                    <a:pt x="426" y="303"/>
                  </a:lnTo>
                  <a:lnTo>
                    <a:pt x="426" y="295"/>
                  </a:lnTo>
                  <a:lnTo>
                    <a:pt x="418" y="303"/>
                  </a:lnTo>
                  <a:lnTo>
                    <a:pt x="418" y="295"/>
                  </a:lnTo>
                  <a:lnTo>
                    <a:pt x="418" y="303"/>
                  </a:lnTo>
                  <a:lnTo>
                    <a:pt x="426" y="295"/>
                  </a:lnTo>
                  <a:lnTo>
                    <a:pt x="426" y="303"/>
                  </a:lnTo>
                  <a:lnTo>
                    <a:pt x="434" y="303"/>
                  </a:lnTo>
                  <a:lnTo>
                    <a:pt x="442" y="303"/>
                  </a:lnTo>
                  <a:lnTo>
                    <a:pt x="442" y="311"/>
                  </a:lnTo>
                  <a:lnTo>
                    <a:pt x="434" y="319"/>
                  </a:lnTo>
                  <a:lnTo>
                    <a:pt x="426" y="311"/>
                  </a:lnTo>
                  <a:lnTo>
                    <a:pt x="426" y="319"/>
                  </a:lnTo>
                  <a:lnTo>
                    <a:pt x="418" y="311"/>
                  </a:lnTo>
                  <a:lnTo>
                    <a:pt x="434" y="327"/>
                  </a:lnTo>
                  <a:lnTo>
                    <a:pt x="426" y="327"/>
                  </a:lnTo>
                  <a:lnTo>
                    <a:pt x="426" y="336"/>
                  </a:lnTo>
                  <a:lnTo>
                    <a:pt x="434" y="344"/>
                  </a:lnTo>
                  <a:lnTo>
                    <a:pt x="426" y="360"/>
                  </a:lnTo>
                  <a:lnTo>
                    <a:pt x="418" y="360"/>
                  </a:lnTo>
                  <a:lnTo>
                    <a:pt x="418" y="368"/>
                  </a:lnTo>
                  <a:lnTo>
                    <a:pt x="426" y="368"/>
                  </a:lnTo>
                  <a:lnTo>
                    <a:pt x="418" y="385"/>
                  </a:lnTo>
                  <a:lnTo>
                    <a:pt x="410" y="385"/>
                  </a:lnTo>
                  <a:lnTo>
                    <a:pt x="410" y="393"/>
                  </a:lnTo>
                  <a:lnTo>
                    <a:pt x="418" y="393"/>
                  </a:lnTo>
                  <a:lnTo>
                    <a:pt x="410" y="393"/>
                  </a:lnTo>
                  <a:lnTo>
                    <a:pt x="418" y="401"/>
                  </a:lnTo>
                  <a:lnTo>
                    <a:pt x="410" y="401"/>
                  </a:lnTo>
                  <a:lnTo>
                    <a:pt x="418" y="401"/>
                  </a:lnTo>
                  <a:lnTo>
                    <a:pt x="410" y="409"/>
                  </a:lnTo>
                  <a:lnTo>
                    <a:pt x="418" y="426"/>
                  </a:lnTo>
                  <a:lnTo>
                    <a:pt x="393" y="426"/>
                  </a:lnTo>
                  <a:lnTo>
                    <a:pt x="377" y="418"/>
                  </a:lnTo>
                  <a:lnTo>
                    <a:pt x="377" y="426"/>
                  </a:lnTo>
                  <a:lnTo>
                    <a:pt x="369" y="426"/>
                  </a:lnTo>
                  <a:lnTo>
                    <a:pt x="369" y="434"/>
                  </a:lnTo>
                  <a:lnTo>
                    <a:pt x="369" y="442"/>
                  </a:lnTo>
                  <a:lnTo>
                    <a:pt x="377" y="450"/>
                  </a:lnTo>
                  <a:lnTo>
                    <a:pt x="377" y="475"/>
                  </a:lnTo>
                  <a:lnTo>
                    <a:pt x="360" y="475"/>
                  </a:lnTo>
                  <a:lnTo>
                    <a:pt x="360" y="458"/>
                  </a:lnTo>
                  <a:lnTo>
                    <a:pt x="352" y="458"/>
                  </a:lnTo>
                  <a:lnTo>
                    <a:pt x="352" y="450"/>
                  </a:lnTo>
                  <a:lnTo>
                    <a:pt x="336" y="458"/>
                  </a:lnTo>
                  <a:lnTo>
                    <a:pt x="319" y="458"/>
                  </a:lnTo>
                  <a:lnTo>
                    <a:pt x="311" y="458"/>
                  </a:lnTo>
                  <a:lnTo>
                    <a:pt x="270" y="458"/>
                  </a:lnTo>
                  <a:lnTo>
                    <a:pt x="254" y="458"/>
                  </a:lnTo>
                  <a:lnTo>
                    <a:pt x="229" y="458"/>
                  </a:lnTo>
                  <a:lnTo>
                    <a:pt x="221" y="458"/>
                  </a:lnTo>
                  <a:lnTo>
                    <a:pt x="197" y="467"/>
                  </a:lnTo>
                  <a:lnTo>
                    <a:pt x="188" y="467"/>
                  </a:lnTo>
                  <a:lnTo>
                    <a:pt x="172" y="467"/>
                  </a:lnTo>
                  <a:lnTo>
                    <a:pt x="156" y="467"/>
                  </a:lnTo>
                  <a:lnTo>
                    <a:pt x="115" y="467"/>
                  </a:lnTo>
                  <a:lnTo>
                    <a:pt x="106" y="467"/>
                  </a:lnTo>
                  <a:lnTo>
                    <a:pt x="106" y="450"/>
                  </a:lnTo>
                  <a:lnTo>
                    <a:pt x="98" y="442"/>
                  </a:lnTo>
                  <a:lnTo>
                    <a:pt x="98" y="434"/>
                  </a:lnTo>
                  <a:lnTo>
                    <a:pt x="90" y="418"/>
                  </a:lnTo>
                  <a:lnTo>
                    <a:pt x="90" y="409"/>
                  </a:lnTo>
                  <a:lnTo>
                    <a:pt x="90" y="385"/>
                  </a:lnTo>
                  <a:lnTo>
                    <a:pt x="82" y="360"/>
                  </a:lnTo>
                  <a:close/>
                  <a:moveTo>
                    <a:pt x="418" y="409"/>
                  </a:moveTo>
                  <a:lnTo>
                    <a:pt x="418" y="401"/>
                  </a:lnTo>
                  <a:lnTo>
                    <a:pt x="426" y="401"/>
                  </a:lnTo>
                  <a:lnTo>
                    <a:pt x="418" y="426"/>
                  </a:lnTo>
                  <a:lnTo>
                    <a:pt x="418" y="409"/>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16" name="Freeform 13"/>
            <p:cNvSpPr>
              <a:spLocks noChangeAspect="1" noEditPoints="1"/>
            </p:cNvSpPr>
            <p:nvPr/>
          </p:nvSpPr>
          <p:spPr bwMode="auto">
            <a:xfrm>
              <a:off x="4048125" y="4689475"/>
              <a:ext cx="844550" cy="531813"/>
            </a:xfrm>
            <a:custGeom>
              <a:avLst/>
              <a:gdLst>
                <a:gd name="T0" fmla="*/ 2147483647 w 540"/>
                <a:gd name="T1" fmla="*/ 2147483647 h 344"/>
                <a:gd name="T2" fmla="*/ 2147483647 w 540"/>
                <a:gd name="T3" fmla="*/ 2147483647 h 344"/>
                <a:gd name="T4" fmla="*/ 2147483647 w 540"/>
                <a:gd name="T5" fmla="*/ 2147483647 h 344"/>
                <a:gd name="T6" fmla="*/ 2147483647 w 540"/>
                <a:gd name="T7" fmla="*/ 0 h 344"/>
                <a:gd name="T8" fmla="*/ 2147483647 w 540"/>
                <a:gd name="T9" fmla="*/ 2147483647 h 344"/>
                <a:gd name="T10" fmla="*/ 2147483647 w 540"/>
                <a:gd name="T11" fmla="*/ 2147483647 h 344"/>
                <a:gd name="T12" fmla="*/ 2147483647 w 540"/>
                <a:gd name="T13" fmla="*/ 2147483647 h 344"/>
                <a:gd name="T14" fmla="*/ 2147483647 w 540"/>
                <a:gd name="T15" fmla="*/ 2147483647 h 344"/>
                <a:gd name="T16" fmla="*/ 0 w 540"/>
                <a:gd name="T17" fmla="*/ 2147483647 h 344"/>
                <a:gd name="T18" fmla="*/ 2147483647 w 540"/>
                <a:gd name="T19" fmla="*/ 2147483647 h 344"/>
                <a:gd name="T20" fmla="*/ 2147483647 w 540"/>
                <a:gd name="T21" fmla="*/ 2147483647 h 344"/>
                <a:gd name="T22" fmla="*/ 2147483647 w 540"/>
                <a:gd name="T23" fmla="*/ 2147483647 h 344"/>
                <a:gd name="T24" fmla="*/ 2147483647 w 540"/>
                <a:gd name="T25" fmla="*/ 2147483647 h 344"/>
                <a:gd name="T26" fmla="*/ 2147483647 w 540"/>
                <a:gd name="T27" fmla="*/ 2147483647 h 344"/>
                <a:gd name="T28" fmla="*/ 2147483647 w 540"/>
                <a:gd name="T29" fmla="*/ 2147483647 h 344"/>
                <a:gd name="T30" fmla="*/ 2147483647 w 540"/>
                <a:gd name="T31" fmla="*/ 2147483647 h 344"/>
                <a:gd name="T32" fmla="*/ 2147483647 w 540"/>
                <a:gd name="T33" fmla="*/ 2147483647 h 344"/>
                <a:gd name="T34" fmla="*/ 2147483647 w 540"/>
                <a:gd name="T35" fmla="*/ 2147483647 h 344"/>
                <a:gd name="T36" fmla="*/ 2147483647 w 540"/>
                <a:gd name="T37" fmla="*/ 2147483647 h 344"/>
                <a:gd name="T38" fmla="*/ 2147483647 w 540"/>
                <a:gd name="T39" fmla="*/ 2147483647 h 344"/>
                <a:gd name="T40" fmla="*/ 2147483647 w 540"/>
                <a:gd name="T41" fmla="*/ 2147483647 h 344"/>
                <a:gd name="T42" fmla="*/ 2147483647 w 540"/>
                <a:gd name="T43" fmla="*/ 2147483647 h 344"/>
                <a:gd name="T44" fmla="*/ 2147483647 w 540"/>
                <a:gd name="T45" fmla="*/ 2147483647 h 344"/>
                <a:gd name="T46" fmla="*/ 2147483647 w 540"/>
                <a:gd name="T47" fmla="*/ 2147483647 h 344"/>
                <a:gd name="T48" fmla="*/ 2147483647 w 540"/>
                <a:gd name="T49" fmla="*/ 2147483647 h 344"/>
                <a:gd name="T50" fmla="*/ 2147483647 w 540"/>
                <a:gd name="T51" fmla="*/ 2147483647 h 344"/>
                <a:gd name="T52" fmla="*/ 2147483647 w 540"/>
                <a:gd name="T53" fmla="*/ 2147483647 h 344"/>
                <a:gd name="T54" fmla="*/ 2147483647 w 540"/>
                <a:gd name="T55" fmla="*/ 2147483647 h 344"/>
                <a:gd name="T56" fmla="*/ 2147483647 w 540"/>
                <a:gd name="T57" fmla="*/ 2147483647 h 344"/>
                <a:gd name="T58" fmla="*/ 2147483647 w 540"/>
                <a:gd name="T59" fmla="*/ 2147483647 h 344"/>
                <a:gd name="T60" fmla="*/ 2147483647 w 540"/>
                <a:gd name="T61" fmla="*/ 2147483647 h 344"/>
                <a:gd name="T62" fmla="*/ 2147483647 w 540"/>
                <a:gd name="T63" fmla="*/ 2147483647 h 344"/>
                <a:gd name="T64" fmla="*/ 2147483647 w 540"/>
                <a:gd name="T65" fmla="*/ 2147483647 h 344"/>
                <a:gd name="T66" fmla="*/ 2147483647 w 540"/>
                <a:gd name="T67" fmla="*/ 2147483647 h 344"/>
                <a:gd name="T68" fmla="*/ 2147483647 w 540"/>
                <a:gd name="T69" fmla="*/ 2147483647 h 344"/>
                <a:gd name="T70" fmla="*/ 2147483647 w 540"/>
                <a:gd name="T71" fmla="*/ 2147483647 h 344"/>
                <a:gd name="T72" fmla="*/ 2147483647 w 540"/>
                <a:gd name="T73" fmla="*/ 2147483647 h 344"/>
                <a:gd name="T74" fmla="*/ 2147483647 w 540"/>
                <a:gd name="T75" fmla="*/ 2147483647 h 344"/>
                <a:gd name="T76" fmla="*/ 2147483647 w 540"/>
                <a:gd name="T77" fmla="*/ 2147483647 h 344"/>
                <a:gd name="T78" fmla="*/ 2147483647 w 540"/>
                <a:gd name="T79" fmla="*/ 2147483647 h 344"/>
                <a:gd name="T80" fmla="*/ 2147483647 w 540"/>
                <a:gd name="T81" fmla="*/ 2147483647 h 344"/>
                <a:gd name="T82" fmla="*/ 2147483647 w 540"/>
                <a:gd name="T83" fmla="*/ 2147483647 h 344"/>
                <a:gd name="T84" fmla="*/ 2147483647 w 540"/>
                <a:gd name="T85" fmla="*/ 2147483647 h 344"/>
                <a:gd name="T86" fmla="*/ 2147483647 w 540"/>
                <a:gd name="T87" fmla="*/ 2147483647 h 344"/>
                <a:gd name="T88" fmla="*/ 2147483647 w 540"/>
                <a:gd name="T89" fmla="*/ 2147483647 h 344"/>
                <a:gd name="T90" fmla="*/ 2147483647 w 540"/>
                <a:gd name="T91" fmla="*/ 2147483647 h 344"/>
                <a:gd name="T92" fmla="*/ 2147483647 w 540"/>
                <a:gd name="T93" fmla="*/ 2147483647 h 344"/>
                <a:gd name="T94" fmla="*/ 2147483647 w 540"/>
                <a:gd name="T95" fmla="*/ 2147483647 h 344"/>
                <a:gd name="T96" fmla="*/ 2147483647 w 540"/>
                <a:gd name="T97" fmla="*/ 2147483647 h 344"/>
                <a:gd name="T98" fmla="*/ 2147483647 w 540"/>
                <a:gd name="T99" fmla="*/ 2147483647 h 3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0"/>
                <a:gd name="T151" fmla="*/ 0 h 344"/>
                <a:gd name="T152" fmla="*/ 540 w 540"/>
                <a:gd name="T153" fmla="*/ 344 h 3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0" h="344">
                  <a:moveTo>
                    <a:pt x="90" y="33"/>
                  </a:moveTo>
                  <a:lnTo>
                    <a:pt x="82" y="41"/>
                  </a:lnTo>
                  <a:lnTo>
                    <a:pt x="65" y="33"/>
                  </a:lnTo>
                  <a:lnTo>
                    <a:pt x="49" y="25"/>
                  </a:lnTo>
                  <a:lnTo>
                    <a:pt x="49" y="17"/>
                  </a:lnTo>
                  <a:lnTo>
                    <a:pt x="57" y="8"/>
                  </a:lnTo>
                  <a:lnTo>
                    <a:pt x="65" y="0"/>
                  </a:lnTo>
                  <a:lnTo>
                    <a:pt x="90" y="0"/>
                  </a:lnTo>
                  <a:lnTo>
                    <a:pt x="98" y="8"/>
                  </a:lnTo>
                  <a:lnTo>
                    <a:pt x="90" y="33"/>
                  </a:lnTo>
                  <a:close/>
                  <a:moveTo>
                    <a:pt x="16" y="25"/>
                  </a:moveTo>
                  <a:lnTo>
                    <a:pt x="24" y="25"/>
                  </a:lnTo>
                  <a:lnTo>
                    <a:pt x="16" y="33"/>
                  </a:lnTo>
                  <a:lnTo>
                    <a:pt x="8" y="41"/>
                  </a:lnTo>
                  <a:lnTo>
                    <a:pt x="0" y="41"/>
                  </a:lnTo>
                  <a:lnTo>
                    <a:pt x="0" y="33"/>
                  </a:lnTo>
                  <a:lnTo>
                    <a:pt x="16" y="25"/>
                  </a:lnTo>
                  <a:close/>
                  <a:moveTo>
                    <a:pt x="254" y="99"/>
                  </a:moveTo>
                  <a:lnTo>
                    <a:pt x="254" y="99"/>
                  </a:lnTo>
                  <a:lnTo>
                    <a:pt x="237" y="107"/>
                  </a:lnTo>
                  <a:lnTo>
                    <a:pt x="237" y="99"/>
                  </a:lnTo>
                  <a:lnTo>
                    <a:pt x="213" y="99"/>
                  </a:lnTo>
                  <a:lnTo>
                    <a:pt x="196" y="82"/>
                  </a:lnTo>
                  <a:lnTo>
                    <a:pt x="196" y="66"/>
                  </a:lnTo>
                  <a:lnTo>
                    <a:pt x="213" y="66"/>
                  </a:lnTo>
                  <a:lnTo>
                    <a:pt x="221" y="58"/>
                  </a:lnTo>
                  <a:lnTo>
                    <a:pt x="229" y="66"/>
                  </a:lnTo>
                  <a:lnTo>
                    <a:pt x="246" y="82"/>
                  </a:lnTo>
                  <a:lnTo>
                    <a:pt x="254" y="99"/>
                  </a:lnTo>
                  <a:close/>
                  <a:moveTo>
                    <a:pt x="352" y="115"/>
                  </a:moveTo>
                  <a:lnTo>
                    <a:pt x="344" y="123"/>
                  </a:lnTo>
                  <a:lnTo>
                    <a:pt x="336" y="123"/>
                  </a:lnTo>
                  <a:lnTo>
                    <a:pt x="319" y="123"/>
                  </a:lnTo>
                  <a:lnTo>
                    <a:pt x="295" y="123"/>
                  </a:lnTo>
                  <a:lnTo>
                    <a:pt x="295" y="115"/>
                  </a:lnTo>
                  <a:lnTo>
                    <a:pt x="303" y="107"/>
                  </a:lnTo>
                  <a:lnTo>
                    <a:pt x="319" y="107"/>
                  </a:lnTo>
                  <a:lnTo>
                    <a:pt x="327" y="107"/>
                  </a:lnTo>
                  <a:lnTo>
                    <a:pt x="327" y="115"/>
                  </a:lnTo>
                  <a:lnTo>
                    <a:pt x="352" y="115"/>
                  </a:lnTo>
                  <a:close/>
                  <a:moveTo>
                    <a:pt x="401" y="172"/>
                  </a:moveTo>
                  <a:lnTo>
                    <a:pt x="393" y="172"/>
                  </a:lnTo>
                  <a:lnTo>
                    <a:pt x="385" y="172"/>
                  </a:lnTo>
                  <a:lnTo>
                    <a:pt x="377" y="148"/>
                  </a:lnTo>
                  <a:lnTo>
                    <a:pt x="360" y="148"/>
                  </a:lnTo>
                  <a:lnTo>
                    <a:pt x="352" y="140"/>
                  </a:lnTo>
                  <a:lnTo>
                    <a:pt x="360" y="131"/>
                  </a:lnTo>
                  <a:lnTo>
                    <a:pt x="360" y="123"/>
                  </a:lnTo>
                  <a:lnTo>
                    <a:pt x="377" y="140"/>
                  </a:lnTo>
                  <a:lnTo>
                    <a:pt x="385" y="140"/>
                  </a:lnTo>
                  <a:lnTo>
                    <a:pt x="393" y="140"/>
                  </a:lnTo>
                  <a:lnTo>
                    <a:pt x="418" y="148"/>
                  </a:lnTo>
                  <a:lnTo>
                    <a:pt x="426" y="156"/>
                  </a:lnTo>
                  <a:lnTo>
                    <a:pt x="418" y="164"/>
                  </a:lnTo>
                  <a:lnTo>
                    <a:pt x="401" y="172"/>
                  </a:lnTo>
                  <a:close/>
                  <a:moveTo>
                    <a:pt x="319" y="140"/>
                  </a:moveTo>
                  <a:lnTo>
                    <a:pt x="327" y="140"/>
                  </a:lnTo>
                  <a:lnTo>
                    <a:pt x="344" y="148"/>
                  </a:lnTo>
                  <a:lnTo>
                    <a:pt x="344" y="156"/>
                  </a:lnTo>
                  <a:lnTo>
                    <a:pt x="336" y="156"/>
                  </a:lnTo>
                  <a:lnTo>
                    <a:pt x="327" y="156"/>
                  </a:lnTo>
                  <a:lnTo>
                    <a:pt x="327" y="148"/>
                  </a:lnTo>
                  <a:lnTo>
                    <a:pt x="319" y="140"/>
                  </a:lnTo>
                  <a:close/>
                  <a:moveTo>
                    <a:pt x="459" y="344"/>
                  </a:moveTo>
                  <a:lnTo>
                    <a:pt x="442" y="336"/>
                  </a:lnTo>
                  <a:lnTo>
                    <a:pt x="434" y="336"/>
                  </a:lnTo>
                  <a:lnTo>
                    <a:pt x="434" y="328"/>
                  </a:lnTo>
                  <a:lnTo>
                    <a:pt x="434" y="303"/>
                  </a:lnTo>
                  <a:lnTo>
                    <a:pt x="426" y="287"/>
                  </a:lnTo>
                  <a:lnTo>
                    <a:pt x="426" y="271"/>
                  </a:lnTo>
                  <a:lnTo>
                    <a:pt x="418" y="254"/>
                  </a:lnTo>
                  <a:lnTo>
                    <a:pt x="442" y="238"/>
                  </a:lnTo>
                  <a:lnTo>
                    <a:pt x="434" y="213"/>
                  </a:lnTo>
                  <a:lnTo>
                    <a:pt x="434" y="205"/>
                  </a:lnTo>
                  <a:lnTo>
                    <a:pt x="499" y="238"/>
                  </a:lnTo>
                  <a:lnTo>
                    <a:pt x="516" y="246"/>
                  </a:lnTo>
                  <a:lnTo>
                    <a:pt x="516" y="262"/>
                  </a:lnTo>
                  <a:lnTo>
                    <a:pt x="524" y="262"/>
                  </a:lnTo>
                  <a:lnTo>
                    <a:pt x="524" y="271"/>
                  </a:lnTo>
                  <a:lnTo>
                    <a:pt x="540" y="279"/>
                  </a:lnTo>
                  <a:lnTo>
                    <a:pt x="540" y="287"/>
                  </a:lnTo>
                  <a:lnTo>
                    <a:pt x="532" y="295"/>
                  </a:lnTo>
                  <a:lnTo>
                    <a:pt x="524" y="303"/>
                  </a:lnTo>
                  <a:lnTo>
                    <a:pt x="491" y="312"/>
                  </a:lnTo>
                  <a:lnTo>
                    <a:pt x="467" y="328"/>
                  </a:lnTo>
                  <a:lnTo>
                    <a:pt x="467" y="336"/>
                  </a:lnTo>
                  <a:lnTo>
                    <a:pt x="459" y="344"/>
                  </a:lnTo>
                  <a:close/>
                </a:path>
              </a:pathLst>
            </a:custGeom>
            <a:noFill/>
            <a:ln w="3175">
              <a:solidFill>
                <a:schemeClr val="tx1"/>
              </a:solidFill>
              <a:round/>
              <a:headEnd/>
              <a:tailEnd/>
            </a:ln>
          </p:spPr>
          <p:txBody>
            <a:bodyPr/>
            <a:lstStyle/>
            <a:p>
              <a:endParaRPr lang="en-US"/>
            </a:p>
          </p:txBody>
        </p:sp>
        <p:sp>
          <p:nvSpPr>
            <p:cNvPr id="17" name="Freeform 14"/>
            <p:cNvSpPr>
              <a:spLocks noChangeAspect="1"/>
            </p:cNvSpPr>
            <p:nvPr/>
          </p:nvSpPr>
          <p:spPr bwMode="auto">
            <a:xfrm>
              <a:off x="3254375" y="1192213"/>
              <a:ext cx="782638" cy="1250950"/>
            </a:xfrm>
            <a:custGeom>
              <a:avLst/>
              <a:gdLst>
                <a:gd name="T0" fmla="*/ 2147483647 w 500"/>
                <a:gd name="T1" fmla="*/ 2147483647 h 811"/>
                <a:gd name="T2" fmla="*/ 2147483647 w 500"/>
                <a:gd name="T3" fmla="*/ 2147483647 h 811"/>
                <a:gd name="T4" fmla="*/ 2147483647 w 500"/>
                <a:gd name="T5" fmla="*/ 2147483647 h 811"/>
                <a:gd name="T6" fmla="*/ 2147483647 w 500"/>
                <a:gd name="T7" fmla="*/ 2147483647 h 811"/>
                <a:gd name="T8" fmla="*/ 0 w 500"/>
                <a:gd name="T9" fmla="*/ 2147483647 h 811"/>
                <a:gd name="T10" fmla="*/ 2147483647 w 500"/>
                <a:gd name="T11" fmla="*/ 2147483647 h 811"/>
                <a:gd name="T12" fmla="*/ 2147483647 w 500"/>
                <a:gd name="T13" fmla="*/ 2147483647 h 811"/>
                <a:gd name="T14" fmla="*/ 2147483647 w 500"/>
                <a:gd name="T15" fmla="*/ 2147483647 h 811"/>
                <a:gd name="T16" fmla="*/ 2147483647 w 500"/>
                <a:gd name="T17" fmla="*/ 2147483647 h 811"/>
                <a:gd name="T18" fmla="*/ 2147483647 w 500"/>
                <a:gd name="T19" fmla="*/ 2147483647 h 811"/>
                <a:gd name="T20" fmla="*/ 2147483647 w 500"/>
                <a:gd name="T21" fmla="*/ 2147483647 h 811"/>
                <a:gd name="T22" fmla="*/ 2147483647 w 500"/>
                <a:gd name="T23" fmla="*/ 2147483647 h 811"/>
                <a:gd name="T24" fmla="*/ 2147483647 w 500"/>
                <a:gd name="T25" fmla="*/ 2147483647 h 811"/>
                <a:gd name="T26" fmla="*/ 2147483647 w 500"/>
                <a:gd name="T27" fmla="*/ 2147483647 h 811"/>
                <a:gd name="T28" fmla="*/ 2147483647 w 500"/>
                <a:gd name="T29" fmla="*/ 2147483647 h 811"/>
                <a:gd name="T30" fmla="*/ 2147483647 w 500"/>
                <a:gd name="T31" fmla="*/ 2147483647 h 811"/>
                <a:gd name="T32" fmla="*/ 2147483647 w 500"/>
                <a:gd name="T33" fmla="*/ 2147483647 h 811"/>
                <a:gd name="T34" fmla="*/ 2147483647 w 500"/>
                <a:gd name="T35" fmla="*/ 2147483647 h 811"/>
                <a:gd name="T36" fmla="*/ 2147483647 w 500"/>
                <a:gd name="T37" fmla="*/ 2147483647 h 811"/>
                <a:gd name="T38" fmla="*/ 2147483647 w 500"/>
                <a:gd name="T39" fmla="*/ 2147483647 h 811"/>
                <a:gd name="T40" fmla="*/ 2147483647 w 500"/>
                <a:gd name="T41" fmla="*/ 2147483647 h 811"/>
                <a:gd name="T42" fmla="*/ 2147483647 w 500"/>
                <a:gd name="T43" fmla="*/ 2147483647 h 811"/>
                <a:gd name="T44" fmla="*/ 2147483647 w 500"/>
                <a:gd name="T45" fmla="*/ 2147483647 h 811"/>
                <a:gd name="T46" fmla="*/ 2147483647 w 500"/>
                <a:gd name="T47" fmla="*/ 2147483647 h 811"/>
                <a:gd name="T48" fmla="*/ 2147483647 w 500"/>
                <a:gd name="T49" fmla="*/ 2147483647 h 811"/>
                <a:gd name="T50" fmla="*/ 2147483647 w 500"/>
                <a:gd name="T51" fmla="*/ 2147483647 h 811"/>
                <a:gd name="T52" fmla="*/ 2147483647 w 500"/>
                <a:gd name="T53" fmla="*/ 2147483647 h 811"/>
                <a:gd name="T54" fmla="*/ 2147483647 w 500"/>
                <a:gd name="T55" fmla="*/ 2147483647 h 811"/>
                <a:gd name="T56" fmla="*/ 2147483647 w 500"/>
                <a:gd name="T57" fmla="*/ 2147483647 h 811"/>
                <a:gd name="T58" fmla="*/ 2147483647 w 500"/>
                <a:gd name="T59" fmla="*/ 2147483647 h 811"/>
                <a:gd name="T60" fmla="*/ 2147483647 w 500"/>
                <a:gd name="T61" fmla="*/ 2147483647 h 811"/>
                <a:gd name="T62" fmla="*/ 2147483647 w 500"/>
                <a:gd name="T63" fmla="*/ 2147483647 h 811"/>
                <a:gd name="T64" fmla="*/ 2147483647 w 500"/>
                <a:gd name="T65" fmla="*/ 2147483647 h 811"/>
                <a:gd name="T66" fmla="*/ 2147483647 w 500"/>
                <a:gd name="T67" fmla="*/ 2147483647 h 811"/>
                <a:gd name="T68" fmla="*/ 2147483647 w 500"/>
                <a:gd name="T69" fmla="*/ 2147483647 h 811"/>
                <a:gd name="T70" fmla="*/ 2147483647 w 500"/>
                <a:gd name="T71" fmla="*/ 2147483647 h 811"/>
                <a:gd name="T72" fmla="*/ 2147483647 w 500"/>
                <a:gd name="T73" fmla="*/ 2147483647 h 811"/>
                <a:gd name="T74" fmla="*/ 2147483647 w 500"/>
                <a:gd name="T75" fmla="*/ 2147483647 h 811"/>
                <a:gd name="T76" fmla="*/ 2147483647 w 500"/>
                <a:gd name="T77" fmla="*/ 2147483647 h 811"/>
                <a:gd name="T78" fmla="*/ 2147483647 w 500"/>
                <a:gd name="T79" fmla="*/ 2147483647 h 811"/>
                <a:gd name="T80" fmla="*/ 2147483647 w 500"/>
                <a:gd name="T81" fmla="*/ 2147483647 h 811"/>
                <a:gd name="T82" fmla="*/ 2147483647 w 500"/>
                <a:gd name="T83" fmla="*/ 2147483647 h 811"/>
                <a:gd name="T84" fmla="*/ 2147483647 w 500"/>
                <a:gd name="T85" fmla="*/ 2147483647 h 811"/>
                <a:gd name="T86" fmla="*/ 2147483647 w 500"/>
                <a:gd name="T87" fmla="*/ 2147483647 h 811"/>
                <a:gd name="T88" fmla="*/ 2147483647 w 500"/>
                <a:gd name="T89" fmla="*/ 2147483647 h 811"/>
                <a:gd name="T90" fmla="*/ 2147483647 w 500"/>
                <a:gd name="T91" fmla="*/ 2147483647 h 811"/>
                <a:gd name="T92" fmla="*/ 2147483647 w 500"/>
                <a:gd name="T93" fmla="*/ 2147483647 h 811"/>
                <a:gd name="T94" fmla="*/ 2147483647 w 500"/>
                <a:gd name="T95" fmla="*/ 2147483647 h 811"/>
                <a:gd name="T96" fmla="*/ 2147483647 w 500"/>
                <a:gd name="T97" fmla="*/ 2147483647 h 811"/>
                <a:gd name="T98" fmla="*/ 2147483647 w 500"/>
                <a:gd name="T99" fmla="*/ 2147483647 h 811"/>
                <a:gd name="T100" fmla="*/ 2147483647 w 500"/>
                <a:gd name="T101" fmla="*/ 2147483647 h 8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0"/>
                <a:gd name="T154" fmla="*/ 0 h 811"/>
                <a:gd name="T155" fmla="*/ 500 w 500"/>
                <a:gd name="T156" fmla="*/ 811 h 8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0" h="811">
                  <a:moveTo>
                    <a:pt x="491" y="606"/>
                  </a:moveTo>
                  <a:lnTo>
                    <a:pt x="483" y="655"/>
                  </a:lnTo>
                  <a:lnTo>
                    <a:pt x="483" y="680"/>
                  </a:lnTo>
                  <a:lnTo>
                    <a:pt x="475" y="704"/>
                  </a:lnTo>
                  <a:lnTo>
                    <a:pt x="467" y="762"/>
                  </a:lnTo>
                  <a:lnTo>
                    <a:pt x="459" y="811"/>
                  </a:lnTo>
                  <a:lnTo>
                    <a:pt x="426" y="803"/>
                  </a:lnTo>
                  <a:lnTo>
                    <a:pt x="377" y="794"/>
                  </a:lnTo>
                  <a:lnTo>
                    <a:pt x="311" y="786"/>
                  </a:lnTo>
                  <a:lnTo>
                    <a:pt x="229" y="770"/>
                  </a:lnTo>
                  <a:lnTo>
                    <a:pt x="213" y="770"/>
                  </a:lnTo>
                  <a:lnTo>
                    <a:pt x="155" y="753"/>
                  </a:lnTo>
                  <a:lnTo>
                    <a:pt x="8" y="721"/>
                  </a:lnTo>
                  <a:lnTo>
                    <a:pt x="0" y="721"/>
                  </a:lnTo>
                  <a:lnTo>
                    <a:pt x="41" y="549"/>
                  </a:lnTo>
                  <a:lnTo>
                    <a:pt x="41" y="532"/>
                  </a:lnTo>
                  <a:lnTo>
                    <a:pt x="49" y="532"/>
                  </a:lnTo>
                  <a:lnTo>
                    <a:pt x="57" y="516"/>
                  </a:lnTo>
                  <a:lnTo>
                    <a:pt x="57" y="508"/>
                  </a:lnTo>
                  <a:lnTo>
                    <a:pt x="65" y="499"/>
                  </a:lnTo>
                  <a:lnTo>
                    <a:pt x="57" y="499"/>
                  </a:lnTo>
                  <a:lnTo>
                    <a:pt x="57" y="491"/>
                  </a:lnTo>
                  <a:lnTo>
                    <a:pt x="41" y="483"/>
                  </a:lnTo>
                  <a:lnTo>
                    <a:pt x="49" y="467"/>
                  </a:lnTo>
                  <a:lnTo>
                    <a:pt x="49" y="458"/>
                  </a:lnTo>
                  <a:lnTo>
                    <a:pt x="65" y="434"/>
                  </a:lnTo>
                  <a:lnTo>
                    <a:pt x="74" y="434"/>
                  </a:lnTo>
                  <a:lnTo>
                    <a:pt x="82" y="426"/>
                  </a:lnTo>
                  <a:lnTo>
                    <a:pt x="82" y="409"/>
                  </a:lnTo>
                  <a:lnTo>
                    <a:pt x="90" y="409"/>
                  </a:lnTo>
                  <a:lnTo>
                    <a:pt x="106" y="393"/>
                  </a:lnTo>
                  <a:lnTo>
                    <a:pt x="106" y="385"/>
                  </a:lnTo>
                  <a:lnTo>
                    <a:pt x="123" y="360"/>
                  </a:lnTo>
                  <a:lnTo>
                    <a:pt x="123" y="344"/>
                  </a:lnTo>
                  <a:lnTo>
                    <a:pt x="106" y="327"/>
                  </a:lnTo>
                  <a:lnTo>
                    <a:pt x="106" y="311"/>
                  </a:lnTo>
                  <a:lnTo>
                    <a:pt x="98" y="303"/>
                  </a:lnTo>
                  <a:lnTo>
                    <a:pt x="106" y="295"/>
                  </a:lnTo>
                  <a:lnTo>
                    <a:pt x="106" y="278"/>
                  </a:lnTo>
                  <a:lnTo>
                    <a:pt x="98" y="270"/>
                  </a:lnTo>
                  <a:lnTo>
                    <a:pt x="106" y="262"/>
                  </a:lnTo>
                  <a:lnTo>
                    <a:pt x="106" y="254"/>
                  </a:lnTo>
                  <a:lnTo>
                    <a:pt x="123" y="196"/>
                  </a:lnTo>
                  <a:lnTo>
                    <a:pt x="123" y="180"/>
                  </a:lnTo>
                  <a:lnTo>
                    <a:pt x="123" y="172"/>
                  </a:lnTo>
                  <a:lnTo>
                    <a:pt x="139" y="106"/>
                  </a:lnTo>
                  <a:lnTo>
                    <a:pt x="139" y="98"/>
                  </a:lnTo>
                  <a:lnTo>
                    <a:pt x="164" y="16"/>
                  </a:lnTo>
                  <a:lnTo>
                    <a:pt x="164" y="0"/>
                  </a:lnTo>
                  <a:lnTo>
                    <a:pt x="229" y="16"/>
                  </a:lnTo>
                  <a:lnTo>
                    <a:pt x="221" y="65"/>
                  </a:lnTo>
                  <a:lnTo>
                    <a:pt x="213" y="98"/>
                  </a:lnTo>
                  <a:lnTo>
                    <a:pt x="213" y="123"/>
                  </a:lnTo>
                  <a:lnTo>
                    <a:pt x="221" y="139"/>
                  </a:lnTo>
                  <a:lnTo>
                    <a:pt x="221" y="147"/>
                  </a:lnTo>
                  <a:lnTo>
                    <a:pt x="221" y="155"/>
                  </a:lnTo>
                  <a:lnTo>
                    <a:pt x="221" y="164"/>
                  </a:lnTo>
                  <a:lnTo>
                    <a:pt x="229" y="164"/>
                  </a:lnTo>
                  <a:lnTo>
                    <a:pt x="221" y="172"/>
                  </a:lnTo>
                  <a:lnTo>
                    <a:pt x="229" y="180"/>
                  </a:lnTo>
                  <a:lnTo>
                    <a:pt x="221" y="180"/>
                  </a:lnTo>
                  <a:lnTo>
                    <a:pt x="229" y="188"/>
                  </a:lnTo>
                  <a:lnTo>
                    <a:pt x="229" y="205"/>
                  </a:lnTo>
                  <a:lnTo>
                    <a:pt x="246" y="205"/>
                  </a:lnTo>
                  <a:lnTo>
                    <a:pt x="246" y="213"/>
                  </a:lnTo>
                  <a:lnTo>
                    <a:pt x="254" y="229"/>
                  </a:lnTo>
                  <a:lnTo>
                    <a:pt x="254" y="237"/>
                  </a:lnTo>
                  <a:lnTo>
                    <a:pt x="262" y="245"/>
                  </a:lnTo>
                  <a:lnTo>
                    <a:pt x="262" y="254"/>
                  </a:lnTo>
                  <a:lnTo>
                    <a:pt x="262" y="262"/>
                  </a:lnTo>
                  <a:lnTo>
                    <a:pt x="270" y="262"/>
                  </a:lnTo>
                  <a:lnTo>
                    <a:pt x="270" y="270"/>
                  </a:lnTo>
                  <a:lnTo>
                    <a:pt x="278" y="270"/>
                  </a:lnTo>
                  <a:lnTo>
                    <a:pt x="278" y="278"/>
                  </a:lnTo>
                  <a:lnTo>
                    <a:pt x="303" y="286"/>
                  </a:lnTo>
                  <a:lnTo>
                    <a:pt x="295" y="295"/>
                  </a:lnTo>
                  <a:lnTo>
                    <a:pt x="295" y="303"/>
                  </a:lnTo>
                  <a:lnTo>
                    <a:pt x="287" y="319"/>
                  </a:lnTo>
                  <a:lnTo>
                    <a:pt x="287" y="327"/>
                  </a:lnTo>
                  <a:lnTo>
                    <a:pt x="278" y="336"/>
                  </a:lnTo>
                  <a:lnTo>
                    <a:pt x="278" y="344"/>
                  </a:lnTo>
                  <a:lnTo>
                    <a:pt x="278" y="352"/>
                  </a:lnTo>
                  <a:lnTo>
                    <a:pt x="287" y="352"/>
                  </a:lnTo>
                  <a:lnTo>
                    <a:pt x="278" y="360"/>
                  </a:lnTo>
                  <a:lnTo>
                    <a:pt x="287" y="360"/>
                  </a:lnTo>
                  <a:lnTo>
                    <a:pt x="270" y="360"/>
                  </a:lnTo>
                  <a:lnTo>
                    <a:pt x="270" y="368"/>
                  </a:lnTo>
                  <a:lnTo>
                    <a:pt x="270" y="377"/>
                  </a:lnTo>
                  <a:lnTo>
                    <a:pt x="270" y="385"/>
                  </a:lnTo>
                  <a:lnTo>
                    <a:pt x="262" y="385"/>
                  </a:lnTo>
                  <a:lnTo>
                    <a:pt x="270" y="385"/>
                  </a:lnTo>
                  <a:lnTo>
                    <a:pt x="262" y="393"/>
                  </a:lnTo>
                  <a:lnTo>
                    <a:pt x="270" y="393"/>
                  </a:lnTo>
                  <a:lnTo>
                    <a:pt x="278" y="409"/>
                  </a:lnTo>
                  <a:lnTo>
                    <a:pt x="287" y="401"/>
                  </a:lnTo>
                  <a:lnTo>
                    <a:pt x="295" y="401"/>
                  </a:lnTo>
                  <a:lnTo>
                    <a:pt x="303" y="393"/>
                  </a:lnTo>
                  <a:lnTo>
                    <a:pt x="303" y="385"/>
                  </a:lnTo>
                  <a:lnTo>
                    <a:pt x="311" y="393"/>
                  </a:lnTo>
                  <a:lnTo>
                    <a:pt x="319" y="401"/>
                  </a:lnTo>
                  <a:lnTo>
                    <a:pt x="319" y="409"/>
                  </a:lnTo>
                  <a:lnTo>
                    <a:pt x="319" y="418"/>
                  </a:lnTo>
                  <a:lnTo>
                    <a:pt x="319" y="426"/>
                  </a:lnTo>
                  <a:lnTo>
                    <a:pt x="327" y="450"/>
                  </a:lnTo>
                  <a:lnTo>
                    <a:pt x="336" y="450"/>
                  </a:lnTo>
                  <a:lnTo>
                    <a:pt x="327" y="458"/>
                  </a:lnTo>
                  <a:lnTo>
                    <a:pt x="336" y="458"/>
                  </a:lnTo>
                  <a:lnTo>
                    <a:pt x="336" y="475"/>
                  </a:lnTo>
                  <a:lnTo>
                    <a:pt x="327" y="475"/>
                  </a:lnTo>
                  <a:lnTo>
                    <a:pt x="327" y="483"/>
                  </a:lnTo>
                  <a:lnTo>
                    <a:pt x="336" y="491"/>
                  </a:lnTo>
                  <a:lnTo>
                    <a:pt x="344" y="491"/>
                  </a:lnTo>
                  <a:lnTo>
                    <a:pt x="352" y="491"/>
                  </a:lnTo>
                  <a:lnTo>
                    <a:pt x="352" y="508"/>
                  </a:lnTo>
                  <a:lnTo>
                    <a:pt x="352" y="516"/>
                  </a:lnTo>
                  <a:lnTo>
                    <a:pt x="360" y="524"/>
                  </a:lnTo>
                  <a:lnTo>
                    <a:pt x="352" y="532"/>
                  </a:lnTo>
                  <a:lnTo>
                    <a:pt x="368" y="540"/>
                  </a:lnTo>
                  <a:lnTo>
                    <a:pt x="368" y="532"/>
                  </a:lnTo>
                  <a:lnTo>
                    <a:pt x="377" y="524"/>
                  </a:lnTo>
                  <a:lnTo>
                    <a:pt x="401" y="540"/>
                  </a:lnTo>
                  <a:lnTo>
                    <a:pt x="409" y="532"/>
                  </a:lnTo>
                  <a:lnTo>
                    <a:pt x="418" y="524"/>
                  </a:lnTo>
                  <a:lnTo>
                    <a:pt x="426" y="532"/>
                  </a:lnTo>
                  <a:lnTo>
                    <a:pt x="442" y="532"/>
                  </a:lnTo>
                  <a:lnTo>
                    <a:pt x="442" y="540"/>
                  </a:lnTo>
                  <a:lnTo>
                    <a:pt x="459" y="532"/>
                  </a:lnTo>
                  <a:lnTo>
                    <a:pt x="459" y="540"/>
                  </a:lnTo>
                  <a:lnTo>
                    <a:pt x="475" y="540"/>
                  </a:lnTo>
                  <a:lnTo>
                    <a:pt x="467" y="532"/>
                  </a:lnTo>
                  <a:lnTo>
                    <a:pt x="475" y="524"/>
                  </a:lnTo>
                  <a:lnTo>
                    <a:pt x="483" y="524"/>
                  </a:lnTo>
                  <a:lnTo>
                    <a:pt x="483" y="516"/>
                  </a:lnTo>
                  <a:lnTo>
                    <a:pt x="483" y="524"/>
                  </a:lnTo>
                  <a:lnTo>
                    <a:pt x="491" y="532"/>
                  </a:lnTo>
                  <a:lnTo>
                    <a:pt x="491" y="540"/>
                  </a:lnTo>
                  <a:lnTo>
                    <a:pt x="500" y="549"/>
                  </a:lnTo>
                  <a:lnTo>
                    <a:pt x="491" y="606"/>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18" name="Freeform 15"/>
            <p:cNvSpPr>
              <a:spLocks noChangeAspect="1"/>
            </p:cNvSpPr>
            <p:nvPr/>
          </p:nvSpPr>
          <p:spPr bwMode="auto">
            <a:xfrm>
              <a:off x="6365875" y="2466975"/>
              <a:ext cx="523875" cy="909638"/>
            </a:xfrm>
            <a:custGeom>
              <a:avLst/>
              <a:gdLst>
                <a:gd name="T0" fmla="*/ 2147483647 w 336"/>
                <a:gd name="T1" fmla="*/ 2147483647 h 590"/>
                <a:gd name="T2" fmla="*/ 2147483647 w 336"/>
                <a:gd name="T3" fmla="*/ 2147483647 h 590"/>
                <a:gd name="T4" fmla="*/ 2147483647 w 336"/>
                <a:gd name="T5" fmla="*/ 2147483647 h 590"/>
                <a:gd name="T6" fmla="*/ 2147483647 w 336"/>
                <a:gd name="T7" fmla="*/ 2147483647 h 590"/>
                <a:gd name="T8" fmla="*/ 2147483647 w 336"/>
                <a:gd name="T9" fmla="*/ 2147483647 h 590"/>
                <a:gd name="T10" fmla="*/ 0 w 336"/>
                <a:gd name="T11" fmla="*/ 2147483647 h 590"/>
                <a:gd name="T12" fmla="*/ 0 w 336"/>
                <a:gd name="T13" fmla="*/ 2147483647 h 590"/>
                <a:gd name="T14" fmla="*/ 2147483647 w 336"/>
                <a:gd name="T15" fmla="*/ 2147483647 h 590"/>
                <a:gd name="T16" fmla="*/ 2147483647 w 336"/>
                <a:gd name="T17" fmla="*/ 2147483647 h 590"/>
                <a:gd name="T18" fmla="*/ 2147483647 w 336"/>
                <a:gd name="T19" fmla="*/ 2147483647 h 590"/>
                <a:gd name="T20" fmla="*/ 2147483647 w 336"/>
                <a:gd name="T21" fmla="*/ 2147483647 h 590"/>
                <a:gd name="T22" fmla="*/ 2147483647 w 336"/>
                <a:gd name="T23" fmla="*/ 2147483647 h 590"/>
                <a:gd name="T24" fmla="*/ 2147483647 w 336"/>
                <a:gd name="T25" fmla="*/ 2147483647 h 590"/>
                <a:gd name="T26" fmla="*/ 2147483647 w 336"/>
                <a:gd name="T27" fmla="*/ 2147483647 h 590"/>
                <a:gd name="T28" fmla="*/ 2147483647 w 336"/>
                <a:gd name="T29" fmla="*/ 2147483647 h 590"/>
                <a:gd name="T30" fmla="*/ 2147483647 w 336"/>
                <a:gd name="T31" fmla="*/ 2147483647 h 590"/>
                <a:gd name="T32" fmla="*/ 2147483647 w 336"/>
                <a:gd name="T33" fmla="*/ 2147483647 h 590"/>
                <a:gd name="T34" fmla="*/ 2147483647 w 336"/>
                <a:gd name="T35" fmla="*/ 2147483647 h 590"/>
                <a:gd name="T36" fmla="*/ 2147483647 w 336"/>
                <a:gd name="T37" fmla="*/ 0 h 590"/>
                <a:gd name="T38" fmla="*/ 2147483647 w 336"/>
                <a:gd name="T39" fmla="*/ 0 h 590"/>
                <a:gd name="T40" fmla="*/ 2147483647 w 336"/>
                <a:gd name="T41" fmla="*/ 2147483647 h 590"/>
                <a:gd name="T42" fmla="*/ 2147483647 w 336"/>
                <a:gd name="T43" fmla="*/ 2147483647 h 590"/>
                <a:gd name="T44" fmla="*/ 2147483647 w 336"/>
                <a:gd name="T45" fmla="*/ 2147483647 h 590"/>
                <a:gd name="T46" fmla="*/ 2147483647 w 336"/>
                <a:gd name="T47" fmla="*/ 2147483647 h 590"/>
                <a:gd name="T48" fmla="*/ 2147483647 w 336"/>
                <a:gd name="T49" fmla="*/ 2147483647 h 590"/>
                <a:gd name="T50" fmla="*/ 2147483647 w 336"/>
                <a:gd name="T51" fmla="*/ 2147483647 h 590"/>
                <a:gd name="T52" fmla="*/ 2147483647 w 336"/>
                <a:gd name="T53" fmla="*/ 2147483647 h 590"/>
                <a:gd name="T54" fmla="*/ 2147483647 w 336"/>
                <a:gd name="T55" fmla="*/ 2147483647 h 590"/>
                <a:gd name="T56" fmla="*/ 2147483647 w 336"/>
                <a:gd name="T57" fmla="*/ 2147483647 h 590"/>
                <a:gd name="T58" fmla="*/ 2147483647 w 336"/>
                <a:gd name="T59" fmla="*/ 2147483647 h 590"/>
                <a:gd name="T60" fmla="*/ 2147483647 w 336"/>
                <a:gd name="T61" fmla="*/ 2147483647 h 590"/>
                <a:gd name="T62" fmla="*/ 2147483647 w 336"/>
                <a:gd name="T63" fmla="*/ 2147483647 h 590"/>
                <a:gd name="T64" fmla="*/ 2147483647 w 336"/>
                <a:gd name="T65" fmla="*/ 2147483647 h 590"/>
                <a:gd name="T66" fmla="*/ 2147483647 w 336"/>
                <a:gd name="T67" fmla="*/ 2147483647 h 590"/>
                <a:gd name="T68" fmla="*/ 2147483647 w 336"/>
                <a:gd name="T69" fmla="*/ 2147483647 h 590"/>
                <a:gd name="T70" fmla="*/ 2147483647 w 336"/>
                <a:gd name="T71" fmla="*/ 2147483647 h 590"/>
                <a:gd name="T72" fmla="*/ 2147483647 w 336"/>
                <a:gd name="T73" fmla="*/ 2147483647 h 590"/>
                <a:gd name="T74" fmla="*/ 2147483647 w 336"/>
                <a:gd name="T75" fmla="*/ 2147483647 h 590"/>
                <a:gd name="T76" fmla="*/ 2147483647 w 336"/>
                <a:gd name="T77" fmla="*/ 2147483647 h 590"/>
                <a:gd name="T78" fmla="*/ 2147483647 w 336"/>
                <a:gd name="T79" fmla="*/ 2147483647 h 590"/>
                <a:gd name="T80" fmla="*/ 2147483647 w 336"/>
                <a:gd name="T81" fmla="*/ 2147483647 h 590"/>
                <a:gd name="T82" fmla="*/ 2147483647 w 336"/>
                <a:gd name="T83" fmla="*/ 2147483647 h 590"/>
                <a:gd name="T84" fmla="*/ 2147483647 w 336"/>
                <a:gd name="T85" fmla="*/ 2147483647 h 590"/>
                <a:gd name="T86" fmla="*/ 2147483647 w 336"/>
                <a:gd name="T87" fmla="*/ 2147483647 h 590"/>
                <a:gd name="T88" fmla="*/ 2147483647 w 336"/>
                <a:gd name="T89" fmla="*/ 2147483647 h 590"/>
                <a:gd name="T90" fmla="*/ 2147483647 w 336"/>
                <a:gd name="T91" fmla="*/ 2147483647 h 590"/>
                <a:gd name="T92" fmla="*/ 2147483647 w 336"/>
                <a:gd name="T93" fmla="*/ 2147483647 h 590"/>
                <a:gd name="T94" fmla="*/ 2147483647 w 336"/>
                <a:gd name="T95" fmla="*/ 2147483647 h 590"/>
                <a:gd name="T96" fmla="*/ 2147483647 w 336"/>
                <a:gd name="T97" fmla="*/ 2147483647 h 590"/>
                <a:gd name="T98" fmla="*/ 2147483647 w 336"/>
                <a:gd name="T99" fmla="*/ 2147483647 h 590"/>
                <a:gd name="T100" fmla="*/ 2147483647 w 336"/>
                <a:gd name="T101" fmla="*/ 2147483647 h 590"/>
                <a:gd name="T102" fmla="*/ 2147483647 w 336"/>
                <a:gd name="T103" fmla="*/ 2147483647 h 590"/>
                <a:gd name="T104" fmla="*/ 2147483647 w 336"/>
                <a:gd name="T105" fmla="*/ 2147483647 h 5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6"/>
                <a:gd name="T160" fmla="*/ 0 h 590"/>
                <a:gd name="T161" fmla="*/ 336 w 336"/>
                <a:gd name="T162" fmla="*/ 590 h 5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6" h="590">
                  <a:moveTo>
                    <a:pt x="115" y="418"/>
                  </a:moveTo>
                  <a:lnTo>
                    <a:pt x="115" y="410"/>
                  </a:lnTo>
                  <a:lnTo>
                    <a:pt x="123" y="402"/>
                  </a:lnTo>
                  <a:lnTo>
                    <a:pt x="115" y="393"/>
                  </a:lnTo>
                  <a:lnTo>
                    <a:pt x="107" y="385"/>
                  </a:lnTo>
                  <a:lnTo>
                    <a:pt x="91" y="385"/>
                  </a:lnTo>
                  <a:lnTo>
                    <a:pt x="82" y="393"/>
                  </a:lnTo>
                  <a:lnTo>
                    <a:pt x="74" y="393"/>
                  </a:lnTo>
                  <a:lnTo>
                    <a:pt x="66" y="361"/>
                  </a:lnTo>
                  <a:lnTo>
                    <a:pt x="66" y="352"/>
                  </a:lnTo>
                  <a:lnTo>
                    <a:pt x="50" y="344"/>
                  </a:lnTo>
                  <a:lnTo>
                    <a:pt x="25" y="320"/>
                  </a:lnTo>
                  <a:lnTo>
                    <a:pt x="17" y="311"/>
                  </a:lnTo>
                  <a:lnTo>
                    <a:pt x="17" y="303"/>
                  </a:lnTo>
                  <a:lnTo>
                    <a:pt x="9" y="295"/>
                  </a:lnTo>
                  <a:lnTo>
                    <a:pt x="9" y="287"/>
                  </a:lnTo>
                  <a:lnTo>
                    <a:pt x="0" y="271"/>
                  </a:lnTo>
                  <a:lnTo>
                    <a:pt x="0" y="262"/>
                  </a:lnTo>
                  <a:lnTo>
                    <a:pt x="0" y="254"/>
                  </a:lnTo>
                  <a:lnTo>
                    <a:pt x="0" y="238"/>
                  </a:lnTo>
                  <a:lnTo>
                    <a:pt x="9" y="238"/>
                  </a:lnTo>
                  <a:lnTo>
                    <a:pt x="9" y="230"/>
                  </a:lnTo>
                  <a:lnTo>
                    <a:pt x="9" y="221"/>
                  </a:lnTo>
                  <a:lnTo>
                    <a:pt x="25" y="213"/>
                  </a:lnTo>
                  <a:lnTo>
                    <a:pt x="25" y="205"/>
                  </a:lnTo>
                  <a:lnTo>
                    <a:pt x="33" y="189"/>
                  </a:lnTo>
                  <a:lnTo>
                    <a:pt x="41" y="180"/>
                  </a:lnTo>
                  <a:lnTo>
                    <a:pt x="41" y="164"/>
                  </a:lnTo>
                  <a:lnTo>
                    <a:pt x="33" y="156"/>
                  </a:lnTo>
                  <a:lnTo>
                    <a:pt x="25" y="148"/>
                  </a:lnTo>
                  <a:lnTo>
                    <a:pt x="25" y="139"/>
                  </a:lnTo>
                  <a:lnTo>
                    <a:pt x="33" y="123"/>
                  </a:lnTo>
                  <a:lnTo>
                    <a:pt x="50" y="123"/>
                  </a:lnTo>
                  <a:lnTo>
                    <a:pt x="58" y="123"/>
                  </a:lnTo>
                  <a:lnTo>
                    <a:pt x="66" y="115"/>
                  </a:lnTo>
                  <a:lnTo>
                    <a:pt x="74" y="115"/>
                  </a:lnTo>
                  <a:lnTo>
                    <a:pt x="82" y="107"/>
                  </a:lnTo>
                  <a:lnTo>
                    <a:pt x="82" y="90"/>
                  </a:lnTo>
                  <a:lnTo>
                    <a:pt x="91" y="82"/>
                  </a:lnTo>
                  <a:lnTo>
                    <a:pt x="99" y="82"/>
                  </a:lnTo>
                  <a:lnTo>
                    <a:pt x="99" y="66"/>
                  </a:lnTo>
                  <a:lnTo>
                    <a:pt x="99" y="57"/>
                  </a:lnTo>
                  <a:lnTo>
                    <a:pt x="91" y="49"/>
                  </a:lnTo>
                  <a:lnTo>
                    <a:pt x="82" y="41"/>
                  </a:lnTo>
                  <a:lnTo>
                    <a:pt x="74" y="41"/>
                  </a:lnTo>
                  <a:lnTo>
                    <a:pt x="74" y="25"/>
                  </a:lnTo>
                  <a:lnTo>
                    <a:pt x="66" y="25"/>
                  </a:lnTo>
                  <a:lnTo>
                    <a:pt x="58" y="17"/>
                  </a:lnTo>
                  <a:lnTo>
                    <a:pt x="58" y="8"/>
                  </a:lnTo>
                  <a:lnTo>
                    <a:pt x="74" y="8"/>
                  </a:lnTo>
                  <a:lnTo>
                    <a:pt x="115" y="8"/>
                  </a:lnTo>
                  <a:lnTo>
                    <a:pt x="148" y="8"/>
                  </a:lnTo>
                  <a:lnTo>
                    <a:pt x="156" y="8"/>
                  </a:lnTo>
                  <a:lnTo>
                    <a:pt x="189" y="0"/>
                  </a:lnTo>
                  <a:lnTo>
                    <a:pt x="205" y="0"/>
                  </a:lnTo>
                  <a:lnTo>
                    <a:pt x="238" y="0"/>
                  </a:lnTo>
                  <a:lnTo>
                    <a:pt x="246" y="0"/>
                  </a:lnTo>
                  <a:lnTo>
                    <a:pt x="279" y="0"/>
                  </a:lnTo>
                  <a:lnTo>
                    <a:pt x="271" y="17"/>
                  </a:lnTo>
                  <a:lnTo>
                    <a:pt x="279" y="33"/>
                  </a:lnTo>
                  <a:lnTo>
                    <a:pt x="287" y="41"/>
                  </a:lnTo>
                  <a:lnTo>
                    <a:pt x="295" y="66"/>
                  </a:lnTo>
                  <a:lnTo>
                    <a:pt x="304" y="74"/>
                  </a:lnTo>
                  <a:lnTo>
                    <a:pt x="304" y="107"/>
                  </a:lnTo>
                  <a:lnTo>
                    <a:pt x="304" y="123"/>
                  </a:lnTo>
                  <a:lnTo>
                    <a:pt x="312" y="131"/>
                  </a:lnTo>
                  <a:lnTo>
                    <a:pt x="312" y="148"/>
                  </a:lnTo>
                  <a:lnTo>
                    <a:pt x="312" y="180"/>
                  </a:lnTo>
                  <a:lnTo>
                    <a:pt x="312" y="205"/>
                  </a:lnTo>
                  <a:lnTo>
                    <a:pt x="320" y="238"/>
                  </a:lnTo>
                  <a:lnTo>
                    <a:pt x="320" y="271"/>
                  </a:lnTo>
                  <a:lnTo>
                    <a:pt x="320" y="303"/>
                  </a:lnTo>
                  <a:lnTo>
                    <a:pt x="328" y="311"/>
                  </a:lnTo>
                  <a:lnTo>
                    <a:pt x="328" y="328"/>
                  </a:lnTo>
                  <a:lnTo>
                    <a:pt x="320" y="336"/>
                  </a:lnTo>
                  <a:lnTo>
                    <a:pt x="320" y="344"/>
                  </a:lnTo>
                  <a:lnTo>
                    <a:pt x="320" y="352"/>
                  </a:lnTo>
                  <a:lnTo>
                    <a:pt x="328" y="361"/>
                  </a:lnTo>
                  <a:lnTo>
                    <a:pt x="328" y="369"/>
                  </a:lnTo>
                  <a:lnTo>
                    <a:pt x="328" y="377"/>
                  </a:lnTo>
                  <a:lnTo>
                    <a:pt x="336" y="393"/>
                  </a:lnTo>
                  <a:lnTo>
                    <a:pt x="328" y="402"/>
                  </a:lnTo>
                  <a:lnTo>
                    <a:pt x="328" y="410"/>
                  </a:lnTo>
                  <a:lnTo>
                    <a:pt x="320" y="410"/>
                  </a:lnTo>
                  <a:lnTo>
                    <a:pt x="328" y="418"/>
                  </a:lnTo>
                  <a:lnTo>
                    <a:pt x="320" y="426"/>
                  </a:lnTo>
                  <a:lnTo>
                    <a:pt x="312" y="434"/>
                  </a:lnTo>
                  <a:lnTo>
                    <a:pt x="312" y="443"/>
                  </a:lnTo>
                  <a:lnTo>
                    <a:pt x="304" y="443"/>
                  </a:lnTo>
                  <a:lnTo>
                    <a:pt x="304" y="451"/>
                  </a:lnTo>
                  <a:lnTo>
                    <a:pt x="304" y="459"/>
                  </a:lnTo>
                  <a:lnTo>
                    <a:pt x="295" y="459"/>
                  </a:lnTo>
                  <a:lnTo>
                    <a:pt x="304" y="467"/>
                  </a:lnTo>
                  <a:lnTo>
                    <a:pt x="295" y="467"/>
                  </a:lnTo>
                  <a:lnTo>
                    <a:pt x="295" y="475"/>
                  </a:lnTo>
                  <a:lnTo>
                    <a:pt x="295" y="484"/>
                  </a:lnTo>
                  <a:lnTo>
                    <a:pt x="295" y="492"/>
                  </a:lnTo>
                  <a:lnTo>
                    <a:pt x="287" y="508"/>
                  </a:lnTo>
                  <a:lnTo>
                    <a:pt x="295" y="516"/>
                  </a:lnTo>
                  <a:lnTo>
                    <a:pt x="295" y="524"/>
                  </a:lnTo>
                  <a:lnTo>
                    <a:pt x="295" y="533"/>
                  </a:lnTo>
                  <a:lnTo>
                    <a:pt x="279" y="533"/>
                  </a:lnTo>
                  <a:lnTo>
                    <a:pt x="279" y="541"/>
                  </a:lnTo>
                  <a:lnTo>
                    <a:pt x="271" y="541"/>
                  </a:lnTo>
                  <a:lnTo>
                    <a:pt x="263" y="549"/>
                  </a:lnTo>
                  <a:lnTo>
                    <a:pt x="271" y="565"/>
                  </a:lnTo>
                  <a:lnTo>
                    <a:pt x="271" y="574"/>
                  </a:lnTo>
                  <a:lnTo>
                    <a:pt x="263" y="574"/>
                  </a:lnTo>
                  <a:lnTo>
                    <a:pt x="230" y="565"/>
                  </a:lnTo>
                  <a:lnTo>
                    <a:pt x="222" y="565"/>
                  </a:lnTo>
                  <a:lnTo>
                    <a:pt x="213" y="582"/>
                  </a:lnTo>
                  <a:lnTo>
                    <a:pt x="213" y="590"/>
                  </a:lnTo>
                  <a:lnTo>
                    <a:pt x="205" y="582"/>
                  </a:lnTo>
                  <a:lnTo>
                    <a:pt x="197" y="582"/>
                  </a:lnTo>
                  <a:lnTo>
                    <a:pt x="205" y="590"/>
                  </a:lnTo>
                  <a:lnTo>
                    <a:pt x="197" y="590"/>
                  </a:lnTo>
                  <a:lnTo>
                    <a:pt x="197" y="582"/>
                  </a:lnTo>
                  <a:lnTo>
                    <a:pt x="181" y="565"/>
                  </a:lnTo>
                  <a:lnTo>
                    <a:pt x="181" y="557"/>
                  </a:lnTo>
                  <a:lnTo>
                    <a:pt x="181" y="549"/>
                  </a:lnTo>
                  <a:lnTo>
                    <a:pt x="189" y="549"/>
                  </a:lnTo>
                  <a:lnTo>
                    <a:pt x="181" y="533"/>
                  </a:lnTo>
                  <a:lnTo>
                    <a:pt x="181" y="516"/>
                  </a:lnTo>
                  <a:lnTo>
                    <a:pt x="164" y="508"/>
                  </a:lnTo>
                  <a:lnTo>
                    <a:pt x="148" y="492"/>
                  </a:lnTo>
                  <a:lnTo>
                    <a:pt x="140" y="500"/>
                  </a:lnTo>
                  <a:lnTo>
                    <a:pt x="140" y="492"/>
                  </a:lnTo>
                  <a:lnTo>
                    <a:pt x="115" y="475"/>
                  </a:lnTo>
                  <a:lnTo>
                    <a:pt x="107" y="459"/>
                  </a:lnTo>
                  <a:lnTo>
                    <a:pt x="107" y="443"/>
                  </a:lnTo>
                  <a:lnTo>
                    <a:pt x="107" y="434"/>
                  </a:lnTo>
                  <a:lnTo>
                    <a:pt x="115" y="418"/>
                  </a:lnTo>
                  <a:close/>
                </a:path>
              </a:pathLst>
            </a:custGeom>
            <a:noFill/>
            <a:ln w="3175">
              <a:solidFill>
                <a:schemeClr val="tx1"/>
              </a:solidFill>
              <a:round/>
              <a:headEnd/>
              <a:tailEnd/>
            </a:ln>
          </p:spPr>
          <p:txBody>
            <a:bodyPr/>
            <a:lstStyle/>
            <a:p>
              <a:endParaRPr lang="en-US"/>
            </a:p>
          </p:txBody>
        </p:sp>
        <p:sp>
          <p:nvSpPr>
            <p:cNvPr id="19" name="Freeform 16"/>
            <p:cNvSpPr>
              <a:spLocks noChangeAspect="1"/>
            </p:cNvSpPr>
            <p:nvPr/>
          </p:nvSpPr>
          <p:spPr bwMode="auto">
            <a:xfrm>
              <a:off x="6826250" y="2543175"/>
              <a:ext cx="396875" cy="695325"/>
            </a:xfrm>
            <a:custGeom>
              <a:avLst/>
              <a:gdLst>
                <a:gd name="T0" fmla="*/ 2147483647 w 254"/>
                <a:gd name="T1" fmla="*/ 2147483647 h 451"/>
                <a:gd name="T2" fmla="*/ 2147483647 w 254"/>
                <a:gd name="T3" fmla="*/ 2147483647 h 451"/>
                <a:gd name="T4" fmla="*/ 2147483647 w 254"/>
                <a:gd name="T5" fmla="*/ 2147483647 h 451"/>
                <a:gd name="T6" fmla="*/ 2147483647 w 254"/>
                <a:gd name="T7" fmla="*/ 2147483647 h 451"/>
                <a:gd name="T8" fmla="*/ 2147483647 w 254"/>
                <a:gd name="T9" fmla="*/ 2147483647 h 451"/>
                <a:gd name="T10" fmla="*/ 2147483647 w 254"/>
                <a:gd name="T11" fmla="*/ 2147483647 h 451"/>
                <a:gd name="T12" fmla="*/ 2147483647 w 254"/>
                <a:gd name="T13" fmla="*/ 2147483647 h 451"/>
                <a:gd name="T14" fmla="*/ 2147483647 w 254"/>
                <a:gd name="T15" fmla="*/ 2147483647 h 451"/>
                <a:gd name="T16" fmla="*/ 2147483647 w 254"/>
                <a:gd name="T17" fmla="*/ 2147483647 h 451"/>
                <a:gd name="T18" fmla="*/ 2147483647 w 254"/>
                <a:gd name="T19" fmla="*/ 2147483647 h 451"/>
                <a:gd name="T20" fmla="*/ 2147483647 w 254"/>
                <a:gd name="T21" fmla="*/ 2147483647 h 451"/>
                <a:gd name="T22" fmla="*/ 2147483647 w 254"/>
                <a:gd name="T23" fmla="*/ 2147483647 h 451"/>
                <a:gd name="T24" fmla="*/ 2147483647 w 254"/>
                <a:gd name="T25" fmla="*/ 0 h 451"/>
                <a:gd name="T26" fmla="*/ 2147483647 w 254"/>
                <a:gd name="T27" fmla="*/ 2147483647 h 451"/>
                <a:gd name="T28" fmla="*/ 2147483647 w 254"/>
                <a:gd name="T29" fmla="*/ 2147483647 h 451"/>
                <a:gd name="T30" fmla="*/ 2147483647 w 254"/>
                <a:gd name="T31" fmla="*/ 2147483647 h 451"/>
                <a:gd name="T32" fmla="*/ 2147483647 w 254"/>
                <a:gd name="T33" fmla="*/ 2147483647 h 451"/>
                <a:gd name="T34" fmla="*/ 2147483647 w 254"/>
                <a:gd name="T35" fmla="*/ 2147483647 h 451"/>
                <a:gd name="T36" fmla="*/ 2147483647 w 254"/>
                <a:gd name="T37" fmla="*/ 2147483647 h 451"/>
                <a:gd name="T38" fmla="*/ 2147483647 w 254"/>
                <a:gd name="T39" fmla="*/ 2147483647 h 451"/>
                <a:gd name="T40" fmla="*/ 2147483647 w 254"/>
                <a:gd name="T41" fmla="*/ 2147483647 h 451"/>
                <a:gd name="T42" fmla="*/ 2147483647 w 254"/>
                <a:gd name="T43" fmla="*/ 2147483647 h 451"/>
                <a:gd name="T44" fmla="*/ 2147483647 w 254"/>
                <a:gd name="T45" fmla="*/ 2147483647 h 451"/>
                <a:gd name="T46" fmla="*/ 2147483647 w 254"/>
                <a:gd name="T47" fmla="*/ 2147483647 h 451"/>
                <a:gd name="T48" fmla="*/ 2147483647 w 254"/>
                <a:gd name="T49" fmla="*/ 2147483647 h 451"/>
                <a:gd name="T50" fmla="*/ 2147483647 w 254"/>
                <a:gd name="T51" fmla="*/ 2147483647 h 451"/>
                <a:gd name="T52" fmla="*/ 2147483647 w 254"/>
                <a:gd name="T53" fmla="*/ 2147483647 h 451"/>
                <a:gd name="T54" fmla="*/ 2147483647 w 254"/>
                <a:gd name="T55" fmla="*/ 2147483647 h 451"/>
                <a:gd name="T56" fmla="*/ 2147483647 w 254"/>
                <a:gd name="T57" fmla="*/ 2147483647 h 451"/>
                <a:gd name="T58" fmla="*/ 2147483647 w 254"/>
                <a:gd name="T59" fmla="*/ 2147483647 h 451"/>
                <a:gd name="T60" fmla="*/ 2147483647 w 254"/>
                <a:gd name="T61" fmla="*/ 2147483647 h 451"/>
                <a:gd name="T62" fmla="*/ 2147483647 w 254"/>
                <a:gd name="T63" fmla="*/ 2147483647 h 451"/>
                <a:gd name="T64" fmla="*/ 2147483647 w 254"/>
                <a:gd name="T65" fmla="*/ 2147483647 h 451"/>
                <a:gd name="T66" fmla="*/ 2147483647 w 254"/>
                <a:gd name="T67" fmla="*/ 2147483647 h 451"/>
                <a:gd name="T68" fmla="*/ 2147483647 w 254"/>
                <a:gd name="T69" fmla="*/ 2147483647 h 451"/>
                <a:gd name="T70" fmla="*/ 2147483647 w 254"/>
                <a:gd name="T71" fmla="*/ 2147483647 h 451"/>
                <a:gd name="T72" fmla="*/ 2147483647 w 254"/>
                <a:gd name="T73" fmla="*/ 2147483647 h 451"/>
                <a:gd name="T74" fmla="*/ 2147483647 w 254"/>
                <a:gd name="T75" fmla="*/ 2147483647 h 451"/>
                <a:gd name="T76" fmla="*/ 2147483647 w 254"/>
                <a:gd name="T77" fmla="*/ 2147483647 h 451"/>
                <a:gd name="T78" fmla="*/ 2147483647 w 254"/>
                <a:gd name="T79" fmla="*/ 2147483647 h 451"/>
                <a:gd name="T80" fmla="*/ 0 w 254"/>
                <a:gd name="T81" fmla="*/ 2147483647 h 451"/>
                <a:gd name="T82" fmla="*/ 0 w 254"/>
                <a:gd name="T83" fmla="*/ 2147483647 h 451"/>
                <a:gd name="T84" fmla="*/ 0 w 254"/>
                <a:gd name="T85" fmla="*/ 2147483647 h 451"/>
                <a:gd name="T86" fmla="*/ 0 w 254"/>
                <a:gd name="T87" fmla="*/ 2147483647 h 451"/>
                <a:gd name="T88" fmla="*/ 2147483647 w 254"/>
                <a:gd name="T89" fmla="*/ 2147483647 h 451"/>
                <a:gd name="T90" fmla="*/ 2147483647 w 254"/>
                <a:gd name="T91" fmla="*/ 2147483647 h 451"/>
                <a:gd name="T92" fmla="*/ 2147483647 w 254"/>
                <a:gd name="T93" fmla="*/ 2147483647 h 451"/>
                <a:gd name="T94" fmla="*/ 2147483647 w 254"/>
                <a:gd name="T95" fmla="*/ 2147483647 h 451"/>
                <a:gd name="T96" fmla="*/ 2147483647 w 254"/>
                <a:gd name="T97" fmla="*/ 2147483647 h 4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4"/>
                <a:gd name="T148" fmla="*/ 0 h 451"/>
                <a:gd name="T149" fmla="*/ 254 w 254"/>
                <a:gd name="T150" fmla="*/ 451 h 4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4" h="451">
                  <a:moveTo>
                    <a:pt x="33" y="328"/>
                  </a:moveTo>
                  <a:lnTo>
                    <a:pt x="33" y="328"/>
                  </a:lnTo>
                  <a:lnTo>
                    <a:pt x="33" y="320"/>
                  </a:lnTo>
                  <a:lnTo>
                    <a:pt x="33" y="312"/>
                  </a:lnTo>
                  <a:lnTo>
                    <a:pt x="25" y="303"/>
                  </a:lnTo>
                  <a:lnTo>
                    <a:pt x="25" y="295"/>
                  </a:lnTo>
                  <a:lnTo>
                    <a:pt x="25" y="287"/>
                  </a:lnTo>
                  <a:lnTo>
                    <a:pt x="33" y="279"/>
                  </a:lnTo>
                  <a:lnTo>
                    <a:pt x="33" y="262"/>
                  </a:lnTo>
                  <a:lnTo>
                    <a:pt x="25" y="254"/>
                  </a:lnTo>
                  <a:lnTo>
                    <a:pt x="25" y="222"/>
                  </a:lnTo>
                  <a:lnTo>
                    <a:pt x="25" y="189"/>
                  </a:lnTo>
                  <a:lnTo>
                    <a:pt x="17" y="156"/>
                  </a:lnTo>
                  <a:lnTo>
                    <a:pt x="17" y="131"/>
                  </a:lnTo>
                  <a:lnTo>
                    <a:pt x="17" y="99"/>
                  </a:lnTo>
                  <a:lnTo>
                    <a:pt x="17" y="82"/>
                  </a:lnTo>
                  <a:lnTo>
                    <a:pt x="9" y="74"/>
                  </a:lnTo>
                  <a:lnTo>
                    <a:pt x="9" y="58"/>
                  </a:lnTo>
                  <a:lnTo>
                    <a:pt x="9" y="25"/>
                  </a:lnTo>
                  <a:lnTo>
                    <a:pt x="17" y="33"/>
                  </a:lnTo>
                  <a:lnTo>
                    <a:pt x="33" y="33"/>
                  </a:lnTo>
                  <a:lnTo>
                    <a:pt x="58" y="25"/>
                  </a:lnTo>
                  <a:lnTo>
                    <a:pt x="66" y="17"/>
                  </a:lnTo>
                  <a:lnTo>
                    <a:pt x="90" y="17"/>
                  </a:lnTo>
                  <a:lnTo>
                    <a:pt x="107" y="17"/>
                  </a:lnTo>
                  <a:lnTo>
                    <a:pt x="123" y="8"/>
                  </a:lnTo>
                  <a:lnTo>
                    <a:pt x="140" y="8"/>
                  </a:lnTo>
                  <a:lnTo>
                    <a:pt x="156" y="8"/>
                  </a:lnTo>
                  <a:lnTo>
                    <a:pt x="181" y="8"/>
                  </a:lnTo>
                  <a:lnTo>
                    <a:pt x="189" y="0"/>
                  </a:lnTo>
                  <a:lnTo>
                    <a:pt x="222" y="0"/>
                  </a:lnTo>
                  <a:lnTo>
                    <a:pt x="222" y="8"/>
                  </a:lnTo>
                  <a:lnTo>
                    <a:pt x="222" y="25"/>
                  </a:lnTo>
                  <a:lnTo>
                    <a:pt x="230" y="33"/>
                  </a:lnTo>
                  <a:lnTo>
                    <a:pt x="230" y="49"/>
                  </a:lnTo>
                  <a:lnTo>
                    <a:pt x="230" y="58"/>
                  </a:lnTo>
                  <a:lnTo>
                    <a:pt x="230" y="82"/>
                  </a:lnTo>
                  <a:lnTo>
                    <a:pt x="230" y="90"/>
                  </a:lnTo>
                  <a:lnTo>
                    <a:pt x="238" y="107"/>
                  </a:lnTo>
                  <a:lnTo>
                    <a:pt x="238" y="123"/>
                  </a:lnTo>
                  <a:lnTo>
                    <a:pt x="238" y="148"/>
                  </a:lnTo>
                  <a:lnTo>
                    <a:pt x="238" y="156"/>
                  </a:lnTo>
                  <a:lnTo>
                    <a:pt x="246" y="189"/>
                  </a:lnTo>
                  <a:lnTo>
                    <a:pt x="246" y="197"/>
                  </a:lnTo>
                  <a:lnTo>
                    <a:pt x="246" y="213"/>
                  </a:lnTo>
                  <a:lnTo>
                    <a:pt x="246" y="230"/>
                  </a:lnTo>
                  <a:lnTo>
                    <a:pt x="246" y="238"/>
                  </a:lnTo>
                  <a:lnTo>
                    <a:pt x="254" y="262"/>
                  </a:lnTo>
                  <a:lnTo>
                    <a:pt x="254" y="279"/>
                  </a:lnTo>
                  <a:lnTo>
                    <a:pt x="246" y="287"/>
                  </a:lnTo>
                  <a:lnTo>
                    <a:pt x="254" y="295"/>
                  </a:lnTo>
                  <a:lnTo>
                    <a:pt x="254" y="303"/>
                  </a:lnTo>
                  <a:lnTo>
                    <a:pt x="254" y="312"/>
                  </a:lnTo>
                  <a:lnTo>
                    <a:pt x="238" y="320"/>
                  </a:lnTo>
                  <a:lnTo>
                    <a:pt x="230" y="328"/>
                  </a:lnTo>
                  <a:lnTo>
                    <a:pt x="222" y="320"/>
                  </a:lnTo>
                  <a:lnTo>
                    <a:pt x="213" y="328"/>
                  </a:lnTo>
                  <a:lnTo>
                    <a:pt x="205" y="328"/>
                  </a:lnTo>
                  <a:lnTo>
                    <a:pt x="213" y="344"/>
                  </a:lnTo>
                  <a:lnTo>
                    <a:pt x="205" y="353"/>
                  </a:lnTo>
                  <a:lnTo>
                    <a:pt x="197" y="361"/>
                  </a:lnTo>
                  <a:lnTo>
                    <a:pt x="197" y="369"/>
                  </a:lnTo>
                  <a:lnTo>
                    <a:pt x="189" y="377"/>
                  </a:lnTo>
                  <a:lnTo>
                    <a:pt x="181" y="377"/>
                  </a:lnTo>
                  <a:lnTo>
                    <a:pt x="172" y="385"/>
                  </a:lnTo>
                  <a:lnTo>
                    <a:pt x="172" y="402"/>
                  </a:lnTo>
                  <a:lnTo>
                    <a:pt x="172" y="410"/>
                  </a:lnTo>
                  <a:lnTo>
                    <a:pt x="164" y="410"/>
                  </a:lnTo>
                  <a:lnTo>
                    <a:pt x="148" y="410"/>
                  </a:lnTo>
                  <a:lnTo>
                    <a:pt x="148" y="402"/>
                  </a:lnTo>
                  <a:lnTo>
                    <a:pt x="140" y="394"/>
                  </a:lnTo>
                  <a:lnTo>
                    <a:pt x="131" y="402"/>
                  </a:lnTo>
                  <a:lnTo>
                    <a:pt x="131" y="410"/>
                  </a:lnTo>
                  <a:lnTo>
                    <a:pt x="131" y="418"/>
                  </a:lnTo>
                  <a:lnTo>
                    <a:pt x="123" y="426"/>
                  </a:lnTo>
                  <a:lnTo>
                    <a:pt x="115" y="435"/>
                  </a:lnTo>
                  <a:lnTo>
                    <a:pt x="115" y="426"/>
                  </a:lnTo>
                  <a:lnTo>
                    <a:pt x="107" y="426"/>
                  </a:lnTo>
                  <a:lnTo>
                    <a:pt x="99" y="418"/>
                  </a:lnTo>
                  <a:lnTo>
                    <a:pt x="90" y="426"/>
                  </a:lnTo>
                  <a:lnTo>
                    <a:pt x="82" y="426"/>
                  </a:lnTo>
                  <a:lnTo>
                    <a:pt x="82" y="443"/>
                  </a:lnTo>
                  <a:lnTo>
                    <a:pt x="66" y="435"/>
                  </a:lnTo>
                  <a:lnTo>
                    <a:pt x="50" y="426"/>
                  </a:lnTo>
                  <a:lnTo>
                    <a:pt x="41" y="426"/>
                  </a:lnTo>
                  <a:lnTo>
                    <a:pt x="33" y="426"/>
                  </a:lnTo>
                  <a:lnTo>
                    <a:pt x="41" y="435"/>
                  </a:lnTo>
                  <a:lnTo>
                    <a:pt x="33" y="443"/>
                  </a:lnTo>
                  <a:lnTo>
                    <a:pt x="33" y="435"/>
                  </a:lnTo>
                  <a:lnTo>
                    <a:pt x="25" y="435"/>
                  </a:lnTo>
                  <a:lnTo>
                    <a:pt x="17" y="435"/>
                  </a:lnTo>
                  <a:lnTo>
                    <a:pt x="9" y="435"/>
                  </a:lnTo>
                  <a:lnTo>
                    <a:pt x="17" y="443"/>
                  </a:lnTo>
                  <a:lnTo>
                    <a:pt x="9" y="451"/>
                  </a:lnTo>
                  <a:lnTo>
                    <a:pt x="0" y="443"/>
                  </a:lnTo>
                  <a:lnTo>
                    <a:pt x="0" y="435"/>
                  </a:lnTo>
                  <a:lnTo>
                    <a:pt x="0" y="426"/>
                  </a:lnTo>
                  <a:lnTo>
                    <a:pt x="0" y="418"/>
                  </a:lnTo>
                  <a:lnTo>
                    <a:pt x="9" y="418"/>
                  </a:lnTo>
                  <a:lnTo>
                    <a:pt x="0" y="410"/>
                  </a:lnTo>
                  <a:lnTo>
                    <a:pt x="9" y="410"/>
                  </a:lnTo>
                  <a:lnTo>
                    <a:pt x="9" y="402"/>
                  </a:lnTo>
                  <a:lnTo>
                    <a:pt x="9" y="394"/>
                  </a:lnTo>
                  <a:lnTo>
                    <a:pt x="17" y="394"/>
                  </a:lnTo>
                  <a:lnTo>
                    <a:pt x="17" y="385"/>
                  </a:lnTo>
                  <a:lnTo>
                    <a:pt x="25" y="377"/>
                  </a:lnTo>
                  <a:lnTo>
                    <a:pt x="33" y="369"/>
                  </a:lnTo>
                  <a:lnTo>
                    <a:pt x="25" y="361"/>
                  </a:lnTo>
                  <a:lnTo>
                    <a:pt x="33" y="361"/>
                  </a:lnTo>
                  <a:lnTo>
                    <a:pt x="33" y="353"/>
                  </a:lnTo>
                  <a:lnTo>
                    <a:pt x="41" y="344"/>
                  </a:lnTo>
                  <a:lnTo>
                    <a:pt x="33" y="328"/>
                  </a:lnTo>
                  <a:close/>
                </a:path>
              </a:pathLst>
            </a:custGeom>
            <a:noFill/>
            <a:ln w="3175">
              <a:solidFill>
                <a:schemeClr val="tx1"/>
              </a:solidFill>
              <a:round/>
              <a:headEnd/>
              <a:tailEnd/>
            </a:ln>
          </p:spPr>
          <p:txBody>
            <a:bodyPr/>
            <a:lstStyle/>
            <a:p>
              <a:endParaRPr lang="en-US"/>
            </a:p>
          </p:txBody>
        </p:sp>
        <p:sp>
          <p:nvSpPr>
            <p:cNvPr id="20" name="Freeform 17"/>
            <p:cNvSpPr>
              <a:spLocks noChangeAspect="1"/>
            </p:cNvSpPr>
            <p:nvPr/>
          </p:nvSpPr>
          <p:spPr bwMode="auto">
            <a:xfrm>
              <a:off x="5726113" y="2328863"/>
              <a:ext cx="793750" cy="506412"/>
            </a:xfrm>
            <a:custGeom>
              <a:avLst/>
              <a:gdLst>
                <a:gd name="T0" fmla="*/ 2147483647 w 508"/>
                <a:gd name="T1" fmla="*/ 2147483647 h 328"/>
                <a:gd name="T2" fmla="*/ 2147483647 w 508"/>
                <a:gd name="T3" fmla="*/ 2147483647 h 328"/>
                <a:gd name="T4" fmla="*/ 2147483647 w 508"/>
                <a:gd name="T5" fmla="*/ 2147483647 h 328"/>
                <a:gd name="T6" fmla="*/ 2147483647 w 508"/>
                <a:gd name="T7" fmla="*/ 2147483647 h 328"/>
                <a:gd name="T8" fmla="*/ 2147483647 w 508"/>
                <a:gd name="T9" fmla="*/ 2147483647 h 328"/>
                <a:gd name="T10" fmla="*/ 2147483647 w 508"/>
                <a:gd name="T11" fmla="*/ 2147483647 h 328"/>
                <a:gd name="T12" fmla="*/ 2147483647 w 508"/>
                <a:gd name="T13" fmla="*/ 2147483647 h 328"/>
                <a:gd name="T14" fmla="*/ 2147483647 w 508"/>
                <a:gd name="T15" fmla="*/ 2147483647 h 328"/>
                <a:gd name="T16" fmla="*/ 2147483647 w 508"/>
                <a:gd name="T17" fmla="*/ 2147483647 h 328"/>
                <a:gd name="T18" fmla="*/ 2147483647 w 508"/>
                <a:gd name="T19" fmla="*/ 2147483647 h 328"/>
                <a:gd name="T20" fmla="*/ 2147483647 w 508"/>
                <a:gd name="T21" fmla="*/ 2147483647 h 328"/>
                <a:gd name="T22" fmla="*/ 2147483647 w 508"/>
                <a:gd name="T23" fmla="*/ 2147483647 h 328"/>
                <a:gd name="T24" fmla="*/ 2147483647 w 508"/>
                <a:gd name="T25" fmla="*/ 2147483647 h 328"/>
                <a:gd name="T26" fmla="*/ 2147483647 w 508"/>
                <a:gd name="T27" fmla="*/ 2147483647 h 328"/>
                <a:gd name="T28" fmla="*/ 2147483647 w 508"/>
                <a:gd name="T29" fmla="*/ 2147483647 h 328"/>
                <a:gd name="T30" fmla="*/ 2147483647 w 508"/>
                <a:gd name="T31" fmla="*/ 2147483647 h 328"/>
                <a:gd name="T32" fmla="*/ 2147483647 w 508"/>
                <a:gd name="T33" fmla="*/ 2147483647 h 328"/>
                <a:gd name="T34" fmla="*/ 2147483647 w 508"/>
                <a:gd name="T35" fmla="*/ 2147483647 h 328"/>
                <a:gd name="T36" fmla="*/ 2147483647 w 508"/>
                <a:gd name="T37" fmla="*/ 0 h 328"/>
                <a:gd name="T38" fmla="*/ 2147483647 w 508"/>
                <a:gd name="T39" fmla="*/ 0 h 328"/>
                <a:gd name="T40" fmla="*/ 2147483647 w 508"/>
                <a:gd name="T41" fmla="*/ 2147483647 h 328"/>
                <a:gd name="T42" fmla="*/ 2147483647 w 508"/>
                <a:gd name="T43" fmla="*/ 2147483647 h 328"/>
                <a:gd name="T44" fmla="*/ 2147483647 w 508"/>
                <a:gd name="T45" fmla="*/ 2147483647 h 328"/>
                <a:gd name="T46" fmla="*/ 2147483647 w 508"/>
                <a:gd name="T47" fmla="*/ 2147483647 h 328"/>
                <a:gd name="T48" fmla="*/ 2147483647 w 508"/>
                <a:gd name="T49" fmla="*/ 2147483647 h 328"/>
                <a:gd name="T50" fmla="*/ 2147483647 w 508"/>
                <a:gd name="T51" fmla="*/ 2147483647 h 328"/>
                <a:gd name="T52" fmla="*/ 2147483647 w 508"/>
                <a:gd name="T53" fmla="*/ 2147483647 h 328"/>
                <a:gd name="T54" fmla="*/ 2147483647 w 508"/>
                <a:gd name="T55" fmla="*/ 2147483647 h 328"/>
                <a:gd name="T56" fmla="*/ 2147483647 w 508"/>
                <a:gd name="T57" fmla="*/ 2147483647 h 328"/>
                <a:gd name="T58" fmla="*/ 2147483647 w 508"/>
                <a:gd name="T59" fmla="*/ 2147483647 h 328"/>
                <a:gd name="T60" fmla="*/ 2147483647 w 508"/>
                <a:gd name="T61" fmla="*/ 2147483647 h 328"/>
                <a:gd name="T62" fmla="*/ 2147483647 w 508"/>
                <a:gd name="T63" fmla="*/ 2147483647 h 328"/>
                <a:gd name="T64" fmla="*/ 2147483647 w 508"/>
                <a:gd name="T65" fmla="*/ 2147483647 h 328"/>
                <a:gd name="T66" fmla="*/ 2147483647 w 508"/>
                <a:gd name="T67" fmla="*/ 2147483647 h 328"/>
                <a:gd name="T68" fmla="*/ 2147483647 w 508"/>
                <a:gd name="T69" fmla="*/ 2147483647 h 328"/>
                <a:gd name="T70" fmla="*/ 2147483647 w 508"/>
                <a:gd name="T71" fmla="*/ 2147483647 h 328"/>
                <a:gd name="T72" fmla="*/ 2147483647 w 508"/>
                <a:gd name="T73" fmla="*/ 2147483647 h 328"/>
                <a:gd name="T74" fmla="*/ 2147483647 w 508"/>
                <a:gd name="T75" fmla="*/ 2147483647 h 328"/>
                <a:gd name="T76" fmla="*/ 2147483647 w 508"/>
                <a:gd name="T77" fmla="*/ 2147483647 h 328"/>
                <a:gd name="T78" fmla="*/ 2147483647 w 508"/>
                <a:gd name="T79" fmla="*/ 2147483647 h 328"/>
                <a:gd name="T80" fmla="*/ 2147483647 w 508"/>
                <a:gd name="T81" fmla="*/ 2147483647 h 328"/>
                <a:gd name="T82" fmla="*/ 2147483647 w 508"/>
                <a:gd name="T83" fmla="*/ 2147483647 h 328"/>
                <a:gd name="T84" fmla="*/ 2147483647 w 508"/>
                <a:gd name="T85" fmla="*/ 2147483647 h 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8"/>
                <a:gd name="T130" fmla="*/ 0 h 328"/>
                <a:gd name="T131" fmla="*/ 508 w 508"/>
                <a:gd name="T132" fmla="*/ 328 h 3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8" h="328">
                  <a:moveTo>
                    <a:pt x="57" y="262"/>
                  </a:moveTo>
                  <a:lnTo>
                    <a:pt x="57" y="254"/>
                  </a:lnTo>
                  <a:lnTo>
                    <a:pt x="57" y="238"/>
                  </a:lnTo>
                  <a:lnTo>
                    <a:pt x="57" y="229"/>
                  </a:lnTo>
                  <a:lnTo>
                    <a:pt x="57" y="221"/>
                  </a:lnTo>
                  <a:lnTo>
                    <a:pt x="49" y="221"/>
                  </a:lnTo>
                  <a:lnTo>
                    <a:pt x="49" y="213"/>
                  </a:lnTo>
                  <a:lnTo>
                    <a:pt x="41" y="213"/>
                  </a:lnTo>
                  <a:lnTo>
                    <a:pt x="41" y="197"/>
                  </a:lnTo>
                  <a:lnTo>
                    <a:pt x="41" y="188"/>
                  </a:lnTo>
                  <a:lnTo>
                    <a:pt x="41" y="180"/>
                  </a:lnTo>
                  <a:lnTo>
                    <a:pt x="41" y="172"/>
                  </a:lnTo>
                  <a:lnTo>
                    <a:pt x="33" y="164"/>
                  </a:lnTo>
                  <a:lnTo>
                    <a:pt x="24" y="156"/>
                  </a:lnTo>
                  <a:lnTo>
                    <a:pt x="24" y="147"/>
                  </a:lnTo>
                  <a:lnTo>
                    <a:pt x="24" y="139"/>
                  </a:lnTo>
                  <a:lnTo>
                    <a:pt x="16" y="131"/>
                  </a:lnTo>
                  <a:lnTo>
                    <a:pt x="16" y="115"/>
                  </a:lnTo>
                  <a:lnTo>
                    <a:pt x="8" y="107"/>
                  </a:lnTo>
                  <a:lnTo>
                    <a:pt x="8" y="98"/>
                  </a:lnTo>
                  <a:lnTo>
                    <a:pt x="0" y="90"/>
                  </a:lnTo>
                  <a:lnTo>
                    <a:pt x="8" y="74"/>
                  </a:lnTo>
                  <a:lnTo>
                    <a:pt x="8" y="66"/>
                  </a:lnTo>
                  <a:lnTo>
                    <a:pt x="8" y="57"/>
                  </a:lnTo>
                  <a:lnTo>
                    <a:pt x="16" y="49"/>
                  </a:lnTo>
                  <a:lnTo>
                    <a:pt x="16" y="41"/>
                  </a:lnTo>
                  <a:lnTo>
                    <a:pt x="8" y="33"/>
                  </a:lnTo>
                  <a:lnTo>
                    <a:pt x="8" y="16"/>
                  </a:lnTo>
                  <a:lnTo>
                    <a:pt x="8" y="8"/>
                  </a:lnTo>
                  <a:lnTo>
                    <a:pt x="16" y="8"/>
                  </a:lnTo>
                  <a:lnTo>
                    <a:pt x="49" y="8"/>
                  </a:lnTo>
                  <a:lnTo>
                    <a:pt x="57" y="8"/>
                  </a:lnTo>
                  <a:lnTo>
                    <a:pt x="90" y="8"/>
                  </a:lnTo>
                  <a:lnTo>
                    <a:pt x="98" y="8"/>
                  </a:lnTo>
                  <a:lnTo>
                    <a:pt x="131" y="8"/>
                  </a:lnTo>
                  <a:lnTo>
                    <a:pt x="139" y="8"/>
                  </a:lnTo>
                  <a:lnTo>
                    <a:pt x="172" y="8"/>
                  </a:lnTo>
                  <a:lnTo>
                    <a:pt x="180" y="8"/>
                  </a:lnTo>
                  <a:lnTo>
                    <a:pt x="205" y="8"/>
                  </a:lnTo>
                  <a:lnTo>
                    <a:pt x="229" y="8"/>
                  </a:lnTo>
                  <a:lnTo>
                    <a:pt x="237" y="8"/>
                  </a:lnTo>
                  <a:lnTo>
                    <a:pt x="278" y="0"/>
                  </a:lnTo>
                  <a:lnTo>
                    <a:pt x="311" y="0"/>
                  </a:lnTo>
                  <a:lnTo>
                    <a:pt x="319" y="0"/>
                  </a:lnTo>
                  <a:lnTo>
                    <a:pt x="352" y="0"/>
                  </a:lnTo>
                  <a:lnTo>
                    <a:pt x="377" y="0"/>
                  </a:lnTo>
                  <a:lnTo>
                    <a:pt x="385" y="0"/>
                  </a:lnTo>
                  <a:lnTo>
                    <a:pt x="418" y="0"/>
                  </a:lnTo>
                  <a:lnTo>
                    <a:pt x="418" y="8"/>
                  </a:lnTo>
                  <a:lnTo>
                    <a:pt x="426" y="16"/>
                  </a:lnTo>
                  <a:lnTo>
                    <a:pt x="418" y="33"/>
                  </a:lnTo>
                  <a:lnTo>
                    <a:pt x="418" y="41"/>
                  </a:lnTo>
                  <a:lnTo>
                    <a:pt x="426" y="49"/>
                  </a:lnTo>
                  <a:lnTo>
                    <a:pt x="434" y="74"/>
                  </a:lnTo>
                  <a:lnTo>
                    <a:pt x="442" y="82"/>
                  </a:lnTo>
                  <a:lnTo>
                    <a:pt x="459" y="90"/>
                  </a:lnTo>
                  <a:lnTo>
                    <a:pt x="467" y="98"/>
                  </a:lnTo>
                  <a:lnTo>
                    <a:pt x="467" y="107"/>
                  </a:lnTo>
                  <a:lnTo>
                    <a:pt x="475" y="115"/>
                  </a:lnTo>
                  <a:lnTo>
                    <a:pt x="483" y="115"/>
                  </a:lnTo>
                  <a:lnTo>
                    <a:pt x="483" y="131"/>
                  </a:lnTo>
                  <a:lnTo>
                    <a:pt x="491" y="131"/>
                  </a:lnTo>
                  <a:lnTo>
                    <a:pt x="500" y="139"/>
                  </a:lnTo>
                  <a:lnTo>
                    <a:pt x="508" y="147"/>
                  </a:lnTo>
                  <a:lnTo>
                    <a:pt x="508" y="156"/>
                  </a:lnTo>
                  <a:lnTo>
                    <a:pt x="508" y="172"/>
                  </a:lnTo>
                  <a:lnTo>
                    <a:pt x="500" y="172"/>
                  </a:lnTo>
                  <a:lnTo>
                    <a:pt x="491" y="180"/>
                  </a:lnTo>
                  <a:lnTo>
                    <a:pt x="491" y="197"/>
                  </a:lnTo>
                  <a:lnTo>
                    <a:pt x="483" y="205"/>
                  </a:lnTo>
                  <a:lnTo>
                    <a:pt x="475" y="205"/>
                  </a:lnTo>
                  <a:lnTo>
                    <a:pt x="467" y="213"/>
                  </a:lnTo>
                  <a:lnTo>
                    <a:pt x="459" y="213"/>
                  </a:lnTo>
                  <a:lnTo>
                    <a:pt x="442" y="213"/>
                  </a:lnTo>
                  <a:lnTo>
                    <a:pt x="434" y="229"/>
                  </a:lnTo>
                  <a:lnTo>
                    <a:pt x="434" y="238"/>
                  </a:lnTo>
                  <a:lnTo>
                    <a:pt x="442" y="246"/>
                  </a:lnTo>
                  <a:lnTo>
                    <a:pt x="450" y="254"/>
                  </a:lnTo>
                  <a:lnTo>
                    <a:pt x="450" y="270"/>
                  </a:lnTo>
                  <a:lnTo>
                    <a:pt x="442" y="279"/>
                  </a:lnTo>
                  <a:lnTo>
                    <a:pt x="434" y="295"/>
                  </a:lnTo>
                  <a:lnTo>
                    <a:pt x="434" y="303"/>
                  </a:lnTo>
                  <a:lnTo>
                    <a:pt x="418" y="311"/>
                  </a:lnTo>
                  <a:lnTo>
                    <a:pt x="418" y="320"/>
                  </a:lnTo>
                  <a:lnTo>
                    <a:pt x="418" y="328"/>
                  </a:lnTo>
                  <a:lnTo>
                    <a:pt x="409" y="328"/>
                  </a:lnTo>
                  <a:lnTo>
                    <a:pt x="409" y="320"/>
                  </a:lnTo>
                  <a:lnTo>
                    <a:pt x="401" y="320"/>
                  </a:lnTo>
                  <a:lnTo>
                    <a:pt x="401" y="311"/>
                  </a:lnTo>
                  <a:lnTo>
                    <a:pt x="393" y="311"/>
                  </a:lnTo>
                  <a:lnTo>
                    <a:pt x="368" y="303"/>
                  </a:lnTo>
                  <a:lnTo>
                    <a:pt x="352" y="311"/>
                  </a:lnTo>
                  <a:lnTo>
                    <a:pt x="336" y="311"/>
                  </a:lnTo>
                  <a:lnTo>
                    <a:pt x="319" y="311"/>
                  </a:lnTo>
                  <a:lnTo>
                    <a:pt x="311" y="311"/>
                  </a:lnTo>
                  <a:lnTo>
                    <a:pt x="278" y="311"/>
                  </a:lnTo>
                  <a:lnTo>
                    <a:pt x="262" y="311"/>
                  </a:lnTo>
                  <a:lnTo>
                    <a:pt x="246" y="311"/>
                  </a:lnTo>
                  <a:lnTo>
                    <a:pt x="229" y="311"/>
                  </a:lnTo>
                  <a:lnTo>
                    <a:pt x="205" y="320"/>
                  </a:lnTo>
                  <a:lnTo>
                    <a:pt x="188" y="320"/>
                  </a:lnTo>
                  <a:lnTo>
                    <a:pt x="172" y="320"/>
                  </a:lnTo>
                  <a:lnTo>
                    <a:pt x="156" y="320"/>
                  </a:lnTo>
                  <a:lnTo>
                    <a:pt x="139" y="320"/>
                  </a:lnTo>
                  <a:lnTo>
                    <a:pt x="115" y="320"/>
                  </a:lnTo>
                  <a:lnTo>
                    <a:pt x="98" y="320"/>
                  </a:lnTo>
                  <a:lnTo>
                    <a:pt x="65" y="320"/>
                  </a:lnTo>
                  <a:lnTo>
                    <a:pt x="65" y="311"/>
                  </a:lnTo>
                  <a:lnTo>
                    <a:pt x="57" y="303"/>
                  </a:lnTo>
                  <a:lnTo>
                    <a:pt x="65" y="295"/>
                  </a:lnTo>
                  <a:lnTo>
                    <a:pt x="65" y="287"/>
                  </a:lnTo>
                  <a:lnTo>
                    <a:pt x="57" y="262"/>
                  </a:lnTo>
                  <a:close/>
                </a:path>
              </a:pathLst>
            </a:custGeom>
            <a:solidFill>
              <a:schemeClr val="accent1">
                <a:lumMod val="25000"/>
                <a:lumOff val="75000"/>
              </a:schemeClr>
            </a:solidFill>
            <a:ln w="3175">
              <a:solidFill>
                <a:schemeClr val="tx1"/>
              </a:solidFill>
              <a:round/>
              <a:headEnd/>
              <a:tailEnd/>
            </a:ln>
          </p:spPr>
          <p:txBody>
            <a:bodyPr/>
            <a:lstStyle/>
            <a:p>
              <a:endParaRPr lang="en-US"/>
            </a:p>
          </p:txBody>
        </p:sp>
        <p:sp>
          <p:nvSpPr>
            <p:cNvPr id="21" name="Freeform 18"/>
            <p:cNvSpPr>
              <a:spLocks noChangeAspect="1"/>
            </p:cNvSpPr>
            <p:nvPr/>
          </p:nvSpPr>
          <p:spPr bwMode="auto">
            <a:xfrm>
              <a:off x="5008563" y="2884488"/>
              <a:ext cx="973137" cy="517525"/>
            </a:xfrm>
            <a:custGeom>
              <a:avLst/>
              <a:gdLst>
                <a:gd name="T0" fmla="*/ 2147483647 w 623"/>
                <a:gd name="T1" fmla="*/ 2147483647 h 335"/>
                <a:gd name="T2" fmla="*/ 2147483647 w 623"/>
                <a:gd name="T3" fmla="*/ 2147483647 h 335"/>
                <a:gd name="T4" fmla="*/ 2147483647 w 623"/>
                <a:gd name="T5" fmla="*/ 2147483647 h 335"/>
                <a:gd name="T6" fmla="*/ 2147483647 w 623"/>
                <a:gd name="T7" fmla="*/ 2147483647 h 335"/>
                <a:gd name="T8" fmla="*/ 2147483647 w 623"/>
                <a:gd name="T9" fmla="*/ 2147483647 h 335"/>
                <a:gd name="T10" fmla="*/ 2147483647 w 623"/>
                <a:gd name="T11" fmla="*/ 2147483647 h 335"/>
                <a:gd name="T12" fmla="*/ 2147483647 w 623"/>
                <a:gd name="T13" fmla="*/ 2147483647 h 335"/>
                <a:gd name="T14" fmla="*/ 2147483647 w 623"/>
                <a:gd name="T15" fmla="*/ 2147483647 h 335"/>
                <a:gd name="T16" fmla="*/ 2147483647 w 623"/>
                <a:gd name="T17" fmla="*/ 2147483647 h 335"/>
                <a:gd name="T18" fmla="*/ 2147483647 w 623"/>
                <a:gd name="T19" fmla="*/ 2147483647 h 335"/>
                <a:gd name="T20" fmla="*/ 2147483647 w 623"/>
                <a:gd name="T21" fmla="*/ 2147483647 h 335"/>
                <a:gd name="T22" fmla="*/ 2147483647 w 623"/>
                <a:gd name="T23" fmla="*/ 2147483647 h 335"/>
                <a:gd name="T24" fmla="*/ 2147483647 w 623"/>
                <a:gd name="T25" fmla="*/ 2147483647 h 335"/>
                <a:gd name="T26" fmla="*/ 2147483647 w 623"/>
                <a:gd name="T27" fmla="*/ 2147483647 h 335"/>
                <a:gd name="T28" fmla="*/ 2147483647 w 623"/>
                <a:gd name="T29" fmla="*/ 2147483647 h 335"/>
                <a:gd name="T30" fmla="*/ 2147483647 w 623"/>
                <a:gd name="T31" fmla="*/ 2147483647 h 335"/>
                <a:gd name="T32" fmla="*/ 2147483647 w 623"/>
                <a:gd name="T33" fmla="*/ 2147483647 h 335"/>
                <a:gd name="T34" fmla="*/ 2147483647 w 623"/>
                <a:gd name="T35" fmla="*/ 2147483647 h 335"/>
                <a:gd name="T36" fmla="*/ 2147483647 w 623"/>
                <a:gd name="T37" fmla="*/ 2147483647 h 335"/>
                <a:gd name="T38" fmla="*/ 2147483647 w 623"/>
                <a:gd name="T39" fmla="*/ 2147483647 h 335"/>
                <a:gd name="T40" fmla="*/ 2147483647 w 623"/>
                <a:gd name="T41" fmla="*/ 2147483647 h 335"/>
                <a:gd name="T42" fmla="*/ 2147483647 w 623"/>
                <a:gd name="T43" fmla="*/ 2147483647 h 335"/>
                <a:gd name="T44" fmla="*/ 2147483647 w 623"/>
                <a:gd name="T45" fmla="*/ 2147483647 h 335"/>
                <a:gd name="T46" fmla="*/ 2147483647 w 623"/>
                <a:gd name="T47" fmla="*/ 2147483647 h 335"/>
                <a:gd name="T48" fmla="*/ 2147483647 w 623"/>
                <a:gd name="T49" fmla="*/ 2147483647 h 335"/>
                <a:gd name="T50" fmla="*/ 2147483647 w 623"/>
                <a:gd name="T51" fmla="*/ 2147483647 h 335"/>
                <a:gd name="T52" fmla="*/ 2147483647 w 623"/>
                <a:gd name="T53" fmla="*/ 2147483647 h 335"/>
                <a:gd name="T54" fmla="*/ 2147483647 w 623"/>
                <a:gd name="T55" fmla="*/ 2147483647 h 335"/>
                <a:gd name="T56" fmla="*/ 2147483647 w 623"/>
                <a:gd name="T57" fmla="*/ 2147483647 h 335"/>
                <a:gd name="T58" fmla="*/ 2147483647 w 623"/>
                <a:gd name="T59" fmla="*/ 2147483647 h 335"/>
                <a:gd name="T60" fmla="*/ 2147483647 w 623"/>
                <a:gd name="T61" fmla="*/ 2147483647 h 335"/>
                <a:gd name="T62" fmla="*/ 2147483647 w 623"/>
                <a:gd name="T63" fmla="*/ 2147483647 h 335"/>
                <a:gd name="T64" fmla="*/ 2147483647 w 623"/>
                <a:gd name="T65" fmla="*/ 2147483647 h 335"/>
                <a:gd name="T66" fmla="*/ 2147483647 w 623"/>
                <a:gd name="T67" fmla="*/ 2147483647 h 335"/>
                <a:gd name="T68" fmla="*/ 2147483647 w 623"/>
                <a:gd name="T69" fmla="*/ 2147483647 h 335"/>
                <a:gd name="T70" fmla="*/ 2147483647 w 623"/>
                <a:gd name="T71" fmla="*/ 2147483647 h 335"/>
                <a:gd name="T72" fmla="*/ 2147483647 w 623"/>
                <a:gd name="T73" fmla="*/ 2147483647 h 335"/>
                <a:gd name="T74" fmla="*/ 2147483647 w 623"/>
                <a:gd name="T75" fmla="*/ 2147483647 h 335"/>
                <a:gd name="T76" fmla="*/ 2147483647 w 623"/>
                <a:gd name="T77" fmla="*/ 2147483647 h 335"/>
                <a:gd name="T78" fmla="*/ 2147483647 w 623"/>
                <a:gd name="T79" fmla="*/ 2147483647 h 335"/>
                <a:gd name="T80" fmla="*/ 2147483647 w 623"/>
                <a:gd name="T81" fmla="*/ 2147483647 h 335"/>
                <a:gd name="T82" fmla="*/ 2147483647 w 623"/>
                <a:gd name="T83" fmla="*/ 2147483647 h 335"/>
                <a:gd name="T84" fmla="*/ 2147483647 w 623"/>
                <a:gd name="T85" fmla="*/ 2147483647 h 335"/>
                <a:gd name="T86" fmla="*/ 2147483647 w 623"/>
                <a:gd name="T87" fmla="*/ 2147483647 h 3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3"/>
                <a:gd name="T133" fmla="*/ 0 h 335"/>
                <a:gd name="T134" fmla="*/ 623 w 623"/>
                <a:gd name="T135" fmla="*/ 335 h 3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3" h="335">
                  <a:moveTo>
                    <a:pt x="0" y="319"/>
                  </a:moveTo>
                  <a:lnTo>
                    <a:pt x="8" y="278"/>
                  </a:lnTo>
                  <a:lnTo>
                    <a:pt x="8" y="253"/>
                  </a:lnTo>
                  <a:lnTo>
                    <a:pt x="8" y="245"/>
                  </a:lnTo>
                  <a:lnTo>
                    <a:pt x="8" y="188"/>
                  </a:lnTo>
                  <a:lnTo>
                    <a:pt x="16" y="147"/>
                  </a:lnTo>
                  <a:lnTo>
                    <a:pt x="16" y="139"/>
                  </a:lnTo>
                  <a:lnTo>
                    <a:pt x="16" y="106"/>
                  </a:lnTo>
                  <a:lnTo>
                    <a:pt x="16" y="98"/>
                  </a:lnTo>
                  <a:lnTo>
                    <a:pt x="16" y="49"/>
                  </a:lnTo>
                  <a:lnTo>
                    <a:pt x="25" y="0"/>
                  </a:lnTo>
                  <a:lnTo>
                    <a:pt x="74" y="8"/>
                  </a:lnTo>
                  <a:lnTo>
                    <a:pt x="82" y="8"/>
                  </a:lnTo>
                  <a:lnTo>
                    <a:pt x="123" y="8"/>
                  </a:lnTo>
                  <a:lnTo>
                    <a:pt x="131" y="8"/>
                  </a:lnTo>
                  <a:lnTo>
                    <a:pt x="172" y="8"/>
                  </a:lnTo>
                  <a:lnTo>
                    <a:pt x="221" y="8"/>
                  </a:lnTo>
                  <a:lnTo>
                    <a:pt x="254" y="16"/>
                  </a:lnTo>
                  <a:lnTo>
                    <a:pt x="262" y="16"/>
                  </a:lnTo>
                  <a:lnTo>
                    <a:pt x="287" y="16"/>
                  </a:lnTo>
                  <a:lnTo>
                    <a:pt x="311" y="16"/>
                  </a:lnTo>
                  <a:lnTo>
                    <a:pt x="328" y="16"/>
                  </a:lnTo>
                  <a:lnTo>
                    <a:pt x="352" y="16"/>
                  </a:lnTo>
                  <a:lnTo>
                    <a:pt x="361" y="16"/>
                  </a:lnTo>
                  <a:lnTo>
                    <a:pt x="402" y="16"/>
                  </a:lnTo>
                  <a:lnTo>
                    <a:pt x="434" y="16"/>
                  </a:lnTo>
                  <a:lnTo>
                    <a:pt x="442" y="16"/>
                  </a:lnTo>
                  <a:lnTo>
                    <a:pt x="475" y="16"/>
                  </a:lnTo>
                  <a:lnTo>
                    <a:pt x="492" y="16"/>
                  </a:lnTo>
                  <a:lnTo>
                    <a:pt x="508" y="16"/>
                  </a:lnTo>
                  <a:lnTo>
                    <a:pt x="524" y="16"/>
                  </a:lnTo>
                  <a:lnTo>
                    <a:pt x="565" y="16"/>
                  </a:lnTo>
                  <a:lnTo>
                    <a:pt x="582" y="32"/>
                  </a:lnTo>
                  <a:lnTo>
                    <a:pt x="590" y="24"/>
                  </a:lnTo>
                  <a:lnTo>
                    <a:pt x="598" y="40"/>
                  </a:lnTo>
                  <a:lnTo>
                    <a:pt x="598" y="49"/>
                  </a:lnTo>
                  <a:lnTo>
                    <a:pt x="590" y="49"/>
                  </a:lnTo>
                  <a:lnTo>
                    <a:pt x="582" y="57"/>
                  </a:lnTo>
                  <a:lnTo>
                    <a:pt x="582" y="65"/>
                  </a:lnTo>
                  <a:lnTo>
                    <a:pt x="590" y="81"/>
                  </a:lnTo>
                  <a:lnTo>
                    <a:pt x="598" y="81"/>
                  </a:lnTo>
                  <a:lnTo>
                    <a:pt x="598" y="90"/>
                  </a:lnTo>
                  <a:lnTo>
                    <a:pt x="606" y="106"/>
                  </a:lnTo>
                  <a:lnTo>
                    <a:pt x="623" y="106"/>
                  </a:lnTo>
                  <a:lnTo>
                    <a:pt x="623" y="114"/>
                  </a:lnTo>
                  <a:lnTo>
                    <a:pt x="623" y="122"/>
                  </a:lnTo>
                  <a:lnTo>
                    <a:pt x="623" y="139"/>
                  </a:lnTo>
                  <a:lnTo>
                    <a:pt x="623" y="155"/>
                  </a:lnTo>
                  <a:lnTo>
                    <a:pt x="623" y="180"/>
                  </a:lnTo>
                  <a:lnTo>
                    <a:pt x="623" y="188"/>
                  </a:lnTo>
                  <a:lnTo>
                    <a:pt x="623" y="221"/>
                  </a:lnTo>
                  <a:lnTo>
                    <a:pt x="623" y="229"/>
                  </a:lnTo>
                  <a:lnTo>
                    <a:pt x="623" y="262"/>
                  </a:lnTo>
                  <a:lnTo>
                    <a:pt x="623" y="270"/>
                  </a:lnTo>
                  <a:lnTo>
                    <a:pt x="623" y="294"/>
                  </a:lnTo>
                  <a:lnTo>
                    <a:pt x="623" y="303"/>
                  </a:lnTo>
                  <a:lnTo>
                    <a:pt x="623" y="327"/>
                  </a:lnTo>
                  <a:lnTo>
                    <a:pt x="623" y="335"/>
                  </a:lnTo>
                  <a:lnTo>
                    <a:pt x="590" y="335"/>
                  </a:lnTo>
                  <a:lnTo>
                    <a:pt x="557" y="335"/>
                  </a:lnTo>
                  <a:lnTo>
                    <a:pt x="549" y="335"/>
                  </a:lnTo>
                  <a:lnTo>
                    <a:pt x="524" y="335"/>
                  </a:lnTo>
                  <a:lnTo>
                    <a:pt x="516" y="335"/>
                  </a:lnTo>
                  <a:lnTo>
                    <a:pt x="508" y="335"/>
                  </a:lnTo>
                  <a:lnTo>
                    <a:pt x="467" y="335"/>
                  </a:lnTo>
                  <a:lnTo>
                    <a:pt x="442" y="335"/>
                  </a:lnTo>
                  <a:lnTo>
                    <a:pt x="410" y="335"/>
                  </a:lnTo>
                  <a:lnTo>
                    <a:pt x="385" y="335"/>
                  </a:lnTo>
                  <a:lnTo>
                    <a:pt x="361" y="335"/>
                  </a:lnTo>
                  <a:lnTo>
                    <a:pt x="336" y="335"/>
                  </a:lnTo>
                  <a:lnTo>
                    <a:pt x="311" y="335"/>
                  </a:lnTo>
                  <a:lnTo>
                    <a:pt x="295" y="335"/>
                  </a:lnTo>
                  <a:lnTo>
                    <a:pt x="254" y="335"/>
                  </a:lnTo>
                  <a:lnTo>
                    <a:pt x="221" y="335"/>
                  </a:lnTo>
                  <a:lnTo>
                    <a:pt x="213" y="335"/>
                  </a:lnTo>
                  <a:lnTo>
                    <a:pt x="172" y="327"/>
                  </a:lnTo>
                  <a:lnTo>
                    <a:pt x="164" y="327"/>
                  </a:lnTo>
                  <a:lnTo>
                    <a:pt x="123" y="327"/>
                  </a:lnTo>
                  <a:lnTo>
                    <a:pt x="98" y="327"/>
                  </a:lnTo>
                  <a:lnTo>
                    <a:pt x="82" y="327"/>
                  </a:lnTo>
                  <a:lnTo>
                    <a:pt x="41" y="327"/>
                  </a:lnTo>
                  <a:lnTo>
                    <a:pt x="8" y="319"/>
                  </a:lnTo>
                  <a:lnTo>
                    <a:pt x="0" y="319"/>
                  </a:lnTo>
                  <a:close/>
                </a:path>
              </a:pathLst>
            </a:custGeom>
            <a:solidFill>
              <a:schemeClr val="accent1">
                <a:lumMod val="10000"/>
                <a:lumOff val="90000"/>
              </a:schemeClr>
            </a:solidFill>
            <a:ln w="3175">
              <a:solidFill>
                <a:schemeClr val="tx1"/>
              </a:solidFill>
              <a:round/>
              <a:headEnd/>
              <a:tailEnd/>
            </a:ln>
          </p:spPr>
          <p:txBody>
            <a:bodyPr/>
            <a:lstStyle/>
            <a:p>
              <a:endParaRPr lang="en-US"/>
            </a:p>
          </p:txBody>
        </p:sp>
        <p:sp>
          <p:nvSpPr>
            <p:cNvPr id="22" name="Freeform 19"/>
            <p:cNvSpPr>
              <a:spLocks noChangeAspect="1" noEditPoints="1"/>
            </p:cNvSpPr>
            <p:nvPr/>
          </p:nvSpPr>
          <p:spPr bwMode="auto">
            <a:xfrm>
              <a:off x="6648450" y="2973388"/>
              <a:ext cx="971550" cy="479425"/>
            </a:xfrm>
            <a:custGeom>
              <a:avLst/>
              <a:gdLst>
                <a:gd name="T0" fmla="*/ 2147483647 w 622"/>
                <a:gd name="T1" fmla="*/ 2147483647 h 311"/>
                <a:gd name="T2" fmla="*/ 2147483647 w 622"/>
                <a:gd name="T3" fmla="*/ 2147483647 h 311"/>
                <a:gd name="T4" fmla="*/ 2147483647 w 622"/>
                <a:gd name="T5" fmla="*/ 2147483647 h 311"/>
                <a:gd name="T6" fmla="*/ 2147483647 w 622"/>
                <a:gd name="T7" fmla="*/ 2147483647 h 311"/>
                <a:gd name="T8" fmla="*/ 2147483647 w 622"/>
                <a:gd name="T9" fmla="*/ 2147483647 h 311"/>
                <a:gd name="T10" fmla="*/ 2147483647 w 622"/>
                <a:gd name="T11" fmla="*/ 2147483647 h 311"/>
                <a:gd name="T12" fmla="*/ 2147483647 w 622"/>
                <a:gd name="T13" fmla="*/ 2147483647 h 311"/>
                <a:gd name="T14" fmla="*/ 2147483647 w 622"/>
                <a:gd name="T15" fmla="*/ 2147483647 h 311"/>
                <a:gd name="T16" fmla="*/ 2147483647 w 622"/>
                <a:gd name="T17" fmla="*/ 2147483647 h 311"/>
                <a:gd name="T18" fmla="*/ 2147483647 w 622"/>
                <a:gd name="T19" fmla="*/ 2147483647 h 311"/>
                <a:gd name="T20" fmla="*/ 2147483647 w 622"/>
                <a:gd name="T21" fmla="*/ 2147483647 h 311"/>
                <a:gd name="T22" fmla="*/ 2147483647 w 622"/>
                <a:gd name="T23" fmla="*/ 2147483647 h 311"/>
                <a:gd name="T24" fmla="*/ 2147483647 w 622"/>
                <a:gd name="T25" fmla="*/ 2147483647 h 311"/>
                <a:gd name="T26" fmla="*/ 2147483647 w 622"/>
                <a:gd name="T27" fmla="*/ 2147483647 h 311"/>
                <a:gd name="T28" fmla="*/ 2147483647 w 622"/>
                <a:gd name="T29" fmla="*/ 2147483647 h 311"/>
                <a:gd name="T30" fmla="*/ 2147483647 w 622"/>
                <a:gd name="T31" fmla="*/ 2147483647 h 311"/>
                <a:gd name="T32" fmla="*/ 2147483647 w 622"/>
                <a:gd name="T33" fmla="*/ 2147483647 h 311"/>
                <a:gd name="T34" fmla="*/ 2147483647 w 622"/>
                <a:gd name="T35" fmla="*/ 2147483647 h 311"/>
                <a:gd name="T36" fmla="*/ 2147483647 w 622"/>
                <a:gd name="T37" fmla="*/ 2147483647 h 311"/>
                <a:gd name="T38" fmla="*/ 2147483647 w 622"/>
                <a:gd name="T39" fmla="*/ 2147483647 h 311"/>
                <a:gd name="T40" fmla="*/ 2147483647 w 622"/>
                <a:gd name="T41" fmla="*/ 2147483647 h 311"/>
                <a:gd name="T42" fmla="*/ 2147483647 w 622"/>
                <a:gd name="T43" fmla="*/ 2147483647 h 311"/>
                <a:gd name="T44" fmla="*/ 2147483647 w 622"/>
                <a:gd name="T45" fmla="*/ 2147483647 h 311"/>
                <a:gd name="T46" fmla="*/ 2147483647 w 622"/>
                <a:gd name="T47" fmla="*/ 2147483647 h 311"/>
                <a:gd name="T48" fmla="*/ 2147483647 w 622"/>
                <a:gd name="T49" fmla="*/ 2147483647 h 311"/>
                <a:gd name="T50" fmla="*/ 2147483647 w 622"/>
                <a:gd name="T51" fmla="*/ 2147483647 h 311"/>
                <a:gd name="T52" fmla="*/ 2147483647 w 622"/>
                <a:gd name="T53" fmla="*/ 2147483647 h 311"/>
                <a:gd name="T54" fmla="*/ 2147483647 w 622"/>
                <a:gd name="T55" fmla="*/ 2147483647 h 311"/>
                <a:gd name="T56" fmla="*/ 2147483647 w 622"/>
                <a:gd name="T57" fmla="*/ 2147483647 h 311"/>
                <a:gd name="T58" fmla="*/ 2147483647 w 622"/>
                <a:gd name="T59" fmla="*/ 2147483647 h 311"/>
                <a:gd name="T60" fmla="*/ 2147483647 w 622"/>
                <a:gd name="T61" fmla="*/ 2147483647 h 311"/>
                <a:gd name="T62" fmla="*/ 2147483647 w 622"/>
                <a:gd name="T63" fmla="*/ 2147483647 h 311"/>
                <a:gd name="T64" fmla="*/ 2147483647 w 622"/>
                <a:gd name="T65" fmla="*/ 2147483647 h 311"/>
                <a:gd name="T66" fmla="*/ 2147483647 w 622"/>
                <a:gd name="T67" fmla="*/ 2147483647 h 311"/>
                <a:gd name="T68" fmla="*/ 2147483647 w 622"/>
                <a:gd name="T69" fmla="*/ 2147483647 h 311"/>
                <a:gd name="T70" fmla="*/ 2147483647 w 622"/>
                <a:gd name="T71" fmla="*/ 2147483647 h 311"/>
                <a:gd name="T72" fmla="*/ 2147483647 w 622"/>
                <a:gd name="T73" fmla="*/ 2147483647 h 311"/>
                <a:gd name="T74" fmla="*/ 2147483647 w 622"/>
                <a:gd name="T75" fmla="*/ 2147483647 h 311"/>
                <a:gd name="T76" fmla="*/ 2147483647 w 622"/>
                <a:gd name="T77" fmla="*/ 2147483647 h 311"/>
                <a:gd name="T78" fmla="*/ 2147483647 w 622"/>
                <a:gd name="T79" fmla="*/ 0 h 311"/>
                <a:gd name="T80" fmla="*/ 2147483647 w 622"/>
                <a:gd name="T81" fmla="*/ 2147483647 h 311"/>
                <a:gd name="T82" fmla="*/ 2147483647 w 622"/>
                <a:gd name="T83" fmla="*/ 2147483647 h 311"/>
                <a:gd name="T84" fmla="*/ 2147483647 w 622"/>
                <a:gd name="T85" fmla="*/ 2147483647 h 311"/>
                <a:gd name="T86" fmla="*/ 2147483647 w 622"/>
                <a:gd name="T87" fmla="*/ 2147483647 h 311"/>
                <a:gd name="T88" fmla="*/ 2147483647 w 622"/>
                <a:gd name="T89" fmla="*/ 2147483647 h 311"/>
                <a:gd name="T90" fmla="*/ 2147483647 w 622"/>
                <a:gd name="T91" fmla="*/ 2147483647 h 311"/>
                <a:gd name="T92" fmla="*/ 2147483647 w 622"/>
                <a:gd name="T93" fmla="*/ 2147483647 h 311"/>
                <a:gd name="T94" fmla="*/ 2147483647 w 622"/>
                <a:gd name="T95" fmla="*/ 2147483647 h 311"/>
                <a:gd name="T96" fmla="*/ 2147483647 w 622"/>
                <a:gd name="T97" fmla="*/ 2147483647 h 311"/>
                <a:gd name="T98" fmla="*/ 2147483647 w 622"/>
                <a:gd name="T99" fmla="*/ 2147483647 h 311"/>
                <a:gd name="T100" fmla="*/ 2147483647 w 622"/>
                <a:gd name="T101" fmla="*/ 2147483647 h 311"/>
                <a:gd name="T102" fmla="*/ 2147483647 w 622"/>
                <a:gd name="T103" fmla="*/ 2147483647 h 311"/>
                <a:gd name="T104" fmla="*/ 2147483647 w 622"/>
                <a:gd name="T105" fmla="*/ 2147483647 h 311"/>
                <a:gd name="T106" fmla="*/ 2147483647 w 622"/>
                <a:gd name="T107" fmla="*/ 2147483647 h 311"/>
                <a:gd name="T108" fmla="*/ 2147483647 w 622"/>
                <a:gd name="T109" fmla="*/ 2147483647 h 311"/>
                <a:gd name="T110" fmla="*/ 2147483647 w 622"/>
                <a:gd name="T111" fmla="*/ 2147483647 h 311"/>
                <a:gd name="T112" fmla="*/ 2147483647 w 622"/>
                <a:gd name="T113" fmla="*/ 2147483647 h 311"/>
                <a:gd name="T114" fmla="*/ 2147483647 w 622"/>
                <a:gd name="T115" fmla="*/ 2147483647 h 311"/>
                <a:gd name="T116" fmla="*/ 2147483647 w 622"/>
                <a:gd name="T117" fmla="*/ 2147483647 h 311"/>
                <a:gd name="T118" fmla="*/ 2147483647 w 622"/>
                <a:gd name="T119" fmla="*/ 2147483647 h 3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22"/>
                <a:gd name="T181" fmla="*/ 0 h 311"/>
                <a:gd name="T182" fmla="*/ 622 w 622"/>
                <a:gd name="T183" fmla="*/ 311 h 3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22" h="311">
                  <a:moveTo>
                    <a:pt x="442" y="262"/>
                  </a:moveTo>
                  <a:lnTo>
                    <a:pt x="401" y="270"/>
                  </a:lnTo>
                  <a:lnTo>
                    <a:pt x="385" y="270"/>
                  </a:lnTo>
                  <a:lnTo>
                    <a:pt x="360" y="270"/>
                  </a:lnTo>
                  <a:lnTo>
                    <a:pt x="344" y="270"/>
                  </a:lnTo>
                  <a:lnTo>
                    <a:pt x="319" y="270"/>
                  </a:lnTo>
                  <a:lnTo>
                    <a:pt x="303" y="278"/>
                  </a:lnTo>
                  <a:lnTo>
                    <a:pt x="278" y="278"/>
                  </a:lnTo>
                  <a:lnTo>
                    <a:pt x="262" y="278"/>
                  </a:lnTo>
                  <a:lnTo>
                    <a:pt x="254" y="278"/>
                  </a:lnTo>
                  <a:lnTo>
                    <a:pt x="237" y="278"/>
                  </a:lnTo>
                  <a:lnTo>
                    <a:pt x="213" y="278"/>
                  </a:lnTo>
                  <a:lnTo>
                    <a:pt x="204" y="278"/>
                  </a:lnTo>
                  <a:lnTo>
                    <a:pt x="188" y="287"/>
                  </a:lnTo>
                  <a:lnTo>
                    <a:pt x="164" y="287"/>
                  </a:lnTo>
                  <a:lnTo>
                    <a:pt x="155" y="287"/>
                  </a:lnTo>
                  <a:lnTo>
                    <a:pt x="123" y="287"/>
                  </a:lnTo>
                  <a:lnTo>
                    <a:pt x="131" y="303"/>
                  </a:lnTo>
                  <a:lnTo>
                    <a:pt x="90" y="311"/>
                  </a:lnTo>
                  <a:lnTo>
                    <a:pt x="65" y="311"/>
                  </a:lnTo>
                  <a:lnTo>
                    <a:pt x="16" y="311"/>
                  </a:lnTo>
                  <a:lnTo>
                    <a:pt x="16" y="303"/>
                  </a:lnTo>
                  <a:lnTo>
                    <a:pt x="24" y="303"/>
                  </a:lnTo>
                  <a:lnTo>
                    <a:pt x="32" y="295"/>
                  </a:lnTo>
                  <a:lnTo>
                    <a:pt x="32" y="287"/>
                  </a:lnTo>
                  <a:lnTo>
                    <a:pt x="32" y="278"/>
                  </a:lnTo>
                  <a:lnTo>
                    <a:pt x="32" y="270"/>
                  </a:lnTo>
                  <a:lnTo>
                    <a:pt x="41" y="262"/>
                  </a:lnTo>
                  <a:lnTo>
                    <a:pt x="32" y="262"/>
                  </a:lnTo>
                  <a:lnTo>
                    <a:pt x="32" y="254"/>
                  </a:lnTo>
                  <a:lnTo>
                    <a:pt x="41" y="237"/>
                  </a:lnTo>
                  <a:lnTo>
                    <a:pt x="49" y="237"/>
                  </a:lnTo>
                  <a:lnTo>
                    <a:pt x="82" y="246"/>
                  </a:lnTo>
                  <a:lnTo>
                    <a:pt x="90" y="246"/>
                  </a:lnTo>
                  <a:lnTo>
                    <a:pt x="90" y="237"/>
                  </a:lnTo>
                  <a:lnTo>
                    <a:pt x="82" y="221"/>
                  </a:lnTo>
                  <a:lnTo>
                    <a:pt x="90" y="213"/>
                  </a:lnTo>
                  <a:lnTo>
                    <a:pt x="98" y="213"/>
                  </a:lnTo>
                  <a:lnTo>
                    <a:pt x="98" y="205"/>
                  </a:lnTo>
                  <a:lnTo>
                    <a:pt x="114" y="205"/>
                  </a:lnTo>
                  <a:lnTo>
                    <a:pt x="114" y="196"/>
                  </a:lnTo>
                  <a:lnTo>
                    <a:pt x="114" y="188"/>
                  </a:lnTo>
                  <a:lnTo>
                    <a:pt x="106" y="180"/>
                  </a:lnTo>
                  <a:lnTo>
                    <a:pt x="114" y="164"/>
                  </a:lnTo>
                  <a:lnTo>
                    <a:pt x="123" y="172"/>
                  </a:lnTo>
                  <a:lnTo>
                    <a:pt x="131" y="164"/>
                  </a:lnTo>
                  <a:lnTo>
                    <a:pt x="123" y="156"/>
                  </a:lnTo>
                  <a:lnTo>
                    <a:pt x="131" y="156"/>
                  </a:lnTo>
                  <a:lnTo>
                    <a:pt x="139" y="156"/>
                  </a:lnTo>
                  <a:lnTo>
                    <a:pt x="147" y="156"/>
                  </a:lnTo>
                  <a:lnTo>
                    <a:pt x="147" y="164"/>
                  </a:lnTo>
                  <a:lnTo>
                    <a:pt x="155" y="156"/>
                  </a:lnTo>
                  <a:lnTo>
                    <a:pt x="147" y="147"/>
                  </a:lnTo>
                  <a:lnTo>
                    <a:pt x="155" y="147"/>
                  </a:lnTo>
                  <a:lnTo>
                    <a:pt x="164" y="147"/>
                  </a:lnTo>
                  <a:lnTo>
                    <a:pt x="180" y="156"/>
                  </a:lnTo>
                  <a:lnTo>
                    <a:pt x="196" y="164"/>
                  </a:lnTo>
                  <a:lnTo>
                    <a:pt x="196" y="147"/>
                  </a:lnTo>
                  <a:lnTo>
                    <a:pt x="204" y="147"/>
                  </a:lnTo>
                  <a:lnTo>
                    <a:pt x="213" y="139"/>
                  </a:lnTo>
                  <a:lnTo>
                    <a:pt x="221" y="147"/>
                  </a:lnTo>
                  <a:lnTo>
                    <a:pt x="229" y="147"/>
                  </a:lnTo>
                  <a:lnTo>
                    <a:pt x="229" y="156"/>
                  </a:lnTo>
                  <a:lnTo>
                    <a:pt x="237" y="147"/>
                  </a:lnTo>
                  <a:lnTo>
                    <a:pt x="245" y="139"/>
                  </a:lnTo>
                  <a:lnTo>
                    <a:pt x="245" y="131"/>
                  </a:lnTo>
                  <a:lnTo>
                    <a:pt x="245" y="123"/>
                  </a:lnTo>
                  <a:lnTo>
                    <a:pt x="254" y="115"/>
                  </a:lnTo>
                  <a:lnTo>
                    <a:pt x="262" y="123"/>
                  </a:lnTo>
                  <a:lnTo>
                    <a:pt x="262" y="131"/>
                  </a:lnTo>
                  <a:lnTo>
                    <a:pt x="278" y="131"/>
                  </a:lnTo>
                  <a:lnTo>
                    <a:pt x="286" y="131"/>
                  </a:lnTo>
                  <a:lnTo>
                    <a:pt x="286" y="123"/>
                  </a:lnTo>
                  <a:lnTo>
                    <a:pt x="286" y="106"/>
                  </a:lnTo>
                  <a:lnTo>
                    <a:pt x="295" y="98"/>
                  </a:lnTo>
                  <a:lnTo>
                    <a:pt x="303" y="98"/>
                  </a:lnTo>
                  <a:lnTo>
                    <a:pt x="311" y="90"/>
                  </a:lnTo>
                  <a:lnTo>
                    <a:pt x="311" y="82"/>
                  </a:lnTo>
                  <a:lnTo>
                    <a:pt x="319" y="74"/>
                  </a:lnTo>
                  <a:lnTo>
                    <a:pt x="327" y="65"/>
                  </a:lnTo>
                  <a:lnTo>
                    <a:pt x="319" y="49"/>
                  </a:lnTo>
                  <a:lnTo>
                    <a:pt x="327" y="49"/>
                  </a:lnTo>
                  <a:lnTo>
                    <a:pt x="336" y="41"/>
                  </a:lnTo>
                  <a:lnTo>
                    <a:pt x="344" y="49"/>
                  </a:lnTo>
                  <a:lnTo>
                    <a:pt x="352" y="41"/>
                  </a:lnTo>
                  <a:lnTo>
                    <a:pt x="368" y="33"/>
                  </a:lnTo>
                  <a:lnTo>
                    <a:pt x="368" y="24"/>
                  </a:lnTo>
                  <a:lnTo>
                    <a:pt x="368" y="16"/>
                  </a:lnTo>
                  <a:lnTo>
                    <a:pt x="360" y="8"/>
                  </a:lnTo>
                  <a:lnTo>
                    <a:pt x="368" y="0"/>
                  </a:lnTo>
                  <a:lnTo>
                    <a:pt x="377" y="0"/>
                  </a:lnTo>
                  <a:lnTo>
                    <a:pt x="385" y="0"/>
                  </a:lnTo>
                  <a:lnTo>
                    <a:pt x="393" y="0"/>
                  </a:lnTo>
                  <a:lnTo>
                    <a:pt x="401" y="8"/>
                  </a:lnTo>
                  <a:lnTo>
                    <a:pt x="409" y="8"/>
                  </a:lnTo>
                  <a:lnTo>
                    <a:pt x="417" y="24"/>
                  </a:lnTo>
                  <a:lnTo>
                    <a:pt x="434" y="33"/>
                  </a:lnTo>
                  <a:lnTo>
                    <a:pt x="442" y="33"/>
                  </a:lnTo>
                  <a:lnTo>
                    <a:pt x="467" y="41"/>
                  </a:lnTo>
                  <a:lnTo>
                    <a:pt x="467" y="33"/>
                  </a:lnTo>
                  <a:lnTo>
                    <a:pt x="475" y="33"/>
                  </a:lnTo>
                  <a:lnTo>
                    <a:pt x="491" y="33"/>
                  </a:lnTo>
                  <a:lnTo>
                    <a:pt x="499" y="41"/>
                  </a:lnTo>
                  <a:lnTo>
                    <a:pt x="508" y="33"/>
                  </a:lnTo>
                  <a:lnTo>
                    <a:pt x="516" y="24"/>
                  </a:lnTo>
                  <a:lnTo>
                    <a:pt x="524" y="24"/>
                  </a:lnTo>
                  <a:lnTo>
                    <a:pt x="532" y="41"/>
                  </a:lnTo>
                  <a:lnTo>
                    <a:pt x="549" y="41"/>
                  </a:lnTo>
                  <a:lnTo>
                    <a:pt x="557" y="49"/>
                  </a:lnTo>
                  <a:lnTo>
                    <a:pt x="557" y="74"/>
                  </a:lnTo>
                  <a:lnTo>
                    <a:pt x="557" y="82"/>
                  </a:lnTo>
                  <a:lnTo>
                    <a:pt x="573" y="98"/>
                  </a:lnTo>
                  <a:lnTo>
                    <a:pt x="581" y="106"/>
                  </a:lnTo>
                  <a:lnTo>
                    <a:pt x="581" y="115"/>
                  </a:lnTo>
                  <a:lnTo>
                    <a:pt x="590" y="115"/>
                  </a:lnTo>
                  <a:lnTo>
                    <a:pt x="590" y="123"/>
                  </a:lnTo>
                  <a:lnTo>
                    <a:pt x="598" y="131"/>
                  </a:lnTo>
                  <a:lnTo>
                    <a:pt x="606" y="131"/>
                  </a:lnTo>
                  <a:lnTo>
                    <a:pt x="606" y="139"/>
                  </a:lnTo>
                  <a:lnTo>
                    <a:pt x="622" y="139"/>
                  </a:lnTo>
                  <a:lnTo>
                    <a:pt x="598" y="164"/>
                  </a:lnTo>
                  <a:lnTo>
                    <a:pt x="581" y="180"/>
                  </a:lnTo>
                  <a:lnTo>
                    <a:pt x="573" y="180"/>
                  </a:lnTo>
                  <a:lnTo>
                    <a:pt x="565" y="188"/>
                  </a:lnTo>
                  <a:lnTo>
                    <a:pt x="565" y="196"/>
                  </a:lnTo>
                  <a:lnTo>
                    <a:pt x="557" y="205"/>
                  </a:lnTo>
                  <a:lnTo>
                    <a:pt x="557" y="213"/>
                  </a:lnTo>
                  <a:lnTo>
                    <a:pt x="540" y="221"/>
                  </a:lnTo>
                  <a:lnTo>
                    <a:pt x="540" y="237"/>
                  </a:lnTo>
                  <a:lnTo>
                    <a:pt x="508" y="246"/>
                  </a:lnTo>
                  <a:lnTo>
                    <a:pt x="491" y="254"/>
                  </a:lnTo>
                  <a:lnTo>
                    <a:pt x="475" y="262"/>
                  </a:lnTo>
                  <a:lnTo>
                    <a:pt x="467" y="262"/>
                  </a:lnTo>
                  <a:lnTo>
                    <a:pt x="442" y="262"/>
                  </a:lnTo>
                  <a:close/>
                  <a:moveTo>
                    <a:pt x="8" y="311"/>
                  </a:moveTo>
                  <a:lnTo>
                    <a:pt x="8" y="311"/>
                  </a:lnTo>
                  <a:lnTo>
                    <a:pt x="0" y="311"/>
                  </a:lnTo>
                  <a:lnTo>
                    <a:pt x="8" y="311"/>
                  </a:lnTo>
                  <a:close/>
                </a:path>
              </a:pathLst>
            </a:custGeom>
            <a:solidFill>
              <a:schemeClr val="accent1">
                <a:lumMod val="50000"/>
                <a:lumOff val="50000"/>
              </a:schemeClr>
            </a:solidFill>
            <a:ln w="3175">
              <a:solidFill>
                <a:schemeClr val="tx1"/>
              </a:solidFill>
              <a:round/>
              <a:headEnd/>
              <a:tailEnd/>
            </a:ln>
          </p:spPr>
          <p:txBody>
            <a:bodyPr/>
            <a:lstStyle/>
            <a:p>
              <a:endParaRPr lang="en-US"/>
            </a:p>
          </p:txBody>
        </p:sp>
        <p:sp>
          <p:nvSpPr>
            <p:cNvPr id="23" name="Freeform 20"/>
            <p:cNvSpPr>
              <a:spLocks noChangeAspect="1" noEditPoints="1"/>
            </p:cNvSpPr>
            <p:nvPr/>
          </p:nvSpPr>
          <p:spPr bwMode="auto">
            <a:xfrm>
              <a:off x="6072188" y="4046538"/>
              <a:ext cx="741362" cy="642937"/>
            </a:xfrm>
            <a:custGeom>
              <a:avLst/>
              <a:gdLst>
                <a:gd name="T0" fmla="*/ 2147483647 w 475"/>
                <a:gd name="T1" fmla="*/ 2147483647 h 418"/>
                <a:gd name="T2" fmla="*/ 2147483647 w 475"/>
                <a:gd name="T3" fmla="*/ 2147483647 h 418"/>
                <a:gd name="T4" fmla="*/ 2147483647 w 475"/>
                <a:gd name="T5" fmla="*/ 2147483647 h 418"/>
                <a:gd name="T6" fmla="*/ 2147483647 w 475"/>
                <a:gd name="T7" fmla="*/ 2147483647 h 418"/>
                <a:gd name="T8" fmla="*/ 2147483647 w 475"/>
                <a:gd name="T9" fmla="*/ 2147483647 h 418"/>
                <a:gd name="T10" fmla="*/ 2147483647 w 475"/>
                <a:gd name="T11" fmla="*/ 2147483647 h 418"/>
                <a:gd name="T12" fmla="*/ 2147483647 w 475"/>
                <a:gd name="T13" fmla="*/ 2147483647 h 418"/>
                <a:gd name="T14" fmla="*/ 2147483647 w 475"/>
                <a:gd name="T15" fmla="*/ 2147483647 h 418"/>
                <a:gd name="T16" fmla="*/ 2147483647 w 475"/>
                <a:gd name="T17" fmla="*/ 2147483647 h 418"/>
                <a:gd name="T18" fmla="*/ 2147483647 w 475"/>
                <a:gd name="T19" fmla="*/ 2147483647 h 418"/>
                <a:gd name="T20" fmla="*/ 2147483647 w 475"/>
                <a:gd name="T21" fmla="*/ 2147483647 h 418"/>
                <a:gd name="T22" fmla="*/ 2147483647 w 475"/>
                <a:gd name="T23" fmla="*/ 2147483647 h 418"/>
                <a:gd name="T24" fmla="*/ 2147483647 w 475"/>
                <a:gd name="T25" fmla="*/ 2147483647 h 418"/>
                <a:gd name="T26" fmla="*/ 2147483647 w 475"/>
                <a:gd name="T27" fmla="*/ 2147483647 h 418"/>
                <a:gd name="T28" fmla="*/ 2147483647 w 475"/>
                <a:gd name="T29" fmla="*/ 2147483647 h 418"/>
                <a:gd name="T30" fmla="*/ 2147483647 w 475"/>
                <a:gd name="T31" fmla="*/ 2147483647 h 418"/>
                <a:gd name="T32" fmla="*/ 2147483647 w 475"/>
                <a:gd name="T33" fmla="*/ 2147483647 h 418"/>
                <a:gd name="T34" fmla="*/ 2147483647 w 475"/>
                <a:gd name="T35" fmla="*/ 2147483647 h 418"/>
                <a:gd name="T36" fmla="*/ 2147483647 w 475"/>
                <a:gd name="T37" fmla="*/ 2147483647 h 418"/>
                <a:gd name="T38" fmla="*/ 2147483647 w 475"/>
                <a:gd name="T39" fmla="*/ 2147483647 h 418"/>
                <a:gd name="T40" fmla="*/ 2147483647 w 475"/>
                <a:gd name="T41" fmla="*/ 2147483647 h 418"/>
                <a:gd name="T42" fmla="*/ 2147483647 w 475"/>
                <a:gd name="T43" fmla="*/ 2147483647 h 418"/>
                <a:gd name="T44" fmla="*/ 2147483647 w 475"/>
                <a:gd name="T45" fmla="*/ 2147483647 h 418"/>
                <a:gd name="T46" fmla="*/ 2147483647 w 475"/>
                <a:gd name="T47" fmla="*/ 2147483647 h 418"/>
                <a:gd name="T48" fmla="*/ 2147483647 w 475"/>
                <a:gd name="T49" fmla="*/ 2147483647 h 418"/>
                <a:gd name="T50" fmla="*/ 2147483647 w 475"/>
                <a:gd name="T51" fmla="*/ 2147483647 h 418"/>
                <a:gd name="T52" fmla="*/ 2147483647 w 475"/>
                <a:gd name="T53" fmla="*/ 2147483647 h 418"/>
                <a:gd name="T54" fmla="*/ 2147483647 w 475"/>
                <a:gd name="T55" fmla="*/ 2147483647 h 418"/>
                <a:gd name="T56" fmla="*/ 2147483647 w 475"/>
                <a:gd name="T57" fmla="*/ 2147483647 h 418"/>
                <a:gd name="T58" fmla="*/ 2147483647 w 475"/>
                <a:gd name="T59" fmla="*/ 2147483647 h 418"/>
                <a:gd name="T60" fmla="*/ 2147483647 w 475"/>
                <a:gd name="T61" fmla="*/ 2147483647 h 418"/>
                <a:gd name="T62" fmla="*/ 2147483647 w 475"/>
                <a:gd name="T63" fmla="*/ 0 h 418"/>
                <a:gd name="T64" fmla="*/ 2147483647 w 475"/>
                <a:gd name="T65" fmla="*/ 0 h 418"/>
                <a:gd name="T66" fmla="*/ 2147483647 w 475"/>
                <a:gd name="T67" fmla="*/ 2147483647 h 418"/>
                <a:gd name="T68" fmla="*/ 2147483647 w 475"/>
                <a:gd name="T69" fmla="*/ 2147483647 h 418"/>
                <a:gd name="T70" fmla="*/ 2147483647 w 475"/>
                <a:gd name="T71" fmla="*/ 2147483647 h 418"/>
                <a:gd name="T72" fmla="*/ 2147483647 w 475"/>
                <a:gd name="T73" fmla="*/ 2147483647 h 418"/>
                <a:gd name="T74" fmla="*/ 2147483647 w 475"/>
                <a:gd name="T75" fmla="*/ 2147483647 h 418"/>
                <a:gd name="T76" fmla="*/ 2147483647 w 475"/>
                <a:gd name="T77" fmla="*/ 2147483647 h 418"/>
                <a:gd name="T78" fmla="*/ 2147483647 w 475"/>
                <a:gd name="T79" fmla="*/ 2147483647 h 418"/>
                <a:gd name="T80" fmla="*/ 2147483647 w 475"/>
                <a:gd name="T81" fmla="*/ 2147483647 h 418"/>
                <a:gd name="T82" fmla="*/ 2147483647 w 475"/>
                <a:gd name="T83" fmla="*/ 2147483647 h 418"/>
                <a:gd name="T84" fmla="*/ 2147483647 w 475"/>
                <a:gd name="T85" fmla="*/ 2147483647 h 418"/>
                <a:gd name="T86" fmla="*/ 2147483647 w 475"/>
                <a:gd name="T87" fmla="*/ 2147483647 h 418"/>
                <a:gd name="T88" fmla="*/ 2147483647 w 475"/>
                <a:gd name="T89" fmla="*/ 2147483647 h 418"/>
                <a:gd name="T90" fmla="*/ 2147483647 w 475"/>
                <a:gd name="T91" fmla="*/ 2147483647 h 418"/>
                <a:gd name="T92" fmla="*/ 2147483647 w 475"/>
                <a:gd name="T93" fmla="*/ 2147483647 h 418"/>
                <a:gd name="T94" fmla="*/ 2147483647 w 475"/>
                <a:gd name="T95" fmla="*/ 2147483647 h 418"/>
                <a:gd name="T96" fmla="*/ 2147483647 w 475"/>
                <a:gd name="T97" fmla="*/ 2147483647 h 418"/>
                <a:gd name="T98" fmla="*/ 2147483647 w 475"/>
                <a:gd name="T99" fmla="*/ 2147483647 h 418"/>
                <a:gd name="T100" fmla="*/ 2147483647 w 475"/>
                <a:gd name="T101" fmla="*/ 2147483647 h 418"/>
                <a:gd name="T102" fmla="*/ 2147483647 w 475"/>
                <a:gd name="T103" fmla="*/ 2147483647 h 418"/>
                <a:gd name="T104" fmla="*/ 2147483647 w 475"/>
                <a:gd name="T105" fmla="*/ 2147483647 h 418"/>
                <a:gd name="T106" fmla="*/ 2147483647 w 475"/>
                <a:gd name="T107" fmla="*/ 2147483647 h 4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5"/>
                <a:gd name="T163" fmla="*/ 0 h 418"/>
                <a:gd name="T164" fmla="*/ 475 w 475"/>
                <a:gd name="T165" fmla="*/ 418 h 4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5" h="418">
                  <a:moveTo>
                    <a:pt x="418" y="287"/>
                  </a:moveTo>
                  <a:lnTo>
                    <a:pt x="401" y="287"/>
                  </a:lnTo>
                  <a:lnTo>
                    <a:pt x="401" y="279"/>
                  </a:lnTo>
                  <a:lnTo>
                    <a:pt x="377" y="279"/>
                  </a:lnTo>
                  <a:lnTo>
                    <a:pt x="369" y="271"/>
                  </a:lnTo>
                  <a:lnTo>
                    <a:pt x="352" y="271"/>
                  </a:lnTo>
                  <a:lnTo>
                    <a:pt x="344" y="279"/>
                  </a:lnTo>
                  <a:lnTo>
                    <a:pt x="336" y="287"/>
                  </a:lnTo>
                  <a:lnTo>
                    <a:pt x="344" y="303"/>
                  </a:lnTo>
                  <a:lnTo>
                    <a:pt x="352" y="303"/>
                  </a:lnTo>
                  <a:lnTo>
                    <a:pt x="369" y="303"/>
                  </a:lnTo>
                  <a:lnTo>
                    <a:pt x="377" y="303"/>
                  </a:lnTo>
                  <a:lnTo>
                    <a:pt x="385" y="295"/>
                  </a:lnTo>
                  <a:lnTo>
                    <a:pt x="393" y="295"/>
                  </a:lnTo>
                  <a:lnTo>
                    <a:pt x="401" y="287"/>
                  </a:lnTo>
                  <a:lnTo>
                    <a:pt x="401" y="295"/>
                  </a:lnTo>
                  <a:lnTo>
                    <a:pt x="410" y="287"/>
                  </a:lnTo>
                  <a:lnTo>
                    <a:pt x="410" y="295"/>
                  </a:lnTo>
                  <a:lnTo>
                    <a:pt x="401" y="303"/>
                  </a:lnTo>
                  <a:lnTo>
                    <a:pt x="393" y="303"/>
                  </a:lnTo>
                  <a:lnTo>
                    <a:pt x="393" y="312"/>
                  </a:lnTo>
                  <a:lnTo>
                    <a:pt x="401" y="312"/>
                  </a:lnTo>
                  <a:lnTo>
                    <a:pt x="401" y="320"/>
                  </a:lnTo>
                  <a:lnTo>
                    <a:pt x="410" y="320"/>
                  </a:lnTo>
                  <a:lnTo>
                    <a:pt x="418" y="320"/>
                  </a:lnTo>
                  <a:lnTo>
                    <a:pt x="418" y="303"/>
                  </a:lnTo>
                  <a:lnTo>
                    <a:pt x="426" y="303"/>
                  </a:lnTo>
                  <a:lnTo>
                    <a:pt x="434" y="312"/>
                  </a:lnTo>
                  <a:lnTo>
                    <a:pt x="426" y="312"/>
                  </a:lnTo>
                  <a:lnTo>
                    <a:pt x="434" y="320"/>
                  </a:lnTo>
                  <a:lnTo>
                    <a:pt x="434" y="328"/>
                  </a:lnTo>
                  <a:lnTo>
                    <a:pt x="426" y="320"/>
                  </a:lnTo>
                  <a:lnTo>
                    <a:pt x="418" y="328"/>
                  </a:lnTo>
                  <a:lnTo>
                    <a:pt x="410" y="328"/>
                  </a:lnTo>
                  <a:lnTo>
                    <a:pt x="418" y="336"/>
                  </a:lnTo>
                  <a:lnTo>
                    <a:pt x="426" y="344"/>
                  </a:lnTo>
                  <a:lnTo>
                    <a:pt x="410" y="336"/>
                  </a:lnTo>
                  <a:lnTo>
                    <a:pt x="410" y="344"/>
                  </a:lnTo>
                  <a:lnTo>
                    <a:pt x="401" y="344"/>
                  </a:lnTo>
                  <a:lnTo>
                    <a:pt x="426" y="361"/>
                  </a:lnTo>
                  <a:lnTo>
                    <a:pt x="426" y="369"/>
                  </a:lnTo>
                  <a:lnTo>
                    <a:pt x="434" y="369"/>
                  </a:lnTo>
                  <a:lnTo>
                    <a:pt x="442" y="377"/>
                  </a:lnTo>
                  <a:lnTo>
                    <a:pt x="451" y="369"/>
                  </a:lnTo>
                  <a:lnTo>
                    <a:pt x="451" y="377"/>
                  </a:lnTo>
                  <a:lnTo>
                    <a:pt x="459" y="369"/>
                  </a:lnTo>
                  <a:lnTo>
                    <a:pt x="459" y="377"/>
                  </a:lnTo>
                  <a:lnTo>
                    <a:pt x="467" y="385"/>
                  </a:lnTo>
                  <a:lnTo>
                    <a:pt x="475" y="385"/>
                  </a:lnTo>
                  <a:lnTo>
                    <a:pt x="467" y="393"/>
                  </a:lnTo>
                  <a:lnTo>
                    <a:pt x="475" y="393"/>
                  </a:lnTo>
                  <a:lnTo>
                    <a:pt x="467" y="402"/>
                  </a:lnTo>
                  <a:lnTo>
                    <a:pt x="467" y="393"/>
                  </a:lnTo>
                  <a:lnTo>
                    <a:pt x="467" y="402"/>
                  </a:lnTo>
                  <a:lnTo>
                    <a:pt x="459" y="402"/>
                  </a:lnTo>
                  <a:lnTo>
                    <a:pt x="459" y="410"/>
                  </a:lnTo>
                  <a:lnTo>
                    <a:pt x="451" y="393"/>
                  </a:lnTo>
                  <a:lnTo>
                    <a:pt x="451" y="402"/>
                  </a:lnTo>
                  <a:lnTo>
                    <a:pt x="442" y="418"/>
                  </a:lnTo>
                  <a:lnTo>
                    <a:pt x="451" y="393"/>
                  </a:lnTo>
                  <a:lnTo>
                    <a:pt x="442" y="393"/>
                  </a:lnTo>
                  <a:lnTo>
                    <a:pt x="442" y="402"/>
                  </a:lnTo>
                  <a:lnTo>
                    <a:pt x="442" y="393"/>
                  </a:lnTo>
                  <a:lnTo>
                    <a:pt x="434" y="385"/>
                  </a:lnTo>
                  <a:lnTo>
                    <a:pt x="426" y="385"/>
                  </a:lnTo>
                  <a:lnTo>
                    <a:pt x="418" y="385"/>
                  </a:lnTo>
                  <a:lnTo>
                    <a:pt x="418" y="377"/>
                  </a:lnTo>
                  <a:lnTo>
                    <a:pt x="401" y="377"/>
                  </a:lnTo>
                  <a:lnTo>
                    <a:pt x="401" y="369"/>
                  </a:lnTo>
                  <a:lnTo>
                    <a:pt x="401" y="361"/>
                  </a:lnTo>
                  <a:lnTo>
                    <a:pt x="385" y="361"/>
                  </a:lnTo>
                  <a:lnTo>
                    <a:pt x="377" y="361"/>
                  </a:lnTo>
                  <a:lnTo>
                    <a:pt x="369" y="353"/>
                  </a:lnTo>
                  <a:lnTo>
                    <a:pt x="369" y="361"/>
                  </a:lnTo>
                  <a:lnTo>
                    <a:pt x="369" y="353"/>
                  </a:lnTo>
                  <a:lnTo>
                    <a:pt x="360" y="361"/>
                  </a:lnTo>
                  <a:lnTo>
                    <a:pt x="369" y="361"/>
                  </a:lnTo>
                  <a:lnTo>
                    <a:pt x="377" y="369"/>
                  </a:lnTo>
                  <a:lnTo>
                    <a:pt x="377" y="377"/>
                  </a:lnTo>
                  <a:lnTo>
                    <a:pt x="369" y="377"/>
                  </a:lnTo>
                  <a:lnTo>
                    <a:pt x="377" y="393"/>
                  </a:lnTo>
                  <a:lnTo>
                    <a:pt x="360" y="402"/>
                  </a:lnTo>
                  <a:lnTo>
                    <a:pt x="360" y="393"/>
                  </a:lnTo>
                  <a:lnTo>
                    <a:pt x="360" y="385"/>
                  </a:lnTo>
                  <a:lnTo>
                    <a:pt x="352" y="385"/>
                  </a:lnTo>
                  <a:lnTo>
                    <a:pt x="344" y="385"/>
                  </a:lnTo>
                  <a:lnTo>
                    <a:pt x="344" y="377"/>
                  </a:lnTo>
                  <a:lnTo>
                    <a:pt x="336" y="385"/>
                  </a:lnTo>
                  <a:lnTo>
                    <a:pt x="328" y="385"/>
                  </a:lnTo>
                  <a:lnTo>
                    <a:pt x="328" y="393"/>
                  </a:lnTo>
                  <a:lnTo>
                    <a:pt x="320" y="393"/>
                  </a:lnTo>
                  <a:lnTo>
                    <a:pt x="328" y="402"/>
                  </a:lnTo>
                  <a:lnTo>
                    <a:pt x="320" y="402"/>
                  </a:lnTo>
                  <a:lnTo>
                    <a:pt x="311" y="402"/>
                  </a:lnTo>
                  <a:lnTo>
                    <a:pt x="303" y="402"/>
                  </a:lnTo>
                  <a:lnTo>
                    <a:pt x="295" y="402"/>
                  </a:lnTo>
                  <a:lnTo>
                    <a:pt x="311" y="393"/>
                  </a:lnTo>
                  <a:lnTo>
                    <a:pt x="303" y="393"/>
                  </a:lnTo>
                  <a:lnTo>
                    <a:pt x="295" y="385"/>
                  </a:lnTo>
                  <a:lnTo>
                    <a:pt x="279" y="377"/>
                  </a:lnTo>
                  <a:lnTo>
                    <a:pt x="279" y="385"/>
                  </a:lnTo>
                  <a:lnTo>
                    <a:pt x="270" y="377"/>
                  </a:lnTo>
                  <a:lnTo>
                    <a:pt x="262" y="369"/>
                  </a:lnTo>
                  <a:lnTo>
                    <a:pt x="246" y="361"/>
                  </a:lnTo>
                  <a:lnTo>
                    <a:pt x="238" y="369"/>
                  </a:lnTo>
                  <a:lnTo>
                    <a:pt x="238" y="353"/>
                  </a:lnTo>
                  <a:lnTo>
                    <a:pt x="229" y="353"/>
                  </a:lnTo>
                  <a:lnTo>
                    <a:pt x="229" y="344"/>
                  </a:lnTo>
                  <a:lnTo>
                    <a:pt x="205" y="344"/>
                  </a:lnTo>
                  <a:lnTo>
                    <a:pt x="213" y="336"/>
                  </a:lnTo>
                  <a:lnTo>
                    <a:pt x="197" y="336"/>
                  </a:lnTo>
                  <a:lnTo>
                    <a:pt x="180" y="344"/>
                  </a:lnTo>
                  <a:lnTo>
                    <a:pt x="188" y="361"/>
                  </a:lnTo>
                  <a:lnTo>
                    <a:pt x="172" y="369"/>
                  </a:lnTo>
                  <a:lnTo>
                    <a:pt x="139" y="361"/>
                  </a:lnTo>
                  <a:lnTo>
                    <a:pt x="82" y="344"/>
                  </a:lnTo>
                  <a:lnTo>
                    <a:pt x="41" y="344"/>
                  </a:lnTo>
                  <a:lnTo>
                    <a:pt x="33" y="353"/>
                  </a:lnTo>
                  <a:lnTo>
                    <a:pt x="25" y="344"/>
                  </a:lnTo>
                  <a:lnTo>
                    <a:pt x="33" y="336"/>
                  </a:lnTo>
                  <a:lnTo>
                    <a:pt x="33" y="320"/>
                  </a:lnTo>
                  <a:lnTo>
                    <a:pt x="41" y="320"/>
                  </a:lnTo>
                  <a:lnTo>
                    <a:pt x="41" y="303"/>
                  </a:lnTo>
                  <a:lnTo>
                    <a:pt x="41" y="295"/>
                  </a:lnTo>
                  <a:lnTo>
                    <a:pt x="33" y="287"/>
                  </a:lnTo>
                  <a:lnTo>
                    <a:pt x="33" y="279"/>
                  </a:lnTo>
                  <a:lnTo>
                    <a:pt x="41" y="279"/>
                  </a:lnTo>
                  <a:lnTo>
                    <a:pt x="33" y="262"/>
                  </a:lnTo>
                  <a:lnTo>
                    <a:pt x="41" y="262"/>
                  </a:lnTo>
                  <a:lnTo>
                    <a:pt x="41" y="254"/>
                  </a:lnTo>
                  <a:lnTo>
                    <a:pt x="41" y="246"/>
                  </a:lnTo>
                  <a:lnTo>
                    <a:pt x="49" y="238"/>
                  </a:lnTo>
                  <a:lnTo>
                    <a:pt x="49" y="230"/>
                  </a:lnTo>
                  <a:lnTo>
                    <a:pt x="49" y="221"/>
                  </a:lnTo>
                  <a:lnTo>
                    <a:pt x="49" y="213"/>
                  </a:lnTo>
                  <a:lnTo>
                    <a:pt x="57" y="213"/>
                  </a:lnTo>
                  <a:lnTo>
                    <a:pt x="49" y="205"/>
                  </a:lnTo>
                  <a:lnTo>
                    <a:pt x="49" y="197"/>
                  </a:lnTo>
                  <a:lnTo>
                    <a:pt x="41" y="189"/>
                  </a:lnTo>
                  <a:lnTo>
                    <a:pt x="41" y="180"/>
                  </a:lnTo>
                  <a:lnTo>
                    <a:pt x="33" y="164"/>
                  </a:lnTo>
                  <a:lnTo>
                    <a:pt x="25" y="164"/>
                  </a:lnTo>
                  <a:lnTo>
                    <a:pt x="25" y="156"/>
                  </a:lnTo>
                  <a:lnTo>
                    <a:pt x="25" y="140"/>
                  </a:lnTo>
                  <a:lnTo>
                    <a:pt x="16" y="131"/>
                  </a:lnTo>
                  <a:lnTo>
                    <a:pt x="8" y="115"/>
                  </a:lnTo>
                  <a:lnTo>
                    <a:pt x="0" y="90"/>
                  </a:lnTo>
                  <a:lnTo>
                    <a:pt x="0" y="74"/>
                  </a:lnTo>
                  <a:lnTo>
                    <a:pt x="0" y="41"/>
                  </a:lnTo>
                  <a:lnTo>
                    <a:pt x="0" y="17"/>
                  </a:lnTo>
                  <a:lnTo>
                    <a:pt x="0" y="0"/>
                  </a:lnTo>
                  <a:lnTo>
                    <a:pt x="25" y="0"/>
                  </a:lnTo>
                  <a:lnTo>
                    <a:pt x="49" y="0"/>
                  </a:lnTo>
                  <a:lnTo>
                    <a:pt x="74" y="0"/>
                  </a:lnTo>
                  <a:lnTo>
                    <a:pt x="98" y="0"/>
                  </a:lnTo>
                  <a:lnTo>
                    <a:pt x="115" y="0"/>
                  </a:lnTo>
                  <a:lnTo>
                    <a:pt x="172" y="0"/>
                  </a:lnTo>
                  <a:lnTo>
                    <a:pt x="229" y="0"/>
                  </a:lnTo>
                  <a:lnTo>
                    <a:pt x="246" y="0"/>
                  </a:lnTo>
                  <a:lnTo>
                    <a:pt x="254" y="0"/>
                  </a:lnTo>
                  <a:lnTo>
                    <a:pt x="254" y="8"/>
                  </a:lnTo>
                  <a:lnTo>
                    <a:pt x="262" y="0"/>
                  </a:lnTo>
                  <a:lnTo>
                    <a:pt x="262" y="8"/>
                  </a:lnTo>
                  <a:lnTo>
                    <a:pt x="254" y="17"/>
                  </a:lnTo>
                  <a:lnTo>
                    <a:pt x="254" y="25"/>
                  </a:lnTo>
                  <a:lnTo>
                    <a:pt x="262" y="25"/>
                  </a:lnTo>
                  <a:lnTo>
                    <a:pt x="262" y="33"/>
                  </a:lnTo>
                  <a:lnTo>
                    <a:pt x="262" y="41"/>
                  </a:lnTo>
                  <a:lnTo>
                    <a:pt x="270" y="33"/>
                  </a:lnTo>
                  <a:lnTo>
                    <a:pt x="270" y="41"/>
                  </a:lnTo>
                  <a:lnTo>
                    <a:pt x="262" y="41"/>
                  </a:lnTo>
                  <a:lnTo>
                    <a:pt x="270" y="49"/>
                  </a:lnTo>
                  <a:lnTo>
                    <a:pt x="262" y="41"/>
                  </a:lnTo>
                  <a:lnTo>
                    <a:pt x="262" y="49"/>
                  </a:lnTo>
                  <a:lnTo>
                    <a:pt x="270" y="58"/>
                  </a:lnTo>
                  <a:lnTo>
                    <a:pt x="279" y="58"/>
                  </a:lnTo>
                  <a:lnTo>
                    <a:pt x="270" y="58"/>
                  </a:lnTo>
                  <a:lnTo>
                    <a:pt x="270" y="66"/>
                  </a:lnTo>
                  <a:lnTo>
                    <a:pt x="279" y="66"/>
                  </a:lnTo>
                  <a:lnTo>
                    <a:pt x="287" y="66"/>
                  </a:lnTo>
                  <a:lnTo>
                    <a:pt x="279" y="74"/>
                  </a:lnTo>
                  <a:lnTo>
                    <a:pt x="279" y="82"/>
                  </a:lnTo>
                  <a:lnTo>
                    <a:pt x="270" y="74"/>
                  </a:lnTo>
                  <a:lnTo>
                    <a:pt x="262" y="82"/>
                  </a:lnTo>
                  <a:lnTo>
                    <a:pt x="262" y="90"/>
                  </a:lnTo>
                  <a:lnTo>
                    <a:pt x="270" y="90"/>
                  </a:lnTo>
                  <a:lnTo>
                    <a:pt x="270" y="82"/>
                  </a:lnTo>
                  <a:lnTo>
                    <a:pt x="270" y="90"/>
                  </a:lnTo>
                  <a:lnTo>
                    <a:pt x="270" y="99"/>
                  </a:lnTo>
                  <a:lnTo>
                    <a:pt x="262" y="90"/>
                  </a:lnTo>
                  <a:lnTo>
                    <a:pt x="270" y="99"/>
                  </a:lnTo>
                  <a:lnTo>
                    <a:pt x="262" y="107"/>
                  </a:lnTo>
                  <a:lnTo>
                    <a:pt x="254" y="115"/>
                  </a:lnTo>
                  <a:lnTo>
                    <a:pt x="254" y="123"/>
                  </a:lnTo>
                  <a:lnTo>
                    <a:pt x="246" y="115"/>
                  </a:lnTo>
                  <a:lnTo>
                    <a:pt x="246" y="131"/>
                  </a:lnTo>
                  <a:lnTo>
                    <a:pt x="254" y="131"/>
                  </a:lnTo>
                  <a:lnTo>
                    <a:pt x="246" y="131"/>
                  </a:lnTo>
                  <a:lnTo>
                    <a:pt x="238" y="148"/>
                  </a:lnTo>
                  <a:lnTo>
                    <a:pt x="229" y="140"/>
                  </a:lnTo>
                  <a:lnTo>
                    <a:pt x="229" y="148"/>
                  </a:lnTo>
                  <a:lnTo>
                    <a:pt x="238" y="148"/>
                  </a:lnTo>
                  <a:lnTo>
                    <a:pt x="229" y="156"/>
                  </a:lnTo>
                  <a:lnTo>
                    <a:pt x="238" y="172"/>
                  </a:lnTo>
                  <a:lnTo>
                    <a:pt x="229" y="172"/>
                  </a:lnTo>
                  <a:lnTo>
                    <a:pt x="229" y="164"/>
                  </a:lnTo>
                  <a:lnTo>
                    <a:pt x="238" y="180"/>
                  </a:lnTo>
                  <a:lnTo>
                    <a:pt x="221" y="180"/>
                  </a:lnTo>
                  <a:lnTo>
                    <a:pt x="221" y="189"/>
                  </a:lnTo>
                  <a:lnTo>
                    <a:pt x="221" y="197"/>
                  </a:lnTo>
                  <a:lnTo>
                    <a:pt x="229" y="205"/>
                  </a:lnTo>
                  <a:lnTo>
                    <a:pt x="221" y="213"/>
                  </a:lnTo>
                  <a:lnTo>
                    <a:pt x="262" y="205"/>
                  </a:lnTo>
                  <a:lnTo>
                    <a:pt x="279" y="205"/>
                  </a:lnTo>
                  <a:lnTo>
                    <a:pt x="295" y="205"/>
                  </a:lnTo>
                  <a:lnTo>
                    <a:pt x="320" y="205"/>
                  </a:lnTo>
                  <a:lnTo>
                    <a:pt x="336" y="205"/>
                  </a:lnTo>
                  <a:lnTo>
                    <a:pt x="344" y="205"/>
                  </a:lnTo>
                  <a:lnTo>
                    <a:pt x="385" y="205"/>
                  </a:lnTo>
                  <a:lnTo>
                    <a:pt x="393" y="197"/>
                  </a:lnTo>
                  <a:lnTo>
                    <a:pt x="393" y="205"/>
                  </a:lnTo>
                  <a:lnTo>
                    <a:pt x="393" y="213"/>
                  </a:lnTo>
                  <a:lnTo>
                    <a:pt x="393" y="221"/>
                  </a:lnTo>
                  <a:lnTo>
                    <a:pt x="385" y="221"/>
                  </a:lnTo>
                  <a:lnTo>
                    <a:pt x="385" y="238"/>
                  </a:lnTo>
                  <a:lnTo>
                    <a:pt x="393" y="238"/>
                  </a:lnTo>
                  <a:lnTo>
                    <a:pt x="393" y="246"/>
                  </a:lnTo>
                  <a:lnTo>
                    <a:pt x="401" y="254"/>
                  </a:lnTo>
                  <a:lnTo>
                    <a:pt x="401" y="262"/>
                  </a:lnTo>
                  <a:lnTo>
                    <a:pt x="410" y="271"/>
                  </a:lnTo>
                  <a:lnTo>
                    <a:pt x="410" y="279"/>
                  </a:lnTo>
                  <a:lnTo>
                    <a:pt x="418" y="287"/>
                  </a:lnTo>
                  <a:close/>
                  <a:moveTo>
                    <a:pt x="197" y="361"/>
                  </a:moveTo>
                  <a:lnTo>
                    <a:pt x="205" y="353"/>
                  </a:lnTo>
                  <a:lnTo>
                    <a:pt x="221" y="361"/>
                  </a:lnTo>
                  <a:lnTo>
                    <a:pt x="221" y="369"/>
                  </a:lnTo>
                  <a:lnTo>
                    <a:pt x="213" y="369"/>
                  </a:lnTo>
                  <a:lnTo>
                    <a:pt x="197" y="361"/>
                  </a:lnTo>
                  <a:close/>
                  <a:moveTo>
                    <a:pt x="262" y="385"/>
                  </a:moveTo>
                  <a:lnTo>
                    <a:pt x="262" y="385"/>
                  </a:lnTo>
                  <a:lnTo>
                    <a:pt x="270" y="377"/>
                  </a:lnTo>
                  <a:lnTo>
                    <a:pt x="270" y="385"/>
                  </a:lnTo>
                  <a:lnTo>
                    <a:pt x="279" y="385"/>
                  </a:lnTo>
                  <a:lnTo>
                    <a:pt x="270" y="393"/>
                  </a:lnTo>
                  <a:lnTo>
                    <a:pt x="270" y="385"/>
                  </a:lnTo>
                  <a:lnTo>
                    <a:pt x="270" y="393"/>
                  </a:lnTo>
                  <a:lnTo>
                    <a:pt x="279" y="393"/>
                  </a:lnTo>
                  <a:lnTo>
                    <a:pt x="262" y="393"/>
                  </a:lnTo>
                  <a:lnTo>
                    <a:pt x="262" y="385"/>
                  </a:lnTo>
                  <a:close/>
                  <a:moveTo>
                    <a:pt x="295" y="393"/>
                  </a:moveTo>
                  <a:lnTo>
                    <a:pt x="295" y="393"/>
                  </a:lnTo>
                  <a:lnTo>
                    <a:pt x="295" y="385"/>
                  </a:lnTo>
                  <a:lnTo>
                    <a:pt x="295" y="393"/>
                  </a:lnTo>
                  <a:lnTo>
                    <a:pt x="295" y="402"/>
                  </a:lnTo>
                  <a:lnTo>
                    <a:pt x="287" y="402"/>
                  </a:lnTo>
                  <a:lnTo>
                    <a:pt x="287" y="393"/>
                  </a:lnTo>
                  <a:lnTo>
                    <a:pt x="287" y="402"/>
                  </a:lnTo>
                  <a:lnTo>
                    <a:pt x="279" y="393"/>
                  </a:lnTo>
                  <a:lnTo>
                    <a:pt x="279" y="385"/>
                  </a:lnTo>
                  <a:lnTo>
                    <a:pt x="287" y="385"/>
                  </a:lnTo>
                  <a:lnTo>
                    <a:pt x="295" y="393"/>
                  </a:lnTo>
                  <a:close/>
                </a:path>
              </a:pathLst>
            </a:custGeom>
            <a:noFill/>
            <a:ln w="3175">
              <a:solidFill>
                <a:schemeClr val="tx1"/>
              </a:solidFill>
              <a:round/>
              <a:headEnd/>
              <a:tailEnd/>
            </a:ln>
          </p:spPr>
          <p:txBody>
            <a:bodyPr/>
            <a:lstStyle/>
            <a:p>
              <a:endParaRPr lang="en-US"/>
            </a:p>
          </p:txBody>
        </p:sp>
        <p:sp>
          <p:nvSpPr>
            <p:cNvPr id="24" name="Freeform 21"/>
            <p:cNvSpPr>
              <a:spLocks noChangeAspect="1" noEditPoints="1"/>
            </p:cNvSpPr>
            <p:nvPr/>
          </p:nvSpPr>
          <p:spPr bwMode="auto">
            <a:xfrm>
              <a:off x="8670925" y="1268413"/>
              <a:ext cx="473075" cy="744537"/>
            </a:xfrm>
            <a:custGeom>
              <a:avLst/>
              <a:gdLst>
                <a:gd name="T0" fmla="*/ 2147483647 w 303"/>
                <a:gd name="T1" fmla="*/ 2147483647 h 483"/>
                <a:gd name="T2" fmla="*/ 2147483647 w 303"/>
                <a:gd name="T3" fmla="*/ 2147483647 h 483"/>
                <a:gd name="T4" fmla="*/ 2147483647 w 303"/>
                <a:gd name="T5" fmla="*/ 2147483647 h 483"/>
                <a:gd name="T6" fmla="*/ 2147483647 w 303"/>
                <a:gd name="T7" fmla="*/ 2147483647 h 483"/>
                <a:gd name="T8" fmla="*/ 2147483647 w 303"/>
                <a:gd name="T9" fmla="*/ 2147483647 h 483"/>
                <a:gd name="T10" fmla="*/ 2147483647 w 303"/>
                <a:gd name="T11" fmla="*/ 2147483647 h 483"/>
                <a:gd name="T12" fmla="*/ 2147483647 w 303"/>
                <a:gd name="T13" fmla="*/ 2147483647 h 483"/>
                <a:gd name="T14" fmla="*/ 2147483647 w 303"/>
                <a:gd name="T15" fmla="*/ 2147483647 h 483"/>
                <a:gd name="T16" fmla="*/ 2147483647 w 303"/>
                <a:gd name="T17" fmla="*/ 2147483647 h 483"/>
                <a:gd name="T18" fmla="*/ 2147483647 w 303"/>
                <a:gd name="T19" fmla="*/ 2147483647 h 483"/>
                <a:gd name="T20" fmla="*/ 2147483647 w 303"/>
                <a:gd name="T21" fmla="*/ 2147483647 h 483"/>
                <a:gd name="T22" fmla="*/ 2147483647 w 303"/>
                <a:gd name="T23" fmla="*/ 2147483647 h 483"/>
                <a:gd name="T24" fmla="*/ 2147483647 w 303"/>
                <a:gd name="T25" fmla="*/ 2147483647 h 483"/>
                <a:gd name="T26" fmla="*/ 0 w 303"/>
                <a:gd name="T27" fmla="*/ 2147483647 h 483"/>
                <a:gd name="T28" fmla="*/ 2147483647 w 303"/>
                <a:gd name="T29" fmla="*/ 2147483647 h 483"/>
                <a:gd name="T30" fmla="*/ 2147483647 w 303"/>
                <a:gd name="T31" fmla="*/ 2147483647 h 483"/>
                <a:gd name="T32" fmla="*/ 2147483647 w 303"/>
                <a:gd name="T33" fmla="*/ 2147483647 h 483"/>
                <a:gd name="T34" fmla="*/ 2147483647 w 303"/>
                <a:gd name="T35" fmla="*/ 2147483647 h 483"/>
                <a:gd name="T36" fmla="*/ 2147483647 w 303"/>
                <a:gd name="T37" fmla="*/ 2147483647 h 483"/>
                <a:gd name="T38" fmla="*/ 2147483647 w 303"/>
                <a:gd name="T39" fmla="*/ 2147483647 h 483"/>
                <a:gd name="T40" fmla="*/ 2147483647 w 303"/>
                <a:gd name="T41" fmla="*/ 2147483647 h 483"/>
                <a:gd name="T42" fmla="*/ 2147483647 w 303"/>
                <a:gd name="T43" fmla="*/ 2147483647 h 483"/>
                <a:gd name="T44" fmla="*/ 2147483647 w 303"/>
                <a:gd name="T45" fmla="*/ 2147483647 h 483"/>
                <a:gd name="T46" fmla="*/ 2147483647 w 303"/>
                <a:gd name="T47" fmla="*/ 0 h 483"/>
                <a:gd name="T48" fmla="*/ 2147483647 w 303"/>
                <a:gd name="T49" fmla="*/ 2147483647 h 483"/>
                <a:gd name="T50" fmla="*/ 2147483647 w 303"/>
                <a:gd name="T51" fmla="*/ 2147483647 h 483"/>
                <a:gd name="T52" fmla="*/ 2147483647 w 303"/>
                <a:gd name="T53" fmla="*/ 2147483647 h 483"/>
                <a:gd name="T54" fmla="*/ 2147483647 w 303"/>
                <a:gd name="T55" fmla="*/ 2147483647 h 483"/>
                <a:gd name="T56" fmla="*/ 2147483647 w 303"/>
                <a:gd name="T57" fmla="*/ 2147483647 h 483"/>
                <a:gd name="T58" fmla="*/ 2147483647 w 303"/>
                <a:gd name="T59" fmla="*/ 2147483647 h 483"/>
                <a:gd name="T60" fmla="*/ 2147483647 w 303"/>
                <a:gd name="T61" fmla="*/ 2147483647 h 483"/>
                <a:gd name="T62" fmla="*/ 2147483647 w 303"/>
                <a:gd name="T63" fmla="*/ 2147483647 h 483"/>
                <a:gd name="T64" fmla="*/ 2147483647 w 303"/>
                <a:gd name="T65" fmla="*/ 2147483647 h 483"/>
                <a:gd name="T66" fmla="*/ 2147483647 w 303"/>
                <a:gd name="T67" fmla="*/ 2147483647 h 483"/>
                <a:gd name="T68" fmla="*/ 2147483647 w 303"/>
                <a:gd name="T69" fmla="*/ 2147483647 h 483"/>
                <a:gd name="T70" fmla="*/ 2147483647 w 303"/>
                <a:gd name="T71" fmla="*/ 2147483647 h 483"/>
                <a:gd name="T72" fmla="*/ 2147483647 w 303"/>
                <a:gd name="T73" fmla="*/ 2147483647 h 483"/>
                <a:gd name="T74" fmla="*/ 2147483647 w 303"/>
                <a:gd name="T75" fmla="*/ 2147483647 h 483"/>
                <a:gd name="T76" fmla="*/ 2147483647 w 303"/>
                <a:gd name="T77" fmla="*/ 2147483647 h 483"/>
                <a:gd name="T78" fmla="*/ 2147483647 w 303"/>
                <a:gd name="T79" fmla="*/ 2147483647 h 483"/>
                <a:gd name="T80" fmla="*/ 2147483647 w 303"/>
                <a:gd name="T81" fmla="*/ 2147483647 h 483"/>
                <a:gd name="T82" fmla="*/ 2147483647 w 303"/>
                <a:gd name="T83" fmla="*/ 2147483647 h 483"/>
                <a:gd name="T84" fmla="*/ 2147483647 w 303"/>
                <a:gd name="T85" fmla="*/ 2147483647 h 483"/>
                <a:gd name="T86" fmla="*/ 2147483647 w 303"/>
                <a:gd name="T87" fmla="*/ 2147483647 h 483"/>
                <a:gd name="T88" fmla="*/ 2147483647 w 303"/>
                <a:gd name="T89" fmla="*/ 2147483647 h 483"/>
                <a:gd name="T90" fmla="*/ 2147483647 w 303"/>
                <a:gd name="T91" fmla="*/ 2147483647 h 483"/>
                <a:gd name="T92" fmla="*/ 2147483647 w 303"/>
                <a:gd name="T93" fmla="*/ 2147483647 h 483"/>
                <a:gd name="T94" fmla="*/ 2147483647 w 303"/>
                <a:gd name="T95" fmla="*/ 2147483647 h 4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3"/>
                <a:gd name="T145" fmla="*/ 0 h 483"/>
                <a:gd name="T146" fmla="*/ 303 w 303"/>
                <a:gd name="T147" fmla="*/ 483 h 4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3" h="483">
                  <a:moveTo>
                    <a:pt x="164" y="360"/>
                  </a:moveTo>
                  <a:lnTo>
                    <a:pt x="156" y="360"/>
                  </a:lnTo>
                  <a:lnTo>
                    <a:pt x="156" y="377"/>
                  </a:lnTo>
                  <a:lnTo>
                    <a:pt x="147" y="385"/>
                  </a:lnTo>
                  <a:lnTo>
                    <a:pt x="139" y="385"/>
                  </a:lnTo>
                  <a:lnTo>
                    <a:pt x="139" y="369"/>
                  </a:lnTo>
                  <a:lnTo>
                    <a:pt x="139" y="360"/>
                  </a:lnTo>
                  <a:lnTo>
                    <a:pt x="139" y="377"/>
                  </a:lnTo>
                  <a:lnTo>
                    <a:pt x="131" y="377"/>
                  </a:lnTo>
                  <a:lnTo>
                    <a:pt x="139" y="393"/>
                  </a:lnTo>
                  <a:lnTo>
                    <a:pt x="131" y="369"/>
                  </a:lnTo>
                  <a:lnTo>
                    <a:pt x="131" y="360"/>
                  </a:lnTo>
                  <a:lnTo>
                    <a:pt x="123" y="369"/>
                  </a:lnTo>
                  <a:lnTo>
                    <a:pt x="139" y="393"/>
                  </a:lnTo>
                  <a:lnTo>
                    <a:pt x="131" y="401"/>
                  </a:lnTo>
                  <a:lnTo>
                    <a:pt x="131" y="393"/>
                  </a:lnTo>
                  <a:lnTo>
                    <a:pt x="131" y="385"/>
                  </a:lnTo>
                  <a:lnTo>
                    <a:pt x="123" y="385"/>
                  </a:lnTo>
                  <a:lnTo>
                    <a:pt x="123" y="393"/>
                  </a:lnTo>
                  <a:lnTo>
                    <a:pt x="115" y="393"/>
                  </a:lnTo>
                  <a:lnTo>
                    <a:pt x="107" y="401"/>
                  </a:lnTo>
                  <a:lnTo>
                    <a:pt x="107" y="409"/>
                  </a:lnTo>
                  <a:lnTo>
                    <a:pt x="107" y="418"/>
                  </a:lnTo>
                  <a:lnTo>
                    <a:pt x="98" y="426"/>
                  </a:lnTo>
                  <a:lnTo>
                    <a:pt x="107" y="442"/>
                  </a:lnTo>
                  <a:lnTo>
                    <a:pt x="98" y="450"/>
                  </a:lnTo>
                  <a:lnTo>
                    <a:pt x="90" y="450"/>
                  </a:lnTo>
                  <a:lnTo>
                    <a:pt x="90" y="483"/>
                  </a:lnTo>
                  <a:lnTo>
                    <a:pt x="74" y="483"/>
                  </a:lnTo>
                  <a:lnTo>
                    <a:pt x="74" y="467"/>
                  </a:lnTo>
                  <a:lnTo>
                    <a:pt x="66" y="467"/>
                  </a:lnTo>
                  <a:lnTo>
                    <a:pt x="57" y="459"/>
                  </a:lnTo>
                  <a:lnTo>
                    <a:pt x="57" y="442"/>
                  </a:lnTo>
                  <a:lnTo>
                    <a:pt x="49" y="418"/>
                  </a:lnTo>
                  <a:lnTo>
                    <a:pt x="33" y="369"/>
                  </a:lnTo>
                  <a:lnTo>
                    <a:pt x="0" y="262"/>
                  </a:lnTo>
                  <a:lnTo>
                    <a:pt x="8" y="254"/>
                  </a:lnTo>
                  <a:lnTo>
                    <a:pt x="16" y="270"/>
                  </a:lnTo>
                  <a:lnTo>
                    <a:pt x="16" y="262"/>
                  </a:lnTo>
                  <a:lnTo>
                    <a:pt x="16" y="254"/>
                  </a:lnTo>
                  <a:lnTo>
                    <a:pt x="16" y="246"/>
                  </a:lnTo>
                  <a:lnTo>
                    <a:pt x="25" y="246"/>
                  </a:lnTo>
                  <a:lnTo>
                    <a:pt x="16" y="237"/>
                  </a:lnTo>
                  <a:lnTo>
                    <a:pt x="25" y="213"/>
                  </a:lnTo>
                  <a:lnTo>
                    <a:pt x="33" y="205"/>
                  </a:lnTo>
                  <a:lnTo>
                    <a:pt x="33" y="196"/>
                  </a:lnTo>
                  <a:lnTo>
                    <a:pt x="41" y="188"/>
                  </a:lnTo>
                  <a:lnTo>
                    <a:pt x="41" y="180"/>
                  </a:lnTo>
                  <a:lnTo>
                    <a:pt x="33" y="180"/>
                  </a:lnTo>
                  <a:lnTo>
                    <a:pt x="33" y="172"/>
                  </a:lnTo>
                  <a:lnTo>
                    <a:pt x="33" y="164"/>
                  </a:lnTo>
                  <a:lnTo>
                    <a:pt x="33" y="156"/>
                  </a:lnTo>
                  <a:lnTo>
                    <a:pt x="33" y="139"/>
                  </a:lnTo>
                  <a:lnTo>
                    <a:pt x="41" y="131"/>
                  </a:lnTo>
                  <a:lnTo>
                    <a:pt x="41" y="115"/>
                  </a:lnTo>
                  <a:lnTo>
                    <a:pt x="41" y="98"/>
                  </a:lnTo>
                  <a:lnTo>
                    <a:pt x="66" y="8"/>
                  </a:lnTo>
                  <a:lnTo>
                    <a:pt x="82" y="8"/>
                  </a:lnTo>
                  <a:lnTo>
                    <a:pt x="90" y="24"/>
                  </a:lnTo>
                  <a:lnTo>
                    <a:pt x="98" y="33"/>
                  </a:lnTo>
                  <a:lnTo>
                    <a:pt x="123" y="8"/>
                  </a:lnTo>
                  <a:lnTo>
                    <a:pt x="131" y="8"/>
                  </a:lnTo>
                  <a:lnTo>
                    <a:pt x="131" y="0"/>
                  </a:lnTo>
                  <a:lnTo>
                    <a:pt x="139" y="0"/>
                  </a:lnTo>
                  <a:lnTo>
                    <a:pt x="180" y="16"/>
                  </a:lnTo>
                  <a:lnTo>
                    <a:pt x="213" y="131"/>
                  </a:lnTo>
                  <a:lnTo>
                    <a:pt x="221" y="131"/>
                  </a:lnTo>
                  <a:lnTo>
                    <a:pt x="213" y="139"/>
                  </a:lnTo>
                  <a:lnTo>
                    <a:pt x="221" y="139"/>
                  </a:lnTo>
                  <a:lnTo>
                    <a:pt x="221" y="147"/>
                  </a:lnTo>
                  <a:lnTo>
                    <a:pt x="221" y="156"/>
                  </a:lnTo>
                  <a:lnTo>
                    <a:pt x="229" y="156"/>
                  </a:lnTo>
                  <a:lnTo>
                    <a:pt x="238" y="164"/>
                  </a:lnTo>
                  <a:lnTo>
                    <a:pt x="246" y="156"/>
                  </a:lnTo>
                  <a:lnTo>
                    <a:pt x="254" y="164"/>
                  </a:lnTo>
                  <a:lnTo>
                    <a:pt x="246" y="172"/>
                  </a:lnTo>
                  <a:lnTo>
                    <a:pt x="254" y="180"/>
                  </a:lnTo>
                  <a:lnTo>
                    <a:pt x="254" y="188"/>
                  </a:lnTo>
                  <a:lnTo>
                    <a:pt x="262" y="196"/>
                  </a:lnTo>
                  <a:lnTo>
                    <a:pt x="270" y="205"/>
                  </a:lnTo>
                  <a:lnTo>
                    <a:pt x="270" y="196"/>
                  </a:lnTo>
                  <a:lnTo>
                    <a:pt x="287" y="196"/>
                  </a:lnTo>
                  <a:lnTo>
                    <a:pt x="295" y="213"/>
                  </a:lnTo>
                  <a:lnTo>
                    <a:pt x="295" y="221"/>
                  </a:lnTo>
                  <a:lnTo>
                    <a:pt x="303" y="221"/>
                  </a:lnTo>
                  <a:lnTo>
                    <a:pt x="303" y="229"/>
                  </a:lnTo>
                  <a:lnTo>
                    <a:pt x="295" y="246"/>
                  </a:lnTo>
                  <a:lnTo>
                    <a:pt x="287" y="254"/>
                  </a:lnTo>
                  <a:lnTo>
                    <a:pt x="279" y="246"/>
                  </a:lnTo>
                  <a:lnTo>
                    <a:pt x="270" y="262"/>
                  </a:lnTo>
                  <a:lnTo>
                    <a:pt x="270" y="270"/>
                  </a:lnTo>
                  <a:lnTo>
                    <a:pt x="254" y="270"/>
                  </a:lnTo>
                  <a:lnTo>
                    <a:pt x="254" y="287"/>
                  </a:lnTo>
                  <a:lnTo>
                    <a:pt x="246" y="287"/>
                  </a:lnTo>
                  <a:lnTo>
                    <a:pt x="246" y="278"/>
                  </a:lnTo>
                  <a:lnTo>
                    <a:pt x="246" y="295"/>
                  </a:lnTo>
                  <a:lnTo>
                    <a:pt x="238" y="287"/>
                  </a:lnTo>
                  <a:lnTo>
                    <a:pt x="229" y="287"/>
                  </a:lnTo>
                  <a:lnTo>
                    <a:pt x="221" y="295"/>
                  </a:lnTo>
                  <a:lnTo>
                    <a:pt x="213" y="295"/>
                  </a:lnTo>
                  <a:lnTo>
                    <a:pt x="205" y="303"/>
                  </a:lnTo>
                  <a:lnTo>
                    <a:pt x="213" y="311"/>
                  </a:lnTo>
                  <a:lnTo>
                    <a:pt x="213" y="319"/>
                  </a:lnTo>
                  <a:lnTo>
                    <a:pt x="197" y="311"/>
                  </a:lnTo>
                  <a:lnTo>
                    <a:pt x="188" y="319"/>
                  </a:lnTo>
                  <a:lnTo>
                    <a:pt x="188" y="311"/>
                  </a:lnTo>
                  <a:lnTo>
                    <a:pt x="188" y="295"/>
                  </a:lnTo>
                  <a:lnTo>
                    <a:pt x="180" y="287"/>
                  </a:lnTo>
                  <a:lnTo>
                    <a:pt x="180" y="278"/>
                  </a:lnTo>
                  <a:lnTo>
                    <a:pt x="180" y="287"/>
                  </a:lnTo>
                  <a:lnTo>
                    <a:pt x="180" y="295"/>
                  </a:lnTo>
                  <a:lnTo>
                    <a:pt x="188" y="303"/>
                  </a:lnTo>
                  <a:lnTo>
                    <a:pt x="180" y="311"/>
                  </a:lnTo>
                  <a:lnTo>
                    <a:pt x="180" y="328"/>
                  </a:lnTo>
                  <a:lnTo>
                    <a:pt x="180" y="344"/>
                  </a:lnTo>
                  <a:lnTo>
                    <a:pt x="172" y="360"/>
                  </a:lnTo>
                  <a:lnTo>
                    <a:pt x="164" y="369"/>
                  </a:lnTo>
                  <a:lnTo>
                    <a:pt x="164" y="360"/>
                  </a:lnTo>
                  <a:close/>
                  <a:moveTo>
                    <a:pt x="221" y="303"/>
                  </a:moveTo>
                  <a:lnTo>
                    <a:pt x="221" y="295"/>
                  </a:lnTo>
                  <a:lnTo>
                    <a:pt x="229" y="295"/>
                  </a:lnTo>
                  <a:lnTo>
                    <a:pt x="238" y="303"/>
                  </a:lnTo>
                  <a:lnTo>
                    <a:pt x="229" y="311"/>
                  </a:lnTo>
                  <a:lnTo>
                    <a:pt x="229" y="319"/>
                  </a:lnTo>
                  <a:lnTo>
                    <a:pt x="221" y="311"/>
                  </a:lnTo>
                  <a:lnTo>
                    <a:pt x="221" y="303"/>
                  </a:lnTo>
                  <a:close/>
                </a:path>
              </a:pathLst>
            </a:custGeom>
            <a:noFill/>
            <a:ln w="3175">
              <a:solidFill>
                <a:schemeClr val="tx1"/>
              </a:solidFill>
              <a:round/>
              <a:headEnd/>
              <a:tailEnd/>
            </a:ln>
          </p:spPr>
          <p:txBody>
            <a:bodyPr/>
            <a:lstStyle/>
            <a:p>
              <a:endParaRPr lang="en-US"/>
            </a:p>
          </p:txBody>
        </p:sp>
        <p:sp>
          <p:nvSpPr>
            <p:cNvPr id="25" name="Freeform 22"/>
            <p:cNvSpPr>
              <a:spLocks noChangeAspect="1" noEditPoints="1"/>
            </p:cNvSpPr>
            <p:nvPr/>
          </p:nvSpPr>
          <p:spPr bwMode="auto">
            <a:xfrm>
              <a:off x="7875588" y="2695575"/>
              <a:ext cx="590550" cy="277813"/>
            </a:xfrm>
            <a:custGeom>
              <a:avLst/>
              <a:gdLst>
                <a:gd name="T0" fmla="*/ 2147483647 w 377"/>
                <a:gd name="T1" fmla="*/ 2147483647 h 180"/>
                <a:gd name="T2" fmla="*/ 2147483647 w 377"/>
                <a:gd name="T3" fmla="*/ 2147483647 h 180"/>
                <a:gd name="T4" fmla="*/ 2147483647 w 377"/>
                <a:gd name="T5" fmla="*/ 2147483647 h 180"/>
                <a:gd name="T6" fmla="*/ 2147483647 w 377"/>
                <a:gd name="T7" fmla="*/ 2147483647 h 180"/>
                <a:gd name="T8" fmla="*/ 2147483647 w 377"/>
                <a:gd name="T9" fmla="*/ 2147483647 h 180"/>
                <a:gd name="T10" fmla="*/ 2147483647 w 377"/>
                <a:gd name="T11" fmla="*/ 2147483647 h 180"/>
                <a:gd name="T12" fmla="*/ 2147483647 w 377"/>
                <a:gd name="T13" fmla="*/ 2147483647 h 180"/>
                <a:gd name="T14" fmla="*/ 2147483647 w 377"/>
                <a:gd name="T15" fmla="*/ 2147483647 h 180"/>
                <a:gd name="T16" fmla="*/ 2147483647 w 377"/>
                <a:gd name="T17" fmla="*/ 2147483647 h 180"/>
                <a:gd name="T18" fmla="*/ 2147483647 w 377"/>
                <a:gd name="T19" fmla="*/ 2147483647 h 180"/>
                <a:gd name="T20" fmla="*/ 2147483647 w 377"/>
                <a:gd name="T21" fmla="*/ 2147483647 h 180"/>
                <a:gd name="T22" fmla="*/ 2147483647 w 377"/>
                <a:gd name="T23" fmla="*/ 2147483647 h 180"/>
                <a:gd name="T24" fmla="*/ 2147483647 w 377"/>
                <a:gd name="T25" fmla="*/ 2147483647 h 180"/>
                <a:gd name="T26" fmla="*/ 2147483647 w 377"/>
                <a:gd name="T27" fmla="*/ 2147483647 h 180"/>
                <a:gd name="T28" fmla="*/ 2147483647 w 377"/>
                <a:gd name="T29" fmla="*/ 2147483647 h 180"/>
                <a:gd name="T30" fmla="*/ 2147483647 w 377"/>
                <a:gd name="T31" fmla="*/ 2147483647 h 180"/>
                <a:gd name="T32" fmla="*/ 2147483647 w 377"/>
                <a:gd name="T33" fmla="*/ 2147483647 h 180"/>
                <a:gd name="T34" fmla="*/ 2147483647 w 377"/>
                <a:gd name="T35" fmla="*/ 2147483647 h 180"/>
                <a:gd name="T36" fmla="*/ 2147483647 w 377"/>
                <a:gd name="T37" fmla="*/ 2147483647 h 180"/>
                <a:gd name="T38" fmla="*/ 2147483647 w 377"/>
                <a:gd name="T39" fmla="*/ 2147483647 h 180"/>
                <a:gd name="T40" fmla="*/ 2147483647 w 377"/>
                <a:gd name="T41" fmla="*/ 2147483647 h 180"/>
                <a:gd name="T42" fmla="*/ 2147483647 w 377"/>
                <a:gd name="T43" fmla="*/ 2147483647 h 180"/>
                <a:gd name="T44" fmla="*/ 2147483647 w 377"/>
                <a:gd name="T45" fmla="*/ 2147483647 h 180"/>
                <a:gd name="T46" fmla="*/ 2147483647 w 377"/>
                <a:gd name="T47" fmla="*/ 2147483647 h 180"/>
                <a:gd name="T48" fmla="*/ 2147483647 w 377"/>
                <a:gd name="T49" fmla="*/ 2147483647 h 180"/>
                <a:gd name="T50" fmla="*/ 2147483647 w 377"/>
                <a:gd name="T51" fmla="*/ 2147483647 h 180"/>
                <a:gd name="T52" fmla="*/ 2147483647 w 377"/>
                <a:gd name="T53" fmla="*/ 2147483647 h 180"/>
                <a:gd name="T54" fmla="*/ 2147483647 w 377"/>
                <a:gd name="T55" fmla="*/ 2147483647 h 180"/>
                <a:gd name="T56" fmla="*/ 2147483647 w 377"/>
                <a:gd name="T57" fmla="*/ 2147483647 h 180"/>
                <a:gd name="T58" fmla="*/ 2147483647 w 377"/>
                <a:gd name="T59" fmla="*/ 2147483647 h 180"/>
                <a:gd name="T60" fmla="*/ 2147483647 w 377"/>
                <a:gd name="T61" fmla="*/ 2147483647 h 180"/>
                <a:gd name="T62" fmla="*/ 2147483647 w 377"/>
                <a:gd name="T63" fmla="*/ 2147483647 h 180"/>
                <a:gd name="T64" fmla="*/ 2147483647 w 377"/>
                <a:gd name="T65" fmla="*/ 2147483647 h 180"/>
                <a:gd name="T66" fmla="*/ 2147483647 w 377"/>
                <a:gd name="T67" fmla="*/ 2147483647 h 180"/>
                <a:gd name="T68" fmla="*/ 2147483647 w 377"/>
                <a:gd name="T69" fmla="*/ 2147483647 h 180"/>
                <a:gd name="T70" fmla="*/ 2147483647 w 377"/>
                <a:gd name="T71" fmla="*/ 2147483647 h 180"/>
                <a:gd name="T72" fmla="*/ 2147483647 w 377"/>
                <a:gd name="T73" fmla="*/ 2147483647 h 180"/>
                <a:gd name="T74" fmla="*/ 2147483647 w 377"/>
                <a:gd name="T75" fmla="*/ 2147483647 h 180"/>
                <a:gd name="T76" fmla="*/ 2147483647 w 377"/>
                <a:gd name="T77" fmla="*/ 2147483647 h 180"/>
                <a:gd name="T78" fmla="*/ 2147483647 w 377"/>
                <a:gd name="T79" fmla="*/ 2147483647 h 180"/>
                <a:gd name="T80" fmla="*/ 2147483647 w 377"/>
                <a:gd name="T81" fmla="*/ 2147483647 h 180"/>
                <a:gd name="T82" fmla="*/ 2147483647 w 377"/>
                <a:gd name="T83" fmla="*/ 2147483647 h 180"/>
                <a:gd name="T84" fmla="*/ 0 w 377"/>
                <a:gd name="T85" fmla="*/ 2147483647 h 180"/>
                <a:gd name="T86" fmla="*/ 2147483647 w 377"/>
                <a:gd name="T87" fmla="*/ 2147483647 h 180"/>
                <a:gd name="T88" fmla="*/ 2147483647 w 377"/>
                <a:gd name="T89" fmla="*/ 2147483647 h 180"/>
                <a:gd name="T90" fmla="*/ 2147483647 w 377"/>
                <a:gd name="T91" fmla="*/ 2147483647 h 180"/>
                <a:gd name="T92" fmla="*/ 2147483647 w 377"/>
                <a:gd name="T93" fmla="*/ 2147483647 h 180"/>
                <a:gd name="T94" fmla="*/ 2147483647 w 377"/>
                <a:gd name="T95" fmla="*/ 2147483647 h 180"/>
                <a:gd name="T96" fmla="*/ 2147483647 w 377"/>
                <a:gd name="T97" fmla="*/ 2147483647 h 180"/>
                <a:gd name="T98" fmla="*/ 2147483647 w 377"/>
                <a:gd name="T99" fmla="*/ 2147483647 h 180"/>
                <a:gd name="T100" fmla="*/ 2147483647 w 377"/>
                <a:gd name="T101" fmla="*/ 2147483647 h 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7"/>
                <a:gd name="T154" fmla="*/ 0 h 180"/>
                <a:gd name="T155" fmla="*/ 377 w 377"/>
                <a:gd name="T156" fmla="*/ 180 h 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7" h="180">
                  <a:moveTo>
                    <a:pt x="270" y="90"/>
                  </a:moveTo>
                  <a:lnTo>
                    <a:pt x="270" y="82"/>
                  </a:lnTo>
                  <a:lnTo>
                    <a:pt x="262" y="90"/>
                  </a:lnTo>
                  <a:lnTo>
                    <a:pt x="270" y="90"/>
                  </a:lnTo>
                  <a:lnTo>
                    <a:pt x="262" y="90"/>
                  </a:lnTo>
                  <a:lnTo>
                    <a:pt x="270" y="98"/>
                  </a:lnTo>
                  <a:lnTo>
                    <a:pt x="262" y="98"/>
                  </a:lnTo>
                  <a:lnTo>
                    <a:pt x="262" y="90"/>
                  </a:lnTo>
                  <a:lnTo>
                    <a:pt x="262" y="73"/>
                  </a:lnTo>
                  <a:lnTo>
                    <a:pt x="270" y="82"/>
                  </a:lnTo>
                  <a:lnTo>
                    <a:pt x="270" y="90"/>
                  </a:lnTo>
                  <a:close/>
                  <a:moveTo>
                    <a:pt x="377" y="114"/>
                  </a:moveTo>
                  <a:lnTo>
                    <a:pt x="377" y="114"/>
                  </a:lnTo>
                  <a:lnTo>
                    <a:pt x="377" y="131"/>
                  </a:lnTo>
                  <a:lnTo>
                    <a:pt x="377" y="114"/>
                  </a:lnTo>
                  <a:close/>
                  <a:moveTo>
                    <a:pt x="369" y="163"/>
                  </a:moveTo>
                  <a:lnTo>
                    <a:pt x="377" y="131"/>
                  </a:lnTo>
                  <a:lnTo>
                    <a:pt x="377" y="163"/>
                  </a:lnTo>
                  <a:lnTo>
                    <a:pt x="369" y="163"/>
                  </a:lnTo>
                  <a:close/>
                  <a:moveTo>
                    <a:pt x="361" y="155"/>
                  </a:moveTo>
                  <a:lnTo>
                    <a:pt x="361" y="155"/>
                  </a:lnTo>
                  <a:close/>
                  <a:moveTo>
                    <a:pt x="361" y="155"/>
                  </a:moveTo>
                  <a:lnTo>
                    <a:pt x="361" y="155"/>
                  </a:lnTo>
                  <a:lnTo>
                    <a:pt x="361" y="163"/>
                  </a:lnTo>
                  <a:lnTo>
                    <a:pt x="361" y="172"/>
                  </a:lnTo>
                  <a:lnTo>
                    <a:pt x="344" y="172"/>
                  </a:lnTo>
                  <a:lnTo>
                    <a:pt x="344" y="180"/>
                  </a:lnTo>
                  <a:lnTo>
                    <a:pt x="328" y="180"/>
                  </a:lnTo>
                  <a:lnTo>
                    <a:pt x="328" y="163"/>
                  </a:lnTo>
                  <a:lnTo>
                    <a:pt x="320" y="163"/>
                  </a:lnTo>
                  <a:lnTo>
                    <a:pt x="320" y="155"/>
                  </a:lnTo>
                  <a:lnTo>
                    <a:pt x="320" y="147"/>
                  </a:lnTo>
                  <a:lnTo>
                    <a:pt x="311" y="155"/>
                  </a:lnTo>
                  <a:lnTo>
                    <a:pt x="311" y="139"/>
                  </a:lnTo>
                  <a:lnTo>
                    <a:pt x="311" y="147"/>
                  </a:lnTo>
                  <a:lnTo>
                    <a:pt x="303" y="147"/>
                  </a:lnTo>
                  <a:lnTo>
                    <a:pt x="303" y="155"/>
                  </a:lnTo>
                  <a:lnTo>
                    <a:pt x="279" y="139"/>
                  </a:lnTo>
                  <a:lnTo>
                    <a:pt x="287" y="131"/>
                  </a:lnTo>
                  <a:lnTo>
                    <a:pt x="279" y="123"/>
                  </a:lnTo>
                  <a:lnTo>
                    <a:pt x="295" y="123"/>
                  </a:lnTo>
                  <a:lnTo>
                    <a:pt x="295" y="114"/>
                  </a:lnTo>
                  <a:lnTo>
                    <a:pt x="295" y="123"/>
                  </a:lnTo>
                  <a:lnTo>
                    <a:pt x="295" y="114"/>
                  </a:lnTo>
                  <a:lnTo>
                    <a:pt x="287" y="106"/>
                  </a:lnTo>
                  <a:lnTo>
                    <a:pt x="279" y="106"/>
                  </a:lnTo>
                  <a:lnTo>
                    <a:pt x="270" y="106"/>
                  </a:lnTo>
                  <a:lnTo>
                    <a:pt x="270" y="114"/>
                  </a:lnTo>
                  <a:lnTo>
                    <a:pt x="270" y="98"/>
                  </a:lnTo>
                  <a:lnTo>
                    <a:pt x="279" y="106"/>
                  </a:lnTo>
                  <a:lnTo>
                    <a:pt x="279" y="98"/>
                  </a:lnTo>
                  <a:lnTo>
                    <a:pt x="287" y="90"/>
                  </a:lnTo>
                  <a:lnTo>
                    <a:pt x="287" y="82"/>
                  </a:lnTo>
                  <a:lnTo>
                    <a:pt x="287" y="90"/>
                  </a:lnTo>
                  <a:lnTo>
                    <a:pt x="279" y="82"/>
                  </a:lnTo>
                  <a:lnTo>
                    <a:pt x="279" y="65"/>
                  </a:lnTo>
                  <a:lnTo>
                    <a:pt x="270" y="73"/>
                  </a:lnTo>
                  <a:lnTo>
                    <a:pt x="270" y="65"/>
                  </a:lnTo>
                  <a:lnTo>
                    <a:pt x="270" y="57"/>
                  </a:lnTo>
                  <a:lnTo>
                    <a:pt x="270" y="49"/>
                  </a:lnTo>
                  <a:lnTo>
                    <a:pt x="279" y="41"/>
                  </a:lnTo>
                  <a:lnTo>
                    <a:pt x="295" y="32"/>
                  </a:lnTo>
                  <a:lnTo>
                    <a:pt x="287" y="32"/>
                  </a:lnTo>
                  <a:lnTo>
                    <a:pt x="287" y="24"/>
                  </a:lnTo>
                  <a:lnTo>
                    <a:pt x="279" y="24"/>
                  </a:lnTo>
                  <a:lnTo>
                    <a:pt x="279" y="16"/>
                  </a:lnTo>
                  <a:lnTo>
                    <a:pt x="270" y="24"/>
                  </a:lnTo>
                  <a:lnTo>
                    <a:pt x="270" y="41"/>
                  </a:lnTo>
                  <a:lnTo>
                    <a:pt x="262" y="41"/>
                  </a:lnTo>
                  <a:lnTo>
                    <a:pt x="254" y="41"/>
                  </a:lnTo>
                  <a:lnTo>
                    <a:pt x="254" y="57"/>
                  </a:lnTo>
                  <a:lnTo>
                    <a:pt x="246" y="57"/>
                  </a:lnTo>
                  <a:lnTo>
                    <a:pt x="238" y="57"/>
                  </a:lnTo>
                  <a:lnTo>
                    <a:pt x="238" y="65"/>
                  </a:lnTo>
                  <a:lnTo>
                    <a:pt x="238" y="73"/>
                  </a:lnTo>
                  <a:lnTo>
                    <a:pt x="238" y="65"/>
                  </a:lnTo>
                  <a:lnTo>
                    <a:pt x="254" y="73"/>
                  </a:lnTo>
                  <a:lnTo>
                    <a:pt x="254" y="90"/>
                  </a:lnTo>
                  <a:lnTo>
                    <a:pt x="254" y="114"/>
                  </a:lnTo>
                  <a:lnTo>
                    <a:pt x="262" y="131"/>
                  </a:lnTo>
                  <a:lnTo>
                    <a:pt x="270" y="147"/>
                  </a:lnTo>
                  <a:lnTo>
                    <a:pt x="270" y="155"/>
                  </a:lnTo>
                  <a:lnTo>
                    <a:pt x="262" y="147"/>
                  </a:lnTo>
                  <a:lnTo>
                    <a:pt x="254" y="147"/>
                  </a:lnTo>
                  <a:lnTo>
                    <a:pt x="279" y="163"/>
                  </a:lnTo>
                  <a:lnTo>
                    <a:pt x="287" y="180"/>
                  </a:lnTo>
                  <a:lnTo>
                    <a:pt x="262" y="163"/>
                  </a:lnTo>
                  <a:lnTo>
                    <a:pt x="246" y="172"/>
                  </a:lnTo>
                  <a:lnTo>
                    <a:pt x="238" y="155"/>
                  </a:lnTo>
                  <a:lnTo>
                    <a:pt x="229" y="163"/>
                  </a:lnTo>
                  <a:lnTo>
                    <a:pt x="221" y="155"/>
                  </a:lnTo>
                  <a:lnTo>
                    <a:pt x="205" y="163"/>
                  </a:lnTo>
                  <a:lnTo>
                    <a:pt x="205" y="155"/>
                  </a:lnTo>
                  <a:lnTo>
                    <a:pt x="197" y="147"/>
                  </a:lnTo>
                  <a:lnTo>
                    <a:pt x="205" y="131"/>
                  </a:lnTo>
                  <a:lnTo>
                    <a:pt x="213" y="123"/>
                  </a:lnTo>
                  <a:lnTo>
                    <a:pt x="213" y="114"/>
                  </a:lnTo>
                  <a:lnTo>
                    <a:pt x="221" y="106"/>
                  </a:lnTo>
                  <a:lnTo>
                    <a:pt x="213" y="98"/>
                  </a:lnTo>
                  <a:lnTo>
                    <a:pt x="205" y="98"/>
                  </a:lnTo>
                  <a:lnTo>
                    <a:pt x="197" y="98"/>
                  </a:lnTo>
                  <a:lnTo>
                    <a:pt x="189" y="98"/>
                  </a:lnTo>
                  <a:lnTo>
                    <a:pt x="180" y="90"/>
                  </a:lnTo>
                  <a:lnTo>
                    <a:pt x="172" y="90"/>
                  </a:lnTo>
                  <a:lnTo>
                    <a:pt x="164" y="90"/>
                  </a:lnTo>
                  <a:lnTo>
                    <a:pt x="164" y="82"/>
                  </a:lnTo>
                  <a:lnTo>
                    <a:pt x="172" y="73"/>
                  </a:lnTo>
                  <a:lnTo>
                    <a:pt x="156" y="73"/>
                  </a:lnTo>
                  <a:lnTo>
                    <a:pt x="148" y="73"/>
                  </a:lnTo>
                  <a:lnTo>
                    <a:pt x="139" y="65"/>
                  </a:lnTo>
                  <a:lnTo>
                    <a:pt x="139" y="57"/>
                  </a:lnTo>
                  <a:lnTo>
                    <a:pt x="131" y="57"/>
                  </a:lnTo>
                  <a:lnTo>
                    <a:pt x="131" y="49"/>
                  </a:lnTo>
                  <a:lnTo>
                    <a:pt x="131" y="41"/>
                  </a:lnTo>
                  <a:lnTo>
                    <a:pt x="123" y="41"/>
                  </a:lnTo>
                  <a:lnTo>
                    <a:pt x="123" y="49"/>
                  </a:lnTo>
                  <a:lnTo>
                    <a:pt x="115" y="41"/>
                  </a:lnTo>
                  <a:lnTo>
                    <a:pt x="98" y="41"/>
                  </a:lnTo>
                  <a:lnTo>
                    <a:pt x="98" y="49"/>
                  </a:lnTo>
                  <a:lnTo>
                    <a:pt x="90" y="49"/>
                  </a:lnTo>
                  <a:lnTo>
                    <a:pt x="82" y="49"/>
                  </a:lnTo>
                  <a:lnTo>
                    <a:pt x="90" y="57"/>
                  </a:lnTo>
                  <a:lnTo>
                    <a:pt x="82" y="57"/>
                  </a:lnTo>
                  <a:lnTo>
                    <a:pt x="90" y="57"/>
                  </a:lnTo>
                  <a:lnTo>
                    <a:pt x="82" y="65"/>
                  </a:lnTo>
                  <a:lnTo>
                    <a:pt x="66" y="65"/>
                  </a:lnTo>
                  <a:lnTo>
                    <a:pt x="57" y="57"/>
                  </a:lnTo>
                  <a:lnTo>
                    <a:pt x="57" y="49"/>
                  </a:lnTo>
                  <a:lnTo>
                    <a:pt x="57" y="57"/>
                  </a:lnTo>
                  <a:lnTo>
                    <a:pt x="57" y="65"/>
                  </a:lnTo>
                  <a:lnTo>
                    <a:pt x="41" y="73"/>
                  </a:lnTo>
                  <a:lnTo>
                    <a:pt x="33" y="73"/>
                  </a:lnTo>
                  <a:lnTo>
                    <a:pt x="25" y="90"/>
                  </a:lnTo>
                  <a:lnTo>
                    <a:pt x="8" y="106"/>
                  </a:lnTo>
                  <a:lnTo>
                    <a:pt x="0" y="57"/>
                  </a:lnTo>
                  <a:lnTo>
                    <a:pt x="8" y="57"/>
                  </a:lnTo>
                  <a:lnTo>
                    <a:pt x="41" y="49"/>
                  </a:lnTo>
                  <a:lnTo>
                    <a:pt x="49" y="49"/>
                  </a:lnTo>
                  <a:lnTo>
                    <a:pt x="82" y="41"/>
                  </a:lnTo>
                  <a:lnTo>
                    <a:pt x="90" y="41"/>
                  </a:lnTo>
                  <a:lnTo>
                    <a:pt x="107" y="32"/>
                  </a:lnTo>
                  <a:lnTo>
                    <a:pt x="156" y="24"/>
                  </a:lnTo>
                  <a:lnTo>
                    <a:pt x="180" y="24"/>
                  </a:lnTo>
                  <a:lnTo>
                    <a:pt x="197" y="16"/>
                  </a:lnTo>
                  <a:lnTo>
                    <a:pt x="213" y="16"/>
                  </a:lnTo>
                  <a:lnTo>
                    <a:pt x="229" y="8"/>
                  </a:lnTo>
                  <a:lnTo>
                    <a:pt x="254" y="8"/>
                  </a:lnTo>
                  <a:lnTo>
                    <a:pt x="262" y="0"/>
                  </a:lnTo>
                  <a:lnTo>
                    <a:pt x="287" y="0"/>
                  </a:lnTo>
                  <a:lnTo>
                    <a:pt x="303" y="32"/>
                  </a:lnTo>
                  <a:lnTo>
                    <a:pt x="303" y="41"/>
                  </a:lnTo>
                  <a:lnTo>
                    <a:pt x="303" y="49"/>
                  </a:lnTo>
                  <a:lnTo>
                    <a:pt x="303" y="57"/>
                  </a:lnTo>
                  <a:lnTo>
                    <a:pt x="320" y="90"/>
                  </a:lnTo>
                  <a:lnTo>
                    <a:pt x="320" y="106"/>
                  </a:lnTo>
                  <a:lnTo>
                    <a:pt x="328" y="114"/>
                  </a:lnTo>
                  <a:lnTo>
                    <a:pt x="328" y="131"/>
                  </a:lnTo>
                  <a:lnTo>
                    <a:pt x="352" y="123"/>
                  </a:lnTo>
                  <a:lnTo>
                    <a:pt x="377" y="114"/>
                  </a:lnTo>
                  <a:lnTo>
                    <a:pt x="369" y="131"/>
                  </a:lnTo>
                  <a:lnTo>
                    <a:pt x="377" y="139"/>
                  </a:lnTo>
                  <a:lnTo>
                    <a:pt x="369" y="147"/>
                  </a:lnTo>
                  <a:lnTo>
                    <a:pt x="361" y="155"/>
                  </a:lnTo>
                  <a:close/>
                  <a:moveTo>
                    <a:pt x="361" y="155"/>
                  </a:moveTo>
                  <a:lnTo>
                    <a:pt x="361" y="155"/>
                  </a:lnTo>
                  <a:close/>
                </a:path>
              </a:pathLst>
            </a:custGeom>
            <a:solidFill>
              <a:schemeClr val="accent1">
                <a:lumMod val="25000"/>
                <a:lumOff val="75000"/>
              </a:schemeClr>
            </a:solidFill>
            <a:ln w="3175">
              <a:solidFill>
                <a:schemeClr val="tx1"/>
              </a:solidFill>
              <a:round/>
              <a:headEnd/>
              <a:tailEnd/>
            </a:ln>
          </p:spPr>
          <p:txBody>
            <a:bodyPr/>
            <a:lstStyle/>
            <a:p>
              <a:endParaRPr lang="en-US"/>
            </a:p>
          </p:txBody>
        </p:sp>
        <p:sp>
          <p:nvSpPr>
            <p:cNvPr id="26" name="Freeform 23"/>
            <p:cNvSpPr>
              <a:spLocks noChangeAspect="1" noEditPoints="1"/>
            </p:cNvSpPr>
            <p:nvPr/>
          </p:nvSpPr>
          <p:spPr bwMode="auto">
            <a:xfrm>
              <a:off x="8516938" y="2051050"/>
              <a:ext cx="461962" cy="239713"/>
            </a:xfrm>
            <a:custGeom>
              <a:avLst/>
              <a:gdLst>
                <a:gd name="T0" fmla="*/ 0 w 295"/>
                <a:gd name="T1" fmla="*/ 2147483647 h 155"/>
                <a:gd name="T2" fmla="*/ 0 w 295"/>
                <a:gd name="T3" fmla="*/ 2147483647 h 155"/>
                <a:gd name="T4" fmla="*/ 2147483647 w 295"/>
                <a:gd name="T5" fmla="*/ 2147483647 h 155"/>
                <a:gd name="T6" fmla="*/ 2147483647 w 295"/>
                <a:gd name="T7" fmla="*/ 2147483647 h 155"/>
                <a:gd name="T8" fmla="*/ 2147483647 w 295"/>
                <a:gd name="T9" fmla="*/ 2147483647 h 155"/>
                <a:gd name="T10" fmla="*/ 2147483647 w 295"/>
                <a:gd name="T11" fmla="*/ 2147483647 h 155"/>
                <a:gd name="T12" fmla="*/ 2147483647 w 295"/>
                <a:gd name="T13" fmla="*/ 2147483647 h 155"/>
                <a:gd name="T14" fmla="*/ 2147483647 w 295"/>
                <a:gd name="T15" fmla="*/ 2147483647 h 155"/>
                <a:gd name="T16" fmla="*/ 2147483647 w 295"/>
                <a:gd name="T17" fmla="*/ 0 h 155"/>
                <a:gd name="T18" fmla="*/ 2147483647 w 295"/>
                <a:gd name="T19" fmla="*/ 2147483647 h 155"/>
                <a:gd name="T20" fmla="*/ 2147483647 w 295"/>
                <a:gd name="T21" fmla="*/ 2147483647 h 155"/>
                <a:gd name="T22" fmla="*/ 2147483647 w 295"/>
                <a:gd name="T23" fmla="*/ 2147483647 h 155"/>
                <a:gd name="T24" fmla="*/ 2147483647 w 295"/>
                <a:gd name="T25" fmla="*/ 2147483647 h 155"/>
                <a:gd name="T26" fmla="*/ 2147483647 w 295"/>
                <a:gd name="T27" fmla="*/ 2147483647 h 155"/>
                <a:gd name="T28" fmla="*/ 2147483647 w 295"/>
                <a:gd name="T29" fmla="*/ 2147483647 h 155"/>
                <a:gd name="T30" fmla="*/ 2147483647 w 295"/>
                <a:gd name="T31" fmla="*/ 2147483647 h 155"/>
                <a:gd name="T32" fmla="*/ 2147483647 w 295"/>
                <a:gd name="T33" fmla="*/ 2147483647 h 155"/>
                <a:gd name="T34" fmla="*/ 2147483647 w 295"/>
                <a:gd name="T35" fmla="*/ 2147483647 h 155"/>
                <a:gd name="T36" fmla="*/ 2147483647 w 295"/>
                <a:gd name="T37" fmla="*/ 2147483647 h 155"/>
                <a:gd name="T38" fmla="*/ 2147483647 w 295"/>
                <a:gd name="T39" fmla="*/ 2147483647 h 155"/>
                <a:gd name="T40" fmla="*/ 2147483647 w 295"/>
                <a:gd name="T41" fmla="*/ 2147483647 h 155"/>
                <a:gd name="T42" fmla="*/ 2147483647 w 295"/>
                <a:gd name="T43" fmla="*/ 2147483647 h 155"/>
                <a:gd name="T44" fmla="*/ 2147483647 w 295"/>
                <a:gd name="T45" fmla="*/ 2147483647 h 155"/>
                <a:gd name="T46" fmla="*/ 2147483647 w 295"/>
                <a:gd name="T47" fmla="*/ 2147483647 h 155"/>
                <a:gd name="T48" fmla="*/ 2147483647 w 295"/>
                <a:gd name="T49" fmla="*/ 2147483647 h 155"/>
                <a:gd name="T50" fmla="*/ 2147483647 w 295"/>
                <a:gd name="T51" fmla="*/ 2147483647 h 155"/>
                <a:gd name="T52" fmla="*/ 2147483647 w 295"/>
                <a:gd name="T53" fmla="*/ 2147483647 h 155"/>
                <a:gd name="T54" fmla="*/ 2147483647 w 295"/>
                <a:gd name="T55" fmla="*/ 2147483647 h 155"/>
                <a:gd name="T56" fmla="*/ 2147483647 w 295"/>
                <a:gd name="T57" fmla="*/ 2147483647 h 155"/>
                <a:gd name="T58" fmla="*/ 2147483647 w 295"/>
                <a:gd name="T59" fmla="*/ 2147483647 h 155"/>
                <a:gd name="T60" fmla="*/ 2147483647 w 295"/>
                <a:gd name="T61" fmla="*/ 2147483647 h 155"/>
                <a:gd name="T62" fmla="*/ 2147483647 w 295"/>
                <a:gd name="T63" fmla="*/ 2147483647 h 155"/>
                <a:gd name="T64" fmla="*/ 2147483647 w 295"/>
                <a:gd name="T65" fmla="*/ 2147483647 h 155"/>
                <a:gd name="T66" fmla="*/ 2147483647 w 295"/>
                <a:gd name="T67" fmla="*/ 2147483647 h 155"/>
                <a:gd name="T68" fmla="*/ 2147483647 w 295"/>
                <a:gd name="T69" fmla="*/ 2147483647 h 155"/>
                <a:gd name="T70" fmla="*/ 2147483647 w 295"/>
                <a:gd name="T71" fmla="*/ 2147483647 h 155"/>
                <a:gd name="T72" fmla="*/ 2147483647 w 295"/>
                <a:gd name="T73" fmla="*/ 2147483647 h 155"/>
                <a:gd name="T74" fmla="*/ 2147483647 w 295"/>
                <a:gd name="T75" fmla="*/ 2147483647 h 155"/>
                <a:gd name="T76" fmla="*/ 2147483647 w 295"/>
                <a:gd name="T77" fmla="*/ 2147483647 h 155"/>
                <a:gd name="T78" fmla="*/ 2147483647 w 295"/>
                <a:gd name="T79" fmla="*/ 2147483647 h 155"/>
                <a:gd name="T80" fmla="*/ 2147483647 w 295"/>
                <a:gd name="T81" fmla="*/ 2147483647 h 155"/>
                <a:gd name="T82" fmla="*/ 2147483647 w 295"/>
                <a:gd name="T83" fmla="*/ 2147483647 h 155"/>
                <a:gd name="T84" fmla="*/ 2147483647 w 295"/>
                <a:gd name="T85" fmla="*/ 2147483647 h 155"/>
                <a:gd name="T86" fmla="*/ 2147483647 w 295"/>
                <a:gd name="T87" fmla="*/ 2147483647 h 155"/>
                <a:gd name="T88" fmla="*/ 2147483647 w 295"/>
                <a:gd name="T89" fmla="*/ 2147483647 h 155"/>
                <a:gd name="T90" fmla="*/ 2147483647 w 295"/>
                <a:gd name="T91" fmla="*/ 2147483647 h 155"/>
                <a:gd name="T92" fmla="*/ 2147483647 w 295"/>
                <a:gd name="T93" fmla="*/ 2147483647 h 155"/>
                <a:gd name="T94" fmla="*/ 2147483647 w 295"/>
                <a:gd name="T95" fmla="*/ 2147483647 h 155"/>
                <a:gd name="T96" fmla="*/ 2147483647 w 295"/>
                <a:gd name="T97" fmla="*/ 2147483647 h 155"/>
                <a:gd name="T98" fmla="*/ 2147483647 w 295"/>
                <a:gd name="T99" fmla="*/ 2147483647 h 155"/>
                <a:gd name="T100" fmla="*/ 2147483647 w 295"/>
                <a:gd name="T101" fmla="*/ 2147483647 h 155"/>
                <a:gd name="T102" fmla="*/ 2147483647 w 295"/>
                <a:gd name="T103" fmla="*/ 2147483647 h 155"/>
                <a:gd name="T104" fmla="*/ 2147483647 w 295"/>
                <a:gd name="T105" fmla="*/ 2147483647 h 155"/>
                <a:gd name="T106" fmla="*/ 2147483647 w 295"/>
                <a:gd name="T107" fmla="*/ 2147483647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5"/>
                <a:gd name="T163" fmla="*/ 0 h 155"/>
                <a:gd name="T164" fmla="*/ 295 w 295"/>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5" h="155">
                  <a:moveTo>
                    <a:pt x="8" y="131"/>
                  </a:moveTo>
                  <a:lnTo>
                    <a:pt x="0" y="131"/>
                  </a:lnTo>
                  <a:lnTo>
                    <a:pt x="0" y="82"/>
                  </a:lnTo>
                  <a:lnTo>
                    <a:pt x="0" y="57"/>
                  </a:lnTo>
                  <a:lnTo>
                    <a:pt x="24" y="57"/>
                  </a:lnTo>
                  <a:lnTo>
                    <a:pt x="32" y="49"/>
                  </a:lnTo>
                  <a:lnTo>
                    <a:pt x="65" y="49"/>
                  </a:lnTo>
                  <a:lnTo>
                    <a:pt x="82" y="41"/>
                  </a:lnTo>
                  <a:lnTo>
                    <a:pt x="106" y="41"/>
                  </a:lnTo>
                  <a:lnTo>
                    <a:pt x="106" y="33"/>
                  </a:lnTo>
                  <a:lnTo>
                    <a:pt x="155" y="24"/>
                  </a:lnTo>
                  <a:lnTo>
                    <a:pt x="155" y="16"/>
                  </a:lnTo>
                  <a:lnTo>
                    <a:pt x="155" y="8"/>
                  </a:lnTo>
                  <a:lnTo>
                    <a:pt x="164" y="8"/>
                  </a:lnTo>
                  <a:lnTo>
                    <a:pt x="172" y="8"/>
                  </a:lnTo>
                  <a:lnTo>
                    <a:pt x="172" y="0"/>
                  </a:lnTo>
                  <a:lnTo>
                    <a:pt x="180" y="0"/>
                  </a:lnTo>
                  <a:lnTo>
                    <a:pt x="196" y="16"/>
                  </a:lnTo>
                  <a:lnTo>
                    <a:pt x="205" y="16"/>
                  </a:lnTo>
                  <a:lnTo>
                    <a:pt x="205" y="24"/>
                  </a:lnTo>
                  <a:lnTo>
                    <a:pt x="188" y="33"/>
                  </a:lnTo>
                  <a:lnTo>
                    <a:pt x="188" y="41"/>
                  </a:lnTo>
                  <a:lnTo>
                    <a:pt x="188" y="49"/>
                  </a:lnTo>
                  <a:lnTo>
                    <a:pt x="180" y="65"/>
                  </a:lnTo>
                  <a:lnTo>
                    <a:pt x="196" y="65"/>
                  </a:lnTo>
                  <a:lnTo>
                    <a:pt x="196" y="57"/>
                  </a:lnTo>
                  <a:lnTo>
                    <a:pt x="205" y="57"/>
                  </a:lnTo>
                  <a:lnTo>
                    <a:pt x="213" y="65"/>
                  </a:lnTo>
                  <a:lnTo>
                    <a:pt x="221" y="90"/>
                  </a:lnTo>
                  <a:lnTo>
                    <a:pt x="229" y="90"/>
                  </a:lnTo>
                  <a:lnTo>
                    <a:pt x="237" y="98"/>
                  </a:lnTo>
                  <a:lnTo>
                    <a:pt x="245" y="106"/>
                  </a:lnTo>
                  <a:lnTo>
                    <a:pt x="254" y="106"/>
                  </a:lnTo>
                  <a:lnTo>
                    <a:pt x="262" y="106"/>
                  </a:lnTo>
                  <a:lnTo>
                    <a:pt x="270" y="90"/>
                  </a:lnTo>
                  <a:lnTo>
                    <a:pt x="270" y="82"/>
                  </a:lnTo>
                  <a:lnTo>
                    <a:pt x="262" y="74"/>
                  </a:lnTo>
                  <a:lnTo>
                    <a:pt x="245" y="65"/>
                  </a:lnTo>
                  <a:lnTo>
                    <a:pt x="254" y="65"/>
                  </a:lnTo>
                  <a:lnTo>
                    <a:pt x="262" y="65"/>
                  </a:lnTo>
                  <a:lnTo>
                    <a:pt x="270" y="82"/>
                  </a:lnTo>
                  <a:lnTo>
                    <a:pt x="278" y="90"/>
                  </a:lnTo>
                  <a:lnTo>
                    <a:pt x="278" y="106"/>
                  </a:lnTo>
                  <a:lnTo>
                    <a:pt x="254" y="114"/>
                  </a:lnTo>
                  <a:lnTo>
                    <a:pt x="245" y="123"/>
                  </a:lnTo>
                  <a:lnTo>
                    <a:pt x="237" y="131"/>
                  </a:lnTo>
                  <a:lnTo>
                    <a:pt x="229" y="131"/>
                  </a:lnTo>
                  <a:lnTo>
                    <a:pt x="229" y="106"/>
                  </a:lnTo>
                  <a:lnTo>
                    <a:pt x="213" y="123"/>
                  </a:lnTo>
                  <a:lnTo>
                    <a:pt x="205" y="139"/>
                  </a:lnTo>
                  <a:lnTo>
                    <a:pt x="196" y="147"/>
                  </a:lnTo>
                  <a:lnTo>
                    <a:pt x="188" y="131"/>
                  </a:lnTo>
                  <a:lnTo>
                    <a:pt x="180" y="123"/>
                  </a:lnTo>
                  <a:lnTo>
                    <a:pt x="172" y="123"/>
                  </a:lnTo>
                  <a:lnTo>
                    <a:pt x="172" y="114"/>
                  </a:lnTo>
                  <a:lnTo>
                    <a:pt x="172" y="106"/>
                  </a:lnTo>
                  <a:lnTo>
                    <a:pt x="164" y="106"/>
                  </a:lnTo>
                  <a:lnTo>
                    <a:pt x="164" y="98"/>
                  </a:lnTo>
                  <a:lnTo>
                    <a:pt x="155" y="98"/>
                  </a:lnTo>
                  <a:lnTo>
                    <a:pt x="131" y="106"/>
                  </a:lnTo>
                  <a:lnTo>
                    <a:pt x="106" y="106"/>
                  </a:lnTo>
                  <a:lnTo>
                    <a:pt x="106" y="114"/>
                  </a:lnTo>
                  <a:lnTo>
                    <a:pt x="82" y="114"/>
                  </a:lnTo>
                  <a:lnTo>
                    <a:pt x="57" y="123"/>
                  </a:lnTo>
                  <a:lnTo>
                    <a:pt x="41" y="123"/>
                  </a:lnTo>
                  <a:lnTo>
                    <a:pt x="41" y="131"/>
                  </a:lnTo>
                  <a:lnTo>
                    <a:pt x="8" y="131"/>
                  </a:lnTo>
                  <a:close/>
                  <a:moveTo>
                    <a:pt x="286" y="139"/>
                  </a:moveTo>
                  <a:lnTo>
                    <a:pt x="286" y="139"/>
                  </a:lnTo>
                  <a:lnTo>
                    <a:pt x="278" y="147"/>
                  </a:lnTo>
                  <a:lnTo>
                    <a:pt x="286" y="139"/>
                  </a:lnTo>
                  <a:lnTo>
                    <a:pt x="278" y="131"/>
                  </a:lnTo>
                  <a:lnTo>
                    <a:pt x="295" y="139"/>
                  </a:lnTo>
                  <a:lnTo>
                    <a:pt x="295" y="147"/>
                  </a:lnTo>
                  <a:lnTo>
                    <a:pt x="286" y="147"/>
                  </a:lnTo>
                  <a:lnTo>
                    <a:pt x="270" y="147"/>
                  </a:lnTo>
                  <a:lnTo>
                    <a:pt x="278" y="147"/>
                  </a:lnTo>
                  <a:lnTo>
                    <a:pt x="286" y="139"/>
                  </a:lnTo>
                  <a:close/>
                  <a:moveTo>
                    <a:pt x="237" y="139"/>
                  </a:moveTo>
                  <a:lnTo>
                    <a:pt x="237" y="139"/>
                  </a:lnTo>
                  <a:lnTo>
                    <a:pt x="245" y="139"/>
                  </a:lnTo>
                  <a:lnTo>
                    <a:pt x="254" y="147"/>
                  </a:lnTo>
                  <a:lnTo>
                    <a:pt x="229" y="155"/>
                  </a:lnTo>
                  <a:lnTo>
                    <a:pt x="221" y="155"/>
                  </a:lnTo>
                  <a:lnTo>
                    <a:pt x="229" y="155"/>
                  </a:lnTo>
                  <a:lnTo>
                    <a:pt x="229" y="147"/>
                  </a:lnTo>
                  <a:lnTo>
                    <a:pt x="237" y="139"/>
                  </a:lnTo>
                  <a:close/>
                </a:path>
              </a:pathLst>
            </a:custGeom>
            <a:solidFill>
              <a:schemeClr val="accent1">
                <a:lumMod val="10000"/>
                <a:lumOff val="90000"/>
              </a:schemeClr>
            </a:solidFill>
            <a:ln w="3175">
              <a:solidFill>
                <a:schemeClr val="tx1"/>
              </a:solidFill>
              <a:round/>
              <a:headEnd/>
              <a:tailEnd/>
            </a:ln>
          </p:spPr>
          <p:txBody>
            <a:bodyPr/>
            <a:lstStyle/>
            <a:p>
              <a:endParaRPr lang="en-US"/>
            </a:p>
          </p:txBody>
        </p:sp>
        <p:sp>
          <p:nvSpPr>
            <p:cNvPr id="27" name="Freeform 24"/>
            <p:cNvSpPr>
              <a:spLocks noChangeAspect="1" noEditPoints="1"/>
            </p:cNvSpPr>
            <p:nvPr/>
          </p:nvSpPr>
          <p:spPr bwMode="auto">
            <a:xfrm>
              <a:off x="6443663" y="1546225"/>
              <a:ext cx="984250" cy="1022350"/>
            </a:xfrm>
            <a:custGeom>
              <a:avLst/>
              <a:gdLst>
                <a:gd name="T0" fmla="*/ 2147483647 w 630"/>
                <a:gd name="T1" fmla="*/ 2147483647 h 664"/>
                <a:gd name="T2" fmla="*/ 2147483647 w 630"/>
                <a:gd name="T3" fmla="*/ 0 h 664"/>
                <a:gd name="T4" fmla="*/ 2147483647 w 630"/>
                <a:gd name="T5" fmla="*/ 2147483647 h 664"/>
                <a:gd name="T6" fmla="*/ 2147483647 w 630"/>
                <a:gd name="T7" fmla="*/ 2147483647 h 664"/>
                <a:gd name="T8" fmla="*/ 2147483647 w 630"/>
                <a:gd name="T9" fmla="*/ 2147483647 h 664"/>
                <a:gd name="T10" fmla="*/ 2147483647 w 630"/>
                <a:gd name="T11" fmla="*/ 2147483647 h 664"/>
                <a:gd name="T12" fmla="*/ 2147483647 w 630"/>
                <a:gd name="T13" fmla="*/ 2147483647 h 664"/>
                <a:gd name="T14" fmla="*/ 2147483647 w 630"/>
                <a:gd name="T15" fmla="*/ 2147483647 h 664"/>
                <a:gd name="T16" fmla="*/ 2147483647 w 630"/>
                <a:gd name="T17" fmla="*/ 2147483647 h 664"/>
                <a:gd name="T18" fmla="*/ 2147483647 w 630"/>
                <a:gd name="T19" fmla="*/ 2147483647 h 664"/>
                <a:gd name="T20" fmla="*/ 2147483647 w 630"/>
                <a:gd name="T21" fmla="*/ 2147483647 h 664"/>
                <a:gd name="T22" fmla="*/ 2147483647 w 630"/>
                <a:gd name="T23" fmla="*/ 2147483647 h 664"/>
                <a:gd name="T24" fmla="*/ 2147483647 w 630"/>
                <a:gd name="T25" fmla="*/ 2147483647 h 664"/>
                <a:gd name="T26" fmla="*/ 2147483647 w 630"/>
                <a:gd name="T27" fmla="*/ 2147483647 h 664"/>
                <a:gd name="T28" fmla="*/ 2147483647 w 630"/>
                <a:gd name="T29" fmla="*/ 2147483647 h 664"/>
                <a:gd name="T30" fmla="*/ 2147483647 w 630"/>
                <a:gd name="T31" fmla="*/ 2147483647 h 664"/>
                <a:gd name="T32" fmla="*/ 2147483647 w 630"/>
                <a:gd name="T33" fmla="*/ 2147483647 h 664"/>
                <a:gd name="T34" fmla="*/ 2147483647 w 630"/>
                <a:gd name="T35" fmla="*/ 2147483647 h 664"/>
                <a:gd name="T36" fmla="*/ 2147483647 w 630"/>
                <a:gd name="T37" fmla="*/ 2147483647 h 664"/>
                <a:gd name="T38" fmla="*/ 2147483647 w 630"/>
                <a:gd name="T39" fmla="*/ 2147483647 h 664"/>
                <a:gd name="T40" fmla="*/ 2147483647 w 630"/>
                <a:gd name="T41" fmla="*/ 2147483647 h 664"/>
                <a:gd name="T42" fmla="*/ 2147483647 w 630"/>
                <a:gd name="T43" fmla="*/ 2147483647 h 664"/>
                <a:gd name="T44" fmla="*/ 2147483647 w 630"/>
                <a:gd name="T45" fmla="*/ 2147483647 h 664"/>
                <a:gd name="T46" fmla="*/ 2147483647 w 630"/>
                <a:gd name="T47" fmla="*/ 2147483647 h 664"/>
                <a:gd name="T48" fmla="*/ 2147483647 w 630"/>
                <a:gd name="T49" fmla="*/ 2147483647 h 664"/>
                <a:gd name="T50" fmla="*/ 0 w 630"/>
                <a:gd name="T51" fmla="*/ 2147483647 h 664"/>
                <a:gd name="T52" fmla="*/ 2147483647 w 630"/>
                <a:gd name="T53" fmla="*/ 2147483647 h 664"/>
                <a:gd name="T54" fmla="*/ 2147483647 w 630"/>
                <a:gd name="T55" fmla="*/ 2147483647 h 664"/>
                <a:gd name="T56" fmla="*/ 2147483647 w 630"/>
                <a:gd name="T57" fmla="*/ 2147483647 h 664"/>
                <a:gd name="T58" fmla="*/ 2147483647 w 630"/>
                <a:gd name="T59" fmla="*/ 2147483647 h 664"/>
                <a:gd name="T60" fmla="*/ 2147483647 w 630"/>
                <a:gd name="T61" fmla="*/ 2147483647 h 664"/>
                <a:gd name="T62" fmla="*/ 2147483647 w 630"/>
                <a:gd name="T63" fmla="*/ 2147483647 h 664"/>
                <a:gd name="T64" fmla="*/ 2147483647 w 630"/>
                <a:gd name="T65" fmla="*/ 2147483647 h 664"/>
                <a:gd name="T66" fmla="*/ 2147483647 w 630"/>
                <a:gd name="T67" fmla="*/ 2147483647 h 664"/>
                <a:gd name="T68" fmla="*/ 2147483647 w 630"/>
                <a:gd name="T69" fmla="*/ 2147483647 h 664"/>
                <a:gd name="T70" fmla="*/ 2147483647 w 630"/>
                <a:gd name="T71" fmla="*/ 2147483647 h 664"/>
                <a:gd name="T72" fmla="*/ 2147483647 w 630"/>
                <a:gd name="T73" fmla="*/ 2147483647 h 664"/>
                <a:gd name="T74" fmla="*/ 2147483647 w 630"/>
                <a:gd name="T75" fmla="*/ 2147483647 h 664"/>
                <a:gd name="T76" fmla="*/ 2147483647 w 630"/>
                <a:gd name="T77" fmla="*/ 2147483647 h 664"/>
                <a:gd name="T78" fmla="*/ 2147483647 w 630"/>
                <a:gd name="T79" fmla="*/ 2147483647 h 664"/>
                <a:gd name="T80" fmla="*/ 2147483647 w 630"/>
                <a:gd name="T81" fmla="*/ 2147483647 h 664"/>
                <a:gd name="T82" fmla="*/ 2147483647 w 630"/>
                <a:gd name="T83" fmla="*/ 2147483647 h 664"/>
                <a:gd name="T84" fmla="*/ 2147483647 w 630"/>
                <a:gd name="T85" fmla="*/ 2147483647 h 664"/>
                <a:gd name="T86" fmla="*/ 2147483647 w 630"/>
                <a:gd name="T87" fmla="*/ 2147483647 h 664"/>
                <a:gd name="T88" fmla="*/ 2147483647 w 630"/>
                <a:gd name="T89" fmla="*/ 2147483647 h 664"/>
                <a:gd name="T90" fmla="*/ 2147483647 w 630"/>
                <a:gd name="T91" fmla="*/ 2147483647 h 664"/>
                <a:gd name="T92" fmla="*/ 2147483647 w 630"/>
                <a:gd name="T93" fmla="*/ 2147483647 h 664"/>
                <a:gd name="T94" fmla="*/ 2147483647 w 630"/>
                <a:gd name="T95" fmla="*/ 2147483647 h 664"/>
                <a:gd name="T96" fmla="*/ 2147483647 w 630"/>
                <a:gd name="T97" fmla="*/ 2147483647 h 664"/>
                <a:gd name="T98" fmla="*/ 2147483647 w 630"/>
                <a:gd name="T99" fmla="*/ 2147483647 h 664"/>
                <a:gd name="T100" fmla="*/ 2147483647 w 630"/>
                <a:gd name="T101" fmla="*/ 2147483647 h 664"/>
                <a:gd name="T102" fmla="*/ 2147483647 w 630"/>
                <a:gd name="T103" fmla="*/ 2147483647 h 664"/>
                <a:gd name="T104" fmla="*/ 2147483647 w 630"/>
                <a:gd name="T105" fmla="*/ 2147483647 h 664"/>
                <a:gd name="T106" fmla="*/ 2147483647 w 630"/>
                <a:gd name="T107" fmla="*/ 2147483647 h 664"/>
                <a:gd name="T108" fmla="*/ 2147483647 w 630"/>
                <a:gd name="T109" fmla="*/ 2147483647 h 664"/>
                <a:gd name="T110" fmla="*/ 2147483647 w 630"/>
                <a:gd name="T111" fmla="*/ 2147483647 h 6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0"/>
                <a:gd name="T169" fmla="*/ 0 h 664"/>
                <a:gd name="T170" fmla="*/ 630 w 630"/>
                <a:gd name="T171" fmla="*/ 664 h 6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0" h="664">
                  <a:moveTo>
                    <a:pt x="122" y="0"/>
                  </a:moveTo>
                  <a:lnTo>
                    <a:pt x="114" y="16"/>
                  </a:lnTo>
                  <a:lnTo>
                    <a:pt x="98" y="25"/>
                  </a:lnTo>
                  <a:lnTo>
                    <a:pt x="90" y="41"/>
                  </a:lnTo>
                  <a:lnTo>
                    <a:pt x="82" y="41"/>
                  </a:lnTo>
                  <a:lnTo>
                    <a:pt x="73" y="33"/>
                  </a:lnTo>
                  <a:lnTo>
                    <a:pt x="82" y="33"/>
                  </a:lnTo>
                  <a:lnTo>
                    <a:pt x="122" y="0"/>
                  </a:lnTo>
                  <a:close/>
                  <a:moveTo>
                    <a:pt x="131" y="90"/>
                  </a:moveTo>
                  <a:lnTo>
                    <a:pt x="139" y="90"/>
                  </a:lnTo>
                  <a:lnTo>
                    <a:pt x="147" y="74"/>
                  </a:lnTo>
                  <a:lnTo>
                    <a:pt x="180" y="74"/>
                  </a:lnTo>
                  <a:lnTo>
                    <a:pt x="188" y="74"/>
                  </a:lnTo>
                  <a:lnTo>
                    <a:pt x="188" y="82"/>
                  </a:lnTo>
                  <a:lnTo>
                    <a:pt x="172" y="82"/>
                  </a:lnTo>
                  <a:lnTo>
                    <a:pt x="155" y="98"/>
                  </a:lnTo>
                  <a:lnTo>
                    <a:pt x="139" y="123"/>
                  </a:lnTo>
                  <a:lnTo>
                    <a:pt x="139" y="115"/>
                  </a:lnTo>
                  <a:lnTo>
                    <a:pt x="122" y="107"/>
                  </a:lnTo>
                  <a:lnTo>
                    <a:pt x="122" y="98"/>
                  </a:lnTo>
                  <a:lnTo>
                    <a:pt x="131" y="90"/>
                  </a:lnTo>
                  <a:close/>
                  <a:moveTo>
                    <a:pt x="139" y="131"/>
                  </a:moveTo>
                  <a:lnTo>
                    <a:pt x="139" y="139"/>
                  </a:lnTo>
                  <a:lnTo>
                    <a:pt x="139" y="148"/>
                  </a:lnTo>
                  <a:lnTo>
                    <a:pt x="155" y="131"/>
                  </a:lnTo>
                  <a:lnTo>
                    <a:pt x="172" y="131"/>
                  </a:lnTo>
                  <a:lnTo>
                    <a:pt x="180" y="131"/>
                  </a:lnTo>
                  <a:lnTo>
                    <a:pt x="196" y="139"/>
                  </a:lnTo>
                  <a:lnTo>
                    <a:pt x="221" y="172"/>
                  </a:lnTo>
                  <a:lnTo>
                    <a:pt x="237" y="164"/>
                  </a:lnTo>
                  <a:lnTo>
                    <a:pt x="245" y="164"/>
                  </a:lnTo>
                  <a:lnTo>
                    <a:pt x="254" y="172"/>
                  </a:lnTo>
                  <a:lnTo>
                    <a:pt x="262" y="164"/>
                  </a:lnTo>
                  <a:lnTo>
                    <a:pt x="278" y="172"/>
                  </a:lnTo>
                  <a:lnTo>
                    <a:pt x="286" y="156"/>
                  </a:lnTo>
                  <a:lnTo>
                    <a:pt x="311" y="139"/>
                  </a:lnTo>
                  <a:lnTo>
                    <a:pt x="311" y="148"/>
                  </a:lnTo>
                  <a:lnTo>
                    <a:pt x="327" y="139"/>
                  </a:lnTo>
                  <a:lnTo>
                    <a:pt x="352" y="139"/>
                  </a:lnTo>
                  <a:lnTo>
                    <a:pt x="376" y="123"/>
                  </a:lnTo>
                  <a:lnTo>
                    <a:pt x="393" y="123"/>
                  </a:lnTo>
                  <a:lnTo>
                    <a:pt x="385" y="131"/>
                  </a:lnTo>
                  <a:lnTo>
                    <a:pt x="393" y="148"/>
                  </a:lnTo>
                  <a:lnTo>
                    <a:pt x="393" y="156"/>
                  </a:lnTo>
                  <a:lnTo>
                    <a:pt x="401" y="156"/>
                  </a:lnTo>
                  <a:lnTo>
                    <a:pt x="409" y="156"/>
                  </a:lnTo>
                  <a:lnTo>
                    <a:pt x="417" y="148"/>
                  </a:lnTo>
                  <a:lnTo>
                    <a:pt x="426" y="156"/>
                  </a:lnTo>
                  <a:lnTo>
                    <a:pt x="434" y="148"/>
                  </a:lnTo>
                  <a:lnTo>
                    <a:pt x="442" y="148"/>
                  </a:lnTo>
                  <a:lnTo>
                    <a:pt x="458" y="172"/>
                  </a:lnTo>
                  <a:lnTo>
                    <a:pt x="450" y="172"/>
                  </a:lnTo>
                  <a:lnTo>
                    <a:pt x="450" y="180"/>
                  </a:lnTo>
                  <a:lnTo>
                    <a:pt x="458" y="180"/>
                  </a:lnTo>
                  <a:lnTo>
                    <a:pt x="467" y="180"/>
                  </a:lnTo>
                  <a:lnTo>
                    <a:pt x="467" y="189"/>
                  </a:lnTo>
                  <a:lnTo>
                    <a:pt x="475" y="189"/>
                  </a:lnTo>
                  <a:lnTo>
                    <a:pt x="483" y="197"/>
                  </a:lnTo>
                  <a:lnTo>
                    <a:pt x="467" y="197"/>
                  </a:lnTo>
                  <a:lnTo>
                    <a:pt x="442" y="197"/>
                  </a:lnTo>
                  <a:lnTo>
                    <a:pt x="434" y="205"/>
                  </a:lnTo>
                  <a:lnTo>
                    <a:pt x="426" y="197"/>
                  </a:lnTo>
                  <a:lnTo>
                    <a:pt x="417" y="197"/>
                  </a:lnTo>
                  <a:lnTo>
                    <a:pt x="417" y="213"/>
                  </a:lnTo>
                  <a:lnTo>
                    <a:pt x="409" y="213"/>
                  </a:lnTo>
                  <a:lnTo>
                    <a:pt x="393" y="205"/>
                  </a:lnTo>
                  <a:lnTo>
                    <a:pt x="368" y="197"/>
                  </a:lnTo>
                  <a:lnTo>
                    <a:pt x="360" y="197"/>
                  </a:lnTo>
                  <a:lnTo>
                    <a:pt x="352" y="213"/>
                  </a:lnTo>
                  <a:lnTo>
                    <a:pt x="335" y="213"/>
                  </a:lnTo>
                  <a:lnTo>
                    <a:pt x="335" y="221"/>
                  </a:lnTo>
                  <a:lnTo>
                    <a:pt x="319" y="213"/>
                  </a:lnTo>
                  <a:lnTo>
                    <a:pt x="311" y="221"/>
                  </a:lnTo>
                  <a:lnTo>
                    <a:pt x="303" y="221"/>
                  </a:lnTo>
                  <a:lnTo>
                    <a:pt x="303" y="229"/>
                  </a:lnTo>
                  <a:lnTo>
                    <a:pt x="295" y="238"/>
                  </a:lnTo>
                  <a:lnTo>
                    <a:pt x="286" y="246"/>
                  </a:lnTo>
                  <a:lnTo>
                    <a:pt x="286" y="254"/>
                  </a:lnTo>
                  <a:lnTo>
                    <a:pt x="278" y="254"/>
                  </a:lnTo>
                  <a:lnTo>
                    <a:pt x="278" y="246"/>
                  </a:lnTo>
                  <a:lnTo>
                    <a:pt x="286" y="238"/>
                  </a:lnTo>
                  <a:lnTo>
                    <a:pt x="270" y="238"/>
                  </a:lnTo>
                  <a:lnTo>
                    <a:pt x="262" y="246"/>
                  </a:lnTo>
                  <a:lnTo>
                    <a:pt x="245" y="254"/>
                  </a:lnTo>
                  <a:lnTo>
                    <a:pt x="237" y="270"/>
                  </a:lnTo>
                  <a:lnTo>
                    <a:pt x="237" y="279"/>
                  </a:lnTo>
                  <a:lnTo>
                    <a:pt x="221" y="311"/>
                  </a:lnTo>
                  <a:lnTo>
                    <a:pt x="221" y="320"/>
                  </a:lnTo>
                  <a:lnTo>
                    <a:pt x="213" y="311"/>
                  </a:lnTo>
                  <a:lnTo>
                    <a:pt x="204" y="311"/>
                  </a:lnTo>
                  <a:lnTo>
                    <a:pt x="213" y="287"/>
                  </a:lnTo>
                  <a:lnTo>
                    <a:pt x="204" y="287"/>
                  </a:lnTo>
                  <a:lnTo>
                    <a:pt x="204" y="295"/>
                  </a:lnTo>
                  <a:lnTo>
                    <a:pt x="196" y="295"/>
                  </a:lnTo>
                  <a:lnTo>
                    <a:pt x="196" y="287"/>
                  </a:lnTo>
                  <a:lnTo>
                    <a:pt x="196" y="279"/>
                  </a:lnTo>
                  <a:lnTo>
                    <a:pt x="196" y="270"/>
                  </a:lnTo>
                  <a:lnTo>
                    <a:pt x="196" y="262"/>
                  </a:lnTo>
                  <a:lnTo>
                    <a:pt x="196" y="254"/>
                  </a:lnTo>
                  <a:lnTo>
                    <a:pt x="180" y="246"/>
                  </a:lnTo>
                  <a:lnTo>
                    <a:pt x="172" y="246"/>
                  </a:lnTo>
                  <a:lnTo>
                    <a:pt x="172" y="238"/>
                  </a:lnTo>
                  <a:lnTo>
                    <a:pt x="155" y="229"/>
                  </a:lnTo>
                  <a:lnTo>
                    <a:pt x="139" y="229"/>
                  </a:lnTo>
                  <a:lnTo>
                    <a:pt x="131" y="229"/>
                  </a:lnTo>
                  <a:lnTo>
                    <a:pt x="122" y="229"/>
                  </a:lnTo>
                  <a:lnTo>
                    <a:pt x="114" y="221"/>
                  </a:lnTo>
                  <a:lnTo>
                    <a:pt x="106" y="221"/>
                  </a:lnTo>
                  <a:lnTo>
                    <a:pt x="32" y="205"/>
                  </a:lnTo>
                  <a:lnTo>
                    <a:pt x="24" y="205"/>
                  </a:lnTo>
                  <a:lnTo>
                    <a:pt x="16" y="189"/>
                  </a:lnTo>
                  <a:lnTo>
                    <a:pt x="8" y="180"/>
                  </a:lnTo>
                  <a:lnTo>
                    <a:pt x="0" y="180"/>
                  </a:lnTo>
                  <a:lnTo>
                    <a:pt x="24" y="164"/>
                  </a:lnTo>
                  <a:lnTo>
                    <a:pt x="32" y="156"/>
                  </a:lnTo>
                  <a:lnTo>
                    <a:pt x="41" y="148"/>
                  </a:lnTo>
                  <a:lnTo>
                    <a:pt x="73" y="148"/>
                  </a:lnTo>
                  <a:lnTo>
                    <a:pt x="82" y="139"/>
                  </a:lnTo>
                  <a:lnTo>
                    <a:pt x="90" y="131"/>
                  </a:lnTo>
                  <a:lnTo>
                    <a:pt x="98" y="131"/>
                  </a:lnTo>
                  <a:lnTo>
                    <a:pt x="106" y="123"/>
                  </a:lnTo>
                  <a:lnTo>
                    <a:pt x="106" y="115"/>
                  </a:lnTo>
                  <a:lnTo>
                    <a:pt x="122" y="98"/>
                  </a:lnTo>
                  <a:lnTo>
                    <a:pt x="122" y="115"/>
                  </a:lnTo>
                  <a:lnTo>
                    <a:pt x="131" y="115"/>
                  </a:lnTo>
                  <a:lnTo>
                    <a:pt x="131" y="123"/>
                  </a:lnTo>
                  <a:lnTo>
                    <a:pt x="139" y="123"/>
                  </a:lnTo>
                  <a:lnTo>
                    <a:pt x="139" y="131"/>
                  </a:lnTo>
                  <a:close/>
                  <a:moveTo>
                    <a:pt x="483" y="189"/>
                  </a:moveTo>
                  <a:lnTo>
                    <a:pt x="483" y="197"/>
                  </a:lnTo>
                  <a:lnTo>
                    <a:pt x="491" y="189"/>
                  </a:lnTo>
                  <a:lnTo>
                    <a:pt x="499" y="189"/>
                  </a:lnTo>
                  <a:lnTo>
                    <a:pt x="491" y="189"/>
                  </a:lnTo>
                  <a:lnTo>
                    <a:pt x="491" y="180"/>
                  </a:lnTo>
                  <a:lnTo>
                    <a:pt x="499" y="180"/>
                  </a:lnTo>
                  <a:lnTo>
                    <a:pt x="508" y="189"/>
                  </a:lnTo>
                  <a:lnTo>
                    <a:pt x="508" y="197"/>
                  </a:lnTo>
                  <a:lnTo>
                    <a:pt x="499" y="197"/>
                  </a:lnTo>
                  <a:lnTo>
                    <a:pt x="483" y="197"/>
                  </a:lnTo>
                  <a:lnTo>
                    <a:pt x="483" y="189"/>
                  </a:lnTo>
                  <a:close/>
                  <a:moveTo>
                    <a:pt x="532" y="385"/>
                  </a:moveTo>
                  <a:lnTo>
                    <a:pt x="524" y="393"/>
                  </a:lnTo>
                  <a:lnTo>
                    <a:pt x="524" y="402"/>
                  </a:lnTo>
                  <a:lnTo>
                    <a:pt x="508" y="410"/>
                  </a:lnTo>
                  <a:lnTo>
                    <a:pt x="508" y="434"/>
                  </a:lnTo>
                  <a:lnTo>
                    <a:pt x="524" y="442"/>
                  </a:lnTo>
                  <a:lnTo>
                    <a:pt x="532" y="442"/>
                  </a:lnTo>
                  <a:lnTo>
                    <a:pt x="540" y="426"/>
                  </a:lnTo>
                  <a:lnTo>
                    <a:pt x="540" y="434"/>
                  </a:lnTo>
                  <a:lnTo>
                    <a:pt x="540" y="426"/>
                  </a:lnTo>
                  <a:lnTo>
                    <a:pt x="548" y="418"/>
                  </a:lnTo>
                  <a:lnTo>
                    <a:pt x="548" y="402"/>
                  </a:lnTo>
                  <a:lnTo>
                    <a:pt x="581" y="385"/>
                  </a:lnTo>
                  <a:lnTo>
                    <a:pt x="589" y="385"/>
                  </a:lnTo>
                  <a:lnTo>
                    <a:pt x="598" y="393"/>
                  </a:lnTo>
                  <a:lnTo>
                    <a:pt x="606" y="410"/>
                  </a:lnTo>
                  <a:lnTo>
                    <a:pt x="606" y="426"/>
                  </a:lnTo>
                  <a:lnTo>
                    <a:pt x="622" y="475"/>
                  </a:lnTo>
                  <a:lnTo>
                    <a:pt x="630" y="500"/>
                  </a:lnTo>
                  <a:lnTo>
                    <a:pt x="630" y="508"/>
                  </a:lnTo>
                  <a:lnTo>
                    <a:pt x="630" y="516"/>
                  </a:lnTo>
                  <a:lnTo>
                    <a:pt x="630" y="533"/>
                  </a:lnTo>
                  <a:lnTo>
                    <a:pt x="622" y="533"/>
                  </a:lnTo>
                  <a:lnTo>
                    <a:pt x="614" y="533"/>
                  </a:lnTo>
                  <a:lnTo>
                    <a:pt x="606" y="533"/>
                  </a:lnTo>
                  <a:lnTo>
                    <a:pt x="606" y="541"/>
                  </a:lnTo>
                  <a:lnTo>
                    <a:pt x="606" y="549"/>
                  </a:lnTo>
                  <a:lnTo>
                    <a:pt x="606" y="557"/>
                  </a:lnTo>
                  <a:lnTo>
                    <a:pt x="606" y="565"/>
                  </a:lnTo>
                  <a:lnTo>
                    <a:pt x="589" y="574"/>
                  </a:lnTo>
                  <a:lnTo>
                    <a:pt x="589" y="598"/>
                  </a:lnTo>
                  <a:lnTo>
                    <a:pt x="589" y="606"/>
                  </a:lnTo>
                  <a:lnTo>
                    <a:pt x="573" y="639"/>
                  </a:lnTo>
                  <a:lnTo>
                    <a:pt x="548" y="639"/>
                  </a:lnTo>
                  <a:lnTo>
                    <a:pt x="540" y="647"/>
                  </a:lnTo>
                  <a:lnTo>
                    <a:pt x="499" y="647"/>
                  </a:lnTo>
                  <a:lnTo>
                    <a:pt x="467" y="655"/>
                  </a:lnTo>
                  <a:lnTo>
                    <a:pt x="467" y="647"/>
                  </a:lnTo>
                  <a:lnTo>
                    <a:pt x="434" y="647"/>
                  </a:lnTo>
                  <a:lnTo>
                    <a:pt x="426" y="655"/>
                  </a:lnTo>
                  <a:lnTo>
                    <a:pt x="401" y="655"/>
                  </a:lnTo>
                  <a:lnTo>
                    <a:pt x="385" y="655"/>
                  </a:lnTo>
                  <a:lnTo>
                    <a:pt x="368" y="655"/>
                  </a:lnTo>
                  <a:lnTo>
                    <a:pt x="352" y="664"/>
                  </a:lnTo>
                  <a:lnTo>
                    <a:pt x="335" y="664"/>
                  </a:lnTo>
                  <a:lnTo>
                    <a:pt x="311" y="664"/>
                  </a:lnTo>
                  <a:lnTo>
                    <a:pt x="319" y="647"/>
                  </a:lnTo>
                  <a:lnTo>
                    <a:pt x="327" y="623"/>
                  </a:lnTo>
                  <a:lnTo>
                    <a:pt x="335" y="606"/>
                  </a:lnTo>
                  <a:lnTo>
                    <a:pt x="344" y="590"/>
                  </a:lnTo>
                  <a:lnTo>
                    <a:pt x="344" y="549"/>
                  </a:lnTo>
                  <a:lnTo>
                    <a:pt x="335" y="516"/>
                  </a:lnTo>
                  <a:lnTo>
                    <a:pt x="319" y="483"/>
                  </a:lnTo>
                  <a:lnTo>
                    <a:pt x="311" y="459"/>
                  </a:lnTo>
                  <a:lnTo>
                    <a:pt x="319" y="451"/>
                  </a:lnTo>
                  <a:lnTo>
                    <a:pt x="319" y="442"/>
                  </a:lnTo>
                  <a:lnTo>
                    <a:pt x="311" y="434"/>
                  </a:lnTo>
                  <a:lnTo>
                    <a:pt x="319" y="434"/>
                  </a:lnTo>
                  <a:lnTo>
                    <a:pt x="311" y="418"/>
                  </a:lnTo>
                  <a:lnTo>
                    <a:pt x="319" y="410"/>
                  </a:lnTo>
                  <a:lnTo>
                    <a:pt x="327" y="385"/>
                  </a:lnTo>
                  <a:lnTo>
                    <a:pt x="327" y="369"/>
                  </a:lnTo>
                  <a:lnTo>
                    <a:pt x="319" y="352"/>
                  </a:lnTo>
                  <a:lnTo>
                    <a:pt x="335" y="344"/>
                  </a:lnTo>
                  <a:lnTo>
                    <a:pt x="327" y="336"/>
                  </a:lnTo>
                  <a:lnTo>
                    <a:pt x="335" y="328"/>
                  </a:lnTo>
                  <a:lnTo>
                    <a:pt x="352" y="320"/>
                  </a:lnTo>
                  <a:lnTo>
                    <a:pt x="360" y="295"/>
                  </a:lnTo>
                  <a:lnTo>
                    <a:pt x="368" y="295"/>
                  </a:lnTo>
                  <a:lnTo>
                    <a:pt x="360" y="320"/>
                  </a:lnTo>
                  <a:lnTo>
                    <a:pt x="368" y="336"/>
                  </a:lnTo>
                  <a:lnTo>
                    <a:pt x="376" y="336"/>
                  </a:lnTo>
                  <a:lnTo>
                    <a:pt x="376" y="328"/>
                  </a:lnTo>
                  <a:lnTo>
                    <a:pt x="385" y="311"/>
                  </a:lnTo>
                  <a:lnTo>
                    <a:pt x="376" y="287"/>
                  </a:lnTo>
                  <a:lnTo>
                    <a:pt x="385" y="279"/>
                  </a:lnTo>
                  <a:lnTo>
                    <a:pt x="401" y="270"/>
                  </a:lnTo>
                  <a:lnTo>
                    <a:pt x="409" y="270"/>
                  </a:lnTo>
                  <a:lnTo>
                    <a:pt x="409" y="262"/>
                  </a:lnTo>
                  <a:lnTo>
                    <a:pt x="401" y="262"/>
                  </a:lnTo>
                  <a:lnTo>
                    <a:pt x="393" y="254"/>
                  </a:lnTo>
                  <a:lnTo>
                    <a:pt x="401" y="246"/>
                  </a:lnTo>
                  <a:lnTo>
                    <a:pt x="401" y="238"/>
                  </a:lnTo>
                  <a:lnTo>
                    <a:pt x="401" y="229"/>
                  </a:lnTo>
                  <a:lnTo>
                    <a:pt x="426" y="221"/>
                  </a:lnTo>
                  <a:lnTo>
                    <a:pt x="442" y="238"/>
                  </a:lnTo>
                  <a:lnTo>
                    <a:pt x="450" y="229"/>
                  </a:lnTo>
                  <a:lnTo>
                    <a:pt x="458" y="238"/>
                  </a:lnTo>
                  <a:lnTo>
                    <a:pt x="467" y="238"/>
                  </a:lnTo>
                  <a:lnTo>
                    <a:pt x="475" y="246"/>
                  </a:lnTo>
                  <a:lnTo>
                    <a:pt x="483" y="246"/>
                  </a:lnTo>
                  <a:lnTo>
                    <a:pt x="499" y="254"/>
                  </a:lnTo>
                  <a:lnTo>
                    <a:pt x="508" y="262"/>
                  </a:lnTo>
                  <a:lnTo>
                    <a:pt x="516" y="254"/>
                  </a:lnTo>
                  <a:lnTo>
                    <a:pt x="516" y="262"/>
                  </a:lnTo>
                  <a:lnTo>
                    <a:pt x="524" y="262"/>
                  </a:lnTo>
                  <a:lnTo>
                    <a:pt x="524" y="270"/>
                  </a:lnTo>
                  <a:lnTo>
                    <a:pt x="532" y="287"/>
                  </a:lnTo>
                  <a:lnTo>
                    <a:pt x="524" y="287"/>
                  </a:lnTo>
                  <a:lnTo>
                    <a:pt x="524" y="295"/>
                  </a:lnTo>
                  <a:lnTo>
                    <a:pt x="532" y="303"/>
                  </a:lnTo>
                  <a:lnTo>
                    <a:pt x="540" y="311"/>
                  </a:lnTo>
                  <a:lnTo>
                    <a:pt x="540" y="328"/>
                  </a:lnTo>
                  <a:lnTo>
                    <a:pt x="540" y="344"/>
                  </a:lnTo>
                  <a:lnTo>
                    <a:pt x="540" y="361"/>
                  </a:lnTo>
                  <a:lnTo>
                    <a:pt x="532" y="369"/>
                  </a:lnTo>
                  <a:lnTo>
                    <a:pt x="532" y="385"/>
                  </a:lnTo>
                  <a:close/>
                </a:path>
              </a:pathLst>
            </a:custGeom>
            <a:noFill/>
            <a:ln w="3175">
              <a:solidFill>
                <a:schemeClr val="tx1"/>
              </a:solidFill>
              <a:round/>
              <a:headEnd/>
              <a:tailEnd/>
            </a:ln>
          </p:spPr>
          <p:txBody>
            <a:bodyPr/>
            <a:lstStyle/>
            <a:p>
              <a:endParaRPr lang="en-US"/>
            </a:p>
          </p:txBody>
        </p:sp>
        <p:sp>
          <p:nvSpPr>
            <p:cNvPr id="28" name="Freeform 25"/>
            <p:cNvSpPr>
              <a:spLocks noChangeAspect="1"/>
            </p:cNvSpPr>
            <p:nvPr/>
          </p:nvSpPr>
          <p:spPr bwMode="auto">
            <a:xfrm>
              <a:off x="5673725" y="1382713"/>
              <a:ext cx="846138" cy="958850"/>
            </a:xfrm>
            <a:custGeom>
              <a:avLst/>
              <a:gdLst>
                <a:gd name="T0" fmla="*/ 2147483647 w 541"/>
                <a:gd name="T1" fmla="*/ 2147483647 h 622"/>
                <a:gd name="T2" fmla="*/ 2147483647 w 541"/>
                <a:gd name="T3" fmla="*/ 2147483647 h 622"/>
                <a:gd name="T4" fmla="*/ 2147483647 w 541"/>
                <a:gd name="T5" fmla="*/ 2147483647 h 622"/>
                <a:gd name="T6" fmla="*/ 2147483647 w 541"/>
                <a:gd name="T7" fmla="*/ 2147483647 h 622"/>
                <a:gd name="T8" fmla="*/ 2147483647 w 541"/>
                <a:gd name="T9" fmla="*/ 2147483647 h 622"/>
                <a:gd name="T10" fmla="*/ 2147483647 w 541"/>
                <a:gd name="T11" fmla="*/ 2147483647 h 622"/>
                <a:gd name="T12" fmla="*/ 2147483647 w 541"/>
                <a:gd name="T13" fmla="*/ 2147483647 h 622"/>
                <a:gd name="T14" fmla="*/ 2147483647 w 541"/>
                <a:gd name="T15" fmla="*/ 2147483647 h 622"/>
                <a:gd name="T16" fmla="*/ 2147483647 w 541"/>
                <a:gd name="T17" fmla="*/ 2147483647 h 622"/>
                <a:gd name="T18" fmla="*/ 2147483647 w 541"/>
                <a:gd name="T19" fmla="*/ 2147483647 h 622"/>
                <a:gd name="T20" fmla="*/ 2147483647 w 541"/>
                <a:gd name="T21" fmla="*/ 2147483647 h 622"/>
                <a:gd name="T22" fmla="*/ 2147483647 w 541"/>
                <a:gd name="T23" fmla="*/ 2147483647 h 622"/>
                <a:gd name="T24" fmla="*/ 2147483647 w 541"/>
                <a:gd name="T25" fmla="*/ 2147483647 h 622"/>
                <a:gd name="T26" fmla="*/ 2147483647 w 541"/>
                <a:gd name="T27" fmla="*/ 2147483647 h 622"/>
                <a:gd name="T28" fmla="*/ 2147483647 w 541"/>
                <a:gd name="T29" fmla="*/ 2147483647 h 622"/>
                <a:gd name="T30" fmla="*/ 0 w 541"/>
                <a:gd name="T31" fmla="*/ 2147483647 h 622"/>
                <a:gd name="T32" fmla="*/ 0 w 541"/>
                <a:gd name="T33" fmla="*/ 2147483647 h 622"/>
                <a:gd name="T34" fmla="*/ 0 w 541"/>
                <a:gd name="T35" fmla="*/ 2147483647 h 622"/>
                <a:gd name="T36" fmla="*/ 0 w 541"/>
                <a:gd name="T37" fmla="*/ 2147483647 h 622"/>
                <a:gd name="T38" fmla="*/ 0 w 541"/>
                <a:gd name="T39" fmla="*/ 2147483647 h 622"/>
                <a:gd name="T40" fmla="*/ 2147483647 w 541"/>
                <a:gd name="T41" fmla="*/ 2147483647 h 622"/>
                <a:gd name="T42" fmla="*/ 2147483647 w 541"/>
                <a:gd name="T43" fmla="*/ 2147483647 h 622"/>
                <a:gd name="T44" fmla="*/ 2147483647 w 541"/>
                <a:gd name="T45" fmla="*/ 2147483647 h 622"/>
                <a:gd name="T46" fmla="*/ 2147483647 w 541"/>
                <a:gd name="T47" fmla="*/ 2147483647 h 622"/>
                <a:gd name="T48" fmla="*/ 2147483647 w 541"/>
                <a:gd name="T49" fmla="*/ 2147483647 h 622"/>
                <a:gd name="T50" fmla="*/ 2147483647 w 541"/>
                <a:gd name="T51" fmla="*/ 2147483647 h 622"/>
                <a:gd name="T52" fmla="*/ 2147483647 w 541"/>
                <a:gd name="T53" fmla="*/ 2147483647 h 622"/>
                <a:gd name="T54" fmla="*/ 2147483647 w 541"/>
                <a:gd name="T55" fmla="*/ 2147483647 h 622"/>
                <a:gd name="T56" fmla="*/ 2147483647 w 541"/>
                <a:gd name="T57" fmla="*/ 2147483647 h 622"/>
                <a:gd name="T58" fmla="*/ 2147483647 w 541"/>
                <a:gd name="T59" fmla="*/ 2147483647 h 622"/>
                <a:gd name="T60" fmla="*/ 2147483647 w 541"/>
                <a:gd name="T61" fmla="*/ 2147483647 h 622"/>
                <a:gd name="T62" fmla="*/ 2147483647 w 541"/>
                <a:gd name="T63" fmla="*/ 2147483647 h 622"/>
                <a:gd name="T64" fmla="*/ 2147483647 w 541"/>
                <a:gd name="T65" fmla="*/ 2147483647 h 622"/>
                <a:gd name="T66" fmla="*/ 2147483647 w 541"/>
                <a:gd name="T67" fmla="*/ 2147483647 h 622"/>
                <a:gd name="T68" fmla="*/ 2147483647 w 541"/>
                <a:gd name="T69" fmla="*/ 2147483647 h 622"/>
                <a:gd name="T70" fmla="*/ 2147483647 w 541"/>
                <a:gd name="T71" fmla="*/ 2147483647 h 622"/>
                <a:gd name="T72" fmla="*/ 2147483647 w 541"/>
                <a:gd name="T73" fmla="*/ 2147483647 h 622"/>
                <a:gd name="T74" fmla="*/ 2147483647 w 541"/>
                <a:gd name="T75" fmla="*/ 2147483647 h 622"/>
                <a:gd name="T76" fmla="*/ 2147483647 w 541"/>
                <a:gd name="T77" fmla="*/ 2147483647 h 622"/>
                <a:gd name="T78" fmla="*/ 2147483647 w 541"/>
                <a:gd name="T79" fmla="*/ 2147483647 h 622"/>
                <a:gd name="T80" fmla="*/ 2147483647 w 541"/>
                <a:gd name="T81" fmla="*/ 2147483647 h 622"/>
                <a:gd name="T82" fmla="*/ 2147483647 w 541"/>
                <a:gd name="T83" fmla="*/ 2147483647 h 622"/>
                <a:gd name="T84" fmla="*/ 2147483647 w 541"/>
                <a:gd name="T85" fmla="*/ 2147483647 h 622"/>
                <a:gd name="T86" fmla="*/ 2147483647 w 541"/>
                <a:gd name="T87" fmla="*/ 2147483647 h 622"/>
                <a:gd name="T88" fmla="*/ 2147483647 w 541"/>
                <a:gd name="T89" fmla="*/ 2147483647 h 622"/>
                <a:gd name="T90" fmla="*/ 2147483647 w 541"/>
                <a:gd name="T91" fmla="*/ 2147483647 h 622"/>
                <a:gd name="T92" fmla="*/ 2147483647 w 541"/>
                <a:gd name="T93" fmla="*/ 2147483647 h 622"/>
                <a:gd name="T94" fmla="*/ 2147483647 w 541"/>
                <a:gd name="T95" fmla="*/ 2147483647 h 622"/>
                <a:gd name="T96" fmla="*/ 2147483647 w 541"/>
                <a:gd name="T97" fmla="*/ 2147483647 h 622"/>
                <a:gd name="T98" fmla="*/ 2147483647 w 541"/>
                <a:gd name="T99" fmla="*/ 2147483647 h 622"/>
                <a:gd name="T100" fmla="*/ 2147483647 w 541"/>
                <a:gd name="T101" fmla="*/ 2147483647 h 622"/>
                <a:gd name="T102" fmla="*/ 2147483647 w 541"/>
                <a:gd name="T103" fmla="*/ 2147483647 h 622"/>
                <a:gd name="T104" fmla="*/ 2147483647 w 541"/>
                <a:gd name="T105" fmla="*/ 2147483647 h 622"/>
                <a:gd name="T106" fmla="*/ 2147483647 w 541"/>
                <a:gd name="T107" fmla="*/ 2147483647 h 622"/>
                <a:gd name="T108" fmla="*/ 2147483647 w 541"/>
                <a:gd name="T109" fmla="*/ 2147483647 h 6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1"/>
                <a:gd name="T166" fmla="*/ 0 h 622"/>
                <a:gd name="T167" fmla="*/ 541 w 541"/>
                <a:gd name="T168" fmla="*/ 622 h 6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1" h="622">
                  <a:moveTo>
                    <a:pt x="270" y="622"/>
                  </a:moveTo>
                  <a:lnTo>
                    <a:pt x="262" y="622"/>
                  </a:lnTo>
                  <a:lnTo>
                    <a:pt x="238" y="622"/>
                  </a:lnTo>
                  <a:lnTo>
                    <a:pt x="213" y="622"/>
                  </a:lnTo>
                  <a:lnTo>
                    <a:pt x="205" y="622"/>
                  </a:lnTo>
                  <a:lnTo>
                    <a:pt x="172" y="622"/>
                  </a:lnTo>
                  <a:lnTo>
                    <a:pt x="164" y="622"/>
                  </a:lnTo>
                  <a:lnTo>
                    <a:pt x="131" y="622"/>
                  </a:lnTo>
                  <a:lnTo>
                    <a:pt x="123" y="622"/>
                  </a:lnTo>
                  <a:lnTo>
                    <a:pt x="90" y="622"/>
                  </a:lnTo>
                  <a:lnTo>
                    <a:pt x="82" y="622"/>
                  </a:lnTo>
                  <a:lnTo>
                    <a:pt x="49" y="622"/>
                  </a:lnTo>
                  <a:lnTo>
                    <a:pt x="49" y="581"/>
                  </a:lnTo>
                  <a:lnTo>
                    <a:pt x="49" y="548"/>
                  </a:lnTo>
                  <a:lnTo>
                    <a:pt x="49" y="508"/>
                  </a:lnTo>
                  <a:lnTo>
                    <a:pt x="49" y="499"/>
                  </a:lnTo>
                  <a:lnTo>
                    <a:pt x="49" y="483"/>
                  </a:lnTo>
                  <a:lnTo>
                    <a:pt x="49" y="467"/>
                  </a:lnTo>
                  <a:lnTo>
                    <a:pt x="49" y="434"/>
                  </a:lnTo>
                  <a:lnTo>
                    <a:pt x="49" y="426"/>
                  </a:lnTo>
                  <a:lnTo>
                    <a:pt x="41" y="426"/>
                  </a:lnTo>
                  <a:lnTo>
                    <a:pt x="33" y="417"/>
                  </a:lnTo>
                  <a:lnTo>
                    <a:pt x="16" y="401"/>
                  </a:lnTo>
                  <a:lnTo>
                    <a:pt x="25" y="393"/>
                  </a:lnTo>
                  <a:lnTo>
                    <a:pt x="33" y="385"/>
                  </a:lnTo>
                  <a:lnTo>
                    <a:pt x="41" y="376"/>
                  </a:lnTo>
                  <a:lnTo>
                    <a:pt x="41" y="360"/>
                  </a:lnTo>
                  <a:lnTo>
                    <a:pt x="41" y="352"/>
                  </a:lnTo>
                  <a:lnTo>
                    <a:pt x="41" y="344"/>
                  </a:lnTo>
                  <a:lnTo>
                    <a:pt x="41" y="319"/>
                  </a:lnTo>
                  <a:lnTo>
                    <a:pt x="33" y="311"/>
                  </a:lnTo>
                  <a:lnTo>
                    <a:pt x="25" y="295"/>
                  </a:lnTo>
                  <a:lnTo>
                    <a:pt x="25" y="286"/>
                  </a:lnTo>
                  <a:lnTo>
                    <a:pt x="25" y="270"/>
                  </a:lnTo>
                  <a:lnTo>
                    <a:pt x="25" y="262"/>
                  </a:lnTo>
                  <a:lnTo>
                    <a:pt x="25" y="254"/>
                  </a:lnTo>
                  <a:lnTo>
                    <a:pt x="25" y="237"/>
                  </a:lnTo>
                  <a:lnTo>
                    <a:pt x="25" y="229"/>
                  </a:lnTo>
                  <a:lnTo>
                    <a:pt x="25" y="213"/>
                  </a:lnTo>
                  <a:lnTo>
                    <a:pt x="16" y="204"/>
                  </a:lnTo>
                  <a:lnTo>
                    <a:pt x="25" y="196"/>
                  </a:lnTo>
                  <a:lnTo>
                    <a:pt x="25" y="188"/>
                  </a:lnTo>
                  <a:lnTo>
                    <a:pt x="16" y="180"/>
                  </a:lnTo>
                  <a:lnTo>
                    <a:pt x="8" y="163"/>
                  </a:lnTo>
                  <a:lnTo>
                    <a:pt x="8" y="155"/>
                  </a:lnTo>
                  <a:lnTo>
                    <a:pt x="0" y="131"/>
                  </a:lnTo>
                  <a:lnTo>
                    <a:pt x="0" y="122"/>
                  </a:lnTo>
                  <a:lnTo>
                    <a:pt x="0" y="114"/>
                  </a:lnTo>
                  <a:lnTo>
                    <a:pt x="0" y="106"/>
                  </a:lnTo>
                  <a:lnTo>
                    <a:pt x="0" y="98"/>
                  </a:lnTo>
                  <a:lnTo>
                    <a:pt x="0" y="90"/>
                  </a:lnTo>
                  <a:lnTo>
                    <a:pt x="8" y="73"/>
                  </a:lnTo>
                  <a:lnTo>
                    <a:pt x="0" y="65"/>
                  </a:lnTo>
                  <a:lnTo>
                    <a:pt x="0" y="41"/>
                  </a:lnTo>
                  <a:lnTo>
                    <a:pt x="57" y="41"/>
                  </a:lnTo>
                  <a:lnTo>
                    <a:pt x="131" y="41"/>
                  </a:lnTo>
                  <a:lnTo>
                    <a:pt x="139" y="41"/>
                  </a:lnTo>
                  <a:lnTo>
                    <a:pt x="139" y="0"/>
                  </a:lnTo>
                  <a:lnTo>
                    <a:pt x="164" y="8"/>
                  </a:lnTo>
                  <a:lnTo>
                    <a:pt x="172" y="57"/>
                  </a:lnTo>
                  <a:lnTo>
                    <a:pt x="172" y="65"/>
                  </a:lnTo>
                  <a:lnTo>
                    <a:pt x="180" y="73"/>
                  </a:lnTo>
                  <a:lnTo>
                    <a:pt x="197" y="73"/>
                  </a:lnTo>
                  <a:lnTo>
                    <a:pt x="205" y="73"/>
                  </a:lnTo>
                  <a:lnTo>
                    <a:pt x="205" y="82"/>
                  </a:lnTo>
                  <a:lnTo>
                    <a:pt x="238" y="82"/>
                  </a:lnTo>
                  <a:lnTo>
                    <a:pt x="238" y="90"/>
                  </a:lnTo>
                  <a:lnTo>
                    <a:pt x="262" y="90"/>
                  </a:lnTo>
                  <a:lnTo>
                    <a:pt x="262" y="82"/>
                  </a:lnTo>
                  <a:lnTo>
                    <a:pt x="270" y="82"/>
                  </a:lnTo>
                  <a:lnTo>
                    <a:pt x="287" y="82"/>
                  </a:lnTo>
                  <a:lnTo>
                    <a:pt x="295" y="82"/>
                  </a:lnTo>
                  <a:lnTo>
                    <a:pt x="311" y="90"/>
                  </a:lnTo>
                  <a:lnTo>
                    <a:pt x="320" y="90"/>
                  </a:lnTo>
                  <a:lnTo>
                    <a:pt x="320" y="98"/>
                  </a:lnTo>
                  <a:lnTo>
                    <a:pt x="328" y="98"/>
                  </a:lnTo>
                  <a:lnTo>
                    <a:pt x="336" y="98"/>
                  </a:lnTo>
                  <a:lnTo>
                    <a:pt x="336" y="106"/>
                  </a:lnTo>
                  <a:lnTo>
                    <a:pt x="344" y="122"/>
                  </a:lnTo>
                  <a:lnTo>
                    <a:pt x="344" y="114"/>
                  </a:lnTo>
                  <a:lnTo>
                    <a:pt x="344" y="106"/>
                  </a:lnTo>
                  <a:lnTo>
                    <a:pt x="361" y="106"/>
                  </a:lnTo>
                  <a:lnTo>
                    <a:pt x="369" y="114"/>
                  </a:lnTo>
                  <a:lnTo>
                    <a:pt x="385" y="122"/>
                  </a:lnTo>
                  <a:lnTo>
                    <a:pt x="385" y="131"/>
                  </a:lnTo>
                  <a:lnTo>
                    <a:pt x="401" y="131"/>
                  </a:lnTo>
                  <a:lnTo>
                    <a:pt x="401" y="139"/>
                  </a:lnTo>
                  <a:lnTo>
                    <a:pt x="426" y="131"/>
                  </a:lnTo>
                  <a:lnTo>
                    <a:pt x="434" y="114"/>
                  </a:lnTo>
                  <a:lnTo>
                    <a:pt x="451" y="114"/>
                  </a:lnTo>
                  <a:lnTo>
                    <a:pt x="459" y="131"/>
                  </a:lnTo>
                  <a:lnTo>
                    <a:pt x="467" y="122"/>
                  </a:lnTo>
                  <a:lnTo>
                    <a:pt x="500" y="122"/>
                  </a:lnTo>
                  <a:lnTo>
                    <a:pt x="508" y="122"/>
                  </a:lnTo>
                  <a:lnTo>
                    <a:pt x="508" y="131"/>
                  </a:lnTo>
                  <a:lnTo>
                    <a:pt x="516" y="131"/>
                  </a:lnTo>
                  <a:lnTo>
                    <a:pt x="533" y="131"/>
                  </a:lnTo>
                  <a:lnTo>
                    <a:pt x="541" y="131"/>
                  </a:lnTo>
                  <a:lnTo>
                    <a:pt x="541" y="139"/>
                  </a:lnTo>
                  <a:lnTo>
                    <a:pt x="516" y="155"/>
                  </a:lnTo>
                  <a:lnTo>
                    <a:pt x="475" y="163"/>
                  </a:lnTo>
                  <a:lnTo>
                    <a:pt x="442" y="196"/>
                  </a:lnTo>
                  <a:lnTo>
                    <a:pt x="410" y="229"/>
                  </a:lnTo>
                  <a:lnTo>
                    <a:pt x="385" y="254"/>
                  </a:lnTo>
                  <a:lnTo>
                    <a:pt x="369" y="270"/>
                  </a:lnTo>
                  <a:lnTo>
                    <a:pt x="361" y="278"/>
                  </a:lnTo>
                  <a:lnTo>
                    <a:pt x="352" y="278"/>
                  </a:lnTo>
                  <a:lnTo>
                    <a:pt x="352" y="311"/>
                  </a:lnTo>
                  <a:lnTo>
                    <a:pt x="352" y="335"/>
                  </a:lnTo>
                  <a:lnTo>
                    <a:pt x="352" y="344"/>
                  </a:lnTo>
                  <a:lnTo>
                    <a:pt x="352" y="352"/>
                  </a:lnTo>
                  <a:lnTo>
                    <a:pt x="344" y="352"/>
                  </a:lnTo>
                  <a:lnTo>
                    <a:pt x="336" y="352"/>
                  </a:lnTo>
                  <a:lnTo>
                    <a:pt x="328" y="360"/>
                  </a:lnTo>
                  <a:lnTo>
                    <a:pt x="320" y="385"/>
                  </a:lnTo>
                  <a:lnTo>
                    <a:pt x="311" y="393"/>
                  </a:lnTo>
                  <a:lnTo>
                    <a:pt x="311" y="401"/>
                  </a:lnTo>
                  <a:lnTo>
                    <a:pt x="328" y="401"/>
                  </a:lnTo>
                  <a:lnTo>
                    <a:pt x="328" y="409"/>
                  </a:lnTo>
                  <a:lnTo>
                    <a:pt x="328" y="417"/>
                  </a:lnTo>
                  <a:lnTo>
                    <a:pt x="328" y="426"/>
                  </a:lnTo>
                  <a:lnTo>
                    <a:pt x="328" y="434"/>
                  </a:lnTo>
                  <a:lnTo>
                    <a:pt x="328" y="450"/>
                  </a:lnTo>
                  <a:lnTo>
                    <a:pt x="320" y="450"/>
                  </a:lnTo>
                  <a:lnTo>
                    <a:pt x="328" y="458"/>
                  </a:lnTo>
                  <a:lnTo>
                    <a:pt x="328" y="475"/>
                  </a:lnTo>
                  <a:lnTo>
                    <a:pt x="320" y="483"/>
                  </a:lnTo>
                  <a:lnTo>
                    <a:pt x="328" y="491"/>
                  </a:lnTo>
                  <a:lnTo>
                    <a:pt x="336" y="499"/>
                  </a:lnTo>
                  <a:lnTo>
                    <a:pt x="361" y="508"/>
                  </a:lnTo>
                  <a:lnTo>
                    <a:pt x="369" y="516"/>
                  </a:lnTo>
                  <a:lnTo>
                    <a:pt x="377" y="516"/>
                  </a:lnTo>
                  <a:lnTo>
                    <a:pt x="385" y="524"/>
                  </a:lnTo>
                  <a:lnTo>
                    <a:pt x="393" y="540"/>
                  </a:lnTo>
                  <a:lnTo>
                    <a:pt x="418" y="557"/>
                  </a:lnTo>
                  <a:lnTo>
                    <a:pt x="426" y="565"/>
                  </a:lnTo>
                  <a:lnTo>
                    <a:pt x="442" y="573"/>
                  </a:lnTo>
                  <a:lnTo>
                    <a:pt x="442" y="581"/>
                  </a:lnTo>
                  <a:lnTo>
                    <a:pt x="442" y="589"/>
                  </a:lnTo>
                  <a:lnTo>
                    <a:pt x="451" y="614"/>
                  </a:lnTo>
                  <a:lnTo>
                    <a:pt x="418" y="614"/>
                  </a:lnTo>
                  <a:lnTo>
                    <a:pt x="410" y="614"/>
                  </a:lnTo>
                  <a:lnTo>
                    <a:pt x="385" y="614"/>
                  </a:lnTo>
                  <a:lnTo>
                    <a:pt x="352" y="614"/>
                  </a:lnTo>
                  <a:lnTo>
                    <a:pt x="344" y="614"/>
                  </a:lnTo>
                  <a:lnTo>
                    <a:pt x="311" y="614"/>
                  </a:lnTo>
                  <a:lnTo>
                    <a:pt x="270" y="622"/>
                  </a:lnTo>
                  <a:close/>
                </a:path>
              </a:pathLst>
            </a:custGeom>
            <a:solidFill>
              <a:schemeClr val="accent1">
                <a:lumMod val="10000"/>
                <a:lumOff val="90000"/>
              </a:schemeClr>
            </a:solidFill>
            <a:ln w="3175">
              <a:solidFill>
                <a:schemeClr val="tx1"/>
              </a:solidFill>
              <a:round/>
              <a:headEnd/>
              <a:tailEnd/>
            </a:ln>
          </p:spPr>
          <p:txBody>
            <a:bodyPr/>
            <a:lstStyle/>
            <a:p>
              <a:endParaRPr lang="en-US"/>
            </a:p>
          </p:txBody>
        </p:sp>
        <p:sp>
          <p:nvSpPr>
            <p:cNvPr id="29" name="Freeform 26"/>
            <p:cNvSpPr>
              <a:spLocks noChangeAspect="1"/>
            </p:cNvSpPr>
            <p:nvPr/>
          </p:nvSpPr>
          <p:spPr bwMode="auto">
            <a:xfrm>
              <a:off x="6416675" y="3694113"/>
              <a:ext cx="473075" cy="795337"/>
            </a:xfrm>
            <a:custGeom>
              <a:avLst/>
              <a:gdLst>
                <a:gd name="T0" fmla="*/ 2147483647 w 303"/>
                <a:gd name="T1" fmla="*/ 2147483647 h 516"/>
                <a:gd name="T2" fmla="*/ 2147483647 w 303"/>
                <a:gd name="T3" fmla="*/ 2147483647 h 516"/>
                <a:gd name="T4" fmla="*/ 2147483647 w 303"/>
                <a:gd name="T5" fmla="*/ 2147483647 h 516"/>
                <a:gd name="T6" fmla="*/ 2147483647 w 303"/>
                <a:gd name="T7" fmla="*/ 2147483647 h 516"/>
                <a:gd name="T8" fmla="*/ 2147483647 w 303"/>
                <a:gd name="T9" fmla="*/ 2147483647 h 516"/>
                <a:gd name="T10" fmla="*/ 2147483647 w 303"/>
                <a:gd name="T11" fmla="*/ 2147483647 h 516"/>
                <a:gd name="T12" fmla="*/ 2147483647 w 303"/>
                <a:gd name="T13" fmla="*/ 2147483647 h 516"/>
                <a:gd name="T14" fmla="*/ 2147483647 w 303"/>
                <a:gd name="T15" fmla="*/ 2147483647 h 516"/>
                <a:gd name="T16" fmla="*/ 2147483647 w 303"/>
                <a:gd name="T17" fmla="*/ 2147483647 h 516"/>
                <a:gd name="T18" fmla="*/ 2147483647 w 303"/>
                <a:gd name="T19" fmla="*/ 2147483647 h 516"/>
                <a:gd name="T20" fmla="*/ 0 w 303"/>
                <a:gd name="T21" fmla="*/ 2147483647 h 516"/>
                <a:gd name="T22" fmla="*/ 2147483647 w 303"/>
                <a:gd name="T23" fmla="*/ 2147483647 h 516"/>
                <a:gd name="T24" fmla="*/ 2147483647 w 303"/>
                <a:gd name="T25" fmla="*/ 2147483647 h 516"/>
                <a:gd name="T26" fmla="*/ 2147483647 w 303"/>
                <a:gd name="T27" fmla="*/ 2147483647 h 516"/>
                <a:gd name="T28" fmla="*/ 2147483647 w 303"/>
                <a:gd name="T29" fmla="*/ 2147483647 h 516"/>
                <a:gd name="T30" fmla="*/ 2147483647 w 303"/>
                <a:gd name="T31" fmla="*/ 2147483647 h 516"/>
                <a:gd name="T32" fmla="*/ 2147483647 w 303"/>
                <a:gd name="T33" fmla="*/ 2147483647 h 516"/>
                <a:gd name="T34" fmla="*/ 2147483647 w 303"/>
                <a:gd name="T35" fmla="*/ 2147483647 h 516"/>
                <a:gd name="T36" fmla="*/ 2147483647 w 303"/>
                <a:gd name="T37" fmla="*/ 2147483647 h 516"/>
                <a:gd name="T38" fmla="*/ 2147483647 w 303"/>
                <a:gd name="T39" fmla="*/ 2147483647 h 516"/>
                <a:gd name="T40" fmla="*/ 2147483647 w 303"/>
                <a:gd name="T41" fmla="*/ 2147483647 h 516"/>
                <a:gd name="T42" fmla="*/ 2147483647 w 303"/>
                <a:gd name="T43" fmla="*/ 2147483647 h 516"/>
                <a:gd name="T44" fmla="*/ 2147483647 w 303"/>
                <a:gd name="T45" fmla="*/ 2147483647 h 516"/>
                <a:gd name="T46" fmla="*/ 2147483647 w 303"/>
                <a:gd name="T47" fmla="*/ 2147483647 h 516"/>
                <a:gd name="T48" fmla="*/ 2147483647 w 303"/>
                <a:gd name="T49" fmla="*/ 2147483647 h 516"/>
                <a:gd name="T50" fmla="*/ 2147483647 w 303"/>
                <a:gd name="T51" fmla="*/ 2147483647 h 516"/>
                <a:gd name="T52" fmla="*/ 2147483647 w 303"/>
                <a:gd name="T53" fmla="*/ 2147483647 h 516"/>
                <a:gd name="T54" fmla="*/ 2147483647 w 303"/>
                <a:gd name="T55" fmla="*/ 2147483647 h 516"/>
                <a:gd name="T56" fmla="*/ 2147483647 w 303"/>
                <a:gd name="T57" fmla="*/ 2147483647 h 516"/>
                <a:gd name="T58" fmla="*/ 2147483647 w 303"/>
                <a:gd name="T59" fmla="*/ 2147483647 h 516"/>
                <a:gd name="T60" fmla="*/ 2147483647 w 303"/>
                <a:gd name="T61" fmla="*/ 2147483647 h 516"/>
                <a:gd name="T62" fmla="*/ 2147483647 w 303"/>
                <a:gd name="T63" fmla="*/ 2147483647 h 516"/>
                <a:gd name="T64" fmla="*/ 2147483647 w 303"/>
                <a:gd name="T65" fmla="*/ 2147483647 h 516"/>
                <a:gd name="T66" fmla="*/ 2147483647 w 303"/>
                <a:gd name="T67" fmla="*/ 2147483647 h 516"/>
                <a:gd name="T68" fmla="*/ 2147483647 w 303"/>
                <a:gd name="T69" fmla="*/ 2147483647 h 516"/>
                <a:gd name="T70" fmla="*/ 2147483647 w 303"/>
                <a:gd name="T71" fmla="*/ 2147483647 h 516"/>
                <a:gd name="T72" fmla="*/ 2147483647 w 303"/>
                <a:gd name="T73" fmla="*/ 2147483647 h 516"/>
                <a:gd name="T74" fmla="*/ 2147483647 w 303"/>
                <a:gd name="T75" fmla="*/ 2147483647 h 516"/>
                <a:gd name="T76" fmla="*/ 2147483647 w 303"/>
                <a:gd name="T77" fmla="*/ 2147483647 h 516"/>
                <a:gd name="T78" fmla="*/ 2147483647 w 303"/>
                <a:gd name="T79" fmla="*/ 2147483647 h 516"/>
                <a:gd name="T80" fmla="*/ 2147483647 w 303"/>
                <a:gd name="T81" fmla="*/ 2147483647 h 516"/>
                <a:gd name="T82" fmla="*/ 2147483647 w 303"/>
                <a:gd name="T83" fmla="*/ 2147483647 h 516"/>
                <a:gd name="T84" fmla="*/ 2147483647 w 303"/>
                <a:gd name="T85" fmla="*/ 2147483647 h 516"/>
                <a:gd name="T86" fmla="*/ 2147483647 w 303"/>
                <a:gd name="T87" fmla="*/ 2147483647 h 516"/>
                <a:gd name="T88" fmla="*/ 2147483647 w 303"/>
                <a:gd name="T89" fmla="*/ 0 h 516"/>
                <a:gd name="T90" fmla="*/ 2147483647 w 303"/>
                <a:gd name="T91" fmla="*/ 0 h 516"/>
                <a:gd name="T92" fmla="*/ 2147483647 w 303"/>
                <a:gd name="T93" fmla="*/ 2147483647 h 516"/>
                <a:gd name="T94" fmla="*/ 2147483647 w 303"/>
                <a:gd name="T95" fmla="*/ 2147483647 h 516"/>
                <a:gd name="T96" fmla="*/ 2147483647 w 303"/>
                <a:gd name="T97" fmla="*/ 2147483647 h 516"/>
                <a:gd name="T98" fmla="*/ 2147483647 w 303"/>
                <a:gd name="T99" fmla="*/ 2147483647 h 5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3"/>
                <a:gd name="T151" fmla="*/ 0 h 516"/>
                <a:gd name="T152" fmla="*/ 303 w 303"/>
                <a:gd name="T153" fmla="*/ 516 h 5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3" h="516">
                  <a:moveTo>
                    <a:pt x="287" y="377"/>
                  </a:moveTo>
                  <a:lnTo>
                    <a:pt x="287" y="409"/>
                  </a:lnTo>
                  <a:lnTo>
                    <a:pt x="295" y="418"/>
                  </a:lnTo>
                  <a:lnTo>
                    <a:pt x="295" y="450"/>
                  </a:lnTo>
                  <a:lnTo>
                    <a:pt x="295" y="483"/>
                  </a:lnTo>
                  <a:lnTo>
                    <a:pt x="303" y="491"/>
                  </a:lnTo>
                  <a:lnTo>
                    <a:pt x="295" y="491"/>
                  </a:lnTo>
                  <a:lnTo>
                    <a:pt x="287" y="491"/>
                  </a:lnTo>
                  <a:lnTo>
                    <a:pt x="271" y="491"/>
                  </a:lnTo>
                  <a:lnTo>
                    <a:pt x="254" y="483"/>
                  </a:lnTo>
                  <a:lnTo>
                    <a:pt x="254" y="491"/>
                  </a:lnTo>
                  <a:lnTo>
                    <a:pt x="221" y="500"/>
                  </a:lnTo>
                  <a:lnTo>
                    <a:pt x="221" y="491"/>
                  </a:lnTo>
                  <a:lnTo>
                    <a:pt x="213" y="491"/>
                  </a:lnTo>
                  <a:lnTo>
                    <a:pt x="213" y="500"/>
                  </a:lnTo>
                  <a:lnTo>
                    <a:pt x="205" y="508"/>
                  </a:lnTo>
                  <a:lnTo>
                    <a:pt x="205" y="516"/>
                  </a:lnTo>
                  <a:lnTo>
                    <a:pt x="197" y="516"/>
                  </a:lnTo>
                  <a:lnTo>
                    <a:pt x="189" y="508"/>
                  </a:lnTo>
                  <a:lnTo>
                    <a:pt x="189" y="500"/>
                  </a:lnTo>
                  <a:lnTo>
                    <a:pt x="180" y="491"/>
                  </a:lnTo>
                  <a:lnTo>
                    <a:pt x="180" y="483"/>
                  </a:lnTo>
                  <a:lnTo>
                    <a:pt x="172" y="475"/>
                  </a:lnTo>
                  <a:lnTo>
                    <a:pt x="172" y="467"/>
                  </a:lnTo>
                  <a:lnTo>
                    <a:pt x="164" y="467"/>
                  </a:lnTo>
                  <a:lnTo>
                    <a:pt x="164" y="450"/>
                  </a:lnTo>
                  <a:lnTo>
                    <a:pt x="172" y="450"/>
                  </a:lnTo>
                  <a:lnTo>
                    <a:pt x="172" y="442"/>
                  </a:lnTo>
                  <a:lnTo>
                    <a:pt x="172" y="434"/>
                  </a:lnTo>
                  <a:lnTo>
                    <a:pt x="172" y="426"/>
                  </a:lnTo>
                  <a:lnTo>
                    <a:pt x="164" y="434"/>
                  </a:lnTo>
                  <a:lnTo>
                    <a:pt x="123" y="434"/>
                  </a:lnTo>
                  <a:lnTo>
                    <a:pt x="115" y="434"/>
                  </a:lnTo>
                  <a:lnTo>
                    <a:pt x="99" y="434"/>
                  </a:lnTo>
                  <a:lnTo>
                    <a:pt x="74" y="434"/>
                  </a:lnTo>
                  <a:lnTo>
                    <a:pt x="58" y="434"/>
                  </a:lnTo>
                  <a:lnTo>
                    <a:pt x="41" y="434"/>
                  </a:lnTo>
                  <a:lnTo>
                    <a:pt x="0" y="442"/>
                  </a:lnTo>
                  <a:lnTo>
                    <a:pt x="8" y="434"/>
                  </a:lnTo>
                  <a:lnTo>
                    <a:pt x="0" y="426"/>
                  </a:lnTo>
                  <a:lnTo>
                    <a:pt x="0" y="418"/>
                  </a:lnTo>
                  <a:lnTo>
                    <a:pt x="0" y="409"/>
                  </a:lnTo>
                  <a:lnTo>
                    <a:pt x="17" y="409"/>
                  </a:lnTo>
                  <a:lnTo>
                    <a:pt x="8" y="393"/>
                  </a:lnTo>
                  <a:lnTo>
                    <a:pt x="8" y="401"/>
                  </a:lnTo>
                  <a:lnTo>
                    <a:pt x="17" y="401"/>
                  </a:lnTo>
                  <a:lnTo>
                    <a:pt x="8" y="385"/>
                  </a:lnTo>
                  <a:lnTo>
                    <a:pt x="17" y="377"/>
                  </a:lnTo>
                  <a:lnTo>
                    <a:pt x="8" y="377"/>
                  </a:lnTo>
                  <a:lnTo>
                    <a:pt x="8" y="369"/>
                  </a:lnTo>
                  <a:lnTo>
                    <a:pt x="17" y="377"/>
                  </a:lnTo>
                  <a:lnTo>
                    <a:pt x="25" y="360"/>
                  </a:lnTo>
                  <a:lnTo>
                    <a:pt x="33" y="360"/>
                  </a:lnTo>
                  <a:lnTo>
                    <a:pt x="25" y="360"/>
                  </a:lnTo>
                  <a:lnTo>
                    <a:pt x="25" y="344"/>
                  </a:lnTo>
                  <a:lnTo>
                    <a:pt x="33" y="352"/>
                  </a:lnTo>
                  <a:lnTo>
                    <a:pt x="33" y="344"/>
                  </a:lnTo>
                  <a:lnTo>
                    <a:pt x="41" y="336"/>
                  </a:lnTo>
                  <a:lnTo>
                    <a:pt x="49" y="328"/>
                  </a:lnTo>
                  <a:lnTo>
                    <a:pt x="41" y="319"/>
                  </a:lnTo>
                  <a:lnTo>
                    <a:pt x="49" y="328"/>
                  </a:lnTo>
                  <a:lnTo>
                    <a:pt x="49" y="319"/>
                  </a:lnTo>
                  <a:lnTo>
                    <a:pt x="49" y="311"/>
                  </a:lnTo>
                  <a:lnTo>
                    <a:pt x="49" y="319"/>
                  </a:lnTo>
                  <a:lnTo>
                    <a:pt x="41" y="319"/>
                  </a:lnTo>
                  <a:lnTo>
                    <a:pt x="41" y="311"/>
                  </a:lnTo>
                  <a:lnTo>
                    <a:pt x="49" y="303"/>
                  </a:lnTo>
                  <a:lnTo>
                    <a:pt x="58" y="311"/>
                  </a:lnTo>
                  <a:lnTo>
                    <a:pt x="58" y="303"/>
                  </a:lnTo>
                  <a:lnTo>
                    <a:pt x="66" y="295"/>
                  </a:lnTo>
                  <a:lnTo>
                    <a:pt x="58" y="295"/>
                  </a:lnTo>
                  <a:lnTo>
                    <a:pt x="49" y="295"/>
                  </a:lnTo>
                  <a:lnTo>
                    <a:pt x="49" y="287"/>
                  </a:lnTo>
                  <a:lnTo>
                    <a:pt x="58" y="287"/>
                  </a:lnTo>
                  <a:lnTo>
                    <a:pt x="49" y="287"/>
                  </a:lnTo>
                  <a:lnTo>
                    <a:pt x="41" y="278"/>
                  </a:lnTo>
                  <a:lnTo>
                    <a:pt x="41" y="270"/>
                  </a:lnTo>
                  <a:lnTo>
                    <a:pt x="49" y="278"/>
                  </a:lnTo>
                  <a:lnTo>
                    <a:pt x="41" y="270"/>
                  </a:lnTo>
                  <a:lnTo>
                    <a:pt x="49" y="270"/>
                  </a:lnTo>
                  <a:lnTo>
                    <a:pt x="49" y="262"/>
                  </a:lnTo>
                  <a:lnTo>
                    <a:pt x="41" y="270"/>
                  </a:lnTo>
                  <a:lnTo>
                    <a:pt x="41" y="262"/>
                  </a:lnTo>
                  <a:lnTo>
                    <a:pt x="41" y="254"/>
                  </a:lnTo>
                  <a:lnTo>
                    <a:pt x="33" y="254"/>
                  </a:lnTo>
                  <a:lnTo>
                    <a:pt x="33" y="246"/>
                  </a:lnTo>
                  <a:lnTo>
                    <a:pt x="41" y="237"/>
                  </a:lnTo>
                  <a:lnTo>
                    <a:pt x="41" y="229"/>
                  </a:lnTo>
                  <a:lnTo>
                    <a:pt x="33" y="237"/>
                  </a:lnTo>
                  <a:lnTo>
                    <a:pt x="33" y="229"/>
                  </a:lnTo>
                  <a:lnTo>
                    <a:pt x="33" y="221"/>
                  </a:lnTo>
                  <a:lnTo>
                    <a:pt x="41" y="221"/>
                  </a:lnTo>
                  <a:lnTo>
                    <a:pt x="33" y="213"/>
                  </a:lnTo>
                  <a:lnTo>
                    <a:pt x="41" y="213"/>
                  </a:lnTo>
                  <a:lnTo>
                    <a:pt x="41" y="205"/>
                  </a:lnTo>
                  <a:lnTo>
                    <a:pt x="41" y="196"/>
                  </a:lnTo>
                  <a:lnTo>
                    <a:pt x="33" y="196"/>
                  </a:lnTo>
                  <a:lnTo>
                    <a:pt x="41" y="180"/>
                  </a:lnTo>
                  <a:lnTo>
                    <a:pt x="33" y="188"/>
                  </a:lnTo>
                  <a:lnTo>
                    <a:pt x="25" y="180"/>
                  </a:lnTo>
                  <a:lnTo>
                    <a:pt x="33" y="180"/>
                  </a:lnTo>
                  <a:lnTo>
                    <a:pt x="33" y="172"/>
                  </a:lnTo>
                  <a:lnTo>
                    <a:pt x="33" y="180"/>
                  </a:lnTo>
                  <a:lnTo>
                    <a:pt x="25" y="180"/>
                  </a:lnTo>
                  <a:lnTo>
                    <a:pt x="33" y="172"/>
                  </a:lnTo>
                  <a:lnTo>
                    <a:pt x="25" y="172"/>
                  </a:lnTo>
                  <a:lnTo>
                    <a:pt x="25" y="164"/>
                  </a:lnTo>
                  <a:lnTo>
                    <a:pt x="33" y="164"/>
                  </a:lnTo>
                  <a:lnTo>
                    <a:pt x="25" y="155"/>
                  </a:lnTo>
                  <a:lnTo>
                    <a:pt x="33" y="147"/>
                  </a:lnTo>
                  <a:lnTo>
                    <a:pt x="41" y="155"/>
                  </a:lnTo>
                  <a:lnTo>
                    <a:pt x="41" y="147"/>
                  </a:lnTo>
                  <a:lnTo>
                    <a:pt x="33" y="147"/>
                  </a:lnTo>
                  <a:lnTo>
                    <a:pt x="41" y="147"/>
                  </a:lnTo>
                  <a:lnTo>
                    <a:pt x="49" y="139"/>
                  </a:lnTo>
                  <a:lnTo>
                    <a:pt x="41" y="139"/>
                  </a:lnTo>
                  <a:lnTo>
                    <a:pt x="41" y="131"/>
                  </a:lnTo>
                  <a:lnTo>
                    <a:pt x="33" y="123"/>
                  </a:lnTo>
                  <a:lnTo>
                    <a:pt x="49" y="123"/>
                  </a:lnTo>
                  <a:lnTo>
                    <a:pt x="41" y="123"/>
                  </a:lnTo>
                  <a:lnTo>
                    <a:pt x="49" y="115"/>
                  </a:lnTo>
                  <a:lnTo>
                    <a:pt x="58" y="106"/>
                  </a:lnTo>
                  <a:lnTo>
                    <a:pt x="49" y="106"/>
                  </a:lnTo>
                  <a:lnTo>
                    <a:pt x="49" y="98"/>
                  </a:lnTo>
                  <a:lnTo>
                    <a:pt x="58" y="106"/>
                  </a:lnTo>
                  <a:lnTo>
                    <a:pt x="58" y="98"/>
                  </a:lnTo>
                  <a:lnTo>
                    <a:pt x="49" y="98"/>
                  </a:lnTo>
                  <a:lnTo>
                    <a:pt x="49" y="90"/>
                  </a:lnTo>
                  <a:lnTo>
                    <a:pt x="49" y="98"/>
                  </a:lnTo>
                  <a:lnTo>
                    <a:pt x="58" y="98"/>
                  </a:lnTo>
                  <a:lnTo>
                    <a:pt x="58" y="90"/>
                  </a:lnTo>
                  <a:lnTo>
                    <a:pt x="66" y="90"/>
                  </a:lnTo>
                  <a:lnTo>
                    <a:pt x="66" y="82"/>
                  </a:lnTo>
                  <a:lnTo>
                    <a:pt x="74" y="82"/>
                  </a:lnTo>
                  <a:lnTo>
                    <a:pt x="74" y="74"/>
                  </a:lnTo>
                  <a:lnTo>
                    <a:pt x="74" y="65"/>
                  </a:lnTo>
                  <a:lnTo>
                    <a:pt x="82" y="57"/>
                  </a:lnTo>
                  <a:lnTo>
                    <a:pt x="74" y="49"/>
                  </a:lnTo>
                  <a:lnTo>
                    <a:pt x="74" y="41"/>
                  </a:lnTo>
                  <a:lnTo>
                    <a:pt x="82" y="49"/>
                  </a:lnTo>
                  <a:lnTo>
                    <a:pt x="82" y="41"/>
                  </a:lnTo>
                  <a:lnTo>
                    <a:pt x="74" y="33"/>
                  </a:lnTo>
                  <a:lnTo>
                    <a:pt x="82" y="33"/>
                  </a:lnTo>
                  <a:lnTo>
                    <a:pt x="82" y="41"/>
                  </a:lnTo>
                  <a:lnTo>
                    <a:pt x="82" y="24"/>
                  </a:lnTo>
                  <a:lnTo>
                    <a:pt x="90" y="33"/>
                  </a:lnTo>
                  <a:lnTo>
                    <a:pt x="90" y="24"/>
                  </a:lnTo>
                  <a:lnTo>
                    <a:pt x="99" y="24"/>
                  </a:lnTo>
                  <a:lnTo>
                    <a:pt x="99" y="16"/>
                  </a:lnTo>
                  <a:lnTo>
                    <a:pt x="99" y="8"/>
                  </a:lnTo>
                  <a:lnTo>
                    <a:pt x="148" y="8"/>
                  </a:lnTo>
                  <a:lnTo>
                    <a:pt x="156" y="8"/>
                  </a:lnTo>
                  <a:lnTo>
                    <a:pt x="180" y="8"/>
                  </a:lnTo>
                  <a:lnTo>
                    <a:pt x="189" y="8"/>
                  </a:lnTo>
                  <a:lnTo>
                    <a:pt x="205" y="0"/>
                  </a:lnTo>
                  <a:lnTo>
                    <a:pt x="221" y="0"/>
                  </a:lnTo>
                  <a:lnTo>
                    <a:pt x="230" y="0"/>
                  </a:lnTo>
                  <a:lnTo>
                    <a:pt x="262" y="0"/>
                  </a:lnTo>
                  <a:lnTo>
                    <a:pt x="279" y="0"/>
                  </a:lnTo>
                  <a:lnTo>
                    <a:pt x="287" y="8"/>
                  </a:lnTo>
                  <a:lnTo>
                    <a:pt x="287" y="41"/>
                  </a:lnTo>
                  <a:lnTo>
                    <a:pt x="287" y="57"/>
                  </a:lnTo>
                  <a:lnTo>
                    <a:pt x="287" y="65"/>
                  </a:lnTo>
                  <a:lnTo>
                    <a:pt x="287" y="98"/>
                  </a:lnTo>
                  <a:lnTo>
                    <a:pt x="287" y="131"/>
                  </a:lnTo>
                  <a:lnTo>
                    <a:pt x="287" y="155"/>
                  </a:lnTo>
                  <a:lnTo>
                    <a:pt x="279" y="180"/>
                  </a:lnTo>
                  <a:lnTo>
                    <a:pt x="279" y="213"/>
                  </a:lnTo>
                  <a:lnTo>
                    <a:pt x="279" y="221"/>
                  </a:lnTo>
                  <a:lnTo>
                    <a:pt x="279" y="254"/>
                  </a:lnTo>
                  <a:lnTo>
                    <a:pt x="279" y="287"/>
                  </a:lnTo>
                  <a:lnTo>
                    <a:pt x="279" y="295"/>
                  </a:lnTo>
                  <a:lnTo>
                    <a:pt x="279" y="328"/>
                  </a:lnTo>
                  <a:lnTo>
                    <a:pt x="279" y="352"/>
                  </a:lnTo>
                  <a:lnTo>
                    <a:pt x="287" y="377"/>
                  </a:lnTo>
                  <a:close/>
                </a:path>
              </a:pathLst>
            </a:custGeom>
            <a:solidFill>
              <a:schemeClr val="accent1">
                <a:lumMod val="10000"/>
                <a:lumOff val="90000"/>
              </a:schemeClr>
            </a:solidFill>
            <a:ln w="3175">
              <a:solidFill>
                <a:schemeClr val="tx1"/>
              </a:solidFill>
              <a:round/>
              <a:headEnd/>
              <a:tailEnd/>
            </a:ln>
          </p:spPr>
          <p:txBody>
            <a:bodyPr/>
            <a:lstStyle/>
            <a:p>
              <a:endParaRPr lang="en-US"/>
            </a:p>
          </p:txBody>
        </p:sp>
        <p:sp>
          <p:nvSpPr>
            <p:cNvPr id="30" name="Freeform 27"/>
            <p:cNvSpPr>
              <a:spLocks noChangeAspect="1"/>
            </p:cNvSpPr>
            <p:nvPr/>
          </p:nvSpPr>
          <p:spPr bwMode="auto">
            <a:xfrm>
              <a:off x="5826125" y="2795588"/>
              <a:ext cx="885825" cy="758825"/>
            </a:xfrm>
            <a:custGeom>
              <a:avLst/>
              <a:gdLst>
                <a:gd name="T0" fmla="*/ 2147483647 w 566"/>
                <a:gd name="T1" fmla="*/ 2147483647 h 492"/>
                <a:gd name="T2" fmla="*/ 2147483647 w 566"/>
                <a:gd name="T3" fmla="*/ 2147483647 h 492"/>
                <a:gd name="T4" fmla="*/ 2147483647 w 566"/>
                <a:gd name="T5" fmla="*/ 2147483647 h 492"/>
                <a:gd name="T6" fmla="*/ 2147483647 w 566"/>
                <a:gd name="T7" fmla="*/ 2147483647 h 492"/>
                <a:gd name="T8" fmla="*/ 2147483647 w 566"/>
                <a:gd name="T9" fmla="*/ 2147483647 h 492"/>
                <a:gd name="T10" fmla="*/ 2147483647 w 566"/>
                <a:gd name="T11" fmla="*/ 2147483647 h 492"/>
                <a:gd name="T12" fmla="*/ 2147483647 w 566"/>
                <a:gd name="T13" fmla="*/ 2147483647 h 492"/>
                <a:gd name="T14" fmla="*/ 2147483647 w 566"/>
                <a:gd name="T15" fmla="*/ 2147483647 h 492"/>
                <a:gd name="T16" fmla="*/ 2147483647 w 566"/>
                <a:gd name="T17" fmla="*/ 2147483647 h 492"/>
                <a:gd name="T18" fmla="*/ 2147483647 w 566"/>
                <a:gd name="T19" fmla="*/ 2147483647 h 492"/>
                <a:gd name="T20" fmla="*/ 2147483647 w 566"/>
                <a:gd name="T21" fmla="*/ 2147483647 h 492"/>
                <a:gd name="T22" fmla="*/ 2147483647 w 566"/>
                <a:gd name="T23" fmla="*/ 2147483647 h 492"/>
                <a:gd name="T24" fmla="*/ 2147483647 w 566"/>
                <a:gd name="T25" fmla="*/ 2147483647 h 492"/>
                <a:gd name="T26" fmla="*/ 2147483647 w 566"/>
                <a:gd name="T27" fmla="*/ 2147483647 h 492"/>
                <a:gd name="T28" fmla="*/ 2147483647 w 566"/>
                <a:gd name="T29" fmla="*/ 2147483647 h 492"/>
                <a:gd name="T30" fmla="*/ 2147483647 w 566"/>
                <a:gd name="T31" fmla="*/ 2147483647 h 492"/>
                <a:gd name="T32" fmla="*/ 2147483647 w 566"/>
                <a:gd name="T33" fmla="*/ 2147483647 h 492"/>
                <a:gd name="T34" fmla="*/ 2147483647 w 566"/>
                <a:gd name="T35" fmla="*/ 2147483647 h 492"/>
                <a:gd name="T36" fmla="*/ 2147483647 w 566"/>
                <a:gd name="T37" fmla="*/ 0 h 492"/>
                <a:gd name="T38" fmla="*/ 2147483647 w 566"/>
                <a:gd name="T39" fmla="*/ 2147483647 h 492"/>
                <a:gd name="T40" fmla="*/ 2147483647 w 566"/>
                <a:gd name="T41" fmla="*/ 2147483647 h 492"/>
                <a:gd name="T42" fmla="*/ 2147483647 w 566"/>
                <a:gd name="T43" fmla="*/ 2147483647 h 492"/>
                <a:gd name="T44" fmla="*/ 2147483647 w 566"/>
                <a:gd name="T45" fmla="*/ 2147483647 h 492"/>
                <a:gd name="T46" fmla="*/ 2147483647 w 566"/>
                <a:gd name="T47" fmla="*/ 2147483647 h 492"/>
                <a:gd name="T48" fmla="*/ 2147483647 w 566"/>
                <a:gd name="T49" fmla="*/ 2147483647 h 492"/>
                <a:gd name="T50" fmla="*/ 2147483647 w 566"/>
                <a:gd name="T51" fmla="*/ 2147483647 h 492"/>
                <a:gd name="T52" fmla="*/ 2147483647 w 566"/>
                <a:gd name="T53" fmla="*/ 2147483647 h 492"/>
                <a:gd name="T54" fmla="*/ 2147483647 w 566"/>
                <a:gd name="T55" fmla="*/ 2147483647 h 492"/>
                <a:gd name="T56" fmla="*/ 2147483647 w 566"/>
                <a:gd name="T57" fmla="*/ 2147483647 h 492"/>
                <a:gd name="T58" fmla="*/ 2147483647 w 566"/>
                <a:gd name="T59" fmla="*/ 2147483647 h 492"/>
                <a:gd name="T60" fmla="*/ 2147483647 w 566"/>
                <a:gd name="T61" fmla="*/ 2147483647 h 492"/>
                <a:gd name="T62" fmla="*/ 2147483647 w 566"/>
                <a:gd name="T63" fmla="*/ 2147483647 h 492"/>
                <a:gd name="T64" fmla="*/ 2147483647 w 566"/>
                <a:gd name="T65" fmla="*/ 2147483647 h 492"/>
                <a:gd name="T66" fmla="*/ 2147483647 w 566"/>
                <a:gd name="T67" fmla="*/ 2147483647 h 492"/>
                <a:gd name="T68" fmla="*/ 2147483647 w 566"/>
                <a:gd name="T69" fmla="*/ 2147483647 h 492"/>
                <a:gd name="T70" fmla="*/ 2147483647 w 566"/>
                <a:gd name="T71" fmla="*/ 2147483647 h 492"/>
                <a:gd name="T72" fmla="*/ 2147483647 w 566"/>
                <a:gd name="T73" fmla="*/ 2147483647 h 492"/>
                <a:gd name="T74" fmla="*/ 2147483647 w 566"/>
                <a:gd name="T75" fmla="*/ 2147483647 h 492"/>
                <a:gd name="T76" fmla="*/ 2147483647 w 566"/>
                <a:gd name="T77" fmla="*/ 2147483647 h 492"/>
                <a:gd name="T78" fmla="*/ 2147483647 w 566"/>
                <a:gd name="T79" fmla="*/ 2147483647 h 492"/>
                <a:gd name="T80" fmla="*/ 2147483647 w 566"/>
                <a:gd name="T81" fmla="*/ 2147483647 h 492"/>
                <a:gd name="T82" fmla="*/ 2147483647 w 566"/>
                <a:gd name="T83" fmla="*/ 2147483647 h 492"/>
                <a:gd name="T84" fmla="*/ 2147483647 w 566"/>
                <a:gd name="T85" fmla="*/ 2147483647 h 492"/>
                <a:gd name="T86" fmla="*/ 2147483647 w 566"/>
                <a:gd name="T87" fmla="*/ 2147483647 h 492"/>
                <a:gd name="T88" fmla="*/ 2147483647 w 566"/>
                <a:gd name="T89" fmla="*/ 2147483647 h 492"/>
                <a:gd name="T90" fmla="*/ 2147483647 w 566"/>
                <a:gd name="T91" fmla="*/ 2147483647 h 492"/>
                <a:gd name="T92" fmla="*/ 2147483647 w 566"/>
                <a:gd name="T93" fmla="*/ 2147483647 h 492"/>
                <a:gd name="T94" fmla="*/ 2147483647 w 566"/>
                <a:gd name="T95" fmla="*/ 2147483647 h 492"/>
                <a:gd name="T96" fmla="*/ 2147483647 w 566"/>
                <a:gd name="T97" fmla="*/ 2147483647 h 492"/>
                <a:gd name="T98" fmla="*/ 2147483647 w 566"/>
                <a:gd name="T99" fmla="*/ 2147483647 h 492"/>
                <a:gd name="T100" fmla="*/ 2147483647 w 566"/>
                <a:gd name="T101" fmla="*/ 2147483647 h 492"/>
                <a:gd name="T102" fmla="*/ 2147483647 w 566"/>
                <a:gd name="T103" fmla="*/ 2147483647 h 492"/>
                <a:gd name="T104" fmla="*/ 2147483647 w 566"/>
                <a:gd name="T105" fmla="*/ 2147483647 h 492"/>
                <a:gd name="T106" fmla="*/ 2147483647 w 566"/>
                <a:gd name="T107" fmla="*/ 2147483647 h 492"/>
                <a:gd name="T108" fmla="*/ 2147483647 w 566"/>
                <a:gd name="T109" fmla="*/ 2147483647 h 4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6"/>
                <a:gd name="T166" fmla="*/ 0 h 492"/>
                <a:gd name="T167" fmla="*/ 566 w 566"/>
                <a:gd name="T168" fmla="*/ 492 h 4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6" h="492">
                  <a:moveTo>
                    <a:pt x="99" y="393"/>
                  </a:moveTo>
                  <a:lnTo>
                    <a:pt x="99" y="385"/>
                  </a:lnTo>
                  <a:lnTo>
                    <a:pt x="99" y="361"/>
                  </a:lnTo>
                  <a:lnTo>
                    <a:pt x="99" y="352"/>
                  </a:lnTo>
                  <a:lnTo>
                    <a:pt x="99" y="328"/>
                  </a:lnTo>
                  <a:lnTo>
                    <a:pt x="99" y="320"/>
                  </a:lnTo>
                  <a:lnTo>
                    <a:pt x="99" y="287"/>
                  </a:lnTo>
                  <a:lnTo>
                    <a:pt x="99" y="279"/>
                  </a:lnTo>
                  <a:lnTo>
                    <a:pt x="99" y="246"/>
                  </a:lnTo>
                  <a:lnTo>
                    <a:pt x="99" y="238"/>
                  </a:lnTo>
                  <a:lnTo>
                    <a:pt x="99" y="213"/>
                  </a:lnTo>
                  <a:lnTo>
                    <a:pt x="99" y="197"/>
                  </a:lnTo>
                  <a:lnTo>
                    <a:pt x="99" y="180"/>
                  </a:lnTo>
                  <a:lnTo>
                    <a:pt x="99" y="172"/>
                  </a:lnTo>
                  <a:lnTo>
                    <a:pt x="99" y="164"/>
                  </a:lnTo>
                  <a:lnTo>
                    <a:pt x="82" y="164"/>
                  </a:lnTo>
                  <a:lnTo>
                    <a:pt x="74" y="148"/>
                  </a:lnTo>
                  <a:lnTo>
                    <a:pt x="74" y="139"/>
                  </a:lnTo>
                  <a:lnTo>
                    <a:pt x="66" y="139"/>
                  </a:lnTo>
                  <a:lnTo>
                    <a:pt x="58" y="123"/>
                  </a:lnTo>
                  <a:lnTo>
                    <a:pt x="58" y="115"/>
                  </a:lnTo>
                  <a:lnTo>
                    <a:pt x="66" y="107"/>
                  </a:lnTo>
                  <a:lnTo>
                    <a:pt x="74" y="107"/>
                  </a:lnTo>
                  <a:lnTo>
                    <a:pt x="74" y="98"/>
                  </a:lnTo>
                  <a:lnTo>
                    <a:pt x="66" y="82"/>
                  </a:lnTo>
                  <a:lnTo>
                    <a:pt x="58" y="90"/>
                  </a:lnTo>
                  <a:lnTo>
                    <a:pt x="41" y="74"/>
                  </a:lnTo>
                  <a:lnTo>
                    <a:pt x="33" y="74"/>
                  </a:lnTo>
                  <a:lnTo>
                    <a:pt x="33" y="66"/>
                  </a:lnTo>
                  <a:lnTo>
                    <a:pt x="25" y="49"/>
                  </a:lnTo>
                  <a:lnTo>
                    <a:pt x="17" y="41"/>
                  </a:lnTo>
                  <a:lnTo>
                    <a:pt x="9" y="25"/>
                  </a:lnTo>
                  <a:lnTo>
                    <a:pt x="9" y="17"/>
                  </a:lnTo>
                  <a:lnTo>
                    <a:pt x="0" y="17"/>
                  </a:lnTo>
                  <a:lnTo>
                    <a:pt x="33" y="17"/>
                  </a:lnTo>
                  <a:lnTo>
                    <a:pt x="50" y="17"/>
                  </a:lnTo>
                  <a:lnTo>
                    <a:pt x="74" y="17"/>
                  </a:lnTo>
                  <a:lnTo>
                    <a:pt x="91" y="17"/>
                  </a:lnTo>
                  <a:lnTo>
                    <a:pt x="107" y="17"/>
                  </a:lnTo>
                  <a:lnTo>
                    <a:pt x="123" y="17"/>
                  </a:lnTo>
                  <a:lnTo>
                    <a:pt x="140" y="17"/>
                  </a:lnTo>
                  <a:lnTo>
                    <a:pt x="164" y="8"/>
                  </a:lnTo>
                  <a:lnTo>
                    <a:pt x="181" y="8"/>
                  </a:lnTo>
                  <a:lnTo>
                    <a:pt x="197" y="8"/>
                  </a:lnTo>
                  <a:lnTo>
                    <a:pt x="213" y="8"/>
                  </a:lnTo>
                  <a:lnTo>
                    <a:pt x="246" y="8"/>
                  </a:lnTo>
                  <a:lnTo>
                    <a:pt x="254" y="8"/>
                  </a:lnTo>
                  <a:lnTo>
                    <a:pt x="271" y="8"/>
                  </a:lnTo>
                  <a:lnTo>
                    <a:pt x="287" y="8"/>
                  </a:lnTo>
                  <a:lnTo>
                    <a:pt x="303" y="0"/>
                  </a:lnTo>
                  <a:lnTo>
                    <a:pt x="328" y="8"/>
                  </a:lnTo>
                  <a:lnTo>
                    <a:pt x="336" y="8"/>
                  </a:lnTo>
                  <a:lnTo>
                    <a:pt x="336" y="17"/>
                  </a:lnTo>
                  <a:lnTo>
                    <a:pt x="344" y="17"/>
                  </a:lnTo>
                  <a:lnTo>
                    <a:pt x="344" y="25"/>
                  </a:lnTo>
                  <a:lnTo>
                    <a:pt x="344" y="41"/>
                  </a:lnTo>
                  <a:lnTo>
                    <a:pt x="344" y="49"/>
                  </a:lnTo>
                  <a:lnTo>
                    <a:pt x="344" y="58"/>
                  </a:lnTo>
                  <a:lnTo>
                    <a:pt x="353" y="74"/>
                  </a:lnTo>
                  <a:lnTo>
                    <a:pt x="353" y="82"/>
                  </a:lnTo>
                  <a:lnTo>
                    <a:pt x="361" y="90"/>
                  </a:lnTo>
                  <a:lnTo>
                    <a:pt x="361" y="98"/>
                  </a:lnTo>
                  <a:lnTo>
                    <a:pt x="369" y="107"/>
                  </a:lnTo>
                  <a:lnTo>
                    <a:pt x="394" y="131"/>
                  </a:lnTo>
                  <a:lnTo>
                    <a:pt x="410" y="139"/>
                  </a:lnTo>
                  <a:lnTo>
                    <a:pt x="410" y="148"/>
                  </a:lnTo>
                  <a:lnTo>
                    <a:pt x="418" y="180"/>
                  </a:lnTo>
                  <a:lnTo>
                    <a:pt x="426" y="180"/>
                  </a:lnTo>
                  <a:lnTo>
                    <a:pt x="435" y="172"/>
                  </a:lnTo>
                  <a:lnTo>
                    <a:pt x="451" y="172"/>
                  </a:lnTo>
                  <a:lnTo>
                    <a:pt x="459" y="180"/>
                  </a:lnTo>
                  <a:lnTo>
                    <a:pt x="467" y="189"/>
                  </a:lnTo>
                  <a:lnTo>
                    <a:pt x="459" y="197"/>
                  </a:lnTo>
                  <a:lnTo>
                    <a:pt x="459" y="205"/>
                  </a:lnTo>
                  <a:lnTo>
                    <a:pt x="451" y="221"/>
                  </a:lnTo>
                  <a:lnTo>
                    <a:pt x="451" y="230"/>
                  </a:lnTo>
                  <a:lnTo>
                    <a:pt x="451" y="246"/>
                  </a:lnTo>
                  <a:lnTo>
                    <a:pt x="459" y="262"/>
                  </a:lnTo>
                  <a:lnTo>
                    <a:pt x="484" y="279"/>
                  </a:lnTo>
                  <a:lnTo>
                    <a:pt x="484" y="287"/>
                  </a:lnTo>
                  <a:lnTo>
                    <a:pt x="492" y="279"/>
                  </a:lnTo>
                  <a:lnTo>
                    <a:pt x="508" y="295"/>
                  </a:lnTo>
                  <a:lnTo>
                    <a:pt x="525" y="303"/>
                  </a:lnTo>
                  <a:lnTo>
                    <a:pt x="525" y="320"/>
                  </a:lnTo>
                  <a:lnTo>
                    <a:pt x="533" y="336"/>
                  </a:lnTo>
                  <a:lnTo>
                    <a:pt x="525" y="336"/>
                  </a:lnTo>
                  <a:lnTo>
                    <a:pt x="525" y="344"/>
                  </a:lnTo>
                  <a:lnTo>
                    <a:pt x="525" y="352"/>
                  </a:lnTo>
                  <a:lnTo>
                    <a:pt x="541" y="369"/>
                  </a:lnTo>
                  <a:lnTo>
                    <a:pt x="541" y="377"/>
                  </a:lnTo>
                  <a:lnTo>
                    <a:pt x="549" y="377"/>
                  </a:lnTo>
                  <a:lnTo>
                    <a:pt x="541" y="369"/>
                  </a:lnTo>
                  <a:lnTo>
                    <a:pt x="549" y="369"/>
                  </a:lnTo>
                  <a:lnTo>
                    <a:pt x="557" y="377"/>
                  </a:lnTo>
                  <a:lnTo>
                    <a:pt x="566" y="377"/>
                  </a:lnTo>
                  <a:lnTo>
                    <a:pt x="557" y="385"/>
                  </a:lnTo>
                  <a:lnTo>
                    <a:pt x="557" y="393"/>
                  </a:lnTo>
                  <a:lnTo>
                    <a:pt x="557" y="402"/>
                  </a:lnTo>
                  <a:lnTo>
                    <a:pt x="557" y="410"/>
                  </a:lnTo>
                  <a:lnTo>
                    <a:pt x="549" y="418"/>
                  </a:lnTo>
                  <a:lnTo>
                    <a:pt x="541" y="418"/>
                  </a:lnTo>
                  <a:lnTo>
                    <a:pt x="541" y="426"/>
                  </a:lnTo>
                  <a:lnTo>
                    <a:pt x="533" y="434"/>
                  </a:lnTo>
                  <a:lnTo>
                    <a:pt x="533" y="426"/>
                  </a:lnTo>
                  <a:lnTo>
                    <a:pt x="525" y="426"/>
                  </a:lnTo>
                  <a:lnTo>
                    <a:pt x="533" y="426"/>
                  </a:lnTo>
                  <a:lnTo>
                    <a:pt x="533" y="443"/>
                  </a:lnTo>
                  <a:lnTo>
                    <a:pt x="525" y="451"/>
                  </a:lnTo>
                  <a:lnTo>
                    <a:pt x="533" y="459"/>
                  </a:lnTo>
                  <a:lnTo>
                    <a:pt x="516" y="459"/>
                  </a:lnTo>
                  <a:lnTo>
                    <a:pt x="525" y="467"/>
                  </a:lnTo>
                  <a:lnTo>
                    <a:pt x="525" y="475"/>
                  </a:lnTo>
                  <a:lnTo>
                    <a:pt x="516" y="484"/>
                  </a:lnTo>
                  <a:lnTo>
                    <a:pt x="500" y="484"/>
                  </a:lnTo>
                  <a:lnTo>
                    <a:pt x="467" y="484"/>
                  </a:lnTo>
                  <a:lnTo>
                    <a:pt x="459" y="492"/>
                  </a:lnTo>
                  <a:lnTo>
                    <a:pt x="467" y="475"/>
                  </a:lnTo>
                  <a:lnTo>
                    <a:pt x="476" y="467"/>
                  </a:lnTo>
                  <a:lnTo>
                    <a:pt x="484" y="459"/>
                  </a:lnTo>
                  <a:lnTo>
                    <a:pt x="484" y="443"/>
                  </a:lnTo>
                  <a:lnTo>
                    <a:pt x="476" y="434"/>
                  </a:lnTo>
                  <a:lnTo>
                    <a:pt x="467" y="434"/>
                  </a:lnTo>
                  <a:lnTo>
                    <a:pt x="443" y="434"/>
                  </a:lnTo>
                  <a:lnTo>
                    <a:pt x="418" y="434"/>
                  </a:lnTo>
                  <a:lnTo>
                    <a:pt x="394" y="443"/>
                  </a:lnTo>
                  <a:lnTo>
                    <a:pt x="369" y="443"/>
                  </a:lnTo>
                  <a:lnTo>
                    <a:pt x="344" y="443"/>
                  </a:lnTo>
                  <a:lnTo>
                    <a:pt x="312" y="443"/>
                  </a:lnTo>
                  <a:lnTo>
                    <a:pt x="279" y="443"/>
                  </a:lnTo>
                  <a:lnTo>
                    <a:pt x="254" y="443"/>
                  </a:lnTo>
                  <a:lnTo>
                    <a:pt x="246" y="443"/>
                  </a:lnTo>
                  <a:lnTo>
                    <a:pt x="213" y="443"/>
                  </a:lnTo>
                  <a:lnTo>
                    <a:pt x="189" y="443"/>
                  </a:lnTo>
                  <a:lnTo>
                    <a:pt x="164" y="451"/>
                  </a:lnTo>
                  <a:lnTo>
                    <a:pt x="148" y="451"/>
                  </a:lnTo>
                  <a:lnTo>
                    <a:pt x="99" y="451"/>
                  </a:lnTo>
                  <a:lnTo>
                    <a:pt x="99" y="426"/>
                  </a:lnTo>
                  <a:lnTo>
                    <a:pt x="99" y="418"/>
                  </a:lnTo>
                  <a:lnTo>
                    <a:pt x="99" y="393"/>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31" name="Freeform 28"/>
            <p:cNvSpPr>
              <a:spLocks noChangeAspect="1"/>
            </p:cNvSpPr>
            <p:nvPr/>
          </p:nvSpPr>
          <p:spPr bwMode="auto">
            <a:xfrm>
              <a:off x="3587750" y="1216025"/>
              <a:ext cx="1331913" cy="835025"/>
            </a:xfrm>
            <a:custGeom>
              <a:avLst/>
              <a:gdLst>
                <a:gd name="T0" fmla="*/ 2147483647 w 852"/>
                <a:gd name="T1" fmla="*/ 2147483647 h 541"/>
                <a:gd name="T2" fmla="*/ 2147483647 w 852"/>
                <a:gd name="T3" fmla="*/ 2147483647 h 541"/>
                <a:gd name="T4" fmla="*/ 2147483647 w 852"/>
                <a:gd name="T5" fmla="*/ 2147483647 h 541"/>
                <a:gd name="T6" fmla="*/ 2147483647 w 852"/>
                <a:gd name="T7" fmla="*/ 2147483647 h 541"/>
                <a:gd name="T8" fmla="*/ 2147483647 w 852"/>
                <a:gd name="T9" fmla="*/ 2147483647 h 541"/>
                <a:gd name="T10" fmla="*/ 2147483647 w 852"/>
                <a:gd name="T11" fmla="*/ 2147483647 h 541"/>
                <a:gd name="T12" fmla="*/ 2147483647 w 852"/>
                <a:gd name="T13" fmla="*/ 2147483647 h 541"/>
                <a:gd name="T14" fmla="*/ 2147483647 w 852"/>
                <a:gd name="T15" fmla="*/ 2147483647 h 541"/>
                <a:gd name="T16" fmla="*/ 2147483647 w 852"/>
                <a:gd name="T17" fmla="*/ 2147483647 h 541"/>
                <a:gd name="T18" fmla="*/ 2147483647 w 852"/>
                <a:gd name="T19" fmla="*/ 2147483647 h 541"/>
                <a:gd name="T20" fmla="*/ 2147483647 w 852"/>
                <a:gd name="T21" fmla="*/ 2147483647 h 541"/>
                <a:gd name="T22" fmla="*/ 2147483647 w 852"/>
                <a:gd name="T23" fmla="*/ 2147483647 h 541"/>
                <a:gd name="T24" fmla="*/ 2147483647 w 852"/>
                <a:gd name="T25" fmla="*/ 2147483647 h 541"/>
                <a:gd name="T26" fmla="*/ 2147483647 w 852"/>
                <a:gd name="T27" fmla="*/ 2147483647 h 541"/>
                <a:gd name="T28" fmla="*/ 2147483647 w 852"/>
                <a:gd name="T29" fmla="*/ 2147483647 h 541"/>
                <a:gd name="T30" fmla="*/ 2147483647 w 852"/>
                <a:gd name="T31" fmla="*/ 2147483647 h 541"/>
                <a:gd name="T32" fmla="*/ 2147483647 w 852"/>
                <a:gd name="T33" fmla="*/ 2147483647 h 541"/>
                <a:gd name="T34" fmla="*/ 2147483647 w 852"/>
                <a:gd name="T35" fmla="*/ 2147483647 h 541"/>
                <a:gd name="T36" fmla="*/ 2147483647 w 852"/>
                <a:gd name="T37" fmla="*/ 2147483647 h 541"/>
                <a:gd name="T38" fmla="*/ 2147483647 w 852"/>
                <a:gd name="T39" fmla="*/ 2147483647 h 541"/>
                <a:gd name="T40" fmla="*/ 2147483647 w 852"/>
                <a:gd name="T41" fmla="*/ 2147483647 h 541"/>
                <a:gd name="T42" fmla="*/ 2147483647 w 852"/>
                <a:gd name="T43" fmla="*/ 2147483647 h 541"/>
                <a:gd name="T44" fmla="*/ 2147483647 w 852"/>
                <a:gd name="T45" fmla="*/ 2147483647 h 541"/>
                <a:gd name="T46" fmla="*/ 2147483647 w 852"/>
                <a:gd name="T47" fmla="*/ 2147483647 h 541"/>
                <a:gd name="T48" fmla="*/ 2147483647 w 852"/>
                <a:gd name="T49" fmla="*/ 2147483647 h 541"/>
                <a:gd name="T50" fmla="*/ 2147483647 w 852"/>
                <a:gd name="T51" fmla="*/ 2147483647 h 541"/>
                <a:gd name="T52" fmla="*/ 2147483647 w 852"/>
                <a:gd name="T53" fmla="*/ 2147483647 h 541"/>
                <a:gd name="T54" fmla="*/ 2147483647 w 852"/>
                <a:gd name="T55" fmla="*/ 2147483647 h 541"/>
                <a:gd name="T56" fmla="*/ 2147483647 w 852"/>
                <a:gd name="T57" fmla="*/ 2147483647 h 541"/>
                <a:gd name="T58" fmla="*/ 2147483647 w 852"/>
                <a:gd name="T59" fmla="*/ 2147483647 h 541"/>
                <a:gd name="T60" fmla="*/ 2147483647 w 852"/>
                <a:gd name="T61" fmla="*/ 2147483647 h 541"/>
                <a:gd name="T62" fmla="*/ 0 w 852"/>
                <a:gd name="T63" fmla="*/ 2147483647 h 541"/>
                <a:gd name="T64" fmla="*/ 2147483647 w 852"/>
                <a:gd name="T65" fmla="*/ 0 h 541"/>
                <a:gd name="T66" fmla="*/ 2147483647 w 852"/>
                <a:gd name="T67" fmla="*/ 2147483647 h 541"/>
                <a:gd name="T68" fmla="*/ 2147483647 w 852"/>
                <a:gd name="T69" fmla="*/ 2147483647 h 541"/>
                <a:gd name="T70" fmla="*/ 2147483647 w 852"/>
                <a:gd name="T71" fmla="*/ 2147483647 h 541"/>
                <a:gd name="T72" fmla="*/ 2147483647 w 852"/>
                <a:gd name="T73" fmla="*/ 2147483647 h 541"/>
                <a:gd name="T74" fmla="*/ 2147483647 w 852"/>
                <a:gd name="T75" fmla="*/ 2147483647 h 541"/>
                <a:gd name="T76" fmla="*/ 2147483647 w 852"/>
                <a:gd name="T77" fmla="*/ 2147483647 h 541"/>
                <a:gd name="T78" fmla="*/ 2147483647 w 852"/>
                <a:gd name="T79" fmla="*/ 2147483647 h 541"/>
                <a:gd name="T80" fmla="*/ 2147483647 w 852"/>
                <a:gd name="T81" fmla="*/ 2147483647 h 541"/>
                <a:gd name="T82" fmla="*/ 2147483647 w 852"/>
                <a:gd name="T83" fmla="*/ 2147483647 h 541"/>
                <a:gd name="T84" fmla="*/ 2147483647 w 852"/>
                <a:gd name="T85" fmla="*/ 2147483647 h 541"/>
                <a:gd name="T86" fmla="*/ 2147483647 w 852"/>
                <a:gd name="T87" fmla="*/ 2147483647 h 5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2"/>
                <a:gd name="T133" fmla="*/ 0 h 541"/>
                <a:gd name="T134" fmla="*/ 852 w 852"/>
                <a:gd name="T135" fmla="*/ 541 h 5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2" h="541">
                  <a:moveTo>
                    <a:pt x="287" y="533"/>
                  </a:moveTo>
                  <a:lnTo>
                    <a:pt x="287" y="533"/>
                  </a:lnTo>
                  <a:lnTo>
                    <a:pt x="278" y="524"/>
                  </a:lnTo>
                  <a:lnTo>
                    <a:pt x="278" y="516"/>
                  </a:lnTo>
                  <a:lnTo>
                    <a:pt x="270" y="508"/>
                  </a:lnTo>
                  <a:lnTo>
                    <a:pt x="270" y="500"/>
                  </a:lnTo>
                  <a:lnTo>
                    <a:pt x="270" y="508"/>
                  </a:lnTo>
                  <a:lnTo>
                    <a:pt x="262" y="508"/>
                  </a:lnTo>
                  <a:lnTo>
                    <a:pt x="254" y="516"/>
                  </a:lnTo>
                  <a:lnTo>
                    <a:pt x="262" y="524"/>
                  </a:lnTo>
                  <a:lnTo>
                    <a:pt x="246" y="524"/>
                  </a:lnTo>
                  <a:lnTo>
                    <a:pt x="246" y="516"/>
                  </a:lnTo>
                  <a:lnTo>
                    <a:pt x="229" y="524"/>
                  </a:lnTo>
                  <a:lnTo>
                    <a:pt x="229" y="516"/>
                  </a:lnTo>
                  <a:lnTo>
                    <a:pt x="213" y="516"/>
                  </a:lnTo>
                  <a:lnTo>
                    <a:pt x="205" y="508"/>
                  </a:lnTo>
                  <a:lnTo>
                    <a:pt x="196" y="516"/>
                  </a:lnTo>
                  <a:lnTo>
                    <a:pt x="188" y="524"/>
                  </a:lnTo>
                  <a:lnTo>
                    <a:pt x="164" y="508"/>
                  </a:lnTo>
                  <a:lnTo>
                    <a:pt x="155" y="516"/>
                  </a:lnTo>
                  <a:lnTo>
                    <a:pt x="155" y="524"/>
                  </a:lnTo>
                  <a:lnTo>
                    <a:pt x="139" y="516"/>
                  </a:lnTo>
                  <a:lnTo>
                    <a:pt x="147" y="508"/>
                  </a:lnTo>
                  <a:lnTo>
                    <a:pt x="139" y="500"/>
                  </a:lnTo>
                  <a:lnTo>
                    <a:pt x="139" y="492"/>
                  </a:lnTo>
                  <a:lnTo>
                    <a:pt x="139" y="475"/>
                  </a:lnTo>
                  <a:lnTo>
                    <a:pt x="131" y="475"/>
                  </a:lnTo>
                  <a:lnTo>
                    <a:pt x="123" y="475"/>
                  </a:lnTo>
                  <a:lnTo>
                    <a:pt x="114" y="467"/>
                  </a:lnTo>
                  <a:lnTo>
                    <a:pt x="114" y="459"/>
                  </a:lnTo>
                  <a:lnTo>
                    <a:pt x="123" y="459"/>
                  </a:lnTo>
                  <a:lnTo>
                    <a:pt x="123" y="442"/>
                  </a:lnTo>
                  <a:lnTo>
                    <a:pt x="114" y="442"/>
                  </a:lnTo>
                  <a:lnTo>
                    <a:pt x="123" y="434"/>
                  </a:lnTo>
                  <a:lnTo>
                    <a:pt x="114" y="434"/>
                  </a:lnTo>
                  <a:lnTo>
                    <a:pt x="106" y="410"/>
                  </a:lnTo>
                  <a:lnTo>
                    <a:pt x="106" y="402"/>
                  </a:lnTo>
                  <a:lnTo>
                    <a:pt x="106" y="393"/>
                  </a:lnTo>
                  <a:lnTo>
                    <a:pt x="106" y="385"/>
                  </a:lnTo>
                  <a:lnTo>
                    <a:pt x="98" y="377"/>
                  </a:lnTo>
                  <a:lnTo>
                    <a:pt x="90" y="369"/>
                  </a:lnTo>
                  <a:lnTo>
                    <a:pt x="90" y="377"/>
                  </a:lnTo>
                  <a:lnTo>
                    <a:pt x="82" y="385"/>
                  </a:lnTo>
                  <a:lnTo>
                    <a:pt x="74" y="385"/>
                  </a:lnTo>
                  <a:lnTo>
                    <a:pt x="65" y="393"/>
                  </a:lnTo>
                  <a:lnTo>
                    <a:pt x="57" y="377"/>
                  </a:lnTo>
                  <a:lnTo>
                    <a:pt x="49" y="377"/>
                  </a:lnTo>
                  <a:lnTo>
                    <a:pt x="57" y="369"/>
                  </a:lnTo>
                  <a:lnTo>
                    <a:pt x="49" y="369"/>
                  </a:lnTo>
                  <a:lnTo>
                    <a:pt x="57" y="369"/>
                  </a:lnTo>
                  <a:lnTo>
                    <a:pt x="57" y="361"/>
                  </a:lnTo>
                  <a:lnTo>
                    <a:pt x="57" y="352"/>
                  </a:lnTo>
                  <a:lnTo>
                    <a:pt x="57" y="344"/>
                  </a:lnTo>
                  <a:lnTo>
                    <a:pt x="74" y="344"/>
                  </a:lnTo>
                  <a:lnTo>
                    <a:pt x="65" y="344"/>
                  </a:lnTo>
                  <a:lnTo>
                    <a:pt x="74" y="336"/>
                  </a:lnTo>
                  <a:lnTo>
                    <a:pt x="65" y="336"/>
                  </a:lnTo>
                  <a:lnTo>
                    <a:pt x="65" y="328"/>
                  </a:lnTo>
                  <a:lnTo>
                    <a:pt x="65" y="320"/>
                  </a:lnTo>
                  <a:lnTo>
                    <a:pt x="74" y="311"/>
                  </a:lnTo>
                  <a:lnTo>
                    <a:pt x="74" y="303"/>
                  </a:lnTo>
                  <a:lnTo>
                    <a:pt x="82" y="287"/>
                  </a:lnTo>
                  <a:lnTo>
                    <a:pt x="82" y="279"/>
                  </a:lnTo>
                  <a:lnTo>
                    <a:pt x="90" y="270"/>
                  </a:lnTo>
                  <a:lnTo>
                    <a:pt x="65" y="262"/>
                  </a:lnTo>
                  <a:lnTo>
                    <a:pt x="65" y="254"/>
                  </a:lnTo>
                  <a:lnTo>
                    <a:pt x="57" y="254"/>
                  </a:lnTo>
                  <a:lnTo>
                    <a:pt x="57" y="246"/>
                  </a:lnTo>
                  <a:lnTo>
                    <a:pt x="49" y="246"/>
                  </a:lnTo>
                  <a:lnTo>
                    <a:pt x="49" y="238"/>
                  </a:lnTo>
                  <a:lnTo>
                    <a:pt x="49" y="229"/>
                  </a:lnTo>
                  <a:lnTo>
                    <a:pt x="41" y="221"/>
                  </a:lnTo>
                  <a:lnTo>
                    <a:pt x="41" y="213"/>
                  </a:lnTo>
                  <a:lnTo>
                    <a:pt x="33" y="197"/>
                  </a:lnTo>
                  <a:lnTo>
                    <a:pt x="33" y="189"/>
                  </a:lnTo>
                  <a:lnTo>
                    <a:pt x="16" y="189"/>
                  </a:lnTo>
                  <a:lnTo>
                    <a:pt x="16" y="172"/>
                  </a:lnTo>
                  <a:lnTo>
                    <a:pt x="8" y="164"/>
                  </a:lnTo>
                  <a:lnTo>
                    <a:pt x="16" y="164"/>
                  </a:lnTo>
                  <a:lnTo>
                    <a:pt x="8" y="156"/>
                  </a:lnTo>
                  <a:lnTo>
                    <a:pt x="16" y="148"/>
                  </a:lnTo>
                  <a:lnTo>
                    <a:pt x="8" y="148"/>
                  </a:lnTo>
                  <a:lnTo>
                    <a:pt x="8" y="139"/>
                  </a:lnTo>
                  <a:lnTo>
                    <a:pt x="8" y="131"/>
                  </a:lnTo>
                  <a:lnTo>
                    <a:pt x="8" y="123"/>
                  </a:lnTo>
                  <a:lnTo>
                    <a:pt x="0" y="107"/>
                  </a:lnTo>
                  <a:lnTo>
                    <a:pt x="0" y="82"/>
                  </a:lnTo>
                  <a:lnTo>
                    <a:pt x="8" y="49"/>
                  </a:lnTo>
                  <a:lnTo>
                    <a:pt x="16" y="0"/>
                  </a:lnTo>
                  <a:lnTo>
                    <a:pt x="106" y="16"/>
                  </a:lnTo>
                  <a:lnTo>
                    <a:pt x="155" y="33"/>
                  </a:lnTo>
                  <a:lnTo>
                    <a:pt x="287" y="49"/>
                  </a:lnTo>
                  <a:lnTo>
                    <a:pt x="344" y="66"/>
                  </a:lnTo>
                  <a:lnTo>
                    <a:pt x="385" y="66"/>
                  </a:lnTo>
                  <a:lnTo>
                    <a:pt x="475" y="82"/>
                  </a:lnTo>
                  <a:lnTo>
                    <a:pt x="557" y="90"/>
                  </a:lnTo>
                  <a:lnTo>
                    <a:pt x="631" y="107"/>
                  </a:lnTo>
                  <a:lnTo>
                    <a:pt x="704" y="115"/>
                  </a:lnTo>
                  <a:lnTo>
                    <a:pt x="778" y="123"/>
                  </a:lnTo>
                  <a:lnTo>
                    <a:pt x="852" y="123"/>
                  </a:lnTo>
                  <a:lnTo>
                    <a:pt x="852" y="164"/>
                  </a:lnTo>
                  <a:lnTo>
                    <a:pt x="844" y="189"/>
                  </a:lnTo>
                  <a:lnTo>
                    <a:pt x="844" y="229"/>
                  </a:lnTo>
                  <a:lnTo>
                    <a:pt x="835" y="295"/>
                  </a:lnTo>
                  <a:lnTo>
                    <a:pt x="835" y="369"/>
                  </a:lnTo>
                  <a:lnTo>
                    <a:pt x="827" y="385"/>
                  </a:lnTo>
                  <a:lnTo>
                    <a:pt x="827" y="410"/>
                  </a:lnTo>
                  <a:lnTo>
                    <a:pt x="827" y="442"/>
                  </a:lnTo>
                  <a:lnTo>
                    <a:pt x="827" y="451"/>
                  </a:lnTo>
                  <a:lnTo>
                    <a:pt x="819" y="524"/>
                  </a:lnTo>
                  <a:lnTo>
                    <a:pt x="819" y="541"/>
                  </a:lnTo>
                  <a:lnTo>
                    <a:pt x="745" y="541"/>
                  </a:lnTo>
                  <a:lnTo>
                    <a:pt x="737" y="541"/>
                  </a:lnTo>
                  <a:lnTo>
                    <a:pt x="672" y="533"/>
                  </a:lnTo>
                  <a:lnTo>
                    <a:pt x="655" y="524"/>
                  </a:lnTo>
                  <a:lnTo>
                    <a:pt x="532" y="516"/>
                  </a:lnTo>
                  <a:lnTo>
                    <a:pt x="508" y="508"/>
                  </a:lnTo>
                  <a:lnTo>
                    <a:pt x="475" y="508"/>
                  </a:lnTo>
                  <a:lnTo>
                    <a:pt x="393" y="492"/>
                  </a:lnTo>
                  <a:lnTo>
                    <a:pt x="377" y="492"/>
                  </a:lnTo>
                  <a:lnTo>
                    <a:pt x="295" y="483"/>
                  </a:lnTo>
                  <a:lnTo>
                    <a:pt x="295" y="516"/>
                  </a:lnTo>
                  <a:lnTo>
                    <a:pt x="287" y="533"/>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32" name="Freeform 29"/>
            <p:cNvSpPr>
              <a:spLocks noChangeAspect="1"/>
            </p:cNvSpPr>
            <p:nvPr/>
          </p:nvSpPr>
          <p:spPr bwMode="auto">
            <a:xfrm>
              <a:off x="4803775" y="2379663"/>
              <a:ext cx="1087438" cy="530225"/>
            </a:xfrm>
            <a:custGeom>
              <a:avLst/>
              <a:gdLst>
                <a:gd name="T0" fmla="*/ 2147483647 w 696"/>
                <a:gd name="T1" fmla="*/ 2147483647 h 344"/>
                <a:gd name="T2" fmla="*/ 2147483647 w 696"/>
                <a:gd name="T3" fmla="*/ 2147483647 h 344"/>
                <a:gd name="T4" fmla="*/ 2147483647 w 696"/>
                <a:gd name="T5" fmla="*/ 2147483647 h 344"/>
                <a:gd name="T6" fmla="*/ 2147483647 w 696"/>
                <a:gd name="T7" fmla="*/ 2147483647 h 344"/>
                <a:gd name="T8" fmla="*/ 2147483647 w 696"/>
                <a:gd name="T9" fmla="*/ 2147483647 h 344"/>
                <a:gd name="T10" fmla="*/ 2147483647 w 696"/>
                <a:gd name="T11" fmla="*/ 2147483647 h 344"/>
                <a:gd name="T12" fmla="*/ 2147483647 w 696"/>
                <a:gd name="T13" fmla="*/ 2147483647 h 344"/>
                <a:gd name="T14" fmla="*/ 2147483647 w 696"/>
                <a:gd name="T15" fmla="*/ 2147483647 h 344"/>
                <a:gd name="T16" fmla="*/ 2147483647 w 696"/>
                <a:gd name="T17" fmla="*/ 2147483647 h 344"/>
                <a:gd name="T18" fmla="*/ 2147483647 w 696"/>
                <a:gd name="T19" fmla="*/ 2147483647 h 344"/>
                <a:gd name="T20" fmla="*/ 2147483647 w 696"/>
                <a:gd name="T21" fmla="*/ 2147483647 h 344"/>
                <a:gd name="T22" fmla="*/ 2147483647 w 696"/>
                <a:gd name="T23" fmla="*/ 2147483647 h 344"/>
                <a:gd name="T24" fmla="*/ 2147483647 w 696"/>
                <a:gd name="T25" fmla="*/ 2147483647 h 344"/>
                <a:gd name="T26" fmla="*/ 2147483647 w 696"/>
                <a:gd name="T27" fmla="*/ 2147483647 h 344"/>
                <a:gd name="T28" fmla="*/ 2147483647 w 696"/>
                <a:gd name="T29" fmla="*/ 2147483647 h 344"/>
                <a:gd name="T30" fmla="*/ 2147483647 w 696"/>
                <a:gd name="T31" fmla="*/ 2147483647 h 344"/>
                <a:gd name="T32" fmla="*/ 2147483647 w 696"/>
                <a:gd name="T33" fmla="*/ 2147483647 h 344"/>
                <a:gd name="T34" fmla="*/ 2147483647 w 696"/>
                <a:gd name="T35" fmla="*/ 2147483647 h 344"/>
                <a:gd name="T36" fmla="*/ 2147483647 w 696"/>
                <a:gd name="T37" fmla="*/ 2147483647 h 344"/>
                <a:gd name="T38" fmla="*/ 2147483647 w 696"/>
                <a:gd name="T39" fmla="*/ 2147483647 h 344"/>
                <a:gd name="T40" fmla="*/ 2147483647 w 696"/>
                <a:gd name="T41" fmla="*/ 2147483647 h 344"/>
                <a:gd name="T42" fmla="*/ 2147483647 w 696"/>
                <a:gd name="T43" fmla="*/ 2147483647 h 344"/>
                <a:gd name="T44" fmla="*/ 2147483647 w 696"/>
                <a:gd name="T45" fmla="*/ 2147483647 h 344"/>
                <a:gd name="T46" fmla="*/ 2147483647 w 696"/>
                <a:gd name="T47" fmla="*/ 2147483647 h 344"/>
                <a:gd name="T48" fmla="*/ 2147483647 w 696"/>
                <a:gd name="T49" fmla="*/ 2147483647 h 344"/>
                <a:gd name="T50" fmla="*/ 2147483647 w 696"/>
                <a:gd name="T51" fmla="*/ 2147483647 h 344"/>
                <a:gd name="T52" fmla="*/ 2147483647 w 696"/>
                <a:gd name="T53" fmla="*/ 2147483647 h 344"/>
                <a:gd name="T54" fmla="*/ 2147483647 w 696"/>
                <a:gd name="T55" fmla="*/ 2147483647 h 344"/>
                <a:gd name="T56" fmla="*/ 2147483647 w 696"/>
                <a:gd name="T57" fmla="*/ 2147483647 h 344"/>
                <a:gd name="T58" fmla="*/ 2147483647 w 696"/>
                <a:gd name="T59" fmla="*/ 2147483647 h 344"/>
                <a:gd name="T60" fmla="*/ 2147483647 w 696"/>
                <a:gd name="T61" fmla="*/ 2147483647 h 344"/>
                <a:gd name="T62" fmla="*/ 2147483647 w 696"/>
                <a:gd name="T63" fmla="*/ 2147483647 h 344"/>
                <a:gd name="T64" fmla="*/ 2147483647 w 696"/>
                <a:gd name="T65" fmla="*/ 2147483647 h 344"/>
                <a:gd name="T66" fmla="*/ 2147483647 w 696"/>
                <a:gd name="T67" fmla="*/ 2147483647 h 344"/>
                <a:gd name="T68" fmla="*/ 2147483647 w 696"/>
                <a:gd name="T69" fmla="*/ 2147483647 h 344"/>
                <a:gd name="T70" fmla="*/ 2147483647 w 696"/>
                <a:gd name="T71" fmla="*/ 2147483647 h 344"/>
                <a:gd name="T72" fmla="*/ 2147483647 w 696"/>
                <a:gd name="T73" fmla="*/ 2147483647 h 344"/>
                <a:gd name="T74" fmla="*/ 2147483647 w 696"/>
                <a:gd name="T75" fmla="*/ 2147483647 h 344"/>
                <a:gd name="T76" fmla="*/ 2147483647 w 696"/>
                <a:gd name="T77" fmla="*/ 2147483647 h 344"/>
                <a:gd name="T78" fmla="*/ 2147483647 w 696"/>
                <a:gd name="T79" fmla="*/ 2147483647 h 344"/>
                <a:gd name="T80" fmla="*/ 2147483647 w 696"/>
                <a:gd name="T81" fmla="*/ 2147483647 h 344"/>
                <a:gd name="T82" fmla="*/ 2147483647 w 696"/>
                <a:gd name="T83" fmla="*/ 2147483647 h 344"/>
                <a:gd name="T84" fmla="*/ 2147483647 w 696"/>
                <a:gd name="T85" fmla="*/ 2147483647 h 344"/>
                <a:gd name="T86" fmla="*/ 2147483647 w 696"/>
                <a:gd name="T87" fmla="*/ 2147483647 h 344"/>
                <a:gd name="T88" fmla="*/ 2147483647 w 696"/>
                <a:gd name="T89" fmla="*/ 2147483647 h 344"/>
                <a:gd name="T90" fmla="*/ 2147483647 w 696"/>
                <a:gd name="T91" fmla="*/ 2147483647 h 344"/>
                <a:gd name="T92" fmla="*/ 2147483647 w 696"/>
                <a:gd name="T93" fmla="*/ 2147483647 h 344"/>
                <a:gd name="T94" fmla="*/ 2147483647 w 696"/>
                <a:gd name="T95" fmla="*/ 2147483647 h 344"/>
                <a:gd name="T96" fmla="*/ 2147483647 w 696"/>
                <a:gd name="T97" fmla="*/ 2147483647 h 344"/>
                <a:gd name="T98" fmla="*/ 2147483647 w 696"/>
                <a:gd name="T99" fmla="*/ 2147483647 h 344"/>
                <a:gd name="T100" fmla="*/ 2147483647 w 696"/>
                <a:gd name="T101" fmla="*/ 2147483647 h 344"/>
                <a:gd name="T102" fmla="*/ 2147483647 w 696"/>
                <a:gd name="T103" fmla="*/ 2147483647 h 344"/>
                <a:gd name="T104" fmla="*/ 2147483647 w 696"/>
                <a:gd name="T105" fmla="*/ 2147483647 h 344"/>
                <a:gd name="T106" fmla="*/ 2147483647 w 696"/>
                <a:gd name="T107" fmla="*/ 2147483647 h 344"/>
                <a:gd name="T108" fmla="*/ 2147483647 w 696"/>
                <a:gd name="T109" fmla="*/ 2147483647 h 344"/>
                <a:gd name="T110" fmla="*/ 2147483647 w 696"/>
                <a:gd name="T111" fmla="*/ 2147483647 h 344"/>
                <a:gd name="T112" fmla="*/ 2147483647 w 696"/>
                <a:gd name="T113" fmla="*/ 2147483647 h 3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6"/>
                <a:gd name="T172" fmla="*/ 0 h 344"/>
                <a:gd name="T173" fmla="*/ 696 w 696"/>
                <a:gd name="T174" fmla="*/ 344 h 3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6" h="344">
                  <a:moveTo>
                    <a:pt x="156" y="328"/>
                  </a:moveTo>
                  <a:lnTo>
                    <a:pt x="156" y="295"/>
                  </a:lnTo>
                  <a:lnTo>
                    <a:pt x="156" y="287"/>
                  </a:lnTo>
                  <a:lnTo>
                    <a:pt x="156" y="254"/>
                  </a:lnTo>
                  <a:lnTo>
                    <a:pt x="164" y="221"/>
                  </a:lnTo>
                  <a:lnTo>
                    <a:pt x="115" y="221"/>
                  </a:lnTo>
                  <a:lnTo>
                    <a:pt x="57" y="213"/>
                  </a:lnTo>
                  <a:lnTo>
                    <a:pt x="41" y="213"/>
                  </a:lnTo>
                  <a:lnTo>
                    <a:pt x="0" y="213"/>
                  </a:lnTo>
                  <a:lnTo>
                    <a:pt x="8" y="172"/>
                  </a:lnTo>
                  <a:lnTo>
                    <a:pt x="8" y="155"/>
                  </a:lnTo>
                  <a:lnTo>
                    <a:pt x="8" y="139"/>
                  </a:lnTo>
                  <a:lnTo>
                    <a:pt x="8" y="106"/>
                  </a:lnTo>
                  <a:lnTo>
                    <a:pt x="16" y="41"/>
                  </a:lnTo>
                  <a:lnTo>
                    <a:pt x="25" y="0"/>
                  </a:lnTo>
                  <a:lnTo>
                    <a:pt x="66" y="8"/>
                  </a:lnTo>
                  <a:lnTo>
                    <a:pt x="98" y="8"/>
                  </a:lnTo>
                  <a:lnTo>
                    <a:pt x="115" y="8"/>
                  </a:lnTo>
                  <a:lnTo>
                    <a:pt x="172" y="16"/>
                  </a:lnTo>
                  <a:lnTo>
                    <a:pt x="238" y="16"/>
                  </a:lnTo>
                  <a:lnTo>
                    <a:pt x="320" y="24"/>
                  </a:lnTo>
                  <a:lnTo>
                    <a:pt x="369" y="24"/>
                  </a:lnTo>
                  <a:lnTo>
                    <a:pt x="393" y="24"/>
                  </a:lnTo>
                  <a:lnTo>
                    <a:pt x="451" y="24"/>
                  </a:lnTo>
                  <a:lnTo>
                    <a:pt x="451" y="33"/>
                  </a:lnTo>
                  <a:lnTo>
                    <a:pt x="459" y="41"/>
                  </a:lnTo>
                  <a:lnTo>
                    <a:pt x="475" y="41"/>
                  </a:lnTo>
                  <a:lnTo>
                    <a:pt x="483" y="49"/>
                  </a:lnTo>
                  <a:lnTo>
                    <a:pt x="492" y="49"/>
                  </a:lnTo>
                  <a:lnTo>
                    <a:pt x="492" y="41"/>
                  </a:lnTo>
                  <a:lnTo>
                    <a:pt x="508" y="41"/>
                  </a:lnTo>
                  <a:lnTo>
                    <a:pt x="516" y="41"/>
                  </a:lnTo>
                  <a:lnTo>
                    <a:pt x="524" y="41"/>
                  </a:lnTo>
                  <a:lnTo>
                    <a:pt x="541" y="41"/>
                  </a:lnTo>
                  <a:lnTo>
                    <a:pt x="549" y="49"/>
                  </a:lnTo>
                  <a:lnTo>
                    <a:pt x="565" y="49"/>
                  </a:lnTo>
                  <a:lnTo>
                    <a:pt x="565" y="57"/>
                  </a:lnTo>
                  <a:lnTo>
                    <a:pt x="573" y="57"/>
                  </a:lnTo>
                  <a:lnTo>
                    <a:pt x="582" y="65"/>
                  </a:lnTo>
                  <a:lnTo>
                    <a:pt x="590" y="74"/>
                  </a:lnTo>
                  <a:lnTo>
                    <a:pt x="606" y="82"/>
                  </a:lnTo>
                  <a:lnTo>
                    <a:pt x="606" y="98"/>
                  </a:lnTo>
                  <a:lnTo>
                    <a:pt x="614" y="106"/>
                  </a:lnTo>
                  <a:lnTo>
                    <a:pt x="614" y="114"/>
                  </a:lnTo>
                  <a:lnTo>
                    <a:pt x="614" y="123"/>
                  </a:lnTo>
                  <a:lnTo>
                    <a:pt x="623" y="131"/>
                  </a:lnTo>
                  <a:lnTo>
                    <a:pt x="631" y="139"/>
                  </a:lnTo>
                  <a:lnTo>
                    <a:pt x="631" y="147"/>
                  </a:lnTo>
                  <a:lnTo>
                    <a:pt x="631" y="155"/>
                  </a:lnTo>
                  <a:lnTo>
                    <a:pt x="631" y="164"/>
                  </a:lnTo>
                  <a:lnTo>
                    <a:pt x="631" y="180"/>
                  </a:lnTo>
                  <a:lnTo>
                    <a:pt x="639" y="180"/>
                  </a:lnTo>
                  <a:lnTo>
                    <a:pt x="639" y="188"/>
                  </a:lnTo>
                  <a:lnTo>
                    <a:pt x="647" y="188"/>
                  </a:lnTo>
                  <a:lnTo>
                    <a:pt x="647" y="196"/>
                  </a:lnTo>
                  <a:lnTo>
                    <a:pt x="647" y="205"/>
                  </a:lnTo>
                  <a:lnTo>
                    <a:pt x="647" y="221"/>
                  </a:lnTo>
                  <a:lnTo>
                    <a:pt x="647" y="229"/>
                  </a:lnTo>
                  <a:lnTo>
                    <a:pt x="655" y="254"/>
                  </a:lnTo>
                  <a:lnTo>
                    <a:pt x="655" y="262"/>
                  </a:lnTo>
                  <a:lnTo>
                    <a:pt x="647" y="270"/>
                  </a:lnTo>
                  <a:lnTo>
                    <a:pt x="655" y="278"/>
                  </a:lnTo>
                  <a:lnTo>
                    <a:pt x="655" y="287"/>
                  </a:lnTo>
                  <a:lnTo>
                    <a:pt x="664" y="287"/>
                  </a:lnTo>
                  <a:lnTo>
                    <a:pt x="664" y="295"/>
                  </a:lnTo>
                  <a:lnTo>
                    <a:pt x="672" y="311"/>
                  </a:lnTo>
                  <a:lnTo>
                    <a:pt x="680" y="319"/>
                  </a:lnTo>
                  <a:lnTo>
                    <a:pt x="688" y="336"/>
                  </a:lnTo>
                  <a:lnTo>
                    <a:pt x="688" y="344"/>
                  </a:lnTo>
                  <a:lnTo>
                    <a:pt x="696" y="344"/>
                  </a:lnTo>
                  <a:lnTo>
                    <a:pt x="655" y="344"/>
                  </a:lnTo>
                  <a:lnTo>
                    <a:pt x="639" y="344"/>
                  </a:lnTo>
                  <a:lnTo>
                    <a:pt x="623" y="344"/>
                  </a:lnTo>
                  <a:lnTo>
                    <a:pt x="606" y="344"/>
                  </a:lnTo>
                  <a:lnTo>
                    <a:pt x="573" y="344"/>
                  </a:lnTo>
                  <a:lnTo>
                    <a:pt x="565" y="344"/>
                  </a:lnTo>
                  <a:lnTo>
                    <a:pt x="533" y="344"/>
                  </a:lnTo>
                  <a:lnTo>
                    <a:pt x="492" y="344"/>
                  </a:lnTo>
                  <a:lnTo>
                    <a:pt x="483" y="344"/>
                  </a:lnTo>
                  <a:lnTo>
                    <a:pt x="459" y="344"/>
                  </a:lnTo>
                  <a:lnTo>
                    <a:pt x="442" y="344"/>
                  </a:lnTo>
                  <a:lnTo>
                    <a:pt x="418" y="344"/>
                  </a:lnTo>
                  <a:lnTo>
                    <a:pt x="393" y="344"/>
                  </a:lnTo>
                  <a:lnTo>
                    <a:pt x="385" y="344"/>
                  </a:lnTo>
                  <a:lnTo>
                    <a:pt x="352" y="336"/>
                  </a:lnTo>
                  <a:lnTo>
                    <a:pt x="303" y="336"/>
                  </a:lnTo>
                  <a:lnTo>
                    <a:pt x="262" y="336"/>
                  </a:lnTo>
                  <a:lnTo>
                    <a:pt x="254" y="336"/>
                  </a:lnTo>
                  <a:lnTo>
                    <a:pt x="213" y="336"/>
                  </a:lnTo>
                  <a:lnTo>
                    <a:pt x="205" y="336"/>
                  </a:lnTo>
                  <a:lnTo>
                    <a:pt x="156" y="328"/>
                  </a:lnTo>
                  <a:close/>
                </a:path>
              </a:pathLst>
            </a:custGeom>
            <a:solidFill>
              <a:schemeClr val="accent1">
                <a:lumMod val="10000"/>
                <a:lumOff val="90000"/>
              </a:schemeClr>
            </a:solidFill>
            <a:ln w="3175">
              <a:solidFill>
                <a:schemeClr val="tx1"/>
              </a:solidFill>
              <a:round/>
              <a:headEnd/>
              <a:tailEnd/>
            </a:ln>
          </p:spPr>
          <p:txBody>
            <a:bodyPr/>
            <a:lstStyle/>
            <a:p>
              <a:endParaRPr lang="en-US"/>
            </a:p>
          </p:txBody>
        </p:sp>
        <p:sp>
          <p:nvSpPr>
            <p:cNvPr id="33" name="Freeform 30"/>
            <p:cNvSpPr>
              <a:spLocks noChangeAspect="1"/>
            </p:cNvSpPr>
            <p:nvPr/>
          </p:nvSpPr>
          <p:spPr bwMode="auto">
            <a:xfrm>
              <a:off x="2781300" y="2227263"/>
              <a:ext cx="830263" cy="1263650"/>
            </a:xfrm>
            <a:custGeom>
              <a:avLst/>
              <a:gdLst>
                <a:gd name="T0" fmla="*/ 2147483647 w 532"/>
                <a:gd name="T1" fmla="*/ 2147483647 h 820"/>
                <a:gd name="T2" fmla="*/ 2147483647 w 532"/>
                <a:gd name="T3" fmla="*/ 2147483647 h 820"/>
                <a:gd name="T4" fmla="*/ 2147483647 w 532"/>
                <a:gd name="T5" fmla="*/ 2147483647 h 820"/>
                <a:gd name="T6" fmla="*/ 2147483647 w 532"/>
                <a:gd name="T7" fmla="*/ 2147483647 h 820"/>
                <a:gd name="T8" fmla="*/ 2147483647 w 532"/>
                <a:gd name="T9" fmla="*/ 2147483647 h 820"/>
                <a:gd name="T10" fmla="*/ 0 w 532"/>
                <a:gd name="T11" fmla="*/ 2147483647 h 820"/>
                <a:gd name="T12" fmla="*/ 0 w 532"/>
                <a:gd name="T13" fmla="*/ 2147483647 h 820"/>
                <a:gd name="T14" fmla="*/ 0 w 532"/>
                <a:gd name="T15" fmla="*/ 2147483647 h 820"/>
                <a:gd name="T16" fmla="*/ 2147483647 w 532"/>
                <a:gd name="T17" fmla="*/ 2147483647 h 820"/>
                <a:gd name="T18" fmla="*/ 2147483647 w 532"/>
                <a:gd name="T19" fmla="*/ 2147483647 h 820"/>
                <a:gd name="T20" fmla="*/ 2147483647 w 532"/>
                <a:gd name="T21" fmla="*/ 2147483647 h 820"/>
                <a:gd name="T22" fmla="*/ 2147483647 w 532"/>
                <a:gd name="T23" fmla="*/ 2147483647 h 820"/>
                <a:gd name="T24" fmla="*/ 2147483647 w 532"/>
                <a:gd name="T25" fmla="*/ 2147483647 h 820"/>
                <a:gd name="T26" fmla="*/ 2147483647 w 532"/>
                <a:gd name="T27" fmla="*/ 0 h 820"/>
                <a:gd name="T28" fmla="*/ 2147483647 w 532"/>
                <a:gd name="T29" fmla="*/ 2147483647 h 820"/>
                <a:gd name="T30" fmla="*/ 2147483647 w 532"/>
                <a:gd name="T31" fmla="*/ 2147483647 h 820"/>
                <a:gd name="T32" fmla="*/ 2147483647 w 532"/>
                <a:gd name="T33" fmla="*/ 2147483647 h 820"/>
                <a:gd name="T34" fmla="*/ 2147483647 w 532"/>
                <a:gd name="T35" fmla="*/ 2147483647 h 820"/>
                <a:gd name="T36" fmla="*/ 2147483647 w 532"/>
                <a:gd name="T37" fmla="*/ 2147483647 h 820"/>
                <a:gd name="T38" fmla="*/ 2147483647 w 532"/>
                <a:gd name="T39" fmla="*/ 2147483647 h 820"/>
                <a:gd name="T40" fmla="*/ 2147483647 w 532"/>
                <a:gd name="T41" fmla="*/ 2147483647 h 820"/>
                <a:gd name="T42" fmla="*/ 2147483647 w 532"/>
                <a:gd name="T43" fmla="*/ 2147483647 h 820"/>
                <a:gd name="T44" fmla="*/ 2147483647 w 532"/>
                <a:gd name="T45" fmla="*/ 2147483647 h 820"/>
                <a:gd name="T46" fmla="*/ 2147483647 w 532"/>
                <a:gd name="T47" fmla="*/ 2147483647 h 820"/>
                <a:gd name="T48" fmla="*/ 2147483647 w 532"/>
                <a:gd name="T49" fmla="*/ 2147483647 h 820"/>
                <a:gd name="T50" fmla="*/ 2147483647 w 532"/>
                <a:gd name="T51" fmla="*/ 2147483647 h 820"/>
                <a:gd name="T52" fmla="*/ 2147483647 w 532"/>
                <a:gd name="T53" fmla="*/ 2147483647 h 820"/>
                <a:gd name="T54" fmla="*/ 2147483647 w 532"/>
                <a:gd name="T55" fmla="*/ 2147483647 h 820"/>
                <a:gd name="T56" fmla="*/ 2147483647 w 532"/>
                <a:gd name="T57" fmla="*/ 2147483647 h 820"/>
                <a:gd name="T58" fmla="*/ 2147483647 w 532"/>
                <a:gd name="T59" fmla="*/ 2147483647 h 820"/>
                <a:gd name="T60" fmla="*/ 2147483647 w 532"/>
                <a:gd name="T61" fmla="*/ 2147483647 h 820"/>
                <a:gd name="T62" fmla="*/ 2147483647 w 532"/>
                <a:gd name="T63" fmla="*/ 2147483647 h 820"/>
                <a:gd name="T64" fmla="*/ 2147483647 w 532"/>
                <a:gd name="T65" fmla="*/ 2147483647 h 820"/>
                <a:gd name="T66" fmla="*/ 2147483647 w 532"/>
                <a:gd name="T67" fmla="*/ 2147483647 h 820"/>
                <a:gd name="T68" fmla="*/ 2147483647 w 532"/>
                <a:gd name="T69" fmla="*/ 2147483647 h 820"/>
                <a:gd name="T70" fmla="*/ 2147483647 w 532"/>
                <a:gd name="T71" fmla="*/ 2147483647 h 820"/>
                <a:gd name="T72" fmla="*/ 2147483647 w 532"/>
                <a:gd name="T73" fmla="*/ 2147483647 h 820"/>
                <a:gd name="T74" fmla="*/ 2147483647 w 532"/>
                <a:gd name="T75" fmla="*/ 2147483647 h 820"/>
                <a:gd name="T76" fmla="*/ 2147483647 w 532"/>
                <a:gd name="T77" fmla="*/ 2147483647 h 820"/>
                <a:gd name="T78" fmla="*/ 2147483647 w 532"/>
                <a:gd name="T79" fmla="*/ 2147483647 h 820"/>
                <a:gd name="T80" fmla="*/ 2147483647 w 532"/>
                <a:gd name="T81" fmla="*/ 2147483647 h 820"/>
                <a:gd name="T82" fmla="*/ 2147483647 w 532"/>
                <a:gd name="T83" fmla="*/ 2147483647 h 820"/>
                <a:gd name="T84" fmla="*/ 2147483647 w 532"/>
                <a:gd name="T85" fmla="*/ 2147483647 h 820"/>
                <a:gd name="T86" fmla="*/ 2147483647 w 532"/>
                <a:gd name="T87" fmla="*/ 2147483647 h 820"/>
                <a:gd name="T88" fmla="*/ 2147483647 w 532"/>
                <a:gd name="T89" fmla="*/ 2147483647 h 820"/>
                <a:gd name="T90" fmla="*/ 2147483647 w 532"/>
                <a:gd name="T91" fmla="*/ 2147483647 h 820"/>
                <a:gd name="T92" fmla="*/ 2147483647 w 532"/>
                <a:gd name="T93" fmla="*/ 2147483647 h 820"/>
                <a:gd name="T94" fmla="*/ 2147483647 w 532"/>
                <a:gd name="T95" fmla="*/ 2147483647 h 820"/>
                <a:gd name="T96" fmla="*/ 2147483647 w 532"/>
                <a:gd name="T97" fmla="*/ 2147483647 h 820"/>
                <a:gd name="T98" fmla="*/ 2147483647 w 532"/>
                <a:gd name="T99" fmla="*/ 2147483647 h 820"/>
                <a:gd name="T100" fmla="*/ 2147483647 w 532"/>
                <a:gd name="T101" fmla="*/ 2147483647 h 820"/>
                <a:gd name="T102" fmla="*/ 2147483647 w 532"/>
                <a:gd name="T103" fmla="*/ 2147483647 h 820"/>
                <a:gd name="T104" fmla="*/ 2147483647 w 532"/>
                <a:gd name="T105" fmla="*/ 2147483647 h 820"/>
                <a:gd name="T106" fmla="*/ 2147483647 w 532"/>
                <a:gd name="T107" fmla="*/ 2147483647 h 820"/>
                <a:gd name="T108" fmla="*/ 2147483647 w 532"/>
                <a:gd name="T109" fmla="*/ 2147483647 h 820"/>
                <a:gd name="T110" fmla="*/ 2147483647 w 532"/>
                <a:gd name="T111" fmla="*/ 2147483647 h 820"/>
                <a:gd name="T112" fmla="*/ 2147483647 w 532"/>
                <a:gd name="T113" fmla="*/ 2147483647 h 820"/>
                <a:gd name="T114" fmla="*/ 2147483647 w 532"/>
                <a:gd name="T115" fmla="*/ 2147483647 h 8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2"/>
                <a:gd name="T175" fmla="*/ 0 h 820"/>
                <a:gd name="T176" fmla="*/ 532 w 532"/>
                <a:gd name="T177" fmla="*/ 820 h 8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2" h="820">
                  <a:moveTo>
                    <a:pt x="98" y="451"/>
                  </a:moveTo>
                  <a:lnTo>
                    <a:pt x="49" y="386"/>
                  </a:lnTo>
                  <a:lnTo>
                    <a:pt x="41" y="369"/>
                  </a:lnTo>
                  <a:lnTo>
                    <a:pt x="24" y="345"/>
                  </a:lnTo>
                  <a:lnTo>
                    <a:pt x="8" y="312"/>
                  </a:lnTo>
                  <a:lnTo>
                    <a:pt x="0" y="304"/>
                  </a:lnTo>
                  <a:lnTo>
                    <a:pt x="0" y="295"/>
                  </a:lnTo>
                  <a:lnTo>
                    <a:pt x="8" y="287"/>
                  </a:lnTo>
                  <a:lnTo>
                    <a:pt x="8" y="271"/>
                  </a:lnTo>
                  <a:lnTo>
                    <a:pt x="16" y="263"/>
                  </a:lnTo>
                  <a:lnTo>
                    <a:pt x="16" y="230"/>
                  </a:lnTo>
                  <a:lnTo>
                    <a:pt x="57" y="82"/>
                  </a:lnTo>
                  <a:lnTo>
                    <a:pt x="82" y="0"/>
                  </a:lnTo>
                  <a:lnTo>
                    <a:pt x="131" y="9"/>
                  </a:lnTo>
                  <a:lnTo>
                    <a:pt x="221" y="33"/>
                  </a:lnTo>
                  <a:lnTo>
                    <a:pt x="303" y="50"/>
                  </a:lnTo>
                  <a:lnTo>
                    <a:pt x="311" y="50"/>
                  </a:lnTo>
                  <a:lnTo>
                    <a:pt x="458" y="82"/>
                  </a:lnTo>
                  <a:lnTo>
                    <a:pt x="516" y="99"/>
                  </a:lnTo>
                  <a:lnTo>
                    <a:pt x="532" y="99"/>
                  </a:lnTo>
                  <a:lnTo>
                    <a:pt x="516" y="205"/>
                  </a:lnTo>
                  <a:lnTo>
                    <a:pt x="499" y="295"/>
                  </a:lnTo>
                  <a:lnTo>
                    <a:pt x="491" y="320"/>
                  </a:lnTo>
                  <a:lnTo>
                    <a:pt x="483" y="353"/>
                  </a:lnTo>
                  <a:lnTo>
                    <a:pt x="467" y="443"/>
                  </a:lnTo>
                  <a:lnTo>
                    <a:pt x="467" y="459"/>
                  </a:lnTo>
                  <a:lnTo>
                    <a:pt x="458" y="500"/>
                  </a:lnTo>
                  <a:lnTo>
                    <a:pt x="442" y="558"/>
                  </a:lnTo>
                  <a:lnTo>
                    <a:pt x="434" y="623"/>
                  </a:lnTo>
                  <a:lnTo>
                    <a:pt x="434" y="640"/>
                  </a:lnTo>
                  <a:lnTo>
                    <a:pt x="417" y="705"/>
                  </a:lnTo>
                  <a:lnTo>
                    <a:pt x="409" y="721"/>
                  </a:lnTo>
                  <a:lnTo>
                    <a:pt x="401" y="721"/>
                  </a:lnTo>
                  <a:lnTo>
                    <a:pt x="385" y="705"/>
                  </a:lnTo>
                  <a:lnTo>
                    <a:pt x="377" y="705"/>
                  </a:lnTo>
                  <a:lnTo>
                    <a:pt x="368" y="705"/>
                  </a:lnTo>
                  <a:lnTo>
                    <a:pt x="360" y="705"/>
                  </a:lnTo>
                  <a:lnTo>
                    <a:pt x="352" y="713"/>
                  </a:lnTo>
                  <a:lnTo>
                    <a:pt x="360" y="730"/>
                  </a:lnTo>
                  <a:lnTo>
                    <a:pt x="352" y="746"/>
                  </a:lnTo>
                  <a:lnTo>
                    <a:pt x="352" y="754"/>
                  </a:lnTo>
                  <a:lnTo>
                    <a:pt x="352" y="762"/>
                  </a:lnTo>
                  <a:lnTo>
                    <a:pt x="352" y="787"/>
                  </a:lnTo>
                  <a:lnTo>
                    <a:pt x="352" y="795"/>
                  </a:lnTo>
                  <a:lnTo>
                    <a:pt x="352" y="803"/>
                  </a:lnTo>
                  <a:lnTo>
                    <a:pt x="344" y="812"/>
                  </a:lnTo>
                  <a:lnTo>
                    <a:pt x="352" y="812"/>
                  </a:lnTo>
                  <a:lnTo>
                    <a:pt x="344" y="812"/>
                  </a:lnTo>
                  <a:lnTo>
                    <a:pt x="344" y="820"/>
                  </a:lnTo>
                  <a:lnTo>
                    <a:pt x="278" y="721"/>
                  </a:lnTo>
                  <a:lnTo>
                    <a:pt x="262" y="697"/>
                  </a:lnTo>
                  <a:lnTo>
                    <a:pt x="180" y="574"/>
                  </a:lnTo>
                  <a:lnTo>
                    <a:pt x="131" y="508"/>
                  </a:lnTo>
                  <a:lnTo>
                    <a:pt x="98" y="451"/>
                  </a:lnTo>
                  <a:close/>
                </a:path>
              </a:pathLst>
            </a:custGeom>
            <a:solidFill>
              <a:schemeClr val="accent1">
                <a:lumMod val="90000"/>
                <a:lumOff val="10000"/>
              </a:schemeClr>
            </a:solidFill>
            <a:ln w="3175">
              <a:solidFill>
                <a:schemeClr val="tx1"/>
              </a:solidFill>
              <a:round/>
              <a:headEnd/>
              <a:tailEnd/>
            </a:ln>
          </p:spPr>
          <p:txBody>
            <a:bodyPr/>
            <a:lstStyle/>
            <a:p>
              <a:endParaRPr lang="en-US"/>
            </a:p>
          </p:txBody>
        </p:sp>
        <p:sp>
          <p:nvSpPr>
            <p:cNvPr id="34" name="Freeform 31"/>
            <p:cNvSpPr>
              <a:spLocks noChangeAspect="1"/>
            </p:cNvSpPr>
            <p:nvPr/>
          </p:nvSpPr>
          <p:spPr bwMode="auto">
            <a:xfrm>
              <a:off x="8594725" y="1673225"/>
              <a:ext cx="203200" cy="454025"/>
            </a:xfrm>
            <a:custGeom>
              <a:avLst/>
              <a:gdLst>
                <a:gd name="T0" fmla="*/ 2147483647 w 131"/>
                <a:gd name="T1" fmla="*/ 2147483647 h 295"/>
                <a:gd name="T2" fmla="*/ 2147483647 w 131"/>
                <a:gd name="T3" fmla="*/ 2147483647 h 295"/>
                <a:gd name="T4" fmla="*/ 2147483647 w 131"/>
                <a:gd name="T5" fmla="*/ 2147483647 h 295"/>
                <a:gd name="T6" fmla="*/ 2147483647 w 131"/>
                <a:gd name="T7" fmla="*/ 2147483647 h 295"/>
                <a:gd name="T8" fmla="*/ 2147483647 w 131"/>
                <a:gd name="T9" fmla="*/ 2147483647 h 295"/>
                <a:gd name="T10" fmla="*/ 2147483647 w 131"/>
                <a:gd name="T11" fmla="*/ 2147483647 h 295"/>
                <a:gd name="T12" fmla="*/ 2147483647 w 131"/>
                <a:gd name="T13" fmla="*/ 2147483647 h 295"/>
                <a:gd name="T14" fmla="*/ 2147483647 w 131"/>
                <a:gd name="T15" fmla="*/ 2147483647 h 295"/>
                <a:gd name="T16" fmla="*/ 0 w 131"/>
                <a:gd name="T17" fmla="*/ 2147483647 h 295"/>
                <a:gd name="T18" fmla="*/ 2147483647 w 131"/>
                <a:gd name="T19" fmla="*/ 2147483647 h 295"/>
                <a:gd name="T20" fmla="*/ 0 w 131"/>
                <a:gd name="T21" fmla="*/ 2147483647 h 295"/>
                <a:gd name="T22" fmla="*/ 0 w 131"/>
                <a:gd name="T23" fmla="*/ 2147483647 h 295"/>
                <a:gd name="T24" fmla="*/ 0 w 131"/>
                <a:gd name="T25" fmla="*/ 2147483647 h 295"/>
                <a:gd name="T26" fmla="*/ 2147483647 w 131"/>
                <a:gd name="T27" fmla="*/ 2147483647 h 295"/>
                <a:gd name="T28" fmla="*/ 2147483647 w 131"/>
                <a:gd name="T29" fmla="*/ 2147483647 h 295"/>
                <a:gd name="T30" fmla="*/ 2147483647 w 131"/>
                <a:gd name="T31" fmla="*/ 2147483647 h 295"/>
                <a:gd name="T32" fmla="*/ 2147483647 w 131"/>
                <a:gd name="T33" fmla="*/ 2147483647 h 295"/>
                <a:gd name="T34" fmla="*/ 2147483647 w 131"/>
                <a:gd name="T35" fmla="*/ 2147483647 h 295"/>
                <a:gd name="T36" fmla="*/ 2147483647 w 131"/>
                <a:gd name="T37" fmla="*/ 2147483647 h 295"/>
                <a:gd name="T38" fmla="*/ 2147483647 w 131"/>
                <a:gd name="T39" fmla="*/ 2147483647 h 295"/>
                <a:gd name="T40" fmla="*/ 2147483647 w 131"/>
                <a:gd name="T41" fmla="*/ 2147483647 h 295"/>
                <a:gd name="T42" fmla="*/ 2147483647 w 131"/>
                <a:gd name="T43" fmla="*/ 2147483647 h 295"/>
                <a:gd name="T44" fmla="*/ 2147483647 w 131"/>
                <a:gd name="T45" fmla="*/ 2147483647 h 295"/>
                <a:gd name="T46" fmla="*/ 2147483647 w 131"/>
                <a:gd name="T47" fmla="*/ 2147483647 h 295"/>
                <a:gd name="T48" fmla="*/ 2147483647 w 131"/>
                <a:gd name="T49" fmla="*/ 2147483647 h 295"/>
                <a:gd name="T50" fmla="*/ 2147483647 w 131"/>
                <a:gd name="T51" fmla="*/ 2147483647 h 295"/>
                <a:gd name="T52" fmla="*/ 2147483647 w 131"/>
                <a:gd name="T53" fmla="*/ 2147483647 h 295"/>
                <a:gd name="T54" fmla="*/ 2147483647 w 131"/>
                <a:gd name="T55" fmla="*/ 2147483647 h 295"/>
                <a:gd name="T56" fmla="*/ 2147483647 w 131"/>
                <a:gd name="T57" fmla="*/ 2147483647 h 295"/>
                <a:gd name="T58" fmla="*/ 2147483647 w 131"/>
                <a:gd name="T59" fmla="*/ 2147483647 h 295"/>
                <a:gd name="T60" fmla="*/ 2147483647 w 131"/>
                <a:gd name="T61" fmla="*/ 2147483647 h 295"/>
                <a:gd name="T62" fmla="*/ 2147483647 w 131"/>
                <a:gd name="T63" fmla="*/ 2147483647 h 295"/>
                <a:gd name="T64" fmla="*/ 2147483647 w 131"/>
                <a:gd name="T65" fmla="*/ 2147483647 h 295"/>
                <a:gd name="T66" fmla="*/ 2147483647 w 131"/>
                <a:gd name="T67" fmla="*/ 2147483647 h 295"/>
                <a:gd name="T68" fmla="*/ 2147483647 w 131"/>
                <a:gd name="T69" fmla="*/ 2147483647 h 295"/>
                <a:gd name="T70" fmla="*/ 2147483647 w 131"/>
                <a:gd name="T71" fmla="*/ 2147483647 h 295"/>
                <a:gd name="T72" fmla="*/ 2147483647 w 131"/>
                <a:gd name="T73" fmla="*/ 2147483647 h 295"/>
                <a:gd name="T74" fmla="*/ 2147483647 w 131"/>
                <a:gd name="T75" fmla="*/ 2147483647 h 295"/>
                <a:gd name="T76" fmla="*/ 2147483647 w 131"/>
                <a:gd name="T77" fmla="*/ 2147483647 h 295"/>
                <a:gd name="T78" fmla="*/ 2147483647 w 131"/>
                <a:gd name="T79" fmla="*/ 0 h 295"/>
                <a:gd name="T80" fmla="*/ 2147483647 w 131"/>
                <a:gd name="T81" fmla="*/ 2147483647 h 295"/>
                <a:gd name="T82" fmla="*/ 2147483647 w 131"/>
                <a:gd name="T83" fmla="*/ 2147483647 h 295"/>
                <a:gd name="T84" fmla="*/ 2147483647 w 131"/>
                <a:gd name="T85" fmla="*/ 2147483647 h 295"/>
                <a:gd name="T86" fmla="*/ 2147483647 w 131"/>
                <a:gd name="T87" fmla="*/ 2147483647 h 295"/>
                <a:gd name="T88" fmla="*/ 2147483647 w 131"/>
                <a:gd name="T89" fmla="*/ 2147483647 h 295"/>
                <a:gd name="T90" fmla="*/ 2147483647 w 131"/>
                <a:gd name="T91" fmla="*/ 2147483647 h 295"/>
                <a:gd name="T92" fmla="*/ 2147483647 w 131"/>
                <a:gd name="T93" fmla="*/ 2147483647 h 295"/>
                <a:gd name="T94" fmla="*/ 2147483647 w 131"/>
                <a:gd name="T95" fmla="*/ 2147483647 h 295"/>
                <a:gd name="T96" fmla="*/ 2147483647 w 131"/>
                <a:gd name="T97" fmla="*/ 2147483647 h 295"/>
                <a:gd name="T98" fmla="*/ 2147483647 w 131"/>
                <a:gd name="T99" fmla="*/ 2147483647 h 295"/>
                <a:gd name="T100" fmla="*/ 2147483647 w 131"/>
                <a:gd name="T101" fmla="*/ 2147483647 h 295"/>
                <a:gd name="T102" fmla="*/ 2147483647 w 131"/>
                <a:gd name="T103" fmla="*/ 2147483647 h 295"/>
                <a:gd name="T104" fmla="*/ 2147483647 w 131"/>
                <a:gd name="T105" fmla="*/ 2147483647 h 295"/>
                <a:gd name="T106" fmla="*/ 2147483647 w 131"/>
                <a:gd name="T107" fmla="*/ 2147483647 h 295"/>
                <a:gd name="T108" fmla="*/ 2147483647 w 131"/>
                <a:gd name="T109" fmla="*/ 2147483647 h 295"/>
                <a:gd name="T110" fmla="*/ 2147483647 w 131"/>
                <a:gd name="T111" fmla="*/ 2147483647 h 295"/>
                <a:gd name="T112" fmla="*/ 2147483647 w 131"/>
                <a:gd name="T113" fmla="*/ 2147483647 h 295"/>
                <a:gd name="T114" fmla="*/ 2147483647 w 131"/>
                <a:gd name="T115" fmla="*/ 2147483647 h 295"/>
                <a:gd name="T116" fmla="*/ 2147483647 w 131"/>
                <a:gd name="T117" fmla="*/ 2147483647 h 295"/>
                <a:gd name="T118" fmla="*/ 2147483647 w 131"/>
                <a:gd name="T119" fmla="*/ 2147483647 h 295"/>
                <a:gd name="T120" fmla="*/ 2147483647 w 131"/>
                <a:gd name="T121" fmla="*/ 2147483647 h 295"/>
                <a:gd name="T122" fmla="*/ 2147483647 w 131"/>
                <a:gd name="T123" fmla="*/ 2147483647 h 295"/>
                <a:gd name="T124" fmla="*/ 2147483647 w 131"/>
                <a:gd name="T125" fmla="*/ 2147483647 h 2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
                <a:gd name="T190" fmla="*/ 0 h 295"/>
                <a:gd name="T191" fmla="*/ 131 w 131"/>
                <a:gd name="T192" fmla="*/ 295 h 2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 h="295">
                  <a:moveTo>
                    <a:pt x="57" y="279"/>
                  </a:moveTo>
                  <a:lnTo>
                    <a:pt x="57" y="287"/>
                  </a:lnTo>
                  <a:lnTo>
                    <a:pt x="33" y="287"/>
                  </a:lnTo>
                  <a:lnTo>
                    <a:pt x="16" y="295"/>
                  </a:lnTo>
                  <a:lnTo>
                    <a:pt x="8" y="279"/>
                  </a:lnTo>
                  <a:lnTo>
                    <a:pt x="8" y="270"/>
                  </a:lnTo>
                  <a:lnTo>
                    <a:pt x="8" y="262"/>
                  </a:lnTo>
                  <a:lnTo>
                    <a:pt x="8" y="246"/>
                  </a:lnTo>
                  <a:lnTo>
                    <a:pt x="0" y="238"/>
                  </a:lnTo>
                  <a:lnTo>
                    <a:pt x="8" y="229"/>
                  </a:lnTo>
                  <a:lnTo>
                    <a:pt x="0" y="205"/>
                  </a:lnTo>
                  <a:lnTo>
                    <a:pt x="0" y="197"/>
                  </a:lnTo>
                  <a:lnTo>
                    <a:pt x="0" y="188"/>
                  </a:lnTo>
                  <a:lnTo>
                    <a:pt x="8" y="180"/>
                  </a:lnTo>
                  <a:lnTo>
                    <a:pt x="8" y="164"/>
                  </a:lnTo>
                  <a:lnTo>
                    <a:pt x="8" y="156"/>
                  </a:lnTo>
                  <a:lnTo>
                    <a:pt x="8" y="147"/>
                  </a:lnTo>
                  <a:lnTo>
                    <a:pt x="8" y="139"/>
                  </a:lnTo>
                  <a:lnTo>
                    <a:pt x="8" y="123"/>
                  </a:lnTo>
                  <a:lnTo>
                    <a:pt x="16" y="115"/>
                  </a:lnTo>
                  <a:lnTo>
                    <a:pt x="24" y="107"/>
                  </a:lnTo>
                  <a:lnTo>
                    <a:pt x="24" y="98"/>
                  </a:lnTo>
                  <a:lnTo>
                    <a:pt x="33" y="90"/>
                  </a:lnTo>
                  <a:lnTo>
                    <a:pt x="33" y="82"/>
                  </a:lnTo>
                  <a:lnTo>
                    <a:pt x="24" y="66"/>
                  </a:lnTo>
                  <a:lnTo>
                    <a:pt x="24" y="49"/>
                  </a:lnTo>
                  <a:lnTo>
                    <a:pt x="24" y="41"/>
                  </a:lnTo>
                  <a:lnTo>
                    <a:pt x="24" y="33"/>
                  </a:lnTo>
                  <a:lnTo>
                    <a:pt x="24" y="25"/>
                  </a:lnTo>
                  <a:lnTo>
                    <a:pt x="24" y="16"/>
                  </a:lnTo>
                  <a:lnTo>
                    <a:pt x="33" y="8"/>
                  </a:lnTo>
                  <a:lnTo>
                    <a:pt x="41" y="8"/>
                  </a:lnTo>
                  <a:lnTo>
                    <a:pt x="49" y="0"/>
                  </a:lnTo>
                  <a:lnTo>
                    <a:pt x="82" y="107"/>
                  </a:lnTo>
                  <a:lnTo>
                    <a:pt x="98" y="156"/>
                  </a:lnTo>
                  <a:lnTo>
                    <a:pt x="106" y="180"/>
                  </a:lnTo>
                  <a:lnTo>
                    <a:pt x="106" y="197"/>
                  </a:lnTo>
                  <a:lnTo>
                    <a:pt x="115" y="205"/>
                  </a:lnTo>
                  <a:lnTo>
                    <a:pt x="123" y="205"/>
                  </a:lnTo>
                  <a:lnTo>
                    <a:pt x="123" y="221"/>
                  </a:lnTo>
                  <a:lnTo>
                    <a:pt x="123" y="229"/>
                  </a:lnTo>
                  <a:lnTo>
                    <a:pt x="131" y="221"/>
                  </a:lnTo>
                  <a:lnTo>
                    <a:pt x="131" y="246"/>
                  </a:lnTo>
                  <a:lnTo>
                    <a:pt x="123" y="246"/>
                  </a:lnTo>
                  <a:lnTo>
                    <a:pt x="123" y="254"/>
                  </a:lnTo>
                  <a:lnTo>
                    <a:pt x="115" y="254"/>
                  </a:lnTo>
                  <a:lnTo>
                    <a:pt x="106" y="254"/>
                  </a:lnTo>
                  <a:lnTo>
                    <a:pt x="106" y="262"/>
                  </a:lnTo>
                  <a:lnTo>
                    <a:pt x="106" y="270"/>
                  </a:lnTo>
                  <a:lnTo>
                    <a:pt x="57" y="279"/>
                  </a:lnTo>
                  <a:close/>
                </a:path>
              </a:pathLst>
            </a:custGeom>
            <a:solidFill>
              <a:schemeClr val="accent1">
                <a:lumMod val="90000"/>
                <a:lumOff val="10000"/>
              </a:schemeClr>
            </a:solidFill>
            <a:ln w="3175">
              <a:solidFill>
                <a:schemeClr val="tx1"/>
              </a:solidFill>
              <a:round/>
              <a:headEnd/>
              <a:tailEnd/>
            </a:ln>
          </p:spPr>
          <p:txBody>
            <a:bodyPr/>
            <a:lstStyle/>
            <a:p>
              <a:endParaRPr lang="en-US"/>
            </a:p>
          </p:txBody>
        </p:sp>
        <p:sp>
          <p:nvSpPr>
            <p:cNvPr id="35" name="Freeform 32"/>
            <p:cNvSpPr>
              <a:spLocks noChangeAspect="1"/>
            </p:cNvSpPr>
            <p:nvPr/>
          </p:nvSpPr>
          <p:spPr bwMode="auto">
            <a:xfrm>
              <a:off x="8362950" y="2405063"/>
              <a:ext cx="166688" cy="390525"/>
            </a:xfrm>
            <a:custGeom>
              <a:avLst/>
              <a:gdLst>
                <a:gd name="T0" fmla="*/ 2147483647 w 107"/>
                <a:gd name="T1" fmla="*/ 2147483647 h 254"/>
                <a:gd name="T2" fmla="*/ 2147483647 w 107"/>
                <a:gd name="T3" fmla="*/ 2147483647 h 254"/>
                <a:gd name="T4" fmla="*/ 2147483647 w 107"/>
                <a:gd name="T5" fmla="*/ 2147483647 h 254"/>
                <a:gd name="T6" fmla="*/ 2147483647 w 107"/>
                <a:gd name="T7" fmla="*/ 2147483647 h 254"/>
                <a:gd name="T8" fmla="*/ 2147483647 w 107"/>
                <a:gd name="T9" fmla="*/ 2147483647 h 254"/>
                <a:gd name="T10" fmla="*/ 2147483647 w 107"/>
                <a:gd name="T11" fmla="*/ 2147483647 h 254"/>
                <a:gd name="T12" fmla="*/ 2147483647 w 107"/>
                <a:gd name="T13" fmla="*/ 2147483647 h 254"/>
                <a:gd name="T14" fmla="*/ 2147483647 w 107"/>
                <a:gd name="T15" fmla="*/ 2147483647 h 254"/>
                <a:gd name="T16" fmla="*/ 0 w 107"/>
                <a:gd name="T17" fmla="*/ 2147483647 h 254"/>
                <a:gd name="T18" fmla="*/ 2147483647 w 107"/>
                <a:gd name="T19" fmla="*/ 2147483647 h 254"/>
                <a:gd name="T20" fmla="*/ 0 w 107"/>
                <a:gd name="T21" fmla="*/ 2147483647 h 254"/>
                <a:gd name="T22" fmla="*/ 2147483647 w 107"/>
                <a:gd name="T23" fmla="*/ 2147483647 h 254"/>
                <a:gd name="T24" fmla="*/ 2147483647 w 107"/>
                <a:gd name="T25" fmla="*/ 2147483647 h 254"/>
                <a:gd name="T26" fmla="*/ 2147483647 w 107"/>
                <a:gd name="T27" fmla="*/ 2147483647 h 254"/>
                <a:gd name="T28" fmla="*/ 2147483647 w 107"/>
                <a:gd name="T29" fmla="*/ 2147483647 h 254"/>
                <a:gd name="T30" fmla="*/ 2147483647 w 107"/>
                <a:gd name="T31" fmla="*/ 2147483647 h 254"/>
                <a:gd name="T32" fmla="*/ 2147483647 w 107"/>
                <a:gd name="T33" fmla="*/ 2147483647 h 254"/>
                <a:gd name="T34" fmla="*/ 2147483647 w 107"/>
                <a:gd name="T35" fmla="*/ 2147483647 h 254"/>
                <a:gd name="T36" fmla="*/ 2147483647 w 107"/>
                <a:gd name="T37" fmla="*/ 2147483647 h 254"/>
                <a:gd name="T38" fmla="*/ 2147483647 w 107"/>
                <a:gd name="T39" fmla="*/ 2147483647 h 254"/>
                <a:gd name="T40" fmla="*/ 2147483647 w 107"/>
                <a:gd name="T41" fmla="*/ 2147483647 h 254"/>
                <a:gd name="T42" fmla="*/ 2147483647 w 107"/>
                <a:gd name="T43" fmla="*/ 2147483647 h 254"/>
                <a:gd name="T44" fmla="*/ 2147483647 w 107"/>
                <a:gd name="T45" fmla="*/ 2147483647 h 254"/>
                <a:gd name="T46" fmla="*/ 2147483647 w 107"/>
                <a:gd name="T47" fmla="*/ 2147483647 h 254"/>
                <a:gd name="T48" fmla="*/ 2147483647 w 107"/>
                <a:gd name="T49" fmla="*/ 2147483647 h 254"/>
                <a:gd name="T50" fmla="*/ 2147483647 w 107"/>
                <a:gd name="T51" fmla="*/ 2147483647 h 254"/>
                <a:gd name="T52" fmla="*/ 2147483647 w 107"/>
                <a:gd name="T53" fmla="*/ 2147483647 h 254"/>
                <a:gd name="T54" fmla="*/ 2147483647 w 107"/>
                <a:gd name="T55" fmla="*/ 2147483647 h 254"/>
                <a:gd name="T56" fmla="*/ 2147483647 w 107"/>
                <a:gd name="T57" fmla="*/ 2147483647 h 254"/>
                <a:gd name="T58" fmla="*/ 2147483647 w 107"/>
                <a:gd name="T59" fmla="*/ 2147483647 h 254"/>
                <a:gd name="T60" fmla="*/ 2147483647 w 107"/>
                <a:gd name="T61" fmla="*/ 2147483647 h 254"/>
                <a:gd name="T62" fmla="*/ 2147483647 w 107"/>
                <a:gd name="T63" fmla="*/ 2147483647 h 254"/>
                <a:gd name="T64" fmla="*/ 2147483647 w 107"/>
                <a:gd name="T65" fmla="*/ 2147483647 h 254"/>
                <a:gd name="T66" fmla="*/ 2147483647 w 107"/>
                <a:gd name="T67" fmla="*/ 2147483647 h 254"/>
                <a:gd name="T68" fmla="*/ 2147483647 w 107"/>
                <a:gd name="T69" fmla="*/ 2147483647 h 254"/>
                <a:gd name="T70" fmla="*/ 2147483647 w 107"/>
                <a:gd name="T71" fmla="*/ 2147483647 h 254"/>
                <a:gd name="T72" fmla="*/ 2147483647 w 107"/>
                <a:gd name="T73" fmla="*/ 2147483647 h 254"/>
                <a:gd name="T74" fmla="*/ 0 w 107"/>
                <a:gd name="T75" fmla="*/ 2147483647 h 2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
                <a:gd name="T115" fmla="*/ 0 h 254"/>
                <a:gd name="T116" fmla="*/ 107 w 107"/>
                <a:gd name="T117" fmla="*/ 254 h 2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 h="254">
                  <a:moveTo>
                    <a:pt x="0" y="180"/>
                  </a:moveTo>
                  <a:lnTo>
                    <a:pt x="9" y="172"/>
                  </a:lnTo>
                  <a:lnTo>
                    <a:pt x="9" y="164"/>
                  </a:lnTo>
                  <a:lnTo>
                    <a:pt x="17" y="164"/>
                  </a:lnTo>
                  <a:lnTo>
                    <a:pt x="25" y="156"/>
                  </a:lnTo>
                  <a:lnTo>
                    <a:pt x="25" y="148"/>
                  </a:lnTo>
                  <a:lnTo>
                    <a:pt x="33" y="148"/>
                  </a:lnTo>
                  <a:lnTo>
                    <a:pt x="33" y="139"/>
                  </a:lnTo>
                  <a:lnTo>
                    <a:pt x="50" y="123"/>
                  </a:lnTo>
                  <a:lnTo>
                    <a:pt x="33" y="107"/>
                  </a:lnTo>
                  <a:lnTo>
                    <a:pt x="25" y="98"/>
                  </a:lnTo>
                  <a:lnTo>
                    <a:pt x="17" y="90"/>
                  </a:lnTo>
                  <a:lnTo>
                    <a:pt x="9" y="90"/>
                  </a:lnTo>
                  <a:lnTo>
                    <a:pt x="9" y="82"/>
                  </a:lnTo>
                  <a:lnTo>
                    <a:pt x="0" y="74"/>
                  </a:lnTo>
                  <a:lnTo>
                    <a:pt x="9" y="66"/>
                  </a:lnTo>
                  <a:lnTo>
                    <a:pt x="9" y="58"/>
                  </a:lnTo>
                  <a:lnTo>
                    <a:pt x="0" y="49"/>
                  </a:lnTo>
                  <a:lnTo>
                    <a:pt x="17" y="33"/>
                  </a:lnTo>
                  <a:lnTo>
                    <a:pt x="9" y="33"/>
                  </a:lnTo>
                  <a:lnTo>
                    <a:pt x="17" y="25"/>
                  </a:lnTo>
                  <a:lnTo>
                    <a:pt x="17" y="8"/>
                  </a:lnTo>
                  <a:lnTo>
                    <a:pt x="25" y="0"/>
                  </a:lnTo>
                  <a:lnTo>
                    <a:pt x="58" y="8"/>
                  </a:lnTo>
                  <a:lnTo>
                    <a:pt x="66" y="17"/>
                  </a:lnTo>
                  <a:lnTo>
                    <a:pt x="74" y="17"/>
                  </a:lnTo>
                  <a:lnTo>
                    <a:pt x="99" y="25"/>
                  </a:lnTo>
                  <a:lnTo>
                    <a:pt x="99" y="33"/>
                  </a:lnTo>
                  <a:lnTo>
                    <a:pt x="99" y="41"/>
                  </a:lnTo>
                  <a:lnTo>
                    <a:pt x="99" y="49"/>
                  </a:lnTo>
                  <a:lnTo>
                    <a:pt x="91" y="58"/>
                  </a:lnTo>
                  <a:lnTo>
                    <a:pt x="82" y="58"/>
                  </a:lnTo>
                  <a:lnTo>
                    <a:pt x="82" y="66"/>
                  </a:lnTo>
                  <a:lnTo>
                    <a:pt x="82" y="74"/>
                  </a:lnTo>
                  <a:lnTo>
                    <a:pt x="82" y="82"/>
                  </a:lnTo>
                  <a:lnTo>
                    <a:pt x="91" y="82"/>
                  </a:lnTo>
                  <a:lnTo>
                    <a:pt x="107" y="90"/>
                  </a:lnTo>
                  <a:lnTo>
                    <a:pt x="107" y="115"/>
                  </a:lnTo>
                  <a:lnTo>
                    <a:pt x="107" y="123"/>
                  </a:lnTo>
                  <a:lnTo>
                    <a:pt x="107" y="139"/>
                  </a:lnTo>
                  <a:lnTo>
                    <a:pt x="107" y="156"/>
                  </a:lnTo>
                  <a:lnTo>
                    <a:pt x="107" y="172"/>
                  </a:lnTo>
                  <a:lnTo>
                    <a:pt x="99" y="172"/>
                  </a:lnTo>
                  <a:lnTo>
                    <a:pt x="99" y="180"/>
                  </a:lnTo>
                  <a:lnTo>
                    <a:pt x="91" y="180"/>
                  </a:lnTo>
                  <a:lnTo>
                    <a:pt x="91" y="189"/>
                  </a:lnTo>
                  <a:lnTo>
                    <a:pt x="91" y="197"/>
                  </a:lnTo>
                  <a:lnTo>
                    <a:pt x="82" y="213"/>
                  </a:lnTo>
                  <a:lnTo>
                    <a:pt x="74" y="238"/>
                  </a:lnTo>
                  <a:lnTo>
                    <a:pt x="66" y="246"/>
                  </a:lnTo>
                  <a:lnTo>
                    <a:pt x="66" y="254"/>
                  </a:lnTo>
                  <a:lnTo>
                    <a:pt x="66" y="238"/>
                  </a:lnTo>
                  <a:lnTo>
                    <a:pt x="58" y="230"/>
                  </a:lnTo>
                  <a:lnTo>
                    <a:pt x="50" y="230"/>
                  </a:lnTo>
                  <a:lnTo>
                    <a:pt x="41" y="230"/>
                  </a:lnTo>
                  <a:lnTo>
                    <a:pt x="17" y="213"/>
                  </a:lnTo>
                  <a:lnTo>
                    <a:pt x="0" y="205"/>
                  </a:lnTo>
                  <a:lnTo>
                    <a:pt x="9" y="197"/>
                  </a:lnTo>
                  <a:lnTo>
                    <a:pt x="0" y="197"/>
                  </a:lnTo>
                  <a:lnTo>
                    <a:pt x="0" y="180"/>
                  </a:lnTo>
                  <a:close/>
                </a:path>
              </a:pathLst>
            </a:custGeom>
            <a:noFill/>
            <a:ln w="3175">
              <a:solidFill>
                <a:schemeClr val="tx1"/>
              </a:solidFill>
              <a:round/>
              <a:headEnd/>
              <a:tailEnd/>
            </a:ln>
          </p:spPr>
          <p:txBody>
            <a:bodyPr/>
            <a:lstStyle/>
            <a:p>
              <a:endParaRPr lang="en-US"/>
            </a:p>
          </p:txBody>
        </p:sp>
        <p:sp>
          <p:nvSpPr>
            <p:cNvPr id="36" name="Freeform 33"/>
            <p:cNvSpPr>
              <a:spLocks noChangeAspect="1"/>
            </p:cNvSpPr>
            <p:nvPr/>
          </p:nvSpPr>
          <p:spPr bwMode="auto">
            <a:xfrm>
              <a:off x="3971925" y="3289300"/>
              <a:ext cx="920750" cy="933450"/>
            </a:xfrm>
            <a:custGeom>
              <a:avLst/>
              <a:gdLst>
                <a:gd name="T0" fmla="*/ 2147483647 w 589"/>
                <a:gd name="T1" fmla="*/ 2147483647 h 606"/>
                <a:gd name="T2" fmla="*/ 2147483647 w 589"/>
                <a:gd name="T3" fmla="*/ 2147483647 h 606"/>
                <a:gd name="T4" fmla="*/ 2147483647 w 589"/>
                <a:gd name="T5" fmla="*/ 2147483647 h 606"/>
                <a:gd name="T6" fmla="*/ 2147483647 w 589"/>
                <a:gd name="T7" fmla="*/ 2147483647 h 606"/>
                <a:gd name="T8" fmla="*/ 2147483647 w 589"/>
                <a:gd name="T9" fmla="*/ 2147483647 h 606"/>
                <a:gd name="T10" fmla="*/ 2147483647 w 589"/>
                <a:gd name="T11" fmla="*/ 2147483647 h 606"/>
                <a:gd name="T12" fmla="*/ 2147483647 w 589"/>
                <a:gd name="T13" fmla="*/ 2147483647 h 606"/>
                <a:gd name="T14" fmla="*/ 2147483647 w 589"/>
                <a:gd name="T15" fmla="*/ 2147483647 h 606"/>
                <a:gd name="T16" fmla="*/ 2147483647 w 589"/>
                <a:gd name="T17" fmla="*/ 2147483647 h 606"/>
                <a:gd name="T18" fmla="*/ 2147483647 w 589"/>
                <a:gd name="T19" fmla="*/ 2147483647 h 606"/>
                <a:gd name="T20" fmla="*/ 2147483647 w 589"/>
                <a:gd name="T21" fmla="*/ 2147483647 h 606"/>
                <a:gd name="T22" fmla="*/ 2147483647 w 589"/>
                <a:gd name="T23" fmla="*/ 2147483647 h 606"/>
                <a:gd name="T24" fmla="*/ 2147483647 w 589"/>
                <a:gd name="T25" fmla="*/ 2147483647 h 606"/>
                <a:gd name="T26" fmla="*/ 2147483647 w 589"/>
                <a:gd name="T27" fmla="*/ 2147483647 h 606"/>
                <a:gd name="T28" fmla="*/ 2147483647 w 589"/>
                <a:gd name="T29" fmla="*/ 2147483647 h 606"/>
                <a:gd name="T30" fmla="*/ 2147483647 w 589"/>
                <a:gd name="T31" fmla="*/ 2147483647 h 606"/>
                <a:gd name="T32" fmla="*/ 2147483647 w 589"/>
                <a:gd name="T33" fmla="*/ 2147483647 h 606"/>
                <a:gd name="T34" fmla="*/ 0 w 589"/>
                <a:gd name="T35" fmla="*/ 2147483647 h 606"/>
                <a:gd name="T36" fmla="*/ 2147483647 w 589"/>
                <a:gd name="T37" fmla="*/ 2147483647 h 606"/>
                <a:gd name="T38" fmla="*/ 2147483647 w 589"/>
                <a:gd name="T39" fmla="*/ 2147483647 h 606"/>
                <a:gd name="T40" fmla="*/ 2147483647 w 589"/>
                <a:gd name="T41" fmla="*/ 2147483647 h 606"/>
                <a:gd name="T42" fmla="*/ 2147483647 w 589"/>
                <a:gd name="T43" fmla="*/ 2147483647 h 606"/>
                <a:gd name="T44" fmla="*/ 2147483647 w 589"/>
                <a:gd name="T45" fmla="*/ 2147483647 h 606"/>
                <a:gd name="T46" fmla="*/ 2147483647 w 589"/>
                <a:gd name="T47" fmla="*/ 2147483647 h 606"/>
                <a:gd name="T48" fmla="*/ 2147483647 w 589"/>
                <a:gd name="T49" fmla="*/ 2147483647 h 606"/>
                <a:gd name="T50" fmla="*/ 2147483647 w 589"/>
                <a:gd name="T51" fmla="*/ 0 h 606"/>
                <a:gd name="T52" fmla="*/ 2147483647 w 589"/>
                <a:gd name="T53" fmla="*/ 2147483647 h 606"/>
                <a:gd name="T54" fmla="*/ 2147483647 w 589"/>
                <a:gd name="T55" fmla="*/ 2147483647 h 606"/>
                <a:gd name="T56" fmla="*/ 2147483647 w 589"/>
                <a:gd name="T57" fmla="*/ 2147483647 h 606"/>
                <a:gd name="T58" fmla="*/ 2147483647 w 589"/>
                <a:gd name="T59" fmla="*/ 2147483647 h 606"/>
                <a:gd name="T60" fmla="*/ 2147483647 w 589"/>
                <a:gd name="T61" fmla="*/ 2147483647 h 606"/>
                <a:gd name="T62" fmla="*/ 2147483647 w 589"/>
                <a:gd name="T63" fmla="*/ 2147483647 h 606"/>
                <a:gd name="T64" fmla="*/ 2147483647 w 589"/>
                <a:gd name="T65" fmla="*/ 2147483647 h 606"/>
                <a:gd name="T66" fmla="*/ 2147483647 w 589"/>
                <a:gd name="T67" fmla="*/ 2147483647 h 606"/>
                <a:gd name="T68" fmla="*/ 2147483647 w 589"/>
                <a:gd name="T69" fmla="*/ 2147483647 h 606"/>
                <a:gd name="T70" fmla="*/ 2147483647 w 589"/>
                <a:gd name="T71" fmla="*/ 2147483647 h 606"/>
                <a:gd name="T72" fmla="*/ 2147483647 w 589"/>
                <a:gd name="T73" fmla="*/ 2147483647 h 606"/>
                <a:gd name="T74" fmla="*/ 2147483647 w 589"/>
                <a:gd name="T75" fmla="*/ 2147483647 h 606"/>
                <a:gd name="T76" fmla="*/ 2147483647 w 589"/>
                <a:gd name="T77" fmla="*/ 2147483647 h 606"/>
                <a:gd name="T78" fmla="*/ 2147483647 w 589"/>
                <a:gd name="T79" fmla="*/ 2147483647 h 606"/>
                <a:gd name="T80" fmla="*/ 2147483647 w 589"/>
                <a:gd name="T81" fmla="*/ 2147483647 h 606"/>
                <a:gd name="T82" fmla="*/ 2147483647 w 589"/>
                <a:gd name="T83" fmla="*/ 2147483647 h 606"/>
                <a:gd name="T84" fmla="*/ 2147483647 w 589"/>
                <a:gd name="T85" fmla="*/ 2147483647 h 606"/>
                <a:gd name="T86" fmla="*/ 2147483647 w 589"/>
                <a:gd name="T87" fmla="*/ 2147483647 h 606"/>
                <a:gd name="T88" fmla="*/ 2147483647 w 589"/>
                <a:gd name="T89" fmla="*/ 2147483647 h 606"/>
                <a:gd name="T90" fmla="*/ 2147483647 w 589"/>
                <a:gd name="T91" fmla="*/ 2147483647 h 606"/>
                <a:gd name="T92" fmla="*/ 2147483647 w 589"/>
                <a:gd name="T93" fmla="*/ 2147483647 h 606"/>
                <a:gd name="T94" fmla="*/ 2147483647 w 589"/>
                <a:gd name="T95" fmla="*/ 2147483647 h 606"/>
                <a:gd name="T96" fmla="*/ 2147483647 w 589"/>
                <a:gd name="T97" fmla="*/ 2147483647 h 606"/>
                <a:gd name="T98" fmla="*/ 2147483647 w 589"/>
                <a:gd name="T99" fmla="*/ 2147483647 h 606"/>
                <a:gd name="T100" fmla="*/ 2147483647 w 589"/>
                <a:gd name="T101" fmla="*/ 2147483647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9"/>
                <a:gd name="T154" fmla="*/ 0 h 606"/>
                <a:gd name="T155" fmla="*/ 589 w 589"/>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9" h="606">
                  <a:moveTo>
                    <a:pt x="548" y="524"/>
                  </a:moveTo>
                  <a:lnTo>
                    <a:pt x="540" y="573"/>
                  </a:lnTo>
                  <a:lnTo>
                    <a:pt x="540" y="581"/>
                  </a:lnTo>
                  <a:lnTo>
                    <a:pt x="516" y="581"/>
                  </a:lnTo>
                  <a:lnTo>
                    <a:pt x="483" y="573"/>
                  </a:lnTo>
                  <a:lnTo>
                    <a:pt x="458" y="573"/>
                  </a:lnTo>
                  <a:lnTo>
                    <a:pt x="385" y="565"/>
                  </a:lnTo>
                  <a:lnTo>
                    <a:pt x="376" y="565"/>
                  </a:lnTo>
                  <a:lnTo>
                    <a:pt x="278" y="557"/>
                  </a:lnTo>
                  <a:lnTo>
                    <a:pt x="245" y="557"/>
                  </a:lnTo>
                  <a:lnTo>
                    <a:pt x="221" y="557"/>
                  </a:lnTo>
                  <a:lnTo>
                    <a:pt x="221" y="573"/>
                  </a:lnTo>
                  <a:lnTo>
                    <a:pt x="229" y="573"/>
                  </a:lnTo>
                  <a:lnTo>
                    <a:pt x="163" y="565"/>
                  </a:lnTo>
                  <a:lnTo>
                    <a:pt x="81" y="557"/>
                  </a:lnTo>
                  <a:lnTo>
                    <a:pt x="73" y="606"/>
                  </a:lnTo>
                  <a:lnTo>
                    <a:pt x="0" y="598"/>
                  </a:lnTo>
                  <a:lnTo>
                    <a:pt x="16" y="483"/>
                  </a:lnTo>
                  <a:lnTo>
                    <a:pt x="24" y="442"/>
                  </a:lnTo>
                  <a:lnTo>
                    <a:pt x="24" y="401"/>
                  </a:lnTo>
                  <a:lnTo>
                    <a:pt x="41" y="336"/>
                  </a:lnTo>
                  <a:lnTo>
                    <a:pt x="49" y="254"/>
                  </a:lnTo>
                  <a:lnTo>
                    <a:pt x="57" y="213"/>
                  </a:lnTo>
                  <a:lnTo>
                    <a:pt x="65" y="106"/>
                  </a:lnTo>
                  <a:lnTo>
                    <a:pt x="81" y="0"/>
                  </a:lnTo>
                  <a:lnTo>
                    <a:pt x="139" y="8"/>
                  </a:lnTo>
                  <a:lnTo>
                    <a:pt x="213" y="16"/>
                  </a:lnTo>
                  <a:lnTo>
                    <a:pt x="221" y="16"/>
                  </a:lnTo>
                  <a:lnTo>
                    <a:pt x="294" y="24"/>
                  </a:lnTo>
                  <a:lnTo>
                    <a:pt x="335" y="32"/>
                  </a:lnTo>
                  <a:lnTo>
                    <a:pt x="360" y="32"/>
                  </a:lnTo>
                  <a:lnTo>
                    <a:pt x="401" y="41"/>
                  </a:lnTo>
                  <a:lnTo>
                    <a:pt x="409" y="41"/>
                  </a:lnTo>
                  <a:lnTo>
                    <a:pt x="507" y="49"/>
                  </a:lnTo>
                  <a:lnTo>
                    <a:pt x="581" y="49"/>
                  </a:lnTo>
                  <a:lnTo>
                    <a:pt x="589" y="57"/>
                  </a:lnTo>
                  <a:lnTo>
                    <a:pt x="581" y="106"/>
                  </a:lnTo>
                  <a:lnTo>
                    <a:pt x="581" y="155"/>
                  </a:lnTo>
                  <a:lnTo>
                    <a:pt x="573" y="188"/>
                  </a:lnTo>
                  <a:lnTo>
                    <a:pt x="573" y="196"/>
                  </a:lnTo>
                  <a:lnTo>
                    <a:pt x="573" y="245"/>
                  </a:lnTo>
                  <a:lnTo>
                    <a:pt x="565" y="270"/>
                  </a:lnTo>
                  <a:lnTo>
                    <a:pt x="565" y="295"/>
                  </a:lnTo>
                  <a:lnTo>
                    <a:pt x="565" y="336"/>
                  </a:lnTo>
                  <a:lnTo>
                    <a:pt x="557" y="393"/>
                  </a:lnTo>
                  <a:lnTo>
                    <a:pt x="557" y="417"/>
                  </a:lnTo>
                  <a:lnTo>
                    <a:pt x="557" y="434"/>
                  </a:lnTo>
                  <a:lnTo>
                    <a:pt x="548" y="483"/>
                  </a:lnTo>
                  <a:lnTo>
                    <a:pt x="548" y="524"/>
                  </a:lnTo>
                  <a:close/>
                </a:path>
              </a:pathLst>
            </a:custGeom>
            <a:noFill/>
            <a:ln w="3175">
              <a:solidFill>
                <a:schemeClr val="tx1"/>
              </a:solidFill>
              <a:round/>
              <a:headEnd/>
              <a:tailEnd/>
            </a:ln>
          </p:spPr>
          <p:txBody>
            <a:bodyPr/>
            <a:lstStyle/>
            <a:p>
              <a:endParaRPr lang="en-US"/>
            </a:p>
          </p:txBody>
        </p:sp>
        <p:sp>
          <p:nvSpPr>
            <p:cNvPr id="37" name="Freeform 34"/>
            <p:cNvSpPr>
              <a:spLocks noChangeAspect="1" noEditPoints="1"/>
            </p:cNvSpPr>
            <p:nvPr/>
          </p:nvSpPr>
          <p:spPr bwMode="auto">
            <a:xfrm>
              <a:off x="7775575" y="1785938"/>
              <a:ext cx="984250" cy="731837"/>
            </a:xfrm>
            <a:custGeom>
              <a:avLst/>
              <a:gdLst>
                <a:gd name="T0" fmla="*/ 2147483647 w 630"/>
                <a:gd name="T1" fmla="*/ 2147483647 h 475"/>
                <a:gd name="T2" fmla="*/ 2147483647 w 630"/>
                <a:gd name="T3" fmla="*/ 2147483647 h 475"/>
                <a:gd name="T4" fmla="*/ 2147483647 w 630"/>
                <a:gd name="T5" fmla="*/ 2147483647 h 475"/>
                <a:gd name="T6" fmla="*/ 2147483647 w 630"/>
                <a:gd name="T7" fmla="*/ 2147483647 h 475"/>
                <a:gd name="T8" fmla="*/ 2147483647 w 630"/>
                <a:gd name="T9" fmla="*/ 2147483647 h 475"/>
                <a:gd name="T10" fmla="*/ 2147483647 w 630"/>
                <a:gd name="T11" fmla="*/ 2147483647 h 475"/>
                <a:gd name="T12" fmla="*/ 2147483647 w 630"/>
                <a:gd name="T13" fmla="*/ 2147483647 h 475"/>
                <a:gd name="T14" fmla="*/ 2147483647 w 630"/>
                <a:gd name="T15" fmla="*/ 2147483647 h 475"/>
                <a:gd name="T16" fmla="*/ 2147483647 w 630"/>
                <a:gd name="T17" fmla="*/ 2147483647 h 475"/>
                <a:gd name="T18" fmla="*/ 2147483647 w 630"/>
                <a:gd name="T19" fmla="*/ 2147483647 h 475"/>
                <a:gd name="T20" fmla="*/ 2147483647 w 630"/>
                <a:gd name="T21" fmla="*/ 2147483647 h 475"/>
                <a:gd name="T22" fmla="*/ 2147483647 w 630"/>
                <a:gd name="T23" fmla="*/ 2147483647 h 475"/>
                <a:gd name="T24" fmla="*/ 2147483647 w 630"/>
                <a:gd name="T25" fmla="*/ 2147483647 h 475"/>
                <a:gd name="T26" fmla="*/ 2147483647 w 630"/>
                <a:gd name="T27" fmla="*/ 2147483647 h 475"/>
                <a:gd name="T28" fmla="*/ 2147483647 w 630"/>
                <a:gd name="T29" fmla="*/ 2147483647 h 475"/>
                <a:gd name="T30" fmla="*/ 2147483647 w 630"/>
                <a:gd name="T31" fmla="*/ 2147483647 h 475"/>
                <a:gd name="T32" fmla="*/ 2147483647 w 630"/>
                <a:gd name="T33" fmla="*/ 2147483647 h 475"/>
                <a:gd name="T34" fmla="*/ 2147483647 w 630"/>
                <a:gd name="T35" fmla="*/ 2147483647 h 475"/>
                <a:gd name="T36" fmla="*/ 2147483647 w 630"/>
                <a:gd name="T37" fmla="*/ 2147483647 h 475"/>
                <a:gd name="T38" fmla="*/ 2147483647 w 630"/>
                <a:gd name="T39" fmla="*/ 2147483647 h 475"/>
                <a:gd name="T40" fmla="*/ 2147483647 w 630"/>
                <a:gd name="T41" fmla="*/ 2147483647 h 475"/>
                <a:gd name="T42" fmla="*/ 2147483647 w 630"/>
                <a:gd name="T43" fmla="*/ 2147483647 h 475"/>
                <a:gd name="T44" fmla="*/ 2147483647 w 630"/>
                <a:gd name="T45" fmla="*/ 2147483647 h 475"/>
                <a:gd name="T46" fmla="*/ 2147483647 w 630"/>
                <a:gd name="T47" fmla="*/ 2147483647 h 475"/>
                <a:gd name="T48" fmla="*/ 2147483647 w 630"/>
                <a:gd name="T49" fmla="*/ 2147483647 h 475"/>
                <a:gd name="T50" fmla="*/ 2147483647 w 630"/>
                <a:gd name="T51" fmla="*/ 2147483647 h 475"/>
                <a:gd name="T52" fmla="*/ 2147483647 w 630"/>
                <a:gd name="T53" fmla="*/ 2147483647 h 475"/>
                <a:gd name="T54" fmla="*/ 2147483647 w 630"/>
                <a:gd name="T55" fmla="*/ 2147483647 h 475"/>
                <a:gd name="T56" fmla="*/ 2147483647 w 630"/>
                <a:gd name="T57" fmla="*/ 2147483647 h 475"/>
                <a:gd name="T58" fmla="*/ 2147483647 w 630"/>
                <a:gd name="T59" fmla="*/ 2147483647 h 475"/>
                <a:gd name="T60" fmla="*/ 2147483647 w 630"/>
                <a:gd name="T61" fmla="*/ 2147483647 h 475"/>
                <a:gd name="T62" fmla="*/ 2147483647 w 630"/>
                <a:gd name="T63" fmla="*/ 2147483647 h 475"/>
                <a:gd name="T64" fmla="*/ 2147483647 w 630"/>
                <a:gd name="T65" fmla="*/ 2147483647 h 475"/>
                <a:gd name="T66" fmla="*/ 2147483647 w 630"/>
                <a:gd name="T67" fmla="*/ 2147483647 h 475"/>
                <a:gd name="T68" fmla="*/ 2147483647 w 630"/>
                <a:gd name="T69" fmla="*/ 2147483647 h 475"/>
                <a:gd name="T70" fmla="*/ 2147483647 w 630"/>
                <a:gd name="T71" fmla="*/ 2147483647 h 475"/>
                <a:gd name="T72" fmla="*/ 2147483647 w 630"/>
                <a:gd name="T73" fmla="*/ 2147483647 h 475"/>
                <a:gd name="T74" fmla="*/ 2147483647 w 630"/>
                <a:gd name="T75" fmla="*/ 2147483647 h 475"/>
                <a:gd name="T76" fmla="*/ 2147483647 w 630"/>
                <a:gd name="T77" fmla="*/ 2147483647 h 475"/>
                <a:gd name="T78" fmla="*/ 2147483647 w 630"/>
                <a:gd name="T79" fmla="*/ 2147483647 h 475"/>
                <a:gd name="T80" fmla="*/ 2147483647 w 630"/>
                <a:gd name="T81" fmla="*/ 2147483647 h 475"/>
                <a:gd name="T82" fmla="*/ 2147483647 w 630"/>
                <a:gd name="T83" fmla="*/ 2147483647 h 475"/>
                <a:gd name="T84" fmla="*/ 2147483647 w 630"/>
                <a:gd name="T85" fmla="*/ 2147483647 h 475"/>
                <a:gd name="T86" fmla="*/ 2147483647 w 630"/>
                <a:gd name="T87" fmla="*/ 2147483647 h 475"/>
                <a:gd name="T88" fmla="*/ 2147483647 w 630"/>
                <a:gd name="T89" fmla="*/ 2147483647 h 475"/>
                <a:gd name="T90" fmla="*/ 2147483647 w 630"/>
                <a:gd name="T91" fmla="*/ 2147483647 h 475"/>
                <a:gd name="T92" fmla="*/ 2147483647 w 630"/>
                <a:gd name="T93" fmla="*/ 2147483647 h 475"/>
                <a:gd name="T94" fmla="*/ 2147483647 w 630"/>
                <a:gd name="T95" fmla="*/ 2147483647 h 475"/>
                <a:gd name="T96" fmla="*/ 2147483647 w 630"/>
                <a:gd name="T97" fmla="*/ 2147483647 h 475"/>
                <a:gd name="T98" fmla="*/ 2147483647 w 630"/>
                <a:gd name="T99" fmla="*/ 2147483647 h 475"/>
                <a:gd name="T100" fmla="*/ 2147483647 w 630"/>
                <a:gd name="T101" fmla="*/ 2147483647 h 475"/>
                <a:gd name="T102" fmla="*/ 2147483647 w 630"/>
                <a:gd name="T103" fmla="*/ 2147483647 h 475"/>
                <a:gd name="T104" fmla="*/ 2147483647 w 630"/>
                <a:gd name="T105" fmla="*/ 2147483647 h 4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0"/>
                <a:gd name="T160" fmla="*/ 0 h 475"/>
                <a:gd name="T161" fmla="*/ 630 w 630"/>
                <a:gd name="T162" fmla="*/ 475 h 4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0" h="475">
                  <a:moveTo>
                    <a:pt x="475" y="426"/>
                  </a:moveTo>
                  <a:lnTo>
                    <a:pt x="475" y="426"/>
                  </a:lnTo>
                  <a:lnTo>
                    <a:pt x="450" y="418"/>
                  </a:lnTo>
                  <a:lnTo>
                    <a:pt x="442" y="418"/>
                  </a:lnTo>
                  <a:lnTo>
                    <a:pt x="434" y="409"/>
                  </a:lnTo>
                  <a:lnTo>
                    <a:pt x="401" y="401"/>
                  </a:lnTo>
                  <a:lnTo>
                    <a:pt x="401" y="393"/>
                  </a:lnTo>
                  <a:lnTo>
                    <a:pt x="376" y="393"/>
                  </a:lnTo>
                  <a:lnTo>
                    <a:pt x="368" y="377"/>
                  </a:lnTo>
                  <a:lnTo>
                    <a:pt x="368" y="360"/>
                  </a:lnTo>
                  <a:lnTo>
                    <a:pt x="360" y="352"/>
                  </a:lnTo>
                  <a:lnTo>
                    <a:pt x="352" y="352"/>
                  </a:lnTo>
                  <a:lnTo>
                    <a:pt x="344" y="352"/>
                  </a:lnTo>
                  <a:lnTo>
                    <a:pt x="335" y="344"/>
                  </a:lnTo>
                  <a:lnTo>
                    <a:pt x="327" y="344"/>
                  </a:lnTo>
                  <a:lnTo>
                    <a:pt x="278" y="360"/>
                  </a:lnTo>
                  <a:lnTo>
                    <a:pt x="245" y="360"/>
                  </a:lnTo>
                  <a:lnTo>
                    <a:pt x="221" y="368"/>
                  </a:lnTo>
                  <a:lnTo>
                    <a:pt x="213" y="368"/>
                  </a:lnTo>
                  <a:lnTo>
                    <a:pt x="163" y="377"/>
                  </a:lnTo>
                  <a:lnTo>
                    <a:pt x="155" y="385"/>
                  </a:lnTo>
                  <a:lnTo>
                    <a:pt x="122" y="385"/>
                  </a:lnTo>
                  <a:lnTo>
                    <a:pt x="114" y="393"/>
                  </a:lnTo>
                  <a:lnTo>
                    <a:pt x="65" y="401"/>
                  </a:lnTo>
                  <a:lnTo>
                    <a:pt x="57" y="401"/>
                  </a:lnTo>
                  <a:lnTo>
                    <a:pt x="16" y="409"/>
                  </a:lnTo>
                  <a:lnTo>
                    <a:pt x="0" y="409"/>
                  </a:lnTo>
                  <a:lnTo>
                    <a:pt x="0" y="385"/>
                  </a:lnTo>
                  <a:lnTo>
                    <a:pt x="16" y="360"/>
                  </a:lnTo>
                  <a:lnTo>
                    <a:pt x="24" y="352"/>
                  </a:lnTo>
                  <a:lnTo>
                    <a:pt x="41" y="344"/>
                  </a:lnTo>
                  <a:lnTo>
                    <a:pt x="41" y="327"/>
                  </a:lnTo>
                  <a:lnTo>
                    <a:pt x="57" y="311"/>
                  </a:lnTo>
                  <a:lnTo>
                    <a:pt x="49" y="295"/>
                  </a:lnTo>
                  <a:lnTo>
                    <a:pt x="41" y="286"/>
                  </a:lnTo>
                  <a:lnTo>
                    <a:pt x="32" y="286"/>
                  </a:lnTo>
                  <a:lnTo>
                    <a:pt x="32" y="278"/>
                  </a:lnTo>
                  <a:lnTo>
                    <a:pt x="32" y="270"/>
                  </a:lnTo>
                  <a:lnTo>
                    <a:pt x="73" y="246"/>
                  </a:lnTo>
                  <a:lnTo>
                    <a:pt x="106" y="246"/>
                  </a:lnTo>
                  <a:lnTo>
                    <a:pt x="131" y="246"/>
                  </a:lnTo>
                  <a:lnTo>
                    <a:pt x="139" y="254"/>
                  </a:lnTo>
                  <a:lnTo>
                    <a:pt x="155" y="246"/>
                  </a:lnTo>
                  <a:lnTo>
                    <a:pt x="188" y="237"/>
                  </a:lnTo>
                  <a:lnTo>
                    <a:pt x="204" y="229"/>
                  </a:lnTo>
                  <a:lnTo>
                    <a:pt x="213" y="221"/>
                  </a:lnTo>
                  <a:lnTo>
                    <a:pt x="221" y="205"/>
                  </a:lnTo>
                  <a:lnTo>
                    <a:pt x="237" y="196"/>
                  </a:lnTo>
                  <a:lnTo>
                    <a:pt x="237" y="188"/>
                  </a:lnTo>
                  <a:lnTo>
                    <a:pt x="237" y="180"/>
                  </a:lnTo>
                  <a:lnTo>
                    <a:pt x="229" y="172"/>
                  </a:lnTo>
                  <a:lnTo>
                    <a:pt x="229" y="155"/>
                  </a:lnTo>
                  <a:lnTo>
                    <a:pt x="237" y="155"/>
                  </a:lnTo>
                  <a:lnTo>
                    <a:pt x="237" y="147"/>
                  </a:lnTo>
                  <a:lnTo>
                    <a:pt x="229" y="147"/>
                  </a:lnTo>
                  <a:lnTo>
                    <a:pt x="221" y="147"/>
                  </a:lnTo>
                  <a:lnTo>
                    <a:pt x="213" y="139"/>
                  </a:lnTo>
                  <a:lnTo>
                    <a:pt x="245" y="106"/>
                  </a:lnTo>
                  <a:lnTo>
                    <a:pt x="254" y="90"/>
                  </a:lnTo>
                  <a:lnTo>
                    <a:pt x="278" y="49"/>
                  </a:lnTo>
                  <a:lnTo>
                    <a:pt x="303" y="33"/>
                  </a:lnTo>
                  <a:lnTo>
                    <a:pt x="311" y="24"/>
                  </a:lnTo>
                  <a:lnTo>
                    <a:pt x="368" y="16"/>
                  </a:lnTo>
                  <a:lnTo>
                    <a:pt x="417" y="0"/>
                  </a:lnTo>
                  <a:lnTo>
                    <a:pt x="417" y="8"/>
                  </a:lnTo>
                  <a:lnTo>
                    <a:pt x="417" y="16"/>
                  </a:lnTo>
                  <a:lnTo>
                    <a:pt x="426" y="16"/>
                  </a:lnTo>
                  <a:lnTo>
                    <a:pt x="417" y="24"/>
                  </a:lnTo>
                  <a:lnTo>
                    <a:pt x="426" y="41"/>
                  </a:lnTo>
                  <a:lnTo>
                    <a:pt x="426" y="49"/>
                  </a:lnTo>
                  <a:lnTo>
                    <a:pt x="434" y="57"/>
                  </a:lnTo>
                  <a:lnTo>
                    <a:pt x="434" y="65"/>
                  </a:lnTo>
                  <a:lnTo>
                    <a:pt x="434" y="73"/>
                  </a:lnTo>
                  <a:lnTo>
                    <a:pt x="434" y="82"/>
                  </a:lnTo>
                  <a:lnTo>
                    <a:pt x="434" y="98"/>
                  </a:lnTo>
                  <a:lnTo>
                    <a:pt x="442" y="114"/>
                  </a:lnTo>
                  <a:lnTo>
                    <a:pt x="442" y="123"/>
                  </a:lnTo>
                  <a:lnTo>
                    <a:pt x="450" y="131"/>
                  </a:lnTo>
                  <a:lnTo>
                    <a:pt x="442" y="139"/>
                  </a:lnTo>
                  <a:lnTo>
                    <a:pt x="442" y="147"/>
                  </a:lnTo>
                  <a:lnTo>
                    <a:pt x="450" y="147"/>
                  </a:lnTo>
                  <a:lnTo>
                    <a:pt x="450" y="139"/>
                  </a:lnTo>
                  <a:lnTo>
                    <a:pt x="458" y="147"/>
                  </a:lnTo>
                  <a:lnTo>
                    <a:pt x="467" y="172"/>
                  </a:lnTo>
                  <a:lnTo>
                    <a:pt x="475" y="213"/>
                  </a:lnTo>
                  <a:lnTo>
                    <a:pt x="475" y="221"/>
                  </a:lnTo>
                  <a:lnTo>
                    <a:pt x="475" y="229"/>
                  </a:lnTo>
                  <a:lnTo>
                    <a:pt x="475" y="254"/>
                  </a:lnTo>
                  <a:lnTo>
                    <a:pt x="475" y="303"/>
                  </a:lnTo>
                  <a:lnTo>
                    <a:pt x="483" y="303"/>
                  </a:lnTo>
                  <a:lnTo>
                    <a:pt x="483" y="344"/>
                  </a:lnTo>
                  <a:lnTo>
                    <a:pt x="491" y="360"/>
                  </a:lnTo>
                  <a:lnTo>
                    <a:pt x="491" y="377"/>
                  </a:lnTo>
                  <a:lnTo>
                    <a:pt x="491" y="385"/>
                  </a:lnTo>
                  <a:lnTo>
                    <a:pt x="499" y="393"/>
                  </a:lnTo>
                  <a:lnTo>
                    <a:pt x="483" y="409"/>
                  </a:lnTo>
                  <a:lnTo>
                    <a:pt x="491" y="418"/>
                  </a:lnTo>
                  <a:lnTo>
                    <a:pt x="483" y="434"/>
                  </a:lnTo>
                  <a:lnTo>
                    <a:pt x="475" y="442"/>
                  </a:lnTo>
                  <a:lnTo>
                    <a:pt x="475" y="450"/>
                  </a:lnTo>
                  <a:lnTo>
                    <a:pt x="475" y="442"/>
                  </a:lnTo>
                  <a:lnTo>
                    <a:pt x="475" y="434"/>
                  </a:lnTo>
                  <a:lnTo>
                    <a:pt x="475" y="426"/>
                  </a:lnTo>
                  <a:close/>
                  <a:moveTo>
                    <a:pt x="491" y="459"/>
                  </a:moveTo>
                  <a:lnTo>
                    <a:pt x="483" y="459"/>
                  </a:lnTo>
                  <a:lnTo>
                    <a:pt x="483" y="467"/>
                  </a:lnTo>
                  <a:lnTo>
                    <a:pt x="475" y="467"/>
                  </a:lnTo>
                  <a:lnTo>
                    <a:pt x="475" y="459"/>
                  </a:lnTo>
                  <a:lnTo>
                    <a:pt x="475" y="450"/>
                  </a:lnTo>
                  <a:lnTo>
                    <a:pt x="475" y="442"/>
                  </a:lnTo>
                  <a:lnTo>
                    <a:pt x="491" y="442"/>
                  </a:lnTo>
                  <a:lnTo>
                    <a:pt x="491" y="434"/>
                  </a:lnTo>
                  <a:lnTo>
                    <a:pt x="499" y="426"/>
                  </a:lnTo>
                  <a:lnTo>
                    <a:pt x="507" y="426"/>
                  </a:lnTo>
                  <a:lnTo>
                    <a:pt x="507" y="418"/>
                  </a:lnTo>
                  <a:lnTo>
                    <a:pt x="532" y="418"/>
                  </a:lnTo>
                  <a:lnTo>
                    <a:pt x="532" y="409"/>
                  </a:lnTo>
                  <a:lnTo>
                    <a:pt x="540" y="409"/>
                  </a:lnTo>
                  <a:lnTo>
                    <a:pt x="573" y="401"/>
                  </a:lnTo>
                  <a:lnTo>
                    <a:pt x="589" y="377"/>
                  </a:lnTo>
                  <a:lnTo>
                    <a:pt x="598" y="377"/>
                  </a:lnTo>
                  <a:lnTo>
                    <a:pt x="589" y="385"/>
                  </a:lnTo>
                  <a:lnTo>
                    <a:pt x="589" y="393"/>
                  </a:lnTo>
                  <a:lnTo>
                    <a:pt x="581" y="401"/>
                  </a:lnTo>
                  <a:lnTo>
                    <a:pt x="573" y="409"/>
                  </a:lnTo>
                  <a:lnTo>
                    <a:pt x="581" y="401"/>
                  </a:lnTo>
                  <a:lnTo>
                    <a:pt x="598" y="393"/>
                  </a:lnTo>
                  <a:lnTo>
                    <a:pt x="606" y="385"/>
                  </a:lnTo>
                  <a:lnTo>
                    <a:pt x="614" y="385"/>
                  </a:lnTo>
                  <a:lnTo>
                    <a:pt x="622" y="377"/>
                  </a:lnTo>
                  <a:lnTo>
                    <a:pt x="630" y="377"/>
                  </a:lnTo>
                  <a:lnTo>
                    <a:pt x="622" y="385"/>
                  </a:lnTo>
                  <a:lnTo>
                    <a:pt x="581" y="418"/>
                  </a:lnTo>
                  <a:lnTo>
                    <a:pt x="516" y="450"/>
                  </a:lnTo>
                  <a:lnTo>
                    <a:pt x="491" y="459"/>
                  </a:lnTo>
                  <a:lnTo>
                    <a:pt x="483" y="467"/>
                  </a:lnTo>
                  <a:lnTo>
                    <a:pt x="491" y="459"/>
                  </a:lnTo>
                  <a:close/>
                  <a:moveTo>
                    <a:pt x="532" y="450"/>
                  </a:moveTo>
                  <a:lnTo>
                    <a:pt x="565" y="426"/>
                  </a:lnTo>
                  <a:lnTo>
                    <a:pt x="548" y="442"/>
                  </a:lnTo>
                  <a:lnTo>
                    <a:pt x="532" y="450"/>
                  </a:lnTo>
                  <a:close/>
                  <a:moveTo>
                    <a:pt x="458" y="475"/>
                  </a:moveTo>
                  <a:lnTo>
                    <a:pt x="458" y="467"/>
                  </a:lnTo>
                  <a:lnTo>
                    <a:pt x="467" y="459"/>
                  </a:lnTo>
                  <a:lnTo>
                    <a:pt x="475" y="467"/>
                  </a:lnTo>
                  <a:lnTo>
                    <a:pt x="467" y="475"/>
                  </a:lnTo>
                  <a:lnTo>
                    <a:pt x="458" y="475"/>
                  </a:lnTo>
                  <a:close/>
                </a:path>
              </a:pathLst>
            </a:custGeom>
            <a:solidFill>
              <a:schemeClr val="bg1"/>
            </a:solidFill>
            <a:ln w="3175">
              <a:solidFill>
                <a:schemeClr val="tx1"/>
              </a:solidFill>
              <a:round/>
              <a:headEnd/>
              <a:tailEnd/>
            </a:ln>
          </p:spPr>
          <p:txBody>
            <a:bodyPr/>
            <a:lstStyle/>
            <a:p>
              <a:endParaRPr lang="en-US"/>
            </a:p>
          </p:txBody>
        </p:sp>
        <p:sp>
          <p:nvSpPr>
            <p:cNvPr id="38" name="Freeform 35"/>
            <p:cNvSpPr>
              <a:spLocks noChangeAspect="1" noEditPoints="1"/>
            </p:cNvSpPr>
            <p:nvPr/>
          </p:nvSpPr>
          <p:spPr bwMode="auto">
            <a:xfrm>
              <a:off x="7362825" y="3200400"/>
              <a:ext cx="1166813" cy="504825"/>
            </a:xfrm>
            <a:custGeom>
              <a:avLst/>
              <a:gdLst>
                <a:gd name="T0" fmla="*/ 2147483647 w 746"/>
                <a:gd name="T1" fmla="*/ 2147483647 h 328"/>
                <a:gd name="T2" fmla="*/ 2147483647 w 746"/>
                <a:gd name="T3" fmla="*/ 2147483647 h 328"/>
                <a:gd name="T4" fmla="*/ 2147483647 w 746"/>
                <a:gd name="T5" fmla="*/ 0 h 328"/>
                <a:gd name="T6" fmla="*/ 2147483647 w 746"/>
                <a:gd name="T7" fmla="*/ 0 h 328"/>
                <a:gd name="T8" fmla="*/ 2147483647 w 746"/>
                <a:gd name="T9" fmla="*/ 2147483647 h 328"/>
                <a:gd name="T10" fmla="*/ 2147483647 w 746"/>
                <a:gd name="T11" fmla="*/ 2147483647 h 328"/>
                <a:gd name="T12" fmla="*/ 2147483647 w 746"/>
                <a:gd name="T13" fmla="*/ 2147483647 h 328"/>
                <a:gd name="T14" fmla="*/ 2147483647 w 746"/>
                <a:gd name="T15" fmla="*/ 2147483647 h 328"/>
                <a:gd name="T16" fmla="*/ 2147483647 w 746"/>
                <a:gd name="T17" fmla="*/ 2147483647 h 328"/>
                <a:gd name="T18" fmla="*/ 2147483647 w 746"/>
                <a:gd name="T19" fmla="*/ 2147483647 h 328"/>
                <a:gd name="T20" fmla="*/ 2147483647 w 746"/>
                <a:gd name="T21" fmla="*/ 2147483647 h 328"/>
                <a:gd name="T22" fmla="*/ 2147483647 w 746"/>
                <a:gd name="T23" fmla="*/ 2147483647 h 328"/>
                <a:gd name="T24" fmla="*/ 2147483647 w 746"/>
                <a:gd name="T25" fmla="*/ 2147483647 h 328"/>
                <a:gd name="T26" fmla="*/ 2147483647 w 746"/>
                <a:gd name="T27" fmla="*/ 2147483647 h 328"/>
                <a:gd name="T28" fmla="*/ 2147483647 w 746"/>
                <a:gd name="T29" fmla="*/ 2147483647 h 328"/>
                <a:gd name="T30" fmla="*/ 2147483647 w 746"/>
                <a:gd name="T31" fmla="*/ 2147483647 h 328"/>
                <a:gd name="T32" fmla="*/ 2147483647 w 746"/>
                <a:gd name="T33" fmla="*/ 2147483647 h 328"/>
                <a:gd name="T34" fmla="*/ 2147483647 w 746"/>
                <a:gd name="T35" fmla="*/ 2147483647 h 328"/>
                <a:gd name="T36" fmla="*/ 2147483647 w 746"/>
                <a:gd name="T37" fmla="*/ 2147483647 h 328"/>
                <a:gd name="T38" fmla="*/ 2147483647 w 746"/>
                <a:gd name="T39" fmla="*/ 2147483647 h 328"/>
                <a:gd name="T40" fmla="*/ 2147483647 w 746"/>
                <a:gd name="T41" fmla="*/ 2147483647 h 328"/>
                <a:gd name="T42" fmla="*/ 2147483647 w 746"/>
                <a:gd name="T43" fmla="*/ 2147483647 h 328"/>
                <a:gd name="T44" fmla="*/ 2147483647 w 746"/>
                <a:gd name="T45" fmla="*/ 2147483647 h 328"/>
                <a:gd name="T46" fmla="*/ 2147483647 w 746"/>
                <a:gd name="T47" fmla="*/ 2147483647 h 328"/>
                <a:gd name="T48" fmla="*/ 2147483647 w 746"/>
                <a:gd name="T49" fmla="*/ 2147483647 h 328"/>
                <a:gd name="T50" fmla="*/ 2147483647 w 746"/>
                <a:gd name="T51" fmla="*/ 2147483647 h 328"/>
                <a:gd name="T52" fmla="*/ 2147483647 w 746"/>
                <a:gd name="T53" fmla="*/ 2147483647 h 328"/>
                <a:gd name="T54" fmla="*/ 2147483647 w 746"/>
                <a:gd name="T55" fmla="*/ 2147483647 h 328"/>
                <a:gd name="T56" fmla="*/ 2147483647 w 746"/>
                <a:gd name="T57" fmla="*/ 2147483647 h 328"/>
                <a:gd name="T58" fmla="*/ 2147483647 w 746"/>
                <a:gd name="T59" fmla="*/ 2147483647 h 328"/>
                <a:gd name="T60" fmla="*/ 2147483647 w 746"/>
                <a:gd name="T61" fmla="*/ 2147483647 h 328"/>
                <a:gd name="T62" fmla="*/ 2147483647 w 746"/>
                <a:gd name="T63" fmla="*/ 2147483647 h 328"/>
                <a:gd name="T64" fmla="*/ 2147483647 w 746"/>
                <a:gd name="T65" fmla="*/ 2147483647 h 328"/>
                <a:gd name="T66" fmla="*/ 2147483647 w 746"/>
                <a:gd name="T67" fmla="*/ 2147483647 h 328"/>
                <a:gd name="T68" fmla="*/ 2147483647 w 746"/>
                <a:gd name="T69" fmla="*/ 2147483647 h 328"/>
                <a:gd name="T70" fmla="*/ 2147483647 w 746"/>
                <a:gd name="T71" fmla="*/ 2147483647 h 328"/>
                <a:gd name="T72" fmla="*/ 2147483647 w 746"/>
                <a:gd name="T73" fmla="*/ 2147483647 h 328"/>
                <a:gd name="T74" fmla="*/ 2147483647 w 746"/>
                <a:gd name="T75" fmla="*/ 2147483647 h 328"/>
                <a:gd name="T76" fmla="*/ 2147483647 w 746"/>
                <a:gd name="T77" fmla="*/ 2147483647 h 328"/>
                <a:gd name="T78" fmla="*/ 2147483647 w 746"/>
                <a:gd name="T79" fmla="*/ 2147483647 h 328"/>
                <a:gd name="T80" fmla="*/ 2147483647 w 746"/>
                <a:gd name="T81" fmla="*/ 2147483647 h 328"/>
                <a:gd name="T82" fmla="*/ 2147483647 w 746"/>
                <a:gd name="T83" fmla="*/ 2147483647 h 328"/>
                <a:gd name="T84" fmla="*/ 2147483647 w 746"/>
                <a:gd name="T85" fmla="*/ 2147483647 h 328"/>
                <a:gd name="T86" fmla="*/ 2147483647 w 746"/>
                <a:gd name="T87" fmla="*/ 2147483647 h 328"/>
                <a:gd name="T88" fmla="*/ 2147483647 w 746"/>
                <a:gd name="T89" fmla="*/ 2147483647 h 328"/>
                <a:gd name="T90" fmla="*/ 2147483647 w 746"/>
                <a:gd name="T91" fmla="*/ 2147483647 h 328"/>
                <a:gd name="T92" fmla="*/ 2147483647 w 746"/>
                <a:gd name="T93" fmla="*/ 2147483647 h 328"/>
                <a:gd name="T94" fmla="*/ 2147483647 w 746"/>
                <a:gd name="T95" fmla="*/ 2147483647 h 328"/>
                <a:gd name="T96" fmla="*/ 2147483647 w 746"/>
                <a:gd name="T97" fmla="*/ 2147483647 h 328"/>
                <a:gd name="T98" fmla="*/ 2147483647 w 746"/>
                <a:gd name="T99" fmla="*/ 2147483647 h 328"/>
                <a:gd name="T100" fmla="*/ 2147483647 w 746"/>
                <a:gd name="T101" fmla="*/ 2147483647 h 328"/>
                <a:gd name="T102" fmla="*/ 2147483647 w 746"/>
                <a:gd name="T103" fmla="*/ 2147483647 h 328"/>
                <a:gd name="T104" fmla="*/ 2147483647 w 746"/>
                <a:gd name="T105" fmla="*/ 2147483647 h 328"/>
                <a:gd name="T106" fmla="*/ 2147483647 w 746"/>
                <a:gd name="T107" fmla="*/ 2147483647 h 328"/>
                <a:gd name="T108" fmla="*/ 2147483647 w 746"/>
                <a:gd name="T109" fmla="*/ 2147483647 h 328"/>
                <a:gd name="T110" fmla="*/ 2147483647 w 746"/>
                <a:gd name="T111" fmla="*/ 2147483647 h 328"/>
                <a:gd name="T112" fmla="*/ 2147483647 w 746"/>
                <a:gd name="T113" fmla="*/ 2147483647 h 328"/>
                <a:gd name="T114" fmla="*/ 2147483647 w 746"/>
                <a:gd name="T115" fmla="*/ 2147483647 h 328"/>
                <a:gd name="T116" fmla="*/ 2147483647 w 746"/>
                <a:gd name="T117" fmla="*/ 2147483647 h 328"/>
                <a:gd name="T118" fmla="*/ 2147483647 w 746"/>
                <a:gd name="T119" fmla="*/ 2147483647 h 328"/>
                <a:gd name="T120" fmla="*/ 2147483647 w 746"/>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6"/>
                <a:gd name="T184" fmla="*/ 0 h 328"/>
                <a:gd name="T185" fmla="*/ 746 w 746"/>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6" h="328">
                  <a:moveTo>
                    <a:pt x="697" y="33"/>
                  </a:moveTo>
                  <a:lnTo>
                    <a:pt x="730" y="74"/>
                  </a:lnTo>
                  <a:lnTo>
                    <a:pt x="705" y="49"/>
                  </a:lnTo>
                  <a:lnTo>
                    <a:pt x="697" y="33"/>
                  </a:lnTo>
                  <a:lnTo>
                    <a:pt x="680" y="0"/>
                  </a:lnTo>
                  <a:lnTo>
                    <a:pt x="697" y="33"/>
                  </a:lnTo>
                  <a:close/>
                  <a:moveTo>
                    <a:pt x="672" y="0"/>
                  </a:moveTo>
                  <a:lnTo>
                    <a:pt x="672" y="0"/>
                  </a:lnTo>
                  <a:lnTo>
                    <a:pt x="680" y="0"/>
                  </a:lnTo>
                  <a:lnTo>
                    <a:pt x="680" y="9"/>
                  </a:lnTo>
                  <a:lnTo>
                    <a:pt x="672" y="9"/>
                  </a:lnTo>
                  <a:lnTo>
                    <a:pt x="672" y="0"/>
                  </a:lnTo>
                  <a:close/>
                  <a:moveTo>
                    <a:pt x="33" y="279"/>
                  </a:moveTo>
                  <a:lnTo>
                    <a:pt x="33" y="279"/>
                  </a:lnTo>
                  <a:lnTo>
                    <a:pt x="17" y="279"/>
                  </a:lnTo>
                  <a:lnTo>
                    <a:pt x="0" y="287"/>
                  </a:lnTo>
                  <a:lnTo>
                    <a:pt x="0" y="262"/>
                  </a:lnTo>
                  <a:lnTo>
                    <a:pt x="9" y="254"/>
                  </a:lnTo>
                  <a:lnTo>
                    <a:pt x="17" y="254"/>
                  </a:lnTo>
                  <a:lnTo>
                    <a:pt x="25" y="246"/>
                  </a:lnTo>
                  <a:lnTo>
                    <a:pt x="25" y="238"/>
                  </a:lnTo>
                  <a:lnTo>
                    <a:pt x="25" y="230"/>
                  </a:lnTo>
                  <a:lnTo>
                    <a:pt x="41" y="222"/>
                  </a:lnTo>
                  <a:lnTo>
                    <a:pt x="50" y="213"/>
                  </a:lnTo>
                  <a:lnTo>
                    <a:pt x="66" y="213"/>
                  </a:lnTo>
                  <a:lnTo>
                    <a:pt x="82" y="197"/>
                  </a:lnTo>
                  <a:lnTo>
                    <a:pt x="91" y="189"/>
                  </a:lnTo>
                  <a:lnTo>
                    <a:pt x="107" y="189"/>
                  </a:lnTo>
                  <a:lnTo>
                    <a:pt x="107" y="164"/>
                  </a:lnTo>
                  <a:lnTo>
                    <a:pt x="115" y="172"/>
                  </a:lnTo>
                  <a:lnTo>
                    <a:pt x="123" y="164"/>
                  </a:lnTo>
                  <a:lnTo>
                    <a:pt x="132" y="156"/>
                  </a:lnTo>
                  <a:lnTo>
                    <a:pt x="132" y="164"/>
                  </a:lnTo>
                  <a:lnTo>
                    <a:pt x="140" y="164"/>
                  </a:lnTo>
                  <a:lnTo>
                    <a:pt x="148" y="148"/>
                  </a:lnTo>
                  <a:lnTo>
                    <a:pt x="164" y="140"/>
                  </a:lnTo>
                  <a:lnTo>
                    <a:pt x="172" y="140"/>
                  </a:lnTo>
                  <a:lnTo>
                    <a:pt x="181" y="140"/>
                  </a:lnTo>
                  <a:lnTo>
                    <a:pt x="189" y="123"/>
                  </a:lnTo>
                  <a:lnTo>
                    <a:pt x="197" y="115"/>
                  </a:lnTo>
                  <a:lnTo>
                    <a:pt x="205" y="115"/>
                  </a:lnTo>
                  <a:lnTo>
                    <a:pt x="197" y="107"/>
                  </a:lnTo>
                  <a:lnTo>
                    <a:pt x="205" y="82"/>
                  </a:lnTo>
                  <a:lnTo>
                    <a:pt x="230" y="82"/>
                  </a:lnTo>
                  <a:lnTo>
                    <a:pt x="271" y="82"/>
                  </a:lnTo>
                  <a:lnTo>
                    <a:pt x="271" y="74"/>
                  </a:lnTo>
                  <a:lnTo>
                    <a:pt x="295" y="74"/>
                  </a:lnTo>
                  <a:lnTo>
                    <a:pt x="304" y="74"/>
                  </a:lnTo>
                  <a:lnTo>
                    <a:pt x="336" y="66"/>
                  </a:lnTo>
                  <a:lnTo>
                    <a:pt x="369" y="66"/>
                  </a:lnTo>
                  <a:lnTo>
                    <a:pt x="385" y="58"/>
                  </a:lnTo>
                  <a:lnTo>
                    <a:pt x="410" y="58"/>
                  </a:lnTo>
                  <a:lnTo>
                    <a:pt x="443" y="49"/>
                  </a:lnTo>
                  <a:lnTo>
                    <a:pt x="451" y="49"/>
                  </a:lnTo>
                  <a:lnTo>
                    <a:pt x="467" y="49"/>
                  </a:lnTo>
                  <a:lnTo>
                    <a:pt x="484" y="41"/>
                  </a:lnTo>
                  <a:lnTo>
                    <a:pt x="500" y="41"/>
                  </a:lnTo>
                  <a:lnTo>
                    <a:pt x="517" y="33"/>
                  </a:lnTo>
                  <a:lnTo>
                    <a:pt x="525" y="33"/>
                  </a:lnTo>
                  <a:lnTo>
                    <a:pt x="566" y="25"/>
                  </a:lnTo>
                  <a:lnTo>
                    <a:pt x="574" y="25"/>
                  </a:lnTo>
                  <a:lnTo>
                    <a:pt x="598" y="17"/>
                  </a:lnTo>
                  <a:lnTo>
                    <a:pt x="623" y="17"/>
                  </a:lnTo>
                  <a:lnTo>
                    <a:pt x="631" y="9"/>
                  </a:lnTo>
                  <a:lnTo>
                    <a:pt x="648" y="9"/>
                  </a:lnTo>
                  <a:lnTo>
                    <a:pt x="664" y="9"/>
                  </a:lnTo>
                  <a:lnTo>
                    <a:pt x="672" y="0"/>
                  </a:lnTo>
                  <a:lnTo>
                    <a:pt x="672" y="9"/>
                  </a:lnTo>
                  <a:lnTo>
                    <a:pt x="664" y="9"/>
                  </a:lnTo>
                  <a:lnTo>
                    <a:pt x="680" y="17"/>
                  </a:lnTo>
                  <a:lnTo>
                    <a:pt x="672" y="17"/>
                  </a:lnTo>
                  <a:lnTo>
                    <a:pt x="680" y="25"/>
                  </a:lnTo>
                  <a:lnTo>
                    <a:pt x="680" y="17"/>
                  </a:lnTo>
                  <a:lnTo>
                    <a:pt x="680" y="25"/>
                  </a:lnTo>
                  <a:lnTo>
                    <a:pt x="697" y="49"/>
                  </a:lnTo>
                  <a:lnTo>
                    <a:pt x="689" y="33"/>
                  </a:lnTo>
                  <a:lnTo>
                    <a:pt x="680" y="33"/>
                  </a:lnTo>
                  <a:lnTo>
                    <a:pt x="680" y="25"/>
                  </a:lnTo>
                  <a:lnTo>
                    <a:pt x="680" y="41"/>
                  </a:lnTo>
                  <a:lnTo>
                    <a:pt x="664" y="33"/>
                  </a:lnTo>
                  <a:lnTo>
                    <a:pt x="672" y="41"/>
                  </a:lnTo>
                  <a:lnTo>
                    <a:pt x="672" y="49"/>
                  </a:lnTo>
                  <a:lnTo>
                    <a:pt x="664" y="49"/>
                  </a:lnTo>
                  <a:lnTo>
                    <a:pt x="656" y="41"/>
                  </a:lnTo>
                  <a:lnTo>
                    <a:pt x="656" y="58"/>
                  </a:lnTo>
                  <a:lnTo>
                    <a:pt x="648" y="58"/>
                  </a:lnTo>
                  <a:lnTo>
                    <a:pt x="648" y="66"/>
                  </a:lnTo>
                  <a:lnTo>
                    <a:pt x="639" y="66"/>
                  </a:lnTo>
                  <a:lnTo>
                    <a:pt x="639" y="74"/>
                  </a:lnTo>
                  <a:lnTo>
                    <a:pt x="631" y="66"/>
                  </a:lnTo>
                  <a:lnTo>
                    <a:pt x="623" y="66"/>
                  </a:lnTo>
                  <a:lnTo>
                    <a:pt x="623" y="58"/>
                  </a:lnTo>
                  <a:lnTo>
                    <a:pt x="623" y="41"/>
                  </a:lnTo>
                  <a:lnTo>
                    <a:pt x="615" y="41"/>
                  </a:lnTo>
                  <a:lnTo>
                    <a:pt x="598" y="33"/>
                  </a:lnTo>
                  <a:lnTo>
                    <a:pt x="615" y="41"/>
                  </a:lnTo>
                  <a:lnTo>
                    <a:pt x="623" y="49"/>
                  </a:lnTo>
                  <a:lnTo>
                    <a:pt x="615" y="49"/>
                  </a:lnTo>
                  <a:lnTo>
                    <a:pt x="615" y="58"/>
                  </a:lnTo>
                  <a:lnTo>
                    <a:pt x="631" y="74"/>
                  </a:lnTo>
                  <a:lnTo>
                    <a:pt x="623" y="82"/>
                  </a:lnTo>
                  <a:lnTo>
                    <a:pt x="631" y="82"/>
                  </a:lnTo>
                  <a:lnTo>
                    <a:pt x="648" y="74"/>
                  </a:lnTo>
                  <a:lnTo>
                    <a:pt x="656" y="74"/>
                  </a:lnTo>
                  <a:lnTo>
                    <a:pt x="664" y="66"/>
                  </a:lnTo>
                  <a:lnTo>
                    <a:pt x="680" y="66"/>
                  </a:lnTo>
                  <a:lnTo>
                    <a:pt x="689" y="74"/>
                  </a:lnTo>
                  <a:lnTo>
                    <a:pt x="680" y="90"/>
                  </a:lnTo>
                  <a:lnTo>
                    <a:pt x="689" y="99"/>
                  </a:lnTo>
                  <a:lnTo>
                    <a:pt x="680" y="99"/>
                  </a:lnTo>
                  <a:lnTo>
                    <a:pt x="689" y="99"/>
                  </a:lnTo>
                  <a:lnTo>
                    <a:pt x="689" y="74"/>
                  </a:lnTo>
                  <a:lnTo>
                    <a:pt x="705" y="66"/>
                  </a:lnTo>
                  <a:lnTo>
                    <a:pt x="705" y="74"/>
                  </a:lnTo>
                  <a:lnTo>
                    <a:pt x="713" y="90"/>
                  </a:lnTo>
                  <a:lnTo>
                    <a:pt x="713" y="99"/>
                  </a:lnTo>
                  <a:lnTo>
                    <a:pt x="705" y="99"/>
                  </a:lnTo>
                  <a:lnTo>
                    <a:pt x="697" y="123"/>
                  </a:lnTo>
                  <a:lnTo>
                    <a:pt x="689" y="131"/>
                  </a:lnTo>
                  <a:lnTo>
                    <a:pt x="656" y="131"/>
                  </a:lnTo>
                  <a:lnTo>
                    <a:pt x="656" y="123"/>
                  </a:lnTo>
                  <a:lnTo>
                    <a:pt x="656" y="115"/>
                  </a:lnTo>
                  <a:lnTo>
                    <a:pt x="648" y="115"/>
                  </a:lnTo>
                  <a:lnTo>
                    <a:pt x="656" y="115"/>
                  </a:lnTo>
                  <a:lnTo>
                    <a:pt x="639" y="123"/>
                  </a:lnTo>
                  <a:lnTo>
                    <a:pt x="648" y="131"/>
                  </a:lnTo>
                  <a:lnTo>
                    <a:pt x="639" y="131"/>
                  </a:lnTo>
                  <a:lnTo>
                    <a:pt x="607" y="123"/>
                  </a:lnTo>
                  <a:lnTo>
                    <a:pt x="615" y="140"/>
                  </a:lnTo>
                  <a:lnTo>
                    <a:pt x="639" y="140"/>
                  </a:lnTo>
                  <a:lnTo>
                    <a:pt x="648" y="148"/>
                  </a:lnTo>
                  <a:lnTo>
                    <a:pt x="648" y="140"/>
                  </a:lnTo>
                  <a:lnTo>
                    <a:pt x="656" y="140"/>
                  </a:lnTo>
                  <a:lnTo>
                    <a:pt x="656" y="148"/>
                  </a:lnTo>
                  <a:lnTo>
                    <a:pt x="648" y="156"/>
                  </a:lnTo>
                  <a:lnTo>
                    <a:pt x="656" y="164"/>
                  </a:lnTo>
                  <a:lnTo>
                    <a:pt x="656" y="172"/>
                  </a:lnTo>
                  <a:lnTo>
                    <a:pt x="648" y="172"/>
                  </a:lnTo>
                  <a:lnTo>
                    <a:pt x="639" y="181"/>
                  </a:lnTo>
                  <a:lnTo>
                    <a:pt x="631" y="181"/>
                  </a:lnTo>
                  <a:lnTo>
                    <a:pt x="623" y="172"/>
                  </a:lnTo>
                  <a:lnTo>
                    <a:pt x="615" y="172"/>
                  </a:lnTo>
                  <a:lnTo>
                    <a:pt x="615" y="181"/>
                  </a:lnTo>
                  <a:lnTo>
                    <a:pt x="623" y="181"/>
                  </a:lnTo>
                  <a:lnTo>
                    <a:pt x="631" y="189"/>
                  </a:lnTo>
                  <a:lnTo>
                    <a:pt x="656" y="189"/>
                  </a:lnTo>
                  <a:lnTo>
                    <a:pt x="648" y="181"/>
                  </a:lnTo>
                  <a:lnTo>
                    <a:pt x="664" y="181"/>
                  </a:lnTo>
                  <a:lnTo>
                    <a:pt x="672" y="172"/>
                  </a:lnTo>
                  <a:lnTo>
                    <a:pt x="672" y="181"/>
                  </a:lnTo>
                  <a:lnTo>
                    <a:pt x="680" y="181"/>
                  </a:lnTo>
                  <a:lnTo>
                    <a:pt x="680" y="172"/>
                  </a:lnTo>
                  <a:lnTo>
                    <a:pt x="672" y="197"/>
                  </a:lnTo>
                  <a:lnTo>
                    <a:pt x="664" y="205"/>
                  </a:lnTo>
                  <a:lnTo>
                    <a:pt x="623" y="213"/>
                  </a:lnTo>
                  <a:lnTo>
                    <a:pt x="615" y="213"/>
                  </a:lnTo>
                  <a:lnTo>
                    <a:pt x="615" y="222"/>
                  </a:lnTo>
                  <a:lnTo>
                    <a:pt x="590" y="246"/>
                  </a:lnTo>
                  <a:lnTo>
                    <a:pt x="582" y="254"/>
                  </a:lnTo>
                  <a:lnTo>
                    <a:pt x="574" y="271"/>
                  </a:lnTo>
                  <a:lnTo>
                    <a:pt x="566" y="279"/>
                  </a:lnTo>
                  <a:lnTo>
                    <a:pt x="566" y="295"/>
                  </a:lnTo>
                  <a:lnTo>
                    <a:pt x="557" y="287"/>
                  </a:lnTo>
                  <a:lnTo>
                    <a:pt x="566" y="303"/>
                  </a:lnTo>
                  <a:lnTo>
                    <a:pt x="557" y="312"/>
                  </a:lnTo>
                  <a:lnTo>
                    <a:pt x="508" y="328"/>
                  </a:lnTo>
                  <a:lnTo>
                    <a:pt x="500" y="320"/>
                  </a:lnTo>
                  <a:lnTo>
                    <a:pt x="459" y="287"/>
                  </a:lnTo>
                  <a:lnTo>
                    <a:pt x="426" y="262"/>
                  </a:lnTo>
                  <a:lnTo>
                    <a:pt x="402" y="246"/>
                  </a:lnTo>
                  <a:lnTo>
                    <a:pt x="377" y="246"/>
                  </a:lnTo>
                  <a:lnTo>
                    <a:pt x="344" y="254"/>
                  </a:lnTo>
                  <a:lnTo>
                    <a:pt x="328" y="254"/>
                  </a:lnTo>
                  <a:lnTo>
                    <a:pt x="304" y="262"/>
                  </a:lnTo>
                  <a:lnTo>
                    <a:pt x="304" y="246"/>
                  </a:lnTo>
                  <a:lnTo>
                    <a:pt x="295" y="238"/>
                  </a:lnTo>
                  <a:lnTo>
                    <a:pt x="287" y="230"/>
                  </a:lnTo>
                  <a:lnTo>
                    <a:pt x="279" y="238"/>
                  </a:lnTo>
                  <a:lnTo>
                    <a:pt x="279" y="230"/>
                  </a:lnTo>
                  <a:lnTo>
                    <a:pt x="254" y="230"/>
                  </a:lnTo>
                  <a:lnTo>
                    <a:pt x="213" y="238"/>
                  </a:lnTo>
                  <a:lnTo>
                    <a:pt x="205" y="238"/>
                  </a:lnTo>
                  <a:lnTo>
                    <a:pt x="197" y="238"/>
                  </a:lnTo>
                  <a:lnTo>
                    <a:pt x="181" y="238"/>
                  </a:lnTo>
                  <a:lnTo>
                    <a:pt x="164" y="238"/>
                  </a:lnTo>
                  <a:lnTo>
                    <a:pt x="164" y="246"/>
                  </a:lnTo>
                  <a:lnTo>
                    <a:pt x="148" y="246"/>
                  </a:lnTo>
                  <a:lnTo>
                    <a:pt x="132" y="254"/>
                  </a:lnTo>
                  <a:lnTo>
                    <a:pt x="123" y="262"/>
                  </a:lnTo>
                  <a:lnTo>
                    <a:pt x="115" y="271"/>
                  </a:lnTo>
                  <a:lnTo>
                    <a:pt x="107" y="271"/>
                  </a:lnTo>
                  <a:lnTo>
                    <a:pt x="74" y="279"/>
                  </a:lnTo>
                  <a:lnTo>
                    <a:pt x="66" y="279"/>
                  </a:lnTo>
                  <a:lnTo>
                    <a:pt x="33" y="279"/>
                  </a:lnTo>
                  <a:close/>
                  <a:moveTo>
                    <a:pt x="738" y="90"/>
                  </a:moveTo>
                  <a:lnTo>
                    <a:pt x="730" y="74"/>
                  </a:lnTo>
                  <a:lnTo>
                    <a:pt x="738" y="90"/>
                  </a:lnTo>
                  <a:lnTo>
                    <a:pt x="746" y="131"/>
                  </a:lnTo>
                  <a:lnTo>
                    <a:pt x="721" y="140"/>
                  </a:lnTo>
                  <a:lnTo>
                    <a:pt x="730" y="131"/>
                  </a:lnTo>
                  <a:lnTo>
                    <a:pt x="738" y="131"/>
                  </a:lnTo>
                  <a:lnTo>
                    <a:pt x="738" y="99"/>
                  </a:lnTo>
                  <a:lnTo>
                    <a:pt x="738" y="90"/>
                  </a:lnTo>
                  <a:close/>
                  <a:moveTo>
                    <a:pt x="705" y="156"/>
                  </a:moveTo>
                  <a:lnTo>
                    <a:pt x="705" y="156"/>
                  </a:lnTo>
                  <a:lnTo>
                    <a:pt x="721" y="140"/>
                  </a:lnTo>
                  <a:lnTo>
                    <a:pt x="705" y="156"/>
                  </a:lnTo>
                  <a:close/>
                  <a:moveTo>
                    <a:pt x="672" y="222"/>
                  </a:moveTo>
                  <a:lnTo>
                    <a:pt x="672" y="213"/>
                  </a:lnTo>
                  <a:lnTo>
                    <a:pt x="672" y="197"/>
                  </a:lnTo>
                  <a:lnTo>
                    <a:pt x="689" y="181"/>
                  </a:lnTo>
                  <a:lnTo>
                    <a:pt x="672" y="222"/>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39" name="Freeform 36"/>
            <p:cNvSpPr>
              <a:spLocks noChangeAspect="1"/>
            </p:cNvSpPr>
            <p:nvPr/>
          </p:nvSpPr>
          <p:spPr bwMode="auto">
            <a:xfrm>
              <a:off x="4879975" y="1406525"/>
              <a:ext cx="857250" cy="530225"/>
            </a:xfrm>
            <a:custGeom>
              <a:avLst/>
              <a:gdLst>
                <a:gd name="T0" fmla="*/ 2147483647 w 549"/>
                <a:gd name="T1" fmla="*/ 2147483647 h 344"/>
                <a:gd name="T2" fmla="*/ 2147483647 w 549"/>
                <a:gd name="T3" fmla="*/ 2147483647 h 344"/>
                <a:gd name="T4" fmla="*/ 2147483647 w 549"/>
                <a:gd name="T5" fmla="*/ 2147483647 h 344"/>
                <a:gd name="T6" fmla="*/ 2147483647 w 549"/>
                <a:gd name="T7" fmla="*/ 2147483647 h 344"/>
                <a:gd name="T8" fmla="*/ 2147483647 w 549"/>
                <a:gd name="T9" fmla="*/ 2147483647 h 344"/>
                <a:gd name="T10" fmla="*/ 2147483647 w 549"/>
                <a:gd name="T11" fmla="*/ 2147483647 h 344"/>
                <a:gd name="T12" fmla="*/ 2147483647 w 549"/>
                <a:gd name="T13" fmla="*/ 2147483647 h 344"/>
                <a:gd name="T14" fmla="*/ 2147483647 w 549"/>
                <a:gd name="T15" fmla="*/ 2147483647 h 344"/>
                <a:gd name="T16" fmla="*/ 0 w 549"/>
                <a:gd name="T17" fmla="*/ 2147483647 h 344"/>
                <a:gd name="T18" fmla="*/ 0 w 549"/>
                <a:gd name="T19" fmla="*/ 2147483647 h 344"/>
                <a:gd name="T20" fmla="*/ 0 w 549"/>
                <a:gd name="T21" fmla="*/ 2147483647 h 344"/>
                <a:gd name="T22" fmla="*/ 2147483647 w 549"/>
                <a:gd name="T23" fmla="*/ 2147483647 h 344"/>
                <a:gd name="T24" fmla="*/ 2147483647 w 549"/>
                <a:gd name="T25" fmla="*/ 2147483647 h 344"/>
                <a:gd name="T26" fmla="*/ 2147483647 w 549"/>
                <a:gd name="T27" fmla="*/ 2147483647 h 344"/>
                <a:gd name="T28" fmla="*/ 2147483647 w 549"/>
                <a:gd name="T29" fmla="*/ 2147483647 h 344"/>
                <a:gd name="T30" fmla="*/ 2147483647 w 549"/>
                <a:gd name="T31" fmla="*/ 2147483647 h 344"/>
                <a:gd name="T32" fmla="*/ 2147483647 w 549"/>
                <a:gd name="T33" fmla="*/ 2147483647 h 344"/>
                <a:gd name="T34" fmla="*/ 2147483647 w 549"/>
                <a:gd name="T35" fmla="*/ 0 h 344"/>
                <a:gd name="T36" fmla="*/ 2147483647 w 549"/>
                <a:gd name="T37" fmla="*/ 2147483647 h 344"/>
                <a:gd name="T38" fmla="*/ 2147483647 w 549"/>
                <a:gd name="T39" fmla="*/ 2147483647 h 344"/>
                <a:gd name="T40" fmla="*/ 2147483647 w 549"/>
                <a:gd name="T41" fmla="*/ 2147483647 h 344"/>
                <a:gd name="T42" fmla="*/ 2147483647 w 549"/>
                <a:gd name="T43" fmla="*/ 2147483647 h 344"/>
                <a:gd name="T44" fmla="*/ 2147483647 w 549"/>
                <a:gd name="T45" fmla="*/ 2147483647 h 344"/>
                <a:gd name="T46" fmla="*/ 2147483647 w 549"/>
                <a:gd name="T47" fmla="*/ 2147483647 h 344"/>
                <a:gd name="T48" fmla="*/ 2147483647 w 549"/>
                <a:gd name="T49" fmla="*/ 2147483647 h 344"/>
                <a:gd name="T50" fmla="*/ 2147483647 w 549"/>
                <a:gd name="T51" fmla="*/ 2147483647 h 344"/>
                <a:gd name="T52" fmla="*/ 2147483647 w 549"/>
                <a:gd name="T53" fmla="*/ 2147483647 h 344"/>
                <a:gd name="T54" fmla="*/ 2147483647 w 549"/>
                <a:gd name="T55" fmla="*/ 2147483647 h 344"/>
                <a:gd name="T56" fmla="*/ 2147483647 w 549"/>
                <a:gd name="T57" fmla="*/ 2147483647 h 344"/>
                <a:gd name="T58" fmla="*/ 2147483647 w 549"/>
                <a:gd name="T59" fmla="*/ 2147483647 h 344"/>
                <a:gd name="T60" fmla="*/ 2147483647 w 549"/>
                <a:gd name="T61" fmla="*/ 2147483647 h 344"/>
                <a:gd name="T62" fmla="*/ 2147483647 w 549"/>
                <a:gd name="T63" fmla="*/ 2147483647 h 344"/>
                <a:gd name="T64" fmla="*/ 2147483647 w 549"/>
                <a:gd name="T65" fmla="*/ 2147483647 h 344"/>
                <a:gd name="T66" fmla="*/ 2147483647 w 549"/>
                <a:gd name="T67" fmla="*/ 2147483647 h 344"/>
                <a:gd name="T68" fmla="*/ 2147483647 w 549"/>
                <a:gd name="T69" fmla="*/ 2147483647 h 344"/>
                <a:gd name="T70" fmla="*/ 2147483647 w 549"/>
                <a:gd name="T71" fmla="*/ 2147483647 h 344"/>
                <a:gd name="T72" fmla="*/ 2147483647 w 549"/>
                <a:gd name="T73" fmla="*/ 2147483647 h 344"/>
                <a:gd name="T74" fmla="*/ 2147483647 w 549"/>
                <a:gd name="T75" fmla="*/ 2147483647 h 344"/>
                <a:gd name="T76" fmla="*/ 2147483647 w 549"/>
                <a:gd name="T77" fmla="*/ 2147483647 h 344"/>
                <a:gd name="T78" fmla="*/ 2147483647 w 549"/>
                <a:gd name="T79" fmla="*/ 2147483647 h 344"/>
                <a:gd name="T80" fmla="*/ 2147483647 w 549"/>
                <a:gd name="T81" fmla="*/ 2147483647 h 344"/>
                <a:gd name="T82" fmla="*/ 2147483647 w 549"/>
                <a:gd name="T83" fmla="*/ 2147483647 h 344"/>
                <a:gd name="T84" fmla="*/ 2147483647 w 549"/>
                <a:gd name="T85" fmla="*/ 2147483647 h 344"/>
                <a:gd name="T86" fmla="*/ 2147483647 w 549"/>
                <a:gd name="T87" fmla="*/ 2147483647 h 344"/>
                <a:gd name="T88" fmla="*/ 2147483647 w 549"/>
                <a:gd name="T89" fmla="*/ 2147483647 h 344"/>
                <a:gd name="T90" fmla="*/ 2147483647 w 549"/>
                <a:gd name="T91" fmla="*/ 2147483647 h 344"/>
                <a:gd name="T92" fmla="*/ 2147483647 w 549"/>
                <a:gd name="T93" fmla="*/ 2147483647 h 344"/>
                <a:gd name="T94" fmla="*/ 2147483647 w 549"/>
                <a:gd name="T95" fmla="*/ 2147483647 h 344"/>
                <a:gd name="T96" fmla="*/ 2147483647 w 549"/>
                <a:gd name="T97" fmla="*/ 2147483647 h 344"/>
                <a:gd name="T98" fmla="*/ 2147483647 w 549"/>
                <a:gd name="T99" fmla="*/ 2147483647 h 344"/>
                <a:gd name="T100" fmla="*/ 2147483647 w 549"/>
                <a:gd name="T101" fmla="*/ 2147483647 h 344"/>
                <a:gd name="T102" fmla="*/ 2147483647 w 549"/>
                <a:gd name="T103" fmla="*/ 2147483647 h 344"/>
                <a:gd name="T104" fmla="*/ 2147483647 w 549"/>
                <a:gd name="T105" fmla="*/ 2147483647 h 344"/>
                <a:gd name="T106" fmla="*/ 2147483647 w 549"/>
                <a:gd name="T107" fmla="*/ 2147483647 h 344"/>
                <a:gd name="T108" fmla="*/ 2147483647 w 549"/>
                <a:gd name="T109" fmla="*/ 2147483647 h 344"/>
                <a:gd name="T110" fmla="*/ 2147483647 w 549"/>
                <a:gd name="T111" fmla="*/ 2147483647 h 344"/>
                <a:gd name="T112" fmla="*/ 2147483647 w 549"/>
                <a:gd name="T113" fmla="*/ 2147483647 h 344"/>
                <a:gd name="T114" fmla="*/ 2147483647 w 549"/>
                <a:gd name="T115" fmla="*/ 2147483647 h 344"/>
                <a:gd name="T116" fmla="*/ 2147483647 w 549"/>
                <a:gd name="T117" fmla="*/ 2147483647 h 344"/>
                <a:gd name="T118" fmla="*/ 2147483647 w 549"/>
                <a:gd name="T119" fmla="*/ 2147483647 h 344"/>
                <a:gd name="T120" fmla="*/ 2147483647 w 549"/>
                <a:gd name="T121" fmla="*/ 2147483647 h 344"/>
                <a:gd name="T122" fmla="*/ 2147483647 w 549"/>
                <a:gd name="T123" fmla="*/ 2147483647 h 344"/>
                <a:gd name="T124" fmla="*/ 2147483647 w 549"/>
                <a:gd name="T125" fmla="*/ 2147483647 h 3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9"/>
                <a:gd name="T190" fmla="*/ 0 h 344"/>
                <a:gd name="T191" fmla="*/ 549 w 549"/>
                <a:gd name="T192" fmla="*/ 344 h 3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9" h="344">
                  <a:moveTo>
                    <a:pt x="393" y="344"/>
                  </a:moveTo>
                  <a:lnTo>
                    <a:pt x="369" y="344"/>
                  </a:lnTo>
                  <a:lnTo>
                    <a:pt x="320" y="344"/>
                  </a:lnTo>
                  <a:lnTo>
                    <a:pt x="303" y="344"/>
                  </a:lnTo>
                  <a:lnTo>
                    <a:pt x="262" y="336"/>
                  </a:lnTo>
                  <a:lnTo>
                    <a:pt x="148" y="336"/>
                  </a:lnTo>
                  <a:lnTo>
                    <a:pt x="82" y="328"/>
                  </a:lnTo>
                  <a:lnTo>
                    <a:pt x="74" y="328"/>
                  </a:lnTo>
                  <a:lnTo>
                    <a:pt x="0" y="319"/>
                  </a:lnTo>
                  <a:lnTo>
                    <a:pt x="0" y="287"/>
                  </a:lnTo>
                  <a:lnTo>
                    <a:pt x="0" y="262"/>
                  </a:lnTo>
                  <a:lnTo>
                    <a:pt x="8" y="246"/>
                  </a:lnTo>
                  <a:lnTo>
                    <a:pt x="8" y="172"/>
                  </a:lnTo>
                  <a:lnTo>
                    <a:pt x="17" y="106"/>
                  </a:lnTo>
                  <a:lnTo>
                    <a:pt x="17" y="66"/>
                  </a:lnTo>
                  <a:lnTo>
                    <a:pt x="25" y="41"/>
                  </a:lnTo>
                  <a:lnTo>
                    <a:pt x="25" y="0"/>
                  </a:lnTo>
                  <a:lnTo>
                    <a:pt x="107" y="8"/>
                  </a:lnTo>
                  <a:lnTo>
                    <a:pt x="164" y="16"/>
                  </a:lnTo>
                  <a:lnTo>
                    <a:pt x="205" y="16"/>
                  </a:lnTo>
                  <a:lnTo>
                    <a:pt x="295" y="16"/>
                  </a:lnTo>
                  <a:lnTo>
                    <a:pt x="344" y="25"/>
                  </a:lnTo>
                  <a:lnTo>
                    <a:pt x="377" y="25"/>
                  </a:lnTo>
                  <a:lnTo>
                    <a:pt x="451" y="25"/>
                  </a:lnTo>
                  <a:lnTo>
                    <a:pt x="508" y="25"/>
                  </a:lnTo>
                  <a:lnTo>
                    <a:pt x="508" y="49"/>
                  </a:lnTo>
                  <a:lnTo>
                    <a:pt x="516" y="57"/>
                  </a:lnTo>
                  <a:lnTo>
                    <a:pt x="508" y="74"/>
                  </a:lnTo>
                  <a:lnTo>
                    <a:pt x="508" y="82"/>
                  </a:lnTo>
                  <a:lnTo>
                    <a:pt x="508" y="90"/>
                  </a:lnTo>
                  <a:lnTo>
                    <a:pt x="508" y="98"/>
                  </a:lnTo>
                  <a:lnTo>
                    <a:pt x="508" y="106"/>
                  </a:lnTo>
                  <a:lnTo>
                    <a:pt x="508" y="115"/>
                  </a:lnTo>
                  <a:lnTo>
                    <a:pt x="516" y="139"/>
                  </a:lnTo>
                  <a:lnTo>
                    <a:pt x="516" y="147"/>
                  </a:lnTo>
                  <a:lnTo>
                    <a:pt x="524" y="164"/>
                  </a:lnTo>
                  <a:lnTo>
                    <a:pt x="533" y="172"/>
                  </a:lnTo>
                  <a:lnTo>
                    <a:pt x="533" y="180"/>
                  </a:lnTo>
                  <a:lnTo>
                    <a:pt x="524" y="188"/>
                  </a:lnTo>
                  <a:lnTo>
                    <a:pt x="533" y="197"/>
                  </a:lnTo>
                  <a:lnTo>
                    <a:pt x="533" y="213"/>
                  </a:lnTo>
                  <a:lnTo>
                    <a:pt x="533" y="221"/>
                  </a:lnTo>
                  <a:lnTo>
                    <a:pt x="533" y="238"/>
                  </a:lnTo>
                  <a:lnTo>
                    <a:pt x="533" y="246"/>
                  </a:lnTo>
                  <a:lnTo>
                    <a:pt x="533" y="254"/>
                  </a:lnTo>
                  <a:lnTo>
                    <a:pt x="533" y="270"/>
                  </a:lnTo>
                  <a:lnTo>
                    <a:pt x="533" y="279"/>
                  </a:lnTo>
                  <a:lnTo>
                    <a:pt x="541" y="295"/>
                  </a:lnTo>
                  <a:lnTo>
                    <a:pt x="549" y="303"/>
                  </a:lnTo>
                  <a:lnTo>
                    <a:pt x="549" y="328"/>
                  </a:lnTo>
                  <a:lnTo>
                    <a:pt x="549" y="336"/>
                  </a:lnTo>
                  <a:lnTo>
                    <a:pt x="549" y="344"/>
                  </a:lnTo>
                  <a:lnTo>
                    <a:pt x="500" y="344"/>
                  </a:lnTo>
                  <a:lnTo>
                    <a:pt x="443" y="344"/>
                  </a:lnTo>
                  <a:lnTo>
                    <a:pt x="393" y="344"/>
                  </a:lnTo>
                  <a:close/>
                </a:path>
              </a:pathLst>
            </a:custGeom>
            <a:solidFill>
              <a:schemeClr val="accent1">
                <a:lumMod val="90000"/>
                <a:lumOff val="10000"/>
              </a:schemeClr>
            </a:solidFill>
            <a:ln w="3175">
              <a:solidFill>
                <a:schemeClr val="tx1"/>
              </a:solidFill>
              <a:round/>
              <a:headEnd/>
              <a:tailEnd/>
            </a:ln>
          </p:spPr>
          <p:txBody>
            <a:bodyPr/>
            <a:lstStyle/>
            <a:p>
              <a:endParaRPr lang="en-US"/>
            </a:p>
          </p:txBody>
        </p:sp>
        <p:sp>
          <p:nvSpPr>
            <p:cNvPr id="40" name="Freeform 37"/>
            <p:cNvSpPr>
              <a:spLocks noChangeAspect="1"/>
            </p:cNvSpPr>
            <p:nvPr/>
          </p:nvSpPr>
          <p:spPr bwMode="auto">
            <a:xfrm>
              <a:off x="7172325" y="2430463"/>
              <a:ext cx="550863" cy="617537"/>
            </a:xfrm>
            <a:custGeom>
              <a:avLst/>
              <a:gdLst>
                <a:gd name="T0" fmla="*/ 2147483647 w 352"/>
                <a:gd name="T1" fmla="*/ 2147483647 h 401"/>
                <a:gd name="T2" fmla="*/ 2147483647 w 352"/>
                <a:gd name="T3" fmla="*/ 2147483647 h 401"/>
                <a:gd name="T4" fmla="*/ 2147483647 w 352"/>
                <a:gd name="T5" fmla="*/ 2147483647 h 401"/>
                <a:gd name="T6" fmla="*/ 2147483647 w 352"/>
                <a:gd name="T7" fmla="*/ 2147483647 h 401"/>
                <a:gd name="T8" fmla="*/ 2147483647 w 352"/>
                <a:gd name="T9" fmla="*/ 2147483647 h 401"/>
                <a:gd name="T10" fmla="*/ 2147483647 w 352"/>
                <a:gd name="T11" fmla="*/ 2147483647 h 401"/>
                <a:gd name="T12" fmla="*/ 2147483647 w 352"/>
                <a:gd name="T13" fmla="*/ 2147483647 h 401"/>
                <a:gd name="T14" fmla="*/ 2147483647 w 352"/>
                <a:gd name="T15" fmla="*/ 2147483647 h 401"/>
                <a:gd name="T16" fmla="*/ 2147483647 w 352"/>
                <a:gd name="T17" fmla="*/ 2147483647 h 401"/>
                <a:gd name="T18" fmla="*/ 0 w 352"/>
                <a:gd name="T19" fmla="*/ 2147483647 h 401"/>
                <a:gd name="T20" fmla="*/ 2147483647 w 352"/>
                <a:gd name="T21" fmla="*/ 2147483647 h 401"/>
                <a:gd name="T22" fmla="*/ 2147483647 w 352"/>
                <a:gd name="T23" fmla="*/ 2147483647 h 401"/>
                <a:gd name="T24" fmla="*/ 2147483647 w 352"/>
                <a:gd name="T25" fmla="*/ 2147483647 h 401"/>
                <a:gd name="T26" fmla="*/ 2147483647 w 352"/>
                <a:gd name="T27" fmla="*/ 2147483647 h 401"/>
                <a:gd name="T28" fmla="*/ 2147483647 w 352"/>
                <a:gd name="T29" fmla="*/ 2147483647 h 401"/>
                <a:gd name="T30" fmla="*/ 2147483647 w 352"/>
                <a:gd name="T31" fmla="*/ 2147483647 h 401"/>
                <a:gd name="T32" fmla="*/ 2147483647 w 352"/>
                <a:gd name="T33" fmla="*/ 2147483647 h 401"/>
                <a:gd name="T34" fmla="*/ 2147483647 w 352"/>
                <a:gd name="T35" fmla="*/ 2147483647 h 401"/>
                <a:gd name="T36" fmla="*/ 2147483647 w 352"/>
                <a:gd name="T37" fmla="*/ 2147483647 h 401"/>
                <a:gd name="T38" fmla="*/ 2147483647 w 352"/>
                <a:gd name="T39" fmla="*/ 2147483647 h 401"/>
                <a:gd name="T40" fmla="*/ 2147483647 w 352"/>
                <a:gd name="T41" fmla="*/ 0 h 401"/>
                <a:gd name="T42" fmla="*/ 2147483647 w 352"/>
                <a:gd name="T43" fmla="*/ 2147483647 h 401"/>
                <a:gd name="T44" fmla="*/ 2147483647 w 352"/>
                <a:gd name="T45" fmla="*/ 2147483647 h 401"/>
                <a:gd name="T46" fmla="*/ 2147483647 w 352"/>
                <a:gd name="T47" fmla="*/ 2147483647 h 401"/>
                <a:gd name="T48" fmla="*/ 2147483647 w 352"/>
                <a:gd name="T49" fmla="*/ 2147483647 h 401"/>
                <a:gd name="T50" fmla="*/ 2147483647 w 352"/>
                <a:gd name="T51" fmla="*/ 2147483647 h 401"/>
                <a:gd name="T52" fmla="*/ 2147483647 w 352"/>
                <a:gd name="T53" fmla="*/ 2147483647 h 401"/>
                <a:gd name="T54" fmla="*/ 2147483647 w 352"/>
                <a:gd name="T55" fmla="*/ 2147483647 h 401"/>
                <a:gd name="T56" fmla="*/ 2147483647 w 352"/>
                <a:gd name="T57" fmla="*/ 2147483647 h 401"/>
                <a:gd name="T58" fmla="*/ 2147483647 w 352"/>
                <a:gd name="T59" fmla="*/ 2147483647 h 401"/>
                <a:gd name="T60" fmla="*/ 2147483647 w 352"/>
                <a:gd name="T61" fmla="*/ 2147483647 h 401"/>
                <a:gd name="T62" fmla="*/ 2147483647 w 352"/>
                <a:gd name="T63" fmla="*/ 2147483647 h 401"/>
                <a:gd name="T64" fmla="*/ 2147483647 w 352"/>
                <a:gd name="T65" fmla="*/ 2147483647 h 401"/>
                <a:gd name="T66" fmla="*/ 2147483647 w 352"/>
                <a:gd name="T67" fmla="*/ 2147483647 h 401"/>
                <a:gd name="T68" fmla="*/ 2147483647 w 352"/>
                <a:gd name="T69" fmla="*/ 2147483647 h 401"/>
                <a:gd name="T70" fmla="*/ 2147483647 w 352"/>
                <a:gd name="T71" fmla="*/ 2147483647 h 401"/>
                <a:gd name="T72" fmla="*/ 2147483647 w 352"/>
                <a:gd name="T73" fmla="*/ 2147483647 h 401"/>
                <a:gd name="T74" fmla="*/ 2147483647 w 352"/>
                <a:gd name="T75" fmla="*/ 2147483647 h 401"/>
                <a:gd name="T76" fmla="*/ 2147483647 w 352"/>
                <a:gd name="T77" fmla="*/ 2147483647 h 401"/>
                <a:gd name="T78" fmla="*/ 2147483647 w 352"/>
                <a:gd name="T79" fmla="*/ 2147483647 h 401"/>
                <a:gd name="T80" fmla="*/ 2147483647 w 352"/>
                <a:gd name="T81" fmla="*/ 2147483647 h 401"/>
                <a:gd name="T82" fmla="*/ 2147483647 w 352"/>
                <a:gd name="T83" fmla="*/ 2147483647 h 401"/>
                <a:gd name="T84" fmla="*/ 2147483647 w 352"/>
                <a:gd name="T85" fmla="*/ 2147483647 h 401"/>
                <a:gd name="T86" fmla="*/ 2147483647 w 352"/>
                <a:gd name="T87" fmla="*/ 2147483647 h 401"/>
                <a:gd name="T88" fmla="*/ 2147483647 w 352"/>
                <a:gd name="T89" fmla="*/ 2147483647 h 401"/>
                <a:gd name="T90" fmla="*/ 2147483647 w 352"/>
                <a:gd name="T91" fmla="*/ 2147483647 h 401"/>
                <a:gd name="T92" fmla="*/ 2147483647 w 352"/>
                <a:gd name="T93" fmla="*/ 2147483647 h 401"/>
                <a:gd name="T94" fmla="*/ 2147483647 w 352"/>
                <a:gd name="T95" fmla="*/ 2147483647 h 401"/>
                <a:gd name="T96" fmla="*/ 2147483647 w 352"/>
                <a:gd name="T97" fmla="*/ 2147483647 h 401"/>
                <a:gd name="T98" fmla="*/ 2147483647 w 352"/>
                <a:gd name="T99" fmla="*/ 2147483647 h 401"/>
                <a:gd name="T100" fmla="*/ 2147483647 w 352"/>
                <a:gd name="T101" fmla="*/ 2147483647 h 401"/>
                <a:gd name="T102" fmla="*/ 2147483647 w 352"/>
                <a:gd name="T103" fmla="*/ 2147483647 h 401"/>
                <a:gd name="T104" fmla="*/ 2147483647 w 352"/>
                <a:gd name="T105" fmla="*/ 2147483647 h 401"/>
                <a:gd name="T106" fmla="*/ 2147483647 w 352"/>
                <a:gd name="T107" fmla="*/ 2147483647 h 401"/>
                <a:gd name="T108" fmla="*/ 2147483647 w 352"/>
                <a:gd name="T109" fmla="*/ 2147483647 h 401"/>
                <a:gd name="T110" fmla="*/ 2147483647 w 352"/>
                <a:gd name="T111" fmla="*/ 2147483647 h 401"/>
                <a:gd name="T112" fmla="*/ 2147483647 w 352"/>
                <a:gd name="T113" fmla="*/ 2147483647 h 401"/>
                <a:gd name="T114" fmla="*/ 2147483647 w 352"/>
                <a:gd name="T115" fmla="*/ 2147483647 h 401"/>
                <a:gd name="T116" fmla="*/ 2147483647 w 352"/>
                <a:gd name="T117" fmla="*/ 2147483647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2"/>
                <a:gd name="T178" fmla="*/ 0 h 401"/>
                <a:gd name="T179" fmla="*/ 352 w 352"/>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2" h="401">
                  <a:moveTo>
                    <a:pt x="49" y="352"/>
                  </a:moveTo>
                  <a:lnTo>
                    <a:pt x="41" y="352"/>
                  </a:lnTo>
                  <a:lnTo>
                    <a:pt x="32" y="352"/>
                  </a:lnTo>
                  <a:lnTo>
                    <a:pt x="32" y="335"/>
                  </a:lnTo>
                  <a:lnTo>
                    <a:pt x="24" y="311"/>
                  </a:lnTo>
                  <a:lnTo>
                    <a:pt x="24" y="303"/>
                  </a:lnTo>
                  <a:lnTo>
                    <a:pt x="24" y="286"/>
                  </a:lnTo>
                  <a:lnTo>
                    <a:pt x="24" y="270"/>
                  </a:lnTo>
                  <a:lnTo>
                    <a:pt x="24" y="262"/>
                  </a:lnTo>
                  <a:lnTo>
                    <a:pt x="16" y="229"/>
                  </a:lnTo>
                  <a:lnTo>
                    <a:pt x="16" y="221"/>
                  </a:lnTo>
                  <a:lnTo>
                    <a:pt x="16" y="196"/>
                  </a:lnTo>
                  <a:lnTo>
                    <a:pt x="16" y="180"/>
                  </a:lnTo>
                  <a:lnTo>
                    <a:pt x="8" y="163"/>
                  </a:lnTo>
                  <a:lnTo>
                    <a:pt x="8" y="155"/>
                  </a:lnTo>
                  <a:lnTo>
                    <a:pt x="8" y="131"/>
                  </a:lnTo>
                  <a:lnTo>
                    <a:pt x="8" y="122"/>
                  </a:lnTo>
                  <a:lnTo>
                    <a:pt x="8" y="106"/>
                  </a:lnTo>
                  <a:lnTo>
                    <a:pt x="0" y="98"/>
                  </a:lnTo>
                  <a:lnTo>
                    <a:pt x="0" y="81"/>
                  </a:lnTo>
                  <a:lnTo>
                    <a:pt x="32" y="73"/>
                  </a:lnTo>
                  <a:lnTo>
                    <a:pt x="73" y="73"/>
                  </a:lnTo>
                  <a:lnTo>
                    <a:pt x="81" y="65"/>
                  </a:lnTo>
                  <a:lnTo>
                    <a:pt x="106" y="65"/>
                  </a:lnTo>
                  <a:lnTo>
                    <a:pt x="131" y="73"/>
                  </a:lnTo>
                  <a:lnTo>
                    <a:pt x="139" y="81"/>
                  </a:lnTo>
                  <a:lnTo>
                    <a:pt x="155" y="73"/>
                  </a:lnTo>
                  <a:lnTo>
                    <a:pt x="163" y="81"/>
                  </a:lnTo>
                  <a:lnTo>
                    <a:pt x="139" y="90"/>
                  </a:lnTo>
                  <a:lnTo>
                    <a:pt x="147" y="90"/>
                  </a:lnTo>
                  <a:lnTo>
                    <a:pt x="163" y="81"/>
                  </a:lnTo>
                  <a:lnTo>
                    <a:pt x="180" y="90"/>
                  </a:lnTo>
                  <a:lnTo>
                    <a:pt x="196" y="81"/>
                  </a:lnTo>
                  <a:lnTo>
                    <a:pt x="221" y="73"/>
                  </a:lnTo>
                  <a:lnTo>
                    <a:pt x="237" y="73"/>
                  </a:lnTo>
                  <a:lnTo>
                    <a:pt x="262" y="49"/>
                  </a:lnTo>
                  <a:lnTo>
                    <a:pt x="270" y="41"/>
                  </a:lnTo>
                  <a:lnTo>
                    <a:pt x="294" y="24"/>
                  </a:lnTo>
                  <a:lnTo>
                    <a:pt x="327" y="0"/>
                  </a:lnTo>
                  <a:lnTo>
                    <a:pt x="327" y="16"/>
                  </a:lnTo>
                  <a:lnTo>
                    <a:pt x="335" y="57"/>
                  </a:lnTo>
                  <a:lnTo>
                    <a:pt x="344" y="90"/>
                  </a:lnTo>
                  <a:lnTo>
                    <a:pt x="344" y="114"/>
                  </a:lnTo>
                  <a:lnTo>
                    <a:pt x="344" y="122"/>
                  </a:lnTo>
                  <a:lnTo>
                    <a:pt x="352" y="147"/>
                  </a:lnTo>
                  <a:lnTo>
                    <a:pt x="344" y="155"/>
                  </a:lnTo>
                  <a:lnTo>
                    <a:pt x="344" y="163"/>
                  </a:lnTo>
                  <a:lnTo>
                    <a:pt x="344" y="172"/>
                  </a:lnTo>
                  <a:lnTo>
                    <a:pt x="352" y="180"/>
                  </a:lnTo>
                  <a:lnTo>
                    <a:pt x="344" y="196"/>
                  </a:lnTo>
                  <a:lnTo>
                    <a:pt x="344" y="213"/>
                  </a:lnTo>
                  <a:lnTo>
                    <a:pt x="344" y="221"/>
                  </a:lnTo>
                  <a:lnTo>
                    <a:pt x="344" y="229"/>
                  </a:lnTo>
                  <a:lnTo>
                    <a:pt x="344" y="237"/>
                  </a:lnTo>
                  <a:lnTo>
                    <a:pt x="335" y="245"/>
                  </a:lnTo>
                  <a:lnTo>
                    <a:pt x="344" y="245"/>
                  </a:lnTo>
                  <a:lnTo>
                    <a:pt x="335" y="254"/>
                  </a:lnTo>
                  <a:lnTo>
                    <a:pt x="335" y="262"/>
                  </a:lnTo>
                  <a:lnTo>
                    <a:pt x="327" y="270"/>
                  </a:lnTo>
                  <a:lnTo>
                    <a:pt x="319" y="278"/>
                  </a:lnTo>
                  <a:lnTo>
                    <a:pt x="311" y="286"/>
                  </a:lnTo>
                  <a:lnTo>
                    <a:pt x="303" y="295"/>
                  </a:lnTo>
                  <a:lnTo>
                    <a:pt x="294" y="286"/>
                  </a:lnTo>
                  <a:lnTo>
                    <a:pt x="286" y="295"/>
                  </a:lnTo>
                  <a:lnTo>
                    <a:pt x="286" y="303"/>
                  </a:lnTo>
                  <a:lnTo>
                    <a:pt x="278" y="303"/>
                  </a:lnTo>
                  <a:lnTo>
                    <a:pt x="278" y="311"/>
                  </a:lnTo>
                  <a:lnTo>
                    <a:pt x="278" y="319"/>
                  </a:lnTo>
                  <a:lnTo>
                    <a:pt x="270" y="327"/>
                  </a:lnTo>
                  <a:lnTo>
                    <a:pt x="278" y="327"/>
                  </a:lnTo>
                  <a:lnTo>
                    <a:pt x="278" y="344"/>
                  </a:lnTo>
                  <a:lnTo>
                    <a:pt x="278" y="335"/>
                  </a:lnTo>
                  <a:lnTo>
                    <a:pt x="270" y="344"/>
                  </a:lnTo>
                  <a:lnTo>
                    <a:pt x="262" y="335"/>
                  </a:lnTo>
                  <a:lnTo>
                    <a:pt x="254" y="335"/>
                  </a:lnTo>
                  <a:lnTo>
                    <a:pt x="254" y="344"/>
                  </a:lnTo>
                  <a:lnTo>
                    <a:pt x="254" y="352"/>
                  </a:lnTo>
                  <a:lnTo>
                    <a:pt x="245" y="360"/>
                  </a:lnTo>
                  <a:lnTo>
                    <a:pt x="254" y="376"/>
                  </a:lnTo>
                  <a:lnTo>
                    <a:pt x="245" y="385"/>
                  </a:lnTo>
                  <a:lnTo>
                    <a:pt x="245" y="401"/>
                  </a:lnTo>
                  <a:lnTo>
                    <a:pt x="229" y="401"/>
                  </a:lnTo>
                  <a:lnTo>
                    <a:pt x="221" y="401"/>
                  </a:lnTo>
                  <a:lnTo>
                    <a:pt x="213" y="393"/>
                  </a:lnTo>
                  <a:lnTo>
                    <a:pt x="196" y="393"/>
                  </a:lnTo>
                  <a:lnTo>
                    <a:pt x="188" y="376"/>
                  </a:lnTo>
                  <a:lnTo>
                    <a:pt x="180" y="376"/>
                  </a:lnTo>
                  <a:lnTo>
                    <a:pt x="172" y="385"/>
                  </a:lnTo>
                  <a:lnTo>
                    <a:pt x="163" y="393"/>
                  </a:lnTo>
                  <a:lnTo>
                    <a:pt x="155" y="385"/>
                  </a:lnTo>
                  <a:lnTo>
                    <a:pt x="139" y="385"/>
                  </a:lnTo>
                  <a:lnTo>
                    <a:pt x="131" y="385"/>
                  </a:lnTo>
                  <a:lnTo>
                    <a:pt x="131" y="393"/>
                  </a:lnTo>
                  <a:lnTo>
                    <a:pt x="106" y="385"/>
                  </a:lnTo>
                  <a:lnTo>
                    <a:pt x="98" y="385"/>
                  </a:lnTo>
                  <a:lnTo>
                    <a:pt x="81" y="376"/>
                  </a:lnTo>
                  <a:lnTo>
                    <a:pt x="73" y="360"/>
                  </a:lnTo>
                  <a:lnTo>
                    <a:pt x="65" y="360"/>
                  </a:lnTo>
                  <a:lnTo>
                    <a:pt x="57" y="352"/>
                  </a:lnTo>
                  <a:lnTo>
                    <a:pt x="49" y="352"/>
                  </a:lnTo>
                  <a:close/>
                </a:path>
              </a:pathLst>
            </a:custGeom>
            <a:solidFill>
              <a:schemeClr val="accent1">
                <a:lumMod val="25000"/>
                <a:lumOff val="75000"/>
              </a:schemeClr>
            </a:solidFill>
            <a:ln w="3175">
              <a:solidFill>
                <a:schemeClr val="tx1"/>
              </a:solidFill>
              <a:round/>
              <a:headEnd/>
              <a:tailEnd/>
            </a:ln>
          </p:spPr>
          <p:txBody>
            <a:bodyPr/>
            <a:lstStyle/>
            <a:p>
              <a:endParaRPr lang="en-US"/>
            </a:p>
          </p:txBody>
        </p:sp>
        <p:sp>
          <p:nvSpPr>
            <p:cNvPr id="41" name="Freeform 38"/>
            <p:cNvSpPr>
              <a:spLocks noChangeAspect="1"/>
            </p:cNvSpPr>
            <p:nvPr/>
          </p:nvSpPr>
          <p:spPr bwMode="auto">
            <a:xfrm>
              <a:off x="4879975" y="3376613"/>
              <a:ext cx="1127125" cy="581025"/>
            </a:xfrm>
            <a:custGeom>
              <a:avLst/>
              <a:gdLst>
                <a:gd name="T0" fmla="*/ 2147483647 w 721"/>
                <a:gd name="T1" fmla="*/ 2147483647 h 377"/>
                <a:gd name="T2" fmla="*/ 2147483647 w 721"/>
                <a:gd name="T3" fmla="*/ 2147483647 h 377"/>
                <a:gd name="T4" fmla="*/ 2147483647 w 721"/>
                <a:gd name="T5" fmla="*/ 2147483647 h 377"/>
                <a:gd name="T6" fmla="*/ 2147483647 w 721"/>
                <a:gd name="T7" fmla="*/ 2147483647 h 377"/>
                <a:gd name="T8" fmla="*/ 2147483647 w 721"/>
                <a:gd name="T9" fmla="*/ 2147483647 h 377"/>
                <a:gd name="T10" fmla="*/ 2147483647 w 721"/>
                <a:gd name="T11" fmla="*/ 2147483647 h 377"/>
                <a:gd name="T12" fmla="*/ 2147483647 w 721"/>
                <a:gd name="T13" fmla="*/ 2147483647 h 377"/>
                <a:gd name="T14" fmla="*/ 2147483647 w 721"/>
                <a:gd name="T15" fmla="*/ 2147483647 h 377"/>
                <a:gd name="T16" fmla="*/ 2147483647 w 721"/>
                <a:gd name="T17" fmla="*/ 2147483647 h 377"/>
                <a:gd name="T18" fmla="*/ 2147483647 w 721"/>
                <a:gd name="T19" fmla="*/ 2147483647 h 377"/>
                <a:gd name="T20" fmla="*/ 2147483647 w 721"/>
                <a:gd name="T21" fmla="*/ 2147483647 h 377"/>
                <a:gd name="T22" fmla="*/ 2147483647 w 721"/>
                <a:gd name="T23" fmla="*/ 2147483647 h 377"/>
                <a:gd name="T24" fmla="*/ 2147483647 w 721"/>
                <a:gd name="T25" fmla="*/ 2147483647 h 377"/>
                <a:gd name="T26" fmla="*/ 2147483647 w 721"/>
                <a:gd name="T27" fmla="*/ 2147483647 h 377"/>
                <a:gd name="T28" fmla="*/ 2147483647 w 721"/>
                <a:gd name="T29" fmla="*/ 2147483647 h 377"/>
                <a:gd name="T30" fmla="*/ 2147483647 w 721"/>
                <a:gd name="T31" fmla="*/ 2147483647 h 377"/>
                <a:gd name="T32" fmla="*/ 2147483647 w 721"/>
                <a:gd name="T33" fmla="*/ 2147483647 h 377"/>
                <a:gd name="T34" fmla="*/ 2147483647 w 721"/>
                <a:gd name="T35" fmla="*/ 2147483647 h 377"/>
                <a:gd name="T36" fmla="*/ 2147483647 w 721"/>
                <a:gd name="T37" fmla="*/ 2147483647 h 377"/>
                <a:gd name="T38" fmla="*/ 2147483647 w 721"/>
                <a:gd name="T39" fmla="*/ 2147483647 h 377"/>
                <a:gd name="T40" fmla="*/ 2147483647 w 721"/>
                <a:gd name="T41" fmla="*/ 2147483647 h 377"/>
                <a:gd name="T42" fmla="*/ 2147483647 w 721"/>
                <a:gd name="T43" fmla="*/ 2147483647 h 377"/>
                <a:gd name="T44" fmla="*/ 2147483647 w 721"/>
                <a:gd name="T45" fmla="*/ 2147483647 h 377"/>
                <a:gd name="T46" fmla="*/ 2147483647 w 721"/>
                <a:gd name="T47" fmla="*/ 2147483647 h 377"/>
                <a:gd name="T48" fmla="*/ 2147483647 w 721"/>
                <a:gd name="T49" fmla="*/ 2147483647 h 377"/>
                <a:gd name="T50" fmla="*/ 2147483647 w 721"/>
                <a:gd name="T51" fmla="*/ 2147483647 h 377"/>
                <a:gd name="T52" fmla="*/ 2147483647 w 721"/>
                <a:gd name="T53" fmla="*/ 2147483647 h 377"/>
                <a:gd name="T54" fmla="*/ 2147483647 w 721"/>
                <a:gd name="T55" fmla="*/ 2147483647 h 377"/>
                <a:gd name="T56" fmla="*/ 2147483647 w 721"/>
                <a:gd name="T57" fmla="*/ 2147483647 h 377"/>
                <a:gd name="T58" fmla="*/ 2147483647 w 721"/>
                <a:gd name="T59" fmla="*/ 2147483647 h 377"/>
                <a:gd name="T60" fmla="*/ 2147483647 w 721"/>
                <a:gd name="T61" fmla="*/ 2147483647 h 377"/>
                <a:gd name="T62" fmla="*/ 2147483647 w 721"/>
                <a:gd name="T63" fmla="*/ 2147483647 h 377"/>
                <a:gd name="T64" fmla="*/ 2147483647 w 721"/>
                <a:gd name="T65" fmla="*/ 2147483647 h 377"/>
                <a:gd name="T66" fmla="*/ 2147483647 w 721"/>
                <a:gd name="T67" fmla="*/ 2147483647 h 377"/>
                <a:gd name="T68" fmla="*/ 2147483647 w 721"/>
                <a:gd name="T69" fmla="*/ 2147483647 h 377"/>
                <a:gd name="T70" fmla="*/ 2147483647 w 721"/>
                <a:gd name="T71" fmla="*/ 2147483647 h 377"/>
                <a:gd name="T72" fmla="*/ 2147483647 w 721"/>
                <a:gd name="T73" fmla="*/ 2147483647 h 377"/>
                <a:gd name="T74" fmla="*/ 2147483647 w 721"/>
                <a:gd name="T75" fmla="*/ 2147483647 h 377"/>
                <a:gd name="T76" fmla="*/ 2147483647 w 721"/>
                <a:gd name="T77" fmla="*/ 2147483647 h 377"/>
                <a:gd name="T78" fmla="*/ 0 w 721"/>
                <a:gd name="T79" fmla="*/ 2147483647 h 377"/>
                <a:gd name="T80" fmla="*/ 2147483647 w 721"/>
                <a:gd name="T81" fmla="*/ 0 h 377"/>
                <a:gd name="T82" fmla="*/ 2147483647 w 721"/>
                <a:gd name="T83" fmla="*/ 2147483647 h 377"/>
                <a:gd name="T84" fmla="*/ 2147483647 w 721"/>
                <a:gd name="T85" fmla="*/ 2147483647 h 377"/>
                <a:gd name="T86" fmla="*/ 2147483647 w 721"/>
                <a:gd name="T87" fmla="*/ 2147483647 h 377"/>
                <a:gd name="T88" fmla="*/ 2147483647 w 721"/>
                <a:gd name="T89" fmla="*/ 2147483647 h 377"/>
                <a:gd name="T90" fmla="*/ 2147483647 w 721"/>
                <a:gd name="T91" fmla="*/ 2147483647 h 377"/>
                <a:gd name="T92" fmla="*/ 2147483647 w 721"/>
                <a:gd name="T93" fmla="*/ 2147483647 h 377"/>
                <a:gd name="T94" fmla="*/ 2147483647 w 721"/>
                <a:gd name="T95" fmla="*/ 2147483647 h 377"/>
                <a:gd name="T96" fmla="*/ 2147483647 w 721"/>
                <a:gd name="T97" fmla="*/ 2147483647 h 377"/>
                <a:gd name="T98" fmla="*/ 2147483647 w 721"/>
                <a:gd name="T99" fmla="*/ 2147483647 h 377"/>
                <a:gd name="T100" fmla="*/ 2147483647 w 721"/>
                <a:gd name="T101" fmla="*/ 2147483647 h 377"/>
                <a:gd name="T102" fmla="*/ 2147483647 w 721"/>
                <a:gd name="T103" fmla="*/ 2147483647 h 3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1"/>
                <a:gd name="T157" fmla="*/ 0 h 377"/>
                <a:gd name="T158" fmla="*/ 721 w 721"/>
                <a:gd name="T159" fmla="*/ 377 h 3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1" h="377">
                  <a:moveTo>
                    <a:pt x="721" y="238"/>
                  </a:moveTo>
                  <a:lnTo>
                    <a:pt x="721" y="254"/>
                  </a:lnTo>
                  <a:lnTo>
                    <a:pt x="721" y="279"/>
                  </a:lnTo>
                  <a:lnTo>
                    <a:pt x="721" y="311"/>
                  </a:lnTo>
                  <a:lnTo>
                    <a:pt x="721" y="344"/>
                  </a:lnTo>
                  <a:lnTo>
                    <a:pt x="721" y="377"/>
                  </a:lnTo>
                  <a:lnTo>
                    <a:pt x="713" y="377"/>
                  </a:lnTo>
                  <a:lnTo>
                    <a:pt x="721" y="369"/>
                  </a:lnTo>
                  <a:lnTo>
                    <a:pt x="713" y="369"/>
                  </a:lnTo>
                  <a:lnTo>
                    <a:pt x="705" y="369"/>
                  </a:lnTo>
                  <a:lnTo>
                    <a:pt x="697" y="360"/>
                  </a:lnTo>
                  <a:lnTo>
                    <a:pt x="688" y="360"/>
                  </a:lnTo>
                  <a:lnTo>
                    <a:pt x="680" y="352"/>
                  </a:lnTo>
                  <a:lnTo>
                    <a:pt x="672" y="352"/>
                  </a:lnTo>
                  <a:lnTo>
                    <a:pt x="672" y="344"/>
                  </a:lnTo>
                  <a:lnTo>
                    <a:pt x="664" y="344"/>
                  </a:lnTo>
                  <a:lnTo>
                    <a:pt x="656" y="336"/>
                  </a:lnTo>
                  <a:lnTo>
                    <a:pt x="656" y="344"/>
                  </a:lnTo>
                  <a:lnTo>
                    <a:pt x="656" y="352"/>
                  </a:lnTo>
                  <a:lnTo>
                    <a:pt x="639" y="352"/>
                  </a:lnTo>
                  <a:lnTo>
                    <a:pt x="631" y="352"/>
                  </a:lnTo>
                  <a:lnTo>
                    <a:pt x="631" y="344"/>
                  </a:lnTo>
                  <a:lnTo>
                    <a:pt x="623" y="344"/>
                  </a:lnTo>
                  <a:lnTo>
                    <a:pt x="615" y="352"/>
                  </a:lnTo>
                  <a:lnTo>
                    <a:pt x="606" y="352"/>
                  </a:lnTo>
                  <a:lnTo>
                    <a:pt x="598" y="344"/>
                  </a:lnTo>
                  <a:lnTo>
                    <a:pt x="590" y="352"/>
                  </a:lnTo>
                  <a:lnTo>
                    <a:pt x="574" y="352"/>
                  </a:lnTo>
                  <a:lnTo>
                    <a:pt x="574" y="360"/>
                  </a:lnTo>
                  <a:lnTo>
                    <a:pt x="582" y="352"/>
                  </a:lnTo>
                  <a:lnTo>
                    <a:pt x="574" y="360"/>
                  </a:lnTo>
                  <a:lnTo>
                    <a:pt x="565" y="360"/>
                  </a:lnTo>
                  <a:lnTo>
                    <a:pt x="565" y="369"/>
                  </a:lnTo>
                  <a:lnTo>
                    <a:pt x="557" y="360"/>
                  </a:lnTo>
                  <a:lnTo>
                    <a:pt x="549" y="360"/>
                  </a:lnTo>
                  <a:lnTo>
                    <a:pt x="549" y="352"/>
                  </a:lnTo>
                  <a:lnTo>
                    <a:pt x="541" y="352"/>
                  </a:lnTo>
                  <a:lnTo>
                    <a:pt x="541" y="344"/>
                  </a:lnTo>
                  <a:lnTo>
                    <a:pt x="533" y="344"/>
                  </a:lnTo>
                  <a:lnTo>
                    <a:pt x="533" y="352"/>
                  </a:lnTo>
                  <a:lnTo>
                    <a:pt x="524" y="352"/>
                  </a:lnTo>
                  <a:lnTo>
                    <a:pt x="516" y="352"/>
                  </a:lnTo>
                  <a:lnTo>
                    <a:pt x="508" y="344"/>
                  </a:lnTo>
                  <a:lnTo>
                    <a:pt x="500" y="352"/>
                  </a:lnTo>
                  <a:lnTo>
                    <a:pt x="500" y="360"/>
                  </a:lnTo>
                  <a:lnTo>
                    <a:pt x="492" y="369"/>
                  </a:lnTo>
                  <a:lnTo>
                    <a:pt x="484" y="360"/>
                  </a:lnTo>
                  <a:lnTo>
                    <a:pt x="484" y="352"/>
                  </a:lnTo>
                  <a:lnTo>
                    <a:pt x="492" y="352"/>
                  </a:lnTo>
                  <a:lnTo>
                    <a:pt x="484" y="344"/>
                  </a:lnTo>
                  <a:lnTo>
                    <a:pt x="484" y="352"/>
                  </a:lnTo>
                  <a:lnTo>
                    <a:pt x="475" y="344"/>
                  </a:lnTo>
                  <a:lnTo>
                    <a:pt x="475" y="352"/>
                  </a:lnTo>
                  <a:lnTo>
                    <a:pt x="467" y="352"/>
                  </a:lnTo>
                  <a:lnTo>
                    <a:pt x="459" y="344"/>
                  </a:lnTo>
                  <a:lnTo>
                    <a:pt x="451" y="344"/>
                  </a:lnTo>
                  <a:lnTo>
                    <a:pt x="451" y="336"/>
                  </a:lnTo>
                  <a:lnTo>
                    <a:pt x="443" y="336"/>
                  </a:lnTo>
                  <a:lnTo>
                    <a:pt x="426" y="352"/>
                  </a:lnTo>
                  <a:lnTo>
                    <a:pt x="418" y="344"/>
                  </a:lnTo>
                  <a:lnTo>
                    <a:pt x="418" y="336"/>
                  </a:lnTo>
                  <a:lnTo>
                    <a:pt x="410" y="336"/>
                  </a:lnTo>
                  <a:lnTo>
                    <a:pt x="410" y="328"/>
                  </a:lnTo>
                  <a:lnTo>
                    <a:pt x="410" y="320"/>
                  </a:lnTo>
                  <a:lnTo>
                    <a:pt x="402" y="320"/>
                  </a:lnTo>
                  <a:lnTo>
                    <a:pt x="385" y="320"/>
                  </a:lnTo>
                  <a:lnTo>
                    <a:pt x="377" y="328"/>
                  </a:lnTo>
                  <a:lnTo>
                    <a:pt x="361" y="320"/>
                  </a:lnTo>
                  <a:lnTo>
                    <a:pt x="352" y="320"/>
                  </a:lnTo>
                  <a:lnTo>
                    <a:pt x="336" y="311"/>
                  </a:lnTo>
                  <a:lnTo>
                    <a:pt x="311" y="311"/>
                  </a:lnTo>
                  <a:lnTo>
                    <a:pt x="311" y="295"/>
                  </a:lnTo>
                  <a:lnTo>
                    <a:pt x="303" y="287"/>
                  </a:lnTo>
                  <a:lnTo>
                    <a:pt x="295" y="295"/>
                  </a:lnTo>
                  <a:lnTo>
                    <a:pt x="287" y="287"/>
                  </a:lnTo>
                  <a:lnTo>
                    <a:pt x="279" y="295"/>
                  </a:lnTo>
                  <a:lnTo>
                    <a:pt x="271" y="287"/>
                  </a:lnTo>
                  <a:lnTo>
                    <a:pt x="262" y="279"/>
                  </a:lnTo>
                  <a:lnTo>
                    <a:pt x="254" y="270"/>
                  </a:lnTo>
                  <a:lnTo>
                    <a:pt x="246" y="270"/>
                  </a:lnTo>
                  <a:lnTo>
                    <a:pt x="246" y="254"/>
                  </a:lnTo>
                  <a:lnTo>
                    <a:pt x="246" y="221"/>
                  </a:lnTo>
                  <a:lnTo>
                    <a:pt x="246" y="205"/>
                  </a:lnTo>
                  <a:lnTo>
                    <a:pt x="246" y="180"/>
                  </a:lnTo>
                  <a:lnTo>
                    <a:pt x="246" y="156"/>
                  </a:lnTo>
                  <a:lnTo>
                    <a:pt x="254" y="131"/>
                  </a:lnTo>
                  <a:lnTo>
                    <a:pt x="254" y="115"/>
                  </a:lnTo>
                  <a:lnTo>
                    <a:pt x="254" y="66"/>
                  </a:lnTo>
                  <a:lnTo>
                    <a:pt x="205" y="66"/>
                  </a:lnTo>
                  <a:lnTo>
                    <a:pt x="172" y="57"/>
                  </a:lnTo>
                  <a:lnTo>
                    <a:pt x="164" y="57"/>
                  </a:lnTo>
                  <a:lnTo>
                    <a:pt x="115" y="57"/>
                  </a:lnTo>
                  <a:lnTo>
                    <a:pt x="82" y="57"/>
                  </a:lnTo>
                  <a:lnTo>
                    <a:pt x="74" y="57"/>
                  </a:lnTo>
                  <a:lnTo>
                    <a:pt x="0" y="49"/>
                  </a:lnTo>
                  <a:lnTo>
                    <a:pt x="8" y="0"/>
                  </a:lnTo>
                  <a:lnTo>
                    <a:pt x="82" y="0"/>
                  </a:lnTo>
                  <a:lnTo>
                    <a:pt x="90" y="0"/>
                  </a:lnTo>
                  <a:lnTo>
                    <a:pt x="123" y="8"/>
                  </a:lnTo>
                  <a:lnTo>
                    <a:pt x="164" y="8"/>
                  </a:lnTo>
                  <a:lnTo>
                    <a:pt x="180" y="8"/>
                  </a:lnTo>
                  <a:lnTo>
                    <a:pt x="205" y="8"/>
                  </a:lnTo>
                  <a:lnTo>
                    <a:pt x="246" y="8"/>
                  </a:lnTo>
                  <a:lnTo>
                    <a:pt x="254" y="8"/>
                  </a:lnTo>
                  <a:lnTo>
                    <a:pt x="295" y="16"/>
                  </a:lnTo>
                  <a:lnTo>
                    <a:pt x="303" y="16"/>
                  </a:lnTo>
                  <a:lnTo>
                    <a:pt x="336" y="16"/>
                  </a:lnTo>
                  <a:lnTo>
                    <a:pt x="377" y="16"/>
                  </a:lnTo>
                  <a:lnTo>
                    <a:pt x="393" y="16"/>
                  </a:lnTo>
                  <a:lnTo>
                    <a:pt x="418" y="16"/>
                  </a:lnTo>
                  <a:lnTo>
                    <a:pt x="443" y="16"/>
                  </a:lnTo>
                  <a:lnTo>
                    <a:pt x="467" y="16"/>
                  </a:lnTo>
                  <a:lnTo>
                    <a:pt x="492" y="16"/>
                  </a:lnTo>
                  <a:lnTo>
                    <a:pt x="524" y="16"/>
                  </a:lnTo>
                  <a:lnTo>
                    <a:pt x="549" y="16"/>
                  </a:lnTo>
                  <a:lnTo>
                    <a:pt x="590" y="16"/>
                  </a:lnTo>
                  <a:lnTo>
                    <a:pt x="598" y="16"/>
                  </a:lnTo>
                  <a:lnTo>
                    <a:pt x="606" y="16"/>
                  </a:lnTo>
                  <a:lnTo>
                    <a:pt x="631" y="16"/>
                  </a:lnTo>
                  <a:lnTo>
                    <a:pt x="639" y="16"/>
                  </a:lnTo>
                  <a:lnTo>
                    <a:pt x="672" y="16"/>
                  </a:lnTo>
                  <a:lnTo>
                    <a:pt x="705" y="16"/>
                  </a:lnTo>
                  <a:lnTo>
                    <a:pt x="705" y="41"/>
                  </a:lnTo>
                  <a:lnTo>
                    <a:pt x="705" y="49"/>
                  </a:lnTo>
                  <a:lnTo>
                    <a:pt x="705" y="74"/>
                  </a:lnTo>
                  <a:lnTo>
                    <a:pt x="713" y="107"/>
                  </a:lnTo>
                  <a:lnTo>
                    <a:pt x="713" y="115"/>
                  </a:lnTo>
                  <a:lnTo>
                    <a:pt x="721" y="147"/>
                  </a:lnTo>
                  <a:lnTo>
                    <a:pt x="721" y="164"/>
                  </a:lnTo>
                  <a:lnTo>
                    <a:pt x="721" y="188"/>
                  </a:lnTo>
                  <a:lnTo>
                    <a:pt x="721" y="238"/>
                  </a:lnTo>
                  <a:close/>
                </a:path>
              </a:pathLst>
            </a:custGeom>
            <a:solidFill>
              <a:schemeClr val="accent1">
                <a:lumMod val="50000"/>
                <a:lumOff val="50000"/>
              </a:schemeClr>
            </a:solidFill>
            <a:ln w="3175">
              <a:solidFill>
                <a:schemeClr val="tx1"/>
              </a:solidFill>
              <a:round/>
              <a:headEnd/>
              <a:tailEnd/>
            </a:ln>
          </p:spPr>
          <p:txBody>
            <a:bodyPr/>
            <a:lstStyle/>
            <a:p>
              <a:endParaRPr lang="en-US"/>
            </a:p>
          </p:txBody>
        </p:sp>
        <p:sp>
          <p:nvSpPr>
            <p:cNvPr id="42" name="Freeform 39"/>
            <p:cNvSpPr>
              <a:spLocks noChangeAspect="1"/>
            </p:cNvSpPr>
            <p:nvPr/>
          </p:nvSpPr>
          <p:spPr bwMode="auto">
            <a:xfrm>
              <a:off x="2397125" y="1431925"/>
              <a:ext cx="1050925" cy="871538"/>
            </a:xfrm>
            <a:custGeom>
              <a:avLst/>
              <a:gdLst>
                <a:gd name="T0" fmla="*/ 2147483647 w 672"/>
                <a:gd name="T1" fmla="*/ 2147483647 h 566"/>
                <a:gd name="T2" fmla="*/ 2147483647 w 672"/>
                <a:gd name="T3" fmla="*/ 2147483647 h 566"/>
                <a:gd name="T4" fmla="*/ 2147483647 w 672"/>
                <a:gd name="T5" fmla="*/ 2147483647 h 566"/>
                <a:gd name="T6" fmla="*/ 0 w 672"/>
                <a:gd name="T7" fmla="*/ 2147483647 h 566"/>
                <a:gd name="T8" fmla="*/ 2147483647 w 672"/>
                <a:gd name="T9" fmla="*/ 2147483647 h 566"/>
                <a:gd name="T10" fmla="*/ 2147483647 w 672"/>
                <a:gd name="T11" fmla="*/ 2147483647 h 566"/>
                <a:gd name="T12" fmla="*/ 2147483647 w 672"/>
                <a:gd name="T13" fmla="*/ 2147483647 h 566"/>
                <a:gd name="T14" fmla="*/ 2147483647 w 672"/>
                <a:gd name="T15" fmla="*/ 2147483647 h 566"/>
                <a:gd name="T16" fmla="*/ 2147483647 w 672"/>
                <a:gd name="T17" fmla="*/ 2147483647 h 566"/>
                <a:gd name="T18" fmla="*/ 2147483647 w 672"/>
                <a:gd name="T19" fmla="*/ 2147483647 h 566"/>
                <a:gd name="T20" fmla="*/ 2147483647 w 672"/>
                <a:gd name="T21" fmla="*/ 2147483647 h 566"/>
                <a:gd name="T22" fmla="*/ 2147483647 w 672"/>
                <a:gd name="T23" fmla="*/ 2147483647 h 566"/>
                <a:gd name="T24" fmla="*/ 2147483647 w 672"/>
                <a:gd name="T25" fmla="*/ 2147483647 h 566"/>
                <a:gd name="T26" fmla="*/ 2147483647 w 672"/>
                <a:gd name="T27" fmla="*/ 2147483647 h 566"/>
                <a:gd name="T28" fmla="*/ 2147483647 w 672"/>
                <a:gd name="T29" fmla="*/ 2147483647 h 566"/>
                <a:gd name="T30" fmla="*/ 2147483647 w 672"/>
                <a:gd name="T31" fmla="*/ 2147483647 h 566"/>
                <a:gd name="T32" fmla="*/ 2147483647 w 672"/>
                <a:gd name="T33" fmla="*/ 0 h 566"/>
                <a:gd name="T34" fmla="*/ 2147483647 w 672"/>
                <a:gd name="T35" fmla="*/ 2147483647 h 566"/>
                <a:gd name="T36" fmla="*/ 2147483647 w 672"/>
                <a:gd name="T37" fmla="*/ 2147483647 h 566"/>
                <a:gd name="T38" fmla="*/ 2147483647 w 672"/>
                <a:gd name="T39" fmla="*/ 2147483647 h 566"/>
                <a:gd name="T40" fmla="*/ 2147483647 w 672"/>
                <a:gd name="T41" fmla="*/ 2147483647 h 566"/>
                <a:gd name="T42" fmla="*/ 2147483647 w 672"/>
                <a:gd name="T43" fmla="*/ 2147483647 h 566"/>
                <a:gd name="T44" fmla="*/ 2147483647 w 672"/>
                <a:gd name="T45" fmla="*/ 2147483647 h 566"/>
                <a:gd name="T46" fmla="*/ 2147483647 w 672"/>
                <a:gd name="T47" fmla="*/ 2147483647 h 566"/>
                <a:gd name="T48" fmla="*/ 2147483647 w 672"/>
                <a:gd name="T49" fmla="*/ 2147483647 h 566"/>
                <a:gd name="T50" fmla="*/ 2147483647 w 672"/>
                <a:gd name="T51" fmla="*/ 2147483647 h 566"/>
                <a:gd name="T52" fmla="*/ 2147483647 w 672"/>
                <a:gd name="T53" fmla="*/ 2147483647 h 566"/>
                <a:gd name="T54" fmla="*/ 2147483647 w 672"/>
                <a:gd name="T55" fmla="*/ 2147483647 h 566"/>
                <a:gd name="T56" fmla="*/ 2147483647 w 672"/>
                <a:gd name="T57" fmla="*/ 2147483647 h 566"/>
                <a:gd name="T58" fmla="*/ 2147483647 w 672"/>
                <a:gd name="T59" fmla="*/ 2147483647 h 566"/>
                <a:gd name="T60" fmla="*/ 2147483647 w 672"/>
                <a:gd name="T61" fmla="*/ 2147483647 h 566"/>
                <a:gd name="T62" fmla="*/ 2147483647 w 672"/>
                <a:gd name="T63" fmla="*/ 2147483647 h 566"/>
                <a:gd name="T64" fmla="*/ 2147483647 w 672"/>
                <a:gd name="T65" fmla="*/ 2147483647 h 566"/>
                <a:gd name="T66" fmla="*/ 2147483647 w 672"/>
                <a:gd name="T67" fmla="*/ 2147483647 h 566"/>
                <a:gd name="T68" fmla="*/ 2147483647 w 672"/>
                <a:gd name="T69" fmla="*/ 2147483647 h 566"/>
                <a:gd name="T70" fmla="*/ 2147483647 w 672"/>
                <a:gd name="T71" fmla="*/ 2147483647 h 566"/>
                <a:gd name="T72" fmla="*/ 2147483647 w 672"/>
                <a:gd name="T73" fmla="*/ 2147483647 h 566"/>
                <a:gd name="T74" fmla="*/ 2147483647 w 672"/>
                <a:gd name="T75" fmla="*/ 2147483647 h 566"/>
                <a:gd name="T76" fmla="*/ 2147483647 w 672"/>
                <a:gd name="T77" fmla="*/ 2147483647 h 566"/>
                <a:gd name="T78" fmla="*/ 2147483647 w 672"/>
                <a:gd name="T79" fmla="*/ 2147483647 h 566"/>
                <a:gd name="T80" fmla="*/ 2147483647 w 672"/>
                <a:gd name="T81" fmla="*/ 2147483647 h 566"/>
                <a:gd name="T82" fmla="*/ 2147483647 w 672"/>
                <a:gd name="T83" fmla="*/ 2147483647 h 566"/>
                <a:gd name="T84" fmla="*/ 2147483647 w 672"/>
                <a:gd name="T85" fmla="*/ 2147483647 h 566"/>
                <a:gd name="T86" fmla="*/ 2147483647 w 672"/>
                <a:gd name="T87" fmla="*/ 2147483647 h 566"/>
                <a:gd name="T88" fmla="*/ 2147483647 w 672"/>
                <a:gd name="T89" fmla="*/ 2147483647 h 566"/>
                <a:gd name="T90" fmla="*/ 2147483647 w 672"/>
                <a:gd name="T91" fmla="*/ 2147483647 h 566"/>
                <a:gd name="T92" fmla="*/ 2147483647 w 672"/>
                <a:gd name="T93" fmla="*/ 2147483647 h 566"/>
                <a:gd name="T94" fmla="*/ 2147483647 w 672"/>
                <a:gd name="T95" fmla="*/ 2147483647 h 566"/>
                <a:gd name="T96" fmla="*/ 2147483647 w 672"/>
                <a:gd name="T97" fmla="*/ 2147483647 h 566"/>
                <a:gd name="T98" fmla="*/ 2147483647 w 672"/>
                <a:gd name="T99" fmla="*/ 2147483647 h 566"/>
                <a:gd name="T100" fmla="*/ 2147483647 w 672"/>
                <a:gd name="T101" fmla="*/ 2147483647 h 566"/>
                <a:gd name="T102" fmla="*/ 2147483647 w 672"/>
                <a:gd name="T103" fmla="*/ 2147483647 h 566"/>
                <a:gd name="T104" fmla="*/ 2147483647 w 672"/>
                <a:gd name="T105" fmla="*/ 2147483647 h 5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2"/>
                <a:gd name="T160" fmla="*/ 0 h 566"/>
                <a:gd name="T161" fmla="*/ 672 w 672"/>
                <a:gd name="T162" fmla="*/ 566 h 5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2" h="566">
                  <a:moveTo>
                    <a:pt x="213" y="484"/>
                  </a:moveTo>
                  <a:lnTo>
                    <a:pt x="156" y="467"/>
                  </a:lnTo>
                  <a:lnTo>
                    <a:pt x="82" y="443"/>
                  </a:lnTo>
                  <a:lnTo>
                    <a:pt x="65" y="443"/>
                  </a:lnTo>
                  <a:lnTo>
                    <a:pt x="41" y="435"/>
                  </a:lnTo>
                  <a:lnTo>
                    <a:pt x="8" y="426"/>
                  </a:lnTo>
                  <a:lnTo>
                    <a:pt x="0" y="410"/>
                  </a:lnTo>
                  <a:lnTo>
                    <a:pt x="0" y="394"/>
                  </a:lnTo>
                  <a:lnTo>
                    <a:pt x="8" y="377"/>
                  </a:lnTo>
                  <a:lnTo>
                    <a:pt x="16" y="361"/>
                  </a:lnTo>
                  <a:lnTo>
                    <a:pt x="16" y="353"/>
                  </a:lnTo>
                  <a:lnTo>
                    <a:pt x="8" y="328"/>
                  </a:lnTo>
                  <a:lnTo>
                    <a:pt x="16" y="320"/>
                  </a:lnTo>
                  <a:lnTo>
                    <a:pt x="33" y="295"/>
                  </a:lnTo>
                  <a:lnTo>
                    <a:pt x="33" y="287"/>
                  </a:lnTo>
                  <a:lnTo>
                    <a:pt x="49" y="271"/>
                  </a:lnTo>
                  <a:lnTo>
                    <a:pt x="57" y="263"/>
                  </a:lnTo>
                  <a:lnTo>
                    <a:pt x="74" y="238"/>
                  </a:lnTo>
                  <a:lnTo>
                    <a:pt x="90" y="197"/>
                  </a:lnTo>
                  <a:lnTo>
                    <a:pt x="106" y="156"/>
                  </a:lnTo>
                  <a:lnTo>
                    <a:pt x="106" y="140"/>
                  </a:lnTo>
                  <a:lnTo>
                    <a:pt x="115" y="123"/>
                  </a:lnTo>
                  <a:lnTo>
                    <a:pt x="131" y="99"/>
                  </a:lnTo>
                  <a:lnTo>
                    <a:pt x="131" y="74"/>
                  </a:lnTo>
                  <a:lnTo>
                    <a:pt x="139" y="74"/>
                  </a:lnTo>
                  <a:lnTo>
                    <a:pt x="139" y="82"/>
                  </a:lnTo>
                  <a:lnTo>
                    <a:pt x="139" y="74"/>
                  </a:lnTo>
                  <a:lnTo>
                    <a:pt x="139" y="66"/>
                  </a:lnTo>
                  <a:lnTo>
                    <a:pt x="147" y="58"/>
                  </a:lnTo>
                  <a:lnTo>
                    <a:pt x="139" y="50"/>
                  </a:lnTo>
                  <a:lnTo>
                    <a:pt x="147" y="41"/>
                  </a:lnTo>
                  <a:lnTo>
                    <a:pt x="147" y="33"/>
                  </a:lnTo>
                  <a:lnTo>
                    <a:pt x="156" y="25"/>
                  </a:lnTo>
                  <a:lnTo>
                    <a:pt x="156" y="0"/>
                  </a:lnTo>
                  <a:lnTo>
                    <a:pt x="164" y="17"/>
                  </a:lnTo>
                  <a:lnTo>
                    <a:pt x="172" y="17"/>
                  </a:lnTo>
                  <a:lnTo>
                    <a:pt x="164" y="9"/>
                  </a:lnTo>
                  <a:lnTo>
                    <a:pt x="172" y="9"/>
                  </a:lnTo>
                  <a:lnTo>
                    <a:pt x="180" y="17"/>
                  </a:lnTo>
                  <a:lnTo>
                    <a:pt x="188" y="9"/>
                  </a:lnTo>
                  <a:lnTo>
                    <a:pt x="197" y="25"/>
                  </a:lnTo>
                  <a:lnTo>
                    <a:pt x="205" y="25"/>
                  </a:lnTo>
                  <a:lnTo>
                    <a:pt x="213" y="25"/>
                  </a:lnTo>
                  <a:lnTo>
                    <a:pt x="229" y="41"/>
                  </a:lnTo>
                  <a:lnTo>
                    <a:pt x="229" y="58"/>
                  </a:lnTo>
                  <a:lnTo>
                    <a:pt x="229" y="66"/>
                  </a:lnTo>
                  <a:lnTo>
                    <a:pt x="229" y="74"/>
                  </a:lnTo>
                  <a:lnTo>
                    <a:pt x="229" y="82"/>
                  </a:lnTo>
                  <a:lnTo>
                    <a:pt x="229" y="90"/>
                  </a:lnTo>
                  <a:lnTo>
                    <a:pt x="262" y="107"/>
                  </a:lnTo>
                  <a:lnTo>
                    <a:pt x="287" y="99"/>
                  </a:lnTo>
                  <a:lnTo>
                    <a:pt x="295" y="99"/>
                  </a:lnTo>
                  <a:lnTo>
                    <a:pt x="311" y="99"/>
                  </a:lnTo>
                  <a:lnTo>
                    <a:pt x="319" y="107"/>
                  </a:lnTo>
                  <a:lnTo>
                    <a:pt x="336" y="115"/>
                  </a:lnTo>
                  <a:lnTo>
                    <a:pt x="336" y="123"/>
                  </a:lnTo>
                  <a:lnTo>
                    <a:pt x="352" y="115"/>
                  </a:lnTo>
                  <a:lnTo>
                    <a:pt x="360" y="123"/>
                  </a:lnTo>
                  <a:lnTo>
                    <a:pt x="377" y="115"/>
                  </a:lnTo>
                  <a:lnTo>
                    <a:pt x="385" y="115"/>
                  </a:lnTo>
                  <a:lnTo>
                    <a:pt x="393" y="123"/>
                  </a:lnTo>
                  <a:lnTo>
                    <a:pt x="410" y="131"/>
                  </a:lnTo>
                  <a:lnTo>
                    <a:pt x="426" y="123"/>
                  </a:lnTo>
                  <a:lnTo>
                    <a:pt x="434" y="123"/>
                  </a:lnTo>
                  <a:lnTo>
                    <a:pt x="450" y="123"/>
                  </a:lnTo>
                  <a:lnTo>
                    <a:pt x="459" y="123"/>
                  </a:lnTo>
                  <a:lnTo>
                    <a:pt x="467" y="123"/>
                  </a:lnTo>
                  <a:lnTo>
                    <a:pt x="491" y="123"/>
                  </a:lnTo>
                  <a:lnTo>
                    <a:pt x="508" y="123"/>
                  </a:lnTo>
                  <a:lnTo>
                    <a:pt x="573" y="140"/>
                  </a:lnTo>
                  <a:lnTo>
                    <a:pt x="606" y="148"/>
                  </a:lnTo>
                  <a:lnTo>
                    <a:pt x="614" y="148"/>
                  </a:lnTo>
                  <a:lnTo>
                    <a:pt x="655" y="156"/>
                  </a:lnTo>
                  <a:lnTo>
                    <a:pt x="655" y="172"/>
                  </a:lnTo>
                  <a:lnTo>
                    <a:pt x="672" y="189"/>
                  </a:lnTo>
                  <a:lnTo>
                    <a:pt x="672" y="205"/>
                  </a:lnTo>
                  <a:lnTo>
                    <a:pt x="655" y="230"/>
                  </a:lnTo>
                  <a:lnTo>
                    <a:pt x="655" y="238"/>
                  </a:lnTo>
                  <a:lnTo>
                    <a:pt x="639" y="254"/>
                  </a:lnTo>
                  <a:lnTo>
                    <a:pt x="631" y="254"/>
                  </a:lnTo>
                  <a:lnTo>
                    <a:pt x="631" y="271"/>
                  </a:lnTo>
                  <a:lnTo>
                    <a:pt x="623" y="279"/>
                  </a:lnTo>
                  <a:lnTo>
                    <a:pt x="614" y="279"/>
                  </a:lnTo>
                  <a:lnTo>
                    <a:pt x="598" y="303"/>
                  </a:lnTo>
                  <a:lnTo>
                    <a:pt x="598" y="312"/>
                  </a:lnTo>
                  <a:lnTo>
                    <a:pt x="590" y="328"/>
                  </a:lnTo>
                  <a:lnTo>
                    <a:pt x="606" y="336"/>
                  </a:lnTo>
                  <a:lnTo>
                    <a:pt x="606" y="344"/>
                  </a:lnTo>
                  <a:lnTo>
                    <a:pt x="614" y="344"/>
                  </a:lnTo>
                  <a:lnTo>
                    <a:pt x="606" y="353"/>
                  </a:lnTo>
                  <a:lnTo>
                    <a:pt x="606" y="361"/>
                  </a:lnTo>
                  <a:lnTo>
                    <a:pt x="598" y="377"/>
                  </a:lnTo>
                  <a:lnTo>
                    <a:pt x="590" y="377"/>
                  </a:lnTo>
                  <a:lnTo>
                    <a:pt x="590" y="394"/>
                  </a:lnTo>
                  <a:lnTo>
                    <a:pt x="549" y="566"/>
                  </a:lnTo>
                  <a:lnTo>
                    <a:pt x="467" y="549"/>
                  </a:lnTo>
                  <a:lnTo>
                    <a:pt x="377" y="525"/>
                  </a:lnTo>
                  <a:lnTo>
                    <a:pt x="328" y="516"/>
                  </a:lnTo>
                  <a:lnTo>
                    <a:pt x="262" y="500"/>
                  </a:lnTo>
                  <a:lnTo>
                    <a:pt x="213" y="484"/>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43" name="Freeform 40"/>
            <p:cNvSpPr>
              <a:spLocks noChangeAspect="1"/>
            </p:cNvSpPr>
            <p:nvPr/>
          </p:nvSpPr>
          <p:spPr bwMode="auto">
            <a:xfrm>
              <a:off x="7683500" y="2316163"/>
              <a:ext cx="757238" cy="479425"/>
            </a:xfrm>
            <a:custGeom>
              <a:avLst/>
              <a:gdLst>
                <a:gd name="T0" fmla="*/ 2147483647 w 484"/>
                <a:gd name="T1" fmla="*/ 2147483647 h 311"/>
                <a:gd name="T2" fmla="*/ 2147483647 w 484"/>
                <a:gd name="T3" fmla="*/ 2147483647 h 311"/>
                <a:gd name="T4" fmla="*/ 2147483647 w 484"/>
                <a:gd name="T5" fmla="*/ 2147483647 h 311"/>
                <a:gd name="T6" fmla="*/ 2147483647 w 484"/>
                <a:gd name="T7" fmla="*/ 2147483647 h 311"/>
                <a:gd name="T8" fmla="*/ 2147483647 w 484"/>
                <a:gd name="T9" fmla="*/ 2147483647 h 311"/>
                <a:gd name="T10" fmla="*/ 2147483647 w 484"/>
                <a:gd name="T11" fmla="*/ 2147483647 h 311"/>
                <a:gd name="T12" fmla="*/ 2147483647 w 484"/>
                <a:gd name="T13" fmla="*/ 2147483647 h 311"/>
                <a:gd name="T14" fmla="*/ 2147483647 w 484"/>
                <a:gd name="T15" fmla="*/ 2147483647 h 311"/>
                <a:gd name="T16" fmla="*/ 2147483647 w 484"/>
                <a:gd name="T17" fmla="*/ 2147483647 h 311"/>
                <a:gd name="T18" fmla="*/ 2147483647 w 484"/>
                <a:gd name="T19" fmla="*/ 2147483647 h 311"/>
                <a:gd name="T20" fmla="*/ 2147483647 w 484"/>
                <a:gd name="T21" fmla="*/ 2147483647 h 311"/>
                <a:gd name="T22" fmla="*/ 2147483647 w 484"/>
                <a:gd name="T23" fmla="*/ 2147483647 h 311"/>
                <a:gd name="T24" fmla="*/ 2147483647 w 484"/>
                <a:gd name="T25" fmla="*/ 2147483647 h 311"/>
                <a:gd name="T26" fmla="*/ 2147483647 w 484"/>
                <a:gd name="T27" fmla="*/ 2147483647 h 311"/>
                <a:gd name="T28" fmla="*/ 0 w 484"/>
                <a:gd name="T29" fmla="*/ 2147483647 h 311"/>
                <a:gd name="T30" fmla="*/ 2147483647 w 484"/>
                <a:gd name="T31" fmla="*/ 2147483647 h 311"/>
                <a:gd name="T32" fmla="*/ 2147483647 w 484"/>
                <a:gd name="T33" fmla="*/ 2147483647 h 311"/>
                <a:gd name="T34" fmla="*/ 2147483647 w 484"/>
                <a:gd name="T35" fmla="*/ 2147483647 h 311"/>
                <a:gd name="T36" fmla="*/ 2147483647 w 484"/>
                <a:gd name="T37" fmla="*/ 2147483647 h 311"/>
                <a:gd name="T38" fmla="*/ 2147483647 w 484"/>
                <a:gd name="T39" fmla="*/ 2147483647 h 311"/>
                <a:gd name="T40" fmla="*/ 2147483647 w 484"/>
                <a:gd name="T41" fmla="*/ 2147483647 h 311"/>
                <a:gd name="T42" fmla="*/ 2147483647 w 484"/>
                <a:gd name="T43" fmla="*/ 2147483647 h 311"/>
                <a:gd name="T44" fmla="*/ 2147483647 w 484"/>
                <a:gd name="T45" fmla="*/ 0 h 311"/>
                <a:gd name="T46" fmla="*/ 2147483647 w 484"/>
                <a:gd name="T47" fmla="*/ 2147483647 h 311"/>
                <a:gd name="T48" fmla="*/ 2147483647 w 484"/>
                <a:gd name="T49" fmla="*/ 2147483647 h 311"/>
                <a:gd name="T50" fmla="*/ 2147483647 w 484"/>
                <a:gd name="T51" fmla="*/ 2147483647 h 311"/>
                <a:gd name="T52" fmla="*/ 2147483647 w 484"/>
                <a:gd name="T53" fmla="*/ 2147483647 h 311"/>
                <a:gd name="T54" fmla="*/ 2147483647 w 484"/>
                <a:gd name="T55" fmla="*/ 2147483647 h 311"/>
                <a:gd name="T56" fmla="*/ 2147483647 w 484"/>
                <a:gd name="T57" fmla="*/ 2147483647 h 311"/>
                <a:gd name="T58" fmla="*/ 2147483647 w 484"/>
                <a:gd name="T59" fmla="*/ 2147483647 h 311"/>
                <a:gd name="T60" fmla="*/ 2147483647 w 484"/>
                <a:gd name="T61" fmla="*/ 2147483647 h 311"/>
                <a:gd name="T62" fmla="*/ 2147483647 w 484"/>
                <a:gd name="T63" fmla="*/ 2147483647 h 311"/>
                <a:gd name="T64" fmla="*/ 2147483647 w 484"/>
                <a:gd name="T65" fmla="*/ 2147483647 h 311"/>
                <a:gd name="T66" fmla="*/ 2147483647 w 484"/>
                <a:gd name="T67" fmla="*/ 2147483647 h 311"/>
                <a:gd name="T68" fmla="*/ 2147483647 w 484"/>
                <a:gd name="T69" fmla="*/ 2147483647 h 311"/>
                <a:gd name="T70" fmla="*/ 2147483647 w 484"/>
                <a:gd name="T71" fmla="*/ 2147483647 h 311"/>
                <a:gd name="T72" fmla="*/ 2147483647 w 484"/>
                <a:gd name="T73" fmla="*/ 2147483647 h 311"/>
                <a:gd name="T74" fmla="*/ 2147483647 w 484"/>
                <a:gd name="T75" fmla="*/ 2147483647 h 311"/>
                <a:gd name="T76" fmla="*/ 2147483647 w 484"/>
                <a:gd name="T77" fmla="*/ 2147483647 h 311"/>
                <a:gd name="T78" fmla="*/ 2147483647 w 484"/>
                <a:gd name="T79" fmla="*/ 2147483647 h 311"/>
                <a:gd name="T80" fmla="*/ 2147483647 w 484"/>
                <a:gd name="T81" fmla="*/ 2147483647 h 311"/>
                <a:gd name="T82" fmla="*/ 2147483647 w 484"/>
                <a:gd name="T83" fmla="*/ 2147483647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4"/>
                <a:gd name="T127" fmla="*/ 0 h 311"/>
                <a:gd name="T128" fmla="*/ 484 w 484"/>
                <a:gd name="T129" fmla="*/ 311 h 3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4" h="311">
                  <a:moveTo>
                    <a:pt x="352" y="254"/>
                  </a:moveTo>
                  <a:lnTo>
                    <a:pt x="336" y="262"/>
                  </a:lnTo>
                  <a:lnTo>
                    <a:pt x="320" y="262"/>
                  </a:lnTo>
                  <a:lnTo>
                    <a:pt x="303" y="270"/>
                  </a:lnTo>
                  <a:lnTo>
                    <a:pt x="279" y="270"/>
                  </a:lnTo>
                  <a:lnTo>
                    <a:pt x="230" y="278"/>
                  </a:lnTo>
                  <a:lnTo>
                    <a:pt x="213" y="287"/>
                  </a:lnTo>
                  <a:lnTo>
                    <a:pt x="205" y="287"/>
                  </a:lnTo>
                  <a:lnTo>
                    <a:pt x="172" y="295"/>
                  </a:lnTo>
                  <a:lnTo>
                    <a:pt x="164" y="295"/>
                  </a:lnTo>
                  <a:lnTo>
                    <a:pt x="131" y="303"/>
                  </a:lnTo>
                  <a:lnTo>
                    <a:pt x="123" y="303"/>
                  </a:lnTo>
                  <a:lnTo>
                    <a:pt x="99" y="303"/>
                  </a:lnTo>
                  <a:lnTo>
                    <a:pt x="90" y="303"/>
                  </a:lnTo>
                  <a:lnTo>
                    <a:pt x="49" y="311"/>
                  </a:lnTo>
                  <a:lnTo>
                    <a:pt x="41" y="311"/>
                  </a:lnTo>
                  <a:lnTo>
                    <a:pt x="33" y="287"/>
                  </a:lnTo>
                  <a:lnTo>
                    <a:pt x="33" y="270"/>
                  </a:lnTo>
                  <a:lnTo>
                    <a:pt x="25" y="246"/>
                  </a:lnTo>
                  <a:lnTo>
                    <a:pt x="25" y="237"/>
                  </a:lnTo>
                  <a:lnTo>
                    <a:pt x="25" y="221"/>
                  </a:lnTo>
                  <a:lnTo>
                    <a:pt x="17" y="196"/>
                  </a:lnTo>
                  <a:lnTo>
                    <a:pt x="17" y="188"/>
                  </a:lnTo>
                  <a:lnTo>
                    <a:pt x="17" y="164"/>
                  </a:lnTo>
                  <a:lnTo>
                    <a:pt x="8" y="131"/>
                  </a:lnTo>
                  <a:lnTo>
                    <a:pt x="0" y="90"/>
                  </a:lnTo>
                  <a:lnTo>
                    <a:pt x="0" y="74"/>
                  </a:lnTo>
                  <a:lnTo>
                    <a:pt x="58" y="41"/>
                  </a:lnTo>
                  <a:lnTo>
                    <a:pt x="58" y="65"/>
                  </a:lnTo>
                  <a:lnTo>
                    <a:pt x="74" y="65"/>
                  </a:lnTo>
                  <a:lnTo>
                    <a:pt x="115" y="57"/>
                  </a:lnTo>
                  <a:lnTo>
                    <a:pt x="123" y="57"/>
                  </a:lnTo>
                  <a:lnTo>
                    <a:pt x="172" y="49"/>
                  </a:lnTo>
                  <a:lnTo>
                    <a:pt x="180" y="41"/>
                  </a:lnTo>
                  <a:lnTo>
                    <a:pt x="213" y="41"/>
                  </a:lnTo>
                  <a:lnTo>
                    <a:pt x="221" y="33"/>
                  </a:lnTo>
                  <a:lnTo>
                    <a:pt x="271" y="24"/>
                  </a:lnTo>
                  <a:lnTo>
                    <a:pt x="279" y="24"/>
                  </a:lnTo>
                  <a:lnTo>
                    <a:pt x="303" y="16"/>
                  </a:lnTo>
                  <a:lnTo>
                    <a:pt x="336" y="16"/>
                  </a:lnTo>
                  <a:lnTo>
                    <a:pt x="385" y="0"/>
                  </a:lnTo>
                  <a:lnTo>
                    <a:pt x="393" y="0"/>
                  </a:lnTo>
                  <a:lnTo>
                    <a:pt x="402" y="8"/>
                  </a:lnTo>
                  <a:lnTo>
                    <a:pt x="410" y="8"/>
                  </a:lnTo>
                  <a:lnTo>
                    <a:pt x="418" y="8"/>
                  </a:lnTo>
                  <a:lnTo>
                    <a:pt x="426" y="16"/>
                  </a:lnTo>
                  <a:lnTo>
                    <a:pt x="426" y="33"/>
                  </a:lnTo>
                  <a:lnTo>
                    <a:pt x="434" y="49"/>
                  </a:lnTo>
                  <a:lnTo>
                    <a:pt x="459" y="49"/>
                  </a:lnTo>
                  <a:lnTo>
                    <a:pt x="459" y="57"/>
                  </a:lnTo>
                  <a:lnTo>
                    <a:pt x="451" y="65"/>
                  </a:lnTo>
                  <a:lnTo>
                    <a:pt x="451" y="82"/>
                  </a:lnTo>
                  <a:lnTo>
                    <a:pt x="443" y="90"/>
                  </a:lnTo>
                  <a:lnTo>
                    <a:pt x="451" y="90"/>
                  </a:lnTo>
                  <a:lnTo>
                    <a:pt x="434" y="106"/>
                  </a:lnTo>
                  <a:lnTo>
                    <a:pt x="443" y="115"/>
                  </a:lnTo>
                  <a:lnTo>
                    <a:pt x="443" y="123"/>
                  </a:lnTo>
                  <a:lnTo>
                    <a:pt x="434" y="131"/>
                  </a:lnTo>
                  <a:lnTo>
                    <a:pt x="443" y="139"/>
                  </a:lnTo>
                  <a:lnTo>
                    <a:pt x="443" y="147"/>
                  </a:lnTo>
                  <a:lnTo>
                    <a:pt x="451" y="147"/>
                  </a:lnTo>
                  <a:lnTo>
                    <a:pt x="459" y="155"/>
                  </a:lnTo>
                  <a:lnTo>
                    <a:pt x="467" y="164"/>
                  </a:lnTo>
                  <a:lnTo>
                    <a:pt x="484" y="180"/>
                  </a:lnTo>
                  <a:lnTo>
                    <a:pt x="467" y="196"/>
                  </a:lnTo>
                  <a:lnTo>
                    <a:pt x="467" y="205"/>
                  </a:lnTo>
                  <a:lnTo>
                    <a:pt x="459" y="205"/>
                  </a:lnTo>
                  <a:lnTo>
                    <a:pt x="459" y="213"/>
                  </a:lnTo>
                  <a:lnTo>
                    <a:pt x="451" y="221"/>
                  </a:lnTo>
                  <a:lnTo>
                    <a:pt x="443" y="221"/>
                  </a:lnTo>
                  <a:lnTo>
                    <a:pt x="443" y="229"/>
                  </a:lnTo>
                  <a:lnTo>
                    <a:pt x="426" y="229"/>
                  </a:lnTo>
                  <a:lnTo>
                    <a:pt x="418" y="229"/>
                  </a:lnTo>
                  <a:lnTo>
                    <a:pt x="410" y="246"/>
                  </a:lnTo>
                  <a:lnTo>
                    <a:pt x="385" y="246"/>
                  </a:lnTo>
                  <a:lnTo>
                    <a:pt x="377" y="254"/>
                  </a:lnTo>
                  <a:lnTo>
                    <a:pt x="352" y="254"/>
                  </a:lnTo>
                  <a:close/>
                </a:path>
              </a:pathLst>
            </a:custGeom>
            <a:solidFill>
              <a:schemeClr val="accent1">
                <a:lumMod val="10000"/>
                <a:lumOff val="90000"/>
              </a:schemeClr>
            </a:solidFill>
            <a:ln w="3175">
              <a:solidFill>
                <a:schemeClr val="tx1"/>
              </a:solidFill>
              <a:round/>
              <a:headEnd/>
              <a:tailEnd/>
            </a:ln>
          </p:spPr>
          <p:txBody>
            <a:bodyPr/>
            <a:lstStyle/>
            <a:p>
              <a:endParaRPr lang="en-US"/>
            </a:p>
          </p:txBody>
        </p:sp>
        <p:sp>
          <p:nvSpPr>
            <p:cNvPr id="44" name="Freeform 41"/>
            <p:cNvSpPr>
              <a:spLocks noChangeAspect="1" noEditPoints="1"/>
            </p:cNvSpPr>
            <p:nvPr/>
          </p:nvSpPr>
          <p:spPr bwMode="auto">
            <a:xfrm>
              <a:off x="8721725" y="2201863"/>
              <a:ext cx="101600" cy="127000"/>
            </a:xfrm>
            <a:custGeom>
              <a:avLst/>
              <a:gdLst>
                <a:gd name="T0" fmla="*/ 2147483647 w 65"/>
                <a:gd name="T1" fmla="*/ 2147483647 h 82"/>
                <a:gd name="T2" fmla="*/ 2147483647 w 65"/>
                <a:gd name="T3" fmla="*/ 2147483647 h 82"/>
                <a:gd name="T4" fmla="*/ 2147483647 w 65"/>
                <a:gd name="T5" fmla="*/ 2147483647 h 82"/>
                <a:gd name="T6" fmla="*/ 2147483647 w 65"/>
                <a:gd name="T7" fmla="*/ 2147483647 h 82"/>
                <a:gd name="T8" fmla="*/ 2147483647 w 65"/>
                <a:gd name="T9" fmla="*/ 2147483647 h 82"/>
                <a:gd name="T10" fmla="*/ 2147483647 w 65"/>
                <a:gd name="T11" fmla="*/ 2147483647 h 82"/>
                <a:gd name="T12" fmla="*/ 2147483647 w 65"/>
                <a:gd name="T13" fmla="*/ 2147483647 h 82"/>
                <a:gd name="T14" fmla="*/ 2147483647 w 65"/>
                <a:gd name="T15" fmla="*/ 2147483647 h 82"/>
                <a:gd name="T16" fmla="*/ 2147483647 w 65"/>
                <a:gd name="T17" fmla="*/ 2147483647 h 82"/>
                <a:gd name="T18" fmla="*/ 2147483647 w 65"/>
                <a:gd name="T19" fmla="*/ 2147483647 h 82"/>
                <a:gd name="T20" fmla="*/ 2147483647 w 65"/>
                <a:gd name="T21" fmla="*/ 2147483647 h 82"/>
                <a:gd name="T22" fmla="*/ 2147483647 w 65"/>
                <a:gd name="T23" fmla="*/ 2147483647 h 82"/>
                <a:gd name="T24" fmla="*/ 2147483647 w 65"/>
                <a:gd name="T25" fmla="*/ 2147483647 h 82"/>
                <a:gd name="T26" fmla="*/ 0 w 65"/>
                <a:gd name="T27" fmla="*/ 2147483647 h 82"/>
                <a:gd name="T28" fmla="*/ 2147483647 w 65"/>
                <a:gd name="T29" fmla="*/ 0 h 82"/>
                <a:gd name="T30" fmla="*/ 2147483647 w 65"/>
                <a:gd name="T31" fmla="*/ 0 h 82"/>
                <a:gd name="T32" fmla="*/ 2147483647 w 65"/>
                <a:gd name="T33" fmla="*/ 0 h 82"/>
                <a:gd name="T34" fmla="*/ 2147483647 w 65"/>
                <a:gd name="T35" fmla="*/ 2147483647 h 82"/>
                <a:gd name="T36" fmla="*/ 2147483647 w 65"/>
                <a:gd name="T37" fmla="*/ 2147483647 h 82"/>
                <a:gd name="T38" fmla="*/ 2147483647 w 65"/>
                <a:gd name="T39" fmla="*/ 2147483647 h 82"/>
                <a:gd name="T40" fmla="*/ 2147483647 w 65"/>
                <a:gd name="T41" fmla="*/ 2147483647 h 82"/>
                <a:gd name="T42" fmla="*/ 2147483647 w 65"/>
                <a:gd name="T43" fmla="*/ 2147483647 h 82"/>
                <a:gd name="T44" fmla="*/ 2147483647 w 65"/>
                <a:gd name="T45" fmla="*/ 2147483647 h 82"/>
                <a:gd name="T46" fmla="*/ 2147483647 w 65"/>
                <a:gd name="T47" fmla="*/ 2147483647 h 82"/>
                <a:gd name="T48" fmla="*/ 2147483647 w 65"/>
                <a:gd name="T49" fmla="*/ 2147483647 h 82"/>
                <a:gd name="T50" fmla="*/ 2147483647 w 65"/>
                <a:gd name="T51" fmla="*/ 2147483647 h 82"/>
                <a:gd name="T52" fmla="*/ 2147483647 w 65"/>
                <a:gd name="T53" fmla="*/ 2147483647 h 82"/>
                <a:gd name="T54" fmla="*/ 2147483647 w 65"/>
                <a:gd name="T55" fmla="*/ 2147483647 h 82"/>
                <a:gd name="T56" fmla="*/ 2147483647 w 65"/>
                <a:gd name="T57" fmla="*/ 2147483647 h 82"/>
                <a:gd name="T58" fmla="*/ 2147483647 w 65"/>
                <a:gd name="T59" fmla="*/ 2147483647 h 82"/>
                <a:gd name="T60" fmla="*/ 2147483647 w 65"/>
                <a:gd name="T61" fmla="*/ 2147483647 h 82"/>
                <a:gd name="T62" fmla="*/ 2147483647 w 65"/>
                <a:gd name="T63" fmla="*/ 2147483647 h 82"/>
                <a:gd name="T64" fmla="*/ 2147483647 w 65"/>
                <a:gd name="T65" fmla="*/ 2147483647 h 82"/>
                <a:gd name="T66" fmla="*/ 2147483647 w 65"/>
                <a:gd name="T67" fmla="*/ 2147483647 h 82"/>
                <a:gd name="T68" fmla="*/ 2147483647 w 65"/>
                <a:gd name="T69" fmla="*/ 2147483647 h 82"/>
                <a:gd name="T70" fmla="*/ 2147483647 w 65"/>
                <a:gd name="T71" fmla="*/ 2147483647 h 82"/>
                <a:gd name="T72" fmla="*/ 2147483647 w 65"/>
                <a:gd name="T73" fmla="*/ 2147483647 h 82"/>
                <a:gd name="T74" fmla="*/ 2147483647 w 65"/>
                <a:gd name="T75" fmla="*/ 2147483647 h 82"/>
                <a:gd name="T76" fmla="*/ 2147483647 w 65"/>
                <a:gd name="T77" fmla="*/ 2147483647 h 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
                <a:gd name="T118" fmla="*/ 0 h 82"/>
                <a:gd name="T119" fmla="*/ 65 w 65"/>
                <a:gd name="T120" fmla="*/ 82 h 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 h="82">
                  <a:moveTo>
                    <a:pt x="41" y="25"/>
                  </a:moveTo>
                  <a:lnTo>
                    <a:pt x="41" y="33"/>
                  </a:lnTo>
                  <a:lnTo>
                    <a:pt x="41" y="41"/>
                  </a:lnTo>
                  <a:lnTo>
                    <a:pt x="41" y="57"/>
                  </a:lnTo>
                  <a:lnTo>
                    <a:pt x="41" y="66"/>
                  </a:lnTo>
                  <a:lnTo>
                    <a:pt x="24" y="74"/>
                  </a:lnTo>
                  <a:lnTo>
                    <a:pt x="16" y="82"/>
                  </a:lnTo>
                  <a:lnTo>
                    <a:pt x="16" y="74"/>
                  </a:lnTo>
                  <a:lnTo>
                    <a:pt x="16" y="66"/>
                  </a:lnTo>
                  <a:lnTo>
                    <a:pt x="16" y="49"/>
                  </a:lnTo>
                  <a:lnTo>
                    <a:pt x="8" y="49"/>
                  </a:lnTo>
                  <a:lnTo>
                    <a:pt x="8" y="41"/>
                  </a:lnTo>
                  <a:lnTo>
                    <a:pt x="0" y="8"/>
                  </a:lnTo>
                  <a:lnTo>
                    <a:pt x="24" y="0"/>
                  </a:lnTo>
                  <a:lnTo>
                    <a:pt x="33" y="0"/>
                  </a:lnTo>
                  <a:lnTo>
                    <a:pt x="33" y="8"/>
                  </a:lnTo>
                  <a:lnTo>
                    <a:pt x="41" y="8"/>
                  </a:lnTo>
                  <a:lnTo>
                    <a:pt x="41" y="16"/>
                  </a:lnTo>
                  <a:lnTo>
                    <a:pt x="41" y="25"/>
                  </a:lnTo>
                  <a:lnTo>
                    <a:pt x="49" y="25"/>
                  </a:lnTo>
                  <a:lnTo>
                    <a:pt x="49" y="33"/>
                  </a:lnTo>
                  <a:lnTo>
                    <a:pt x="41" y="25"/>
                  </a:lnTo>
                  <a:close/>
                  <a:moveTo>
                    <a:pt x="57" y="33"/>
                  </a:moveTo>
                  <a:lnTo>
                    <a:pt x="57" y="33"/>
                  </a:lnTo>
                  <a:lnTo>
                    <a:pt x="65" y="49"/>
                  </a:lnTo>
                  <a:lnTo>
                    <a:pt x="57" y="33"/>
                  </a:lnTo>
                  <a:close/>
                  <a:moveTo>
                    <a:pt x="49" y="41"/>
                  </a:moveTo>
                  <a:lnTo>
                    <a:pt x="57" y="33"/>
                  </a:lnTo>
                  <a:lnTo>
                    <a:pt x="57" y="49"/>
                  </a:lnTo>
                  <a:lnTo>
                    <a:pt x="49" y="57"/>
                  </a:lnTo>
                  <a:lnTo>
                    <a:pt x="49" y="41"/>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45" name="Freeform 42"/>
            <p:cNvSpPr>
              <a:spLocks noChangeAspect="1" noEditPoints="1"/>
            </p:cNvSpPr>
            <p:nvPr/>
          </p:nvSpPr>
          <p:spPr bwMode="auto">
            <a:xfrm>
              <a:off x="7505700" y="3554413"/>
              <a:ext cx="650875" cy="492125"/>
            </a:xfrm>
            <a:custGeom>
              <a:avLst/>
              <a:gdLst>
                <a:gd name="T0" fmla="*/ 2147483647 w 417"/>
                <a:gd name="T1" fmla="*/ 2147483647 h 319"/>
                <a:gd name="T2" fmla="*/ 2147483647 w 417"/>
                <a:gd name="T3" fmla="*/ 2147483647 h 319"/>
                <a:gd name="T4" fmla="*/ 2147483647 w 417"/>
                <a:gd name="T5" fmla="*/ 2147483647 h 319"/>
                <a:gd name="T6" fmla="*/ 2147483647 w 417"/>
                <a:gd name="T7" fmla="*/ 2147483647 h 319"/>
                <a:gd name="T8" fmla="*/ 2147483647 w 417"/>
                <a:gd name="T9" fmla="*/ 2147483647 h 319"/>
                <a:gd name="T10" fmla="*/ 2147483647 w 417"/>
                <a:gd name="T11" fmla="*/ 2147483647 h 319"/>
                <a:gd name="T12" fmla="*/ 2147483647 w 417"/>
                <a:gd name="T13" fmla="*/ 2147483647 h 319"/>
                <a:gd name="T14" fmla="*/ 0 w 417"/>
                <a:gd name="T15" fmla="*/ 2147483647 h 319"/>
                <a:gd name="T16" fmla="*/ 2147483647 w 417"/>
                <a:gd name="T17" fmla="*/ 2147483647 h 319"/>
                <a:gd name="T18" fmla="*/ 2147483647 w 417"/>
                <a:gd name="T19" fmla="*/ 2147483647 h 319"/>
                <a:gd name="T20" fmla="*/ 2147483647 w 417"/>
                <a:gd name="T21" fmla="*/ 2147483647 h 319"/>
                <a:gd name="T22" fmla="*/ 2147483647 w 417"/>
                <a:gd name="T23" fmla="*/ 2147483647 h 319"/>
                <a:gd name="T24" fmla="*/ 2147483647 w 417"/>
                <a:gd name="T25" fmla="*/ 2147483647 h 319"/>
                <a:gd name="T26" fmla="*/ 2147483647 w 417"/>
                <a:gd name="T27" fmla="*/ 0 h 319"/>
                <a:gd name="T28" fmla="*/ 2147483647 w 417"/>
                <a:gd name="T29" fmla="*/ 2147483647 h 319"/>
                <a:gd name="T30" fmla="*/ 2147483647 w 417"/>
                <a:gd name="T31" fmla="*/ 2147483647 h 319"/>
                <a:gd name="T32" fmla="*/ 2147483647 w 417"/>
                <a:gd name="T33" fmla="*/ 2147483647 h 319"/>
                <a:gd name="T34" fmla="*/ 2147483647 w 417"/>
                <a:gd name="T35" fmla="*/ 2147483647 h 319"/>
                <a:gd name="T36" fmla="*/ 2147483647 w 417"/>
                <a:gd name="T37" fmla="*/ 2147483647 h 319"/>
                <a:gd name="T38" fmla="*/ 2147483647 w 417"/>
                <a:gd name="T39" fmla="*/ 2147483647 h 319"/>
                <a:gd name="T40" fmla="*/ 2147483647 w 417"/>
                <a:gd name="T41" fmla="*/ 2147483647 h 319"/>
                <a:gd name="T42" fmla="*/ 2147483647 w 417"/>
                <a:gd name="T43" fmla="*/ 2147483647 h 319"/>
                <a:gd name="T44" fmla="*/ 2147483647 w 417"/>
                <a:gd name="T45" fmla="*/ 2147483647 h 319"/>
                <a:gd name="T46" fmla="*/ 2147483647 w 417"/>
                <a:gd name="T47" fmla="*/ 2147483647 h 319"/>
                <a:gd name="T48" fmla="*/ 2147483647 w 417"/>
                <a:gd name="T49" fmla="*/ 2147483647 h 319"/>
                <a:gd name="T50" fmla="*/ 2147483647 w 417"/>
                <a:gd name="T51" fmla="*/ 2147483647 h 319"/>
                <a:gd name="T52" fmla="*/ 2147483647 w 417"/>
                <a:gd name="T53" fmla="*/ 2147483647 h 319"/>
                <a:gd name="T54" fmla="*/ 2147483647 w 417"/>
                <a:gd name="T55" fmla="*/ 2147483647 h 319"/>
                <a:gd name="T56" fmla="*/ 2147483647 w 417"/>
                <a:gd name="T57" fmla="*/ 2147483647 h 319"/>
                <a:gd name="T58" fmla="*/ 2147483647 w 417"/>
                <a:gd name="T59" fmla="*/ 2147483647 h 319"/>
                <a:gd name="T60" fmla="*/ 2147483647 w 417"/>
                <a:gd name="T61" fmla="*/ 2147483647 h 319"/>
                <a:gd name="T62" fmla="*/ 2147483647 w 417"/>
                <a:gd name="T63" fmla="*/ 2147483647 h 319"/>
                <a:gd name="T64" fmla="*/ 2147483647 w 417"/>
                <a:gd name="T65" fmla="*/ 2147483647 h 319"/>
                <a:gd name="T66" fmla="*/ 2147483647 w 417"/>
                <a:gd name="T67" fmla="*/ 2147483647 h 319"/>
                <a:gd name="T68" fmla="*/ 2147483647 w 417"/>
                <a:gd name="T69" fmla="*/ 2147483647 h 319"/>
                <a:gd name="T70" fmla="*/ 2147483647 w 417"/>
                <a:gd name="T71" fmla="*/ 2147483647 h 319"/>
                <a:gd name="T72" fmla="*/ 2147483647 w 417"/>
                <a:gd name="T73" fmla="*/ 2147483647 h 319"/>
                <a:gd name="T74" fmla="*/ 2147483647 w 417"/>
                <a:gd name="T75" fmla="*/ 2147483647 h 319"/>
                <a:gd name="T76" fmla="*/ 2147483647 w 417"/>
                <a:gd name="T77" fmla="*/ 2147483647 h 319"/>
                <a:gd name="T78" fmla="*/ 2147483647 w 417"/>
                <a:gd name="T79" fmla="*/ 2147483647 h 319"/>
                <a:gd name="T80" fmla="*/ 2147483647 w 417"/>
                <a:gd name="T81" fmla="*/ 2147483647 h 319"/>
                <a:gd name="T82" fmla="*/ 2147483647 w 417"/>
                <a:gd name="T83" fmla="*/ 2147483647 h 319"/>
                <a:gd name="T84" fmla="*/ 2147483647 w 417"/>
                <a:gd name="T85" fmla="*/ 2147483647 h 319"/>
                <a:gd name="T86" fmla="*/ 2147483647 w 417"/>
                <a:gd name="T87" fmla="*/ 2147483647 h 3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7"/>
                <a:gd name="T133" fmla="*/ 0 h 319"/>
                <a:gd name="T134" fmla="*/ 417 w 417"/>
                <a:gd name="T135" fmla="*/ 319 h 3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7" h="319">
                  <a:moveTo>
                    <a:pt x="155" y="213"/>
                  </a:moveTo>
                  <a:lnTo>
                    <a:pt x="147" y="213"/>
                  </a:lnTo>
                  <a:lnTo>
                    <a:pt x="155" y="205"/>
                  </a:lnTo>
                  <a:lnTo>
                    <a:pt x="147" y="205"/>
                  </a:lnTo>
                  <a:lnTo>
                    <a:pt x="139" y="196"/>
                  </a:lnTo>
                  <a:lnTo>
                    <a:pt x="139" y="188"/>
                  </a:lnTo>
                  <a:lnTo>
                    <a:pt x="131" y="180"/>
                  </a:lnTo>
                  <a:lnTo>
                    <a:pt x="122" y="180"/>
                  </a:lnTo>
                  <a:lnTo>
                    <a:pt x="114" y="172"/>
                  </a:lnTo>
                  <a:lnTo>
                    <a:pt x="106" y="164"/>
                  </a:lnTo>
                  <a:lnTo>
                    <a:pt x="98" y="155"/>
                  </a:lnTo>
                  <a:lnTo>
                    <a:pt x="73" y="147"/>
                  </a:lnTo>
                  <a:lnTo>
                    <a:pt x="73" y="139"/>
                  </a:lnTo>
                  <a:lnTo>
                    <a:pt x="57" y="123"/>
                  </a:lnTo>
                  <a:lnTo>
                    <a:pt x="57" y="114"/>
                  </a:lnTo>
                  <a:lnTo>
                    <a:pt x="41" y="98"/>
                  </a:lnTo>
                  <a:lnTo>
                    <a:pt x="32" y="98"/>
                  </a:lnTo>
                  <a:lnTo>
                    <a:pt x="24" y="90"/>
                  </a:lnTo>
                  <a:lnTo>
                    <a:pt x="16" y="82"/>
                  </a:lnTo>
                  <a:lnTo>
                    <a:pt x="0" y="73"/>
                  </a:lnTo>
                  <a:lnTo>
                    <a:pt x="8" y="57"/>
                  </a:lnTo>
                  <a:lnTo>
                    <a:pt x="16" y="49"/>
                  </a:lnTo>
                  <a:lnTo>
                    <a:pt x="16" y="41"/>
                  </a:lnTo>
                  <a:lnTo>
                    <a:pt x="24" y="41"/>
                  </a:lnTo>
                  <a:lnTo>
                    <a:pt x="32" y="32"/>
                  </a:lnTo>
                  <a:lnTo>
                    <a:pt x="41" y="24"/>
                  </a:lnTo>
                  <a:lnTo>
                    <a:pt x="57" y="16"/>
                  </a:lnTo>
                  <a:lnTo>
                    <a:pt x="73" y="16"/>
                  </a:lnTo>
                  <a:lnTo>
                    <a:pt x="73" y="8"/>
                  </a:lnTo>
                  <a:lnTo>
                    <a:pt x="90" y="8"/>
                  </a:lnTo>
                  <a:lnTo>
                    <a:pt x="106" y="8"/>
                  </a:lnTo>
                  <a:lnTo>
                    <a:pt x="114" y="8"/>
                  </a:lnTo>
                  <a:lnTo>
                    <a:pt x="122" y="8"/>
                  </a:lnTo>
                  <a:lnTo>
                    <a:pt x="163" y="0"/>
                  </a:lnTo>
                  <a:lnTo>
                    <a:pt x="188" y="0"/>
                  </a:lnTo>
                  <a:lnTo>
                    <a:pt x="188" y="8"/>
                  </a:lnTo>
                  <a:lnTo>
                    <a:pt x="196" y="0"/>
                  </a:lnTo>
                  <a:lnTo>
                    <a:pt x="204" y="8"/>
                  </a:lnTo>
                  <a:lnTo>
                    <a:pt x="213" y="16"/>
                  </a:lnTo>
                  <a:lnTo>
                    <a:pt x="213" y="32"/>
                  </a:lnTo>
                  <a:lnTo>
                    <a:pt x="237" y="24"/>
                  </a:lnTo>
                  <a:lnTo>
                    <a:pt x="253" y="24"/>
                  </a:lnTo>
                  <a:lnTo>
                    <a:pt x="286" y="16"/>
                  </a:lnTo>
                  <a:lnTo>
                    <a:pt x="311" y="16"/>
                  </a:lnTo>
                  <a:lnTo>
                    <a:pt x="335" y="32"/>
                  </a:lnTo>
                  <a:lnTo>
                    <a:pt x="368" y="57"/>
                  </a:lnTo>
                  <a:lnTo>
                    <a:pt x="409" y="90"/>
                  </a:lnTo>
                  <a:lnTo>
                    <a:pt x="417" y="98"/>
                  </a:lnTo>
                  <a:lnTo>
                    <a:pt x="401" y="114"/>
                  </a:lnTo>
                  <a:lnTo>
                    <a:pt x="393" y="131"/>
                  </a:lnTo>
                  <a:lnTo>
                    <a:pt x="385" y="147"/>
                  </a:lnTo>
                  <a:lnTo>
                    <a:pt x="385" y="164"/>
                  </a:lnTo>
                  <a:lnTo>
                    <a:pt x="368" y="164"/>
                  </a:lnTo>
                  <a:lnTo>
                    <a:pt x="376" y="180"/>
                  </a:lnTo>
                  <a:lnTo>
                    <a:pt x="368" y="180"/>
                  </a:lnTo>
                  <a:lnTo>
                    <a:pt x="376" y="180"/>
                  </a:lnTo>
                  <a:lnTo>
                    <a:pt x="376" y="188"/>
                  </a:lnTo>
                  <a:lnTo>
                    <a:pt x="368" y="196"/>
                  </a:lnTo>
                  <a:lnTo>
                    <a:pt x="352" y="205"/>
                  </a:lnTo>
                  <a:lnTo>
                    <a:pt x="352" y="213"/>
                  </a:lnTo>
                  <a:lnTo>
                    <a:pt x="344" y="229"/>
                  </a:lnTo>
                  <a:lnTo>
                    <a:pt x="327" y="229"/>
                  </a:lnTo>
                  <a:lnTo>
                    <a:pt x="335" y="213"/>
                  </a:lnTo>
                  <a:lnTo>
                    <a:pt x="327" y="221"/>
                  </a:lnTo>
                  <a:lnTo>
                    <a:pt x="319" y="221"/>
                  </a:lnTo>
                  <a:lnTo>
                    <a:pt x="319" y="229"/>
                  </a:lnTo>
                  <a:lnTo>
                    <a:pt x="327" y="237"/>
                  </a:lnTo>
                  <a:lnTo>
                    <a:pt x="319" y="254"/>
                  </a:lnTo>
                  <a:lnTo>
                    <a:pt x="303" y="262"/>
                  </a:lnTo>
                  <a:lnTo>
                    <a:pt x="294" y="262"/>
                  </a:lnTo>
                  <a:lnTo>
                    <a:pt x="286" y="254"/>
                  </a:lnTo>
                  <a:lnTo>
                    <a:pt x="286" y="270"/>
                  </a:lnTo>
                  <a:lnTo>
                    <a:pt x="278" y="270"/>
                  </a:lnTo>
                  <a:lnTo>
                    <a:pt x="278" y="262"/>
                  </a:lnTo>
                  <a:lnTo>
                    <a:pt x="278" y="270"/>
                  </a:lnTo>
                  <a:lnTo>
                    <a:pt x="270" y="270"/>
                  </a:lnTo>
                  <a:lnTo>
                    <a:pt x="278" y="278"/>
                  </a:lnTo>
                  <a:lnTo>
                    <a:pt x="286" y="278"/>
                  </a:lnTo>
                  <a:lnTo>
                    <a:pt x="286" y="286"/>
                  </a:lnTo>
                  <a:lnTo>
                    <a:pt x="270" y="295"/>
                  </a:lnTo>
                  <a:lnTo>
                    <a:pt x="262" y="286"/>
                  </a:lnTo>
                  <a:lnTo>
                    <a:pt x="253" y="278"/>
                  </a:lnTo>
                  <a:lnTo>
                    <a:pt x="253" y="270"/>
                  </a:lnTo>
                  <a:lnTo>
                    <a:pt x="245" y="270"/>
                  </a:lnTo>
                  <a:lnTo>
                    <a:pt x="253" y="286"/>
                  </a:lnTo>
                  <a:lnTo>
                    <a:pt x="262" y="303"/>
                  </a:lnTo>
                  <a:lnTo>
                    <a:pt x="253" y="319"/>
                  </a:lnTo>
                  <a:lnTo>
                    <a:pt x="237" y="319"/>
                  </a:lnTo>
                  <a:lnTo>
                    <a:pt x="229" y="303"/>
                  </a:lnTo>
                  <a:lnTo>
                    <a:pt x="229" y="295"/>
                  </a:lnTo>
                  <a:lnTo>
                    <a:pt x="213" y="270"/>
                  </a:lnTo>
                  <a:lnTo>
                    <a:pt x="204" y="270"/>
                  </a:lnTo>
                  <a:lnTo>
                    <a:pt x="196" y="270"/>
                  </a:lnTo>
                  <a:lnTo>
                    <a:pt x="196" y="254"/>
                  </a:lnTo>
                  <a:lnTo>
                    <a:pt x="196" y="245"/>
                  </a:lnTo>
                  <a:lnTo>
                    <a:pt x="188" y="245"/>
                  </a:lnTo>
                  <a:lnTo>
                    <a:pt x="188" y="237"/>
                  </a:lnTo>
                  <a:lnTo>
                    <a:pt x="180" y="237"/>
                  </a:lnTo>
                  <a:lnTo>
                    <a:pt x="188" y="229"/>
                  </a:lnTo>
                  <a:lnTo>
                    <a:pt x="180" y="229"/>
                  </a:lnTo>
                  <a:lnTo>
                    <a:pt x="172" y="221"/>
                  </a:lnTo>
                  <a:lnTo>
                    <a:pt x="163" y="221"/>
                  </a:lnTo>
                  <a:lnTo>
                    <a:pt x="155" y="213"/>
                  </a:lnTo>
                  <a:close/>
                  <a:moveTo>
                    <a:pt x="262" y="295"/>
                  </a:moveTo>
                  <a:lnTo>
                    <a:pt x="262" y="295"/>
                  </a:lnTo>
                  <a:lnTo>
                    <a:pt x="270" y="303"/>
                  </a:lnTo>
                  <a:lnTo>
                    <a:pt x="262" y="311"/>
                  </a:lnTo>
                  <a:lnTo>
                    <a:pt x="262" y="295"/>
                  </a:lnTo>
                  <a:close/>
                </a:path>
              </a:pathLst>
            </a:custGeom>
            <a:solidFill>
              <a:schemeClr val="accent1">
                <a:lumMod val="90000"/>
                <a:lumOff val="10000"/>
              </a:schemeClr>
            </a:solidFill>
            <a:ln w="3175">
              <a:solidFill>
                <a:schemeClr val="tx1"/>
              </a:solidFill>
              <a:round/>
              <a:headEnd/>
              <a:tailEnd/>
            </a:ln>
          </p:spPr>
          <p:txBody>
            <a:bodyPr/>
            <a:lstStyle/>
            <a:p>
              <a:endParaRPr lang="en-US"/>
            </a:p>
          </p:txBody>
        </p:sp>
        <p:sp>
          <p:nvSpPr>
            <p:cNvPr id="46" name="Freeform 43"/>
            <p:cNvSpPr>
              <a:spLocks noChangeAspect="1"/>
            </p:cNvSpPr>
            <p:nvPr/>
          </p:nvSpPr>
          <p:spPr bwMode="auto">
            <a:xfrm>
              <a:off x="4841875" y="1898650"/>
              <a:ext cx="908050" cy="608013"/>
            </a:xfrm>
            <a:custGeom>
              <a:avLst/>
              <a:gdLst>
                <a:gd name="T0" fmla="*/ 2147483647 w 581"/>
                <a:gd name="T1" fmla="*/ 2147483647 h 394"/>
                <a:gd name="T2" fmla="*/ 2147483647 w 581"/>
                <a:gd name="T3" fmla="*/ 2147483647 h 394"/>
                <a:gd name="T4" fmla="*/ 0 w 581"/>
                <a:gd name="T5" fmla="*/ 2147483647 h 394"/>
                <a:gd name="T6" fmla="*/ 0 w 581"/>
                <a:gd name="T7" fmla="*/ 2147483647 h 394"/>
                <a:gd name="T8" fmla="*/ 2147483647 w 581"/>
                <a:gd name="T9" fmla="*/ 2147483647 h 394"/>
                <a:gd name="T10" fmla="*/ 2147483647 w 581"/>
                <a:gd name="T11" fmla="*/ 2147483647 h 394"/>
                <a:gd name="T12" fmla="*/ 2147483647 w 581"/>
                <a:gd name="T13" fmla="*/ 2147483647 h 394"/>
                <a:gd name="T14" fmla="*/ 2147483647 w 581"/>
                <a:gd name="T15" fmla="*/ 2147483647 h 394"/>
                <a:gd name="T16" fmla="*/ 2147483647 w 581"/>
                <a:gd name="T17" fmla="*/ 2147483647 h 394"/>
                <a:gd name="T18" fmla="*/ 2147483647 w 581"/>
                <a:gd name="T19" fmla="*/ 2147483647 h 394"/>
                <a:gd name="T20" fmla="*/ 2147483647 w 581"/>
                <a:gd name="T21" fmla="*/ 2147483647 h 394"/>
                <a:gd name="T22" fmla="*/ 2147483647 w 581"/>
                <a:gd name="T23" fmla="*/ 2147483647 h 394"/>
                <a:gd name="T24" fmla="*/ 2147483647 w 581"/>
                <a:gd name="T25" fmla="*/ 2147483647 h 394"/>
                <a:gd name="T26" fmla="*/ 2147483647 w 581"/>
                <a:gd name="T27" fmla="*/ 2147483647 h 394"/>
                <a:gd name="T28" fmla="*/ 2147483647 w 581"/>
                <a:gd name="T29" fmla="*/ 2147483647 h 394"/>
                <a:gd name="T30" fmla="*/ 2147483647 w 581"/>
                <a:gd name="T31" fmla="*/ 2147483647 h 394"/>
                <a:gd name="T32" fmla="*/ 2147483647 w 581"/>
                <a:gd name="T33" fmla="*/ 2147483647 h 394"/>
                <a:gd name="T34" fmla="*/ 2147483647 w 581"/>
                <a:gd name="T35" fmla="*/ 2147483647 h 394"/>
                <a:gd name="T36" fmla="*/ 2147483647 w 581"/>
                <a:gd name="T37" fmla="*/ 2147483647 h 394"/>
                <a:gd name="T38" fmla="*/ 2147483647 w 581"/>
                <a:gd name="T39" fmla="*/ 2147483647 h 394"/>
                <a:gd name="T40" fmla="*/ 2147483647 w 581"/>
                <a:gd name="T41" fmla="*/ 2147483647 h 394"/>
                <a:gd name="T42" fmla="*/ 2147483647 w 581"/>
                <a:gd name="T43" fmla="*/ 2147483647 h 394"/>
                <a:gd name="T44" fmla="*/ 2147483647 w 581"/>
                <a:gd name="T45" fmla="*/ 2147483647 h 394"/>
                <a:gd name="T46" fmla="*/ 2147483647 w 581"/>
                <a:gd name="T47" fmla="*/ 2147483647 h 394"/>
                <a:gd name="T48" fmla="*/ 2147483647 w 581"/>
                <a:gd name="T49" fmla="*/ 2147483647 h 394"/>
                <a:gd name="T50" fmla="*/ 2147483647 w 581"/>
                <a:gd name="T51" fmla="*/ 2147483647 h 394"/>
                <a:gd name="T52" fmla="*/ 2147483647 w 581"/>
                <a:gd name="T53" fmla="*/ 2147483647 h 394"/>
                <a:gd name="T54" fmla="*/ 2147483647 w 581"/>
                <a:gd name="T55" fmla="*/ 2147483647 h 394"/>
                <a:gd name="T56" fmla="*/ 2147483647 w 581"/>
                <a:gd name="T57" fmla="*/ 2147483647 h 394"/>
                <a:gd name="T58" fmla="*/ 2147483647 w 581"/>
                <a:gd name="T59" fmla="*/ 2147483647 h 394"/>
                <a:gd name="T60" fmla="*/ 2147483647 w 581"/>
                <a:gd name="T61" fmla="*/ 2147483647 h 394"/>
                <a:gd name="T62" fmla="*/ 2147483647 w 581"/>
                <a:gd name="T63" fmla="*/ 2147483647 h 394"/>
                <a:gd name="T64" fmla="*/ 2147483647 w 581"/>
                <a:gd name="T65" fmla="*/ 2147483647 h 394"/>
                <a:gd name="T66" fmla="*/ 2147483647 w 581"/>
                <a:gd name="T67" fmla="*/ 2147483647 h 394"/>
                <a:gd name="T68" fmla="*/ 2147483647 w 581"/>
                <a:gd name="T69" fmla="*/ 2147483647 h 394"/>
                <a:gd name="T70" fmla="*/ 2147483647 w 581"/>
                <a:gd name="T71" fmla="*/ 2147483647 h 394"/>
                <a:gd name="T72" fmla="*/ 2147483647 w 581"/>
                <a:gd name="T73" fmla="*/ 2147483647 h 394"/>
                <a:gd name="T74" fmla="*/ 2147483647 w 581"/>
                <a:gd name="T75" fmla="*/ 2147483647 h 394"/>
                <a:gd name="T76" fmla="*/ 2147483647 w 581"/>
                <a:gd name="T77" fmla="*/ 2147483647 h 394"/>
                <a:gd name="T78" fmla="*/ 2147483647 w 581"/>
                <a:gd name="T79" fmla="*/ 2147483647 h 394"/>
                <a:gd name="T80" fmla="*/ 2147483647 w 581"/>
                <a:gd name="T81" fmla="*/ 2147483647 h 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1"/>
                <a:gd name="T124" fmla="*/ 0 h 394"/>
                <a:gd name="T125" fmla="*/ 581 w 581"/>
                <a:gd name="T126" fmla="*/ 394 h 3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1" h="394">
                  <a:moveTo>
                    <a:pt x="147" y="328"/>
                  </a:moveTo>
                  <a:lnTo>
                    <a:pt x="90" y="320"/>
                  </a:lnTo>
                  <a:lnTo>
                    <a:pt x="73" y="320"/>
                  </a:lnTo>
                  <a:lnTo>
                    <a:pt x="41" y="320"/>
                  </a:lnTo>
                  <a:lnTo>
                    <a:pt x="0" y="312"/>
                  </a:lnTo>
                  <a:lnTo>
                    <a:pt x="0" y="263"/>
                  </a:lnTo>
                  <a:lnTo>
                    <a:pt x="0" y="222"/>
                  </a:lnTo>
                  <a:lnTo>
                    <a:pt x="8" y="189"/>
                  </a:lnTo>
                  <a:lnTo>
                    <a:pt x="8" y="148"/>
                  </a:lnTo>
                  <a:lnTo>
                    <a:pt x="16" y="99"/>
                  </a:lnTo>
                  <a:lnTo>
                    <a:pt x="16" y="82"/>
                  </a:lnTo>
                  <a:lnTo>
                    <a:pt x="24" y="9"/>
                  </a:lnTo>
                  <a:lnTo>
                    <a:pt x="24" y="0"/>
                  </a:lnTo>
                  <a:lnTo>
                    <a:pt x="98" y="9"/>
                  </a:lnTo>
                  <a:lnTo>
                    <a:pt x="106" y="9"/>
                  </a:lnTo>
                  <a:lnTo>
                    <a:pt x="172" y="17"/>
                  </a:lnTo>
                  <a:lnTo>
                    <a:pt x="286" y="17"/>
                  </a:lnTo>
                  <a:lnTo>
                    <a:pt x="327" y="25"/>
                  </a:lnTo>
                  <a:lnTo>
                    <a:pt x="344" y="25"/>
                  </a:lnTo>
                  <a:lnTo>
                    <a:pt x="393" y="25"/>
                  </a:lnTo>
                  <a:lnTo>
                    <a:pt x="417" y="25"/>
                  </a:lnTo>
                  <a:lnTo>
                    <a:pt x="467" y="25"/>
                  </a:lnTo>
                  <a:lnTo>
                    <a:pt x="524" y="25"/>
                  </a:lnTo>
                  <a:lnTo>
                    <a:pt x="573" y="25"/>
                  </a:lnTo>
                  <a:lnTo>
                    <a:pt x="573" y="41"/>
                  </a:lnTo>
                  <a:lnTo>
                    <a:pt x="565" y="50"/>
                  </a:lnTo>
                  <a:lnTo>
                    <a:pt x="557" y="58"/>
                  </a:lnTo>
                  <a:lnTo>
                    <a:pt x="548" y="66"/>
                  </a:lnTo>
                  <a:lnTo>
                    <a:pt x="565" y="82"/>
                  </a:lnTo>
                  <a:lnTo>
                    <a:pt x="573" y="91"/>
                  </a:lnTo>
                  <a:lnTo>
                    <a:pt x="581" y="91"/>
                  </a:lnTo>
                  <a:lnTo>
                    <a:pt x="581" y="99"/>
                  </a:lnTo>
                  <a:lnTo>
                    <a:pt x="581" y="132"/>
                  </a:lnTo>
                  <a:lnTo>
                    <a:pt x="581" y="148"/>
                  </a:lnTo>
                  <a:lnTo>
                    <a:pt x="581" y="164"/>
                  </a:lnTo>
                  <a:lnTo>
                    <a:pt x="581" y="173"/>
                  </a:lnTo>
                  <a:lnTo>
                    <a:pt x="581" y="213"/>
                  </a:lnTo>
                  <a:lnTo>
                    <a:pt x="581" y="246"/>
                  </a:lnTo>
                  <a:lnTo>
                    <a:pt x="581" y="287"/>
                  </a:lnTo>
                  <a:lnTo>
                    <a:pt x="573" y="287"/>
                  </a:lnTo>
                  <a:lnTo>
                    <a:pt x="573" y="295"/>
                  </a:lnTo>
                  <a:lnTo>
                    <a:pt x="573" y="312"/>
                  </a:lnTo>
                  <a:lnTo>
                    <a:pt x="581" y="320"/>
                  </a:lnTo>
                  <a:lnTo>
                    <a:pt x="581" y="328"/>
                  </a:lnTo>
                  <a:lnTo>
                    <a:pt x="573" y="336"/>
                  </a:lnTo>
                  <a:lnTo>
                    <a:pt x="573" y="345"/>
                  </a:lnTo>
                  <a:lnTo>
                    <a:pt x="573" y="353"/>
                  </a:lnTo>
                  <a:lnTo>
                    <a:pt x="565" y="369"/>
                  </a:lnTo>
                  <a:lnTo>
                    <a:pt x="573" y="377"/>
                  </a:lnTo>
                  <a:lnTo>
                    <a:pt x="573" y="386"/>
                  </a:lnTo>
                  <a:lnTo>
                    <a:pt x="581" y="394"/>
                  </a:lnTo>
                  <a:lnTo>
                    <a:pt x="565" y="386"/>
                  </a:lnTo>
                  <a:lnTo>
                    <a:pt x="557" y="377"/>
                  </a:lnTo>
                  <a:lnTo>
                    <a:pt x="548" y="369"/>
                  </a:lnTo>
                  <a:lnTo>
                    <a:pt x="540" y="369"/>
                  </a:lnTo>
                  <a:lnTo>
                    <a:pt x="540" y="361"/>
                  </a:lnTo>
                  <a:lnTo>
                    <a:pt x="524" y="361"/>
                  </a:lnTo>
                  <a:lnTo>
                    <a:pt x="516" y="353"/>
                  </a:lnTo>
                  <a:lnTo>
                    <a:pt x="499" y="353"/>
                  </a:lnTo>
                  <a:lnTo>
                    <a:pt x="491" y="353"/>
                  </a:lnTo>
                  <a:lnTo>
                    <a:pt x="483" y="353"/>
                  </a:lnTo>
                  <a:lnTo>
                    <a:pt x="467" y="353"/>
                  </a:lnTo>
                  <a:lnTo>
                    <a:pt x="467" y="361"/>
                  </a:lnTo>
                  <a:lnTo>
                    <a:pt x="458" y="361"/>
                  </a:lnTo>
                  <a:lnTo>
                    <a:pt x="450" y="353"/>
                  </a:lnTo>
                  <a:lnTo>
                    <a:pt x="434" y="353"/>
                  </a:lnTo>
                  <a:lnTo>
                    <a:pt x="426" y="345"/>
                  </a:lnTo>
                  <a:lnTo>
                    <a:pt x="426" y="336"/>
                  </a:lnTo>
                  <a:lnTo>
                    <a:pt x="368" y="336"/>
                  </a:lnTo>
                  <a:lnTo>
                    <a:pt x="344" y="336"/>
                  </a:lnTo>
                  <a:lnTo>
                    <a:pt x="295" y="336"/>
                  </a:lnTo>
                  <a:lnTo>
                    <a:pt x="213" y="328"/>
                  </a:lnTo>
                  <a:lnTo>
                    <a:pt x="147" y="328"/>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47" name="Freeform 44"/>
            <p:cNvSpPr>
              <a:spLocks noChangeAspect="1"/>
            </p:cNvSpPr>
            <p:nvPr/>
          </p:nvSpPr>
          <p:spPr bwMode="auto">
            <a:xfrm>
              <a:off x="6570663" y="3325813"/>
              <a:ext cx="1112837" cy="379412"/>
            </a:xfrm>
            <a:custGeom>
              <a:avLst/>
              <a:gdLst>
                <a:gd name="T0" fmla="*/ 2147483647 w 712"/>
                <a:gd name="T1" fmla="*/ 2147483647 h 246"/>
                <a:gd name="T2" fmla="*/ 2147483647 w 712"/>
                <a:gd name="T3" fmla="*/ 2147483647 h 246"/>
                <a:gd name="T4" fmla="*/ 2147483647 w 712"/>
                <a:gd name="T5" fmla="*/ 2147483647 h 246"/>
                <a:gd name="T6" fmla="*/ 2147483647 w 712"/>
                <a:gd name="T7" fmla="*/ 2147483647 h 246"/>
                <a:gd name="T8" fmla="*/ 2147483647 w 712"/>
                <a:gd name="T9" fmla="*/ 2147483647 h 246"/>
                <a:gd name="T10" fmla="*/ 2147483647 w 712"/>
                <a:gd name="T11" fmla="*/ 2147483647 h 246"/>
                <a:gd name="T12" fmla="*/ 2147483647 w 712"/>
                <a:gd name="T13" fmla="*/ 2147483647 h 246"/>
                <a:gd name="T14" fmla="*/ 2147483647 w 712"/>
                <a:gd name="T15" fmla="*/ 2147483647 h 246"/>
                <a:gd name="T16" fmla="*/ 2147483647 w 712"/>
                <a:gd name="T17" fmla="*/ 2147483647 h 246"/>
                <a:gd name="T18" fmla="*/ 2147483647 w 712"/>
                <a:gd name="T19" fmla="*/ 2147483647 h 246"/>
                <a:gd name="T20" fmla="*/ 2147483647 w 712"/>
                <a:gd name="T21" fmla="*/ 2147483647 h 246"/>
                <a:gd name="T22" fmla="*/ 2147483647 w 712"/>
                <a:gd name="T23" fmla="*/ 2147483647 h 246"/>
                <a:gd name="T24" fmla="*/ 2147483647 w 712"/>
                <a:gd name="T25" fmla="*/ 2147483647 h 246"/>
                <a:gd name="T26" fmla="*/ 2147483647 w 712"/>
                <a:gd name="T27" fmla="*/ 2147483647 h 246"/>
                <a:gd name="T28" fmla="*/ 2147483647 w 712"/>
                <a:gd name="T29" fmla="*/ 2147483647 h 246"/>
                <a:gd name="T30" fmla="*/ 2147483647 w 712"/>
                <a:gd name="T31" fmla="*/ 2147483647 h 246"/>
                <a:gd name="T32" fmla="*/ 2147483647 w 712"/>
                <a:gd name="T33" fmla="*/ 2147483647 h 246"/>
                <a:gd name="T34" fmla="*/ 2147483647 w 712"/>
                <a:gd name="T35" fmla="*/ 2147483647 h 246"/>
                <a:gd name="T36" fmla="*/ 2147483647 w 712"/>
                <a:gd name="T37" fmla="*/ 2147483647 h 246"/>
                <a:gd name="T38" fmla="*/ 2147483647 w 712"/>
                <a:gd name="T39" fmla="*/ 2147483647 h 246"/>
                <a:gd name="T40" fmla="*/ 2147483647 w 712"/>
                <a:gd name="T41" fmla="*/ 2147483647 h 246"/>
                <a:gd name="T42" fmla="*/ 2147483647 w 712"/>
                <a:gd name="T43" fmla="*/ 2147483647 h 246"/>
                <a:gd name="T44" fmla="*/ 2147483647 w 712"/>
                <a:gd name="T45" fmla="*/ 2147483647 h 246"/>
                <a:gd name="T46" fmla="*/ 2147483647 w 712"/>
                <a:gd name="T47" fmla="*/ 2147483647 h 246"/>
                <a:gd name="T48" fmla="*/ 2147483647 w 712"/>
                <a:gd name="T49" fmla="*/ 2147483647 h 246"/>
                <a:gd name="T50" fmla="*/ 2147483647 w 712"/>
                <a:gd name="T51" fmla="*/ 2147483647 h 246"/>
                <a:gd name="T52" fmla="*/ 2147483647 w 712"/>
                <a:gd name="T53" fmla="*/ 2147483647 h 246"/>
                <a:gd name="T54" fmla="*/ 2147483647 w 712"/>
                <a:gd name="T55" fmla="*/ 2147483647 h 246"/>
                <a:gd name="T56" fmla="*/ 2147483647 w 712"/>
                <a:gd name="T57" fmla="*/ 2147483647 h 246"/>
                <a:gd name="T58" fmla="*/ 2147483647 w 712"/>
                <a:gd name="T59" fmla="*/ 2147483647 h 246"/>
                <a:gd name="T60" fmla="*/ 2147483647 w 712"/>
                <a:gd name="T61" fmla="*/ 2147483647 h 246"/>
                <a:gd name="T62" fmla="*/ 2147483647 w 712"/>
                <a:gd name="T63" fmla="*/ 2147483647 h 246"/>
                <a:gd name="T64" fmla="*/ 2147483647 w 712"/>
                <a:gd name="T65" fmla="*/ 2147483647 h 246"/>
                <a:gd name="T66" fmla="*/ 2147483647 w 712"/>
                <a:gd name="T67" fmla="*/ 2147483647 h 246"/>
                <a:gd name="T68" fmla="*/ 2147483647 w 712"/>
                <a:gd name="T69" fmla="*/ 2147483647 h 246"/>
                <a:gd name="T70" fmla="*/ 2147483647 w 712"/>
                <a:gd name="T71" fmla="*/ 2147483647 h 246"/>
                <a:gd name="T72" fmla="*/ 2147483647 w 712"/>
                <a:gd name="T73" fmla="*/ 2147483647 h 246"/>
                <a:gd name="T74" fmla="*/ 2147483647 w 712"/>
                <a:gd name="T75" fmla="*/ 0 h 246"/>
                <a:gd name="T76" fmla="*/ 2147483647 w 712"/>
                <a:gd name="T77" fmla="*/ 2147483647 h 246"/>
                <a:gd name="T78" fmla="*/ 2147483647 w 712"/>
                <a:gd name="T79" fmla="*/ 2147483647 h 246"/>
                <a:gd name="T80" fmla="*/ 2147483647 w 712"/>
                <a:gd name="T81" fmla="*/ 2147483647 h 246"/>
                <a:gd name="T82" fmla="*/ 2147483647 w 712"/>
                <a:gd name="T83" fmla="*/ 2147483647 h 246"/>
                <a:gd name="T84" fmla="*/ 2147483647 w 712"/>
                <a:gd name="T85" fmla="*/ 2147483647 h 246"/>
                <a:gd name="T86" fmla="*/ 2147483647 w 712"/>
                <a:gd name="T87" fmla="*/ 2147483647 h 246"/>
                <a:gd name="T88" fmla="*/ 2147483647 w 712"/>
                <a:gd name="T89" fmla="*/ 2147483647 h 246"/>
                <a:gd name="T90" fmla="*/ 2147483647 w 712"/>
                <a:gd name="T91" fmla="*/ 2147483647 h 246"/>
                <a:gd name="T92" fmla="*/ 2147483647 w 712"/>
                <a:gd name="T93" fmla="*/ 2147483647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2"/>
                <a:gd name="T142" fmla="*/ 0 h 246"/>
                <a:gd name="T143" fmla="*/ 712 w 71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2" h="246">
                  <a:moveTo>
                    <a:pt x="507" y="180"/>
                  </a:moveTo>
                  <a:lnTo>
                    <a:pt x="507" y="205"/>
                  </a:lnTo>
                  <a:lnTo>
                    <a:pt x="483" y="205"/>
                  </a:lnTo>
                  <a:lnTo>
                    <a:pt x="475" y="205"/>
                  </a:lnTo>
                  <a:lnTo>
                    <a:pt x="466" y="205"/>
                  </a:lnTo>
                  <a:lnTo>
                    <a:pt x="458" y="213"/>
                  </a:lnTo>
                  <a:lnTo>
                    <a:pt x="450" y="213"/>
                  </a:lnTo>
                  <a:lnTo>
                    <a:pt x="426" y="213"/>
                  </a:lnTo>
                  <a:lnTo>
                    <a:pt x="417" y="213"/>
                  </a:lnTo>
                  <a:lnTo>
                    <a:pt x="409" y="213"/>
                  </a:lnTo>
                  <a:lnTo>
                    <a:pt x="401" y="213"/>
                  </a:lnTo>
                  <a:lnTo>
                    <a:pt x="376" y="221"/>
                  </a:lnTo>
                  <a:lnTo>
                    <a:pt x="344" y="221"/>
                  </a:lnTo>
                  <a:lnTo>
                    <a:pt x="303" y="221"/>
                  </a:lnTo>
                  <a:lnTo>
                    <a:pt x="294" y="230"/>
                  </a:lnTo>
                  <a:lnTo>
                    <a:pt x="262" y="230"/>
                  </a:lnTo>
                  <a:lnTo>
                    <a:pt x="229" y="230"/>
                  </a:lnTo>
                  <a:lnTo>
                    <a:pt x="196" y="230"/>
                  </a:lnTo>
                  <a:lnTo>
                    <a:pt x="180" y="238"/>
                  </a:lnTo>
                  <a:lnTo>
                    <a:pt x="163" y="238"/>
                  </a:lnTo>
                  <a:lnTo>
                    <a:pt x="131" y="238"/>
                  </a:lnTo>
                  <a:lnTo>
                    <a:pt x="122" y="238"/>
                  </a:lnTo>
                  <a:lnTo>
                    <a:pt x="106" y="238"/>
                  </a:lnTo>
                  <a:lnTo>
                    <a:pt x="90" y="246"/>
                  </a:lnTo>
                  <a:lnTo>
                    <a:pt x="81" y="246"/>
                  </a:lnTo>
                  <a:lnTo>
                    <a:pt x="57" y="246"/>
                  </a:lnTo>
                  <a:lnTo>
                    <a:pt x="49" y="246"/>
                  </a:lnTo>
                  <a:lnTo>
                    <a:pt x="0" y="246"/>
                  </a:lnTo>
                  <a:lnTo>
                    <a:pt x="8" y="246"/>
                  </a:lnTo>
                  <a:lnTo>
                    <a:pt x="8" y="238"/>
                  </a:lnTo>
                  <a:lnTo>
                    <a:pt x="16" y="230"/>
                  </a:lnTo>
                  <a:lnTo>
                    <a:pt x="16" y="221"/>
                  </a:lnTo>
                  <a:lnTo>
                    <a:pt x="8" y="221"/>
                  </a:lnTo>
                  <a:lnTo>
                    <a:pt x="16" y="213"/>
                  </a:lnTo>
                  <a:lnTo>
                    <a:pt x="16" y="205"/>
                  </a:lnTo>
                  <a:lnTo>
                    <a:pt x="8" y="205"/>
                  </a:lnTo>
                  <a:lnTo>
                    <a:pt x="8" y="197"/>
                  </a:lnTo>
                  <a:lnTo>
                    <a:pt x="16" y="197"/>
                  </a:lnTo>
                  <a:lnTo>
                    <a:pt x="16" y="205"/>
                  </a:lnTo>
                  <a:lnTo>
                    <a:pt x="24" y="197"/>
                  </a:lnTo>
                  <a:lnTo>
                    <a:pt x="16" y="197"/>
                  </a:lnTo>
                  <a:lnTo>
                    <a:pt x="16" y="189"/>
                  </a:lnTo>
                  <a:lnTo>
                    <a:pt x="24" y="189"/>
                  </a:lnTo>
                  <a:lnTo>
                    <a:pt x="24" y="180"/>
                  </a:lnTo>
                  <a:lnTo>
                    <a:pt x="32" y="180"/>
                  </a:lnTo>
                  <a:lnTo>
                    <a:pt x="32" y="172"/>
                  </a:lnTo>
                  <a:lnTo>
                    <a:pt x="24" y="172"/>
                  </a:lnTo>
                  <a:lnTo>
                    <a:pt x="32" y="164"/>
                  </a:lnTo>
                  <a:lnTo>
                    <a:pt x="40" y="156"/>
                  </a:lnTo>
                  <a:lnTo>
                    <a:pt x="40" y="148"/>
                  </a:lnTo>
                  <a:lnTo>
                    <a:pt x="49" y="148"/>
                  </a:lnTo>
                  <a:lnTo>
                    <a:pt x="40" y="140"/>
                  </a:lnTo>
                  <a:lnTo>
                    <a:pt x="49" y="131"/>
                  </a:lnTo>
                  <a:lnTo>
                    <a:pt x="49" y="123"/>
                  </a:lnTo>
                  <a:lnTo>
                    <a:pt x="40" y="115"/>
                  </a:lnTo>
                  <a:lnTo>
                    <a:pt x="57" y="115"/>
                  </a:lnTo>
                  <a:lnTo>
                    <a:pt x="49" y="107"/>
                  </a:lnTo>
                  <a:lnTo>
                    <a:pt x="57" y="99"/>
                  </a:lnTo>
                  <a:lnTo>
                    <a:pt x="57" y="82"/>
                  </a:lnTo>
                  <a:lnTo>
                    <a:pt x="57" y="90"/>
                  </a:lnTo>
                  <a:lnTo>
                    <a:pt x="65" y="82"/>
                  </a:lnTo>
                  <a:lnTo>
                    <a:pt x="114" y="82"/>
                  </a:lnTo>
                  <a:lnTo>
                    <a:pt x="139" y="82"/>
                  </a:lnTo>
                  <a:lnTo>
                    <a:pt x="180" y="74"/>
                  </a:lnTo>
                  <a:lnTo>
                    <a:pt x="172" y="58"/>
                  </a:lnTo>
                  <a:lnTo>
                    <a:pt x="204" y="58"/>
                  </a:lnTo>
                  <a:lnTo>
                    <a:pt x="213" y="58"/>
                  </a:lnTo>
                  <a:lnTo>
                    <a:pt x="237" y="58"/>
                  </a:lnTo>
                  <a:lnTo>
                    <a:pt x="253" y="49"/>
                  </a:lnTo>
                  <a:lnTo>
                    <a:pt x="262" y="49"/>
                  </a:lnTo>
                  <a:lnTo>
                    <a:pt x="286" y="49"/>
                  </a:lnTo>
                  <a:lnTo>
                    <a:pt x="303" y="49"/>
                  </a:lnTo>
                  <a:lnTo>
                    <a:pt x="311" y="49"/>
                  </a:lnTo>
                  <a:lnTo>
                    <a:pt x="327" y="49"/>
                  </a:lnTo>
                  <a:lnTo>
                    <a:pt x="352" y="49"/>
                  </a:lnTo>
                  <a:lnTo>
                    <a:pt x="368" y="41"/>
                  </a:lnTo>
                  <a:lnTo>
                    <a:pt x="393" y="41"/>
                  </a:lnTo>
                  <a:lnTo>
                    <a:pt x="409" y="41"/>
                  </a:lnTo>
                  <a:lnTo>
                    <a:pt x="434" y="41"/>
                  </a:lnTo>
                  <a:lnTo>
                    <a:pt x="450" y="41"/>
                  </a:lnTo>
                  <a:lnTo>
                    <a:pt x="491" y="33"/>
                  </a:lnTo>
                  <a:lnTo>
                    <a:pt x="516" y="33"/>
                  </a:lnTo>
                  <a:lnTo>
                    <a:pt x="524" y="33"/>
                  </a:lnTo>
                  <a:lnTo>
                    <a:pt x="540" y="25"/>
                  </a:lnTo>
                  <a:lnTo>
                    <a:pt x="557" y="25"/>
                  </a:lnTo>
                  <a:lnTo>
                    <a:pt x="598" y="17"/>
                  </a:lnTo>
                  <a:lnTo>
                    <a:pt x="614" y="17"/>
                  </a:lnTo>
                  <a:lnTo>
                    <a:pt x="630" y="17"/>
                  </a:lnTo>
                  <a:lnTo>
                    <a:pt x="655" y="8"/>
                  </a:lnTo>
                  <a:lnTo>
                    <a:pt x="663" y="8"/>
                  </a:lnTo>
                  <a:lnTo>
                    <a:pt x="671" y="8"/>
                  </a:lnTo>
                  <a:lnTo>
                    <a:pt x="696" y="0"/>
                  </a:lnTo>
                  <a:lnTo>
                    <a:pt x="712" y="0"/>
                  </a:lnTo>
                  <a:lnTo>
                    <a:pt x="704" y="25"/>
                  </a:lnTo>
                  <a:lnTo>
                    <a:pt x="712" y="33"/>
                  </a:lnTo>
                  <a:lnTo>
                    <a:pt x="704" y="33"/>
                  </a:lnTo>
                  <a:lnTo>
                    <a:pt x="696" y="41"/>
                  </a:lnTo>
                  <a:lnTo>
                    <a:pt x="688" y="58"/>
                  </a:lnTo>
                  <a:lnTo>
                    <a:pt x="679" y="58"/>
                  </a:lnTo>
                  <a:lnTo>
                    <a:pt x="671" y="58"/>
                  </a:lnTo>
                  <a:lnTo>
                    <a:pt x="655" y="66"/>
                  </a:lnTo>
                  <a:lnTo>
                    <a:pt x="647" y="82"/>
                  </a:lnTo>
                  <a:lnTo>
                    <a:pt x="639" y="82"/>
                  </a:lnTo>
                  <a:lnTo>
                    <a:pt x="639" y="74"/>
                  </a:lnTo>
                  <a:lnTo>
                    <a:pt x="630" y="82"/>
                  </a:lnTo>
                  <a:lnTo>
                    <a:pt x="622" y="90"/>
                  </a:lnTo>
                  <a:lnTo>
                    <a:pt x="614" y="82"/>
                  </a:lnTo>
                  <a:lnTo>
                    <a:pt x="614" y="107"/>
                  </a:lnTo>
                  <a:lnTo>
                    <a:pt x="598" y="107"/>
                  </a:lnTo>
                  <a:lnTo>
                    <a:pt x="589" y="115"/>
                  </a:lnTo>
                  <a:lnTo>
                    <a:pt x="573" y="131"/>
                  </a:lnTo>
                  <a:lnTo>
                    <a:pt x="557" y="131"/>
                  </a:lnTo>
                  <a:lnTo>
                    <a:pt x="548" y="140"/>
                  </a:lnTo>
                  <a:lnTo>
                    <a:pt x="532" y="148"/>
                  </a:lnTo>
                  <a:lnTo>
                    <a:pt x="532" y="156"/>
                  </a:lnTo>
                  <a:lnTo>
                    <a:pt x="532" y="164"/>
                  </a:lnTo>
                  <a:lnTo>
                    <a:pt x="524" y="172"/>
                  </a:lnTo>
                  <a:lnTo>
                    <a:pt x="516" y="172"/>
                  </a:lnTo>
                  <a:lnTo>
                    <a:pt x="507" y="180"/>
                  </a:lnTo>
                  <a:close/>
                </a:path>
              </a:pathLst>
            </a:custGeom>
            <a:solidFill>
              <a:schemeClr val="accent1">
                <a:lumMod val="50000"/>
                <a:lumOff val="50000"/>
              </a:schemeClr>
            </a:solidFill>
            <a:ln w="3175">
              <a:solidFill>
                <a:schemeClr val="tx1"/>
              </a:solidFill>
              <a:round/>
              <a:headEnd/>
              <a:tailEnd/>
            </a:ln>
          </p:spPr>
          <p:txBody>
            <a:bodyPr/>
            <a:lstStyle/>
            <a:p>
              <a:endParaRPr lang="en-US"/>
            </a:p>
          </p:txBody>
        </p:sp>
        <p:sp>
          <p:nvSpPr>
            <p:cNvPr id="48" name="Freeform 45"/>
            <p:cNvSpPr>
              <a:spLocks noChangeAspect="1" noEditPoints="1"/>
            </p:cNvSpPr>
            <p:nvPr/>
          </p:nvSpPr>
          <p:spPr bwMode="auto">
            <a:xfrm>
              <a:off x="4318000" y="3452813"/>
              <a:ext cx="1843088" cy="1768475"/>
            </a:xfrm>
            <a:custGeom>
              <a:avLst/>
              <a:gdLst>
                <a:gd name="T0" fmla="*/ 2147483647 w 1179"/>
                <a:gd name="T1" fmla="*/ 2147483647 h 1147"/>
                <a:gd name="T2" fmla="*/ 2147483647 w 1179"/>
                <a:gd name="T3" fmla="*/ 2147483647 h 1147"/>
                <a:gd name="T4" fmla="*/ 2147483647 w 1179"/>
                <a:gd name="T5" fmla="*/ 2147483647 h 1147"/>
                <a:gd name="T6" fmla="*/ 2147483647 w 1179"/>
                <a:gd name="T7" fmla="*/ 2147483647 h 1147"/>
                <a:gd name="T8" fmla="*/ 2147483647 w 1179"/>
                <a:gd name="T9" fmla="*/ 2147483647 h 1147"/>
                <a:gd name="T10" fmla="*/ 2147483647 w 1179"/>
                <a:gd name="T11" fmla="*/ 2147483647 h 1147"/>
                <a:gd name="T12" fmla="*/ 2147483647 w 1179"/>
                <a:gd name="T13" fmla="*/ 2147483647 h 1147"/>
                <a:gd name="T14" fmla="*/ 2147483647 w 1179"/>
                <a:gd name="T15" fmla="*/ 2147483647 h 1147"/>
                <a:gd name="T16" fmla="*/ 2147483647 w 1179"/>
                <a:gd name="T17" fmla="*/ 2147483647 h 1147"/>
                <a:gd name="T18" fmla="*/ 2147483647 w 1179"/>
                <a:gd name="T19" fmla="*/ 2147483647 h 1147"/>
                <a:gd name="T20" fmla="*/ 2147483647 w 1179"/>
                <a:gd name="T21" fmla="*/ 2147483647 h 1147"/>
                <a:gd name="T22" fmla="*/ 2147483647 w 1179"/>
                <a:gd name="T23" fmla="*/ 2147483647 h 1147"/>
                <a:gd name="T24" fmla="*/ 2147483647 w 1179"/>
                <a:gd name="T25" fmla="*/ 2147483647 h 1147"/>
                <a:gd name="T26" fmla="*/ 2147483647 w 1179"/>
                <a:gd name="T27" fmla="*/ 2147483647 h 1147"/>
                <a:gd name="T28" fmla="*/ 2147483647 w 1179"/>
                <a:gd name="T29" fmla="*/ 2147483647 h 1147"/>
                <a:gd name="T30" fmla="*/ 2147483647 w 1179"/>
                <a:gd name="T31" fmla="*/ 2147483647 h 1147"/>
                <a:gd name="T32" fmla="*/ 2147483647 w 1179"/>
                <a:gd name="T33" fmla="*/ 2147483647 h 1147"/>
                <a:gd name="T34" fmla="*/ 2147483647 w 1179"/>
                <a:gd name="T35" fmla="*/ 2147483647 h 1147"/>
                <a:gd name="T36" fmla="*/ 2147483647 w 1179"/>
                <a:gd name="T37" fmla="*/ 2147483647 h 1147"/>
                <a:gd name="T38" fmla="*/ 2147483647 w 1179"/>
                <a:gd name="T39" fmla="*/ 2147483647 h 1147"/>
                <a:gd name="T40" fmla="*/ 2147483647 w 1179"/>
                <a:gd name="T41" fmla="*/ 2147483647 h 1147"/>
                <a:gd name="T42" fmla="*/ 2147483647 w 1179"/>
                <a:gd name="T43" fmla="*/ 2147483647 h 1147"/>
                <a:gd name="T44" fmla="*/ 2147483647 w 1179"/>
                <a:gd name="T45" fmla="*/ 2147483647 h 1147"/>
                <a:gd name="T46" fmla="*/ 2147483647 w 1179"/>
                <a:gd name="T47" fmla="*/ 2147483647 h 1147"/>
                <a:gd name="T48" fmla="*/ 2147483647 w 1179"/>
                <a:gd name="T49" fmla="*/ 2147483647 h 1147"/>
                <a:gd name="T50" fmla="*/ 2147483647 w 1179"/>
                <a:gd name="T51" fmla="*/ 2147483647 h 1147"/>
                <a:gd name="T52" fmla="*/ 2147483647 w 1179"/>
                <a:gd name="T53" fmla="*/ 2147483647 h 1147"/>
                <a:gd name="T54" fmla="*/ 2147483647 w 1179"/>
                <a:gd name="T55" fmla="*/ 2147483647 h 1147"/>
                <a:gd name="T56" fmla="*/ 2147483647 w 1179"/>
                <a:gd name="T57" fmla="*/ 2147483647 h 1147"/>
                <a:gd name="T58" fmla="*/ 2147483647 w 1179"/>
                <a:gd name="T59" fmla="*/ 2147483647 h 1147"/>
                <a:gd name="T60" fmla="*/ 2147483647 w 1179"/>
                <a:gd name="T61" fmla="*/ 2147483647 h 1147"/>
                <a:gd name="T62" fmla="*/ 2147483647 w 1179"/>
                <a:gd name="T63" fmla="*/ 2147483647 h 1147"/>
                <a:gd name="T64" fmla="*/ 2147483647 w 1179"/>
                <a:gd name="T65" fmla="*/ 2147483647 h 1147"/>
                <a:gd name="T66" fmla="*/ 2147483647 w 1179"/>
                <a:gd name="T67" fmla="*/ 2147483647 h 1147"/>
                <a:gd name="T68" fmla="*/ 2147483647 w 1179"/>
                <a:gd name="T69" fmla="*/ 2147483647 h 1147"/>
                <a:gd name="T70" fmla="*/ 2147483647 w 1179"/>
                <a:gd name="T71" fmla="*/ 2147483647 h 1147"/>
                <a:gd name="T72" fmla="*/ 2147483647 w 1179"/>
                <a:gd name="T73" fmla="*/ 2147483647 h 1147"/>
                <a:gd name="T74" fmla="*/ 2147483647 w 1179"/>
                <a:gd name="T75" fmla="*/ 2147483647 h 1147"/>
                <a:gd name="T76" fmla="*/ 2147483647 w 1179"/>
                <a:gd name="T77" fmla="*/ 2147483647 h 1147"/>
                <a:gd name="T78" fmla="*/ 2147483647 w 1179"/>
                <a:gd name="T79" fmla="*/ 2147483647 h 1147"/>
                <a:gd name="T80" fmla="*/ 2147483647 w 1179"/>
                <a:gd name="T81" fmla="*/ 2147483647 h 1147"/>
                <a:gd name="T82" fmla="*/ 2147483647 w 1179"/>
                <a:gd name="T83" fmla="*/ 2147483647 h 1147"/>
                <a:gd name="T84" fmla="*/ 2147483647 w 1179"/>
                <a:gd name="T85" fmla="*/ 2147483647 h 1147"/>
                <a:gd name="T86" fmla="*/ 2147483647 w 1179"/>
                <a:gd name="T87" fmla="*/ 2147483647 h 1147"/>
                <a:gd name="T88" fmla="*/ 2147483647 w 1179"/>
                <a:gd name="T89" fmla="*/ 2147483647 h 1147"/>
                <a:gd name="T90" fmla="*/ 2147483647 w 1179"/>
                <a:gd name="T91" fmla="*/ 2147483647 h 1147"/>
                <a:gd name="T92" fmla="*/ 2147483647 w 1179"/>
                <a:gd name="T93" fmla="*/ 2147483647 h 1147"/>
                <a:gd name="T94" fmla="*/ 2147483647 w 1179"/>
                <a:gd name="T95" fmla="*/ 2147483647 h 1147"/>
                <a:gd name="T96" fmla="*/ 2147483647 w 1179"/>
                <a:gd name="T97" fmla="*/ 2147483647 h 1147"/>
                <a:gd name="T98" fmla="*/ 2147483647 w 1179"/>
                <a:gd name="T99" fmla="*/ 2147483647 h 1147"/>
                <a:gd name="T100" fmla="*/ 2147483647 w 1179"/>
                <a:gd name="T101" fmla="*/ 2147483647 h 1147"/>
                <a:gd name="T102" fmla="*/ 2147483647 w 1179"/>
                <a:gd name="T103" fmla="*/ 2147483647 h 1147"/>
                <a:gd name="T104" fmla="*/ 2147483647 w 1179"/>
                <a:gd name="T105" fmla="*/ 2147483647 h 1147"/>
                <a:gd name="T106" fmla="*/ 2147483647 w 1179"/>
                <a:gd name="T107" fmla="*/ 2147483647 h 1147"/>
                <a:gd name="T108" fmla="*/ 2147483647 w 1179"/>
                <a:gd name="T109" fmla="*/ 2147483647 h 1147"/>
                <a:gd name="T110" fmla="*/ 2147483647 w 1179"/>
                <a:gd name="T111" fmla="*/ 2147483647 h 1147"/>
                <a:gd name="T112" fmla="*/ 2147483647 w 1179"/>
                <a:gd name="T113" fmla="*/ 2147483647 h 1147"/>
                <a:gd name="T114" fmla="*/ 2147483647 w 1179"/>
                <a:gd name="T115" fmla="*/ 2147483647 h 1147"/>
                <a:gd name="T116" fmla="*/ 2147483647 w 1179"/>
                <a:gd name="T117" fmla="*/ 2147483647 h 1147"/>
                <a:gd name="T118" fmla="*/ 2147483647 w 1179"/>
                <a:gd name="T119" fmla="*/ 2147483647 h 1147"/>
                <a:gd name="T120" fmla="*/ 2147483647 w 1179"/>
                <a:gd name="T121" fmla="*/ 2147483647 h 11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9"/>
                <a:gd name="T184" fmla="*/ 0 h 1147"/>
                <a:gd name="T185" fmla="*/ 1179 w 1179"/>
                <a:gd name="T186" fmla="*/ 1147 h 11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9" h="1147">
                  <a:moveTo>
                    <a:pt x="57" y="516"/>
                  </a:moveTo>
                  <a:lnTo>
                    <a:pt x="33" y="508"/>
                  </a:lnTo>
                  <a:lnTo>
                    <a:pt x="24" y="475"/>
                  </a:lnTo>
                  <a:lnTo>
                    <a:pt x="8" y="467"/>
                  </a:lnTo>
                  <a:lnTo>
                    <a:pt x="0" y="467"/>
                  </a:lnTo>
                  <a:lnTo>
                    <a:pt x="0" y="451"/>
                  </a:lnTo>
                  <a:lnTo>
                    <a:pt x="24" y="451"/>
                  </a:lnTo>
                  <a:lnTo>
                    <a:pt x="57" y="451"/>
                  </a:lnTo>
                  <a:lnTo>
                    <a:pt x="155" y="459"/>
                  </a:lnTo>
                  <a:lnTo>
                    <a:pt x="164" y="459"/>
                  </a:lnTo>
                  <a:lnTo>
                    <a:pt x="237" y="467"/>
                  </a:lnTo>
                  <a:lnTo>
                    <a:pt x="262" y="467"/>
                  </a:lnTo>
                  <a:lnTo>
                    <a:pt x="295" y="475"/>
                  </a:lnTo>
                  <a:lnTo>
                    <a:pt x="319" y="475"/>
                  </a:lnTo>
                  <a:lnTo>
                    <a:pt x="319" y="467"/>
                  </a:lnTo>
                  <a:lnTo>
                    <a:pt x="327" y="418"/>
                  </a:lnTo>
                  <a:lnTo>
                    <a:pt x="327" y="377"/>
                  </a:lnTo>
                  <a:lnTo>
                    <a:pt x="336" y="328"/>
                  </a:lnTo>
                  <a:lnTo>
                    <a:pt x="336" y="311"/>
                  </a:lnTo>
                  <a:lnTo>
                    <a:pt x="336" y="287"/>
                  </a:lnTo>
                  <a:lnTo>
                    <a:pt x="344" y="230"/>
                  </a:lnTo>
                  <a:lnTo>
                    <a:pt x="344" y="189"/>
                  </a:lnTo>
                  <a:lnTo>
                    <a:pt x="344" y="164"/>
                  </a:lnTo>
                  <a:lnTo>
                    <a:pt x="352" y="139"/>
                  </a:lnTo>
                  <a:lnTo>
                    <a:pt x="352" y="90"/>
                  </a:lnTo>
                  <a:lnTo>
                    <a:pt x="352" y="82"/>
                  </a:lnTo>
                  <a:lnTo>
                    <a:pt x="360" y="49"/>
                  </a:lnTo>
                  <a:lnTo>
                    <a:pt x="360" y="0"/>
                  </a:lnTo>
                  <a:lnTo>
                    <a:pt x="434" y="8"/>
                  </a:lnTo>
                  <a:lnTo>
                    <a:pt x="442" y="8"/>
                  </a:lnTo>
                  <a:lnTo>
                    <a:pt x="475" y="8"/>
                  </a:lnTo>
                  <a:lnTo>
                    <a:pt x="524" y="8"/>
                  </a:lnTo>
                  <a:lnTo>
                    <a:pt x="532" y="8"/>
                  </a:lnTo>
                  <a:lnTo>
                    <a:pt x="565" y="17"/>
                  </a:lnTo>
                  <a:lnTo>
                    <a:pt x="614" y="17"/>
                  </a:lnTo>
                  <a:lnTo>
                    <a:pt x="614" y="66"/>
                  </a:lnTo>
                  <a:lnTo>
                    <a:pt x="614" y="82"/>
                  </a:lnTo>
                  <a:lnTo>
                    <a:pt x="606" y="107"/>
                  </a:lnTo>
                  <a:lnTo>
                    <a:pt x="606" y="131"/>
                  </a:lnTo>
                  <a:lnTo>
                    <a:pt x="606" y="156"/>
                  </a:lnTo>
                  <a:lnTo>
                    <a:pt x="606" y="172"/>
                  </a:lnTo>
                  <a:lnTo>
                    <a:pt x="606" y="205"/>
                  </a:lnTo>
                  <a:lnTo>
                    <a:pt x="606" y="221"/>
                  </a:lnTo>
                  <a:lnTo>
                    <a:pt x="614" y="221"/>
                  </a:lnTo>
                  <a:lnTo>
                    <a:pt x="622" y="230"/>
                  </a:lnTo>
                  <a:lnTo>
                    <a:pt x="631" y="238"/>
                  </a:lnTo>
                  <a:lnTo>
                    <a:pt x="639" y="246"/>
                  </a:lnTo>
                  <a:lnTo>
                    <a:pt x="647" y="238"/>
                  </a:lnTo>
                  <a:lnTo>
                    <a:pt x="655" y="246"/>
                  </a:lnTo>
                  <a:lnTo>
                    <a:pt x="663" y="238"/>
                  </a:lnTo>
                  <a:lnTo>
                    <a:pt x="671" y="246"/>
                  </a:lnTo>
                  <a:lnTo>
                    <a:pt x="671" y="262"/>
                  </a:lnTo>
                  <a:lnTo>
                    <a:pt x="696" y="262"/>
                  </a:lnTo>
                  <a:lnTo>
                    <a:pt x="712" y="271"/>
                  </a:lnTo>
                  <a:lnTo>
                    <a:pt x="721" y="271"/>
                  </a:lnTo>
                  <a:lnTo>
                    <a:pt x="737" y="279"/>
                  </a:lnTo>
                  <a:lnTo>
                    <a:pt x="745" y="271"/>
                  </a:lnTo>
                  <a:lnTo>
                    <a:pt x="762" y="271"/>
                  </a:lnTo>
                  <a:lnTo>
                    <a:pt x="770" y="271"/>
                  </a:lnTo>
                  <a:lnTo>
                    <a:pt x="770" y="279"/>
                  </a:lnTo>
                  <a:lnTo>
                    <a:pt x="770" y="287"/>
                  </a:lnTo>
                  <a:lnTo>
                    <a:pt x="778" y="287"/>
                  </a:lnTo>
                  <a:lnTo>
                    <a:pt x="778" y="295"/>
                  </a:lnTo>
                  <a:lnTo>
                    <a:pt x="786" y="303"/>
                  </a:lnTo>
                  <a:lnTo>
                    <a:pt x="803" y="287"/>
                  </a:lnTo>
                  <a:lnTo>
                    <a:pt x="811" y="287"/>
                  </a:lnTo>
                  <a:lnTo>
                    <a:pt x="811" y="295"/>
                  </a:lnTo>
                  <a:lnTo>
                    <a:pt x="819" y="295"/>
                  </a:lnTo>
                  <a:lnTo>
                    <a:pt x="827" y="303"/>
                  </a:lnTo>
                  <a:lnTo>
                    <a:pt x="835" y="303"/>
                  </a:lnTo>
                  <a:lnTo>
                    <a:pt x="835" y="295"/>
                  </a:lnTo>
                  <a:lnTo>
                    <a:pt x="844" y="303"/>
                  </a:lnTo>
                  <a:lnTo>
                    <a:pt x="844" y="295"/>
                  </a:lnTo>
                  <a:lnTo>
                    <a:pt x="852" y="303"/>
                  </a:lnTo>
                  <a:lnTo>
                    <a:pt x="844" y="303"/>
                  </a:lnTo>
                  <a:lnTo>
                    <a:pt x="844" y="311"/>
                  </a:lnTo>
                  <a:lnTo>
                    <a:pt x="852" y="320"/>
                  </a:lnTo>
                  <a:lnTo>
                    <a:pt x="860" y="311"/>
                  </a:lnTo>
                  <a:lnTo>
                    <a:pt x="860" y="303"/>
                  </a:lnTo>
                  <a:lnTo>
                    <a:pt x="868" y="295"/>
                  </a:lnTo>
                  <a:lnTo>
                    <a:pt x="876" y="303"/>
                  </a:lnTo>
                  <a:lnTo>
                    <a:pt x="884" y="303"/>
                  </a:lnTo>
                  <a:lnTo>
                    <a:pt x="893" y="303"/>
                  </a:lnTo>
                  <a:lnTo>
                    <a:pt x="893" y="295"/>
                  </a:lnTo>
                  <a:lnTo>
                    <a:pt x="901" y="295"/>
                  </a:lnTo>
                  <a:lnTo>
                    <a:pt x="901" y="303"/>
                  </a:lnTo>
                  <a:lnTo>
                    <a:pt x="909" y="303"/>
                  </a:lnTo>
                  <a:lnTo>
                    <a:pt x="909" y="311"/>
                  </a:lnTo>
                  <a:lnTo>
                    <a:pt x="917" y="311"/>
                  </a:lnTo>
                  <a:lnTo>
                    <a:pt x="925" y="320"/>
                  </a:lnTo>
                  <a:lnTo>
                    <a:pt x="925" y="311"/>
                  </a:lnTo>
                  <a:lnTo>
                    <a:pt x="934" y="311"/>
                  </a:lnTo>
                  <a:lnTo>
                    <a:pt x="942" y="303"/>
                  </a:lnTo>
                  <a:lnTo>
                    <a:pt x="934" y="311"/>
                  </a:lnTo>
                  <a:lnTo>
                    <a:pt x="934" y="303"/>
                  </a:lnTo>
                  <a:lnTo>
                    <a:pt x="950" y="303"/>
                  </a:lnTo>
                  <a:lnTo>
                    <a:pt x="958" y="295"/>
                  </a:lnTo>
                  <a:lnTo>
                    <a:pt x="966" y="303"/>
                  </a:lnTo>
                  <a:lnTo>
                    <a:pt x="975" y="303"/>
                  </a:lnTo>
                  <a:lnTo>
                    <a:pt x="983" y="295"/>
                  </a:lnTo>
                  <a:lnTo>
                    <a:pt x="991" y="295"/>
                  </a:lnTo>
                  <a:lnTo>
                    <a:pt x="991" y="303"/>
                  </a:lnTo>
                  <a:lnTo>
                    <a:pt x="999" y="303"/>
                  </a:lnTo>
                  <a:lnTo>
                    <a:pt x="1016" y="303"/>
                  </a:lnTo>
                  <a:lnTo>
                    <a:pt x="1016" y="295"/>
                  </a:lnTo>
                  <a:lnTo>
                    <a:pt x="1016" y="287"/>
                  </a:lnTo>
                  <a:lnTo>
                    <a:pt x="1024" y="295"/>
                  </a:lnTo>
                  <a:lnTo>
                    <a:pt x="1032" y="295"/>
                  </a:lnTo>
                  <a:lnTo>
                    <a:pt x="1032" y="303"/>
                  </a:lnTo>
                  <a:lnTo>
                    <a:pt x="1040" y="303"/>
                  </a:lnTo>
                  <a:lnTo>
                    <a:pt x="1048" y="311"/>
                  </a:lnTo>
                  <a:lnTo>
                    <a:pt x="1057" y="311"/>
                  </a:lnTo>
                  <a:lnTo>
                    <a:pt x="1065" y="320"/>
                  </a:lnTo>
                  <a:lnTo>
                    <a:pt x="1073" y="320"/>
                  </a:lnTo>
                  <a:lnTo>
                    <a:pt x="1081" y="320"/>
                  </a:lnTo>
                  <a:lnTo>
                    <a:pt x="1073" y="328"/>
                  </a:lnTo>
                  <a:lnTo>
                    <a:pt x="1081" y="328"/>
                  </a:lnTo>
                  <a:lnTo>
                    <a:pt x="1089" y="328"/>
                  </a:lnTo>
                  <a:lnTo>
                    <a:pt x="1089" y="336"/>
                  </a:lnTo>
                  <a:lnTo>
                    <a:pt x="1106" y="328"/>
                  </a:lnTo>
                  <a:lnTo>
                    <a:pt x="1106" y="336"/>
                  </a:lnTo>
                  <a:lnTo>
                    <a:pt x="1114" y="328"/>
                  </a:lnTo>
                  <a:lnTo>
                    <a:pt x="1122" y="328"/>
                  </a:lnTo>
                  <a:lnTo>
                    <a:pt x="1122" y="336"/>
                  </a:lnTo>
                  <a:lnTo>
                    <a:pt x="1122" y="361"/>
                  </a:lnTo>
                  <a:lnTo>
                    <a:pt x="1122" y="385"/>
                  </a:lnTo>
                  <a:lnTo>
                    <a:pt x="1122" y="402"/>
                  </a:lnTo>
                  <a:lnTo>
                    <a:pt x="1122" y="426"/>
                  </a:lnTo>
                  <a:lnTo>
                    <a:pt x="1122" y="459"/>
                  </a:lnTo>
                  <a:lnTo>
                    <a:pt x="1122" y="475"/>
                  </a:lnTo>
                  <a:lnTo>
                    <a:pt x="1130" y="500"/>
                  </a:lnTo>
                  <a:lnTo>
                    <a:pt x="1138" y="516"/>
                  </a:lnTo>
                  <a:lnTo>
                    <a:pt x="1147" y="525"/>
                  </a:lnTo>
                  <a:lnTo>
                    <a:pt x="1147" y="541"/>
                  </a:lnTo>
                  <a:lnTo>
                    <a:pt x="1147" y="549"/>
                  </a:lnTo>
                  <a:lnTo>
                    <a:pt x="1155" y="549"/>
                  </a:lnTo>
                  <a:lnTo>
                    <a:pt x="1163" y="565"/>
                  </a:lnTo>
                  <a:lnTo>
                    <a:pt x="1163" y="574"/>
                  </a:lnTo>
                  <a:lnTo>
                    <a:pt x="1171" y="582"/>
                  </a:lnTo>
                  <a:lnTo>
                    <a:pt x="1171" y="590"/>
                  </a:lnTo>
                  <a:lnTo>
                    <a:pt x="1179" y="598"/>
                  </a:lnTo>
                  <a:lnTo>
                    <a:pt x="1171" y="598"/>
                  </a:lnTo>
                  <a:lnTo>
                    <a:pt x="1171" y="606"/>
                  </a:lnTo>
                  <a:lnTo>
                    <a:pt x="1171" y="615"/>
                  </a:lnTo>
                  <a:lnTo>
                    <a:pt x="1171" y="623"/>
                  </a:lnTo>
                  <a:lnTo>
                    <a:pt x="1163" y="631"/>
                  </a:lnTo>
                  <a:lnTo>
                    <a:pt x="1163" y="639"/>
                  </a:lnTo>
                  <a:lnTo>
                    <a:pt x="1163" y="647"/>
                  </a:lnTo>
                  <a:lnTo>
                    <a:pt x="1155" y="647"/>
                  </a:lnTo>
                  <a:lnTo>
                    <a:pt x="1163" y="664"/>
                  </a:lnTo>
                  <a:lnTo>
                    <a:pt x="1155" y="664"/>
                  </a:lnTo>
                  <a:lnTo>
                    <a:pt x="1155" y="672"/>
                  </a:lnTo>
                  <a:lnTo>
                    <a:pt x="1163" y="680"/>
                  </a:lnTo>
                  <a:lnTo>
                    <a:pt x="1163" y="688"/>
                  </a:lnTo>
                  <a:lnTo>
                    <a:pt x="1163" y="705"/>
                  </a:lnTo>
                  <a:lnTo>
                    <a:pt x="1155" y="705"/>
                  </a:lnTo>
                  <a:lnTo>
                    <a:pt x="1147" y="713"/>
                  </a:lnTo>
                  <a:lnTo>
                    <a:pt x="1138" y="729"/>
                  </a:lnTo>
                  <a:lnTo>
                    <a:pt x="1147" y="746"/>
                  </a:lnTo>
                  <a:lnTo>
                    <a:pt x="1130" y="746"/>
                  </a:lnTo>
                  <a:lnTo>
                    <a:pt x="1106" y="754"/>
                  </a:lnTo>
                  <a:lnTo>
                    <a:pt x="1097" y="754"/>
                  </a:lnTo>
                  <a:lnTo>
                    <a:pt x="1073" y="770"/>
                  </a:lnTo>
                  <a:lnTo>
                    <a:pt x="1065" y="778"/>
                  </a:lnTo>
                  <a:lnTo>
                    <a:pt x="1073" y="762"/>
                  </a:lnTo>
                  <a:lnTo>
                    <a:pt x="1081" y="762"/>
                  </a:lnTo>
                  <a:lnTo>
                    <a:pt x="1089" y="762"/>
                  </a:lnTo>
                  <a:lnTo>
                    <a:pt x="1089" y="754"/>
                  </a:lnTo>
                  <a:lnTo>
                    <a:pt x="1081" y="754"/>
                  </a:lnTo>
                  <a:lnTo>
                    <a:pt x="1065" y="762"/>
                  </a:lnTo>
                  <a:lnTo>
                    <a:pt x="1073" y="746"/>
                  </a:lnTo>
                  <a:lnTo>
                    <a:pt x="1073" y="738"/>
                  </a:lnTo>
                  <a:lnTo>
                    <a:pt x="1065" y="729"/>
                  </a:lnTo>
                  <a:lnTo>
                    <a:pt x="1057" y="738"/>
                  </a:lnTo>
                  <a:lnTo>
                    <a:pt x="1057" y="746"/>
                  </a:lnTo>
                  <a:lnTo>
                    <a:pt x="1048" y="746"/>
                  </a:lnTo>
                  <a:lnTo>
                    <a:pt x="1032" y="729"/>
                  </a:lnTo>
                  <a:lnTo>
                    <a:pt x="1040" y="738"/>
                  </a:lnTo>
                  <a:lnTo>
                    <a:pt x="1040" y="746"/>
                  </a:lnTo>
                  <a:lnTo>
                    <a:pt x="1040" y="754"/>
                  </a:lnTo>
                  <a:lnTo>
                    <a:pt x="1048" y="762"/>
                  </a:lnTo>
                  <a:lnTo>
                    <a:pt x="1048" y="770"/>
                  </a:lnTo>
                  <a:lnTo>
                    <a:pt x="1057" y="770"/>
                  </a:lnTo>
                  <a:lnTo>
                    <a:pt x="1057" y="778"/>
                  </a:lnTo>
                  <a:lnTo>
                    <a:pt x="1057" y="770"/>
                  </a:lnTo>
                  <a:lnTo>
                    <a:pt x="1048" y="787"/>
                  </a:lnTo>
                  <a:lnTo>
                    <a:pt x="1048" y="778"/>
                  </a:lnTo>
                  <a:lnTo>
                    <a:pt x="1040" y="795"/>
                  </a:lnTo>
                  <a:lnTo>
                    <a:pt x="1032" y="795"/>
                  </a:lnTo>
                  <a:lnTo>
                    <a:pt x="1032" y="803"/>
                  </a:lnTo>
                  <a:lnTo>
                    <a:pt x="1024" y="803"/>
                  </a:lnTo>
                  <a:lnTo>
                    <a:pt x="1024" y="819"/>
                  </a:lnTo>
                  <a:lnTo>
                    <a:pt x="991" y="836"/>
                  </a:lnTo>
                  <a:lnTo>
                    <a:pt x="983" y="844"/>
                  </a:lnTo>
                  <a:lnTo>
                    <a:pt x="975" y="844"/>
                  </a:lnTo>
                  <a:lnTo>
                    <a:pt x="958" y="852"/>
                  </a:lnTo>
                  <a:lnTo>
                    <a:pt x="975" y="844"/>
                  </a:lnTo>
                  <a:lnTo>
                    <a:pt x="934" y="869"/>
                  </a:lnTo>
                  <a:lnTo>
                    <a:pt x="950" y="860"/>
                  </a:lnTo>
                  <a:lnTo>
                    <a:pt x="950" y="852"/>
                  </a:lnTo>
                  <a:lnTo>
                    <a:pt x="925" y="860"/>
                  </a:lnTo>
                  <a:lnTo>
                    <a:pt x="934" y="860"/>
                  </a:lnTo>
                  <a:lnTo>
                    <a:pt x="925" y="852"/>
                  </a:lnTo>
                  <a:lnTo>
                    <a:pt x="934" y="844"/>
                  </a:lnTo>
                  <a:lnTo>
                    <a:pt x="934" y="852"/>
                  </a:lnTo>
                  <a:lnTo>
                    <a:pt x="925" y="852"/>
                  </a:lnTo>
                  <a:lnTo>
                    <a:pt x="925" y="844"/>
                  </a:lnTo>
                  <a:lnTo>
                    <a:pt x="917" y="852"/>
                  </a:lnTo>
                  <a:lnTo>
                    <a:pt x="917" y="844"/>
                  </a:lnTo>
                  <a:lnTo>
                    <a:pt x="909" y="844"/>
                  </a:lnTo>
                  <a:lnTo>
                    <a:pt x="917" y="844"/>
                  </a:lnTo>
                  <a:lnTo>
                    <a:pt x="909" y="852"/>
                  </a:lnTo>
                  <a:lnTo>
                    <a:pt x="917" y="860"/>
                  </a:lnTo>
                  <a:lnTo>
                    <a:pt x="909" y="860"/>
                  </a:lnTo>
                  <a:lnTo>
                    <a:pt x="909" y="852"/>
                  </a:lnTo>
                  <a:lnTo>
                    <a:pt x="909" y="860"/>
                  </a:lnTo>
                  <a:lnTo>
                    <a:pt x="901" y="860"/>
                  </a:lnTo>
                  <a:lnTo>
                    <a:pt x="901" y="852"/>
                  </a:lnTo>
                  <a:lnTo>
                    <a:pt x="901" y="844"/>
                  </a:lnTo>
                  <a:lnTo>
                    <a:pt x="901" y="836"/>
                  </a:lnTo>
                  <a:lnTo>
                    <a:pt x="901" y="844"/>
                  </a:lnTo>
                  <a:lnTo>
                    <a:pt x="893" y="844"/>
                  </a:lnTo>
                  <a:lnTo>
                    <a:pt x="893" y="852"/>
                  </a:lnTo>
                  <a:lnTo>
                    <a:pt x="893" y="860"/>
                  </a:lnTo>
                  <a:lnTo>
                    <a:pt x="901" y="860"/>
                  </a:lnTo>
                  <a:lnTo>
                    <a:pt x="909" y="869"/>
                  </a:lnTo>
                  <a:lnTo>
                    <a:pt x="901" y="869"/>
                  </a:lnTo>
                  <a:lnTo>
                    <a:pt x="909" y="869"/>
                  </a:lnTo>
                  <a:lnTo>
                    <a:pt x="917" y="877"/>
                  </a:lnTo>
                  <a:lnTo>
                    <a:pt x="893" y="885"/>
                  </a:lnTo>
                  <a:lnTo>
                    <a:pt x="884" y="885"/>
                  </a:lnTo>
                  <a:lnTo>
                    <a:pt x="884" y="877"/>
                  </a:lnTo>
                  <a:lnTo>
                    <a:pt x="876" y="869"/>
                  </a:lnTo>
                  <a:lnTo>
                    <a:pt x="876" y="877"/>
                  </a:lnTo>
                  <a:lnTo>
                    <a:pt x="868" y="877"/>
                  </a:lnTo>
                  <a:lnTo>
                    <a:pt x="876" y="885"/>
                  </a:lnTo>
                  <a:lnTo>
                    <a:pt x="876" y="893"/>
                  </a:lnTo>
                  <a:lnTo>
                    <a:pt x="876" y="901"/>
                  </a:lnTo>
                  <a:lnTo>
                    <a:pt x="860" y="910"/>
                  </a:lnTo>
                  <a:lnTo>
                    <a:pt x="868" y="893"/>
                  </a:lnTo>
                  <a:lnTo>
                    <a:pt x="860" y="901"/>
                  </a:lnTo>
                  <a:lnTo>
                    <a:pt x="860" y="910"/>
                  </a:lnTo>
                  <a:lnTo>
                    <a:pt x="852" y="910"/>
                  </a:lnTo>
                  <a:lnTo>
                    <a:pt x="852" y="901"/>
                  </a:lnTo>
                  <a:lnTo>
                    <a:pt x="844" y="910"/>
                  </a:lnTo>
                  <a:lnTo>
                    <a:pt x="844" y="901"/>
                  </a:lnTo>
                  <a:lnTo>
                    <a:pt x="844" y="910"/>
                  </a:lnTo>
                  <a:lnTo>
                    <a:pt x="835" y="910"/>
                  </a:lnTo>
                  <a:lnTo>
                    <a:pt x="835" y="918"/>
                  </a:lnTo>
                  <a:lnTo>
                    <a:pt x="844" y="918"/>
                  </a:lnTo>
                  <a:lnTo>
                    <a:pt x="852" y="910"/>
                  </a:lnTo>
                  <a:lnTo>
                    <a:pt x="852" y="918"/>
                  </a:lnTo>
                  <a:lnTo>
                    <a:pt x="844" y="926"/>
                  </a:lnTo>
                  <a:lnTo>
                    <a:pt x="835" y="942"/>
                  </a:lnTo>
                  <a:lnTo>
                    <a:pt x="835" y="934"/>
                  </a:lnTo>
                  <a:lnTo>
                    <a:pt x="827" y="934"/>
                  </a:lnTo>
                  <a:lnTo>
                    <a:pt x="819" y="934"/>
                  </a:lnTo>
                  <a:lnTo>
                    <a:pt x="827" y="934"/>
                  </a:lnTo>
                  <a:lnTo>
                    <a:pt x="811" y="934"/>
                  </a:lnTo>
                  <a:lnTo>
                    <a:pt x="811" y="942"/>
                  </a:lnTo>
                  <a:lnTo>
                    <a:pt x="819" y="934"/>
                  </a:lnTo>
                  <a:lnTo>
                    <a:pt x="819" y="942"/>
                  </a:lnTo>
                  <a:lnTo>
                    <a:pt x="827" y="951"/>
                  </a:lnTo>
                  <a:lnTo>
                    <a:pt x="827" y="959"/>
                  </a:lnTo>
                  <a:lnTo>
                    <a:pt x="819" y="959"/>
                  </a:lnTo>
                  <a:lnTo>
                    <a:pt x="827" y="959"/>
                  </a:lnTo>
                  <a:lnTo>
                    <a:pt x="827" y="951"/>
                  </a:lnTo>
                  <a:lnTo>
                    <a:pt x="835" y="951"/>
                  </a:lnTo>
                  <a:lnTo>
                    <a:pt x="827" y="967"/>
                  </a:lnTo>
                  <a:lnTo>
                    <a:pt x="819" y="991"/>
                  </a:lnTo>
                  <a:lnTo>
                    <a:pt x="811" y="991"/>
                  </a:lnTo>
                  <a:lnTo>
                    <a:pt x="811" y="975"/>
                  </a:lnTo>
                  <a:lnTo>
                    <a:pt x="803" y="991"/>
                  </a:lnTo>
                  <a:lnTo>
                    <a:pt x="786" y="983"/>
                  </a:lnTo>
                  <a:lnTo>
                    <a:pt x="794" y="991"/>
                  </a:lnTo>
                  <a:lnTo>
                    <a:pt x="786" y="991"/>
                  </a:lnTo>
                  <a:lnTo>
                    <a:pt x="803" y="1000"/>
                  </a:lnTo>
                  <a:lnTo>
                    <a:pt x="819" y="1000"/>
                  </a:lnTo>
                  <a:lnTo>
                    <a:pt x="811" y="1016"/>
                  </a:lnTo>
                  <a:lnTo>
                    <a:pt x="811" y="1024"/>
                  </a:lnTo>
                  <a:lnTo>
                    <a:pt x="803" y="1024"/>
                  </a:lnTo>
                  <a:lnTo>
                    <a:pt x="803" y="1041"/>
                  </a:lnTo>
                  <a:lnTo>
                    <a:pt x="811" y="1049"/>
                  </a:lnTo>
                  <a:lnTo>
                    <a:pt x="811" y="1065"/>
                  </a:lnTo>
                  <a:lnTo>
                    <a:pt x="819" y="1073"/>
                  </a:lnTo>
                  <a:lnTo>
                    <a:pt x="811" y="1082"/>
                  </a:lnTo>
                  <a:lnTo>
                    <a:pt x="819" y="1090"/>
                  </a:lnTo>
                  <a:lnTo>
                    <a:pt x="819" y="1106"/>
                  </a:lnTo>
                  <a:lnTo>
                    <a:pt x="827" y="1123"/>
                  </a:lnTo>
                  <a:lnTo>
                    <a:pt x="827" y="1131"/>
                  </a:lnTo>
                  <a:lnTo>
                    <a:pt x="835" y="1131"/>
                  </a:lnTo>
                  <a:lnTo>
                    <a:pt x="827" y="1131"/>
                  </a:lnTo>
                  <a:lnTo>
                    <a:pt x="827" y="1139"/>
                  </a:lnTo>
                  <a:lnTo>
                    <a:pt x="819" y="1139"/>
                  </a:lnTo>
                  <a:lnTo>
                    <a:pt x="819" y="1147"/>
                  </a:lnTo>
                  <a:lnTo>
                    <a:pt x="811" y="1147"/>
                  </a:lnTo>
                  <a:lnTo>
                    <a:pt x="794" y="1139"/>
                  </a:lnTo>
                  <a:lnTo>
                    <a:pt x="803" y="1131"/>
                  </a:lnTo>
                  <a:lnTo>
                    <a:pt x="794" y="1131"/>
                  </a:lnTo>
                  <a:lnTo>
                    <a:pt x="794" y="1123"/>
                  </a:lnTo>
                  <a:lnTo>
                    <a:pt x="770" y="1123"/>
                  </a:lnTo>
                  <a:lnTo>
                    <a:pt x="753" y="1123"/>
                  </a:lnTo>
                  <a:lnTo>
                    <a:pt x="737" y="1123"/>
                  </a:lnTo>
                  <a:lnTo>
                    <a:pt x="729" y="1114"/>
                  </a:lnTo>
                  <a:lnTo>
                    <a:pt x="737" y="1114"/>
                  </a:lnTo>
                  <a:lnTo>
                    <a:pt x="729" y="1114"/>
                  </a:lnTo>
                  <a:lnTo>
                    <a:pt x="729" y="1106"/>
                  </a:lnTo>
                  <a:lnTo>
                    <a:pt x="721" y="1114"/>
                  </a:lnTo>
                  <a:lnTo>
                    <a:pt x="712" y="1106"/>
                  </a:lnTo>
                  <a:lnTo>
                    <a:pt x="704" y="1098"/>
                  </a:lnTo>
                  <a:lnTo>
                    <a:pt x="696" y="1098"/>
                  </a:lnTo>
                  <a:lnTo>
                    <a:pt x="680" y="1090"/>
                  </a:lnTo>
                  <a:lnTo>
                    <a:pt x="671" y="1090"/>
                  </a:lnTo>
                  <a:lnTo>
                    <a:pt x="671" y="1082"/>
                  </a:lnTo>
                  <a:lnTo>
                    <a:pt x="655" y="1082"/>
                  </a:lnTo>
                  <a:lnTo>
                    <a:pt x="655" y="1073"/>
                  </a:lnTo>
                  <a:lnTo>
                    <a:pt x="647" y="1065"/>
                  </a:lnTo>
                  <a:lnTo>
                    <a:pt x="639" y="1032"/>
                  </a:lnTo>
                  <a:lnTo>
                    <a:pt x="631" y="1024"/>
                  </a:lnTo>
                  <a:lnTo>
                    <a:pt x="631" y="1016"/>
                  </a:lnTo>
                  <a:lnTo>
                    <a:pt x="622" y="1016"/>
                  </a:lnTo>
                  <a:lnTo>
                    <a:pt x="622" y="1000"/>
                  </a:lnTo>
                  <a:lnTo>
                    <a:pt x="622" y="991"/>
                  </a:lnTo>
                  <a:lnTo>
                    <a:pt x="614" y="983"/>
                  </a:lnTo>
                  <a:lnTo>
                    <a:pt x="622" y="967"/>
                  </a:lnTo>
                  <a:lnTo>
                    <a:pt x="614" y="959"/>
                  </a:lnTo>
                  <a:lnTo>
                    <a:pt x="598" y="951"/>
                  </a:lnTo>
                  <a:lnTo>
                    <a:pt x="590" y="934"/>
                  </a:lnTo>
                  <a:lnTo>
                    <a:pt x="581" y="918"/>
                  </a:lnTo>
                  <a:lnTo>
                    <a:pt x="573" y="910"/>
                  </a:lnTo>
                  <a:lnTo>
                    <a:pt x="565" y="893"/>
                  </a:lnTo>
                  <a:lnTo>
                    <a:pt x="557" y="893"/>
                  </a:lnTo>
                  <a:lnTo>
                    <a:pt x="557" y="885"/>
                  </a:lnTo>
                  <a:lnTo>
                    <a:pt x="549" y="885"/>
                  </a:lnTo>
                  <a:lnTo>
                    <a:pt x="549" y="877"/>
                  </a:lnTo>
                  <a:lnTo>
                    <a:pt x="549" y="869"/>
                  </a:lnTo>
                  <a:lnTo>
                    <a:pt x="540" y="860"/>
                  </a:lnTo>
                  <a:lnTo>
                    <a:pt x="549" y="860"/>
                  </a:lnTo>
                  <a:lnTo>
                    <a:pt x="540" y="852"/>
                  </a:lnTo>
                  <a:lnTo>
                    <a:pt x="532" y="844"/>
                  </a:lnTo>
                  <a:lnTo>
                    <a:pt x="524" y="819"/>
                  </a:lnTo>
                  <a:lnTo>
                    <a:pt x="524" y="811"/>
                  </a:lnTo>
                  <a:lnTo>
                    <a:pt x="516" y="795"/>
                  </a:lnTo>
                  <a:lnTo>
                    <a:pt x="508" y="787"/>
                  </a:lnTo>
                  <a:lnTo>
                    <a:pt x="508" y="778"/>
                  </a:lnTo>
                  <a:lnTo>
                    <a:pt x="491" y="762"/>
                  </a:lnTo>
                  <a:lnTo>
                    <a:pt x="483" y="754"/>
                  </a:lnTo>
                  <a:lnTo>
                    <a:pt x="467" y="746"/>
                  </a:lnTo>
                  <a:lnTo>
                    <a:pt x="467" y="738"/>
                  </a:lnTo>
                  <a:lnTo>
                    <a:pt x="467" y="729"/>
                  </a:lnTo>
                  <a:lnTo>
                    <a:pt x="458" y="729"/>
                  </a:lnTo>
                  <a:lnTo>
                    <a:pt x="450" y="721"/>
                  </a:lnTo>
                  <a:lnTo>
                    <a:pt x="458" y="721"/>
                  </a:lnTo>
                  <a:lnTo>
                    <a:pt x="450" y="721"/>
                  </a:lnTo>
                  <a:lnTo>
                    <a:pt x="442" y="721"/>
                  </a:lnTo>
                  <a:lnTo>
                    <a:pt x="442" y="713"/>
                  </a:lnTo>
                  <a:lnTo>
                    <a:pt x="442" y="721"/>
                  </a:lnTo>
                  <a:lnTo>
                    <a:pt x="434" y="721"/>
                  </a:lnTo>
                  <a:lnTo>
                    <a:pt x="426" y="713"/>
                  </a:lnTo>
                  <a:lnTo>
                    <a:pt x="418" y="721"/>
                  </a:lnTo>
                  <a:lnTo>
                    <a:pt x="418" y="713"/>
                  </a:lnTo>
                  <a:lnTo>
                    <a:pt x="409" y="713"/>
                  </a:lnTo>
                  <a:lnTo>
                    <a:pt x="401" y="713"/>
                  </a:lnTo>
                  <a:lnTo>
                    <a:pt x="393" y="713"/>
                  </a:lnTo>
                  <a:lnTo>
                    <a:pt x="368" y="705"/>
                  </a:lnTo>
                  <a:lnTo>
                    <a:pt x="368" y="713"/>
                  </a:lnTo>
                  <a:lnTo>
                    <a:pt x="352" y="713"/>
                  </a:lnTo>
                  <a:lnTo>
                    <a:pt x="344" y="721"/>
                  </a:lnTo>
                  <a:lnTo>
                    <a:pt x="336" y="713"/>
                  </a:lnTo>
                  <a:lnTo>
                    <a:pt x="327" y="738"/>
                  </a:lnTo>
                  <a:lnTo>
                    <a:pt x="319" y="746"/>
                  </a:lnTo>
                  <a:lnTo>
                    <a:pt x="319" y="754"/>
                  </a:lnTo>
                  <a:lnTo>
                    <a:pt x="311" y="762"/>
                  </a:lnTo>
                  <a:lnTo>
                    <a:pt x="319" y="770"/>
                  </a:lnTo>
                  <a:lnTo>
                    <a:pt x="303" y="770"/>
                  </a:lnTo>
                  <a:lnTo>
                    <a:pt x="286" y="795"/>
                  </a:lnTo>
                  <a:lnTo>
                    <a:pt x="278" y="787"/>
                  </a:lnTo>
                  <a:lnTo>
                    <a:pt x="278" y="795"/>
                  </a:lnTo>
                  <a:lnTo>
                    <a:pt x="270" y="787"/>
                  </a:lnTo>
                  <a:lnTo>
                    <a:pt x="262" y="778"/>
                  </a:lnTo>
                  <a:lnTo>
                    <a:pt x="254" y="770"/>
                  </a:lnTo>
                  <a:lnTo>
                    <a:pt x="237" y="770"/>
                  </a:lnTo>
                  <a:lnTo>
                    <a:pt x="237" y="762"/>
                  </a:lnTo>
                  <a:lnTo>
                    <a:pt x="229" y="762"/>
                  </a:lnTo>
                  <a:lnTo>
                    <a:pt x="237" y="754"/>
                  </a:lnTo>
                  <a:lnTo>
                    <a:pt x="229" y="762"/>
                  </a:lnTo>
                  <a:lnTo>
                    <a:pt x="213" y="746"/>
                  </a:lnTo>
                  <a:lnTo>
                    <a:pt x="196" y="738"/>
                  </a:lnTo>
                  <a:lnTo>
                    <a:pt x="196" y="729"/>
                  </a:lnTo>
                  <a:lnTo>
                    <a:pt x="180" y="721"/>
                  </a:lnTo>
                  <a:lnTo>
                    <a:pt x="172" y="713"/>
                  </a:lnTo>
                  <a:lnTo>
                    <a:pt x="164" y="697"/>
                  </a:lnTo>
                  <a:lnTo>
                    <a:pt x="155" y="680"/>
                  </a:lnTo>
                  <a:lnTo>
                    <a:pt x="155" y="672"/>
                  </a:lnTo>
                  <a:lnTo>
                    <a:pt x="164" y="656"/>
                  </a:lnTo>
                  <a:lnTo>
                    <a:pt x="155" y="647"/>
                  </a:lnTo>
                  <a:lnTo>
                    <a:pt x="147" y="639"/>
                  </a:lnTo>
                  <a:lnTo>
                    <a:pt x="147" y="631"/>
                  </a:lnTo>
                  <a:lnTo>
                    <a:pt x="147" y="615"/>
                  </a:lnTo>
                  <a:lnTo>
                    <a:pt x="139" y="606"/>
                  </a:lnTo>
                  <a:lnTo>
                    <a:pt x="139" y="598"/>
                  </a:lnTo>
                  <a:lnTo>
                    <a:pt x="131" y="598"/>
                  </a:lnTo>
                  <a:lnTo>
                    <a:pt x="114" y="582"/>
                  </a:lnTo>
                  <a:lnTo>
                    <a:pt x="106" y="582"/>
                  </a:lnTo>
                  <a:lnTo>
                    <a:pt x="98" y="582"/>
                  </a:lnTo>
                  <a:lnTo>
                    <a:pt x="98" y="574"/>
                  </a:lnTo>
                  <a:lnTo>
                    <a:pt x="90" y="565"/>
                  </a:lnTo>
                  <a:lnTo>
                    <a:pt x="82" y="549"/>
                  </a:lnTo>
                  <a:lnTo>
                    <a:pt x="73" y="541"/>
                  </a:lnTo>
                  <a:lnTo>
                    <a:pt x="57" y="516"/>
                  </a:lnTo>
                  <a:close/>
                  <a:moveTo>
                    <a:pt x="1048" y="787"/>
                  </a:moveTo>
                  <a:lnTo>
                    <a:pt x="1065" y="778"/>
                  </a:lnTo>
                  <a:lnTo>
                    <a:pt x="1032" y="803"/>
                  </a:lnTo>
                  <a:lnTo>
                    <a:pt x="1048" y="787"/>
                  </a:lnTo>
                  <a:close/>
                  <a:moveTo>
                    <a:pt x="917" y="885"/>
                  </a:moveTo>
                  <a:lnTo>
                    <a:pt x="876" y="910"/>
                  </a:lnTo>
                  <a:lnTo>
                    <a:pt x="876" y="901"/>
                  </a:lnTo>
                  <a:lnTo>
                    <a:pt x="884" y="901"/>
                  </a:lnTo>
                  <a:lnTo>
                    <a:pt x="901" y="885"/>
                  </a:lnTo>
                  <a:lnTo>
                    <a:pt x="909" y="885"/>
                  </a:lnTo>
                  <a:lnTo>
                    <a:pt x="909" y="877"/>
                  </a:lnTo>
                  <a:lnTo>
                    <a:pt x="917" y="885"/>
                  </a:lnTo>
                  <a:close/>
                  <a:moveTo>
                    <a:pt x="860" y="918"/>
                  </a:moveTo>
                  <a:lnTo>
                    <a:pt x="868" y="910"/>
                  </a:lnTo>
                  <a:lnTo>
                    <a:pt x="876" y="910"/>
                  </a:lnTo>
                  <a:lnTo>
                    <a:pt x="868" y="918"/>
                  </a:lnTo>
                  <a:lnTo>
                    <a:pt x="852" y="934"/>
                  </a:lnTo>
                  <a:lnTo>
                    <a:pt x="852" y="926"/>
                  </a:lnTo>
                  <a:lnTo>
                    <a:pt x="860" y="918"/>
                  </a:lnTo>
                  <a:close/>
                  <a:moveTo>
                    <a:pt x="819" y="991"/>
                  </a:moveTo>
                  <a:lnTo>
                    <a:pt x="819" y="1000"/>
                  </a:lnTo>
                  <a:lnTo>
                    <a:pt x="819" y="991"/>
                  </a:lnTo>
                  <a:lnTo>
                    <a:pt x="827" y="975"/>
                  </a:lnTo>
                  <a:lnTo>
                    <a:pt x="835" y="967"/>
                  </a:lnTo>
                  <a:lnTo>
                    <a:pt x="835" y="959"/>
                  </a:lnTo>
                  <a:lnTo>
                    <a:pt x="844" y="951"/>
                  </a:lnTo>
                  <a:lnTo>
                    <a:pt x="852" y="942"/>
                  </a:lnTo>
                  <a:lnTo>
                    <a:pt x="844" y="942"/>
                  </a:lnTo>
                  <a:lnTo>
                    <a:pt x="852" y="934"/>
                  </a:lnTo>
                  <a:lnTo>
                    <a:pt x="835" y="967"/>
                  </a:lnTo>
                  <a:lnTo>
                    <a:pt x="819" y="991"/>
                  </a:lnTo>
                  <a:close/>
                  <a:moveTo>
                    <a:pt x="827" y="1065"/>
                  </a:moveTo>
                  <a:lnTo>
                    <a:pt x="835" y="1082"/>
                  </a:lnTo>
                  <a:lnTo>
                    <a:pt x="827" y="1065"/>
                  </a:lnTo>
                  <a:lnTo>
                    <a:pt x="819" y="1057"/>
                  </a:lnTo>
                  <a:lnTo>
                    <a:pt x="819" y="1032"/>
                  </a:lnTo>
                  <a:lnTo>
                    <a:pt x="819" y="1000"/>
                  </a:lnTo>
                  <a:lnTo>
                    <a:pt x="819" y="1032"/>
                  </a:lnTo>
                  <a:lnTo>
                    <a:pt x="827" y="1065"/>
                  </a:lnTo>
                  <a:close/>
                </a:path>
              </a:pathLst>
            </a:custGeom>
            <a:solidFill>
              <a:schemeClr val="accent1">
                <a:lumMod val="75000"/>
                <a:lumOff val="25000"/>
              </a:schemeClr>
            </a:solidFill>
            <a:ln w="3175">
              <a:solidFill>
                <a:schemeClr val="tx1"/>
              </a:solidFill>
              <a:round/>
              <a:headEnd/>
              <a:tailEnd/>
            </a:ln>
          </p:spPr>
          <p:txBody>
            <a:bodyPr/>
            <a:lstStyle/>
            <a:p>
              <a:endParaRPr lang="en-US"/>
            </a:p>
          </p:txBody>
        </p:sp>
        <p:sp>
          <p:nvSpPr>
            <p:cNvPr id="49" name="Freeform 46"/>
            <p:cNvSpPr>
              <a:spLocks noChangeAspect="1"/>
            </p:cNvSpPr>
            <p:nvPr/>
          </p:nvSpPr>
          <p:spPr bwMode="auto">
            <a:xfrm>
              <a:off x="3459163" y="2379663"/>
              <a:ext cx="730250" cy="909637"/>
            </a:xfrm>
            <a:custGeom>
              <a:avLst/>
              <a:gdLst>
                <a:gd name="T0" fmla="*/ 2147483647 w 467"/>
                <a:gd name="T1" fmla="*/ 2147483647 h 590"/>
                <a:gd name="T2" fmla="*/ 2147483647 w 467"/>
                <a:gd name="T3" fmla="*/ 2147483647 h 590"/>
                <a:gd name="T4" fmla="*/ 2147483647 w 467"/>
                <a:gd name="T5" fmla="*/ 2147483647 h 590"/>
                <a:gd name="T6" fmla="*/ 2147483647 w 467"/>
                <a:gd name="T7" fmla="*/ 2147483647 h 590"/>
                <a:gd name="T8" fmla="*/ 2147483647 w 467"/>
                <a:gd name="T9" fmla="*/ 2147483647 h 590"/>
                <a:gd name="T10" fmla="*/ 2147483647 w 467"/>
                <a:gd name="T11" fmla="*/ 2147483647 h 590"/>
                <a:gd name="T12" fmla="*/ 2147483647 w 467"/>
                <a:gd name="T13" fmla="*/ 2147483647 h 590"/>
                <a:gd name="T14" fmla="*/ 2147483647 w 467"/>
                <a:gd name="T15" fmla="*/ 2147483647 h 590"/>
                <a:gd name="T16" fmla="*/ 2147483647 w 467"/>
                <a:gd name="T17" fmla="*/ 0 h 590"/>
                <a:gd name="T18" fmla="*/ 2147483647 w 467"/>
                <a:gd name="T19" fmla="*/ 2147483647 h 590"/>
                <a:gd name="T20" fmla="*/ 2147483647 w 467"/>
                <a:gd name="T21" fmla="*/ 2147483647 h 590"/>
                <a:gd name="T22" fmla="*/ 2147483647 w 467"/>
                <a:gd name="T23" fmla="*/ 2147483647 h 590"/>
                <a:gd name="T24" fmla="*/ 2147483647 w 467"/>
                <a:gd name="T25" fmla="*/ 2147483647 h 590"/>
                <a:gd name="T26" fmla="*/ 2147483647 w 467"/>
                <a:gd name="T27" fmla="*/ 2147483647 h 590"/>
                <a:gd name="T28" fmla="*/ 2147483647 w 467"/>
                <a:gd name="T29" fmla="*/ 2147483647 h 590"/>
                <a:gd name="T30" fmla="*/ 2147483647 w 467"/>
                <a:gd name="T31" fmla="*/ 2147483647 h 590"/>
                <a:gd name="T32" fmla="*/ 2147483647 w 467"/>
                <a:gd name="T33" fmla="*/ 2147483647 h 590"/>
                <a:gd name="T34" fmla="*/ 2147483647 w 467"/>
                <a:gd name="T35" fmla="*/ 2147483647 h 590"/>
                <a:gd name="T36" fmla="*/ 2147483647 w 467"/>
                <a:gd name="T37" fmla="*/ 2147483647 h 590"/>
                <a:gd name="T38" fmla="*/ 2147483647 w 467"/>
                <a:gd name="T39" fmla="*/ 2147483647 h 590"/>
                <a:gd name="T40" fmla="*/ 2147483647 w 467"/>
                <a:gd name="T41" fmla="*/ 2147483647 h 590"/>
                <a:gd name="T42" fmla="*/ 2147483647 w 467"/>
                <a:gd name="T43" fmla="*/ 2147483647 h 590"/>
                <a:gd name="T44" fmla="*/ 2147483647 w 467"/>
                <a:gd name="T45" fmla="*/ 2147483647 h 590"/>
                <a:gd name="T46" fmla="*/ 2147483647 w 467"/>
                <a:gd name="T47" fmla="*/ 2147483647 h 590"/>
                <a:gd name="T48" fmla="*/ 2147483647 w 467"/>
                <a:gd name="T49" fmla="*/ 2147483647 h 590"/>
                <a:gd name="T50" fmla="*/ 2147483647 w 467"/>
                <a:gd name="T51" fmla="*/ 2147483647 h 590"/>
                <a:gd name="T52" fmla="*/ 2147483647 w 467"/>
                <a:gd name="T53" fmla="*/ 2147483647 h 590"/>
                <a:gd name="T54" fmla="*/ 2147483647 w 467"/>
                <a:gd name="T55" fmla="*/ 2147483647 h 590"/>
                <a:gd name="T56" fmla="*/ 2147483647 w 467"/>
                <a:gd name="T57" fmla="*/ 2147483647 h 590"/>
                <a:gd name="T58" fmla="*/ 2147483647 w 467"/>
                <a:gd name="T59" fmla="*/ 2147483647 h 590"/>
                <a:gd name="T60" fmla="*/ 2147483647 w 467"/>
                <a:gd name="T61" fmla="*/ 2147483647 h 590"/>
                <a:gd name="T62" fmla="*/ 2147483647 w 467"/>
                <a:gd name="T63" fmla="*/ 2147483647 h 590"/>
                <a:gd name="T64" fmla="*/ 2147483647 w 467"/>
                <a:gd name="T65" fmla="*/ 2147483647 h 590"/>
                <a:gd name="T66" fmla="*/ 2147483647 w 467"/>
                <a:gd name="T67" fmla="*/ 2147483647 h 590"/>
                <a:gd name="T68" fmla="*/ 2147483647 w 467"/>
                <a:gd name="T69" fmla="*/ 2147483647 h 590"/>
                <a:gd name="T70" fmla="*/ 0 w 467"/>
                <a:gd name="T71" fmla="*/ 2147483647 h 590"/>
                <a:gd name="T72" fmla="*/ 2147483647 w 467"/>
                <a:gd name="T73" fmla="*/ 2147483647 h 5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7"/>
                <a:gd name="T112" fmla="*/ 0 h 590"/>
                <a:gd name="T113" fmla="*/ 467 w 467"/>
                <a:gd name="T114" fmla="*/ 590 h 5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7" h="590">
                  <a:moveTo>
                    <a:pt x="8" y="459"/>
                  </a:moveTo>
                  <a:lnTo>
                    <a:pt x="24" y="401"/>
                  </a:lnTo>
                  <a:lnTo>
                    <a:pt x="33" y="360"/>
                  </a:lnTo>
                  <a:lnTo>
                    <a:pt x="33" y="344"/>
                  </a:lnTo>
                  <a:lnTo>
                    <a:pt x="49" y="254"/>
                  </a:lnTo>
                  <a:lnTo>
                    <a:pt x="57" y="221"/>
                  </a:lnTo>
                  <a:lnTo>
                    <a:pt x="65" y="196"/>
                  </a:lnTo>
                  <a:lnTo>
                    <a:pt x="82" y="106"/>
                  </a:lnTo>
                  <a:lnTo>
                    <a:pt x="98" y="0"/>
                  </a:lnTo>
                  <a:lnTo>
                    <a:pt x="180" y="16"/>
                  </a:lnTo>
                  <a:lnTo>
                    <a:pt x="246" y="24"/>
                  </a:lnTo>
                  <a:lnTo>
                    <a:pt x="295" y="33"/>
                  </a:lnTo>
                  <a:lnTo>
                    <a:pt x="328" y="41"/>
                  </a:lnTo>
                  <a:lnTo>
                    <a:pt x="319" y="82"/>
                  </a:lnTo>
                  <a:lnTo>
                    <a:pt x="319" y="114"/>
                  </a:lnTo>
                  <a:lnTo>
                    <a:pt x="311" y="147"/>
                  </a:lnTo>
                  <a:lnTo>
                    <a:pt x="393" y="155"/>
                  </a:lnTo>
                  <a:lnTo>
                    <a:pt x="467" y="172"/>
                  </a:lnTo>
                  <a:lnTo>
                    <a:pt x="467" y="205"/>
                  </a:lnTo>
                  <a:lnTo>
                    <a:pt x="459" y="254"/>
                  </a:lnTo>
                  <a:lnTo>
                    <a:pt x="450" y="311"/>
                  </a:lnTo>
                  <a:lnTo>
                    <a:pt x="450" y="328"/>
                  </a:lnTo>
                  <a:lnTo>
                    <a:pt x="442" y="344"/>
                  </a:lnTo>
                  <a:lnTo>
                    <a:pt x="434" y="434"/>
                  </a:lnTo>
                  <a:lnTo>
                    <a:pt x="426" y="467"/>
                  </a:lnTo>
                  <a:lnTo>
                    <a:pt x="426" y="500"/>
                  </a:lnTo>
                  <a:lnTo>
                    <a:pt x="418" y="524"/>
                  </a:lnTo>
                  <a:lnTo>
                    <a:pt x="409" y="590"/>
                  </a:lnTo>
                  <a:lnTo>
                    <a:pt x="336" y="581"/>
                  </a:lnTo>
                  <a:lnTo>
                    <a:pt x="270" y="565"/>
                  </a:lnTo>
                  <a:lnTo>
                    <a:pt x="221" y="565"/>
                  </a:lnTo>
                  <a:lnTo>
                    <a:pt x="123" y="549"/>
                  </a:lnTo>
                  <a:lnTo>
                    <a:pt x="90" y="541"/>
                  </a:lnTo>
                  <a:lnTo>
                    <a:pt x="0" y="524"/>
                  </a:lnTo>
                  <a:lnTo>
                    <a:pt x="8" y="459"/>
                  </a:lnTo>
                  <a:close/>
                </a:path>
              </a:pathLst>
            </a:custGeom>
            <a:solidFill>
              <a:schemeClr val="accent1">
                <a:lumMod val="50000"/>
                <a:lumOff val="50000"/>
              </a:schemeClr>
            </a:solidFill>
            <a:ln w="3175">
              <a:solidFill>
                <a:schemeClr val="tx1"/>
              </a:solidFill>
              <a:round/>
              <a:headEnd/>
              <a:tailEnd/>
            </a:ln>
          </p:spPr>
          <p:txBody>
            <a:bodyPr/>
            <a:lstStyle/>
            <a:p>
              <a:endParaRPr lang="en-US"/>
            </a:p>
          </p:txBody>
        </p:sp>
        <p:sp>
          <p:nvSpPr>
            <p:cNvPr id="50" name="Freeform 47"/>
            <p:cNvSpPr>
              <a:spLocks noChangeAspect="1"/>
            </p:cNvSpPr>
            <p:nvPr/>
          </p:nvSpPr>
          <p:spPr bwMode="auto">
            <a:xfrm>
              <a:off x="8426450" y="1735138"/>
              <a:ext cx="219075" cy="404812"/>
            </a:xfrm>
            <a:custGeom>
              <a:avLst/>
              <a:gdLst>
                <a:gd name="T0" fmla="*/ 2147483647 w 140"/>
                <a:gd name="T1" fmla="*/ 2147483647 h 262"/>
                <a:gd name="T2" fmla="*/ 2147483647 w 140"/>
                <a:gd name="T3" fmla="*/ 2147483647 h 262"/>
                <a:gd name="T4" fmla="*/ 2147483647 w 140"/>
                <a:gd name="T5" fmla="*/ 2147483647 h 262"/>
                <a:gd name="T6" fmla="*/ 2147483647 w 140"/>
                <a:gd name="T7" fmla="*/ 2147483647 h 262"/>
                <a:gd name="T8" fmla="*/ 2147483647 w 140"/>
                <a:gd name="T9" fmla="*/ 2147483647 h 262"/>
                <a:gd name="T10" fmla="*/ 2147483647 w 140"/>
                <a:gd name="T11" fmla="*/ 2147483647 h 262"/>
                <a:gd name="T12" fmla="*/ 2147483647 w 140"/>
                <a:gd name="T13" fmla="*/ 2147483647 h 262"/>
                <a:gd name="T14" fmla="*/ 2147483647 w 140"/>
                <a:gd name="T15" fmla="*/ 2147483647 h 262"/>
                <a:gd name="T16" fmla="*/ 2147483647 w 140"/>
                <a:gd name="T17" fmla="*/ 2147483647 h 262"/>
                <a:gd name="T18" fmla="*/ 2147483647 w 140"/>
                <a:gd name="T19" fmla="*/ 2147483647 h 262"/>
                <a:gd name="T20" fmla="*/ 2147483647 w 140"/>
                <a:gd name="T21" fmla="*/ 2147483647 h 262"/>
                <a:gd name="T22" fmla="*/ 2147483647 w 140"/>
                <a:gd name="T23" fmla="*/ 2147483647 h 262"/>
                <a:gd name="T24" fmla="*/ 2147483647 w 140"/>
                <a:gd name="T25" fmla="*/ 2147483647 h 262"/>
                <a:gd name="T26" fmla="*/ 2147483647 w 140"/>
                <a:gd name="T27" fmla="*/ 2147483647 h 262"/>
                <a:gd name="T28" fmla="*/ 2147483647 w 140"/>
                <a:gd name="T29" fmla="*/ 2147483647 h 262"/>
                <a:gd name="T30" fmla="*/ 2147483647 w 140"/>
                <a:gd name="T31" fmla="*/ 2147483647 h 262"/>
                <a:gd name="T32" fmla="*/ 2147483647 w 140"/>
                <a:gd name="T33" fmla="*/ 2147483647 h 262"/>
                <a:gd name="T34" fmla="*/ 2147483647 w 140"/>
                <a:gd name="T35" fmla="*/ 2147483647 h 262"/>
                <a:gd name="T36" fmla="*/ 2147483647 w 140"/>
                <a:gd name="T37" fmla="*/ 2147483647 h 262"/>
                <a:gd name="T38" fmla="*/ 2147483647 w 140"/>
                <a:gd name="T39" fmla="*/ 2147483647 h 262"/>
                <a:gd name="T40" fmla="*/ 2147483647 w 140"/>
                <a:gd name="T41" fmla="*/ 2147483647 h 262"/>
                <a:gd name="T42" fmla="*/ 2147483647 w 140"/>
                <a:gd name="T43" fmla="*/ 2147483647 h 262"/>
                <a:gd name="T44" fmla="*/ 2147483647 w 140"/>
                <a:gd name="T45" fmla="*/ 2147483647 h 262"/>
                <a:gd name="T46" fmla="*/ 0 w 140"/>
                <a:gd name="T47" fmla="*/ 2147483647 h 262"/>
                <a:gd name="T48" fmla="*/ 2147483647 w 140"/>
                <a:gd name="T49" fmla="*/ 2147483647 h 262"/>
                <a:gd name="T50" fmla="*/ 0 w 140"/>
                <a:gd name="T51" fmla="*/ 2147483647 h 262"/>
                <a:gd name="T52" fmla="*/ 0 w 140"/>
                <a:gd name="T53" fmla="*/ 2147483647 h 262"/>
                <a:gd name="T54" fmla="*/ 0 w 140"/>
                <a:gd name="T55" fmla="*/ 2147483647 h 262"/>
                <a:gd name="T56" fmla="*/ 2147483647 w 140"/>
                <a:gd name="T57" fmla="*/ 2147483647 h 262"/>
                <a:gd name="T58" fmla="*/ 2147483647 w 140"/>
                <a:gd name="T59" fmla="*/ 2147483647 h 262"/>
                <a:gd name="T60" fmla="*/ 2147483647 w 140"/>
                <a:gd name="T61" fmla="*/ 2147483647 h 262"/>
                <a:gd name="T62" fmla="*/ 2147483647 w 140"/>
                <a:gd name="T63" fmla="*/ 0 h 262"/>
                <a:gd name="T64" fmla="*/ 2147483647 w 140"/>
                <a:gd name="T65" fmla="*/ 0 h 262"/>
                <a:gd name="T66" fmla="*/ 2147483647 w 140"/>
                <a:gd name="T67" fmla="*/ 2147483647 h 262"/>
                <a:gd name="T68" fmla="*/ 2147483647 w 140"/>
                <a:gd name="T69" fmla="*/ 2147483647 h 262"/>
                <a:gd name="T70" fmla="*/ 2147483647 w 140"/>
                <a:gd name="T71" fmla="*/ 2147483647 h 262"/>
                <a:gd name="T72" fmla="*/ 2147483647 w 140"/>
                <a:gd name="T73" fmla="*/ 2147483647 h 262"/>
                <a:gd name="T74" fmla="*/ 2147483647 w 140"/>
                <a:gd name="T75" fmla="*/ 2147483647 h 262"/>
                <a:gd name="T76" fmla="*/ 2147483647 w 140"/>
                <a:gd name="T77" fmla="*/ 2147483647 h 262"/>
                <a:gd name="T78" fmla="*/ 2147483647 w 140"/>
                <a:gd name="T79" fmla="*/ 2147483647 h 262"/>
                <a:gd name="T80" fmla="*/ 2147483647 w 140"/>
                <a:gd name="T81" fmla="*/ 2147483647 h 262"/>
                <a:gd name="T82" fmla="*/ 2147483647 w 140"/>
                <a:gd name="T83" fmla="*/ 2147483647 h 262"/>
                <a:gd name="T84" fmla="*/ 2147483647 w 140"/>
                <a:gd name="T85" fmla="*/ 2147483647 h 262"/>
                <a:gd name="T86" fmla="*/ 2147483647 w 140"/>
                <a:gd name="T87" fmla="*/ 2147483647 h 262"/>
                <a:gd name="T88" fmla="*/ 2147483647 w 140"/>
                <a:gd name="T89" fmla="*/ 2147483647 h 262"/>
                <a:gd name="T90" fmla="*/ 2147483647 w 140"/>
                <a:gd name="T91" fmla="*/ 2147483647 h 262"/>
                <a:gd name="T92" fmla="*/ 2147483647 w 140"/>
                <a:gd name="T93" fmla="*/ 2147483647 h 262"/>
                <a:gd name="T94" fmla="*/ 2147483647 w 140"/>
                <a:gd name="T95" fmla="*/ 2147483647 h 262"/>
                <a:gd name="T96" fmla="*/ 2147483647 w 140"/>
                <a:gd name="T97" fmla="*/ 2147483647 h 262"/>
                <a:gd name="T98" fmla="*/ 2147483647 w 140"/>
                <a:gd name="T99" fmla="*/ 2147483647 h 262"/>
                <a:gd name="T100" fmla="*/ 2147483647 w 140"/>
                <a:gd name="T101" fmla="*/ 2147483647 h 262"/>
                <a:gd name="T102" fmla="*/ 2147483647 w 140"/>
                <a:gd name="T103" fmla="*/ 2147483647 h 262"/>
                <a:gd name="T104" fmla="*/ 2147483647 w 140"/>
                <a:gd name="T105" fmla="*/ 2147483647 h 262"/>
                <a:gd name="T106" fmla="*/ 2147483647 w 140"/>
                <a:gd name="T107" fmla="*/ 2147483647 h 262"/>
                <a:gd name="T108" fmla="*/ 2147483647 w 140"/>
                <a:gd name="T109" fmla="*/ 2147483647 h 262"/>
                <a:gd name="T110" fmla="*/ 2147483647 w 140"/>
                <a:gd name="T111" fmla="*/ 2147483647 h 262"/>
                <a:gd name="T112" fmla="*/ 2147483647 w 140"/>
                <a:gd name="T113" fmla="*/ 2147483647 h 262"/>
                <a:gd name="T114" fmla="*/ 2147483647 w 140"/>
                <a:gd name="T115" fmla="*/ 2147483647 h 262"/>
                <a:gd name="T116" fmla="*/ 2147483647 w 140"/>
                <a:gd name="T117" fmla="*/ 2147483647 h 262"/>
                <a:gd name="T118" fmla="*/ 2147483647 w 140"/>
                <a:gd name="T119" fmla="*/ 2147483647 h 262"/>
                <a:gd name="T120" fmla="*/ 2147483647 w 140"/>
                <a:gd name="T121" fmla="*/ 2147483647 h 2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
                <a:gd name="T184" fmla="*/ 0 h 262"/>
                <a:gd name="T185" fmla="*/ 140 w 140"/>
                <a:gd name="T186" fmla="*/ 262 h 2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 h="262">
                  <a:moveTo>
                    <a:pt x="90" y="254"/>
                  </a:moveTo>
                  <a:lnTo>
                    <a:pt x="82" y="262"/>
                  </a:lnTo>
                  <a:lnTo>
                    <a:pt x="58" y="262"/>
                  </a:lnTo>
                  <a:lnTo>
                    <a:pt x="58" y="254"/>
                  </a:lnTo>
                  <a:lnTo>
                    <a:pt x="58" y="246"/>
                  </a:lnTo>
                  <a:lnTo>
                    <a:pt x="50" y="205"/>
                  </a:lnTo>
                  <a:lnTo>
                    <a:pt x="41" y="180"/>
                  </a:lnTo>
                  <a:lnTo>
                    <a:pt x="33" y="172"/>
                  </a:lnTo>
                  <a:lnTo>
                    <a:pt x="33" y="180"/>
                  </a:lnTo>
                  <a:lnTo>
                    <a:pt x="25" y="180"/>
                  </a:lnTo>
                  <a:lnTo>
                    <a:pt x="25" y="172"/>
                  </a:lnTo>
                  <a:lnTo>
                    <a:pt x="33" y="164"/>
                  </a:lnTo>
                  <a:lnTo>
                    <a:pt x="25" y="156"/>
                  </a:lnTo>
                  <a:lnTo>
                    <a:pt x="25" y="147"/>
                  </a:lnTo>
                  <a:lnTo>
                    <a:pt x="17" y="131"/>
                  </a:lnTo>
                  <a:lnTo>
                    <a:pt x="17" y="115"/>
                  </a:lnTo>
                  <a:lnTo>
                    <a:pt x="17" y="106"/>
                  </a:lnTo>
                  <a:lnTo>
                    <a:pt x="17" y="98"/>
                  </a:lnTo>
                  <a:lnTo>
                    <a:pt x="17" y="90"/>
                  </a:lnTo>
                  <a:lnTo>
                    <a:pt x="9" y="82"/>
                  </a:lnTo>
                  <a:lnTo>
                    <a:pt x="9" y="74"/>
                  </a:lnTo>
                  <a:lnTo>
                    <a:pt x="0" y="57"/>
                  </a:lnTo>
                  <a:lnTo>
                    <a:pt x="9" y="49"/>
                  </a:lnTo>
                  <a:lnTo>
                    <a:pt x="0" y="49"/>
                  </a:lnTo>
                  <a:lnTo>
                    <a:pt x="0" y="41"/>
                  </a:lnTo>
                  <a:lnTo>
                    <a:pt x="0" y="33"/>
                  </a:lnTo>
                  <a:lnTo>
                    <a:pt x="9" y="33"/>
                  </a:lnTo>
                  <a:lnTo>
                    <a:pt x="58" y="16"/>
                  </a:lnTo>
                  <a:lnTo>
                    <a:pt x="107" y="8"/>
                  </a:lnTo>
                  <a:lnTo>
                    <a:pt x="131" y="0"/>
                  </a:lnTo>
                  <a:lnTo>
                    <a:pt x="131" y="8"/>
                  </a:lnTo>
                  <a:lnTo>
                    <a:pt x="131" y="25"/>
                  </a:lnTo>
                  <a:lnTo>
                    <a:pt x="140" y="41"/>
                  </a:lnTo>
                  <a:lnTo>
                    <a:pt x="140" y="49"/>
                  </a:lnTo>
                  <a:lnTo>
                    <a:pt x="131" y="57"/>
                  </a:lnTo>
                  <a:lnTo>
                    <a:pt x="131" y="66"/>
                  </a:lnTo>
                  <a:lnTo>
                    <a:pt x="123" y="74"/>
                  </a:lnTo>
                  <a:lnTo>
                    <a:pt x="115" y="82"/>
                  </a:lnTo>
                  <a:lnTo>
                    <a:pt x="115" y="98"/>
                  </a:lnTo>
                  <a:lnTo>
                    <a:pt x="115" y="106"/>
                  </a:lnTo>
                  <a:lnTo>
                    <a:pt x="115" y="115"/>
                  </a:lnTo>
                  <a:lnTo>
                    <a:pt x="115" y="123"/>
                  </a:lnTo>
                  <a:lnTo>
                    <a:pt x="115" y="139"/>
                  </a:lnTo>
                  <a:lnTo>
                    <a:pt x="107" y="147"/>
                  </a:lnTo>
                  <a:lnTo>
                    <a:pt x="107" y="156"/>
                  </a:lnTo>
                  <a:lnTo>
                    <a:pt x="107" y="164"/>
                  </a:lnTo>
                  <a:lnTo>
                    <a:pt x="115" y="188"/>
                  </a:lnTo>
                  <a:lnTo>
                    <a:pt x="107" y="197"/>
                  </a:lnTo>
                  <a:lnTo>
                    <a:pt x="115" y="205"/>
                  </a:lnTo>
                  <a:lnTo>
                    <a:pt x="115" y="221"/>
                  </a:lnTo>
                  <a:lnTo>
                    <a:pt x="115" y="229"/>
                  </a:lnTo>
                  <a:lnTo>
                    <a:pt x="115" y="238"/>
                  </a:lnTo>
                  <a:lnTo>
                    <a:pt x="123" y="254"/>
                  </a:lnTo>
                  <a:lnTo>
                    <a:pt x="90" y="254"/>
                  </a:lnTo>
                  <a:close/>
                </a:path>
              </a:pathLst>
            </a:custGeom>
            <a:solidFill>
              <a:schemeClr val="accent1">
                <a:lumMod val="90000"/>
                <a:lumOff val="10000"/>
              </a:schemeClr>
            </a:solidFill>
            <a:ln w="3175">
              <a:solidFill>
                <a:schemeClr val="tx1"/>
              </a:solidFill>
              <a:round/>
              <a:headEnd/>
              <a:tailEnd/>
            </a:ln>
          </p:spPr>
          <p:txBody>
            <a:bodyPr/>
            <a:lstStyle/>
            <a:p>
              <a:endParaRPr lang="en-US"/>
            </a:p>
          </p:txBody>
        </p:sp>
        <p:sp>
          <p:nvSpPr>
            <p:cNvPr id="51" name="Freeform 48"/>
            <p:cNvSpPr>
              <a:spLocks noChangeAspect="1" noEditPoints="1"/>
            </p:cNvSpPr>
            <p:nvPr/>
          </p:nvSpPr>
          <p:spPr bwMode="auto">
            <a:xfrm>
              <a:off x="7415213" y="2795588"/>
              <a:ext cx="1050925" cy="568325"/>
            </a:xfrm>
            <a:custGeom>
              <a:avLst/>
              <a:gdLst>
                <a:gd name="T0" fmla="*/ 2147483647 w 672"/>
                <a:gd name="T1" fmla="*/ 2147483647 h 369"/>
                <a:gd name="T2" fmla="*/ 2147483647 w 672"/>
                <a:gd name="T3" fmla="*/ 2147483647 h 369"/>
                <a:gd name="T4" fmla="*/ 2147483647 w 672"/>
                <a:gd name="T5" fmla="*/ 2147483647 h 369"/>
                <a:gd name="T6" fmla="*/ 2147483647 w 672"/>
                <a:gd name="T7" fmla="*/ 2147483647 h 369"/>
                <a:gd name="T8" fmla="*/ 2147483647 w 672"/>
                <a:gd name="T9" fmla="*/ 2147483647 h 369"/>
                <a:gd name="T10" fmla="*/ 2147483647 w 672"/>
                <a:gd name="T11" fmla="*/ 2147483647 h 369"/>
                <a:gd name="T12" fmla="*/ 2147483647 w 672"/>
                <a:gd name="T13" fmla="*/ 2147483647 h 369"/>
                <a:gd name="T14" fmla="*/ 2147483647 w 672"/>
                <a:gd name="T15" fmla="*/ 2147483647 h 369"/>
                <a:gd name="T16" fmla="*/ 2147483647 w 672"/>
                <a:gd name="T17" fmla="*/ 2147483647 h 369"/>
                <a:gd name="T18" fmla="*/ 2147483647 w 672"/>
                <a:gd name="T19" fmla="*/ 2147483647 h 369"/>
                <a:gd name="T20" fmla="*/ 2147483647 w 672"/>
                <a:gd name="T21" fmla="*/ 2147483647 h 369"/>
                <a:gd name="T22" fmla="*/ 2147483647 w 672"/>
                <a:gd name="T23" fmla="*/ 2147483647 h 369"/>
                <a:gd name="T24" fmla="*/ 2147483647 w 672"/>
                <a:gd name="T25" fmla="*/ 2147483647 h 369"/>
                <a:gd name="T26" fmla="*/ 2147483647 w 672"/>
                <a:gd name="T27" fmla="*/ 2147483647 h 369"/>
                <a:gd name="T28" fmla="*/ 2147483647 w 672"/>
                <a:gd name="T29" fmla="*/ 0 h 369"/>
                <a:gd name="T30" fmla="*/ 2147483647 w 672"/>
                <a:gd name="T31" fmla="*/ 2147483647 h 369"/>
                <a:gd name="T32" fmla="*/ 2147483647 w 672"/>
                <a:gd name="T33" fmla="*/ 2147483647 h 369"/>
                <a:gd name="T34" fmla="*/ 2147483647 w 672"/>
                <a:gd name="T35" fmla="*/ 2147483647 h 369"/>
                <a:gd name="T36" fmla="*/ 2147483647 w 672"/>
                <a:gd name="T37" fmla="*/ 2147483647 h 369"/>
                <a:gd name="T38" fmla="*/ 2147483647 w 672"/>
                <a:gd name="T39" fmla="*/ 2147483647 h 369"/>
                <a:gd name="T40" fmla="*/ 2147483647 w 672"/>
                <a:gd name="T41" fmla="*/ 2147483647 h 369"/>
                <a:gd name="T42" fmla="*/ 2147483647 w 672"/>
                <a:gd name="T43" fmla="*/ 2147483647 h 369"/>
                <a:gd name="T44" fmla="*/ 2147483647 w 672"/>
                <a:gd name="T45" fmla="*/ 2147483647 h 369"/>
                <a:gd name="T46" fmla="*/ 2147483647 w 672"/>
                <a:gd name="T47" fmla="*/ 2147483647 h 369"/>
                <a:gd name="T48" fmla="*/ 2147483647 w 672"/>
                <a:gd name="T49" fmla="*/ 2147483647 h 369"/>
                <a:gd name="T50" fmla="*/ 2147483647 w 672"/>
                <a:gd name="T51" fmla="*/ 2147483647 h 369"/>
                <a:gd name="T52" fmla="*/ 2147483647 w 672"/>
                <a:gd name="T53" fmla="*/ 2147483647 h 369"/>
                <a:gd name="T54" fmla="*/ 2147483647 w 672"/>
                <a:gd name="T55" fmla="*/ 2147483647 h 369"/>
                <a:gd name="T56" fmla="*/ 2147483647 w 672"/>
                <a:gd name="T57" fmla="*/ 2147483647 h 369"/>
                <a:gd name="T58" fmla="*/ 2147483647 w 672"/>
                <a:gd name="T59" fmla="*/ 2147483647 h 369"/>
                <a:gd name="T60" fmla="*/ 2147483647 w 672"/>
                <a:gd name="T61" fmla="*/ 2147483647 h 369"/>
                <a:gd name="T62" fmla="*/ 2147483647 w 672"/>
                <a:gd name="T63" fmla="*/ 2147483647 h 369"/>
                <a:gd name="T64" fmla="*/ 2147483647 w 672"/>
                <a:gd name="T65" fmla="*/ 2147483647 h 369"/>
                <a:gd name="T66" fmla="*/ 2147483647 w 672"/>
                <a:gd name="T67" fmla="*/ 2147483647 h 369"/>
                <a:gd name="T68" fmla="*/ 2147483647 w 672"/>
                <a:gd name="T69" fmla="*/ 2147483647 h 369"/>
                <a:gd name="T70" fmla="*/ 2147483647 w 672"/>
                <a:gd name="T71" fmla="*/ 2147483647 h 369"/>
                <a:gd name="T72" fmla="*/ 2147483647 w 672"/>
                <a:gd name="T73" fmla="*/ 2147483647 h 369"/>
                <a:gd name="T74" fmla="*/ 2147483647 w 672"/>
                <a:gd name="T75" fmla="*/ 2147483647 h 369"/>
                <a:gd name="T76" fmla="*/ 2147483647 w 672"/>
                <a:gd name="T77" fmla="*/ 2147483647 h 369"/>
                <a:gd name="T78" fmla="*/ 2147483647 w 672"/>
                <a:gd name="T79" fmla="*/ 2147483647 h 369"/>
                <a:gd name="T80" fmla="*/ 2147483647 w 672"/>
                <a:gd name="T81" fmla="*/ 2147483647 h 369"/>
                <a:gd name="T82" fmla="*/ 2147483647 w 672"/>
                <a:gd name="T83" fmla="*/ 2147483647 h 369"/>
                <a:gd name="T84" fmla="*/ 2147483647 w 672"/>
                <a:gd name="T85" fmla="*/ 2147483647 h 369"/>
                <a:gd name="T86" fmla="*/ 2147483647 w 672"/>
                <a:gd name="T87" fmla="*/ 2147483647 h 369"/>
                <a:gd name="T88" fmla="*/ 2147483647 w 672"/>
                <a:gd name="T89" fmla="*/ 2147483647 h 369"/>
                <a:gd name="T90" fmla="*/ 2147483647 w 672"/>
                <a:gd name="T91" fmla="*/ 2147483647 h 369"/>
                <a:gd name="T92" fmla="*/ 2147483647 w 672"/>
                <a:gd name="T93" fmla="*/ 2147483647 h 369"/>
                <a:gd name="T94" fmla="*/ 2147483647 w 672"/>
                <a:gd name="T95" fmla="*/ 2147483647 h 369"/>
                <a:gd name="T96" fmla="*/ 2147483647 w 672"/>
                <a:gd name="T97" fmla="*/ 2147483647 h 369"/>
                <a:gd name="T98" fmla="*/ 2147483647 w 672"/>
                <a:gd name="T99" fmla="*/ 2147483647 h 369"/>
                <a:gd name="T100" fmla="*/ 2147483647 w 672"/>
                <a:gd name="T101" fmla="*/ 2147483647 h 369"/>
                <a:gd name="T102" fmla="*/ 2147483647 w 672"/>
                <a:gd name="T103" fmla="*/ 2147483647 h 369"/>
                <a:gd name="T104" fmla="*/ 2147483647 w 672"/>
                <a:gd name="T105" fmla="*/ 2147483647 h 369"/>
                <a:gd name="T106" fmla="*/ 2147483647 w 672"/>
                <a:gd name="T107" fmla="*/ 2147483647 h 369"/>
                <a:gd name="T108" fmla="*/ 2147483647 w 672"/>
                <a:gd name="T109" fmla="*/ 2147483647 h 369"/>
                <a:gd name="T110" fmla="*/ 2147483647 w 672"/>
                <a:gd name="T111" fmla="*/ 2147483647 h 3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2"/>
                <a:gd name="T169" fmla="*/ 0 h 369"/>
                <a:gd name="T170" fmla="*/ 672 w 672"/>
                <a:gd name="T171" fmla="*/ 369 h 3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2" h="369">
                  <a:moveTo>
                    <a:pt x="123" y="352"/>
                  </a:moveTo>
                  <a:lnTo>
                    <a:pt x="115" y="352"/>
                  </a:lnTo>
                  <a:lnTo>
                    <a:pt x="90" y="361"/>
                  </a:lnTo>
                  <a:lnTo>
                    <a:pt x="74" y="361"/>
                  </a:lnTo>
                  <a:lnTo>
                    <a:pt x="58" y="361"/>
                  </a:lnTo>
                  <a:lnTo>
                    <a:pt x="17" y="369"/>
                  </a:lnTo>
                  <a:lnTo>
                    <a:pt x="0" y="369"/>
                  </a:lnTo>
                  <a:lnTo>
                    <a:pt x="17" y="361"/>
                  </a:lnTo>
                  <a:lnTo>
                    <a:pt x="49" y="352"/>
                  </a:lnTo>
                  <a:lnTo>
                    <a:pt x="49" y="336"/>
                  </a:lnTo>
                  <a:lnTo>
                    <a:pt x="66" y="328"/>
                  </a:lnTo>
                  <a:lnTo>
                    <a:pt x="66" y="320"/>
                  </a:lnTo>
                  <a:lnTo>
                    <a:pt x="74" y="311"/>
                  </a:lnTo>
                  <a:lnTo>
                    <a:pt x="74" y="303"/>
                  </a:lnTo>
                  <a:lnTo>
                    <a:pt x="82" y="295"/>
                  </a:lnTo>
                  <a:lnTo>
                    <a:pt x="90" y="295"/>
                  </a:lnTo>
                  <a:lnTo>
                    <a:pt x="107" y="279"/>
                  </a:lnTo>
                  <a:lnTo>
                    <a:pt x="131" y="254"/>
                  </a:lnTo>
                  <a:lnTo>
                    <a:pt x="131" y="262"/>
                  </a:lnTo>
                  <a:lnTo>
                    <a:pt x="139" y="262"/>
                  </a:lnTo>
                  <a:lnTo>
                    <a:pt x="139" y="271"/>
                  </a:lnTo>
                  <a:lnTo>
                    <a:pt x="148" y="279"/>
                  </a:lnTo>
                  <a:lnTo>
                    <a:pt x="156" y="279"/>
                  </a:lnTo>
                  <a:lnTo>
                    <a:pt x="164" y="287"/>
                  </a:lnTo>
                  <a:lnTo>
                    <a:pt x="172" y="279"/>
                  </a:lnTo>
                  <a:lnTo>
                    <a:pt x="180" y="271"/>
                  </a:lnTo>
                  <a:lnTo>
                    <a:pt x="180" y="262"/>
                  </a:lnTo>
                  <a:lnTo>
                    <a:pt x="197" y="271"/>
                  </a:lnTo>
                  <a:lnTo>
                    <a:pt x="213" y="262"/>
                  </a:lnTo>
                  <a:lnTo>
                    <a:pt x="221" y="262"/>
                  </a:lnTo>
                  <a:lnTo>
                    <a:pt x="221" y="254"/>
                  </a:lnTo>
                  <a:lnTo>
                    <a:pt x="221" y="246"/>
                  </a:lnTo>
                  <a:lnTo>
                    <a:pt x="230" y="254"/>
                  </a:lnTo>
                  <a:lnTo>
                    <a:pt x="254" y="238"/>
                  </a:lnTo>
                  <a:lnTo>
                    <a:pt x="254" y="246"/>
                  </a:lnTo>
                  <a:lnTo>
                    <a:pt x="271" y="230"/>
                  </a:lnTo>
                  <a:lnTo>
                    <a:pt x="262" y="230"/>
                  </a:lnTo>
                  <a:lnTo>
                    <a:pt x="271" y="221"/>
                  </a:lnTo>
                  <a:lnTo>
                    <a:pt x="262" y="221"/>
                  </a:lnTo>
                  <a:lnTo>
                    <a:pt x="262" y="213"/>
                  </a:lnTo>
                  <a:lnTo>
                    <a:pt x="271" y="189"/>
                  </a:lnTo>
                  <a:lnTo>
                    <a:pt x="279" y="180"/>
                  </a:lnTo>
                  <a:lnTo>
                    <a:pt x="287" y="172"/>
                  </a:lnTo>
                  <a:lnTo>
                    <a:pt x="287" y="156"/>
                  </a:lnTo>
                  <a:lnTo>
                    <a:pt x="295" y="148"/>
                  </a:lnTo>
                  <a:lnTo>
                    <a:pt x="295" y="139"/>
                  </a:lnTo>
                  <a:lnTo>
                    <a:pt x="303" y="131"/>
                  </a:lnTo>
                  <a:lnTo>
                    <a:pt x="303" y="123"/>
                  </a:lnTo>
                  <a:lnTo>
                    <a:pt x="303" y="107"/>
                  </a:lnTo>
                  <a:lnTo>
                    <a:pt x="311" y="115"/>
                  </a:lnTo>
                  <a:lnTo>
                    <a:pt x="320" y="123"/>
                  </a:lnTo>
                  <a:lnTo>
                    <a:pt x="328" y="123"/>
                  </a:lnTo>
                  <a:lnTo>
                    <a:pt x="336" y="115"/>
                  </a:lnTo>
                  <a:lnTo>
                    <a:pt x="344" y="98"/>
                  </a:lnTo>
                  <a:lnTo>
                    <a:pt x="344" y="82"/>
                  </a:lnTo>
                  <a:lnTo>
                    <a:pt x="352" y="74"/>
                  </a:lnTo>
                  <a:lnTo>
                    <a:pt x="361" y="82"/>
                  </a:lnTo>
                  <a:lnTo>
                    <a:pt x="361" y="66"/>
                  </a:lnTo>
                  <a:lnTo>
                    <a:pt x="369" y="66"/>
                  </a:lnTo>
                  <a:lnTo>
                    <a:pt x="377" y="58"/>
                  </a:lnTo>
                  <a:lnTo>
                    <a:pt x="385" y="49"/>
                  </a:lnTo>
                  <a:lnTo>
                    <a:pt x="385" y="41"/>
                  </a:lnTo>
                  <a:lnTo>
                    <a:pt x="393" y="33"/>
                  </a:lnTo>
                  <a:lnTo>
                    <a:pt x="385" y="25"/>
                  </a:lnTo>
                  <a:lnTo>
                    <a:pt x="393" y="17"/>
                  </a:lnTo>
                  <a:lnTo>
                    <a:pt x="393" y="8"/>
                  </a:lnTo>
                  <a:lnTo>
                    <a:pt x="385" y="0"/>
                  </a:lnTo>
                  <a:lnTo>
                    <a:pt x="402" y="8"/>
                  </a:lnTo>
                  <a:lnTo>
                    <a:pt x="418" y="17"/>
                  </a:lnTo>
                  <a:lnTo>
                    <a:pt x="434" y="25"/>
                  </a:lnTo>
                  <a:lnTo>
                    <a:pt x="443" y="8"/>
                  </a:lnTo>
                  <a:lnTo>
                    <a:pt x="451" y="8"/>
                  </a:lnTo>
                  <a:lnTo>
                    <a:pt x="467" y="8"/>
                  </a:lnTo>
                  <a:lnTo>
                    <a:pt x="459" y="17"/>
                  </a:lnTo>
                  <a:lnTo>
                    <a:pt x="459" y="25"/>
                  </a:lnTo>
                  <a:lnTo>
                    <a:pt x="467" y="25"/>
                  </a:lnTo>
                  <a:lnTo>
                    <a:pt x="475" y="25"/>
                  </a:lnTo>
                  <a:lnTo>
                    <a:pt x="484" y="33"/>
                  </a:lnTo>
                  <a:lnTo>
                    <a:pt x="492" y="33"/>
                  </a:lnTo>
                  <a:lnTo>
                    <a:pt x="500" y="33"/>
                  </a:lnTo>
                  <a:lnTo>
                    <a:pt x="500" y="41"/>
                  </a:lnTo>
                  <a:lnTo>
                    <a:pt x="508" y="49"/>
                  </a:lnTo>
                  <a:lnTo>
                    <a:pt x="508" y="58"/>
                  </a:lnTo>
                  <a:lnTo>
                    <a:pt x="500" y="66"/>
                  </a:lnTo>
                  <a:lnTo>
                    <a:pt x="500" y="74"/>
                  </a:lnTo>
                  <a:lnTo>
                    <a:pt x="500" y="66"/>
                  </a:lnTo>
                  <a:lnTo>
                    <a:pt x="492" y="66"/>
                  </a:lnTo>
                  <a:lnTo>
                    <a:pt x="492" y="82"/>
                  </a:lnTo>
                  <a:lnTo>
                    <a:pt x="492" y="90"/>
                  </a:lnTo>
                  <a:lnTo>
                    <a:pt x="500" y="98"/>
                  </a:lnTo>
                  <a:lnTo>
                    <a:pt x="492" y="98"/>
                  </a:lnTo>
                  <a:lnTo>
                    <a:pt x="500" y="98"/>
                  </a:lnTo>
                  <a:lnTo>
                    <a:pt x="516" y="90"/>
                  </a:lnTo>
                  <a:lnTo>
                    <a:pt x="524" y="107"/>
                  </a:lnTo>
                  <a:lnTo>
                    <a:pt x="557" y="115"/>
                  </a:lnTo>
                  <a:lnTo>
                    <a:pt x="565" y="115"/>
                  </a:lnTo>
                  <a:lnTo>
                    <a:pt x="565" y="123"/>
                  </a:lnTo>
                  <a:lnTo>
                    <a:pt x="557" y="123"/>
                  </a:lnTo>
                  <a:lnTo>
                    <a:pt x="565" y="123"/>
                  </a:lnTo>
                  <a:lnTo>
                    <a:pt x="582" y="123"/>
                  </a:lnTo>
                  <a:lnTo>
                    <a:pt x="590" y="131"/>
                  </a:lnTo>
                  <a:lnTo>
                    <a:pt x="582" y="139"/>
                  </a:lnTo>
                  <a:lnTo>
                    <a:pt x="590" y="148"/>
                  </a:lnTo>
                  <a:lnTo>
                    <a:pt x="582" y="156"/>
                  </a:lnTo>
                  <a:lnTo>
                    <a:pt x="590" y="156"/>
                  </a:lnTo>
                  <a:lnTo>
                    <a:pt x="590" y="164"/>
                  </a:lnTo>
                  <a:lnTo>
                    <a:pt x="574" y="156"/>
                  </a:lnTo>
                  <a:lnTo>
                    <a:pt x="565" y="148"/>
                  </a:lnTo>
                  <a:lnTo>
                    <a:pt x="557" y="148"/>
                  </a:lnTo>
                  <a:lnTo>
                    <a:pt x="549" y="139"/>
                  </a:lnTo>
                  <a:lnTo>
                    <a:pt x="541" y="139"/>
                  </a:lnTo>
                  <a:lnTo>
                    <a:pt x="549" y="148"/>
                  </a:lnTo>
                  <a:lnTo>
                    <a:pt x="557" y="148"/>
                  </a:lnTo>
                  <a:lnTo>
                    <a:pt x="565" y="164"/>
                  </a:lnTo>
                  <a:lnTo>
                    <a:pt x="590" y="164"/>
                  </a:lnTo>
                  <a:lnTo>
                    <a:pt x="590" y="172"/>
                  </a:lnTo>
                  <a:lnTo>
                    <a:pt x="574" y="172"/>
                  </a:lnTo>
                  <a:lnTo>
                    <a:pt x="582" y="172"/>
                  </a:lnTo>
                  <a:lnTo>
                    <a:pt x="590" y="172"/>
                  </a:lnTo>
                  <a:lnTo>
                    <a:pt x="598" y="180"/>
                  </a:lnTo>
                  <a:lnTo>
                    <a:pt x="598" y="189"/>
                  </a:lnTo>
                  <a:lnTo>
                    <a:pt x="590" y="180"/>
                  </a:lnTo>
                  <a:lnTo>
                    <a:pt x="582" y="180"/>
                  </a:lnTo>
                  <a:lnTo>
                    <a:pt x="590" y="180"/>
                  </a:lnTo>
                  <a:lnTo>
                    <a:pt x="590" y="189"/>
                  </a:lnTo>
                  <a:lnTo>
                    <a:pt x="582" y="189"/>
                  </a:lnTo>
                  <a:lnTo>
                    <a:pt x="590" y="197"/>
                  </a:lnTo>
                  <a:lnTo>
                    <a:pt x="565" y="189"/>
                  </a:lnTo>
                  <a:lnTo>
                    <a:pt x="574" y="197"/>
                  </a:lnTo>
                  <a:lnTo>
                    <a:pt x="590" y="205"/>
                  </a:lnTo>
                  <a:lnTo>
                    <a:pt x="590" y="213"/>
                  </a:lnTo>
                  <a:lnTo>
                    <a:pt x="590" y="205"/>
                  </a:lnTo>
                  <a:lnTo>
                    <a:pt x="598" y="213"/>
                  </a:lnTo>
                  <a:lnTo>
                    <a:pt x="598" y="205"/>
                  </a:lnTo>
                  <a:lnTo>
                    <a:pt x="606" y="213"/>
                  </a:lnTo>
                  <a:lnTo>
                    <a:pt x="598" y="213"/>
                  </a:lnTo>
                  <a:lnTo>
                    <a:pt x="606" y="213"/>
                  </a:lnTo>
                  <a:lnTo>
                    <a:pt x="606" y="221"/>
                  </a:lnTo>
                  <a:lnTo>
                    <a:pt x="598" y="230"/>
                  </a:lnTo>
                  <a:lnTo>
                    <a:pt x="582" y="221"/>
                  </a:lnTo>
                  <a:lnTo>
                    <a:pt x="582" y="213"/>
                  </a:lnTo>
                  <a:lnTo>
                    <a:pt x="582" y="221"/>
                  </a:lnTo>
                  <a:lnTo>
                    <a:pt x="574" y="213"/>
                  </a:lnTo>
                  <a:lnTo>
                    <a:pt x="574" y="205"/>
                  </a:lnTo>
                  <a:lnTo>
                    <a:pt x="565" y="205"/>
                  </a:lnTo>
                  <a:lnTo>
                    <a:pt x="565" y="213"/>
                  </a:lnTo>
                  <a:lnTo>
                    <a:pt x="557" y="205"/>
                  </a:lnTo>
                  <a:lnTo>
                    <a:pt x="549" y="197"/>
                  </a:lnTo>
                  <a:lnTo>
                    <a:pt x="549" y="205"/>
                  </a:lnTo>
                  <a:lnTo>
                    <a:pt x="549" y="213"/>
                  </a:lnTo>
                  <a:lnTo>
                    <a:pt x="557" y="213"/>
                  </a:lnTo>
                  <a:lnTo>
                    <a:pt x="565" y="213"/>
                  </a:lnTo>
                  <a:lnTo>
                    <a:pt x="574" y="213"/>
                  </a:lnTo>
                  <a:lnTo>
                    <a:pt x="574" y="221"/>
                  </a:lnTo>
                  <a:lnTo>
                    <a:pt x="582" y="230"/>
                  </a:lnTo>
                  <a:lnTo>
                    <a:pt x="590" y="230"/>
                  </a:lnTo>
                  <a:lnTo>
                    <a:pt x="590" y="238"/>
                  </a:lnTo>
                  <a:lnTo>
                    <a:pt x="590" y="246"/>
                  </a:lnTo>
                  <a:lnTo>
                    <a:pt x="590" y="254"/>
                  </a:lnTo>
                  <a:lnTo>
                    <a:pt x="590" y="238"/>
                  </a:lnTo>
                  <a:lnTo>
                    <a:pt x="598" y="238"/>
                  </a:lnTo>
                  <a:lnTo>
                    <a:pt x="606" y="238"/>
                  </a:lnTo>
                  <a:lnTo>
                    <a:pt x="598" y="246"/>
                  </a:lnTo>
                  <a:lnTo>
                    <a:pt x="606" y="246"/>
                  </a:lnTo>
                  <a:lnTo>
                    <a:pt x="606" y="230"/>
                  </a:lnTo>
                  <a:lnTo>
                    <a:pt x="615" y="230"/>
                  </a:lnTo>
                  <a:lnTo>
                    <a:pt x="623" y="230"/>
                  </a:lnTo>
                  <a:lnTo>
                    <a:pt x="631" y="230"/>
                  </a:lnTo>
                  <a:lnTo>
                    <a:pt x="647" y="262"/>
                  </a:lnTo>
                  <a:lnTo>
                    <a:pt x="639" y="246"/>
                  </a:lnTo>
                  <a:lnTo>
                    <a:pt x="639" y="262"/>
                  </a:lnTo>
                  <a:lnTo>
                    <a:pt x="631" y="262"/>
                  </a:lnTo>
                  <a:lnTo>
                    <a:pt x="639" y="262"/>
                  </a:lnTo>
                  <a:lnTo>
                    <a:pt x="631" y="271"/>
                  </a:lnTo>
                  <a:lnTo>
                    <a:pt x="615" y="271"/>
                  </a:lnTo>
                  <a:lnTo>
                    <a:pt x="598" y="271"/>
                  </a:lnTo>
                  <a:lnTo>
                    <a:pt x="590" y="279"/>
                  </a:lnTo>
                  <a:lnTo>
                    <a:pt x="565" y="279"/>
                  </a:lnTo>
                  <a:lnTo>
                    <a:pt x="541" y="287"/>
                  </a:lnTo>
                  <a:lnTo>
                    <a:pt x="533" y="287"/>
                  </a:lnTo>
                  <a:lnTo>
                    <a:pt x="492" y="295"/>
                  </a:lnTo>
                  <a:lnTo>
                    <a:pt x="484" y="295"/>
                  </a:lnTo>
                  <a:lnTo>
                    <a:pt x="467" y="303"/>
                  </a:lnTo>
                  <a:lnTo>
                    <a:pt x="451" y="303"/>
                  </a:lnTo>
                  <a:lnTo>
                    <a:pt x="434" y="311"/>
                  </a:lnTo>
                  <a:lnTo>
                    <a:pt x="418" y="311"/>
                  </a:lnTo>
                  <a:lnTo>
                    <a:pt x="410" y="311"/>
                  </a:lnTo>
                  <a:lnTo>
                    <a:pt x="377" y="320"/>
                  </a:lnTo>
                  <a:lnTo>
                    <a:pt x="352" y="320"/>
                  </a:lnTo>
                  <a:lnTo>
                    <a:pt x="336" y="328"/>
                  </a:lnTo>
                  <a:lnTo>
                    <a:pt x="303" y="328"/>
                  </a:lnTo>
                  <a:lnTo>
                    <a:pt x="271" y="336"/>
                  </a:lnTo>
                  <a:lnTo>
                    <a:pt x="262" y="336"/>
                  </a:lnTo>
                  <a:lnTo>
                    <a:pt x="238" y="336"/>
                  </a:lnTo>
                  <a:lnTo>
                    <a:pt x="238" y="344"/>
                  </a:lnTo>
                  <a:lnTo>
                    <a:pt x="197" y="344"/>
                  </a:lnTo>
                  <a:lnTo>
                    <a:pt x="172" y="344"/>
                  </a:lnTo>
                  <a:lnTo>
                    <a:pt x="156" y="344"/>
                  </a:lnTo>
                  <a:lnTo>
                    <a:pt x="131" y="352"/>
                  </a:lnTo>
                  <a:lnTo>
                    <a:pt x="123" y="352"/>
                  </a:lnTo>
                  <a:close/>
                  <a:moveTo>
                    <a:pt x="664" y="98"/>
                  </a:moveTo>
                  <a:lnTo>
                    <a:pt x="672" y="98"/>
                  </a:lnTo>
                  <a:lnTo>
                    <a:pt x="664" y="115"/>
                  </a:lnTo>
                  <a:lnTo>
                    <a:pt x="664" y="98"/>
                  </a:lnTo>
                  <a:close/>
                  <a:moveTo>
                    <a:pt x="631" y="164"/>
                  </a:moveTo>
                  <a:lnTo>
                    <a:pt x="631" y="172"/>
                  </a:lnTo>
                  <a:lnTo>
                    <a:pt x="639" y="172"/>
                  </a:lnTo>
                  <a:lnTo>
                    <a:pt x="631" y="172"/>
                  </a:lnTo>
                  <a:lnTo>
                    <a:pt x="631" y="180"/>
                  </a:lnTo>
                  <a:lnTo>
                    <a:pt x="631" y="205"/>
                  </a:lnTo>
                  <a:lnTo>
                    <a:pt x="623" y="189"/>
                  </a:lnTo>
                  <a:lnTo>
                    <a:pt x="623" y="164"/>
                  </a:lnTo>
                  <a:lnTo>
                    <a:pt x="623" y="172"/>
                  </a:lnTo>
                  <a:lnTo>
                    <a:pt x="623" y="164"/>
                  </a:lnTo>
                  <a:lnTo>
                    <a:pt x="631" y="156"/>
                  </a:lnTo>
                  <a:lnTo>
                    <a:pt x="623" y="156"/>
                  </a:lnTo>
                  <a:lnTo>
                    <a:pt x="631" y="139"/>
                  </a:lnTo>
                  <a:lnTo>
                    <a:pt x="631" y="131"/>
                  </a:lnTo>
                  <a:lnTo>
                    <a:pt x="639" y="131"/>
                  </a:lnTo>
                  <a:lnTo>
                    <a:pt x="639" y="123"/>
                  </a:lnTo>
                  <a:lnTo>
                    <a:pt x="631" y="115"/>
                  </a:lnTo>
                  <a:lnTo>
                    <a:pt x="639" y="115"/>
                  </a:lnTo>
                  <a:lnTo>
                    <a:pt x="639" y="107"/>
                  </a:lnTo>
                  <a:lnTo>
                    <a:pt x="656" y="107"/>
                  </a:lnTo>
                  <a:lnTo>
                    <a:pt x="647" y="139"/>
                  </a:lnTo>
                  <a:lnTo>
                    <a:pt x="639" y="156"/>
                  </a:lnTo>
                  <a:lnTo>
                    <a:pt x="647" y="156"/>
                  </a:lnTo>
                  <a:lnTo>
                    <a:pt x="639" y="156"/>
                  </a:lnTo>
                  <a:lnTo>
                    <a:pt x="639" y="164"/>
                  </a:lnTo>
                  <a:lnTo>
                    <a:pt x="631" y="164"/>
                  </a:lnTo>
                  <a:close/>
                </a:path>
              </a:pathLst>
            </a:custGeom>
            <a:solidFill>
              <a:schemeClr val="accent1">
                <a:lumMod val="25000"/>
                <a:lumOff val="75000"/>
              </a:schemeClr>
            </a:solidFill>
            <a:ln w="3175">
              <a:solidFill>
                <a:schemeClr val="tx1"/>
              </a:solidFill>
              <a:round/>
              <a:headEnd/>
              <a:tailEnd/>
            </a:ln>
          </p:spPr>
          <p:txBody>
            <a:bodyPr/>
            <a:lstStyle/>
            <a:p>
              <a:endParaRPr lang="en-US"/>
            </a:p>
          </p:txBody>
        </p:sp>
        <p:sp>
          <p:nvSpPr>
            <p:cNvPr id="52" name="Freeform 49"/>
            <p:cNvSpPr>
              <a:spLocks noChangeAspect="1" noEditPoints="1"/>
            </p:cNvSpPr>
            <p:nvPr/>
          </p:nvSpPr>
          <p:spPr bwMode="auto">
            <a:xfrm>
              <a:off x="2625725" y="1039813"/>
              <a:ext cx="885825" cy="633412"/>
            </a:xfrm>
            <a:custGeom>
              <a:avLst/>
              <a:gdLst>
                <a:gd name="T0" fmla="*/ 2147483647 w 566"/>
                <a:gd name="T1" fmla="*/ 2147483647 h 410"/>
                <a:gd name="T2" fmla="*/ 2147483647 w 566"/>
                <a:gd name="T3" fmla="*/ 2147483647 h 410"/>
                <a:gd name="T4" fmla="*/ 2147483647 w 566"/>
                <a:gd name="T5" fmla="*/ 2147483647 h 410"/>
                <a:gd name="T6" fmla="*/ 2147483647 w 566"/>
                <a:gd name="T7" fmla="*/ 2147483647 h 410"/>
                <a:gd name="T8" fmla="*/ 2147483647 w 566"/>
                <a:gd name="T9" fmla="*/ 2147483647 h 410"/>
                <a:gd name="T10" fmla="*/ 2147483647 w 566"/>
                <a:gd name="T11" fmla="*/ 2147483647 h 410"/>
                <a:gd name="T12" fmla="*/ 2147483647 w 566"/>
                <a:gd name="T13" fmla="*/ 2147483647 h 410"/>
                <a:gd name="T14" fmla="*/ 2147483647 w 566"/>
                <a:gd name="T15" fmla="*/ 2147483647 h 410"/>
                <a:gd name="T16" fmla="*/ 2147483647 w 566"/>
                <a:gd name="T17" fmla="*/ 2147483647 h 410"/>
                <a:gd name="T18" fmla="*/ 2147483647 w 566"/>
                <a:gd name="T19" fmla="*/ 2147483647 h 410"/>
                <a:gd name="T20" fmla="*/ 2147483647 w 566"/>
                <a:gd name="T21" fmla="*/ 2147483647 h 410"/>
                <a:gd name="T22" fmla="*/ 2147483647 w 566"/>
                <a:gd name="T23" fmla="*/ 2147483647 h 410"/>
                <a:gd name="T24" fmla="*/ 2147483647 w 566"/>
                <a:gd name="T25" fmla="*/ 2147483647 h 410"/>
                <a:gd name="T26" fmla="*/ 2147483647 w 566"/>
                <a:gd name="T27" fmla="*/ 2147483647 h 410"/>
                <a:gd name="T28" fmla="*/ 2147483647 w 566"/>
                <a:gd name="T29" fmla="*/ 2147483647 h 410"/>
                <a:gd name="T30" fmla="*/ 2147483647 w 566"/>
                <a:gd name="T31" fmla="*/ 2147483647 h 410"/>
                <a:gd name="T32" fmla="*/ 2147483647 w 566"/>
                <a:gd name="T33" fmla="*/ 2147483647 h 410"/>
                <a:gd name="T34" fmla="*/ 2147483647 w 566"/>
                <a:gd name="T35" fmla="*/ 2147483647 h 410"/>
                <a:gd name="T36" fmla="*/ 2147483647 w 566"/>
                <a:gd name="T37" fmla="*/ 2147483647 h 410"/>
                <a:gd name="T38" fmla="*/ 2147483647 w 566"/>
                <a:gd name="T39" fmla="*/ 2147483647 h 410"/>
                <a:gd name="T40" fmla="*/ 2147483647 w 566"/>
                <a:gd name="T41" fmla="*/ 2147483647 h 410"/>
                <a:gd name="T42" fmla="*/ 2147483647 w 566"/>
                <a:gd name="T43" fmla="*/ 2147483647 h 410"/>
                <a:gd name="T44" fmla="*/ 2147483647 w 566"/>
                <a:gd name="T45" fmla="*/ 2147483647 h 410"/>
                <a:gd name="T46" fmla="*/ 2147483647 w 566"/>
                <a:gd name="T47" fmla="*/ 2147483647 h 410"/>
                <a:gd name="T48" fmla="*/ 2147483647 w 566"/>
                <a:gd name="T49" fmla="*/ 2147483647 h 410"/>
                <a:gd name="T50" fmla="*/ 2147483647 w 566"/>
                <a:gd name="T51" fmla="*/ 2147483647 h 410"/>
                <a:gd name="T52" fmla="*/ 2147483647 w 566"/>
                <a:gd name="T53" fmla="*/ 2147483647 h 410"/>
                <a:gd name="T54" fmla="*/ 2147483647 w 566"/>
                <a:gd name="T55" fmla="*/ 2147483647 h 410"/>
                <a:gd name="T56" fmla="*/ 2147483647 w 566"/>
                <a:gd name="T57" fmla="*/ 2147483647 h 410"/>
                <a:gd name="T58" fmla="*/ 2147483647 w 566"/>
                <a:gd name="T59" fmla="*/ 2147483647 h 410"/>
                <a:gd name="T60" fmla="*/ 2147483647 w 566"/>
                <a:gd name="T61" fmla="*/ 2147483647 h 410"/>
                <a:gd name="T62" fmla="*/ 2147483647 w 566"/>
                <a:gd name="T63" fmla="*/ 2147483647 h 410"/>
                <a:gd name="T64" fmla="*/ 2147483647 w 566"/>
                <a:gd name="T65" fmla="*/ 2147483647 h 410"/>
                <a:gd name="T66" fmla="*/ 2147483647 w 566"/>
                <a:gd name="T67" fmla="*/ 2147483647 h 410"/>
                <a:gd name="T68" fmla="*/ 2147483647 w 566"/>
                <a:gd name="T69" fmla="*/ 2147483647 h 410"/>
                <a:gd name="T70" fmla="*/ 2147483647 w 566"/>
                <a:gd name="T71" fmla="*/ 2147483647 h 410"/>
                <a:gd name="T72" fmla="*/ 2147483647 w 566"/>
                <a:gd name="T73" fmla="*/ 2147483647 h 410"/>
                <a:gd name="T74" fmla="*/ 2147483647 w 566"/>
                <a:gd name="T75" fmla="*/ 2147483647 h 410"/>
                <a:gd name="T76" fmla="*/ 2147483647 w 566"/>
                <a:gd name="T77" fmla="*/ 2147483647 h 410"/>
                <a:gd name="T78" fmla="*/ 2147483647 w 566"/>
                <a:gd name="T79" fmla="*/ 2147483647 h 410"/>
                <a:gd name="T80" fmla="*/ 2147483647 w 566"/>
                <a:gd name="T81" fmla="*/ 2147483647 h 410"/>
                <a:gd name="T82" fmla="*/ 2147483647 w 566"/>
                <a:gd name="T83" fmla="*/ 2147483647 h 410"/>
                <a:gd name="T84" fmla="*/ 2147483647 w 566"/>
                <a:gd name="T85" fmla="*/ 2147483647 h 410"/>
                <a:gd name="T86" fmla="*/ 2147483647 w 566"/>
                <a:gd name="T87" fmla="*/ 2147483647 h 410"/>
                <a:gd name="T88" fmla="*/ 2147483647 w 566"/>
                <a:gd name="T89" fmla="*/ 2147483647 h 410"/>
                <a:gd name="T90" fmla="*/ 2147483647 w 566"/>
                <a:gd name="T91" fmla="*/ 2147483647 h 410"/>
                <a:gd name="T92" fmla="*/ 2147483647 w 566"/>
                <a:gd name="T93" fmla="*/ 2147483647 h 410"/>
                <a:gd name="T94" fmla="*/ 2147483647 w 566"/>
                <a:gd name="T95" fmla="*/ 2147483647 h 410"/>
                <a:gd name="T96" fmla="*/ 2147483647 w 566"/>
                <a:gd name="T97" fmla="*/ 2147483647 h 410"/>
                <a:gd name="T98" fmla="*/ 2147483647 w 566"/>
                <a:gd name="T99" fmla="*/ 2147483647 h 410"/>
                <a:gd name="T100" fmla="*/ 2147483647 w 566"/>
                <a:gd name="T101" fmla="*/ 2147483647 h 410"/>
                <a:gd name="T102" fmla="*/ 2147483647 w 566"/>
                <a:gd name="T103" fmla="*/ 2147483647 h 410"/>
                <a:gd name="T104" fmla="*/ 2147483647 w 566"/>
                <a:gd name="T105" fmla="*/ 2147483647 h 410"/>
                <a:gd name="T106" fmla="*/ 2147483647 w 566"/>
                <a:gd name="T107" fmla="*/ 2147483647 h 410"/>
                <a:gd name="T108" fmla="*/ 2147483647 w 566"/>
                <a:gd name="T109" fmla="*/ 2147483647 h 4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6"/>
                <a:gd name="T166" fmla="*/ 0 h 410"/>
                <a:gd name="T167" fmla="*/ 566 w 566"/>
                <a:gd name="T168" fmla="*/ 410 h 4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6" h="410">
                  <a:moveTo>
                    <a:pt x="566" y="99"/>
                  </a:moveTo>
                  <a:lnTo>
                    <a:pt x="566" y="115"/>
                  </a:lnTo>
                  <a:lnTo>
                    <a:pt x="541" y="197"/>
                  </a:lnTo>
                  <a:lnTo>
                    <a:pt x="541" y="205"/>
                  </a:lnTo>
                  <a:lnTo>
                    <a:pt x="525" y="271"/>
                  </a:lnTo>
                  <a:lnTo>
                    <a:pt x="525" y="279"/>
                  </a:lnTo>
                  <a:lnTo>
                    <a:pt x="525" y="295"/>
                  </a:lnTo>
                  <a:lnTo>
                    <a:pt x="508" y="353"/>
                  </a:lnTo>
                  <a:lnTo>
                    <a:pt x="508" y="361"/>
                  </a:lnTo>
                  <a:lnTo>
                    <a:pt x="500" y="369"/>
                  </a:lnTo>
                  <a:lnTo>
                    <a:pt x="508" y="377"/>
                  </a:lnTo>
                  <a:lnTo>
                    <a:pt x="508" y="394"/>
                  </a:lnTo>
                  <a:lnTo>
                    <a:pt x="500" y="402"/>
                  </a:lnTo>
                  <a:lnTo>
                    <a:pt x="508" y="410"/>
                  </a:lnTo>
                  <a:lnTo>
                    <a:pt x="467" y="402"/>
                  </a:lnTo>
                  <a:lnTo>
                    <a:pt x="459" y="402"/>
                  </a:lnTo>
                  <a:lnTo>
                    <a:pt x="426" y="394"/>
                  </a:lnTo>
                  <a:lnTo>
                    <a:pt x="361" y="377"/>
                  </a:lnTo>
                  <a:lnTo>
                    <a:pt x="344" y="377"/>
                  </a:lnTo>
                  <a:lnTo>
                    <a:pt x="320" y="377"/>
                  </a:lnTo>
                  <a:lnTo>
                    <a:pt x="312" y="377"/>
                  </a:lnTo>
                  <a:lnTo>
                    <a:pt x="303" y="377"/>
                  </a:lnTo>
                  <a:lnTo>
                    <a:pt x="287" y="377"/>
                  </a:lnTo>
                  <a:lnTo>
                    <a:pt x="279" y="377"/>
                  </a:lnTo>
                  <a:lnTo>
                    <a:pt x="263" y="385"/>
                  </a:lnTo>
                  <a:lnTo>
                    <a:pt x="246" y="377"/>
                  </a:lnTo>
                  <a:lnTo>
                    <a:pt x="238" y="369"/>
                  </a:lnTo>
                  <a:lnTo>
                    <a:pt x="230" y="369"/>
                  </a:lnTo>
                  <a:lnTo>
                    <a:pt x="213" y="377"/>
                  </a:lnTo>
                  <a:lnTo>
                    <a:pt x="205" y="369"/>
                  </a:lnTo>
                  <a:lnTo>
                    <a:pt x="189" y="377"/>
                  </a:lnTo>
                  <a:lnTo>
                    <a:pt x="189" y="369"/>
                  </a:lnTo>
                  <a:lnTo>
                    <a:pt x="172" y="361"/>
                  </a:lnTo>
                  <a:lnTo>
                    <a:pt x="164" y="353"/>
                  </a:lnTo>
                  <a:lnTo>
                    <a:pt x="148" y="353"/>
                  </a:lnTo>
                  <a:lnTo>
                    <a:pt x="140" y="353"/>
                  </a:lnTo>
                  <a:lnTo>
                    <a:pt x="115" y="361"/>
                  </a:lnTo>
                  <a:lnTo>
                    <a:pt x="82" y="344"/>
                  </a:lnTo>
                  <a:lnTo>
                    <a:pt x="82" y="336"/>
                  </a:lnTo>
                  <a:lnTo>
                    <a:pt x="82" y="328"/>
                  </a:lnTo>
                  <a:lnTo>
                    <a:pt x="82" y="320"/>
                  </a:lnTo>
                  <a:lnTo>
                    <a:pt x="82" y="312"/>
                  </a:lnTo>
                  <a:lnTo>
                    <a:pt x="82" y="295"/>
                  </a:lnTo>
                  <a:lnTo>
                    <a:pt x="66" y="279"/>
                  </a:lnTo>
                  <a:lnTo>
                    <a:pt x="58" y="279"/>
                  </a:lnTo>
                  <a:lnTo>
                    <a:pt x="50" y="263"/>
                  </a:lnTo>
                  <a:lnTo>
                    <a:pt x="33" y="263"/>
                  </a:lnTo>
                  <a:lnTo>
                    <a:pt x="25" y="254"/>
                  </a:lnTo>
                  <a:lnTo>
                    <a:pt x="17" y="254"/>
                  </a:lnTo>
                  <a:lnTo>
                    <a:pt x="9" y="246"/>
                  </a:lnTo>
                  <a:lnTo>
                    <a:pt x="0" y="246"/>
                  </a:lnTo>
                  <a:lnTo>
                    <a:pt x="17" y="213"/>
                  </a:lnTo>
                  <a:lnTo>
                    <a:pt x="17" y="222"/>
                  </a:lnTo>
                  <a:lnTo>
                    <a:pt x="9" y="238"/>
                  </a:lnTo>
                  <a:lnTo>
                    <a:pt x="25" y="238"/>
                  </a:lnTo>
                  <a:lnTo>
                    <a:pt x="17" y="230"/>
                  </a:lnTo>
                  <a:lnTo>
                    <a:pt x="25" y="230"/>
                  </a:lnTo>
                  <a:lnTo>
                    <a:pt x="25" y="213"/>
                  </a:lnTo>
                  <a:lnTo>
                    <a:pt x="33" y="205"/>
                  </a:lnTo>
                  <a:lnTo>
                    <a:pt x="17" y="205"/>
                  </a:lnTo>
                  <a:lnTo>
                    <a:pt x="17" y="197"/>
                  </a:lnTo>
                  <a:lnTo>
                    <a:pt x="17" y="181"/>
                  </a:lnTo>
                  <a:lnTo>
                    <a:pt x="25" y="181"/>
                  </a:lnTo>
                  <a:lnTo>
                    <a:pt x="17" y="189"/>
                  </a:lnTo>
                  <a:lnTo>
                    <a:pt x="25" y="197"/>
                  </a:lnTo>
                  <a:lnTo>
                    <a:pt x="25" y="189"/>
                  </a:lnTo>
                  <a:lnTo>
                    <a:pt x="41" y="181"/>
                  </a:lnTo>
                  <a:lnTo>
                    <a:pt x="33" y="181"/>
                  </a:lnTo>
                  <a:lnTo>
                    <a:pt x="33" y="172"/>
                  </a:lnTo>
                  <a:lnTo>
                    <a:pt x="25" y="172"/>
                  </a:lnTo>
                  <a:lnTo>
                    <a:pt x="17" y="181"/>
                  </a:lnTo>
                  <a:lnTo>
                    <a:pt x="25" y="156"/>
                  </a:lnTo>
                  <a:lnTo>
                    <a:pt x="25" y="148"/>
                  </a:lnTo>
                  <a:lnTo>
                    <a:pt x="17" y="131"/>
                  </a:lnTo>
                  <a:lnTo>
                    <a:pt x="25" y="115"/>
                  </a:lnTo>
                  <a:lnTo>
                    <a:pt x="25" y="107"/>
                  </a:lnTo>
                  <a:lnTo>
                    <a:pt x="25" y="82"/>
                  </a:lnTo>
                  <a:lnTo>
                    <a:pt x="17" y="74"/>
                  </a:lnTo>
                  <a:lnTo>
                    <a:pt x="17" y="50"/>
                  </a:lnTo>
                  <a:lnTo>
                    <a:pt x="25" y="41"/>
                  </a:lnTo>
                  <a:lnTo>
                    <a:pt x="25" y="25"/>
                  </a:lnTo>
                  <a:lnTo>
                    <a:pt x="33" y="25"/>
                  </a:lnTo>
                  <a:lnTo>
                    <a:pt x="66" y="58"/>
                  </a:lnTo>
                  <a:lnTo>
                    <a:pt x="107" y="74"/>
                  </a:lnTo>
                  <a:lnTo>
                    <a:pt x="123" y="82"/>
                  </a:lnTo>
                  <a:lnTo>
                    <a:pt x="140" y="91"/>
                  </a:lnTo>
                  <a:lnTo>
                    <a:pt x="148" y="91"/>
                  </a:lnTo>
                  <a:lnTo>
                    <a:pt x="148" y="115"/>
                  </a:lnTo>
                  <a:lnTo>
                    <a:pt x="140" y="123"/>
                  </a:lnTo>
                  <a:lnTo>
                    <a:pt x="140" y="115"/>
                  </a:lnTo>
                  <a:lnTo>
                    <a:pt x="131" y="115"/>
                  </a:lnTo>
                  <a:lnTo>
                    <a:pt x="131" y="131"/>
                  </a:lnTo>
                  <a:lnTo>
                    <a:pt x="123" y="140"/>
                  </a:lnTo>
                  <a:lnTo>
                    <a:pt x="107" y="148"/>
                  </a:lnTo>
                  <a:lnTo>
                    <a:pt x="99" y="156"/>
                  </a:lnTo>
                  <a:lnTo>
                    <a:pt x="107" y="164"/>
                  </a:lnTo>
                  <a:lnTo>
                    <a:pt x="123" y="156"/>
                  </a:lnTo>
                  <a:lnTo>
                    <a:pt x="107" y="164"/>
                  </a:lnTo>
                  <a:lnTo>
                    <a:pt x="107" y="156"/>
                  </a:lnTo>
                  <a:lnTo>
                    <a:pt x="115" y="148"/>
                  </a:lnTo>
                  <a:lnTo>
                    <a:pt x="123" y="140"/>
                  </a:lnTo>
                  <a:lnTo>
                    <a:pt x="140" y="140"/>
                  </a:lnTo>
                  <a:lnTo>
                    <a:pt x="140" y="123"/>
                  </a:lnTo>
                  <a:lnTo>
                    <a:pt x="156" y="123"/>
                  </a:lnTo>
                  <a:lnTo>
                    <a:pt x="156" y="107"/>
                  </a:lnTo>
                  <a:lnTo>
                    <a:pt x="156" y="115"/>
                  </a:lnTo>
                  <a:lnTo>
                    <a:pt x="156" y="131"/>
                  </a:lnTo>
                  <a:lnTo>
                    <a:pt x="148" y="131"/>
                  </a:lnTo>
                  <a:lnTo>
                    <a:pt x="148" y="148"/>
                  </a:lnTo>
                  <a:lnTo>
                    <a:pt x="148" y="156"/>
                  </a:lnTo>
                  <a:lnTo>
                    <a:pt x="140" y="164"/>
                  </a:lnTo>
                  <a:lnTo>
                    <a:pt x="140" y="172"/>
                  </a:lnTo>
                  <a:lnTo>
                    <a:pt x="140" y="181"/>
                  </a:lnTo>
                  <a:lnTo>
                    <a:pt x="140" y="172"/>
                  </a:lnTo>
                  <a:lnTo>
                    <a:pt x="140" y="181"/>
                  </a:lnTo>
                  <a:lnTo>
                    <a:pt x="131" y="172"/>
                  </a:lnTo>
                  <a:lnTo>
                    <a:pt x="140" y="164"/>
                  </a:lnTo>
                  <a:lnTo>
                    <a:pt x="131" y="164"/>
                  </a:lnTo>
                  <a:lnTo>
                    <a:pt x="123" y="172"/>
                  </a:lnTo>
                  <a:lnTo>
                    <a:pt x="123" y="181"/>
                  </a:lnTo>
                  <a:lnTo>
                    <a:pt x="123" y="189"/>
                  </a:lnTo>
                  <a:lnTo>
                    <a:pt x="123" y="181"/>
                  </a:lnTo>
                  <a:lnTo>
                    <a:pt x="123" y="164"/>
                  </a:lnTo>
                  <a:lnTo>
                    <a:pt x="115" y="172"/>
                  </a:lnTo>
                  <a:lnTo>
                    <a:pt x="99" y="172"/>
                  </a:lnTo>
                  <a:lnTo>
                    <a:pt x="99" y="189"/>
                  </a:lnTo>
                  <a:lnTo>
                    <a:pt x="107" y="197"/>
                  </a:lnTo>
                  <a:lnTo>
                    <a:pt x="123" y="189"/>
                  </a:lnTo>
                  <a:lnTo>
                    <a:pt x="123" y="197"/>
                  </a:lnTo>
                  <a:lnTo>
                    <a:pt x="131" y="189"/>
                  </a:lnTo>
                  <a:lnTo>
                    <a:pt x="140" y="181"/>
                  </a:lnTo>
                  <a:lnTo>
                    <a:pt x="140" y="172"/>
                  </a:lnTo>
                  <a:lnTo>
                    <a:pt x="148" y="181"/>
                  </a:lnTo>
                  <a:lnTo>
                    <a:pt x="156" y="172"/>
                  </a:lnTo>
                  <a:lnTo>
                    <a:pt x="156" y="156"/>
                  </a:lnTo>
                  <a:lnTo>
                    <a:pt x="164" y="148"/>
                  </a:lnTo>
                  <a:lnTo>
                    <a:pt x="164" y="140"/>
                  </a:lnTo>
                  <a:lnTo>
                    <a:pt x="164" y="131"/>
                  </a:lnTo>
                  <a:lnTo>
                    <a:pt x="181" y="115"/>
                  </a:lnTo>
                  <a:lnTo>
                    <a:pt x="181" y="99"/>
                  </a:lnTo>
                  <a:lnTo>
                    <a:pt x="181" y="82"/>
                  </a:lnTo>
                  <a:lnTo>
                    <a:pt x="172" y="82"/>
                  </a:lnTo>
                  <a:lnTo>
                    <a:pt x="172" y="99"/>
                  </a:lnTo>
                  <a:lnTo>
                    <a:pt x="172" y="107"/>
                  </a:lnTo>
                  <a:lnTo>
                    <a:pt x="164" y="91"/>
                  </a:lnTo>
                  <a:lnTo>
                    <a:pt x="164" y="82"/>
                  </a:lnTo>
                  <a:lnTo>
                    <a:pt x="172" y="82"/>
                  </a:lnTo>
                  <a:lnTo>
                    <a:pt x="181" y="82"/>
                  </a:lnTo>
                  <a:lnTo>
                    <a:pt x="172" y="66"/>
                  </a:lnTo>
                  <a:lnTo>
                    <a:pt x="164" y="66"/>
                  </a:lnTo>
                  <a:lnTo>
                    <a:pt x="164" y="50"/>
                  </a:lnTo>
                  <a:lnTo>
                    <a:pt x="172" y="50"/>
                  </a:lnTo>
                  <a:lnTo>
                    <a:pt x="172" y="58"/>
                  </a:lnTo>
                  <a:lnTo>
                    <a:pt x="181" y="58"/>
                  </a:lnTo>
                  <a:lnTo>
                    <a:pt x="181" y="50"/>
                  </a:lnTo>
                  <a:lnTo>
                    <a:pt x="189" y="50"/>
                  </a:lnTo>
                  <a:lnTo>
                    <a:pt x="181" y="41"/>
                  </a:lnTo>
                  <a:lnTo>
                    <a:pt x="181" y="33"/>
                  </a:lnTo>
                  <a:lnTo>
                    <a:pt x="189" y="33"/>
                  </a:lnTo>
                  <a:lnTo>
                    <a:pt x="172" y="25"/>
                  </a:lnTo>
                  <a:lnTo>
                    <a:pt x="172" y="9"/>
                  </a:lnTo>
                  <a:lnTo>
                    <a:pt x="172" y="0"/>
                  </a:lnTo>
                  <a:lnTo>
                    <a:pt x="303" y="33"/>
                  </a:lnTo>
                  <a:lnTo>
                    <a:pt x="443" y="74"/>
                  </a:lnTo>
                  <a:lnTo>
                    <a:pt x="484" y="82"/>
                  </a:lnTo>
                  <a:lnTo>
                    <a:pt x="541" y="99"/>
                  </a:lnTo>
                  <a:lnTo>
                    <a:pt x="566" y="99"/>
                  </a:lnTo>
                  <a:close/>
                  <a:moveTo>
                    <a:pt x="148" y="50"/>
                  </a:moveTo>
                  <a:lnTo>
                    <a:pt x="131" y="41"/>
                  </a:lnTo>
                  <a:lnTo>
                    <a:pt x="140" y="33"/>
                  </a:lnTo>
                  <a:lnTo>
                    <a:pt x="148" y="41"/>
                  </a:lnTo>
                  <a:lnTo>
                    <a:pt x="148" y="50"/>
                  </a:lnTo>
                  <a:close/>
                  <a:moveTo>
                    <a:pt x="156" y="74"/>
                  </a:moveTo>
                  <a:lnTo>
                    <a:pt x="164" y="66"/>
                  </a:lnTo>
                  <a:lnTo>
                    <a:pt x="172" y="66"/>
                  </a:lnTo>
                  <a:lnTo>
                    <a:pt x="172" y="74"/>
                  </a:lnTo>
                  <a:lnTo>
                    <a:pt x="164" y="74"/>
                  </a:lnTo>
                  <a:lnTo>
                    <a:pt x="156" y="82"/>
                  </a:lnTo>
                  <a:lnTo>
                    <a:pt x="164" y="82"/>
                  </a:lnTo>
                  <a:lnTo>
                    <a:pt x="164" y="99"/>
                  </a:lnTo>
                  <a:lnTo>
                    <a:pt x="172" y="107"/>
                  </a:lnTo>
                  <a:lnTo>
                    <a:pt x="172" y="115"/>
                  </a:lnTo>
                  <a:lnTo>
                    <a:pt x="164" y="115"/>
                  </a:lnTo>
                  <a:lnTo>
                    <a:pt x="164" y="107"/>
                  </a:lnTo>
                  <a:lnTo>
                    <a:pt x="156" y="99"/>
                  </a:lnTo>
                  <a:lnTo>
                    <a:pt x="156" y="82"/>
                  </a:lnTo>
                  <a:lnTo>
                    <a:pt x="156" y="74"/>
                  </a:lnTo>
                  <a:close/>
                </a:path>
              </a:pathLst>
            </a:custGeom>
            <a:solidFill>
              <a:schemeClr val="accent1">
                <a:lumMod val="90000"/>
                <a:lumOff val="10000"/>
              </a:schemeClr>
            </a:solidFill>
            <a:ln w="3175">
              <a:solidFill>
                <a:schemeClr val="tx1"/>
              </a:solidFill>
              <a:round/>
              <a:headEnd/>
              <a:tailEnd/>
            </a:ln>
          </p:spPr>
          <p:txBody>
            <a:bodyPr/>
            <a:lstStyle/>
            <a:p>
              <a:endParaRPr lang="en-US"/>
            </a:p>
          </p:txBody>
        </p:sp>
        <p:sp>
          <p:nvSpPr>
            <p:cNvPr id="53" name="Freeform 50"/>
            <p:cNvSpPr>
              <a:spLocks noChangeAspect="1"/>
            </p:cNvSpPr>
            <p:nvPr/>
          </p:nvSpPr>
          <p:spPr bwMode="auto">
            <a:xfrm>
              <a:off x="7518400" y="2655888"/>
              <a:ext cx="588963" cy="582612"/>
            </a:xfrm>
            <a:custGeom>
              <a:avLst/>
              <a:gdLst>
                <a:gd name="T0" fmla="*/ 2147483647 w 377"/>
                <a:gd name="T1" fmla="*/ 2147483647 h 377"/>
                <a:gd name="T2" fmla="*/ 2147483647 w 377"/>
                <a:gd name="T3" fmla="*/ 2147483647 h 377"/>
                <a:gd name="T4" fmla="*/ 2147483647 w 377"/>
                <a:gd name="T5" fmla="*/ 2147483647 h 377"/>
                <a:gd name="T6" fmla="*/ 2147483647 w 377"/>
                <a:gd name="T7" fmla="*/ 2147483647 h 377"/>
                <a:gd name="T8" fmla="*/ 2147483647 w 377"/>
                <a:gd name="T9" fmla="*/ 2147483647 h 377"/>
                <a:gd name="T10" fmla="*/ 2147483647 w 377"/>
                <a:gd name="T11" fmla="*/ 2147483647 h 377"/>
                <a:gd name="T12" fmla="*/ 2147483647 w 377"/>
                <a:gd name="T13" fmla="*/ 2147483647 h 377"/>
                <a:gd name="T14" fmla="*/ 2147483647 w 377"/>
                <a:gd name="T15" fmla="*/ 2147483647 h 377"/>
                <a:gd name="T16" fmla="*/ 2147483647 w 377"/>
                <a:gd name="T17" fmla="*/ 2147483647 h 377"/>
                <a:gd name="T18" fmla="*/ 2147483647 w 377"/>
                <a:gd name="T19" fmla="*/ 2147483647 h 377"/>
                <a:gd name="T20" fmla="*/ 2147483647 w 377"/>
                <a:gd name="T21" fmla="*/ 2147483647 h 377"/>
                <a:gd name="T22" fmla="*/ 2147483647 w 377"/>
                <a:gd name="T23" fmla="*/ 2147483647 h 377"/>
                <a:gd name="T24" fmla="*/ 2147483647 w 377"/>
                <a:gd name="T25" fmla="*/ 2147483647 h 377"/>
                <a:gd name="T26" fmla="*/ 2147483647 w 377"/>
                <a:gd name="T27" fmla="*/ 2147483647 h 377"/>
                <a:gd name="T28" fmla="*/ 2147483647 w 377"/>
                <a:gd name="T29" fmla="*/ 2147483647 h 377"/>
                <a:gd name="T30" fmla="*/ 2147483647 w 377"/>
                <a:gd name="T31" fmla="*/ 2147483647 h 377"/>
                <a:gd name="T32" fmla="*/ 0 w 377"/>
                <a:gd name="T33" fmla="*/ 2147483647 h 377"/>
                <a:gd name="T34" fmla="*/ 0 w 377"/>
                <a:gd name="T35" fmla="*/ 2147483647 h 377"/>
                <a:gd name="T36" fmla="*/ 2147483647 w 377"/>
                <a:gd name="T37" fmla="*/ 2147483647 h 377"/>
                <a:gd name="T38" fmla="*/ 2147483647 w 377"/>
                <a:gd name="T39" fmla="*/ 2147483647 h 377"/>
                <a:gd name="T40" fmla="*/ 2147483647 w 377"/>
                <a:gd name="T41" fmla="*/ 2147483647 h 377"/>
                <a:gd name="T42" fmla="*/ 2147483647 w 377"/>
                <a:gd name="T43" fmla="*/ 2147483647 h 377"/>
                <a:gd name="T44" fmla="*/ 2147483647 w 377"/>
                <a:gd name="T45" fmla="*/ 2147483647 h 377"/>
                <a:gd name="T46" fmla="*/ 2147483647 w 377"/>
                <a:gd name="T47" fmla="*/ 2147483647 h 377"/>
                <a:gd name="T48" fmla="*/ 2147483647 w 377"/>
                <a:gd name="T49" fmla="*/ 2147483647 h 377"/>
                <a:gd name="T50" fmla="*/ 2147483647 w 377"/>
                <a:gd name="T51" fmla="*/ 2147483647 h 377"/>
                <a:gd name="T52" fmla="*/ 2147483647 w 377"/>
                <a:gd name="T53" fmla="*/ 2147483647 h 377"/>
                <a:gd name="T54" fmla="*/ 2147483647 w 377"/>
                <a:gd name="T55" fmla="*/ 2147483647 h 377"/>
                <a:gd name="T56" fmla="*/ 2147483647 w 377"/>
                <a:gd name="T57" fmla="*/ 2147483647 h 377"/>
                <a:gd name="T58" fmla="*/ 2147483647 w 377"/>
                <a:gd name="T59" fmla="*/ 2147483647 h 377"/>
                <a:gd name="T60" fmla="*/ 2147483647 w 377"/>
                <a:gd name="T61" fmla="*/ 2147483647 h 377"/>
                <a:gd name="T62" fmla="*/ 2147483647 w 377"/>
                <a:gd name="T63" fmla="*/ 2147483647 h 377"/>
                <a:gd name="T64" fmla="*/ 2147483647 w 377"/>
                <a:gd name="T65" fmla="*/ 2147483647 h 377"/>
                <a:gd name="T66" fmla="*/ 2147483647 w 377"/>
                <a:gd name="T67" fmla="*/ 2147483647 h 377"/>
                <a:gd name="T68" fmla="*/ 2147483647 w 377"/>
                <a:gd name="T69" fmla="*/ 2147483647 h 377"/>
                <a:gd name="T70" fmla="*/ 2147483647 w 377"/>
                <a:gd name="T71" fmla="*/ 2147483647 h 377"/>
                <a:gd name="T72" fmla="*/ 2147483647 w 377"/>
                <a:gd name="T73" fmla="*/ 2147483647 h 377"/>
                <a:gd name="T74" fmla="*/ 2147483647 w 377"/>
                <a:gd name="T75" fmla="*/ 2147483647 h 377"/>
                <a:gd name="T76" fmla="*/ 2147483647 w 377"/>
                <a:gd name="T77" fmla="*/ 2147483647 h 377"/>
                <a:gd name="T78" fmla="*/ 2147483647 w 377"/>
                <a:gd name="T79" fmla="*/ 2147483647 h 377"/>
                <a:gd name="T80" fmla="*/ 2147483647 w 377"/>
                <a:gd name="T81" fmla="*/ 2147483647 h 377"/>
                <a:gd name="T82" fmla="*/ 2147483647 w 377"/>
                <a:gd name="T83" fmla="*/ 2147483647 h 377"/>
                <a:gd name="T84" fmla="*/ 2147483647 w 377"/>
                <a:gd name="T85" fmla="*/ 2147483647 h 377"/>
                <a:gd name="T86" fmla="*/ 2147483647 w 377"/>
                <a:gd name="T87" fmla="*/ 2147483647 h 377"/>
                <a:gd name="T88" fmla="*/ 2147483647 w 377"/>
                <a:gd name="T89" fmla="*/ 2147483647 h 377"/>
                <a:gd name="T90" fmla="*/ 2147483647 w 377"/>
                <a:gd name="T91" fmla="*/ 2147483647 h 377"/>
                <a:gd name="T92" fmla="*/ 2147483647 w 377"/>
                <a:gd name="T93" fmla="*/ 2147483647 h 377"/>
                <a:gd name="T94" fmla="*/ 2147483647 w 377"/>
                <a:gd name="T95" fmla="*/ 2147483647 h 377"/>
                <a:gd name="T96" fmla="*/ 2147483647 w 377"/>
                <a:gd name="T97" fmla="*/ 2147483647 h 377"/>
                <a:gd name="T98" fmla="*/ 2147483647 w 377"/>
                <a:gd name="T99" fmla="*/ 2147483647 h 377"/>
                <a:gd name="T100" fmla="*/ 2147483647 w 377"/>
                <a:gd name="T101" fmla="*/ 2147483647 h 377"/>
                <a:gd name="T102" fmla="*/ 2147483647 w 377"/>
                <a:gd name="T103" fmla="*/ 2147483647 h 377"/>
                <a:gd name="T104" fmla="*/ 2147483647 w 377"/>
                <a:gd name="T105" fmla="*/ 2147483647 h 377"/>
                <a:gd name="T106" fmla="*/ 2147483647 w 377"/>
                <a:gd name="T107" fmla="*/ 2147483647 h 377"/>
                <a:gd name="T108" fmla="*/ 2147483647 w 377"/>
                <a:gd name="T109" fmla="*/ 2147483647 h 377"/>
                <a:gd name="T110" fmla="*/ 2147483647 w 377"/>
                <a:gd name="T111" fmla="*/ 2147483647 h 3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7"/>
                <a:gd name="T169" fmla="*/ 0 h 377"/>
                <a:gd name="T170" fmla="*/ 377 w 377"/>
                <a:gd name="T171" fmla="*/ 377 h 3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7" h="377">
                  <a:moveTo>
                    <a:pt x="262" y="213"/>
                  </a:moveTo>
                  <a:lnTo>
                    <a:pt x="254" y="213"/>
                  </a:lnTo>
                  <a:lnTo>
                    <a:pt x="245" y="205"/>
                  </a:lnTo>
                  <a:lnTo>
                    <a:pt x="237" y="197"/>
                  </a:lnTo>
                  <a:lnTo>
                    <a:pt x="237" y="213"/>
                  </a:lnTo>
                  <a:lnTo>
                    <a:pt x="237" y="221"/>
                  </a:lnTo>
                  <a:lnTo>
                    <a:pt x="229" y="229"/>
                  </a:lnTo>
                  <a:lnTo>
                    <a:pt x="229" y="238"/>
                  </a:lnTo>
                  <a:lnTo>
                    <a:pt x="221" y="246"/>
                  </a:lnTo>
                  <a:lnTo>
                    <a:pt x="221" y="262"/>
                  </a:lnTo>
                  <a:lnTo>
                    <a:pt x="213" y="270"/>
                  </a:lnTo>
                  <a:lnTo>
                    <a:pt x="205" y="279"/>
                  </a:lnTo>
                  <a:lnTo>
                    <a:pt x="196" y="303"/>
                  </a:lnTo>
                  <a:lnTo>
                    <a:pt x="196" y="311"/>
                  </a:lnTo>
                  <a:lnTo>
                    <a:pt x="205" y="311"/>
                  </a:lnTo>
                  <a:lnTo>
                    <a:pt x="196" y="320"/>
                  </a:lnTo>
                  <a:lnTo>
                    <a:pt x="205" y="320"/>
                  </a:lnTo>
                  <a:lnTo>
                    <a:pt x="188" y="336"/>
                  </a:lnTo>
                  <a:lnTo>
                    <a:pt x="188" y="328"/>
                  </a:lnTo>
                  <a:lnTo>
                    <a:pt x="164" y="344"/>
                  </a:lnTo>
                  <a:lnTo>
                    <a:pt x="155" y="336"/>
                  </a:lnTo>
                  <a:lnTo>
                    <a:pt x="155" y="344"/>
                  </a:lnTo>
                  <a:lnTo>
                    <a:pt x="155" y="352"/>
                  </a:lnTo>
                  <a:lnTo>
                    <a:pt x="147" y="352"/>
                  </a:lnTo>
                  <a:lnTo>
                    <a:pt x="131" y="361"/>
                  </a:lnTo>
                  <a:lnTo>
                    <a:pt x="114" y="352"/>
                  </a:lnTo>
                  <a:lnTo>
                    <a:pt x="114" y="361"/>
                  </a:lnTo>
                  <a:lnTo>
                    <a:pt x="106" y="369"/>
                  </a:lnTo>
                  <a:lnTo>
                    <a:pt x="98" y="377"/>
                  </a:lnTo>
                  <a:lnTo>
                    <a:pt x="90" y="369"/>
                  </a:lnTo>
                  <a:lnTo>
                    <a:pt x="82" y="369"/>
                  </a:lnTo>
                  <a:lnTo>
                    <a:pt x="73" y="361"/>
                  </a:lnTo>
                  <a:lnTo>
                    <a:pt x="73" y="352"/>
                  </a:lnTo>
                  <a:lnTo>
                    <a:pt x="65" y="352"/>
                  </a:lnTo>
                  <a:lnTo>
                    <a:pt x="65" y="344"/>
                  </a:lnTo>
                  <a:lnTo>
                    <a:pt x="49" y="344"/>
                  </a:lnTo>
                  <a:lnTo>
                    <a:pt x="49" y="336"/>
                  </a:lnTo>
                  <a:lnTo>
                    <a:pt x="41" y="336"/>
                  </a:lnTo>
                  <a:lnTo>
                    <a:pt x="33" y="328"/>
                  </a:lnTo>
                  <a:lnTo>
                    <a:pt x="33" y="320"/>
                  </a:lnTo>
                  <a:lnTo>
                    <a:pt x="24" y="320"/>
                  </a:lnTo>
                  <a:lnTo>
                    <a:pt x="24" y="311"/>
                  </a:lnTo>
                  <a:lnTo>
                    <a:pt x="16" y="303"/>
                  </a:lnTo>
                  <a:lnTo>
                    <a:pt x="0" y="287"/>
                  </a:lnTo>
                  <a:lnTo>
                    <a:pt x="0" y="279"/>
                  </a:lnTo>
                  <a:lnTo>
                    <a:pt x="0" y="254"/>
                  </a:lnTo>
                  <a:lnTo>
                    <a:pt x="8" y="254"/>
                  </a:lnTo>
                  <a:lnTo>
                    <a:pt x="24" y="254"/>
                  </a:lnTo>
                  <a:lnTo>
                    <a:pt x="24" y="238"/>
                  </a:lnTo>
                  <a:lnTo>
                    <a:pt x="33" y="229"/>
                  </a:lnTo>
                  <a:lnTo>
                    <a:pt x="24" y="213"/>
                  </a:lnTo>
                  <a:lnTo>
                    <a:pt x="33" y="205"/>
                  </a:lnTo>
                  <a:lnTo>
                    <a:pt x="33" y="197"/>
                  </a:lnTo>
                  <a:lnTo>
                    <a:pt x="33" y="188"/>
                  </a:lnTo>
                  <a:lnTo>
                    <a:pt x="41" y="188"/>
                  </a:lnTo>
                  <a:lnTo>
                    <a:pt x="49" y="197"/>
                  </a:lnTo>
                  <a:lnTo>
                    <a:pt x="57" y="188"/>
                  </a:lnTo>
                  <a:lnTo>
                    <a:pt x="57" y="197"/>
                  </a:lnTo>
                  <a:lnTo>
                    <a:pt x="57" y="180"/>
                  </a:lnTo>
                  <a:lnTo>
                    <a:pt x="49" y="180"/>
                  </a:lnTo>
                  <a:lnTo>
                    <a:pt x="57" y="172"/>
                  </a:lnTo>
                  <a:lnTo>
                    <a:pt x="57" y="164"/>
                  </a:lnTo>
                  <a:lnTo>
                    <a:pt x="57" y="156"/>
                  </a:lnTo>
                  <a:lnTo>
                    <a:pt x="65" y="156"/>
                  </a:lnTo>
                  <a:lnTo>
                    <a:pt x="65" y="148"/>
                  </a:lnTo>
                  <a:lnTo>
                    <a:pt x="73" y="139"/>
                  </a:lnTo>
                  <a:lnTo>
                    <a:pt x="82" y="148"/>
                  </a:lnTo>
                  <a:lnTo>
                    <a:pt x="90" y="139"/>
                  </a:lnTo>
                  <a:lnTo>
                    <a:pt x="98" y="131"/>
                  </a:lnTo>
                  <a:lnTo>
                    <a:pt x="106" y="123"/>
                  </a:lnTo>
                  <a:lnTo>
                    <a:pt x="114" y="115"/>
                  </a:lnTo>
                  <a:lnTo>
                    <a:pt x="114" y="107"/>
                  </a:lnTo>
                  <a:lnTo>
                    <a:pt x="123" y="98"/>
                  </a:lnTo>
                  <a:lnTo>
                    <a:pt x="114" y="98"/>
                  </a:lnTo>
                  <a:lnTo>
                    <a:pt x="123" y="90"/>
                  </a:lnTo>
                  <a:lnTo>
                    <a:pt x="123" y="82"/>
                  </a:lnTo>
                  <a:lnTo>
                    <a:pt x="123" y="74"/>
                  </a:lnTo>
                  <a:lnTo>
                    <a:pt x="123" y="66"/>
                  </a:lnTo>
                  <a:lnTo>
                    <a:pt x="123" y="49"/>
                  </a:lnTo>
                  <a:lnTo>
                    <a:pt x="131" y="33"/>
                  </a:lnTo>
                  <a:lnTo>
                    <a:pt x="123" y="25"/>
                  </a:lnTo>
                  <a:lnTo>
                    <a:pt x="123" y="16"/>
                  </a:lnTo>
                  <a:lnTo>
                    <a:pt x="123" y="8"/>
                  </a:lnTo>
                  <a:lnTo>
                    <a:pt x="131" y="0"/>
                  </a:lnTo>
                  <a:lnTo>
                    <a:pt x="131" y="16"/>
                  </a:lnTo>
                  <a:lnTo>
                    <a:pt x="131" y="25"/>
                  </a:lnTo>
                  <a:lnTo>
                    <a:pt x="139" y="49"/>
                  </a:lnTo>
                  <a:lnTo>
                    <a:pt x="139" y="66"/>
                  </a:lnTo>
                  <a:lnTo>
                    <a:pt x="147" y="90"/>
                  </a:lnTo>
                  <a:lnTo>
                    <a:pt x="155" y="90"/>
                  </a:lnTo>
                  <a:lnTo>
                    <a:pt x="196" y="82"/>
                  </a:lnTo>
                  <a:lnTo>
                    <a:pt x="205" y="82"/>
                  </a:lnTo>
                  <a:lnTo>
                    <a:pt x="229" y="82"/>
                  </a:lnTo>
                  <a:lnTo>
                    <a:pt x="237" y="131"/>
                  </a:lnTo>
                  <a:lnTo>
                    <a:pt x="254" y="115"/>
                  </a:lnTo>
                  <a:lnTo>
                    <a:pt x="262" y="98"/>
                  </a:lnTo>
                  <a:lnTo>
                    <a:pt x="270" y="98"/>
                  </a:lnTo>
                  <a:lnTo>
                    <a:pt x="286" y="90"/>
                  </a:lnTo>
                  <a:lnTo>
                    <a:pt x="286" y="82"/>
                  </a:lnTo>
                  <a:lnTo>
                    <a:pt x="286" y="74"/>
                  </a:lnTo>
                  <a:lnTo>
                    <a:pt x="286" y="82"/>
                  </a:lnTo>
                  <a:lnTo>
                    <a:pt x="295" y="90"/>
                  </a:lnTo>
                  <a:lnTo>
                    <a:pt x="311" y="90"/>
                  </a:lnTo>
                  <a:lnTo>
                    <a:pt x="319" y="82"/>
                  </a:lnTo>
                  <a:lnTo>
                    <a:pt x="311" y="82"/>
                  </a:lnTo>
                  <a:lnTo>
                    <a:pt x="319" y="82"/>
                  </a:lnTo>
                  <a:lnTo>
                    <a:pt x="311" y="74"/>
                  </a:lnTo>
                  <a:lnTo>
                    <a:pt x="319" y="74"/>
                  </a:lnTo>
                  <a:lnTo>
                    <a:pt x="327" y="74"/>
                  </a:lnTo>
                  <a:lnTo>
                    <a:pt x="327" y="66"/>
                  </a:lnTo>
                  <a:lnTo>
                    <a:pt x="344" y="66"/>
                  </a:lnTo>
                  <a:lnTo>
                    <a:pt x="352" y="74"/>
                  </a:lnTo>
                  <a:lnTo>
                    <a:pt x="352" y="66"/>
                  </a:lnTo>
                  <a:lnTo>
                    <a:pt x="360" y="66"/>
                  </a:lnTo>
                  <a:lnTo>
                    <a:pt x="360" y="74"/>
                  </a:lnTo>
                  <a:lnTo>
                    <a:pt x="360" y="82"/>
                  </a:lnTo>
                  <a:lnTo>
                    <a:pt x="368" y="82"/>
                  </a:lnTo>
                  <a:lnTo>
                    <a:pt x="368" y="90"/>
                  </a:lnTo>
                  <a:lnTo>
                    <a:pt x="377" y="98"/>
                  </a:lnTo>
                  <a:lnTo>
                    <a:pt x="368" y="115"/>
                  </a:lnTo>
                  <a:lnTo>
                    <a:pt x="352" y="107"/>
                  </a:lnTo>
                  <a:lnTo>
                    <a:pt x="336" y="98"/>
                  </a:lnTo>
                  <a:lnTo>
                    <a:pt x="319" y="90"/>
                  </a:lnTo>
                  <a:lnTo>
                    <a:pt x="327" y="98"/>
                  </a:lnTo>
                  <a:lnTo>
                    <a:pt x="327" y="107"/>
                  </a:lnTo>
                  <a:lnTo>
                    <a:pt x="319" y="115"/>
                  </a:lnTo>
                  <a:lnTo>
                    <a:pt x="327" y="123"/>
                  </a:lnTo>
                  <a:lnTo>
                    <a:pt x="319" y="131"/>
                  </a:lnTo>
                  <a:lnTo>
                    <a:pt x="319" y="139"/>
                  </a:lnTo>
                  <a:lnTo>
                    <a:pt x="311" y="148"/>
                  </a:lnTo>
                  <a:lnTo>
                    <a:pt x="303" y="156"/>
                  </a:lnTo>
                  <a:lnTo>
                    <a:pt x="295" y="156"/>
                  </a:lnTo>
                  <a:lnTo>
                    <a:pt x="295" y="172"/>
                  </a:lnTo>
                  <a:lnTo>
                    <a:pt x="286" y="164"/>
                  </a:lnTo>
                  <a:lnTo>
                    <a:pt x="278" y="172"/>
                  </a:lnTo>
                  <a:lnTo>
                    <a:pt x="278" y="188"/>
                  </a:lnTo>
                  <a:lnTo>
                    <a:pt x="270" y="205"/>
                  </a:lnTo>
                  <a:lnTo>
                    <a:pt x="262" y="213"/>
                  </a:lnTo>
                  <a:close/>
                </a:path>
              </a:pathLst>
            </a:custGeom>
            <a:solidFill>
              <a:schemeClr val="accent1">
                <a:lumMod val="25000"/>
                <a:lumOff val="75000"/>
              </a:schemeClr>
            </a:solidFill>
            <a:ln w="3175">
              <a:solidFill>
                <a:schemeClr val="tx1"/>
              </a:solidFill>
              <a:round/>
              <a:headEnd/>
              <a:tailEnd/>
            </a:ln>
          </p:spPr>
          <p:txBody>
            <a:bodyPr/>
            <a:lstStyle/>
            <a:p>
              <a:endParaRPr lang="en-US"/>
            </a:p>
          </p:txBody>
        </p:sp>
        <p:sp>
          <p:nvSpPr>
            <p:cNvPr id="54" name="Freeform 51"/>
            <p:cNvSpPr>
              <a:spLocks noChangeAspect="1" noEditPoints="1"/>
            </p:cNvSpPr>
            <p:nvPr/>
          </p:nvSpPr>
          <p:spPr bwMode="auto">
            <a:xfrm>
              <a:off x="6161088" y="1760538"/>
              <a:ext cx="692150" cy="719137"/>
            </a:xfrm>
            <a:custGeom>
              <a:avLst/>
              <a:gdLst>
                <a:gd name="T0" fmla="*/ 2147483647 w 443"/>
                <a:gd name="T1" fmla="*/ 2147483647 h 467"/>
                <a:gd name="T2" fmla="*/ 2147483647 w 443"/>
                <a:gd name="T3" fmla="*/ 2147483647 h 467"/>
                <a:gd name="T4" fmla="*/ 2147483647 w 443"/>
                <a:gd name="T5" fmla="*/ 2147483647 h 467"/>
                <a:gd name="T6" fmla="*/ 2147483647 w 443"/>
                <a:gd name="T7" fmla="*/ 2147483647 h 467"/>
                <a:gd name="T8" fmla="*/ 2147483647 w 443"/>
                <a:gd name="T9" fmla="*/ 2147483647 h 467"/>
                <a:gd name="T10" fmla="*/ 2147483647 w 443"/>
                <a:gd name="T11" fmla="*/ 2147483647 h 467"/>
                <a:gd name="T12" fmla="*/ 2147483647 w 443"/>
                <a:gd name="T13" fmla="*/ 2147483647 h 467"/>
                <a:gd name="T14" fmla="*/ 2147483647 w 443"/>
                <a:gd name="T15" fmla="*/ 2147483647 h 467"/>
                <a:gd name="T16" fmla="*/ 2147483647 w 443"/>
                <a:gd name="T17" fmla="*/ 2147483647 h 467"/>
                <a:gd name="T18" fmla="*/ 2147483647 w 443"/>
                <a:gd name="T19" fmla="*/ 2147483647 h 467"/>
                <a:gd name="T20" fmla="*/ 2147483647 w 443"/>
                <a:gd name="T21" fmla="*/ 2147483647 h 467"/>
                <a:gd name="T22" fmla="*/ 2147483647 w 443"/>
                <a:gd name="T23" fmla="*/ 2147483647 h 467"/>
                <a:gd name="T24" fmla="*/ 2147483647 w 443"/>
                <a:gd name="T25" fmla="*/ 2147483647 h 467"/>
                <a:gd name="T26" fmla="*/ 2147483647 w 443"/>
                <a:gd name="T27" fmla="*/ 2147483647 h 467"/>
                <a:gd name="T28" fmla="*/ 2147483647 w 443"/>
                <a:gd name="T29" fmla="*/ 2147483647 h 467"/>
                <a:gd name="T30" fmla="*/ 2147483647 w 443"/>
                <a:gd name="T31" fmla="*/ 2147483647 h 467"/>
                <a:gd name="T32" fmla="*/ 2147483647 w 443"/>
                <a:gd name="T33" fmla="*/ 2147483647 h 467"/>
                <a:gd name="T34" fmla="*/ 2147483647 w 443"/>
                <a:gd name="T35" fmla="*/ 0 h 467"/>
                <a:gd name="T36" fmla="*/ 2147483647 w 443"/>
                <a:gd name="T37" fmla="*/ 2147483647 h 467"/>
                <a:gd name="T38" fmla="*/ 2147483647 w 443"/>
                <a:gd name="T39" fmla="*/ 2147483647 h 467"/>
                <a:gd name="T40" fmla="*/ 2147483647 w 443"/>
                <a:gd name="T41" fmla="*/ 2147483647 h 467"/>
                <a:gd name="T42" fmla="*/ 2147483647 w 443"/>
                <a:gd name="T43" fmla="*/ 2147483647 h 467"/>
                <a:gd name="T44" fmla="*/ 2147483647 w 443"/>
                <a:gd name="T45" fmla="*/ 2147483647 h 467"/>
                <a:gd name="T46" fmla="*/ 2147483647 w 443"/>
                <a:gd name="T47" fmla="*/ 2147483647 h 467"/>
                <a:gd name="T48" fmla="*/ 2147483647 w 443"/>
                <a:gd name="T49" fmla="*/ 2147483647 h 467"/>
                <a:gd name="T50" fmla="*/ 2147483647 w 443"/>
                <a:gd name="T51" fmla="*/ 2147483647 h 467"/>
                <a:gd name="T52" fmla="*/ 2147483647 w 443"/>
                <a:gd name="T53" fmla="*/ 2147483647 h 467"/>
                <a:gd name="T54" fmla="*/ 2147483647 w 443"/>
                <a:gd name="T55" fmla="*/ 2147483647 h 467"/>
                <a:gd name="T56" fmla="*/ 2147483647 w 443"/>
                <a:gd name="T57" fmla="*/ 2147483647 h 467"/>
                <a:gd name="T58" fmla="*/ 2147483647 w 443"/>
                <a:gd name="T59" fmla="*/ 2147483647 h 467"/>
                <a:gd name="T60" fmla="*/ 2147483647 w 443"/>
                <a:gd name="T61" fmla="*/ 2147483647 h 467"/>
                <a:gd name="T62" fmla="*/ 2147483647 w 443"/>
                <a:gd name="T63" fmla="*/ 2147483647 h 467"/>
                <a:gd name="T64" fmla="*/ 2147483647 w 443"/>
                <a:gd name="T65" fmla="*/ 2147483647 h 467"/>
                <a:gd name="T66" fmla="*/ 2147483647 w 443"/>
                <a:gd name="T67" fmla="*/ 2147483647 h 467"/>
                <a:gd name="T68" fmla="*/ 2147483647 w 443"/>
                <a:gd name="T69" fmla="*/ 2147483647 h 467"/>
                <a:gd name="T70" fmla="*/ 2147483647 w 443"/>
                <a:gd name="T71" fmla="*/ 2147483647 h 467"/>
                <a:gd name="T72" fmla="*/ 2147483647 w 443"/>
                <a:gd name="T73" fmla="*/ 2147483647 h 467"/>
                <a:gd name="T74" fmla="*/ 2147483647 w 443"/>
                <a:gd name="T75" fmla="*/ 2147483647 h 467"/>
                <a:gd name="T76" fmla="*/ 2147483647 w 443"/>
                <a:gd name="T77" fmla="*/ 2147483647 h 467"/>
                <a:gd name="T78" fmla="*/ 2147483647 w 443"/>
                <a:gd name="T79" fmla="*/ 2147483647 h 467"/>
                <a:gd name="T80" fmla="*/ 2147483647 w 443"/>
                <a:gd name="T81" fmla="*/ 2147483647 h 467"/>
                <a:gd name="T82" fmla="*/ 2147483647 w 443"/>
                <a:gd name="T83" fmla="*/ 2147483647 h 467"/>
                <a:gd name="T84" fmla="*/ 2147483647 w 443"/>
                <a:gd name="T85" fmla="*/ 2147483647 h 467"/>
                <a:gd name="T86" fmla="*/ 2147483647 w 443"/>
                <a:gd name="T87" fmla="*/ 2147483647 h 467"/>
                <a:gd name="T88" fmla="*/ 2147483647 w 443"/>
                <a:gd name="T89" fmla="*/ 2147483647 h 467"/>
                <a:gd name="T90" fmla="*/ 2147483647 w 443"/>
                <a:gd name="T91" fmla="*/ 2147483647 h 467"/>
                <a:gd name="T92" fmla="*/ 2147483647 w 443"/>
                <a:gd name="T93" fmla="*/ 2147483647 h 467"/>
                <a:gd name="T94" fmla="*/ 2147483647 w 443"/>
                <a:gd name="T95" fmla="*/ 2147483647 h 467"/>
                <a:gd name="T96" fmla="*/ 2147483647 w 443"/>
                <a:gd name="T97" fmla="*/ 2147483647 h 467"/>
                <a:gd name="T98" fmla="*/ 2147483647 w 443"/>
                <a:gd name="T99" fmla="*/ 2147483647 h 467"/>
                <a:gd name="T100" fmla="*/ 2147483647 w 443"/>
                <a:gd name="T101" fmla="*/ 2147483647 h 467"/>
                <a:gd name="T102" fmla="*/ 2147483647 w 443"/>
                <a:gd name="T103" fmla="*/ 2147483647 h 467"/>
                <a:gd name="T104" fmla="*/ 2147483647 w 443"/>
                <a:gd name="T105" fmla="*/ 2147483647 h 467"/>
                <a:gd name="T106" fmla="*/ 2147483647 w 443"/>
                <a:gd name="T107" fmla="*/ 2147483647 h 467"/>
                <a:gd name="T108" fmla="*/ 2147483647 w 443"/>
                <a:gd name="T109" fmla="*/ 2147483647 h 467"/>
                <a:gd name="T110" fmla="*/ 2147483647 w 443"/>
                <a:gd name="T111" fmla="*/ 2147483647 h 4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3"/>
                <a:gd name="T169" fmla="*/ 0 h 467"/>
                <a:gd name="T170" fmla="*/ 443 w 443"/>
                <a:gd name="T171" fmla="*/ 467 h 4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3" h="467">
                  <a:moveTo>
                    <a:pt x="246" y="467"/>
                  </a:moveTo>
                  <a:lnTo>
                    <a:pt x="205" y="467"/>
                  </a:lnTo>
                  <a:lnTo>
                    <a:pt x="189" y="467"/>
                  </a:lnTo>
                  <a:lnTo>
                    <a:pt x="181" y="459"/>
                  </a:lnTo>
                  <a:lnTo>
                    <a:pt x="164" y="451"/>
                  </a:lnTo>
                  <a:lnTo>
                    <a:pt x="156" y="443"/>
                  </a:lnTo>
                  <a:lnTo>
                    <a:pt x="148" y="418"/>
                  </a:lnTo>
                  <a:lnTo>
                    <a:pt x="140" y="410"/>
                  </a:lnTo>
                  <a:lnTo>
                    <a:pt x="140" y="402"/>
                  </a:lnTo>
                  <a:lnTo>
                    <a:pt x="148" y="385"/>
                  </a:lnTo>
                  <a:lnTo>
                    <a:pt x="140" y="377"/>
                  </a:lnTo>
                  <a:lnTo>
                    <a:pt x="140" y="369"/>
                  </a:lnTo>
                  <a:lnTo>
                    <a:pt x="131" y="344"/>
                  </a:lnTo>
                  <a:lnTo>
                    <a:pt x="131" y="336"/>
                  </a:lnTo>
                  <a:lnTo>
                    <a:pt x="131" y="328"/>
                  </a:lnTo>
                  <a:lnTo>
                    <a:pt x="115" y="320"/>
                  </a:lnTo>
                  <a:lnTo>
                    <a:pt x="107" y="312"/>
                  </a:lnTo>
                  <a:lnTo>
                    <a:pt x="82" y="295"/>
                  </a:lnTo>
                  <a:lnTo>
                    <a:pt x="74" y="279"/>
                  </a:lnTo>
                  <a:lnTo>
                    <a:pt x="66" y="271"/>
                  </a:lnTo>
                  <a:lnTo>
                    <a:pt x="58" y="271"/>
                  </a:lnTo>
                  <a:lnTo>
                    <a:pt x="50" y="263"/>
                  </a:lnTo>
                  <a:lnTo>
                    <a:pt x="25" y="254"/>
                  </a:lnTo>
                  <a:lnTo>
                    <a:pt x="17" y="246"/>
                  </a:lnTo>
                  <a:lnTo>
                    <a:pt x="9" y="238"/>
                  </a:lnTo>
                  <a:lnTo>
                    <a:pt x="17" y="230"/>
                  </a:lnTo>
                  <a:lnTo>
                    <a:pt x="17" y="213"/>
                  </a:lnTo>
                  <a:lnTo>
                    <a:pt x="9" y="205"/>
                  </a:lnTo>
                  <a:lnTo>
                    <a:pt x="17" y="205"/>
                  </a:lnTo>
                  <a:lnTo>
                    <a:pt x="17" y="189"/>
                  </a:lnTo>
                  <a:lnTo>
                    <a:pt x="17" y="181"/>
                  </a:lnTo>
                  <a:lnTo>
                    <a:pt x="17" y="172"/>
                  </a:lnTo>
                  <a:lnTo>
                    <a:pt x="17" y="164"/>
                  </a:lnTo>
                  <a:lnTo>
                    <a:pt x="17" y="156"/>
                  </a:lnTo>
                  <a:lnTo>
                    <a:pt x="0" y="156"/>
                  </a:lnTo>
                  <a:lnTo>
                    <a:pt x="0" y="148"/>
                  </a:lnTo>
                  <a:lnTo>
                    <a:pt x="9" y="140"/>
                  </a:lnTo>
                  <a:lnTo>
                    <a:pt x="17" y="115"/>
                  </a:lnTo>
                  <a:lnTo>
                    <a:pt x="25" y="107"/>
                  </a:lnTo>
                  <a:lnTo>
                    <a:pt x="33" y="107"/>
                  </a:lnTo>
                  <a:lnTo>
                    <a:pt x="41" y="107"/>
                  </a:lnTo>
                  <a:lnTo>
                    <a:pt x="41" y="99"/>
                  </a:lnTo>
                  <a:lnTo>
                    <a:pt x="41" y="90"/>
                  </a:lnTo>
                  <a:lnTo>
                    <a:pt x="41" y="66"/>
                  </a:lnTo>
                  <a:lnTo>
                    <a:pt x="41" y="33"/>
                  </a:lnTo>
                  <a:lnTo>
                    <a:pt x="50" y="41"/>
                  </a:lnTo>
                  <a:lnTo>
                    <a:pt x="58" y="25"/>
                  </a:lnTo>
                  <a:lnTo>
                    <a:pt x="66" y="33"/>
                  </a:lnTo>
                  <a:lnTo>
                    <a:pt x="99" y="25"/>
                  </a:lnTo>
                  <a:lnTo>
                    <a:pt x="148" y="0"/>
                  </a:lnTo>
                  <a:lnTo>
                    <a:pt x="148" y="9"/>
                  </a:lnTo>
                  <a:lnTo>
                    <a:pt x="140" y="41"/>
                  </a:lnTo>
                  <a:lnTo>
                    <a:pt x="156" y="33"/>
                  </a:lnTo>
                  <a:lnTo>
                    <a:pt x="172" y="41"/>
                  </a:lnTo>
                  <a:lnTo>
                    <a:pt x="181" y="41"/>
                  </a:lnTo>
                  <a:lnTo>
                    <a:pt x="189" y="41"/>
                  </a:lnTo>
                  <a:lnTo>
                    <a:pt x="197" y="50"/>
                  </a:lnTo>
                  <a:lnTo>
                    <a:pt x="205" y="66"/>
                  </a:lnTo>
                  <a:lnTo>
                    <a:pt x="213" y="66"/>
                  </a:lnTo>
                  <a:lnTo>
                    <a:pt x="287" y="82"/>
                  </a:lnTo>
                  <a:lnTo>
                    <a:pt x="295" y="82"/>
                  </a:lnTo>
                  <a:lnTo>
                    <a:pt x="303" y="90"/>
                  </a:lnTo>
                  <a:lnTo>
                    <a:pt x="312" y="90"/>
                  </a:lnTo>
                  <a:lnTo>
                    <a:pt x="320" y="90"/>
                  </a:lnTo>
                  <a:lnTo>
                    <a:pt x="336" y="90"/>
                  </a:lnTo>
                  <a:lnTo>
                    <a:pt x="353" y="99"/>
                  </a:lnTo>
                  <a:lnTo>
                    <a:pt x="353" y="107"/>
                  </a:lnTo>
                  <a:lnTo>
                    <a:pt x="361" y="107"/>
                  </a:lnTo>
                  <a:lnTo>
                    <a:pt x="377" y="115"/>
                  </a:lnTo>
                  <a:lnTo>
                    <a:pt x="377" y="123"/>
                  </a:lnTo>
                  <a:lnTo>
                    <a:pt x="377" y="131"/>
                  </a:lnTo>
                  <a:lnTo>
                    <a:pt x="377" y="140"/>
                  </a:lnTo>
                  <a:lnTo>
                    <a:pt x="377" y="148"/>
                  </a:lnTo>
                  <a:lnTo>
                    <a:pt x="377" y="156"/>
                  </a:lnTo>
                  <a:lnTo>
                    <a:pt x="385" y="156"/>
                  </a:lnTo>
                  <a:lnTo>
                    <a:pt x="385" y="148"/>
                  </a:lnTo>
                  <a:lnTo>
                    <a:pt x="394" y="148"/>
                  </a:lnTo>
                  <a:lnTo>
                    <a:pt x="385" y="172"/>
                  </a:lnTo>
                  <a:lnTo>
                    <a:pt x="394" y="172"/>
                  </a:lnTo>
                  <a:lnTo>
                    <a:pt x="394" y="181"/>
                  </a:lnTo>
                  <a:lnTo>
                    <a:pt x="402" y="181"/>
                  </a:lnTo>
                  <a:lnTo>
                    <a:pt x="394" y="181"/>
                  </a:lnTo>
                  <a:lnTo>
                    <a:pt x="394" y="189"/>
                  </a:lnTo>
                  <a:lnTo>
                    <a:pt x="385" y="197"/>
                  </a:lnTo>
                  <a:lnTo>
                    <a:pt x="385" y="205"/>
                  </a:lnTo>
                  <a:lnTo>
                    <a:pt x="369" y="222"/>
                  </a:lnTo>
                  <a:lnTo>
                    <a:pt x="369" y="230"/>
                  </a:lnTo>
                  <a:lnTo>
                    <a:pt x="377" y="238"/>
                  </a:lnTo>
                  <a:lnTo>
                    <a:pt x="369" y="230"/>
                  </a:lnTo>
                  <a:lnTo>
                    <a:pt x="369" y="238"/>
                  </a:lnTo>
                  <a:lnTo>
                    <a:pt x="377" y="238"/>
                  </a:lnTo>
                  <a:lnTo>
                    <a:pt x="385" y="230"/>
                  </a:lnTo>
                  <a:lnTo>
                    <a:pt x="394" y="230"/>
                  </a:lnTo>
                  <a:lnTo>
                    <a:pt x="394" y="222"/>
                  </a:lnTo>
                  <a:lnTo>
                    <a:pt x="402" y="205"/>
                  </a:lnTo>
                  <a:lnTo>
                    <a:pt x="410" y="197"/>
                  </a:lnTo>
                  <a:lnTo>
                    <a:pt x="418" y="205"/>
                  </a:lnTo>
                  <a:lnTo>
                    <a:pt x="418" y="213"/>
                  </a:lnTo>
                  <a:lnTo>
                    <a:pt x="418" y="222"/>
                  </a:lnTo>
                  <a:lnTo>
                    <a:pt x="410" y="238"/>
                  </a:lnTo>
                  <a:lnTo>
                    <a:pt x="410" y="263"/>
                  </a:lnTo>
                  <a:lnTo>
                    <a:pt x="410" y="279"/>
                  </a:lnTo>
                  <a:lnTo>
                    <a:pt x="402" y="287"/>
                  </a:lnTo>
                  <a:lnTo>
                    <a:pt x="402" y="303"/>
                  </a:lnTo>
                  <a:lnTo>
                    <a:pt x="402" y="328"/>
                  </a:lnTo>
                  <a:lnTo>
                    <a:pt x="402" y="344"/>
                  </a:lnTo>
                  <a:lnTo>
                    <a:pt x="394" y="353"/>
                  </a:lnTo>
                  <a:lnTo>
                    <a:pt x="394" y="361"/>
                  </a:lnTo>
                  <a:lnTo>
                    <a:pt x="394" y="385"/>
                  </a:lnTo>
                  <a:lnTo>
                    <a:pt x="394" y="394"/>
                  </a:lnTo>
                  <a:lnTo>
                    <a:pt x="394" y="402"/>
                  </a:lnTo>
                  <a:lnTo>
                    <a:pt x="402" y="402"/>
                  </a:lnTo>
                  <a:lnTo>
                    <a:pt x="402" y="418"/>
                  </a:lnTo>
                  <a:lnTo>
                    <a:pt x="410" y="426"/>
                  </a:lnTo>
                  <a:lnTo>
                    <a:pt x="402" y="435"/>
                  </a:lnTo>
                  <a:lnTo>
                    <a:pt x="410" y="459"/>
                  </a:lnTo>
                  <a:lnTo>
                    <a:pt x="377" y="459"/>
                  </a:lnTo>
                  <a:lnTo>
                    <a:pt x="369" y="459"/>
                  </a:lnTo>
                  <a:lnTo>
                    <a:pt x="336" y="459"/>
                  </a:lnTo>
                  <a:lnTo>
                    <a:pt x="320" y="459"/>
                  </a:lnTo>
                  <a:lnTo>
                    <a:pt x="287" y="467"/>
                  </a:lnTo>
                  <a:lnTo>
                    <a:pt x="279" y="467"/>
                  </a:lnTo>
                  <a:lnTo>
                    <a:pt x="246" y="467"/>
                  </a:lnTo>
                  <a:close/>
                  <a:moveTo>
                    <a:pt x="435" y="156"/>
                  </a:moveTo>
                  <a:lnTo>
                    <a:pt x="443" y="156"/>
                  </a:lnTo>
                  <a:lnTo>
                    <a:pt x="443" y="164"/>
                  </a:lnTo>
                  <a:lnTo>
                    <a:pt x="435" y="156"/>
                  </a:lnTo>
                  <a:lnTo>
                    <a:pt x="443" y="172"/>
                  </a:lnTo>
                  <a:lnTo>
                    <a:pt x="435" y="172"/>
                  </a:lnTo>
                  <a:lnTo>
                    <a:pt x="443" y="172"/>
                  </a:lnTo>
                  <a:lnTo>
                    <a:pt x="435" y="172"/>
                  </a:lnTo>
                  <a:lnTo>
                    <a:pt x="435" y="181"/>
                  </a:lnTo>
                  <a:lnTo>
                    <a:pt x="426" y="189"/>
                  </a:lnTo>
                  <a:lnTo>
                    <a:pt x="435" y="197"/>
                  </a:lnTo>
                  <a:lnTo>
                    <a:pt x="426" y="197"/>
                  </a:lnTo>
                  <a:lnTo>
                    <a:pt x="418" y="205"/>
                  </a:lnTo>
                  <a:lnTo>
                    <a:pt x="410" y="197"/>
                  </a:lnTo>
                  <a:lnTo>
                    <a:pt x="418" y="189"/>
                  </a:lnTo>
                  <a:lnTo>
                    <a:pt x="418" y="181"/>
                  </a:lnTo>
                  <a:lnTo>
                    <a:pt x="426" y="172"/>
                  </a:lnTo>
                  <a:lnTo>
                    <a:pt x="435" y="156"/>
                  </a:lnTo>
                  <a:close/>
                </a:path>
              </a:pathLst>
            </a:custGeom>
            <a:solidFill>
              <a:schemeClr val="accent1">
                <a:lumMod val="25000"/>
                <a:lumOff val="75000"/>
              </a:schemeClr>
            </a:solidFill>
            <a:ln w="3175">
              <a:solidFill>
                <a:schemeClr val="tx1"/>
              </a:solidFill>
              <a:round/>
              <a:headEnd/>
              <a:tailEnd/>
            </a:ln>
          </p:spPr>
          <p:txBody>
            <a:bodyPr/>
            <a:lstStyle/>
            <a:p>
              <a:endParaRPr lang="en-US"/>
            </a:p>
          </p:txBody>
        </p:sp>
        <p:sp>
          <p:nvSpPr>
            <p:cNvPr id="55" name="Freeform 52"/>
            <p:cNvSpPr>
              <a:spLocks noChangeAspect="1"/>
            </p:cNvSpPr>
            <p:nvPr/>
          </p:nvSpPr>
          <p:spPr bwMode="auto">
            <a:xfrm>
              <a:off x="3946525" y="1960563"/>
              <a:ext cx="920750" cy="747712"/>
            </a:xfrm>
            <a:custGeom>
              <a:avLst/>
              <a:gdLst>
                <a:gd name="T0" fmla="*/ 2147483647 w 590"/>
                <a:gd name="T1" fmla="*/ 2147483647 h 484"/>
                <a:gd name="T2" fmla="*/ 2147483647 w 590"/>
                <a:gd name="T3" fmla="*/ 2147483647 h 484"/>
                <a:gd name="T4" fmla="*/ 2147483647 w 590"/>
                <a:gd name="T5" fmla="*/ 2147483647 h 484"/>
                <a:gd name="T6" fmla="*/ 2147483647 w 590"/>
                <a:gd name="T7" fmla="*/ 2147483647 h 484"/>
                <a:gd name="T8" fmla="*/ 2147483647 w 590"/>
                <a:gd name="T9" fmla="*/ 2147483647 h 484"/>
                <a:gd name="T10" fmla="*/ 2147483647 w 590"/>
                <a:gd name="T11" fmla="*/ 2147483647 h 484"/>
                <a:gd name="T12" fmla="*/ 2147483647 w 590"/>
                <a:gd name="T13" fmla="*/ 2147483647 h 484"/>
                <a:gd name="T14" fmla="*/ 2147483647 w 590"/>
                <a:gd name="T15" fmla="*/ 2147483647 h 484"/>
                <a:gd name="T16" fmla="*/ 2147483647 w 590"/>
                <a:gd name="T17" fmla="*/ 2147483647 h 484"/>
                <a:gd name="T18" fmla="*/ 2147483647 w 590"/>
                <a:gd name="T19" fmla="*/ 2147483647 h 484"/>
                <a:gd name="T20" fmla="*/ 2147483647 w 590"/>
                <a:gd name="T21" fmla="*/ 2147483647 h 484"/>
                <a:gd name="T22" fmla="*/ 2147483647 w 590"/>
                <a:gd name="T23" fmla="*/ 2147483647 h 484"/>
                <a:gd name="T24" fmla="*/ 2147483647 w 590"/>
                <a:gd name="T25" fmla="*/ 2147483647 h 484"/>
                <a:gd name="T26" fmla="*/ 2147483647 w 590"/>
                <a:gd name="T27" fmla="*/ 2147483647 h 484"/>
                <a:gd name="T28" fmla="*/ 2147483647 w 590"/>
                <a:gd name="T29" fmla="*/ 2147483647 h 484"/>
                <a:gd name="T30" fmla="*/ 0 w 590"/>
                <a:gd name="T31" fmla="*/ 2147483647 h 484"/>
                <a:gd name="T32" fmla="*/ 2147483647 w 590"/>
                <a:gd name="T33" fmla="*/ 2147483647 h 484"/>
                <a:gd name="T34" fmla="*/ 2147483647 w 590"/>
                <a:gd name="T35" fmla="*/ 2147483647 h 484"/>
                <a:gd name="T36" fmla="*/ 2147483647 w 590"/>
                <a:gd name="T37" fmla="*/ 2147483647 h 484"/>
                <a:gd name="T38" fmla="*/ 2147483647 w 590"/>
                <a:gd name="T39" fmla="*/ 2147483647 h 484"/>
                <a:gd name="T40" fmla="*/ 2147483647 w 590"/>
                <a:gd name="T41" fmla="*/ 2147483647 h 484"/>
                <a:gd name="T42" fmla="*/ 2147483647 w 590"/>
                <a:gd name="T43" fmla="*/ 2147483647 h 484"/>
                <a:gd name="T44" fmla="*/ 2147483647 w 590"/>
                <a:gd name="T45" fmla="*/ 2147483647 h 484"/>
                <a:gd name="T46" fmla="*/ 2147483647 w 590"/>
                <a:gd name="T47" fmla="*/ 2147483647 h 484"/>
                <a:gd name="T48" fmla="*/ 2147483647 w 590"/>
                <a:gd name="T49" fmla="*/ 2147483647 h 484"/>
                <a:gd name="T50" fmla="*/ 2147483647 w 590"/>
                <a:gd name="T51" fmla="*/ 2147483647 h 484"/>
                <a:gd name="T52" fmla="*/ 2147483647 w 590"/>
                <a:gd name="T53" fmla="*/ 0 h 484"/>
                <a:gd name="T54" fmla="*/ 2147483647 w 590"/>
                <a:gd name="T55" fmla="*/ 2147483647 h 484"/>
                <a:gd name="T56" fmla="*/ 2147483647 w 590"/>
                <a:gd name="T57" fmla="*/ 2147483647 h 484"/>
                <a:gd name="T58" fmla="*/ 2147483647 w 590"/>
                <a:gd name="T59" fmla="*/ 2147483647 h 484"/>
                <a:gd name="T60" fmla="*/ 2147483647 w 590"/>
                <a:gd name="T61" fmla="*/ 2147483647 h 484"/>
                <a:gd name="T62" fmla="*/ 2147483647 w 590"/>
                <a:gd name="T63" fmla="*/ 2147483647 h 484"/>
                <a:gd name="T64" fmla="*/ 2147483647 w 590"/>
                <a:gd name="T65" fmla="*/ 2147483647 h 484"/>
                <a:gd name="T66" fmla="*/ 2147483647 w 590"/>
                <a:gd name="T67" fmla="*/ 2147483647 h 484"/>
                <a:gd name="T68" fmla="*/ 2147483647 w 590"/>
                <a:gd name="T69" fmla="*/ 2147483647 h 484"/>
                <a:gd name="T70" fmla="*/ 2147483647 w 590"/>
                <a:gd name="T71" fmla="*/ 2147483647 h 484"/>
                <a:gd name="T72" fmla="*/ 2147483647 w 590"/>
                <a:gd name="T73" fmla="*/ 2147483647 h 484"/>
                <a:gd name="T74" fmla="*/ 2147483647 w 590"/>
                <a:gd name="T75" fmla="*/ 2147483647 h 484"/>
                <a:gd name="T76" fmla="*/ 2147483647 w 590"/>
                <a:gd name="T77" fmla="*/ 2147483647 h 484"/>
                <a:gd name="T78" fmla="*/ 2147483647 w 590"/>
                <a:gd name="T79" fmla="*/ 2147483647 h 484"/>
                <a:gd name="T80" fmla="*/ 2147483647 w 590"/>
                <a:gd name="T81" fmla="*/ 2147483647 h 484"/>
                <a:gd name="T82" fmla="*/ 2147483647 w 590"/>
                <a:gd name="T83" fmla="*/ 2147483647 h 484"/>
                <a:gd name="T84" fmla="*/ 2147483647 w 590"/>
                <a:gd name="T85" fmla="*/ 2147483647 h 484"/>
                <a:gd name="T86" fmla="*/ 2147483647 w 590"/>
                <a:gd name="T87" fmla="*/ 2147483647 h 484"/>
                <a:gd name="T88" fmla="*/ 2147483647 w 590"/>
                <a:gd name="T89" fmla="*/ 2147483647 h 484"/>
                <a:gd name="T90" fmla="*/ 2147483647 w 590"/>
                <a:gd name="T91" fmla="*/ 2147483647 h 4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0"/>
                <a:gd name="T139" fmla="*/ 0 h 484"/>
                <a:gd name="T140" fmla="*/ 590 w 590"/>
                <a:gd name="T141" fmla="*/ 484 h 4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0" h="484">
                  <a:moveTo>
                    <a:pt x="557" y="377"/>
                  </a:moveTo>
                  <a:lnTo>
                    <a:pt x="557" y="410"/>
                  </a:lnTo>
                  <a:lnTo>
                    <a:pt x="557" y="426"/>
                  </a:lnTo>
                  <a:lnTo>
                    <a:pt x="557" y="443"/>
                  </a:lnTo>
                  <a:lnTo>
                    <a:pt x="549" y="484"/>
                  </a:lnTo>
                  <a:lnTo>
                    <a:pt x="483" y="476"/>
                  </a:lnTo>
                  <a:lnTo>
                    <a:pt x="459" y="476"/>
                  </a:lnTo>
                  <a:lnTo>
                    <a:pt x="385" y="467"/>
                  </a:lnTo>
                  <a:lnTo>
                    <a:pt x="369" y="467"/>
                  </a:lnTo>
                  <a:lnTo>
                    <a:pt x="328" y="459"/>
                  </a:lnTo>
                  <a:lnTo>
                    <a:pt x="295" y="459"/>
                  </a:lnTo>
                  <a:lnTo>
                    <a:pt x="246" y="451"/>
                  </a:lnTo>
                  <a:lnTo>
                    <a:pt x="156" y="443"/>
                  </a:lnTo>
                  <a:lnTo>
                    <a:pt x="82" y="426"/>
                  </a:lnTo>
                  <a:lnTo>
                    <a:pt x="0" y="418"/>
                  </a:lnTo>
                  <a:lnTo>
                    <a:pt x="8" y="385"/>
                  </a:lnTo>
                  <a:lnTo>
                    <a:pt x="8" y="353"/>
                  </a:lnTo>
                  <a:lnTo>
                    <a:pt x="17" y="312"/>
                  </a:lnTo>
                  <a:lnTo>
                    <a:pt x="25" y="263"/>
                  </a:lnTo>
                  <a:lnTo>
                    <a:pt x="33" y="205"/>
                  </a:lnTo>
                  <a:lnTo>
                    <a:pt x="41" y="181"/>
                  </a:lnTo>
                  <a:lnTo>
                    <a:pt x="41" y="156"/>
                  </a:lnTo>
                  <a:lnTo>
                    <a:pt x="49" y="107"/>
                  </a:lnTo>
                  <a:lnTo>
                    <a:pt x="58" y="50"/>
                  </a:lnTo>
                  <a:lnTo>
                    <a:pt x="66" y="33"/>
                  </a:lnTo>
                  <a:lnTo>
                    <a:pt x="66" y="0"/>
                  </a:lnTo>
                  <a:lnTo>
                    <a:pt x="148" y="9"/>
                  </a:lnTo>
                  <a:lnTo>
                    <a:pt x="164" y="9"/>
                  </a:lnTo>
                  <a:lnTo>
                    <a:pt x="246" y="25"/>
                  </a:lnTo>
                  <a:lnTo>
                    <a:pt x="279" y="25"/>
                  </a:lnTo>
                  <a:lnTo>
                    <a:pt x="303" y="33"/>
                  </a:lnTo>
                  <a:lnTo>
                    <a:pt x="426" y="41"/>
                  </a:lnTo>
                  <a:lnTo>
                    <a:pt x="443" y="50"/>
                  </a:lnTo>
                  <a:lnTo>
                    <a:pt x="508" y="58"/>
                  </a:lnTo>
                  <a:lnTo>
                    <a:pt x="516" y="58"/>
                  </a:lnTo>
                  <a:lnTo>
                    <a:pt x="590" y="58"/>
                  </a:lnTo>
                  <a:lnTo>
                    <a:pt x="582" y="107"/>
                  </a:lnTo>
                  <a:lnTo>
                    <a:pt x="582" y="148"/>
                  </a:lnTo>
                  <a:lnTo>
                    <a:pt x="574" y="181"/>
                  </a:lnTo>
                  <a:lnTo>
                    <a:pt x="574" y="222"/>
                  </a:lnTo>
                  <a:lnTo>
                    <a:pt x="574" y="271"/>
                  </a:lnTo>
                  <a:lnTo>
                    <a:pt x="565" y="312"/>
                  </a:lnTo>
                  <a:lnTo>
                    <a:pt x="557" y="377"/>
                  </a:lnTo>
                  <a:close/>
                </a:path>
              </a:pathLst>
            </a:custGeom>
            <a:solidFill>
              <a:schemeClr val="accent1">
                <a:lumMod val="10000"/>
                <a:lumOff val="90000"/>
              </a:schemeClr>
            </a:solidFill>
            <a:ln w="3175">
              <a:solidFill>
                <a:schemeClr val="tx1"/>
              </a:solidFill>
              <a:round/>
              <a:headEnd/>
              <a:tailEnd/>
            </a:ln>
          </p:spPr>
          <p:txBody>
            <a:bodyPr/>
            <a:lstStyle/>
            <a:p>
              <a:endParaRPr lang="en-US"/>
            </a:p>
          </p:txBody>
        </p:sp>
      </p:grpSp>
      <p:sp>
        <p:nvSpPr>
          <p:cNvPr id="69"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10</a:t>
            </a:fld>
            <a:endParaRPr lang="en-US"/>
          </a:p>
        </p:txBody>
      </p:sp>
      <p:sp>
        <p:nvSpPr>
          <p:cNvPr id="70" name="Rectangle 66"/>
          <p:cNvSpPr>
            <a:spLocks noChangeAspect="1" noChangeArrowheads="1"/>
          </p:cNvSpPr>
          <p:nvPr/>
        </p:nvSpPr>
        <p:spPr bwMode="auto">
          <a:xfrm>
            <a:off x="320040" y="1828800"/>
            <a:ext cx="180975" cy="120650"/>
          </a:xfrm>
          <a:prstGeom prst="rect">
            <a:avLst/>
          </a:prstGeom>
          <a:solidFill>
            <a:schemeClr val="bg1"/>
          </a:solidFill>
          <a:ln w="9525">
            <a:solidFill>
              <a:schemeClr val="tx1"/>
            </a:solidFill>
            <a:miter lim="800000"/>
            <a:headEnd/>
            <a:tailEnd/>
          </a:ln>
        </p:spPr>
        <p:txBody>
          <a:bodyPr wrap="none" anchor="ctr"/>
          <a:lstStyle/>
          <a:p>
            <a:endParaRPr lang="en-US" sz="2400"/>
          </a:p>
        </p:txBody>
      </p:sp>
      <p:sp>
        <p:nvSpPr>
          <p:cNvPr id="71" name="Rectangle 68"/>
          <p:cNvSpPr>
            <a:spLocks noChangeAspect="1" noChangeArrowheads="1"/>
          </p:cNvSpPr>
          <p:nvPr/>
        </p:nvSpPr>
        <p:spPr bwMode="auto">
          <a:xfrm>
            <a:off x="320040" y="2057400"/>
            <a:ext cx="180975" cy="120650"/>
          </a:xfrm>
          <a:prstGeom prst="rect">
            <a:avLst/>
          </a:prstGeom>
          <a:solidFill>
            <a:schemeClr val="accent1">
              <a:lumMod val="10000"/>
              <a:lumOff val="90000"/>
            </a:schemeClr>
          </a:solidFill>
          <a:ln w="9525">
            <a:solidFill>
              <a:schemeClr val="tx1"/>
            </a:solidFill>
            <a:miter lim="800000"/>
            <a:headEnd/>
            <a:tailEnd/>
          </a:ln>
        </p:spPr>
        <p:txBody>
          <a:bodyPr wrap="none" anchor="ctr"/>
          <a:lstStyle/>
          <a:p>
            <a:endParaRPr lang="en-US" sz="2400"/>
          </a:p>
        </p:txBody>
      </p:sp>
      <p:sp>
        <p:nvSpPr>
          <p:cNvPr id="72" name="Text Box 69"/>
          <p:cNvSpPr txBox="1">
            <a:spLocks noChangeAspect="1" noChangeArrowheads="1"/>
          </p:cNvSpPr>
          <p:nvPr/>
        </p:nvSpPr>
        <p:spPr bwMode="auto">
          <a:xfrm>
            <a:off x="548640" y="19659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-0.1% to -0.3%</a:t>
            </a:r>
            <a:endParaRPr lang="en-GB" sz="1200" dirty="0"/>
          </a:p>
        </p:txBody>
      </p:sp>
      <p:sp>
        <p:nvSpPr>
          <p:cNvPr id="73" name="Rectangle 70"/>
          <p:cNvSpPr>
            <a:spLocks noChangeAspect="1" noChangeArrowheads="1"/>
          </p:cNvSpPr>
          <p:nvPr/>
        </p:nvSpPr>
        <p:spPr bwMode="auto">
          <a:xfrm>
            <a:off x="320040" y="2286000"/>
            <a:ext cx="180975" cy="120650"/>
          </a:xfrm>
          <a:prstGeom prst="rect">
            <a:avLst/>
          </a:prstGeom>
          <a:solidFill>
            <a:schemeClr val="accent1">
              <a:lumMod val="25000"/>
              <a:lumOff val="75000"/>
            </a:schemeClr>
          </a:solidFill>
          <a:ln w="9525">
            <a:solidFill>
              <a:schemeClr val="tx1"/>
            </a:solidFill>
            <a:miter lim="800000"/>
            <a:headEnd/>
            <a:tailEnd/>
          </a:ln>
        </p:spPr>
        <p:txBody>
          <a:bodyPr wrap="none" anchor="ctr"/>
          <a:lstStyle/>
          <a:p>
            <a:endParaRPr lang="en-US" sz="2400"/>
          </a:p>
        </p:txBody>
      </p:sp>
      <p:sp>
        <p:nvSpPr>
          <p:cNvPr id="74" name="Text Box 71"/>
          <p:cNvSpPr txBox="1">
            <a:spLocks noChangeAspect="1" noChangeArrowheads="1"/>
          </p:cNvSpPr>
          <p:nvPr/>
        </p:nvSpPr>
        <p:spPr bwMode="auto">
          <a:xfrm>
            <a:off x="548640" y="2194560"/>
            <a:ext cx="109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0.0% to 0.1%</a:t>
            </a:r>
            <a:endParaRPr lang="en-GB" sz="1200" dirty="0">
              <a:cs typeface="Arial" charset="0"/>
            </a:endParaRPr>
          </a:p>
        </p:txBody>
      </p:sp>
      <p:sp>
        <p:nvSpPr>
          <p:cNvPr id="75" name="Rectangle 72"/>
          <p:cNvSpPr>
            <a:spLocks noChangeAspect="1" noChangeArrowheads="1"/>
          </p:cNvSpPr>
          <p:nvPr/>
        </p:nvSpPr>
        <p:spPr bwMode="auto">
          <a:xfrm>
            <a:off x="320040" y="2514600"/>
            <a:ext cx="180975" cy="120650"/>
          </a:xfrm>
          <a:prstGeom prst="rect">
            <a:avLst/>
          </a:prstGeom>
          <a:solidFill>
            <a:schemeClr val="accent1">
              <a:lumMod val="50000"/>
              <a:lumOff val="50000"/>
            </a:schemeClr>
          </a:solidFill>
          <a:ln w="9525">
            <a:solidFill>
              <a:schemeClr val="tx1"/>
            </a:solidFill>
            <a:miter lim="800000"/>
            <a:headEnd/>
            <a:tailEnd/>
          </a:ln>
        </p:spPr>
        <p:txBody>
          <a:bodyPr wrap="none" anchor="ctr"/>
          <a:lstStyle/>
          <a:p>
            <a:endParaRPr lang="en-US" sz="2400"/>
          </a:p>
        </p:txBody>
      </p:sp>
      <p:sp>
        <p:nvSpPr>
          <p:cNvPr id="76" name="Text Box 73"/>
          <p:cNvSpPr txBox="1">
            <a:spLocks noChangeAspect="1" noChangeArrowheads="1"/>
          </p:cNvSpPr>
          <p:nvPr/>
        </p:nvSpPr>
        <p:spPr bwMode="auto">
          <a:xfrm>
            <a:off x="548640" y="2423160"/>
            <a:ext cx="5341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0.2%</a:t>
            </a:r>
            <a:endParaRPr lang="en-GB" sz="1200" dirty="0"/>
          </a:p>
        </p:txBody>
      </p:sp>
      <p:sp>
        <p:nvSpPr>
          <p:cNvPr id="77" name="Rectangle 74"/>
          <p:cNvSpPr>
            <a:spLocks noChangeAspect="1" noChangeArrowheads="1"/>
          </p:cNvSpPr>
          <p:nvPr/>
        </p:nvSpPr>
        <p:spPr bwMode="auto">
          <a:xfrm>
            <a:off x="320040" y="2743200"/>
            <a:ext cx="180975" cy="120650"/>
          </a:xfrm>
          <a:prstGeom prst="rect">
            <a:avLst/>
          </a:prstGeom>
          <a:solidFill>
            <a:schemeClr val="accent1">
              <a:lumMod val="75000"/>
              <a:lumOff val="25000"/>
            </a:schemeClr>
          </a:solidFill>
          <a:ln w="9525">
            <a:solidFill>
              <a:schemeClr val="tx1"/>
            </a:solidFill>
            <a:miter lim="800000"/>
            <a:headEnd/>
            <a:tailEnd/>
          </a:ln>
        </p:spPr>
        <p:txBody>
          <a:bodyPr wrap="none" anchor="ctr"/>
          <a:lstStyle/>
          <a:p>
            <a:endParaRPr lang="en-US" sz="2400"/>
          </a:p>
        </p:txBody>
      </p:sp>
      <p:sp>
        <p:nvSpPr>
          <p:cNvPr id="78" name="Text Box 75"/>
          <p:cNvSpPr txBox="1">
            <a:spLocks noChangeAspect="1" noChangeArrowheads="1"/>
          </p:cNvSpPr>
          <p:nvPr/>
        </p:nvSpPr>
        <p:spPr bwMode="auto">
          <a:xfrm>
            <a:off x="548640" y="26517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0.3% to 0.4%</a:t>
            </a:r>
            <a:endParaRPr lang="en-GB" sz="1200" dirty="0"/>
          </a:p>
        </p:txBody>
      </p:sp>
      <p:sp>
        <p:nvSpPr>
          <p:cNvPr id="79" name="Text Box 67"/>
          <p:cNvSpPr txBox="1">
            <a:spLocks noChangeAspect="1" noChangeArrowheads="1"/>
          </p:cNvSpPr>
          <p:nvPr/>
        </p:nvSpPr>
        <p:spPr bwMode="auto">
          <a:xfrm>
            <a:off x="548640" y="17373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&lt;= -0.4%</a:t>
            </a:r>
            <a:endParaRPr lang="en-GB" sz="1200" dirty="0"/>
          </a:p>
        </p:txBody>
      </p:sp>
      <p:sp>
        <p:nvSpPr>
          <p:cNvPr id="80" name="Rectangle 74"/>
          <p:cNvSpPr>
            <a:spLocks noChangeAspect="1" noChangeArrowheads="1"/>
          </p:cNvSpPr>
          <p:nvPr/>
        </p:nvSpPr>
        <p:spPr bwMode="auto">
          <a:xfrm>
            <a:off x="320040" y="2971800"/>
            <a:ext cx="180975" cy="120650"/>
          </a:xfrm>
          <a:prstGeom prst="rect">
            <a:avLst/>
          </a:prstGeom>
          <a:solidFill>
            <a:schemeClr val="tx2"/>
          </a:solidFill>
          <a:ln w="9525">
            <a:solidFill>
              <a:schemeClr val="tx1"/>
            </a:solidFill>
            <a:miter lim="800000"/>
            <a:headEnd/>
            <a:tailEnd/>
          </a:ln>
        </p:spPr>
        <p:txBody>
          <a:bodyPr wrap="none" anchor="ctr"/>
          <a:lstStyle/>
          <a:p>
            <a:endParaRPr lang="en-US" sz="2400"/>
          </a:p>
        </p:txBody>
      </p:sp>
      <p:sp>
        <p:nvSpPr>
          <p:cNvPr id="81" name="Text Box 75"/>
          <p:cNvSpPr txBox="1">
            <a:spLocks noChangeAspect="1" noChangeArrowheads="1"/>
          </p:cNvSpPr>
          <p:nvPr/>
        </p:nvSpPr>
        <p:spPr bwMode="auto">
          <a:xfrm>
            <a:off x="548640" y="28803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&gt;= 0.5%</a:t>
            </a:r>
            <a:endParaRPr lang="en-GB" sz="1200" dirty="0"/>
          </a:p>
        </p:txBody>
      </p:sp>
      <p:sp>
        <p:nvSpPr>
          <p:cNvPr id="82" name="Content Placeholder 2"/>
          <p:cNvSpPr>
            <a:spLocks noGrp="1"/>
          </p:cNvSpPr>
          <p:nvPr>
            <p:ph idx="1"/>
          </p:nvPr>
        </p:nvSpPr>
        <p:spPr>
          <a:xfrm>
            <a:off x="323902" y="685800"/>
            <a:ext cx="8503920" cy="5022606"/>
          </a:xfrm>
        </p:spPr>
        <p:txBody>
          <a:bodyPr/>
          <a:lstStyle/>
          <a:p>
            <a:pPr marL="0" indent="0">
              <a:spcBef>
                <a:spcPts val="0"/>
              </a:spcBef>
              <a:spcAft>
                <a:spcPts val="0"/>
              </a:spcAft>
              <a:buNone/>
            </a:pPr>
            <a:r>
              <a:rPr lang="en-US" sz="1600" dirty="0"/>
              <a:t>Migration Magnets, 2011-2012</a:t>
            </a:r>
          </a:p>
        </p:txBody>
      </p:sp>
    </p:spTree>
    <p:extLst>
      <p:ext uri="{BB962C8B-B14F-4D97-AF65-F5344CB8AC3E}">
        <p14:creationId xmlns:p14="http://schemas.microsoft.com/office/powerpoint/2010/main" val="1455716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Rates Are Also Highly Variable Across the States</a:t>
            </a:r>
            <a:endParaRPr lang="en-US" dirty="0"/>
          </a:p>
        </p:txBody>
      </p:sp>
      <p:sp>
        <p:nvSpPr>
          <p:cNvPr id="4" name="Content Placeholder 3"/>
          <p:cNvSpPr>
            <a:spLocks noGrp="1"/>
          </p:cNvSpPr>
          <p:nvPr>
            <p:ph idx="13"/>
          </p:nvPr>
        </p:nvSpPr>
        <p:spPr/>
        <p:txBody>
          <a:bodyPr/>
          <a:lstStyle/>
          <a:p>
            <a:r>
              <a:rPr lang="en-US" dirty="0" smtClean="0"/>
              <a:t>Births per 1,000 women</a:t>
            </a:r>
          </a:p>
          <a:p>
            <a:r>
              <a:rPr lang="en-US" dirty="0" smtClean="0"/>
              <a:t>Source: National Center for Health Statistics</a:t>
            </a:r>
            <a:endParaRPr lang="en-US" dirty="0"/>
          </a:p>
        </p:txBody>
      </p:sp>
      <p:sp>
        <p:nvSpPr>
          <p:cNvPr id="5" name="Slide Number Placeholder 4"/>
          <p:cNvSpPr>
            <a:spLocks noGrp="1"/>
          </p:cNvSpPr>
          <p:nvPr>
            <p:ph type="sldNum" sz="quarter" idx="14"/>
          </p:nvPr>
        </p:nvSpPr>
        <p:spPr/>
        <p:txBody>
          <a:bodyPr/>
          <a:lstStyle/>
          <a:p>
            <a:pPr>
              <a:defRPr/>
            </a:pPr>
            <a:fld id="{DA7743F9-3CB3-4EC8-B03A-1EF288703B8D}" type="slidenum">
              <a:rPr lang="en-US" smtClean="0"/>
              <a:pPr>
                <a:defRPr/>
              </a:pPr>
              <a:t>11</a:t>
            </a:fld>
            <a:endParaRPr lang="en-US"/>
          </a:p>
        </p:txBody>
      </p:sp>
      <p:sp>
        <p:nvSpPr>
          <p:cNvPr id="6" name="Content Placeholder 5"/>
          <p:cNvSpPr>
            <a:spLocks noGrp="1"/>
          </p:cNvSpPr>
          <p:nvPr>
            <p:ph idx="1"/>
          </p:nvPr>
        </p:nvSpPr>
        <p:spPr/>
        <p:txBody>
          <a:bodyPr/>
          <a:lstStyle/>
          <a:p>
            <a:r>
              <a:rPr lang="en-US" sz="1600" dirty="0" smtClean="0"/>
              <a:t>State Birth Rate, 2013</a:t>
            </a:r>
            <a:endParaRPr lang="en-US" sz="1600" dirty="0"/>
          </a:p>
        </p:txBody>
      </p:sp>
      <p:sp>
        <p:nvSpPr>
          <p:cNvPr id="8" name="Rectangle 68"/>
          <p:cNvSpPr>
            <a:spLocks noChangeAspect="1" noChangeArrowheads="1"/>
          </p:cNvSpPr>
          <p:nvPr/>
        </p:nvSpPr>
        <p:spPr bwMode="auto">
          <a:xfrm>
            <a:off x="320040" y="2057400"/>
            <a:ext cx="180975" cy="120650"/>
          </a:xfrm>
          <a:prstGeom prst="rect">
            <a:avLst/>
          </a:prstGeom>
          <a:solidFill>
            <a:schemeClr val="bg1"/>
          </a:solidFill>
          <a:ln w="9525">
            <a:solidFill>
              <a:schemeClr val="tx1"/>
            </a:solidFill>
            <a:miter lim="800000"/>
            <a:headEnd/>
            <a:tailEnd/>
          </a:ln>
        </p:spPr>
        <p:txBody>
          <a:bodyPr wrap="none" anchor="ctr"/>
          <a:lstStyle/>
          <a:p>
            <a:endParaRPr lang="en-US" sz="2400"/>
          </a:p>
        </p:txBody>
      </p:sp>
      <p:sp>
        <p:nvSpPr>
          <p:cNvPr id="9" name="Text Box 69"/>
          <p:cNvSpPr txBox="1">
            <a:spLocks noChangeAspect="1" noChangeArrowheads="1"/>
          </p:cNvSpPr>
          <p:nvPr/>
        </p:nvSpPr>
        <p:spPr bwMode="auto">
          <a:xfrm>
            <a:off x="548640" y="19659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&lt;11</a:t>
            </a:r>
            <a:endParaRPr lang="en-GB" sz="1200" dirty="0"/>
          </a:p>
        </p:txBody>
      </p:sp>
      <p:sp>
        <p:nvSpPr>
          <p:cNvPr id="10" name="Rectangle 70"/>
          <p:cNvSpPr>
            <a:spLocks noChangeAspect="1" noChangeArrowheads="1"/>
          </p:cNvSpPr>
          <p:nvPr/>
        </p:nvSpPr>
        <p:spPr bwMode="auto">
          <a:xfrm>
            <a:off x="320040" y="2286000"/>
            <a:ext cx="180975" cy="120650"/>
          </a:xfrm>
          <a:prstGeom prst="rect">
            <a:avLst/>
          </a:prstGeom>
          <a:solidFill>
            <a:schemeClr val="bg1">
              <a:lumMod val="75000"/>
            </a:schemeClr>
          </a:solidFill>
          <a:ln w="9525">
            <a:solidFill>
              <a:schemeClr val="tx1"/>
            </a:solidFill>
            <a:miter lim="800000"/>
            <a:headEnd/>
            <a:tailEnd/>
          </a:ln>
        </p:spPr>
        <p:txBody>
          <a:bodyPr wrap="none" anchor="ctr"/>
          <a:lstStyle/>
          <a:p>
            <a:endParaRPr lang="en-US" sz="2400"/>
          </a:p>
        </p:txBody>
      </p:sp>
      <p:sp>
        <p:nvSpPr>
          <p:cNvPr id="11" name="Text Box 71"/>
          <p:cNvSpPr txBox="1">
            <a:spLocks noChangeAspect="1" noChangeArrowheads="1"/>
          </p:cNvSpPr>
          <p:nvPr/>
        </p:nvSpPr>
        <p:spPr bwMode="auto">
          <a:xfrm>
            <a:off x="548640" y="2194560"/>
            <a:ext cx="5643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11-12</a:t>
            </a:r>
            <a:endParaRPr lang="en-GB" sz="1200" dirty="0">
              <a:cs typeface="Arial" charset="0"/>
            </a:endParaRPr>
          </a:p>
        </p:txBody>
      </p:sp>
      <p:sp>
        <p:nvSpPr>
          <p:cNvPr id="12" name="Rectangle 72"/>
          <p:cNvSpPr>
            <a:spLocks noChangeAspect="1" noChangeArrowheads="1"/>
          </p:cNvSpPr>
          <p:nvPr/>
        </p:nvSpPr>
        <p:spPr bwMode="auto">
          <a:xfrm>
            <a:off x="320040" y="2514600"/>
            <a:ext cx="180975" cy="120650"/>
          </a:xfrm>
          <a:prstGeom prst="rect">
            <a:avLst/>
          </a:prstGeom>
          <a:solidFill>
            <a:srgbClr val="99CCFF"/>
          </a:solidFill>
          <a:ln w="9525">
            <a:solidFill>
              <a:schemeClr val="tx1"/>
            </a:solidFill>
            <a:miter lim="800000"/>
            <a:headEnd/>
            <a:tailEnd/>
          </a:ln>
        </p:spPr>
        <p:txBody>
          <a:bodyPr wrap="none" anchor="ctr"/>
          <a:lstStyle/>
          <a:p>
            <a:endParaRPr lang="en-US" sz="2400"/>
          </a:p>
        </p:txBody>
      </p:sp>
      <p:sp>
        <p:nvSpPr>
          <p:cNvPr id="13" name="Text Box 73"/>
          <p:cNvSpPr txBox="1">
            <a:spLocks noChangeAspect="1" noChangeArrowheads="1"/>
          </p:cNvSpPr>
          <p:nvPr/>
        </p:nvSpPr>
        <p:spPr bwMode="auto">
          <a:xfrm>
            <a:off x="548640" y="2423160"/>
            <a:ext cx="575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12-13</a:t>
            </a:r>
            <a:endParaRPr lang="en-GB" sz="1200" dirty="0"/>
          </a:p>
        </p:txBody>
      </p:sp>
      <p:sp>
        <p:nvSpPr>
          <p:cNvPr id="14" name="Rectangle 74"/>
          <p:cNvSpPr>
            <a:spLocks noChangeAspect="1" noChangeArrowheads="1"/>
          </p:cNvSpPr>
          <p:nvPr/>
        </p:nvSpPr>
        <p:spPr bwMode="auto">
          <a:xfrm>
            <a:off x="320040" y="2743200"/>
            <a:ext cx="180975" cy="120650"/>
          </a:xfrm>
          <a:prstGeom prst="rect">
            <a:avLst/>
          </a:prstGeom>
          <a:solidFill>
            <a:schemeClr val="accent1">
              <a:lumMod val="60000"/>
              <a:lumOff val="40000"/>
            </a:schemeClr>
          </a:solidFill>
          <a:ln w="9525">
            <a:solidFill>
              <a:schemeClr val="tx1"/>
            </a:solidFill>
            <a:miter lim="800000"/>
            <a:headEnd/>
            <a:tailEnd/>
          </a:ln>
        </p:spPr>
        <p:txBody>
          <a:bodyPr wrap="none" anchor="ctr"/>
          <a:lstStyle/>
          <a:p>
            <a:endParaRPr lang="en-US" sz="2400"/>
          </a:p>
        </p:txBody>
      </p:sp>
      <p:sp>
        <p:nvSpPr>
          <p:cNvPr id="15" name="Text Box 75"/>
          <p:cNvSpPr txBox="1">
            <a:spLocks noChangeAspect="1" noChangeArrowheads="1"/>
          </p:cNvSpPr>
          <p:nvPr/>
        </p:nvSpPr>
        <p:spPr bwMode="auto">
          <a:xfrm>
            <a:off x="548640" y="26517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13-14</a:t>
            </a:r>
            <a:endParaRPr lang="en-GB" sz="1200" dirty="0"/>
          </a:p>
        </p:txBody>
      </p:sp>
      <p:sp>
        <p:nvSpPr>
          <p:cNvPr id="17" name="Rectangle 74"/>
          <p:cNvSpPr>
            <a:spLocks noChangeAspect="1" noChangeArrowheads="1"/>
          </p:cNvSpPr>
          <p:nvPr/>
        </p:nvSpPr>
        <p:spPr bwMode="auto">
          <a:xfrm>
            <a:off x="320040" y="2971800"/>
            <a:ext cx="180975" cy="120650"/>
          </a:xfrm>
          <a:prstGeom prst="rect">
            <a:avLst/>
          </a:prstGeom>
          <a:solidFill>
            <a:schemeClr val="tx2"/>
          </a:solidFill>
          <a:ln w="9525">
            <a:solidFill>
              <a:schemeClr val="tx1"/>
            </a:solidFill>
            <a:miter lim="800000"/>
            <a:headEnd/>
            <a:tailEnd/>
          </a:ln>
        </p:spPr>
        <p:txBody>
          <a:bodyPr wrap="none" anchor="ctr"/>
          <a:lstStyle/>
          <a:p>
            <a:endParaRPr lang="en-US" sz="2400"/>
          </a:p>
        </p:txBody>
      </p:sp>
      <p:sp>
        <p:nvSpPr>
          <p:cNvPr id="18" name="Text Box 75"/>
          <p:cNvSpPr txBox="1">
            <a:spLocks noChangeAspect="1" noChangeArrowheads="1"/>
          </p:cNvSpPr>
          <p:nvPr/>
        </p:nvSpPr>
        <p:spPr bwMode="auto">
          <a:xfrm>
            <a:off x="548640" y="28803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14+</a:t>
            </a:r>
            <a:endParaRPr lang="en-GB" sz="1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71602"/>
            <a:ext cx="6766560" cy="436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1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1291852943"/>
              </p:ext>
            </p:extLst>
          </p:nvPr>
        </p:nvGraphicFramePr>
        <p:xfrm>
          <a:off x="481262" y="888665"/>
          <a:ext cx="8248401" cy="5004469"/>
        </p:xfrm>
        <a:graphic>
          <a:graphicData uri="http://schemas.openxmlformats.org/drawingml/2006/table">
            <a:tbl>
              <a:tblPr firstRow="1" firstCol="1" bandRow="1">
                <a:tableStyleId>{5C22544A-7EE6-4342-B048-85BDC9FD1C3A}</a:tableStyleId>
              </a:tblPr>
              <a:tblGrid>
                <a:gridCol w="712825"/>
                <a:gridCol w="1527482"/>
                <a:gridCol w="1425650"/>
                <a:gridCol w="1071916"/>
                <a:gridCol w="862894"/>
                <a:gridCol w="1120152"/>
                <a:gridCol w="1527482"/>
              </a:tblGrid>
              <a:tr h="301458">
                <a:tc gridSpan="3">
                  <a:txBody>
                    <a:bodyPr/>
                    <a:lstStyle/>
                    <a:p>
                      <a:pPr marL="0" marR="0" algn="l">
                        <a:lnSpc>
                          <a:spcPts val="1800"/>
                        </a:lnSpc>
                        <a:spcBef>
                          <a:spcPts val="0"/>
                        </a:spcBef>
                        <a:spcAft>
                          <a:spcPts val="300"/>
                        </a:spcAft>
                      </a:pPr>
                      <a:r>
                        <a:rPr lang="en-US" sz="1600" dirty="0">
                          <a:solidFill>
                            <a:schemeClr val="tx1"/>
                          </a:solidFill>
                          <a:effectLst/>
                        </a:rPr>
                        <a:t>Population </a:t>
                      </a:r>
                      <a:r>
                        <a:rPr lang="en-US" sz="1600" dirty="0" smtClean="0">
                          <a:solidFill>
                            <a:schemeClr val="tx1"/>
                          </a:solidFill>
                          <a:effectLst/>
                        </a:rPr>
                        <a:t>Growth</a:t>
                      </a:r>
                      <a:br>
                        <a:rPr lang="en-US" sz="1600" dirty="0" smtClean="0">
                          <a:solidFill>
                            <a:schemeClr val="tx1"/>
                          </a:solidFill>
                          <a:effectLst/>
                        </a:rPr>
                      </a:br>
                      <a:r>
                        <a:rPr lang="en-US" sz="1600" dirty="0" smtClean="0">
                          <a:solidFill>
                            <a:schemeClr val="tx1"/>
                          </a:solidFill>
                          <a:effectLst/>
                        </a:rPr>
                        <a:t>2000-10</a:t>
                      </a:r>
                      <a:endParaRPr lang="en-US" sz="1600" dirty="0">
                        <a:solidFill>
                          <a:schemeClr val="tx1"/>
                        </a:solidFill>
                        <a:effectLst/>
                        <a:latin typeface="Times New Roman"/>
                        <a:ea typeface="Times New Roman"/>
                      </a:endParaRPr>
                    </a:p>
                  </a:txBody>
                  <a:tcPr marL="14764" marR="14764" marT="0" marB="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algn="l">
                        <a:lnSpc>
                          <a:spcPts val="1800"/>
                        </a:lnSpc>
                        <a:spcBef>
                          <a:spcPts val="0"/>
                        </a:spcBef>
                        <a:spcAft>
                          <a:spcPts val="300"/>
                        </a:spcAft>
                      </a:pPr>
                      <a:r>
                        <a:rPr lang="en-US" sz="1600" dirty="0">
                          <a:solidFill>
                            <a:schemeClr val="tx1"/>
                          </a:solidFill>
                          <a:effectLst/>
                        </a:rPr>
                        <a:t> </a:t>
                      </a:r>
                      <a:endParaRPr lang="en-US" sz="1600" dirty="0">
                        <a:solidFill>
                          <a:schemeClr val="tx1"/>
                        </a:solidFill>
                        <a:effectLst/>
                        <a:latin typeface="Times New Roman"/>
                        <a:ea typeface="Times New Roman"/>
                      </a:endParaRPr>
                    </a:p>
                  </a:txBody>
                  <a:tcPr marL="14764" marR="14764"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marL="0" marR="0" algn="l">
                        <a:lnSpc>
                          <a:spcPts val="1800"/>
                        </a:lnSpc>
                        <a:spcBef>
                          <a:spcPts val="0"/>
                        </a:spcBef>
                        <a:spcAft>
                          <a:spcPts val="300"/>
                        </a:spcAft>
                      </a:pPr>
                      <a:r>
                        <a:rPr lang="en-US" sz="1600" dirty="0">
                          <a:solidFill>
                            <a:schemeClr val="tx1"/>
                          </a:solidFill>
                          <a:effectLst/>
                        </a:rPr>
                        <a:t>Growth in Housing </a:t>
                      </a:r>
                      <a:r>
                        <a:rPr lang="en-US" sz="1600" dirty="0" smtClean="0">
                          <a:solidFill>
                            <a:schemeClr val="tx1"/>
                          </a:solidFill>
                          <a:effectLst/>
                        </a:rPr>
                        <a:t>Units</a:t>
                      </a:r>
                      <a:br>
                        <a:rPr lang="en-US" sz="1600" dirty="0" smtClean="0">
                          <a:solidFill>
                            <a:schemeClr val="tx1"/>
                          </a:solidFill>
                          <a:effectLst/>
                        </a:rPr>
                      </a:br>
                      <a:r>
                        <a:rPr lang="en-US" sz="1600" dirty="0" smtClean="0">
                          <a:solidFill>
                            <a:schemeClr val="tx1"/>
                          </a:solidFill>
                          <a:effectLst/>
                        </a:rPr>
                        <a:t>2000-10</a:t>
                      </a:r>
                      <a:endParaRPr lang="en-US" sz="1600" dirty="0">
                        <a:solidFill>
                          <a:schemeClr val="tx1"/>
                        </a:solidFill>
                        <a:effectLst/>
                        <a:latin typeface="Times New Roman"/>
                        <a:ea typeface="Times New Roman"/>
                      </a:endParaRPr>
                    </a:p>
                  </a:txBody>
                  <a:tcPr marL="14764" marR="14764" marT="0" marB="0">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274053">
                <a:tc>
                  <a:txBody>
                    <a:bodyPr/>
                    <a:lstStyle/>
                    <a:p>
                      <a:pPr marL="0" marR="0" algn="ctr">
                        <a:lnSpc>
                          <a:spcPts val="1800"/>
                        </a:lnSpc>
                        <a:spcBef>
                          <a:spcPts val="0"/>
                        </a:spcBef>
                        <a:spcAft>
                          <a:spcPts val="300"/>
                        </a:spcAft>
                      </a:pPr>
                      <a:r>
                        <a:rPr lang="en-US" sz="1200" b="1" dirty="0">
                          <a:solidFill>
                            <a:srgbClr val="002060"/>
                          </a:solidFill>
                          <a:effectLst/>
                          <a:latin typeface="+mn-lt"/>
                          <a:cs typeface="Times New Roman" pitchFamily="18" charset="0"/>
                        </a:rPr>
                        <a:t>Rank</a:t>
                      </a:r>
                      <a:endParaRPr lang="en-US" sz="1200" b="1" dirty="0">
                        <a:solidFill>
                          <a:srgbClr val="002060"/>
                        </a:solidFill>
                        <a:effectLst/>
                        <a:latin typeface="+mn-lt"/>
                        <a:ea typeface="Times New Roman"/>
                        <a:cs typeface="Times New Roman" pitchFamily="18" charset="0"/>
                      </a:endParaRPr>
                    </a:p>
                  </a:txBody>
                  <a:tcPr marL="14764" marR="14764"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1800"/>
                        </a:lnSpc>
                        <a:spcBef>
                          <a:spcPts val="0"/>
                        </a:spcBef>
                        <a:spcAft>
                          <a:spcPts val="300"/>
                        </a:spcAft>
                      </a:pPr>
                      <a:r>
                        <a:rPr lang="en-US" sz="1200" b="1" dirty="0">
                          <a:solidFill>
                            <a:srgbClr val="002060"/>
                          </a:solidFill>
                          <a:effectLst/>
                          <a:latin typeface="+mn-lt"/>
                          <a:cs typeface="Times New Roman" pitchFamily="18" charset="0"/>
                        </a:rPr>
                        <a:t>State</a:t>
                      </a:r>
                      <a:endParaRPr lang="en-US" sz="1200" b="1" dirty="0">
                        <a:solidFill>
                          <a:srgbClr val="002060"/>
                        </a:solidFill>
                        <a:effectLst/>
                        <a:latin typeface="+mn-lt"/>
                        <a:ea typeface="Times New Roman"/>
                        <a:cs typeface="Times New Roman" pitchFamily="18" charset="0"/>
                      </a:endParaRPr>
                    </a:p>
                  </a:txBody>
                  <a:tcPr marL="14764" marR="14764"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b="1" dirty="0">
                          <a:solidFill>
                            <a:srgbClr val="002060"/>
                          </a:solidFill>
                          <a:effectLst/>
                          <a:latin typeface="+mn-lt"/>
                          <a:cs typeface="Times New Roman" pitchFamily="18" charset="0"/>
                        </a:rPr>
                        <a:t>Growth %</a:t>
                      </a:r>
                      <a:endParaRPr lang="en-US" sz="1200" b="1" dirty="0">
                        <a:solidFill>
                          <a:srgbClr val="002060"/>
                        </a:solidFill>
                        <a:effectLst/>
                        <a:latin typeface="+mn-lt"/>
                        <a:ea typeface="Times New Roman"/>
                        <a:cs typeface="Times New Roman" pitchFamily="18" charset="0"/>
                      </a:endParaRPr>
                    </a:p>
                  </a:txBody>
                  <a:tcPr marL="14764" marR="14764"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1800"/>
                        </a:lnSpc>
                        <a:spcBef>
                          <a:spcPts val="0"/>
                        </a:spcBef>
                        <a:spcAft>
                          <a:spcPts val="300"/>
                        </a:spcAft>
                      </a:pPr>
                      <a:r>
                        <a:rPr lang="en-US" sz="1200" dirty="0">
                          <a:solidFill>
                            <a:srgbClr val="002060"/>
                          </a:solidFill>
                          <a:effectLst/>
                          <a:latin typeface="+mn-lt"/>
                          <a:cs typeface="Times New Roman" pitchFamily="18" charset="0"/>
                        </a:rPr>
                        <a:t> </a:t>
                      </a:r>
                      <a:endParaRPr lang="en-US" sz="1200" dirty="0">
                        <a:solidFill>
                          <a:srgbClr val="002060"/>
                        </a:solidFill>
                        <a:effectLst/>
                        <a:latin typeface="+mn-lt"/>
                        <a:ea typeface="Times New Roman"/>
                        <a:cs typeface="Times New Roman" pitchFamily="18" charset="0"/>
                      </a:endParaRPr>
                    </a:p>
                  </a:txBody>
                  <a:tcPr marL="14764" marR="1476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b="1" dirty="0">
                          <a:solidFill>
                            <a:srgbClr val="002060"/>
                          </a:solidFill>
                          <a:effectLst/>
                          <a:latin typeface="+mn-lt"/>
                          <a:cs typeface="Times New Roman" pitchFamily="18" charset="0"/>
                        </a:rPr>
                        <a:t>Rank</a:t>
                      </a:r>
                      <a:endParaRPr lang="en-US" sz="1200" b="1" dirty="0">
                        <a:solidFill>
                          <a:srgbClr val="002060"/>
                        </a:solidFill>
                        <a:effectLst/>
                        <a:latin typeface="+mn-lt"/>
                        <a:ea typeface="Times New Roman"/>
                        <a:cs typeface="Times New Roman" pitchFamily="18" charset="0"/>
                      </a:endParaRPr>
                    </a:p>
                  </a:txBody>
                  <a:tcPr marL="14764" marR="14764"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1800"/>
                        </a:lnSpc>
                        <a:spcBef>
                          <a:spcPts val="0"/>
                        </a:spcBef>
                        <a:spcAft>
                          <a:spcPts val="300"/>
                        </a:spcAft>
                      </a:pPr>
                      <a:r>
                        <a:rPr lang="en-US" sz="1200" b="1" dirty="0">
                          <a:solidFill>
                            <a:srgbClr val="002060"/>
                          </a:solidFill>
                          <a:effectLst/>
                          <a:latin typeface="+mn-lt"/>
                          <a:cs typeface="Times New Roman" pitchFamily="18" charset="0"/>
                        </a:rPr>
                        <a:t>State</a:t>
                      </a:r>
                      <a:endParaRPr lang="en-US" sz="1200" b="1" dirty="0">
                        <a:solidFill>
                          <a:srgbClr val="002060"/>
                        </a:solidFill>
                        <a:effectLst/>
                        <a:latin typeface="+mn-lt"/>
                        <a:ea typeface="Times New Roman"/>
                        <a:cs typeface="Times New Roman" pitchFamily="18" charset="0"/>
                      </a:endParaRPr>
                    </a:p>
                  </a:txBody>
                  <a:tcPr marL="14764" marR="14764"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b="1" dirty="0">
                          <a:solidFill>
                            <a:srgbClr val="002060"/>
                          </a:solidFill>
                          <a:effectLst/>
                          <a:latin typeface="+mn-lt"/>
                          <a:cs typeface="Times New Roman" pitchFamily="18" charset="0"/>
                        </a:rPr>
                        <a:t>Growth %</a:t>
                      </a:r>
                      <a:endParaRPr lang="en-US" sz="1200" b="1" dirty="0">
                        <a:solidFill>
                          <a:srgbClr val="002060"/>
                        </a:solidFill>
                        <a:effectLst/>
                        <a:latin typeface="+mn-lt"/>
                        <a:ea typeface="Times New Roman"/>
                        <a:cs typeface="Times New Roman" pitchFamily="18" charset="0"/>
                      </a:endParaRPr>
                    </a:p>
                  </a:txBody>
                  <a:tcPr marL="14764" marR="14764"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2216">
                <a:tc>
                  <a:txBody>
                    <a:bodyPr/>
                    <a:lstStyle/>
                    <a:p>
                      <a:pPr marL="0" marR="0" algn="ctr">
                        <a:lnSpc>
                          <a:spcPts val="600"/>
                        </a:lnSpc>
                        <a:spcBef>
                          <a:spcPts val="150"/>
                        </a:spcBef>
                        <a:spcAft>
                          <a:spcPts val="150"/>
                        </a:spcAft>
                      </a:pPr>
                      <a:endParaRPr lang="en-US" sz="1200" dirty="0">
                        <a:solidFill>
                          <a:schemeClr val="tx1"/>
                        </a:solidFill>
                        <a:effectLst/>
                        <a:latin typeface="+mn-lt"/>
                        <a:ea typeface="Times New Roman"/>
                        <a:cs typeface="Times New Roman" pitchFamily="18" charset="0"/>
                      </a:endParaRPr>
                    </a:p>
                  </a:txBody>
                  <a:tcPr marL="14764" marR="14764" marT="0" marB="0" anchor="ctr">
                    <a:lnL w="12700" cmpd="sng">
                      <a:noFill/>
                    </a:lnL>
                    <a:lnR w="12700" cmpd="sng">
                      <a:noFill/>
                    </a:lnR>
                    <a:lnT w="6350" cap="flat" cmpd="sng" algn="ctr">
                      <a:solidFill>
                        <a:schemeClr val="tx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600"/>
                        </a:lnSpc>
                        <a:spcBef>
                          <a:spcPts val="150"/>
                        </a:spcBef>
                        <a:spcAft>
                          <a:spcPts val="150"/>
                        </a:spcAft>
                      </a:pPr>
                      <a:endParaRPr lang="en-US" sz="1200" dirty="0">
                        <a:solidFill>
                          <a:schemeClr val="tx1"/>
                        </a:solidFill>
                        <a:effectLst/>
                        <a:latin typeface="+mn-lt"/>
                        <a:ea typeface="Times New Roman"/>
                        <a:cs typeface="Times New Roman" pitchFamily="18" charset="0"/>
                      </a:endParaRPr>
                    </a:p>
                  </a:txBody>
                  <a:tcPr marL="14764" marR="14764" marT="0" marB="0" anchor="ctr">
                    <a:lnL w="12700" cmpd="sng">
                      <a:noFill/>
                    </a:lnL>
                    <a:lnR w="12700" cmpd="sng">
                      <a:noFill/>
                    </a:lnR>
                    <a:lnT w="6350" cap="flat" cmpd="sng" algn="ctr">
                      <a:solidFill>
                        <a:schemeClr val="tx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600"/>
                        </a:lnSpc>
                        <a:spcBef>
                          <a:spcPts val="150"/>
                        </a:spcBef>
                        <a:spcAft>
                          <a:spcPts val="150"/>
                        </a:spcAft>
                        <a:tabLst>
                          <a:tab pos="377190" algn="dec"/>
                        </a:tabLst>
                      </a:pPr>
                      <a:endParaRPr lang="en-US" sz="1200" dirty="0">
                        <a:solidFill>
                          <a:schemeClr val="tx1"/>
                        </a:solidFill>
                        <a:effectLst/>
                        <a:latin typeface="+mn-lt"/>
                        <a:ea typeface="Times New Roman"/>
                        <a:cs typeface="Times New Roman" pitchFamily="18" charset="0"/>
                      </a:endParaRPr>
                    </a:p>
                  </a:txBody>
                  <a:tcPr marL="14764" marR="14764" marT="0" marB="0" anchor="ctr">
                    <a:lnL w="12700" cmpd="sng">
                      <a:noFill/>
                    </a:lnL>
                    <a:lnR w="12700" cmpd="sng">
                      <a:noFill/>
                    </a:lnR>
                    <a:lnT w="6350" cap="flat" cmpd="sng" algn="ctr">
                      <a:solidFill>
                        <a:schemeClr val="tx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600"/>
                        </a:lnSpc>
                        <a:spcBef>
                          <a:spcPts val="150"/>
                        </a:spcBef>
                        <a:spcAft>
                          <a:spcPts val="150"/>
                        </a:spcAft>
                      </a:pPr>
                      <a:endParaRPr lang="en-US" sz="1200" dirty="0">
                        <a:solidFill>
                          <a:schemeClr val="tx1"/>
                        </a:solidFill>
                        <a:effectLst/>
                        <a:latin typeface="+mn-lt"/>
                        <a:ea typeface="Times New Roman"/>
                        <a:cs typeface="Times New Roman" pitchFamily="18" charset="0"/>
                      </a:endParaRPr>
                    </a:p>
                  </a:txBody>
                  <a:tcPr marL="14764" marR="147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600"/>
                        </a:lnSpc>
                        <a:spcBef>
                          <a:spcPts val="150"/>
                        </a:spcBef>
                        <a:spcAft>
                          <a:spcPts val="150"/>
                        </a:spcAft>
                      </a:pPr>
                      <a:endParaRPr lang="en-US" sz="1200" dirty="0">
                        <a:solidFill>
                          <a:schemeClr val="tx1"/>
                        </a:solidFill>
                        <a:effectLst/>
                        <a:latin typeface="+mn-lt"/>
                        <a:ea typeface="Times New Roman"/>
                        <a:cs typeface="Times New Roman" pitchFamily="18" charset="0"/>
                      </a:endParaRPr>
                    </a:p>
                  </a:txBody>
                  <a:tcPr marL="14764" marR="14764" marT="0" marB="0" anchor="ctr">
                    <a:lnL w="12700" cmpd="sng">
                      <a:noFill/>
                    </a:lnL>
                    <a:lnR w="12700" cmpd="sng">
                      <a:noFill/>
                    </a:lnR>
                    <a:lnT w="6350" cap="flat" cmpd="sng" algn="ctr">
                      <a:solidFill>
                        <a:schemeClr val="tx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600"/>
                        </a:lnSpc>
                        <a:spcBef>
                          <a:spcPts val="150"/>
                        </a:spcBef>
                        <a:spcAft>
                          <a:spcPts val="150"/>
                        </a:spcAft>
                      </a:pPr>
                      <a:endParaRPr lang="en-US" sz="1200" dirty="0">
                        <a:solidFill>
                          <a:schemeClr val="tx1"/>
                        </a:solidFill>
                        <a:effectLst/>
                        <a:latin typeface="+mn-lt"/>
                        <a:ea typeface="Times New Roman"/>
                        <a:cs typeface="Times New Roman" pitchFamily="18" charset="0"/>
                      </a:endParaRPr>
                    </a:p>
                  </a:txBody>
                  <a:tcPr marL="14764" marR="14764" marT="0" marB="0" anchor="ctr">
                    <a:lnL w="12700" cmpd="sng">
                      <a:noFill/>
                    </a:lnL>
                    <a:lnR w="12700" cmpd="sng">
                      <a:noFill/>
                    </a:lnR>
                    <a:lnT w="6350" cap="flat" cmpd="sng" algn="ctr">
                      <a:solidFill>
                        <a:schemeClr val="tx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600"/>
                        </a:lnSpc>
                        <a:spcBef>
                          <a:spcPts val="150"/>
                        </a:spcBef>
                        <a:spcAft>
                          <a:spcPts val="150"/>
                        </a:spcAft>
                        <a:tabLst>
                          <a:tab pos="411480" algn="dec"/>
                        </a:tabLst>
                      </a:pPr>
                      <a:endParaRPr lang="en-US" sz="1200" dirty="0">
                        <a:solidFill>
                          <a:schemeClr val="tx1"/>
                        </a:solidFill>
                        <a:effectLst/>
                        <a:latin typeface="+mn-lt"/>
                        <a:ea typeface="Times New Roman"/>
                        <a:cs typeface="Times New Roman" pitchFamily="18" charset="0"/>
                      </a:endParaRPr>
                    </a:p>
                  </a:txBody>
                  <a:tcPr marL="14764" marR="14764" marT="0" marB="0" anchor="ctr">
                    <a:lnL w="12700" cmpd="sng">
                      <a:noFill/>
                    </a:lnL>
                    <a:lnR w="12700" cmpd="sng">
                      <a:noFill/>
                    </a:lnR>
                    <a:lnT w="6350" cap="flat" cmpd="sng" algn="ctr">
                      <a:solidFill>
                        <a:schemeClr val="tx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66510">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1</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Nevada</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35.1%</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1</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Nevada</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41%</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66510">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2</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Arizona</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24.6%</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 </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2</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Arizona</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29%</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3</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Utah</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23.8%</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 </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3</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a:solidFill>
                            <a:schemeClr val="tx1"/>
                          </a:solidFill>
                          <a:effectLst/>
                          <a:latin typeface="+mn-lt"/>
                          <a:cs typeface="Times New Roman" pitchFamily="18" charset="0"/>
                        </a:rPr>
                        <a:t>Utah</a:t>
                      </a:r>
                      <a:endParaRPr lang="en-US" sz="120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27%</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4</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Idaho</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21.1%</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 </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4</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Idaho</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26%</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150"/>
                        </a:spcBef>
                        <a:spcAft>
                          <a:spcPts val="150"/>
                        </a:spcAft>
                      </a:pPr>
                      <a:r>
                        <a:rPr lang="en-US" sz="1200">
                          <a:solidFill>
                            <a:schemeClr val="tx1"/>
                          </a:solidFill>
                          <a:effectLst/>
                          <a:latin typeface="+mn-lt"/>
                          <a:cs typeface="Times New Roman" pitchFamily="18" charset="0"/>
                        </a:rPr>
                        <a:t>5</a:t>
                      </a:r>
                      <a:endParaRPr lang="en-US" sz="120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a:solidFill>
                            <a:schemeClr val="tx1"/>
                          </a:solidFill>
                          <a:effectLst/>
                          <a:latin typeface="+mn-lt"/>
                          <a:cs typeface="Times New Roman" pitchFamily="18" charset="0"/>
                        </a:rPr>
                        <a:t>Texas</a:t>
                      </a:r>
                      <a:endParaRPr lang="en-US" sz="120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20.6%</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5</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Georgia</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24%</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4699">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6</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N. Carolina</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18.5%</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 </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6</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Florida</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23%</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99962">
                <a:tc>
                  <a:txBody>
                    <a:bodyPr/>
                    <a:lstStyle/>
                    <a:p>
                      <a:pPr marL="0" marR="0" algn="ctr">
                        <a:lnSpc>
                          <a:spcPct val="150000"/>
                        </a:lnSpc>
                        <a:spcBef>
                          <a:spcPts val="150"/>
                        </a:spcBef>
                        <a:spcAft>
                          <a:spcPts val="150"/>
                        </a:spcAft>
                      </a:pPr>
                      <a:r>
                        <a:rPr lang="en-US" sz="1200">
                          <a:solidFill>
                            <a:schemeClr val="tx1"/>
                          </a:solidFill>
                          <a:effectLst/>
                          <a:latin typeface="+mn-lt"/>
                          <a:cs typeface="Times New Roman" pitchFamily="18" charset="0"/>
                        </a:rPr>
                        <a:t>7</a:t>
                      </a:r>
                      <a:endParaRPr lang="en-US" sz="120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Georgia</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18.3%</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 </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7</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N. Carolina</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22%</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8</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Florida</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17.6%</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 </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8</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Texas</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22%</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9</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Colorado</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16.9%</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 </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9</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Colorado</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22%</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88151">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10</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S. Carolina</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15.3%</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endParaRPr lang="en-US" sz="120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10</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S. Carolina</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22%</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64351">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11</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Delaware</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14.6%</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11</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Delaware</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18%</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88151">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12</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Wyoming</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14.1%</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 </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12</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Alaska</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18%</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09614">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13</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Washington</a:t>
                      </a:r>
                      <a:endParaRPr lang="en-US" sz="1200" dirty="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14.1%</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 </a:t>
                      </a:r>
                      <a:endParaRPr lang="en-US" sz="1200"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13</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a:solidFill>
                            <a:schemeClr val="tx1"/>
                          </a:solidFill>
                          <a:effectLst/>
                          <a:latin typeface="+mn-lt"/>
                          <a:cs typeface="Times New Roman" pitchFamily="18" charset="0"/>
                        </a:rPr>
                        <a:t>Washington</a:t>
                      </a:r>
                      <a:endParaRPr lang="en-US" sz="120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17%</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50000"/>
                        </a:lnSpc>
                        <a:spcBef>
                          <a:spcPts val="150"/>
                        </a:spcBef>
                        <a:spcAft>
                          <a:spcPts val="150"/>
                        </a:spcAft>
                      </a:pPr>
                      <a:r>
                        <a:rPr lang="en-US" sz="1200">
                          <a:solidFill>
                            <a:schemeClr val="tx1"/>
                          </a:solidFill>
                          <a:effectLst/>
                          <a:latin typeface="+mn-lt"/>
                          <a:cs typeface="Times New Roman" pitchFamily="18" charset="0"/>
                        </a:rPr>
                        <a:t>14</a:t>
                      </a:r>
                      <a:endParaRPr lang="en-US" sz="120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a:solidFill>
                            <a:schemeClr val="tx1"/>
                          </a:solidFill>
                          <a:effectLst/>
                          <a:latin typeface="+mn-lt"/>
                          <a:cs typeface="Times New Roman" pitchFamily="18" charset="0"/>
                        </a:rPr>
                        <a:t>Alaska</a:t>
                      </a:r>
                      <a:endParaRPr lang="en-US" sz="1200">
                        <a:solidFill>
                          <a:schemeClr val="tx1"/>
                        </a:solidFill>
                        <a:effectLst/>
                        <a:latin typeface="+mn-lt"/>
                        <a:ea typeface="Times New Roman"/>
                        <a:cs typeface="Times New Roman" pitchFamily="18" charset="0"/>
                      </a:endParaRPr>
                    </a:p>
                  </a:txBody>
                  <a:tcPr marL="0" marR="1476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13.3%</a:t>
                      </a:r>
                      <a:endParaRPr lang="en-US" sz="1200" dirty="0">
                        <a:solidFill>
                          <a:schemeClr val="tx1"/>
                        </a:solidFill>
                        <a:effectLst/>
                        <a:latin typeface="+mn-lt"/>
                        <a:ea typeface="Times New Roman"/>
                        <a:cs typeface="Times New Roman" pitchFamily="18" charset="0"/>
                      </a:endParaRPr>
                    </a:p>
                  </a:txBody>
                  <a:tcPr marL="0" marR="365760" marT="0" marB="0" anchor="ctr">
                    <a:lnL w="6350" cap="flat" cmpd="sng" algn="ctr">
                      <a:no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a:solidFill>
                            <a:schemeClr val="tx1"/>
                          </a:solidFill>
                          <a:effectLst/>
                          <a:latin typeface="+mn-lt"/>
                          <a:cs typeface="Times New Roman" pitchFamily="18" charset="0"/>
                        </a:rPr>
                        <a:t> </a:t>
                      </a:r>
                      <a:endParaRPr lang="en-US" sz="120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14</a:t>
                      </a:r>
                      <a:endParaRPr lang="en-US" sz="1200" b="1"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a:solidFill>
                            <a:schemeClr val="tx1"/>
                          </a:solidFill>
                          <a:effectLst/>
                          <a:latin typeface="+mn-lt"/>
                          <a:cs typeface="Times New Roman" pitchFamily="18" charset="0"/>
                        </a:rPr>
                        <a:t>Montana</a:t>
                      </a:r>
                      <a:endParaRPr lang="en-US" sz="120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17%</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49058">
                <a:tc>
                  <a:txBody>
                    <a:bodyPr/>
                    <a:lstStyle/>
                    <a:p>
                      <a:pPr marL="0" marR="0" algn="ctr">
                        <a:lnSpc>
                          <a:spcPct val="150000"/>
                        </a:lnSpc>
                        <a:spcBef>
                          <a:spcPts val="150"/>
                        </a:spcBef>
                        <a:spcAft>
                          <a:spcPts val="150"/>
                        </a:spcAft>
                      </a:pPr>
                      <a:r>
                        <a:rPr lang="en-US" sz="1200" dirty="0">
                          <a:solidFill>
                            <a:schemeClr val="tx1"/>
                          </a:solidFill>
                          <a:effectLst/>
                          <a:latin typeface="+mn-lt"/>
                          <a:cs typeface="Times New Roman" pitchFamily="18" charset="0"/>
                        </a:rPr>
                        <a:t>15</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New Mexico</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377190" algn="dec"/>
                        </a:tabLst>
                      </a:pPr>
                      <a:r>
                        <a:rPr lang="en-US" sz="1200" dirty="0">
                          <a:solidFill>
                            <a:schemeClr val="tx1"/>
                          </a:solidFill>
                          <a:effectLst/>
                          <a:latin typeface="+mn-lt"/>
                          <a:cs typeface="Times New Roman" pitchFamily="18" charset="0"/>
                        </a:rPr>
                        <a:t>13.2%</a:t>
                      </a:r>
                      <a:endParaRPr lang="en-US" sz="1200" dirty="0">
                        <a:solidFill>
                          <a:schemeClr val="tx1"/>
                        </a:solidFill>
                        <a:effectLst/>
                        <a:latin typeface="+mn-lt"/>
                        <a:ea typeface="Times New Roman"/>
                        <a:cs typeface="Times New Roman" pitchFamily="18" charset="0"/>
                      </a:endParaRPr>
                    </a:p>
                  </a:txBody>
                  <a:tcPr marL="0" marR="365760"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 </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150"/>
                        </a:spcBef>
                        <a:spcAft>
                          <a:spcPts val="150"/>
                        </a:spcAft>
                      </a:pPr>
                      <a:r>
                        <a:rPr lang="en-US" sz="1200" b="1" dirty="0">
                          <a:solidFill>
                            <a:schemeClr val="tx1"/>
                          </a:solidFill>
                          <a:effectLst/>
                          <a:latin typeface="+mn-lt"/>
                          <a:cs typeface="Times New Roman" pitchFamily="18" charset="0"/>
                        </a:rPr>
                        <a:t>15</a:t>
                      </a:r>
                      <a:endParaRPr lang="en-US" sz="1200" b="1" dirty="0">
                        <a:solidFill>
                          <a:schemeClr val="tx1"/>
                        </a:solidFill>
                        <a:effectLst/>
                        <a:latin typeface="+mn-lt"/>
                        <a:ea typeface="Times New Roman"/>
                        <a:cs typeface="Times New Roman" pitchFamily="18" charset="0"/>
                      </a:endParaRPr>
                    </a:p>
                  </a:txBody>
                  <a:tcPr marL="0" marR="14764" marT="0" marB="0"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ct val="150000"/>
                        </a:lnSpc>
                        <a:spcBef>
                          <a:spcPts val="150"/>
                        </a:spcBef>
                        <a:spcAft>
                          <a:spcPts val="150"/>
                        </a:spcAft>
                      </a:pPr>
                      <a:r>
                        <a:rPr lang="en-US" sz="1200" dirty="0">
                          <a:solidFill>
                            <a:schemeClr val="tx1"/>
                          </a:solidFill>
                          <a:effectLst/>
                          <a:latin typeface="+mn-lt"/>
                          <a:cs typeface="Times New Roman" pitchFamily="18" charset="0"/>
                        </a:rPr>
                        <a:t>Wyoming</a:t>
                      </a:r>
                      <a:endParaRPr lang="en-US" sz="1200" dirty="0">
                        <a:solidFill>
                          <a:schemeClr val="tx1"/>
                        </a:solidFill>
                        <a:effectLst/>
                        <a:latin typeface="+mn-lt"/>
                        <a:ea typeface="Times New Roman"/>
                        <a:cs typeface="Times New Roman" pitchFamily="18" charset="0"/>
                      </a:endParaRPr>
                    </a:p>
                  </a:txBody>
                  <a:tcPr marL="0"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50000"/>
                        </a:lnSpc>
                        <a:spcBef>
                          <a:spcPts val="150"/>
                        </a:spcBef>
                        <a:spcAft>
                          <a:spcPts val="150"/>
                        </a:spcAft>
                        <a:tabLst>
                          <a:tab pos="411480" algn="dec"/>
                        </a:tabLst>
                      </a:pPr>
                      <a:r>
                        <a:rPr lang="en-US" sz="1200" dirty="0">
                          <a:solidFill>
                            <a:schemeClr val="tx1"/>
                          </a:solidFill>
                          <a:effectLst/>
                          <a:latin typeface="+mn-lt"/>
                          <a:cs typeface="Times New Roman" pitchFamily="18" charset="0"/>
                        </a:rPr>
                        <a:t>17%</a:t>
                      </a:r>
                      <a:endParaRPr lang="en-US" sz="1200" dirty="0">
                        <a:solidFill>
                          <a:schemeClr val="tx1"/>
                        </a:solidFill>
                        <a:effectLst/>
                        <a:latin typeface="+mn-lt"/>
                        <a:ea typeface="Times New Roman"/>
                        <a:cs typeface="Times New Roman" pitchFamily="18" charset="0"/>
                      </a:endParaRPr>
                    </a:p>
                  </a:txBody>
                  <a:tcPr marL="0" marR="457200" marT="0" marB="0"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ts val="600"/>
                        </a:lnSpc>
                        <a:spcBef>
                          <a:spcPts val="150"/>
                        </a:spcBef>
                        <a:spcAft>
                          <a:spcPts val="150"/>
                        </a:spcAft>
                      </a:pPr>
                      <a:endParaRPr lang="en-US" sz="600" dirty="0">
                        <a:solidFill>
                          <a:schemeClr val="tx1"/>
                        </a:solidFill>
                        <a:effectLst/>
                        <a:latin typeface="Times New Roman" pitchFamily="18" charset="0"/>
                        <a:ea typeface="Times New Roman"/>
                        <a:cs typeface="Times New Roman" pitchFamily="18" charset="0"/>
                      </a:endParaRPr>
                    </a:p>
                  </a:txBody>
                  <a:tcPr marL="14764" marR="14764"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600"/>
                        </a:lnSpc>
                        <a:spcBef>
                          <a:spcPts val="150"/>
                        </a:spcBef>
                        <a:spcAft>
                          <a:spcPts val="150"/>
                        </a:spcAft>
                      </a:pPr>
                      <a:endParaRPr lang="en-US" sz="600" dirty="0">
                        <a:solidFill>
                          <a:schemeClr val="tx1"/>
                        </a:solidFill>
                        <a:effectLst/>
                        <a:latin typeface="Times New Roman" pitchFamily="18" charset="0"/>
                        <a:ea typeface="Times New Roman"/>
                        <a:cs typeface="Times New Roman" pitchFamily="18" charset="0"/>
                      </a:endParaRPr>
                    </a:p>
                  </a:txBody>
                  <a:tcPr marL="14764" marR="14764"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600"/>
                        </a:lnSpc>
                        <a:spcBef>
                          <a:spcPts val="150"/>
                        </a:spcBef>
                        <a:spcAft>
                          <a:spcPts val="150"/>
                        </a:spcAft>
                        <a:tabLst>
                          <a:tab pos="377190" algn="dec"/>
                        </a:tabLst>
                      </a:pPr>
                      <a:endParaRPr lang="en-US" sz="600" dirty="0">
                        <a:solidFill>
                          <a:schemeClr val="tx1"/>
                        </a:solidFill>
                        <a:effectLst/>
                        <a:latin typeface="Times New Roman" pitchFamily="18" charset="0"/>
                        <a:ea typeface="Times New Roman"/>
                        <a:cs typeface="Times New Roman" pitchFamily="18" charset="0"/>
                      </a:endParaRPr>
                    </a:p>
                  </a:txBody>
                  <a:tcPr marL="14764" marR="14764"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600"/>
                        </a:lnSpc>
                        <a:spcBef>
                          <a:spcPts val="150"/>
                        </a:spcBef>
                        <a:spcAft>
                          <a:spcPts val="150"/>
                        </a:spcAft>
                      </a:pPr>
                      <a:endParaRPr lang="en-US" sz="600" dirty="0">
                        <a:solidFill>
                          <a:schemeClr val="tx1"/>
                        </a:solidFill>
                        <a:effectLst/>
                        <a:latin typeface="Times New Roman" pitchFamily="18" charset="0"/>
                        <a:ea typeface="Times New Roman"/>
                        <a:cs typeface="Times New Roman" pitchFamily="18" charset="0"/>
                      </a:endParaRPr>
                    </a:p>
                  </a:txBody>
                  <a:tcPr marL="14764" marR="147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ts val="600"/>
                        </a:lnSpc>
                        <a:spcBef>
                          <a:spcPts val="150"/>
                        </a:spcBef>
                        <a:spcAft>
                          <a:spcPts val="150"/>
                        </a:spcAft>
                      </a:pPr>
                      <a:endParaRPr lang="en-US" sz="600" dirty="0">
                        <a:solidFill>
                          <a:schemeClr val="tx1"/>
                        </a:solidFill>
                        <a:effectLst/>
                        <a:latin typeface="Times New Roman" pitchFamily="18" charset="0"/>
                        <a:ea typeface="Times New Roman"/>
                        <a:cs typeface="Times New Roman" pitchFamily="18" charset="0"/>
                      </a:endParaRPr>
                    </a:p>
                  </a:txBody>
                  <a:tcPr marL="14764"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600"/>
                        </a:lnSpc>
                        <a:spcBef>
                          <a:spcPts val="150"/>
                        </a:spcBef>
                        <a:spcAft>
                          <a:spcPts val="150"/>
                        </a:spcAft>
                      </a:pPr>
                      <a:endParaRPr lang="en-US" sz="600" dirty="0">
                        <a:solidFill>
                          <a:schemeClr val="tx1"/>
                        </a:solidFill>
                        <a:effectLst/>
                        <a:latin typeface="Times New Roman" pitchFamily="18" charset="0"/>
                        <a:ea typeface="Times New Roman"/>
                        <a:cs typeface="Times New Roman" pitchFamily="18" charset="0"/>
                      </a:endParaRPr>
                    </a:p>
                  </a:txBody>
                  <a:tcPr marL="14764"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a:lnSpc>
                          <a:spcPts val="600"/>
                        </a:lnSpc>
                        <a:spcBef>
                          <a:spcPts val="150"/>
                        </a:spcBef>
                        <a:spcAft>
                          <a:spcPts val="150"/>
                        </a:spcAft>
                        <a:tabLst>
                          <a:tab pos="411480" algn="dec"/>
                        </a:tabLst>
                      </a:pPr>
                      <a:endParaRPr lang="en-US" sz="600" dirty="0">
                        <a:solidFill>
                          <a:schemeClr val="tx1"/>
                        </a:solidFill>
                        <a:effectLst/>
                        <a:latin typeface="Times New Roman" pitchFamily="18" charset="0"/>
                        <a:ea typeface="Times New Roman"/>
                        <a:cs typeface="Times New Roman" pitchFamily="18" charset="0"/>
                      </a:endParaRPr>
                    </a:p>
                  </a:txBody>
                  <a:tcPr marL="14764" marR="14764" marT="0" marB="0" anchor="ctr">
                    <a:lnL w="12700" cmpd="sng">
                      <a:noFill/>
                    </a:lnL>
                    <a:lnR w="12700" cmpd="sng">
                      <a:noFill/>
                    </a:lnR>
                    <a:lnT w="3175"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5" name="Straight Connector 24"/>
          <p:cNvCxnSpPr/>
          <p:nvPr/>
        </p:nvCxnSpPr>
        <p:spPr>
          <a:xfrm>
            <a:off x="4138890" y="1840832"/>
            <a:ext cx="1082815" cy="0"/>
          </a:xfrm>
          <a:prstGeom prst="line">
            <a:avLst/>
          </a:prstGeom>
          <a:noFill/>
          <a:ln w="19050" cap="flat" cmpd="sng" algn="ctr">
            <a:solidFill>
              <a:srgbClr val="FF0000"/>
            </a:solidFill>
            <a:prstDash val="solid"/>
          </a:ln>
          <a:effectLst/>
        </p:spPr>
      </p:cxnSp>
      <p:cxnSp>
        <p:nvCxnSpPr>
          <p:cNvPr id="34" name="Straight Connector 33"/>
          <p:cNvCxnSpPr/>
          <p:nvPr/>
        </p:nvCxnSpPr>
        <p:spPr>
          <a:xfrm flipV="1">
            <a:off x="4155234" y="2129589"/>
            <a:ext cx="1066471" cy="1"/>
          </a:xfrm>
          <a:prstGeom prst="line">
            <a:avLst/>
          </a:prstGeom>
          <a:noFill/>
          <a:ln w="19050" cap="flat" cmpd="sng" algn="ctr">
            <a:solidFill>
              <a:srgbClr val="FF0000"/>
            </a:solidFill>
            <a:prstDash val="solid"/>
          </a:ln>
          <a:effectLst/>
        </p:spPr>
      </p:cxnSp>
      <p:cxnSp>
        <p:nvCxnSpPr>
          <p:cNvPr id="35" name="Straight Connector 34"/>
          <p:cNvCxnSpPr/>
          <p:nvPr/>
        </p:nvCxnSpPr>
        <p:spPr>
          <a:xfrm>
            <a:off x="4138890" y="2406316"/>
            <a:ext cx="1082815" cy="0"/>
          </a:xfrm>
          <a:prstGeom prst="line">
            <a:avLst/>
          </a:prstGeom>
          <a:noFill/>
          <a:ln w="19050" cap="flat" cmpd="sng" algn="ctr">
            <a:solidFill>
              <a:srgbClr val="FF0000"/>
            </a:solidFill>
            <a:prstDash val="solid"/>
          </a:ln>
          <a:effectLst/>
        </p:spPr>
      </p:cxnSp>
      <p:cxnSp>
        <p:nvCxnSpPr>
          <p:cNvPr id="36" name="Straight Connector 35"/>
          <p:cNvCxnSpPr/>
          <p:nvPr/>
        </p:nvCxnSpPr>
        <p:spPr>
          <a:xfrm flipV="1">
            <a:off x="4155234" y="2683042"/>
            <a:ext cx="1066471" cy="1"/>
          </a:xfrm>
          <a:prstGeom prst="line">
            <a:avLst/>
          </a:prstGeom>
          <a:noFill/>
          <a:ln w="19050" cap="flat" cmpd="sng" algn="ctr">
            <a:solidFill>
              <a:srgbClr val="FF0000"/>
            </a:solidFill>
            <a:prstDash val="solid"/>
          </a:ln>
          <a:effectLst/>
        </p:spPr>
      </p:cxnSp>
      <p:cxnSp>
        <p:nvCxnSpPr>
          <p:cNvPr id="37" name="Straight Connector 36"/>
          <p:cNvCxnSpPr/>
          <p:nvPr/>
        </p:nvCxnSpPr>
        <p:spPr>
          <a:xfrm>
            <a:off x="4155234" y="2909189"/>
            <a:ext cx="1066471" cy="856696"/>
          </a:xfrm>
          <a:prstGeom prst="line">
            <a:avLst/>
          </a:prstGeom>
          <a:noFill/>
          <a:ln w="19050" cap="flat" cmpd="sng" algn="ctr">
            <a:solidFill>
              <a:srgbClr val="FF0000"/>
            </a:solidFill>
            <a:prstDash val="solid"/>
          </a:ln>
          <a:effectLst/>
        </p:spPr>
      </p:cxnSp>
      <p:cxnSp>
        <p:nvCxnSpPr>
          <p:cNvPr id="38" name="Straight Connector 37"/>
          <p:cNvCxnSpPr/>
          <p:nvPr/>
        </p:nvCxnSpPr>
        <p:spPr>
          <a:xfrm flipV="1">
            <a:off x="4138890" y="3006612"/>
            <a:ext cx="1082815" cy="516523"/>
          </a:xfrm>
          <a:prstGeom prst="line">
            <a:avLst/>
          </a:prstGeom>
          <a:noFill/>
          <a:ln w="19050" cap="flat" cmpd="sng" algn="ctr">
            <a:solidFill>
              <a:srgbClr val="FF0000"/>
            </a:solidFill>
            <a:prstDash val="solid"/>
          </a:ln>
          <a:effectLst/>
        </p:spPr>
      </p:cxnSp>
      <p:cxnSp>
        <p:nvCxnSpPr>
          <p:cNvPr id="39" name="Straight Connector 38"/>
          <p:cNvCxnSpPr/>
          <p:nvPr/>
        </p:nvCxnSpPr>
        <p:spPr>
          <a:xfrm>
            <a:off x="4155234" y="3264873"/>
            <a:ext cx="1066471" cy="258262"/>
          </a:xfrm>
          <a:prstGeom prst="line">
            <a:avLst/>
          </a:prstGeom>
          <a:noFill/>
          <a:ln w="19050" cap="flat" cmpd="sng" algn="ctr">
            <a:solidFill>
              <a:srgbClr val="FF0000"/>
            </a:solidFill>
            <a:prstDash val="solid"/>
          </a:ln>
          <a:effectLst/>
        </p:spPr>
      </p:cxnSp>
      <p:cxnSp>
        <p:nvCxnSpPr>
          <p:cNvPr id="47" name="Straight Connector 46"/>
          <p:cNvCxnSpPr/>
          <p:nvPr/>
        </p:nvCxnSpPr>
        <p:spPr>
          <a:xfrm flipV="1">
            <a:off x="4155234" y="4319337"/>
            <a:ext cx="1066471" cy="1"/>
          </a:xfrm>
          <a:prstGeom prst="line">
            <a:avLst/>
          </a:prstGeom>
          <a:noFill/>
          <a:ln w="19050" cap="flat" cmpd="sng" algn="ctr">
            <a:solidFill>
              <a:srgbClr val="FF0000"/>
            </a:solidFill>
            <a:prstDash val="solid"/>
          </a:ln>
          <a:effectLst/>
        </p:spPr>
      </p:cxnSp>
      <p:cxnSp>
        <p:nvCxnSpPr>
          <p:cNvPr id="49" name="Straight Connector 48"/>
          <p:cNvCxnSpPr/>
          <p:nvPr/>
        </p:nvCxnSpPr>
        <p:spPr>
          <a:xfrm flipV="1">
            <a:off x="4155234" y="3280386"/>
            <a:ext cx="1066471" cy="485499"/>
          </a:xfrm>
          <a:prstGeom prst="line">
            <a:avLst/>
          </a:prstGeom>
          <a:noFill/>
          <a:ln w="19050" cap="flat" cmpd="sng" algn="ctr">
            <a:solidFill>
              <a:srgbClr val="FF0000"/>
            </a:solidFill>
            <a:prstDash val="solid"/>
          </a:ln>
          <a:effectLst/>
        </p:spPr>
      </p:cxnSp>
      <p:cxnSp>
        <p:nvCxnSpPr>
          <p:cNvPr id="51" name="Straight Connector 50"/>
          <p:cNvCxnSpPr/>
          <p:nvPr/>
        </p:nvCxnSpPr>
        <p:spPr>
          <a:xfrm flipV="1">
            <a:off x="4155234" y="4054642"/>
            <a:ext cx="1066471" cy="1"/>
          </a:xfrm>
          <a:prstGeom prst="line">
            <a:avLst/>
          </a:prstGeom>
          <a:noFill/>
          <a:ln w="19050" cap="flat" cmpd="sng" algn="ctr">
            <a:solidFill>
              <a:srgbClr val="FF0000"/>
            </a:solidFill>
            <a:prstDash val="solid"/>
          </a:ln>
          <a:effectLst/>
        </p:spPr>
      </p:cxnSp>
      <p:cxnSp>
        <p:nvCxnSpPr>
          <p:cNvPr id="53" name="Straight Connector 52"/>
          <p:cNvCxnSpPr/>
          <p:nvPr/>
        </p:nvCxnSpPr>
        <p:spPr>
          <a:xfrm>
            <a:off x="4138890" y="4596063"/>
            <a:ext cx="1082815" cy="0"/>
          </a:xfrm>
          <a:prstGeom prst="line">
            <a:avLst/>
          </a:prstGeom>
          <a:noFill/>
          <a:ln w="19050" cap="flat" cmpd="sng" algn="ctr">
            <a:solidFill>
              <a:srgbClr val="FF0000"/>
            </a:solidFill>
            <a:prstDash val="solid"/>
          </a:ln>
          <a:effectLst/>
        </p:spPr>
      </p:cxnSp>
      <p:cxnSp>
        <p:nvCxnSpPr>
          <p:cNvPr id="55" name="Straight Connector 54"/>
          <p:cNvCxnSpPr/>
          <p:nvPr/>
        </p:nvCxnSpPr>
        <p:spPr>
          <a:xfrm>
            <a:off x="4155234" y="5131469"/>
            <a:ext cx="1066471" cy="0"/>
          </a:xfrm>
          <a:prstGeom prst="line">
            <a:avLst/>
          </a:prstGeom>
          <a:noFill/>
          <a:ln w="19050" cap="flat" cmpd="sng" algn="ctr">
            <a:solidFill>
              <a:srgbClr val="FF0000"/>
            </a:solidFill>
            <a:prstDash val="solid"/>
          </a:ln>
          <a:effectLst/>
        </p:spPr>
      </p:cxnSp>
      <p:cxnSp>
        <p:nvCxnSpPr>
          <p:cNvPr id="58" name="Straight Connector 57"/>
          <p:cNvCxnSpPr/>
          <p:nvPr/>
        </p:nvCxnSpPr>
        <p:spPr>
          <a:xfrm>
            <a:off x="4138890" y="4848726"/>
            <a:ext cx="1082815" cy="859680"/>
          </a:xfrm>
          <a:prstGeom prst="line">
            <a:avLst/>
          </a:prstGeom>
          <a:noFill/>
          <a:ln w="19050" cap="flat" cmpd="sng" algn="ctr">
            <a:solidFill>
              <a:srgbClr val="FF0000"/>
            </a:solidFill>
            <a:prstDash val="solid"/>
          </a:ln>
          <a:effectLst/>
        </p:spPr>
      </p:cxnSp>
      <p:cxnSp>
        <p:nvCxnSpPr>
          <p:cNvPr id="71" name="Straight Connector 70"/>
          <p:cNvCxnSpPr/>
          <p:nvPr/>
        </p:nvCxnSpPr>
        <p:spPr>
          <a:xfrm flipV="1">
            <a:off x="4155234" y="4848726"/>
            <a:ext cx="1066471" cy="565486"/>
          </a:xfrm>
          <a:prstGeom prst="line">
            <a:avLst/>
          </a:prstGeom>
          <a:noFill/>
          <a:ln w="19050" cap="flat" cmpd="sng" algn="ctr">
            <a:solidFill>
              <a:srgbClr val="FF0000"/>
            </a:solidFill>
            <a:prstDash val="solid"/>
          </a:ln>
          <a:effectLst/>
        </p:spPr>
      </p:cxnSp>
      <p:sp>
        <p:nvSpPr>
          <p:cNvPr id="2" name="Title 1"/>
          <p:cNvSpPr>
            <a:spLocks noGrp="1"/>
          </p:cNvSpPr>
          <p:nvPr>
            <p:ph type="title"/>
          </p:nvPr>
        </p:nvSpPr>
        <p:spPr/>
        <p:txBody>
          <a:bodyPr/>
          <a:lstStyle/>
          <a:p>
            <a:r>
              <a:rPr lang="en-US" dirty="0" smtClean="0"/>
              <a:t>Differing Growth Rates Create Different Opportunities</a:t>
            </a:r>
            <a:endParaRPr lang="en-US" dirty="0"/>
          </a:p>
        </p:txBody>
      </p:sp>
      <p:sp>
        <p:nvSpPr>
          <p:cNvPr id="4" name="Content Placeholder 3"/>
          <p:cNvSpPr>
            <a:spLocks noGrp="1"/>
          </p:cNvSpPr>
          <p:nvPr>
            <p:ph idx="13"/>
          </p:nvPr>
        </p:nvSpPr>
        <p:spPr/>
        <p:txBody>
          <a:bodyPr/>
          <a:lstStyle/>
          <a:p>
            <a:r>
              <a:rPr lang="en-US" dirty="0" smtClean="0"/>
              <a:t>Source: U.S. Census Bureau</a:t>
            </a:r>
            <a:endParaRPr lang="en-US" dirty="0"/>
          </a:p>
        </p:txBody>
      </p:sp>
      <p:sp>
        <p:nvSpPr>
          <p:cNvPr id="22"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12</a:t>
            </a:fld>
            <a:endParaRPr lang="en-US"/>
          </a:p>
        </p:txBody>
      </p:sp>
    </p:spTree>
    <p:extLst>
      <p:ext uri="{BB962C8B-B14F-4D97-AF65-F5344CB8AC3E}">
        <p14:creationId xmlns:p14="http://schemas.microsoft.com/office/powerpoint/2010/main" val="214715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29924663"/>
              </p:ext>
            </p:extLst>
          </p:nvPr>
        </p:nvGraphicFramePr>
        <p:xfrm>
          <a:off x="320040" y="685800"/>
          <a:ext cx="8229600" cy="2301240"/>
        </p:xfrm>
        <a:graphic>
          <a:graphicData uri="http://schemas.openxmlformats.org/drawingml/2006/table">
            <a:tbl>
              <a:tblPr firstRow="1" firstCol="1" bandRow="1">
                <a:tableStyleId>{3B4B98B0-60AC-42C2-AFA5-B58CD77FA1E5}</a:tableStyleId>
              </a:tblPr>
              <a:tblGrid>
                <a:gridCol w="1591721"/>
                <a:gridCol w="2349684"/>
                <a:gridCol w="378981"/>
                <a:gridCol w="1667518"/>
                <a:gridCol w="2241696"/>
              </a:tblGrid>
              <a:tr h="381000">
                <a:tc gridSpan="2">
                  <a:txBody>
                    <a:bodyPr/>
                    <a:lstStyle/>
                    <a:p>
                      <a:pPr marL="0" marR="0" algn="l">
                        <a:lnSpc>
                          <a:spcPts val="1800"/>
                        </a:lnSpc>
                        <a:spcBef>
                          <a:spcPts val="0"/>
                        </a:spcBef>
                        <a:spcAft>
                          <a:spcPts val="200"/>
                        </a:spcAft>
                      </a:pPr>
                      <a:r>
                        <a:rPr lang="en-US" sz="1600" dirty="0">
                          <a:effectLst/>
                        </a:rPr>
                        <a:t>Largest Minority Population, 2009</a:t>
                      </a:r>
                      <a:endParaRPr lang="en-US" sz="1600" dirty="0">
                        <a:solidFill>
                          <a:srgbClr val="002060"/>
                        </a:solidFill>
                        <a:effectLst/>
                        <a:latin typeface="+mj-lt"/>
                        <a:ea typeface="Times New Roman"/>
                        <a:cs typeface="Times New Roman" pitchFamily="18" charset="0"/>
                      </a:endParaRPr>
                    </a:p>
                  </a:txBody>
                  <a:tcPr marL="45720" marR="45720" marT="0" marB="0">
                    <a:lnL>
                      <a:noFill/>
                    </a:lnL>
                    <a:lnR>
                      <a:noFill/>
                    </a:lnR>
                    <a:lnT w="12700" cmpd="sng">
                      <a:noFill/>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l">
                        <a:lnSpc>
                          <a:spcPts val="1800"/>
                        </a:lnSpc>
                        <a:spcBef>
                          <a:spcPts val="0"/>
                        </a:spcBef>
                        <a:spcAft>
                          <a:spcPts val="200"/>
                        </a:spcAft>
                      </a:pPr>
                      <a:endParaRPr lang="en-US" sz="1400" dirty="0">
                        <a:solidFill>
                          <a:srgbClr val="002060"/>
                        </a:solidFill>
                        <a:effectLst/>
                        <a:latin typeface="+mj-lt"/>
                        <a:ea typeface="Times New Roman"/>
                        <a:cs typeface="Times New Roman" pitchFamily="18" charset="0"/>
                      </a:endParaRPr>
                    </a:p>
                  </a:txBody>
                  <a:tcPr marL="26575" marR="26575" marT="0" marB="0"/>
                </a:tc>
                <a:tc>
                  <a:txBody>
                    <a:bodyPr/>
                    <a:lstStyle/>
                    <a:p>
                      <a:pPr marL="0" marR="0" algn="l">
                        <a:lnSpc>
                          <a:spcPts val="1800"/>
                        </a:lnSpc>
                        <a:spcBef>
                          <a:spcPts val="0"/>
                        </a:spcBef>
                        <a:spcAft>
                          <a:spcPts val="200"/>
                        </a:spcAft>
                      </a:pPr>
                      <a:endParaRPr lang="en-US" sz="1600" dirty="0">
                        <a:solidFill>
                          <a:srgbClr val="002060"/>
                        </a:solidFill>
                        <a:effectLst/>
                        <a:latin typeface="+mj-lt"/>
                        <a:ea typeface="Times New Roman"/>
                        <a:cs typeface="Times New Roman" pitchFamily="18" charset="0"/>
                      </a:endParaRPr>
                    </a:p>
                  </a:txBody>
                  <a:tcPr marL="45720" marR="45720">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marL="0" marR="0" indent="0" algn="l" defTabSz="914400" rtl="0" eaLnBrk="1" fontAlgn="auto" latinLnBrk="0" hangingPunct="1">
                        <a:lnSpc>
                          <a:spcPts val="1800"/>
                        </a:lnSpc>
                        <a:spcBef>
                          <a:spcPts val="0"/>
                        </a:spcBef>
                        <a:spcAft>
                          <a:spcPts val="200"/>
                        </a:spcAft>
                        <a:buClrTx/>
                        <a:buSzTx/>
                        <a:buFontTx/>
                        <a:buNone/>
                        <a:tabLst/>
                        <a:defRPr/>
                      </a:pPr>
                      <a:r>
                        <a:rPr lang="en-US" sz="1600" kern="1200" dirty="0" smtClean="0">
                          <a:effectLst/>
                        </a:rPr>
                        <a:t>Smallest Minority Population, 2009</a:t>
                      </a:r>
                      <a:endParaRPr lang="en-US" sz="1600" dirty="0">
                        <a:solidFill>
                          <a:srgbClr val="002060"/>
                        </a:solidFill>
                        <a:effectLst/>
                        <a:latin typeface="+mj-lt"/>
                        <a:ea typeface="Times New Roman"/>
                        <a:cs typeface="Times New Roman" pitchFamily="18" charset="0"/>
                      </a:endParaRPr>
                    </a:p>
                  </a:txBody>
                  <a:tcPr marL="45720" marR="45720" marT="0" marB="0">
                    <a:lnL>
                      <a:noFill/>
                    </a:lnL>
                    <a:lnR>
                      <a:noFill/>
                    </a:lnR>
                    <a:lnT w="12700" cmpd="sng">
                      <a:noFill/>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l">
                        <a:lnSpc>
                          <a:spcPts val="1800"/>
                        </a:lnSpc>
                        <a:spcBef>
                          <a:spcPts val="0"/>
                        </a:spcBef>
                        <a:spcAft>
                          <a:spcPts val="200"/>
                        </a:spcAft>
                      </a:pPr>
                      <a:endParaRPr lang="en-US" sz="1400" dirty="0">
                        <a:solidFill>
                          <a:srgbClr val="002060"/>
                        </a:solidFill>
                        <a:effectLst/>
                        <a:latin typeface="+mj-lt"/>
                        <a:ea typeface="Times New Roman"/>
                        <a:cs typeface="Times New Roman" pitchFamily="18" charset="0"/>
                      </a:endParaRPr>
                    </a:p>
                  </a:txBody>
                  <a:tcPr marL="26575" marR="26575" marT="0" marB="0"/>
                </a:tc>
              </a:tr>
              <a:tr h="366200">
                <a:tc>
                  <a:txBody>
                    <a:bodyPr/>
                    <a:lstStyle/>
                    <a:p>
                      <a:pPr marL="0" marR="0" algn="l">
                        <a:lnSpc>
                          <a:spcPts val="1200"/>
                        </a:lnSpc>
                        <a:spcBef>
                          <a:spcPts val="0"/>
                        </a:spcBef>
                        <a:spcAft>
                          <a:spcPts val="300"/>
                        </a:spcAft>
                      </a:pPr>
                      <a:r>
                        <a:rPr lang="en-US" sz="1200" b="1" dirty="0">
                          <a:effectLst/>
                        </a:rPr>
                        <a:t>State</a:t>
                      </a:r>
                      <a:endParaRPr lang="en-US" sz="1200" b="1" dirty="0">
                        <a:solidFill>
                          <a:srgbClr val="002060"/>
                        </a:solidFill>
                        <a:effectLst/>
                        <a:latin typeface="Times New Roman" pitchFamily="18" charset="0"/>
                        <a:ea typeface="Times New Roman"/>
                        <a:cs typeface="Times New Roman" pitchFamily="18" charset="0"/>
                      </a:endParaRPr>
                    </a:p>
                  </a:txBody>
                  <a:tcPr marL="45720" marR="45720" anchor="b">
                    <a:lnL>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ts val="1200"/>
                        </a:lnSpc>
                        <a:spcBef>
                          <a:spcPts val="0"/>
                        </a:spcBef>
                        <a:spcAft>
                          <a:spcPts val="300"/>
                        </a:spcAft>
                      </a:pPr>
                      <a:r>
                        <a:rPr lang="en-US" sz="1200" b="1" dirty="0">
                          <a:effectLst/>
                        </a:rPr>
                        <a:t>Non-Hispanic White </a:t>
                      </a:r>
                      <a:r>
                        <a:rPr lang="en-US" sz="1200" b="1" dirty="0" smtClean="0">
                          <a:effectLst/>
                        </a:rPr>
                        <a:t>Population</a:t>
                      </a:r>
                      <a:br>
                        <a:rPr lang="en-US" sz="1200" b="1" dirty="0" smtClean="0">
                          <a:effectLst/>
                        </a:rPr>
                      </a:br>
                      <a:r>
                        <a:rPr lang="en-US" sz="1200" b="1" dirty="0" smtClean="0">
                          <a:effectLst/>
                        </a:rPr>
                        <a:t>as </a:t>
                      </a:r>
                      <a:r>
                        <a:rPr lang="en-US" sz="1200" b="1" dirty="0">
                          <a:effectLst/>
                        </a:rPr>
                        <a:t>a % of Total State Population</a:t>
                      </a:r>
                      <a:endParaRPr lang="en-US" sz="1200" b="1" dirty="0">
                        <a:solidFill>
                          <a:srgbClr val="002060"/>
                        </a:solidFill>
                        <a:effectLst/>
                        <a:latin typeface="Times New Roman" pitchFamily="18" charset="0"/>
                        <a:ea typeface="Times New Roman"/>
                        <a:cs typeface="Times New Roman" pitchFamily="18" charset="0"/>
                      </a:endParaRPr>
                    </a:p>
                  </a:txBody>
                  <a:tcPr marL="45720" marR="45720" anchor="ctr">
                    <a:lnL>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200"/>
                        </a:lnSpc>
                        <a:spcBef>
                          <a:spcPts val="0"/>
                        </a:spcBef>
                        <a:spcAft>
                          <a:spcPts val="300"/>
                        </a:spcAft>
                      </a:pPr>
                      <a:endParaRPr lang="en-US" sz="1200" b="1" dirty="0">
                        <a:solidFill>
                          <a:srgbClr val="002060"/>
                        </a:solidFill>
                        <a:effectLst/>
                        <a:latin typeface="Times New Roman" pitchFamily="18" charset="0"/>
                        <a:ea typeface="Times New Roman"/>
                        <a:cs typeface="Times New Roman" pitchFamily="18" charset="0"/>
                      </a:endParaRPr>
                    </a:p>
                  </a:txBody>
                  <a:tcPr marL="45720" marR="45720" anchor="ctr">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200"/>
                        </a:lnSpc>
                        <a:spcBef>
                          <a:spcPts val="0"/>
                        </a:spcBef>
                        <a:spcAft>
                          <a:spcPts val="300"/>
                        </a:spcAft>
                        <a:buClrTx/>
                        <a:buSzTx/>
                        <a:buFontTx/>
                        <a:buNone/>
                        <a:tabLst/>
                        <a:defRPr/>
                      </a:pPr>
                      <a:r>
                        <a:rPr lang="en-US" sz="1200" b="1" dirty="0" smtClean="0">
                          <a:effectLst/>
                        </a:rPr>
                        <a:t>State</a:t>
                      </a:r>
                      <a:endParaRPr lang="en-US" sz="1200" b="1" dirty="0">
                        <a:solidFill>
                          <a:srgbClr val="002060"/>
                        </a:solidFill>
                        <a:effectLst/>
                        <a:latin typeface="Times New Roman" pitchFamily="18" charset="0"/>
                        <a:ea typeface="Times New Roman"/>
                        <a:cs typeface="Times New Roman" pitchFamily="18" charset="0"/>
                      </a:endParaRPr>
                    </a:p>
                  </a:txBody>
                  <a:tcPr marL="45720" marR="45720" anchor="b">
                    <a:lnL>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ts val="1200"/>
                        </a:lnSpc>
                        <a:spcBef>
                          <a:spcPts val="0"/>
                        </a:spcBef>
                        <a:spcAft>
                          <a:spcPts val="300"/>
                        </a:spcAft>
                        <a:buClrTx/>
                        <a:buSzTx/>
                        <a:buFontTx/>
                        <a:buNone/>
                        <a:tabLst/>
                        <a:defRPr/>
                      </a:pPr>
                      <a:r>
                        <a:rPr lang="en-US" sz="1200" b="1" dirty="0" smtClean="0">
                          <a:effectLst/>
                        </a:rPr>
                        <a:t>Non-Hispanic White Population</a:t>
                      </a:r>
                      <a:br>
                        <a:rPr lang="en-US" sz="1200" b="1" dirty="0" smtClean="0">
                          <a:effectLst/>
                        </a:rPr>
                      </a:br>
                      <a:r>
                        <a:rPr lang="en-US" sz="1200" b="1" dirty="0" smtClean="0">
                          <a:effectLst/>
                        </a:rPr>
                        <a:t>as a % of Total State Population</a:t>
                      </a:r>
                      <a:endParaRPr lang="en-US" sz="1200" b="1" dirty="0">
                        <a:solidFill>
                          <a:srgbClr val="002060"/>
                        </a:solidFill>
                        <a:effectLst/>
                        <a:latin typeface="Times New Roman" pitchFamily="18" charset="0"/>
                        <a:ea typeface="Times New Roman"/>
                        <a:cs typeface="Times New Roman" pitchFamily="18" charset="0"/>
                      </a:endParaRPr>
                    </a:p>
                  </a:txBody>
                  <a:tcPr marL="45720" marR="45720" anchor="ctr">
                    <a:lnL>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noFill/>
                  </a:tcPr>
                </a:tc>
              </a:tr>
              <a:tr h="183100">
                <a:tc>
                  <a:txBody>
                    <a:bodyPr/>
                    <a:lstStyle/>
                    <a:p>
                      <a:pPr marL="0" marR="0" algn="l">
                        <a:lnSpc>
                          <a:spcPts val="1200"/>
                        </a:lnSpc>
                        <a:spcBef>
                          <a:spcPts val="0"/>
                        </a:spcBef>
                        <a:spcAft>
                          <a:spcPts val="300"/>
                        </a:spcAft>
                      </a:pPr>
                      <a:r>
                        <a:rPr lang="en-US" sz="1200" b="0" dirty="0">
                          <a:effectLst/>
                        </a:rPr>
                        <a:t>Hawaii </a:t>
                      </a:r>
                      <a:endParaRPr lang="en-US" sz="1200" b="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r">
                        <a:lnSpc>
                          <a:spcPts val="1200"/>
                        </a:lnSpc>
                        <a:spcBef>
                          <a:spcPts val="0"/>
                        </a:spcBef>
                        <a:spcAft>
                          <a:spcPts val="300"/>
                        </a:spcAft>
                        <a:tabLst>
                          <a:tab pos="621665" algn="dec"/>
                        </a:tabLst>
                      </a:pPr>
                      <a:r>
                        <a:rPr lang="en-US" sz="1200" dirty="0">
                          <a:effectLst/>
                        </a:rPr>
                        <a:t>25.1%</a:t>
                      </a: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r">
                        <a:lnSpc>
                          <a:spcPts val="1200"/>
                        </a:lnSpc>
                        <a:spcBef>
                          <a:spcPts val="0"/>
                        </a:spcBef>
                        <a:spcAft>
                          <a:spcPts val="300"/>
                        </a:spcAft>
                        <a:tabLst>
                          <a:tab pos="621665" algn="dec"/>
                        </a:tabLst>
                      </a:pP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tcPr>
                </a:tc>
                <a:tc>
                  <a:txBody>
                    <a:bodyPr/>
                    <a:lstStyle/>
                    <a:p>
                      <a:pPr marL="0" marR="0" algn="just">
                        <a:lnSpc>
                          <a:spcPts val="1200"/>
                        </a:lnSpc>
                        <a:spcBef>
                          <a:spcPts val="0"/>
                        </a:spcBef>
                        <a:spcAft>
                          <a:spcPts val="200"/>
                        </a:spcAft>
                      </a:pPr>
                      <a:r>
                        <a:rPr lang="en-US" sz="1200" dirty="0">
                          <a:effectLst/>
                        </a:rPr>
                        <a:t>Iowa </a:t>
                      </a:r>
                      <a:endParaRPr lang="en-US" sz="1200" b="0" dirty="0">
                        <a:solidFill>
                          <a:schemeClr val="tx1"/>
                        </a:solidFill>
                        <a:effectLst/>
                        <a:latin typeface="Times New Roman" pitchFamily="18" charset="0"/>
                        <a:ea typeface="Times New Roman"/>
                        <a:cs typeface="Times New Roman" pitchFamily="18" charset="0"/>
                      </a:endParaRPr>
                    </a:p>
                  </a:txBody>
                  <a:tcPr marL="45720" marR="45720" marT="0" marB="0" anchor="ctr">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r">
                        <a:lnSpc>
                          <a:spcPts val="1200"/>
                        </a:lnSpc>
                        <a:spcBef>
                          <a:spcPts val="0"/>
                        </a:spcBef>
                        <a:spcAft>
                          <a:spcPts val="200"/>
                        </a:spcAft>
                        <a:tabLst>
                          <a:tab pos="565150" algn="dec"/>
                        </a:tabLst>
                      </a:pPr>
                      <a:r>
                        <a:rPr lang="en-US" sz="1200" dirty="0">
                          <a:effectLst/>
                        </a:rPr>
                        <a:t>89.8%</a:t>
                      </a: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tcPr>
                </a:tc>
              </a:tr>
              <a:tr h="183100">
                <a:tc>
                  <a:txBody>
                    <a:bodyPr/>
                    <a:lstStyle/>
                    <a:p>
                      <a:pPr marL="0" marR="0" algn="l">
                        <a:lnSpc>
                          <a:spcPts val="1200"/>
                        </a:lnSpc>
                        <a:spcBef>
                          <a:spcPts val="0"/>
                        </a:spcBef>
                        <a:spcAft>
                          <a:spcPts val="300"/>
                        </a:spcAft>
                      </a:pPr>
                      <a:r>
                        <a:rPr lang="en-US" sz="1200" b="0" dirty="0">
                          <a:effectLst/>
                        </a:rPr>
                        <a:t>District of Columbia</a:t>
                      </a:r>
                      <a:endParaRPr lang="en-US" sz="1200" b="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r">
                        <a:lnSpc>
                          <a:spcPts val="1200"/>
                        </a:lnSpc>
                        <a:spcBef>
                          <a:spcPts val="0"/>
                        </a:spcBef>
                        <a:spcAft>
                          <a:spcPts val="300"/>
                        </a:spcAft>
                        <a:tabLst>
                          <a:tab pos="621665" algn="dec"/>
                        </a:tabLst>
                      </a:pPr>
                      <a:r>
                        <a:rPr lang="en-US" sz="1200" dirty="0">
                          <a:effectLst/>
                        </a:rPr>
                        <a:t>33.5%</a:t>
                      </a: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r">
                        <a:lnSpc>
                          <a:spcPts val="1200"/>
                        </a:lnSpc>
                        <a:spcBef>
                          <a:spcPts val="0"/>
                        </a:spcBef>
                        <a:spcAft>
                          <a:spcPts val="300"/>
                        </a:spcAft>
                        <a:tabLst>
                          <a:tab pos="621665" algn="dec"/>
                        </a:tabLst>
                      </a:pP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just">
                        <a:lnSpc>
                          <a:spcPts val="1200"/>
                        </a:lnSpc>
                        <a:spcBef>
                          <a:spcPts val="0"/>
                        </a:spcBef>
                        <a:spcAft>
                          <a:spcPts val="200"/>
                        </a:spcAft>
                      </a:pPr>
                      <a:r>
                        <a:rPr lang="en-US" sz="1200" dirty="0">
                          <a:effectLst/>
                        </a:rPr>
                        <a:t>New Hampshire </a:t>
                      </a:r>
                      <a:endParaRPr lang="en-US" sz="1200" b="0" dirty="0">
                        <a:solidFill>
                          <a:schemeClr val="tx1"/>
                        </a:solidFill>
                        <a:effectLst/>
                        <a:latin typeface="Times New Roman" pitchFamily="18" charset="0"/>
                        <a:ea typeface="Times New Roman"/>
                        <a:cs typeface="Times New Roman" pitchFamily="18" charset="0"/>
                      </a:endParaRPr>
                    </a:p>
                  </a:txBody>
                  <a:tcPr marL="45720" marR="4572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r">
                        <a:lnSpc>
                          <a:spcPts val="1200"/>
                        </a:lnSpc>
                        <a:spcBef>
                          <a:spcPts val="0"/>
                        </a:spcBef>
                        <a:spcAft>
                          <a:spcPts val="200"/>
                        </a:spcAft>
                        <a:tabLst>
                          <a:tab pos="565150" algn="dec"/>
                        </a:tabLst>
                      </a:pPr>
                      <a:r>
                        <a:rPr lang="en-US" sz="1200" dirty="0">
                          <a:effectLst/>
                        </a:rPr>
                        <a:t>92.8%</a:t>
                      </a: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r>
              <a:tr h="183100">
                <a:tc>
                  <a:txBody>
                    <a:bodyPr/>
                    <a:lstStyle/>
                    <a:p>
                      <a:pPr marL="0" marR="0" algn="l">
                        <a:lnSpc>
                          <a:spcPts val="1200"/>
                        </a:lnSpc>
                        <a:spcBef>
                          <a:spcPts val="0"/>
                        </a:spcBef>
                        <a:spcAft>
                          <a:spcPts val="300"/>
                        </a:spcAft>
                      </a:pPr>
                      <a:r>
                        <a:rPr lang="en-US" sz="1200" b="0" dirty="0">
                          <a:effectLst/>
                        </a:rPr>
                        <a:t>New Mexico </a:t>
                      </a:r>
                      <a:endParaRPr lang="en-US" sz="1200" b="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200"/>
                        </a:lnSpc>
                        <a:spcBef>
                          <a:spcPts val="0"/>
                        </a:spcBef>
                        <a:spcAft>
                          <a:spcPts val="300"/>
                        </a:spcAft>
                        <a:tabLst>
                          <a:tab pos="621665" algn="dec"/>
                        </a:tabLst>
                      </a:pPr>
                      <a:r>
                        <a:rPr lang="en-US" sz="1200" dirty="0">
                          <a:effectLst/>
                        </a:rPr>
                        <a:t>40.9%</a:t>
                      </a: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200"/>
                        </a:lnSpc>
                        <a:spcBef>
                          <a:spcPts val="0"/>
                        </a:spcBef>
                        <a:spcAft>
                          <a:spcPts val="300"/>
                        </a:spcAft>
                        <a:tabLst>
                          <a:tab pos="621665" algn="dec"/>
                        </a:tabLst>
                      </a:pP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tcPr>
                </a:tc>
                <a:tc>
                  <a:txBody>
                    <a:bodyPr/>
                    <a:lstStyle/>
                    <a:p>
                      <a:pPr marL="0" marR="0" algn="just">
                        <a:lnSpc>
                          <a:spcPts val="1200"/>
                        </a:lnSpc>
                        <a:spcBef>
                          <a:spcPts val="0"/>
                        </a:spcBef>
                        <a:spcAft>
                          <a:spcPts val="200"/>
                        </a:spcAft>
                      </a:pPr>
                      <a:r>
                        <a:rPr lang="en-US" sz="1200" dirty="0">
                          <a:effectLst/>
                        </a:rPr>
                        <a:t>West Virginia </a:t>
                      </a:r>
                      <a:endParaRPr lang="en-US" sz="1200" b="0" dirty="0">
                        <a:solidFill>
                          <a:schemeClr val="tx1"/>
                        </a:solidFill>
                        <a:effectLst/>
                        <a:latin typeface="Times New Roman" pitchFamily="18" charset="0"/>
                        <a:ea typeface="Times New Roman"/>
                        <a:cs typeface="Times New Roman" pitchFamily="18" charset="0"/>
                      </a:endParaRPr>
                    </a:p>
                  </a:txBody>
                  <a:tcPr marL="45720" marR="4572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200"/>
                        </a:lnSpc>
                        <a:spcBef>
                          <a:spcPts val="0"/>
                        </a:spcBef>
                        <a:spcAft>
                          <a:spcPts val="200"/>
                        </a:spcAft>
                        <a:tabLst>
                          <a:tab pos="565150" algn="dec"/>
                        </a:tabLst>
                      </a:pPr>
                      <a:r>
                        <a:rPr lang="en-US" sz="1200" dirty="0">
                          <a:effectLst/>
                        </a:rPr>
                        <a:t>93.3%</a:t>
                      </a: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tcPr>
                </a:tc>
              </a:tr>
              <a:tr h="183100">
                <a:tc>
                  <a:txBody>
                    <a:bodyPr/>
                    <a:lstStyle/>
                    <a:p>
                      <a:pPr marL="0" marR="0" algn="l">
                        <a:lnSpc>
                          <a:spcPts val="1200"/>
                        </a:lnSpc>
                        <a:spcBef>
                          <a:spcPts val="0"/>
                        </a:spcBef>
                        <a:spcAft>
                          <a:spcPts val="300"/>
                        </a:spcAft>
                      </a:pPr>
                      <a:r>
                        <a:rPr lang="en-US" sz="1200" b="0" dirty="0">
                          <a:effectLst/>
                        </a:rPr>
                        <a:t>California </a:t>
                      </a:r>
                      <a:endParaRPr lang="en-US" sz="1200" b="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r">
                        <a:lnSpc>
                          <a:spcPts val="1200"/>
                        </a:lnSpc>
                        <a:spcBef>
                          <a:spcPts val="0"/>
                        </a:spcBef>
                        <a:spcAft>
                          <a:spcPts val="300"/>
                        </a:spcAft>
                        <a:tabLst>
                          <a:tab pos="621665" algn="dec"/>
                        </a:tabLst>
                      </a:pPr>
                      <a:r>
                        <a:rPr lang="en-US" sz="1200" dirty="0">
                          <a:effectLst/>
                        </a:rPr>
                        <a:t>41.7%</a:t>
                      </a: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r">
                        <a:lnSpc>
                          <a:spcPts val="1200"/>
                        </a:lnSpc>
                        <a:spcBef>
                          <a:spcPts val="0"/>
                        </a:spcBef>
                        <a:spcAft>
                          <a:spcPts val="300"/>
                        </a:spcAft>
                        <a:tabLst>
                          <a:tab pos="621665" algn="dec"/>
                        </a:tabLst>
                      </a:pP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just">
                        <a:lnSpc>
                          <a:spcPts val="1200"/>
                        </a:lnSpc>
                        <a:spcBef>
                          <a:spcPts val="0"/>
                        </a:spcBef>
                        <a:spcAft>
                          <a:spcPts val="200"/>
                        </a:spcAft>
                      </a:pPr>
                      <a:r>
                        <a:rPr lang="en-US" sz="1200" dirty="0">
                          <a:effectLst/>
                        </a:rPr>
                        <a:t>Vermont </a:t>
                      </a:r>
                      <a:endParaRPr lang="en-US" sz="1200" b="0" dirty="0">
                        <a:solidFill>
                          <a:schemeClr val="tx1"/>
                        </a:solidFill>
                        <a:effectLst/>
                        <a:latin typeface="Times New Roman" pitchFamily="18" charset="0"/>
                        <a:ea typeface="Times New Roman"/>
                        <a:cs typeface="Times New Roman" pitchFamily="18" charset="0"/>
                      </a:endParaRPr>
                    </a:p>
                  </a:txBody>
                  <a:tcPr marL="45720" marR="4572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algn="r">
                        <a:lnSpc>
                          <a:spcPts val="1200"/>
                        </a:lnSpc>
                        <a:spcBef>
                          <a:spcPts val="0"/>
                        </a:spcBef>
                        <a:spcAft>
                          <a:spcPts val="200"/>
                        </a:spcAft>
                        <a:tabLst>
                          <a:tab pos="565150" algn="dec"/>
                        </a:tabLst>
                      </a:pPr>
                      <a:r>
                        <a:rPr lang="en-US" sz="1200" dirty="0">
                          <a:effectLst/>
                        </a:rPr>
                        <a:t>94.9%</a:t>
                      </a: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r>
              <a:tr h="183100">
                <a:tc>
                  <a:txBody>
                    <a:bodyPr/>
                    <a:lstStyle/>
                    <a:p>
                      <a:pPr marL="0" marR="0" algn="l">
                        <a:lnSpc>
                          <a:spcPts val="1200"/>
                        </a:lnSpc>
                        <a:spcBef>
                          <a:spcPts val="0"/>
                        </a:spcBef>
                        <a:spcAft>
                          <a:spcPts val="300"/>
                        </a:spcAft>
                      </a:pPr>
                      <a:r>
                        <a:rPr lang="en-US" sz="1200" b="0" dirty="0">
                          <a:effectLst/>
                        </a:rPr>
                        <a:t>Texas</a:t>
                      </a:r>
                      <a:endParaRPr lang="en-US" sz="1200" b="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algn="r">
                        <a:lnSpc>
                          <a:spcPts val="1200"/>
                        </a:lnSpc>
                        <a:spcBef>
                          <a:spcPts val="0"/>
                        </a:spcBef>
                        <a:spcAft>
                          <a:spcPts val="300"/>
                        </a:spcAft>
                        <a:tabLst>
                          <a:tab pos="621665" algn="dec"/>
                        </a:tabLst>
                      </a:pPr>
                      <a:r>
                        <a:rPr lang="en-US" sz="1200" dirty="0">
                          <a:effectLst/>
                        </a:rPr>
                        <a:t>46.7%</a:t>
                      </a: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algn="r">
                        <a:lnSpc>
                          <a:spcPts val="1200"/>
                        </a:lnSpc>
                        <a:spcBef>
                          <a:spcPts val="0"/>
                        </a:spcBef>
                        <a:spcAft>
                          <a:spcPts val="300"/>
                        </a:spcAft>
                        <a:tabLst>
                          <a:tab pos="621665" algn="dec"/>
                        </a:tabLst>
                      </a:pP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algn="just">
                        <a:lnSpc>
                          <a:spcPts val="1200"/>
                        </a:lnSpc>
                        <a:spcBef>
                          <a:spcPts val="0"/>
                        </a:spcBef>
                        <a:spcAft>
                          <a:spcPts val="200"/>
                        </a:spcAft>
                      </a:pPr>
                      <a:r>
                        <a:rPr lang="en-US" sz="1200" dirty="0">
                          <a:effectLst/>
                        </a:rPr>
                        <a:t>Maine </a:t>
                      </a:r>
                      <a:endParaRPr lang="en-US" sz="1200" b="0" dirty="0">
                        <a:solidFill>
                          <a:schemeClr val="tx1"/>
                        </a:solidFill>
                        <a:effectLst/>
                        <a:latin typeface="Times New Roman" pitchFamily="18" charset="0"/>
                        <a:ea typeface="Times New Roman"/>
                        <a:cs typeface="Times New Roman" pitchFamily="18" charset="0"/>
                      </a:endParaRPr>
                    </a:p>
                  </a:txBody>
                  <a:tcPr marL="45720" marR="45720"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algn="r">
                        <a:lnSpc>
                          <a:spcPts val="1200"/>
                        </a:lnSpc>
                        <a:spcBef>
                          <a:spcPts val="0"/>
                        </a:spcBef>
                        <a:spcAft>
                          <a:spcPts val="200"/>
                        </a:spcAft>
                        <a:tabLst>
                          <a:tab pos="565150" algn="dec"/>
                        </a:tabLst>
                      </a:pPr>
                      <a:r>
                        <a:rPr lang="en-US" sz="1200" dirty="0">
                          <a:effectLst/>
                        </a:rPr>
                        <a:t>94.9%</a:t>
                      </a:r>
                      <a:endParaRPr lang="en-US" sz="1200" dirty="0">
                        <a:solidFill>
                          <a:schemeClr val="tx1"/>
                        </a:solidFill>
                        <a:effectLst/>
                        <a:latin typeface="Times New Roman" pitchFamily="18" charset="0"/>
                        <a:ea typeface="Times New Roman"/>
                        <a:cs typeface="Times New Roman" pitchFamily="18" charset="0"/>
                      </a:endParaRPr>
                    </a:p>
                  </a:txBody>
                  <a:tcPr marL="45720" marR="45720" anchor="ctr">
                    <a:lnL>
                      <a:noFill/>
                    </a:lnL>
                    <a:lnR>
                      <a:noFill/>
                    </a:lnR>
                    <a:lnT>
                      <a:noFill/>
                    </a:lnT>
                    <a:lnB w="12700" cmpd="sng">
                      <a:noFill/>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41394208"/>
              </p:ext>
            </p:extLst>
          </p:nvPr>
        </p:nvGraphicFramePr>
        <p:xfrm>
          <a:off x="1752600" y="3657600"/>
          <a:ext cx="6172201" cy="2057400"/>
        </p:xfrm>
        <a:graphic>
          <a:graphicData uri="http://schemas.openxmlformats.org/drawingml/2006/table">
            <a:tbl>
              <a:tblPr firstRow="1" firstCol="1" bandRow="1">
                <a:tableStyleId>{3B4B98B0-60AC-42C2-AFA5-B58CD77FA1E5}</a:tableStyleId>
              </a:tblPr>
              <a:tblGrid>
                <a:gridCol w="1295401"/>
                <a:gridCol w="1219200"/>
                <a:gridCol w="1219200"/>
                <a:gridCol w="1219200"/>
                <a:gridCol w="1219200"/>
              </a:tblGrid>
              <a:tr h="132874">
                <a:tc gridSpan="5">
                  <a:txBody>
                    <a:bodyPr/>
                    <a:lstStyle/>
                    <a:p>
                      <a:pPr marL="0" marR="0" algn="just">
                        <a:lnSpc>
                          <a:spcPts val="1800"/>
                        </a:lnSpc>
                        <a:spcBef>
                          <a:spcPts val="0"/>
                        </a:spcBef>
                        <a:spcAft>
                          <a:spcPts val="300"/>
                        </a:spcAft>
                      </a:pPr>
                      <a:r>
                        <a:rPr lang="en-US" sz="1600" dirty="0">
                          <a:effectLst/>
                        </a:rPr>
                        <a:t>Median Age by Region</a:t>
                      </a:r>
                      <a:endParaRPr lang="en-US" sz="1600" dirty="0">
                        <a:effectLst/>
                        <a:latin typeface="Times New Roman"/>
                        <a:ea typeface="Times New Roman"/>
                      </a:endParaRPr>
                    </a:p>
                  </a:txBody>
                  <a:tcPr marL="26575" marR="26575" marT="0" marB="0">
                    <a:lnL>
                      <a:noFill/>
                    </a:lnL>
                    <a:lnR>
                      <a:noFill/>
                    </a:lnR>
                    <a:lnT w="12700" cmpd="sng">
                      <a:noFill/>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2874">
                <a:tc>
                  <a:txBody>
                    <a:bodyPr/>
                    <a:lstStyle/>
                    <a:p>
                      <a:pPr marL="0" marR="0" algn="ctr">
                        <a:lnSpc>
                          <a:spcPts val="1800"/>
                        </a:lnSpc>
                        <a:spcBef>
                          <a:spcPts val="0"/>
                        </a:spcBef>
                        <a:spcAft>
                          <a:spcPts val="300"/>
                        </a:spcAft>
                      </a:pPr>
                      <a:r>
                        <a:rPr lang="en-US" sz="1200" b="1" cap="small">
                          <a:effectLst/>
                        </a:rPr>
                        <a:t> </a:t>
                      </a:r>
                      <a:endParaRPr lang="en-US" sz="1200" b="1">
                        <a:effectLst/>
                        <a:latin typeface="Times New Roman"/>
                        <a:ea typeface="Times New Roman"/>
                      </a:endParaRPr>
                    </a:p>
                  </a:txBody>
                  <a:tcPr marL="26575" marR="26575" marT="0" marB="0" anchor="b">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noFill/>
                  </a:tcPr>
                </a:tc>
                <a:tc gridSpan="3">
                  <a:txBody>
                    <a:bodyPr/>
                    <a:lstStyle/>
                    <a:p>
                      <a:pPr marL="0" marR="0" algn="ctr">
                        <a:lnSpc>
                          <a:spcPts val="1800"/>
                        </a:lnSpc>
                        <a:spcBef>
                          <a:spcPts val="0"/>
                        </a:spcBef>
                        <a:spcAft>
                          <a:spcPts val="300"/>
                        </a:spcAft>
                      </a:pPr>
                      <a:r>
                        <a:rPr lang="en-US" sz="1200" b="1" cap="small">
                          <a:effectLst/>
                        </a:rPr>
                        <a:t>median age</a:t>
                      </a:r>
                      <a:endParaRPr lang="en-US" sz="1200" b="1">
                        <a:effectLst/>
                        <a:latin typeface="Times New Roman"/>
                        <a:ea typeface="Times New Roman"/>
                      </a:endParaRPr>
                    </a:p>
                  </a:txBody>
                  <a:tcPr marL="26575" marR="26575" marT="0" marB="0" anchor="b">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algn="ctr">
                        <a:lnSpc>
                          <a:spcPts val="1800"/>
                        </a:lnSpc>
                        <a:spcBef>
                          <a:spcPts val="0"/>
                        </a:spcBef>
                        <a:spcAft>
                          <a:spcPts val="300"/>
                        </a:spcAft>
                      </a:pPr>
                      <a:r>
                        <a:rPr lang="en-US" sz="1200" b="1" cap="small" dirty="0">
                          <a:effectLst/>
                        </a:rPr>
                        <a:t>change</a:t>
                      </a:r>
                      <a:endParaRPr lang="en-US" sz="1200" b="1" dirty="0">
                        <a:effectLst/>
                        <a:latin typeface="Times New Roman"/>
                        <a:ea typeface="Times New Roman"/>
                      </a:endParaRPr>
                    </a:p>
                  </a:txBody>
                  <a:tcPr marL="26575" marR="26575" marT="0" marB="0" anchor="b">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noFill/>
                  </a:tcPr>
                </a:tc>
              </a:tr>
              <a:tr h="265748">
                <a:tc>
                  <a:txBody>
                    <a:bodyPr/>
                    <a:lstStyle/>
                    <a:p>
                      <a:pPr marL="0" marR="0" algn="ctr">
                        <a:lnSpc>
                          <a:spcPts val="1800"/>
                        </a:lnSpc>
                        <a:spcBef>
                          <a:spcPts val="0"/>
                        </a:spcBef>
                        <a:spcAft>
                          <a:spcPts val="300"/>
                        </a:spcAft>
                      </a:pPr>
                      <a:r>
                        <a:rPr lang="en-US" sz="1200" b="1" dirty="0">
                          <a:effectLst/>
                        </a:rPr>
                        <a:t> </a:t>
                      </a:r>
                      <a:endParaRPr lang="en-US" sz="1200" b="1" dirty="0">
                        <a:effectLst/>
                        <a:latin typeface="Times New Roman"/>
                        <a:ea typeface="Times New Roman"/>
                      </a:endParaRPr>
                    </a:p>
                  </a:txBody>
                  <a:tcPr marL="26575" marR="26575" marT="0" marB="0" anchor="b">
                    <a:lnL>
                      <a:noFill/>
                    </a:lnL>
                    <a:lnR>
                      <a:noFill/>
                    </a:lnR>
                    <a:lnT>
                      <a:noFill/>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b="1" dirty="0">
                          <a:effectLst/>
                        </a:rPr>
                        <a:t>1990</a:t>
                      </a:r>
                      <a:endParaRPr lang="en-US" sz="1200" b="1" dirty="0">
                        <a:effectLst/>
                        <a:latin typeface="Times New Roman"/>
                        <a:ea typeface="Times New Roman"/>
                      </a:endParaRPr>
                    </a:p>
                  </a:txBody>
                  <a:tcPr marL="26575" marR="26575" marT="0" marB="0" anchor="b">
                    <a:lnL>
                      <a:noFill/>
                    </a:lnL>
                    <a:lnR>
                      <a:noFill/>
                    </a:lnR>
                    <a:lnT>
                      <a:noFill/>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b="1" dirty="0">
                          <a:effectLst/>
                        </a:rPr>
                        <a:t>2000</a:t>
                      </a:r>
                      <a:endParaRPr lang="en-US" sz="1200" b="1" dirty="0">
                        <a:effectLst/>
                        <a:latin typeface="Times New Roman"/>
                        <a:ea typeface="Times New Roman"/>
                      </a:endParaRPr>
                    </a:p>
                  </a:txBody>
                  <a:tcPr marL="26575" marR="26575" marT="0" marB="0" anchor="b">
                    <a:lnL>
                      <a:noFill/>
                    </a:lnL>
                    <a:lnR>
                      <a:noFill/>
                    </a:lnR>
                    <a:lnT>
                      <a:noFill/>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b="1" dirty="0">
                          <a:effectLst/>
                        </a:rPr>
                        <a:t>2010</a:t>
                      </a:r>
                      <a:endParaRPr lang="en-US" sz="1200" b="1" dirty="0">
                        <a:effectLst/>
                        <a:latin typeface="Times New Roman"/>
                        <a:ea typeface="Times New Roman"/>
                      </a:endParaRPr>
                    </a:p>
                  </a:txBody>
                  <a:tcPr marL="26575" marR="26575" marT="0" marB="0" anchor="b">
                    <a:lnL>
                      <a:noFill/>
                    </a:lnL>
                    <a:lnR>
                      <a:noFill/>
                    </a:lnR>
                    <a:lnT>
                      <a:noFill/>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b="1" dirty="0">
                          <a:effectLst/>
                        </a:rPr>
                        <a:t>1990-2010</a:t>
                      </a:r>
                      <a:br>
                        <a:rPr lang="en-US" sz="1200" b="1" dirty="0">
                          <a:effectLst/>
                        </a:rPr>
                      </a:br>
                      <a:r>
                        <a:rPr lang="en-US" sz="1200" b="1" dirty="0">
                          <a:effectLst/>
                        </a:rPr>
                        <a:t>(in years)</a:t>
                      </a:r>
                      <a:endParaRPr lang="en-US" sz="1200" b="1" dirty="0">
                        <a:effectLst/>
                        <a:latin typeface="Times New Roman"/>
                        <a:ea typeface="Times New Roman"/>
                      </a:endParaRPr>
                    </a:p>
                  </a:txBody>
                  <a:tcPr marL="26575" marR="26575" marT="0" marB="0" anchor="b">
                    <a:lnL>
                      <a:noFill/>
                    </a:lnL>
                    <a:lnR>
                      <a:noFill/>
                    </a:lnR>
                    <a:lnT>
                      <a:noFill/>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r>
              <a:tr h="132874">
                <a:tc>
                  <a:txBody>
                    <a:bodyPr/>
                    <a:lstStyle/>
                    <a:p>
                      <a:pPr marL="0" marR="0" algn="just">
                        <a:lnSpc>
                          <a:spcPts val="1800"/>
                        </a:lnSpc>
                        <a:spcBef>
                          <a:spcPts val="0"/>
                        </a:spcBef>
                        <a:spcAft>
                          <a:spcPts val="300"/>
                        </a:spcAft>
                      </a:pPr>
                      <a:r>
                        <a:rPr lang="en-US" sz="1200" b="0">
                          <a:effectLst/>
                        </a:rPr>
                        <a:t>U.S. Total</a:t>
                      </a:r>
                      <a:endParaRPr lang="en-US" sz="1200" b="0">
                        <a:effectLst/>
                        <a:latin typeface="Times New Roman"/>
                        <a:ea typeface="Times New Roman"/>
                      </a:endParaRPr>
                    </a:p>
                  </a:txBody>
                  <a:tcPr marL="26575" marR="26575" marT="0" marB="0">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a:effectLst/>
                        </a:rPr>
                        <a:t>32.6</a:t>
                      </a:r>
                      <a:endParaRPr lang="en-US" sz="1200">
                        <a:effectLst/>
                        <a:latin typeface="Times New Roman"/>
                        <a:ea typeface="Times New Roman"/>
                      </a:endParaRPr>
                    </a:p>
                  </a:txBody>
                  <a:tcPr marL="26575" marR="26575" marT="0" marB="0">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a:effectLst/>
                        </a:rPr>
                        <a:t>35.3</a:t>
                      </a:r>
                      <a:endParaRPr lang="en-US" sz="1200">
                        <a:effectLst/>
                        <a:latin typeface="Times New Roman"/>
                        <a:ea typeface="Times New Roman"/>
                      </a:endParaRPr>
                    </a:p>
                  </a:txBody>
                  <a:tcPr marL="26575" marR="26575" marT="0" marB="0">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dirty="0">
                          <a:effectLst/>
                        </a:rPr>
                        <a:t>37.2</a:t>
                      </a:r>
                      <a:endParaRPr lang="en-US" sz="1200" dirty="0">
                        <a:effectLst/>
                        <a:latin typeface="Times New Roman"/>
                        <a:ea typeface="Times New Roman"/>
                      </a:endParaRPr>
                    </a:p>
                  </a:txBody>
                  <a:tcPr marL="26575" marR="26575" marT="0" marB="0">
                    <a:lnL>
                      <a:noFill/>
                    </a:lnL>
                    <a:lnR>
                      <a:noFill/>
                    </a:lnR>
                    <a:lnT w="12700" cap="flat" cmpd="sng" algn="ctr">
                      <a:solidFill>
                        <a:srgbClr val="5091CD"/>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a:effectLst/>
                        </a:rPr>
                        <a:t>4.6</a:t>
                      </a:r>
                      <a:endParaRPr lang="en-US" sz="1200">
                        <a:effectLst/>
                        <a:latin typeface="Times New Roman"/>
                        <a:ea typeface="Times New Roman"/>
                      </a:endParaRPr>
                    </a:p>
                  </a:txBody>
                  <a:tcPr marL="26575" marR="26575" marT="0" marB="0">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noFill/>
                  </a:tcPr>
                </a:tc>
              </a:tr>
              <a:tr h="132874">
                <a:tc>
                  <a:txBody>
                    <a:bodyPr/>
                    <a:lstStyle/>
                    <a:p>
                      <a:pPr marL="0" marR="0" algn="just">
                        <a:lnSpc>
                          <a:spcPts val="1800"/>
                        </a:lnSpc>
                        <a:spcBef>
                          <a:spcPts val="0"/>
                        </a:spcBef>
                        <a:spcAft>
                          <a:spcPts val="300"/>
                        </a:spcAft>
                      </a:pPr>
                      <a:r>
                        <a:rPr lang="en-US" sz="1200" b="0">
                          <a:effectLst/>
                        </a:rPr>
                        <a:t>Northeast</a:t>
                      </a:r>
                      <a:endParaRPr lang="en-US" sz="1200" b="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a:effectLst/>
                        </a:rPr>
                        <a:t>34.0</a:t>
                      </a:r>
                      <a:endParaRPr lang="en-US" sz="120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dirty="0">
                          <a:effectLst/>
                        </a:rPr>
                        <a:t>36.8</a:t>
                      </a:r>
                      <a:endParaRPr lang="en-US" sz="1200" dirty="0">
                        <a:effectLst/>
                        <a:latin typeface="Times New Roman"/>
                        <a:ea typeface="Times New Roman"/>
                      </a:endParaRPr>
                    </a:p>
                  </a:txBody>
                  <a:tcPr marL="26575" marR="26575" marT="0" marB="0">
                    <a:lnL>
                      <a:noFill/>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dirty="0">
                          <a:effectLst/>
                        </a:rPr>
                        <a:t>39.2</a:t>
                      </a:r>
                      <a:endParaRPr lang="en-US" sz="1200" dirty="0">
                        <a:effectLst/>
                        <a:latin typeface="Times New Roman"/>
                        <a:ea typeface="Times New Roman"/>
                      </a:endParaRPr>
                    </a:p>
                  </a:txBody>
                  <a:tcPr marL="26575" marR="26575"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dirty="0">
                          <a:effectLst/>
                        </a:rPr>
                        <a:t>5.2</a:t>
                      </a:r>
                      <a:endParaRPr lang="en-US" sz="1200" dirty="0">
                        <a:effectLst/>
                        <a:latin typeface="Times New Roman"/>
                        <a:ea typeface="Times New Roman"/>
                      </a:endParaRPr>
                    </a:p>
                  </a:txBody>
                  <a:tcPr marL="26575" marR="26575" marT="0" marB="0">
                    <a:lnL w="28575" cap="flat" cmpd="sng" algn="ctr">
                      <a:solidFill>
                        <a:srgbClr val="FF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132874">
                <a:tc>
                  <a:txBody>
                    <a:bodyPr/>
                    <a:lstStyle/>
                    <a:p>
                      <a:pPr marL="0" marR="0" algn="just">
                        <a:lnSpc>
                          <a:spcPts val="1800"/>
                        </a:lnSpc>
                        <a:spcBef>
                          <a:spcPts val="0"/>
                        </a:spcBef>
                        <a:spcAft>
                          <a:spcPts val="300"/>
                        </a:spcAft>
                      </a:pPr>
                      <a:r>
                        <a:rPr lang="en-US" sz="1200" b="0">
                          <a:effectLst/>
                        </a:rPr>
                        <a:t>Midwest</a:t>
                      </a:r>
                      <a:endParaRPr lang="en-US" sz="1200" b="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a:effectLst/>
                        </a:rPr>
                        <a:t>32.9</a:t>
                      </a:r>
                      <a:endParaRPr lang="en-US" sz="120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a:effectLst/>
                        </a:rPr>
                        <a:t>35.6</a:t>
                      </a:r>
                      <a:endParaRPr lang="en-US" sz="120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a:effectLst/>
                        </a:rPr>
                        <a:t>37.7</a:t>
                      </a:r>
                      <a:endParaRPr lang="en-US" sz="1200">
                        <a:effectLst/>
                        <a:latin typeface="Times New Roman"/>
                        <a:ea typeface="Times New Roman"/>
                      </a:endParaRPr>
                    </a:p>
                  </a:txBody>
                  <a:tcPr marL="26575" marR="26575" marT="0" marB="0">
                    <a:lnL>
                      <a:noFill/>
                    </a:lnL>
                    <a:lnR>
                      <a:noFill/>
                    </a:lnR>
                    <a:lnT w="28575" cap="flat" cmpd="sng" algn="ctr">
                      <a:solidFill>
                        <a:srgbClr val="FF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a:effectLst/>
                        </a:rPr>
                        <a:t>4.8</a:t>
                      </a:r>
                      <a:endParaRPr lang="en-US" sz="120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noFill/>
                  </a:tcPr>
                </a:tc>
              </a:tr>
              <a:tr h="132874">
                <a:tc>
                  <a:txBody>
                    <a:bodyPr/>
                    <a:lstStyle/>
                    <a:p>
                      <a:pPr marL="0" marR="0" algn="just">
                        <a:lnSpc>
                          <a:spcPts val="1800"/>
                        </a:lnSpc>
                        <a:spcBef>
                          <a:spcPts val="0"/>
                        </a:spcBef>
                        <a:spcAft>
                          <a:spcPts val="300"/>
                        </a:spcAft>
                      </a:pPr>
                      <a:r>
                        <a:rPr lang="en-US" sz="1200" b="0">
                          <a:effectLst/>
                        </a:rPr>
                        <a:t>South</a:t>
                      </a:r>
                      <a:endParaRPr lang="en-US" sz="1200" b="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a:effectLst/>
                        </a:rPr>
                        <a:t>32.7</a:t>
                      </a:r>
                      <a:endParaRPr lang="en-US" sz="120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a:effectLst/>
                        </a:rPr>
                        <a:t>35.3</a:t>
                      </a:r>
                      <a:endParaRPr lang="en-US" sz="120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a:effectLst/>
                        </a:rPr>
                        <a:t>37.0</a:t>
                      </a:r>
                      <a:endParaRPr lang="en-US" sz="1200">
                        <a:effectLst/>
                        <a:latin typeface="Times New Roman"/>
                        <a:ea typeface="Times New Roman"/>
                      </a:endParaRPr>
                    </a:p>
                  </a:txBody>
                  <a:tcPr marL="26575" marR="26575" marT="0" marB="0">
                    <a:lnL>
                      <a:noFill/>
                    </a:lnL>
                    <a:lnR>
                      <a:noFill/>
                    </a:lnR>
                    <a:lnT>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300"/>
                        </a:spcAft>
                      </a:pPr>
                      <a:r>
                        <a:rPr lang="en-US" sz="1200">
                          <a:effectLst/>
                        </a:rPr>
                        <a:t>4.3</a:t>
                      </a:r>
                      <a:endParaRPr lang="en-US" sz="120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tcPr>
                </a:tc>
              </a:tr>
              <a:tr h="132874">
                <a:tc>
                  <a:txBody>
                    <a:bodyPr/>
                    <a:lstStyle/>
                    <a:p>
                      <a:pPr marL="0" marR="0" algn="just">
                        <a:lnSpc>
                          <a:spcPts val="1800"/>
                        </a:lnSpc>
                        <a:spcBef>
                          <a:spcPts val="0"/>
                        </a:spcBef>
                        <a:spcAft>
                          <a:spcPts val="300"/>
                        </a:spcAft>
                      </a:pPr>
                      <a:r>
                        <a:rPr lang="en-US" sz="1200" b="0" dirty="0">
                          <a:effectLst/>
                        </a:rPr>
                        <a:t>West</a:t>
                      </a:r>
                      <a:endParaRPr lang="en-US" sz="1200" b="0" dirty="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a:effectLst/>
                        </a:rPr>
                        <a:t>31.7</a:t>
                      </a:r>
                      <a:endParaRPr lang="en-US" sz="1200">
                        <a:effectLst/>
                        <a:latin typeface="Times New Roman"/>
                        <a:ea typeface="Times New Roman"/>
                      </a:endParaRPr>
                    </a:p>
                  </a:txBody>
                  <a:tcPr marL="26575" marR="26575" marT="0" marB="0">
                    <a:lnL>
                      <a:noFill/>
                    </a:lnL>
                    <a:lnR>
                      <a:noFill/>
                    </a:lnR>
                    <a:lnT>
                      <a:noFill/>
                    </a:lnT>
                    <a:lnB>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a:effectLst/>
                        </a:rPr>
                        <a:t>33.8</a:t>
                      </a:r>
                      <a:endParaRPr lang="en-US" sz="1200">
                        <a:effectLst/>
                        <a:latin typeface="Times New Roman"/>
                        <a:ea typeface="Times New Roman"/>
                      </a:endParaRPr>
                    </a:p>
                  </a:txBody>
                  <a:tcPr marL="26575" marR="26575" marT="0" marB="0">
                    <a:lnL>
                      <a:noFill/>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dirty="0">
                          <a:effectLst/>
                        </a:rPr>
                        <a:t>35.6</a:t>
                      </a:r>
                      <a:endParaRPr lang="en-US" sz="1200" dirty="0">
                        <a:effectLst/>
                        <a:latin typeface="Times New Roman"/>
                        <a:ea typeface="Times New Roman"/>
                      </a:endParaRPr>
                    </a:p>
                  </a:txBody>
                  <a:tcPr marL="26575" marR="26575" marT="0" marB="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800"/>
                        </a:lnSpc>
                        <a:spcBef>
                          <a:spcPts val="0"/>
                        </a:spcBef>
                        <a:spcAft>
                          <a:spcPts val="300"/>
                        </a:spcAft>
                      </a:pPr>
                      <a:r>
                        <a:rPr lang="en-US" sz="1200" dirty="0">
                          <a:effectLst/>
                        </a:rPr>
                        <a:t>3.9</a:t>
                      </a:r>
                      <a:endParaRPr lang="en-US" sz="1200" dirty="0">
                        <a:effectLst/>
                        <a:latin typeface="Times New Roman"/>
                        <a:ea typeface="Times New Roman"/>
                      </a:endParaRPr>
                    </a:p>
                  </a:txBody>
                  <a:tcPr marL="26575" marR="26575" marT="0" marB="0">
                    <a:lnL w="28575" cap="flat" cmpd="sng" algn="ctr">
                      <a:solidFill>
                        <a:srgbClr val="FF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smtClean="0"/>
              <a:t>Expansion States May Differ Markedly from Existing States</a:t>
            </a:r>
            <a:endParaRPr lang="en-US" dirty="0"/>
          </a:p>
        </p:txBody>
      </p:sp>
      <p:sp>
        <p:nvSpPr>
          <p:cNvPr id="7" name="Content Placeholder 6"/>
          <p:cNvSpPr>
            <a:spLocks noGrp="1"/>
          </p:cNvSpPr>
          <p:nvPr>
            <p:ph idx="13"/>
          </p:nvPr>
        </p:nvSpPr>
        <p:spPr/>
        <p:txBody>
          <a:bodyPr/>
          <a:lstStyle/>
          <a:p>
            <a:r>
              <a:rPr lang="en-US" dirty="0" smtClean="0"/>
              <a:t>Source: U.S. Census Bureau</a:t>
            </a:r>
            <a:endParaRPr lang="en-US" dirty="0"/>
          </a:p>
        </p:txBody>
      </p:sp>
      <p:sp>
        <p:nvSpPr>
          <p:cNvPr id="9"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13</a:t>
            </a:fld>
            <a:endParaRPr lang="en-US"/>
          </a:p>
        </p:txBody>
      </p:sp>
    </p:spTree>
    <p:extLst>
      <p:ext uri="{BB962C8B-B14F-4D97-AF65-F5344CB8AC3E}">
        <p14:creationId xmlns:p14="http://schemas.microsoft.com/office/powerpoint/2010/main" val="2652765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294868570"/>
              </p:ext>
            </p:extLst>
          </p:nvPr>
        </p:nvGraphicFramePr>
        <p:xfrm>
          <a:off x="598222" y="1136406"/>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522022" y="2715737"/>
            <a:ext cx="8305800" cy="93506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dirty="0" smtClean="0"/>
              <a:t>Baby Boomers and Immigrants Are Reshaping the Age Profile</a:t>
            </a:r>
            <a:endParaRPr lang="en-US" dirty="0"/>
          </a:p>
        </p:txBody>
      </p:sp>
      <p:sp>
        <p:nvSpPr>
          <p:cNvPr id="4" name="Content Placeholder 3"/>
          <p:cNvSpPr>
            <a:spLocks noGrp="1"/>
          </p:cNvSpPr>
          <p:nvPr>
            <p:ph idx="1"/>
          </p:nvPr>
        </p:nvSpPr>
        <p:spPr/>
        <p:txBody>
          <a:bodyPr/>
          <a:lstStyle/>
          <a:p>
            <a:r>
              <a:rPr lang="en-US" sz="1600" dirty="0" smtClean="0"/>
              <a:t>Population Age Structure, U.S., 2013</a:t>
            </a:r>
            <a:endParaRPr lang="en-US" sz="1600" dirty="0"/>
          </a:p>
        </p:txBody>
      </p:sp>
      <p:sp>
        <p:nvSpPr>
          <p:cNvPr id="7" name="Content Placeholder 6"/>
          <p:cNvSpPr>
            <a:spLocks noGrp="1"/>
          </p:cNvSpPr>
          <p:nvPr>
            <p:ph idx="13"/>
          </p:nvPr>
        </p:nvSpPr>
        <p:spPr/>
        <p:txBody>
          <a:bodyPr/>
          <a:lstStyle/>
          <a:p>
            <a:r>
              <a:rPr lang="en-US" dirty="0" smtClean="0"/>
              <a:t>Source: U.S. Census Bureau</a:t>
            </a:r>
            <a:endParaRPr lang="en-US" dirty="0"/>
          </a:p>
        </p:txBody>
      </p:sp>
      <p:sp>
        <p:nvSpPr>
          <p:cNvPr id="12"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14</a:t>
            </a:fld>
            <a:endParaRPr lang="en-US"/>
          </a:p>
        </p:txBody>
      </p:sp>
    </p:spTree>
    <p:extLst>
      <p:ext uri="{BB962C8B-B14F-4D97-AF65-F5344CB8AC3E}">
        <p14:creationId xmlns:p14="http://schemas.microsoft.com/office/powerpoint/2010/main" val="2743493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 Population Is Approaching “Majority Minority”</a:t>
            </a:r>
            <a:endParaRPr lang="en-US" dirty="0"/>
          </a:p>
        </p:txBody>
      </p:sp>
      <p:sp>
        <p:nvSpPr>
          <p:cNvPr id="3" name="Content Placeholder 2"/>
          <p:cNvSpPr>
            <a:spLocks noGrp="1"/>
          </p:cNvSpPr>
          <p:nvPr>
            <p:ph idx="1"/>
          </p:nvPr>
        </p:nvSpPr>
        <p:spPr/>
        <p:txBody>
          <a:bodyPr/>
          <a:lstStyle/>
          <a:p>
            <a:pPr>
              <a:spcAft>
                <a:spcPts val="0"/>
              </a:spcAft>
            </a:pPr>
            <a:r>
              <a:rPr lang="en-US" dirty="0" smtClean="0"/>
              <a:t>US. Population Estimates and Projections, 1990-2050</a:t>
            </a:r>
          </a:p>
          <a:p>
            <a:pPr>
              <a:spcBef>
                <a:spcPts val="0"/>
              </a:spcBef>
            </a:pPr>
            <a:r>
              <a:rPr lang="en-US" b="0" i="1" dirty="0" smtClean="0"/>
              <a:t>2012 Projections</a:t>
            </a:r>
          </a:p>
          <a:p>
            <a:endParaRPr lang="en-US" dirty="0"/>
          </a:p>
        </p:txBody>
      </p:sp>
      <p:sp>
        <p:nvSpPr>
          <p:cNvPr id="12" name="Content Placeholder 11"/>
          <p:cNvSpPr>
            <a:spLocks noGrp="1"/>
          </p:cNvSpPr>
          <p:nvPr>
            <p:ph idx="13"/>
          </p:nvPr>
        </p:nvSpPr>
        <p:spPr/>
        <p:txBody>
          <a:bodyPr/>
          <a:lstStyle/>
          <a:p>
            <a:r>
              <a:rPr lang="en-US" dirty="0" smtClean="0"/>
              <a:t>Source: U.S. Census Bureau</a:t>
            </a:r>
            <a:endParaRPr lang="en-US" dirty="0"/>
          </a:p>
        </p:txBody>
      </p:sp>
      <p:sp>
        <p:nvSpPr>
          <p:cNvPr id="8" name="Slide Number Placeholder 5"/>
          <p:cNvSpPr>
            <a:spLocks noGrp="1"/>
          </p:cNvSpPr>
          <p:nvPr>
            <p:ph type="sldNum" sz="quarter" idx="14"/>
          </p:nvPr>
        </p:nvSpPr>
        <p:spPr/>
        <p:txBody>
          <a:bodyPr/>
          <a:lstStyle>
            <a:lvl1pPr algn="r" fontAlgn="auto">
              <a:spcBef>
                <a:spcPts val="0"/>
              </a:spcBef>
              <a:spcAft>
                <a:spcPts val="0"/>
              </a:spcAft>
              <a:defRPr sz="900" smtClean="0">
                <a:solidFill>
                  <a:srgbClr val="0D387C"/>
                </a:solidFill>
                <a:latin typeface="+mn-lt"/>
                <a:ea typeface="+mn-ea"/>
                <a:cs typeface="+mn-cs"/>
              </a:defRPr>
            </a:lvl1pPr>
          </a:lstStyle>
          <a:p>
            <a:fld id="{7FA17628-A5F7-4321-86EB-1B4244B85550}" type="slidenum">
              <a:rPr lang="en-US" smtClean="0"/>
              <a:pPr/>
              <a:t>15</a:t>
            </a:fld>
            <a:endParaRPr lang="en-US"/>
          </a:p>
        </p:txBody>
      </p:sp>
      <p:graphicFrame>
        <p:nvGraphicFramePr>
          <p:cNvPr id="7" name="Chart 6"/>
          <p:cNvGraphicFramePr/>
          <p:nvPr>
            <p:extLst>
              <p:ext uri="{D42A27DB-BD31-4B8C-83A1-F6EECF244321}">
                <p14:modId xmlns:p14="http://schemas.microsoft.com/office/powerpoint/2010/main" val="472389131"/>
              </p:ext>
            </p:extLst>
          </p:nvPr>
        </p:nvGraphicFramePr>
        <p:xfrm>
          <a:off x="320040" y="1371599"/>
          <a:ext cx="8229600" cy="4499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2092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Composition of the U.S. Is Changing Rapidly</a:t>
            </a:r>
            <a:endParaRPr lang="en-US" dirty="0"/>
          </a:p>
        </p:txBody>
      </p:sp>
      <p:sp>
        <p:nvSpPr>
          <p:cNvPr id="3" name="Content Placeholder 2"/>
          <p:cNvSpPr>
            <a:spLocks noGrp="1"/>
          </p:cNvSpPr>
          <p:nvPr>
            <p:ph idx="1"/>
          </p:nvPr>
        </p:nvSpPr>
        <p:spPr/>
        <p:txBody>
          <a:bodyPr/>
          <a:lstStyle/>
          <a:p>
            <a:r>
              <a:rPr lang="en-US" sz="1600" dirty="0" smtClean="0"/>
              <a:t>Share of Population Growth, 2000-2010</a:t>
            </a:r>
            <a:endParaRPr lang="en-US" sz="1600" dirty="0"/>
          </a:p>
        </p:txBody>
      </p:sp>
      <p:sp>
        <p:nvSpPr>
          <p:cNvPr id="4" name="Content Placeholder 3"/>
          <p:cNvSpPr>
            <a:spLocks noGrp="1"/>
          </p:cNvSpPr>
          <p:nvPr>
            <p:ph idx="13"/>
          </p:nvPr>
        </p:nvSpPr>
        <p:spPr/>
        <p:txBody>
          <a:bodyPr/>
          <a:lstStyle/>
          <a:p>
            <a:r>
              <a:rPr lang="en-US" dirty="0" smtClean="0"/>
              <a:t>Source: U.S. Census Bureau</a:t>
            </a:r>
            <a:endParaRPr lang="en-US" dirty="0"/>
          </a:p>
        </p:txBody>
      </p:sp>
      <p:sp>
        <p:nvSpPr>
          <p:cNvPr id="9"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16</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8229600"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681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U.S. Household Undergoing Notable Change</a:t>
            </a:r>
            <a:endParaRPr lang="en-US" dirty="0"/>
          </a:p>
        </p:txBody>
      </p:sp>
      <p:sp>
        <p:nvSpPr>
          <p:cNvPr id="3" name="Content Placeholder 2"/>
          <p:cNvSpPr>
            <a:spLocks noGrp="1"/>
          </p:cNvSpPr>
          <p:nvPr>
            <p:ph idx="1"/>
          </p:nvPr>
        </p:nvSpPr>
        <p:spPr/>
        <p:txBody>
          <a:bodyPr/>
          <a:lstStyle/>
          <a:p>
            <a:r>
              <a:rPr lang="en-US" sz="1600" dirty="0" smtClean="0"/>
              <a:t>Share of Households by Type, U.S.</a:t>
            </a:r>
            <a:endParaRPr lang="en-US" sz="1600" dirty="0"/>
          </a:p>
        </p:txBody>
      </p:sp>
      <p:sp>
        <p:nvSpPr>
          <p:cNvPr id="4" name="Content Placeholder 3"/>
          <p:cNvSpPr>
            <a:spLocks noGrp="1"/>
          </p:cNvSpPr>
          <p:nvPr>
            <p:ph idx="13"/>
          </p:nvPr>
        </p:nvSpPr>
        <p:spPr/>
        <p:txBody>
          <a:bodyPr/>
          <a:lstStyle/>
          <a:p>
            <a:r>
              <a:rPr lang="en-US" dirty="0" smtClean="0"/>
              <a:t>Source: Brookings Institute</a:t>
            </a:r>
            <a:endParaRPr lang="en-US" dirty="0"/>
          </a:p>
        </p:txBody>
      </p:sp>
      <p:sp>
        <p:nvSpPr>
          <p:cNvPr id="9"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17</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822960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013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Multi-Generational Households Are Re-Emerging</a:t>
            </a:r>
            <a:endParaRPr lang="en-US" sz="2400" dirty="0"/>
          </a:p>
        </p:txBody>
      </p:sp>
      <p:sp>
        <p:nvSpPr>
          <p:cNvPr id="7" name="Content Placeholder 6"/>
          <p:cNvSpPr>
            <a:spLocks noGrp="1"/>
          </p:cNvSpPr>
          <p:nvPr>
            <p:ph idx="1"/>
          </p:nvPr>
        </p:nvSpPr>
        <p:spPr/>
        <p:txBody>
          <a:bodyPr/>
          <a:lstStyle/>
          <a:p>
            <a:r>
              <a:rPr lang="en-US" sz="1600" dirty="0"/>
              <a:t>Share of U.S. Population in Multi-Generational Family </a:t>
            </a:r>
            <a:r>
              <a:rPr lang="en-US" sz="1600" dirty="0" smtClean="0"/>
              <a:t>Households</a:t>
            </a:r>
            <a:endParaRPr lang="en-US" sz="1600" i="1" dirty="0"/>
          </a:p>
        </p:txBody>
      </p:sp>
      <p:sp>
        <p:nvSpPr>
          <p:cNvPr id="2" name="Content Placeholder 1"/>
          <p:cNvSpPr>
            <a:spLocks noGrp="1"/>
          </p:cNvSpPr>
          <p:nvPr>
            <p:ph idx="13"/>
          </p:nvPr>
        </p:nvSpPr>
        <p:spPr/>
        <p:txBody>
          <a:bodyPr/>
          <a:lstStyle/>
          <a:p>
            <a:r>
              <a:rPr lang="en-US" dirty="0" smtClean="0"/>
              <a:t>Source: U.S. Census Bureau, Pew Research</a:t>
            </a:r>
            <a:endParaRPr lang="en-US" dirty="0"/>
          </a:p>
        </p:txBody>
      </p:sp>
      <p:sp>
        <p:nvSpPr>
          <p:cNvPr id="8" name="Slide Number Placeholder 5"/>
          <p:cNvSpPr>
            <a:spLocks noGrp="1"/>
          </p:cNvSpPr>
          <p:nvPr>
            <p:ph type="sldNum" sz="quarter" idx="14"/>
          </p:nvPr>
        </p:nvSpPr>
        <p:spPr>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18</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8229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459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Consumer Behavior</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681DD3-4D6C-412E-B878-89BD8C1C6F96}" type="slidenum">
              <a:rPr lang="en-US" smtClean="0"/>
              <a:pPr>
                <a:defRPr/>
              </a:pPr>
              <a:t>19</a:t>
            </a:fld>
            <a:endParaRPr lang="en-US"/>
          </a:p>
        </p:txBody>
      </p:sp>
    </p:spTree>
    <p:extLst>
      <p:ext uri="{BB962C8B-B14F-4D97-AF65-F5344CB8AC3E}">
        <p14:creationId xmlns:p14="http://schemas.microsoft.com/office/powerpoint/2010/main" val="2950253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3479800"/>
            <a:ext cx="1349375" cy="174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67150"/>
            <a:ext cx="1371600" cy="177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3486150"/>
            <a:ext cx="1350963" cy="1755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317" name="Text Box 51"/>
          <p:cNvSpPr txBox="1">
            <a:spLocks noChangeArrowheads="1"/>
          </p:cNvSpPr>
          <p:nvPr/>
        </p:nvSpPr>
        <p:spPr bwMode="auto">
          <a:xfrm>
            <a:off x="49213" y="868363"/>
            <a:ext cx="458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ts val="600"/>
              </a:spcBef>
              <a:spcAft>
                <a:spcPts val="600"/>
              </a:spcAft>
              <a:buClr>
                <a:schemeClr val="tx2"/>
              </a:buClr>
              <a:buSzPct val="65000"/>
              <a:buFont typeface="Wingdings" pitchFamily="2" charset="2"/>
              <a:defRPr sz="1400">
                <a:solidFill>
                  <a:schemeClr val="tx1"/>
                </a:solidFill>
                <a:latin typeface="Arial" charset="0"/>
              </a:defRPr>
            </a:lvl1pPr>
            <a:lvl2pPr marL="742950" indent="-285750" eaLnBrk="0" hangingPunct="0">
              <a:lnSpc>
                <a:spcPct val="110000"/>
              </a:lnSpc>
              <a:spcBef>
                <a:spcPts val="600"/>
              </a:spcBef>
              <a:spcAft>
                <a:spcPts val="600"/>
              </a:spcAft>
              <a:buClr>
                <a:schemeClr val="tx2"/>
              </a:buClr>
              <a:buSzPct val="65000"/>
              <a:buFont typeface="Wingdings" pitchFamily="2" charset="2"/>
              <a:buChar char="u"/>
              <a:defRPr sz="1200">
                <a:solidFill>
                  <a:schemeClr val="tx1"/>
                </a:solidFill>
                <a:latin typeface="Arial" charset="0"/>
              </a:defRPr>
            </a:lvl2pPr>
            <a:lvl3pPr marL="1143000" indent="-228600" eaLnBrk="0" hangingPunct="0">
              <a:lnSpc>
                <a:spcPct val="110000"/>
              </a:lnSpc>
              <a:spcBef>
                <a:spcPts val="600"/>
              </a:spcBef>
              <a:spcAft>
                <a:spcPts val="600"/>
              </a:spcAft>
              <a:buClr>
                <a:schemeClr val="tx2"/>
              </a:buClr>
              <a:buSzPct val="75000"/>
              <a:buFont typeface="Wingdings" pitchFamily="2" charset="2"/>
              <a:buChar char="v"/>
              <a:defRPr sz="1200">
                <a:solidFill>
                  <a:schemeClr val="tx1"/>
                </a:solidFill>
                <a:latin typeface="Arial" charset="0"/>
              </a:defRPr>
            </a:lvl3pPr>
            <a:lvl4pPr marL="1600200" indent="-228600" eaLnBrk="0" hangingPunct="0">
              <a:lnSpc>
                <a:spcPct val="110000"/>
              </a:lnSpc>
              <a:spcBef>
                <a:spcPts val="600"/>
              </a:spcBef>
              <a:spcAft>
                <a:spcPts val="600"/>
              </a:spcAft>
              <a:buClr>
                <a:schemeClr val="tx2"/>
              </a:buClr>
              <a:buFont typeface="Wingdings" pitchFamily="2" charset="2"/>
              <a:buChar char="§"/>
              <a:defRPr sz="1200">
                <a:solidFill>
                  <a:schemeClr val="tx1"/>
                </a:solidFill>
                <a:latin typeface="Arial" charset="0"/>
              </a:defRPr>
            </a:lvl4pPr>
            <a:lvl5pPr marL="2057400" indent="-228600" eaLnBrk="0"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5pPr>
            <a:lvl6pPr marL="25146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6pPr>
            <a:lvl7pPr marL="29718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7pPr>
            <a:lvl8pPr marL="34290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8pPr>
            <a:lvl9pPr marL="38862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9pPr>
          </a:lstStyle>
          <a:p>
            <a:pPr algn="ctr" eaLnBrk="1" hangingPunct="1">
              <a:lnSpc>
                <a:spcPct val="100000"/>
              </a:lnSpc>
              <a:spcBef>
                <a:spcPct val="0"/>
              </a:spcBef>
              <a:spcAft>
                <a:spcPct val="0"/>
              </a:spcAft>
              <a:buClrTx/>
              <a:buSzTx/>
              <a:buFontTx/>
              <a:buNone/>
            </a:pPr>
            <a:r>
              <a:rPr lang="en-US" altLang="en-US" sz="1800" dirty="0">
                <a:solidFill>
                  <a:srgbClr val="0C2577"/>
                </a:solidFill>
              </a:rPr>
              <a:t>Publications and Services</a:t>
            </a:r>
            <a:endParaRPr lang="en-US" altLang="en-US" sz="1800" baseline="30000" dirty="0">
              <a:solidFill>
                <a:srgbClr val="0C2577"/>
              </a:solidFill>
            </a:endParaRPr>
          </a:p>
        </p:txBody>
      </p:sp>
      <p:sp>
        <p:nvSpPr>
          <p:cNvPr id="13318" name="Text Box 51"/>
          <p:cNvSpPr txBox="1">
            <a:spLocks noChangeArrowheads="1"/>
          </p:cNvSpPr>
          <p:nvPr/>
        </p:nvSpPr>
        <p:spPr bwMode="auto">
          <a:xfrm>
            <a:off x="4597400" y="868363"/>
            <a:ext cx="458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ts val="600"/>
              </a:spcBef>
              <a:spcAft>
                <a:spcPts val="600"/>
              </a:spcAft>
              <a:buClr>
                <a:schemeClr val="tx2"/>
              </a:buClr>
              <a:buSzPct val="65000"/>
              <a:buFont typeface="Wingdings" pitchFamily="2" charset="2"/>
              <a:defRPr sz="1400">
                <a:solidFill>
                  <a:schemeClr val="tx1"/>
                </a:solidFill>
                <a:latin typeface="Arial" charset="0"/>
              </a:defRPr>
            </a:lvl1pPr>
            <a:lvl2pPr marL="742950" indent="-285750" eaLnBrk="0" hangingPunct="0">
              <a:lnSpc>
                <a:spcPct val="110000"/>
              </a:lnSpc>
              <a:spcBef>
                <a:spcPts val="600"/>
              </a:spcBef>
              <a:spcAft>
                <a:spcPts val="600"/>
              </a:spcAft>
              <a:buClr>
                <a:schemeClr val="tx2"/>
              </a:buClr>
              <a:buSzPct val="65000"/>
              <a:buFont typeface="Wingdings" pitchFamily="2" charset="2"/>
              <a:buChar char="u"/>
              <a:defRPr sz="1200">
                <a:solidFill>
                  <a:schemeClr val="tx1"/>
                </a:solidFill>
                <a:latin typeface="Arial" charset="0"/>
              </a:defRPr>
            </a:lvl2pPr>
            <a:lvl3pPr marL="1143000" indent="-228600" eaLnBrk="0" hangingPunct="0">
              <a:lnSpc>
                <a:spcPct val="110000"/>
              </a:lnSpc>
              <a:spcBef>
                <a:spcPts val="600"/>
              </a:spcBef>
              <a:spcAft>
                <a:spcPts val="600"/>
              </a:spcAft>
              <a:buClr>
                <a:schemeClr val="tx2"/>
              </a:buClr>
              <a:buSzPct val="75000"/>
              <a:buFont typeface="Wingdings" pitchFamily="2" charset="2"/>
              <a:buChar char="v"/>
              <a:defRPr sz="1200">
                <a:solidFill>
                  <a:schemeClr val="tx1"/>
                </a:solidFill>
                <a:latin typeface="Arial" charset="0"/>
              </a:defRPr>
            </a:lvl3pPr>
            <a:lvl4pPr marL="1600200" indent="-228600" eaLnBrk="0" hangingPunct="0">
              <a:lnSpc>
                <a:spcPct val="110000"/>
              </a:lnSpc>
              <a:spcBef>
                <a:spcPts val="600"/>
              </a:spcBef>
              <a:spcAft>
                <a:spcPts val="600"/>
              </a:spcAft>
              <a:buClr>
                <a:schemeClr val="tx2"/>
              </a:buClr>
              <a:buFont typeface="Wingdings" pitchFamily="2" charset="2"/>
              <a:buChar char="§"/>
              <a:defRPr sz="1200">
                <a:solidFill>
                  <a:schemeClr val="tx1"/>
                </a:solidFill>
                <a:latin typeface="Arial" charset="0"/>
              </a:defRPr>
            </a:lvl4pPr>
            <a:lvl5pPr marL="2057400" indent="-228600" eaLnBrk="0"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5pPr>
            <a:lvl6pPr marL="25146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6pPr>
            <a:lvl7pPr marL="29718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7pPr>
            <a:lvl8pPr marL="34290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8pPr>
            <a:lvl9pPr marL="38862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9pPr>
          </a:lstStyle>
          <a:p>
            <a:pPr algn="ctr" eaLnBrk="1" hangingPunct="1">
              <a:lnSpc>
                <a:spcPct val="100000"/>
              </a:lnSpc>
              <a:spcBef>
                <a:spcPct val="0"/>
              </a:spcBef>
              <a:spcAft>
                <a:spcPct val="0"/>
              </a:spcAft>
              <a:buClrTx/>
              <a:buSzTx/>
              <a:buFontTx/>
              <a:buNone/>
            </a:pPr>
            <a:r>
              <a:rPr lang="en-US" altLang="en-US" sz="1800" dirty="0" smtClean="0">
                <a:solidFill>
                  <a:srgbClr val="0C2577"/>
                </a:solidFill>
              </a:rPr>
              <a:t>Experience/Resources</a:t>
            </a:r>
            <a:endParaRPr lang="en-US" altLang="en-US" sz="1800" baseline="30000" dirty="0">
              <a:solidFill>
                <a:srgbClr val="0C2577"/>
              </a:solidFill>
            </a:endParaRPr>
          </a:p>
        </p:txBody>
      </p:sp>
      <p:sp>
        <p:nvSpPr>
          <p:cNvPr id="13319" name="Title 20"/>
          <p:cNvSpPr>
            <a:spLocks noGrp="1"/>
          </p:cNvSpPr>
          <p:nvPr>
            <p:ph type="title"/>
          </p:nvPr>
        </p:nvSpPr>
        <p:spPr/>
        <p:txBody>
          <a:bodyPr/>
          <a:lstStyle/>
          <a:p>
            <a:r>
              <a:rPr altLang="en-US" dirty="0" smtClean="0"/>
              <a:t>Conning Insurance Research</a:t>
            </a:r>
          </a:p>
        </p:txBody>
      </p:sp>
      <p:sp>
        <p:nvSpPr>
          <p:cNvPr id="23" name="Rectangle 22"/>
          <p:cNvSpPr/>
          <p:nvPr/>
        </p:nvSpPr>
        <p:spPr>
          <a:xfrm>
            <a:off x="4630738" y="1144588"/>
            <a:ext cx="4343400" cy="1400383"/>
          </a:xfrm>
          <a:prstGeom prst="rect">
            <a:avLst/>
          </a:prstGeom>
        </p:spPr>
        <p:txBody>
          <a:bodyPr>
            <a:spAutoFit/>
          </a:bodyPr>
          <a:lstStyle/>
          <a:p>
            <a:pPr marL="461963" lvl="1" indent="-236538">
              <a:spcBef>
                <a:spcPts val="600"/>
              </a:spcBef>
              <a:spcAft>
                <a:spcPts val="600"/>
              </a:spcAft>
              <a:buClr>
                <a:srgbClr val="0C2577"/>
              </a:buClr>
              <a:buSzPct val="65000"/>
              <a:buFont typeface="Wingdings" pitchFamily="2" charset="2"/>
              <a:buChar char="u"/>
              <a:defRPr/>
            </a:pPr>
            <a:r>
              <a:rPr lang="en-US" sz="1100" kern="0" dirty="0">
                <a:solidFill>
                  <a:srgbClr val="000000"/>
                </a:solidFill>
              </a:rPr>
              <a:t>17 professionals, including marketing</a:t>
            </a:r>
          </a:p>
          <a:p>
            <a:pPr marL="461963" lvl="1" indent="-236538">
              <a:spcBef>
                <a:spcPts val="600"/>
              </a:spcBef>
              <a:spcAft>
                <a:spcPts val="600"/>
              </a:spcAft>
              <a:buClr>
                <a:srgbClr val="0C2577"/>
              </a:buClr>
              <a:buSzPct val="65000"/>
              <a:buFont typeface="Wingdings" pitchFamily="2" charset="2"/>
              <a:buChar char="u"/>
              <a:defRPr/>
            </a:pPr>
            <a:r>
              <a:rPr lang="en-US" sz="1100" kern="0" dirty="0">
                <a:solidFill>
                  <a:srgbClr val="000000"/>
                </a:solidFill>
              </a:rPr>
              <a:t>Dedicated </a:t>
            </a:r>
            <a:r>
              <a:rPr lang="en-US" sz="1100" kern="0" dirty="0" smtClean="0">
                <a:solidFill>
                  <a:srgbClr val="000000"/>
                </a:solidFill>
              </a:rPr>
              <a:t>property–casualty and life/health-annuity groups</a:t>
            </a:r>
            <a:endParaRPr lang="en-US" sz="1100" kern="0" dirty="0">
              <a:solidFill>
                <a:srgbClr val="000000"/>
              </a:solidFill>
            </a:endParaRPr>
          </a:p>
          <a:p>
            <a:pPr marL="461963" lvl="1" indent="-236538">
              <a:spcBef>
                <a:spcPts val="600"/>
              </a:spcBef>
              <a:spcAft>
                <a:spcPts val="600"/>
              </a:spcAft>
              <a:buClr>
                <a:srgbClr val="0C2577"/>
              </a:buClr>
              <a:buSzPct val="65000"/>
              <a:buFont typeface="Wingdings" pitchFamily="2" charset="2"/>
              <a:buChar char="u"/>
              <a:defRPr/>
            </a:pPr>
            <a:r>
              <a:rPr lang="en-US" sz="1100" kern="0" dirty="0">
                <a:solidFill>
                  <a:srgbClr val="000000"/>
                </a:solidFill>
              </a:rPr>
              <a:t>Backgrounds include actuarial, strategic planning, equity research, underwriting, investment banking</a:t>
            </a:r>
          </a:p>
          <a:p>
            <a:pPr marL="461963" lvl="1" indent="-236538">
              <a:spcBef>
                <a:spcPts val="600"/>
              </a:spcBef>
              <a:spcAft>
                <a:spcPts val="600"/>
              </a:spcAft>
              <a:buClr>
                <a:srgbClr val="0C2577"/>
              </a:buClr>
              <a:buSzPct val="65000"/>
              <a:buFont typeface="Wingdings" pitchFamily="2" charset="2"/>
              <a:buChar char="u"/>
              <a:defRPr/>
            </a:pPr>
            <a:r>
              <a:rPr lang="en-US" sz="1100" kern="0" dirty="0">
                <a:solidFill>
                  <a:srgbClr val="000000"/>
                </a:solidFill>
              </a:rPr>
              <a:t>Average experience of over 20 years</a:t>
            </a:r>
          </a:p>
        </p:txBody>
      </p:sp>
      <p:pic>
        <p:nvPicPr>
          <p:cNvPr id="133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3" y="3873500"/>
            <a:ext cx="1358900" cy="17573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322" name="Text Box 51"/>
          <p:cNvSpPr txBox="1">
            <a:spLocks noChangeArrowheads="1"/>
          </p:cNvSpPr>
          <p:nvPr/>
        </p:nvSpPr>
        <p:spPr bwMode="auto">
          <a:xfrm>
            <a:off x="4562475" y="3505200"/>
            <a:ext cx="458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ts val="600"/>
              </a:spcBef>
              <a:spcAft>
                <a:spcPts val="600"/>
              </a:spcAft>
              <a:buClr>
                <a:schemeClr val="tx2"/>
              </a:buClr>
              <a:buSzPct val="65000"/>
              <a:buFont typeface="Wingdings" pitchFamily="2" charset="2"/>
              <a:defRPr sz="1400">
                <a:solidFill>
                  <a:schemeClr val="tx1"/>
                </a:solidFill>
                <a:latin typeface="Arial" charset="0"/>
              </a:defRPr>
            </a:lvl1pPr>
            <a:lvl2pPr marL="742950" indent="-285750" eaLnBrk="0" hangingPunct="0">
              <a:lnSpc>
                <a:spcPct val="110000"/>
              </a:lnSpc>
              <a:spcBef>
                <a:spcPts val="600"/>
              </a:spcBef>
              <a:spcAft>
                <a:spcPts val="600"/>
              </a:spcAft>
              <a:buClr>
                <a:schemeClr val="tx2"/>
              </a:buClr>
              <a:buSzPct val="65000"/>
              <a:buFont typeface="Wingdings" pitchFamily="2" charset="2"/>
              <a:buChar char="u"/>
              <a:defRPr sz="1200">
                <a:solidFill>
                  <a:schemeClr val="tx1"/>
                </a:solidFill>
                <a:latin typeface="Arial" charset="0"/>
              </a:defRPr>
            </a:lvl2pPr>
            <a:lvl3pPr marL="1143000" indent="-228600" eaLnBrk="0" hangingPunct="0">
              <a:lnSpc>
                <a:spcPct val="110000"/>
              </a:lnSpc>
              <a:spcBef>
                <a:spcPts val="600"/>
              </a:spcBef>
              <a:spcAft>
                <a:spcPts val="600"/>
              </a:spcAft>
              <a:buClr>
                <a:schemeClr val="tx2"/>
              </a:buClr>
              <a:buSzPct val="75000"/>
              <a:buFont typeface="Wingdings" pitchFamily="2" charset="2"/>
              <a:buChar char="v"/>
              <a:defRPr sz="1200">
                <a:solidFill>
                  <a:schemeClr val="tx1"/>
                </a:solidFill>
                <a:latin typeface="Arial" charset="0"/>
              </a:defRPr>
            </a:lvl3pPr>
            <a:lvl4pPr marL="1600200" indent="-228600" eaLnBrk="0" hangingPunct="0">
              <a:lnSpc>
                <a:spcPct val="110000"/>
              </a:lnSpc>
              <a:spcBef>
                <a:spcPts val="600"/>
              </a:spcBef>
              <a:spcAft>
                <a:spcPts val="600"/>
              </a:spcAft>
              <a:buClr>
                <a:schemeClr val="tx2"/>
              </a:buClr>
              <a:buFont typeface="Wingdings" pitchFamily="2" charset="2"/>
              <a:buChar char="§"/>
              <a:defRPr sz="1200">
                <a:solidFill>
                  <a:schemeClr val="tx1"/>
                </a:solidFill>
                <a:latin typeface="Arial" charset="0"/>
              </a:defRPr>
            </a:lvl4pPr>
            <a:lvl5pPr marL="2057400" indent="-228600" eaLnBrk="0"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5pPr>
            <a:lvl6pPr marL="25146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6pPr>
            <a:lvl7pPr marL="29718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7pPr>
            <a:lvl8pPr marL="34290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8pPr>
            <a:lvl9pPr marL="38862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9pPr>
          </a:lstStyle>
          <a:p>
            <a:pPr algn="ctr" eaLnBrk="1" hangingPunct="1">
              <a:lnSpc>
                <a:spcPct val="100000"/>
              </a:lnSpc>
              <a:spcBef>
                <a:spcPct val="0"/>
              </a:spcBef>
              <a:spcAft>
                <a:spcPct val="0"/>
              </a:spcAft>
              <a:buClrTx/>
              <a:buSzTx/>
              <a:buFontTx/>
              <a:buNone/>
            </a:pPr>
            <a:r>
              <a:rPr lang="en-US" altLang="en-US" sz="1800" dirty="0">
                <a:solidFill>
                  <a:srgbClr val="0C2577"/>
                </a:solidFill>
              </a:rPr>
              <a:t>Conning Library</a:t>
            </a:r>
          </a:p>
        </p:txBody>
      </p:sp>
      <p:pic>
        <p:nvPicPr>
          <p:cNvPr id="1332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781425"/>
            <a:ext cx="32004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4648200" y="5721350"/>
            <a:ext cx="4038600" cy="690563"/>
          </a:xfrm>
          <a:prstGeom prst="rect">
            <a:avLst/>
          </a:prstGeom>
        </p:spPr>
        <p:txBody>
          <a:bodyPr>
            <a:spAutoFit/>
          </a:bodyPr>
          <a:lstStyle/>
          <a:p>
            <a:pPr marL="461963" lvl="1" indent="-236538">
              <a:lnSpc>
                <a:spcPct val="110000"/>
              </a:lnSpc>
              <a:spcBef>
                <a:spcPts val="300"/>
              </a:spcBef>
              <a:buClr>
                <a:srgbClr val="0C2577"/>
              </a:buClr>
              <a:buSzPct val="65000"/>
              <a:buFont typeface="Wingdings" pitchFamily="2" charset="2"/>
              <a:buChar char="u"/>
              <a:defRPr/>
            </a:pPr>
            <a:r>
              <a:rPr lang="en-US" sz="1100" kern="0" dirty="0">
                <a:solidFill>
                  <a:srgbClr val="000000"/>
                </a:solidFill>
              </a:rPr>
              <a:t>Over 200 publications annually, 2,000+ in archive</a:t>
            </a:r>
          </a:p>
          <a:p>
            <a:pPr marL="461963" lvl="1" indent="-236538">
              <a:lnSpc>
                <a:spcPct val="110000"/>
              </a:lnSpc>
              <a:spcBef>
                <a:spcPts val="300"/>
              </a:spcBef>
              <a:buClr>
                <a:srgbClr val="0C2577"/>
              </a:buClr>
              <a:buSzPct val="65000"/>
              <a:buFont typeface="Wingdings" pitchFamily="2" charset="2"/>
              <a:buChar char="u"/>
              <a:defRPr/>
            </a:pPr>
            <a:r>
              <a:rPr lang="en-US" sz="1100" kern="0" dirty="0">
                <a:solidFill>
                  <a:srgbClr val="000000"/>
                </a:solidFill>
              </a:rPr>
              <a:t>Subscription </a:t>
            </a:r>
            <a:r>
              <a:rPr lang="en-US" sz="1100" kern="0" dirty="0" smtClean="0">
                <a:solidFill>
                  <a:srgbClr val="000000"/>
                </a:solidFill>
              </a:rPr>
              <a:t>service—Clients </a:t>
            </a:r>
            <a:r>
              <a:rPr lang="en-US" sz="1100" kern="0" dirty="0">
                <a:solidFill>
                  <a:srgbClr val="000000"/>
                </a:solidFill>
              </a:rPr>
              <a:t>include insurers, professional services firms, investor community</a:t>
            </a:r>
          </a:p>
        </p:txBody>
      </p:sp>
      <p:cxnSp>
        <p:nvCxnSpPr>
          <p:cNvPr id="3" name="Straight Connector 2"/>
          <p:cNvCxnSpPr>
            <a:stCxn id="13317" idx="3"/>
          </p:cNvCxnSpPr>
          <p:nvPr/>
        </p:nvCxnSpPr>
        <p:spPr bwMode="auto">
          <a:xfrm>
            <a:off x="4630738" y="1006475"/>
            <a:ext cx="9525" cy="5624513"/>
          </a:xfrm>
          <a:prstGeom prst="line">
            <a:avLst/>
          </a:prstGeom>
          <a:solidFill>
            <a:schemeClr val="accent2"/>
          </a:solidFill>
          <a:ln w="3175" cap="sq" cmpd="sng" algn="ctr">
            <a:solidFill>
              <a:schemeClr val="bg1">
                <a:lumMod val="75000"/>
              </a:schemeClr>
            </a:solidFill>
            <a:prstDash val="solid"/>
            <a:round/>
            <a:headEnd type="none" w="med" len="med"/>
            <a:tailEnd type="none" w="med" len="med"/>
          </a:ln>
          <a:effectLst/>
        </p:spPr>
      </p:cxnSp>
      <p:cxnSp>
        <p:nvCxnSpPr>
          <p:cNvPr id="5" name="Straight Connector 4"/>
          <p:cNvCxnSpPr/>
          <p:nvPr/>
        </p:nvCxnSpPr>
        <p:spPr bwMode="auto">
          <a:xfrm>
            <a:off x="4640263" y="3429000"/>
            <a:ext cx="4275137" cy="0"/>
          </a:xfrm>
          <a:prstGeom prst="line">
            <a:avLst/>
          </a:prstGeom>
          <a:solidFill>
            <a:schemeClr val="accent2"/>
          </a:solidFill>
          <a:ln w="3175" cap="sq" cmpd="sng" algn="ctr">
            <a:solidFill>
              <a:schemeClr val="bg1">
                <a:lumMod val="75000"/>
              </a:schemeClr>
            </a:solidFill>
            <a:prstDash val="solid"/>
            <a:round/>
            <a:headEnd type="none" w="med" len="med"/>
            <a:tailEnd type="none" w="med" len="med"/>
          </a:ln>
          <a:effectLst/>
        </p:spPr>
      </p:cxnSp>
      <p:graphicFrame>
        <p:nvGraphicFramePr>
          <p:cNvPr id="18" name="Diagram 17"/>
          <p:cNvGraphicFramePr/>
          <p:nvPr/>
        </p:nvGraphicFramePr>
        <p:xfrm>
          <a:off x="474663" y="1114356"/>
          <a:ext cx="3589506" cy="22598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328" name="Rectangle 11"/>
          <p:cNvSpPr>
            <a:spLocks noChangeArrowheads="1"/>
          </p:cNvSpPr>
          <p:nvPr/>
        </p:nvSpPr>
        <p:spPr bwMode="auto">
          <a:xfrm>
            <a:off x="304800" y="5738813"/>
            <a:ext cx="4162425" cy="522287"/>
          </a:xfrm>
          <a:prstGeom prst="rect">
            <a:avLst/>
          </a:prstGeom>
          <a:gradFill rotWithShape="1">
            <a:gsLst>
              <a:gs pos="0">
                <a:srgbClr val="B8C9E2"/>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77548" tIns="91440" rIns="77548" bIns="38775"/>
          <a:lstStyle>
            <a:lvl1pPr eaLnBrk="0" hangingPunct="0">
              <a:lnSpc>
                <a:spcPct val="110000"/>
              </a:lnSpc>
              <a:spcBef>
                <a:spcPts val="600"/>
              </a:spcBef>
              <a:spcAft>
                <a:spcPts val="600"/>
              </a:spcAft>
              <a:buClr>
                <a:schemeClr val="tx2"/>
              </a:buClr>
              <a:buSzPct val="65000"/>
              <a:buFont typeface="Wingdings" pitchFamily="2" charset="2"/>
              <a:defRPr sz="1400">
                <a:solidFill>
                  <a:schemeClr val="tx1"/>
                </a:solidFill>
                <a:latin typeface="Arial" charset="0"/>
              </a:defRPr>
            </a:lvl1pPr>
            <a:lvl2pPr marL="742950" indent="-285750" eaLnBrk="0" hangingPunct="0">
              <a:lnSpc>
                <a:spcPct val="110000"/>
              </a:lnSpc>
              <a:spcBef>
                <a:spcPts val="600"/>
              </a:spcBef>
              <a:spcAft>
                <a:spcPts val="600"/>
              </a:spcAft>
              <a:buClr>
                <a:schemeClr val="tx2"/>
              </a:buClr>
              <a:buSzPct val="65000"/>
              <a:buFont typeface="Wingdings" pitchFamily="2" charset="2"/>
              <a:buChar char="u"/>
              <a:defRPr sz="1200">
                <a:solidFill>
                  <a:schemeClr val="tx1"/>
                </a:solidFill>
                <a:latin typeface="Arial" charset="0"/>
              </a:defRPr>
            </a:lvl2pPr>
            <a:lvl3pPr marL="1143000" indent="-228600" eaLnBrk="0" hangingPunct="0">
              <a:lnSpc>
                <a:spcPct val="110000"/>
              </a:lnSpc>
              <a:spcBef>
                <a:spcPts val="600"/>
              </a:spcBef>
              <a:spcAft>
                <a:spcPts val="600"/>
              </a:spcAft>
              <a:buClr>
                <a:schemeClr val="tx2"/>
              </a:buClr>
              <a:buSzPct val="75000"/>
              <a:buFont typeface="Wingdings" pitchFamily="2" charset="2"/>
              <a:buChar char="v"/>
              <a:defRPr sz="1200">
                <a:solidFill>
                  <a:schemeClr val="tx1"/>
                </a:solidFill>
                <a:latin typeface="Arial" charset="0"/>
              </a:defRPr>
            </a:lvl3pPr>
            <a:lvl4pPr marL="1600200" indent="-228600" eaLnBrk="0" hangingPunct="0">
              <a:lnSpc>
                <a:spcPct val="110000"/>
              </a:lnSpc>
              <a:spcBef>
                <a:spcPts val="600"/>
              </a:spcBef>
              <a:spcAft>
                <a:spcPts val="600"/>
              </a:spcAft>
              <a:buClr>
                <a:schemeClr val="tx2"/>
              </a:buClr>
              <a:buFont typeface="Wingdings" pitchFamily="2" charset="2"/>
              <a:buChar char="§"/>
              <a:defRPr sz="1200">
                <a:solidFill>
                  <a:schemeClr val="tx1"/>
                </a:solidFill>
                <a:latin typeface="Arial" charset="0"/>
              </a:defRPr>
            </a:lvl4pPr>
            <a:lvl5pPr marL="2057400" indent="-228600" eaLnBrk="0"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5pPr>
            <a:lvl6pPr marL="25146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6pPr>
            <a:lvl7pPr marL="29718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7pPr>
            <a:lvl8pPr marL="34290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8pPr>
            <a:lvl9pPr marL="38862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9pPr>
          </a:lstStyle>
          <a:p>
            <a:pPr algn="ctr" eaLnBrk="1" hangingPunct="1">
              <a:spcBef>
                <a:spcPts val="300"/>
              </a:spcBef>
              <a:spcAft>
                <a:spcPts val="300"/>
              </a:spcAft>
              <a:buClr>
                <a:srgbClr val="0C2577"/>
              </a:buClr>
              <a:buFontTx/>
              <a:buNone/>
            </a:pPr>
            <a:r>
              <a:rPr lang="en-US" altLang="en-US" sz="1100" dirty="0">
                <a:solidFill>
                  <a:srgbClr val="000000"/>
                </a:solidFill>
              </a:rPr>
              <a:t>Also provide proprietary research</a:t>
            </a:r>
            <a:r>
              <a:rPr lang="en-US" altLang="en-US" sz="1100" dirty="0" smtClean="0">
                <a:solidFill>
                  <a:srgbClr val="000000"/>
                </a:solidFill>
              </a:rPr>
              <a:t>: </a:t>
            </a:r>
            <a:r>
              <a:rPr lang="en-US" altLang="en-US" sz="1100" dirty="0">
                <a:solidFill>
                  <a:srgbClr val="000000"/>
                </a:solidFill>
              </a:rPr>
              <a:t/>
            </a:r>
            <a:br>
              <a:rPr lang="en-US" altLang="en-US" sz="1100" dirty="0">
                <a:solidFill>
                  <a:srgbClr val="000000"/>
                </a:solidFill>
              </a:rPr>
            </a:br>
            <a:r>
              <a:rPr lang="en-US" altLang="en-US" sz="1100" dirty="0">
                <a:solidFill>
                  <a:srgbClr val="000000"/>
                </a:solidFill>
              </a:rPr>
              <a:t>strategic planning, business development, peer analyses</a:t>
            </a:r>
            <a:endParaRPr lang="en-US" altLang="en-US" sz="1100" b="1" i="1" dirty="0">
              <a:solidFill>
                <a:srgbClr val="000000"/>
              </a:solidFill>
            </a:endParaRPr>
          </a:p>
          <a:p>
            <a:pPr algn="ctr" eaLnBrk="1" hangingPunct="1">
              <a:spcBef>
                <a:spcPts val="300"/>
              </a:spcBef>
              <a:spcAft>
                <a:spcPts val="300"/>
              </a:spcAft>
              <a:buClr>
                <a:srgbClr val="0C2577"/>
              </a:buClr>
              <a:buFontTx/>
              <a:buNone/>
            </a:pPr>
            <a:endParaRPr lang="en-US" altLang="en-US" sz="1100" dirty="0">
              <a:solidFill>
                <a:srgbClr val="000000"/>
              </a:solidFill>
            </a:endParaRPr>
          </a:p>
        </p:txBody>
      </p:sp>
      <p:sp>
        <p:nvSpPr>
          <p:cNvPr id="13329" name="Rectangle 11"/>
          <p:cNvSpPr>
            <a:spLocks noChangeArrowheads="1"/>
          </p:cNvSpPr>
          <p:nvPr/>
        </p:nvSpPr>
        <p:spPr bwMode="auto">
          <a:xfrm>
            <a:off x="4676775" y="2819400"/>
            <a:ext cx="4162425" cy="509588"/>
          </a:xfrm>
          <a:prstGeom prst="rect">
            <a:avLst/>
          </a:prstGeom>
          <a:gradFill rotWithShape="1">
            <a:gsLst>
              <a:gs pos="0">
                <a:srgbClr val="B8C9E2"/>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77548" tIns="91440" rIns="77548" bIns="38775"/>
          <a:lstStyle>
            <a:lvl1pPr eaLnBrk="0" hangingPunct="0">
              <a:lnSpc>
                <a:spcPct val="110000"/>
              </a:lnSpc>
              <a:spcBef>
                <a:spcPts val="600"/>
              </a:spcBef>
              <a:spcAft>
                <a:spcPts val="600"/>
              </a:spcAft>
              <a:buClr>
                <a:schemeClr val="tx2"/>
              </a:buClr>
              <a:buSzPct val="65000"/>
              <a:buFont typeface="Wingdings" pitchFamily="2" charset="2"/>
              <a:defRPr sz="1400">
                <a:solidFill>
                  <a:schemeClr val="tx1"/>
                </a:solidFill>
                <a:latin typeface="Arial" charset="0"/>
              </a:defRPr>
            </a:lvl1pPr>
            <a:lvl2pPr marL="742950" indent="-285750" eaLnBrk="0" hangingPunct="0">
              <a:lnSpc>
                <a:spcPct val="110000"/>
              </a:lnSpc>
              <a:spcBef>
                <a:spcPts val="600"/>
              </a:spcBef>
              <a:spcAft>
                <a:spcPts val="600"/>
              </a:spcAft>
              <a:buClr>
                <a:schemeClr val="tx2"/>
              </a:buClr>
              <a:buSzPct val="65000"/>
              <a:buFont typeface="Wingdings" pitchFamily="2" charset="2"/>
              <a:buChar char="u"/>
              <a:defRPr sz="1200">
                <a:solidFill>
                  <a:schemeClr val="tx1"/>
                </a:solidFill>
                <a:latin typeface="Arial" charset="0"/>
              </a:defRPr>
            </a:lvl2pPr>
            <a:lvl3pPr marL="1143000" indent="-228600" eaLnBrk="0" hangingPunct="0">
              <a:lnSpc>
                <a:spcPct val="110000"/>
              </a:lnSpc>
              <a:spcBef>
                <a:spcPts val="600"/>
              </a:spcBef>
              <a:spcAft>
                <a:spcPts val="600"/>
              </a:spcAft>
              <a:buClr>
                <a:schemeClr val="tx2"/>
              </a:buClr>
              <a:buSzPct val="75000"/>
              <a:buFont typeface="Wingdings" pitchFamily="2" charset="2"/>
              <a:buChar char="v"/>
              <a:defRPr sz="1200">
                <a:solidFill>
                  <a:schemeClr val="tx1"/>
                </a:solidFill>
                <a:latin typeface="Arial" charset="0"/>
              </a:defRPr>
            </a:lvl3pPr>
            <a:lvl4pPr marL="1600200" indent="-228600" eaLnBrk="0" hangingPunct="0">
              <a:lnSpc>
                <a:spcPct val="110000"/>
              </a:lnSpc>
              <a:spcBef>
                <a:spcPts val="600"/>
              </a:spcBef>
              <a:spcAft>
                <a:spcPts val="600"/>
              </a:spcAft>
              <a:buClr>
                <a:schemeClr val="tx2"/>
              </a:buClr>
              <a:buFont typeface="Wingdings" pitchFamily="2" charset="2"/>
              <a:buChar char="§"/>
              <a:defRPr sz="1200">
                <a:solidFill>
                  <a:schemeClr val="tx1"/>
                </a:solidFill>
                <a:latin typeface="Arial" charset="0"/>
              </a:defRPr>
            </a:lvl4pPr>
            <a:lvl5pPr marL="2057400" indent="-228600" eaLnBrk="0"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5pPr>
            <a:lvl6pPr marL="25146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6pPr>
            <a:lvl7pPr marL="29718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7pPr>
            <a:lvl8pPr marL="34290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8pPr>
            <a:lvl9pPr marL="3886200" indent="-228600" eaLnBrk="0" fontAlgn="base" hangingPunct="0">
              <a:lnSpc>
                <a:spcPct val="110000"/>
              </a:lnSpc>
              <a:spcBef>
                <a:spcPts val="600"/>
              </a:spcBef>
              <a:spcAft>
                <a:spcPts val="600"/>
              </a:spcAft>
              <a:buClr>
                <a:schemeClr val="tx2"/>
              </a:buClr>
              <a:buSzPct val="85000"/>
              <a:buFont typeface="Wingdings" pitchFamily="2" charset="2"/>
              <a:buChar char="Ø"/>
              <a:defRPr sz="1200">
                <a:solidFill>
                  <a:schemeClr val="tx1"/>
                </a:solidFill>
                <a:latin typeface="Arial" charset="0"/>
              </a:defRPr>
            </a:lvl9pPr>
          </a:lstStyle>
          <a:p>
            <a:pPr algn="ctr" eaLnBrk="1" hangingPunct="1">
              <a:spcBef>
                <a:spcPts val="300"/>
              </a:spcBef>
              <a:spcAft>
                <a:spcPts val="300"/>
              </a:spcAft>
              <a:buClr>
                <a:srgbClr val="0C2577"/>
              </a:buClr>
              <a:buFontTx/>
              <a:buNone/>
            </a:pPr>
            <a:r>
              <a:rPr lang="en-US" altLang="en-US" sz="1100" dirty="0">
                <a:solidFill>
                  <a:srgbClr val="000000"/>
                </a:solidFill>
              </a:rPr>
              <a:t>In-depth insurance expertise supports asset management business and is key differentiator for Conning</a:t>
            </a:r>
            <a:endParaRPr lang="en-US" altLang="en-US" sz="1100" b="1" i="1" dirty="0">
              <a:solidFill>
                <a:srgbClr val="000000"/>
              </a:solidFill>
            </a:endParaRPr>
          </a:p>
          <a:p>
            <a:pPr eaLnBrk="1" hangingPunct="1">
              <a:spcBef>
                <a:spcPts val="300"/>
              </a:spcBef>
              <a:spcAft>
                <a:spcPts val="300"/>
              </a:spcAft>
              <a:buClr>
                <a:srgbClr val="0C2577"/>
              </a:buClr>
              <a:buFontTx/>
              <a:buNone/>
            </a:pPr>
            <a:endParaRPr lang="en-US" altLang="en-US" sz="1100" dirty="0">
              <a:solidFill>
                <a:srgbClr val="000000"/>
              </a:solidFill>
            </a:endParaRPr>
          </a:p>
        </p:txBody>
      </p:sp>
      <p:sp>
        <p:nvSpPr>
          <p:cNvPr id="19" name="Slide Number Placeholder 1"/>
          <p:cNvSpPr txBox="1">
            <a:spLocks/>
          </p:cNvSpPr>
          <p:nvPr/>
        </p:nvSpPr>
        <p:spPr>
          <a:xfrm>
            <a:off x="8729663" y="6494463"/>
            <a:ext cx="323850" cy="2921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defRPr/>
            </a:pPr>
            <a:fld id="{7FA17628-A5F7-4321-86EB-1B4244B85550}" type="slidenum">
              <a:rPr lang="en-US" sz="900" smtClean="0">
                <a:solidFill>
                  <a:srgbClr val="002060"/>
                </a:solidFill>
              </a:rPr>
              <a:pPr algn="r">
                <a:defRPr/>
              </a:pPr>
              <a:t>2</a:t>
            </a:fld>
            <a:endParaRPr lang="en-US" sz="900" dirty="0">
              <a:solidFill>
                <a:srgbClr val="002060"/>
              </a:solidFill>
            </a:endParaRPr>
          </a:p>
        </p:txBody>
      </p:sp>
    </p:spTree>
    <p:extLst>
      <p:ext uri="{BB962C8B-B14F-4D97-AF65-F5344CB8AC3E}">
        <p14:creationId xmlns:p14="http://schemas.microsoft.com/office/powerpoint/2010/main" val="354904759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t>Decrease in Homeownership Affecting Exposure Growth …</a:t>
            </a:r>
            <a:endParaRPr lang="en-US" sz="2400" dirty="0"/>
          </a:p>
        </p:txBody>
      </p:sp>
      <p:sp>
        <p:nvSpPr>
          <p:cNvPr id="7" name="Content Placeholder 6"/>
          <p:cNvSpPr>
            <a:spLocks noGrp="1"/>
          </p:cNvSpPr>
          <p:nvPr>
            <p:ph idx="1"/>
          </p:nvPr>
        </p:nvSpPr>
        <p:spPr/>
        <p:txBody>
          <a:bodyPr/>
          <a:lstStyle/>
          <a:p>
            <a:r>
              <a:rPr lang="en-US" sz="1600" dirty="0" smtClean="0"/>
              <a:t>Home Ownership Rate</a:t>
            </a:r>
            <a:endParaRPr lang="en-US" sz="1600" dirty="0"/>
          </a:p>
        </p:txBody>
      </p:sp>
      <p:sp>
        <p:nvSpPr>
          <p:cNvPr id="8" name="Content Placeholder 7"/>
          <p:cNvSpPr>
            <a:spLocks noGrp="1"/>
          </p:cNvSpPr>
          <p:nvPr>
            <p:ph idx="13"/>
          </p:nvPr>
        </p:nvSpPr>
        <p:spPr/>
        <p:txBody>
          <a:bodyPr/>
          <a:lstStyle/>
          <a:p>
            <a:r>
              <a:rPr lang="en-US" sz="1600" dirty="0" smtClean="0"/>
              <a:t>Case-</a:t>
            </a:r>
            <a:r>
              <a:rPr lang="en-US" sz="1600" dirty="0" err="1" smtClean="0"/>
              <a:t>Shiller</a:t>
            </a:r>
            <a:r>
              <a:rPr lang="en-US" sz="1600" dirty="0" smtClean="0"/>
              <a:t> Home Price Index</a:t>
            </a:r>
            <a:endParaRPr lang="en-US" sz="1600" dirty="0"/>
          </a:p>
        </p:txBody>
      </p:sp>
      <p:sp>
        <p:nvSpPr>
          <p:cNvPr id="10" name="Content Placeholder 9"/>
          <p:cNvSpPr>
            <a:spLocks noGrp="1"/>
          </p:cNvSpPr>
          <p:nvPr>
            <p:ph idx="16"/>
          </p:nvPr>
        </p:nvSpPr>
        <p:spPr/>
        <p:txBody>
          <a:bodyPr/>
          <a:lstStyle/>
          <a:p>
            <a:r>
              <a:rPr lang="en-US" dirty="0" smtClean="0">
                <a:solidFill>
                  <a:schemeClr val="tx1"/>
                </a:solidFill>
              </a:rPr>
              <a:t>Source: U.S. Census Bureau, </a:t>
            </a:r>
            <a:r>
              <a:rPr lang="en-US" dirty="0" err="1" smtClean="0">
                <a:solidFill>
                  <a:schemeClr val="tx1"/>
                </a:solidFill>
              </a:rPr>
              <a:t>CoreLogic</a:t>
            </a:r>
            <a:endParaRPr lang="en-US" dirty="0">
              <a:solidFill>
                <a:schemeClr val="tx1"/>
              </a:solidFill>
            </a:endParaRPr>
          </a:p>
        </p:txBody>
      </p:sp>
      <p:sp>
        <p:nvSpPr>
          <p:cNvPr id="9" name="Slide Number Placeholder 5"/>
          <p:cNvSpPr>
            <a:spLocks noGrp="1"/>
          </p:cNvSpPr>
          <p:nvPr>
            <p:ph type="sldNum" sz="quarter" idx="17"/>
          </p:nvPr>
        </p:nvSpPr>
        <p:spPr>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20</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41148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41148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764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Correlated with Strong Growth in Rentals</a:t>
            </a:r>
            <a:endParaRPr lang="en-US" dirty="0"/>
          </a:p>
        </p:txBody>
      </p:sp>
      <p:sp>
        <p:nvSpPr>
          <p:cNvPr id="3" name="Content Placeholder 2"/>
          <p:cNvSpPr>
            <a:spLocks noGrp="1"/>
          </p:cNvSpPr>
          <p:nvPr>
            <p:ph idx="1"/>
          </p:nvPr>
        </p:nvSpPr>
        <p:spPr/>
        <p:txBody>
          <a:bodyPr/>
          <a:lstStyle/>
          <a:p>
            <a:r>
              <a:rPr lang="en-US" sz="1600" dirty="0" smtClean="0"/>
              <a:t>% Change in Owner vs. Renter Housing</a:t>
            </a:r>
            <a:endParaRPr lang="en-US" sz="1600" dirty="0"/>
          </a:p>
        </p:txBody>
      </p:sp>
      <p:sp>
        <p:nvSpPr>
          <p:cNvPr id="6" name="Content Placeholder 5"/>
          <p:cNvSpPr>
            <a:spLocks noGrp="1"/>
          </p:cNvSpPr>
          <p:nvPr>
            <p:ph idx="13"/>
          </p:nvPr>
        </p:nvSpPr>
        <p:spPr/>
        <p:txBody>
          <a:bodyPr/>
          <a:lstStyle/>
          <a:p>
            <a:r>
              <a:rPr lang="en-US" dirty="0" smtClean="0"/>
              <a:t>Source: U.S. Census Bureau</a:t>
            </a:r>
            <a:endParaRPr lang="en-US" dirty="0"/>
          </a:p>
        </p:txBody>
      </p:sp>
      <p:sp>
        <p:nvSpPr>
          <p:cNvPr id="7"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21</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8229600" cy="461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784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Is the Decline Part of a Broader Trend?</a:t>
            </a:r>
            <a:endParaRPr lang="en-US" dirty="0"/>
          </a:p>
        </p:txBody>
      </p:sp>
      <p:sp>
        <p:nvSpPr>
          <p:cNvPr id="3" name="Content Placeholder 2"/>
          <p:cNvSpPr>
            <a:spLocks noGrp="1"/>
          </p:cNvSpPr>
          <p:nvPr>
            <p:ph idx="1"/>
          </p:nvPr>
        </p:nvSpPr>
        <p:spPr/>
        <p:txBody>
          <a:bodyPr/>
          <a:lstStyle/>
          <a:p>
            <a:r>
              <a:rPr lang="en-US" sz="1800" dirty="0" smtClean="0"/>
              <a:t>The Sharing Economy</a:t>
            </a:r>
            <a:endParaRPr lang="en-US" sz="1800" dirty="0"/>
          </a:p>
        </p:txBody>
      </p:sp>
      <p:sp>
        <p:nvSpPr>
          <p:cNvPr id="4" name="Content Placeholder 3"/>
          <p:cNvSpPr>
            <a:spLocks noGrp="1"/>
          </p:cNvSpPr>
          <p:nvPr>
            <p:ph idx="13"/>
          </p:nvPr>
        </p:nvSpPr>
        <p:spPr/>
        <p:txBody>
          <a:bodyPr/>
          <a:lstStyle/>
          <a:p>
            <a:endParaRPr lang="en-US"/>
          </a:p>
        </p:txBody>
      </p:sp>
      <p:pic>
        <p:nvPicPr>
          <p:cNvPr id="58372" name="Picture 4" descr="https://encrypted-tbn1.google.com/images?q=tbn:ANd9GcTGFwb8-njoWN5udS06ufL6D0JCCN3iYMgUftHzQVDEN6-wKcQty0pSXkx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25" y="1479142"/>
            <a:ext cx="2990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8" descr="https://encrypted-tbn3.google.com/images?q=tbn:ANd9GcRGhsjQ3xTdbjwfTgqBaOuYlcNMVUne844yYBHBa1R4_uD4uiop3h-eIgj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03" y="3483470"/>
            <a:ext cx="29146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0" descr="https://encrypted-tbn2.google.com/images?q=tbn:ANd9GcTX_mAA79HnzjGvoxCjWimml5F9fjfKUl0wq2NiYZnowD0Xu0iQmHJSTsY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4892" y="726153"/>
            <a:ext cx="41925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2585" y="163137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8679" y="2702932"/>
            <a:ext cx="2743200" cy="110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64165" y="5333666"/>
            <a:ext cx="2514600" cy="69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8196" y="4626470"/>
            <a:ext cx="1828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22</a:t>
            </a:fld>
            <a:endParaRPr lang="en-US"/>
          </a:p>
        </p:txBody>
      </p:sp>
      <p:sp>
        <p:nvSpPr>
          <p:cNvPr id="5" name="AutoShape 2" descr="Image result for ub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ub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2" descr="http://blogcdn.uber.com/wp-content/uploads/2011/12/New-Logo-Vertical-Dar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62375" y="3497772"/>
            <a:ext cx="1728216" cy="161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90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Vehicle Miles Traveled, Rolling 12-Month Total</a:t>
            </a:r>
            <a:endParaRPr lang="en-US" dirty="0"/>
          </a:p>
        </p:txBody>
      </p:sp>
      <p:sp>
        <p:nvSpPr>
          <p:cNvPr id="3" name="Content Placeholder 2"/>
          <p:cNvSpPr>
            <a:spLocks noGrp="1"/>
          </p:cNvSpPr>
          <p:nvPr>
            <p:ph idx="1"/>
          </p:nvPr>
        </p:nvSpPr>
        <p:spPr/>
        <p:txBody>
          <a:bodyPr/>
          <a:lstStyle/>
          <a:p>
            <a:pPr marL="0" indent="0">
              <a:spcBef>
                <a:spcPts val="0"/>
              </a:spcBef>
              <a:spcAft>
                <a:spcPts val="0"/>
              </a:spcAft>
              <a:buNone/>
            </a:pPr>
            <a:r>
              <a:rPr lang="en-US" sz="1600" dirty="0"/>
              <a:t>Vehicle Miles Traveled, Rolling 12-Month </a:t>
            </a:r>
            <a:r>
              <a:rPr lang="en-US" sz="1600" dirty="0" smtClean="0"/>
              <a:t>Total</a:t>
            </a:r>
          </a:p>
          <a:p>
            <a:pPr marL="0" indent="0">
              <a:spcBef>
                <a:spcPts val="0"/>
              </a:spcBef>
              <a:spcAft>
                <a:spcPts val="0"/>
              </a:spcAft>
              <a:buNone/>
            </a:pPr>
            <a:r>
              <a:rPr lang="en-US" sz="1600" b="0" i="1" dirty="0" smtClean="0"/>
              <a:t>(</a:t>
            </a:r>
            <a:r>
              <a:rPr lang="en-US" sz="1600" b="0" i="1" dirty="0"/>
              <a:t>in billions)</a:t>
            </a:r>
            <a:endParaRPr lang="en-US" sz="1600" dirty="0"/>
          </a:p>
          <a:p>
            <a:pPr marL="0" indent="0">
              <a:buNone/>
            </a:pPr>
            <a:endParaRPr lang="en-US" sz="1600" dirty="0"/>
          </a:p>
        </p:txBody>
      </p:sp>
      <p:sp>
        <p:nvSpPr>
          <p:cNvPr id="6" name="Content Placeholder 5"/>
          <p:cNvSpPr>
            <a:spLocks noGrp="1"/>
          </p:cNvSpPr>
          <p:nvPr>
            <p:ph idx="13"/>
          </p:nvPr>
        </p:nvSpPr>
        <p:spPr/>
        <p:txBody>
          <a:bodyPr/>
          <a:lstStyle/>
          <a:p>
            <a:r>
              <a:rPr lang="en-US" dirty="0" smtClean="0"/>
              <a:t>Source: Federal Highway Administration</a:t>
            </a:r>
            <a:endParaRPr lang="en-US" dirty="0"/>
          </a:p>
        </p:txBody>
      </p:sp>
      <p:sp>
        <p:nvSpPr>
          <p:cNvPr id="7"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23</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062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This May Reflect Generational Changes in Attitude Toward Cars</a:t>
            </a:r>
            <a:endParaRPr lang="en-US" sz="2000" dirty="0"/>
          </a:p>
        </p:txBody>
      </p:sp>
      <p:sp>
        <p:nvSpPr>
          <p:cNvPr id="4" name="Content Placeholder 3"/>
          <p:cNvSpPr>
            <a:spLocks noGrp="1"/>
          </p:cNvSpPr>
          <p:nvPr>
            <p:ph idx="13"/>
          </p:nvPr>
        </p:nvSpPr>
        <p:spPr>
          <a:prstGeom prst="rect">
            <a:avLst/>
          </a:prstGeom>
        </p:spPr>
        <p:txBody>
          <a:bodyPr/>
          <a:lstStyle/>
          <a:p>
            <a:r>
              <a:rPr lang="en-US" dirty="0" smtClean="0"/>
              <a:t>Source U.S. Census Bureau, Federal Highway Administration</a:t>
            </a:r>
            <a:endParaRPr lang="en-US" dirty="0"/>
          </a:p>
        </p:txBody>
      </p:sp>
      <p:sp>
        <p:nvSpPr>
          <p:cNvPr id="5" name="Slide Number Placeholder 4"/>
          <p:cNvSpPr>
            <a:spLocks noGrp="1"/>
          </p:cNvSpPr>
          <p:nvPr>
            <p:ph type="sldNum" sz="quarter" idx="14"/>
          </p:nvPr>
        </p:nvSpPr>
        <p:spPr>
          <a:prstGeom prst="rect">
            <a:avLst/>
          </a:prstGeom>
        </p:spPr>
        <p:txBody>
          <a:bodyPr/>
          <a:lstStyle/>
          <a:p>
            <a:pPr>
              <a:defRPr/>
            </a:pPr>
            <a:fld id="{DA7743F9-3CB3-4EC8-B03A-1EF288703B8D}" type="slidenum">
              <a:rPr lang="en-US" smtClean="0"/>
              <a:pPr>
                <a:defRPr/>
              </a:pPr>
              <a:t>24</a:t>
            </a:fld>
            <a:endParaRPr lang="en-US"/>
          </a:p>
        </p:txBody>
      </p:sp>
      <p:sp>
        <p:nvSpPr>
          <p:cNvPr id="3" name="Content Placeholder 2"/>
          <p:cNvSpPr>
            <a:spLocks noGrp="1"/>
          </p:cNvSpPr>
          <p:nvPr>
            <p:ph idx="1"/>
          </p:nvPr>
        </p:nvSpPr>
        <p:spPr/>
        <p:txBody>
          <a:bodyPr/>
          <a:lstStyle/>
          <a:p>
            <a:r>
              <a:rPr lang="en-US" sz="1600" dirty="0"/>
              <a:t>Share of Potential Drivers 15-19 with Drivers’ </a:t>
            </a:r>
            <a:r>
              <a:rPr lang="en-US" sz="1600" dirty="0" smtClean="0"/>
              <a:t>License</a:t>
            </a:r>
            <a:endParaRPr lang="en-US" sz="1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1371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823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Approaches for New Markets</a:t>
            </a:r>
            <a:endParaRPr lang="en-US" b="0" i="1" dirty="0"/>
          </a:p>
        </p:txBody>
      </p:sp>
      <p:sp>
        <p:nvSpPr>
          <p:cNvPr id="3" name="Text Placeholder 2"/>
          <p:cNvSpPr>
            <a:spLocks noGrp="1"/>
          </p:cNvSpPr>
          <p:nvPr>
            <p:ph type="body" idx="1"/>
          </p:nvPr>
        </p:nvSpPr>
        <p:spPr/>
        <p:txBody>
          <a:bodyPr/>
          <a:lstStyle/>
          <a:p>
            <a:r>
              <a:rPr lang="en-US" dirty="0" smtClean="0"/>
              <a:t>Market Segments</a:t>
            </a:r>
            <a:endParaRPr lang="en-US" dirty="0"/>
          </a:p>
        </p:txBody>
      </p:sp>
      <p:sp>
        <p:nvSpPr>
          <p:cNvPr id="4" name="Slide Number Placeholder 3"/>
          <p:cNvSpPr>
            <a:spLocks noGrp="1"/>
          </p:cNvSpPr>
          <p:nvPr>
            <p:ph type="sldNum" sz="quarter" idx="10"/>
          </p:nvPr>
        </p:nvSpPr>
        <p:spPr/>
        <p:txBody>
          <a:bodyPr/>
          <a:lstStyle/>
          <a:p>
            <a:pPr>
              <a:defRPr/>
            </a:pPr>
            <a:fld id="{38681DD3-4D6C-412E-B878-89BD8C1C6F96}" type="slidenum">
              <a:rPr lang="en-US" smtClean="0"/>
              <a:pPr>
                <a:defRPr/>
              </a:pPr>
              <a:t>25</a:t>
            </a:fld>
            <a:endParaRPr lang="en-US"/>
          </a:p>
        </p:txBody>
      </p:sp>
    </p:spTree>
    <p:extLst>
      <p:ext uri="{BB962C8B-B14F-4D97-AF65-F5344CB8AC3E}">
        <p14:creationId xmlns:p14="http://schemas.microsoft.com/office/powerpoint/2010/main" val="162763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Undifferentiated Personal Lines Market Dissolving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612813"/>
              </p:ext>
            </p:extLst>
          </p:nvPr>
        </p:nvGraphicFramePr>
        <p:xfrm>
          <a:off x="323850" y="685799"/>
          <a:ext cx="8496300" cy="5462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3"/>
          </p:nvPr>
        </p:nvSpPr>
        <p:spPr/>
        <p:txBody>
          <a:bodyPr/>
          <a:lstStyle/>
          <a:p>
            <a:endParaRPr lang="en-US"/>
          </a:p>
        </p:txBody>
      </p:sp>
      <p:sp>
        <p:nvSpPr>
          <p:cNvPr id="8"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26</a:t>
            </a:fld>
            <a:endParaRPr lang="en-US"/>
          </a:p>
        </p:txBody>
      </p:sp>
    </p:spTree>
    <p:extLst>
      <p:ext uri="{BB962C8B-B14F-4D97-AF65-F5344CB8AC3E}">
        <p14:creationId xmlns:p14="http://schemas.microsoft.com/office/powerpoint/2010/main" val="4278887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HNW Concerns Extend Beyond Typical Mass Market</a:t>
            </a:r>
            <a:endParaRPr lang="en-US" sz="2400" dirty="0"/>
          </a:p>
        </p:txBody>
      </p:sp>
      <p:sp>
        <p:nvSpPr>
          <p:cNvPr id="3" name="Content Placeholder 2"/>
          <p:cNvSpPr>
            <a:spLocks noGrp="1"/>
          </p:cNvSpPr>
          <p:nvPr>
            <p:ph idx="1"/>
          </p:nvPr>
        </p:nvSpPr>
        <p:spPr/>
        <p:txBody>
          <a:bodyPr/>
          <a:lstStyle/>
          <a:p>
            <a:pPr indent="-284163"/>
            <a:r>
              <a:rPr lang="en-US" dirty="0" smtClean="0"/>
              <a:t>Homeowners</a:t>
            </a:r>
          </a:p>
          <a:p>
            <a:pPr indent="-284163"/>
            <a:r>
              <a:rPr lang="en-US" dirty="0" smtClean="0"/>
              <a:t>Automobile</a:t>
            </a:r>
          </a:p>
          <a:p>
            <a:pPr indent="-284163"/>
            <a:r>
              <a:rPr lang="en-US" dirty="0" smtClean="0"/>
              <a:t>Excess liability</a:t>
            </a:r>
          </a:p>
          <a:p>
            <a:pPr indent="-284163"/>
            <a:r>
              <a:rPr lang="en-US" dirty="0" smtClean="0"/>
              <a:t>Valuables (jewelry, art, and other collectibles)</a:t>
            </a:r>
          </a:p>
          <a:p>
            <a:pPr indent="-284163"/>
            <a:r>
              <a:rPr lang="en-US" dirty="0" smtClean="0"/>
              <a:t>Watercraft (from small boats to large yachts)</a:t>
            </a:r>
          </a:p>
          <a:p>
            <a:pPr indent="-284163"/>
            <a:r>
              <a:rPr lang="en-US" dirty="0" smtClean="0"/>
              <a:t>Family protection (kidnap and ransom)</a:t>
            </a:r>
          </a:p>
          <a:p>
            <a:pPr indent="-284163"/>
            <a:r>
              <a:rPr lang="en-US" dirty="0" smtClean="0"/>
              <a:t>Workers’ compensation and personal liability</a:t>
            </a:r>
            <a:endParaRPr lang="en-US" dirty="0"/>
          </a:p>
        </p:txBody>
      </p:sp>
      <p:sp>
        <p:nvSpPr>
          <p:cNvPr id="10" name="Content Placeholder 9"/>
          <p:cNvSpPr>
            <a:spLocks noGrp="1"/>
          </p:cNvSpPr>
          <p:nvPr>
            <p:ph idx="13"/>
          </p:nvPr>
        </p:nvSpPr>
        <p:spPr/>
        <p:txBody>
          <a:bodyPr/>
          <a:lstStyle/>
          <a:p>
            <a:endParaRPr lang="en-US"/>
          </a:p>
        </p:txBody>
      </p:sp>
      <p:sp>
        <p:nvSpPr>
          <p:cNvPr id="5" name="Slide Number Placeholder 5"/>
          <p:cNvSpPr>
            <a:spLocks noGrp="1"/>
          </p:cNvSpPr>
          <p:nvPr>
            <p:ph type="sldNum" sz="quarter" idx="14"/>
          </p:nvPr>
        </p:nvSpPr>
        <p:spPr/>
        <p:txBody>
          <a:bodyPr/>
          <a:lstStyle>
            <a:lvl1pPr algn="r" fontAlgn="auto">
              <a:spcBef>
                <a:spcPts val="0"/>
              </a:spcBef>
              <a:spcAft>
                <a:spcPts val="0"/>
              </a:spcAft>
              <a:defRPr sz="900" smtClean="0">
                <a:solidFill>
                  <a:srgbClr val="0D387C"/>
                </a:solidFill>
                <a:latin typeface="+mn-lt"/>
                <a:ea typeface="+mn-ea"/>
                <a:cs typeface="+mn-cs"/>
              </a:defRPr>
            </a:lvl1pPr>
          </a:lstStyle>
          <a:p>
            <a:fld id="{7FA17628-A5F7-4321-86EB-1B4244B85550}" type="slidenum">
              <a:rPr lang="en-US" smtClean="0"/>
              <a:pPr/>
              <a:t>27</a:t>
            </a:fld>
            <a:endParaRPr lang="en-US"/>
          </a:p>
        </p:txBody>
      </p:sp>
    </p:spTree>
    <p:extLst>
      <p:ext uri="{BB962C8B-B14F-4D97-AF65-F5344CB8AC3E}">
        <p14:creationId xmlns:p14="http://schemas.microsoft.com/office/powerpoint/2010/main" val="425255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HNW Concerns Extend Beyond Typical Mass Market</a:t>
            </a:r>
            <a:endParaRPr lang="en-US" sz="2400" dirty="0"/>
          </a:p>
        </p:txBody>
      </p:sp>
      <p:graphicFrame>
        <p:nvGraphicFramePr>
          <p:cNvPr id="9" name="Content Placeholder 8"/>
          <p:cNvGraphicFramePr>
            <a:graphicFrameLocks noGrp="1"/>
          </p:cNvGraphicFramePr>
          <p:nvPr>
            <p:ph idx="13"/>
            <p:extLst>
              <p:ext uri="{D42A27DB-BD31-4B8C-83A1-F6EECF244321}">
                <p14:modId xmlns:p14="http://schemas.microsoft.com/office/powerpoint/2010/main" val="58666695"/>
              </p:ext>
            </p:extLst>
          </p:nvPr>
        </p:nvGraphicFramePr>
        <p:xfrm>
          <a:off x="1328738" y="802957"/>
          <a:ext cx="6289357" cy="228600"/>
        </p:xfrm>
        <a:graphic>
          <a:graphicData uri="http://schemas.openxmlformats.org/drawingml/2006/table">
            <a:tbl>
              <a:tblPr>
                <a:tableStyleId>{5C22544A-7EE6-4342-B048-85BDC9FD1C3A}</a:tableStyleId>
              </a:tblPr>
              <a:tblGrid>
                <a:gridCol w="6289357"/>
              </a:tblGrid>
              <a:tr h="0">
                <a:tc>
                  <a:txBody>
                    <a:bodyPr/>
                    <a:lstStyle/>
                    <a:p>
                      <a:pPr marL="0" marR="0" algn="ctr">
                        <a:lnSpc>
                          <a:spcPts val="1800"/>
                        </a:lnSpc>
                        <a:spcBef>
                          <a:spcPts val="0"/>
                        </a:spcBef>
                        <a:spcAft>
                          <a:spcPts val="0"/>
                        </a:spcAft>
                      </a:pPr>
                      <a:r>
                        <a:rPr lang="en-US" sz="1600" b="1" dirty="0">
                          <a:effectLst/>
                        </a:rPr>
                        <a:t>U.S. Households by Net Worth: 2013</a:t>
                      </a:r>
                      <a:endParaRPr lang="en-US" sz="1600" b="1" dirty="0">
                        <a:effectLst/>
                        <a:latin typeface="Times New Roman"/>
                        <a:ea typeface="Times New Roman"/>
                      </a:endParaRPr>
                    </a:p>
                  </a:txBody>
                  <a:tcPr marT="0" marB="0">
                    <a:noFill/>
                  </a:tcPr>
                </a:tc>
              </a:tr>
            </a:tbl>
          </a:graphicData>
        </a:graphic>
      </p:graphicFrame>
      <p:sp>
        <p:nvSpPr>
          <p:cNvPr id="5" name="Slide Number Placeholder 5"/>
          <p:cNvSpPr>
            <a:spLocks noGrp="1"/>
          </p:cNvSpPr>
          <p:nvPr>
            <p:ph type="sldNum" sz="quarter" idx="14"/>
          </p:nvPr>
        </p:nvSpPr>
        <p:spPr/>
        <p:txBody>
          <a:bodyPr/>
          <a:lstStyle>
            <a:lvl1pPr algn="r" fontAlgn="auto">
              <a:spcBef>
                <a:spcPts val="0"/>
              </a:spcBef>
              <a:spcAft>
                <a:spcPts val="0"/>
              </a:spcAft>
              <a:defRPr sz="900" smtClean="0">
                <a:solidFill>
                  <a:srgbClr val="0D387C"/>
                </a:solidFill>
                <a:latin typeface="+mn-lt"/>
                <a:ea typeface="+mn-ea"/>
                <a:cs typeface="+mn-cs"/>
              </a:defRPr>
            </a:lvl1pPr>
          </a:lstStyle>
          <a:p>
            <a:fld id="{7FA17628-A5F7-4321-86EB-1B4244B85550}" type="slidenum">
              <a:rPr lang="en-US" smtClean="0"/>
              <a:pPr/>
              <a:t>28</a:t>
            </a:fld>
            <a:endParaRPr lang="en-US"/>
          </a:p>
        </p:txBody>
      </p:sp>
      <p:graphicFrame>
        <p:nvGraphicFramePr>
          <p:cNvPr id="7" name="Object 1"/>
          <p:cNvGraphicFramePr>
            <a:graphicFrameLocks noGrp="1"/>
          </p:cNvGraphicFramePr>
          <p:nvPr>
            <p:ph idx="1"/>
            <p:extLst>
              <p:ext uri="{D42A27DB-BD31-4B8C-83A1-F6EECF244321}">
                <p14:modId xmlns:p14="http://schemas.microsoft.com/office/powerpoint/2010/main" val="145636147"/>
              </p:ext>
            </p:extLst>
          </p:nvPr>
        </p:nvGraphicFramePr>
        <p:xfrm>
          <a:off x="323850" y="1057275"/>
          <a:ext cx="8496300" cy="5022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62200683"/>
              </p:ext>
            </p:extLst>
          </p:nvPr>
        </p:nvGraphicFramePr>
        <p:xfrm>
          <a:off x="1601312" y="6399848"/>
          <a:ext cx="5099526" cy="228600"/>
        </p:xfrm>
        <a:graphic>
          <a:graphicData uri="http://schemas.openxmlformats.org/drawingml/2006/table">
            <a:tbl>
              <a:tblPr>
                <a:tableStyleId>{5C22544A-7EE6-4342-B048-85BDC9FD1C3A}</a:tableStyleId>
              </a:tblPr>
              <a:tblGrid>
                <a:gridCol w="5099526"/>
              </a:tblGrid>
              <a:tr h="0">
                <a:tc>
                  <a:txBody>
                    <a:bodyPr/>
                    <a:lstStyle/>
                    <a:p>
                      <a:pPr marL="0" marR="0" algn="l">
                        <a:lnSpc>
                          <a:spcPts val="1800"/>
                        </a:lnSpc>
                        <a:spcBef>
                          <a:spcPts val="0"/>
                        </a:spcBef>
                        <a:spcAft>
                          <a:spcPts val="0"/>
                        </a:spcAft>
                      </a:pPr>
                      <a:r>
                        <a:rPr lang="en-US" sz="1200" dirty="0">
                          <a:effectLst/>
                        </a:rPr>
                        <a:t>Source: U.S. Census Bureau, Conning analysis</a:t>
                      </a:r>
                      <a:endParaRPr lang="en-US" sz="1200" dirty="0">
                        <a:effectLst/>
                        <a:latin typeface="Times New Roman"/>
                        <a:ea typeface="Times New Roman"/>
                      </a:endParaRPr>
                    </a:p>
                  </a:txBody>
                  <a:tcPr marT="0" marB="0">
                    <a:noFill/>
                  </a:tcPr>
                </a:tc>
              </a:tr>
            </a:tbl>
          </a:graphicData>
        </a:graphic>
      </p:graphicFrame>
    </p:spTree>
    <p:extLst>
      <p:ext uri="{BB962C8B-B14F-4D97-AF65-F5344CB8AC3E}">
        <p14:creationId xmlns:p14="http://schemas.microsoft.com/office/powerpoint/2010/main" val="3307511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HNW Market Is Served by a Small Number of Insurers</a:t>
            </a:r>
            <a:endParaRPr lang="en-US" dirty="0"/>
          </a:p>
        </p:txBody>
      </p:sp>
      <p:sp>
        <p:nvSpPr>
          <p:cNvPr id="4" name="Content Placeholder 3"/>
          <p:cNvSpPr>
            <a:spLocks noGrp="1"/>
          </p:cNvSpPr>
          <p:nvPr>
            <p:ph idx="1"/>
          </p:nvPr>
        </p:nvSpPr>
        <p:spPr/>
        <p:txBody>
          <a:bodyPr/>
          <a:lstStyle/>
          <a:p>
            <a:r>
              <a:rPr lang="en-US" sz="1800" dirty="0" smtClean="0"/>
              <a:t>Insurers Serving the U.S. HNW/UHNW Market</a:t>
            </a:r>
            <a:endParaRPr lang="en-US" sz="1800" dirty="0"/>
          </a:p>
        </p:txBody>
      </p:sp>
      <p:sp>
        <p:nvSpPr>
          <p:cNvPr id="22" name="Slide Number Placeholder 5"/>
          <p:cNvSpPr>
            <a:spLocks noGrp="1"/>
          </p:cNvSpPr>
          <p:nvPr>
            <p:ph type="sldNum" sz="quarter" idx="14"/>
          </p:nvPr>
        </p:nvSpPr>
        <p:spPr/>
        <p:txBody>
          <a:bodyPr/>
          <a:lstStyle>
            <a:lvl1pPr algn="r" fontAlgn="auto">
              <a:spcBef>
                <a:spcPts val="0"/>
              </a:spcBef>
              <a:spcAft>
                <a:spcPts val="0"/>
              </a:spcAft>
              <a:defRPr sz="900" smtClean="0">
                <a:solidFill>
                  <a:srgbClr val="0D387C"/>
                </a:solidFill>
                <a:latin typeface="+mn-lt"/>
                <a:ea typeface="+mn-ea"/>
                <a:cs typeface="+mn-cs"/>
              </a:defRPr>
            </a:lvl1pPr>
          </a:lstStyle>
          <a:p>
            <a:fld id="{7FA17628-A5F7-4321-86EB-1B4244B85550}" type="slidenum">
              <a:rPr lang="en-US" smtClean="0"/>
              <a:pPr/>
              <a:t>29</a:t>
            </a:fld>
            <a:endParaRPr lang="en-US"/>
          </a:p>
        </p:txBody>
      </p:sp>
      <p:graphicFrame>
        <p:nvGraphicFramePr>
          <p:cNvPr id="3" name="Diagram 2"/>
          <p:cNvGraphicFramePr/>
          <p:nvPr>
            <p:extLst>
              <p:ext uri="{D42A27DB-BD31-4B8C-83A1-F6EECF244321}">
                <p14:modId xmlns:p14="http://schemas.microsoft.com/office/powerpoint/2010/main" val="3994835624"/>
              </p:ext>
            </p:extLst>
          </p:nvPr>
        </p:nvGraphicFramePr>
        <p:xfrm>
          <a:off x="838986" y="1140643"/>
          <a:ext cx="7579150" cy="5269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229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6705600" cy="490194"/>
          </a:xfrm>
        </p:spPr>
        <p:txBody>
          <a:bodyPr/>
          <a:lstStyle/>
          <a:p>
            <a:r>
              <a:rPr lang="en-US" dirty="0" smtClean="0"/>
              <a:t>THE HARTFORD AT A GLANCE</a:t>
            </a:r>
            <a:endParaRPr lang="en-US" dirty="0"/>
          </a:p>
        </p:txBody>
      </p:sp>
      <p:sp>
        <p:nvSpPr>
          <p:cNvPr id="3" name="Content Placeholder 2"/>
          <p:cNvSpPr>
            <a:spLocks noGrp="1"/>
          </p:cNvSpPr>
          <p:nvPr>
            <p:ph idx="1"/>
          </p:nvPr>
        </p:nvSpPr>
        <p:spPr>
          <a:xfrm>
            <a:off x="228600" y="710152"/>
            <a:ext cx="4572000" cy="4800600"/>
          </a:xfrm>
        </p:spPr>
        <p:txBody>
          <a:bodyPr/>
          <a:lstStyle/>
          <a:p>
            <a:r>
              <a:rPr lang="en-US" sz="1200" b="1" u="sng" dirty="0" smtClean="0"/>
              <a:t>COMPANY</a:t>
            </a:r>
            <a:endParaRPr lang="en-US" sz="1200" b="1" u="sng" dirty="0"/>
          </a:p>
          <a:p>
            <a:pPr marL="285750" lvl="1" indent="176213">
              <a:spcBef>
                <a:spcPts val="0"/>
              </a:spcBef>
            </a:pPr>
            <a:r>
              <a:rPr lang="en-US" sz="1100" dirty="0" smtClean="0"/>
              <a:t>Founded</a:t>
            </a:r>
            <a:r>
              <a:rPr lang="en-US" sz="1100" dirty="0"/>
              <a:t>: 1810</a:t>
            </a:r>
          </a:p>
          <a:p>
            <a:pPr marL="285750" lvl="1" indent="176213">
              <a:spcBef>
                <a:spcPts val="0"/>
              </a:spcBef>
            </a:pPr>
            <a:r>
              <a:rPr lang="en-US" sz="1100" dirty="0" smtClean="0"/>
              <a:t>Employees</a:t>
            </a:r>
            <a:r>
              <a:rPr lang="en-US" sz="1100" dirty="0"/>
              <a:t>: Approximately 17,500</a:t>
            </a:r>
          </a:p>
          <a:p>
            <a:pPr marL="285750" lvl="1" indent="176213">
              <a:spcBef>
                <a:spcPts val="0"/>
              </a:spcBef>
            </a:pPr>
            <a:r>
              <a:rPr lang="en-US" sz="1100" dirty="0" smtClean="0"/>
              <a:t>Headquarters</a:t>
            </a:r>
            <a:r>
              <a:rPr lang="en-US" sz="1100" dirty="0"/>
              <a:t>: Hartford, Conn</a:t>
            </a:r>
          </a:p>
          <a:p>
            <a:pPr marL="285750" lvl="1" indent="176213">
              <a:spcBef>
                <a:spcPts val="0"/>
              </a:spcBef>
            </a:pPr>
            <a:r>
              <a:rPr lang="en-US" sz="1100" dirty="0" smtClean="0"/>
              <a:t>2013 </a:t>
            </a:r>
            <a:r>
              <a:rPr lang="en-US" sz="1100" dirty="0"/>
              <a:t>Revenues: $</a:t>
            </a:r>
            <a:r>
              <a:rPr lang="en-US" sz="1100" dirty="0" smtClean="0"/>
              <a:t>26.2B</a:t>
            </a:r>
          </a:p>
          <a:p>
            <a:pPr marL="285750" lvl="1" indent="176213">
              <a:spcBef>
                <a:spcPts val="0"/>
              </a:spcBef>
            </a:pPr>
            <a:r>
              <a:rPr lang="en-US" sz="1100" dirty="0" smtClean="0"/>
              <a:t>Shareholder </a:t>
            </a:r>
            <a:r>
              <a:rPr lang="en-US" sz="1100" dirty="0"/>
              <a:t>equity: $18.9B</a:t>
            </a:r>
          </a:p>
          <a:p>
            <a:r>
              <a:rPr lang="en-US" sz="1200" b="1" u="sng" dirty="0"/>
              <a:t>MARKET RANKINGS</a:t>
            </a:r>
          </a:p>
          <a:p>
            <a:pPr marL="457200" lvl="1" indent="-171450">
              <a:spcBef>
                <a:spcPts val="0"/>
              </a:spcBef>
              <a:tabLst>
                <a:tab pos="571500" algn="l"/>
              </a:tabLst>
            </a:pPr>
            <a:r>
              <a:rPr lang="en-US" sz="1100" dirty="0" smtClean="0"/>
              <a:t>No</a:t>
            </a:r>
            <a:r>
              <a:rPr lang="en-US" sz="1100" dirty="0"/>
              <a:t>. 4 commercial multi-peril carrier, based on direct written </a:t>
            </a:r>
            <a:r>
              <a:rPr lang="en-US" sz="1100" dirty="0" smtClean="0"/>
              <a:t>premiums</a:t>
            </a:r>
          </a:p>
          <a:p>
            <a:pPr marL="457200" lvl="1" indent="-171450">
              <a:spcBef>
                <a:spcPts val="0"/>
              </a:spcBef>
              <a:tabLst>
                <a:tab pos="571500" algn="l"/>
              </a:tabLst>
            </a:pPr>
            <a:r>
              <a:rPr lang="en-US" sz="1100" dirty="0" smtClean="0"/>
              <a:t>No</a:t>
            </a:r>
            <a:r>
              <a:rPr lang="en-US" sz="1100" dirty="0"/>
              <a:t>. 2 workers’ compensation insurer, based on direct written </a:t>
            </a:r>
            <a:r>
              <a:rPr lang="en-US" sz="1100" dirty="0" smtClean="0"/>
              <a:t>premiums</a:t>
            </a:r>
          </a:p>
          <a:p>
            <a:pPr marL="457200" lvl="1" indent="-171450">
              <a:spcBef>
                <a:spcPts val="0"/>
              </a:spcBef>
              <a:tabLst>
                <a:tab pos="571500" algn="l"/>
              </a:tabLst>
            </a:pPr>
            <a:r>
              <a:rPr lang="en-US" sz="1100" dirty="0" smtClean="0"/>
              <a:t>No</a:t>
            </a:r>
            <a:r>
              <a:rPr lang="en-US" sz="1100" dirty="0"/>
              <a:t>. 7 in P&amp;C commercial </a:t>
            </a:r>
            <a:r>
              <a:rPr lang="en-US" sz="1100" dirty="0" smtClean="0"/>
              <a:t>insurance</a:t>
            </a:r>
            <a:endParaRPr lang="en-US" sz="1100" dirty="0"/>
          </a:p>
          <a:p>
            <a:pPr marL="457200" lvl="1" indent="-171450">
              <a:spcBef>
                <a:spcPts val="0"/>
              </a:spcBef>
              <a:tabLst>
                <a:tab pos="571500" algn="l"/>
              </a:tabLst>
            </a:pPr>
            <a:r>
              <a:rPr lang="en-US" sz="1100" dirty="0" smtClean="0"/>
              <a:t>No</a:t>
            </a:r>
            <a:r>
              <a:rPr lang="en-US" sz="1100" dirty="0"/>
              <a:t>. 11 in total personal </a:t>
            </a:r>
            <a:r>
              <a:rPr lang="en-US" sz="1100" dirty="0" smtClean="0"/>
              <a:t>lines (4</a:t>
            </a:r>
            <a:r>
              <a:rPr lang="en-US" sz="1100" baseline="30000" dirty="0" smtClean="0"/>
              <a:t>th</a:t>
            </a:r>
            <a:r>
              <a:rPr lang="en-US" sz="1100" dirty="0" smtClean="0"/>
              <a:t> largest direct player)</a:t>
            </a:r>
            <a:endParaRPr lang="en-US" sz="1100" dirty="0"/>
          </a:p>
          <a:p>
            <a:pPr marL="457200" lvl="1" indent="-171450">
              <a:spcBef>
                <a:spcPts val="0"/>
              </a:spcBef>
              <a:tabLst>
                <a:tab pos="571500" algn="l"/>
              </a:tabLst>
            </a:pPr>
            <a:r>
              <a:rPr lang="en-US" sz="1100" dirty="0" smtClean="0"/>
              <a:t>No</a:t>
            </a:r>
            <a:r>
              <a:rPr lang="en-US" sz="1100" dirty="0"/>
              <a:t>. 3 in fully insured disability </a:t>
            </a:r>
            <a:r>
              <a:rPr lang="en-US" sz="1100" dirty="0" smtClean="0"/>
              <a:t>in force</a:t>
            </a:r>
            <a:endParaRPr lang="en-US" sz="1100" dirty="0"/>
          </a:p>
          <a:p>
            <a:r>
              <a:rPr lang="en-US" sz="1200" b="1" u="sng" cap="all" dirty="0" smtClean="0"/>
              <a:t>notable:</a:t>
            </a:r>
          </a:p>
          <a:p>
            <a:pPr marL="457200" lvl="1" indent="-171450">
              <a:spcBef>
                <a:spcPts val="0"/>
              </a:spcBef>
              <a:tabLst>
                <a:tab pos="457200" algn="l"/>
              </a:tabLst>
            </a:pPr>
            <a:r>
              <a:rPr lang="en-US" sz="1100" dirty="0"/>
              <a:t>The Hartford serves more than one million small businesses.</a:t>
            </a:r>
          </a:p>
          <a:p>
            <a:pPr marL="457200" lvl="1" indent="-171450">
              <a:spcBef>
                <a:spcPts val="0"/>
              </a:spcBef>
              <a:tabLst>
                <a:tab pos="457200" algn="l"/>
              </a:tabLst>
            </a:pPr>
            <a:r>
              <a:rPr lang="en-US" sz="1100" dirty="0" smtClean="0"/>
              <a:t>The </a:t>
            </a:r>
            <a:r>
              <a:rPr lang="en-US" sz="1100" dirty="0"/>
              <a:t>Hartford is a founding partner of U.S. Paralympics.</a:t>
            </a:r>
          </a:p>
          <a:p>
            <a:pPr marL="457200" lvl="1" indent="-171450">
              <a:spcBef>
                <a:spcPts val="0"/>
              </a:spcBef>
              <a:tabLst>
                <a:tab pos="457200" algn="l"/>
              </a:tabLst>
            </a:pPr>
            <a:r>
              <a:rPr lang="en-US" sz="1100" dirty="0" smtClean="0"/>
              <a:t>The </a:t>
            </a:r>
            <a:r>
              <a:rPr lang="en-US" sz="1100" dirty="0"/>
              <a:t>Hartford’s trademark logo echoes the majestic stag depicted in Sir Edwin Landseer’s 1851 painting Monarch of the Glen. A hart fording a stream is a natural symbol for a company named The Hartford.</a:t>
            </a:r>
          </a:p>
          <a:p>
            <a:pPr marL="457200" lvl="1" indent="-171450">
              <a:spcBef>
                <a:spcPts val="0"/>
              </a:spcBef>
              <a:tabLst>
                <a:tab pos="457200" algn="l"/>
              </a:tabLst>
            </a:pPr>
            <a:r>
              <a:rPr lang="en-US" sz="1100" dirty="0" smtClean="0"/>
              <a:t>The </a:t>
            </a:r>
            <a:r>
              <a:rPr lang="en-US" sz="1100" dirty="0"/>
              <a:t>Hartford provided insurance for the only home </a:t>
            </a:r>
            <a:r>
              <a:rPr lang="en-US" sz="1100" dirty="0" smtClean="0"/>
              <a:t>Abraham Lincoln </a:t>
            </a:r>
            <a:r>
              <a:rPr lang="en-US" sz="1100" dirty="0"/>
              <a:t>ever owned</a:t>
            </a:r>
          </a:p>
        </p:txBody>
      </p:sp>
      <p:sp>
        <p:nvSpPr>
          <p:cNvPr id="4" name="Slide Number Placeholder 3"/>
          <p:cNvSpPr>
            <a:spLocks noGrp="1"/>
          </p:cNvSpPr>
          <p:nvPr>
            <p:ph type="sldNum" sz="quarter" idx="4294967295"/>
          </p:nvPr>
        </p:nvSpPr>
        <p:spPr>
          <a:xfrm>
            <a:off x="8686800" y="6485643"/>
            <a:ext cx="249810" cy="320675"/>
          </a:xfrm>
          <a:prstGeom prst="rect">
            <a:avLst/>
          </a:prstGeom>
        </p:spPr>
        <p:txBody>
          <a:bodyPr/>
          <a:lstStyle/>
          <a:p>
            <a:fld id="{D0F64A36-3D43-4DB3-A190-75035A91C546}" type="slidenum">
              <a:rPr lang="en-US" altLang="en-US" sz="900" smtClean="0"/>
              <a:pPr/>
              <a:t>3</a:t>
            </a:fld>
            <a:endParaRPr lang="en-US" altLang="en-US" sz="900" dirty="0"/>
          </a:p>
        </p:txBody>
      </p:sp>
      <p:sp>
        <p:nvSpPr>
          <p:cNvPr id="7" name="TextBox 6"/>
          <p:cNvSpPr txBox="1"/>
          <p:nvPr/>
        </p:nvSpPr>
        <p:spPr>
          <a:xfrm>
            <a:off x="4876800" y="6040447"/>
            <a:ext cx="2159566" cy="230832"/>
          </a:xfrm>
          <a:prstGeom prst="rect">
            <a:avLst/>
          </a:prstGeom>
          <a:noFill/>
        </p:spPr>
        <p:txBody>
          <a:bodyPr wrap="none" rtlCol="0">
            <a:spAutoFit/>
          </a:bodyPr>
          <a:lstStyle/>
          <a:p>
            <a:r>
              <a:rPr lang="en-US" sz="900" dirty="0" smtClean="0"/>
              <a:t>Source: </a:t>
            </a:r>
            <a:r>
              <a:rPr lang="en-US" sz="900" smtClean="0"/>
              <a:t>www,Hartford.com</a:t>
            </a:r>
            <a:r>
              <a:rPr lang="en-US" sz="900" dirty="0" smtClean="0"/>
              <a:t>, IR Section</a:t>
            </a:r>
            <a:endParaRPr lang="en-US" sz="900" dirty="0"/>
          </a:p>
        </p:txBody>
      </p:sp>
      <p:pic>
        <p:nvPicPr>
          <p:cNvPr id="10" name="Content Placeholder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876800" y="710152"/>
            <a:ext cx="3703320" cy="2514600"/>
          </a:xfrm>
          <a:prstGeom prst="rect">
            <a:avLst/>
          </a:prstGeom>
          <a:noFill/>
          <a:ln w="9525">
            <a:solidFill>
              <a:srgbClr val="000000"/>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429000"/>
            <a:ext cx="3712845" cy="2521893"/>
          </a:xfrm>
          <a:prstGeom prst="rect">
            <a:avLst/>
          </a:prstGeom>
          <a:solidFill>
            <a:srgbClr val="FFFFFF"/>
          </a:solidFill>
          <a:ln>
            <a:solidFill>
              <a:srgbClr val="000000"/>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2956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Interest in the Nonstandard Market Is Changing</a:t>
            </a:r>
            <a:endParaRPr lang="en-US" dirty="0"/>
          </a:p>
        </p:txBody>
      </p:sp>
      <p:sp>
        <p:nvSpPr>
          <p:cNvPr id="8" name="Content Placeholder 2"/>
          <p:cNvSpPr>
            <a:spLocks noGrp="1"/>
          </p:cNvSpPr>
          <p:nvPr>
            <p:ph idx="1"/>
          </p:nvPr>
        </p:nvSpPr>
        <p:spPr/>
        <p:txBody>
          <a:bodyPr/>
          <a:lstStyle/>
          <a:p>
            <a:r>
              <a:rPr lang="en-US" dirty="0" smtClean="0"/>
              <a:t>Common Characteristics of a Nonstandard Risk</a:t>
            </a:r>
          </a:p>
          <a:p>
            <a:pPr lvl="2"/>
            <a:r>
              <a:rPr lang="en-US" dirty="0" smtClean="0"/>
              <a:t>Lack of prior insurance</a:t>
            </a:r>
          </a:p>
          <a:p>
            <a:pPr lvl="2"/>
            <a:r>
              <a:rPr lang="en-US" dirty="0" smtClean="0"/>
              <a:t>Failure to maintain continuous coverage</a:t>
            </a:r>
          </a:p>
          <a:p>
            <a:pPr lvl="2"/>
            <a:r>
              <a:rPr lang="en-US" dirty="0" smtClean="0"/>
              <a:t>Driver age (Both youthful drivers and elderly drivers tend to exhibit greater claim frequencies)</a:t>
            </a:r>
          </a:p>
          <a:p>
            <a:pPr lvl="2"/>
            <a:r>
              <a:rPr lang="en-US" dirty="0" smtClean="0"/>
              <a:t>Prior accidents</a:t>
            </a:r>
          </a:p>
          <a:p>
            <a:pPr lvl="2"/>
            <a:r>
              <a:rPr lang="en-US" dirty="0" smtClean="0"/>
              <a:t>Driving violations</a:t>
            </a:r>
          </a:p>
          <a:p>
            <a:pPr lvl="2"/>
            <a:r>
              <a:rPr lang="en-US" dirty="0" smtClean="0"/>
              <a:t>Type of vehicle driven (Expensive or high-performance vehicles cost more to repair or replace and may create an appealing target for vandals or thieves)</a:t>
            </a:r>
          </a:p>
          <a:p>
            <a:pPr lvl="2"/>
            <a:r>
              <a:rPr lang="en-US" dirty="0" smtClean="0"/>
              <a:t>A demonstrated history of financial difficulties or carelessness (linked to poor credit scores)</a:t>
            </a:r>
          </a:p>
          <a:p>
            <a:pPr lvl="2"/>
            <a:r>
              <a:rPr lang="en-US" dirty="0" smtClean="0"/>
              <a:t>Need for flexible payment plans and installment billing options</a:t>
            </a:r>
          </a:p>
          <a:p>
            <a:pPr lvl="2"/>
            <a:r>
              <a:rPr lang="en-US" dirty="0" smtClean="0"/>
              <a:t>Occupation (Certain occupations are statistically correlated with higher loss frequencies)</a:t>
            </a:r>
          </a:p>
          <a:p>
            <a:pPr lvl="1"/>
            <a:endParaRPr lang="en-US" dirty="0"/>
          </a:p>
        </p:txBody>
      </p:sp>
      <p:sp>
        <p:nvSpPr>
          <p:cNvPr id="11" name="Content Placeholder 10"/>
          <p:cNvSpPr>
            <a:spLocks noGrp="1"/>
          </p:cNvSpPr>
          <p:nvPr>
            <p:ph idx="13"/>
          </p:nvPr>
        </p:nvSpPr>
        <p:spPr/>
        <p:txBody>
          <a:bodyPr/>
          <a:lstStyle/>
          <a:p>
            <a:endParaRPr lang="en-US"/>
          </a:p>
        </p:txBody>
      </p:sp>
      <p:sp>
        <p:nvSpPr>
          <p:cNvPr id="6" name="Slide Number Placeholder 5"/>
          <p:cNvSpPr>
            <a:spLocks noGrp="1"/>
          </p:cNvSpPr>
          <p:nvPr>
            <p:ph type="sldNum" sz="quarter" idx="14"/>
          </p:nvPr>
        </p:nvSpPr>
        <p:spPr/>
        <p:txBody>
          <a:bodyPr/>
          <a:lstStyle>
            <a:lvl1pPr algn="r" fontAlgn="auto">
              <a:spcBef>
                <a:spcPts val="0"/>
              </a:spcBef>
              <a:spcAft>
                <a:spcPts val="0"/>
              </a:spcAft>
              <a:defRPr sz="900" smtClean="0">
                <a:solidFill>
                  <a:srgbClr val="0D387C"/>
                </a:solidFill>
                <a:latin typeface="+mn-lt"/>
                <a:ea typeface="+mn-ea"/>
                <a:cs typeface="+mn-cs"/>
              </a:defRPr>
            </a:lvl1pPr>
          </a:lstStyle>
          <a:p>
            <a:fld id="{7FA17628-A5F7-4321-86EB-1B4244B85550}" type="slidenum">
              <a:rPr lang="en-US" smtClean="0"/>
              <a:pPr/>
              <a:t>30</a:t>
            </a:fld>
            <a:endParaRPr lang="en-US"/>
          </a:p>
        </p:txBody>
      </p:sp>
    </p:spTree>
    <p:extLst>
      <p:ext uri="{BB962C8B-B14F-4D97-AF65-F5344CB8AC3E}">
        <p14:creationId xmlns:p14="http://schemas.microsoft.com/office/powerpoint/2010/main" val="3899858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Specialization Common Among Market Leaders</a:t>
            </a:r>
            <a:endParaRPr lang="en-US" dirty="0"/>
          </a:p>
        </p:txBody>
      </p:sp>
      <p:sp>
        <p:nvSpPr>
          <p:cNvPr id="3" name="Content Placeholder 2"/>
          <p:cNvSpPr>
            <a:spLocks noGrp="1"/>
          </p:cNvSpPr>
          <p:nvPr>
            <p:ph idx="1"/>
          </p:nvPr>
        </p:nvSpPr>
        <p:spPr/>
        <p:txBody>
          <a:bodyPr/>
          <a:lstStyle/>
          <a:p>
            <a:r>
              <a:rPr lang="en-US" sz="1600" dirty="0" smtClean="0"/>
              <a:t>Personal Lines Growth and Profit Leaders: Line-of-Business Distribution</a:t>
            </a:r>
            <a:endParaRPr lang="en-US" sz="1600" dirty="0"/>
          </a:p>
        </p:txBody>
      </p:sp>
      <p:sp>
        <p:nvSpPr>
          <p:cNvPr id="4" name="Content Placeholder 3"/>
          <p:cNvSpPr>
            <a:spLocks noGrp="1"/>
          </p:cNvSpPr>
          <p:nvPr>
            <p:ph idx="13"/>
          </p:nvPr>
        </p:nvSpPr>
        <p:spPr/>
        <p:txBody>
          <a:bodyPr/>
          <a:lstStyle/>
          <a:p>
            <a:r>
              <a:rPr lang="en-US" dirty="0"/>
              <a:t>Data source: ©A.M. Best Company—used by permission, Conning analysis</a:t>
            </a:r>
          </a:p>
        </p:txBody>
      </p:sp>
      <p:sp>
        <p:nvSpPr>
          <p:cNvPr id="8"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31</a:t>
            </a:fld>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074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5 of the Leaders Are NSA Specialists</a:t>
            </a:r>
            <a:endParaRPr lang="en-US" dirty="0"/>
          </a:p>
        </p:txBody>
      </p:sp>
      <p:sp>
        <p:nvSpPr>
          <p:cNvPr id="3" name="Content Placeholder 2"/>
          <p:cNvSpPr>
            <a:spLocks noGrp="1"/>
          </p:cNvSpPr>
          <p:nvPr>
            <p:ph idx="1"/>
          </p:nvPr>
        </p:nvSpPr>
        <p:spPr/>
        <p:txBody>
          <a:bodyPr/>
          <a:lstStyle/>
          <a:p>
            <a:r>
              <a:rPr lang="en-US" sz="1800" dirty="0" smtClean="0"/>
              <a:t>Line-of-Business Distribution</a:t>
            </a:r>
            <a:endParaRPr lang="en-US" sz="1800" dirty="0"/>
          </a:p>
        </p:txBody>
      </p:sp>
      <p:sp>
        <p:nvSpPr>
          <p:cNvPr id="4" name="Content Placeholder 3"/>
          <p:cNvSpPr>
            <a:spLocks noGrp="1"/>
          </p:cNvSpPr>
          <p:nvPr>
            <p:ph idx="13"/>
          </p:nvPr>
        </p:nvSpPr>
        <p:spPr/>
        <p:txBody>
          <a:bodyPr/>
          <a:lstStyle/>
          <a:p>
            <a:r>
              <a:rPr lang="en-US" dirty="0"/>
              <a:t>Data source: ©A.M. Best Company—used by permission, Conning </a:t>
            </a:r>
            <a:r>
              <a:rPr lang="en-US" dirty="0" smtClean="0"/>
              <a:t>analysis</a:t>
            </a:r>
            <a:endParaRPr lang="en-US" dirty="0"/>
          </a:p>
        </p:txBody>
      </p:sp>
      <p:sp>
        <p:nvSpPr>
          <p:cNvPr id="8" name="Rounded Rectangle 7"/>
          <p:cNvSpPr/>
          <p:nvPr/>
        </p:nvSpPr>
        <p:spPr bwMode="auto">
          <a:xfrm>
            <a:off x="5127285" y="591536"/>
            <a:ext cx="1503123" cy="601249"/>
          </a:xfrm>
          <a:prstGeom prst="roundRect">
            <a:avLst/>
          </a:prstGeom>
          <a:solidFill>
            <a:srgbClr val="FF000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tx1"/>
                </a:solidFill>
                <a:effectLst/>
                <a:latin typeface="Arial" pitchFamily="34" charset="0"/>
                <a:ea typeface="MS PGothic" pitchFamily="34" charset="-128"/>
              </a:rPr>
              <a:t>Nonstandard auto</a:t>
            </a:r>
          </a:p>
        </p:txBody>
      </p:sp>
      <p:sp>
        <p:nvSpPr>
          <p:cNvPr id="14" name="Oval 13"/>
          <p:cNvSpPr/>
          <p:nvPr/>
        </p:nvSpPr>
        <p:spPr bwMode="auto">
          <a:xfrm>
            <a:off x="1002082" y="1581834"/>
            <a:ext cx="2041743" cy="300625"/>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p:txBody>
      </p:sp>
      <p:cxnSp>
        <p:nvCxnSpPr>
          <p:cNvPr id="16" name="Straight Connector 15"/>
          <p:cNvCxnSpPr>
            <a:stCxn id="14" idx="6"/>
            <a:endCxn id="8" idx="1"/>
          </p:cNvCxnSpPr>
          <p:nvPr/>
        </p:nvCxnSpPr>
        <p:spPr bwMode="auto">
          <a:xfrm flipV="1">
            <a:off x="3043825" y="892161"/>
            <a:ext cx="2083460" cy="839986"/>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97873" y="1974961"/>
            <a:ext cx="3020862" cy="556787"/>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p:txBody>
      </p:sp>
      <p:cxnSp>
        <p:nvCxnSpPr>
          <p:cNvPr id="19" name="Straight Connector 18"/>
          <p:cNvCxnSpPr>
            <a:stCxn id="17" idx="6"/>
            <a:endCxn id="8" idx="1"/>
          </p:cNvCxnSpPr>
          <p:nvPr/>
        </p:nvCxnSpPr>
        <p:spPr bwMode="auto">
          <a:xfrm flipV="1">
            <a:off x="3118735" y="892161"/>
            <a:ext cx="2008550" cy="1361194"/>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stCxn id="20" idx="7"/>
            <a:endCxn id="8" idx="1"/>
          </p:cNvCxnSpPr>
          <p:nvPr/>
        </p:nvCxnSpPr>
        <p:spPr bwMode="auto">
          <a:xfrm flipV="1">
            <a:off x="3024403" y="892161"/>
            <a:ext cx="2102882" cy="2499665"/>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Elbow Connector 25"/>
          <p:cNvCxnSpPr>
            <a:stCxn id="23" idx="6"/>
            <a:endCxn id="8" idx="1"/>
          </p:cNvCxnSpPr>
          <p:nvPr/>
        </p:nvCxnSpPr>
        <p:spPr bwMode="auto">
          <a:xfrm flipV="1">
            <a:off x="2921431" y="892161"/>
            <a:ext cx="2205854" cy="3808288"/>
          </a:xfrm>
          <a:prstGeom prst="bentConnector3">
            <a:avLst>
              <a:gd name="adj1" fmla="val 99635"/>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32</a:t>
            </a:fld>
            <a:endParaRPr lang="en-US"/>
          </a:p>
        </p:txBody>
      </p:sp>
      <p:sp>
        <p:nvSpPr>
          <p:cNvPr id="20" name="Oval 19"/>
          <p:cNvSpPr/>
          <p:nvPr/>
        </p:nvSpPr>
        <p:spPr bwMode="auto">
          <a:xfrm>
            <a:off x="2022952" y="3346226"/>
            <a:ext cx="1173273" cy="311373"/>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p:txBody>
      </p:sp>
      <p:sp>
        <p:nvSpPr>
          <p:cNvPr id="23" name="Oval 22"/>
          <p:cNvSpPr/>
          <p:nvPr/>
        </p:nvSpPr>
        <p:spPr bwMode="auto">
          <a:xfrm>
            <a:off x="1436315" y="4544762"/>
            <a:ext cx="1485116" cy="311373"/>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MS PGothic" pitchFamily="34" charset="-128"/>
            </a:endParaRPr>
          </a:p>
        </p:txBody>
      </p:sp>
    </p:spTree>
    <p:extLst>
      <p:ext uri="{BB962C8B-B14F-4D97-AF65-F5344CB8AC3E}">
        <p14:creationId xmlns:p14="http://schemas.microsoft.com/office/powerpoint/2010/main" val="2941856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Traditional/“Defined</a:t>
            </a:r>
            <a:r>
              <a:rPr lang="en-US" dirty="0"/>
              <a:t>” </a:t>
            </a:r>
            <a:r>
              <a:rPr lang="en-US" dirty="0" smtClean="0"/>
              <a:t>Nonstandard Market Under Pressure</a:t>
            </a:r>
            <a:endParaRPr lang="en-US" dirty="0"/>
          </a:p>
        </p:txBody>
      </p:sp>
      <p:sp>
        <p:nvSpPr>
          <p:cNvPr id="4" name="Content Placeholder 3"/>
          <p:cNvSpPr>
            <a:spLocks noGrp="1"/>
          </p:cNvSpPr>
          <p:nvPr>
            <p:ph idx="1"/>
          </p:nvPr>
        </p:nvSpPr>
        <p:spPr/>
        <p:txBody>
          <a:bodyPr/>
          <a:lstStyle/>
          <a:p>
            <a:r>
              <a:rPr lang="en-US" sz="1600" dirty="0"/>
              <a:t>Largest Insurance Groups Writing Nonstandard Auto, </a:t>
            </a:r>
            <a:r>
              <a:rPr lang="en-US" sz="1600" dirty="0" smtClean="0"/>
              <a:t>2006</a:t>
            </a:r>
            <a:endParaRPr lang="en-US" sz="1600" b="0" i="1" dirty="0"/>
          </a:p>
        </p:txBody>
      </p:sp>
      <p:sp>
        <p:nvSpPr>
          <p:cNvPr id="5" name="Content Placeholder 4"/>
          <p:cNvSpPr>
            <a:spLocks noGrp="1"/>
          </p:cNvSpPr>
          <p:nvPr>
            <p:ph idx="13"/>
          </p:nvPr>
        </p:nvSpPr>
        <p:spPr/>
        <p:txBody>
          <a:bodyPr/>
          <a:lstStyle/>
          <a:p>
            <a:r>
              <a:rPr lang="en-US" dirty="0" smtClean="0"/>
              <a:t>$ in thousands</a:t>
            </a:r>
          </a:p>
          <a:p>
            <a:r>
              <a:rPr lang="en-US" dirty="0" smtClean="0"/>
              <a:t>Data </a:t>
            </a:r>
            <a:r>
              <a:rPr lang="en-US" dirty="0"/>
              <a:t>source: ©A.M. Best Company—used by </a:t>
            </a:r>
            <a:r>
              <a:rPr lang="en-US" dirty="0" smtClean="0"/>
              <a:t>permission; Allstate supplemental financial information; Conning analysis</a:t>
            </a:r>
            <a:endParaRPr lang="en-US" dirty="0"/>
          </a:p>
        </p:txBody>
      </p:sp>
      <p:sp>
        <p:nvSpPr>
          <p:cNvPr id="6" name="Slide Number Placeholder 5"/>
          <p:cNvSpPr>
            <a:spLocks noGrp="1"/>
          </p:cNvSpPr>
          <p:nvPr>
            <p:ph type="sldNum" sz="quarter" idx="14"/>
          </p:nvPr>
        </p:nvSpPr>
        <p:spPr/>
        <p:txBody>
          <a:bodyPr/>
          <a:lstStyle/>
          <a:p>
            <a:pPr>
              <a:defRPr/>
            </a:pPr>
            <a:fld id="{95852A82-9F3D-4DE1-9999-A10F5882832C}" type="slidenum">
              <a:rPr lang="en-US" smtClean="0"/>
              <a:pPr>
                <a:defRPr/>
              </a:pPr>
              <a:t>33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67463588"/>
              </p:ext>
            </p:extLst>
          </p:nvPr>
        </p:nvGraphicFramePr>
        <p:xfrm>
          <a:off x="320040" y="1143000"/>
          <a:ext cx="8220457" cy="4754880"/>
        </p:xfrm>
        <a:graphic>
          <a:graphicData uri="http://schemas.openxmlformats.org/drawingml/2006/table">
            <a:tbl>
              <a:tblPr/>
              <a:tblGrid>
                <a:gridCol w="3502152"/>
                <a:gridCol w="1280160"/>
                <a:gridCol w="1151163"/>
                <a:gridCol w="1299429"/>
                <a:gridCol w="987553"/>
              </a:tblGrid>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002060"/>
                          </a:solidFill>
                          <a:effectLst/>
                          <a:latin typeface="+mn-lt"/>
                          <a:cs typeface="Times New Roman" pitchFamily="18" charset="0"/>
                        </a:rPr>
                        <a:t>Group</a:t>
                      </a:r>
                      <a:endParaRPr kumimoji="0" lang="en-GB" altLang="en-US" sz="1200" b="0" i="0" u="none" strike="noStrike" cap="none" normalizeH="0" baseline="0" dirty="0" smtClean="0">
                        <a:ln>
                          <a:noFill/>
                        </a:ln>
                        <a:solidFill>
                          <a:srgbClr val="002060"/>
                        </a:solidFill>
                        <a:effectLst/>
                        <a:latin typeface="+mn-lt"/>
                      </a:endParaRPr>
                    </a:p>
                  </a:txBody>
                  <a:tcPr marL="45720" marR="45720" anchor="b" horzOverflow="overflow">
                    <a:lnL cap="flat">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002060"/>
                          </a:solidFill>
                          <a:effectLst/>
                          <a:latin typeface="+mn-lt"/>
                          <a:cs typeface="Times New Roman" pitchFamily="18" charset="0"/>
                        </a:rPr>
                        <a:t>2006 Direct NSA Premiums Written</a:t>
                      </a:r>
                      <a:endParaRPr kumimoji="0" lang="en-GB" altLang="en-US" sz="1200" b="0" i="0" u="none" strike="noStrike" cap="none" normalizeH="0" baseline="0" dirty="0" smtClean="0">
                        <a:ln>
                          <a:noFill/>
                        </a:ln>
                        <a:solidFill>
                          <a:srgbClr val="002060"/>
                        </a:solidFill>
                        <a:effectLst/>
                        <a:latin typeface="+mn-lt"/>
                      </a:endParaRPr>
                    </a:p>
                  </a:txBody>
                  <a:tcPr marL="45720" marR="45720" anchor="b" horzOverflow="overflow">
                    <a:lnL>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002060"/>
                          </a:solidFill>
                          <a:effectLst/>
                          <a:latin typeface="+mn-lt"/>
                          <a:cs typeface="Times New Roman" pitchFamily="18" charset="0"/>
                        </a:rPr>
                        <a:t>Market Share</a:t>
                      </a:r>
                      <a:endParaRPr kumimoji="0" lang="en-GB" altLang="en-US" sz="1200" b="0" i="0" u="none" strike="noStrike" cap="none" normalizeH="0" baseline="0" dirty="0" smtClean="0">
                        <a:ln>
                          <a:noFill/>
                        </a:ln>
                        <a:solidFill>
                          <a:srgbClr val="002060"/>
                        </a:solidFill>
                        <a:effectLst/>
                        <a:latin typeface="+mn-lt"/>
                      </a:endParaRPr>
                    </a:p>
                  </a:txBody>
                  <a:tcPr marL="45720" marR="45720" anchor="b" horzOverflow="overflow">
                    <a:lnL>
                      <a:noFill/>
                    </a:lnL>
                    <a:lnR cap="flat">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1" i="0" u="none" strike="noStrike" cap="none" normalizeH="0" baseline="0" dirty="0" smtClean="0">
                          <a:ln>
                            <a:noFill/>
                          </a:ln>
                          <a:solidFill>
                            <a:srgbClr val="002060"/>
                          </a:solidFill>
                          <a:effectLst/>
                          <a:latin typeface="+mn-lt"/>
                          <a:cs typeface="Times New Roman" pitchFamily="18" charset="0"/>
                        </a:rPr>
                        <a:t>2013 Direct NSA Premiums Written (Est.)</a:t>
                      </a:r>
                      <a:endParaRPr kumimoji="0" lang="en-GB" altLang="en-US" sz="1200" b="0" i="0" u="none" strike="noStrike" cap="none" normalizeH="0" baseline="0" dirty="0" smtClean="0">
                        <a:ln>
                          <a:noFill/>
                        </a:ln>
                        <a:solidFill>
                          <a:srgbClr val="002060"/>
                        </a:solidFill>
                        <a:effectLst/>
                        <a:latin typeface="+mn-lt"/>
                      </a:endParaRPr>
                    </a:p>
                  </a:txBody>
                  <a:tcPr marL="45720" marR="45720" anchor="b" horzOverflow="overflow">
                    <a:lnL>
                      <a:noFill/>
                    </a:lnL>
                    <a:lnR cap="flat">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200" b="1" i="0" u="none" strike="noStrike" kern="1200" cap="none" normalizeH="0" baseline="0" dirty="0" smtClean="0">
                          <a:ln>
                            <a:noFill/>
                          </a:ln>
                          <a:solidFill>
                            <a:srgbClr val="002060"/>
                          </a:solidFill>
                          <a:effectLst/>
                          <a:latin typeface="+mn-lt"/>
                          <a:ea typeface="+mn-ea"/>
                          <a:cs typeface="Times New Roman" pitchFamily="18" charset="0"/>
                        </a:rPr>
                        <a:t>% Change</a:t>
                      </a:r>
                    </a:p>
                  </a:txBody>
                  <a:tcPr marL="45720" marR="45720" anchor="b" horzOverflow="overflow">
                    <a:lnL>
                      <a:noFill/>
                    </a:lnL>
                    <a:lnR cap="flat">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Progressive Insurance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w="12700" cap="flat" cmpd="sng" algn="ctr">
                      <a:solidFill>
                        <a:srgbClr val="5091CD"/>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$11,990,527</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w="12700" cap="flat" cmpd="sng" algn="ctr">
                      <a:solidFill>
                        <a:srgbClr val="5091CD"/>
                      </a:solidFill>
                      <a:prstDash val="solid"/>
                      <a:round/>
                      <a:headEnd type="none" w="med" len="med"/>
                      <a:tailEnd type="none" w="med" len="med"/>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32.5%</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w="12700" cap="flat" cmpd="sng" algn="ctr">
                      <a:solidFill>
                        <a:srgbClr val="5091CD"/>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NA</a:t>
                      </a:r>
                    </a:p>
                  </a:txBody>
                  <a:tcPr marL="45720" marR="45720" horzOverflow="overflow">
                    <a:lnL>
                      <a:noFill/>
                    </a:lnL>
                    <a:lnR cap="flat">
                      <a:noFill/>
                    </a:lnR>
                    <a:lnT w="12700" cap="flat" cmpd="sng" algn="ctr">
                      <a:solidFill>
                        <a:srgbClr val="5091CD"/>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w="12700" cap="flat" cmpd="sng" algn="ctr">
                      <a:solidFill>
                        <a:srgbClr val="5091CD"/>
                      </a:solidFill>
                      <a:prstDash val="solid"/>
                      <a:round/>
                      <a:headEnd type="none" w="med" len="med"/>
                      <a:tailEnd type="none" w="med" len="med"/>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Allstate Insurance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3,437,192</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9.3%</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defRPr/>
                      </a:pPr>
                      <a:r>
                        <a:rPr kumimoji="0" lang="en-GB" altLang="en-US" sz="1200" b="0" i="0" u="none" strike="noStrike" cap="none" normalizeH="0" baseline="0" dirty="0" smtClean="0">
                          <a:ln>
                            <a:noFill/>
                          </a:ln>
                          <a:solidFill>
                            <a:schemeClr val="tx1"/>
                          </a:solidFill>
                          <a:effectLst/>
                          <a:latin typeface="+mn-lt"/>
                          <a:cs typeface="Times New Roman" pitchFamily="18" charset="0"/>
                        </a:rPr>
                        <a:t>$637,000</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defRPr/>
                      </a:pPr>
                      <a:r>
                        <a:rPr kumimoji="0" lang="en-GB" altLang="en-US" sz="1200" b="0" i="0" u="none" strike="noStrike" cap="none" normalizeH="0" baseline="0" dirty="0" smtClean="0">
                          <a:ln>
                            <a:noFill/>
                          </a:ln>
                          <a:solidFill>
                            <a:schemeClr val="tx1"/>
                          </a:solidFill>
                          <a:effectLst/>
                          <a:latin typeface="+mn-lt"/>
                        </a:rPr>
                        <a:t>(81%)</a:t>
                      </a: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Berkshire Hathaway Insurance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3,198,641</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8.7%</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defRPr/>
                      </a:pPr>
                      <a:r>
                        <a:rPr kumimoji="0" lang="en-GB" altLang="en-US" sz="1200" b="0" i="0" u="none" strike="noStrike" cap="none" normalizeH="0" baseline="0" dirty="0" smtClean="0">
                          <a:ln>
                            <a:noFill/>
                          </a:ln>
                          <a:solidFill>
                            <a:schemeClr val="tx1"/>
                          </a:solidFill>
                          <a:effectLst/>
                          <a:latin typeface="+mn-lt"/>
                        </a:rPr>
                        <a:t>NA</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State Farm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2,126,082</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5.8%</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defRPr/>
                      </a:pPr>
                      <a:r>
                        <a:rPr kumimoji="0" lang="en-GB" altLang="en-US" sz="1200" b="0" i="0" u="none" strike="noStrike" cap="none" normalizeH="0" baseline="0" dirty="0" smtClean="0">
                          <a:ln>
                            <a:noFill/>
                          </a:ln>
                          <a:solidFill>
                            <a:schemeClr val="tx1"/>
                          </a:solidFill>
                          <a:effectLst/>
                          <a:latin typeface="+mn-lt"/>
                        </a:rPr>
                        <a:t>NA</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Farmers Insurance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2,090,933</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5.7%</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1,800,896</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(14%)</a:t>
                      </a: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American International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1,238,555</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3.4%</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defRPr/>
                      </a:pPr>
                      <a:r>
                        <a:rPr kumimoji="0" lang="en-GB" altLang="en-US" sz="1200" b="0" i="0" u="none" strike="noStrike" cap="none" normalizeH="0" baseline="0" dirty="0" smtClean="0">
                          <a:ln>
                            <a:noFill/>
                          </a:ln>
                          <a:solidFill>
                            <a:schemeClr val="tx1"/>
                          </a:solidFill>
                          <a:effectLst/>
                          <a:latin typeface="+mn-lt"/>
                        </a:rPr>
                        <a:t>NA</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Infinity Property &amp; Casualty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939,376</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2.5%</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1,254,501</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34%</a:t>
                      </a: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Sentry Insurance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868,954</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2.4%</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447,972</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(48%)</a:t>
                      </a: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Nationwide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853,445</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2.3%</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defRPr/>
                      </a:pPr>
                      <a:r>
                        <a:rPr kumimoji="0" lang="en-GB" altLang="en-US" sz="1200" b="0" i="0" u="none" strike="noStrike" cap="none" normalizeH="0" baseline="0" dirty="0" smtClean="0">
                          <a:ln>
                            <a:noFill/>
                          </a:ln>
                          <a:solidFill>
                            <a:schemeClr val="tx1"/>
                          </a:solidFill>
                          <a:effectLst/>
                          <a:latin typeface="+mn-lt"/>
                        </a:rPr>
                        <a:t>NA</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Mercury General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716,715</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1.9%</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609,921</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(15%)</a:t>
                      </a: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GMAC Insurance Group (National General)</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687,153</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1.9%</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612,118</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(11%)</a:t>
                      </a: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Bristol West Insurance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570,428</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1.5%</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261,563</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(54%)</a:t>
                      </a: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American Family Insurance Group</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568,424</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1.5%</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593,849</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4%</a:t>
                      </a: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Old American County Mutual Fire Insurance Co.</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mn-lt"/>
                          <a:cs typeface="Times New Roman" pitchFamily="18" charset="0"/>
                        </a:rPr>
                        <a:t>423,608</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a:noFill/>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cs typeface="Times New Roman" pitchFamily="18" charset="0"/>
                        </a:rPr>
                        <a:t>1.1%</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457,357</a:t>
                      </a:r>
                    </a:p>
                  </a:txBody>
                  <a:tcPr marL="45720" marR="45720"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0" i="0" u="none" strike="noStrike" cap="none" normalizeH="0" baseline="0" dirty="0" smtClean="0">
                          <a:ln>
                            <a:noFill/>
                          </a:ln>
                          <a:solidFill>
                            <a:schemeClr val="tx1"/>
                          </a:solidFill>
                          <a:effectLst/>
                          <a:latin typeface="+mn-lt"/>
                        </a:rPr>
                        <a:t>8%</a:t>
                      </a:r>
                    </a:p>
                  </a:txBody>
                  <a:tcPr marL="45720" marR="45720" horzOverflow="overflow">
                    <a:lnL>
                      <a:noFill/>
                    </a:lnL>
                    <a:lnR cap="flat">
                      <a:noFill/>
                    </a:lnR>
                    <a:lnT>
                      <a:noFill/>
                    </a:lnT>
                    <a:lnB>
                      <a:noFill/>
                    </a:lnB>
                    <a:lnTlToBr>
                      <a:noFill/>
                    </a:lnTlToBr>
                    <a:lnBlToTr>
                      <a:noFill/>
                    </a:lnBlToTr>
                    <a:noFill/>
                  </a:tcPr>
                </a:tc>
              </a:tr>
              <a:tr h="228600">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mn-lt"/>
                          <a:cs typeface="Times New Roman" pitchFamily="18" charset="0"/>
                        </a:rPr>
                        <a:t>Total Above</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defRPr sz="1400">
                          <a:solidFill>
                            <a:schemeClr val="tx1"/>
                          </a:solidFill>
                          <a:latin typeface="Arial" charset="0"/>
                        </a:defRPr>
                      </a:lvl1pPr>
                      <a:lvl2pPr>
                        <a:spcBef>
                          <a:spcPct val="20000"/>
                        </a:spcBef>
                        <a:buClr>
                          <a:schemeClr val="accent2"/>
                        </a:buClr>
                        <a:buSzPct val="80000"/>
                        <a:buFont typeface="Wingdings" pitchFamily="2" charset="2"/>
                        <a:defRPr sz="1400">
                          <a:solidFill>
                            <a:schemeClr val="tx1"/>
                          </a:solidFill>
                          <a:latin typeface="Arial" charset="0"/>
                        </a:defRPr>
                      </a:lvl2pPr>
                      <a:lvl3pPr>
                        <a:spcBef>
                          <a:spcPct val="20000"/>
                        </a:spcBef>
                        <a:buClr>
                          <a:schemeClr val="bg2"/>
                        </a:buClr>
                        <a:buSzPct val="65000"/>
                        <a:buFont typeface="Wingdings" pitchFamily="2" charset="2"/>
                        <a:defRPr sz="1400">
                          <a:solidFill>
                            <a:schemeClr val="tx1"/>
                          </a:solidFill>
                          <a:latin typeface="Arial" charset="0"/>
                        </a:defRPr>
                      </a:lvl3pPr>
                      <a:lvl4pPr>
                        <a:spcBef>
                          <a:spcPct val="20000"/>
                        </a:spcBef>
                        <a:buClr>
                          <a:schemeClr val="accent2"/>
                        </a:buClr>
                        <a:buSzPct val="70000"/>
                        <a:buFont typeface="Wingdings" pitchFamily="2" charset="2"/>
                        <a:defRPr sz="1400">
                          <a:solidFill>
                            <a:schemeClr val="tx1"/>
                          </a:solidFill>
                          <a:latin typeface="Arial" charset="0"/>
                        </a:defRPr>
                      </a:lvl4pPr>
                      <a:lvl5pPr>
                        <a:spcBef>
                          <a:spcPct val="20000"/>
                        </a:spcBef>
                        <a:buClr>
                          <a:schemeClr val="bg2"/>
                        </a:buClr>
                        <a:buFont typeface="Wingdings" pitchFamily="2" charset="2"/>
                        <a:defRPr sz="1400">
                          <a:solidFill>
                            <a:schemeClr val="tx1"/>
                          </a:solidFill>
                          <a:latin typeface="Arial" charset="0"/>
                        </a:defRPr>
                      </a:lvl5pPr>
                      <a:lvl6pPr fontAlgn="base">
                        <a:spcBef>
                          <a:spcPct val="20000"/>
                        </a:spcBef>
                        <a:spcAft>
                          <a:spcPct val="0"/>
                        </a:spcAft>
                        <a:buClr>
                          <a:schemeClr val="bg2"/>
                        </a:buClr>
                        <a:buFont typeface="Wingdings" pitchFamily="2" charset="2"/>
                        <a:defRPr sz="1400">
                          <a:solidFill>
                            <a:schemeClr val="tx1"/>
                          </a:solidFill>
                          <a:latin typeface="Arial" charset="0"/>
                        </a:defRPr>
                      </a:lvl6pPr>
                      <a:lvl7pPr fontAlgn="base">
                        <a:spcBef>
                          <a:spcPct val="20000"/>
                        </a:spcBef>
                        <a:spcAft>
                          <a:spcPct val="0"/>
                        </a:spcAft>
                        <a:buClr>
                          <a:schemeClr val="bg2"/>
                        </a:buClr>
                        <a:buFont typeface="Wingdings" pitchFamily="2" charset="2"/>
                        <a:defRPr sz="1400">
                          <a:solidFill>
                            <a:schemeClr val="tx1"/>
                          </a:solidFill>
                          <a:latin typeface="Arial" charset="0"/>
                        </a:defRPr>
                      </a:lvl7pPr>
                      <a:lvl8pPr fontAlgn="base">
                        <a:spcBef>
                          <a:spcPct val="20000"/>
                        </a:spcBef>
                        <a:spcAft>
                          <a:spcPct val="0"/>
                        </a:spcAft>
                        <a:buClr>
                          <a:schemeClr val="bg2"/>
                        </a:buClr>
                        <a:buFont typeface="Wingdings" pitchFamily="2" charset="2"/>
                        <a:defRPr sz="1400">
                          <a:solidFill>
                            <a:schemeClr val="tx1"/>
                          </a:solidFill>
                          <a:latin typeface="Arial" charset="0"/>
                        </a:defRPr>
                      </a:lvl8pPr>
                      <a:lvl9pPr fontAlgn="base">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mn-lt"/>
                          <a:cs typeface="Times New Roman" pitchFamily="18" charset="0"/>
                        </a:rPr>
                        <a:t>$29,710,033</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lvl1pPr>
                        <a:lnSpc>
                          <a:spcPct val="90000"/>
                        </a:lnSpc>
                        <a:spcBef>
                          <a:spcPct val="90000"/>
                        </a:spcBef>
                        <a:buClr>
                          <a:schemeClr val="bg2"/>
                        </a:buClr>
                        <a:buSzPct val="75000"/>
                        <a:buFont typeface="Wingdings" pitchFamily="2" charset="2"/>
                        <a:tabLst>
                          <a:tab pos="341313" algn="dec"/>
                        </a:tabLst>
                        <a:defRPr sz="1400">
                          <a:solidFill>
                            <a:schemeClr val="tx1"/>
                          </a:solidFill>
                          <a:latin typeface="Arial" charset="0"/>
                        </a:defRPr>
                      </a:lvl1pPr>
                      <a:lvl2pPr>
                        <a:spcBef>
                          <a:spcPct val="20000"/>
                        </a:spcBef>
                        <a:buClr>
                          <a:schemeClr val="accent2"/>
                        </a:buClr>
                        <a:buSzPct val="80000"/>
                        <a:buFont typeface="Wingdings" pitchFamily="2" charset="2"/>
                        <a:tabLst>
                          <a:tab pos="341313" algn="dec"/>
                        </a:tabLst>
                        <a:defRPr sz="1400">
                          <a:solidFill>
                            <a:schemeClr val="tx1"/>
                          </a:solidFill>
                          <a:latin typeface="Arial" charset="0"/>
                        </a:defRPr>
                      </a:lvl2pPr>
                      <a:lvl3pPr>
                        <a:spcBef>
                          <a:spcPct val="20000"/>
                        </a:spcBef>
                        <a:buClr>
                          <a:schemeClr val="bg2"/>
                        </a:buClr>
                        <a:buSzPct val="65000"/>
                        <a:buFont typeface="Wingdings" pitchFamily="2" charset="2"/>
                        <a:tabLst>
                          <a:tab pos="341313" algn="dec"/>
                        </a:tabLst>
                        <a:defRPr sz="1400">
                          <a:solidFill>
                            <a:schemeClr val="tx1"/>
                          </a:solidFill>
                          <a:latin typeface="Arial" charset="0"/>
                        </a:defRPr>
                      </a:lvl3pPr>
                      <a:lvl4pPr>
                        <a:spcBef>
                          <a:spcPct val="20000"/>
                        </a:spcBef>
                        <a:buClr>
                          <a:schemeClr val="accent2"/>
                        </a:buClr>
                        <a:buSzPct val="70000"/>
                        <a:buFont typeface="Wingdings" pitchFamily="2" charset="2"/>
                        <a:tabLst>
                          <a:tab pos="341313" algn="dec"/>
                        </a:tabLst>
                        <a:defRPr sz="1400">
                          <a:solidFill>
                            <a:schemeClr val="tx1"/>
                          </a:solidFill>
                          <a:latin typeface="Arial" charset="0"/>
                        </a:defRPr>
                      </a:lvl4pPr>
                      <a:lvl5pPr>
                        <a:spcBef>
                          <a:spcPct val="20000"/>
                        </a:spcBef>
                        <a:buClr>
                          <a:schemeClr val="bg2"/>
                        </a:buClr>
                        <a:buFont typeface="Wingdings" pitchFamily="2" charset="2"/>
                        <a:tabLst>
                          <a:tab pos="341313" algn="dec"/>
                        </a:tabLst>
                        <a:defRPr sz="1400">
                          <a:solidFill>
                            <a:schemeClr val="tx1"/>
                          </a:solidFill>
                          <a:latin typeface="Arial" charset="0"/>
                        </a:defRPr>
                      </a:lvl5pPr>
                      <a:lvl6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6pPr>
                      <a:lvl7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7pPr>
                      <a:lvl8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8pPr>
                      <a:lvl9pPr fontAlgn="base">
                        <a:spcBef>
                          <a:spcPct val="20000"/>
                        </a:spcBef>
                        <a:spcAft>
                          <a:spcPct val="0"/>
                        </a:spcAft>
                        <a:buClr>
                          <a:schemeClr val="bg2"/>
                        </a:buClr>
                        <a:buFont typeface="Wingdings" pitchFamily="2" charset="2"/>
                        <a:tabLst>
                          <a:tab pos="341313" algn="dec"/>
                        </a:tabLs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r>
                        <a:rPr kumimoji="0" lang="en-GB" altLang="en-US" sz="1200" b="1" i="0" u="none" strike="noStrike" cap="none" normalizeH="0" baseline="0" dirty="0" smtClean="0">
                          <a:ln>
                            <a:noFill/>
                          </a:ln>
                          <a:solidFill>
                            <a:schemeClr val="tx1"/>
                          </a:solidFill>
                          <a:effectLst/>
                          <a:latin typeface="+mn-lt"/>
                          <a:cs typeface="Times New Roman" pitchFamily="18" charset="0"/>
                        </a:rPr>
                        <a:t>80.5%</a:t>
                      </a: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341313" algn="dec"/>
                        </a:tabLst>
                      </a:pP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1313" algn="dec"/>
                        </a:tabLst>
                      </a:pPr>
                      <a:endParaRPr kumimoji="0" lang="en-GB" altLang="en-US" sz="1200" b="0" i="0" u="none" strike="noStrike" cap="none" normalizeH="0" baseline="0" dirty="0" smtClean="0">
                        <a:ln>
                          <a:noFill/>
                        </a:ln>
                        <a:solidFill>
                          <a:schemeClr val="tx1"/>
                        </a:solidFill>
                        <a:effectLst/>
                        <a:latin typeface="+mn-lt"/>
                      </a:endParaRPr>
                    </a:p>
                  </a:txBody>
                  <a:tcPr marL="45720" marR="45720"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28354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2593177983"/>
              </p:ext>
            </p:extLst>
          </p:nvPr>
        </p:nvGraphicFramePr>
        <p:xfrm>
          <a:off x="2286000" y="1371600"/>
          <a:ext cx="6400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Market Growth Concern—Auto and NSA</a:t>
            </a:r>
            <a:endParaRPr lang="en-US" dirty="0"/>
          </a:p>
        </p:txBody>
      </p:sp>
      <p:sp>
        <p:nvSpPr>
          <p:cNvPr id="3" name="Content Placeholder 2"/>
          <p:cNvSpPr>
            <a:spLocks noGrp="1"/>
          </p:cNvSpPr>
          <p:nvPr>
            <p:ph idx="1"/>
          </p:nvPr>
        </p:nvSpPr>
        <p:spPr/>
        <p:txBody>
          <a:bodyPr/>
          <a:lstStyle/>
          <a:p>
            <a:r>
              <a:rPr lang="en-US" dirty="0" smtClean="0"/>
              <a:t>Between 2006 and 2013, Allstate’s nonstandard auto portfolio declined by 11% per year on average.</a:t>
            </a:r>
            <a:endParaRPr lang="en-US" dirty="0"/>
          </a:p>
        </p:txBody>
      </p:sp>
      <p:sp>
        <p:nvSpPr>
          <p:cNvPr id="5" name="Content Placeholder 4"/>
          <p:cNvSpPr>
            <a:spLocks noGrp="1"/>
          </p:cNvSpPr>
          <p:nvPr>
            <p:ph idx="16"/>
          </p:nvPr>
        </p:nvSpPr>
        <p:spPr/>
        <p:txBody>
          <a:bodyPr/>
          <a:lstStyle/>
          <a:p>
            <a:r>
              <a:rPr lang="en-US" dirty="0" smtClean="0">
                <a:solidFill>
                  <a:schemeClr val="tx1"/>
                </a:solidFill>
              </a:rPr>
              <a:t>$ in millions</a:t>
            </a:r>
          </a:p>
          <a:p>
            <a:r>
              <a:rPr lang="en-US" dirty="0" smtClean="0">
                <a:solidFill>
                  <a:schemeClr val="tx1"/>
                </a:solidFill>
              </a:rPr>
              <a:t>Source: Allstate Quarterly Investor Supplements, 199802913</a:t>
            </a:r>
            <a:endParaRPr lang="en-US" dirty="0">
              <a:solidFill>
                <a:schemeClr val="tx1"/>
              </a:solidFill>
            </a:endParaRPr>
          </a:p>
        </p:txBody>
      </p:sp>
      <p:sp>
        <p:nvSpPr>
          <p:cNvPr id="6" name="Slide Number Placeholder 5"/>
          <p:cNvSpPr>
            <a:spLocks noGrp="1"/>
          </p:cNvSpPr>
          <p:nvPr>
            <p:ph type="sldNum" sz="quarter" idx="17"/>
          </p:nvPr>
        </p:nvSpPr>
        <p:spPr/>
        <p:txBody>
          <a:bodyPr/>
          <a:lstStyle/>
          <a:p>
            <a:pPr>
              <a:defRPr/>
            </a:pPr>
            <a:fld id="{95852A82-9F3D-4DE1-9999-A10F5882832C}" type="slidenum">
              <a:rPr lang="en-US" smtClean="0"/>
              <a:pPr>
                <a:defRPr/>
              </a:pPr>
              <a:t>34</a:t>
            </a:fld>
            <a:endParaRPr lang="en-US" dirty="0"/>
          </a:p>
        </p:txBody>
      </p:sp>
      <p:sp>
        <p:nvSpPr>
          <p:cNvPr id="8" name="Rectangular Callout 7"/>
          <p:cNvSpPr/>
          <p:nvPr/>
        </p:nvSpPr>
        <p:spPr>
          <a:xfrm>
            <a:off x="861261" y="1889267"/>
            <a:ext cx="1356527" cy="974690"/>
          </a:xfrm>
          <a:prstGeom prst="wedgeRectCallout">
            <a:avLst>
              <a:gd name="adj1" fmla="val 99427"/>
              <a:gd name="adj2" fmla="val 65610"/>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i="1" dirty="0" smtClean="0">
                <a:solidFill>
                  <a:schemeClr val="tx1"/>
                </a:solidFill>
              </a:rPr>
              <a:t>NSA = 23% of Total Auto Premium in 1997</a:t>
            </a:r>
            <a:endParaRPr lang="en-US" sz="1200" i="1" dirty="0">
              <a:solidFill>
                <a:schemeClr val="tx1"/>
              </a:solidFill>
            </a:endParaRPr>
          </a:p>
        </p:txBody>
      </p:sp>
      <p:sp>
        <p:nvSpPr>
          <p:cNvPr id="9" name="Rectangular Callout 8"/>
          <p:cNvSpPr/>
          <p:nvPr/>
        </p:nvSpPr>
        <p:spPr>
          <a:xfrm>
            <a:off x="7538352" y="482600"/>
            <a:ext cx="1356527" cy="974690"/>
          </a:xfrm>
          <a:prstGeom prst="wedgeRectCallout">
            <a:avLst>
              <a:gd name="adj1" fmla="val 11806"/>
              <a:gd name="adj2" fmla="val 132541"/>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i="1" dirty="0" smtClean="0">
                <a:solidFill>
                  <a:schemeClr val="tx1"/>
                </a:solidFill>
              </a:rPr>
              <a:t>NSA = 3% of Total Auto Premium in 2013</a:t>
            </a:r>
            <a:endParaRPr lang="en-US" sz="1200" i="1" dirty="0">
              <a:solidFill>
                <a:schemeClr val="tx1"/>
              </a:solidFill>
            </a:endParaRPr>
          </a:p>
        </p:txBody>
      </p:sp>
      <p:sp>
        <p:nvSpPr>
          <p:cNvPr id="4" name="Content Placeholder 3"/>
          <p:cNvSpPr>
            <a:spLocks noGrp="1"/>
          </p:cNvSpPr>
          <p:nvPr>
            <p:ph idx="13"/>
          </p:nvPr>
        </p:nvSpPr>
        <p:spPr/>
        <p:txBody>
          <a:bodyPr/>
          <a:lstStyle/>
          <a:p>
            <a:r>
              <a:rPr lang="en-US" dirty="0"/>
              <a:t>Allstate Personal Auto Net </a:t>
            </a:r>
            <a:r>
              <a:rPr lang="en-US" dirty="0" smtClean="0"/>
              <a:t>Premiums Written</a:t>
            </a:r>
            <a:endParaRPr lang="en-US" dirty="0"/>
          </a:p>
        </p:txBody>
      </p:sp>
    </p:spTree>
    <p:extLst>
      <p:ext uri="{BB962C8B-B14F-4D97-AF65-F5344CB8AC3E}">
        <p14:creationId xmlns:p14="http://schemas.microsoft.com/office/powerpoint/2010/main" val="2928634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flipH="1">
            <a:off x="3264408" y="1389888"/>
            <a:ext cx="4425696" cy="2633472"/>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NSA Specialist Growth Not Absorbing Traditional Market Migration</a:t>
            </a:r>
            <a:endParaRPr lang="en-US" dirty="0"/>
          </a:p>
        </p:txBody>
      </p:sp>
      <p:sp>
        <p:nvSpPr>
          <p:cNvPr id="3" name="Content Placeholder 2"/>
          <p:cNvSpPr>
            <a:spLocks noGrp="1"/>
          </p:cNvSpPr>
          <p:nvPr>
            <p:ph idx="1"/>
          </p:nvPr>
        </p:nvSpPr>
        <p:spPr/>
        <p:txBody>
          <a:bodyPr/>
          <a:lstStyle/>
          <a:p>
            <a:r>
              <a:rPr lang="en-US" dirty="0" smtClean="0"/>
              <a:t>NSA Specialist Peer Group</a:t>
            </a:r>
          </a:p>
          <a:p>
            <a:pPr marL="171450" indent="-171450">
              <a:spcBef>
                <a:spcPts val="0"/>
              </a:spcBef>
              <a:spcAft>
                <a:spcPts val="0"/>
              </a:spcAft>
              <a:buFont typeface="Arial" panose="020B0604020202020204" pitchFamily="34" charset="0"/>
              <a:buChar char="•"/>
            </a:pPr>
            <a:r>
              <a:rPr lang="en-US" b="0" dirty="0" smtClean="0"/>
              <a:t>Infinity</a:t>
            </a:r>
          </a:p>
          <a:p>
            <a:pPr marL="171450" indent="-171450">
              <a:spcBef>
                <a:spcPts val="0"/>
              </a:spcBef>
              <a:spcAft>
                <a:spcPts val="0"/>
              </a:spcAft>
              <a:buFont typeface="Arial" panose="020B0604020202020204" pitchFamily="34" charset="0"/>
              <a:buChar char="•"/>
            </a:pPr>
            <a:r>
              <a:rPr lang="en-US" b="0" dirty="0" smtClean="0"/>
              <a:t>National General</a:t>
            </a:r>
          </a:p>
          <a:p>
            <a:pPr marL="171450" indent="-171450">
              <a:spcBef>
                <a:spcPts val="0"/>
              </a:spcBef>
              <a:spcAft>
                <a:spcPts val="0"/>
              </a:spcAft>
              <a:buFont typeface="Arial" panose="020B0604020202020204" pitchFamily="34" charset="0"/>
              <a:buChar char="•"/>
            </a:pPr>
            <a:r>
              <a:rPr lang="en-US" b="0" dirty="0" smtClean="0"/>
              <a:t>Home State</a:t>
            </a:r>
          </a:p>
          <a:p>
            <a:pPr marL="171450" indent="-171450">
              <a:spcBef>
                <a:spcPts val="0"/>
              </a:spcBef>
              <a:spcAft>
                <a:spcPts val="0"/>
              </a:spcAft>
              <a:buFont typeface="Arial" panose="020B0604020202020204" pitchFamily="34" charset="0"/>
              <a:buChar char="•"/>
            </a:pPr>
            <a:r>
              <a:rPr lang="en-US" b="0" dirty="0" smtClean="0"/>
              <a:t>Affirmative</a:t>
            </a:r>
          </a:p>
          <a:p>
            <a:pPr marL="171450" indent="-171450">
              <a:spcBef>
                <a:spcPts val="0"/>
              </a:spcBef>
              <a:spcAft>
                <a:spcPts val="0"/>
              </a:spcAft>
              <a:buFont typeface="Arial" panose="020B0604020202020204" pitchFamily="34" charset="0"/>
              <a:buChar char="•"/>
            </a:pPr>
            <a:r>
              <a:rPr lang="en-US" b="0" dirty="0" smtClean="0"/>
              <a:t>Safe Auto</a:t>
            </a:r>
          </a:p>
          <a:p>
            <a:pPr marL="171450" indent="-171450">
              <a:spcBef>
                <a:spcPts val="0"/>
              </a:spcBef>
              <a:spcAft>
                <a:spcPts val="0"/>
              </a:spcAft>
              <a:buFont typeface="Arial" panose="020B0604020202020204" pitchFamily="34" charset="0"/>
              <a:buChar char="•"/>
            </a:pPr>
            <a:r>
              <a:rPr lang="en-US" b="0" dirty="0" smtClean="0"/>
              <a:t>Agency Ins. Co. of MD</a:t>
            </a:r>
          </a:p>
          <a:p>
            <a:pPr marL="171450" indent="-171450">
              <a:spcBef>
                <a:spcPts val="0"/>
              </a:spcBef>
              <a:spcAft>
                <a:spcPts val="0"/>
              </a:spcAft>
              <a:buFont typeface="Arial" panose="020B0604020202020204" pitchFamily="34" charset="0"/>
              <a:buChar char="•"/>
            </a:pPr>
            <a:r>
              <a:rPr lang="en-US" b="0" dirty="0" smtClean="0"/>
              <a:t>Producers National</a:t>
            </a:r>
          </a:p>
          <a:p>
            <a:pPr marL="171450" indent="-171450">
              <a:spcBef>
                <a:spcPts val="0"/>
              </a:spcBef>
              <a:spcAft>
                <a:spcPts val="0"/>
              </a:spcAft>
              <a:buFont typeface="Arial" panose="020B0604020202020204" pitchFamily="34" charset="0"/>
              <a:buChar char="•"/>
            </a:pPr>
            <a:r>
              <a:rPr lang="en-US" b="0" dirty="0" smtClean="0"/>
              <a:t>ACCC</a:t>
            </a:r>
          </a:p>
          <a:p>
            <a:pPr marL="171450" indent="-171450">
              <a:spcBef>
                <a:spcPts val="0"/>
              </a:spcBef>
              <a:spcAft>
                <a:spcPts val="0"/>
              </a:spcAft>
              <a:buFont typeface="Arial" panose="020B0604020202020204" pitchFamily="34" charset="0"/>
              <a:buChar char="•"/>
            </a:pPr>
            <a:r>
              <a:rPr lang="en-US" b="0" dirty="0" smtClean="0"/>
              <a:t>American Access</a:t>
            </a:r>
          </a:p>
          <a:p>
            <a:pPr marL="171450" indent="-171450">
              <a:spcBef>
                <a:spcPts val="0"/>
              </a:spcBef>
              <a:spcAft>
                <a:spcPts val="0"/>
              </a:spcAft>
              <a:buFont typeface="Arial" panose="020B0604020202020204" pitchFamily="34" charset="0"/>
              <a:buChar char="•"/>
            </a:pPr>
            <a:r>
              <a:rPr lang="en-US" b="0" dirty="0" smtClean="0"/>
              <a:t>United Automobile</a:t>
            </a:r>
          </a:p>
          <a:p>
            <a:pPr marL="171450" indent="-171450">
              <a:spcBef>
                <a:spcPts val="0"/>
              </a:spcBef>
              <a:spcAft>
                <a:spcPts val="0"/>
              </a:spcAft>
              <a:buFont typeface="Arial" panose="020B0604020202020204" pitchFamily="34" charset="0"/>
              <a:buChar char="•"/>
            </a:pPr>
            <a:r>
              <a:rPr lang="en-US" b="0" dirty="0" smtClean="0"/>
              <a:t>MGA Insurance</a:t>
            </a:r>
          </a:p>
          <a:p>
            <a:pPr marL="171450" indent="-171450">
              <a:spcBef>
                <a:spcPts val="0"/>
              </a:spcBef>
              <a:spcAft>
                <a:spcPts val="0"/>
              </a:spcAft>
              <a:buFont typeface="Arial" panose="020B0604020202020204" pitchFamily="34" charset="0"/>
              <a:buChar char="•"/>
            </a:pPr>
            <a:r>
              <a:rPr lang="en-US" b="0" dirty="0" smtClean="0"/>
              <a:t>Loya</a:t>
            </a:r>
          </a:p>
          <a:p>
            <a:pPr marL="171450" indent="-171450">
              <a:spcBef>
                <a:spcPts val="0"/>
              </a:spcBef>
              <a:spcAft>
                <a:spcPts val="0"/>
              </a:spcAft>
              <a:buFont typeface="Arial" panose="020B0604020202020204" pitchFamily="34" charset="0"/>
              <a:buChar char="•"/>
            </a:pPr>
            <a:r>
              <a:rPr lang="en-US" b="0" dirty="0" smtClean="0"/>
              <a:t>Hallmark Insurance</a:t>
            </a:r>
          </a:p>
          <a:p>
            <a:pPr marL="171450" indent="-171450">
              <a:spcBef>
                <a:spcPts val="0"/>
              </a:spcBef>
              <a:spcAft>
                <a:spcPts val="0"/>
              </a:spcAft>
              <a:buFont typeface="Arial" panose="020B0604020202020204" pitchFamily="34" charset="0"/>
              <a:buChar char="•"/>
            </a:pPr>
            <a:r>
              <a:rPr lang="en-US" b="0" dirty="0" smtClean="0"/>
              <a:t>Direct General</a:t>
            </a:r>
          </a:p>
          <a:p>
            <a:pPr marL="171450" indent="-171450">
              <a:spcBef>
                <a:spcPts val="0"/>
              </a:spcBef>
              <a:spcAft>
                <a:spcPts val="0"/>
              </a:spcAft>
              <a:buFont typeface="Arial" panose="020B0604020202020204" pitchFamily="34" charset="0"/>
              <a:buChar char="•"/>
            </a:pPr>
            <a:r>
              <a:rPr lang="en-US" b="0" dirty="0" smtClean="0"/>
              <a:t>Permanent General</a:t>
            </a:r>
            <a:endParaRPr lang="en-US" b="0" dirty="0"/>
          </a:p>
        </p:txBody>
      </p:sp>
      <p:sp>
        <p:nvSpPr>
          <p:cNvPr id="5" name="Content Placeholder 4"/>
          <p:cNvSpPr>
            <a:spLocks noGrp="1"/>
          </p:cNvSpPr>
          <p:nvPr>
            <p:ph idx="16"/>
          </p:nvPr>
        </p:nvSpPr>
        <p:spPr/>
        <p:txBody>
          <a:bodyPr/>
          <a:lstStyle/>
          <a:p>
            <a:r>
              <a:rPr lang="en-US" dirty="0" smtClean="0">
                <a:solidFill>
                  <a:schemeClr val="tx1"/>
                </a:solidFill>
              </a:rPr>
              <a:t>$ in millions</a:t>
            </a:r>
          </a:p>
          <a:p>
            <a:r>
              <a:rPr lang="en-US" dirty="0" smtClean="0">
                <a:solidFill>
                  <a:schemeClr val="tx1"/>
                </a:solidFill>
              </a:rPr>
              <a:t>Data source: ©A.M. Best Company—used by permission, Conning analysis</a:t>
            </a:r>
            <a:endParaRPr lang="en-US" dirty="0">
              <a:solidFill>
                <a:schemeClr val="tx1"/>
              </a:solidFill>
            </a:endParaRPr>
          </a:p>
        </p:txBody>
      </p:sp>
      <p:sp>
        <p:nvSpPr>
          <p:cNvPr id="6" name="Slide Number Placeholder 5"/>
          <p:cNvSpPr>
            <a:spLocks noGrp="1"/>
          </p:cNvSpPr>
          <p:nvPr>
            <p:ph type="sldNum" sz="quarter" idx="17"/>
          </p:nvPr>
        </p:nvSpPr>
        <p:spPr/>
        <p:txBody>
          <a:bodyPr/>
          <a:lstStyle/>
          <a:p>
            <a:pPr>
              <a:defRPr/>
            </a:pPr>
            <a:fld id="{95852A82-9F3D-4DE1-9999-A10F5882832C}" type="slidenum">
              <a:rPr lang="en-US" smtClean="0"/>
              <a:pPr>
                <a:defRPr/>
              </a:pPr>
              <a:t>35</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520247406"/>
              </p:ext>
            </p:extLst>
          </p:nvPr>
        </p:nvGraphicFramePr>
        <p:xfrm>
          <a:off x="2286000" y="6858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771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a:t>
            </a:r>
            <a:r>
              <a:rPr lang="en-US" dirty="0" smtClean="0"/>
              <a:t>Pressures Pushing Market Leaders Down Market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0047403"/>
              </p:ext>
            </p:extLst>
          </p:nvPr>
        </p:nvGraphicFramePr>
        <p:xfrm>
          <a:off x="323850" y="685800"/>
          <a:ext cx="8504238" cy="502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idx="13"/>
          </p:nvPr>
        </p:nvSpPr>
        <p:spPr/>
        <p:txBody>
          <a:bodyPr/>
          <a:lstStyle/>
          <a:p>
            <a:endParaRPr lang="en-US"/>
          </a:p>
        </p:txBody>
      </p:sp>
      <p:sp>
        <p:nvSpPr>
          <p:cNvPr id="5" name="Slide Number Placeholder 4"/>
          <p:cNvSpPr>
            <a:spLocks noGrp="1"/>
          </p:cNvSpPr>
          <p:nvPr>
            <p:ph type="sldNum" sz="quarter" idx="14"/>
          </p:nvPr>
        </p:nvSpPr>
        <p:spPr/>
        <p:txBody>
          <a:bodyPr/>
          <a:lstStyle/>
          <a:p>
            <a:pPr>
              <a:defRPr/>
            </a:pPr>
            <a:fld id="{DA7743F9-3CB3-4EC8-B03A-1EF288703B8D}" type="slidenum">
              <a:rPr lang="en-US" smtClean="0"/>
              <a:pPr>
                <a:defRPr/>
              </a:pPr>
              <a:t>36</a:t>
            </a:fld>
            <a:endParaRPr lang="en-US"/>
          </a:p>
        </p:txBody>
      </p:sp>
    </p:spTree>
    <p:extLst>
      <p:ext uri="{BB962C8B-B14F-4D97-AF65-F5344CB8AC3E}">
        <p14:creationId xmlns:p14="http://schemas.microsoft.com/office/powerpoint/2010/main" val="3711387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With Improving Data NSA Could Dissolve into Micro-Segments</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8905104"/>
              </p:ext>
            </p:extLst>
          </p:nvPr>
        </p:nvGraphicFramePr>
        <p:xfrm>
          <a:off x="323850" y="685800"/>
          <a:ext cx="8504238" cy="502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idx="13"/>
          </p:nvPr>
        </p:nvSpPr>
        <p:spPr/>
        <p:txBody>
          <a:bodyPr/>
          <a:lstStyle/>
          <a:p>
            <a:endParaRPr lang="en-US" dirty="0"/>
          </a:p>
        </p:txBody>
      </p:sp>
      <p:sp>
        <p:nvSpPr>
          <p:cNvPr id="5" name="Slide Number Placeholder 4"/>
          <p:cNvSpPr>
            <a:spLocks noGrp="1"/>
          </p:cNvSpPr>
          <p:nvPr>
            <p:ph type="sldNum" sz="quarter" idx="14"/>
          </p:nvPr>
        </p:nvSpPr>
        <p:spPr/>
        <p:txBody>
          <a:bodyPr/>
          <a:lstStyle/>
          <a:p>
            <a:pPr>
              <a:defRPr/>
            </a:pPr>
            <a:fld id="{EEAACF39-8D66-486E-8B68-92DAE50844C2}" type="slidenum">
              <a:rPr lang="en-US" smtClean="0"/>
              <a:pPr>
                <a:defRPr/>
              </a:pPr>
              <a:t>37</a:t>
            </a:fld>
            <a:endParaRPr lang="en-US" dirty="0"/>
          </a:p>
        </p:txBody>
      </p:sp>
    </p:spTree>
    <p:extLst>
      <p:ext uri="{BB962C8B-B14F-4D97-AF65-F5344CB8AC3E}">
        <p14:creationId xmlns:p14="http://schemas.microsoft.com/office/powerpoint/2010/main" val="1213381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Senior Segment Is the Fastest-Growing Age Cohort</a:t>
            </a:r>
            <a:endParaRPr lang="en-US" dirty="0"/>
          </a:p>
        </p:txBody>
      </p:sp>
      <p:sp>
        <p:nvSpPr>
          <p:cNvPr id="5" name="Content Placeholder 4"/>
          <p:cNvSpPr>
            <a:spLocks noGrp="1"/>
          </p:cNvSpPr>
          <p:nvPr>
            <p:ph idx="1"/>
          </p:nvPr>
        </p:nvSpPr>
        <p:spPr/>
        <p:txBody>
          <a:bodyPr/>
          <a:lstStyle/>
          <a:p>
            <a:r>
              <a:rPr lang="en-US" sz="1600" dirty="0"/>
              <a:t>U.S. Population Growth by Age Cohort</a:t>
            </a:r>
          </a:p>
        </p:txBody>
      </p:sp>
      <p:sp>
        <p:nvSpPr>
          <p:cNvPr id="9" name="Content Placeholder 8"/>
          <p:cNvSpPr>
            <a:spLocks noGrp="1"/>
          </p:cNvSpPr>
          <p:nvPr>
            <p:ph idx="13"/>
          </p:nvPr>
        </p:nvSpPr>
        <p:spPr/>
        <p:txBody>
          <a:bodyPr/>
          <a:lstStyle/>
          <a:p>
            <a:r>
              <a:rPr lang="en-US" dirty="0" smtClean="0"/>
              <a:t>Source: U.S. Census Bureau</a:t>
            </a:r>
            <a:endParaRPr lang="en-US" dirty="0"/>
          </a:p>
        </p:txBody>
      </p:sp>
      <p:sp>
        <p:nvSpPr>
          <p:cNvPr id="10"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38</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82518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904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a Few Companies Identify Seniors as a Target</a:t>
            </a:r>
            <a:endParaRPr lang="en-US" dirty="0"/>
          </a:p>
        </p:txBody>
      </p:sp>
      <p:sp>
        <p:nvSpPr>
          <p:cNvPr id="5" name="Content Placeholder 4"/>
          <p:cNvSpPr>
            <a:spLocks noGrp="1"/>
          </p:cNvSpPr>
          <p:nvPr>
            <p:ph idx="13"/>
          </p:nvPr>
        </p:nvSpPr>
        <p:spPr/>
        <p:txBody>
          <a:bodyPr/>
          <a:lstStyle/>
          <a:p>
            <a:r>
              <a:rPr lang="en-US" dirty="0" smtClean="0"/>
              <a:t>Source: The Hartford</a:t>
            </a:r>
            <a:endParaRPr lang="en-US" dirty="0"/>
          </a:p>
        </p:txBody>
      </p:sp>
      <p:pic>
        <p:nvPicPr>
          <p:cNvPr id="4" name="Picture 3"/>
          <p:cNvPicPr>
            <a:picLocks noChangeAspect="1"/>
          </p:cNvPicPr>
          <p:nvPr/>
        </p:nvPicPr>
        <p:blipFill rotWithShape="1">
          <a:blip r:embed="rId3"/>
          <a:srcRect l="737" t="3324" r="1919" b="45702"/>
          <a:stretch/>
        </p:blipFill>
        <p:spPr bwMode="auto">
          <a:xfrm>
            <a:off x="500063" y="1451809"/>
            <a:ext cx="8229600" cy="3449692"/>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39</a:t>
            </a:fld>
            <a:endParaRPr lang="en-US"/>
          </a:p>
        </p:txBody>
      </p:sp>
    </p:spTree>
    <p:extLst>
      <p:ext uri="{BB962C8B-B14F-4D97-AF65-F5344CB8AC3E}">
        <p14:creationId xmlns:p14="http://schemas.microsoft.com/office/powerpoint/2010/main" val="1181564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Do Demographics Matter?</a:t>
            </a:r>
            <a:endParaRPr lang="en-US" dirty="0"/>
          </a:p>
        </p:txBody>
      </p:sp>
      <p:sp>
        <p:nvSpPr>
          <p:cNvPr id="4099" name="Rectangle 3"/>
          <p:cNvSpPr>
            <a:spLocks noGrp="1" noChangeArrowheads="1"/>
          </p:cNvSpPr>
          <p:nvPr>
            <p:ph idx="1"/>
          </p:nvPr>
        </p:nvSpPr>
        <p:spPr/>
        <p:txBody>
          <a:bodyPr/>
          <a:lstStyle/>
          <a:p>
            <a:pPr>
              <a:spcBef>
                <a:spcPts val="600"/>
              </a:spcBef>
              <a:spcAft>
                <a:spcPts val="600"/>
              </a:spcAft>
            </a:pPr>
            <a:r>
              <a:rPr lang="en-US" sz="2200" dirty="0"/>
              <a:t>The Changing </a:t>
            </a:r>
            <a:r>
              <a:rPr lang="en-US" sz="2200" dirty="0" smtClean="0"/>
              <a:t>Consumer: Long-Term and Short-Term</a:t>
            </a:r>
            <a:endParaRPr lang="en-US" sz="2200" dirty="0"/>
          </a:p>
          <a:p>
            <a:pPr lvl="2">
              <a:spcAft>
                <a:spcPts val="0"/>
              </a:spcAft>
            </a:pPr>
            <a:r>
              <a:rPr lang="en-US" sz="1600" dirty="0"/>
              <a:t>Population </a:t>
            </a:r>
            <a:r>
              <a:rPr lang="en-US" sz="1600" dirty="0" smtClean="0"/>
              <a:t>Growth</a:t>
            </a:r>
          </a:p>
          <a:p>
            <a:pPr lvl="2">
              <a:spcAft>
                <a:spcPts val="0"/>
              </a:spcAft>
            </a:pPr>
            <a:r>
              <a:rPr lang="en-US" sz="1600" dirty="0" smtClean="0"/>
              <a:t>Geographic Shifts</a:t>
            </a:r>
            <a:endParaRPr lang="en-US" sz="1600" dirty="0"/>
          </a:p>
          <a:p>
            <a:pPr lvl="2">
              <a:spcAft>
                <a:spcPts val="0"/>
              </a:spcAft>
            </a:pPr>
            <a:r>
              <a:rPr lang="en-US" sz="1600" dirty="0"/>
              <a:t>Changing Age Profile</a:t>
            </a:r>
          </a:p>
          <a:p>
            <a:pPr lvl="2">
              <a:spcAft>
                <a:spcPts val="0"/>
              </a:spcAft>
            </a:pPr>
            <a:r>
              <a:rPr lang="en-US" sz="1600" dirty="0"/>
              <a:t>Increasing Racial/Ethnic Diversity</a:t>
            </a:r>
          </a:p>
          <a:p>
            <a:pPr lvl="2">
              <a:spcAft>
                <a:spcPts val="0"/>
              </a:spcAft>
            </a:pPr>
            <a:r>
              <a:rPr lang="en-US" sz="1600" dirty="0"/>
              <a:t>Socioeconomic Changes</a:t>
            </a:r>
          </a:p>
          <a:p>
            <a:pPr>
              <a:spcBef>
                <a:spcPts val="1200"/>
              </a:spcBef>
              <a:spcAft>
                <a:spcPts val="600"/>
              </a:spcAft>
            </a:pPr>
            <a:r>
              <a:rPr lang="en-US" sz="2200" dirty="0" smtClean="0"/>
              <a:t>Current Market Trends: Consumer Behavior</a:t>
            </a:r>
            <a:endParaRPr lang="en-US" sz="2200" dirty="0"/>
          </a:p>
          <a:p>
            <a:pPr lvl="2">
              <a:spcAft>
                <a:spcPts val="0"/>
              </a:spcAft>
            </a:pPr>
            <a:r>
              <a:rPr lang="en-US" sz="1600" dirty="0" smtClean="0"/>
              <a:t>Ownership</a:t>
            </a:r>
          </a:p>
          <a:p>
            <a:pPr lvl="2">
              <a:spcAft>
                <a:spcPts val="0"/>
              </a:spcAft>
            </a:pPr>
            <a:r>
              <a:rPr lang="en-US" sz="1600" dirty="0" smtClean="0"/>
              <a:t>Migration</a:t>
            </a:r>
          </a:p>
          <a:p>
            <a:pPr lvl="2">
              <a:spcAft>
                <a:spcPts val="0"/>
              </a:spcAft>
            </a:pPr>
            <a:r>
              <a:rPr lang="en-US" sz="1600" dirty="0" smtClean="0"/>
              <a:t>Driving</a:t>
            </a:r>
          </a:p>
          <a:p>
            <a:pPr>
              <a:spcBef>
                <a:spcPts val="1200"/>
              </a:spcBef>
            </a:pPr>
            <a:r>
              <a:rPr lang="en-US" sz="2200" dirty="0" smtClean="0"/>
              <a:t>New Approaches for Market Segments</a:t>
            </a:r>
          </a:p>
          <a:p>
            <a:pPr lvl="2">
              <a:spcBef>
                <a:spcPts val="1200"/>
              </a:spcBef>
            </a:pPr>
            <a:r>
              <a:rPr lang="en-US" sz="1600" dirty="0" smtClean="0"/>
              <a:t>HNW, NSA, Senior, Hispanic</a:t>
            </a:r>
          </a:p>
          <a:p>
            <a:pPr>
              <a:spcBef>
                <a:spcPts val="1200"/>
              </a:spcBef>
            </a:pPr>
            <a:r>
              <a:rPr lang="en-US" sz="2200" dirty="0"/>
              <a:t>New Approaches for </a:t>
            </a:r>
            <a:r>
              <a:rPr lang="en-US" sz="2200" dirty="0" smtClean="0"/>
              <a:t>Customer Contact</a:t>
            </a:r>
            <a:endParaRPr lang="en-US" sz="2200" dirty="0"/>
          </a:p>
        </p:txBody>
      </p:sp>
      <p:sp>
        <p:nvSpPr>
          <p:cNvPr id="8"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4</a:t>
            </a:fld>
            <a:endParaRPr lang="en-US" dirty="0"/>
          </a:p>
        </p:txBody>
      </p:sp>
    </p:spTree>
    <p:extLst>
      <p:ext uri="{BB962C8B-B14F-4D97-AF65-F5344CB8AC3E}">
        <p14:creationId xmlns:p14="http://schemas.microsoft.com/office/powerpoint/2010/main" val="3913365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p:txBody>
          <a:bodyPr/>
          <a:lstStyle/>
          <a:p>
            <a:r>
              <a:rPr lang="en-US" dirty="0" smtClean="0"/>
              <a:t>Source: Insurance Institute for Highway Safety</a:t>
            </a:r>
            <a:endParaRPr lang="en-US" dirty="0"/>
          </a:p>
        </p:txBody>
      </p:sp>
      <p:sp>
        <p:nvSpPr>
          <p:cNvPr id="2" name="Title 1"/>
          <p:cNvSpPr>
            <a:spLocks noGrp="1"/>
          </p:cNvSpPr>
          <p:nvPr>
            <p:ph type="title"/>
          </p:nvPr>
        </p:nvSpPr>
        <p:spPr/>
        <p:txBody>
          <a:bodyPr/>
          <a:lstStyle/>
          <a:p>
            <a:r>
              <a:rPr lang="en-US" dirty="0" smtClean="0"/>
              <a:t>Senior Segment Presents Challenging Risk Characteristics</a:t>
            </a:r>
            <a:endParaRPr lang="en-US" dirty="0"/>
          </a:p>
        </p:txBody>
      </p:sp>
      <p:sp>
        <p:nvSpPr>
          <p:cNvPr id="3" name="Content Placeholder 2"/>
          <p:cNvSpPr>
            <a:spLocks noGrp="1"/>
          </p:cNvSpPr>
          <p:nvPr>
            <p:ph idx="1"/>
          </p:nvPr>
        </p:nvSpPr>
        <p:spPr/>
        <p:txBody>
          <a:bodyPr/>
          <a:lstStyle/>
          <a:p>
            <a:r>
              <a:rPr lang="en-US" sz="1600" dirty="0" smtClean="0"/>
              <a:t>Motor Vehicle Crash Deaths per 100,000 People by Age, 2009</a:t>
            </a:r>
            <a:endParaRPr lang="en-US" sz="1600" dirty="0"/>
          </a:p>
        </p:txBody>
      </p:sp>
      <p:sp>
        <p:nvSpPr>
          <p:cNvPr id="9"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40</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238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p:txBody>
          <a:bodyPr/>
          <a:lstStyle/>
          <a:p>
            <a:r>
              <a:rPr lang="en-US" dirty="0" smtClean="0"/>
              <a:t>Source: Federal Highway Administration National Household Travel Survey</a:t>
            </a:r>
            <a:endParaRPr lang="en-US" dirty="0"/>
          </a:p>
        </p:txBody>
      </p:sp>
      <p:sp>
        <p:nvSpPr>
          <p:cNvPr id="2" name="Title 1"/>
          <p:cNvSpPr>
            <a:spLocks noGrp="1"/>
          </p:cNvSpPr>
          <p:nvPr>
            <p:ph type="title"/>
          </p:nvPr>
        </p:nvSpPr>
        <p:spPr/>
        <p:txBody>
          <a:bodyPr/>
          <a:lstStyle/>
          <a:p>
            <a:r>
              <a:rPr lang="en-US" dirty="0" smtClean="0">
                <a:solidFill>
                  <a:schemeClr val="tx1"/>
                </a:solidFill>
              </a:rPr>
              <a:t>Annual Mileage an Important Factor for Seniors</a:t>
            </a:r>
            <a:endParaRPr lang="en-US" dirty="0">
              <a:solidFill>
                <a:schemeClr val="tx1"/>
              </a:solidFill>
            </a:endParaRPr>
          </a:p>
        </p:txBody>
      </p:sp>
      <p:sp>
        <p:nvSpPr>
          <p:cNvPr id="3" name="Content Placeholder 2"/>
          <p:cNvSpPr>
            <a:spLocks noGrp="1"/>
          </p:cNvSpPr>
          <p:nvPr>
            <p:ph idx="1"/>
          </p:nvPr>
        </p:nvSpPr>
        <p:spPr/>
        <p:txBody>
          <a:bodyPr/>
          <a:lstStyle/>
          <a:p>
            <a:r>
              <a:rPr lang="en-US" sz="1600" dirty="0" smtClean="0"/>
              <a:t>Average Mileage per Age Cohort, 2009</a:t>
            </a:r>
            <a:endParaRPr lang="en-US" sz="1600" dirty="0"/>
          </a:p>
        </p:txBody>
      </p:sp>
      <p:sp>
        <p:nvSpPr>
          <p:cNvPr id="9"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41</a:t>
            </a:fld>
            <a:endParaRPr lang="en-US"/>
          </a:p>
        </p:txBody>
      </p:sp>
      <p:graphicFrame>
        <p:nvGraphicFramePr>
          <p:cNvPr id="6" name="Chart 5"/>
          <p:cNvGraphicFramePr/>
          <p:nvPr>
            <p:extLst>
              <p:ext uri="{D42A27DB-BD31-4B8C-83A1-F6EECF244321}">
                <p14:modId xmlns:p14="http://schemas.microsoft.com/office/powerpoint/2010/main" val="1789786693"/>
              </p:ext>
            </p:extLst>
          </p:nvPr>
        </p:nvGraphicFramePr>
        <p:xfrm>
          <a:off x="320040" y="1371599"/>
          <a:ext cx="8229600" cy="4635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567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Hispanic Market Is of Growing Importance for Insurers</a:t>
            </a:r>
            <a:endParaRPr lang="en-US" dirty="0"/>
          </a:p>
        </p:txBody>
      </p:sp>
      <p:sp>
        <p:nvSpPr>
          <p:cNvPr id="12" name="Content Placeholder 11"/>
          <p:cNvSpPr>
            <a:spLocks noGrp="1"/>
          </p:cNvSpPr>
          <p:nvPr>
            <p:ph idx="1"/>
          </p:nvPr>
        </p:nvSpPr>
        <p:spPr/>
        <p:txBody>
          <a:bodyPr/>
          <a:lstStyle/>
          <a:p>
            <a:r>
              <a:rPr lang="en-US" sz="1600" dirty="0" smtClean="0"/>
              <a:t>Annual Population Growth Rate, Total U.S. vs. Hispanic Population</a:t>
            </a:r>
            <a:endParaRPr lang="en-US" sz="1600" dirty="0"/>
          </a:p>
        </p:txBody>
      </p:sp>
      <p:sp>
        <p:nvSpPr>
          <p:cNvPr id="13" name="Content Placeholder 12"/>
          <p:cNvSpPr>
            <a:spLocks noGrp="1"/>
          </p:cNvSpPr>
          <p:nvPr>
            <p:ph idx="13"/>
          </p:nvPr>
        </p:nvSpPr>
        <p:spPr/>
        <p:txBody>
          <a:bodyPr/>
          <a:lstStyle/>
          <a:p>
            <a:r>
              <a:rPr lang="en-US" sz="1600" dirty="0" smtClean="0"/>
              <a:t>Annual Increase in Driving Age Population</a:t>
            </a:r>
            <a:endParaRPr lang="en-US" sz="1600" dirty="0"/>
          </a:p>
        </p:txBody>
      </p:sp>
      <p:sp>
        <p:nvSpPr>
          <p:cNvPr id="14" name="Content Placeholder 13"/>
          <p:cNvSpPr>
            <a:spLocks noGrp="1"/>
          </p:cNvSpPr>
          <p:nvPr>
            <p:ph idx="16"/>
          </p:nvPr>
        </p:nvSpPr>
        <p:spPr/>
        <p:txBody>
          <a:bodyPr/>
          <a:lstStyle/>
          <a:p>
            <a:r>
              <a:rPr lang="en-US" dirty="0" smtClean="0"/>
              <a:t>Source: U.S. Census Bureau</a:t>
            </a:r>
            <a:endParaRPr lang="en-US" dirty="0"/>
          </a:p>
        </p:txBody>
      </p:sp>
      <p:sp>
        <p:nvSpPr>
          <p:cNvPr id="11" name="Slide Number Placeholder 5"/>
          <p:cNvSpPr>
            <a:spLocks noGrp="1"/>
          </p:cNvSpPr>
          <p:nvPr>
            <p:ph type="sldNum" sz="quarter" idx="17"/>
          </p:nvPr>
        </p:nvSpPr>
        <p:spPr>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42</a:t>
            </a:fld>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41148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4114800" cy="48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579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58" t="3831" r="1960" b="3799"/>
          <a:stretch/>
        </p:blipFill>
        <p:spPr bwMode="auto">
          <a:xfrm>
            <a:off x="798081" y="589539"/>
            <a:ext cx="7580355" cy="576072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Insurers Devoting More Resources to This Segment</a:t>
            </a:r>
            <a:endParaRPr lang="en-US" dirty="0"/>
          </a:p>
        </p:txBody>
      </p:sp>
      <p:sp>
        <p:nvSpPr>
          <p:cNvPr id="7"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43</a:t>
            </a:fld>
            <a:endParaRPr lang="en-US"/>
          </a:p>
        </p:txBody>
      </p:sp>
      <p:sp>
        <p:nvSpPr>
          <p:cNvPr id="6" name="Content Placeholder 13"/>
          <p:cNvSpPr>
            <a:spLocks noGrp="1"/>
          </p:cNvSpPr>
          <p:nvPr>
            <p:ph idx="4294967295"/>
          </p:nvPr>
        </p:nvSpPr>
        <p:spPr>
          <a:xfrm>
            <a:off x="323903" y="6364713"/>
            <a:ext cx="8496248" cy="205038"/>
          </a:xfrm>
          <a:prstGeom prst="rect">
            <a:avLst/>
          </a:prstGeom>
        </p:spPr>
        <p:txBody>
          <a:bodyPr/>
          <a:lstStyle/>
          <a:p>
            <a:r>
              <a:rPr lang="en-US" sz="800" b="0" dirty="0" smtClean="0"/>
              <a:t>Source: www.Infinityauto.com/es</a:t>
            </a:r>
            <a:endParaRPr lang="en-US" sz="800" b="0" dirty="0"/>
          </a:p>
        </p:txBody>
      </p:sp>
    </p:spTree>
    <p:extLst>
      <p:ext uri="{BB962C8B-B14F-4D97-AF65-F5344CB8AC3E}">
        <p14:creationId xmlns:p14="http://schemas.microsoft.com/office/powerpoint/2010/main" val="3872048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 Brokers/Agencies Are Also Finding Opportunity</a:t>
            </a:r>
            <a:endParaRPr lang="en-US" dirty="0"/>
          </a:p>
        </p:txBody>
      </p:sp>
      <p:sp>
        <p:nvSpPr>
          <p:cNvPr id="27" name="Content Placeholder 26"/>
          <p:cNvSpPr>
            <a:spLocks noGrp="1"/>
          </p:cNvSpPr>
          <p:nvPr>
            <p:ph idx="13"/>
          </p:nvPr>
        </p:nvSpPr>
        <p:spPr/>
        <p:txBody>
          <a:bodyPr/>
          <a:lstStyle/>
          <a:p>
            <a:endParaRPr lang="en-US"/>
          </a:p>
        </p:txBody>
      </p:sp>
      <p:sp>
        <p:nvSpPr>
          <p:cNvPr id="7" name="Slide Number Placeholder 5"/>
          <p:cNvSpPr>
            <a:spLocks noGrp="1"/>
          </p:cNvSpPr>
          <p:nvPr>
            <p:ph type="sldNum" sz="quarter" idx="14"/>
          </p:nvPr>
        </p:nvSpPr>
        <p:spPr/>
        <p:txBody>
          <a:bodyPr/>
          <a:lstStyle>
            <a:lvl1pPr algn="r" fontAlgn="auto">
              <a:spcBef>
                <a:spcPts val="0"/>
              </a:spcBef>
              <a:spcAft>
                <a:spcPts val="0"/>
              </a:spcAft>
              <a:defRPr sz="900" smtClean="0">
                <a:solidFill>
                  <a:srgbClr val="0D387C"/>
                </a:solidFill>
                <a:latin typeface="+mn-lt"/>
                <a:ea typeface="+mn-ea"/>
                <a:cs typeface="+mn-cs"/>
              </a:defRPr>
            </a:lvl1pPr>
          </a:lstStyle>
          <a:p>
            <a:fld id="{7FA17628-A5F7-4321-86EB-1B4244B85550}" type="slidenum">
              <a:rPr lang="en-US" smtClean="0"/>
              <a:pPr/>
              <a:t>44</a:t>
            </a:fld>
            <a:endParaRPr lang="en-US"/>
          </a:p>
        </p:txBody>
      </p:sp>
      <p:pic>
        <p:nvPicPr>
          <p:cNvPr id="1028" name="Picture 4" descr="Identity Wi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 y="992808"/>
            <a:ext cx="3657600" cy="12821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tector Holdings, LLC logo"/>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38927" y="1245823"/>
            <a:ext cx="4114800" cy="7475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emier Insurance Ser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9910" y="2688807"/>
            <a:ext cx="2857500" cy="11430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lbow Connector 3"/>
          <p:cNvCxnSpPr>
            <a:stCxn id="1030" idx="1"/>
            <a:endCxn id="1032" idx="1"/>
          </p:cNvCxnSpPr>
          <p:nvPr/>
        </p:nvCxnSpPr>
        <p:spPr>
          <a:xfrm rot="10800000" flipH="1" flipV="1">
            <a:off x="4638926" y="1619584"/>
            <a:ext cx="1200983" cy="1640724"/>
          </a:xfrm>
          <a:prstGeom prst="bentConnector3">
            <a:avLst>
              <a:gd name="adj1" fmla="val -19034"/>
            </a:avLst>
          </a:prstGeom>
        </p:spPr>
        <p:style>
          <a:lnRef idx="2">
            <a:schemeClr val="accent1"/>
          </a:lnRef>
          <a:fillRef idx="0">
            <a:schemeClr val="accent1"/>
          </a:fillRef>
          <a:effectRef idx="1">
            <a:schemeClr val="accent1"/>
          </a:effectRef>
          <a:fontRef idx="minor">
            <a:schemeClr val="tx1"/>
          </a:fontRef>
        </p:style>
      </p:cxnSp>
      <p:pic>
        <p:nvPicPr>
          <p:cNvPr id="1034" name="Picture 10" descr="http://www.segurossinbarreras.com/lpage/images/SWL3/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9212" y="2688807"/>
            <a:ext cx="2838450"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costulessseguros.com/wp-content/themes/costuless/image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9212" y="4042443"/>
            <a:ext cx="2286000" cy="6096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Elbow Connector 7"/>
          <p:cNvCxnSpPr>
            <a:stCxn id="1028" idx="1"/>
            <a:endCxn id="1034" idx="1"/>
          </p:cNvCxnSpPr>
          <p:nvPr/>
        </p:nvCxnSpPr>
        <p:spPr>
          <a:xfrm rot="10800000" flipH="1" flipV="1">
            <a:off x="500062" y="1633901"/>
            <a:ext cx="819150" cy="1407332"/>
          </a:xfrm>
          <a:prstGeom prst="bentConnector3">
            <a:avLst>
              <a:gd name="adj1" fmla="val -27907"/>
            </a:avLst>
          </a:prstGeom>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1028" idx="1"/>
            <a:endCxn id="1036" idx="1"/>
          </p:cNvCxnSpPr>
          <p:nvPr/>
        </p:nvCxnSpPr>
        <p:spPr>
          <a:xfrm rot="10800000" flipH="1" flipV="1">
            <a:off x="500062" y="1633901"/>
            <a:ext cx="819150" cy="2713342"/>
          </a:xfrm>
          <a:prstGeom prst="bentConnector3">
            <a:avLst>
              <a:gd name="adj1" fmla="val -27907"/>
            </a:avLst>
          </a:prstGeom>
        </p:spPr>
        <p:style>
          <a:lnRef idx="2">
            <a:schemeClr val="accent1"/>
          </a:lnRef>
          <a:fillRef idx="0">
            <a:schemeClr val="accent1"/>
          </a:fillRef>
          <a:effectRef idx="1">
            <a:schemeClr val="accent1"/>
          </a:effectRef>
          <a:fontRef idx="minor">
            <a:schemeClr val="tx1"/>
          </a:fontRef>
        </p:style>
      </p:cxnSp>
      <p:sp>
        <p:nvSpPr>
          <p:cNvPr id="2" name="AutoShape 2" descr="Baja Insurance Services I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aja Insurance Services In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aja Insurance Services In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704" y="4918181"/>
            <a:ext cx="3660001" cy="103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Elbow Connector 10"/>
          <p:cNvCxnSpPr>
            <a:stCxn id="1028" idx="1"/>
            <a:endCxn id="1031" idx="1"/>
          </p:cNvCxnSpPr>
          <p:nvPr/>
        </p:nvCxnSpPr>
        <p:spPr>
          <a:xfrm rot="10800000" flipH="1" flipV="1">
            <a:off x="500062" y="1633901"/>
            <a:ext cx="439642" cy="3799280"/>
          </a:xfrm>
          <a:prstGeom prst="bentConnector3">
            <a:avLst>
              <a:gd name="adj1" fmla="val -51997"/>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013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Generational Differences Create Different Markets</a:t>
            </a:r>
            <a:endParaRPr lang="en-US" sz="2400" dirty="0"/>
          </a:p>
        </p:txBody>
      </p:sp>
      <p:sp>
        <p:nvSpPr>
          <p:cNvPr id="3" name="Content Placeholder 2"/>
          <p:cNvSpPr>
            <a:spLocks noGrp="1"/>
          </p:cNvSpPr>
          <p:nvPr>
            <p:ph idx="1"/>
          </p:nvPr>
        </p:nvSpPr>
        <p:spPr>
          <a:xfrm>
            <a:off x="323900" y="685800"/>
            <a:ext cx="8503920" cy="5022606"/>
          </a:xfrm>
        </p:spPr>
        <p:txBody>
          <a:bodyPr/>
          <a:lstStyle/>
          <a:p>
            <a:r>
              <a:rPr lang="en-US" dirty="0"/>
              <a:t>First</a:t>
            </a:r>
            <a:r>
              <a:rPr lang="en-US" b="0" dirty="0"/>
              <a:t>: Foreign-born or immigrant.</a:t>
            </a:r>
          </a:p>
          <a:p>
            <a:r>
              <a:rPr lang="en-US" dirty="0"/>
              <a:t>Second: </a:t>
            </a:r>
            <a:r>
              <a:rPr lang="en-US" b="0" dirty="0"/>
              <a:t>U.S. native (born in the United States or territories), with at least one first-generation parent.</a:t>
            </a:r>
          </a:p>
          <a:p>
            <a:r>
              <a:rPr lang="en-US" dirty="0"/>
              <a:t>Third-and-higher</a:t>
            </a:r>
            <a:r>
              <a:rPr lang="en-US" b="0" dirty="0"/>
              <a:t>: U.S. native (born in the United States or territories), with both parents native-born.</a:t>
            </a:r>
          </a:p>
          <a:p>
            <a:r>
              <a:rPr lang="en-US" b="0" dirty="0"/>
              <a:t/>
            </a:r>
            <a:br>
              <a:rPr lang="en-US" b="0" dirty="0"/>
            </a:br>
            <a:endParaRPr lang="en-US" dirty="0"/>
          </a:p>
        </p:txBody>
      </p:sp>
      <p:sp>
        <p:nvSpPr>
          <p:cNvPr id="4" name="Content Placeholder 3"/>
          <p:cNvSpPr>
            <a:spLocks noGrp="1"/>
          </p:cNvSpPr>
          <p:nvPr>
            <p:ph idx="16"/>
          </p:nvPr>
        </p:nvSpPr>
        <p:spPr/>
        <p:txBody>
          <a:bodyPr/>
          <a:lstStyle/>
          <a:p>
            <a:r>
              <a:rPr lang="en-US" dirty="0" smtClean="0"/>
              <a:t>Source: </a:t>
            </a:r>
            <a:r>
              <a:rPr lang="en-US" dirty="0"/>
              <a:t>http://www.pewhispanic.org/2014/04/29/statistical-portrait-of-hispanics-in-the-united-states-2012</a:t>
            </a:r>
            <a:r>
              <a:rPr lang="en-US" dirty="0" smtClean="0"/>
              <a:t>/</a:t>
            </a:r>
            <a:endParaRPr lang="en-US" dirty="0"/>
          </a:p>
        </p:txBody>
      </p:sp>
      <p:sp>
        <p:nvSpPr>
          <p:cNvPr id="5" name="Slide Number Placeholder 4"/>
          <p:cNvSpPr>
            <a:spLocks noGrp="1"/>
          </p:cNvSpPr>
          <p:nvPr>
            <p:ph type="sldNum" sz="quarter" idx="17"/>
          </p:nvPr>
        </p:nvSpPr>
        <p:spPr/>
        <p:txBody>
          <a:bodyPr/>
          <a:lstStyle/>
          <a:p>
            <a:pPr>
              <a:defRPr/>
            </a:pPr>
            <a:fld id="{DA7743F9-3CB3-4EC8-B03A-1EF288703B8D}" type="slidenum">
              <a:rPr lang="en-US" smtClean="0"/>
              <a:pPr>
                <a:defRPr/>
              </a:pPr>
              <a:t>45</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1828800"/>
            <a:ext cx="4114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114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0123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5" name="Title 2"/>
          <p:cNvSpPr>
            <a:spLocks noGrp="1"/>
          </p:cNvSpPr>
          <p:nvPr>
            <p:ph type="title"/>
          </p:nvPr>
        </p:nvSpPr>
        <p:spPr/>
        <p:txBody>
          <a:bodyPr/>
          <a:lstStyle/>
          <a:p>
            <a:r>
              <a:rPr lang="en-US" dirty="0" smtClean="0"/>
              <a:t>Finally: Micro-Segmentation from Personalized Data</a:t>
            </a:r>
            <a:endParaRPr lang="en-US" altLang="en-US" dirty="0" smtClean="0"/>
          </a:p>
        </p:txBody>
      </p:sp>
      <p:sp>
        <p:nvSpPr>
          <p:cNvPr id="6" name="Content Placeholder 5"/>
          <p:cNvSpPr>
            <a:spLocks noGrp="1"/>
          </p:cNvSpPr>
          <p:nvPr>
            <p:ph idx="1"/>
          </p:nvPr>
        </p:nvSpPr>
        <p:spPr/>
        <p:txBody>
          <a:bodyPr/>
          <a:lstStyle/>
          <a:p>
            <a:r>
              <a:rPr lang="en-US" sz="1600" kern="0" dirty="0"/>
              <a:t>Auto Rating Data Sophistication Transforming with “Real Time” </a:t>
            </a:r>
            <a:r>
              <a:rPr lang="en-US" sz="1600" kern="0" dirty="0" smtClean="0"/>
              <a:t>Access</a:t>
            </a:r>
            <a:endParaRPr lang="en-US" sz="1600" kern="0" dirty="0"/>
          </a:p>
        </p:txBody>
      </p:sp>
      <p:sp>
        <p:nvSpPr>
          <p:cNvPr id="7" name="Content Placeholder 6"/>
          <p:cNvSpPr>
            <a:spLocks noGrp="1"/>
          </p:cNvSpPr>
          <p:nvPr>
            <p:ph idx="13"/>
          </p:nvPr>
        </p:nvSpPr>
        <p:spPr>
          <a:xfrm>
            <a:off x="323903" y="5708406"/>
            <a:ext cx="8496248" cy="676351"/>
          </a:xfrm>
        </p:spPr>
        <p:txBody>
          <a:bodyPr/>
          <a:lstStyle/>
          <a:p>
            <a:r>
              <a:rPr lang="en-US" altLang="en-US" dirty="0">
                <a:cs typeface="Arial" pitchFamily="34" charset="0"/>
              </a:rPr>
              <a:t>Source: </a:t>
            </a:r>
            <a:r>
              <a:rPr lang="en-US" altLang="en-US" i="1" dirty="0">
                <a:cs typeface="Arial" pitchFamily="34" charset="0"/>
              </a:rPr>
              <a:t>Consumer Trends in Personal Lines Insurance</a:t>
            </a:r>
            <a:r>
              <a:rPr lang="en-US" altLang="en-US" dirty="0">
                <a:cs typeface="Arial" pitchFamily="34" charset="0"/>
              </a:rPr>
              <a:t>, Conning, </a:t>
            </a:r>
            <a:r>
              <a:rPr lang="en-US" altLang="en-US" dirty="0" smtClean="0">
                <a:cs typeface="Arial" pitchFamily="34" charset="0"/>
              </a:rPr>
              <a:t>2012</a:t>
            </a:r>
            <a:endParaRPr lang="en-US" altLang="en-US" dirty="0">
              <a:cs typeface="Arial" pitchFamily="34" charset="0"/>
            </a:endParaRPr>
          </a:p>
        </p:txBody>
      </p:sp>
      <p:grpSp>
        <p:nvGrpSpPr>
          <p:cNvPr id="3" name="Group 2"/>
          <p:cNvGrpSpPr/>
          <p:nvPr/>
        </p:nvGrpSpPr>
        <p:grpSpPr>
          <a:xfrm>
            <a:off x="260046" y="1256308"/>
            <a:ext cx="7951346" cy="4697859"/>
            <a:chOff x="659254" y="1676400"/>
            <a:chExt cx="7951346" cy="4022975"/>
          </a:xfrm>
        </p:grpSpPr>
        <p:sp>
          <p:nvSpPr>
            <p:cNvPr id="35843" name="Line 8"/>
            <p:cNvSpPr>
              <a:spLocks noChangeShapeType="1"/>
            </p:cNvSpPr>
            <p:nvPr/>
          </p:nvSpPr>
          <p:spPr bwMode="auto">
            <a:xfrm flipV="1">
              <a:off x="1417611" y="1676400"/>
              <a:ext cx="0" cy="3429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4" name="Line 9"/>
            <p:cNvSpPr>
              <a:spLocks noChangeShapeType="1"/>
            </p:cNvSpPr>
            <p:nvPr/>
          </p:nvSpPr>
          <p:spPr bwMode="auto">
            <a:xfrm>
              <a:off x="1435100" y="5121302"/>
              <a:ext cx="7175500" cy="0"/>
            </a:xfrm>
            <a:prstGeom prst="line">
              <a:avLst/>
            </a:prstGeom>
            <a:noFill/>
            <a:ln w="28575">
              <a:solidFill>
                <a:schemeClr val="tx2">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Rectangle 10"/>
            <p:cNvSpPr>
              <a:spLocks noChangeArrowheads="1"/>
            </p:cNvSpPr>
            <p:nvPr/>
          </p:nvSpPr>
          <p:spPr bwMode="auto">
            <a:xfrm>
              <a:off x="1435100" y="1814513"/>
              <a:ext cx="7085013" cy="3290887"/>
            </a:xfrm>
            <a:prstGeom prst="rect">
              <a:avLst/>
            </a:prstGeom>
            <a:gradFill rotWithShape="1">
              <a:gsLst>
                <a:gs pos="0">
                  <a:srgbClr val="99CCFF"/>
                </a:gs>
                <a:gs pos="100000">
                  <a:srgbClr val="FFFFFF"/>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C2577"/>
                </a:buClr>
                <a:buSzPct val="65000"/>
                <a:buFont typeface="Wingdings" pitchFamily="2" charset="2"/>
                <a:buChar char="u"/>
                <a:defRPr sz="2000">
                  <a:solidFill>
                    <a:schemeClr val="tx1"/>
                  </a:solidFill>
                  <a:latin typeface="Arial" pitchFamily="34" charset="0"/>
                  <a:ea typeface="MS PGothic" pitchFamily="34" charset="-128"/>
                </a:defRPr>
              </a:lvl1pPr>
              <a:lvl2pPr marL="742950" indent="-285750" eaLnBrk="0" hangingPunct="0">
                <a:spcBef>
                  <a:spcPct val="20000"/>
                </a:spcBef>
                <a:buClr>
                  <a:srgbClr val="0C2577"/>
                </a:buClr>
                <a:buSzPct val="65000"/>
                <a:buFont typeface="Wingdings" pitchFamily="2" charset="2"/>
                <a:buChar char="v"/>
                <a:defRPr sz="2000">
                  <a:solidFill>
                    <a:schemeClr val="tx1"/>
                  </a:solidFill>
                  <a:latin typeface="Arial" pitchFamily="34" charset="0"/>
                  <a:ea typeface="MS PGothic"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pitchFamily="34" charset="0"/>
                  <a:ea typeface="MS PGothic" pitchFamily="34" charset="-128"/>
                </a:defRPr>
              </a:lvl3pPr>
              <a:lvl4pPr marL="16002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4pPr>
              <a:lvl5pPr marL="20574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9pPr>
            </a:lstStyle>
            <a:p>
              <a:pPr>
                <a:spcBef>
                  <a:spcPct val="0"/>
                </a:spcBef>
                <a:buClrTx/>
                <a:buSzTx/>
                <a:buFontTx/>
                <a:buNone/>
              </a:pPr>
              <a:endParaRPr lang="en-US" altLang="en-US" sz="2400">
                <a:cs typeface="Arial" pitchFamily="34" charset="0"/>
              </a:endParaRPr>
            </a:p>
          </p:txBody>
        </p:sp>
        <p:sp>
          <p:nvSpPr>
            <p:cNvPr id="35846" name="Text Box 11"/>
            <p:cNvSpPr txBox="1">
              <a:spLocks noChangeArrowheads="1"/>
            </p:cNvSpPr>
            <p:nvPr/>
          </p:nvSpPr>
          <p:spPr bwMode="auto">
            <a:xfrm>
              <a:off x="1435100" y="5159073"/>
              <a:ext cx="7175500" cy="5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C2577"/>
                </a:buClr>
                <a:buSzPct val="65000"/>
                <a:buFont typeface="Wingdings" pitchFamily="2" charset="2"/>
                <a:buChar char="u"/>
                <a:defRPr sz="2000">
                  <a:solidFill>
                    <a:schemeClr val="tx1"/>
                  </a:solidFill>
                  <a:latin typeface="Arial" pitchFamily="34" charset="0"/>
                  <a:ea typeface="MS PGothic" pitchFamily="34" charset="-128"/>
                </a:defRPr>
              </a:lvl1pPr>
              <a:lvl2pPr marL="742950" indent="-285750" eaLnBrk="0" hangingPunct="0">
                <a:spcBef>
                  <a:spcPct val="20000"/>
                </a:spcBef>
                <a:buClr>
                  <a:srgbClr val="0C2577"/>
                </a:buClr>
                <a:buSzPct val="65000"/>
                <a:buFont typeface="Wingdings" pitchFamily="2" charset="2"/>
                <a:buChar char="v"/>
                <a:defRPr sz="2000">
                  <a:solidFill>
                    <a:schemeClr val="tx1"/>
                  </a:solidFill>
                  <a:latin typeface="Arial" pitchFamily="34" charset="0"/>
                  <a:ea typeface="MS PGothic"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pitchFamily="34" charset="0"/>
                  <a:ea typeface="MS PGothic" pitchFamily="34" charset="-128"/>
                </a:defRPr>
              </a:lvl3pPr>
              <a:lvl4pPr marL="16002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4pPr>
              <a:lvl5pPr marL="20574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9pPr>
            </a:lstStyle>
            <a:p>
              <a:pPr eaLnBrk="1" hangingPunct="1">
                <a:spcBef>
                  <a:spcPct val="50000"/>
                </a:spcBef>
                <a:buClrTx/>
                <a:buSzTx/>
                <a:buFontTx/>
                <a:buNone/>
              </a:pPr>
              <a:r>
                <a:rPr lang="en-US" altLang="en-US" sz="1400" b="1" dirty="0" smtClean="0">
                  <a:cs typeface="Arial" pitchFamily="34" charset="0"/>
                </a:rPr>
                <a:t> Annual		Monthly		Daily		 Instant</a:t>
              </a:r>
            </a:p>
            <a:p>
              <a:pPr algn="ctr" eaLnBrk="1" hangingPunct="1">
                <a:spcBef>
                  <a:spcPct val="50000"/>
                </a:spcBef>
                <a:buClrTx/>
                <a:buSzTx/>
                <a:buFontTx/>
                <a:buNone/>
              </a:pPr>
              <a:r>
                <a:rPr lang="en-US" altLang="en-US" sz="1400" b="1" dirty="0" smtClean="0">
                  <a:cs typeface="Arial" pitchFamily="34" charset="0"/>
                </a:rPr>
                <a:t>Speed </a:t>
              </a:r>
              <a:r>
                <a:rPr lang="en-US" altLang="en-US" sz="1400" b="1" dirty="0">
                  <a:cs typeface="Arial" pitchFamily="34" charset="0"/>
                </a:rPr>
                <a:t>of Information</a:t>
              </a:r>
            </a:p>
          </p:txBody>
        </p:sp>
        <p:sp>
          <p:nvSpPr>
            <p:cNvPr id="35847" name="Text Box 13"/>
            <p:cNvSpPr txBox="1">
              <a:spLocks noChangeArrowheads="1"/>
            </p:cNvSpPr>
            <p:nvPr/>
          </p:nvSpPr>
          <p:spPr bwMode="auto">
            <a:xfrm rot="16200000">
              <a:off x="-922338" y="3257992"/>
              <a:ext cx="3794125"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C2577"/>
                </a:buClr>
                <a:buSzPct val="65000"/>
                <a:buFont typeface="Wingdings" pitchFamily="2" charset="2"/>
                <a:buChar char="u"/>
                <a:defRPr sz="2000">
                  <a:solidFill>
                    <a:schemeClr val="tx1"/>
                  </a:solidFill>
                  <a:latin typeface="Arial" pitchFamily="34" charset="0"/>
                  <a:ea typeface="MS PGothic" pitchFamily="34" charset="-128"/>
                </a:defRPr>
              </a:lvl1pPr>
              <a:lvl2pPr marL="742950" indent="-285750" eaLnBrk="0" hangingPunct="0">
                <a:spcBef>
                  <a:spcPct val="20000"/>
                </a:spcBef>
                <a:buClr>
                  <a:srgbClr val="0C2577"/>
                </a:buClr>
                <a:buSzPct val="65000"/>
                <a:buFont typeface="Wingdings" pitchFamily="2" charset="2"/>
                <a:buChar char="v"/>
                <a:defRPr sz="2000">
                  <a:solidFill>
                    <a:schemeClr val="tx1"/>
                  </a:solidFill>
                  <a:latin typeface="Arial" pitchFamily="34" charset="0"/>
                  <a:ea typeface="MS PGothic"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pitchFamily="34" charset="0"/>
                  <a:ea typeface="MS PGothic" pitchFamily="34" charset="-128"/>
                </a:defRPr>
              </a:lvl3pPr>
              <a:lvl4pPr marL="16002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4pPr>
              <a:lvl5pPr marL="20574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9pPr>
            </a:lstStyle>
            <a:p>
              <a:pPr algn="ctr" eaLnBrk="1" hangingPunct="1">
                <a:spcBef>
                  <a:spcPct val="50000"/>
                </a:spcBef>
                <a:buClrTx/>
                <a:buSzTx/>
                <a:buFontTx/>
                <a:buNone/>
              </a:pPr>
              <a:r>
                <a:rPr lang="en-US" altLang="en-US" sz="1400" b="1" dirty="0">
                  <a:cs typeface="Arial" pitchFamily="34" charset="0"/>
                </a:rPr>
                <a:t>Specificity of </a:t>
              </a:r>
              <a:r>
                <a:rPr lang="en-US" altLang="en-US" sz="1400" b="1" dirty="0" smtClean="0">
                  <a:cs typeface="Arial" pitchFamily="34" charset="0"/>
                </a:rPr>
                <a:t>Content</a:t>
              </a:r>
              <a:endParaRPr lang="en-US" altLang="en-US" sz="1400" b="1" dirty="0">
                <a:cs typeface="Arial" pitchFamily="34" charset="0"/>
              </a:endParaRPr>
            </a:p>
            <a:p>
              <a:pPr eaLnBrk="1" hangingPunct="1">
                <a:spcBef>
                  <a:spcPct val="50000"/>
                </a:spcBef>
                <a:buClrTx/>
                <a:buSzTx/>
                <a:buFontTx/>
                <a:buNone/>
              </a:pPr>
              <a:r>
                <a:rPr lang="en-US" altLang="en-US" sz="1400" b="1" dirty="0" smtClean="0">
                  <a:cs typeface="Arial" pitchFamily="34" charset="0"/>
                </a:rPr>
                <a:t> 50 2000 750,000 </a:t>
              </a:r>
            </a:p>
          </p:txBody>
        </p:sp>
        <p:sp>
          <p:nvSpPr>
            <p:cNvPr id="35848" name="Text Box 14"/>
            <p:cNvSpPr txBox="1">
              <a:spLocks noChangeArrowheads="1"/>
            </p:cNvSpPr>
            <p:nvPr/>
          </p:nvSpPr>
          <p:spPr bwMode="auto">
            <a:xfrm>
              <a:off x="1797050" y="4373563"/>
              <a:ext cx="1920875" cy="457200"/>
            </a:xfrm>
            <a:prstGeom prst="rect">
              <a:avLst/>
            </a:prstGeom>
            <a:solidFill>
              <a:schemeClr val="bg1">
                <a:alpha val="5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C2577"/>
                </a:buClr>
                <a:buSzPct val="65000"/>
                <a:buFont typeface="Wingdings" pitchFamily="2" charset="2"/>
                <a:buChar char="u"/>
                <a:defRPr sz="2000">
                  <a:solidFill>
                    <a:schemeClr val="tx1"/>
                  </a:solidFill>
                  <a:latin typeface="Arial" pitchFamily="34" charset="0"/>
                  <a:ea typeface="MS PGothic" pitchFamily="34" charset="-128"/>
                </a:defRPr>
              </a:lvl1pPr>
              <a:lvl2pPr marL="742950" indent="-285750" eaLnBrk="0" hangingPunct="0">
                <a:spcBef>
                  <a:spcPct val="20000"/>
                </a:spcBef>
                <a:buClr>
                  <a:srgbClr val="0C2577"/>
                </a:buClr>
                <a:buSzPct val="65000"/>
                <a:buFont typeface="Wingdings" pitchFamily="2" charset="2"/>
                <a:buChar char="v"/>
                <a:defRPr sz="2000">
                  <a:solidFill>
                    <a:schemeClr val="tx1"/>
                  </a:solidFill>
                  <a:latin typeface="Arial" pitchFamily="34" charset="0"/>
                  <a:ea typeface="MS PGothic"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pitchFamily="34" charset="0"/>
                  <a:ea typeface="MS PGothic" pitchFamily="34" charset="-128"/>
                </a:defRPr>
              </a:lvl3pPr>
              <a:lvl4pPr marL="16002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4pPr>
              <a:lvl5pPr marL="20574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9pPr>
            </a:lstStyle>
            <a:p>
              <a:pPr eaLnBrk="1" hangingPunct="1">
                <a:spcBef>
                  <a:spcPct val="50000"/>
                </a:spcBef>
                <a:buClrTx/>
                <a:buSzTx/>
                <a:buFontTx/>
                <a:buNone/>
              </a:pPr>
              <a:r>
                <a:rPr lang="en-US" altLang="en-US" sz="1200" b="1">
                  <a:cs typeface="Arial" pitchFamily="34" charset="0"/>
                </a:rPr>
                <a:t>Traditional application-based information</a:t>
              </a:r>
            </a:p>
          </p:txBody>
        </p:sp>
        <p:sp>
          <p:nvSpPr>
            <p:cNvPr id="35849" name="Text Box 15"/>
            <p:cNvSpPr txBox="1">
              <a:spLocks noChangeArrowheads="1"/>
            </p:cNvSpPr>
            <p:nvPr/>
          </p:nvSpPr>
          <p:spPr bwMode="auto">
            <a:xfrm>
              <a:off x="2978150" y="3551238"/>
              <a:ext cx="1417638" cy="457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C2577"/>
                </a:buClr>
                <a:buSzPct val="65000"/>
                <a:buFont typeface="Wingdings" pitchFamily="2" charset="2"/>
                <a:buChar char="u"/>
                <a:defRPr sz="2000">
                  <a:solidFill>
                    <a:schemeClr val="tx1"/>
                  </a:solidFill>
                  <a:latin typeface="Arial" pitchFamily="34" charset="0"/>
                  <a:ea typeface="MS PGothic" pitchFamily="34" charset="-128"/>
                </a:defRPr>
              </a:lvl1pPr>
              <a:lvl2pPr marL="742950" indent="-285750" eaLnBrk="0" hangingPunct="0">
                <a:spcBef>
                  <a:spcPct val="20000"/>
                </a:spcBef>
                <a:buClr>
                  <a:srgbClr val="0C2577"/>
                </a:buClr>
                <a:buSzPct val="65000"/>
                <a:buFont typeface="Wingdings" pitchFamily="2" charset="2"/>
                <a:buChar char="v"/>
                <a:defRPr sz="2000">
                  <a:solidFill>
                    <a:schemeClr val="tx1"/>
                  </a:solidFill>
                  <a:latin typeface="Arial" pitchFamily="34" charset="0"/>
                  <a:ea typeface="MS PGothic"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pitchFamily="34" charset="0"/>
                  <a:ea typeface="MS PGothic" pitchFamily="34" charset="-128"/>
                </a:defRPr>
              </a:lvl3pPr>
              <a:lvl4pPr marL="16002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4pPr>
              <a:lvl5pPr marL="20574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9pPr>
            </a:lstStyle>
            <a:p>
              <a:pPr eaLnBrk="1" hangingPunct="1">
                <a:spcBef>
                  <a:spcPct val="50000"/>
                </a:spcBef>
                <a:buClrTx/>
                <a:buSzTx/>
                <a:buFontTx/>
                <a:buNone/>
              </a:pPr>
              <a:r>
                <a:rPr lang="en-US" altLang="en-US" sz="1200" b="1">
                  <a:cs typeface="Arial" pitchFamily="34" charset="0"/>
                </a:rPr>
                <a:t>Predictive analytics</a:t>
              </a:r>
            </a:p>
          </p:txBody>
        </p:sp>
        <p:sp>
          <p:nvSpPr>
            <p:cNvPr id="35850" name="Text Box 16"/>
            <p:cNvSpPr txBox="1">
              <a:spLocks noChangeArrowheads="1"/>
            </p:cNvSpPr>
            <p:nvPr/>
          </p:nvSpPr>
          <p:spPr bwMode="auto">
            <a:xfrm>
              <a:off x="4268788" y="2957513"/>
              <a:ext cx="1417637" cy="457200"/>
            </a:xfrm>
            <a:prstGeom prst="rect">
              <a:avLst/>
            </a:prstGeom>
            <a:solidFill>
              <a:schemeClr val="bg1">
                <a:alpha val="5098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C2577"/>
                </a:buClr>
                <a:buSzPct val="65000"/>
                <a:buFont typeface="Wingdings" pitchFamily="2" charset="2"/>
                <a:buChar char="u"/>
                <a:defRPr sz="2000">
                  <a:solidFill>
                    <a:schemeClr val="tx1"/>
                  </a:solidFill>
                  <a:latin typeface="Arial" pitchFamily="34" charset="0"/>
                  <a:ea typeface="MS PGothic" pitchFamily="34" charset="-128"/>
                </a:defRPr>
              </a:lvl1pPr>
              <a:lvl2pPr marL="742950" indent="-285750" eaLnBrk="0" hangingPunct="0">
                <a:spcBef>
                  <a:spcPct val="20000"/>
                </a:spcBef>
                <a:buClr>
                  <a:srgbClr val="0C2577"/>
                </a:buClr>
                <a:buSzPct val="65000"/>
                <a:buFont typeface="Wingdings" pitchFamily="2" charset="2"/>
                <a:buChar char="v"/>
                <a:defRPr sz="2000">
                  <a:solidFill>
                    <a:schemeClr val="tx1"/>
                  </a:solidFill>
                  <a:latin typeface="Arial" pitchFamily="34" charset="0"/>
                  <a:ea typeface="MS PGothic"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pitchFamily="34" charset="0"/>
                  <a:ea typeface="MS PGothic" pitchFamily="34" charset="-128"/>
                </a:defRPr>
              </a:lvl3pPr>
              <a:lvl4pPr marL="16002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4pPr>
              <a:lvl5pPr marL="20574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9pPr>
            </a:lstStyle>
            <a:p>
              <a:pPr eaLnBrk="1" hangingPunct="1">
                <a:spcBef>
                  <a:spcPct val="50000"/>
                </a:spcBef>
                <a:buClrTx/>
                <a:buSzTx/>
                <a:buFontTx/>
                <a:buNone/>
              </a:pPr>
              <a:r>
                <a:rPr lang="en-US" altLang="en-US" sz="1200" b="1" dirty="0">
                  <a:cs typeface="Arial" pitchFamily="34" charset="0"/>
                </a:rPr>
                <a:t>Dynamic, updatable data</a:t>
              </a:r>
            </a:p>
          </p:txBody>
        </p:sp>
        <p:sp>
          <p:nvSpPr>
            <p:cNvPr id="35851" name="Text Box 17"/>
            <p:cNvSpPr txBox="1">
              <a:spLocks noChangeArrowheads="1"/>
            </p:cNvSpPr>
            <p:nvPr/>
          </p:nvSpPr>
          <p:spPr bwMode="auto">
            <a:xfrm>
              <a:off x="5334000" y="2500313"/>
              <a:ext cx="1143000" cy="274637"/>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C2577"/>
                </a:buClr>
                <a:buSzPct val="65000"/>
                <a:buFont typeface="Wingdings" pitchFamily="2" charset="2"/>
                <a:buChar char="u"/>
                <a:defRPr sz="2000">
                  <a:solidFill>
                    <a:schemeClr val="tx1"/>
                  </a:solidFill>
                  <a:latin typeface="Arial" pitchFamily="34" charset="0"/>
                  <a:ea typeface="MS PGothic" pitchFamily="34" charset="-128"/>
                </a:defRPr>
              </a:lvl1pPr>
              <a:lvl2pPr marL="742950" indent="-285750" eaLnBrk="0" hangingPunct="0">
                <a:spcBef>
                  <a:spcPct val="20000"/>
                </a:spcBef>
                <a:buClr>
                  <a:srgbClr val="0C2577"/>
                </a:buClr>
                <a:buSzPct val="65000"/>
                <a:buFont typeface="Wingdings" pitchFamily="2" charset="2"/>
                <a:buChar char="v"/>
                <a:defRPr sz="2000">
                  <a:solidFill>
                    <a:schemeClr val="tx1"/>
                  </a:solidFill>
                  <a:latin typeface="Arial" pitchFamily="34" charset="0"/>
                  <a:ea typeface="MS PGothic"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pitchFamily="34" charset="0"/>
                  <a:ea typeface="MS PGothic" pitchFamily="34" charset="-128"/>
                </a:defRPr>
              </a:lvl3pPr>
              <a:lvl4pPr marL="16002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4pPr>
              <a:lvl5pPr marL="20574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9pPr>
            </a:lstStyle>
            <a:p>
              <a:pPr eaLnBrk="1" hangingPunct="1">
                <a:spcBef>
                  <a:spcPct val="50000"/>
                </a:spcBef>
                <a:buClrTx/>
                <a:buSzTx/>
                <a:buFontTx/>
                <a:buNone/>
              </a:pPr>
              <a:r>
                <a:rPr lang="en-US" altLang="en-US" sz="1200" b="1">
                  <a:cs typeface="Arial" pitchFamily="34" charset="0"/>
                </a:rPr>
                <a:t>Telematics</a:t>
              </a:r>
            </a:p>
          </p:txBody>
        </p:sp>
        <p:sp>
          <p:nvSpPr>
            <p:cNvPr id="35852" name="Text Box 18"/>
            <p:cNvSpPr txBox="1">
              <a:spLocks noChangeArrowheads="1"/>
            </p:cNvSpPr>
            <p:nvPr/>
          </p:nvSpPr>
          <p:spPr bwMode="auto">
            <a:xfrm>
              <a:off x="6397608" y="2362200"/>
              <a:ext cx="1143000" cy="274638"/>
            </a:xfrm>
            <a:prstGeom prst="rect">
              <a:avLst/>
            </a:prstGeom>
            <a:solidFill>
              <a:schemeClr val="bg1">
                <a:alpha val="4705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C2577"/>
                </a:buClr>
                <a:buSzPct val="65000"/>
                <a:buFont typeface="Wingdings" pitchFamily="2" charset="2"/>
                <a:buChar char="u"/>
                <a:defRPr sz="2000">
                  <a:solidFill>
                    <a:schemeClr val="tx1"/>
                  </a:solidFill>
                  <a:latin typeface="Arial" pitchFamily="34" charset="0"/>
                  <a:ea typeface="MS PGothic" pitchFamily="34" charset="-128"/>
                </a:defRPr>
              </a:lvl1pPr>
              <a:lvl2pPr marL="742950" indent="-285750" eaLnBrk="0" hangingPunct="0">
                <a:spcBef>
                  <a:spcPct val="20000"/>
                </a:spcBef>
                <a:buClr>
                  <a:srgbClr val="0C2577"/>
                </a:buClr>
                <a:buSzPct val="65000"/>
                <a:buFont typeface="Wingdings" pitchFamily="2" charset="2"/>
                <a:buChar char="v"/>
                <a:defRPr sz="2000">
                  <a:solidFill>
                    <a:schemeClr val="tx1"/>
                  </a:solidFill>
                  <a:latin typeface="Arial" pitchFamily="34" charset="0"/>
                  <a:ea typeface="MS PGothic"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pitchFamily="34" charset="0"/>
                  <a:ea typeface="MS PGothic" pitchFamily="34" charset="-128"/>
                </a:defRPr>
              </a:lvl3pPr>
              <a:lvl4pPr marL="16002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4pPr>
              <a:lvl5pPr marL="20574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9pPr>
            </a:lstStyle>
            <a:p>
              <a:pPr eaLnBrk="1" hangingPunct="1">
                <a:spcBef>
                  <a:spcPct val="50000"/>
                </a:spcBef>
                <a:buClrTx/>
                <a:buSzTx/>
                <a:buFontTx/>
                <a:buNone/>
              </a:pPr>
              <a:r>
                <a:rPr lang="en-US" altLang="en-US" sz="1200" b="1" dirty="0">
                  <a:cs typeface="Arial" pitchFamily="34" charset="0"/>
                </a:rPr>
                <a:t>Social Media</a:t>
              </a:r>
            </a:p>
          </p:txBody>
        </p:sp>
        <p:sp>
          <p:nvSpPr>
            <p:cNvPr id="16" name="Text Box 16"/>
            <p:cNvSpPr txBox="1">
              <a:spLocks noChangeArrowheads="1"/>
            </p:cNvSpPr>
            <p:nvPr/>
          </p:nvSpPr>
          <p:spPr bwMode="auto">
            <a:xfrm>
              <a:off x="7354029" y="1915068"/>
              <a:ext cx="1166084" cy="395343"/>
            </a:xfrm>
            <a:prstGeom prst="rect">
              <a:avLst/>
            </a:prstGeom>
            <a:solidFill>
              <a:schemeClr val="bg1">
                <a:alpha val="5098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C2577"/>
                </a:buClr>
                <a:buSzPct val="65000"/>
                <a:buFont typeface="Wingdings" pitchFamily="2" charset="2"/>
                <a:buChar char="u"/>
                <a:defRPr sz="2000">
                  <a:solidFill>
                    <a:schemeClr val="tx1"/>
                  </a:solidFill>
                  <a:latin typeface="Arial" pitchFamily="34" charset="0"/>
                  <a:ea typeface="MS PGothic" pitchFamily="34" charset="-128"/>
                </a:defRPr>
              </a:lvl1pPr>
              <a:lvl2pPr marL="742950" indent="-285750" eaLnBrk="0" hangingPunct="0">
                <a:spcBef>
                  <a:spcPct val="20000"/>
                </a:spcBef>
                <a:buClr>
                  <a:srgbClr val="0C2577"/>
                </a:buClr>
                <a:buSzPct val="65000"/>
                <a:buFont typeface="Wingdings" pitchFamily="2" charset="2"/>
                <a:buChar char="v"/>
                <a:defRPr sz="2000">
                  <a:solidFill>
                    <a:schemeClr val="tx1"/>
                  </a:solidFill>
                  <a:latin typeface="Arial" pitchFamily="34" charset="0"/>
                  <a:ea typeface="MS PGothic"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pitchFamily="34" charset="0"/>
                  <a:ea typeface="MS PGothic" pitchFamily="34" charset="-128"/>
                </a:defRPr>
              </a:lvl3pPr>
              <a:lvl4pPr marL="16002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4pPr>
              <a:lvl5pPr marL="2057400" indent="-228600" eaLnBrk="0" hangingPunct="0">
                <a:spcBef>
                  <a:spcPct val="20000"/>
                </a:spcBef>
                <a:buClr>
                  <a:schemeClr val="tx2"/>
                </a:buClr>
                <a:buFont typeface="Wingdings" pitchFamily="2" charset="2"/>
                <a:buChar char="§"/>
                <a:defRPr sz="1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pitchFamily="34" charset="0"/>
                  <a:ea typeface="MS PGothic" pitchFamily="34" charset="-128"/>
                </a:defRPr>
              </a:lvl9pPr>
            </a:lstStyle>
            <a:p>
              <a:pPr eaLnBrk="1" hangingPunct="1">
                <a:spcBef>
                  <a:spcPct val="50000"/>
                </a:spcBef>
                <a:buClrTx/>
                <a:buSzTx/>
                <a:buFontTx/>
                <a:buNone/>
              </a:pPr>
              <a:r>
                <a:rPr lang="en-US" altLang="en-US" sz="1200" b="1" dirty="0" smtClean="0">
                  <a:cs typeface="Arial" pitchFamily="34" charset="0"/>
                </a:rPr>
                <a:t>Internet of Things (</a:t>
              </a:r>
              <a:r>
                <a:rPr lang="en-US" altLang="en-US" sz="1200" b="1" dirty="0" err="1" smtClean="0">
                  <a:cs typeface="Arial" pitchFamily="34" charset="0"/>
                </a:rPr>
                <a:t>IoT</a:t>
              </a:r>
              <a:r>
                <a:rPr lang="en-US" altLang="en-US" sz="1200" b="1" dirty="0" smtClean="0">
                  <a:cs typeface="Arial" pitchFamily="34" charset="0"/>
                </a:rPr>
                <a:t>)</a:t>
              </a:r>
              <a:endParaRPr lang="en-US" altLang="en-US" sz="1200" b="1" dirty="0">
                <a:cs typeface="Arial" pitchFamily="34" charset="0"/>
              </a:endParaRPr>
            </a:p>
          </p:txBody>
        </p:sp>
      </p:grpSp>
      <p:sp>
        <p:nvSpPr>
          <p:cNvPr id="19" name="Slide Number Placeholder 5"/>
          <p:cNvSpPr txBox="1">
            <a:spLocks/>
          </p:cNvSpPr>
          <p:nvPr/>
        </p:nvSpPr>
        <p:spPr>
          <a:xfrm>
            <a:off x="8660350" y="6494463"/>
            <a:ext cx="393163" cy="292100"/>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fld id="{D31D2B5D-953E-4295-8F67-B0AFD0532DFD}" type="slidenum">
              <a:rPr lang="en-US" sz="900" smtClean="0">
                <a:solidFill>
                  <a:srgbClr val="002060"/>
                </a:solidFill>
              </a:rPr>
              <a:pPr algn="r"/>
              <a:t>46</a:t>
            </a:fld>
            <a:endParaRPr lang="en-US" sz="900" dirty="0">
              <a:solidFill>
                <a:srgbClr val="002060"/>
              </a:solidFill>
            </a:endParaRPr>
          </a:p>
        </p:txBody>
      </p:sp>
      <p:sp>
        <p:nvSpPr>
          <p:cNvPr id="18" name="Rectangle 17"/>
          <p:cNvSpPr/>
          <p:nvPr/>
        </p:nvSpPr>
        <p:spPr>
          <a:xfrm>
            <a:off x="729504" y="5687102"/>
            <a:ext cx="7697788" cy="338554"/>
          </a:xfrm>
          <a:prstGeom prst="rect">
            <a:avLst/>
          </a:prstGeom>
          <a:solidFill>
            <a:schemeClr val="tx2">
              <a:lumMod val="10000"/>
              <a:lumOff val="90000"/>
            </a:schemeClr>
          </a:solidFill>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1600" i="1" dirty="0" smtClean="0"/>
              <a:t>Telematics … vehicles … trucks … what </a:t>
            </a:r>
            <a:r>
              <a:rPr lang="en-US" altLang="en-US" sz="1600" i="1" dirty="0"/>
              <a:t>about appliances? F</a:t>
            </a:r>
            <a:r>
              <a:rPr lang="en-US" altLang="en-US" sz="1600" i="1" dirty="0" smtClean="0"/>
              <a:t>actories?</a:t>
            </a:r>
            <a:endParaRPr lang="en-US" sz="1600" i="1" dirty="0"/>
          </a:p>
        </p:txBody>
      </p:sp>
    </p:spTree>
    <p:extLst>
      <p:ext uri="{BB962C8B-B14F-4D97-AF65-F5344CB8AC3E}">
        <p14:creationId xmlns:p14="http://schemas.microsoft.com/office/powerpoint/2010/main" val="2489990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Approaches for New Markets</a:t>
            </a:r>
            <a:endParaRPr lang="en-US" b="0" i="1" dirty="0"/>
          </a:p>
        </p:txBody>
      </p:sp>
      <p:sp>
        <p:nvSpPr>
          <p:cNvPr id="3" name="Text Placeholder 2"/>
          <p:cNvSpPr>
            <a:spLocks noGrp="1"/>
          </p:cNvSpPr>
          <p:nvPr>
            <p:ph type="body" idx="1"/>
          </p:nvPr>
        </p:nvSpPr>
        <p:spPr/>
        <p:txBody>
          <a:bodyPr/>
          <a:lstStyle/>
          <a:p>
            <a:r>
              <a:rPr lang="en-US" dirty="0" smtClean="0"/>
              <a:t>Customer Contact</a:t>
            </a:r>
            <a:endParaRPr lang="en-US" dirty="0"/>
          </a:p>
        </p:txBody>
      </p:sp>
      <p:sp>
        <p:nvSpPr>
          <p:cNvPr id="4" name="Slide Number Placeholder 3"/>
          <p:cNvSpPr>
            <a:spLocks noGrp="1"/>
          </p:cNvSpPr>
          <p:nvPr>
            <p:ph type="sldNum" sz="quarter" idx="10"/>
          </p:nvPr>
        </p:nvSpPr>
        <p:spPr/>
        <p:txBody>
          <a:bodyPr/>
          <a:lstStyle/>
          <a:p>
            <a:pPr>
              <a:defRPr/>
            </a:pPr>
            <a:fld id="{38681DD3-4D6C-412E-B878-89BD8C1C6F96}" type="slidenum">
              <a:rPr lang="en-US" smtClean="0"/>
              <a:pPr>
                <a:defRPr/>
              </a:pPr>
              <a:t>47</a:t>
            </a:fld>
            <a:endParaRPr lang="en-US"/>
          </a:p>
        </p:txBody>
      </p:sp>
    </p:spTree>
    <p:extLst>
      <p:ext uri="{BB962C8B-B14F-4D97-AF65-F5344CB8AC3E}">
        <p14:creationId xmlns:p14="http://schemas.microsoft.com/office/powerpoint/2010/main" val="8096680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Complexity of Customer Retention</a:t>
            </a:r>
            <a:endParaRPr lang="en-US" dirty="0"/>
          </a:p>
        </p:txBody>
      </p:sp>
      <p:sp>
        <p:nvSpPr>
          <p:cNvPr id="11" name="Content Placeholder 10"/>
          <p:cNvSpPr>
            <a:spLocks noGrp="1"/>
          </p:cNvSpPr>
          <p:nvPr>
            <p:ph idx="1"/>
          </p:nvPr>
        </p:nvSpPr>
        <p:spPr/>
        <p:txBody>
          <a:bodyPr/>
          <a:lstStyle/>
          <a:p>
            <a:r>
              <a:rPr lang="en-US" altLang="en-US" sz="1600" dirty="0"/>
              <a:t>Auto Insurance Shopping and Switching Percentages vs. </a:t>
            </a:r>
            <a:r>
              <a:rPr lang="en-US" altLang="en-US" sz="1600" dirty="0" smtClean="0"/>
              <a:t>Pricing</a:t>
            </a:r>
            <a:endParaRPr lang="en-US" altLang="en-US" sz="1600" dirty="0"/>
          </a:p>
        </p:txBody>
      </p:sp>
      <p:sp>
        <p:nvSpPr>
          <p:cNvPr id="4" name="Content Placeholder 3"/>
          <p:cNvSpPr>
            <a:spLocks noGrp="1"/>
          </p:cNvSpPr>
          <p:nvPr>
            <p:ph idx="13"/>
          </p:nvPr>
        </p:nvSpPr>
        <p:spPr/>
        <p:txBody>
          <a:bodyPr/>
          <a:lstStyle/>
          <a:p>
            <a:r>
              <a:rPr lang="en-US" dirty="0"/>
              <a:t>Source: J.D. Power U.S. Insurance Shopping Studies, 2010-2014, Bureau of Labor Statistics, Conning </a:t>
            </a:r>
            <a:r>
              <a:rPr lang="en-US" dirty="0" smtClean="0"/>
              <a:t>analysis</a:t>
            </a:r>
            <a:endParaRPr lang="en-US" dirty="0"/>
          </a:p>
        </p:txBody>
      </p:sp>
      <p:sp>
        <p:nvSpPr>
          <p:cNvPr id="5" name="Slide Number Placeholder 4"/>
          <p:cNvSpPr>
            <a:spLocks noGrp="1"/>
          </p:cNvSpPr>
          <p:nvPr>
            <p:ph type="sldNum" sz="quarter" idx="14"/>
          </p:nvPr>
        </p:nvSpPr>
        <p:spPr/>
        <p:txBody>
          <a:bodyPr/>
          <a:lstStyle/>
          <a:p>
            <a:fld id="{DA7743F9-3CB3-4EC8-B03A-1EF288703B8D}" type="slidenum">
              <a:rPr lang="en-US" smtClean="0"/>
              <a:pPr/>
              <a:t>48</a:t>
            </a:fld>
            <a:endParaRPr lang="en-US" dirty="0"/>
          </a:p>
        </p:txBody>
      </p:sp>
      <p:graphicFrame>
        <p:nvGraphicFramePr>
          <p:cNvPr id="12" name="Content Placeholder 5"/>
          <p:cNvGraphicFramePr>
            <a:graphicFrameLocks/>
          </p:cNvGraphicFramePr>
          <p:nvPr>
            <p:extLst>
              <p:ext uri="{D42A27DB-BD31-4B8C-83A1-F6EECF244321}">
                <p14:modId xmlns:p14="http://schemas.microsoft.com/office/powerpoint/2010/main" val="239360004"/>
              </p:ext>
            </p:extLst>
          </p:nvPr>
        </p:nvGraphicFramePr>
        <p:xfrm>
          <a:off x="323850" y="13716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139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Spending More to Establish an Unstable Relationship</a:t>
            </a:r>
            <a:endParaRPr lang="en-US" dirty="0"/>
          </a:p>
        </p:txBody>
      </p:sp>
      <p:sp>
        <p:nvSpPr>
          <p:cNvPr id="44035" name="Content Placeholder 2"/>
          <p:cNvSpPr>
            <a:spLocks noGrp="1"/>
          </p:cNvSpPr>
          <p:nvPr>
            <p:ph idx="1"/>
          </p:nvPr>
        </p:nvSpPr>
        <p:spPr/>
        <p:txBody>
          <a:bodyPr/>
          <a:lstStyle/>
          <a:p>
            <a:pPr>
              <a:spcAft>
                <a:spcPts val="0"/>
              </a:spcAft>
            </a:pPr>
            <a:r>
              <a:rPr lang="en-US" sz="1600" dirty="0" smtClean="0"/>
              <a:t>Advertising Expense, Five Largest Spenders</a:t>
            </a:r>
          </a:p>
          <a:p>
            <a:pPr>
              <a:spcBef>
                <a:spcPts val="0"/>
              </a:spcBef>
            </a:pPr>
            <a:r>
              <a:rPr lang="en-US" sz="1600" b="0" i="1" dirty="0" smtClean="0"/>
              <a:t>($ in millions)</a:t>
            </a:r>
          </a:p>
        </p:txBody>
      </p:sp>
      <p:sp>
        <p:nvSpPr>
          <p:cNvPr id="11" name="Content Placeholder 10"/>
          <p:cNvSpPr>
            <a:spLocks noGrp="1"/>
          </p:cNvSpPr>
          <p:nvPr>
            <p:ph idx="13"/>
          </p:nvPr>
        </p:nvSpPr>
        <p:spPr/>
        <p:txBody>
          <a:bodyPr/>
          <a:lstStyle/>
          <a:p>
            <a:r>
              <a:rPr lang="en-US" dirty="0"/>
              <a:t>Data source: ©A.M. Best Company—used by </a:t>
            </a:r>
            <a:r>
              <a:rPr lang="en-US" dirty="0" smtClean="0"/>
              <a:t>permission, Conning analysis</a:t>
            </a:r>
            <a:endParaRPr lang="en-US" dirty="0"/>
          </a:p>
        </p:txBody>
      </p:sp>
      <p:sp>
        <p:nvSpPr>
          <p:cNvPr id="9" name="Slide Number Placeholder 5"/>
          <p:cNvSpPr>
            <a:spLocks noGrp="1"/>
          </p:cNvSpPr>
          <p:nvPr>
            <p:ph type="sldNum" sz="quarter" idx="14"/>
          </p:nvPr>
        </p:nvSpPr>
        <p:spPr/>
        <p:txBody>
          <a:bodyPr/>
          <a:lstStyle>
            <a:lvl1pPr algn="r" fontAlgn="auto">
              <a:spcBef>
                <a:spcPts val="0"/>
              </a:spcBef>
              <a:spcAft>
                <a:spcPts val="0"/>
              </a:spcAft>
              <a:defRPr sz="900" smtClean="0">
                <a:solidFill>
                  <a:srgbClr val="0D387C"/>
                </a:solidFill>
                <a:latin typeface="+mn-lt"/>
                <a:ea typeface="+mn-ea"/>
                <a:cs typeface="+mn-cs"/>
              </a:defRPr>
            </a:lvl1pPr>
          </a:lstStyle>
          <a:p>
            <a:fld id="{7FA17628-A5F7-4321-86EB-1B4244B85550}" type="slidenum">
              <a:rPr lang="en-US" smtClean="0"/>
              <a:pPr/>
              <a:t>49</a:t>
            </a:fld>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82296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170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insurance Consumer</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8681DD3-4D6C-412E-B878-89BD8C1C6F96}" type="slidenum">
              <a:rPr lang="en-US" smtClean="0"/>
              <a:pPr>
                <a:defRPr/>
              </a:pPr>
              <a:t>5</a:t>
            </a:fld>
            <a:endParaRPr lang="en-US"/>
          </a:p>
        </p:txBody>
      </p:sp>
    </p:spTree>
    <p:extLst>
      <p:ext uri="{BB962C8B-B14F-4D97-AF65-F5344CB8AC3E}">
        <p14:creationId xmlns:p14="http://schemas.microsoft.com/office/powerpoint/2010/main" val="1885264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1373188"/>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Economics of Acquisition Costs: Direct Response and Agency</a:t>
            </a:r>
            <a:endParaRPr lang="en-US" dirty="0"/>
          </a:p>
        </p:txBody>
      </p:sp>
      <p:sp>
        <p:nvSpPr>
          <p:cNvPr id="11" name="Content Placeholder 10"/>
          <p:cNvSpPr>
            <a:spLocks noGrp="1"/>
          </p:cNvSpPr>
          <p:nvPr>
            <p:ph idx="1"/>
          </p:nvPr>
        </p:nvSpPr>
        <p:spPr/>
        <p:txBody>
          <a:bodyPr/>
          <a:lstStyle/>
          <a:p>
            <a:r>
              <a:rPr lang="en-US" sz="1600" dirty="0" smtClean="0"/>
              <a:t>Direct vs. Agency Acquisition Costs</a:t>
            </a:r>
          </a:p>
          <a:p>
            <a:r>
              <a:rPr lang="en-US" sz="1600" dirty="0" smtClean="0"/>
              <a:t>5-Year Account Lifecycle</a:t>
            </a:r>
            <a:endParaRPr lang="en-US" sz="1600" dirty="0"/>
          </a:p>
        </p:txBody>
      </p:sp>
      <p:sp>
        <p:nvSpPr>
          <p:cNvPr id="16" name="Content Placeholder 15"/>
          <p:cNvSpPr>
            <a:spLocks noGrp="1"/>
          </p:cNvSpPr>
          <p:nvPr>
            <p:ph idx="13"/>
          </p:nvPr>
        </p:nvSpPr>
        <p:spPr/>
        <p:txBody>
          <a:bodyPr/>
          <a:lstStyle/>
          <a:p>
            <a:endParaRPr lang="en-US"/>
          </a:p>
        </p:txBody>
      </p:sp>
      <p:sp>
        <p:nvSpPr>
          <p:cNvPr id="5" name="Slide Number Placeholder 4"/>
          <p:cNvSpPr>
            <a:spLocks noGrp="1"/>
          </p:cNvSpPr>
          <p:nvPr>
            <p:ph type="sldNum" sz="quarter" idx="14"/>
          </p:nvPr>
        </p:nvSpPr>
        <p:spPr/>
        <p:txBody>
          <a:bodyPr/>
          <a:lstStyle/>
          <a:p>
            <a:fld id="{DA7743F9-3CB3-4EC8-B03A-1EF288703B8D}" type="slidenum">
              <a:rPr lang="en-US" smtClean="0"/>
              <a:pPr/>
              <a:t>50</a:t>
            </a:fld>
            <a:endParaRPr lang="en-US"/>
          </a:p>
        </p:txBody>
      </p:sp>
      <p:sp>
        <p:nvSpPr>
          <p:cNvPr id="7" name="Text Box 49"/>
          <p:cNvSpPr txBox="1">
            <a:spLocks noChangeArrowheads="1"/>
          </p:cNvSpPr>
          <p:nvPr/>
        </p:nvSpPr>
        <p:spPr bwMode="auto">
          <a:xfrm>
            <a:off x="323956" y="5393868"/>
            <a:ext cx="8503867" cy="307777"/>
          </a:xfrm>
          <a:prstGeom prst="rect">
            <a:avLst/>
          </a:prstGeom>
          <a:solidFill>
            <a:schemeClr val="tx2">
              <a:lumMod val="10000"/>
              <a:lumOff val="90000"/>
            </a:schemeClr>
          </a:solidFill>
          <a:ln w="9525">
            <a:solidFill>
              <a:schemeClr val="tx1"/>
            </a:solidFill>
            <a:miter lim="800000"/>
            <a:headEnd/>
            <a:tailEnd/>
          </a:ln>
          <a:effectLst/>
          <a:extLst/>
        </p:spPr>
        <p:txBody>
          <a:bodyPr wrap="square">
            <a:spAutoFit/>
          </a:bodyPr>
          <a:lstStyle/>
          <a:p>
            <a:pPr>
              <a:spcBef>
                <a:spcPct val="50000"/>
              </a:spcBef>
            </a:pPr>
            <a:r>
              <a:rPr lang="en-GB" altLang="en-US" sz="1400" i="1" dirty="0"/>
              <a:t>The example assumes that underwriting and policy issuance expenses are similar for each </a:t>
            </a:r>
            <a:r>
              <a:rPr lang="en-GB" altLang="en-US" sz="1400" i="1" dirty="0" smtClean="0"/>
              <a:t>insurer.</a:t>
            </a:r>
            <a:endParaRPr lang="en-GB" altLang="en-US" sz="1400" i="1" dirty="0"/>
          </a:p>
        </p:txBody>
      </p:sp>
    </p:spTree>
    <p:extLst>
      <p:ext uri="{BB962C8B-B14F-4D97-AF65-F5344CB8AC3E}">
        <p14:creationId xmlns:p14="http://schemas.microsoft.com/office/powerpoint/2010/main" val="9548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Increasing Competition: Rise of Aggregators</a:t>
            </a:r>
          </a:p>
        </p:txBody>
      </p:sp>
      <p:pic>
        <p:nvPicPr>
          <p:cNvPr id="43011" name="Picture 2" descr="C:\Users\amxdob\AppData\Local\Microsoft\Windows\Temporary Internet Files\Content.IE5\1KAWSJXV\MC900433943[1].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416857" y="2775395"/>
            <a:ext cx="1714500" cy="1714500"/>
          </a:xfr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3"/>
          </p:nvPr>
        </p:nvSpPr>
        <p:spPr/>
        <p:txBody>
          <a:bodyPr/>
          <a:lstStyle/>
          <a:p>
            <a:endParaRPr lang="en-US"/>
          </a:p>
        </p:txBody>
      </p:sp>
      <p:pic>
        <p:nvPicPr>
          <p:cNvPr id="43012" name="Picture 4" descr="http://www.aig.com/Chartis/internet/US/en/logo-tile_tcm3171-43944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795338"/>
            <a:ext cx="12858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descr="Safeco Insurance: A Liberty Mutual Compa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2651125"/>
            <a:ext cx="2000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0" descr="Travelers 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513" y="3754438"/>
            <a:ext cx="1647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4" descr="The Hartford">
            <a:hlinkClick r:id="rId8" tooltip="thehartford.com"/>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1675" y="4497388"/>
            <a:ext cx="7429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8" descr="Mercury Insurance Group">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5543550"/>
            <a:ext cx="13239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8" name="Straight Arrow Connector 7"/>
          <p:cNvCxnSpPr>
            <a:cxnSpLocks noChangeShapeType="1"/>
          </p:cNvCxnSpPr>
          <p:nvPr/>
        </p:nvCxnSpPr>
        <p:spPr bwMode="auto">
          <a:xfrm>
            <a:off x="4248150" y="1490663"/>
            <a:ext cx="1133475" cy="14081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19" name="Straight Arrow Connector 9"/>
          <p:cNvCxnSpPr>
            <a:cxnSpLocks noChangeShapeType="1"/>
          </p:cNvCxnSpPr>
          <p:nvPr/>
        </p:nvCxnSpPr>
        <p:spPr bwMode="auto">
          <a:xfrm>
            <a:off x="3590925" y="2314575"/>
            <a:ext cx="1581150" cy="8318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0" name="Straight Arrow Connector 11"/>
          <p:cNvCxnSpPr>
            <a:cxnSpLocks noChangeShapeType="1"/>
          </p:cNvCxnSpPr>
          <p:nvPr/>
        </p:nvCxnSpPr>
        <p:spPr bwMode="auto">
          <a:xfrm>
            <a:off x="2714625" y="3146425"/>
            <a:ext cx="2390775" cy="2540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1" name="Straight Arrow Connector 13"/>
          <p:cNvCxnSpPr>
            <a:cxnSpLocks noChangeShapeType="1"/>
          </p:cNvCxnSpPr>
          <p:nvPr/>
        </p:nvCxnSpPr>
        <p:spPr bwMode="auto">
          <a:xfrm flipV="1">
            <a:off x="2446338" y="3754438"/>
            <a:ext cx="2659062" cy="342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2" name="Straight Arrow Connector 15"/>
          <p:cNvCxnSpPr>
            <a:cxnSpLocks noChangeShapeType="1"/>
          </p:cNvCxnSpPr>
          <p:nvPr/>
        </p:nvCxnSpPr>
        <p:spPr bwMode="auto">
          <a:xfrm flipV="1">
            <a:off x="2843213" y="4097338"/>
            <a:ext cx="2262187" cy="7572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3" name="Straight Arrow Connector 17"/>
          <p:cNvCxnSpPr>
            <a:cxnSpLocks noChangeShapeType="1"/>
          </p:cNvCxnSpPr>
          <p:nvPr/>
        </p:nvCxnSpPr>
        <p:spPr bwMode="auto">
          <a:xfrm flipV="1">
            <a:off x="4167188" y="4333875"/>
            <a:ext cx="1214437" cy="12096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2466" name="Picture 2" descr="http://www.marketing-works-agency.com/wp-content/uploads/2010/10/progressive_logo5.png"/>
          <p:cNvPicPr>
            <a:picLocks noChangeAspect="1" noChangeArrowheads="1"/>
          </p:cNvPicPr>
          <p:nvPr/>
        </p:nvPicPr>
        <p:blipFill rotWithShape="1">
          <a:blip r:embed="rId12">
            <a:extLst>
              <a:ext uri="{28A0092B-C50C-407E-A947-70E740481C1C}">
                <a14:useLocalDpi xmlns:a14="http://schemas.microsoft.com/office/drawing/2010/main" val="0"/>
              </a:ext>
            </a:extLst>
          </a:blip>
          <a:srcRect t="54049" b="16412"/>
          <a:stretch/>
        </p:blipFill>
        <p:spPr bwMode="auto">
          <a:xfrm>
            <a:off x="155577" y="1554482"/>
            <a:ext cx="3403175" cy="653422"/>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5"/>
          <p:cNvSpPr txBox="1">
            <a:spLocks/>
          </p:cNvSpPr>
          <p:nvPr/>
        </p:nvSpPr>
        <p:spPr>
          <a:xfrm>
            <a:off x="8660350" y="6494463"/>
            <a:ext cx="393163" cy="292100"/>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fld id="{D31D2B5D-953E-4295-8F67-B0AFD0532DFD}" type="slidenum">
              <a:rPr lang="en-US" sz="900" smtClean="0">
                <a:solidFill>
                  <a:srgbClr val="002060"/>
                </a:solidFill>
              </a:rPr>
              <a:pPr algn="r"/>
              <a:t>51</a:t>
            </a:fld>
            <a:endParaRPr lang="en-US" sz="900" dirty="0">
              <a:solidFill>
                <a:srgbClr val="002060"/>
              </a:solidFill>
            </a:endParaRPr>
          </a:p>
        </p:txBody>
      </p:sp>
      <p:pic>
        <p:nvPicPr>
          <p:cNvPr id="18" name="Picture 5" descr="Goog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05400" y="655636"/>
            <a:ext cx="1828800" cy="64585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7"/>
          <p:cNvCxnSpPr>
            <a:cxnSpLocks noChangeShapeType="1"/>
            <a:stCxn id="18" idx="2"/>
          </p:cNvCxnSpPr>
          <p:nvPr/>
        </p:nvCxnSpPr>
        <p:spPr bwMode="auto">
          <a:xfrm flipH="1">
            <a:off x="5871411" y="1301495"/>
            <a:ext cx="148389" cy="1473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79698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Behavior Is Shifting Too</a:t>
            </a:r>
            <a:endParaRPr lang="en-US" dirty="0"/>
          </a:p>
        </p:txBody>
      </p:sp>
      <p:sp>
        <p:nvSpPr>
          <p:cNvPr id="3" name="Content Placeholder 2"/>
          <p:cNvSpPr>
            <a:spLocks noGrp="1"/>
          </p:cNvSpPr>
          <p:nvPr>
            <p:ph idx="1"/>
          </p:nvPr>
        </p:nvSpPr>
        <p:spPr/>
        <p:txBody>
          <a:bodyPr/>
          <a:lstStyle/>
          <a:p>
            <a:r>
              <a:rPr lang="en-US" dirty="0" smtClean="0"/>
              <a:t>What Is Driving Channel Evolution?</a:t>
            </a:r>
          </a:p>
          <a:p>
            <a:pPr lvl="1"/>
            <a:r>
              <a:rPr lang="en-US" sz="2000" dirty="0" smtClean="0">
                <a:solidFill>
                  <a:srgbClr val="FF0000"/>
                </a:solidFill>
              </a:rPr>
              <a:t>Gathering information online</a:t>
            </a:r>
            <a:r>
              <a:rPr lang="en-US" sz="2000" dirty="0" smtClean="0"/>
              <a:t> is the most popular auto insurance shopping method</a:t>
            </a:r>
          </a:p>
          <a:p>
            <a:pPr lvl="1"/>
            <a:r>
              <a:rPr lang="en-US" sz="2000" dirty="0" smtClean="0"/>
              <a:t>Increasing </a:t>
            </a:r>
            <a:r>
              <a:rPr lang="en-US" sz="2000" dirty="0" smtClean="0">
                <a:solidFill>
                  <a:srgbClr val="FF0000"/>
                </a:solidFill>
              </a:rPr>
              <a:t>sophistication of pricing models </a:t>
            </a:r>
            <a:r>
              <a:rPr lang="en-US" sz="2000" dirty="0" smtClean="0"/>
              <a:t>reduces the need for front-line underwriting (McKinsey)</a:t>
            </a:r>
          </a:p>
          <a:p>
            <a:pPr lvl="1"/>
            <a:r>
              <a:rPr lang="en-US" sz="2000" dirty="0" smtClean="0">
                <a:solidFill>
                  <a:srgbClr val="FF0000"/>
                </a:solidFill>
              </a:rPr>
              <a:t>Trust in online financial transactions </a:t>
            </a:r>
            <a:r>
              <a:rPr lang="en-US" sz="2000" dirty="0" smtClean="0"/>
              <a:t>is high (88% of customers bank online)</a:t>
            </a:r>
          </a:p>
          <a:p>
            <a:pPr lvl="1"/>
            <a:r>
              <a:rPr lang="en-US" sz="2000" dirty="0" smtClean="0"/>
              <a:t>Insurance customer </a:t>
            </a:r>
            <a:r>
              <a:rPr lang="en-US" sz="2000" dirty="0" smtClean="0">
                <a:solidFill>
                  <a:srgbClr val="FF0000"/>
                </a:solidFill>
              </a:rPr>
              <a:t>satisfaction is highest </a:t>
            </a:r>
            <a:r>
              <a:rPr lang="en-US" sz="2000" dirty="0" smtClean="0"/>
              <a:t>among those who interact with their insurer </a:t>
            </a:r>
            <a:r>
              <a:rPr lang="en-US" sz="2000" dirty="0" smtClean="0">
                <a:solidFill>
                  <a:srgbClr val="FF0000"/>
                </a:solidFill>
              </a:rPr>
              <a:t>through the agent and emerging channels </a:t>
            </a:r>
            <a:r>
              <a:rPr lang="en-US" sz="2000" dirty="0" smtClean="0"/>
              <a:t>(</a:t>
            </a:r>
            <a:r>
              <a:rPr lang="en-US" sz="2000" dirty="0" err="1" smtClean="0"/>
              <a:t>JDPower</a:t>
            </a:r>
            <a:r>
              <a:rPr lang="en-US" sz="2000" dirty="0" smtClean="0"/>
              <a:t>)</a:t>
            </a:r>
          </a:p>
          <a:p>
            <a:pPr lvl="1"/>
            <a:r>
              <a:rPr lang="en-US" sz="2000" dirty="0" smtClean="0"/>
              <a:t>Customer expectations of insurance is </a:t>
            </a:r>
            <a:r>
              <a:rPr lang="en-US" sz="2000" dirty="0" smtClean="0">
                <a:solidFill>
                  <a:srgbClr val="FF0000"/>
                </a:solidFill>
              </a:rPr>
              <a:t>influenced by interactions with other retailers </a:t>
            </a:r>
          </a:p>
          <a:p>
            <a:pPr lvl="1"/>
            <a:r>
              <a:rPr lang="en-US" sz="2000" dirty="0" smtClean="0"/>
              <a:t>Shopping and buying </a:t>
            </a:r>
            <a:r>
              <a:rPr lang="en-US" sz="2000" dirty="0" smtClean="0">
                <a:solidFill>
                  <a:srgbClr val="FF0000"/>
                </a:solidFill>
              </a:rPr>
              <a:t>habits vary by demographic group</a:t>
            </a:r>
            <a:endParaRPr lang="en-US" sz="2000" dirty="0">
              <a:solidFill>
                <a:srgbClr val="FF0000"/>
              </a:solidFill>
            </a:endParaRPr>
          </a:p>
        </p:txBody>
      </p:sp>
      <p:sp>
        <p:nvSpPr>
          <p:cNvPr id="16" name="Content Placeholder 15"/>
          <p:cNvSpPr>
            <a:spLocks noGrp="1"/>
          </p:cNvSpPr>
          <p:nvPr>
            <p:ph idx="13"/>
          </p:nvPr>
        </p:nvSpPr>
        <p:spPr/>
        <p:txBody>
          <a:bodyPr/>
          <a:lstStyle/>
          <a:p>
            <a:endParaRPr lang="en-US"/>
          </a:p>
        </p:txBody>
      </p:sp>
      <p:sp>
        <p:nvSpPr>
          <p:cNvPr id="5" name="Slide Number Placeholder 5"/>
          <p:cNvSpPr>
            <a:spLocks noGrp="1"/>
          </p:cNvSpPr>
          <p:nvPr>
            <p:ph type="sldNum" sz="quarter" idx="14"/>
          </p:nvPr>
        </p:nvSpPr>
        <p:spPr/>
        <p:txBody>
          <a:bodyPr/>
          <a:lstStyle>
            <a:lvl1pPr algn="r" fontAlgn="auto">
              <a:spcBef>
                <a:spcPts val="0"/>
              </a:spcBef>
              <a:spcAft>
                <a:spcPts val="0"/>
              </a:spcAft>
              <a:defRPr sz="900" smtClean="0">
                <a:solidFill>
                  <a:srgbClr val="0D387C"/>
                </a:solidFill>
                <a:latin typeface="+mn-lt"/>
                <a:ea typeface="+mn-ea"/>
                <a:cs typeface="+mn-cs"/>
              </a:defRPr>
            </a:lvl1pPr>
          </a:lstStyle>
          <a:p>
            <a:fld id="{7FA17628-A5F7-4321-86EB-1B4244B85550}" type="slidenum">
              <a:rPr lang="en-US" smtClean="0"/>
              <a:pPr/>
              <a:t>52</a:t>
            </a:fld>
            <a:endParaRPr lang="en-US"/>
          </a:p>
        </p:txBody>
      </p:sp>
    </p:spTree>
    <p:extLst>
      <p:ext uri="{BB962C8B-B14F-4D97-AF65-F5344CB8AC3E}">
        <p14:creationId xmlns:p14="http://schemas.microsoft.com/office/powerpoint/2010/main" val="1961689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Allstate Addressing Array of Consumer Preferences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9665449"/>
              </p:ext>
            </p:extLst>
          </p:nvPr>
        </p:nvGraphicFramePr>
        <p:xfrm>
          <a:off x="323850" y="1071608"/>
          <a:ext cx="8496300" cy="4637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3"/>
          </p:nvPr>
        </p:nvSpPr>
        <p:spPr/>
        <p:txBody>
          <a:bodyPr/>
          <a:lstStyle/>
          <a:p>
            <a:endParaRPr lang="en-US"/>
          </a:p>
        </p:txBody>
      </p:sp>
      <p:sp>
        <p:nvSpPr>
          <p:cNvPr id="5" name="TextBox 4"/>
          <p:cNvSpPr txBox="1"/>
          <p:nvPr/>
        </p:nvSpPr>
        <p:spPr>
          <a:xfrm>
            <a:off x="749508" y="3057395"/>
            <a:ext cx="1364105" cy="830997"/>
          </a:xfrm>
          <a:prstGeom prst="rect">
            <a:avLst/>
          </a:prstGeom>
          <a:noFill/>
        </p:spPr>
        <p:txBody>
          <a:bodyPr wrap="square" rtlCol="0">
            <a:spAutoFit/>
          </a:bodyPr>
          <a:lstStyle/>
          <a:p>
            <a:r>
              <a:rPr lang="en-US" b="1" i="1" dirty="0" smtClean="0"/>
              <a:t>Local Advice</a:t>
            </a:r>
            <a:endParaRPr lang="en-US" b="1" i="1" dirty="0"/>
          </a:p>
        </p:txBody>
      </p:sp>
      <p:sp>
        <p:nvSpPr>
          <p:cNvPr id="6" name="TextBox 5"/>
          <p:cNvSpPr txBox="1"/>
          <p:nvPr/>
        </p:nvSpPr>
        <p:spPr>
          <a:xfrm>
            <a:off x="7006662" y="3096611"/>
            <a:ext cx="1364105" cy="830997"/>
          </a:xfrm>
          <a:prstGeom prst="rect">
            <a:avLst/>
          </a:prstGeom>
          <a:noFill/>
        </p:spPr>
        <p:txBody>
          <a:bodyPr wrap="square" rtlCol="0">
            <a:spAutoFit/>
          </a:bodyPr>
          <a:lstStyle/>
          <a:p>
            <a:r>
              <a:rPr lang="en-US" b="1" i="1" dirty="0" smtClean="0"/>
              <a:t>Self-Service</a:t>
            </a:r>
            <a:endParaRPr lang="en-US" b="1" i="1" dirty="0"/>
          </a:p>
        </p:txBody>
      </p:sp>
      <p:sp>
        <p:nvSpPr>
          <p:cNvPr id="7" name="TextBox 6"/>
          <p:cNvSpPr txBox="1"/>
          <p:nvPr/>
        </p:nvSpPr>
        <p:spPr>
          <a:xfrm>
            <a:off x="3917429" y="511727"/>
            <a:ext cx="1364105" cy="830997"/>
          </a:xfrm>
          <a:prstGeom prst="rect">
            <a:avLst/>
          </a:prstGeom>
          <a:noFill/>
        </p:spPr>
        <p:txBody>
          <a:bodyPr wrap="square" rtlCol="0">
            <a:spAutoFit/>
          </a:bodyPr>
          <a:lstStyle/>
          <a:p>
            <a:pPr algn="ctr"/>
            <a:r>
              <a:rPr lang="en-US" b="1" i="1" dirty="0" smtClean="0"/>
              <a:t>Brand Neutral</a:t>
            </a:r>
            <a:endParaRPr lang="en-US" b="1" i="1" dirty="0"/>
          </a:p>
        </p:txBody>
      </p:sp>
      <p:sp>
        <p:nvSpPr>
          <p:cNvPr id="8" name="TextBox 7"/>
          <p:cNvSpPr txBox="1"/>
          <p:nvPr/>
        </p:nvSpPr>
        <p:spPr>
          <a:xfrm>
            <a:off x="3771406" y="5755664"/>
            <a:ext cx="1618937" cy="830997"/>
          </a:xfrm>
          <a:prstGeom prst="rect">
            <a:avLst/>
          </a:prstGeom>
          <a:noFill/>
        </p:spPr>
        <p:txBody>
          <a:bodyPr wrap="square" rtlCol="0">
            <a:spAutoFit/>
          </a:bodyPr>
          <a:lstStyle/>
          <a:p>
            <a:pPr algn="ctr"/>
            <a:r>
              <a:rPr lang="en-US" b="1" i="1" dirty="0" smtClean="0"/>
              <a:t>Brand Sensitive</a:t>
            </a:r>
            <a:endParaRPr lang="en-US" b="1" i="1" dirty="0"/>
          </a:p>
        </p:txBody>
      </p:sp>
      <p:sp>
        <p:nvSpPr>
          <p:cNvPr id="9" name="Text Box 19"/>
          <p:cNvSpPr txBox="1">
            <a:spLocks noChangeArrowheads="1"/>
          </p:cNvSpPr>
          <p:nvPr/>
        </p:nvSpPr>
        <p:spPr bwMode="auto">
          <a:xfrm>
            <a:off x="405442" y="6096579"/>
            <a:ext cx="465695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000" dirty="0"/>
              <a:t>Source</a:t>
            </a:r>
            <a:r>
              <a:rPr lang="en-US" sz="1000" dirty="0" smtClean="0"/>
              <a:t>: Allstate 2012 Annual Report</a:t>
            </a:r>
            <a:endParaRPr lang="en-US" sz="1000" dirty="0"/>
          </a:p>
        </p:txBody>
      </p:sp>
      <p:sp>
        <p:nvSpPr>
          <p:cNvPr id="10"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53</a:t>
            </a:fld>
            <a:endParaRPr lang="en-US"/>
          </a:p>
        </p:txBody>
      </p:sp>
    </p:spTree>
    <p:extLst>
      <p:ext uri="{BB962C8B-B14F-4D97-AF65-F5344CB8AC3E}">
        <p14:creationId xmlns:p14="http://schemas.microsoft.com/office/powerpoint/2010/main" val="3806829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Insurers Are Pursuing Multichannel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940823"/>
              </p:ext>
            </p:extLst>
          </p:nvPr>
        </p:nvGraphicFramePr>
        <p:xfrm>
          <a:off x="323850" y="1082841"/>
          <a:ext cx="8496300" cy="4625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3"/>
          </p:nvPr>
        </p:nvSpPr>
        <p:spPr/>
        <p:txBody>
          <a:bodyPr/>
          <a:lstStyle/>
          <a:p>
            <a:endParaRPr lang="en-US"/>
          </a:p>
        </p:txBody>
      </p:sp>
      <p:sp>
        <p:nvSpPr>
          <p:cNvPr id="5" name="TextBox 4"/>
          <p:cNvSpPr txBox="1"/>
          <p:nvPr/>
        </p:nvSpPr>
        <p:spPr>
          <a:xfrm>
            <a:off x="990148" y="3129587"/>
            <a:ext cx="1364105" cy="830997"/>
          </a:xfrm>
          <a:prstGeom prst="rect">
            <a:avLst/>
          </a:prstGeom>
          <a:noFill/>
        </p:spPr>
        <p:txBody>
          <a:bodyPr wrap="square" rtlCol="0">
            <a:spAutoFit/>
          </a:bodyPr>
          <a:lstStyle/>
          <a:p>
            <a:r>
              <a:rPr lang="en-US" b="1" i="1" dirty="0" smtClean="0"/>
              <a:t>Local Advice</a:t>
            </a:r>
            <a:endParaRPr lang="en-US" b="1" i="1" dirty="0"/>
          </a:p>
        </p:txBody>
      </p:sp>
      <p:sp>
        <p:nvSpPr>
          <p:cNvPr id="6" name="TextBox 5"/>
          <p:cNvSpPr txBox="1"/>
          <p:nvPr/>
        </p:nvSpPr>
        <p:spPr>
          <a:xfrm>
            <a:off x="6958534" y="3084579"/>
            <a:ext cx="1364105" cy="830997"/>
          </a:xfrm>
          <a:prstGeom prst="rect">
            <a:avLst/>
          </a:prstGeom>
          <a:noFill/>
        </p:spPr>
        <p:txBody>
          <a:bodyPr wrap="square" rtlCol="0">
            <a:spAutoFit/>
          </a:bodyPr>
          <a:lstStyle/>
          <a:p>
            <a:r>
              <a:rPr lang="en-US" b="1" i="1" dirty="0" smtClean="0"/>
              <a:t>Self-Service</a:t>
            </a:r>
            <a:endParaRPr lang="en-US" b="1" i="1" dirty="0"/>
          </a:p>
        </p:txBody>
      </p:sp>
      <p:sp>
        <p:nvSpPr>
          <p:cNvPr id="7" name="TextBox 6"/>
          <p:cNvSpPr txBox="1"/>
          <p:nvPr/>
        </p:nvSpPr>
        <p:spPr>
          <a:xfrm>
            <a:off x="3917429" y="511727"/>
            <a:ext cx="1364105" cy="830997"/>
          </a:xfrm>
          <a:prstGeom prst="rect">
            <a:avLst/>
          </a:prstGeom>
          <a:noFill/>
        </p:spPr>
        <p:txBody>
          <a:bodyPr wrap="square" rtlCol="0">
            <a:spAutoFit/>
          </a:bodyPr>
          <a:lstStyle/>
          <a:p>
            <a:pPr algn="ctr"/>
            <a:r>
              <a:rPr lang="en-US" b="1" i="1" dirty="0" smtClean="0"/>
              <a:t>Brand Neutral</a:t>
            </a:r>
            <a:endParaRPr lang="en-US" b="1" i="1" dirty="0"/>
          </a:p>
        </p:txBody>
      </p:sp>
      <p:sp>
        <p:nvSpPr>
          <p:cNvPr id="8" name="TextBox 7"/>
          <p:cNvSpPr txBox="1"/>
          <p:nvPr/>
        </p:nvSpPr>
        <p:spPr>
          <a:xfrm>
            <a:off x="3807502" y="5683472"/>
            <a:ext cx="1618937" cy="830997"/>
          </a:xfrm>
          <a:prstGeom prst="rect">
            <a:avLst/>
          </a:prstGeom>
          <a:noFill/>
        </p:spPr>
        <p:txBody>
          <a:bodyPr wrap="square" rtlCol="0">
            <a:spAutoFit/>
          </a:bodyPr>
          <a:lstStyle/>
          <a:p>
            <a:pPr algn="ctr"/>
            <a:r>
              <a:rPr lang="en-US" b="1" i="1" dirty="0" smtClean="0"/>
              <a:t>Brand Sensitive</a:t>
            </a:r>
            <a:endParaRPr lang="en-US" b="1" i="1" dirty="0"/>
          </a:p>
        </p:txBody>
      </p:sp>
      <p:sp>
        <p:nvSpPr>
          <p:cNvPr id="9"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54</a:t>
            </a:fld>
            <a:endParaRPr lang="en-US"/>
          </a:p>
        </p:txBody>
      </p:sp>
    </p:spTree>
    <p:extLst>
      <p:ext uri="{BB962C8B-B14F-4D97-AF65-F5344CB8AC3E}">
        <p14:creationId xmlns:p14="http://schemas.microsoft.com/office/powerpoint/2010/main" val="26570372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Direct Response Still More Prominent in Auto</a:t>
            </a:r>
            <a:endParaRPr lang="en-US" sz="2400" dirty="0"/>
          </a:p>
        </p:txBody>
      </p:sp>
      <p:sp>
        <p:nvSpPr>
          <p:cNvPr id="3" name="Content Placeholder 2"/>
          <p:cNvSpPr>
            <a:spLocks noGrp="1"/>
          </p:cNvSpPr>
          <p:nvPr>
            <p:ph idx="1"/>
          </p:nvPr>
        </p:nvSpPr>
        <p:spPr/>
        <p:txBody>
          <a:bodyPr/>
          <a:lstStyle/>
          <a:p>
            <a:r>
              <a:rPr lang="en-US" sz="1600" dirty="0" smtClean="0"/>
              <a:t>Personal Auto Premium Distribution by Channel</a:t>
            </a:r>
            <a:endParaRPr lang="en-US" sz="1600" dirty="0"/>
          </a:p>
        </p:txBody>
      </p:sp>
      <p:sp>
        <p:nvSpPr>
          <p:cNvPr id="10" name="Content Placeholder 9"/>
          <p:cNvSpPr>
            <a:spLocks noGrp="1"/>
          </p:cNvSpPr>
          <p:nvPr>
            <p:ph idx="13"/>
          </p:nvPr>
        </p:nvSpPr>
        <p:spPr/>
        <p:txBody>
          <a:bodyPr/>
          <a:lstStyle/>
          <a:p>
            <a:r>
              <a:rPr lang="en-US" sz="1600" dirty="0" smtClean="0"/>
              <a:t>Homeowners Premium Distribution by Channel</a:t>
            </a:r>
            <a:endParaRPr lang="en-US" sz="1600" dirty="0"/>
          </a:p>
        </p:txBody>
      </p:sp>
      <p:sp>
        <p:nvSpPr>
          <p:cNvPr id="11" name="Content Placeholder 10"/>
          <p:cNvSpPr>
            <a:spLocks noGrp="1"/>
          </p:cNvSpPr>
          <p:nvPr>
            <p:ph idx="16"/>
          </p:nvPr>
        </p:nvSpPr>
        <p:spPr>
          <a:xfrm>
            <a:off x="323903" y="5876854"/>
            <a:ext cx="8496248" cy="644769"/>
          </a:xfrm>
        </p:spPr>
        <p:txBody>
          <a:bodyPr/>
          <a:lstStyle/>
          <a:p>
            <a:r>
              <a:rPr lang="en-US" dirty="0"/>
              <a:t>Data source: ©A.M. Best Company—used by permission; Company GAAP filings; Investor presentations; Company news releases; Conning analysis</a:t>
            </a:r>
          </a:p>
        </p:txBody>
      </p:sp>
      <p:sp>
        <p:nvSpPr>
          <p:cNvPr id="9" name="Slide Number Placeholder 5"/>
          <p:cNvSpPr>
            <a:spLocks noGrp="1"/>
          </p:cNvSpPr>
          <p:nvPr>
            <p:ph type="sldNum" sz="quarter" idx="17"/>
          </p:nvPr>
        </p:nvSpPr>
        <p:spPr>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55</a:t>
            </a:fld>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1600"/>
            <a:ext cx="4251325"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4244975"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6914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695007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Title 1"/>
          <p:cNvSpPr>
            <a:spLocks noGrp="1"/>
          </p:cNvSpPr>
          <p:nvPr>
            <p:ph type="title"/>
          </p:nvPr>
        </p:nvSpPr>
        <p:spPr/>
        <p:txBody>
          <a:bodyPr/>
          <a:lstStyle/>
          <a:p>
            <a:r>
              <a:rPr lang="en-US" altLang="en-US" sz="2000" dirty="0" smtClean="0"/>
              <a:t>Auto Frequency Improvements …</a:t>
            </a:r>
            <a:r>
              <a:rPr lang="en-US" sz="2000" dirty="0"/>
              <a:t> </a:t>
            </a:r>
            <a:r>
              <a:rPr lang="en-US" sz="2000" dirty="0" smtClean="0"/>
              <a:t>Challenge to the </a:t>
            </a:r>
            <a:r>
              <a:rPr lang="en-US" sz="2000" dirty="0"/>
              <a:t>Auto Market?</a:t>
            </a:r>
            <a:endParaRPr lang="en-US" altLang="en-US" sz="2000" dirty="0" smtClean="0"/>
          </a:p>
        </p:txBody>
      </p:sp>
      <p:sp>
        <p:nvSpPr>
          <p:cNvPr id="4" name="Content Placeholder 3"/>
          <p:cNvSpPr>
            <a:spLocks noGrp="1"/>
          </p:cNvSpPr>
          <p:nvPr>
            <p:ph idx="13"/>
          </p:nvPr>
        </p:nvSpPr>
        <p:spPr/>
        <p:txBody>
          <a:bodyPr/>
          <a:lstStyle/>
          <a:p>
            <a:r>
              <a:rPr lang="en-US" altLang="en-US" dirty="0"/>
              <a:t>Source: ISO Fast Track; Conning </a:t>
            </a:r>
            <a:r>
              <a:rPr lang="en-US" altLang="en-US" dirty="0" smtClean="0"/>
              <a:t>analysis</a:t>
            </a:r>
            <a:endParaRPr lang="en-US" altLang="en-US" dirty="0"/>
          </a:p>
        </p:txBody>
      </p:sp>
      <p:sp>
        <p:nvSpPr>
          <p:cNvPr id="11" name="TextBox 10"/>
          <p:cNvSpPr txBox="1"/>
          <p:nvPr/>
        </p:nvSpPr>
        <p:spPr>
          <a:xfrm>
            <a:off x="320040" y="685800"/>
            <a:ext cx="1746619" cy="3731791"/>
          </a:xfrm>
          <a:prstGeom prst="rect">
            <a:avLst/>
          </a:prstGeom>
          <a:noFill/>
          <a:ln>
            <a:noFill/>
          </a:ln>
        </p:spPr>
        <p:txBody>
          <a:bodyPr wrap="square" rtlCol="0">
            <a:spAutoFit/>
          </a:bodyPr>
          <a:lstStyle/>
          <a:p>
            <a:pPr>
              <a:spcAft>
                <a:spcPts val="1200"/>
              </a:spcAft>
            </a:pPr>
            <a:r>
              <a:rPr lang="en-US" sz="1200" b="1" dirty="0" smtClean="0"/>
              <a:t>Contributors to Frequency </a:t>
            </a:r>
            <a:r>
              <a:rPr lang="en-US" sz="1200" b="1" dirty="0"/>
              <a:t>T</a:t>
            </a:r>
            <a:r>
              <a:rPr lang="en-US" sz="1200" b="1" dirty="0" smtClean="0"/>
              <a:t>rends</a:t>
            </a:r>
          </a:p>
          <a:p>
            <a:pPr>
              <a:lnSpc>
                <a:spcPct val="150000"/>
              </a:lnSpc>
              <a:spcBef>
                <a:spcPts val="300"/>
              </a:spcBef>
              <a:buClr>
                <a:srgbClr val="5091CD"/>
              </a:buClr>
              <a:buSzPct val="65000"/>
            </a:pPr>
            <a:r>
              <a:rPr lang="en-US" sz="1200" dirty="0" smtClean="0"/>
              <a:t>Graduated driver laws</a:t>
            </a:r>
          </a:p>
          <a:p>
            <a:pPr>
              <a:lnSpc>
                <a:spcPct val="150000"/>
              </a:lnSpc>
              <a:spcBef>
                <a:spcPts val="300"/>
              </a:spcBef>
              <a:buClr>
                <a:srgbClr val="5091CD"/>
              </a:buClr>
              <a:buSzPct val="65000"/>
            </a:pPr>
            <a:r>
              <a:rPr lang="en-US" sz="1200" dirty="0" smtClean="0"/>
              <a:t>DUI enforcement</a:t>
            </a:r>
          </a:p>
          <a:p>
            <a:pPr>
              <a:lnSpc>
                <a:spcPct val="150000"/>
              </a:lnSpc>
              <a:spcBef>
                <a:spcPts val="300"/>
              </a:spcBef>
              <a:buClr>
                <a:srgbClr val="5091CD"/>
              </a:buClr>
              <a:buSzPct val="65000"/>
            </a:pPr>
            <a:r>
              <a:rPr lang="en-US" sz="1200" dirty="0" smtClean="0"/>
              <a:t>Safer roads</a:t>
            </a:r>
          </a:p>
          <a:p>
            <a:pPr>
              <a:lnSpc>
                <a:spcPct val="150000"/>
              </a:lnSpc>
              <a:spcBef>
                <a:spcPts val="300"/>
              </a:spcBef>
              <a:buClr>
                <a:srgbClr val="5091CD"/>
              </a:buClr>
              <a:buSzPct val="65000"/>
            </a:pPr>
            <a:r>
              <a:rPr lang="en-US" sz="1200" dirty="0" smtClean="0"/>
              <a:t>Anti-lock brakes</a:t>
            </a:r>
          </a:p>
          <a:p>
            <a:pPr>
              <a:lnSpc>
                <a:spcPct val="150000"/>
              </a:lnSpc>
              <a:spcBef>
                <a:spcPts val="300"/>
              </a:spcBef>
              <a:buClr>
                <a:srgbClr val="5091CD"/>
              </a:buClr>
              <a:buSzPct val="65000"/>
            </a:pPr>
            <a:r>
              <a:rPr lang="en-US" sz="1200" dirty="0" smtClean="0"/>
              <a:t>Reduced miles traveled</a:t>
            </a:r>
          </a:p>
          <a:p>
            <a:pPr>
              <a:lnSpc>
                <a:spcPct val="150000"/>
              </a:lnSpc>
              <a:spcBef>
                <a:spcPts val="300"/>
              </a:spcBef>
              <a:buClr>
                <a:srgbClr val="5091CD"/>
              </a:buClr>
              <a:buSzPct val="65000"/>
            </a:pPr>
            <a:r>
              <a:rPr lang="en-US" sz="1200" dirty="0" smtClean="0"/>
              <a:t>Driver monitoring</a:t>
            </a:r>
          </a:p>
          <a:p>
            <a:pPr>
              <a:lnSpc>
                <a:spcPct val="150000"/>
              </a:lnSpc>
              <a:spcBef>
                <a:spcPts val="300"/>
              </a:spcBef>
              <a:buClr>
                <a:srgbClr val="5091CD"/>
              </a:buClr>
              <a:buSzPct val="65000"/>
            </a:pPr>
            <a:r>
              <a:rPr lang="en-US" sz="1200" dirty="0" smtClean="0"/>
              <a:t>Event recorders</a:t>
            </a:r>
          </a:p>
          <a:p>
            <a:pPr>
              <a:lnSpc>
                <a:spcPct val="150000"/>
              </a:lnSpc>
              <a:spcBef>
                <a:spcPts val="300"/>
              </a:spcBef>
              <a:buClr>
                <a:srgbClr val="5091CD"/>
              </a:buClr>
              <a:buSzPct val="65000"/>
            </a:pPr>
            <a:r>
              <a:rPr lang="en-US" sz="1200" dirty="0" smtClean="0"/>
              <a:t>Location tracking</a:t>
            </a:r>
          </a:p>
          <a:p>
            <a:pPr>
              <a:lnSpc>
                <a:spcPct val="150000"/>
              </a:lnSpc>
              <a:spcBef>
                <a:spcPts val="300"/>
              </a:spcBef>
              <a:buClr>
                <a:srgbClr val="5091CD"/>
              </a:buClr>
              <a:buSzPct val="65000"/>
            </a:pPr>
            <a:r>
              <a:rPr lang="en-US" sz="1200" dirty="0" smtClean="0"/>
              <a:t>Back-up cameras</a:t>
            </a:r>
          </a:p>
        </p:txBody>
      </p:sp>
      <p:sp>
        <p:nvSpPr>
          <p:cNvPr id="13" name="Oval 12"/>
          <p:cNvSpPr/>
          <p:nvPr/>
        </p:nvSpPr>
        <p:spPr>
          <a:xfrm>
            <a:off x="7679275" y="3756962"/>
            <a:ext cx="981075" cy="660629"/>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smtClean="0">
              <a:solidFill>
                <a:schemeClr val="tx1"/>
              </a:solidFill>
            </a:endParaRPr>
          </a:p>
        </p:txBody>
      </p:sp>
      <p:sp>
        <p:nvSpPr>
          <p:cNvPr id="16" name="Rectangle 3"/>
          <p:cNvSpPr txBox="1">
            <a:spLocks noChangeArrowheads="1"/>
          </p:cNvSpPr>
          <p:nvPr/>
        </p:nvSpPr>
        <p:spPr bwMode="auto">
          <a:xfrm>
            <a:off x="3216605" y="1004737"/>
            <a:ext cx="2637912" cy="29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7663" indent="-347663" algn="l" rtl="0" eaLnBrk="0" fontAlgn="base" hangingPunct="0">
              <a:spcBef>
                <a:spcPct val="20000"/>
              </a:spcBef>
              <a:spcAft>
                <a:spcPct val="0"/>
              </a:spcAft>
              <a:buClr>
                <a:srgbClr val="0C2577"/>
              </a:buClr>
              <a:buSzPct val="65000"/>
              <a:buFont typeface="Wingdings" pitchFamily="2" charset="2"/>
              <a:buChar char="u"/>
              <a:defRPr sz="2000">
                <a:solidFill>
                  <a:schemeClr val="tx1"/>
                </a:solidFill>
                <a:latin typeface="+mn-lt"/>
                <a:ea typeface="+mn-ea"/>
                <a:cs typeface="+mn-cs"/>
              </a:defRPr>
            </a:lvl1pPr>
            <a:lvl2pPr marL="798513" indent="-336550" algn="l" rtl="0" eaLnBrk="0" fontAlgn="base" hangingPunct="0">
              <a:spcBef>
                <a:spcPct val="20000"/>
              </a:spcBef>
              <a:spcAft>
                <a:spcPct val="0"/>
              </a:spcAft>
              <a:buClrTx/>
              <a:buSzPct val="65000"/>
              <a:buFont typeface="Wingdings" pitchFamily="2" charset="2"/>
              <a:buChar char="v"/>
              <a:defRPr sz="2000">
                <a:solidFill>
                  <a:schemeClr val="tx1"/>
                </a:solidFill>
                <a:latin typeface="+mn-lt"/>
                <a:ea typeface="+mn-ea"/>
              </a:defRPr>
            </a:lvl2pPr>
            <a:lvl3pPr marL="1262063" indent="-349250" algn="l" rtl="0" eaLnBrk="0" fontAlgn="base" hangingPunct="0">
              <a:spcBef>
                <a:spcPct val="20000"/>
              </a:spcBef>
              <a:spcAft>
                <a:spcPct val="0"/>
              </a:spcAft>
              <a:buClrTx/>
              <a:buFont typeface="Wingdings" pitchFamily="2" charset="2"/>
              <a:buChar char="§"/>
              <a:defRPr sz="2000">
                <a:solidFill>
                  <a:schemeClr val="tx1"/>
                </a:solidFill>
                <a:latin typeface="+mn-lt"/>
                <a:ea typeface="+mn-ea"/>
              </a:defRPr>
            </a:lvl3pPr>
            <a:lvl4pPr marL="1611313" indent="-176213" algn="l" rtl="0" eaLnBrk="0" fontAlgn="base" hangingPunct="0">
              <a:spcBef>
                <a:spcPct val="20000"/>
              </a:spcBef>
              <a:spcAft>
                <a:spcPct val="0"/>
              </a:spcAft>
              <a:buClrTx/>
              <a:buFont typeface="Wingdings" pitchFamily="2" charset="2"/>
              <a:buChar char="§"/>
              <a:defRPr sz="1200">
                <a:solidFill>
                  <a:schemeClr val="tx1"/>
                </a:solidFill>
                <a:latin typeface="+mn-lt"/>
                <a:ea typeface="+mn-ea"/>
              </a:defRPr>
            </a:lvl4pPr>
            <a:lvl5pPr marL="1901825" indent="-176213" algn="l" rtl="0" eaLnBrk="0" fontAlgn="base" hangingPunct="0">
              <a:spcBef>
                <a:spcPct val="20000"/>
              </a:spcBef>
              <a:spcAft>
                <a:spcPct val="0"/>
              </a:spcAft>
              <a:buClrTx/>
              <a:buFont typeface="Wingdings" pitchFamily="2" charset="2"/>
              <a:buChar char="§"/>
              <a:defRPr sz="1200">
                <a:solidFill>
                  <a:schemeClr val="tx1"/>
                </a:solidFill>
                <a:latin typeface="+mn-lt"/>
                <a:ea typeface="+mn-ea"/>
              </a:defRPr>
            </a:lvl5pPr>
            <a:lvl6pPr marL="2359025" indent="-176213" algn="l" rtl="0" eaLnBrk="1" fontAlgn="base" hangingPunct="1">
              <a:spcBef>
                <a:spcPct val="20000"/>
              </a:spcBef>
              <a:spcAft>
                <a:spcPct val="0"/>
              </a:spcAft>
              <a:buClr>
                <a:schemeClr val="tx2"/>
              </a:buClr>
              <a:buFont typeface="Wingdings" pitchFamily="2" charset="2"/>
              <a:buChar char="§"/>
              <a:defRPr sz="1200">
                <a:solidFill>
                  <a:schemeClr val="tx1"/>
                </a:solidFill>
                <a:latin typeface="+mn-lt"/>
                <a:ea typeface="+mn-ea"/>
              </a:defRPr>
            </a:lvl6pPr>
            <a:lvl7pPr marL="2816225" indent="-176213" algn="l" rtl="0" eaLnBrk="1" fontAlgn="base" hangingPunct="1">
              <a:spcBef>
                <a:spcPct val="20000"/>
              </a:spcBef>
              <a:spcAft>
                <a:spcPct val="0"/>
              </a:spcAft>
              <a:buClr>
                <a:schemeClr val="tx2"/>
              </a:buClr>
              <a:buFont typeface="Wingdings" pitchFamily="2" charset="2"/>
              <a:buChar char="§"/>
              <a:defRPr sz="1200">
                <a:solidFill>
                  <a:schemeClr val="tx1"/>
                </a:solidFill>
                <a:latin typeface="+mn-lt"/>
                <a:ea typeface="+mn-ea"/>
              </a:defRPr>
            </a:lvl7pPr>
            <a:lvl8pPr marL="3273425" indent="-176213" algn="l" rtl="0" eaLnBrk="1" fontAlgn="base" hangingPunct="1">
              <a:spcBef>
                <a:spcPct val="20000"/>
              </a:spcBef>
              <a:spcAft>
                <a:spcPct val="0"/>
              </a:spcAft>
              <a:buClr>
                <a:schemeClr val="tx2"/>
              </a:buClr>
              <a:buFont typeface="Wingdings" pitchFamily="2" charset="2"/>
              <a:buChar char="§"/>
              <a:defRPr sz="1200">
                <a:solidFill>
                  <a:schemeClr val="tx1"/>
                </a:solidFill>
                <a:latin typeface="+mn-lt"/>
                <a:ea typeface="+mn-ea"/>
              </a:defRPr>
            </a:lvl8pPr>
            <a:lvl9pPr marL="3730625" indent="-176213" algn="l" rtl="0" eaLnBrk="1" fontAlgn="base" hangingPunct="1">
              <a:spcBef>
                <a:spcPct val="20000"/>
              </a:spcBef>
              <a:spcAft>
                <a:spcPct val="0"/>
              </a:spcAft>
              <a:buClr>
                <a:schemeClr val="tx2"/>
              </a:buClr>
              <a:buFont typeface="Wingdings" pitchFamily="2" charset="2"/>
              <a:buChar char="§"/>
              <a:defRPr sz="1200">
                <a:solidFill>
                  <a:schemeClr val="tx1"/>
                </a:solidFill>
                <a:latin typeface="+mn-lt"/>
                <a:ea typeface="+mn-ea"/>
              </a:defRPr>
            </a:lvl9pPr>
          </a:lstStyle>
          <a:p>
            <a:pPr marL="0" indent="0">
              <a:spcBef>
                <a:spcPts val="600"/>
              </a:spcBef>
              <a:spcAft>
                <a:spcPts val="0"/>
              </a:spcAft>
              <a:buNone/>
            </a:pPr>
            <a:r>
              <a:rPr lang="en-US" sz="1400" b="1" kern="0" dirty="0"/>
              <a:t>Paid Claim Frequency</a:t>
            </a:r>
            <a:r>
              <a:rPr lang="en-US" sz="1400" b="1" kern="0" dirty="0" smtClean="0"/>
              <a:t>: Personal </a:t>
            </a:r>
            <a:r>
              <a:rPr lang="en-US" sz="1400" b="1" kern="0" dirty="0"/>
              <a:t>Auto Bodily Injury</a:t>
            </a:r>
          </a:p>
        </p:txBody>
      </p:sp>
      <p:sp>
        <p:nvSpPr>
          <p:cNvPr id="17" name="Slide Number Placeholder 5"/>
          <p:cNvSpPr txBox="1">
            <a:spLocks/>
          </p:cNvSpPr>
          <p:nvPr/>
        </p:nvSpPr>
        <p:spPr>
          <a:xfrm>
            <a:off x="8660350" y="6494463"/>
            <a:ext cx="393163" cy="292100"/>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fld id="{D31D2B5D-953E-4295-8F67-B0AFD0532DFD}" type="slidenum">
              <a:rPr lang="en-US" sz="900" smtClean="0">
                <a:solidFill>
                  <a:srgbClr val="002060"/>
                </a:solidFill>
              </a:rPr>
              <a:pPr algn="r"/>
              <a:t>56</a:t>
            </a:fld>
            <a:endParaRPr lang="en-US" sz="900" dirty="0">
              <a:solidFill>
                <a:srgbClr val="002060"/>
              </a:solidFill>
            </a:endParaRPr>
          </a:p>
        </p:txBody>
      </p:sp>
      <p:cxnSp>
        <p:nvCxnSpPr>
          <p:cNvPr id="3" name="Curved Connector 2"/>
          <p:cNvCxnSpPr>
            <a:stCxn id="13" idx="6"/>
          </p:cNvCxnSpPr>
          <p:nvPr/>
        </p:nvCxnSpPr>
        <p:spPr>
          <a:xfrm>
            <a:off x="8660350" y="4087277"/>
            <a:ext cx="296834" cy="458675"/>
          </a:xfrm>
          <a:prstGeom prst="curvedConnector2">
            <a:avLst/>
          </a:prstGeom>
          <a:ln>
            <a:solidFill>
              <a:srgbClr val="FF0000"/>
            </a:solidFill>
            <a:prstDash val="sysDash"/>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178803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ltLang="en-US" smtClean="0"/>
              <a:t>Consolidation in Auto, What About Homeowners?</a:t>
            </a:r>
            <a:endParaRPr lang="en-US" dirty="0"/>
          </a:p>
        </p:txBody>
      </p:sp>
      <p:sp>
        <p:nvSpPr>
          <p:cNvPr id="14" name="Content Placeholder 13"/>
          <p:cNvSpPr>
            <a:spLocks noGrp="1"/>
          </p:cNvSpPr>
          <p:nvPr>
            <p:ph idx="1"/>
          </p:nvPr>
        </p:nvSpPr>
        <p:spPr/>
        <p:txBody>
          <a:bodyPr/>
          <a:lstStyle/>
          <a:p>
            <a:r>
              <a:rPr lang="en-US" sz="1600" dirty="0" smtClean="0"/>
              <a:t>Market Share of Top 10 Personal Auto and Homeowners Insurers</a:t>
            </a:r>
            <a:endParaRPr lang="en-US" sz="1600" dirty="0"/>
          </a:p>
        </p:txBody>
      </p:sp>
      <p:sp>
        <p:nvSpPr>
          <p:cNvPr id="12" name="Content Placeholder 11"/>
          <p:cNvSpPr>
            <a:spLocks noGrp="1"/>
          </p:cNvSpPr>
          <p:nvPr>
            <p:ph idx="13"/>
          </p:nvPr>
        </p:nvSpPr>
        <p:spPr/>
        <p:txBody>
          <a:bodyPr/>
          <a:lstStyle/>
          <a:p>
            <a:r>
              <a:rPr lang="en-US" smtClean="0"/>
              <a:t>Data source: ©A.M. Best Company—used by permission, Conning analysis</a:t>
            </a:r>
            <a:endParaRPr lang="en-US" dirty="0"/>
          </a:p>
        </p:txBody>
      </p:sp>
      <p:sp>
        <p:nvSpPr>
          <p:cNvPr id="8" name="Slide Number Placeholder 4"/>
          <p:cNvSpPr>
            <a:spLocks noGrp="1"/>
          </p:cNvSpPr>
          <p:nvPr>
            <p:ph type="sldNum" sz="quarter" idx="14"/>
          </p:nvPr>
        </p:nvSpPr>
        <p:spPr/>
        <p:txBody>
          <a:bodyPr/>
          <a:lstStyle/>
          <a:p>
            <a:fld id="{DA7743F9-3CB3-4EC8-B03A-1EF288703B8D}" type="slidenum">
              <a:rPr lang="en-US" smtClean="0"/>
              <a:pPr/>
              <a:t>57</a:t>
            </a:fld>
            <a:endParaRPr lang="en-US" dirty="0"/>
          </a:p>
        </p:txBody>
      </p:sp>
      <p:sp>
        <p:nvSpPr>
          <p:cNvPr id="7" name="Text Box 8"/>
          <p:cNvSpPr txBox="1">
            <a:spLocks noChangeArrowheads="1"/>
          </p:cNvSpPr>
          <p:nvPr/>
        </p:nvSpPr>
        <p:spPr bwMode="auto">
          <a:xfrm>
            <a:off x="812276" y="5541705"/>
            <a:ext cx="8159221" cy="523220"/>
          </a:xfrm>
          <a:prstGeom prst="rect">
            <a:avLst/>
          </a:prstGeom>
          <a:solidFill>
            <a:schemeClr val="tx2">
              <a:lumMod val="10000"/>
              <a:lumOff val="90000"/>
            </a:schemeClr>
          </a:solidFill>
          <a:ln w="3175">
            <a:solidFill>
              <a:schemeClr val="tx1"/>
            </a:solidFill>
            <a:miter lim="800000"/>
            <a:headEnd/>
            <a:tailEnd/>
          </a:ln>
          <a:effectLst>
            <a:outerShdw blurRad="50800" dist="38100" dir="2700000" sx="1000" sy="1000" algn="tl" rotWithShape="0">
              <a:prstClr val="black"/>
            </a:outerShdw>
          </a:effec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hangingPunct="0">
              <a:spcBef>
                <a:spcPct val="50000"/>
              </a:spcBef>
              <a:defRPr/>
            </a:pPr>
            <a:r>
              <a:rPr lang="en-US" sz="1400" i="1" dirty="0"/>
              <a:t>The homeowners line followed a path similar to personal auto until catastrophe events in 2004-2005 led many large national insurers to de-risk the homeowners </a:t>
            </a:r>
            <a:r>
              <a:rPr lang="en-US" sz="1400" i="1" dirty="0" smtClean="0"/>
              <a:t>portfolio. Is that ending?</a:t>
            </a:r>
            <a:endParaRPr lang="en-US" sz="1400" i="1"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373188"/>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6570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9" descr="https://encrypted-tbn2.gstatic.com/images?q=tbn:ANd9GcRZ8VOMTLAHsroYK3Sax53TDHfO5RdwQtSA-sQehRNhuW3A6sd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87" y="3424238"/>
            <a:ext cx="1407026" cy="272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itle 6"/>
          <p:cNvSpPr>
            <a:spLocks noGrp="1"/>
          </p:cNvSpPr>
          <p:nvPr>
            <p:ph type="title"/>
          </p:nvPr>
        </p:nvSpPr>
        <p:spPr/>
        <p:txBody>
          <a:bodyPr/>
          <a:lstStyle/>
          <a:p>
            <a:r>
              <a:rPr lang="en-US" altLang="en-US" dirty="0" smtClean="0">
                <a:latin typeface="Arial" panose="020B0604020202020204" pitchFamily="34" charset="0"/>
                <a:cs typeface="Arial" panose="020B0604020202020204" pitchFamily="34" charset="0"/>
              </a:rPr>
              <a:t>Insurers Continue to Advance Service with Mobile Technology Apps</a:t>
            </a:r>
          </a:p>
        </p:txBody>
      </p:sp>
      <p:pic>
        <p:nvPicPr>
          <p:cNvPr id="50184" name="Picture 4" descr="http://www.farmers.com/img/eng-usa/iclaim_screenshot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6166" y="925829"/>
            <a:ext cx="1920765" cy="27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6" descr="Farmers Insurance Grou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7474" y="3846671"/>
            <a:ext cx="2486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2" descr="The All-New GEICO Ap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7238" y="3298984"/>
            <a:ext cx="3362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4" descr="http://static.bdasites.com/Published/GEICO/Banner/HOME_TOp_RIGHT/geck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7931" y="1003459"/>
            <a:ext cx="1162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1957137" y="5310367"/>
            <a:ext cx="5229726" cy="843162"/>
          </a:xfrm>
          <a:prstGeom prst="rect">
            <a:avLst/>
          </a:prstGeom>
          <a:solidFill>
            <a:schemeClr val="tx2">
              <a:lumMod val="10000"/>
              <a:lumOff val="90000"/>
            </a:schemeClr>
          </a:solid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vert="horz" wrap="square" lIns="45720" tIns="45720" rIns="45720" bIns="45720" numCol="1" anchor="t" anchorCtr="0" compatLnSpc="1">
            <a:prstTxWarp prst="textNoShape">
              <a:avLst/>
            </a:prstTxWarp>
          </a:bodyPr>
          <a:lstStyle>
            <a:lvl1pPr marL="347663" indent="-347663" algn="l" rtl="0" eaLnBrk="0" fontAlgn="base" hangingPunct="0">
              <a:spcBef>
                <a:spcPct val="20000"/>
              </a:spcBef>
              <a:spcAft>
                <a:spcPct val="0"/>
              </a:spcAft>
              <a:buClr>
                <a:srgbClr val="0C2577"/>
              </a:buClr>
              <a:buSzPct val="65000"/>
              <a:buFont typeface="Wingdings" pitchFamily="2" charset="2"/>
              <a:buChar char="u"/>
              <a:defRPr sz="2000">
                <a:solidFill>
                  <a:schemeClr val="tx1"/>
                </a:solidFill>
                <a:latin typeface="+mn-lt"/>
                <a:ea typeface="MS PGothic" pitchFamily="34" charset="-128"/>
                <a:cs typeface="+mn-cs"/>
              </a:defRPr>
            </a:lvl1pPr>
            <a:lvl2pPr marL="798513" indent="-336550" algn="l" rtl="0" eaLnBrk="0" fontAlgn="base" hangingPunct="0">
              <a:spcBef>
                <a:spcPct val="20000"/>
              </a:spcBef>
              <a:spcAft>
                <a:spcPct val="0"/>
              </a:spcAft>
              <a:buClrTx/>
              <a:buSzPct val="65000"/>
              <a:buFont typeface="Wingdings" pitchFamily="2" charset="2"/>
              <a:buChar char="v"/>
              <a:defRPr sz="2000">
                <a:solidFill>
                  <a:schemeClr val="tx1"/>
                </a:solidFill>
                <a:latin typeface="+mn-lt"/>
                <a:ea typeface="MS PGothic" pitchFamily="34" charset="-128"/>
              </a:defRPr>
            </a:lvl2pPr>
            <a:lvl3pPr marL="1262063" indent="-349250" algn="l" rtl="0" eaLnBrk="0" fontAlgn="base" hangingPunct="0">
              <a:spcBef>
                <a:spcPct val="20000"/>
              </a:spcBef>
              <a:spcAft>
                <a:spcPct val="0"/>
              </a:spcAft>
              <a:buClrTx/>
              <a:buFont typeface="Wingdings" pitchFamily="2" charset="2"/>
              <a:buChar char="§"/>
              <a:defRPr sz="2000">
                <a:solidFill>
                  <a:schemeClr val="tx1"/>
                </a:solidFill>
                <a:latin typeface="+mn-lt"/>
                <a:ea typeface="MS PGothic" pitchFamily="34" charset="-128"/>
              </a:defRPr>
            </a:lvl3pPr>
            <a:lvl4pPr marL="1611313" indent="-176213" algn="l" rtl="0" eaLnBrk="0" fontAlgn="base" hangingPunct="0">
              <a:spcBef>
                <a:spcPct val="20000"/>
              </a:spcBef>
              <a:spcAft>
                <a:spcPct val="0"/>
              </a:spcAft>
              <a:buClrTx/>
              <a:buFont typeface="Wingdings" pitchFamily="2" charset="2"/>
              <a:buChar char="§"/>
              <a:defRPr sz="1200">
                <a:solidFill>
                  <a:schemeClr val="tx1"/>
                </a:solidFill>
                <a:latin typeface="+mn-lt"/>
                <a:ea typeface="MS PGothic" pitchFamily="34" charset="-128"/>
              </a:defRPr>
            </a:lvl4pPr>
            <a:lvl5pPr marL="1901825" indent="-176213" algn="l" rtl="0" eaLnBrk="0" fontAlgn="base" hangingPunct="0">
              <a:spcBef>
                <a:spcPct val="20000"/>
              </a:spcBef>
              <a:spcAft>
                <a:spcPct val="0"/>
              </a:spcAft>
              <a:buClrTx/>
              <a:buFont typeface="Wingdings" pitchFamily="2" charset="2"/>
              <a:buChar char="§"/>
              <a:defRPr sz="1200">
                <a:solidFill>
                  <a:schemeClr val="tx1"/>
                </a:solidFill>
                <a:latin typeface="+mn-lt"/>
                <a:ea typeface="MS PGothic" pitchFamily="34" charset="-128"/>
              </a:defRPr>
            </a:lvl5pPr>
            <a:lvl6pPr marL="2359025" indent="-176213" algn="l" rtl="0" eaLnBrk="1" fontAlgn="base" hangingPunct="1">
              <a:spcBef>
                <a:spcPct val="20000"/>
              </a:spcBef>
              <a:spcAft>
                <a:spcPct val="0"/>
              </a:spcAft>
              <a:buClr>
                <a:schemeClr val="tx2"/>
              </a:buClr>
              <a:buFont typeface="Wingdings" pitchFamily="2" charset="2"/>
              <a:buChar char="§"/>
              <a:defRPr sz="1200">
                <a:solidFill>
                  <a:schemeClr val="tx1"/>
                </a:solidFill>
                <a:latin typeface="+mn-lt"/>
                <a:ea typeface="+mn-ea"/>
              </a:defRPr>
            </a:lvl6pPr>
            <a:lvl7pPr marL="2816225" indent="-176213" algn="l" rtl="0" eaLnBrk="1" fontAlgn="base" hangingPunct="1">
              <a:spcBef>
                <a:spcPct val="20000"/>
              </a:spcBef>
              <a:spcAft>
                <a:spcPct val="0"/>
              </a:spcAft>
              <a:buClr>
                <a:schemeClr val="tx2"/>
              </a:buClr>
              <a:buFont typeface="Wingdings" pitchFamily="2" charset="2"/>
              <a:buChar char="§"/>
              <a:defRPr sz="1200">
                <a:solidFill>
                  <a:schemeClr val="tx1"/>
                </a:solidFill>
                <a:latin typeface="+mn-lt"/>
                <a:ea typeface="+mn-ea"/>
              </a:defRPr>
            </a:lvl7pPr>
            <a:lvl8pPr marL="3273425" indent="-176213" algn="l" rtl="0" eaLnBrk="1" fontAlgn="base" hangingPunct="1">
              <a:spcBef>
                <a:spcPct val="20000"/>
              </a:spcBef>
              <a:spcAft>
                <a:spcPct val="0"/>
              </a:spcAft>
              <a:buClr>
                <a:schemeClr val="tx2"/>
              </a:buClr>
              <a:buFont typeface="Wingdings" pitchFamily="2" charset="2"/>
              <a:buChar char="§"/>
              <a:defRPr sz="1200">
                <a:solidFill>
                  <a:schemeClr val="tx1"/>
                </a:solidFill>
                <a:latin typeface="+mn-lt"/>
                <a:ea typeface="+mn-ea"/>
              </a:defRPr>
            </a:lvl8pPr>
            <a:lvl9pPr marL="3730625" indent="-176213" algn="l" rtl="0" eaLnBrk="1" fontAlgn="base" hangingPunct="1">
              <a:spcBef>
                <a:spcPct val="20000"/>
              </a:spcBef>
              <a:spcAft>
                <a:spcPct val="0"/>
              </a:spcAft>
              <a:buClr>
                <a:schemeClr val="tx2"/>
              </a:buClr>
              <a:buFont typeface="Wingdings" pitchFamily="2" charset="2"/>
              <a:buChar char="§"/>
              <a:defRPr sz="1200">
                <a:solidFill>
                  <a:schemeClr val="tx1"/>
                </a:solidFill>
                <a:latin typeface="+mn-lt"/>
                <a:ea typeface="+mn-ea"/>
              </a:defRPr>
            </a:lvl9pPr>
          </a:lstStyle>
          <a:p>
            <a:pPr marL="0" indent="0" algn="ctr">
              <a:buFont typeface="Wingdings" pitchFamily="2" charset="2"/>
              <a:buNone/>
            </a:pPr>
            <a:r>
              <a:rPr lang="en-US" altLang="en-US" b="1" i="1" kern="0" dirty="0" smtClean="0"/>
              <a:t>Keeping Mobile Fresh and Active</a:t>
            </a:r>
          </a:p>
          <a:p>
            <a:pPr marL="0" indent="0" algn="ctr">
              <a:buFont typeface="Wingdings" pitchFamily="2" charset="2"/>
              <a:buNone/>
            </a:pPr>
            <a:r>
              <a:rPr lang="en-US" altLang="en-US" b="1" i="1" kern="0" dirty="0" smtClean="0"/>
              <a:t>To Drive Customer Retention</a:t>
            </a:r>
          </a:p>
        </p:txBody>
      </p:sp>
      <p:pic>
        <p:nvPicPr>
          <p:cNvPr id="11"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8396" y="1101680"/>
            <a:ext cx="1905578" cy="1707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373368">
            <a:off x="1942582" y="771273"/>
            <a:ext cx="17049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5"/>
          <p:cNvSpPr txBox="1">
            <a:spLocks/>
          </p:cNvSpPr>
          <p:nvPr/>
        </p:nvSpPr>
        <p:spPr>
          <a:xfrm>
            <a:off x="8660350" y="6494463"/>
            <a:ext cx="393163" cy="292100"/>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r"/>
            <a:fld id="{D31D2B5D-953E-4295-8F67-B0AFD0532DFD}" type="slidenum">
              <a:rPr lang="en-US" sz="900" smtClean="0">
                <a:solidFill>
                  <a:srgbClr val="002060"/>
                </a:solidFill>
              </a:rPr>
              <a:pPr algn="r"/>
              <a:t>58</a:t>
            </a:fld>
            <a:endParaRPr lang="en-US" sz="900" dirty="0">
              <a:solidFill>
                <a:srgbClr val="002060"/>
              </a:solidFill>
            </a:endParaRPr>
          </a:p>
        </p:txBody>
      </p:sp>
      <p:pic>
        <p:nvPicPr>
          <p:cNvPr id="2052" name="Picture 4" descr="iPhone Screensho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641030"/>
            <a:ext cx="1458901" cy="24959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geico.com/public/layout_images/homepage/design5/rotating_panel/geico_mor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50269" y="4405887"/>
            <a:ext cx="2011680" cy="57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317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4"/>
          </p:nvPr>
        </p:nvSpPr>
        <p:spPr>
          <a:xfrm>
            <a:off x="8660350" y="6494463"/>
            <a:ext cx="393163" cy="292100"/>
          </a:xfrm>
        </p:spPr>
        <p:txBody>
          <a:bodyPr/>
          <a:lstStyle/>
          <a:p>
            <a:pPr>
              <a:defRPr/>
            </a:pPr>
            <a:fld id="{DB0F2AE2-6C4E-412E-9C2A-A87CCFA60242}" type="slidenum">
              <a:rPr lang="en-US" smtClean="0"/>
              <a:pPr>
                <a:defRPr/>
              </a:pPr>
              <a:t>59</a:t>
            </a:fld>
            <a:endParaRPr lang="en-US"/>
          </a:p>
        </p:txBody>
      </p:sp>
      <p:sp>
        <p:nvSpPr>
          <p:cNvPr id="8" name="Rectangle 1"/>
          <p:cNvSpPr>
            <a:spLocks noChangeArrowheads="1"/>
          </p:cNvSpPr>
          <p:nvPr/>
        </p:nvSpPr>
        <p:spPr bwMode="auto">
          <a:xfrm>
            <a:off x="914400" y="914400"/>
            <a:ext cx="7315200"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spcBef>
                <a:spcPct val="20000"/>
              </a:spcBef>
              <a:buClr>
                <a:srgbClr val="0C2577"/>
              </a:buClr>
              <a:buSzPct val="65000"/>
              <a:buFont typeface="Wingdings" pitchFamily="2" charset="2"/>
              <a:buChar char="u"/>
              <a:defRPr sz="2000">
                <a:solidFill>
                  <a:schemeClr val="tx1"/>
                </a:solidFill>
                <a:latin typeface="Arial" charset="0"/>
                <a:ea typeface="MS PGothic" pitchFamily="34" charset="-128"/>
              </a:defRPr>
            </a:lvl1pPr>
            <a:lvl2pPr marL="742950" indent="-285750" eaLnBrk="0" hangingPunct="0">
              <a:spcBef>
                <a:spcPct val="20000"/>
              </a:spcBef>
              <a:buClr>
                <a:srgbClr val="0C2577"/>
              </a:buClr>
              <a:buSzPct val="65000"/>
              <a:buFont typeface="Wingdings" pitchFamily="2" charset="2"/>
              <a:buChar char="v"/>
              <a:defRPr sz="2000">
                <a:solidFill>
                  <a:schemeClr val="tx1"/>
                </a:solidFill>
                <a:latin typeface="Arial" charset="0"/>
                <a:ea typeface="MS PGothic" pitchFamily="34" charset="-128"/>
              </a:defRPr>
            </a:lvl2pPr>
            <a:lvl3pPr marL="1143000" indent="-228600" eaLnBrk="0" hangingPunct="0">
              <a:spcBef>
                <a:spcPct val="20000"/>
              </a:spcBef>
              <a:buClr>
                <a:schemeClr val="tx2"/>
              </a:buClr>
              <a:buFont typeface="Wingdings" pitchFamily="2" charset="2"/>
              <a:buChar char="§"/>
              <a:defRPr sz="2000">
                <a:solidFill>
                  <a:schemeClr val="tx1"/>
                </a:solidFill>
                <a:latin typeface="Arial" charset="0"/>
                <a:ea typeface="MS PGothic" pitchFamily="34" charset="-128"/>
              </a:defRPr>
            </a:lvl3pPr>
            <a:lvl4pPr marL="1600200" indent="-228600" eaLnBrk="0" hangingPunct="0">
              <a:spcBef>
                <a:spcPct val="20000"/>
              </a:spcBef>
              <a:buClr>
                <a:schemeClr val="tx2"/>
              </a:buClr>
              <a:buFont typeface="Wingdings" pitchFamily="2" charset="2"/>
              <a:buChar char="§"/>
              <a:defRPr sz="1200">
                <a:solidFill>
                  <a:schemeClr val="tx1"/>
                </a:solidFill>
                <a:latin typeface="Arial" charset="0"/>
                <a:ea typeface="MS PGothic" pitchFamily="34" charset="-128"/>
              </a:defRPr>
            </a:lvl4pPr>
            <a:lvl5pPr marL="2057400" indent="-228600" eaLnBrk="0" hangingPunct="0">
              <a:spcBef>
                <a:spcPct val="20000"/>
              </a:spcBef>
              <a:buClr>
                <a:schemeClr val="tx2"/>
              </a:buClr>
              <a:buFont typeface="Wingdings" pitchFamily="2" charset="2"/>
              <a:buChar char="§"/>
              <a:defRPr sz="1200">
                <a:solidFill>
                  <a:schemeClr val="tx1"/>
                </a:solidFill>
                <a:latin typeface="Arial" charset="0"/>
                <a:ea typeface="MS PGothic" pitchFamily="34" charset="-128"/>
              </a:defRPr>
            </a:lvl5pPr>
            <a:lvl6pPr marL="25146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charset="0"/>
                <a:ea typeface="MS PGothic" pitchFamily="34" charset="-128"/>
              </a:defRPr>
            </a:lvl6pPr>
            <a:lvl7pPr marL="29718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charset="0"/>
                <a:ea typeface="MS PGothic" pitchFamily="34" charset="-128"/>
              </a:defRPr>
            </a:lvl7pPr>
            <a:lvl8pPr marL="34290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charset="0"/>
                <a:ea typeface="MS PGothic" pitchFamily="34" charset="-128"/>
              </a:defRPr>
            </a:lvl8pPr>
            <a:lvl9pPr marL="3886200" indent="-228600" eaLnBrk="0" fontAlgn="base" hangingPunct="0">
              <a:spcBef>
                <a:spcPct val="20000"/>
              </a:spcBef>
              <a:spcAft>
                <a:spcPct val="0"/>
              </a:spcAft>
              <a:buClr>
                <a:schemeClr val="tx2"/>
              </a:buClr>
              <a:buFont typeface="Wingdings" pitchFamily="2" charset="2"/>
              <a:buChar char="§"/>
              <a:defRPr sz="1200">
                <a:solidFill>
                  <a:schemeClr val="tx1"/>
                </a:solidFill>
                <a:latin typeface="Arial" charset="0"/>
                <a:ea typeface="MS PGothic" pitchFamily="34" charset="-128"/>
              </a:defRPr>
            </a:lvl9pPr>
          </a:lstStyle>
          <a:p>
            <a:pPr algn="ctr" eaLnBrk="1" hangingPunct="1">
              <a:spcBef>
                <a:spcPct val="0"/>
              </a:spcBef>
              <a:buClrTx/>
              <a:buSzTx/>
              <a:buFontTx/>
              <a:buNone/>
            </a:pPr>
            <a:r>
              <a:rPr lang="en-US" altLang="en-US" sz="1100" b="1" dirty="0"/>
              <a:t>About Conning</a:t>
            </a:r>
            <a:endParaRPr lang="en-US" altLang="en-US" sz="1100" dirty="0"/>
          </a:p>
          <a:p>
            <a:pPr algn="ctr" eaLnBrk="1" hangingPunct="1">
              <a:spcBef>
                <a:spcPct val="0"/>
              </a:spcBef>
              <a:buClrTx/>
              <a:buSzTx/>
              <a:buFontTx/>
              <a:buNone/>
            </a:pPr>
            <a:r>
              <a:rPr lang="en-US" altLang="en-US" sz="1100" dirty="0"/>
              <a:t>Conning is a leading investment management company for the global insurance industry. Conning is focused on the future, supporting the insurance industry with innovative financial solutions, investment </a:t>
            </a:r>
            <a:r>
              <a:rPr lang="en-US" altLang="en-US" sz="1100" dirty="0" smtClean="0"/>
              <a:t>experience, </a:t>
            </a:r>
            <a:r>
              <a:rPr lang="en-US" altLang="en-US" sz="1100" dirty="0"/>
              <a:t>and proprietary research. Conning’s unique combination of asset management, risk and capital management software and advisory solutions, as well as insurance research, helps clients achieve their financial goals through customized business and investment strategies. Founded in 1912, Conning is headquartered in Hartford, </a:t>
            </a:r>
            <a:r>
              <a:rPr lang="en-US" altLang="en-US" sz="1100" dirty="0" smtClean="0"/>
              <a:t>Connecticut, </a:t>
            </a:r>
            <a:r>
              <a:rPr lang="en-US" altLang="en-US" sz="1100" dirty="0"/>
              <a:t>and serves its global client base from additional offices in </a:t>
            </a:r>
            <a:r>
              <a:rPr lang="en-US" altLang="en-US" sz="1100" dirty="0" smtClean="0"/>
              <a:t>New York, </a:t>
            </a:r>
            <a:r>
              <a:rPr lang="en-US" altLang="en-US" sz="1100" dirty="0"/>
              <a:t>London, </a:t>
            </a:r>
            <a:r>
              <a:rPr lang="en-US" altLang="en-US" sz="1100" dirty="0" smtClean="0"/>
              <a:t>Cologne, </a:t>
            </a:r>
            <a:r>
              <a:rPr lang="en-US" altLang="en-US" sz="1100" dirty="0"/>
              <a:t>and Hong Kong.</a:t>
            </a:r>
          </a:p>
          <a:p>
            <a:pPr algn="ctr" eaLnBrk="1" hangingPunct="1">
              <a:spcBef>
                <a:spcPct val="0"/>
              </a:spcBef>
              <a:buClrTx/>
              <a:buSzTx/>
              <a:buFontTx/>
              <a:buNone/>
            </a:pPr>
            <a:r>
              <a:rPr lang="en-US" altLang="en-US" sz="1100" dirty="0"/>
              <a:t/>
            </a:r>
            <a:br>
              <a:rPr lang="en-US" altLang="en-US" sz="1100" dirty="0"/>
            </a:br>
            <a:r>
              <a:rPr lang="en-US" altLang="en-US" sz="1100" b="1" dirty="0"/>
              <a:t>Insurance </a:t>
            </a:r>
            <a:r>
              <a:rPr lang="en-US" altLang="en-US" sz="1100" b="1" dirty="0" smtClean="0"/>
              <a:t>Research</a:t>
            </a:r>
            <a:r>
              <a:rPr lang="en-US" altLang="en-US" sz="1100" dirty="0"/>
              <a:t/>
            </a:r>
            <a:br>
              <a:rPr lang="en-US" altLang="en-US" sz="1100" dirty="0"/>
            </a:br>
            <a:r>
              <a:rPr lang="en-US" altLang="en-US" sz="1100" dirty="0"/>
              <a:t>Conning publishes a number of insurance industry research services, including its </a:t>
            </a:r>
            <a:r>
              <a:rPr lang="en-US" altLang="en-US" sz="1100" b="1" i="1" dirty="0"/>
              <a:t>Insurance Segment Reports </a:t>
            </a:r>
            <a:r>
              <a:rPr lang="en-US" altLang="en-US" sz="1100" dirty="0"/>
              <a:t>semiannual line-of-business reviews; its </a:t>
            </a:r>
            <a:r>
              <a:rPr lang="en-US" altLang="en-US" sz="1100" b="1" i="1" dirty="0"/>
              <a:t>Forecast &amp; Analysis </a:t>
            </a:r>
            <a:r>
              <a:rPr lang="en-US" altLang="en-US" sz="1100" dirty="0"/>
              <a:t>service, which offers a forward look at the industry; and its well-known </a:t>
            </a:r>
            <a:r>
              <a:rPr lang="en-US" altLang="en-US" sz="1100" b="1" i="1" dirty="0"/>
              <a:t>Strategic Study </a:t>
            </a:r>
            <a:r>
              <a:rPr lang="en-US" altLang="en-US" sz="1100" dirty="0"/>
              <a:t>series of executive reports on key products and trends and issues of critical industry importance. All are available in print and online through our web-based insurance research portal Conning Library (www.conninglibrary.com).</a:t>
            </a:r>
          </a:p>
          <a:p>
            <a:pPr algn="ctr" eaLnBrk="1" hangingPunct="1">
              <a:spcBef>
                <a:spcPct val="0"/>
              </a:spcBef>
              <a:buClrTx/>
              <a:buSzTx/>
              <a:buFontTx/>
              <a:buNone/>
            </a:pPr>
            <a:r>
              <a:rPr lang="en-US" altLang="en-US" sz="1100" dirty="0"/>
              <a:t>In addition to its published research, Conning offers proprietary research services to the insurance industry</a:t>
            </a:r>
            <a:r>
              <a:rPr lang="en-US" altLang="en-US" sz="1100" dirty="0" smtClean="0"/>
              <a:t>.</a:t>
            </a:r>
          </a:p>
          <a:p>
            <a:pPr algn="ctr" eaLnBrk="1" hangingPunct="1">
              <a:spcBef>
                <a:spcPct val="0"/>
              </a:spcBef>
              <a:buClrTx/>
              <a:buSzTx/>
              <a:buFontTx/>
              <a:buNone/>
            </a:pPr>
            <a:r>
              <a:rPr lang="en-US" altLang="en-US" sz="1100" i="1" dirty="0" smtClean="0"/>
              <a:t> </a:t>
            </a:r>
            <a:r>
              <a:rPr lang="en-US" altLang="en-US" sz="1100" dirty="0"/>
              <a:t/>
            </a:r>
            <a:br>
              <a:rPr lang="en-US" altLang="en-US" sz="1100" dirty="0"/>
            </a:br>
            <a:r>
              <a:rPr lang="en-US" altLang="en-US" sz="1100" dirty="0"/>
              <a:t>For more information on our insurance research services, </a:t>
            </a:r>
            <a:br>
              <a:rPr lang="en-US" altLang="en-US" sz="1100" dirty="0"/>
            </a:br>
            <a:r>
              <a:rPr lang="en-US" altLang="en-US" sz="1100" dirty="0"/>
              <a:t>please call 888-707-1177 or visit </a:t>
            </a:r>
            <a:r>
              <a:rPr lang="en-US" altLang="en-US" sz="1100" dirty="0">
                <a:hlinkClick r:id="rId3"/>
              </a:rPr>
              <a:t>www.conningresearch.com</a:t>
            </a:r>
            <a:r>
              <a:rPr lang="en-US" altLang="en-US" sz="1100" dirty="0"/>
              <a:t>.</a:t>
            </a:r>
          </a:p>
          <a:p>
            <a:pPr algn="ctr" eaLnBrk="1" hangingPunct="1">
              <a:spcBef>
                <a:spcPct val="0"/>
              </a:spcBef>
              <a:buClrTx/>
              <a:buSzTx/>
              <a:buFontTx/>
              <a:buNone/>
            </a:pPr>
            <a:endParaRPr lang="en-US" altLang="en-US" sz="1100" dirty="0" smtClean="0"/>
          </a:p>
          <a:p>
            <a:pPr algn="ctr" eaLnBrk="1" hangingPunct="1">
              <a:spcBef>
                <a:spcPct val="0"/>
              </a:spcBef>
              <a:buClrTx/>
              <a:buSzTx/>
              <a:buFontTx/>
              <a:buNone/>
            </a:pPr>
            <a:endParaRPr lang="en-US" altLang="en-US" sz="1100" dirty="0"/>
          </a:p>
          <a:p>
            <a:pPr algn="ctr" eaLnBrk="1" hangingPunct="1">
              <a:spcBef>
                <a:spcPct val="0"/>
              </a:spcBef>
              <a:buClrTx/>
              <a:buSzTx/>
              <a:buFontTx/>
              <a:buNone/>
            </a:pPr>
            <a:r>
              <a:rPr lang="en-US" altLang="en-US" sz="1100" i="1" dirty="0"/>
              <a:t>This presentation has been prepared for and distributed exclusively to specific clients of Conning. Further distribution, sale, or reproduction, in whole or in part, and by any means, is prohibited. Statements and information in this report were compiled from sources that we consider to be reliable or are expressions of our opinion. The presentation is not intended to be complete, and we do not guarantee its accuracy. It does not constitute and must not be considered investment advice. With offices in Hartford, </a:t>
            </a:r>
            <a:r>
              <a:rPr lang="en-US" altLang="en-US" sz="1100" i="1" dirty="0" smtClean="0"/>
              <a:t>New York, </a:t>
            </a:r>
            <a:r>
              <a:rPr lang="en-US" altLang="en-US" sz="1100" i="1" dirty="0"/>
              <a:t>London, Cologne, and Hong Kong, Conning is a portfolio company of the funds managed by Aquiline Capital Partners LLC (“Aquiline”), a New York-based private equity firm</a:t>
            </a:r>
            <a:r>
              <a:rPr lang="en-US" altLang="en-US" sz="1100" i="1" dirty="0" smtClean="0"/>
              <a:t>.</a:t>
            </a:r>
          </a:p>
          <a:p>
            <a:pPr algn="ctr" eaLnBrk="1" hangingPunct="1">
              <a:spcBef>
                <a:spcPct val="0"/>
              </a:spcBef>
              <a:buClrTx/>
              <a:buSzTx/>
              <a:buFontTx/>
              <a:buNone/>
            </a:pPr>
            <a:endParaRPr lang="en-US" altLang="en-US" sz="1100" i="1" dirty="0" smtClean="0"/>
          </a:p>
          <a:p>
            <a:pPr algn="ctr" eaLnBrk="1" hangingPunct="1">
              <a:spcBef>
                <a:spcPct val="0"/>
              </a:spcBef>
              <a:buClrTx/>
              <a:buSzTx/>
              <a:buNone/>
            </a:pPr>
            <a:r>
              <a:rPr lang="en-US" sz="1100" dirty="0"/>
              <a:t>The names of certain companies, </a:t>
            </a:r>
            <a:r>
              <a:rPr lang="en-US" sz="1100" dirty="0" smtClean="0"/>
              <a:t>products, </a:t>
            </a:r>
            <a:r>
              <a:rPr lang="en-US" sz="1100" dirty="0"/>
              <a:t>and product brands, and the logos and images related thereto, are trademarks of their </a:t>
            </a:r>
            <a:r>
              <a:rPr lang="en-US" sz="1100" dirty="0" smtClean="0"/>
              <a:t>third-party </a:t>
            </a:r>
            <a:r>
              <a:rPr lang="en-US" sz="1100" dirty="0"/>
              <a:t>owners. They are used herein for illustrative and informational purposes only</a:t>
            </a:r>
            <a:r>
              <a:rPr lang="en-US" sz="1100" dirty="0" smtClean="0"/>
              <a:t>. Nothing </a:t>
            </a:r>
            <a:r>
              <a:rPr lang="en-US" sz="1100" dirty="0"/>
              <a:t>herein implies sponsorship or endorsement of those companies or products by Conning, or an endorsement by such trademark owners of Conning or its products and services</a:t>
            </a:r>
            <a:r>
              <a:rPr lang="en-US" sz="1100" dirty="0" smtClean="0"/>
              <a:t>.</a:t>
            </a:r>
            <a:endParaRPr lang="en-US" altLang="en-US" sz="1200" dirty="0"/>
          </a:p>
        </p:txBody>
      </p:sp>
    </p:spTree>
    <p:extLst>
      <p:ext uri="{BB962C8B-B14F-4D97-AF65-F5344CB8AC3E}">
        <p14:creationId xmlns:p14="http://schemas.microsoft.com/office/powerpoint/2010/main" val="3316531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Five Critical Trends Reshaping Consumer Markets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8159109"/>
              </p:ext>
            </p:extLst>
          </p:nvPr>
        </p:nvGraphicFramePr>
        <p:xfrm>
          <a:off x="323850" y="685800"/>
          <a:ext cx="8496300" cy="502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idx="13"/>
          </p:nvPr>
        </p:nvSpPr>
        <p:spPr/>
        <p:txBody>
          <a:bodyPr/>
          <a:lstStyle/>
          <a:p>
            <a:endParaRPr lang="en-US"/>
          </a:p>
        </p:txBody>
      </p:sp>
      <p:sp>
        <p:nvSpPr>
          <p:cNvPr id="8"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6</a:t>
            </a:fld>
            <a:endParaRPr lang="en-US"/>
          </a:p>
        </p:txBody>
      </p:sp>
    </p:spTree>
    <p:extLst>
      <p:ext uri="{BB962C8B-B14F-4D97-AF65-F5344CB8AC3E}">
        <p14:creationId xmlns:p14="http://schemas.microsoft.com/office/powerpoint/2010/main" val="2984470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endParaRPr lang="en-US"/>
          </a:p>
        </p:txBody>
      </p:sp>
      <p:sp>
        <p:nvSpPr>
          <p:cNvPr id="3" name="Slide Number Placeholder 2"/>
          <p:cNvSpPr>
            <a:spLocks noGrp="1"/>
          </p:cNvSpPr>
          <p:nvPr>
            <p:ph type="sldNum" sz="quarter" idx="14"/>
          </p:nvPr>
        </p:nvSpPr>
        <p:spPr/>
        <p:txBody>
          <a:bodyPr/>
          <a:lstStyle/>
          <a:p>
            <a:pPr>
              <a:defRPr/>
            </a:pPr>
            <a:fld id="{DB0F2AE2-6C4E-412E-9C2A-A87CCFA60242}" type="slidenum">
              <a:rPr lang="en-US" smtClean="0"/>
              <a:pPr>
                <a:defRPr/>
              </a:pPr>
              <a:t>60</a:t>
            </a:fld>
            <a:endParaRPr lang="en-US"/>
          </a:p>
        </p:txBody>
      </p:sp>
    </p:spTree>
    <p:extLst>
      <p:ext uri="{BB962C8B-B14F-4D97-AF65-F5344CB8AC3E}">
        <p14:creationId xmlns:p14="http://schemas.microsoft.com/office/powerpoint/2010/main" val="39156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Tomorrow’s Consumer Market Will Not Look Like Today’s</a:t>
            </a:r>
            <a:endParaRPr lang="en-US" dirty="0"/>
          </a:p>
        </p:txBody>
      </p:sp>
      <p:sp>
        <p:nvSpPr>
          <p:cNvPr id="6" name="Content Placeholder 5"/>
          <p:cNvSpPr>
            <a:spLocks noGrp="1"/>
          </p:cNvSpPr>
          <p:nvPr>
            <p:ph idx="13"/>
          </p:nvPr>
        </p:nvSpPr>
        <p:spPr/>
        <p:txBody>
          <a:bodyPr/>
          <a:lstStyle/>
          <a:p>
            <a:r>
              <a:rPr lang="en-US" dirty="0" smtClean="0">
                <a:solidFill>
                  <a:schemeClr val="tx1"/>
                </a:solidFill>
              </a:rPr>
              <a:t>Source: U.S. </a:t>
            </a:r>
            <a:r>
              <a:rPr lang="en-US" dirty="0" smtClean="0"/>
              <a:t>Census Bureau, </a:t>
            </a:r>
            <a:r>
              <a:rPr lang="en-US" dirty="0"/>
              <a:t>Harvard University Joint Center for Housing Studies, Bureau of Labor Statistics</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64732669"/>
              </p:ext>
            </p:extLst>
          </p:nvPr>
        </p:nvGraphicFramePr>
        <p:xfrm>
          <a:off x="320040" y="1371600"/>
          <a:ext cx="8229599" cy="3228212"/>
        </p:xfrm>
        <a:graphic>
          <a:graphicData uri="http://schemas.openxmlformats.org/drawingml/2006/table">
            <a:tbl>
              <a:tblPr firstRow="1" firstCol="1" bandRow="1">
                <a:tableStyleId>{3B4B98B0-60AC-42C2-AFA5-B58CD77FA1E5}</a:tableStyleId>
              </a:tblPr>
              <a:tblGrid>
                <a:gridCol w="3396342"/>
                <a:gridCol w="1306286"/>
                <a:gridCol w="1175657"/>
                <a:gridCol w="1175657"/>
                <a:gridCol w="1175657"/>
              </a:tblGrid>
              <a:tr h="505591">
                <a:tc>
                  <a:txBody>
                    <a:bodyPr/>
                    <a:lstStyle/>
                    <a:p>
                      <a:pPr marL="0" marR="0" algn="just">
                        <a:lnSpc>
                          <a:spcPts val="1800"/>
                        </a:lnSpc>
                        <a:spcBef>
                          <a:spcPts val="0"/>
                        </a:spcBef>
                        <a:spcAft>
                          <a:spcPts val="0"/>
                        </a:spcAft>
                      </a:pPr>
                      <a:r>
                        <a:rPr lang="en-US" sz="1800" dirty="0">
                          <a:effectLst/>
                        </a:rPr>
                        <a:t> </a:t>
                      </a:r>
                      <a:endParaRPr lang="en-US" sz="1800" dirty="0">
                        <a:effectLst/>
                        <a:latin typeface="Times New Roman"/>
                        <a:ea typeface="Times New Roman"/>
                      </a:endParaRPr>
                    </a:p>
                  </a:txBody>
                  <a:tcPr marL="45720" marR="45720" marT="13169" marB="13169" anchor="ctr">
                    <a:lnL>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dirty="0" smtClean="0">
                          <a:effectLst/>
                        </a:rPr>
                        <a:t>1970</a:t>
                      </a:r>
                      <a:endParaRPr lang="en-US" sz="1800" dirty="0">
                        <a:effectLst/>
                        <a:latin typeface="Times New Roman"/>
                        <a:ea typeface="Times New Roman"/>
                      </a:endParaRPr>
                    </a:p>
                  </a:txBody>
                  <a:tcPr marL="45720" marR="45720" marT="13169" marB="13169" anchor="ctr">
                    <a:lnL>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dirty="0">
                          <a:effectLst/>
                        </a:rPr>
                        <a:t>2000</a:t>
                      </a:r>
                      <a:endParaRPr lang="en-US" sz="1800" dirty="0">
                        <a:effectLst/>
                        <a:latin typeface="Times New Roman"/>
                        <a:ea typeface="Times New Roman"/>
                      </a:endParaRPr>
                    </a:p>
                  </a:txBody>
                  <a:tcPr marL="45720" marR="45720" marT="13169" marB="13169" anchor="ctr">
                    <a:lnL>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dirty="0" smtClean="0">
                          <a:effectLst/>
                        </a:rPr>
                        <a:t>2014</a:t>
                      </a:r>
                      <a:endParaRPr lang="en-US" sz="1800" dirty="0">
                        <a:effectLst/>
                        <a:latin typeface="Times New Roman"/>
                        <a:ea typeface="Times New Roman"/>
                      </a:endParaRPr>
                    </a:p>
                  </a:txBody>
                  <a:tcPr marL="45720" marR="45720" marT="13169" marB="13169" anchor="ctr">
                    <a:lnL>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dirty="0" smtClean="0">
                          <a:effectLst/>
                        </a:rPr>
                        <a:t>2030</a:t>
                      </a:r>
                      <a:endParaRPr lang="en-US" sz="1800" dirty="0">
                        <a:effectLst/>
                        <a:latin typeface="Times New Roman"/>
                        <a:ea typeface="Times New Roman"/>
                      </a:endParaRPr>
                    </a:p>
                  </a:txBody>
                  <a:tcPr marL="45720" marR="45720" marT="13169" marB="13169" anchor="ctr">
                    <a:lnL>
                      <a:noFill/>
                    </a:lnL>
                    <a:lnR>
                      <a:noFill/>
                    </a:lnR>
                    <a:lnT w="12700" cap="flat" cmpd="sng" algn="ctr">
                      <a:solidFill>
                        <a:srgbClr val="5091CD"/>
                      </a:solidFill>
                      <a:prstDash val="solid"/>
                      <a:round/>
                      <a:headEnd type="none" w="med" len="med"/>
                      <a:tailEnd type="none" w="med" len="med"/>
                    </a:lnT>
                    <a:lnB w="12700" cap="flat" cmpd="sng" algn="ctr">
                      <a:solidFill>
                        <a:srgbClr val="5091CD"/>
                      </a:solidFill>
                      <a:prstDash val="solid"/>
                      <a:round/>
                      <a:headEnd type="none" w="med" len="med"/>
                      <a:tailEnd type="none" w="med" len="med"/>
                    </a:lnB>
                    <a:lnTlToBr w="12700" cmpd="sng">
                      <a:noFill/>
                      <a:prstDash val="solid"/>
                    </a:lnTlToBr>
                    <a:lnBlToTr w="12700" cmpd="sng">
                      <a:noFill/>
                      <a:prstDash val="solid"/>
                    </a:lnBlToTr>
                  </a:tcPr>
                </a:tc>
              </a:tr>
              <a:tr h="700257">
                <a:tc>
                  <a:txBody>
                    <a:bodyPr/>
                    <a:lstStyle/>
                    <a:p>
                      <a:pPr marL="0" marR="0" algn="l">
                        <a:lnSpc>
                          <a:spcPts val="1800"/>
                        </a:lnSpc>
                        <a:spcBef>
                          <a:spcPts val="0"/>
                        </a:spcBef>
                        <a:spcAft>
                          <a:spcPts val="0"/>
                        </a:spcAft>
                      </a:pPr>
                      <a:r>
                        <a:rPr lang="en-US" sz="1800" b="0" i="1" dirty="0">
                          <a:effectLst/>
                        </a:rPr>
                        <a:t>Resident Population (in millions)</a:t>
                      </a:r>
                      <a:endParaRPr lang="en-US" sz="1800" b="0" i="1" dirty="0">
                        <a:effectLst/>
                        <a:latin typeface="Times New Roman"/>
                        <a:ea typeface="Times New Roman"/>
                      </a:endParaRPr>
                    </a:p>
                  </a:txBody>
                  <a:tcPr marL="45720" marR="45720" marT="13169" marB="13169" anchor="ctr">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smtClean="0">
                          <a:effectLst/>
                        </a:rPr>
                        <a:t>203</a:t>
                      </a:r>
                      <a:endParaRPr lang="en-US" sz="1800" i="0" dirty="0">
                        <a:effectLst/>
                        <a:latin typeface="Times New Roman"/>
                        <a:ea typeface="Times New Roman"/>
                      </a:endParaRPr>
                    </a:p>
                  </a:txBody>
                  <a:tcPr marL="45720" marR="45720" marT="13169" marB="13169" anchor="ctr">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a:effectLst/>
                        </a:rPr>
                        <a:t>281</a:t>
                      </a:r>
                      <a:endParaRPr lang="en-US" sz="1800" i="0" dirty="0">
                        <a:effectLst/>
                        <a:latin typeface="Times New Roman"/>
                        <a:ea typeface="Times New Roman"/>
                      </a:endParaRPr>
                    </a:p>
                  </a:txBody>
                  <a:tcPr marL="45720" marR="45720" marT="13169" marB="13169" anchor="ctr">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indent="0" algn="r" defTabSz="457200" rtl="0" eaLnBrk="1" fontAlgn="auto" latinLnBrk="0" hangingPunct="1">
                        <a:lnSpc>
                          <a:spcPts val="1800"/>
                        </a:lnSpc>
                        <a:spcBef>
                          <a:spcPts val="0"/>
                        </a:spcBef>
                        <a:spcAft>
                          <a:spcPts val="0"/>
                        </a:spcAft>
                        <a:buClrTx/>
                        <a:buSzTx/>
                        <a:buFontTx/>
                        <a:buNone/>
                        <a:tabLst/>
                        <a:defRPr/>
                      </a:pPr>
                      <a:r>
                        <a:rPr lang="en-US" sz="1800" i="0" dirty="0" smtClean="0">
                          <a:effectLst/>
                          <a:latin typeface="+mn-lt"/>
                          <a:ea typeface="+mn-ea"/>
                        </a:rPr>
                        <a:t>313</a:t>
                      </a:r>
                      <a:endParaRPr lang="en-US" sz="1800" i="0" dirty="0" smtClean="0">
                        <a:effectLst/>
                        <a:latin typeface="Times New Roman"/>
                        <a:ea typeface="Times New Roman"/>
                      </a:endParaRPr>
                    </a:p>
                  </a:txBody>
                  <a:tcPr marL="45720" marR="45720" marT="13169" marB="13169" anchor="ctr">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smtClean="0">
                          <a:effectLst/>
                        </a:rPr>
                        <a:t>350</a:t>
                      </a:r>
                      <a:endParaRPr lang="en-US" sz="1800" i="0" dirty="0">
                        <a:effectLst/>
                        <a:latin typeface="Times New Roman"/>
                        <a:ea typeface="Times New Roman"/>
                      </a:endParaRPr>
                    </a:p>
                  </a:txBody>
                  <a:tcPr marL="45720" marR="45720" marT="13169" marB="13169" anchor="ctr">
                    <a:lnL>
                      <a:noFill/>
                    </a:lnL>
                    <a:lnR>
                      <a:noFill/>
                    </a:lnR>
                    <a:lnT w="12700" cap="flat" cmpd="sng" algn="ctr">
                      <a:solidFill>
                        <a:srgbClr val="5091CD"/>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75000"/>
                        <a:alpha val="20000"/>
                      </a:schemeClr>
                    </a:solidFill>
                  </a:tcPr>
                </a:tc>
              </a:tr>
              <a:tr h="505591">
                <a:tc>
                  <a:txBody>
                    <a:bodyPr/>
                    <a:lstStyle/>
                    <a:p>
                      <a:pPr marL="0" marR="0" algn="l">
                        <a:lnSpc>
                          <a:spcPts val="1800"/>
                        </a:lnSpc>
                        <a:spcBef>
                          <a:spcPts val="0"/>
                        </a:spcBef>
                        <a:spcAft>
                          <a:spcPts val="0"/>
                        </a:spcAft>
                      </a:pPr>
                      <a:r>
                        <a:rPr lang="en-US" sz="1800" b="0" i="1" dirty="0" smtClean="0">
                          <a:effectLst/>
                        </a:rPr>
                        <a:t>% over 65</a:t>
                      </a:r>
                      <a:endParaRPr lang="en-US" sz="1800" b="0" i="1"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i="0" dirty="0" smtClean="0">
                          <a:effectLst/>
                          <a:latin typeface="+mn-lt"/>
                          <a:ea typeface="+mn-ea"/>
                        </a:rPr>
                        <a:t>10%</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i="0" dirty="0" smtClean="0">
                          <a:effectLst/>
                          <a:latin typeface="+mn-lt"/>
                          <a:ea typeface="+mn-ea"/>
                        </a:rPr>
                        <a:t>12%</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i="0" dirty="0" smtClean="0">
                          <a:effectLst/>
                          <a:latin typeface="+mn-lt"/>
                          <a:ea typeface="+mn-ea"/>
                        </a:rPr>
                        <a:t>15%</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i="0" dirty="0" smtClean="0">
                          <a:effectLst/>
                          <a:latin typeface="+mn-lt"/>
                          <a:ea typeface="+mn-ea"/>
                        </a:rPr>
                        <a:t>20%</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tcPr>
                </a:tc>
              </a:tr>
              <a:tr h="505591">
                <a:tc>
                  <a:txBody>
                    <a:bodyPr/>
                    <a:lstStyle/>
                    <a:p>
                      <a:pPr marL="0" marR="0" algn="l">
                        <a:lnSpc>
                          <a:spcPts val="1800"/>
                        </a:lnSpc>
                        <a:spcBef>
                          <a:spcPts val="0"/>
                        </a:spcBef>
                        <a:spcAft>
                          <a:spcPts val="0"/>
                        </a:spcAft>
                      </a:pPr>
                      <a:r>
                        <a:rPr lang="en-US" sz="1800" b="0" i="1" dirty="0">
                          <a:effectLst/>
                        </a:rPr>
                        <a:t>% </a:t>
                      </a:r>
                      <a:r>
                        <a:rPr lang="en-US" sz="1800" b="0" i="1" dirty="0" smtClean="0">
                          <a:effectLst/>
                        </a:rPr>
                        <a:t>White (non-Hispanic)</a:t>
                      </a:r>
                      <a:endParaRPr lang="en-US" sz="1800" b="0" i="1"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smtClean="0">
                          <a:effectLst/>
                        </a:rPr>
                        <a:t>79.9%</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smtClean="0">
                          <a:effectLst/>
                        </a:rPr>
                        <a:t>69.1%</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smtClean="0">
                          <a:effectLst/>
                        </a:rPr>
                        <a:t>62.2%</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smtClean="0">
                          <a:effectLst/>
                        </a:rPr>
                        <a:t>55.4%</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solidFill>
                      <a:schemeClr val="accent2">
                        <a:lumMod val="75000"/>
                        <a:alpha val="20000"/>
                      </a:schemeClr>
                    </a:solidFill>
                  </a:tcPr>
                </a:tc>
              </a:tr>
              <a:tr h="505591">
                <a:tc>
                  <a:txBody>
                    <a:bodyPr/>
                    <a:lstStyle/>
                    <a:p>
                      <a:pPr marL="0" marR="0" algn="l">
                        <a:lnSpc>
                          <a:spcPts val="1800"/>
                        </a:lnSpc>
                        <a:spcBef>
                          <a:spcPts val="0"/>
                        </a:spcBef>
                        <a:spcAft>
                          <a:spcPts val="0"/>
                        </a:spcAft>
                      </a:pPr>
                      <a:r>
                        <a:rPr lang="en-US" sz="1800" b="0" i="1" dirty="0" smtClean="0">
                          <a:effectLst/>
                        </a:rPr>
                        <a:t>%</a:t>
                      </a:r>
                      <a:r>
                        <a:rPr lang="en-US" sz="1800" b="0" i="1" baseline="0" dirty="0" smtClean="0">
                          <a:effectLst/>
                        </a:rPr>
                        <a:t> h</a:t>
                      </a:r>
                      <a:r>
                        <a:rPr lang="en-US" sz="1800" b="0" i="1" dirty="0" smtClean="0">
                          <a:effectLst/>
                        </a:rPr>
                        <a:t>ouseholds married w/children</a:t>
                      </a:r>
                      <a:endParaRPr lang="en-US" sz="1800" b="0" i="1"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i="0" dirty="0" smtClean="0">
                          <a:effectLst/>
                        </a:rPr>
                        <a:t>40%</a:t>
                      </a:r>
                      <a:r>
                        <a:rPr lang="en-US" sz="1800" i="0" dirty="0">
                          <a:effectLst/>
                        </a:rPr>
                        <a:t> </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i="0" dirty="0" smtClean="0">
                          <a:effectLst/>
                        </a:rPr>
                        <a:t>24%</a:t>
                      </a:r>
                      <a:r>
                        <a:rPr lang="en-US" sz="1800" i="0" dirty="0">
                          <a:effectLst/>
                        </a:rPr>
                        <a:t> </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i="0" dirty="0" smtClean="0">
                          <a:effectLst/>
                        </a:rPr>
                        <a:t>??</a:t>
                      </a:r>
                      <a:r>
                        <a:rPr lang="en-US" sz="1800" i="0" dirty="0">
                          <a:effectLst/>
                        </a:rPr>
                        <a:t> </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tcPr>
                </a:tc>
                <a:tc>
                  <a:txBody>
                    <a:bodyPr/>
                    <a:lstStyle/>
                    <a:p>
                      <a:pPr marL="0" marR="0" algn="r">
                        <a:lnSpc>
                          <a:spcPts val="1800"/>
                        </a:lnSpc>
                        <a:spcBef>
                          <a:spcPts val="0"/>
                        </a:spcBef>
                        <a:spcAft>
                          <a:spcPts val="0"/>
                        </a:spcAft>
                      </a:pPr>
                      <a:r>
                        <a:rPr lang="en-US" sz="1800" i="0" dirty="0" smtClean="0">
                          <a:effectLst/>
                        </a:rPr>
                        <a:t>??</a:t>
                      </a:r>
                      <a:r>
                        <a:rPr lang="en-US" sz="1800" i="0" dirty="0">
                          <a:effectLst/>
                        </a:rPr>
                        <a:t> </a:t>
                      </a:r>
                      <a:endParaRPr lang="en-US" sz="1800" i="0" dirty="0">
                        <a:effectLst/>
                        <a:latin typeface="Times New Roman"/>
                        <a:ea typeface="Times New Roman"/>
                      </a:endParaRPr>
                    </a:p>
                  </a:txBody>
                  <a:tcPr marL="45720" marR="45720" marT="13169" marB="13169" anchor="ctr">
                    <a:lnL>
                      <a:noFill/>
                    </a:lnL>
                    <a:lnR>
                      <a:noFill/>
                    </a:lnR>
                    <a:lnT>
                      <a:noFill/>
                    </a:lnT>
                    <a:lnB>
                      <a:noFill/>
                    </a:lnB>
                    <a:lnTlToBr w="12700" cmpd="sng">
                      <a:noFill/>
                      <a:prstDash val="solid"/>
                    </a:lnTlToBr>
                    <a:lnBlToTr w="12700" cmpd="sng">
                      <a:noFill/>
                      <a:prstDash val="solid"/>
                    </a:lnBlToTr>
                  </a:tcPr>
                </a:tc>
              </a:tr>
              <a:tr h="505591">
                <a:tc>
                  <a:txBody>
                    <a:bodyPr/>
                    <a:lstStyle/>
                    <a:p>
                      <a:pPr marL="0" marR="0" algn="l">
                        <a:lnSpc>
                          <a:spcPts val="1800"/>
                        </a:lnSpc>
                        <a:spcBef>
                          <a:spcPts val="0"/>
                        </a:spcBef>
                        <a:spcAft>
                          <a:spcPts val="0"/>
                        </a:spcAft>
                      </a:pPr>
                      <a:r>
                        <a:rPr lang="en-US" sz="1800" b="0" i="1" dirty="0">
                          <a:effectLst/>
                        </a:rPr>
                        <a:t>Women in workforce %</a:t>
                      </a:r>
                      <a:endParaRPr lang="en-US" sz="1800" b="0" i="1" dirty="0">
                        <a:effectLst/>
                        <a:latin typeface="Times New Roman"/>
                        <a:ea typeface="Times New Roman"/>
                      </a:endParaRPr>
                    </a:p>
                  </a:txBody>
                  <a:tcPr marL="45720" marR="45720" marT="13169" marB="13169" anchor="ctr">
                    <a:lnL>
                      <a:noFill/>
                    </a:lnL>
                    <a:lnR>
                      <a:noFill/>
                    </a:lnR>
                    <a:lnT>
                      <a:noFill/>
                    </a:lnT>
                    <a:lnB w="12700" cmpd="sng">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smtClean="0">
                          <a:effectLst/>
                        </a:rPr>
                        <a:t>41%</a:t>
                      </a:r>
                      <a:r>
                        <a:rPr lang="en-US" sz="1800" i="0" dirty="0">
                          <a:effectLst/>
                        </a:rPr>
                        <a:t> </a:t>
                      </a:r>
                      <a:endParaRPr lang="en-US" sz="1800" i="0" dirty="0">
                        <a:effectLst/>
                        <a:latin typeface="Times New Roman"/>
                        <a:ea typeface="Times New Roman"/>
                      </a:endParaRPr>
                    </a:p>
                  </a:txBody>
                  <a:tcPr marL="45720" marR="45720" marT="13169" marB="13169" anchor="ctr">
                    <a:lnL>
                      <a:noFill/>
                    </a:lnL>
                    <a:lnR>
                      <a:noFill/>
                    </a:lnR>
                    <a:lnT>
                      <a:noFill/>
                    </a:lnT>
                    <a:lnB w="12700" cmpd="sng">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smtClean="0">
                          <a:effectLst/>
                        </a:rPr>
                        <a:t>58%</a:t>
                      </a:r>
                      <a:r>
                        <a:rPr lang="en-US" sz="1800" i="0" dirty="0">
                          <a:effectLst/>
                        </a:rPr>
                        <a:t> </a:t>
                      </a:r>
                      <a:endParaRPr lang="en-US" sz="1800" i="0" dirty="0">
                        <a:effectLst/>
                        <a:latin typeface="Times New Roman"/>
                        <a:ea typeface="Times New Roman"/>
                      </a:endParaRPr>
                    </a:p>
                  </a:txBody>
                  <a:tcPr marL="45720" marR="45720" marT="13169" marB="13169" anchor="ctr">
                    <a:lnL>
                      <a:noFill/>
                    </a:lnL>
                    <a:lnR>
                      <a:noFill/>
                    </a:lnR>
                    <a:lnT>
                      <a:noFill/>
                    </a:lnT>
                    <a:lnB w="12700" cmpd="sng">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smtClean="0">
                          <a:effectLst/>
                        </a:rPr>
                        <a:t>??</a:t>
                      </a:r>
                      <a:r>
                        <a:rPr lang="en-US" sz="1800" i="0" dirty="0">
                          <a:effectLst/>
                        </a:rPr>
                        <a:t> </a:t>
                      </a:r>
                      <a:endParaRPr lang="en-US" sz="1800" i="0" dirty="0">
                        <a:effectLst/>
                        <a:latin typeface="Times New Roman"/>
                        <a:ea typeface="Times New Roman"/>
                      </a:endParaRPr>
                    </a:p>
                  </a:txBody>
                  <a:tcPr marL="45720" marR="45720" marT="13169" marB="13169" anchor="ctr">
                    <a:lnL>
                      <a:noFill/>
                    </a:lnL>
                    <a:lnR>
                      <a:noFill/>
                    </a:lnR>
                    <a:lnT>
                      <a:noFill/>
                    </a:lnT>
                    <a:lnB w="12700" cmpd="sng">
                      <a:noFill/>
                    </a:lnB>
                    <a:lnTlToBr w="12700" cmpd="sng">
                      <a:noFill/>
                      <a:prstDash val="solid"/>
                    </a:lnTlToBr>
                    <a:lnBlToTr w="12700" cmpd="sng">
                      <a:noFill/>
                      <a:prstDash val="solid"/>
                    </a:lnBlToTr>
                    <a:solidFill>
                      <a:schemeClr val="accent2">
                        <a:lumMod val="75000"/>
                        <a:alpha val="20000"/>
                      </a:schemeClr>
                    </a:solidFill>
                  </a:tcPr>
                </a:tc>
                <a:tc>
                  <a:txBody>
                    <a:bodyPr/>
                    <a:lstStyle/>
                    <a:p>
                      <a:pPr marL="0" marR="0" algn="r">
                        <a:lnSpc>
                          <a:spcPts val="1800"/>
                        </a:lnSpc>
                        <a:spcBef>
                          <a:spcPts val="0"/>
                        </a:spcBef>
                        <a:spcAft>
                          <a:spcPts val="0"/>
                        </a:spcAft>
                      </a:pPr>
                      <a:r>
                        <a:rPr lang="en-US" sz="1800" i="0" dirty="0" smtClean="0">
                          <a:effectLst/>
                        </a:rPr>
                        <a:t>??</a:t>
                      </a:r>
                      <a:r>
                        <a:rPr lang="en-US" sz="1800" i="0" dirty="0">
                          <a:effectLst/>
                        </a:rPr>
                        <a:t> </a:t>
                      </a:r>
                      <a:endParaRPr lang="en-US" sz="1800" i="0" dirty="0">
                        <a:effectLst/>
                        <a:latin typeface="Times New Roman"/>
                        <a:ea typeface="Times New Roman"/>
                      </a:endParaRPr>
                    </a:p>
                  </a:txBody>
                  <a:tcPr marL="45720" marR="45720" marT="13169" marB="13169" anchor="ctr">
                    <a:lnL>
                      <a:noFill/>
                    </a:lnL>
                    <a:lnR>
                      <a:noFill/>
                    </a:lnR>
                    <a:lnT>
                      <a:noFill/>
                    </a:lnT>
                    <a:lnB w="12700" cmpd="sng">
                      <a:noFill/>
                    </a:lnB>
                    <a:lnTlToBr w="12700" cmpd="sng">
                      <a:noFill/>
                      <a:prstDash val="solid"/>
                    </a:lnTlToBr>
                    <a:lnBlToTr w="12700" cmpd="sng">
                      <a:noFill/>
                      <a:prstDash val="solid"/>
                    </a:lnBlToTr>
                    <a:solidFill>
                      <a:schemeClr val="accent2">
                        <a:lumMod val="75000"/>
                        <a:alpha val="20000"/>
                      </a:schemeClr>
                    </a:solidFill>
                  </a:tcPr>
                </a:tc>
              </a:tr>
            </a:tbl>
          </a:graphicData>
        </a:graphic>
      </p:graphicFrame>
      <p:sp>
        <p:nvSpPr>
          <p:cNvPr id="5" name="Rectangle 1"/>
          <p:cNvSpPr>
            <a:spLocks noChangeArrowheads="1"/>
          </p:cNvSpPr>
          <p:nvPr/>
        </p:nvSpPr>
        <p:spPr bwMode="auto">
          <a:xfrm>
            <a:off x="320040" y="685800"/>
            <a:ext cx="85039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0" rIns="4572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u="none" strike="noStrike" cap="none" normalizeH="0" baseline="0" dirty="0" smtClean="0">
                <a:ln>
                  <a:noFill/>
                </a:ln>
                <a:effectLst/>
                <a:latin typeface="+mj-lt"/>
                <a:cs typeface="Times New Roman" pitchFamily="18" charset="0"/>
              </a:rPr>
              <a:t>U.S. Population Characteristics</a:t>
            </a:r>
          </a:p>
        </p:txBody>
      </p:sp>
      <p:sp>
        <p:nvSpPr>
          <p:cNvPr id="7"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7</a:t>
            </a:fld>
            <a:endParaRPr lang="en-US"/>
          </a:p>
        </p:txBody>
      </p:sp>
    </p:spTree>
    <p:extLst>
      <p:ext uri="{BB962C8B-B14F-4D97-AF65-F5344CB8AC3E}">
        <p14:creationId xmlns:p14="http://schemas.microsoft.com/office/powerpoint/2010/main" val="2678618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Population </a:t>
            </a:r>
            <a:r>
              <a:rPr lang="en-US" dirty="0" smtClean="0">
                <a:solidFill>
                  <a:srgbClr val="002060"/>
                </a:solidFill>
              </a:rPr>
              <a:t>Growth Has Been an Important Growth Driver</a:t>
            </a:r>
            <a:endParaRPr lang="en-US" dirty="0">
              <a:solidFill>
                <a:srgbClr val="002060"/>
              </a:solidFill>
            </a:endParaRPr>
          </a:p>
        </p:txBody>
      </p:sp>
      <p:sp>
        <p:nvSpPr>
          <p:cNvPr id="3" name="Content Placeholder 2"/>
          <p:cNvSpPr>
            <a:spLocks noGrp="1"/>
          </p:cNvSpPr>
          <p:nvPr>
            <p:ph idx="1"/>
          </p:nvPr>
        </p:nvSpPr>
        <p:spPr>
          <a:xfrm>
            <a:off x="323902" y="625640"/>
            <a:ext cx="8503920" cy="312821"/>
          </a:xfrm>
        </p:spPr>
        <p:txBody>
          <a:bodyPr/>
          <a:lstStyle/>
          <a:p>
            <a:r>
              <a:rPr lang="en-US" sz="1600" dirty="0" smtClean="0"/>
              <a:t>U.S. Population by </a:t>
            </a:r>
            <a:r>
              <a:rPr lang="en-US" sz="1600" smtClean="0"/>
              <a:t>Decade (Ending)</a:t>
            </a:r>
            <a:endParaRPr lang="en-US" sz="1600" dirty="0" smtClean="0"/>
          </a:p>
          <a:p>
            <a:pPr>
              <a:spcBef>
                <a:spcPts val="0"/>
              </a:spcBef>
              <a:spcAft>
                <a:spcPts val="0"/>
              </a:spcAft>
            </a:pPr>
            <a:r>
              <a:rPr lang="en-US" b="0" i="1" dirty="0" smtClean="0"/>
              <a:t>(in millions)</a:t>
            </a:r>
            <a:endParaRPr lang="en-US" b="0" i="1" dirty="0"/>
          </a:p>
        </p:txBody>
      </p:sp>
      <p:sp>
        <p:nvSpPr>
          <p:cNvPr id="10" name="Content Placeholder 9"/>
          <p:cNvSpPr>
            <a:spLocks noGrp="1"/>
          </p:cNvSpPr>
          <p:nvPr>
            <p:ph idx="13"/>
          </p:nvPr>
        </p:nvSpPr>
        <p:spPr>
          <a:xfrm>
            <a:off x="323903" y="6306960"/>
            <a:ext cx="8496248" cy="226695"/>
          </a:xfrm>
        </p:spPr>
        <p:txBody>
          <a:bodyPr/>
          <a:lstStyle/>
          <a:p>
            <a:r>
              <a:rPr lang="en-US" dirty="0" smtClean="0"/>
              <a:t>Source: U.S. Census Bureau</a:t>
            </a:r>
            <a:endParaRPr lang="en-US" dirty="0"/>
          </a:p>
        </p:txBody>
      </p:sp>
      <p:sp>
        <p:nvSpPr>
          <p:cNvPr id="11"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8</a:t>
            </a:fld>
            <a:endParaRPr lang="en-US"/>
          </a:p>
        </p:txBody>
      </p:sp>
      <p:sp>
        <p:nvSpPr>
          <p:cNvPr id="8" name="Content Placeholder 2"/>
          <p:cNvSpPr txBox="1">
            <a:spLocks/>
          </p:cNvSpPr>
          <p:nvPr/>
        </p:nvSpPr>
        <p:spPr bwMode="auto">
          <a:xfrm>
            <a:off x="331918" y="3798072"/>
            <a:ext cx="8503920" cy="31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algn="l" defTabSz="457200" rtl="0" eaLnBrk="1" fontAlgn="base" hangingPunct="1">
              <a:spcBef>
                <a:spcPts val="600"/>
              </a:spcBef>
              <a:spcAft>
                <a:spcPts val="600"/>
              </a:spcAft>
              <a:defRPr sz="1400" b="1" kern="1200">
                <a:solidFill>
                  <a:schemeClr val="tx1"/>
                </a:solidFill>
                <a:latin typeface="+mn-lt"/>
                <a:ea typeface="MS PGothic" pitchFamily="34" charset="-128"/>
                <a:cs typeface="ＭＳ Ｐゴシック" pitchFamily="-105" charset="-128"/>
              </a:defRPr>
            </a:lvl1pPr>
            <a:lvl2pPr algn="l" defTabSz="457200" rtl="0" eaLnBrk="1" fontAlgn="base" hangingPunct="1">
              <a:spcBef>
                <a:spcPts val="600"/>
              </a:spcBef>
              <a:spcAft>
                <a:spcPts val="600"/>
              </a:spcAft>
              <a:defRPr sz="1200" kern="1200">
                <a:solidFill>
                  <a:schemeClr val="tx1"/>
                </a:solidFill>
                <a:latin typeface="+mn-lt"/>
                <a:ea typeface="MS PGothic" pitchFamily="34" charset="-128"/>
                <a:cs typeface="+mn-cs"/>
              </a:defRPr>
            </a:lvl2pPr>
            <a:lvl3pPr marL="455613" indent="-284163" algn="l" defTabSz="457200" rtl="0" eaLnBrk="1" fontAlgn="base" hangingPunct="1">
              <a:spcBef>
                <a:spcPts val="600"/>
              </a:spcBef>
              <a:spcAft>
                <a:spcPts val="600"/>
              </a:spcAft>
              <a:buClr>
                <a:schemeClr val="accent2"/>
              </a:buClr>
              <a:buSzPct val="100000"/>
              <a:buFont typeface="Wingdings" panose="05000000000000000000" pitchFamily="2" charset="2"/>
              <a:buChar char=""/>
              <a:defRPr sz="1200" kern="1200">
                <a:solidFill>
                  <a:schemeClr val="tx1"/>
                </a:solidFill>
                <a:latin typeface="+mn-lt"/>
                <a:ea typeface="MS PGothic" pitchFamily="34" charset="-128"/>
                <a:cs typeface="+mn-cs"/>
              </a:defRPr>
            </a:lvl3pPr>
            <a:lvl4pPr marL="741363" indent="-285750" algn="l" defTabSz="457200" rtl="0" eaLnBrk="1" fontAlgn="base" hangingPunct="1">
              <a:spcBef>
                <a:spcPts val="600"/>
              </a:spcBef>
              <a:spcAft>
                <a:spcPts val="600"/>
              </a:spcAft>
              <a:buFont typeface="Wingdings" pitchFamily="2" charset="2"/>
              <a:buChar char="§"/>
              <a:defRPr sz="1200" kern="1200">
                <a:solidFill>
                  <a:schemeClr val="tx1"/>
                </a:solidFill>
                <a:latin typeface="+mn-lt"/>
                <a:ea typeface="MS PGothic" pitchFamily="34" charset="-128"/>
                <a:cs typeface="+mn-cs"/>
              </a:defRPr>
            </a:lvl4pPr>
            <a:lvl5pPr marL="1025525" indent="-284163" algn="l" defTabSz="457200" rtl="0" eaLnBrk="1" fontAlgn="base" hangingPunct="1">
              <a:spcBef>
                <a:spcPts val="600"/>
              </a:spcBef>
              <a:spcAft>
                <a:spcPts val="600"/>
              </a:spcAft>
              <a:buFont typeface="Wingdings" pitchFamily="2" charset="2"/>
              <a:buChar char="ü"/>
              <a:defRPr sz="12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U.S. Population Growth by Decade (Ending)</a:t>
            </a:r>
          </a:p>
        </p:txBody>
      </p:sp>
      <p:graphicFrame>
        <p:nvGraphicFramePr>
          <p:cNvPr id="9" name="Chart 8"/>
          <p:cNvGraphicFramePr/>
          <p:nvPr>
            <p:extLst>
              <p:ext uri="{D42A27DB-BD31-4B8C-83A1-F6EECF244321}">
                <p14:modId xmlns:p14="http://schemas.microsoft.com/office/powerpoint/2010/main" val="263371780"/>
              </p:ext>
            </p:extLst>
          </p:nvPr>
        </p:nvGraphicFramePr>
        <p:xfrm>
          <a:off x="457200" y="1271432"/>
          <a:ext cx="82296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461411248"/>
              </p:ext>
            </p:extLst>
          </p:nvPr>
        </p:nvGraphicFramePr>
        <p:xfrm>
          <a:off x="457200" y="4180489"/>
          <a:ext cx="822960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9524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 Will Not Be Uniform Across the States</a:t>
            </a:r>
            <a:endParaRPr lang="en-US" dirty="0"/>
          </a:p>
        </p:txBody>
      </p:sp>
      <p:sp>
        <p:nvSpPr>
          <p:cNvPr id="4" name="Content Placeholder 3"/>
          <p:cNvSpPr>
            <a:spLocks noGrp="1"/>
          </p:cNvSpPr>
          <p:nvPr>
            <p:ph idx="13"/>
          </p:nvPr>
        </p:nvSpPr>
        <p:spPr/>
        <p:txBody>
          <a:bodyPr/>
          <a:lstStyle/>
          <a:p>
            <a:r>
              <a:rPr lang="en-US" dirty="0" smtClean="0"/>
              <a:t>Source: U.S. Census Bureau</a:t>
            </a:r>
            <a:endParaRPr lang="en-US" dirty="0"/>
          </a:p>
        </p:txBody>
      </p:sp>
      <p:sp>
        <p:nvSpPr>
          <p:cNvPr id="56" name="Rectangle 66"/>
          <p:cNvSpPr>
            <a:spLocks noChangeAspect="1" noChangeArrowheads="1"/>
          </p:cNvSpPr>
          <p:nvPr/>
        </p:nvSpPr>
        <p:spPr bwMode="auto">
          <a:xfrm>
            <a:off x="320040" y="1828800"/>
            <a:ext cx="180975" cy="120650"/>
          </a:xfrm>
          <a:prstGeom prst="rect">
            <a:avLst/>
          </a:prstGeom>
          <a:solidFill>
            <a:srgbClr val="FF0000"/>
          </a:solidFill>
          <a:ln w="9525">
            <a:solidFill>
              <a:schemeClr val="tx1"/>
            </a:solidFill>
            <a:miter lim="800000"/>
            <a:headEnd/>
            <a:tailEnd/>
          </a:ln>
        </p:spPr>
        <p:txBody>
          <a:bodyPr wrap="none" anchor="ctr"/>
          <a:lstStyle/>
          <a:p>
            <a:endParaRPr lang="en-US" sz="2400">
              <a:solidFill>
                <a:srgbClr val="FF0000"/>
              </a:solidFill>
            </a:endParaRPr>
          </a:p>
        </p:txBody>
      </p:sp>
      <p:sp>
        <p:nvSpPr>
          <p:cNvPr id="57" name="Rectangle 68"/>
          <p:cNvSpPr>
            <a:spLocks noChangeAspect="1" noChangeArrowheads="1"/>
          </p:cNvSpPr>
          <p:nvPr/>
        </p:nvSpPr>
        <p:spPr bwMode="auto">
          <a:xfrm>
            <a:off x="320040" y="2057400"/>
            <a:ext cx="180975" cy="120650"/>
          </a:xfrm>
          <a:prstGeom prst="rect">
            <a:avLst/>
          </a:prstGeom>
          <a:solidFill>
            <a:schemeClr val="bg1"/>
          </a:solidFill>
          <a:ln w="9525">
            <a:solidFill>
              <a:schemeClr val="tx1"/>
            </a:solidFill>
            <a:miter lim="800000"/>
            <a:headEnd/>
            <a:tailEnd/>
          </a:ln>
        </p:spPr>
        <p:txBody>
          <a:bodyPr wrap="none" anchor="ctr"/>
          <a:lstStyle/>
          <a:p>
            <a:endParaRPr lang="en-US" sz="2400"/>
          </a:p>
        </p:txBody>
      </p:sp>
      <p:sp>
        <p:nvSpPr>
          <p:cNvPr id="58" name="Text Box 69"/>
          <p:cNvSpPr txBox="1">
            <a:spLocks noChangeAspect="1" noChangeArrowheads="1"/>
          </p:cNvSpPr>
          <p:nvPr/>
        </p:nvSpPr>
        <p:spPr bwMode="auto">
          <a:xfrm>
            <a:off x="548640" y="19659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a:t>0</a:t>
            </a:r>
            <a:r>
              <a:rPr lang="en-GB" sz="1200" dirty="0" smtClean="0"/>
              <a:t>%-1%</a:t>
            </a:r>
            <a:endParaRPr lang="en-GB" sz="1200" dirty="0"/>
          </a:p>
        </p:txBody>
      </p:sp>
      <p:sp>
        <p:nvSpPr>
          <p:cNvPr id="59" name="Rectangle 70"/>
          <p:cNvSpPr>
            <a:spLocks noChangeAspect="1" noChangeArrowheads="1"/>
          </p:cNvSpPr>
          <p:nvPr/>
        </p:nvSpPr>
        <p:spPr bwMode="auto">
          <a:xfrm>
            <a:off x="320040" y="2286000"/>
            <a:ext cx="180975" cy="120650"/>
          </a:xfrm>
          <a:prstGeom prst="rect">
            <a:avLst/>
          </a:prstGeom>
          <a:solidFill>
            <a:schemeClr val="bg1">
              <a:lumMod val="75000"/>
            </a:schemeClr>
          </a:solidFill>
          <a:ln w="9525">
            <a:solidFill>
              <a:schemeClr val="tx1"/>
            </a:solidFill>
            <a:miter lim="800000"/>
            <a:headEnd/>
            <a:tailEnd/>
          </a:ln>
        </p:spPr>
        <p:txBody>
          <a:bodyPr wrap="none" anchor="ctr"/>
          <a:lstStyle/>
          <a:p>
            <a:endParaRPr lang="en-US" sz="2400"/>
          </a:p>
        </p:txBody>
      </p:sp>
      <p:sp>
        <p:nvSpPr>
          <p:cNvPr id="60" name="Text Box 71"/>
          <p:cNvSpPr txBox="1">
            <a:spLocks noChangeAspect="1" noChangeArrowheads="1"/>
          </p:cNvSpPr>
          <p:nvPr/>
        </p:nvSpPr>
        <p:spPr bwMode="auto">
          <a:xfrm>
            <a:off x="548640" y="2194560"/>
            <a:ext cx="678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1%-3%</a:t>
            </a:r>
            <a:endParaRPr lang="en-GB" sz="1200" dirty="0">
              <a:cs typeface="Arial" charset="0"/>
            </a:endParaRPr>
          </a:p>
        </p:txBody>
      </p:sp>
      <p:sp>
        <p:nvSpPr>
          <p:cNvPr id="61" name="Rectangle 72"/>
          <p:cNvSpPr>
            <a:spLocks noChangeAspect="1" noChangeArrowheads="1"/>
          </p:cNvSpPr>
          <p:nvPr/>
        </p:nvSpPr>
        <p:spPr bwMode="auto">
          <a:xfrm>
            <a:off x="320040" y="2514600"/>
            <a:ext cx="180975" cy="120650"/>
          </a:xfrm>
          <a:prstGeom prst="rect">
            <a:avLst/>
          </a:prstGeom>
          <a:solidFill>
            <a:srgbClr val="99CCFF"/>
          </a:solidFill>
          <a:ln w="9525">
            <a:solidFill>
              <a:schemeClr val="tx1"/>
            </a:solidFill>
            <a:miter lim="800000"/>
            <a:headEnd/>
            <a:tailEnd/>
          </a:ln>
        </p:spPr>
        <p:txBody>
          <a:bodyPr wrap="none" anchor="ctr"/>
          <a:lstStyle/>
          <a:p>
            <a:endParaRPr lang="en-US" sz="2400"/>
          </a:p>
        </p:txBody>
      </p:sp>
      <p:sp>
        <p:nvSpPr>
          <p:cNvPr id="62" name="Text Box 73"/>
          <p:cNvSpPr txBox="1">
            <a:spLocks noChangeAspect="1" noChangeArrowheads="1"/>
          </p:cNvSpPr>
          <p:nvPr/>
        </p:nvSpPr>
        <p:spPr bwMode="auto">
          <a:xfrm>
            <a:off x="548640" y="2423160"/>
            <a:ext cx="678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a:t>3</a:t>
            </a:r>
            <a:r>
              <a:rPr lang="en-GB" sz="1200" dirty="0" smtClean="0"/>
              <a:t>%-4%</a:t>
            </a:r>
            <a:endParaRPr lang="en-GB" sz="1200" dirty="0"/>
          </a:p>
        </p:txBody>
      </p:sp>
      <p:sp>
        <p:nvSpPr>
          <p:cNvPr id="63" name="Rectangle 74"/>
          <p:cNvSpPr>
            <a:spLocks noChangeAspect="1" noChangeArrowheads="1"/>
          </p:cNvSpPr>
          <p:nvPr/>
        </p:nvSpPr>
        <p:spPr bwMode="auto">
          <a:xfrm>
            <a:off x="320040" y="2743200"/>
            <a:ext cx="180975" cy="120650"/>
          </a:xfrm>
          <a:prstGeom prst="rect">
            <a:avLst/>
          </a:prstGeom>
          <a:solidFill>
            <a:schemeClr val="accent1">
              <a:lumMod val="60000"/>
              <a:lumOff val="40000"/>
            </a:schemeClr>
          </a:solidFill>
          <a:ln w="9525">
            <a:solidFill>
              <a:schemeClr val="tx1"/>
            </a:solidFill>
            <a:miter lim="800000"/>
            <a:headEnd/>
            <a:tailEnd/>
          </a:ln>
        </p:spPr>
        <p:txBody>
          <a:bodyPr wrap="none" anchor="ctr"/>
          <a:lstStyle/>
          <a:p>
            <a:endParaRPr lang="en-US" sz="2400"/>
          </a:p>
        </p:txBody>
      </p:sp>
      <p:sp>
        <p:nvSpPr>
          <p:cNvPr id="64" name="Text Box 75"/>
          <p:cNvSpPr txBox="1">
            <a:spLocks noChangeAspect="1" noChangeArrowheads="1"/>
          </p:cNvSpPr>
          <p:nvPr/>
        </p:nvSpPr>
        <p:spPr bwMode="auto">
          <a:xfrm>
            <a:off x="548640" y="26517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4%-5%</a:t>
            </a:r>
            <a:endParaRPr lang="en-GB" sz="1200" dirty="0"/>
          </a:p>
        </p:txBody>
      </p:sp>
      <p:sp>
        <p:nvSpPr>
          <p:cNvPr id="65" name="Text Box 67"/>
          <p:cNvSpPr txBox="1">
            <a:spLocks noChangeAspect="1" noChangeArrowheads="1"/>
          </p:cNvSpPr>
          <p:nvPr/>
        </p:nvSpPr>
        <p:spPr bwMode="auto">
          <a:xfrm>
            <a:off x="548640" y="17373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&lt;0%</a:t>
            </a:r>
            <a:endParaRPr lang="en-GB" sz="1200" dirty="0"/>
          </a:p>
        </p:txBody>
      </p:sp>
      <p:sp>
        <p:nvSpPr>
          <p:cNvPr id="66" name="Rectangle 74"/>
          <p:cNvSpPr>
            <a:spLocks noChangeAspect="1" noChangeArrowheads="1"/>
          </p:cNvSpPr>
          <p:nvPr/>
        </p:nvSpPr>
        <p:spPr bwMode="auto">
          <a:xfrm>
            <a:off x="320040" y="2971800"/>
            <a:ext cx="180975" cy="120650"/>
          </a:xfrm>
          <a:prstGeom prst="rect">
            <a:avLst/>
          </a:prstGeom>
          <a:solidFill>
            <a:schemeClr val="tx2"/>
          </a:solidFill>
          <a:ln w="9525">
            <a:solidFill>
              <a:schemeClr val="tx1"/>
            </a:solidFill>
            <a:miter lim="800000"/>
            <a:headEnd/>
            <a:tailEnd/>
          </a:ln>
        </p:spPr>
        <p:txBody>
          <a:bodyPr wrap="none" anchor="ctr"/>
          <a:lstStyle/>
          <a:p>
            <a:endParaRPr lang="en-US" sz="2400"/>
          </a:p>
        </p:txBody>
      </p:sp>
      <p:sp>
        <p:nvSpPr>
          <p:cNvPr id="67" name="Text Box 75"/>
          <p:cNvSpPr txBox="1">
            <a:spLocks noChangeAspect="1" noChangeArrowheads="1"/>
          </p:cNvSpPr>
          <p:nvPr/>
        </p:nvSpPr>
        <p:spPr bwMode="auto">
          <a:xfrm>
            <a:off x="548640" y="2880360"/>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1" charset="-128"/>
              </a:defRPr>
            </a:lvl1pPr>
            <a:lvl2pPr marL="742950" indent="-285750">
              <a:defRPr sz="2000">
                <a:solidFill>
                  <a:schemeClr val="tx1"/>
                </a:solidFill>
                <a:latin typeface="Arial" charset="0"/>
                <a:ea typeface="ＭＳ Ｐゴシック" pitchFamily="1" charset="-128"/>
              </a:defRPr>
            </a:lvl2pPr>
            <a:lvl3pPr marL="1143000" indent="-228600">
              <a:defRPr sz="2000">
                <a:solidFill>
                  <a:schemeClr val="tx1"/>
                </a:solidFill>
                <a:latin typeface="Arial" charset="0"/>
                <a:ea typeface="ＭＳ Ｐゴシック" pitchFamily="1" charset="-128"/>
              </a:defRPr>
            </a:lvl3pPr>
            <a:lvl4pPr marL="1600200" indent="-228600">
              <a:defRPr sz="2000">
                <a:solidFill>
                  <a:schemeClr val="tx1"/>
                </a:solidFill>
                <a:latin typeface="Arial" charset="0"/>
                <a:ea typeface="ＭＳ Ｐゴシック" pitchFamily="1" charset="-128"/>
              </a:defRPr>
            </a:lvl4pPr>
            <a:lvl5pPr marL="2057400" indent="-22860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r>
              <a:rPr lang="en-GB" sz="1200" dirty="0" smtClean="0"/>
              <a:t>&gt;5%</a:t>
            </a:r>
            <a:endParaRPr lang="en-GB" sz="1200" dirty="0"/>
          </a:p>
        </p:txBody>
      </p:sp>
      <p:sp>
        <p:nvSpPr>
          <p:cNvPr id="69" name="Slide Number Placeholder 5"/>
          <p:cNvSpPr>
            <a:spLocks noGrp="1"/>
          </p:cNvSpPr>
          <p:nvPr>
            <p:ph type="sldNum" sz="quarter" idx="4294967295"/>
          </p:nvPr>
        </p:nvSpPr>
        <p:spPr>
          <a:xfrm>
            <a:off x="8729663" y="6494463"/>
            <a:ext cx="323850" cy="292100"/>
          </a:xfrm>
          <a:prstGeom prst="rect">
            <a:avLst/>
          </a:prstGeom>
        </p:spPr>
        <p:txBody>
          <a:bodyPr vert="horz" lIns="91440" tIns="45720" rIns="91440" bIns="45720" rtlCol="0" anchor="ctr"/>
          <a:lstStyle>
            <a:lvl1pPr algn="r" fontAlgn="auto">
              <a:spcBef>
                <a:spcPts val="0"/>
              </a:spcBef>
              <a:spcAft>
                <a:spcPts val="0"/>
              </a:spcAft>
              <a:defRPr sz="900" smtClean="0">
                <a:solidFill>
                  <a:srgbClr val="0D387C"/>
                </a:solidFill>
                <a:latin typeface="+mn-lt"/>
                <a:ea typeface="+mn-ea"/>
                <a:cs typeface="+mn-cs"/>
              </a:defRPr>
            </a:lvl1pPr>
          </a:lstStyle>
          <a:p>
            <a:pPr>
              <a:defRPr/>
            </a:pPr>
            <a:fld id="{7FA17628-A5F7-4321-86EB-1B4244B85550}" type="slidenum">
              <a:rPr lang="en-US"/>
              <a:pPr>
                <a:defRPr/>
              </a:pPr>
              <a:t>9</a:t>
            </a:fld>
            <a:endParaRPr lang="en-US"/>
          </a:p>
        </p:txBody>
      </p:sp>
      <p:sp>
        <p:nvSpPr>
          <p:cNvPr id="70" name="Content Placeholder 2"/>
          <p:cNvSpPr>
            <a:spLocks noGrp="1"/>
          </p:cNvSpPr>
          <p:nvPr>
            <p:ph idx="1"/>
          </p:nvPr>
        </p:nvSpPr>
        <p:spPr>
          <a:xfrm>
            <a:off x="323902" y="625640"/>
            <a:ext cx="8503920" cy="312821"/>
          </a:xfrm>
        </p:spPr>
        <p:txBody>
          <a:bodyPr/>
          <a:lstStyle/>
          <a:p>
            <a:r>
              <a:rPr lang="en-US" sz="1600" dirty="0"/>
              <a:t>State Population Growth </a:t>
            </a:r>
            <a:r>
              <a:rPr lang="en-US" sz="1600" dirty="0" smtClean="0"/>
              <a:t>2010-2014</a:t>
            </a:r>
            <a:endParaRPr lang="en-US" sz="1600" b="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9" y="1371598"/>
            <a:ext cx="6766560" cy="436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353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 PPT Template (Regular Presentation) 4-10-14">
  <a:themeElements>
    <a:clrScheme name="Custom 36">
      <a:dk1>
        <a:srgbClr val="000000"/>
      </a:dk1>
      <a:lt1>
        <a:srgbClr val="FFFFFF"/>
      </a:lt1>
      <a:dk2>
        <a:srgbClr val="0C2577"/>
      </a:dk2>
      <a:lt2>
        <a:srgbClr val="C0C0C0"/>
      </a:lt2>
      <a:accent1>
        <a:srgbClr val="004990"/>
      </a:accent1>
      <a:accent2>
        <a:srgbClr val="5091CD"/>
      </a:accent2>
      <a:accent3>
        <a:srgbClr val="8A2003"/>
      </a:accent3>
      <a:accent4>
        <a:srgbClr val="FBEB75"/>
      </a:accent4>
      <a:accent5>
        <a:srgbClr val="006225"/>
      </a:accent5>
      <a:accent6>
        <a:srgbClr val="FFB770"/>
      </a:accent6>
      <a:hlink>
        <a:srgbClr val="89CCF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Final PPT Template (Regular Presentation) 4-10-14</Template>
  <TotalTime>4084</TotalTime>
  <Words>9639</Words>
  <Application>Microsoft Office PowerPoint</Application>
  <PresentationFormat>On-screen Show (4:3)</PresentationFormat>
  <Paragraphs>1003</Paragraphs>
  <Slides>60</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ＭＳ Ｐゴシック</vt:lpstr>
      <vt:lpstr>ＭＳ Ｐゴシック</vt:lpstr>
      <vt:lpstr>Arial</vt:lpstr>
      <vt:lpstr>Calibri</vt:lpstr>
      <vt:lpstr>Times New Roman</vt:lpstr>
      <vt:lpstr>Wingdings</vt:lpstr>
      <vt:lpstr>Final PPT Template (Regular Presentation) 4-10-14</vt:lpstr>
      <vt:lpstr>Importance of Demographics 2014</vt:lpstr>
      <vt:lpstr>Conning Insurance Research</vt:lpstr>
      <vt:lpstr>THE HARTFORD AT A GLANCE</vt:lpstr>
      <vt:lpstr>Why Do Demographics Matter?</vt:lpstr>
      <vt:lpstr>The Changing insurance Consumer</vt:lpstr>
      <vt:lpstr>Five Critical Trends Reshaping Consumer Markets</vt:lpstr>
      <vt:lpstr>Tomorrow’s Consumer Market Will Not Look Like Today’s</vt:lpstr>
      <vt:lpstr>Population Growth Has Been an Important Growth Driver</vt:lpstr>
      <vt:lpstr>Population Growth Will Not Be Uniform Across the States</vt:lpstr>
      <vt:lpstr>Recent Migration Patterns Support Longer-Term Trends</vt:lpstr>
      <vt:lpstr>Birth Rates Are Also Highly Variable Across the States</vt:lpstr>
      <vt:lpstr>Differing Growth Rates Create Different Opportunities</vt:lpstr>
      <vt:lpstr>Expansion States May Differ Markedly from Existing States</vt:lpstr>
      <vt:lpstr>Baby Boomers and Immigrants Are Reshaping the Age Profile</vt:lpstr>
      <vt:lpstr>U.S. Population Is Approaching “Majority Minority”</vt:lpstr>
      <vt:lpstr>Ethnic Composition of the U.S. Is Changing Rapidly</vt:lpstr>
      <vt:lpstr>Structure of the U.S. Household Undergoing Notable Change</vt:lpstr>
      <vt:lpstr>Multi-Generational Households Are Re-Emerging</vt:lpstr>
      <vt:lpstr>Changing Consumer Behavior</vt:lpstr>
      <vt:lpstr>Decrease in Homeownership Affecting Exposure Growth …</vt:lpstr>
      <vt:lpstr>… and Correlated with Strong Growth in Rentals</vt:lpstr>
      <vt:lpstr>Is the Decline Part of a Broader Trend?</vt:lpstr>
      <vt:lpstr>Vehicle Miles Traveled, Rolling 12-Month Total</vt:lpstr>
      <vt:lpstr>This May Reflect Generational Changes in Attitude Toward Cars</vt:lpstr>
      <vt:lpstr>New Approaches for New Markets</vt:lpstr>
      <vt:lpstr>Undifferentiated Personal Lines Market Dissolving</vt:lpstr>
      <vt:lpstr>HNW Concerns Extend Beyond Typical Mass Market</vt:lpstr>
      <vt:lpstr>HNW Concerns Extend Beyond Typical Mass Market</vt:lpstr>
      <vt:lpstr>U.S. HNW Market Is Served by a Small Number of Insurers</vt:lpstr>
      <vt:lpstr>Interest in the Nonstandard Market Is Changing</vt:lpstr>
      <vt:lpstr>Specialization Common Among Market Leaders</vt:lpstr>
      <vt:lpstr>5 of the Leaders Are NSA Specialists</vt:lpstr>
      <vt:lpstr>Traditional/“Defined” Nonstandard Market Under Pressure</vt:lpstr>
      <vt:lpstr>Market Growth Concern—Auto and NSA</vt:lpstr>
      <vt:lpstr>NSA Specialist Growth Not Absorbing Traditional Market Migration</vt:lpstr>
      <vt:lpstr>Growth Pressures Pushing Market Leaders Down Market</vt:lpstr>
      <vt:lpstr>With Improving Data NSA Could Dissolve into Micro-Segments</vt:lpstr>
      <vt:lpstr>Senior Segment Is the Fastest-Growing Age Cohort</vt:lpstr>
      <vt:lpstr>Only a Few Companies Identify Seniors as a Target</vt:lpstr>
      <vt:lpstr>Senior Segment Presents Challenging Risk Characteristics</vt:lpstr>
      <vt:lpstr>Annual Mileage an Important Factor for Seniors</vt:lpstr>
      <vt:lpstr>Hispanic Market Is of Growing Importance for Insurers</vt:lpstr>
      <vt:lpstr>Insurers Devoting More Resources to This Segment</vt:lpstr>
      <vt:lpstr>Select Brokers/Agencies Are Also Finding Opportunity</vt:lpstr>
      <vt:lpstr>Generational Differences Create Different Markets</vt:lpstr>
      <vt:lpstr>Finally: Micro-Segmentation from Personalized Data</vt:lpstr>
      <vt:lpstr>New Approaches for New Markets</vt:lpstr>
      <vt:lpstr>Increasing Complexity of Customer Retention</vt:lpstr>
      <vt:lpstr>Spending More to Establish an Unstable Relationship</vt:lpstr>
      <vt:lpstr>Economics of Acquisition Costs: Direct Response and Agency</vt:lpstr>
      <vt:lpstr>Increasing Competition: Rise of Aggregators</vt:lpstr>
      <vt:lpstr>Buying Behavior Is Shifting Too</vt:lpstr>
      <vt:lpstr>Allstate Addressing Array of Consumer Preferences</vt:lpstr>
      <vt:lpstr>Other Insurers Are Pursuing Multichannel</vt:lpstr>
      <vt:lpstr>Direct Response Still More Prominent in Auto</vt:lpstr>
      <vt:lpstr>Auto Frequency Improvements … Challenge to the Auto Market?</vt:lpstr>
      <vt:lpstr>Consolidation in Auto, What About Homeowners?</vt:lpstr>
      <vt:lpstr>Insurers Continue to Advance Service with Mobile Technology Apps</vt:lpstr>
      <vt:lpstr>PowerPoint Presentation</vt:lpstr>
      <vt:lpstr>PowerPoint Presentation</vt:lpstr>
    </vt:vector>
  </TitlesOfParts>
  <Company>Conning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GY</dc:creator>
  <cp:lastModifiedBy>Lin, Melody K (Actuarial)</cp:lastModifiedBy>
  <cp:revision>158</cp:revision>
  <cp:lastPrinted>2015-03-11T14:47:51Z</cp:lastPrinted>
  <dcterms:created xsi:type="dcterms:W3CDTF">2014-05-13T11:17:52Z</dcterms:created>
  <dcterms:modified xsi:type="dcterms:W3CDTF">2015-03-13T15:54:28Z</dcterms:modified>
</cp:coreProperties>
</file>