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315" r:id="rId2"/>
    <p:sldId id="332" r:id="rId3"/>
    <p:sldId id="335" r:id="rId4"/>
    <p:sldId id="340" r:id="rId5"/>
    <p:sldId id="341" r:id="rId6"/>
    <p:sldId id="339" r:id="rId7"/>
    <p:sldId id="334" r:id="rId8"/>
    <p:sldId id="342" r:id="rId9"/>
    <p:sldId id="343" r:id="rId10"/>
    <p:sldId id="344" r:id="rId11"/>
    <p:sldId id="345" r:id="rId12"/>
    <p:sldId id="337" r:id="rId13"/>
    <p:sldId id="338" r:id="rId14"/>
  </p:sldIdLst>
  <p:sldSz cx="10287000" cy="6858000" type="35mm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FFFF"/>
    <a:srgbClr val="FFFF00"/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87" autoAdjust="0"/>
    <p:restoredTop sz="86432" autoAdjust="0"/>
  </p:normalViewPr>
  <p:slideViewPr>
    <p:cSldViewPr>
      <p:cViewPr varScale="1">
        <p:scale>
          <a:sx n="108" d="100"/>
          <a:sy n="108" d="100"/>
        </p:scale>
        <p:origin x="72" y="294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709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838" y="-8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Estimated Premium Volume (GWP for U.S.-based Insureds (mid-range estimate) (millions)</c:v>
                </c:pt>
              </c:strCache>
            </c:strRef>
          </c:tx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Sheet1!$B$2:$B$15</c:f>
              <c:numCache>
                <c:formatCode>"$"#,##0_);[Red]\("$"#,##0\)</c:formatCode>
                <c:ptCount val="14"/>
                <c:pt idx="0">
                  <c:v>85</c:v>
                </c:pt>
                <c:pt idx="1">
                  <c:v>115</c:v>
                </c:pt>
                <c:pt idx="2">
                  <c:v>175</c:v>
                </c:pt>
                <c:pt idx="3">
                  <c:v>275</c:v>
                </c:pt>
                <c:pt idx="4">
                  <c:v>325</c:v>
                </c:pt>
                <c:pt idx="5">
                  <c:v>400</c:v>
                </c:pt>
                <c:pt idx="6">
                  <c:v>475</c:v>
                </c:pt>
                <c:pt idx="7">
                  <c:v>475</c:v>
                </c:pt>
                <c:pt idx="8">
                  <c:v>600</c:v>
                </c:pt>
                <c:pt idx="9">
                  <c:v>800</c:v>
                </c:pt>
                <c:pt idx="10">
                  <c:v>1000</c:v>
                </c:pt>
                <c:pt idx="11">
                  <c:v>1300</c:v>
                </c:pt>
                <c:pt idx="12">
                  <c:v>2000</c:v>
                </c:pt>
                <c:pt idx="13">
                  <c:v>2500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6611416"/>
        <c:axId val="226614552"/>
      </c:lineChart>
      <c:catAx>
        <c:axId val="226611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6614552"/>
        <c:crosses val="autoZero"/>
        <c:auto val="1"/>
        <c:lblAlgn val="ctr"/>
        <c:lblOffset val="100"/>
        <c:noMultiLvlLbl val="0"/>
      </c:catAx>
      <c:valAx>
        <c:axId val="226614552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out"/>
        <c:minorTickMark val="none"/>
        <c:tickLblPos val="nextTo"/>
        <c:crossAx val="226611416"/>
        <c:crosses val="autoZero"/>
        <c:crossBetween val="between"/>
      </c:valAx>
    </c:plotArea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Richard S. Betterley, CMC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fld id="{A1E4F04A-35AA-4BA4-838D-D54703E72987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Betterley Risk Consultants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fld id="{1ACAE823-5039-485A-ACDD-63A5FA364C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38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3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2175" y="698500"/>
            <a:ext cx="522922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Betterley Risk Consultants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fld id="{4E469614-A132-40D5-A44F-43A30AF7B3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527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698500"/>
            <a:ext cx="5229225" cy="34861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04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283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3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1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7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en-US" dirty="0">
                <a:latin typeface="Times New Roman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en-US" dirty="0">
                <a:latin typeface="Times New Roman"/>
                <a:cs typeface="+mn-cs"/>
              </a:endParaRPr>
            </a:p>
          </p:txBody>
        </p:sp>
      </p:grpSp>
      <p:pic>
        <p:nvPicPr>
          <p:cNvPr id="13" name="Picture 16" descr="BRC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82100" y="5791200"/>
            <a:ext cx="8350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94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771525" y="1736725"/>
            <a:ext cx="874395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514350" y="6248400"/>
            <a:ext cx="24003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571BC-7691-40A6-9440-264EFA7BC333}" type="datetime1">
              <a:rPr lang="en-US"/>
              <a:pPr>
                <a:defRPr/>
              </a:pPr>
              <a:t>3/13/2015</a:t>
            </a:fld>
            <a:r>
              <a:rPr lang="en-US" dirty="0"/>
              <a:t>June 21, 2004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29100" y="6248400"/>
            <a:ext cx="2400300" cy="476250"/>
          </a:xfrm>
        </p:spPr>
        <p:txBody>
          <a:bodyPr anchor="b"/>
          <a:lstStyle>
            <a:lvl1pPr eaLnBrk="1" hangingPunct="1">
              <a:defRPr kumimoji="0" sz="1200" b="0"/>
            </a:lvl1pPr>
          </a:lstStyle>
          <a:p>
            <a:pPr>
              <a:defRPr/>
            </a:pPr>
            <a:fld id="{D837D801-ADA7-4688-9EA9-82D58164D2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143E5-3A74-4D9A-8403-3404AB435759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127A-32FD-4EF6-9586-21939FF121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7A03B-453A-4C79-A012-9A0F33880E00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385BE-E673-42F5-81B5-2B0479FFB8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A20F8-3FE6-4889-9364-90ACD5F1C9CE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52545-6256-4270-A854-6CE8C3D73A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B8D2C-BC11-479B-BCA9-52FA205E1B33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CCEE7-3B0A-4096-BB24-16A97695C8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BRC logo.bmp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29705" y="5638802"/>
            <a:ext cx="671856" cy="619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600200"/>
            <a:ext cx="9258300" cy="420624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3/23/2015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73C05-3475-4A76-8920-502A2FC79D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6CF1D-4113-4739-AF15-AFF151897AC2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21EF1-41E7-4B1C-A016-F8C83717DC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9F297-8444-41DD-A1BC-881A3DD26154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CCF06-BD96-47CE-B9B6-84D4680CEA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5D45D-1E00-4E28-9158-FF352DABEFAD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FB286-9A67-439F-AA90-0A4DF280A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0D376-200D-433C-BF92-482963A2AD6D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6E7F7-82B7-4D2C-ACFB-01DECF8A6E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D1462-BAD4-46D0-99BD-AC847275F4D1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E223C-4258-448D-BE1E-D7F4B72F00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7A402-CFA0-4178-9BBA-873A543FE9D9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57C16-3313-4BCF-8324-06A2DC83C4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63B15-105F-4F9C-8085-BD3208BEB819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8E7A3-8615-4E78-B13D-928E15D686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5157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0"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56E2B2C-8115-4AEE-B3A1-83ECA19F7BA3}" type="datetime1">
              <a:rPr lang="en-US"/>
              <a:pPr>
                <a:defRPr/>
              </a:pPr>
              <a:t>3/13/2015</a:t>
            </a:fld>
            <a:endParaRPr lang="en-US" dirty="0"/>
          </a:p>
        </p:txBody>
      </p:sp>
      <p:grpSp>
        <p:nvGrpSpPr>
          <p:cNvPr id="2051" name="Group 4"/>
          <p:cNvGrpSpPr>
            <a:grpSpLocks/>
          </p:cNvGrpSpPr>
          <p:nvPr/>
        </p:nvGrpSpPr>
        <p:grpSpPr bwMode="auto">
          <a:xfrm>
            <a:off x="0" y="0"/>
            <a:ext cx="10283825" cy="6850063"/>
            <a:chOff x="0" y="0"/>
            <a:chExt cx="5758" cy="4315"/>
          </a:xfrm>
        </p:grpSpPr>
        <p:grpSp>
          <p:nvGrpSpPr>
            <p:cNvPr id="205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884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3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88423" name="Freeform 7"/>
              <p:cNvSpPr>
                <a:spLocks/>
              </p:cNvSpPr>
              <p:nvPr/>
            </p:nvSpPr>
            <p:spPr bwMode="hidden">
              <a:xfrm>
                <a:off x="4171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884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884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884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</p:grpSp>
        <p:sp>
          <p:nvSpPr>
            <p:cNvPr id="188427" name="Freeform 11"/>
            <p:cNvSpPr>
              <a:spLocks/>
            </p:cNvSpPr>
            <p:nvPr/>
          </p:nvSpPr>
          <p:spPr bwMode="hidden">
            <a:xfrm>
              <a:off x="3322" y="1341"/>
              <a:ext cx="1827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en-US" dirty="0">
                <a:latin typeface="Times New Roman"/>
                <a:cs typeface="+mn-cs"/>
              </a:endParaRPr>
            </a:p>
          </p:txBody>
        </p:sp>
        <p:sp>
          <p:nvSpPr>
            <p:cNvPr id="1884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en-US" dirty="0">
                <a:latin typeface="Times New Roman"/>
                <a:cs typeface="+mn-cs"/>
              </a:endParaRPr>
            </a:p>
          </p:txBody>
        </p:sp>
      </p:grpSp>
      <p:sp>
        <p:nvSpPr>
          <p:cNvPr id="1884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84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8433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33700" y="6381750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b="1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A38C7E1-071B-449A-8F09-BD82C968D2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877" r:id="rId12"/>
    <p:sldLayoutId id="2147483878" r:id="rId13"/>
  </p:sldLayoutIdLst>
  <p:transition spd="med">
    <p:push dir="u"/>
  </p:transition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etterley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tterley.com/samples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Cyber Insurance Today:</a:t>
            </a:r>
            <a:br>
              <a:rPr lang="en-US" dirty="0" smtClean="0"/>
            </a:br>
            <a:r>
              <a:rPr lang="en-US" sz="4000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Lots of Interest, Lots of Product Innovation, and Lots of Risk</a:t>
            </a:r>
            <a:endParaRPr lang="en-US" sz="5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Richard S. Betterley, CMC</a:t>
            </a:r>
          </a:p>
          <a:p>
            <a:pPr>
              <a:defRPr/>
            </a:pPr>
            <a:r>
              <a:rPr lang="en-US" sz="2400" dirty="0" smtClean="0"/>
              <a:t>Betterley Risk Consultants, Inc.</a:t>
            </a:r>
          </a:p>
          <a:p>
            <a:pPr>
              <a:defRPr/>
            </a:pPr>
            <a:r>
              <a:rPr lang="en-US" sz="2400" dirty="0" smtClean="0"/>
              <a:t>Sterling, MA</a:t>
            </a:r>
          </a:p>
          <a:p>
            <a:pPr>
              <a:defRPr/>
            </a:pPr>
            <a:r>
              <a:rPr lang="en-US" sz="2400" dirty="0" smtClean="0"/>
              <a:t>Independent Risk Management Consultants since 1932</a:t>
            </a:r>
          </a:p>
          <a:p>
            <a:pPr>
              <a:defRPr/>
            </a:pPr>
            <a:r>
              <a:rPr lang="en-US" sz="2400" dirty="0" smtClean="0"/>
              <a:t>Publishers of The Betterley Report at </a:t>
            </a:r>
            <a:r>
              <a:rPr lang="en-US" sz="2400" dirty="0" smtClean="0">
                <a:hlinkClick r:id="rId3"/>
              </a:rPr>
              <a:t>www.betterley.com</a:t>
            </a:r>
            <a:endParaRPr lang="en-US" sz="2400" dirty="0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Reinsurance Support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limits are needed</a:t>
            </a:r>
          </a:p>
          <a:p>
            <a:pPr lvl="1"/>
            <a:r>
              <a:rPr lang="en-US" dirty="0" smtClean="0"/>
              <a:t>Tough to assemble more than $300 million/insured</a:t>
            </a:r>
          </a:p>
          <a:p>
            <a:r>
              <a:rPr lang="en-US" dirty="0" smtClean="0"/>
              <a:t>Accumulation risk</a:t>
            </a:r>
          </a:p>
          <a:p>
            <a:pPr lvl="1"/>
            <a:r>
              <a:rPr lang="en-US" dirty="0" smtClean="0"/>
              <a:t>The cyber hurricane is only a matter of time</a:t>
            </a:r>
          </a:p>
          <a:p>
            <a:pPr lvl="1"/>
            <a:r>
              <a:rPr lang="en-US" dirty="0" smtClean="0"/>
              <a:t>And it won’t be just one</a:t>
            </a:r>
          </a:p>
          <a:p>
            <a:r>
              <a:rPr lang="en-US" dirty="0" smtClean="0"/>
              <a:t>The </a:t>
            </a:r>
            <a:r>
              <a:rPr lang="en-US" dirty="0"/>
              <a:t>v</a:t>
            </a:r>
            <a:r>
              <a:rPr lang="en-US" dirty="0" smtClean="0"/>
              <a:t>endor risk</a:t>
            </a:r>
          </a:p>
          <a:p>
            <a:pPr lvl="1"/>
            <a:r>
              <a:rPr lang="en-US" dirty="0" smtClean="0"/>
              <a:t>SMEs as the threat vector (i.e., Target)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for rapid growth</a:t>
            </a:r>
          </a:p>
          <a:p>
            <a:r>
              <a:rPr lang="en-US" dirty="0" smtClean="0"/>
              <a:t>Add-in for package policies and Management Liability products</a:t>
            </a:r>
          </a:p>
          <a:p>
            <a:r>
              <a:rPr lang="en-US" dirty="0" smtClean="0"/>
              <a:t>Declining cost of breach response services</a:t>
            </a:r>
          </a:p>
          <a:p>
            <a:r>
              <a:rPr lang="en-US" dirty="0" smtClean="0"/>
              <a:t>Mandated coverage for vendors to larger organizations (proof of insurance)</a:t>
            </a:r>
          </a:p>
          <a:p>
            <a:r>
              <a:rPr lang="en-US" dirty="0" smtClean="0"/>
              <a:t>Ability to improve the risk by ‘loss prevention’ services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Can Cyber be written safely?  Too much risk/too much demand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Which carrier will be the FM Global or Hartford Steam Boiler of Cyber?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Can private insurers cover attacks by national actors and terrorists?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Will Cyber products be broadened to cover the real exposures?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Damage to reputation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Theft of IP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Theft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Betterley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series of 6 annual evaluations of specialty commercial lines insurance products; including: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Technology E&amp;O (February)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Intellectual Property and Media Liability (April)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Cyber/Privacy (June)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Private Company Management Liability (August)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Side A D&amp;O (October)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EPLI (December)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For more information, go to </a:t>
            </a:r>
            <a:r>
              <a:rPr lang="en-US" dirty="0" smtClean="0">
                <a:hlinkClick r:id="rId2"/>
              </a:rPr>
              <a:t>www.betterley.com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A Cyber Risk Insurance Refresher:</a:t>
            </a:r>
            <a:br>
              <a:rPr lang="en-US" sz="4000" dirty="0" smtClean="0"/>
            </a:br>
            <a:r>
              <a:rPr lang="en-US" sz="3200" dirty="0" smtClean="0"/>
              <a:t>What Does (or Should) it Cover?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Liability for loss of personally identifiable information</a:t>
            </a:r>
          </a:p>
          <a:p>
            <a:pPr lvl="1" eaLnBrk="1" hangingPunct="1">
              <a:defRPr/>
            </a:pPr>
            <a:r>
              <a:rPr lang="en-US" sz="2000" dirty="0" smtClean="0"/>
              <a:t>Not just electronic, but all types of data, including paper</a:t>
            </a:r>
          </a:p>
          <a:p>
            <a:pPr lvl="1" eaLnBrk="1" hangingPunct="1">
              <a:defRPr/>
            </a:pPr>
            <a:r>
              <a:rPr lang="en-US" sz="2000" dirty="0" smtClean="0"/>
              <a:t>Corporate information, not just individuals</a:t>
            </a:r>
          </a:p>
          <a:p>
            <a:pPr lvl="1" eaLnBrk="1" hangingPunct="1">
              <a:defRPr/>
            </a:pPr>
            <a:r>
              <a:rPr lang="en-US" sz="2000" dirty="0" smtClean="0"/>
              <a:t>All types of data, not just financial</a:t>
            </a:r>
          </a:p>
          <a:p>
            <a:pPr lvl="1" eaLnBrk="1" hangingPunct="1">
              <a:defRPr/>
            </a:pPr>
            <a:r>
              <a:rPr lang="en-US" sz="2000" dirty="0" smtClean="0"/>
              <a:t>Some cover loss of data when in the possession of a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party, such as a vendor</a:t>
            </a:r>
          </a:p>
          <a:p>
            <a:pPr lvl="1" eaLnBrk="1" hangingPunct="1">
              <a:defRPr/>
            </a:pPr>
            <a:r>
              <a:rPr lang="en-US" sz="2000" dirty="0" smtClean="0"/>
              <a:t>Many think it covers all liability for all types of electronic activity, such as social media; it doesn’t</a:t>
            </a:r>
          </a:p>
          <a:p>
            <a:pPr eaLnBrk="1" hangingPunct="1">
              <a:defRPr/>
            </a:pPr>
            <a:r>
              <a:rPr lang="en-US" sz="2400" dirty="0" smtClean="0"/>
              <a:t>Costs for responding to a data breach</a:t>
            </a:r>
          </a:p>
          <a:p>
            <a:pPr lvl="1" eaLnBrk="1" hangingPunct="1">
              <a:defRPr/>
            </a:pPr>
            <a:r>
              <a:rPr lang="en-US" sz="2000" dirty="0" smtClean="0"/>
              <a:t>Public relations response</a:t>
            </a:r>
          </a:p>
          <a:p>
            <a:pPr lvl="1" eaLnBrk="1" hangingPunct="1">
              <a:defRPr/>
            </a:pPr>
            <a:r>
              <a:rPr lang="en-US" sz="2000" dirty="0" smtClean="0"/>
              <a:t>Legal guidance</a:t>
            </a:r>
          </a:p>
          <a:p>
            <a:pPr lvl="1" eaLnBrk="1" hangingPunct="1">
              <a:defRPr/>
            </a:pPr>
            <a:r>
              <a:rPr lang="en-US" sz="2000" dirty="0" smtClean="0"/>
              <a:t>Victim notification</a:t>
            </a:r>
          </a:p>
          <a:p>
            <a:pPr lvl="1" eaLnBrk="1" hangingPunct="1">
              <a:defRPr/>
            </a:pPr>
            <a:r>
              <a:rPr lang="en-US" sz="2000" dirty="0" smtClean="0"/>
              <a:t>Credit monitoring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AEF425A-EBAC-4448-AA8F-841DBB3B9A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Fines and penalties</a:t>
            </a:r>
          </a:p>
          <a:p>
            <a:pPr lvl="1" eaLnBrk="1" hangingPunct="1">
              <a:defRPr/>
            </a:pPr>
            <a:r>
              <a:rPr lang="en-US" sz="2000" dirty="0" smtClean="0"/>
              <a:t>Defense costs</a:t>
            </a:r>
            <a:endParaRPr lang="en-US" dirty="0" smtClean="0"/>
          </a:p>
          <a:p>
            <a:pPr lvl="1" eaLnBrk="1" hangingPunct="1">
              <a:defRPr/>
            </a:pPr>
            <a:r>
              <a:rPr lang="en-US" sz="2000" dirty="0" smtClean="0"/>
              <a:t>Consumer Redress funds</a:t>
            </a:r>
          </a:p>
          <a:p>
            <a:pPr lvl="1" eaLnBrk="1" hangingPunct="1">
              <a:defRPr/>
            </a:pPr>
            <a:r>
              <a:rPr lang="en-US" sz="2000" dirty="0" smtClean="0"/>
              <a:t>Civil money penalties (but not if unlawful to insure; look for most favored venue language)</a:t>
            </a:r>
          </a:p>
          <a:p>
            <a:pPr lvl="1" eaLnBrk="1" hangingPunct="1">
              <a:defRPr/>
            </a:pPr>
            <a:r>
              <a:rPr lang="en-US" sz="2000" dirty="0" smtClean="0"/>
              <a:t>Penalties imposed by credit card issuing entities (Visa/MasterCard, etc.)</a:t>
            </a:r>
          </a:p>
          <a:p>
            <a:pPr lvl="1" eaLnBrk="1" hangingPunct="1">
              <a:defRPr/>
            </a:pPr>
            <a:r>
              <a:rPr lang="en-US" sz="2000" dirty="0" smtClean="0"/>
              <a:t>Typically sub limited</a:t>
            </a:r>
          </a:p>
          <a:p>
            <a:pPr eaLnBrk="1" hangingPunct="1">
              <a:defRPr/>
            </a:pPr>
            <a:r>
              <a:rPr lang="en-US" sz="2400" dirty="0" smtClean="0"/>
              <a:t>Value-added Services</a:t>
            </a:r>
          </a:p>
          <a:p>
            <a:pPr lvl="1" eaLnBrk="1" hangingPunct="1">
              <a:defRPr/>
            </a:pPr>
            <a:r>
              <a:rPr lang="en-US" sz="2000" dirty="0" smtClean="0"/>
              <a:t>Discounted response services</a:t>
            </a:r>
          </a:p>
          <a:p>
            <a:pPr lvl="1" eaLnBrk="1" hangingPunct="1">
              <a:defRPr/>
            </a:pPr>
            <a:r>
              <a:rPr lang="en-US" sz="2000" dirty="0" smtClean="0"/>
              <a:t>Network testing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1st Party</a:t>
            </a:r>
          </a:p>
          <a:p>
            <a:pPr lvl="1" eaLnBrk="1" hangingPunct="1">
              <a:defRPr/>
            </a:pPr>
            <a:r>
              <a:rPr lang="en-US" sz="2000" dirty="0" smtClean="0"/>
              <a:t>Loss of Data</a:t>
            </a:r>
          </a:p>
          <a:p>
            <a:pPr lvl="1" eaLnBrk="1" hangingPunct="1">
              <a:defRPr/>
            </a:pPr>
            <a:r>
              <a:rPr lang="en-US" sz="2000" dirty="0" smtClean="0"/>
              <a:t>Business Interruption and Extra Expense</a:t>
            </a:r>
          </a:p>
          <a:p>
            <a:pPr lvl="1" eaLnBrk="1" hangingPunct="1">
              <a:defRPr/>
            </a:pPr>
            <a:r>
              <a:rPr lang="en-US" sz="2000" dirty="0" smtClean="0"/>
              <a:t>Cyber Extortion</a:t>
            </a:r>
          </a:p>
          <a:p>
            <a:pPr lvl="1" eaLnBrk="1" hangingPunct="1">
              <a:defRPr/>
            </a:pPr>
            <a:r>
              <a:rPr lang="en-US" sz="2000" dirty="0" smtClean="0"/>
              <a:t>Crisis Response Fund</a:t>
            </a:r>
          </a:p>
          <a:p>
            <a:pPr eaLnBrk="1" hangingPunct="1">
              <a:defRPr/>
            </a:pPr>
            <a:r>
              <a:rPr lang="en-US" dirty="0" smtClean="0"/>
              <a:t>Theft</a:t>
            </a:r>
          </a:p>
          <a:p>
            <a:pPr lvl="1" eaLnBrk="1" hangingPunct="1">
              <a:defRPr/>
            </a:pPr>
            <a:r>
              <a:rPr lang="en-US" sz="2000" dirty="0" smtClean="0"/>
              <a:t>Data</a:t>
            </a:r>
          </a:p>
          <a:p>
            <a:pPr lvl="1" eaLnBrk="1" hangingPunct="1">
              <a:defRPr/>
            </a:pPr>
            <a:r>
              <a:rPr lang="en-US" sz="2000" dirty="0" smtClean="0"/>
              <a:t>$$$</a:t>
            </a:r>
          </a:p>
          <a:p>
            <a:pPr lvl="1" eaLnBrk="1" hangingPunct="1">
              <a:defRPr/>
            </a:pPr>
            <a:r>
              <a:rPr lang="en-US" sz="2000" dirty="0" smtClean="0"/>
              <a:t>Products or Services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 Liability</a:t>
            </a:r>
          </a:p>
          <a:p>
            <a:pPr lvl="1"/>
            <a:r>
              <a:rPr lang="en-US" dirty="0" smtClean="0"/>
              <a:t>All media activities or just online media (including social media)</a:t>
            </a:r>
          </a:p>
          <a:p>
            <a:pPr lvl="1"/>
            <a:r>
              <a:rPr lang="en-US" dirty="0" smtClean="0"/>
              <a:t>Intellectual Property liability coverage:</a:t>
            </a:r>
          </a:p>
          <a:p>
            <a:pPr lvl="2"/>
            <a:r>
              <a:rPr lang="en-US" dirty="0" smtClean="0"/>
              <a:t>Copyright infringement – can be included</a:t>
            </a:r>
          </a:p>
          <a:p>
            <a:pPr lvl="2"/>
            <a:r>
              <a:rPr lang="en-US" dirty="0" smtClean="0"/>
              <a:t>Trade or Service Mark infringement – can be included</a:t>
            </a:r>
          </a:p>
          <a:p>
            <a:pPr lvl="2"/>
            <a:r>
              <a:rPr lang="en-US" dirty="0" smtClean="0"/>
              <a:t>Patent Infringement – cannot be included in most forms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Exclusions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Dishonest/Criminal/Intentional Acts (but severability generally applies)</a:t>
            </a:r>
          </a:p>
          <a:p>
            <a:r>
              <a:rPr lang="en-US" dirty="0" smtClean="0"/>
              <a:t>Contractual Liability</a:t>
            </a:r>
          </a:p>
          <a:p>
            <a:r>
              <a:rPr lang="en-US" dirty="0" smtClean="0"/>
              <a:t>Data Outside of Your Network</a:t>
            </a:r>
          </a:p>
          <a:p>
            <a:pPr lvl="1"/>
            <a:r>
              <a:rPr lang="en-US" dirty="0" smtClean="0"/>
              <a:t>This is in reference to cloud-type computing, which is often insurable</a:t>
            </a:r>
          </a:p>
          <a:p>
            <a:r>
              <a:rPr lang="en-US" dirty="0" smtClean="0"/>
              <a:t>Non-electronic data</a:t>
            </a:r>
          </a:p>
          <a:p>
            <a:pPr lvl="1"/>
            <a:r>
              <a:rPr lang="en-US" dirty="0" smtClean="0"/>
              <a:t>Such as paper documents; generally insurable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U.S.-based Premium Volume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820702"/>
              </p:ext>
            </p:extLst>
          </p:nvPr>
        </p:nvGraphicFramePr>
        <p:xfrm>
          <a:off x="514350" y="1600200"/>
          <a:ext cx="9277350" cy="4206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Serious concern whether underwriting and pricing can keep up with the black hats</a:t>
            </a:r>
          </a:p>
          <a:p>
            <a:pPr lvl="1"/>
            <a:r>
              <a:rPr lang="en-US" dirty="0" smtClean="0"/>
              <a:t>Active hostiles operating outside the law and largely invisible</a:t>
            </a:r>
          </a:p>
          <a:p>
            <a:pPr lvl="1"/>
            <a:r>
              <a:rPr lang="en-US" dirty="0" smtClean="0"/>
              <a:t>Extensive cooperative network to share and improve tools</a:t>
            </a:r>
          </a:p>
          <a:p>
            <a:pPr lvl="1"/>
            <a:r>
              <a:rPr lang="en-US" dirty="0" smtClean="0"/>
              <a:t>Automated attacks</a:t>
            </a:r>
          </a:p>
          <a:p>
            <a:pPr lvl="1"/>
            <a:r>
              <a:rPr lang="en-US" dirty="0" smtClean="0"/>
              <a:t>Rapidly evolving tools and techniques</a:t>
            </a:r>
          </a:p>
          <a:p>
            <a:r>
              <a:rPr lang="en-US" dirty="0" smtClean="0"/>
              <a:t>National Actors as Hackers</a:t>
            </a:r>
          </a:p>
          <a:p>
            <a:pPr lvl="1"/>
            <a:r>
              <a:rPr lang="en-US" dirty="0" smtClean="0"/>
              <a:t>When will the war exclusion be imposed?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Technology-oriented coverage is not well understood by agents/brokers and insureds (and probably consultants)</a:t>
            </a:r>
          </a:p>
          <a:p>
            <a:pPr lvl="1"/>
            <a:r>
              <a:rPr lang="en-US" dirty="0" smtClean="0"/>
              <a:t>Confusion in the marketplace leading to bad buying decisions – or no buying decision</a:t>
            </a:r>
          </a:p>
          <a:p>
            <a:pPr lvl="1"/>
            <a:r>
              <a:rPr lang="en-US" dirty="0" smtClean="0"/>
              <a:t>Copycat carriers lack tools to understand and manage the risk</a:t>
            </a:r>
          </a:p>
          <a:p>
            <a:pPr lvl="1"/>
            <a:r>
              <a:rPr lang="en-US" dirty="0" smtClean="0"/>
              <a:t>Not enough knowledgeable underwriters and claims staff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10775</TotalTime>
  <Words>601</Words>
  <Application>Microsoft Office PowerPoint</Application>
  <PresentationFormat>35mm Slides</PresentationFormat>
  <Paragraphs>109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Garamond</vt:lpstr>
      <vt:lpstr>Times New Roman</vt:lpstr>
      <vt:lpstr>Wingdings</vt:lpstr>
      <vt:lpstr>Stream</vt:lpstr>
      <vt:lpstr>Cyber Insurance Today: Lots of Interest, Lots of Product Innovation, and Lots of Risk</vt:lpstr>
      <vt:lpstr>A Cyber Risk Insurance Refresher: What Does (or Should) it Cover?</vt:lpstr>
      <vt:lpstr>Coverage (cont’d.)</vt:lpstr>
      <vt:lpstr>Coverage Options</vt:lpstr>
      <vt:lpstr>PowerPoint Presentation</vt:lpstr>
      <vt:lpstr>Notable Exclusions</vt:lpstr>
      <vt:lpstr>U.S.-based Premium Volume</vt:lpstr>
      <vt:lpstr>Problem Areas</vt:lpstr>
      <vt:lpstr>Distribution Problems</vt:lpstr>
      <vt:lpstr>Reinsurance Support is Needed</vt:lpstr>
      <vt:lpstr>Opportunity</vt:lpstr>
      <vt:lpstr>????</vt:lpstr>
      <vt:lpstr>The Betterley Report</vt:lpstr>
    </vt:vector>
  </TitlesOfParts>
  <Company>Betterley Risk Consultants,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 presentation</dc:title>
  <dc:creator>Richard S. Betterley</dc:creator>
  <cp:lastModifiedBy>Lin, Melody K (Actuarial)</cp:lastModifiedBy>
  <cp:revision>357</cp:revision>
  <cp:lastPrinted>1999-05-10T13:28:27Z</cp:lastPrinted>
  <dcterms:created xsi:type="dcterms:W3CDTF">1997-01-28T19:47:26Z</dcterms:created>
  <dcterms:modified xsi:type="dcterms:W3CDTF">2015-03-13T20:12:48Z</dcterms:modified>
</cp:coreProperties>
</file>