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9" r:id="rId4"/>
    <p:sldId id="261" r:id="rId5"/>
    <p:sldId id="263" r:id="rId6"/>
    <p:sldId id="291" r:id="rId7"/>
    <p:sldId id="292" r:id="rId8"/>
    <p:sldId id="293" r:id="rId9"/>
    <p:sldId id="294" r:id="rId10"/>
    <p:sldId id="296" r:id="rId11"/>
    <p:sldId id="297" r:id="rId12"/>
    <p:sldId id="298" r:id="rId13"/>
    <p:sldId id="265" r:id="rId14"/>
    <p:sldId id="299" r:id="rId15"/>
    <p:sldId id="300" r:id="rId16"/>
    <p:sldId id="268" r:id="rId17"/>
    <p:sldId id="269" r:id="rId18"/>
    <p:sldId id="301" r:id="rId19"/>
    <p:sldId id="275" r:id="rId20"/>
    <p:sldId id="276" r:id="rId21"/>
    <p:sldId id="302" r:id="rId22"/>
    <p:sldId id="278" r:id="rId23"/>
    <p:sldId id="279" r:id="rId24"/>
    <p:sldId id="303" r:id="rId25"/>
    <p:sldId id="281" r:id="rId26"/>
    <p:sldId id="306" r:id="rId27"/>
    <p:sldId id="282" r:id="rId28"/>
    <p:sldId id="283" r:id="rId29"/>
    <p:sldId id="304" r:id="rId30"/>
    <p:sldId id="305" r:id="rId3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4C026EE-5DCA-436E-B2E3-0F80DF6D5B90}" type="datetimeFigureOut">
              <a:rPr lang="en-US"/>
              <a:pPr>
                <a:defRPr/>
              </a:pPr>
              <a:t>10/3/2012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D658D08-B6F4-4C25-B8B0-78914A9AE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043DA-F127-42FD-A2E0-21D3E4F3FEB0}" type="datetime1">
              <a:rPr lang="en-US"/>
              <a:pPr>
                <a:defRPr/>
              </a:pPr>
              <a:t>10/3/2012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49E7C-60CD-430C-8EB5-FD4348E41A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E7C25-1621-4A7D-BAB5-29D0CB15E5D3}" type="datetime1">
              <a:rPr lang="en-US"/>
              <a:pPr>
                <a:defRPr/>
              </a:pPr>
              <a:t>10/3/2012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4F3FB-57BC-4CDA-87C8-D88153297C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3CDD1-AE8E-4945-B8C7-760ABA6CB4FA}" type="datetime1">
              <a:rPr lang="en-US"/>
              <a:pPr>
                <a:defRPr/>
              </a:pPr>
              <a:t>10/3/2012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03F94-C46D-4790-AAB2-63D9059E6F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C3360-5F97-4794-A2D0-5D79574120E2}" type="datetime1">
              <a:rPr lang="en-US"/>
              <a:pPr>
                <a:defRPr/>
              </a:pPr>
              <a:t>10/3/2012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DB997-BAAD-4D98-B31B-069ACC3809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0535A-7D4D-4172-839C-CF50C8D2C197}" type="datetime1">
              <a:rPr lang="en-US"/>
              <a:pPr>
                <a:defRPr/>
              </a:pPr>
              <a:t>10/3/2012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B999-4AF0-412A-9C4C-B81059AD14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9C063-2214-4585-9DC6-5C900BE58870}" type="datetime1">
              <a:rPr lang="en-US"/>
              <a:pPr>
                <a:defRPr/>
              </a:pPr>
              <a:t>10/3/2012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DBE53-83AD-4163-B872-F57C002F8F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37E05-1744-4C2A-98E9-DAC9D7D4C9D2}" type="datetime1">
              <a:rPr lang="en-US"/>
              <a:pPr>
                <a:defRPr/>
              </a:pPr>
              <a:t>10/3/2012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4FC86-1666-4109-B79F-AB9D5E25BB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62353-B9C4-4B75-8CF3-EFB158CA0078}" type="datetime1">
              <a:rPr lang="en-US"/>
              <a:pPr>
                <a:defRPr/>
              </a:pPr>
              <a:t>10/3/2012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AEF2E-0EB0-45A7-B7AF-FAE011F16E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85C98-4AE8-4E6C-A640-4F66F5857DA6}" type="datetime1">
              <a:rPr lang="en-US"/>
              <a:pPr>
                <a:defRPr/>
              </a:pPr>
              <a:t>10/3/2012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59F98-3A70-46E4-B240-2C19934512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DD093-04D6-4595-B570-CE8C428B824A}" type="datetime1">
              <a:rPr lang="en-US"/>
              <a:pPr>
                <a:defRPr/>
              </a:pPr>
              <a:t>10/3/2012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2F7CB-AA0B-453E-954E-2753846013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8EC0B-D5DB-41E7-B813-C6BB512E9C4A}" type="datetime1">
              <a:rPr lang="en-US"/>
              <a:pPr>
                <a:defRPr/>
              </a:pPr>
              <a:t>10/3/2012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8617F-9616-4073-A267-5163A1AD7A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BF0350-7072-4B7C-968D-F063C10E0842}" type="datetime1">
              <a:rPr lang="en-US"/>
              <a:pPr>
                <a:defRPr/>
              </a:pPr>
              <a:t>10/3/2012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CDA827-CB11-443B-A610-73F424CA26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6764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00000"/>
                </a:solidFill>
              </a:rPr>
              <a:t>CAMAR FALL 2012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80010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Workers Compensation Update:  A Little Information About a Lot </a:t>
            </a:r>
            <a:r>
              <a:rPr lang="en-US" sz="2000" b="1" dirty="0" smtClean="0">
                <a:solidFill>
                  <a:schemeClr val="tx1"/>
                </a:solidFill>
              </a:rPr>
              <a:t>of </a:t>
            </a:r>
            <a:r>
              <a:rPr lang="en-US" sz="2000" b="1" dirty="0" smtClean="0">
                <a:solidFill>
                  <a:schemeClr val="tx1"/>
                </a:solidFill>
              </a:rPr>
              <a:t>Topics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Tim Wisecarver, Presenter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October 10, 2012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3F51D2-8B51-4682-9742-AA3DA6C8888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4525963"/>
          </a:xfrm>
        </p:spPr>
        <p:txBody>
          <a:bodyPr rtlCol="0">
            <a:normAutofit/>
          </a:bodyPr>
          <a:lstStyle/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Evaluation of Pricing Programs</a:t>
            </a:r>
          </a:p>
          <a:p>
            <a:pPr marL="914400" lvl="2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Pennsylvania Schedule Rating Plan (Debits)</a:t>
            </a:r>
          </a:p>
          <a:p>
            <a:pPr marL="914400" lvl="2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(PSRP) 1996 - 2008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Reported Loss Ratio, Participating Risks Before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PSRP Debits: . . . . . . . . . . . . . . . . . . . . . . . . . . . . . 58.4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Reported Loss Ratio, Non-Participating Risks: . . 52.5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000" dirty="0" smtClean="0"/>
              <a:t>	 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Indicated PSRP Debit: . . . . . . . . . . . . . . . . . . . . . 11.3%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Average Actual PSRP Debit: . . . . . . . . . . . . . . . . 18.0%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F4CE32-8824-4801-92A6-2832C7BDEF3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4525963"/>
          </a:xfrm>
        </p:spPr>
        <p:txBody>
          <a:bodyPr rtlCol="0">
            <a:normAutofit/>
          </a:bodyPr>
          <a:lstStyle/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Evaluation of Pricing Programs</a:t>
            </a:r>
          </a:p>
          <a:p>
            <a:pPr marL="914400" lvl="2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Delaware Schedule Rating Plan (Credits)</a:t>
            </a:r>
          </a:p>
          <a:p>
            <a:pPr marL="914400" lvl="2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(DSRP) 1994 - 2008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Reported Loss Ratio, Participating Risks Before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DSRP Credits: . . . . . . . . . . . . . . . . . . . . . . . . . . . .  32.2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Reported Loss Ratio, Non-Participating Risks: . . 34.2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000" dirty="0" smtClean="0"/>
              <a:t>	 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Indicated DSRP Credit: . . . . . . . . . . . . . . . . . . . . .  5.74%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Average Actual DSRP Credit: . . . . . . . . . . . . . . . .24.31%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3D5F64-627B-4DC6-AA48-D1FCD059B45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4525963"/>
          </a:xfrm>
        </p:spPr>
        <p:txBody>
          <a:bodyPr rtlCol="0">
            <a:normAutofit/>
          </a:bodyPr>
          <a:lstStyle/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Evaluation of Pricing Programs</a:t>
            </a:r>
          </a:p>
          <a:p>
            <a:pPr marL="914400" lvl="2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Delaware Schedule Rating Plan (Debits)</a:t>
            </a:r>
          </a:p>
          <a:p>
            <a:pPr marL="914400" lvl="2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(DSRP) 1994 - 2008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Reported Loss Ratio, Participating Risks Before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DSRP Debits: . . . . . . . . . . . . . . . . . . . . . . . . . . . . . 43.2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Reported Loss Ratio, Non-Participating Risks: . . 34.2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000" dirty="0" smtClean="0"/>
              <a:t>	 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Indicated DSRP Debit: . . . . . . . . . . . . . . . . . . . . . 26.55%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Average Actual DSRP Debit: . . . . . . . . . . . . . . . . 17.28%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927A2-E02D-42BB-B855-AF9267A7AC6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r>
              <a:rPr lang="en-US" smtClean="0"/>
              <a:t>Large Loss Impacts on Rate Level Indications</a:t>
            </a:r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General Considerations</a:t>
            </a:r>
          </a:p>
          <a:p>
            <a:pPr lvl="3" eaLnBrk="1" hangingPunct="1"/>
            <a:r>
              <a:rPr lang="en-US" smtClean="0"/>
              <a:t>Size of Market</a:t>
            </a:r>
          </a:p>
          <a:p>
            <a:pPr lvl="3" eaLnBrk="1" hangingPunct="1"/>
            <a:r>
              <a:rPr lang="en-US" smtClean="0"/>
              <a:t>Prevalence and Magnitude of Upper-End Claims</a:t>
            </a:r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NCCI</a:t>
            </a:r>
          </a:p>
          <a:p>
            <a:pPr lvl="3" eaLnBrk="1" hangingPunct="1"/>
            <a:r>
              <a:rPr lang="en-US" smtClean="0"/>
              <a:t>Claim Limitations Selected @ 1% of Experience Period Expected Losses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1AD34-2D7E-4407-9902-47B1708D04E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  <a:defRPr/>
            </a:pPr>
            <a:r>
              <a:rPr lang="en-US" dirty="0" smtClean="0"/>
              <a:t>Large Loss Impacts on Rate Level Indications</a:t>
            </a:r>
          </a:p>
          <a:p>
            <a:pPr lvl="2" eaLnBrk="1" hangingPunct="1">
              <a:defRPr/>
            </a:pPr>
            <a:endParaRPr lang="en-US" sz="800" dirty="0" smtClean="0"/>
          </a:p>
          <a:p>
            <a:pPr lvl="2" eaLnBrk="1" hangingPunct="1">
              <a:defRPr/>
            </a:pPr>
            <a:r>
              <a:rPr lang="en-US" dirty="0" smtClean="0"/>
              <a:t>Pennsylvania</a:t>
            </a:r>
          </a:p>
          <a:p>
            <a:pPr lvl="3" eaLnBrk="1" hangingPunct="1">
              <a:defRPr/>
            </a:pPr>
            <a:endParaRPr lang="en-US" sz="1800" dirty="0" smtClean="0"/>
          </a:p>
          <a:p>
            <a:pPr lvl="3" eaLnBrk="1" hangingPunct="1">
              <a:defRPr/>
            </a:pPr>
            <a:r>
              <a:rPr lang="en-US" dirty="0" smtClean="0"/>
              <a:t>Market in Excess of $2 Billion Annual Premium</a:t>
            </a:r>
          </a:p>
          <a:p>
            <a:pPr lvl="3" eaLnBrk="1" hangingPunct="1">
              <a:defRPr/>
            </a:pPr>
            <a:endParaRPr lang="en-US" sz="1800" dirty="0" smtClean="0"/>
          </a:p>
          <a:p>
            <a:pPr lvl="3" eaLnBrk="1" hangingPunct="1">
              <a:defRPr/>
            </a:pPr>
            <a:r>
              <a:rPr lang="en-US" dirty="0" smtClean="0"/>
              <a:t>3-Year Experience Period Expected Losses ~$5 Billion</a:t>
            </a:r>
          </a:p>
          <a:p>
            <a:pPr lvl="3" eaLnBrk="1" hangingPunct="1">
              <a:defRPr/>
            </a:pPr>
            <a:endParaRPr lang="en-US" sz="1800" dirty="0" smtClean="0"/>
          </a:p>
          <a:p>
            <a:pPr lvl="3" eaLnBrk="1" hangingPunct="1">
              <a:defRPr/>
            </a:pPr>
            <a:r>
              <a:rPr lang="en-US" dirty="0" smtClean="0"/>
              <a:t>Extreme Known Claims ~ $17 Million</a:t>
            </a:r>
          </a:p>
          <a:p>
            <a:pPr marL="1371600" lvl="3" indent="0" eaLnBrk="1" hangingPunct="1">
              <a:buFont typeface="Arial" charset="0"/>
              <a:buNone/>
              <a:defRPr/>
            </a:pPr>
            <a:endParaRPr lang="en-US" sz="1800" dirty="0" smtClean="0"/>
          </a:p>
          <a:p>
            <a:pPr lvl="3" eaLnBrk="1" hangingPunct="1">
              <a:defRPr/>
            </a:pPr>
            <a:r>
              <a:rPr lang="en-US" dirty="0" smtClean="0"/>
              <a:t>No Loss Limitations Applied for Overall Rate Level</a:t>
            </a:r>
          </a:p>
          <a:p>
            <a:pPr lvl="2" eaLnBrk="1" hangingPunct="1">
              <a:defRPr/>
            </a:pPr>
            <a:endParaRPr lang="en-US" sz="800" dirty="0" smtClean="0"/>
          </a:p>
          <a:p>
            <a:pPr lvl="3" eaLnBrk="1" hangingPunct="1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05536-153F-41F8-93E9-1594C45C5A2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 eaLnBrk="1" hangingPunct="1">
              <a:buFont typeface="Arial" charset="0"/>
              <a:buNone/>
              <a:defRPr/>
            </a:pPr>
            <a:r>
              <a:rPr lang="en-US" dirty="0" smtClean="0"/>
              <a:t>Large Loss Impacts on Rate Level Indications</a:t>
            </a:r>
          </a:p>
          <a:p>
            <a:pPr lvl="2" eaLnBrk="1" hangingPunct="1">
              <a:defRPr/>
            </a:pPr>
            <a:endParaRPr lang="en-US" sz="800" dirty="0" smtClean="0"/>
          </a:p>
          <a:p>
            <a:pPr lvl="2" eaLnBrk="1" hangingPunct="1">
              <a:defRPr/>
            </a:pPr>
            <a:r>
              <a:rPr lang="en-US" dirty="0" smtClean="0"/>
              <a:t>Delaware</a:t>
            </a:r>
          </a:p>
          <a:p>
            <a:pPr lvl="3" eaLnBrk="1" hangingPunct="1">
              <a:defRPr/>
            </a:pPr>
            <a:endParaRPr lang="en-US" sz="1000" dirty="0" smtClean="0"/>
          </a:p>
          <a:p>
            <a:pPr lvl="3" eaLnBrk="1" hangingPunct="1">
              <a:defRPr/>
            </a:pPr>
            <a:r>
              <a:rPr lang="en-US" dirty="0" smtClean="0"/>
              <a:t>Market ~$125 Million Annual Premium </a:t>
            </a:r>
          </a:p>
          <a:p>
            <a:pPr lvl="3" eaLnBrk="1" hangingPunct="1">
              <a:defRPr/>
            </a:pPr>
            <a:endParaRPr lang="en-US" sz="1000" dirty="0" smtClean="0"/>
          </a:p>
          <a:p>
            <a:pPr lvl="3" eaLnBrk="1" hangingPunct="1">
              <a:defRPr/>
            </a:pPr>
            <a:r>
              <a:rPr lang="en-US" dirty="0" smtClean="0"/>
              <a:t>4-Year Experience Period Expected Losses ~$384 Million</a:t>
            </a:r>
          </a:p>
          <a:p>
            <a:pPr lvl="3" eaLnBrk="1" hangingPunct="1">
              <a:defRPr/>
            </a:pPr>
            <a:endParaRPr lang="en-US" sz="1000" dirty="0" smtClean="0"/>
          </a:p>
          <a:p>
            <a:pPr lvl="3" eaLnBrk="1" hangingPunct="1">
              <a:defRPr/>
            </a:pPr>
            <a:r>
              <a:rPr lang="en-US" dirty="0" smtClean="0"/>
              <a:t>Extreme Known Claims Over $8 Million</a:t>
            </a:r>
          </a:p>
          <a:p>
            <a:pPr marL="1371600" lvl="3" indent="0" eaLnBrk="1" hangingPunct="1">
              <a:buFont typeface="Arial" charset="0"/>
              <a:buNone/>
              <a:defRPr/>
            </a:pPr>
            <a:endParaRPr lang="en-US" sz="1000" dirty="0" smtClean="0"/>
          </a:p>
          <a:p>
            <a:pPr lvl="3" eaLnBrk="1" hangingPunct="1">
              <a:defRPr/>
            </a:pPr>
            <a:r>
              <a:rPr lang="en-US" dirty="0" smtClean="0"/>
              <a:t>Sliding Scale of Loss Limitations Applied</a:t>
            </a:r>
          </a:p>
          <a:p>
            <a:pPr lvl="3" eaLnBrk="1" hangingPunct="1">
              <a:defRPr/>
            </a:pPr>
            <a:endParaRPr lang="en-US" sz="1000" dirty="0" smtClean="0"/>
          </a:p>
          <a:p>
            <a:pPr lvl="3" eaLnBrk="1" hangingPunct="1">
              <a:defRPr/>
            </a:pPr>
            <a:r>
              <a:rPr lang="en-US" dirty="0" smtClean="0"/>
              <a:t>December 1, 2012 Loss Limit ~$2.2 Million</a:t>
            </a:r>
          </a:p>
          <a:p>
            <a:pPr lvl="3" eaLnBrk="1" hangingPunct="1">
              <a:defRPr/>
            </a:pPr>
            <a:endParaRPr lang="en-US" sz="1000" dirty="0" smtClean="0"/>
          </a:p>
          <a:p>
            <a:pPr lvl="3" eaLnBrk="1" hangingPunct="1">
              <a:defRPr/>
            </a:pPr>
            <a:r>
              <a:rPr lang="en-US" dirty="0" smtClean="0"/>
              <a:t>Excess Loss Provision ~10% of Loss Costs</a:t>
            </a:r>
          </a:p>
          <a:p>
            <a:pPr lvl="3" eaLnBrk="1" hangingPunct="1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3CBD8C-1BB4-4B5C-9983-1003C6A18C6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r>
              <a:rPr lang="en-US" smtClean="0"/>
              <a:t>Large Deductible Business</a:t>
            </a:r>
          </a:p>
          <a:p>
            <a:pPr marL="457200" lvl="1" indent="0" eaLnBrk="1" hangingPunct="1">
              <a:buFont typeface="Arial" charset="0"/>
              <a:buNone/>
            </a:pPr>
            <a:endParaRPr lang="en-US" sz="1000" smtClean="0"/>
          </a:p>
          <a:p>
            <a:pPr lvl="2" eaLnBrk="1" hangingPunct="1"/>
            <a:r>
              <a:rPr lang="en-US" smtClean="0"/>
              <a:t>“Large”- Retention per Claim or Accident of $100,000 or more</a:t>
            </a:r>
          </a:p>
          <a:p>
            <a:pPr lvl="2" eaLnBrk="1" hangingPunct="1"/>
            <a:endParaRPr lang="en-US" sz="1000" smtClean="0"/>
          </a:p>
          <a:p>
            <a:pPr lvl="2" eaLnBrk="1" hangingPunct="1"/>
            <a:r>
              <a:rPr lang="en-US" smtClean="0"/>
              <a:t>Market Inception in Early 1990’s</a:t>
            </a:r>
          </a:p>
          <a:p>
            <a:pPr lvl="2" eaLnBrk="1" hangingPunct="1"/>
            <a:endParaRPr lang="en-US" sz="1000" smtClean="0"/>
          </a:p>
          <a:p>
            <a:pPr lvl="2" eaLnBrk="1" hangingPunct="1"/>
            <a:r>
              <a:rPr lang="en-US" smtClean="0"/>
              <a:t>By 2000, Pennsylvania Market Share for Large Deductibles Was ~31% on a Gross Basis</a:t>
            </a:r>
          </a:p>
          <a:p>
            <a:pPr lvl="2" eaLnBrk="1" hangingPunct="1"/>
            <a:endParaRPr lang="en-US" sz="1000" smtClean="0"/>
          </a:p>
          <a:p>
            <a:pPr lvl="2" eaLnBrk="1" hangingPunct="1"/>
            <a:r>
              <a:rPr lang="en-US" smtClean="0"/>
              <a:t>By 2009, Pennsylvania Market Share for Large Deductibles Was ~37% on a Gross Basis </a:t>
            </a:r>
          </a:p>
          <a:p>
            <a:pPr lvl="2"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2C63A-7566-4C41-A1C7-EED3C80DA75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r>
              <a:rPr lang="en-US" smtClean="0"/>
              <a:t>Large Deductible Business</a:t>
            </a:r>
          </a:p>
          <a:p>
            <a:pPr lvl="2" eaLnBrk="1" hangingPunct="1"/>
            <a:endParaRPr lang="en-US" sz="1000" smtClean="0"/>
          </a:p>
          <a:p>
            <a:pPr lvl="2" eaLnBrk="1" hangingPunct="1"/>
            <a:r>
              <a:rPr lang="en-US" smtClean="0"/>
              <a:t>Pennsylvania Data Reporting and Uses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Financial Data</a:t>
            </a:r>
          </a:p>
          <a:p>
            <a:pPr lvl="3" eaLnBrk="1" hangingPunct="1"/>
            <a:endParaRPr lang="en-US" sz="1000" smtClean="0"/>
          </a:p>
          <a:p>
            <a:pPr lvl="4" eaLnBrk="1" hangingPunct="1"/>
            <a:r>
              <a:rPr lang="en-US" smtClean="0"/>
              <a:t>Premiums and Losses</a:t>
            </a:r>
          </a:p>
          <a:p>
            <a:pPr lvl="4" eaLnBrk="1" hangingPunct="1"/>
            <a:endParaRPr lang="en-US" sz="1000" smtClean="0"/>
          </a:p>
          <a:p>
            <a:pPr lvl="4" eaLnBrk="1" hangingPunct="1"/>
            <a:r>
              <a:rPr lang="en-US" smtClean="0"/>
              <a:t>Gross and Net</a:t>
            </a:r>
          </a:p>
          <a:p>
            <a:pPr lvl="4" eaLnBrk="1" hangingPunct="1"/>
            <a:endParaRPr lang="en-US" sz="1000" smtClean="0"/>
          </a:p>
          <a:p>
            <a:pPr lvl="4" eaLnBrk="1" hangingPunct="1"/>
            <a:r>
              <a:rPr lang="en-US" smtClean="0"/>
              <a:t>Net Data is Used in Reconciliations with Carriers’ Annual Statements</a:t>
            </a:r>
          </a:p>
          <a:p>
            <a:pPr lvl="4" eaLnBrk="1" hangingPunct="1"/>
            <a:endParaRPr lang="en-US" sz="1000" smtClean="0"/>
          </a:p>
          <a:p>
            <a:pPr lvl="4" eaLnBrk="1" hangingPunct="1"/>
            <a:r>
              <a:rPr lang="en-US" smtClean="0"/>
              <a:t>Large Deductible Data is </a:t>
            </a:r>
            <a:r>
              <a:rPr lang="en-US" u="sng" smtClean="0"/>
              <a:t>Excluded</a:t>
            </a:r>
            <a:r>
              <a:rPr lang="en-US" smtClean="0"/>
              <a:t> from Overall Loss Cost Indication Analysis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A723D6-BD68-4F08-91CD-A0F0FA13ED6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r>
              <a:rPr lang="en-US" smtClean="0"/>
              <a:t>Large Deductible Business</a:t>
            </a:r>
          </a:p>
          <a:p>
            <a:pPr lvl="2" eaLnBrk="1" hangingPunct="1"/>
            <a:endParaRPr lang="en-US" sz="1000" smtClean="0"/>
          </a:p>
          <a:p>
            <a:pPr lvl="2" eaLnBrk="1" hangingPunct="1"/>
            <a:r>
              <a:rPr lang="en-US" smtClean="0"/>
              <a:t>Pennsylvania Data Reporting and Uses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Unit Statistical Data</a:t>
            </a:r>
          </a:p>
          <a:p>
            <a:pPr lvl="3" eaLnBrk="1" hangingPunct="1"/>
            <a:endParaRPr lang="en-US" sz="1000" smtClean="0"/>
          </a:p>
          <a:p>
            <a:pPr lvl="4" eaLnBrk="1" hangingPunct="1"/>
            <a:r>
              <a:rPr lang="en-US" smtClean="0"/>
              <a:t>Exposures, Premiums, Losses</a:t>
            </a:r>
          </a:p>
          <a:p>
            <a:pPr lvl="4" eaLnBrk="1" hangingPunct="1"/>
            <a:endParaRPr lang="en-US" sz="1000" smtClean="0"/>
          </a:p>
          <a:p>
            <a:pPr lvl="4" eaLnBrk="1" hangingPunct="1"/>
            <a:r>
              <a:rPr lang="en-US" smtClean="0"/>
              <a:t>Losses on a First-Dollar Basis</a:t>
            </a:r>
          </a:p>
          <a:p>
            <a:pPr lvl="4" eaLnBrk="1" hangingPunct="1"/>
            <a:endParaRPr lang="en-US" sz="1000" smtClean="0"/>
          </a:p>
          <a:p>
            <a:pPr lvl="4" eaLnBrk="1" hangingPunct="1"/>
            <a:r>
              <a:rPr lang="en-US" smtClean="0"/>
              <a:t>Used in Class Ratemaking, Size-of-Loss Analyses, Experience Rating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5DCD4B-750D-4D03-A6F2-2BF0FAC3B43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  <a:defRPr/>
            </a:pPr>
            <a:r>
              <a:rPr lang="en-US" dirty="0" smtClean="0"/>
              <a:t>Claim Frequency</a:t>
            </a:r>
          </a:p>
          <a:p>
            <a:pPr lvl="2" eaLnBrk="1" hangingPunct="1">
              <a:defRPr/>
            </a:pPr>
            <a:endParaRPr lang="en-US" sz="1000" dirty="0" smtClean="0"/>
          </a:p>
          <a:p>
            <a:pPr lvl="2" eaLnBrk="1" hangingPunct="1">
              <a:defRPr/>
            </a:pPr>
            <a:r>
              <a:rPr lang="en-US" dirty="0" smtClean="0"/>
              <a:t>General History</a:t>
            </a:r>
          </a:p>
          <a:p>
            <a:pPr lvl="2" eaLnBrk="1" hangingPunct="1">
              <a:defRPr/>
            </a:pPr>
            <a:endParaRPr lang="en-US" sz="1000" dirty="0" smtClean="0"/>
          </a:p>
          <a:p>
            <a:pPr lvl="3" eaLnBrk="1" hangingPunct="1">
              <a:defRPr/>
            </a:pPr>
            <a:r>
              <a:rPr lang="en-US" dirty="0" smtClean="0"/>
              <a:t>Countrywide Trends Have Been Favorable for Extended Periods of Time</a:t>
            </a:r>
          </a:p>
          <a:p>
            <a:pPr lvl="3" eaLnBrk="1" hangingPunct="1">
              <a:defRPr/>
            </a:pPr>
            <a:endParaRPr lang="en-US" sz="1000" dirty="0" smtClean="0"/>
          </a:p>
          <a:p>
            <a:pPr lvl="3" eaLnBrk="1" hangingPunct="1">
              <a:defRPr/>
            </a:pPr>
            <a:r>
              <a:rPr lang="en-US" dirty="0" smtClean="0"/>
              <a:t>Pennsylvania Claim Frequencies* Declined Every Year Since Late 1980’s</a:t>
            </a:r>
          </a:p>
          <a:p>
            <a:pPr lvl="3" eaLnBrk="1" hangingPunct="1">
              <a:defRPr/>
            </a:pPr>
            <a:endParaRPr lang="en-US" sz="1000" dirty="0" smtClean="0"/>
          </a:p>
          <a:p>
            <a:pPr lvl="3" eaLnBrk="1" hangingPunct="1">
              <a:defRPr/>
            </a:pPr>
            <a:r>
              <a:rPr lang="en-US" dirty="0" smtClean="0"/>
              <a:t> Often Substantially, or Even Entirely, Offsetting Increases in Claim Severities</a:t>
            </a:r>
          </a:p>
          <a:p>
            <a:pPr marL="1371600" lvl="3" indent="0" eaLnBrk="1" hangingPunct="1">
              <a:buFont typeface="Arial" charset="0"/>
              <a:buNone/>
              <a:defRPr/>
            </a:pPr>
            <a:endParaRPr lang="en-US" dirty="0"/>
          </a:p>
          <a:p>
            <a:pPr marL="1371600" lvl="3" indent="0" eaLnBrk="1" hangingPunct="1">
              <a:buFont typeface="Arial" charset="0"/>
              <a:buNone/>
              <a:defRPr/>
            </a:pPr>
            <a:r>
              <a:rPr lang="en-US" i="1" dirty="0" smtClean="0"/>
              <a:t>* Indemnity Claims Per Unit of On-Level Expected Loss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8131-3BD0-462B-92DC-9EE39CAF936C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Program Outline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Evaluation of Pricing Programs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Simple Method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Illustrative Applications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Large Loss Impacts on Rate Level Indications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General Considerations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Two Local Examples (Pennsylvania and Delaware)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Large Deductible Business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Brief Overview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Data Reporting and Uses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7E186B-779B-45D2-ADD2-9D023EAC9FC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r>
              <a:rPr lang="en-US" smtClean="0"/>
              <a:t>Claim Frequency</a:t>
            </a:r>
          </a:p>
          <a:p>
            <a:pPr lvl="2" eaLnBrk="1" hangingPunct="1"/>
            <a:endParaRPr lang="en-US" sz="1000" smtClean="0"/>
          </a:p>
          <a:p>
            <a:pPr lvl="2" eaLnBrk="1" hangingPunct="1"/>
            <a:r>
              <a:rPr lang="en-US" smtClean="0"/>
              <a:t>Recent Experience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In 2011 NCCI Reported (2010 Data) Increases in Claim Frequencies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PY 2009 Delaware Showed an Increase of ~1.5% After Historical 8.6% Rate of Decline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PY 2009 Pennsylvania Showed a 3.1% Decrease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2009-2010 California Showed 9.1% Increase</a:t>
            </a:r>
          </a:p>
          <a:p>
            <a:pPr lvl="4"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F0D52-71CB-48C7-9242-19D05AE5002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r>
              <a:rPr lang="en-US" smtClean="0"/>
              <a:t>Claim Frequency</a:t>
            </a:r>
          </a:p>
          <a:p>
            <a:pPr lvl="2" eaLnBrk="1" hangingPunct="1"/>
            <a:endParaRPr lang="en-US" sz="1000" smtClean="0"/>
          </a:p>
          <a:p>
            <a:pPr lvl="2" eaLnBrk="1" hangingPunct="1"/>
            <a:r>
              <a:rPr lang="en-US" smtClean="0"/>
              <a:t>(More) Recent Experience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In 2012 NCCI Reported (2011 Data) Return To Claim Frequency Declines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PY 2010 Delaware Showed a Decrease of ~4.1%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PY 2010 Pennsylvania Still Under Review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2010-2011 California Estimates a 0.3% Decrease</a:t>
            </a:r>
          </a:p>
          <a:p>
            <a:pPr lvl="4"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F5C156-0D87-4122-8E03-B173BDE70DFF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r>
              <a:rPr lang="en-US" smtClean="0"/>
              <a:t>Subclassification Design &amp; Pricing</a:t>
            </a:r>
          </a:p>
          <a:p>
            <a:pPr lvl="2" eaLnBrk="1" hangingPunct="1"/>
            <a:endParaRPr lang="en-US" sz="1000" smtClean="0"/>
          </a:p>
          <a:p>
            <a:pPr lvl="2" eaLnBrk="1" hangingPunct="1"/>
            <a:r>
              <a:rPr lang="en-US" smtClean="0"/>
              <a:t>Concepts &amp; Statutory Requirements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DCO (Rating Bureau) Establishes “Uniform Classification Plan”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Carriers May Partition Uniform Classes for Marketing/Pricing Purposes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Data Reporting/Collection </a:t>
            </a:r>
            <a:r>
              <a:rPr lang="en-US" u="sng" smtClean="0"/>
              <a:t>Must</a:t>
            </a:r>
            <a:r>
              <a:rPr lang="en-US" smtClean="0"/>
              <a:t> Support Uniform Classification Plan</a:t>
            </a:r>
          </a:p>
          <a:p>
            <a:pPr lvl="3"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CE2EC8-7ED3-4A35-B379-F16F74CF715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r>
              <a:rPr lang="en-US" smtClean="0"/>
              <a:t>Subclassification Design &amp; Pricing</a:t>
            </a:r>
          </a:p>
          <a:p>
            <a:pPr lvl="3" eaLnBrk="1" hangingPunct="1"/>
            <a:endParaRPr lang="en-US" sz="1000" smtClean="0"/>
          </a:p>
          <a:p>
            <a:pPr lvl="2" eaLnBrk="1" hangingPunct="1"/>
            <a:r>
              <a:rPr lang="en-US" smtClean="0"/>
              <a:t>Practical Observations</a:t>
            </a:r>
          </a:p>
          <a:p>
            <a:pPr lvl="2" eaLnBrk="1" hangingPunct="1"/>
            <a:endParaRPr lang="en-US" sz="1000" smtClean="0"/>
          </a:p>
          <a:p>
            <a:pPr lvl="3" eaLnBrk="1" hangingPunct="1"/>
            <a:r>
              <a:rPr lang="en-US" smtClean="0"/>
              <a:t>Pennsylvania Authorization for Subclassifications Dates from 1993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Meaningful Activity Took Place in Early Years After Authorization (Concurrent with Change to Competitive Rating)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Creation of New Subclassifications Has Slowed Significantly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13551-B1BF-444C-BFDF-ED8844B1A4E1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077200" cy="4525963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r>
              <a:rPr lang="en-US" smtClean="0"/>
              <a:t>Subclassification Design &amp; Pricing</a:t>
            </a:r>
          </a:p>
          <a:p>
            <a:pPr lvl="3" eaLnBrk="1" hangingPunct="1"/>
            <a:endParaRPr lang="en-US" sz="1000" smtClean="0"/>
          </a:p>
          <a:p>
            <a:pPr lvl="2" eaLnBrk="1" hangingPunct="1"/>
            <a:r>
              <a:rPr lang="en-US" smtClean="0"/>
              <a:t>Practical Observations</a:t>
            </a:r>
          </a:p>
          <a:p>
            <a:pPr lvl="2" eaLnBrk="1" hangingPunct="1"/>
            <a:endParaRPr lang="en-US" sz="1000" smtClean="0"/>
          </a:p>
          <a:p>
            <a:pPr lvl="3" eaLnBrk="1" hangingPunct="1"/>
            <a:r>
              <a:rPr lang="en-US" smtClean="0"/>
              <a:t>Pennsylvania Subclassifications Almost Universally Carry LOWER Loss Costs and Rates Than Their “Parent” Uniform Classification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In Concept, Business Remaining in the Uniform Classification Would Bear Higher Loss Costs Than the Subclassification and the Original Uniform Classification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In Practice, Residuals  of Uniform Classifications Formed by Creation of Subclassifications Carry the “Parent” Uniform Classification’s Rating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BEFE45-DD82-410B-85AE-5E1BA2492E6F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  <a:defRPr/>
            </a:pPr>
            <a:r>
              <a:rPr lang="en-US" dirty="0" smtClean="0"/>
              <a:t>Employee Misclassification</a:t>
            </a:r>
          </a:p>
          <a:p>
            <a:pPr lvl="2" eaLnBrk="1" hangingPunct="1">
              <a:defRPr/>
            </a:pPr>
            <a:endParaRPr lang="en-US" sz="1000" dirty="0" smtClean="0"/>
          </a:p>
          <a:p>
            <a:pPr lvl="2" eaLnBrk="1" hangingPunct="1">
              <a:defRPr/>
            </a:pPr>
            <a:r>
              <a:rPr lang="en-US" dirty="0" smtClean="0"/>
              <a:t>Employee vs. Independent Contractor</a:t>
            </a:r>
          </a:p>
          <a:p>
            <a:pPr lvl="3" eaLnBrk="1" hangingPunct="1">
              <a:defRPr/>
            </a:pPr>
            <a:endParaRPr lang="en-US" sz="1000" dirty="0" smtClean="0"/>
          </a:p>
          <a:p>
            <a:pPr lvl="3" eaLnBrk="1" hangingPunct="1">
              <a:defRPr/>
            </a:pPr>
            <a:r>
              <a:rPr lang="en-US" dirty="0" smtClean="0"/>
              <a:t>Various Estimates Have Placed Extent of Misclassification at Substantial Levels</a:t>
            </a:r>
          </a:p>
          <a:p>
            <a:pPr lvl="4" eaLnBrk="1" hangingPunct="1">
              <a:defRPr/>
            </a:pPr>
            <a:endParaRPr lang="en-US" sz="1000" dirty="0" smtClean="0"/>
          </a:p>
          <a:p>
            <a:pPr lvl="4" eaLnBrk="1" hangingPunct="1">
              <a:defRPr/>
            </a:pPr>
            <a:r>
              <a:rPr lang="en-US" dirty="0" smtClean="0"/>
              <a:t>Massachusetts – 4.5% to 8.9% of workers</a:t>
            </a:r>
            <a:r>
              <a:rPr lang="en-US" baseline="30000" dirty="0" smtClean="0"/>
              <a:t>a</a:t>
            </a:r>
            <a:r>
              <a:rPr lang="en-US" dirty="0" smtClean="0"/>
              <a:t> </a:t>
            </a:r>
          </a:p>
          <a:p>
            <a:pPr marL="1828800" lvl="4" indent="0" eaLnBrk="1" hangingPunct="1">
              <a:buFont typeface="Arial" charset="0"/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	   5.4% to 11.4% in construction</a:t>
            </a:r>
            <a:r>
              <a:rPr lang="en-US" baseline="30000" dirty="0" smtClean="0"/>
              <a:t>a</a:t>
            </a:r>
          </a:p>
          <a:p>
            <a:pPr marL="111125" lvl="4" indent="0" eaLnBrk="1" hangingPunct="1">
              <a:buFont typeface="Arial" charset="0"/>
              <a:buNone/>
              <a:defRPr/>
            </a:pPr>
            <a:endParaRPr lang="en-US" sz="1000" dirty="0" smtClean="0"/>
          </a:p>
          <a:p>
            <a:pPr marL="111125" lvl="4" indent="0" eaLnBrk="1" hangingPunct="1">
              <a:buFont typeface="Arial" charset="0"/>
              <a:buNone/>
              <a:defRPr/>
            </a:pPr>
            <a:r>
              <a:rPr lang="en-US" sz="1000" dirty="0" smtClean="0"/>
              <a:t> </a:t>
            </a:r>
            <a:r>
              <a:rPr lang="en-US" sz="1000" baseline="30000" dirty="0"/>
              <a:t>a</a:t>
            </a:r>
            <a:r>
              <a:rPr lang="en-US" sz="1000" dirty="0"/>
              <a:t> -  The Social and Economic Costs of Employee Misclassification in Construction – Construction Policy Research Center, Labor and Worklife Program, Harvard Law School and Harvard School of Public Health – December 17, 2004  </a:t>
            </a:r>
            <a:endParaRPr lang="en-US" dirty="0"/>
          </a:p>
          <a:p>
            <a:pPr marL="1828800" lvl="4" indent="0" eaLnBrk="1" hangingPunct="1">
              <a:buFont typeface="Arial" charset="0"/>
              <a:buNone/>
              <a:defRPr/>
            </a:pP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2441C-EDFC-4A08-A4BC-3FEFEB0C3F0D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  <a:defRPr/>
            </a:pPr>
            <a:r>
              <a:rPr lang="en-US" dirty="0" smtClean="0"/>
              <a:t>Employee Misclassification</a:t>
            </a:r>
          </a:p>
          <a:p>
            <a:pPr lvl="2" eaLnBrk="1" hangingPunct="1">
              <a:defRPr/>
            </a:pPr>
            <a:endParaRPr lang="en-US" sz="1000" dirty="0" smtClean="0"/>
          </a:p>
          <a:p>
            <a:pPr lvl="2" eaLnBrk="1" hangingPunct="1">
              <a:defRPr/>
            </a:pPr>
            <a:r>
              <a:rPr lang="en-US" dirty="0" smtClean="0"/>
              <a:t>Employee vs. Independent Contractor</a:t>
            </a:r>
          </a:p>
          <a:p>
            <a:pPr lvl="3" eaLnBrk="1" hangingPunct="1">
              <a:defRPr/>
            </a:pPr>
            <a:endParaRPr lang="en-US" sz="1000" dirty="0" smtClean="0"/>
          </a:p>
          <a:p>
            <a:pPr lvl="3" eaLnBrk="1" hangingPunct="1">
              <a:defRPr/>
            </a:pPr>
            <a:r>
              <a:rPr lang="en-US" dirty="0" smtClean="0"/>
              <a:t>Various Estimates Have Placed Extent of Misclassification at Substantial Levels</a:t>
            </a:r>
          </a:p>
          <a:p>
            <a:pPr lvl="3" eaLnBrk="1" hangingPunct="1">
              <a:defRPr/>
            </a:pPr>
            <a:endParaRPr lang="en-US" sz="1000" dirty="0" smtClean="0"/>
          </a:p>
          <a:p>
            <a:pPr lvl="4" eaLnBrk="1" hangingPunct="1">
              <a:defRPr/>
            </a:pPr>
            <a:r>
              <a:rPr lang="en-US" dirty="0" smtClean="0"/>
              <a:t>Maine – 11% of workers in construction</a:t>
            </a:r>
            <a:r>
              <a:rPr lang="en-US" baseline="30000" dirty="0" smtClean="0"/>
              <a:t>b</a:t>
            </a:r>
            <a:r>
              <a:rPr lang="en-US" dirty="0" smtClean="0"/>
              <a:t> </a:t>
            </a:r>
          </a:p>
          <a:p>
            <a:pPr marL="111125" lvl="4" indent="0" eaLnBrk="1" hangingPunct="1">
              <a:buFont typeface="Arial" charset="0"/>
              <a:buNone/>
              <a:defRPr/>
            </a:pPr>
            <a:endParaRPr lang="en-US" sz="1000" dirty="0" smtClean="0">
              <a:solidFill>
                <a:prstClr val="black"/>
              </a:solidFill>
            </a:endParaRPr>
          </a:p>
          <a:p>
            <a:pPr marL="111125" lvl="4" indent="0" eaLnBrk="1" hangingPunct="1">
              <a:buFont typeface="Arial" charset="0"/>
              <a:buNone/>
              <a:defRPr/>
            </a:pPr>
            <a:r>
              <a:rPr lang="en-US" sz="1000" dirty="0" smtClean="0">
                <a:solidFill>
                  <a:prstClr val="black"/>
                </a:solidFill>
              </a:rPr>
              <a:t> </a:t>
            </a:r>
            <a:r>
              <a:rPr lang="en-US" sz="1000" baseline="30000" dirty="0">
                <a:solidFill>
                  <a:prstClr val="black"/>
                </a:solidFill>
              </a:rPr>
              <a:t>b</a:t>
            </a:r>
            <a:r>
              <a:rPr lang="en-US" sz="1000" dirty="0">
                <a:solidFill>
                  <a:prstClr val="black"/>
                </a:solidFill>
              </a:rPr>
              <a:t> -  The Social and Economic Costs of Employee Misclassification in the Maine Construction Industry – Construction Policy Research Center, Labor and Worklife Program, Harvard Law School and Harvard School of Public Health – April 25, 2005  </a:t>
            </a:r>
          </a:p>
          <a:p>
            <a:pPr marL="112713" lvl="4" indent="0" eaLnBrk="1" hangingPunct="1">
              <a:buFont typeface="Arial" charset="0"/>
              <a:buNone/>
              <a:defRPr/>
            </a:pPr>
            <a:endParaRPr lang="en-US" sz="1000" dirty="0" smtClean="0"/>
          </a:p>
          <a:p>
            <a:pPr lvl="4" eaLnBrk="1" hangingPunct="1">
              <a:defRPr/>
            </a:pPr>
            <a:r>
              <a:rPr lang="en-US" dirty="0" smtClean="0"/>
              <a:t>Pennsylvania – 9% of workers</a:t>
            </a:r>
            <a:r>
              <a:rPr lang="en-US" baseline="30000" dirty="0" smtClean="0"/>
              <a:t>c</a:t>
            </a:r>
          </a:p>
          <a:p>
            <a:pPr marL="111125" lvl="4" indent="0" eaLnBrk="1" hangingPunct="1">
              <a:buFont typeface="Arial" charset="0"/>
              <a:buNone/>
              <a:defRPr/>
            </a:pPr>
            <a:endParaRPr lang="en-US" sz="1000" dirty="0" smtClean="0">
              <a:solidFill>
                <a:prstClr val="black"/>
              </a:solidFill>
            </a:endParaRPr>
          </a:p>
          <a:p>
            <a:pPr marL="111125" lvl="4" indent="0" eaLnBrk="1" hangingPunct="1">
              <a:buFont typeface="Arial" charset="0"/>
              <a:buNone/>
              <a:defRPr/>
            </a:pPr>
            <a:r>
              <a:rPr lang="en-US" sz="1000" dirty="0" smtClean="0">
                <a:solidFill>
                  <a:prstClr val="black"/>
                </a:solidFill>
              </a:rPr>
              <a:t> </a:t>
            </a:r>
            <a:r>
              <a:rPr lang="en-US" sz="1000" baseline="30000" dirty="0" smtClean="0">
                <a:solidFill>
                  <a:prstClr val="black"/>
                </a:solidFill>
              </a:rPr>
              <a:t>c</a:t>
            </a:r>
            <a:r>
              <a:rPr lang="en-US" sz="1000" dirty="0" smtClean="0">
                <a:solidFill>
                  <a:prstClr val="black"/>
                </a:solidFill>
              </a:rPr>
              <a:t> </a:t>
            </a:r>
            <a:r>
              <a:rPr lang="en-US" sz="1000" dirty="0">
                <a:solidFill>
                  <a:prstClr val="black"/>
                </a:solidFill>
              </a:rPr>
              <a:t>-  </a:t>
            </a:r>
            <a:r>
              <a:rPr lang="en-US" sz="1000" dirty="0" smtClean="0">
                <a:solidFill>
                  <a:prstClr val="black"/>
                </a:solidFill>
              </a:rPr>
              <a:t>Pennsylvania Compensation Rating Bureau, April 28, 2008</a:t>
            </a:r>
            <a:endParaRPr lang="en-US" sz="1000" dirty="0">
              <a:solidFill>
                <a:prstClr val="black"/>
              </a:solidFill>
            </a:endParaRPr>
          </a:p>
          <a:p>
            <a:pPr marL="112713" lvl="4" indent="0" eaLnBrk="1" hangingPunct="1">
              <a:buFont typeface="Arial" charset="0"/>
              <a:buNone/>
              <a:defRPr/>
            </a:pPr>
            <a:endParaRPr lang="en-US" baseline="30000" dirty="0" smtClean="0"/>
          </a:p>
          <a:p>
            <a:pPr marL="1828800" lvl="4" indent="0" eaLnBrk="1" hangingPunct="1">
              <a:buFont typeface="Arial" charset="0"/>
              <a:buNone/>
              <a:defRPr/>
            </a:pPr>
            <a:endParaRPr lang="en-US" sz="1000" dirty="0"/>
          </a:p>
          <a:p>
            <a:pPr marL="1828800" lvl="4" indent="0" eaLnBrk="1" hangingPunct="1">
              <a:buFont typeface="Arial" charset="0"/>
              <a:buNone/>
              <a:defRPr/>
            </a:pPr>
            <a:r>
              <a:rPr lang="en-US" sz="10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17E3C-A724-49FF-98FB-CDC9BAF47BF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r>
              <a:rPr lang="en-US" smtClean="0"/>
              <a:t>Employee Misclassification</a:t>
            </a:r>
          </a:p>
          <a:p>
            <a:pPr lvl="2" eaLnBrk="1" hangingPunct="1"/>
            <a:endParaRPr lang="en-US" sz="1000" smtClean="0"/>
          </a:p>
          <a:p>
            <a:pPr lvl="2" eaLnBrk="1" hangingPunct="1"/>
            <a:r>
              <a:rPr lang="en-US" smtClean="0"/>
              <a:t>Prevailing Approaches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Claim Adjudication</a:t>
            </a:r>
          </a:p>
          <a:p>
            <a:pPr lvl="4" eaLnBrk="1" hangingPunct="1"/>
            <a:endParaRPr lang="en-US" sz="1000" smtClean="0">
              <a:solidFill>
                <a:srgbClr val="000000"/>
              </a:solidFill>
            </a:endParaRPr>
          </a:p>
          <a:p>
            <a:pPr lvl="4" eaLnBrk="1" hangingPunct="1"/>
            <a:r>
              <a:rPr lang="en-US" smtClean="0">
                <a:solidFill>
                  <a:srgbClr val="000000"/>
                </a:solidFill>
              </a:rPr>
              <a:t>Right of Direction and Control of Injured Individual(s)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Premium Obligations</a:t>
            </a:r>
          </a:p>
          <a:p>
            <a:pPr lvl="3" eaLnBrk="1" hangingPunct="1"/>
            <a:endParaRPr lang="en-US" sz="1000" smtClean="0"/>
          </a:p>
          <a:p>
            <a:pPr lvl="4" eaLnBrk="1" hangingPunct="1"/>
            <a:r>
              <a:rPr lang="en-US" smtClean="0"/>
              <a:t>Administrative or Statutory “Lists” of Criteria or Tests to be Met to Qualify as Independent Contractor (Default is Employee)</a:t>
            </a:r>
          </a:p>
          <a:p>
            <a:pPr lvl="3" eaLnBrk="1" hangingPunct="1"/>
            <a:endParaRPr lang="en-US" smtClean="0"/>
          </a:p>
          <a:p>
            <a:pPr lvl="4"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1C06EF-7876-4A68-91A6-85EAAFF08C07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r>
              <a:rPr lang="en-US" smtClean="0"/>
              <a:t>Employee Misclassification</a:t>
            </a:r>
          </a:p>
          <a:p>
            <a:pPr lvl="2" eaLnBrk="1" hangingPunct="1"/>
            <a:endParaRPr lang="en-US" sz="1000" smtClean="0"/>
          </a:p>
          <a:p>
            <a:pPr lvl="2" eaLnBrk="1" hangingPunct="1"/>
            <a:r>
              <a:rPr lang="en-US" smtClean="0"/>
              <a:t>Key Observations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Some Test Criteria Are Not Simple to Apply or Interpret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To Varying Degrees, Results of Popular Criteria for Independent Contractor Status Can Vary Over Time for the Same Individual, Even While Performing Services for the Same Entity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Determinations of  Benefit Eligibility and Premium Obligations are Necessarily Made at Different Times and Based on Different Levels of Detail Information</a:t>
            </a:r>
          </a:p>
          <a:p>
            <a:pPr lvl="3" eaLnBrk="1" hangingPunct="1"/>
            <a:endParaRPr lang="en-US" smtClean="0"/>
          </a:p>
          <a:p>
            <a:pPr lvl="2"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237C8-7E3D-4D1A-A8A9-15EB0DBF2C2F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82000" cy="4525963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r>
              <a:rPr lang="en-US" sz="2400" smtClean="0"/>
              <a:t>Employee Misclassification</a:t>
            </a:r>
          </a:p>
          <a:p>
            <a:pPr lvl="2" eaLnBrk="1" hangingPunct="1"/>
            <a:endParaRPr lang="en-US" sz="1000" smtClean="0"/>
          </a:p>
          <a:p>
            <a:pPr lvl="2" eaLnBrk="1" hangingPunct="1"/>
            <a:r>
              <a:rPr lang="en-US" smtClean="0"/>
              <a:t>A Humble Suggestion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(All) Persons Performing Services Falling Within the Scope of Normal Business Operations of the Entity Served Should Be Mandatorily Subject to Workers Compensation Coverage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Individuals Purchasing Their Own WC Coverage Would Not Be Subject to Inclusion on the Policy of an Entity for Which They Were Performing Services</a:t>
            </a:r>
          </a:p>
          <a:p>
            <a:pPr lvl="3" eaLnBrk="1" hangingPunct="1"/>
            <a:endParaRPr lang="en-US" sz="1000" smtClean="0"/>
          </a:p>
          <a:p>
            <a:pPr lvl="3" eaLnBrk="1" hangingPunct="1"/>
            <a:r>
              <a:rPr lang="en-US" smtClean="0"/>
              <a:t>Absent Evidence of WC Coverage Maintained by the Individual in Question, Persons Performing Services for Another Business Entity Would Be Subject to Inclusion on the Policy of Such Entity</a:t>
            </a:r>
          </a:p>
          <a:p>
            <a:pPr lvl="3" eaLnBrk="1" hangingPunct="1"/>
            <a:endParaRPr lang="en-US" smtClean="0"/>
          </a:p>
          <a:p>
            <a:pPr lvl="2"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F35AB-B2EB-4BA6-880D-56635419C76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Program Outline (Continued)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Claim Frequency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General History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Recent Experience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Subclassification Design &amp; Pricing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Concepts &amp; Statutory Requirements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Practical Observations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Employee Misclassification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Employee vs. Independent Contractor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Prevailing Approaches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Modest Suggestion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57111E-B743-46C9-8DC2-AED4A526279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82000" cy="4525963"/>
          </a:xfrm>
        </p:spPr>
        <p:txBody>
          <a:bodyPr/>
          <a:lstStyle/>
          <a:p>
            <a:pPr lvl="3" eaLnBrk="1" hangingPunct="1">
              <a:defRPr/>
            </a:pPr>
            <a:endParaRPr lang="en-US" dirty="0" smtClean="0"/>
          </a:p>
          <a:p>
            <a:pPr lvl="3" eaLnBrk="1" hangingPunct="1">
              <a:defRPr/>
            </a:pPr>
            <a:endParaRPr lang="en-US" dirty="0"/>
          </a:p>
          <a:p>
            <a:pPr lvl="3" eaLnBrk="1" hangingPunct="1">
              <a:defRPr/>
            </a:pPr>
            <a:endParaRPr lang="en-US" dirty="0" smtClean="0"/>
          </a:p>
          <a:p>
            <a:pPr marL="1371600" lvl="3" indent="0" eaLnBrk="1" hangingPunct="1">
              <a:buFont typeface="Arial" charset="0"/>
              <a:buNone/>
              <a:defRPr/>
            </a:pPr>
            <a:r>
              <a:rPr lang="en-US" sz="3200" dirty="0" smtClean="0">
                <a:solidFill>
                  <a:srgbClr val="0070C0"/>
                </a:solidFill>
              </a:rPr>
              <a:t>www.pcrb.com</a:t>
            </a:r>
            <a:r>
              <a:rPr lang="en-US" dirty="0" smtClean="0">
                <a:solidFill>
                  <a:srgbClr val="0070C0"/>
                </a:solidFill>
              </a:rPr>
              <a:t>     </a:t>
            </a:r>
            <a:r>
              <a:rPr lang="en-US" dirty="0" smtClean="0"/>
              <a:t>or</a:t>
            </a:r>
            <a:r>
              <a:rPr lang="en-US" dirty="0" smtClean="0">
                <a:solidFill>
                  <a:srgbClr val="0070C0"/>
                </a:solidFill>
              </a:rPr>
              <a:t>     </a:t>
            </a:r>
            <a:r>
              <a:rPr lang="en-US" sz="3200" dirty="0" smtClean="0">
                <a:solidFill>
                  <a:srgbClr val="00B050"/>
                </a:solidFill>
              </a:rPr>
              <a:t>www.dcrb.com</a:t>
            </a:r>
            <a:endParaRPr lang="en-US" sz="3200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996521-7BF3-40AF-BFAC-42D25ED04F1C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 rtlCol="0">
            <a:normAutofit lnSpcReduction="10000"/>
          </a:bodyPr>
          <a:lstStyle/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Evaluation of Pricing Programs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100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Simple Method</a:t>
            </a:r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Partition Experience Data into “Participating” and “Non-Participating” Groups</a:t>
            </a:r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Calculate Loss Ratios on Consistent Basis (Reported, Ultimate, Other) for the Two Groups </a:t>
            </a:r>
            <a:r>
              <a:rPr lang="en-US" b="1" u="sng" dirty="0" smtClean="0">
                <a:solidFill>
                  <a:srgbClr val="C00000"/>
                </a:solidFill>
              </a:rPr>
              <a:t>Before</a:t>
            </a:r>
            <a:r>
              <a:rPr lang="en-US" dirty="0" smtClean="0"/>
              <a:t> Application of Pricing Program of Interest to Participating Risks</a:t>
            </a:r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Compute Adjustment to Participating Group’s Premium Necessary to Make the Two Group Loss Ratios </a:t>
            </a:r>
            <a:r>
              <a:rPr lang="en-US" b="1" u="sng" dirty="0" smtClean="0">
                <a:solidFill>
                  <a:srgbClr val="C00000"/>
                </a:solidFill>
              </a:rPr>
              <a:t>Equal</a:t>
            </a:r>
          </a:p>
          <a:p>
            <a:pPr lvl="3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Compare Indication to Adjustments Actually Granted Under Program of Interest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277BA-CA34-4885-AD1E-48D9F1EECE1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4525963"/>
          </a:xfrm>
        </p:spPr>
        <p:txBody>
          <a:bodyPr rtlCol="0">
            <a:normAutofit/>
          </a:bodyPr>
          <a:lstStyle/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Evaluation of Pricing Programs</a:t>
            </a:r>
          </a:p>
          <a:p>
            <a:pPr marL="914400" lvl="2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Pennsylvania Construction Classification Premium Adjustment Program (PCCPAP) 1994 - 2008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Reported Loss Ratio, Participating Risks Before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PCCPAP Credits: . . . . . . . . . . . . . . . . . . . . . . . . . .  48.5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Reported Loss Ratio, Non-Participating Risks: . . 48.9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000" dirty="0" smtClean="0"/>
              <a:t>	 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Indicated PCCPAP Adjustment: . . . . . . . . . . . . . . 0.76%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Average Actual PCCPAP Credit: . . . . . . . . . . . . . 12.24%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C51237-2E26-4393-A8B1-52D92F0C98F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4525963"/>
          </a:xfrm>
        </p:spPr>
        <p:txBody>
          <a:bodyPr rtlCol="0">
            <a:normAutofit/>
          </a:bodyPr>
          <a:lstStyle/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Evaluation of Pricing Programs</a:t>
            </a:r>
          </a:p>
          <a:p>
            <a:pPr marL="914400" lvl="2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Delaware Construction Classification Premium Adjustment Program (DCCPAP) 1994 - 2008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Reported Loss Ratio, Participating Risks Before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PCCPAP Credits: . . . . . . . . . . . . . . . . . . . . . . . . . .  42.9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Reported Loss Ratio, Non-Participating Risks: . . 40.7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000" dirty="0" smtClean="0"/>
              <a:t>	 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Indicated DCCPAP Adjustment: . . . . . . . . . . . . .  -5.45%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Average Actual DCCPAP Credit: . . . . . . . . . . . . . 14.67%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7DC6D-33B6-4D2E-AE7B-22CF8435C39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4525963"/>
          </a:xfrm>
        </p:spPr>
        <p:txBody>
          <a:bodyPr rtlCol="0">
            <a:normAutofit/>
          </a:bodyPr>
          <a:lstStyle/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Evaluation of Pricing Programs</a:t>
            </a:r>
          </a:p>
          <a:p>
            <a:pPr marL="914400" lvl="2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Pennsylvania Certified Safety Committee Program (PCSCP) 1994 - 2008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Reported Loss Ratio, Participating Risks Before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PCSCP Credits: . . . . . . . . . . . . . . . . . . . . . . . . . . .  46.3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Reported Loss Ratio, Non-Participating Risks: . . 51.5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000" dirty="0" smtClean="0"/>
              <a:t>	 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Indicated PCSCP Adjustment: . . . . . . . . . . . . . . .10.14%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Average Actual PCSCP Credit: . . . . . . . . . . . . . . .  4.97%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58105-F0C4-4C3C-A564-4F81F445798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4525963"/>
          </a:xfrm>
        </p:spPr>
        <p:txBody>
          <a:bodyPr rtlCol="0">
            <a:normAutofit/>
          </a:bodyPr>
          <a:lstStyle/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Evaluation of Pricing Programs</a:t>
            </a:r>
          </a:p>
          <a:p>
            <a:pPr marL="914400" lvl="2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Delaware Workplace Safety Program (DWSP) 1994 - 2008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Reported Loss Ratio, Participating Risks Before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DWSP Credits: . . . . . . . . . . . . . . . . . . . . . . . . . . .   34.8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Reported Loss Ratio, Non-Participating Risks: . . 33.1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000" dirty="0" smtClean="0"/>
              <a:t>	 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Indicated DWSP Adjustment: . . . . . . . . . . . . . . . -5.17%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Average Actual DWSP Credit: . . . . . . . . . . . . . . .10.97%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CE359E-6E9A-4CCB-910A-F13DB8801E2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>
                <a:solidFill>
                  <a:srgbClr val="C00000"/>
                </a:solidFill>
              </a:rPr>
              <a:t>CAMAR FALL 2012 MEETING</a:t>
            </a:r>
            <a:r>
              <a:rPr lang="en-US" smtClean="0"/>
              <a:t/>
            </a:r>
            <a:br>
              <a:rPr lang="en-US" smtClean="0"/>
            </a:br>
            <a:r>
              <a:rPr lang="en-US" sz="2700" b="1" smtClean="0"/>
              <a:t>Workers Compensation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305800" cy="4525963"/>
          </a:xfrm>
        </p:spPr>
        <p:txBody>
          <a:bodyPr rtlCol="0">
            <a:normAutofit/>
          </a:bodyPr>
          <a:lstStyle/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Evaluation of Pricing Programs</a:t>
            </a:r>
          </a:p>
          <a:p>
            <a:pPr marL="914400" lvl="2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Pennsylvania Schedule Rating Plan (Credits)</a:t>
            </a:r>
          </a:p>
          <a:p>
            <a:pPr marL="914400" lvl="2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>
                <a:solidFill>
                  <a:srgbClr val="C00000"/>
                </a:solidFill>
              </a:rPr>
              <a:t>(PSRP) 1996 - 2008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Reported Loss Ratio, Participating Risks Before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PSRP Credits: . . . . . . . . . . . . . . . . . . . . . . . . . . . . .48.0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Reported Loss Ratio, Non-Participating Risks: . . 52.5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000" dirty="0" smtClean="0"/>
              <a:t>	 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Indicated PSRP Credit: . . . . . . . . . . . . . . . . . . . . . .8.59%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0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Average Actual PSRP Credit: . . . . . . . . . . . . . . . .21.63%</a:t>
            </a:r>
          </a:p>
          <a:p>
            <a:pPr marL="914400" lvl="2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10CE4-D00D-4DF6-9B01-B9331BD0D81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1652</Words>
  <Application>Microsoft Office PowerPoint</Application>
  <PresentationFormat>On-screen Show (4:3)</PresentationFormat>
  <Paragraphs>372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Calibri</vt:lpstr>
      <vt:lpstr>Arial</vt:lpstr>
      <vt:lpstr>Office Theme</vt:lpstr>
      <vt:lpstr>CAMAR FALL 2012 MEETING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  <vt:lpstr>CAMAR FALL 2012 MEETING Workers Compensation Update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CAMAR FALL 2012 MEETING</dc:title>
  <dc:creator>Wisecarver, Tim</dc:creator>
  <cp:lastModifiedBy>mcaruso</cp:lastModifiedBy>
  <cp:revision>41</cp:revision>
  <dcterms:created xsi:type="dcterms:W3CDTF">2012-08-29T19:34:13Z</dcterms:created>
  <dcterms:modified xsi:type="dcterms:W3CDTF">2012-10-03T13:56:57Z</dcterms:modified>
</cp:coreProperties>
</file>