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506" r:id="rId2"/>
    <p:sldId id="465" r:id="rId3"/>
    <p:sldId id="514" r:id="rId4"/>
    <p:sldId id="464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39" r:id="rId18"/>
    <p:sldId id="440" r:id="rId19"/>
    <p:sldId id="461" r:id="rId20"/>
    <p:sldId id="441" r:id="rId21"/>
    <p:sldId id="445" r:id="rId22"/>
    <p:sldId id="446" r:id="rId23"/>
    <p:sldId id="447" r:id="rId24"/>
    <p:sldId id="449" r:id="rId25"/>
    <p:sldId id="450" r:id="rId26"/>
    <p:sldId id="448" r:id="rId27"/>
    <p:sldId id="457" r:id="rId28"/>
    <p:sldId id="458" r:id="rId29"/>
    <p:sldId id="459" r:id="rId30"/>
    <p:sldId id="451" r:id="rId31"/>
    <p:sldId id="454" r:id="rId32"/>
    <p:sldId id="460" r:id="rId33"/>
    <p:sldId id="452" r:id="rId34"/>
    <p:sldId id="455" r:id="rId35"/>
    <p:sldId id="462" r:id="rId36"/>
    <p:sldId id="463" r:id="rId37"/>
    <p:sldId id="453" r:id="rId38"/>
    <p:sldId id="456" r:id="rId39"/>
    <p:sldId id="478" r:id="rId40"/>
    <p:sldId id="479" r:id="rId41"/>
    <p:sldId id="507" r:id="rId42"/>
    <p:sldId id="508" r:id="rId43"/>
    <p:sldId id="480" r:id="rId44"/>
    <p:sldId id="481" r:id="rId45"/>
    <p:sldId id="483" r:id="rId46"/>
    <p:sldId id="485" r:id="rId47"/>
    <p:sldId id="488" r:id="rId48"/>
    <p:sldId id="490" r:id="rId49"/>
    <p:sldId id="492" r:id="rId50"/>
    <p:sldId id="494" r:id="rId51"/>
    <p:sldId id="497" r:id="rId52"/>
    <p:sldId id="498" r:id="rId53"/>
    <p:sldId id="499" r:id="rId54"/>
    <p:sldId id="500" r:id="rId55"/>
    <p:sldId id="517" r:id="rId56"/>
    <p:sldId id="501" r:id="rId57"/>
    <p:sldId id="502" r:id="rId58"/>
    <p:sldId id="503" r:id="rId59"/>
    <p:sldId id="504" r:id="rId60"/>
    <p:sldId id="515" r:id="rId61"/>
    <p:sldId id="509" r:id="rId62"/>
    <p:sldId id="510" r:id="rId63"/>
    <p:sldId id="505" r:id="rId64"/>
    <p:sldId id="511" r:id="rId65"/>
    <p:sldId id="512" r:id="rId66"/>
    <p:sldId id="513" r:id="rId67"/>
    <p:sldId id="516" r:id="rId6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74" autoAdjust="0"/>
    <p:restoredTop sz="81205" autoAdjust="0"/>
  </p:normalViewPr>
  <p:slideViewPr>
    <p:cSldViewPr>
      <p:cViewPr varScale="1">
        <p:scale>
          <a:sx n="89" d="100"/>
          <a:sy n="89" d="100"/>
        </p:scale>
        <p:origin x="-22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5885" tIns="47943" rIns="95885" bIns="479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885" tIns="47943" rIns="95885" bIns="47943" rtlCol="0"/>
          <a:lstStyle>
            <a:lvl1pPr algn="r">
              <a:defRPr sz="1200"/>
            </a:lvl1pPr>
          </a:lstStyle>
          <a:p>
            <a:fld id="{3D9F3BE4-01D7-154B-B049-44D1F6E4E771}" type="datetime1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5885" tIns="47943" rIns="95885" bIns="47943" rtlCol="0" anchor="b"/>
          <a:lstStyle>
            <a:lvl1pPr algn="l">
              <a:defRPr sz="1200"/>
            </a:lvl1pPr>
          </a:lstStyle>
          <a:p>
            <a:r>
              <a:rPr lang="en-US" smtClean="0"/>
              <a:t>© Insurance Services Office, Inc.,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885" tIns="47943" rIns="95885" bIns="47943" rtlCol="0" anchor="b"/>
          <a:lstStyle>
            <a:lvl1pPr algn="r">
              <a:defRPr sz="1200"/>
            </a:lvl1pPr>
          </a:lstStyle>
          <a:p>
            <a:fld id="{02ED9826-031B-4D7B-8D3F-AC8D82B7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5885" tIns="47943" rIns="95885" bIns="479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885" tIns="47943" rIns="95885" bIns="47943" rtlCol="0"/>
          <a:lstStyle>
            <a:lvl1pPr algn="r">
              <a:defRPr sz="1200"/>
            </a:lvl1pPr>
          </a:lstStyle>
          <a:p>
            <a:fld id="{630E7A14-FB46-D74F-9997-5CA966126EB9}" type="datetime1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85" tIns="47943" rIns="95885" bIns="479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5885" tIns="47943" rIns="95885" bIns="479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5885" tIns="47943" rIns="95885" bIns="47943" rtlCol="0" anchor="b"/>
          <a:lstStyle>
            <a:lvl1pPr algn="l">
              <a:defRPr sz="1200"/>
            </a:lvl1pPr>
          </a:lstStyle>
          <a:p>
            <a:r>
              <a:rPr lang="en-US" smtClean="0"/>
              <a:t>© Insurance Services Office, Inc.,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885" tIns="47943" rIns="95885" bIns="47943" rtlCol="0" anchor="b"/>
          <a:lstStyle>
            <a:lvl1pPr algn="r">
              <a:defRPr sz="1200"/>
            </a:lvl1pPr>
          </a:lstStyle>
          <a:p>
            <a:fld id="{E37EA376-D726-4277-B92D-DA1DBC696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2014 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A376-D726-4277-B92D-DA1DBC696B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Insurance Services Office, Inc., 2015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O_ppt_template_v2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ISO_logo_cover_IPAS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609600"/>
            <a:ext cx="1336729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3657600"/>
            <a:ext cx="5562600" cy="2057400"/>
          </a:xfrm>
        </p:spPr>
        <p:txBody>
          <a:bodyPr/>
          <a:lstStyle>
            <a:lvl1pPr algn="r">
              <a:defRPr lang="en-US" dirty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5791200"/>
            <a:ext cx="5562600" cy="533400"/>
          </a:xfrm>
        </p:spPr>
        <p:txBody>
          <a:bodyPr/>
          <a:lstStyle>
            <a:lvl1pPr marL="0" indent="0" algn="r">
              <a:buNone/>
              <a:defRPr>
                <a:solidFill>
                  <a:srgbClr val="575A5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D747BB2-5FEF-41A6-833B-EB76200057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S-brandstrip-type-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553200"/>
            <a:ext cx="3214915" cy="192024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gray bar, no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02400"/>
            <a:ext cx="91440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6523515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logo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55625"/>
            <a:ext cx="9144000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6523515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55625"/>
            <a:ext cx="9144000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502400"/>
            <a:ext cx="91440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6523515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O_ppt_template_v2_separato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ISO_logo_cover_IPAS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6019800"/>
            <a:ext cx="838200" cy="71672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990600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0" y="1905000"/>
            <a:ext cx="3352800" cy="609600"/>
          </a:xfrm>
        </p:spPr>
        <p:txBody>
          <a:bodyPr anchor="ctr" anchorCtr="0">
            <a:noAutofit/>
          </a:bodyPr>
          <a:lstStyle>
            <a:lvl1pPr algn="ctr">
              <a:defRPr sz="3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5590915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Callou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O_ppt_template_v2_separat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05400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9" name="Picture 8" descr="ISO_logo_cover_IPAS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6019800"/>
            <a:ext cx="838200" cy="7167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4676273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no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3886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787900" y="1981200"/>
            <a:ext cx="3886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9629430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7200" y="1981200"/>
            <a:ext cx="2590800" cy="426720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276600" y="1981200"/>
            <a:ext cx="2590800" cy="426720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6096000" y="1981200"/>
            <a:ext cx="2590800" cy="426720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8114524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3886200" cy="203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787900" y="1981200"/>
            <a:ext cx="3886200" cy="203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457200" y="4140200"/>
            <a:ext cx="3886200" cy="203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787900" y="4140200"/>
            <a:ext cx="3886200" cy="203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5426119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02400"/>
            <a:ext cx="91440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6523515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O_ppt_template_v2_interior.jpg"/>
          <p:cNvPicPr>
            <a:picLocks noChangeAspect="1"/>
          </p:cNvPicPr>
          <p:nvPr/>
        </p:nvPicPr>
        <p:blipFill>
          <a:blip r:embed="rId16" cstate="print"/>
          <a:srcRect b="76667"/>
          <a:stretch>
            <a:fillRect/>
          </a:stretch>
        </p:blipFill>
        <p:spPr>
          <a:xfrm>
            <a:off x="0" y="0"/>
            <a:ext cx="9144000" cy="1627188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8" name="Picture 7" descr="VIS-brandstrip-type-black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2400" y="6553200"/>
            <a:ext cx="3214915" cy="1920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055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D747BB2-5FEF-41A6-833B-EB76200057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336px_VIS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370064" y="91440"/>
            <a:ext cx="1618488" cy="334242"/>
          </a:xfrm>
          <a:prstGeom prst="rect">
            <a:avLst/>
          </a:prstGeom>
        </p:spPr>
      </p:pic>
      <p:pic>
        <p:nvPicPr>
          <p:cNvPr id="12" name="Picture 11" descr="ISO_logo_separator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401780" y="76200"/>
            <a:ext cx="577823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rgbClr val="595959"/>
          </a:solidFill>
          <a:latin typeface="+mn-lt"/>
          <a:ea typeface="+mn-ea"/>
          <a:cs typeface="+mn-cs"/>
        </a:defRPr>
      </a:lvl1pPr>
      <a:lvl2pPr marL="511175" indent="-236538" algn="l" defTabSz="914400" rtl="0" eaLnBrk="1" latinLnBrk="0" hangingPunct="1">
        <a:spcBef>
          <a:spcPct val="20000"/>
        </a:spcBef>
        <a:buFont typeface="Calibri" pitchFamily="34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914400" indent="-182880" algn="l" defTabSz="9144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595959"/>
          </a:solidFill>
          <a:latin typeface="+mn-lt"/>
          <a:ea typeface="+mn-ea"/>
          <a:cs typeface="+mn-cs"/>
        </a:defRPr>
      </a:lvl4pPr>
      <a:lvl5pPr marL="1828800" indent="-182880" algn="l" defTabSz="9144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khughes@iso.com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0"/>
            <a:ext cx="85344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Risk Classification Application: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Comm. Auto Optional Class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Marketplace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Company A switches to the new rating plan.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Customers react by switching insurers if there is a 10% difference.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Competitors increase their rates due to higher losses.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Customers react again!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3429000"/>
            <a:ext cx="868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 Company A changes rating plans. </a:t>
            </a:r>
          </a:p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(revenue neutral)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Some customers react by switching insurers.</a:t>
            </a:r>
            <a:endParaRPr lang="en-US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Competitors increase rates to improve loss ratio.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Customers react again! … and so on.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43840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!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6410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114800" y="281940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505200"/>
            <a:ext cx="7543800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Tangent: How can both loss ratios be increasing?...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Marketplace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Company A switches to the new rating plan.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Customers react by switching insurers if there is a 10% difference.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Competitors increase their rates due to higher losses.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Customers react again!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75057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676400"/>
            <a:ext cx="19018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858000" y="4572000"/>
            <a:ext cx="1981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Marketplace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Company A switches to the new rating plan.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Customers react by switching insurers if there is a 10% difference.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Competitors increase their rates due to higher losses.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Customers react again!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75057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676400"/>
            <a:ext cx="19018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858000" y="5486400"/>
            <a:ext cx="198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57400" y="2819400"/>
            <a:ext cx="0" cy="22098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43600" y="2743200"/>
            <a:ext cx="0" cy="22098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29200" y="3505200"/>
            <a:ext cx="0" cy="7620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24200" y="3505200"/>
            <a:ext cx="0" cy="7620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Marketplace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Company A switches to the new rating plan.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Customers react by switching insurers if there is a 10% difference.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Competitors increase their rates due to higher losses.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Customers react again!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75057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676400"/>
            <a:ext cx="19018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Marketplace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Company A switches to the new rating plan.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Customers react by switching insurers if there is a 10% difference.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Competitors increase their rates due to higher losses.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Customers react again!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3429000"/>
            <a:ext cx="868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 Company A changes rating plans. </a:t>
            </a:r>
          </a:p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(revenue neutral)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 Some customers react by switching insurers.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Competitors increase rates to improve loss ratio.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Customers react again! … and so on.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6410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6410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Marketplace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Company A switches to the new rating plan.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Customers react by switching insurers if there is a 10% difference.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Competitors increase their rates due to higher losses.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Customers react again!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34290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 Company A changes rating plans. </a:t>
            </a:r>
          </a:p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(revenue neutral)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 Some customers react by switching insurers.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The other companies increase rates to improve loss ratios.</a:t>
            </a:r>
            <a:endParaRPr lang="en-US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Customers react again! … and so on.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95600" y="29718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9400" y="29718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Marketplace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Company A switches to the new rating plan.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Customers react by switching insurers if there is a 10% difference.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Competitors increase their rates due to higher losses.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Customers react again!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34290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 Company A changes rating plans. </a:t>
            </a:r>
          </a:p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(revenue neutral)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 Some customers react by switching insurers.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 The other companies increase rates to improve loss ratios.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Customers react again! … and so on.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281940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!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6410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8124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8124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76800" y="838200"/>
            <a:ext cx="4114800" cy="317009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  Over 80% of risks are within +/- 25%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 Over 90% of risks are within +/- 45%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Most extreme % changes are for Trailers.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8124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76800" y="838200"/>
            <a:ext cx="4114800" cy="317009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Over 80% of risks are within +/- 25%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Over 90% of risks are within +/- 45%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 Most extreme % changes are for Trailers.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ISO is about to enhance its Commercial Lines Manual with an Optional Classification Plan for certain Commercial Auto risks.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Presentation’s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8124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19600" y="838200"/>
            <a:ext cx="4572000" cy="22467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   What if we exclude trailers?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Over 90% of risks are within +/- 25%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Almost 99% are within +/- 45%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Q:  What kind of Trucks are getting the biggest Liability increases?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A:  The ones with the highest factors for these new variables: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Moderate Vehicle Age (3-5)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Unusually high Original Cost New (OCN)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Q:  What kind of Trucks are getting the biggest Liability increases?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 Vehicles that share these 3 characteristics:</a:t>
            </a:r>
          </a:p>
          <a:p>
            <a:r>
              <a:rPr lang="en-US" dirty="0" smtClean="0"/>
              <a:t> </a:t>
            </a:r>
            <a:r>
              <a:rPr lang="en-US" dirty="0" smtClean="0"/>
              <a:t>Secondary Classes: Garbage Disposal, Tow Truck for Hire, Sand &amp; Gravel</a:t>
            </a:r>
            <a:endParaRPr lang="en-US" dirty="0" smtClean="0"/>
          </a:p>
          <a:p>
            <a:r>
              <a:rPr lang="en-US" dirty="0" smtClean="0"/>
              <a:t> Moderate Vehicle Age (3-5)</a:t>
            </a:r>
          </a:p>
          <a:p>
            <a:r>
              <a:rPr lang="en-US" dirty="0" smtClean="0"/>
              <a:t> High Original Cost New (OCN)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6619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6619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3886200" cy="317009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Over 99% are within +/- 25%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Characteristics of increases: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1 or 2 vehicles on policy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Moderate Vehicle Age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High OCN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No youthful operator &amp; no commute. (Discount reduced)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6619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3886200" cy="317009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Over 99% are within +/- 25%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Characteristics of increases: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1 to 2 vehicles on policy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Moderate Vehicle Age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Low OCN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No youthful operator &amp; no commute. (Discount reduced)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6619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6619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81600" y="1828800"/>
            <a:ext cx="3733800" cy="22467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</a:p>
          <a:p>
            <a:r>
              <a:rPr lang="en-US" sz="2000" dirty="0" smtClean="0"/>
              <a:t>Only 61% are within +/- 25%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bg1"/>
                </a:solidFill>
              </a:rPr>
              <a:t>Biggest Increases: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Trucker-classified Trailers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Medium Weight Farming Trucks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6619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81600" y="1828800"/>
            <a:ext cx="3733800" cy="22467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Only 61% are within +/- 25%</a:t>
            </a:r>
          </a:p>
          <a:p>
            <a:endParaRPr lang="en-US" sz="2000" dirty="0" smtClean="0"/>
          </a:p>
          <a:p>
            <a:r>
              <a:rPr lang="en-US" sz="2000" dirty="0" smtClean="0"/>
              <a:t>Biggest Increases: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Trucker-classified Trailers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Medium Weight Farming Trucks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6619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81600" y="1828800"/>
            <a:ext cx="3733800" cy="22467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Only 61% are within +/- 25%</a:t>
            </a:r>
          </a:p>
          <a:p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Biggest Increases: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Trucker-classified Trailers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Medium-weight Farming Trucks</a:t>
            </a:r>
            <a:endParaRPr lang="en-US" sz="2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The Optional Class Plan changes the following prospective loss costs:</a:t>
            </a:r>
          </a:p>
          <a:p>
            <a:r>
              <a:rPr lang="en-US" sz="2600" dirty="0" smtClean="0"/>
              <a:t> Vehicles:  </a:t>
            </a:r>
          </a:p>
          <a:p>
            <a:pPr lvl="1"/>
            <a:r>
              <a:rPr lang="en-US" sz="2400" dirty="0" smtClean="0"/>
              <a:t> Trucks, Tractors, and Trailers (but not zone-rated)</a:t>
            </a:r>
          </a:p>
          <a:p>
            <a:pPr lvl="1"/>
            <a:r>
              <a:rPr lang="en-US" sz="2400" dirty="0" smtClean="0"/>
              <a:t> Private Passenger Types</a:t>
            </a:r>
          </a:p>
          <a:p>
            <a:r>
              <a:rPr lang="en-US" sz="2600" dirty="0" smtClean="0"/>
              <a:t> Coverages:</a:t>
            </a:r>
          </a:p>
          <a:p>
            <a:pPr lvl="1"/>
            <a:r>
              <a:rPr lang="en-US" sz="2400" dirty="0" err="1" smtClean="0"/>
              <a:t>CSL</a:t>
            </a:r>
            <a:r>
              <a:rPr lang="en-US" sz="2400" dirty="0" smtClean="0"/>
              <a:t> Liability</a:t>
            </a:r>
          </a:p>
          <a:p>
            <a:pPr lvl="1"/>
            <a:r>
              <a:rPr lang="en-US" sz="2400" dirty="0" smtClean="0"/>
              <a:t>Collision</a:t>
            </a:r>
          </a:p>
          <a:p>
            <a:pPr lvl="1"/>
            <a:r>
              <a:rPr lang="en-US" sz="2400" dirty="0" smtClean="0"/>
              <a:t>Comprehensive (also: Specified Causes of Loss coverage)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6477000" cy="457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6477000" cy="457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1828800"/>
            <a:ext cx="4267200" cy="22467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</a:p>
          <a:p>
            <a:r>
              <a:rPr lang="en-US" sz="2000" dirty="0" smtClean="0"/>
              <a:t>Over 80% within +/- 25%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Biggest Increases: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Old vehicles with very high </a:t>
            </a:r>
            <a:r>
              <a:rPr lang="en-US" sz="2000" dirty="0" err="1" smtClean="0">
                <a:solidFill>
                  <a:schemeClr val="bg1"/>
                </a:solidFill>
              </a:rPr>
              <a:t>OCNs</a:t>
            </a:r>
            <a:r>
              <a:rPr lang="en-US" sz="2000" dirty="0" smtClean="0">
                <a:solidFill>
                  <a:schemeClr val="bg1"/>
                </a:solidFill>
              </a:rPr>
              <a:t>.  (Restored?)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6477000" cy="457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1828800"/>
            <a:ext cx="4267200" cy="22467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Over 80% within +/- 25%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Biggest Increases: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Old vehicles with very high </a:t>
            </a:r>
            <a:r>
              <a:rPr lang="en-US" sz="2000" dirty="0" err="1" smtClean="0"/>
              <a:t>OCNs</a:t>
            </a:r>
            <a:r>
              <a:rPr lang="en-US" sz="2000" dirty="0" smtClean="0"/>
              <a:t>.  (Restored?)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50468"/>
            <a:ext cx="6781800" cy="460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50468"/>
            <a:ext cx="6781800" cy="460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05400" y="1828800"/>
            <a:ext cx="3733800" cy="255454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</a:p>
          <a:p>
            <a:r>
              <a:rPr lang="en-US" sz="2000" dirty="0" smtClean="0"/>
              <a:t>63% within +/- 25%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bg1"/>
                </a:solidFill>
              </a:rPr>
              <a:t>Biggest Increases: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Trucker-classified Trailers (again)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Medium-weight Farming Trucks (again)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50468"/>
            <a:ext cx="6781800" cy="460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05400" y="1828800"/>
            <a:ext cx="3733800" cy="255454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63% within +/- 25%</a:t>
            </a:r>
          </a:p>
          <a:p>
            <a:endParaRPr lang="en-US" sz="2000" dirty="0" smtClean="0"/>
          </a:p>
          <a:p>
            <a:r>
              <a:rPr lang="en-US" sz="2000" dirty="0" smtClean="0"/>
              <a:t>Biggest Increases: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Trucker-classified Trailers (again)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Medium-weight Farming Trucks (again)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50468"/>
            <a:ext cx="6781800" cy="460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05400" y="1828800"/>
            <a:ext cx="3733800" cy="255454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63% within +/- 25%</a:t>
            </a:r>
          </a:p>
          <a:p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Biggest Increases: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Trucker-classified Trailers (again)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Medium-weight Farming Trucks (again)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1126"/>
            <a:ext cx="6477000" cy="468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1126"/>
            <a:ext cx="6477000" cy="468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1828800"/>
            <a:ext cx="3733800" cy="255454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</a:p>
          <a:p>
            <a:r>
              <a:rPr lang="en-US" sz="2000" dirty="0" smtClean="0"/>
              <a:t>80% within +/- 25%</a:t>
            </a:r>
          </a:p>
          <a:p>
            <a:endParaRPr lang="en-US" sz="2000" dirty="0" smtClean="0"/>
          </a:p>
          <a:p>
            <a:r>
              <a:rPr lang="en-US" sz="2000" dirty="0" smtClean="0"/>
              <a:t>Biggest Increases: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No youthful operator &amp; no commute.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Few vehicles on the policy.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New Variables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6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Filing </a:t>
            </a:r>
            <a:r>
              <a:rPr lang="en-US" sz="2800" dirty="0" smtClean="0"/>
              <a:t>began in October </a:t>
            </a:r>
            <a:r>
              <a:rPr lang="en-US" sz="2800" dirty="0" smtClean="0"/>
              <a:t>2015</a:t>
            </a:r>
          </a:p>
          <a:p>
            <a:r>
              <a:rPr lang="en-US" sz="2800" dirty="0" smtClean="0"/>
              <a:t> Companies opting in will determine their own effective date.</a:t>
            </a:r>
          </a:p>
          <a:p>
            <a:r>
              <a:rPr lang="en-US" sz="2800" dirty="0" smtClean="0"/>
              <a:t> ISO Staff’s long term goal:  Replace the current rating structure.  (Not before 2019.)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Rules &amp; Modeling support are in ISO </a:t>
            </a:r>
            <a:r>
              <a:rPr lang="en-US" sz="2800" dirty="0" smtClean="0"/>
              <a:t>Circular </a:t>
            </a:r>
            <a:r>
              <a:rPr lang="en-US" sz="2800" dirty="0" smtClean="0"/>
              <a:t>  LI-CA-2015-152.</a:t>
            </a:r>
            <a:endParaRPr lang="en-US" sz="2800" dirty="0" smtClean="0"/>
          </a:p>
          <a:p>
            <a:endParaRPr lang="en-US" sz="2800" dirty="0" smtClean="0"/>
          </a:p>
          <a:p>
            <a:pPr lvl="2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Timing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of New Variables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NAICS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Industrial Classification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Replaces SIC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Hierarchical six-digit structure, but: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Initially rating will differ by first 3 digits.</a:t>
            </a:r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28876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of New Variables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/>
              <a:t>NAICS</a:t>
            </a:r>
            <a:r>
              <a:rPr lang="en-US" sz="3200" dirty="0" smtClean="0"/>
              <a:t> Difficulties: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We collect SIC, not </a:t>
            </a:r>
            <a:r>
              <a:rPr lang="en-US" sz="2400" dirty="0" err="1" smtClean="0"/>
              <a:t>NAICS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We only get SIC reporting on a minority of records.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For some categories, all/most of the reporting comes from one company.</a:t>
            </a:r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28876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of New Variables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/>
              <a:t>NAICS</a:t>
            </a:r>
            <a:r>
              <a:rPr lang="en-US" sz="3200" dirty="0" smtClean="0"/>
              <a:t> Modeling Approach: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Top-down iterative </a:t>
            </a:r>
            <a:r>
              <a:rPr lang="en-US" sz="2400" dirty="0" err="1" smtClean="0"/>
              <a:t>GLMs</a:t>
            </a:r>
            <a:r>
              <a:rPr lang="en-US" sz="2400" dirty="0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  “Company concentration” 85% cut-off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  P-value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  Consistency from year to year.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  Consistency with indications from other modeling approaches (</a:t>
            </a:r>
            <a:r>
              <a:rPr lang="en-US" sz="2200" dirty="0" err="1" smtClean="0"/>
              <a:t>GLMC</a:t>
            </a:r>
            <a:r>
              <a:rPr lang="en-US" sz="2200" dirty="0" smtClean="0"/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Very conservative</a:t>
            </a:r>
          </a:p>
          <a:p>
            <a:pPr lvl="1">
              <a:buNone/>
            </a:pPr>
            <a:r>
              <a:rPr lang="en-US" sz="2400" dirty="0" smtClean="0"/>
              <a:t>selections:</a:t>
            </a:r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648200"/>
            <a:ext cx="426569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28876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Manual 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2014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2" y="1600200"/>
            <a:ext cx="9025258" cy="828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0" y="609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[ Draft tables are populated with 1.00’s for illustrative purposes only. ]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28876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en-US" sz="2800" dirty="0" smtClean="0"/>
              <a:t>Original Cost New (OCN) and Vehicle Age</a:t>
            </a:r>
          </a:p>
          <a:p>
            <a:pPr marL="514350" indent="-514350">
              <a:buNone/>
            </a:pP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26670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4D4D4D"/>
                </a:solidFill>
              </a:rPr>
              <a:t>Current:</a:t>
            </a:r>
          </a:p>
          <a:p>
            <a:r>
              <a:rPr lang="en-US" sz="2800" dirty="0" smtClean="0">
                <a:solidFill>
                  <a:srgbClr val="4D4D4D"/>
                </a:solidFill>
              </a:rPr>
              <a:t>Physical Damage</a:t>
            </a:r>
          </a:p>
          <a:p>
            <a:r>
              <a:rPr lang="en-US" sz="2800" dirty="0" smtClean="0">
                <a:solidFill>
                  <a:srgbClr val="4D4D4D"/>
                </a:solidFill>
              </a:rPr>
              <a:t> only</a:t>
            </a:r>
          </a:p>
          <a:p>
            <a:endParaRPr lang="en-US" sz="3200" dirty="0" smtClean="0">
              <a:solidFill>
                <a:srgbClr val="4D4D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667000"/>
            <a:ext cx="444223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4D4D4D"/>
                </a:solidFill>
              </a:rPr>
              <a:t>Optional Plan:</a:t>
            </a:r>
          </a:p>
          <a:p>
            <a:r>
              <a:rPr lang="en-US" sz="2800" dirty="0" smtClean="0">
                <a:solidFill>
                  <a:srgbClr val="4D4D4D"/>
                </a:solidFill>
              </a:rPr>
              <a:t>Physical Damage and Liability</a:t>
            </a:r>
          </a:p>
          <a:p>
            <a:endParaRPr lang="en-US" sz="3200" dirty="0" smtClean="0">
              <a:solidFill>
                <a:srgbClr val="4D4D4D"/>
              </a:solidFill>
            </a:endParaRPr>
          </a:p>
          <a:p>
            <a:endParaRPr lang="en-US" sz="3200" dirty="0" smtClean="0">
              <a:solidFill>
                <a:srgbClr val="4D4D4D"/>
              </a:solidFill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1071563"/>
          </a:xfrm>
        </p:spPr>
        <p:txBody>
          <a:bodyPr/>
          <a:lstStyle/>
          <a:p>
            <a:r>
              <a:rPr lang="en-US" dirty="0" smtClean="0"/>
              <a:t>Introduction of New Variables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37011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Variation For Existing Factors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89140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Variation For Existing Factors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219200"/>
          </a:xfrm>
        </p:spPr>
        <p:txBody>
          <a:bodyPr>
            <a:normAutofit fontScale="85000" lnSpcReduction="10000"/>
          </a:bodyPr>
          <a:lstStyle/>
          <a:p>
            <a:pPr marL="514350" indent="-514350" algn="ctr">
              <a:buNone/>
            </a:pPr>
            <a:r>
              <a:rPr lang="en-US" sz="3200" dirty="0" smtClean="0"/>
              <a:t>Primary Classification Factor</a:t>
            </a:r>
          </a:p>
          <a:p>
            <a:pPr marL="514350" indent="-514350" algn="ctr">
              <a:buNone/>
            </a:pPr>
            <a:r>
              <a:rPr lang="en-US" sz="2400" i="1" dirty="0" smtClean="0"/>
              <a:t>(</a:t>
            </a:r>
            <a:r>
              <a:rPr lang="en-US" sz="2400" i="1" dirty="0" err="1" smtClean="0"/>
              <a:t>TTT</a:t>
            </a:r>
            <a:r>
              <a:rPr lang="en-US" sz="2400" i="1" dirty="0" smtClean="0"/>
              <a:t>: Vehicle Weight, Business Use, Radius of Operations)</a:t>
            </a:r>
          </a:p>
          <a:p>
            <a:pPr marL="514350" indent="-514350" algn="ctr">
              <a:buNone/>
            </a:pPr>
            <a:r>
              <a:rPr lang="en-US" sz="2400" i="1" dirty="0" smtClean="0"/>
              <a:t>(</a:t>
            </a:r>
            <a:r>
              <a:rPr lang="en-US" sz="2400" i="1" dirty="0" err="1" smtClean="0"/>
              <a:t>PPT</a:t>
            </a:r>
            <a:r>
              <a:rPr lang="en-US" sz="2400" i="1" dirty="0" smtClean="0"/>
              <a:t>:  Commute Distance, Youthful Operator, Business v Personal)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124200"/>
            <a:ext cx="4114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i="1" dirty="0" smtClean="0">
                <a:solidFill>
                  <a:srgbClr val="4D4D4D"/>
                </a:solidFill>
              </a:rPr>
              <a:t>Current:</a:t>
            </a:r>
          </a:p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</a:rPr>
              <a:t>Liability</a:t>
            </a:r>
          </a:p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</a:rPr>
              <a:t>Physical Damage</a:t>
            </a:r>
          </a:p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</a:rPr>
              <a:t>(</a:t>
            </a:r>
            <a:r>
              <a:rPr lang="en-US" sz="2800" i="1" dirty="0" smtClean="0">
                <a:solidFill>
                  <a:srgbClr val="4D4D4D"/>
                </a:solidFill>
              </a:rPr>
              <a:t>One set for </a:t>
            </a:r>
            <a:r>
              <a:rPr lang="en-US" sz="2800" i="1" dirty="0" err="1" smtClean="0">
                <a:solidFill>
                  <a:srgbClr val="4D4D4D"/>
                </a:solidFill>
              </a:rPr>
              <a:t>PPT</a:t>
            </a:r>
            <a:r>
              <a:rPr lang="en-US" sz="2800" dirty="0" smtClean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3124200"/>
            <a:ext cx="441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4D4D4D"/>
                </a:solidFill>
              </a:rPr>
              <a:t>Optional Plan:</a:t>
            </a:r>
          </a:p>
          <a:p>
            <a:r>
              <a:rPr lang="en-US" sz="2800" dirty="0" smtClean="0">
                <a:solidFill>
                  <a:srgbClr val="4D4D4D"/>
                </a:solidFill>
              </a:rPr>
              <a:t>Liability</a:t>
            </a:r>
          </a:p>
          <a:p>
            <a:r>
              <a:rPr lang="en-US" sz="2800" dirty="0" smtClean="0">
                <a:solidFill>
                  <a:srgbClr val="4D4D4D"/>
                </a:solidFill>
              </a:rPr>
              <a:t>Comprehensive</a:t>
            </a:r>
          </a:p>
          <a:p>
            <a:r>
              <a:rPr lang="en-US" sz="2800" dirty="0" smtClean="0">
                <a:solidFill>
                  <a:srgbClr val="4D4D4D"/>
                </a:solidFill>
              </a:rPr>
              <a:t>Collision</a:t>
            </a:r>
          </a:p>
          <a:p>
            <a:endParaRPr lang="en-US" sz="3200" dirty="0">
              <a:solidFill>
                <a:srgbClr val="4D4D4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205608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Variation For Existing Factors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en-US" sz="3200" dirty="0" err="1" smtClean="0"/>
              <a:t>TTT</a:t>
            </a:r>
            <a:r>
              <a:rPr lang="en-US" sz="3200" dirty="0" smtClean="0"/>
              <a:t> Secondary Classification Factor</a:t>
            </a:r>
          </a:p>
          <a:p>
            <a:pPr marL="514350" indent="-514350"/>
            <a:endParaRPr lang="en-US" sz="32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i="1" dirty="0" smtClean="0">
                <a:solidFill>
                  <a:srgbClr val="4D4D4D"/>
                </a:solidFill>
              </a:rPr>
              <a:t>Current:</a:t>
            </a:r>
          </a:p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</a:rPr>
              <a:t>One set</a:t>
            </a:r>
          </a:p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</a:rPr>
              <a:t>(Does not apply to Trailers.)</a:t>
            </a:r>
          </a:p>
          <a:p>
            <a:endParaRPr lang="en-US" sz="3200" dirty="0" smtClean="0">
              <a:solidFill>
                <a:srgbClr val="4D4D4D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514600"/>
            <a:ext cx="43660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4D4D4D"/>
                </a:solidFill>
              </a:rPr>
              <a:t>Optional Plan:</a:t>
            </a:r>
          </a:p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</a:rPr>
              <a:t>Liability</a:t>
            </a:r>
          </a:p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</a:rPr>
              <a:t>Comprehensive</a:t>
            </a:r>
          </a:p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</a:rPr>
              <a:t>Collision Trucks</a:t>
            </a:r>
          </a:p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</a:rPr>
              <a:t>Collision Trailers</a:t>
            </a:r>
          </a:p>
          <a:p>
            <a:endParaRPr lang="en-US" sz="3200" dirty="0">
              <a:solidFill>
                <a:srgbClr val="4D4D4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i="1" dirty="0" smtClean="0">
                <a:solidFill>
                  <a:srgbClr val="4D4D4D"/>
                </a:solidFill>
              </a:rPr>
              <a:t>Also:  Differentiation on the second digit.</a:t>
            </a:r>
            <a:endParaRPr lang="en-US" sz="2400" dirty="0">
              <a:solidFill>
                <a:srgbClr val="4D4D4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52578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93750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3200" dirty="0" smtClean="0"/>
              <a:t>Fleet Factor becomes Fleet Size Factor</a:t>
            </a: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1071563"/>
          </a:xfrm>
        </p:spPr>
        <p:txBody>
          <a:bodyPr>
            <a:normAutofit/>
          </a:bodyPr>
          <a:lstStyle/>
          <a:p>
            <a:r>
              <a:rPr lang="en-US" dirty="0" smtClean="0"/>
              <a:t>More Variation For Existing Factors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3200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i="1" dirty="0" smtClean="0">
                <a:solidFill>
                  <a:srgbClr val="4D4D4D"/>
                </a:solidFill>
              </a:rPr>
              <a:t>Current:</a:t>
            </a:r>
          </a:p>
          <a:p>
            <a:pPr marL="457200" indent="-457200"/>
            <a:r>
              <a:rPr lang="en-US" sz="2800" dirty="0" smtClean="0">
                <a:solidFill>
                  <a:srgbClr val="4D4D4D"/>
                </a:solidFill>
              </a:rPr>
              <a:t>Two Categories:</a:t>
            </a:r>
          </a:p>
          <a:p>
            <a:pPr marL="457200" indent="-457200"/>
            <a:r>
              <a:rPr lang="en-US" sz="2800" dirty="0" smtClean="0">
                <a:solidFill>
                  <a:srgbClr val="4D4D4D"/>
                </a:solidFill>
              </a:rPr>
              <a:t>Fleet and Non-Fleet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743200"/>
            <a:ext cx="4419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4D4D4D"/>
                </a:solidFill>
              </a:rPr>
              <a:t>Optional Plan:</a:t>
            </a:r>
          </a:p>
          <a:p>
            <a:r>
              <a:rPr lang="en-US" sz="2800" dirty="0" smtClean="0">
                <a:solidFill>
                  <a:srgbClr val="4D4D4D"/>
                </a:solidFill>
              </a:rPr>
              <a:t>Twenty Fleet Size categories</a:t>
            </a:r>
          </a:p>
          <a:p>
            <a:endParaRPr lang="en-US" sz="2800" dirty="0" smtClean="0">
              <a:solidFill>
                <a:srgbClr val="4D4D4D"/>
              </a:solidFill>
            </a:endParaRPr>
          </a:p>
          <a:p>
            <a:r>
              <a:rPr lang="en-US" sz="2800" dirty="0" err="1" smtClean="0">
                <a:solidFill>
                  <a:srgbClr val="4D4D4D"/>
                </a:solidFill>
              </a:rPr>
              <a:t>PPT</a:t>
            </a:r>
            <a:r>
              <a:rPr lang="en-US" sz="2800" dirty="0" smtClean="0">
                <a:solidFill>
                  <a:srgbClr val="4D4D4D"/>
                </a:solidFill>
              </a:rPr>
              <a:t> Factors</a:t>
            </a:r>
          </a:p>
          <a:p>
            <a:endParaRPr lang="en-US" sz="2800" dirty="0" smtClean="0">
              <a:solidFill>
                <a:srgbClr val="4D4D4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06279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3200" dirty="0" smtClean="0"/>
              <a:t>Original Cost New (OCN) Ranges</a:t>
            </a:r>
          </a:p>
          <a:p>
            <a:pPr marL="514350" indent="-514350" algn="ctr">
              <a:buNone/>
            </a:pPr>
            <a:endParaRPr lang="en-US" sz="3200" dirty="0" smtClean="0"/>
          </a:p>
          <a:p>
            <a:pPr marL="514350" indent="-514350" algn="ctr">
              <a:buNone/>
            </a:pPr>
            <a:endParaRPr lang="en-US" sz="3200" dirty="0" smtClean="0"/>
          </a:p>
          <a:p>
            <a:pPr marL="514350" indent="-514350" algn="ctr">
              <a:buNone/>
            </a:pPr>
            <a:endParaRPr lang="en-US" sz="3200" dirty="0" smtClean="0"/>
          </a:p>
          <a:p>
            <a:pPr marL="514350" indent="-514350" algn="ctr">
              <a:buNone/>
            </a:pPr>
            <a:endParaRPr lang="en-US" sz="3200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1071563"/>
          </a:xfrm>
        </p:spPr>
        <p:txBody>
          <a:bodyPr>
            <a:normAutofit/>
          </a:bodyPr>
          <a:lstStyle/>
          <a:p>
            <a:r>
              <a:rPr lang="en-US" dirty="0" smtClean="0"/>
              <a:t>More Variation For Existing Factors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514600"/>
            <a:ext cx="4114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4D4D4D"/>
                </a:solidFill>
              </a:rPr>
              <a:t>Current:</a:t>
            </a:r>
          </a:p>
          <a:p>
            <a:pPr marL="457200" indent="-457200"/>
            <a:r>
              <a:rPr lang="en-US" sz="2800" dirty="0" smtClean="0">
                <a:solidFill>
                  <a:srgbClr val="4D4D4D"/>
                </a:solidFill>
              </a:rPr>
              <a:t>11 ranges.</a:t>
            </a:r>
          </a:p>
          <a:p>
            <a:pPr marL="457200" indent="-457200"/>
            <a:r>
              <a:rPr lang="en-US" sz="2800" dirty="0" smtClean="0">
                <a:solidFill>
                  <a:srgbClr val="4D4D4D"/>
                </a:solidFill>
              </a:rPr>
              <a:t>Linear increase over</a:t>
            </a:r>
          </a:p>
          <a:p>
            <a:pPr marL="457200" indent="-457200"/>
            <a:r>
              <a:rPr lang="en-US" sz="2800" dirty="0" smtClean="0">
                <a:solidFill>
                  <a:srgbClr val="4D4D4D"/>
                </a:solidFill>
              </a:rPr>
              <a:t>$90k</a:t>
            </a:r>
          </a:p>
          <a:p>
            <a:endParaRPr lang="en-US" sz="3200" dirty="0" smtClean="0">
              <a:solidFill>
                <a:srgbClr val="4D4D4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514600"/>
            <a:ext cx="44422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4D4D4D"/>
                </a:solidFill>
              </a:rPr>
              <a:t>Optional Plan:</a:t>
            </a:r>
          </a:p>
          <a:p>
            <a:pPr marL="457200" indent="-457200"/>
            <a:r>
              <a:rPr lang="en-US" sz="2800" dirty="0" smtClean="0">
                <a:solidFill>
                  <a:srgbClr val="4D4D4D"/>
                </a:solidFill>
              </a:rPr>
              <a:t>41 ranges up to $1 Million</a:t>
            </a:r>
          </a:p>
          <a:p>
            <a:endParaRPr lang="en-US" sz="3200" dirty="0" smtClean="0">
              <a:solidFill>
                <a:srgbClr val="4D4D4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22780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 The Optional Class Plan will be accessible as a supplement to the State Insurance Manual (</a:t>
            </a:r>
            <a:r>
              <a:rPr lang="en-US" sz="2600" dirty="0" err="1" smtClean="0"/>
              <a:t>SIM</a:t>
            </a:r>
            <a:r>
              <a:rPr lang="en-US" sz="2600" dirty="0" smtClean="0"/>
              <a:t>). </a:t>
            </a:r>
          </a:p>
          <a:p>
            <a:r>
              <a:rPr lang="en-US" sz="2600" dirty="0" smtClean="0"/>
              <a:t> Two sets of loss costs will be maintained.</a:t>
            </a:r>
          </a:p>
          <a:p>
            <a:r>
              <a:rPr lang="en-US" sz="2600" dirty="0" smtClean="0"/>
              <a:t> The existing rules in the current manual won’t change.</a:t>
            </a:r>
          </a:p>
          <a:p>
            <a:r>
              <a:rPr lang="en-US" sz="2600" dirty="0" smtClean="0"/>
              <a:t> For companies opting in, the new optional rules will replace parts of the manual, the same way the state exceptions replace the multistate today.</a:t>
            </a:r>
          </a:p>
          <a:p>
            <a:pPr lvl="2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Manual Mechanics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3200" dirty="0" smtClean="0"/>
              <a:t>Vehicle Age Factors</a:t>
            </a:r>
          </a:p>
          <a:p>
            <a:pPr marL="514350" indent="-514350" algn="ctr">
              <a:buNone/>
            </a:pPr>
            <a:endParaRPr lang="en-US" sz="3200" dirty="0" smtClean="0"/>
          </a:p>
          <a:p>
            <a:pPr marL="514350" indent="-514350" algn="ctr">
              <a:buNone/>
            </a:pPr>
            <a:endParaRPr lang="en-US" sz="3200" dirty="0" smtClean="0"/>
          </a:p>
          <a:p>
            <a:pPr marL="514350" indent="-514350" algn="ctr">
              <a:buNone/>
            </a:pPr>
            <a:endParaRPr lang="en-US" sz="3200" dirty="0" smtClean="0"/>
          </a:p>
          <a:p>
            <a:pPr marL="514350" indent="-514350" algn="ctr">
              <a:buNone/>
            </a:pPr>
            <a:endParaRPr lang="en-US" sz="3200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1071563"/>
          </a:xfrm>
        </p:spPr>
        <p:txBody>
          <a:bodyPr>
            <a:normAutofit/>
          </a:bodyPr>
          <a:lstStyle/>
          <a:p>
            <a:r>
              <a:rPr lang="en-US" dirty="0" smtClean="0"/>
              <a:t>More Variation For Existing Factors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514600"/>
            <a:ext cx="411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4D4D4D"/>
                </a:solidFill>
              </a:rPr>
              <a:t>Current:</a:t>
            </a:r>
          </a:p>
          <a:p>
            <a:pPr marL="457200" indent="-457200"/>
            <a:r>
              <a:rPr lang="en-US" sz="2800" dirty="0" smtClean="0">
                <a:solidFill>
                  <a:srgbClr val="4D4D4D"/>
                </a:solidFill>
              </a:rPr>
              <a:t>12 Age Ranges</a:t>
            </a:r>
          </a:p>
          <a:p>
            <a:endParaRPr lang="en-US" sz="3200" dirty="0" smtClean="0">
              <a:solidFill>
                <a:srgbClr val="4D4D4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514600"/>
            <a:ext cx="44422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4D4D4D"/>
                </a:solidFill>
              </a:rPr>
              <a:t>Optional Plan:</a:t>
            </a:r>
          </a:p>
          <a:p>
            <a:pPr marL="457200" indent="-457200"/>
            <a:r>
              <a:rPr lang="en-US" sz="2800" dirty="0" smtClean="0">
                <a:solidFill>
                  <a:srgbClr val="4D4D4D"/>
                </a:solidFill>
              </a:rPr>
              <a:t>28 Age Ranges</a:t>
            </a:r>
          </a:p>
          <a:p>
            <a:pPr marL="457200" indent="-457200"/>
            <a:endParaRPr lang="en-US" sz="2800" dirty="0" smtClean="0">
              <a:solidFill>
                <a:srgbClr val="4D4D4D"/>
              </a:solidFill>
            </a:endParaRPr>
          </a:p>
          <a:p>
            <a:pPr marL="457200" indent="-457200"/>
            <a:r>
              <a:rPr lang="en-US" sz="2800" dirty="0" smtClean="0">
                <a:solidFill>
                  <a:srgbClr val="4D4D4D"/>
                </a:solidFill>
              </a:rPr>
              <a:t>Decline differs by OCN for Collision.</a:t>
            </a:r>
          </a:p>
          <a:p>
            <a:endParaRPr lang="en-US" sz="3200" dirty="0" smtClean="0">
              <a:solidFill>
                <a:srgbClr val="4D4D4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8400" y="6611779"/>
            <a:ext cx="2467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22780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More Variation For Existing Factors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Other enhancements: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</a:rPr>
              <a:t>All:</a:t>
            </a:r>
          </a:p>
          <a:p>
            <a:r>
              <a:rPr lang="en-US" sz="2800" dirty="0" smtClean="0">
                <a:solidFill>
                  <a:srgbClr val="4D4D4D"/>
                </a:solidFill>
              </a:rPr>
              <a:t> Unique </a:t>
            </a:r>
            <a:r>
              <a:rPr lang="en-US" sz="2800" dirty="0">
                <a:solidFill>
                  <a:srgbClr val="4D4D4D"/>
                </a:solidFill>
              </a:rPr>
              <a:t>Stated Amount Age </a:t>
            </a:r>
            <a:r>
              <a:rPr lang="en-US" sz="2800" dirty="0" smtClean="0">
                <a:solidFill>
                  <a:srgbClr val="4D4D4D"/>
                </a:solidFill>
              </a:rPr>
              <a:t>Factor</a:t>
            </a:r>
          </a:p>
          <a:p>
            <a:pPr>
              <a:buNone/>
            </a:pPr>
            <a:endParaRPr lang="en-US" sz="2800" dirty="0" smtClean="0">
              <a:solidFill>
                <a:srgbClr val="4D4D4D"/>
              </a:solidFill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val="4D4D4D"/>
                </a:solidFill>
              </a:rPr>
              <a:t>TTT</a:t>
            </a:r>
            <a:r>
              <a:rPr lang="en-US" sz="2800" dirty="0" smtClean="0">
                <a:solidFill>
                  <a:srgbClr val="4D4D4D"/>
                </a:solidFill>
              </a:rPr>
              <a:t> Collision:</a:t>
            </a:r>
          </a:p>
          <a:p>
            <a:r>
              <a:rPr lang="en-US" sz="2800" dirty="0" smtClean="0">
                <a:solidFill>
                  <a:srgbClr val="4D4D4D"/>
                </a:solidFill>
              </a:rPr>
              <a:t> Heavy </a:t>
            </a:r>
            <a:r>
              <a:rPr lang="en-US" sz="2800" dirty="0">
                <a:solidFill>
                  <a:srgbClr val="4D4D4D"/>
                </a:solidFill>
              </a:rPr>
              <a:t>Farming Vehicle </a:t>
            </a:r>
            <a:r>
              <a:rPr lang="en-US" sz="2800" dirty="0" smtClean="0">
                <a:solidFill>
                  <a:srgbClr val="4D4D4D"/>
                </a:solidFill>
              </a:rPr>
              <a:t>Discount</a:t>
            </a:r>
          </a:p>
          <a:p>
            <a:r>
              <a:rPr lang="en-US" sz="2800" dirty="0" smtClean="0">
                <a:solidFill>
                  <a:srgbClr val="4D4D4D"/>
                </a:solidFill>
              </a:rPr>
              <a:t> Heavy </a:t>
            </a:r>
            <a:r>
              <a:rPr lang="en-US" sz="2800" dirty="0">
                <a:solidFill>
                  <a:srgbClr val="4D4D4D"/>
                </a:solidFill>
              </a:rPr>
              <a:t>Dumping Vehicle Surcharge replaces current Dumping </a:t>
            </a:r>
            <a:r>
              <a:rPr lang="en-US" sz="2800" dirty="0" smtClean="0">
                <a:solidFill>
                  <a:srgbClr val="4D4D4D"/>
                </a:solidFill>
              </a:rPr>
              <a:t>factor</a:t>
            </a:r>
            <a:endParaRPr lang="en-US" sz="2800" dirty="0">
              <a:solidFill>
                <a:srgbClr val="4D4D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772635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Lift: </a:t>
            </a:r>
            <a:r>
              <a:rPr lang="en-US" sz="3200" dirty="0" err="1" smtClean="0"/>
              <a:t>TTT</a:t>
            </a:r>
            <a:r>
              <a:rPr lang="en-US" sz="3200" dirty="0" smtClean="0"/>
              <a:t> 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7124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705600" y="59436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4267200"/>
            <a:ext cx="63246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Lift: </a:t>
            </a:r>
            <a:r>
              <a:rPr lang="en-US" sz="3200" dirty="0" err="1" smtClean="0"/>
              <a:t>TTT</a:t>
            </a:r>
            <a:r>
              <a:rPr lang="en-US" sz="3200" dirty="0" smtClean="0"/>
              <a:t> 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7124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447800" y="4267200"/>
            <a:ext cx="63246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Lift: </a:t>
            </a:r>
            <a:r>
              <a:rPr lang="en-US" sz="3200" dirty="0" err="1" smtClean="0"/>
              <a:t>TTT</a:t>
            </a:r>
            <a:r>
              <a:rPr lang="en-US" sz="3200" dirty="0" smtClean="0"/>
              <a:t> 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1905000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Since appearances can be deceiving, how can we measure the success of the model in matching loss experience?</a:t>
            </a:r>
          </a:p>
          <a:p>
            <a:endParaRPr lang="en-US" sz="2800" dirty="0" smtClean="0"/>
          </a:p>
          <a:p>
            <a:r>
              <a:rPr lang="en-US" sz="2800" dirty="0" smtClean="0"/>
              <a:t>In particular, can we summarize it in a single number that is accessible to a non-actuarial audience?</a:t>
            </a:r>
          </a:p>
          <a:p>
            <a:endParaRPr lang="en-US" sz="2800" dirty="0" smtClean="0"/>
          </a:p>
          <a:p>
            <a:r>
              <a:rPr lang="en-US" sz="2800" dirty="0" smtClean="0"/>
              <a:t>One possibility:  Computing R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on the lift chart itself.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Lift: </a:t>
            </a:r>
            <a:r>
              <a:rPr lang="en-US" sz="3200" dirty="0" err="1" smtClean="0"/>
              <a:t>TTT</a:t>
            </a:r>
            <a:r>
              <a:rPr lang="en-US" sz="3200" dirty="0" smtClean="0"/>
              <a:t> 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7124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24200" y="5943600"/>
            <a:ext cx="2822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By-</a:t>
            </a:r>
            <a:r>
              <a:rPr lang="en-US" dirty="0" err="1" smtClean="0"/>
              <a:t>Decile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  <a:r>
              <a:rPr lang="en-US" dirty="0" smtClean="0"/>
              <a:t> Value:  97%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7800" y="4267200"/>
            <a:ext cx="63246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Lift: </a:t>
            </a:r>
            <a:r>
              <a:rPr lang="en-US" sz="3200" dirty="0" err="1" smtClean="0"/>
              <a:t>TTT</a:t>
            </a:r>
            <a:r>
              <a:rPr lang="en-US" sz="3200" dirty="0" smtClean="0"/>
              <a:t> Collision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7124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24200" y="5943600"/>
            <a:ext cx="277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By-</a:t>
            </a:r>
            <a:r>
              <a:rPr lang="en-US" dirty="0" err="1" smtClean="0"/>
              <a:t>Decile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  <a:r>
              <a:rPr lang="en-US" dirty="0" smtClean="0"/>
              <a:t> Value:  89%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4267200"/>
            <a:ext cx="63246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Lift: </a:t>
            </a:r>
            <a:r>
              <a:rPr lang="en-US" sz="3200" dirty="0" err="1" smtClean="0"/>
              <a:t>TTT</a:t>
            </a:r>
            <a:r>
              <a:rPr lang="en-US" sz="3200" dirty="0" smtClean="0"/>
              <a:t> OTC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7124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24200" y="5943600"/>
            <a:ext cx="2822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By-</a:t>
            </a:r>
            <a:r>
              <a:rPr lang="en-US" dirty="0" err="1" smtClean="0"/>
              <a:t>Decile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  <a:r>
              <a:rPr lang="en-US" dirty="0" smtClean="0"/>
              <a:t> Value:  95%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4267200"/>
            <a:ext cx="63246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Lift: </a:t>
            </a:r>
            <a:r>
              <a:rPr lang="en-US" sz="3200" dirty="0" err="1" smtClean="0"/>
              <a:t>PPT</a:t>
            </a:r>
            <a:r>
              <a:rPr lang="en-US" sz="3200" dirty="0" smtClean="0"/>
              <a:t> 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7124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24200" y="5943600"/>
            <a:ext cx="277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By-</a:t>
            </a:r>
            <a:r>
              <a:rPr lang="en-US" dirty="0" err="1" smtClean="0"/>
              <a:t>Decile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  <a:r>
              <a:rPr lang="en-US" dirty="0" smtClean="0"/>
              <a:t> Value:  65%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4267200"/>
            <a:ext cx="63246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Lift: </a:t>
            </a:r>
            <a:r>
              <a:rPr lang="en-US" sz="3200" dirty="0" err="1" smtClean="0"/>
              <a:t>PPT</a:t>
            </a:r>
            <a:r>
              <a:rPr lang="en-US" sz="3200" dirty="0" smtClean="0"/>
              <a:t> Collision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7124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24200" y="5943600"/>
            <a:ext cx="277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By-</a:t>
            </a:r>
            <a:r>
              <a:rPr lang="en-US" dirty="0" err="1" smtClean="0"/>
              <a:t>Decile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  <a:r>
              <a:rPr lang="en-US" dirty="0" smtClean="0"/>
              <a:t> Value:  95%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4267200"/>
            <a:ext cx="63246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Marketplace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Simplifying Assumptions: </a:t>
            </a:r>
          </a:p>
          <a:p>
            <a:r>
              <a:rPr lang="en-US" dirty="0" err="1" smtClean="0"/>
              <a:t>TTT</a:t>
            </a:r>
            <a:r>
              <a:rPr lang="en-US" dirty="0" smtClean="0"/>
              <a:t> Liability only</a:t>
            </a:r>
          </a:p>
          <a:p>
            <a:r>
              <a:rPr lang="en-US" dirty="0" smtClean="0"/>
              <a:t> Several companies start with the current ISO manual, pricing for a 70% loss ratio.</a:t>
            </a:r>
          </a:p>
          <a:p>
            <a:r>
              <a:rPr lang="en-US" dirty="0" smtClean="0"/>
              <a:t> Company A has a (randomly selected) 20% of the insured risks.</a:t>
            </a:r>
          </a:p>
          <a:p>
            <a:r>
              <a:rPr lang="en-US" dirty="0" smtClean="0"/>
              <a:t> Customers </a:t>
            </a:r>
            <a:r>
              <a:rPr lang="en-US" i="1" dirty="0" smtClean="0"/>
              <a:t>won’t switch </a:t>
            </a:r>
            <a:r>
              <a:rPr lang="en-US" dirty="0" smtClean="0"/>
              <a:t>insurers unless there is a 10% price advantage to switching.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Lift: </a:t>
            </a:r>
            <a:r>
              <a:rPr lang="en-US" sz="3200" dirty="0" err="1" smtClean="0"/>
              <a:t>PPT</a:t>
            </a:r>
            <a:r>
              <a:rPr lang="en-US" sz="3200" dirty="0" smtClean="0"/>
              <a:t> OTC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7124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24200" y="5943600"/>
            <a:ext cx="2822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By-</a:t>
            </a:r>
            <a:r>
              <a:rPr lang="en-US" dirty="0" err="1" smtClean="0"/>
              <a:t>Decile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  <a:r>
              <a:rPr lang="en-US" dirty="0" smtClean="0"/>
              <a:t> Value:  94%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4267200"/>
            <a:ext cx="63246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Case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 err="1" smtClean="0">
                <a:solidFill>
                  <a:schemeClr val="tx1"/>
                </a:solidFill>
              </a:rPr>
              <a:t>PPT</a:t>
            </a:r>
            <a:r>
              <a:rPr lang="en-US" sz="3200" dirty="0" smtClean="0">
                <a:solidFill>
                  <a:schemeClr val="tx1"/>
                </a:solidFill>
              </a:rPr>
              <a:t> Liability Mystery:</a:t>
            </a:r>
          </a:p>
          <a:p>
            <a:pPr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A lift chart looks good when modeling, but terrible after making factor selections.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Much of the lift was being provided by </a:t>
            </a:r>
            <a:r>
              <a:rPr lang="en-US" sz="3200" i="1" dirty="0" smtClean="0">
                <a:solidFill>
                  <a:schemeClr val="bg1"/>
                </a:solidFill>
              </a:rPr>
              <a:t>control variables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This combination of variables was predicting poor experience:</a:t>
            </a:r>
          </a:p>
          <a:p>
            <a:pPr marL="842962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One vehicle on the policy.</a:t>
            </a:r>
          </a:p>
          <a:p>
            <a:pPr marL="842962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Vehicle Age and OCN not known.</a:t>
            </a:r>
          </a:p>
          <a:p>
            <a:endParaRPr lang="en-US" sz="28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Case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 err="1" smtClean="0">
                <a:solidFill>
                  <a:schemeClr val="tx1"/>
                </a:solidFill>
              </a:rPr>
              <a:t>PPT</a:t>
            </a:r>
            <a:r>
              <a:rPr lang="en-US" sz="3200" dirty="0" smtClean="0">
                <a:solidFill>
                  <a:schemeClr val="tx1"/>
                </a:solidFill>
              </a:rPr>
              <a:t> Liability Mystery:</a:t>
            </a: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Lift chart looks right when modeling, but terrible after making factor selections.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A discount for single-vehicle policies was offsetting a surcharge on a </a:t>
            </a:r>
            <a:r>
              <a:rPr lang="en-US" sz="3200" i="1" dirty="0" smtClean="0">
                <a:solidFill>
                  <a:schemeClr val="tx1"/>
                </a:solidFill>
              </a:rPr>
              <a:t>control variable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This combination of variables was predicting poor experience:</a:t>
            </a:r>
          </a:p>
          <a:p>
            <a:pPr marL="842962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One vehicle on the policy.</a:t>
            </a:r>
          </a:p>
          <a:p>
            <a:pPr marL="842962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Vehicle Age and OCN not known.</a:t>
            </a:r>
          </a:p>
          <a:p>
            <a:endParaRPr lang="en-US" sz="28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Case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 err="1" smtClean="0">
                <a:solidFill>
                  <a:schemeClr val="tx1"/>
                </a:solidFill>
              </a:rPr>
              <a:t>PPT</a:t>
            </a:r>
            <a:r>
              <a:rPr lang="en-US" sz="3200" dirty="0" smtClean="0">
                <a:solidFill>
                  <a:schemeClr val="tx1"/>
                </a:solidFill>
              </a:rPr>
              <a:t> Liability Mystery:</a:t>
            </a: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Lift chart looks right when modeling, but terrible after making factor selections.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A discount for single-vehicle policies was offsetting a surcharge on a 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</a:rPr>
              <a:t>control variable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This combination of variables identified a group with poor experience:</a:t>
            </a:r>
          </a:p>
          <a:p>
            <a:pPr marL="842962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One vehicle on the policy.</a:t>
            </a:r>
          </a:p>
          <a:p>
            <a:pPr marL="842962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Vehicle Age and OCN not known.</a:t>
            </a:r>
          </a:p>
          <a:p>
            <a:endParaRPr lang="en-US" sz="28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Case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chemeClr val="tx1"/>
                </a:solidFill>
              </a:rPr>
              <a:t>PPT</a:t>
            </a:r>
            <a:r>
              <a:rPr lang="en-US" sz="3200" dirty="0" smtClean="0">
                <a:solidFill>
                  <a:schemeClr val="tx1"/>
                </a:solidFill>
              </a:rPr>
              <a:t> Liability Mystery:  The explanation.</a:t>
            </a:r>
          </a:p>
          <a:p>
            <a:pPr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We were actually modeling a correlation between risky </a:t>
            </a:r>
            <a:r>
              <a:rPr lang="en-US" sz="3200" dirty="0" err="1" smtClean="0">
                <a:solidFill>
                  <a:schemeClr val="tx1"/>
                </a:solidFill>
              </a:rPr>
              <a:t>insureds</a:t>
            </a:r>
            <a:r>
              <a:rPr lang="en-US" sz="3200" dirty="0" smtClean="0">
                <a:solidFill>
                  <a:schemeClr val="tx1"/>
                </a:solidFill>
              </a:rPr>
              <a:t> and the decision not to buy physical damage insurance.</a:t>
            </a: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Case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chemeClr val="tx1"/>
                </a:solidFill>
              </a:rPr>
              <a:t>PPT</a:t>
            </a:r>
            <a:r>
              <a:rPr lang="en-US" sz="3200" dirty="0" smtClean="0">
                <a:solidFill>
                  <a:schemeClr val="tx1"/>
                </a:solidFill>
              </a:rPr>
              <a:t> Liability Mystery:  1st moral.</a:t>
            </a:r>
          </a:p>
          <a:p>
            <a:pPr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When using a variable to control for missing data, the indication should appear to be a plausible average for the variable that is missing.</a:t>
            </a: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Case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chemeClr val="tx1"/>
                </a:solidFill>
              </a:rPr>
              <a:t>PPT</a:t>
            </a:r>
            <a:r>
              <a:rPr lang="en-US" sz="3200" dirty="0" smtClean="0">
                <a:solidFill>
                  <a:schemeClr val="tx1"/>
                </a:solidFill>
              </a:rPr>
              <a:t> Liability Mystery:  2</a:t>
            </a:r>
            <a:r>
              <a:rPr lang="en-US" sz="3200" baseline="30000" dirty="0" smtClean="0">
                <a:solidFill>
                  <a:schemeClr val="tx1"/>
                </a:solidFill>
              </a:rPr>
              <a:t>nd</a:t>
            </a:r>
            <a:r>
              <a:rPr lang="en-US" sz="3200" dirty="0" smtClean="0">
                <a:solidFill>
                  <a:schemeClr val="tx1"/>
                </a:solidFill>
              </a:rPr>
              <a:t> Moral</a:t>
            </a:r>
          </a:p>
          <a:p>
            <a:pPr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No amount of fancy modeling can replace old-fashioned data investigation and critical thinking.</a:t>
            </a: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  <a:endParaRPr lang="en-US" sz="1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600" dirty="0" smtClean="0">
              <a:solidFill>
                <a:srgbClr val="4D4D4D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4D4D4D"/>
                </a:solidFill>
              </a:rPr>
              <a:t>Kevin Hughes, </a:t>
            </a:r>
            <a:r>
              <a:rPr lang="en-US" sz="2600" b="1" dirty="0" err="1" smtClean="0">
                <a:solidFill>
                  <a:srgbClr val="4D4D4D"/>
                </a:solidFill>
              </a:rPr>
              <a:t>FCAS</a:t>
            </a:r>
            <a:r>
              <a:rPr lang="en-US" sz="2600" b="1" dirty="0" smtClean="0">
                <a:solidFill>
                  <a:srgbClr val="4D4D4D"/>
                </a:solidFill>
              </a:rPr>
              <a:t>, </a:t>
            </a:r>
            <a:r>
              <a:rPr lang="en-US" sz="2600" b="1" dirty="0" err="1" smtClean="0">
                <a:solidFill>
                  <a:srgbClr val="4D4D4D"/>
                </a:solidFill>
              </a:rPr>
              <a:t>CPCU</a:t>
            </a:r>
            <a:endParaRPr lang="en-US" sz="2600" b="1" dirty="0" smtClean="0">
              <a:solidFill>
                <a:srgbClr val="4D4D4D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4D4D4D"/>
                </a:solidFill>
              </a:rPr>
              <a:t>Commercial Auto Product Specialist</a:t>
            </a:r>
          </a:p>
          <a:p>
            <a:pPr>
              <a:buNone/>
            </a:pPr>
            <a:r>
              <a:rPr lang="en-US" sz="2600" dirty="0" smtClean="0">
                <a:solidFill>
                  <a:srgbClr val="4D4D4D"/>
                </a:solidFill>
              </a:rPr>
              <a:t>(201) 469-2617</a:t>
            </a:r>
          </a:p>
          <a:p>
            <a:pPr>
              <a:buNone/>
            </a:pPr>
            <a:r>
              <a:rPr lang="en-US" sz="2600" dirty="0" smtClean="0">
                <a:solidFill>
                  <a:srgbClr val="4D4D4D"/>
                </a:solidFill>
                <a:hlinkClick r:id="rId3"/>
              </a:rPr>
              <a:t>khughes@iso.com</a:t>
            </a:r>
            <a:endParaRPr lang="en-US" sz="2600" dirty="0" smtClean="0">
              <a:solidFill>
                <a:srgbClr val="4D4D4D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Marketplace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Company A switches to the new rating plan.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Customers react by switching insurers if there is a 10% difference.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Competitors increase their rates due to higher losses.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Customers react again!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429000"/>
            <a:ext cx="868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Company A changes rating plans. 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(revenue neutral)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Customers react by switching insurers.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Competitors increase rates to improve loss ratio.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Customers react again! … and so on.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6410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6410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Marketplace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Company A switches to the new rating plan.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Customers react by switching insurers if there is a 10% difference.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Competitors increase their rates due to higher losses.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Customers react again!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3429000"/>
            <a:ext cx="868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Company A changes rating plans. </a:t>
            </a:r>
          </a:p>
          <a:p>
            <a:r>
              <a:rPr lang="en-US" sz="3000" dirty="0" smtClean="0"/>
              <a:t>(revenue neutral)</a:t>
            </a:r>
            <a:endParaRPr lang="en-US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Customers react by switching insurers.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Competitors increase rates to improve loss ratio.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Customers react again! … and so on.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95600" y="33528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Marketplace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7BB2-5FEF-41A6-833B-EB762000571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611779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Insurance Services Office, Inc., 2015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Company A switches to the new rating plan.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Customers react by switching insurers if there is a 10% difference.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Competitors increase their rates due to higher losses.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Customers react again!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3429000"/>
            <a:ext cx="868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 Company A changes rating plans. </a:t>
            </a:r>
          </a:p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(revenue neutral)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Some customers react by switching insurers.</a:t>
            </a:r>
            <a:endParaRPr lang="en-US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Competitors increase rates to improve loss ratio.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Customers react again! … and so on.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43840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!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6410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114800" y="281940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80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2060"/>
      </a:dk1>
      <a:lt1>
        <a:sysClr val="window" lastClr="FFFFFF"/>
      </a:lt1>
      <a:dk2>
        <a:srgbClr val="0078AE"/>
      </a:dk2>
      <a:lt2>
        <a:srgbClr val="EEEEEE"/>
      </a:lt2>
      <a:accent1>
        <a:srgbClr val="0078AE"/>
      </a:accent1>
      <a:accent2>
        <a:srgbClr val="E07735"/>
      </a:accent2>
      <a:accent3>
        <a:srgbClr val="9EB326"/>
      </a:accent3>
      <a:accent4>
        <a:srgbClr val="BC60A4"/>
      </a:accent4>
      <a:accent5>
        <a:srgbClr val="00ACA1"/>
      </a:accent5>
      <a:accent6>
        <a:srgbClr val="D9531E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26096</TotalTime>
  <Words>3299</Words>
  <Application>Microsoft Office PowerPoint</Application>
  <PresentationFormat>On-screen Show (4:3)</PresentationFormat>
  <Paragraphs>646</Paragraphs>
  <Slides>67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Risk Classification Application:  Comm. Auto Optional Class Plan</vt:lpstr>
      <vt:lpstr>This Presentation’s Topic</vt:lpstr>
      <vt:lpstr>Scope</vt:lpstr>
      <vt:lpstr>Timing</vt:lpstr>
      <vt:lpstr>Manual Mechanics</vt:lpstr>
      <vt:lpstr>Marketplace Simulation</vt:lpstr>
      <vt:lpstr>Marketplace Simulation</vt:lpstr>
      <vt:lpstr>Marketplace Simulation</vt:lpstr>
      <vt:lpstr>Marketplace Simulation</vt:lpstr>
      <vt:lpstr>Marketplace Simulation</vt:lpstr>
      <vt:lpstr>Marketplace Simulation</vt:lpstr>
      <vt:lpstr>Marketplace Simulation</vt:lpstr>
      <vt:lpstr>Marketplace Simulation</vt:lpstr>
      <vt:lpstr>Marketplace Simulation</vt:lpstr>
      <vt:lpstr>Marketplace Simulation</vt:lpstr>
      <vt:lpstr>Marketplace Simulation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Swings</vt:lpstr>
      <vt:lpstr>Introduction of New Variables</vt:lpstr>
      <vt:lpstr>Introduction of New Variables</vt:lpstr>
      <vt:lpstr>Introduction of New Variables</vt:lpstr>
      <vt:lpstr>Introduction of New Variables</vt:lpstr>
      <vt:lpstr>DRAFT Manual Table</vt:lpstr>
      <vt:lpstr>Introduction of New Variables</vt:lpstr>
      <vt:lpstr>More Variation For Existing Factors</vt:lpstr>
      <vt:lpstr>More Variation For Existing Factors</vt:lpstr>
      <vt:lpstr>More Variation For Existing Factors</vt:lpstr>
      <vt:lpstr>More Variation For Existing Factors</vt:lpstr>
      <vt:lpstr>More Variation For Existing Factors</vt:lpstr>
      <vt:lpstr>More Variation For Existing Factors</vt:lpstr>
      <vt:lpstr>More Variation For Existing Factors</vt:lpstr>
      <vt:lpstr>Lift: TTT Liability</vt:lpstr>
      <vt:lpstr>Lift: TTT Liability</vt:lpstr>
      <vt:lpstr>Lift: TTT Liability</vt:lpstr>
      <vt:lpstr>Lift: TTT Liability</vt:lpstr>
      <vt:lpstr>Lift: TTT Collision</vt:lpstr>
      <vt:lpstr>Lift: TTT OTC</vt:lpstr>
      <vt:lpstr>Lift: PPT Liability</vt:lpstr>
      <vt:lpstr>Lift: PPT Collision</vt:lpstr>
      <vt:lpstr>Lift: PPT OTC</vt:lpstr>
      <vt:lpstr>Case Study</vt:lpstr>
      <vt:lpstr>Case Study</vt:lpstr>
      <vt:lpstr>Case Study</vt:lpstr>
      <vt:lpstr>Case Study</vt:lpstr>
      <vt:lpstr>Case Study</vt:lpstr>
      <vt:lpstr>Case Study</vt:lpstr>
      <vt:lpstr>Contact Info</vt:lpstr>
    </vt:vector>
  </TitlesOfParts>
  <Company>ISO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%username%</dc:creator>
  <cp:lastModifiedBy>%username%</cp:lastModifiedBy>
  <cp:revision>768</cp:revision>
  <dcterms:created xsi:type="dcterms:W3CDTF">2014-10-25T12:19:39Z</dcterms:created>
  <dcterms:modified xsi:type="dcterms:W3CDTF">2015-11-30T18:14:40Z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-260486597</vt:i4>
  </property>
  <property fmtid="{D5CDD505-2E9C-101B-9397-08002B2CF9AE}" pid="4" name="_EmailSubject">
    <vt:lpwstr>CAGNY commercial auto presentation 12/3</vt:lpwstr>
  </property>
  <property fmtid="{D5CDD505-2E9C-101B-9397-08002B2CF9AE}" pid="5" name="_AuthorEmail">
    <vt:lpwstr>KHughes@iso.com</vt:lpwstr>
  </property>
  <property fmtid="{D5CDD505-2E9C-101B-9397-08002B2CF9AE}" pid="6" name="_AuthorEmailDisplayName">
    <vt:lpwstr>Hughes, Kevin</vt:lpwstr>
  </property>
</Properties>
</file>