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tags/tag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8.xml" ContentType="application/vnd.openxmlformats-officedocument.drawingml.chart+xml"/>
  <Override PartName="/ppt/notesSlides/notesSlide81.xml" ContentType="application/vnd.openxmlformats-officedocument.presentationml.notesSlide+xml"/>
  <Override PartName="/ppt/charts/chart9.xml" ContentType="application/vnd.openxmlformats-officedocument.drawingml.chart+xml"/>
  <Override PartName="/ppt/tags/tag8.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9.xml" ContentType="application/vnd.openxmlformats-officedocument.presentationml.tags+xml"/>
  <Override PartName="/ppt/notesSlides/notesSlide88.xml" ContentType="application/vnd.openxmlformats-officedocument.presentationml.notesSlide+xml"/>
  <Override PartName="/ppt/tags/tag10.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10.xml" ContentType="application/vnd.openxmlformats-officedocument.drawingml.chart+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10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tags/tag12.xml" ContentType="application/vnd.openxmlformats-officedocument.presentationml.tags+xml"/>
  <Override PartName="/ppt/notesSlides/notesSlide120.xml" ContentType="application/vnd.openxmlformats-officedocument.presentationml.notesSlide+xml"/>
  <Override PartName="/ppt/tags/tag13.xml" ContentType="application/vnd.openxmlformats-officedocument.presentationml.tags+xml"/>
  <Override PartName="/ppt/notesSlides/notesSlide121.xml" ContentType="application/vnd.openxmlformats-officedocument.presentationml.notesSlide+xml"/>
  <Override PartName="/ppt/tags/tag14.xml" ContentType="application/vnd.openxmlformats-officedocument.presentationml.tags+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5"/>
  </p:notesMasterIdLst>
  <p:handoutMasterIdLst>
    <p:handoutMasterId r:id="rId156"/>
  </p:handoutMasterIdLst>
  <p:sldIdLst>
    <p:sldId id="4301" r:id="rId2"/>
    <p:sldId id="4635" r:id="rId3"/>
    <p:sldId id="4818" r:id="rId4"/>
    <p:sldId id="4829" r:id="rId5"/>
    <p:sldId id="4758" r:id="rId6"/>
    <p:sldId id="5046" r:id="rId7"/>
    <p:sldId id="4908" r:id="rId8"/>
    <p:sldId id="4446" r:id="rId9"/>
    <p:sldId id="4447" r:id="rId10"/>
    <p:sldId id="5010" r:id="rId11"/>
    <p:sldId id="4999" r:id="rId12"/>
    <p:sldId id="5011" r:id="rId13"/>
    <p:sldId id="5012" r:id="rId14"/>
    <p:sldId id="5013" r:id="rId15"/>
    <p:sldId id="5003" r:id="rId16"/>
    <p:sldId id="5062" r:id="rId17"/>
    <p:sldId id="4852" r:id="rId18"/>
    <p:sldId id="4853" r:id="rId19"/>
    <p:sldId id="5063" r:id="rId20"/>
    <p:sldId id="5117" r:id="rId21"/>
    <p:sldId id="5047" r:id="rId22"/>
    <p:sldId id="5048" r:id="rId23"/>
    <p:sldId id="5056" r:id="rId24"/>
    <p:sldId id="5049" r:id="rId25"/>
    <p:sldId id="5050" r:id="rId26"/>
    <p:sldId id="5052" r:id="rId27"/>
    <p:sldId id="5051" r:id="rId28"/>
    <p:sldId id="5053" r:id="rId29"/>
    <p:sldId id="5054" r:id="rId30"/>
    <p:sldId id="4396" r:id="rId31"/>
    <p:sldId id="5065" r:id="rId32"/>
    <p:sldId id="5066" r:id="rId33"/>
    <p:sldId id="5067" r:id="rId34"/>
    <p:sldId id="5068" r:id="rId35"/>
    <p:sldId id="5069" r:id="rId36"/>
    <p:sldId id="5070" r:id="rId37"/>
    <p:sldId id="5071" r:id="rId38"/>
    <p:sldId id="5073" r:id="rId39"/>
    <p:sldId id="5074" r:id="rId40"/>
    <p:sldId id="5075" r:id="rId41"/>
    <p:sldId id="5072" r:id="rId42"/>
    <p:sldId id="5076" r:id="rId43"/>
    <p:sldId id="4384" r:id="rId44"/>
    <p:sldId id="4836" r:id="rId45"/>
    <p:sldId id="4406" r:id="rId46"/>
    <p:sldId id="4407" r:id="rId47"/>
    <p:sldId id="4408" r:id="rId48"/>
    <p:sldId id="4980" r:id="rId49"/>
    <p:sldId id="5064" r:id="rId50"/>
    <p:sldId id="4804" r:id="rId51"/>
    <p:sldId id="4805" r:id="rId52"/>
    <p:sldId id="4258" r:id="rId53"/>
    <p:sldId id="4693" r:id="rId54"/>
    <p:sldId id="4984" r:id="rId55"/>
    <p:sldId id="4790" r:id="rId56"/>
    <p:sldId id="4791" r:id="rId57"/>
    <p:sldId id="4796" r:id="rId58"/>
    <p:sldId id="4797" r:id="rId59"/>
    <p:sldId id="4496" r:id="rId60"/>
    <p:sldId id="4909" r:id="rId61"/>
    <p:sldId id="5077" r:id="rId62"/>
    <p:sldId id="5078" r:id="rId63"/>
    <p:sldId id="5079" r:id="rId64"/>
    <p:sldId id="4511" r:id="rId65"/>
    <p:sldId id="4907" r:id="rId66"/>
    <p:sldId id="5025" r:id="rId67"/>
    <p:sldId id="5026" r:id="rId68"/>
    <p:sldId id="5030" r:id="rId69"/>
    <p:sldId id="4906" r:id="rId70"/>
    <p:sldId id="4989" r:id="rId71"/>
    <p:sldId id="4686" r:id="rId72"/>
    <p:sldId id="5080" r:id="rId73"/>
    <p:sldId id="5081" r:id="rId74"/>
    <p:sldId id="5082" r:id="rId75"/>
    <p:sldId id="5084" r:id="rId76"/>
    <p:sldId id="5085" r:id="rId77"/>
    <p:sldId id="5083" r:id="rId78"/>
    <p:sldId id="5094" r:id="rId79"/>
    <p:sldId id="5116" r:id="rId80"/>
    <p:sldId id="5096" r:id="rId81"/>
    <p:sldId id="5097" r:id="rId82"/>
    <p:sldId id="5098" r:id="rId83"/>
    <p:sldId id="5099" r:id="rId84"/>
    <p:sldId id="5100" r:id="rId85"/>
    <p:sldId id="5101" r:id="rId86"/>
    <p:sldId id="5102" r:id="rId87"/>
    <p:sldId id="5103" r:id="rId88"/>
    <p:sldId id="5104" r:id="rId89"/>
    <p:sldId id="5105" r:id="rId90"/>
    <p:sldId id="5106" r:id="rId91"/>
    <p:sldId id="5107" r:id="rId92"/>
    <p:sldId id="5108" r:id="rId93"/>
    <p:sldId id="5109" r:id="rId94"/>
    <p:sldId id="5110" r:id="rId95"/>
    <p:sldId id="5111" r:id="rId96"/>
    <p:sldId id="5112" r:id="rId97"/>
    <p:sldId id="5113" r:id="rId98"/>
    <p:sldId id="5114" r:id="rId99"/>
    <p:sldId id="5115" r:id="rId100"/>
    <p:sldId id="4469" r:id="rId101"/>
    <p:sldId id="4694" r:id="rId102"/>
    <p:sldId id="5086" r:id="rId103"/>
    <p:sldId id="4817" r:id="rId104"/>
    <p:sldId id="4623" r:id="rId105"/>
    <p:sldId id="5087" r:id="rId106"/>
    <p:sldId id="4841" r:id="rId107"/>
    <p:sldId id="4941" r:id="rId108"/>
    <p:sldId id="4942" r:id="rId109"/>
    <p:sldId id="4843" r:id="rId110"/>
    <p:sldId id="3433" r:id="rId111"/>
    <p:sldId id="5091" r:id="rId112"/>
    <p:sldId id="5092" r:id="rId113"/>
    <p:sldId id="5093" r:id="rId114"/>
    <p:sldId id="5090" r:id="rId115"/>
    <p:sldId id="5088" r:id="rId116"/>
    <p:sldId id="5089" r:id="rId117"/>
    <p:sldId id="4880" r:id="rId118"/>
    <p:sldId id="4876" r:id="rId119"/>
    <p:sldId id="4882" r:id="rId120"/>
    <p:sldId id="4970" r:id="rId121"/>
    <p:sldId id="4888" r:id="rId122"/>
    <p:sldId id="4983" r:id="rId123"/>
    <p:sldId id="4488" r:id="rId124"/>
    <p:sldId id="4858" r:id="rId125"/>
    <p:sldId id="5031" r:id="rId126"/>
    <p:sldId id="4866" r:id="rId127"/>
    <p:sldId id="4872" r:id="rId128"/>
    <p:sldId id="4873" r:id="rId129"/>
    <p:sldId id="4874" r:id="rId130"/>
    <p:sldId id="4868" r:id="rId131"/>
    <p:sldId id="4869" r:id="rId132"/>
    <p:sldId id="4870" r:id="rId133"/>
    <p:sldId id="4871" r:id="rId134"/>
    <p:sldId id="4557" r:id="rId135"/>
    <p:sldId id="4752" r:id="rId136"/>
    <p:sldId id="5045" r:id="rId137"/>
    <p:sldId id="4753" r:id="rId138"/>
    <p:sldId id="4754" r:id="rId139"/>
    <p:sldId id="4985" r:id="rId140"/>
    <p:sldId id="4986" r:id="rId141"/>
    <p:sldId id="5034" r:id="rId142"/>
    <p:sldId id="4987" r:id="rId143"/>
    <p:sldId id="5036" r:id="rId144"/>
    <p:sldId id="5038" r:id="rId145"/>
    <p:sldId id="5039" r:id="rId146"/>
    <p:sldId id="5040" r:id="rId147"/>
    <p:sldId id="5041" r:id="rId148"/>
    <p:sldId id="5042" r:id="rId149"/>
    <p:sldId id="1445" r:id="rId150"/>
    <p:sldId id="4972" r:id="rId151"/>
    <p:sldId id="4977" r:id="rId152"/>
    <p:sldId id="4978" r:id="rId153"/>
    <p:sldId id="1136" r:id="rId15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8C"/>
    <a:srgbClr val="3333CC"/>
    <a:srgbClr val="225A7A"/>
    <a:srgbClr val="3691C4"/>
    <a:srgbClr val="2B7299"/>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9785" autoAdjust="0"/>
  </p:normalViewPr>
  <p:slideViewPr>
    <p:cSldViewPr snapToGrid="0">
      <p:cViewPr varScale="1">
        <p:scale>
          <a:sx n="63" d="100"/>
          <a:sy n="63" d="100"/>
        </p:scale>
        <p:origin x="1212" y="4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9088"/>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203500368"/>
        <c:axId val="478108272"/>
      </c:barChart>
      <c:catAx>
        <c:axId val="20350036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78108272"/>
        <c:crossesAt val="0"/>
        <c:auto val="1"/>
        <c:lblAlgn val="ctr"/>
        <c:lblOffset val="20"/>
        <c:tickLblSkip val="1"/>
        <c:tickMarkSkip val="1"/>
        <c:noMultiLvlLbl val="0"/>
      </c:catAx>
      <c:valAx>
        <c:axId val="478108272"/>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0350036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Pt>
            <c:idx val="2"/>
            <c:invertIfNegative val="0"/>
            <c:bubble3D val="0"/>
          </c:dPt>
          <c:dPt>
            <c:idx val="3"/>
            <c:invertIfNegative val="0"/>
            <c:bubble3D val="0"/>
          </c:dPt>
          <c:dPt>
            <c:idx val="4"/>
            <c:invertIfNegative val="0"/>
            <c:bubble3D val="0"/>
            <c:spPr>
              <a:solidFill>
                <a:schemeClr val="accent6"/>
              </a:solidFill>
            </c:spPr>
          </c:dPt>
          <c:dLbls>
            <c:dLbl>
              <c:idx val="0"/>
              <c:layout>
                <c:manualLayout>
                  <c:x val="-1.4808849281389147E-3"/>
                  <c:y val="-1.5483153506801989E-2"/>
                </c:manualLayout>
              </c:layout>
              <c:numFmt formatCode="0%" sourceLinked="0"/>
              <c:spPr>
                <a:noFill/>
                <a:ln w="24128">
                  <a:noFill/>
                </a:ln>
              </c:spPr>
              <c:txPr>
                <a:bodyPr/>
                <a:lstStyle/>
                <a:p>
                  <a:pPr>
                    <a:defRPr sz="133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5"/>
                <c:pt idx="0">
                  <c:v>2011</c:v>
                </c:pt>
                <c:pt idx="1">
                  <c:v>2012</c:v>
                </c:pt>
                <c:pt idx="2">
                  <c:v>2013</c:v>
                </c:pt>
                <c:pt idx="3">
                  <c:v>2014</c:v>
                </c:pt>
                <c:pt idx="4">
                  <c:v>2015</c:v>
                </c:pt>
              </c:numCache>
            </c:numRef>
          </c:cat>
          <c:val>
            <c:numRef>
              <c:f>Sheet1!$B$2:$K$2</c:f>
              <c:numCache>
                <c:formatCode>0%</c:formatCode>
                <c:ptCount val="5"/>
                <c:pt idx="0">
                  <c:v>0.28999999999999998</c:v>
                </c:pt>
                <c:pt idx="1">
                  <c:v>0.31</c:v>
                </c:pt>
                <c:pt idx="2">
                  <c:v>0.35</c:v>
                </c:pt>
                <c:pt idx="3">
                  <c:v>0.37</c:v>
                </c:pt>
                <c:pt idx="4">
                  <c:v>0.4</c:v>
                </c:pt>
              </c:numCache>
            </c:numRef>
          </c:val>
          <c:extLst/>
        </c:ser>
        <c:dLbls>
          <c:showLegendKey val="0"/>
          <c:showVal val="0"/>
          <c:showCatName val="0"/>
          <c:showSerName val="0"/>
          <c:showPercent val="0"/>
          <c:showBubbleSize val="0"/>
        </c:dLbls>
        <c:gapWidth val="60"/>
        <c:axId val="203323656"/>
        <c:axId val="203316992"/>
      </c:barChart>
      <c:catAx>
        <c:axId val="203323656"/>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203316992"/>
        <c:crossesAt val="0"/>
        <c:auto val="1"/>
        <c:lblAlgn val="ctr"/>
        <c:lblOffset val="0"/>
        <c:tickLblSkip val="1"/>
        <c:tickMarkSkip val="1"/>
        <c:noMultiLvlLbl val="0"/>
      </c:catAx>
      <c:valAx>
        <c:axId val="203316992"/>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203323656"/>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478111408"/>
        <c:axId val="478109448"/>
      </c:barChart>
      <c:catAx>
        <c:axId val="478111408"/>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478109448"/>
        <c:crosses val="autoZero"/>
        <c:auto val="1"/>
        <c:lblAlgn val="ctr"/>
        <c:lblOffset val="20"/>
        <c:noMultiLvlLbl val="0"/>
      </c:catAx>
      <c:valAx>
        <c:axId val="478109448"/>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478111408"/>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3842.2</c:v>
                </c:pt>
              </c:numCache>
            </c:numRef>
          </c:val>
        </c:ser>
        <c:dLbls>
          <c:showLegendKey val="0"/>
          <c:showVal val="0"/>
          <c:showCatName val="0"/>
          <c:showSerName val="0"/>
          <c:showPercent val="0"/>
          <c:showBubbleSize val="0"/>
        </c:dLbls>
        <c:gapWidth val="75"/>
        <c:overlap val="-27"/>
        <c:axId val="478110624"/>
        <c:axId val="478108664"/>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21559.599999999999</c:v>
                </c:pt>
              </c:numCache>
            </c:numRef>
          </c:val>
          <c:smooth val="0"/>
        </c:ser>
        <c:dLbls>
          <c:showLegendKey val="0"/>
          <c:showVal val="0"/>
          <c:showCatName val="0"/>
          <c:showSerName val="0"/>
          <c:showPercent val="0"/>
          <c:showBubbleSize val="0"/>
        </c:dLbls>
        <c:marker val="1"/>
        <c:smooth val="0"/>
        <c:axId val="478110624"/>
        <c:axId val="478108664"/>
      </c:lineChart>
      <c:catAx>
        <c:axId val="478110624"/>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478108664"/>
        <c:crosses val="autoZero"/>
        <c:auto val="1"/>
        <c:lblAlgn val="ctr"/>
        <c:lblOffset val="100"/>
        <c:noMultiLvlLbl val="0"/>
      </c:catAx>
      <c:valAx>
        <c:axId val="478108664"/>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478110624"/>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52230971128606E-2"/>
          <c:y val="3.8329553068161569E-2"/>
          <c:w val="0.90292565064880903"/>
          <c:h val="0.77574262233614244"/>
        </c:manualLayout>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2.9595015576324102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Sheet1!$A$1:$FP$1</c:f>
              <c:strCache>
                <c:ptCount val="172"/>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pt idx="171">
                  <c:v>Oct-15</c:v>
                </c:pt>
              </c:strCache>
            </c:strRef>
          </c:cat>
          <c:val>
            <c:numRef>
              <c:f>Sheet1!$A$2:$FP$2</c:f>
              <c:numCache>
                <c:formatCode>0%</c:formatCode>
                <c:ptCount val="172"/>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pt idx="170">
                  <c:v>-0.01</c:v>
                </c:pt>
                <c:pt idx="171">
                  <c:v>-0.02</c:v>
                </c:pt>
              </c:numCache>
            </c:numRef>
          </c:val>
          <c:smooth val="0"/>
        </c:ser>
        <c:dLbls>
          <c:showLegendKey val="0"/>
          <c:showVal val="0"/>
          <c:showCatName val="0"/>
          <c:showSerName val="0"/>
          <c:showPercent val="0"/>
          <c:showBubbleSize val="0"/>
        </c:dLbls>
        <c:smooth val="0"/>
        <c:axId val="478784632"/>
        <c:axId val="478785024"/>
      </c:lineChart>
      <c:catAx>
        <c:axId val="4787846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785024"/>
        <c:crosses val="autoZero"/>
        <c:auto val="1"/>
        <c:lblAlgn val="ctr"/>
        <c:lblOffset val="100"/>
        <c:noMultiLvlLbl val="0"/>
      </c:catAx>
      <c:valAx>
        <c:axId val="478785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784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206074544"/>
        <c:axId val="206077288"/>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206074544"/>
        <c:axId val="206077288"/>
      </c:lineChart>
      <c:catAx>
        <c:axId val="20607454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06077288"/>
        <c:crosses val="autoZero"/>
        <c:auto val="0"/>
        <c:lblAlgn val="ctr"/>
        <c:lblOffset val="100"/>
        <c:tickLblSkip val="1"/>
        <c:noMultiLvlLbl val="0"/>
      </c:catAx>
      <c:valAx>
        <c:axId val="206077288"/>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0607454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206079248"/>
        <c:axId val="206072976"/>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206072192"/>
        <c:axId val="206079640"/>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206079248"/>
        <c:axId val="206072976"/>
      </c:lineChart>
      <c:catAx>
        <c:axId val="20607924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06072976"/>
        <c:crosses val="autoZero"/>
        <c:auto val="0"/>
        <c:lblAlgn val="ctr"/>
        <c:lblOffset val="100"/>
        <c:tickLblSkip val="1"/>
        <c:noMultiLvlLbl val="0"/>
      </c:catAx>
      <c:valAx>
        <c:axId val="206072976"/>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06079248"/>
        <c:crosses val="autoZero"/>
        <c:crossBetween val="between"/>
        <c:majorUnit val="2"/>
      </c:valAx>
      <c:valAx>
        <c:axId val="206079640"/>
        <c:scaling>
          <c:orientation val="minMax"/>
          <c:max val="12"/>
          <c:min val="-10"/>
        </c:scaling>
        <c:delete val="0"/>
        <c:axPos val="r"/>
        <c:numFmt formatCode="General" sourceLinked="1"/>
        <c:majorTickMark val="none"/>
        <c:minorTickMark val="none"/>
        <c:tickLblPos val="none"/>
        <c:spPr>
          <a:ln>
            <a:noFill/>
          </a:ln>
        </c:spPr>
        <c:crossAx val="206072192"/>
        <c:crosses val="max"/>
        <c:crossBetween val="between"/>
        <c:majorUnit val="2"/>
      </c:valAx>
      <c:catAx>
        <c:axId val="206072192"/>
        <c:scaling>
          <c:orientation val="minMax"/>
        </c:scaling>
        <c:delete val="0"/>
        <c:axPos val="t"/>
        <c:numFmt formatCode="General" sourceLinked="1"/>
        <c:majorTickMark val="none"/>
        <c:minorTickMark val="none"/>
        <c:tickLblPos val="none"/>
        <c:spPr>
          <a:ln>
            <a:noFill/>
          </a:ln>
        </c:spPr>
        <c:crossAx val="206079640"/>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206073368"/>
        <c:axId val="203320520"/>
      </c:barChart>
      <c:catAx>
        <c:axId val="20607336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03320520"/>
        <c:crosses val="autoZero"/>
        <c:auto val="0"/>
        <c:lblAlgn val="ctr"/>
        <c:lblOffset val="100"/>
        <c:tickLblSkip val="1"/>
        <c:noMultiLvlLbl val="0"/>
      </c:catAx>
      <c:valAx>
        <c:axId val="203320520"/>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06073368"/>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203319344"/>
        <c:axId val="203320912"/>
      </c:barChart>
      <c:catAx>
        <c:axId val="203319344"/>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03320912"/>
        <c:crosses val="autoZero"/>
        <c:auto val="0"/>
        <c:lblAlgn val="ctr"/>
        <c:lblOffset val="0"/>
        <c:tickLblSkip val="1"/>
        <c:tickMarkSkip val="1"/>
        <c:noMultiLvlLbl val="0"/>
      </c:catAx>
      <c:valAx>
        <c:axId val="203320912"/>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203319344"/>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0.31029</cdr:x>
      <cdr:y>0.5256</cdr:y>
    </cdr:from>
    <cdr:to>
      <cdr:x>0.71981</cdr:x>
      <cdr:y>0.59827</cdr:y>
    </cdr:to>
    <cdr:sp macro="" textlink="">
      <cdr:nvSpPr>
        <cdr:cNvPr id="3" name="Left-Right Arrow Callout 2"/>
        <cdr:cNvSpPr/>
      </cdr:nvSpPr>
      <cdr:spPr>
        <a:xfrm xmlns:a="http://schemas.openxmlformats.org/drawingml/2006/main">
          <a:off x="2529951" y="2137703"/>
          <a:ext cx="3338980" cy="295562"/>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12/2/2015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10</a:t>
            </a:fld>
            <a:endParaRPr lang="en-US" smtClean="0"/>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7246813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119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120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121</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122</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1245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123</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125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996755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126</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127</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128</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9111298-38BC-429D-A4C7-79DA059A5C91}" type="slidenum">
              <a:rPr lang="en-US" altLang="en-US" sz="1000" smtClean="0">
                <a:solidFill>
                  <a:srgbClr val="000000"/>
                </a:solidFill>
              </a:rPr>
              <a:pPr>
                <a:lnSpc>
                  <a:spcPct val="100000"/>
                </a:lnSpc>
                <a:spcBef>
                  <a:spcPct val="0"/>
                </a:spcBef>
                <a:buClrTx/>
                <a:buSzTx/>
                <a:buFontTx/>
                <a:buNone/>
              </a:pPr>
              <a:t>11</a:t>
            </a:fld>
            <a:endParaRPr lang="en-US" altLang="en-US" sz="1000"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646470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129</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130</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131</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132</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133</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134</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135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136</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24920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137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138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12</a:t>
            </a:fld>
            <a:endParaRPr lang="en-US" smtClean="0"/>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314463696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139</a:t>
            </a:fld>
            <a:endParaRPr lang="en-US" altLang="en-US" sz="1200">
              <a:solidFill>
                <a:srgbClr val="000000"/>
              </a:solidFill>
            </a:endParaRPr>
          </a:p>
        </p:txBody>
      </p:sp>
    </p:spTree>
    <p:extLst>
      <p:ext uri="{BB962C8B-B14F-4D97-AF65-F5344CB8AC3E}">
        <p14:creationId xmlns:p14="http://schemas.microsoft.com/office/powerpoint/2010/main" val="17756145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140</a:t>
            </a:fld>
            <a:endParaRPr lang="en-US" altLang="en-US" sz="1200">
              <a:solidFill>
                <a:srgbClr val="000000"/>
              </a:solidFill>
            </a:endParaRPr>
          </a:p>
        </p:txBody>
      </p:sp>
    </p:spTree>
    <p:extLst>
      <p:ext uri="{BB962C8B-B14F-4D97-AF65-F5344CB8AC3E}">
        <p14:creationId xmlns:p14="http://schemas.microsoft.com/office/powerpoint/2010/main" val="26484213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141</a:t>
            </a:fld>
            <a:endParaRPr lang="en-US" altLang="en-US" sz="1200">
              <a:solidFill>
                <a:srgbClr val="000000"/>
              </a:solidFill>
            </a:endParaRPr>
          </a:p>
        </p:txBody>
      </p:sp>
    </p:spTree>
    <p:extLst>
      <p:ext uri="{BB962C8B-B14F-4D97-AF65-F5344CB8AC3E}">
        <p14:creationId xmlns:p14="http://schemas.microsoft.com/office/powerpoint/2010/main" val="31484124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142</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91425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143</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112164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9207678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8167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5167419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5630947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4985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13</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97607706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149</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150</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152</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153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14</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95777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CBC8920-2908-4B16-B6BB-9956BF559DC3}" type="slidenum">
              <a:rPr lang="en-US" altLang="en-US" sz="1000" smtClean="0">
                <a:solidFill>
                  <a:srgbClr val="000000"/>
                </a:solidFill>
              </a:rPr>
              <a:pPr>
                <a:lnSpc>
                  <a:spcPct val="100000"/>
                </a:lnSpc>
                <a:spcBef>
                  <a:spcPct val="0"/>
                </a:spcBef>
                <a:buClrTx/>
                <a:buSzTx/>
                <a:buFontTx/>
                <a:buNone/>
              </a:pPr>
              <a:t>15</a:t>
            </a:fld>
            <a:endParaRPr lang="en-US" altLang="en-US" sz="1000" smtClean="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23176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16</a:t>
            </a:fld>
            <a:endParaRPr lang="en-US" smtClean="0"/>
          </a:p>
        </p:txBody>
      </p:sp>
    </p:spTree>
    <p:extLst>
      <p:ext uri="{BB962C8B-B14F-4D97-AF65-F5344CB8AC3E}">
        <p14:creationId xmlns:p14="http://schemas.microsoft.com/office/powerpoint/2010/main" val="293683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56113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090792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914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197949"/>
            <a:ext cx="720513" cy="251778"/>
          </a:xfrm>
          <a:prstGeom prst="rect">
            <a:avLst/>
          </a:prstGeom>
          <a:noFill/>
          <a:ln w="9525">
            <a:noFill/>
            <a:miter lim="800000"/>
            <a:headEnd/>
            <a:tailEnd/>
          </a:ln>
        </p:spPr>
        <p:txBody>
          <a:bodyPr lIns="46829" tIns="47454" rIns="46829" bIns="47454" anchor="b">
            <a:spAutoFit/>
          </a:bodyPr>
          <a:lstStyle/>
          <a:p>
            <a:pPr algn="ctr" defTabSz="947950"/>
            <a:fld id="{5C1989CA-1A92-4DB6-A85A-D489C0504DE6}" type="slidenum">
              <a:rPr lang="en-US" sz="1000"/>
              <a:pPr algn="ctr" defTabSz="947950"/>
              <a:t>22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45737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26</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46572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28</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40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2098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33</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390843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34</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9746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560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36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688718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37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7358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38</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038687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18514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40</a:t>
            </a:fld>
            <a:endParaRPr lang="en-US" smtClean="0"/>
          </a:p>
        </p:txBody>
      </p:sp>
    </p:spTree>
    <p:extLst>
      <p:ext uri="{BB962C8B-B14F-4D97-AF65-F5344CB8AC3E}">
        <p14:creationId xmlns:p14="http://schemas.microsoft.com/office/powerpoint/2010/main" val="3736306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41</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422190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42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33646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43</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44</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45</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4</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50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53</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54</a:t>
            </a:fld>
            <a:endParaRPr lang="en-US" smtClean="0"/>
          </a:p>
        </p:txBody>
      </p:sp>
    </p:spTree>
    <p:extLst>
      <p:ext uri="{BB962C8B-B14F-4D97-AF65-F5344CB8AC3E}">
        <p14:creationId xmlns:p14="http://schemas.microsoft.com/office/powerpoint/2010/main" val="261001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5</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62</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5451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63</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52326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64</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53727" y="8987974"/>
            <a:ext cx="706129" cy="246523"/>
          </a:xfrm>
          <a:noFill/>
        </p:spPr>
        <p:txBody>
          <a:bodyPr/>
          <a:lstStyle/>
          <a:p>
            <a:pPr defTabSz="928787"/>
            <a:fld id="{9A6E5439-9D2A-4CD2-8AB5-D96889696FBF}" type="slidenum">
              <a:rPr lang="en-US" smtClean="0"/>
              <a:pPr defTabSz="928787"/>
              <a:t>66</a:t>
            </a:fld>
            <a:endParaRPr lang="en-US" dirty="0" smtClean="0"/>
          </a:p>
        </p:txBody>
      </p:sp>
      <p:sp>
        <p:nvSpPr>
          <p:cNvPr id="8195" name="Slide Image Placeholder 1"/>
          <p:cNvSpPr>
            <a:spLocks noGrp="1" noRot="1" noChangeAspect="1" noTextEdit="1"/>
          </p:cNvSpPr>
          <p:nvPr>
            <p:ph type="sldImg"/>
          </p:nvPr>
        </p:nvSpPr>
        <p:spPr>
          <a:xfrm>
            <a:off x="1195388" y="693738"/>
            <a:ext cx="4619625" cy="3463925"/>
          </a:xfrm>
          <a:ln w="12700"/>
        </p:spPr>
      </p:sp>
      <p:sp>
        <p:nvSpPr>
          <p:cNvPr id="8196"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88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53727" y="8987974"/>
            <a:ext cx="706129" cy="246523"/>
          </a:xfrm>
          <a:noFill/>
        </p:spPr>
        <p:txBody>
          <a:bodyPr/>
          <a:lstStyle/>
          <a:p>
            <a:pPr defTabSz="928787"/>
            <a:fld id="{0E8A599E-323A-439F-9DB7-C51FF478F99C}" type="slidenum">
              <a:rPr lang="en-US" smtClean="0"/>
              <a:pPr defTabSz="928787"/>
              <a:t>67</a:t>
            </a:fld>
            <a:endParaRPr lang="en-US" dirty="0" smtClean="0"/>
          </a:p>
        </p:txBody>
      </p:sp>
      <p:sp>
        <p:nvSpPr>
          <p:cNvPr id="9219" name="Slide Image Placeholder 1"/>
          <p:cNvSpPr>
            <a:spLocks noGrp="1" noRot="1" noChangeAspect="1" noTextEdit="1"/>
          </p:cNvSpPr>
          <p:nvPr>
            <p:ph type="sldImg"/>
          </p:nvPr>
        </p:nvSpPr>
        <p:spPr>
          <a:xfrm>
            <a:off x="1195388" y="693738"/>
            <a:ext cx="4619625" cy="3463925"/>
          </a:xfrm>
          <a:ln w="12700"/>
        </p:spPr>
      </p:sp>
      <p:sp>
        <p:nvSpPr>
          <p:cNvPr id="9220"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02889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FC589A5-F8EC-4339-886A-0912F616E13A}" type="slidenum">
              <a:rPr lang="en-US" altLang="en-US" sz="1000"/>
              <a:pPr algn="ctr" eaLnBrk="1" hangingPunct="1"/>
              <a:t>68</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3388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70</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987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6</a:t>
            </a:fld>
            <a:endParaRPr lang="en-US" smtClean="0"/>
          </a:p>
        </p:txBody>
      </p:sp>
      <p:sp>
        <p:nvSpPr>
          <p:cNvPr id="143363" name="Rectangle 2"/>
          <p:cNvSpPr>
            <a:spLocks noGrp="1" noRot="1" noChangeAspect="1" noChangeArrowheads="1" noTextEdit="1"/>
          </p:cNvSpPr>
          <p:nvPr>
            <p:ph type="sldImg"/>
          </p:nvPr>
        </p:nvSpPr>
        <p:spPr>
          <a:xfrm>
            <a:off x="1398588" y="582613"/>
            <a:ext cx="4060825" cy="3044825"/>
          </a:xfrm>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42981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3866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003204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320318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75647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987223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23685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78</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166754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99818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80</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600378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81</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311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7</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80033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58990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39625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48799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41220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43466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90</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9408119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4539625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96169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94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879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95</a:t>
            </a:fld>
            <a:endParaRPr lang="en-US" dirty="0"/>
          </a:p>
        </p:txBody>
      </p:sp>
    </p:spTree>
    <p:extLst>
      <p:ext uri="{BB962C8B-B14F-4D97-AF65-F5344CB8AC3E}">
        <p14:creationId xmlns:p14="http://schemas.microsoft.com/office/powerpoint/2010/main" val="35516638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447908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99</a:t>
            </a:fld>
            <a:endParaRPr lang="en-US" noProof="0" dirty="0"/>
          </a:p>
        </p:txBody>
      </p:sp>
    </p:spTree>
    <p:extLst>
      <p:ext uri="{BB962C8B-B14F-4D97-AF65-F5344CB8AC3E}">
        <p14:creationId xmlns:p14="http://schemas.microsoft.com/office/powerpoint/2010/main" val="34289316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100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101</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102</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49256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104</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105</a:t>
            </a:fld>
            <a:endParaRPr lang="en-US" noProof="0" dirty="0"/>
          </a:p>
        </p:txBody>
      </p:sp>
    </p:spTree>
    <p:extLst>
      <p:ext uri="{BB962C8B-B14F-4D97-AF65-F5344CB8AC3E}">
        <p14:creationId xmlns:p14="http://schemas.microsoft.com/office/powerpoint/2010/main" val="33737796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106</a:t>
            </a:fld>
            <a:endParaRPr lang="en-US" noProof="0" dirty="0"/>
          </a:p>
        </p:txBody>
      </p:sp>
    </p:spTree>
    <p:extLst>
      <p:ext uri="{BB962C8B-B14F-4D97-AF65-F5344CB8AC3E}">
        <p14:creationId xmlns:p14="http://schemas.microsoft.com/office/powerpoint/2010/main" val="388061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107</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108</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110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111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3563585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112</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59577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113</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123964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19479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116</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9679974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118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print"/>
          <a:srcRect t="4605"/>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76.emf"/><Relationship Id="rId4" Type="http://schemas.openxmlformats.org/officeDocument/2006/relationships/oleObject" Target="../embeddings/oleObject57.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7.emf"/><Relationship Id="rId4" Type="http://schemas.openxmlformats.org/officeDocument/2006/relationships/oleObject" Target="../embeddings/oleObject58.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78.emf"/><Relationship Id="rId4" Type="http://schemas.openxmlformats.org/officeDocument/2006/relationships/oleObject" Target="../embeddings/oleObject59.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9.emf"/><Relationship Id="rId4" Type="http://schemas.openxmlformats.org/officeDocument/2006/relationships/oleObject" Target="../embeddings/oleObject60.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80.emf"/></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81.emf"/></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82.emf"/><Relationship Id="rId4" Type="http://schemas.openxmlformats.org/officeDocument/2006/relationships/oleObject" Target="../embeddings/oleObject61.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83.emf"/><Relationship Id="rId4" Type="http://schemas.openxmlformats.org/officeDocument/2006/relationships/oleObject" Target="../embeddings/oleObject62.bin"/></Relationships>
</file>

<file path=ppt/slides/_rels/slide109.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85.emf"/><Relationship Id="rId4" Type="http://schemas.openxmlformats.org/officeDocument/2006/relationships/oleObject" Target="../embeddings/oleObject63.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86.emf"/><Relationship Id="rId4" Type="http://schemas.openxmlformats.org/officeDocument/2006/relationships/oleObject" Target="../embeddings/oleObject64.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87.emf"/><Relationship Id="rId4" Type="http://schemas.openxmlformats.org/officeDocument/2006/relationships/oleObject" Target="../embeddings/oleObject65.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8.emf"/><Relationship Id="rId4" Type="http://schemas.openxmlformats.org/officeDocument/2006/relationships/oleObject" Target="../embeddings/oleObject66.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image" Target="../media/image89.emf"/></Relationships>
</file>

<file path=ppt/slides/_rels/slide11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hyperlink" Target="http://www.census.gov/construction/c30/c30index.html" TargetMode="External"/><Relationship Id="rId5" Type="http://schemas.openxmlformats.org/officeDocument/2006/relationships/image" Target="../media/image91.emf"/><Relationship Id="rId4" Type="http://schemas.openxmlformats.org/officeDocument/2006/relationships/oleObject" Target="../embeddings/oleObject68.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hyperlink" Target="http://www.census.gov/construction/c30/c30index.html" TargetMode="External"/><Relationship Id="rId5" Type="http://schemas.openxmlformats.org/officeDocument/2006/relationships/image" Target="../media/image92.emf"/><Relationship Id="rId4" Type="http://schemas.openxmlformats.org/officeDocument/2006/relationships/oleObject" Target="../embeddings/oleObject6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93.emf"/><Relationship Id="rId4" Type="http://schemas.openxmlformats.org/officeDocument/2006/relationships/oleObject" Target="../embeddings/oleObject70.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94.emf"/><Relationship Id="rId4" Type="http://schemas.openxmlformats.org/officeDocument/2006/relationships/oleObject" Target="../embeddings/oleObject71.bin"/></Relationships>
</file>

<file path=ppt/slides/_rels/slide1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8" Type="http://schemas.openxmlformats.org/officeDocument/2006/relationships/image" Target="../media/image98.jpeg"/><Relationship Id="rId13" Type="http://schemas.openxmlformats.org/officeDocument/2006/relationships/image" Target="../media/image103.png"/><Relationship Id="rId3" Type="http://schemas.openxmlformats.org/officeDocument/2006/relationships/notesSlide" Target="../notesSlides/notesSlide105.xml"/><Relationship Id="rId7" Type="http://schemas.openxmlformats.org/officeDocument/2006/relationships/image" Target="../media/image97.png"/><Relationship Id="rId12" Type="http://schemas.openxmlformats.org/officeDocument/2006/relationships/image" Target="../media/image102.jpg"/><Relationship Id="rId2" Type="http://schemas.openxmlformats.org/officeDocument/2006/relationships/slideLayout" Target="../slideLayouts/slideLayout6.xml"/><Relationship Id="rId1" Type="http://schemas.openxmlformats.org/officeDocument/2006/relationships/vmlDrawing" Target="../drawings/vmlDrawing75.vml"/><Relationship Id="rId6" Type="http://schemas.openxmlformats.org/officeDocument/2006/relationships/image" Target="../media/image96.jpeg"/><Relationship Id="rId11" Type="http://schemas.openxmlformats.org/officeDocument/2006/relationships/image" Target="../media/image101.png"/><Relationship Id="rId5" Type="http://schemas.openxmlformats.org/officeDocument/2006/relationships/image" Target="../media/image95.emf"/><Relationship Id="rId10" Type="http://schemas.openxmlformats.org/officeDocument/2006/relationships/image" Target="../media/image100.jpeg"/><Relationship Id="rId4" Type="http://schemas.openxmlformats.org/officeDocument/2006/relationships/oleObject" Target="../embeddings/oleObject72.bin"/><Relationship Id="rId9" Type="http://schemas.openxmlformats.org/officeDocument/2006/relationships/image" Target="../media/image99.png"/><Relationship Id="rId14" Type="http://schemas.openxmlformats.org/officeDocument/2006/relationships/image" Target="../media/image104.jpe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105.emf"/><Relationship Id="rId4" Type="http://schemas.openxmlformats.org/officeDocument/2006/relationships/oleObject" Target="../embeddings/oleObject73.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106.emf"/><Relationship Id="rId4" Type="http://schemas.openxmlformats.org/officeDocument/2006/relationships/oleObject" Target="../embeddings/oleObject74.bin"/></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9.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hyperlink" Target="http://www.iii.org/white-paper/cyber-risks-threat-and-opportunities-100715"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108.emf"/><Relationship Id="rId4" Type="http://schemas.openxmlformats.org/officeDocument/2006/relationships/oleObject" Target="../embeddings/oleObject75.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image" Target="../media/image109.emf"/><Relationship Id="rId4" Type="http://schemas.openxmlformats.org/officeDocument/2006/relationships/oleObject" Target="../embeddings/oleObject76.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110.emf"/><Relationship Id="rId4" Type="http://schemas.openxmlformats.org/officeDocument/2006/relationships/oleObject" Target="../embeddings/oleObject77.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111.emf"/><Relationship Id="rId4" Type="http://schemas.openxmlformats.org/officeDocument/2006/relationships/oleObject" Target="../embeddings/oleObject78.bin"/></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114.emf"/><Relationship Id="rId4" Type="http://schemas.openxmlformats.org/officeDocument/2006/relationships/oleObject" Target="../embeddings/oleObject79.bin"/></Relationships>
</file>

<file path=ppt/slides/_rels/slide137.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118.xml"/><Relationship Id="rId1" Type="http://schemas.openxmlformats.org/officeDocument/2006/relationships/slideLayout" Target="../slideLayouts/slideLayout7.xml"/><Relationship Id="rId6" Type="http://schemas.openxmlformats.org/officeDocument/2006/relationships/image" Target="../media/image118.jpg"/><Relationship Id="rId5" Type="http://schemas.openxmlformats.org/officeDocument/2006/relationships/image" Target="../media/image117.png"/><Relationship Id="rId4" Type="http://schemas.openxmlformats.org/officeDocument/2006/relationships/image" Target="../media/image116.png"/></Relationships>
</file>

<file path=ppt/slides/_rels/slide138.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119.xml"/><Relationship Id="rId1" Type="http://schemas.openxmlformats.org/officeDocument/2006/relationships/slideLayout" Target="../slideLayouts/slideLayout6.xml"/><Relationship Id="rId5" Type="http://schemas.openxmlformats.org/officeDocument/2006/relationships/image" Target="../media/image121.png"/><Relationship Id="rId4" Type="http://schemas.openxmlformats.org/officeDocument/2006/relationships/image" Target="../media/image120.jp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24.emf"/><Relationship Id="rId4" Type="http://schemas.openxmlformats.org/officeDocument/2006/relationships/image" Target="../media/image123.emf"/></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5.emf"/></Relationships>
</file>

<file path=ppt/slides/_rels/slide14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23.xml"/><Relationship Id="rId1" Type="http://schemas.openxmlformats.org/officeDocument/2006/relationships/slideLayout" Target="../slideLayouts/slideLayout6.xml"/><Relationship Id="rId5" Type="http://schemas.openxmlformats.org/officeDocument/2006/relationships/image" Target="../media/image127.png"/><Relationship Id="rId4" Type="http://schemas.openxmlformats.org/officeDocument/2006/relationships/hyperlink" Target="http://www.propertydrone.org/"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24.xml"/><Relationship Id="rId1" Type="http://schemas.openxmlformats.org/officeDocument/2006/relationships/slideLayout" Target="../slideLayouts/slideLayout7.xml"/><Relationship Id="rId5" Type="http://schemas.openxmlformats.org/officeDocument/2006/relationships/image" Target="../media/image130.jpeg"/><Relationship Id="rId4" Type="http://schemas.openxmlformats.org/officeDocument/2006/relationships/image" Target="../media/image129.png"/></Relationships>
</file>

<file path=ppt/slides/_rels/slide14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25.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29.png"/></Relationships>
</file>

<file path=ppt/slides/_rels/slide14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6.xml"/><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hyperlink" Target="https://nest.com/insurance-partners/" TargetMode="External"/></Relationships>
</file>

<file path=ppt/slides/_rels/slide14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7.xml"/><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hyperlink" Target="https://nest.com/insurance-partners/" TargetMode="External"/></Relationships>
</file>

<file path=ppt/slides/_rels/slide14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8.xml"/><Relationship Id="rId1" Type="http://schemas.openxmlformats.org/officeDocument/2006/relationships/slideLayout" Target="../slideLayouts/slideLayout7.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hyperlink" Target="https://nest.com/support/article/When-I-enroll-in-Safety-Rewards-what-kind-of-data-is-shared-with-my-insurance-company"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9.xml"/><Relationship Id="rId1" Type="http://schemas.openxmlformats.org/officeDocument/2006/relationships/slideLayout" Target="../slideLayouts/slideLayout7.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hyperlink" Target="https://nest.com/support/article/When-I-enroll-in-Safety-Rewards-what-kind-of-data-is-shared-with-my-insurance-company"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140.emf"/><Relationship Id="rId4" Type="http://schemas.openxmlformats.org/officeDocument/2006/relationships/oleObject" Target="../embeddings/oleObject80.bin"/></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6.emf"/><Relationship Id="rId5" Type="http://schemas.openxmlformats.org/officeDocument/2006/relationships/oleObject" Target="../embeddings/oleObject16.bin"/><Relationship Id="rId4" Type="http://schemas.openxmlformats.org/officeDocument/2006/relationships/hyperlink" Target="http://www.federalreserve.gov/releases/h15/data.htm"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7.e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8.emf"/><Relationship Id="rId4" Type="http://schemas.openxmlformats.org/officeDocument/2006/relationships/oleObject" Target="../embeddings/oleObject1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9.emf"/><Relationship Id="rId4"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30.emf"/><Relationship Id="rId4"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1.e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2.emf"/><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5.xml"/><Relationship Id="rId1" Type="http://schemas.openxmlformats.org/officeDocument/2006/relationships/vmlDrawing" Target="../drawings/vmlDrawing23.vml"/><Relationship Id="rId6" Type="http://schemas.openxmlformats.org/officeDocument/2006/relationships/image" Target="../media/image33.emf"/><Relationship Id="rId5" Type="http://schemas.openxmlformats.org/officeDocument/2006/relationships/oleObject" Target="../embeddings/oleObject23.bin"/><Relationship Id="rId4"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4.emf"/><Relationship Id="rId4" Type="http://schemas.openxmlformats.org/officeDocument/2006/relationships/oleObject" Target="../embeddings/oleObject24.bin"/></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25.vml"/><Relationship Id="rId6" Type="http://schemas.openxmlformats.org/officeDocument/2006/relationships/image" Target="../media/image35.emf"/><Relationship Id="rId5" Type="http://schemas.openxmlformats.org/officeDocument/2006/relationships/oleObject" Target="../embeddings/oleObject25.bin"/><Relationship Id="rId4"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9.emf"/><Relationship Id="rId4" Type="http://schemas.openxmlformats.org/officeDocument/2006/relationships/oleObject" Target="../embeddings/oleObject26.bin"/></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40.emf"/><Relationship Id="rId4" Type="http://schemas.openxmlformats.org/officeDocument/2006/relationships/oleObject" Target="../embeddings/oleObject27.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29.vml"/><Relationship Id="rId6" Type="http://schemas.openxmlformats.org/officeDocument/2006/relationships/image" Target="../media/image41.emf"/><Relationship Id="rId5" Type="http://schemas.openxmlformats.org/officeDocument/2006/relationships/oleObject" Target="../embeddings/oleObject28.bin"/><Relationship Id="rId4" Type="http://schemas.openxmlformats.org/officeDocument/2006/relationships/notesSlide" Target="../notesSlides/notesSlide4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42.emf"/><Relationship Id="rId4" Type="http://schemas.openxmlformats.org/officeDocument/2006/relationships/oleObject" Target="../embeddings/oleObject2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43.emf"/><Relationship Id="rId4" Type="http://schemas.openxmlformats.org/officeDocument/2006/relationships/oleObject" Target="../embeddings/oleObject30.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44.emf"/><Relationship Id="rId4" Type="http://schemas.openxmlformats.org/officeDocument/2006/relationships/oleObject" Target="../embeddings/oleObject31.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45.emf"/><Relationship Id="rId4" Type="http://schemas.openxmlformats.org/officeDocument/2006/relationships/oleObject" Target="../embeddings/oleObject32.bin"/></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46.emf"/><Relationship Id="rId4" Type="http://schemas.openxmlformats.org/officeDocument/2006/relationships/oleObject" Target="../embeddings/oleObject33.bin"/></Relationships>
</file>

<file path=ppt/slides/_rels/slide6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7.emf"/><Relationship Id="rId4" Type="http://schemas.openxmlformats.org/officeDocument/2006/relationships/oleObject" Target="../embeddings/oleObject34.bin"/></Relationships>
</file>

<file path=ppt/slides/_rels/slide6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8.emf"/><Relationship Id="rId4" Type="http://schemas.openxmlformats.org/officeDocument/2006/relationships/oleObject" Target="../embeddings/oleObject35.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9.emf"/><Relationship Id="rId4" Type="http://schemas.openxmlformats.org/officeDocument/2006/relationships/oleObject" Target="../embeddings/oleObject3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50.emf"/><Relationship Id="rId4" Type="http://schemas.openxmlformats.org/officeDocument/2006/relationships/oleObject" Target="../embeddings/oleObject3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51.emf"/><Relationship Id="rId5" Type="http://schemas.openxmlformats.org/officeDocument/2006/relationships/oleObject" Target="../embeddings/oleObject38.bin"/><Relationship Id="rId4" Type="http://schemas.openxmlformats.org/officeDocument/2006/relationships/hyperlink" Target="https://www.citizensfla.com/about/bookofbusiness/"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2.emf"/><Relationship Id="rId4" Type="http://schemas.openxmlformats.org/officeDocument/2006/relationships/oleObject" Target="../embeddings/oleObject3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3.emf"/><Relationship Id="rId4" Type="http://schemas.openxmlformats.org/officeDocument/2006/relationships/oleObject" Target="../embeddings/oleObject40.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54.em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5.emf"/><Relationship Id="rId4" Type="http://schemas.openxmlformats.org/officeDocument/2006/relationships/oleObject" Target="../embeddings/oleObject42.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6.emf"/><Relationship Id="rId4" Type="http://schemas.openxmlformats.org/officeDocument/2006/relationships/oleObject" Target="../embeddings/oleObject43.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7.emf"/><Relationship Id="rId4" Type="http://schemas.openxmlformats.org/officeDocument/2006/relationships/oleObject" Target="../embeddings/oleObject44.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8.emf"/><Relationship Id="rId4" Type="http://schemas.openxmlformats.org/officeDocument/2006/relationships/oleObject" Target="../embeddings/oleObject45.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9.emf"/><Relationship Id="rId4" Type="http://schemas.openxmlformats.org/officeDocument/2006/relationships/oleObject" Target="../embeddings/oleObject46.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60.emf"/><Relationship Id="rId4" Type="http://schemas.openxmlformats.org/officeDocument/2006/relationships/oleObject" Target="../embeddings/oleObject47.bin"/></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60.emf"/><Relationship Id="rId4" Type="http://schemas.openxmlformats.org/officeDocument/2006/relationships/oleObject" Target="../embeddings/oleObject4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61.emf"/><Relationship Id="rId5" Type="http://schemas.openxmlformats.org/officeDocument/2006/relationships/oleObject" Target="../embeddings/oleObject49.bin"/><Relationship Id="rId4" Type="http://schemas.openxmlformats.org/officeDocument/2006/relationships/hyperlink" Target="http://research.stlouisfed.org/fred2/series/WASCUR" TargetMode="Externa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hyperlink" Target="http://research.stlouisfed.org/fred2/series/WASCUR" TargetMode="External"/><Relationship Id="rId5" Type="http://schemas.openxmlformats.org/officeDocument/2006/relationships/image" Target="../media/image62.emf"/><Relationship Id="rId4" Type="http://schemas.openxmlformats.org/officeDocument/2006/relationships/oleObject" Target="../embeddings/oleObject50.bin"/></Relationships>
</file>

<file path=ppt/slides/_rels/slide8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image" Target="../media/image65.emf"/></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8.emf"/><Relationship Id="rId4" Type="http://schemas.openxmlformats.org/officeDocument/2006/relationships/oleObject" Target="../embeddings/oleObject51.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54.vml"/><Relationship Id="rId4" Type="http://schemas.openxmlformats.org/officeDocument/2006/relationships/image" Target="../media/image69.em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70.emf"/><Relationship Id="rId4" Type="http://schemas.openxmlformats.org/officeDocument/2006/relationships/oleObject" Target="../embeddings/Microsoft_Excel_97-2003_Worksheet3.xls"/></Relationships>
</file>

<file path=ppt/slides/_rels/slide9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72.emf"/><Relationship Id="rId4" Type="http://schemas.openxmlformats.org/officeDocument/2006/relationships/oleObject" Target="../embeddings/oleObject53.bin"/></Relationships>
</file>

<file path=ppt/slides/_rels/slide9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image" Target="../media/image73.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image" Target="../media/image74.emf"/></Relationships>
</file>

<file path=ppt/slides/_rels/slide9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8.xml"/><Relationship Id="rId1" Type="http://schemas.openxmlformats.org/officeDocument/2006/relationships/vmlDrawing" Target="../drawings/vmlDrawing59.vml"/><Relationship Id="rId6" Type="http://schemas.openxmlformats.org/officeDocument/2006/relationships/image" Target="../media/image75.emf"/><Relationship Id="rId5" Type="http://schemas.openxmlformats.org/officeDocument/2006/relationships/oleObject" Target="../embeddings/oleObject56.bin"/><Relationship Id="rId4" Type="http://schemas.openxmlformats.org/officeDocument/2006/relationships/notesSlide" Target="../notesSlides/notesSlide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43797"/>
            <a:ext cx="9104313" cy="2185214"/>
          </a:xfrm>
          <a:ln/>
        </p:spPr>
        <p:txBody>
          <a:bodyPr/>
          <a:lstStyle/>
          <a:p>
            <a:r>
              <a:rPr lang="en-US" sz="4400" dirty="0" smtClean="0"/>
              <a:t>Property &amp; Casualty Insurance Market Update</a:t>
            </a:r>
            <a:br>
              <a:rPr lang="en-US" sz="4400" dirty="0" smtClean="0"/>
            </a:br>
            <a:r>
              <a:rPr lang="en-US" sz="3600" i="1" dirty="0" smtClean="0"/>
              <a:t>Trends, Challenges &amp; Opportunities for 2016 and Beyond</a:t>
            </a:r>
            <a:endParaRPr lang="en-US" sz="3400" i="1" dirty="0">
              <a:solidFill>
                <a:srgbClr val="00B0F0"/>
              </a:solidFill>
            </a:endParaRPr>
          </a:p>
        </p:txBody>
      </p:sp>
      <p:sp>
        <p:nvSpPr>
          <p:cNvPr id="94211" name="Rectangle 3"/>
          <p:cNvSpPr>
            <a:spLocks noGrp="1" noChangeArrowheads="1"/>
          </p:cNvSpPr>
          <p:nvPr>
            <p:ph type="subTitle" idx="1"/>
          </p:nvPr>
        </p:nvSpPr>
        <p:spPr>
          <a:xfrm>
            <a:off x="0" y="4329011"/>
            <a:ext cx="8952271" cy="1640449"/>
          </a:xfrm>
        </p:spPr>
        <p:txBody>
          <a:bodyPr/>
          <a:lstStyle/>
          <a:p>
            <a:pPr>
              <a:lnSpc>
                <a:spcPct val="80000"/>
              </a:lnSpc>
            </a:pPr>
            <a:r>
              <a:rPr lang="en-US" dirty="0" smtClean="0"/>
              <a:t>Casualty </a:t>
            </a:r>
            <a:r>
              <a:rPr lang="en-US" dirty="0" smtClean="0"/>
              <a:t>Actuaries of Greater New York</a:t>
            </a:r>
            <a:endParaRPr lang="en-US" dirty="0" smtClean="0"/>
          </a:p>
          <a:p>
            <a:pPr>
              <a:lnSpc>
                <a:spcPct val="80000"/>
              </a:lnSpc>
            </a:pPr>
            <a:r>
              <a:rPr lang="en-US" dirty="0" smtClean="0"/>
              <a:t>New York, NY</a:t>
            </a:r>
            <a:endParaRPr lang="en-US" dirty="0" smtClean="0"/>
          </a:p>
          <a:p>
            <a:pPr>
              <a:lnSpc>
                <a:spcPct val="80000"/>
              </a:lnSpc>
            </a:pPr>
            <a:r>
              <a:rPr lang="en-US" dirty="0" smtClean="0"/>
              <a:t>Dec</a:t>
            </a:r>
            <a:r>
              <a:rPr lang="en-US" dirty="0" smtClean="0"/>
              <a:t>ember </a:t>
            </a:r>
            <a:r>
              <a:rPr lang="en-US" dirty="0"/>
              <a:t>3</a:t>
            </a:r>
            <a:r>
              <a:rPr lang="en-US" dirty="0" smtClean="0"/>
              <a:t>, 2015</a:t>
            </a:r>
          </a:p>
          <a:p>
            <a:pPr>
              <a:lnSpc>
                <a:spcPct val="80000"/>
              </a:lnSpc>
            </a:pPr>
            <a:r>
              <a:rPr lang="en-US" sz="2400" i="1" dirty="0" smtClean="0">
                <a:solidFill>
                  <a:srgbClr val="C00000"/>
                </a:solidFill>
              </a:rPr>
              <a:t>Download at www.iii.org/presentations</a:t>
            </a:r>
            <a:endParaRPr lang="en-US" sz="2400" i="1" dirty="0" smtClean="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10</a:t>
            </a:fld>
            <a:endParaRPr lang="en-US" smtClean="0"/>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2978568609"/>
              </p:ext>
            </p:extLst>
          </p:nvPr>
        </p:nvGraphicFramePr>
        <p:xfrm>
          <a:off x="0" y="1544638"/>
          <a:ext cx="9126538" cy="4732337"/>
        </p:xfrm>
        <a:graphic>
          <a:graphicData uri="http://schemas.openxmlformats.org/presentationml/2006/ole">
            <mc:AlternateContent xmlns:mc="http://schemas.openxmlformats.org/markup-compatibility/2006">
              <mc:Choice xmlns:v="urn:schemas-microsoft-com:vml" Requires="v">
                <p:oleObj spid="_x0000_s28502089"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544638"/>
                        <a:ext cx="9126538" cy="4732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2173958" name="AutoShape 6"/>
          <p:cNvSpPr>
            <a:spLocks noChangeArrowheads="1"/>
          </p:cNvSpPr>
          <p:nvPr/>
        </p:nvSpPr>
        <p:spPr bwMode="blackWhite">
          <a:xfrm>
            <a:off x="3433762" y="1865313"/>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2004-2013</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29703"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9138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100</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100</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101</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559203990"/>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732" name="Chart" r:id="rId4" imgW="8534400" imgH="3543300" progId="MSGraph.Chart.8">
                  <p:embed followColorScheme="full"/>
                </p:oleObj>
              </mc:Choice>
              <mc:Fallback>
                <p:oleObj name="Chart" r:id="rId4" imgW="8534400" imgH="354330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9/30/15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$11.0B in insured CAT losses though 9/30/15</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101</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102</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328012693"/>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41971" name="Chart" r:id="rId4" imgW="8572682" imgH="3743221" progId="MSGraph.Chart.8">
                  <p:embed followColorScheme="full"/>
                </p:oleObj>
              </mc:Choice>
              <mc:Fallback>
                <p:oleObj name="Chart" r:id="rId4" imgW="8572682" imgH="374322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2961727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806"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104</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357"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latin typeface="Arial" panose="020B0604020202020204" pitchFamily="34" charset="0"/>
                <a:cs typeface="Arial" panose="020B0604020202020204" pitchFamily="34" charset="0"/>
              </a:rPr>
              <a:t>**</a:t>
            </a:r>
            <a:r>
              <a:rPr lang="de-DE" sz="900" b="1" dirty="0" err="1">
                <a:latin typeface="Arial" panose="020B0604020202020204" pitchFamily="34" charset="0"/>
                <a:cs typeface="Arial" panose="020B0604020202020204" pitchFamily="34" charset="0"/>
              </a:rPr>
              <a:t>Losses</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adjusted</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to</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inflation</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based</a:t>
            </a:r>
            <a:r>
              <a:rPr lang="de-DE" sz="900" b="1" dirty="0">
                <a:latin typeface="Arial" panose="020B0604020202020204" pitchFamily="34" charset="0"/>
                <a:cs typeface="Arial" panose="020B0604020202020204" pitchFamily="34" charset="0"/>
              </a:rPr>
              <a:t> on </a:t>
            </a:r>
            <a:r>
              <a:rPr lang="de-DE" sz="900" b="1" dirty="0" err="1">
                <a:latin typeface="Arial" panose="020B0604020202020204" pitchFamily="34" charset="0"/>
                <a:cs typeface="Arial" panose="020B0604020202020204" pitchFamily="34" charset="0"/>
              </a:rPr>
              <a:t>country</a:t>
            </a:r>
            <a:r>
              <a:rPr lang="de-DE" sz="900" b="1" dirty="0">
                <a:latin typeface="Arial" panose="020B0604020202020204" pitchFamily="34" charset="0"/>
                <a:cs typeface="Arial" panose="020B0604020202020204" pitchFamily="34" charset="0"/>
              </a:rPr>
              <a:t> CPI</a:t>
            </a:r>
            <a:endParaRPr lang="en-US" sz="900" b="1" dirty="0" err="1">
              <a:latin typeface="Arial" panose="020B0604020202020204" pitchFamily="34" charset="0"/>
              <a:cs typeface="Arial" panose="020B0604020202020204" pitchFamily="34" charset="0"/>
            </a:endParaRPr>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latin typeface="Arial" panose="020B0604020202020204" pitchFamily="34" charset="0"/>
                <a:cs typeface="Arial" panose="020B0604020202020204" pitchFamily="34" charset="0"/>
              </a:rPr>
              <a:t>*Winter </a:t>
            </a:r>
            <a:r>
              <a:rPr lang="de-DE" sz="1000" b="1" dirty="0" err="1">
                <a:latin typeface="Arial" panose="020B0604020202020204" pitchFamily="34" charset="0"/>
                <a:cs typeface="Arial" panose="020B0604020202020204" pitchFamily="34" charset="0"/>
              </a:rPr>
              <a:t>storms</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include</a:t>
            </a:r>
            <a:r>
              <a:rPr lang="de-DE" sz="1000" b="1" dirty="0">
                <a:latin typeface="Arial" panose="020B0604020202020204" pitchFamily="34" charset="0"/>
                <a:cs typeface="Arial" panose="020B0604020202020204" pitchFamily="34" charset="0"/>
              </a:rPr>
              <a:t> winter </a:t>
            </a:r>
            <a:r>
              <a:rPr lang="de-DE" sz="1000" b="1" dirty="0" err="1">
                <a:latin typeface="Arial" panose="020B0604020202020204" pitchFamily="34" charset="0"/>
                <a:cs typeface="Arial" panose="020B0604020202020204" pitchFamily="34" charset="0"/>
              </a:rPr>
              <a:t>damage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blizzard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snow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storm</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and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cold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wave</a:t>
            </a:r>
            <a:endParaRPr lang="de-DE" sz="1000" b="1" dirty="0">
              <a:latin typeface="Arial" panose="020B0604020202020204" pitchFamily="34" charset="0"/>
              <a:cs typeface="Arial" panose="020B0604020202020204" pitchFamily="34" charset="0"/>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105</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10008" y="2227991"/>
            <a:ext cx="8674523"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latin typeface="Arial" panose="020B0604020202020204" pitchFamily="34" charset="0"/>
                <a:cs typeface="Arial" panose="020B0604020202020204" pitchFamily="34" charset="0"/>
              </a:rPr>
              <a:t>Source: Property Claim Services, MR </a:t>
            </a:r>
            <a:r>
              <a:rPr lang="en-US" sz="900" dirty="0" err="1">
                <a:solidFill>
                  <a:schemeClr val="accent4">
                    <a:lumMod val="75000"/>
                  </a:schemeClr>
                </a:solidFill>
                <a:latin typeface="Arial" panose="020B0604020202020204" pitchFamily="34" charset="0"/>
                <a:cs typeface="Arial" panose="020B0604020202020204" pitchFamily="34" charset="0"/>
              </a:rPr>
              <a:t>NatCatSERVICE</a:t>
            </a:r>
            <a:r>
              <a:rPr lang="en-US" sz="900" dirty="0">
                <a:solidFill>
                  <a:schemeClr val="accent4">
                    <a:lumMod val="75000"/>
                  </a:schemeClr>
                </a:solidFill>
                <a:latin typeface="Arial" panose="020B0604020202020204" pitchFamily="34" charset="0"/>
                <a:cs typeface="Arial" panose="020B0604020202020204" pitchFamily="34" charset="0"/>
              </a:rPr>
              <a:t>.</a:t>
            </a:r>
          </a:p>
        </p:txBody>
      </p:sp>
      <p:sp>
        <p:nvSpPr>
          <p:cNvPr id="24" name="Textfeld 9"/>
          <p:cNvSpPr txBox="1"/>
          <p:nvPr/>
        </p:nvSpPr>
        <p:spPr bwMode="auto">
          <a:xfrm>
            <a:off x="10008" y="1815565"/>
            <a:ext cx="2459865"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a:t>
            </a:r>
            <a:r>
              <a:rPr lang="de-DE" sz="1400" b="1" dirty="0" smtClean="0">
                <a:solidFill>
                  <a:srgbClr val="2B7299"/>
                </a:solidFill>
                <a:latin typeface="Arial" panose="020B0604020202020204" pitchFamily="34" charset="0"/>
                <a:cs typeface="Arial" panose="020B0604020202020204" pitchFamily="34" charset="0"/>
              </a:rPr>
              <a:t>Billions, in 2014 Dollars</a:t>
            </a:r>
            <a:endParaRPr lang="de-DE" sz="1400" b="1" dirty="0">
              <a:solidFill>
                <a:srgbClr val="2B7299"/>
              </a:solidFill>
              <a:latin typeface="Arial" panose="020B0604020202020204" pitchFamily="34" charset="0"/>
              <a:cs typeface="Arial" panose="020B0604020202020204" pitchFamily="34" charset="0"/>
            </a:endParaRPr>
          </a:p>
        </p:txBody>
      </p:sp>
      <p:sp>
        <p:nvSpPr>
          <p:cNvPr id="4" name="Rectangle 3"/>
          <p:cNvSpPr/>
          <p:nvPr/>
        </p:nvSpPr>
        <p:spPr>
          <a:xfrm>
            <a:off x="8574417" y="3797569"/>
            <a:ext cx="110114" cy="1848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7"/>
          <p:cNvSpPr>
            <a:spLocks noChangeArrowheads="1"/>
          </p:cNvSpPr>
          <p:nvPr/>
        </p:nvSpPr>
        <p:spPr bwMode="blackWhite">
          <a:xfrm>
            <a:off x="6539858" y="1359372"/>
            <a:ext cx="2554188" cy="1382865"/>
          </a:xfrm>
          <a:prstGeom prst="wedgeRectCallout">
            <a:avLst>
              <a:gd name="adj1" fmla="val 31113"/>
              <a:gd name="adj2" fmla="val 1206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2015 insured winter storm losses totaled $2.3B, similar to 2014 and about double the long-run average</a:t>
            </a:r>
            <a:endParaRPr lang="en-US" sz="1600" b="1" dirty="0">
              <a:solidFill>
                <a:srgbClr val="FFFFFF"/>
              </a:solidFill>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blackWhite">
          <a:xfrm>
            <a:off x="3958300" y="1104050"/>
            <a:ext cx="2563424" cy="1765802"/>
          </a:xfrm>
          <a:prstGeom prst="wedgeRectCallout">
            <a:avLst>
              <a:gd name="adj1" fmla="val -55474"/>
              <a:gd name="adj2" fmla="val 372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sz="1600"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1420913" y="2663841"/>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
        <p:nvSpPr>
          <p:cNvPr id="2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1980-2015 (2014 US$)</a:t>
            </a:r>
            <a:endParaRPr kumimoji="0" lang="en-US" sz="2800" b="1" i="0" u="none" strike="noStrike" kern="0" cap="none" spc="0" normalizeH="0" baseline="0" noProof="0" dirty="0">
              <a:ln>
                <a:noFill/>
              </a:ln>
              <a:solidFill>
                <a:srgbClr val="225A7A"/>
              </a:solidFill>
              <a:effectLst/>
              <a:uLnTx/>
              <a:uFillTx/>
              <a:ea typeface="+mj-ea"/>
              <a:cs typeface="+mj-cs"/>
            </a:endParaRPr>
          </a:p>
        </p:txBody>
      </p:sp>
    </p:spTree>
    <p:custDataLst>
      <p:tags r:id="rId1"/>
    </p:custDataLst>
    <p:extLst>
      <p:ext uri="{BB962C8B-B14F-4D97-AF65-F5344CB8AC3E}">
        <p14:creationId xmlns:p14="http://schemas.microsoft.com/office/powerpoint/2010/main" val="18766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106</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4" name="Text Box 15"/>
          <p:cNvSpPr txBox="1">
            <a:spLocks noChangeArrowheads="1"/>
          </p:cNvSpPr>
          <p:nvPr/>
        </p:nvSpPr>
        <p:spPr bwMode="auto">
          <a:xfrm>
            <a:off x="5959366" y="193457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$8.2 Billion Insured Losses</a:t>
            </a:r>
          </a:p>
          <a:p>
            <a:pPr algn="ctr"/>
            <a:r>
              <a:rPr lang="en-US" dirty="0" smtClean="0">
                <a:solidFill>
                  <a:schemeClr val="bg1"/>
                </a:solidFill>
              </a:rPr>
              <a:t>$12.0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41241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107</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88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108</a:t>
            </a:fld>
            <a:endParaRPr lang="en-US" smtClean="0">
              <a:solidFill>
                <a:srgbClr val="000000"/>
              </a:solidFill>
            </a:endParaRPr>
          </a:p>
        </p:txBody>
      </p:sp>
      <p:graphicFrame>
        <p:nvGraphicFramePr>
          <p:cNvPr id="51202" name="Object 2"/>
          <p:cNvGraphicFramePr>
            <a:graphicFrameLocks/>
          </p:cNvGraphicFramePr>
          <p:nvPr>
            <p:extLst>
              <p:ext uri="{D42A27DB-BD31-4B8C-83A1-F6EECF244321}">
                <p14:modId xmlns:p14="http://schemas.microsoft.com/office/powerpoint/2010/main" val="3612047618"/>
              </p:ext>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49916" name="Chart" r:id="rId4" imgW="8429540" imgH="4343400" progId="MSGraph.Chart.8">
                  <p:embed followColorScheme="full"/>
                </p:oleObj>
              </mc:Choice>
              <mc:Fallback>
                <p:oleObj name="Chart" r:id="rId4" imgW="8429540" imgH="4343400"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8601075" y="6656388"/>
            <a:ext cx="447675" cy="117725"/>
          </a:xfrm>
        </p:spPr>
        <p:txBody>
          <a:bodyPr/>
          <a:lstStyle/>
          <a:p>
            <a:fld id="{D94909C6-CC71-4962-A18E-AF0515723D95}" type="slidenum">
              <a:rPr lang="en-GB" noProof="0" smtClean="0"/>
              <a:pPr/>
              <a:t>109</a:t>
            </a:fld>
            <a:endParaRPr lang="en-GB" noProof="0"/>
          </a:p>
        </p:txBody>
      </p:sp>
      <p:sp>
        <p:nvSpPr>
          <p:cNvPr id="7" name="Textplatzhalter 2"/>
          <p:cNvSpPr txBox="1">
            <a:spLocks/>
          </p:cNvSpPr>
          <p:nvPr/>
        </p:nvSpPr>
        <p:spPr>
          <a:xfrm>
            <a:off x="314337" y="1940738"/>
            <a:ext cx="8569325" cy="4464397"/>
          </a:xfrm>
          <a:prstGeom prst="rect">
            <a:avLst/>
          </a:prstGeom>
        </p:spPr>
        <p:txBody>
          <a:bodyPr vert="horz" lIns="0" tIns="0" rIns="0" bIns="0" rtlCol="0">
            <a:noAutofit/>
          </a:bodyPr>
          <a:lstStyle/>
          <a:p>
            <a:pPr fontAlgn="auto">
              <a:lnSpc>
                <a:spcPct val="120000"/>
              </a:lnSpc>
              <a:spcBef>
                <a:spcPts val="1200"/>
              </a:spcBef>
              <a:spcAft>
                <a:spcPts val="0"/>
              </a:spcAft>
              <a:defRPr/>
            </a:pPr>
            <a:endParaRPr lang="de-DE" sz="1600" dirty="0">
              <a:solidFill>
                <a:schemeClr val="tx1">
                  <a:lumMod val="85000"/>
                  <a:lumOff val="15000"/>
                </a:schemeClr>
              </a:solidFill>
              <a:latin typeface="+mn-lt"/>
              <a:cs typeface="+mn-cs"/>
            </a:endParaRPr>
          </a:p>
        </p:txBody>
      </p:sp>
      <p:sp>
        <p:nvSpPr>
          <p:cNvPr id="9" name="Titel 8"/>
          <p:cNvSpPr>
            <a:spLocks noGrp="1"/>
          </p:cNvSpPr>
          <p:nvPr>
            <p:ph type="title"/>
          </p:nvPr>
        </p:nvSpPr>
        <p:spPr>
          <a:xfrm>
            <a:off x="206849" y="223593"/>
            <a:ext cx="6840000" cy="540000"/>
          </a:xfrm>
        </p:spPr>
        <p:txBody>
          <a:bodyPr/>
          <a:lstStyle/>
          <a:p>
            <a:r>
              <a:rPr lang="de-DE" sz="2800" dirty="0" smtClean="0"/>
              <a:t>The World is Warmer...With One Big Exception!</a:t>
            </a:r>
            <a:endParaRPr lang="de-DE" sz="2800" dirty="0"/>
          </a:p>
        </p:txBody>
      </p:sp>
      <p:sp>
        <p:nvSpPr>
          <p:cNvPr id="11" name="Textfeld 10"/>
          <p:cNvSpPr txBox="1"/>
          <p:nvPr/>
        </p:nvSpPr>
        <p:spPr>
          <a:xfrm>
            <a:off x="206849" y="1419426"/>
            <a:ext cx="3605130" cy="4801314"/>
          </a:xfrm>
          <a:prstGeom prst="rect">
            <a:avLst/>
          </a:prstGeom>
          <a:noFill/>
          <a:effectLst/>
        </p:spPr>
        <p:txBody>
          <a:bodyPr wrap="square" rtlCol="0">
            <a:spAutoFit/>
          </a:bodyPr>
          <a:lstStyle/>
          <a:p>
            <a:pPr algn="ctr"/>
            <a:r>
              <a:rPr lang="en-US" b="1" u="sng" dirty="0" smtClean="0">
                <a:solidFill>
                  <a:schemeClr val="tx1">
                    <a:lumMod val="75000"/>
                    <a:lumOff val="25000"/>
                  </a:schemeClr>
                </a:solidFill>
              </a:rPr>
              <a:t>HIGHLIGHTS</a:t>
            </a:r>
          </a:p>
          <a:p>
            <a:pPr algn="ctr"/>
            <a:endParaRPr lang="en-US" b="1" u="sng"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2014 was the warmest year across global land and ocean surfaces since records began in 1880.</a:t>
            </a:r>
          </a:p>
          <a:p>
            <a:pPr marL="285750" indent="-285750">
              <a:buFont typeface="Arial" panose="020B0604020202020204" pitchFamily="34" charset="0"/>
              <a:buChar char="•"/>
            </a:pPr>
            <a:endParaRPr lang="en-US" b="1"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9 of the 10 warmest years in the 135-year period of record have occurred in the 21</a:t>
            </a:r>
            <a:r>
              <a:rPr lang="en-US" b="1" baseline="30000" dirty="0" smtClean="0">
                <a:solidFill>
                  <a:schemeClr val="tx1">
                    <a:lumMod val="75000"/>
                    <a:lumOff val="25000"/>
                  </a:schemeClr>
                </a:solidFill>
              </a:rPr>
              <a:t>st</a:t>
            </a:r>
            <a:r>
              <a:rPr lang="en-US" b="1" dirty="0" smtClean="0">
                <a:solidFill>
                  <a:schemeClr val="tx1">
                    <a:lumMod val="75000"/>
                    <a:lumOff val="25000"/>
                  </a:schemeClr>
                </a:solidFill>
              </a:rPr>
              <a:t> century. 1998 currently ranks as the fourth warmest year on record.</a:t>
            </a:r>
          </a:p>
          <a:p>
            <a:pPr marL="285750" indent="-285750">
              <a:buFont typeface="Arial" panose="020B0604020202020204" pitchFamily="34" charset="0"/>
              <a:buChar char="•"/>
            </a:pPr>
            <a:endParaRPr lang="en-US" dirty="0" smtClean="0">
              <a:solidFill>
                <a:schemeClr val="tx1">
                  <a:lumMod val="75000"/>
                  <a:lumOff val="25000"/>
                </a:schemeClr>
              </a:solidFill>
            </a:endParaRPr>
          </a:p>
          <a:p>
            <a:pPr marL="285750" indent="-285750">
              <a:buFont typeface="Arial" panose="020B0604020202020204" pitchFamily="34" charset="0"/>
              <a:buChar char="•"/>
            </a:pPr>
            <a:r>
              <a:rPr lang="en-US" b="1" i="1" dirty="0" smtClean="0">
                <a:solidFill>
                  <a:srgbClr val="C00000"/>
                </a:solidFill>
              </a:rPr>
              <a:t>2015 will likely also be one of the warmest years on record as well</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467" y="1784879"/>
            <a:ext cx="4964195" cy="3835969"/>
          </a:xfrm>
          <a:prstGeom prst="rect">
            <a:avLst/>
          </a:prstGeom>
        </p:spPr>
      </p:pic>
      <p:sp>
        <p:nvSpPr>
          <p:cNvPr id="8" name="Text Box 49"/>
          <p:cNvSpPr txBox="1">
            <a:spLocks noChangeArrowheads="1"/>
          </p:cNvSpPr>
          <p:nvPr/>
        </p:nvSpPr>
        <p:spPr bwMode="auto">
          <a:xfrm>
            <a:off x="205030" y="6539318"/>
            <a:ext cx="5942012" cy="153888"/>
          </a:xfrm>
          <a:prstGeom prst="rect">
            <a:avLst/>
          </a:prstGeom>
          <a:noFill/>
          <a:ln w="9525">
            <a:noFill/>
            <a:miter lim="800000"/>
            <a:headEnd/>
            <a:tailEnd/>
          </a:ln>
        </p:spPr>
        <p:txBody>
          <a:bodyPr wrap="square" lIns="0" tIns="0" rIns="0" bIns="0">
            <a:spAutoFit/>
          </a:bodyPr>
          <a:lstStyle/>
          <a:p>
            <a:pPr>
              <a:spcBef>
                <a:spcPct val="10000"/>
              </a:spcBef>
            </a:pPr>
            <a:r>
              <a:rPr lang="de-DE" sz="1000" dirty="0">
                <a:solidFill>
                  <a:schemeClr val="accent4">
                    <a:lumMod val="75000"/>
                  </a:schemeClr>
                </a:solidFill>
              </a:rPr>
              <a:t>Source: </a:t>
            </a:r>
            <a:r>
              <a:rPr lang="de-DE" sz="1000" dirty="0" smtClean="0">
                <a:solidFill>
                  <a:schemeClr val="accent4">
                    <a:lumMod val="75000"/>
                  </a:schemeClr>
                </a:solidFill>
              </a:rPr>
              <a:t>NOAA; Munich Re.</a:t>
            </a:r>
            <a:endParaRPr lang="en-US" sz="1000" dirty="0">
              <a:solidFill>
                <a:schemeClr val="accent4">
                  <a:lumMod val="75000"/>
                </a:schemeClr>
              </a:solidFill>
            </a:endParaRPr>
          </a:p>
        </p:txBody>
      </p:sp>
      <p:sp>
        <p:nvSpPr>
          <p:cNvPr id="2" name="Oval 1"/>
          <p:cNvSpPr/>
          <p:nvPr/>
        </p:nvSpPr>
        <p:spPr>
          <a:xfrm rot="2564747">
            <a:off x="5185258" y="2518438"/>
            <a:ext cx="447040" cy="1099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D6744E0-5C65-4787-A08A-DAC2FBCB8D1B}" type="slidenum">
              <a:rPr lang="en-US" altLang="en-US" sz="900" smtClean="0">
                <a:solidFill>
                  <a:srgbClr val="000000"/>
                </a:solidFill>
              </a:rPr>
              <a:pPr>
                <a:lnSpc>
                  <a:spcPct val="85000"/>
                </a:lnSpc>
                <a:spcBef>
                  <a:spcPct val="20000"/>
                </a:spcBef>
                <a:buClrTx/>
                <a:buFontTx/>
                <a:buNone/>
              </a:pPr>
              <a:t>11</a:t>
            </a:fld>
            <a:endParaRPr lang="en-US" altLang="en-US" sz="900" smtClean="0">
              <a:solidFill>
                <a:srgbClr val="000000"/>
              </a:solidFill>
            </a:endParaRPr>
          </a:p>
        </p:txBody>
      </p:sp>
      <p:sp>
        <p:nvSpPr>
          <p:cNvPr id="27651"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2012 (1)</a:t>
            </a:r>
          </a:p>
        </p:txBody>
      </p:sp>
      <p:graphicFrame>
        <p:nvGraphicFramePr>
          <p:cNvPr id="2098375" name="Group 199"/>
          <p:cNvGraphicFramePr>
            <a:graphicFrameLocks noGrp="1"/>
          </p:cNvGraphicFramePr>
          <p:nvPr>
            <p:extLst>
              <p:ext uri="{D42A27DB-BD31-4B8C-83A1-F6EECF244321}">
                <p14:modId xmlns:p14="http://schemas.microsoft.com/office/powerpoint/2010/main" val="2698642334"/>
              </p:ext>
            </p:extLst>
          </p:nvPr>
        </p:nvGraphicFramePr>
        <p:xfrm>
          <a:off x="609600" y="1524000"/>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New Jersey</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$1,219.93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Idaho</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$534.56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1,154.91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South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556.51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New York</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1,152.45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Iowa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561.26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400" b="0" i="0" u="none" strike="noStrike" dirty="0">
                          <a:solidFill>
                            <a:schemeClr val="tx1"/>
                          </a:solidFill>
                          <a:effectLst/>
                          <a:latin typeface="Arial" panose="020B0604020202020204" pitchFamily="34" charset="0"/>
                        </a:rPr>
                        <a:t>Florida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chemeClr val="tx1"/>
                          </a:solidFill>
                          <a:effectLst/>
                          <a:latin typeface="Arial" panose="020B0604020202020204" pitchFamily="34" charset="0"/>
                        </a:rPr>
                        <a:t>1,127.93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576.08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Louisiana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1,112.53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Maine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582.43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Delaware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1,065.37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Wisconsin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598.84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Michigan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1,048.87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Carolina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611.48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Rhode Island</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1,034.50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Nebraska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616.78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Connecticut</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986.73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Wyoming</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618.81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Massachusetts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976.65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Kansas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632.07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2014 National Association of Insurance Commissioners.</a:t>
            </a:r>
          </a:p>
        </p:txBody>
      </p:sp>
      <p:sp>
        <p:nvSpPr>
          <p:cNvPr id="27741"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Florida ranked 4th as the most expensive state in 2012, with an average expenditure for auto insurance of $1,127.93.</a:t>
            </a:r>
            <a:endParaRPr lang="pt-BR" altLang="en-US" sz="1800" b="1" i="1">
              <a:solidFill>
                <a:srgbClr val="FFFFFF"/>
              </a:solidFill>
            </a:endParaRPr>
          </a:p>
        </p:txBody>
      </p:sp>
    </p:spTree>
    <p:extLst>
      <p:ext uri="{BB962C8B-B14F-4D97-AF65-F5344CB8AC3E}">
        <p14:creationId xmlns:p14="http://schemas.microsoft.com/office/powerpoint/2010/main" val="239946269"/>
      </p:ext>
    </p:extLst>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110</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111</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11/15;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645060282"/>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544015"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814900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112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546062" name="Chart" r:id="rId4" imgW="8810697" imgH="4581560" progId="MSGraph.Chart.8">
                  <p:embed followColorScheme="full"/>
                </p:oleObj>
              </mc:Choice>
              <mc:Fallback>
                <p:oleObj name="Chart" r:id="rId4" imgW="8810697" imgH="4581560"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2476233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113</a:t>
            </a:fld>
            <a:endParaRPr lang="en-US" smtClean="0"/>
          </a:p>
        </p:txBody>
      </p:sp>
      <p:graphicFrame>
        <p:nvGraphicFramePr>
          <p:cNvPr id="2050" name="Object 3"/>
          <p:cNvGraphicFramePr>
            <a:graphicFrameLocks noGrp="1" noChangeAspect="1"/>
          </p:cNvGraphicFramePr>
          <p:nvPr>
            <p:ph idx="4294967295"/>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547086"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2426162"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94301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114</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44475" y="1873250"/>
          <a:ext cx="8539163" cy="4383088"/>
        </p:xfrm>
        <a:graphic>
          <a:graphicData uri="http://schemas.openxmlformats.org/presentationml/2006/ole">
            <mc:AlternateContent xmlns:mc="http://schemas.openxmlformats.org/markup-compatibility/2006">
              <mc:Choice xmlns:v="urn:schemas-microsoft-com:vml" Requires="v">
                <p:oleObj spid="_x0000_s28545039" name="Chart" r:id="rId4" imgW="8220238" imgH="4219540" progId="MSGraph.Chart.8">
                  <p:embed followColorScheme="full"/>
                </p:oleObj>
              </mc:Choice>
              <mc:Fallback>
                <p:oleObj name="Chart" r:id="rId4" imgW="8220238" imgH="4219540" progId="MSGraph.Chart.8">
                  <p:embed followColorScheme="full"/>
                  <p:pic>
                    <p:nvPicPr>
                      <p:cNvPr id="0" name=""/>
                      <p:cNvPicPr>
                        <a:picLocks noChangeAspect="1" noChangeArrowheads="1"/>
                      </p:cNvPicPr>
                      <p:nvPr/>
                    </p:nvPicPr>
                    <p:blipFill>
                      <a:blip r:embed="rId5"/>
                      <a:srcRect/>
                      <a:stretch>
                        <a:fillRect/>
                      </a:stretch>
                    </p:blipFill>
                    <p:spPr bwMode="auto">
                      <a:xfrm>
                        <a:off x="244475" y="1873250"/>
                        <a:ext cx="8539163"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(11/15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1186385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nvPr>
        </p:nvGraphicFramePr>
        <p:xfrm>
          <a:off x="165100" y="1609725"/>
          <a:ext cx="8761413" cy="4738688"/>
        </p:xfrm>
        <a:graphic>
          <a:graphicData uri="http://schemas.openxmlformats.org/presentationml/2006/ole">
            <mc:AlternateContent xmlns:mc="http://schemas.openxmlformats.org/markup-compatibility/2006">
              <mc:Choice xmlns:v="urn:schemas-microsoft-com:vml" Requires="v">
                <p:oleObj spid="_x0000_s28542992" name="Chart" r:id="rId3" imgW="8505688" imgH="4600679" progId="MSGraph.Chart.8">
                  <p:embed followColorScheme="full"/>
                </p:oleObj>
              </mc:Choice>
              <mc:Fallback>
                <p:oleObj name="Chart" r:id="rId3" imgW="8505688" imgH="4600679" progId="MSGraph.Chart.8">
                  <p:embed followColorScheme="full"/>
                  <p:pic>
                    <p:nvPicPr>
                      <p:cNvPr id="0" name=""/>
                      <p:cNvPicPr>
                        <a:picLocks noChangeAspect="1" noChangeArrowheads="1"/>
                      </p:cNvPicPr>
                      <p:nvPr/>
                    </p:nvPicPr>
                    <p:blipFill>
                      <a:blip r:embed="rId4"/>
                      <a:srcRect/>
                      <a:stretch>
                        <a:fillRect/>
                      </a:stretch>
                    </p:blipFill>
                    <p:spPr bwMode="auto">
                      <a:xfrm>
                        <a:off x="165100" y="1609725"/>
                        <a:ext cx="8761413"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359387"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a:t>
            </a:r>
            <a:r>
              <a:rPr lang="en-US" sz="1200" i="1" dirty="0" smtClean="0"/>
              <a:t>Outlook</a:t>
            </a:r>
            <a:r>
              <a:rPr lang="en-US" sz="1200" dirty="0" smtClean="0"/>
              <a:t>, Oct. 2015; Insurance Information </a:t>
            </a:r>
            <a:r>
              <a:rPr lang="en-US" sz="1200" dirty="0"/>
              <a:t>Institute.</a:t>
            </a:r>
          </a:p>
        </p:txBody>
      </p:sp>
      <p:sp>
        <p:nvSpPr>
          <p:cNvPr id="7072775" name="AutoShape 7"/>
          <p:cNvSpPr>
            <a:spLocks noChangeArrowheads="1"/>
          </p:cNvSpPr>
          <p:nvPr/>
        </p:nvSpPr>
        <p:spPr bwMode="auto">
          <a:xfrm>
            <a:off x="6203093" y="1196760"/>
            <a:ext cx="2917910" cy="979784"/>
          </a:xfrm>
          <a:prstGeom prst="wedgeRectCallout">
            <a:avLst>
              <a:gd name="adj1" fmla="val 36740"/>
              <a:gd name="adj2" fmla="val 139772"/>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ease to 4.0% in 2015 and 4.5% in 2016</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1970-2016F</a:t>
            </a:r>
          </a:p>
        </p:txBody>
      </p:sp>
      <p:sp>
        <p:nvSpPr>
          <p:cNvPr id="6250502" name="Oval 12"/>
          <p:cNvSpPr>
            <a:spLocks noChangeArrowheads="1"/>
          </p:cNvSpPr>
          <p:nvPr/>
        </p:nvSpPr>
        <p:spPr bwMode="auto">
          <a:xfrm>
            <a:off x="8693146" y="3737119"/>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86132"/>
              <a:gd name="adj2" fmla="val -137874"/>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2.0% </a:t>
            </a:r>
            <a:r>
              <a:rPr lang="en-US" b="1" dirty="0">
                <a:solidFill>
                  <a:srgbClr val="FFFFFF"/>
                </a:solidFill>
              </a:rPr>
              <a:t>in </a:t>
            </a:r>
            <a:r>
              <a:rPr lang="en-US" b="1" dirty="0" smtClean="0">
                <a:solidFill>
                  <a:srgbClr val="FFFFFF"/>
                </a:solidFill>
              </a:rPr>
              <a:t>2015 and to 2.2% </a:t>
            </a:r>
            <a:r>
              <a:rPr lang="en-US" b="1" dirty="0">
                <a:solidFill>
                  <a:srgbClr val="FFFFFF"/>
                </a:solidFill>
              </a:rPr>
              <a:t>in </a:t>
            </a:r>
            <a:r>
              <a:rPr lang="en-US" b="1" dirty="0" smtClean="0">
                <a:solidFill>
                  <a:srgbClr val="FFFFFF"/>
                </a:solidFill>
              </a:rPr>
              <a:t>2016.</a:t>
            </a:r>
            <a:endParaRPr lang="en-US" b="1" dirty="0">
              <a:solidFill>
                <a:srgbClr val="FFFFFF"/>
              </a:solidFill>
            </a:endParaRPr>
          </a:p>
        </p:txBody>
      </p:sp>
      <p:sp>
        <p:nvSpPr>
          <p:cNvPr id="12" name="AutoShape 13"/>
          <p:cNvSpPr>
            <a:spLocks noChangeArrowheads="1"/>
          </p:cNvSpPr>
          <p:nvPr/>
        </p:nvSpPr>
        <p:spPr bwMode="auto">
          <a:xfrm>
            <a:off x="1868488" y="1658938"/>
            <a:ext cx="4141787" cy="1003300"/>
          </a:xfrm>
          <a:prstGeom prst="wedgeRectCallout">
            <a:avLst>
              <a:gd name="adj1" fmla="val 113735"/>
              <a:gd name="adj2" fmla="val 131637"/>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3.1% </a:t>
            </a:r>
            <a:r>
              <a:rPr lang="en-US" b="1" dirty="0">
                <a:solidFill>
                  <a:srgbClr val="FFFFFF"/>
                </a:solidFill>
              </a:rPr>
              <a:t>in </a:t>
            </a:r>
            <a:r>
              <a:rPr lang="en-US" b="1" dirty="0" smtClean="0">
                <a:solidFill>
                  <a:srgbClr val="FFFFFF"/>
                </a:solidFill>
              </a:rPr>
              <a:t>2015 </a:t>
            </a:r>
            <a:r>
              <a:rPr lang="en-US" b="1" dirty="0">
                <a:solidFill>
                  <a:srgbClr val="FFFFFF"/>
                </a:solidFill>
              </a:rPr>
              <a:t>and </a:t>
            </a:r>
            <a:r>
              <a:rPr lang="en-US" b="1" dirty="0" smtClean="0">
                <a:solidFill>
                  <a:srgbClr val="FFFFFF"/>
                </a:solidFill>
              </a:rPr>
              <a:t>3.6% </a:t>
            </a:r>
            <a:r>
              <a:rPr lang="en-US" b="1" dirty="0">
                <a:solidFill>
                  <a:srgbClr val="FFFFFF"/>
                </a:solidFill>
              </a:rPr>
              <a:t>in </a:t>
            </a:r>
            <a:r>
              <a:rPr lang="en-US" b="1" dirty="0" smtClean="0">
                <a:solidFill>
                  <a:srgbClr val="FFFFFF"/>
                </a:solidFill>
              </a:rPr>
              <a:t>2016.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13" name="Oval 12"/>
          <p:cNvSpPr>
            <a:spLocks noChangeArrowheads="1"/>
          </p:cNvSpPr>
          <p:nvPr/>
        </p:nvSpPr>
        <p:spPr bwMode="auto">
          <a:xfrm>
            <a:off x="8693146" y="342671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13"/>
          <p:cNvSpPr>
            <a:spLocks noChangeArrowheads="1"/>
          </p:cNvSpPr>
          <p:nvPr/>
        </p:nvSpPr>
        <p:spPr bwMode="auto">
          <a:xfrm>
            <a:off x="8682986" y="314223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3594702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116</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2014</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4</a:t>
            </a:r>
            <a:r>
              <a:rPr lang="en-US" sz="1100" dirty="0" smtClean="0"/>
              <a:t>/2015.</a:t>
            </a:r>
            <a:endParaRPr lang="en-US" sz="1100" dirty="0"/>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3.8</a:t>
                      </a:r>
                      <a:endParaRPr lang="en-US"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2.9</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6.9</a:t>
                      </a:r>
                      <a:endParaRPr lang="en-US" dirty="0"/>
                    </a:p>
                  </a:txBody>
                  <a:tcPr/>
                </a:tc>
                <a:tc>
                  <a:txBody>
                    <a:bodyPr/>
                    <a:lstStyle/>
                    <a:p>
                      <a:pPr algn="ctr"/>
                      <a:r>
                        <a:rPr lang="en-US" b="1" dirty="0" smtClean="0">
                          <a:solidFill>
                            <a:srgbClr val="FF0000"/>
                          </a:solidFill>
                        </a:rPr>
                        <a:t>8.0</a:t>
                      </a:r>
                      <a:endParaRPr lang="en-US" b="1" dirty="0">
                        <a:solidFill>
                          <a:srgbClr val="FF0000"/>
                        </a:solidFill>
                      </a:endParaRPr>
                    </a:p>
                  </a:txBody>
                  <a:tcPr>
                    <a:solidFill>
                      <a:srgbClr val="FFFF00"/>
                    </a:solidFill>
                  </a:tcPr>
                </a:tc>
                <a:tc>
                  <a:txBody>
                    <a:bodyPr/>
                    <a:lstStyle/>
                    <a:p>
                      <a:pPr algn="ctr"/>
                      <a:r>
                        <a:rPr lang="en-US" dirty="0" smtClean="0"/>
                        <a:t>7.4</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4.3</a:t>
                      </a:r>
                      <a:endParaRPr lang="en-US" dirty="0"/>
                    </a:p>
                  </a:txBody>
                  <a:tcPr/>
                </a:tc>
                <a:tc>
                  <a:txBody>
                    <a:bodyPr/>
                    <a:lstStyle/>
                    <a:p>
                      <a:pPr algn="ctr"/>
                      <a:r>
                        <a:rPr lang="en-US" b="1" dirty="0" smtClean="0">
                          <a:solidFill>
                            <a:srgbClr val="FF0000"/>
                          </a:solidFill>
                        </a:rPr>
                        <a:t>2.9</a:t>
                      </a:r>
                      <a:endParaRPr lang="en-US" b="1" dirty="0">
                        <a:solidFill>
                          <a:srgbClr val="FF0000"/>
                        </a:solidFill>
                      </a:endParaRPr>
                    </a:p>
                  </a:txBody>
                  <a:tcPr>
                    <a:solidFill>
                      <a:srgbClr val="FFFF00"/>
                    </a:solidFill>
                  </a:tcPr>
                </a:tc>
                <a:tc>
                  <a:txBody>
                    <a:bodyPr/>
                    <a:lstStyle/>
                    <a:p>
                      <a:pPr algn="ctr"/>
                      <a:r>
                        <a:rPr lang="en-US" dirty="0" smtClean="0"/>
                        <a:t>3.7</a:t>
                      </a:r>
                      <a:endParaRPr lang="en-US" dirty="0"/>
                    </a:p>
                  </a:txBody>
                  <a:tcPr/>
                </a:tc>
              </a:tr>
            </a:tbl>
          </a:graphicData>
        </a:graphic>
      </p:graphicFrame>
      <p:pic>
        <p:nvPicPr>
          <p:cNvPr id="5" name="Picture 4"/>
          <p:cNvPicPr>
            <a:picLocks noChangeAspect="1"/>
          </p:cNvPicPr>
          <p:nvPr/>
        </p:nvPicPr>
        <p:blipFill>
          <a:blip r:embed="rId3"/>
          <a:stretch>
            <a:fillRect/>
          </a:stretch>
        </p:blipFill>
        <p:spPr>
          <a:xfrm>
            <a:off x="2169460" y="1396253"/>
            <a:ext cx="6544234" cy="3133046"/>
          </a:xfrm>
          <a:prstGeom prst="rect">
            <a:avLst/>
          </a:prstGeom>
        </p:spPr>
      </p:pic>
      <p:sp>
        <p:nvSpPr>
          <p:cNvPr id="14" name="AutoShape 14"/>
          <p:cNvSpPr>
            <a:spLocks noChangeArrowheads="1"/>
          </p:cNvSpPr>
          <p:nvPr/>
        </p:nvSpPr>
        <p:spPr bwMode="blackWhite">
          <a:xfrm>
            <a:off x="233082" y="1210235"/>
            <a:ext cx="1657483" cy="1752541"/>
          </a:xfrm>
          <a:prstGeom prst="wedgeRectCallout">
            <a:avLst>
              <a:gd name="adj1" fmla="val 148388"/>
              <a:gd name="adj2" fmla="val 3431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nonlife premium growth was stronger in the US in 2014 than in most of Europe</a:t>
            </a:r>
            <a:endParaRPr lang="en-US" sz="1600" b="1" dirty="0">
              <a:solidFill>
                <a:schemeClr val="bg1"/>
              </a:solidFill>
            </a:endParaRPr>
          </a:p>
        </p:txBody>
      </p:sp>
    </p:spTree>
    <p:extLst>
      <p:ext uri="{BB962C8B-B14F-4D97-AF65-F5344CB8AC3E}">
        <p14:creationId xmlns:p14="http://schemas.microsoft.com/office/powerpoint/2010/main" val="31706719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117</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118</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4088512812"/>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745"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027"/>
              <a:gd name="adj2" fmla="val 5511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$788.0B as of Aug. 2015, up 57.5% from the 2010 trough but still 13.5%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118</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$404.7</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$383.3</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August.</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119</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August 2015 vs. August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183942742"/>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823"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+16.5%</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+7.0%</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12</a:t>
            </a:fld>
            <a:endParaRPr lang="en-US" smtClean="0"/>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49452492"/>
              </p:ext>
            </p:extLst>
          </p:nvPr>
        </p:nvGraphicFramePr>
        <p:xfrm>
          <a:off x="-11113" y="1789113"/>
          <a:ext cx="9144001" cy="4725987"/>
        </p:xfrm>
        <a:graphic>
          <a:graphicData uri="http://schemas.openxmlformats.org/presentationml/2006/ole">
            <mc:AlternateContent xmlns:mc="http://schemas.openxmlformats.org/markup-compatibility/2006">
              <mc:Choice xmlns:v="urn:schemas-microsoft-com:vml" Requires="v">
                <p:oleObj spid="_x0000_s28503114"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1113" y="1789113"/>
                        <a:ext cx="9144001"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30725" name="Rectangle 7"/>
          <p:cNvSpPr>
            <a:spLocks noChangeArrowheads="1"/>
          </p:cNvSpPr>
          <p:nvPr/>
        </p:nvSpPr>
        <p:spPr bwMode="auto">
          <a:xfrm>
            <a:off x="0" y="6402388"/>
            <a:ext cx="8750300" cy="430212"/>
          </a:xfrm>
          <a:prstGeom prst="rect">
            <a:avLst/>
          </a:prstGeom>
          <a:noFill/>
          <a:ln w="9525">
            <a:noFill/>
            <a:miter lim="800000"/>
            <a:headEnd/>
            <a:tailEnd/>
          </a:ln>
        </p:spPr>
        <p:txBody>
          <a:bodyPr>
            <a:spAutoFit/>
          </a:bodyPr>
          <a:lstStyle/>
          <a:p>
            <a:r>
              <a:rPr lang="en-US" sz="1100" dirty="0"/>
              <a:t>*Latest </a:t>
            </a:r>
            <a:r>
              <a:rPr lang="en-US" sz="1100" dirty="0" smtClean="0"/>
              <a:t>available</a:t>
            </a:r>
            <a:r>
              <a:rPr lang="en-US" sz="1100" dirty="0"/>
              <a:t>.</a:t>
            </a:r>
          </a:p>
          <a:p>
            <a:r>
              <a:rPr lang="en-US" sz="1100" dirty="0"/>
              <a:t>Sources:  NAIC</a:t>
            </a:r>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2004-2013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28"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Tree>
    <p:extLst>
      <p:ext uri="{BB962C8B-B14F-4D97-AF65-F5344CB8AC3E}">
        <p14:creationId xmlns:p14="http://schemas.microsoft.com/office/powerpoint/2010/main" val="899411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120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459"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121</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5964"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121</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122</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351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123</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454"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125</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3693644419"/>
              </p:ext>
            </p:extLst>
          </p:nvPr>
        </p:nvGraphicFramePr>
        <p:xfrm>
          <a:off x="215372" y="1310037"/>
          <a:ext cx="8926513" cy="4676775"/>
        </p:xfrm>
        <a:graphic>
          <a:graphicData uri="http://schemas.openxmlformats.org/presentationml/2006/ole">
            <mc:AlternateContent xmlns:mc="http://schemas.openxmlformats.org/markup-compatibility/2006">
              <mc:Choice xmlns:v="urn:schemas-microsoft-com:vml" Requires="v">
                <p:oleObj spid="_x0000_s28516399" name="Chart" r:id="rId4" imgW="8715408" imgH="4600679" progId="MSGraph.Chart.8">
                  <p:embed followColorScheme="full"/>
                </p:oleObj>
              </mc:Choice>
              <mc:Fallback>
                <p:oleObj name="Chart" r:id="rId4" imgW="8715408" imgH="4600679" progId="MSGraph.Chart.8">
                  <p:embed followColorScheme="full"/>
                  <p:pic>
                    <p:nvPicPr>
                      <p:cNvPr id="0" name=""/>
                      <p:cNvPicPr>
                        <a:picLocks noChangeArrowheads="1"/>
                      </p:cNvPicPr>
                      <p:nvPr/>
                    </p:nvPicPr>
                    <p:blipFill>
                      <a:blip r:embed="rId5"/>
                      <a:srcRect/>
                      <a:stretch>
                        <a:fillRect/>
                      </a:stretch>
                    </p:blipFill>
                    <p:spPr bwMode="auto">
                      <a:xfrm>
                        <a:off x="215372" y="1310037"/>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Estimated Cyber Insurance Premiums Written, 2014 – 2020F</a:t>
            </a:r>
          </a:p>
        </p:txBody>
      </p:sp>
      <p:sp>
        <p:nvSpPr>
          <p:cNvPr id="1969158" name="AutoShape 6"/>
          <p:cNvSpPr>
            <a:spLocks noChangeArrowheads="1"/>
          </p:cNvSpPr>
          <p:nvPr/>
        </p:nvSpPr>
        <p:spPr bwMode="blackWhite">
          <a:xfrm>
            <a:off x="2563855" y="1845380"/>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Cyber insurance premiums written could more than triple to $7 billion by 2020</a:t>
            </a:r>
            <a:endParaRPr lang="en-US" sz="2000" b="1" dirty="0">
              <a:solidFill>
                <a:schemeClr val="bg1"/>
              </a:solidFill>
              <a:cs typeface="+mn-cs"/>
            </a:endParaRPr>
          </a:p>
        </p:txBody>
      </p:sp>
      <p:sp>
        <p:nvSpPr>
          <p:cNvPr id="7" name="Rectangle 6"/>
          <p:cNvSpPr>
            <a:spLocks noChangeArrowheads="1"/>
          </p:cNvSpPr>
          <p:nvPr/>
        </p:nvSpPr>
        <p:spPr bwMode="auto">
          <a:xfrm>
            <a:off x="76200" y="6327769"/>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dirty="0" err="1" smtClean="0"/>
              <a:t>Advisen</a:t>
            </a:r>
            <a:r>
              <a:rPr lang="en-US" sz="1200" dirty="0" smtClean="0"/>
              <a:t> (2014 est.); PwC (2015, 2020); Insurance Information </a:t>
            </a:r>
            <a:r>
              <a:rPr lang="en-US" sz="1200" dirty="0"/>
              <a:t>Institute.</a:t>
            </a:r>
          </a:p>
        </p:txBody>
      </p:sp>
      <p:sp>
        <p:nvSpPr>
          <p:cNvPr id="8" name="Rectangle 8"/>
          <p:cNvSpPr>
            <a:spLocks noChangeArrowheads="1"/>
          </p:cNvSpPr>
          <p:nvPr/>
        </p:nvSpPr>
        <p:spPr bwMode="black">
          <a:xfrm>
            <a:off x="215372" y="1563035"/>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Billions</a:t>
            </a:r>
            <a:endParaRPr lang="en-US" sz="1600" b="1" dirty="0">
              <a:solidFill>
                <a:srgbClr val="225A7A"/>
              </a:solidFill>
            </a:endParaRPr>
          </a:p>
        </p:txBody>
      </p:sp>
    </p:spTree>
    <p:extLst>
      <p:ext uri="{BB962C8B-B14F-4D97-AF65-F5344CB8AC3E}">
        <p14:creationId xmlns:p14="http://schemas.microsoft.com/office/powerpoint/2010/main" val="33199431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126</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598"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127</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128</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129</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I.I.I.’s New Cyber Risk Report (Oct.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a:t>
            </a:r>
            <a:r>
              <a:rPr kumimoji="0" lang="en-US" sz="1900" b="1" i="1"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Cyber Risk: Threat and Opportunity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81215" y="1158662"/>
            <a:ext cx="3757726" cy="4859251"/>
          </a:xfrm>
          <a:prstGeom prst="rect">
            <a:avLst/>
          </a:prstGeom>
          <a:ln>
            <a:solidFill>
              <a:schemeClr val="accent1"/>
            </a:solidFill>
          </a:ln>
        </p:spPr>
      </p:pic>
      <p:sp>
        <p:nvSpPr>
          <p:cNvPr id="3" name="Rectangle 2"/>
          <p:cNvSpPr/>
          <p:nvPr/>
        </p:nvSpPr>
        <p:spPr>
          <a:xfrm>
            <a:off x="82106" y="6125944"/>
            <a:ext cx="4572000" cy="646331"/>
          </a:xfrm>
          <a:prstGeom prst="rect">
            <a:avLst/>
          </a:prstGeom>
        </p:spPr>
        <p:txBody>
          <a:bodyPr>
            <a:spAutoFit/>
          </a:bodyPr>
          <a:lstStyle/>
          <a:p>
            <a:r>
              <a:rPr lang="en-US" dirty="0">
                <a:hlinkClick r:id="rId4"/>
              </a:rPr>
              <a:t>http://</a:t>
            </a:r>
            <a:r>
              <a:rPr lang="en-US" dirty="0" smtClean="0">
                <a:hlinkClick r:id="rId4"/>
              </a:rPr>
              <a:t>www.iii.org/white-paper/cyber-risks-threat-and-opportunities-100715</a:t>
            </a:r>
            <a:r>
              <a:rPr lang="en-US" dirty="0" smtClean="0"/>
              <a:t> </a:t>
            </a:r>
            <a:endParaRPr lang="en-US" dirty="0"/>
          </a:p>
        </p:txBody>
      </p:sp>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13</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4096613419"/>
              </p:ext>
            </p:extLst>
          </p:nvPr>
        </p:nvGraphicFramePr>
        <p:xfrm>
          <a:off x="0" y="1782763"/>
          <a:ext cx="9144000" cy="4740275"/>
        </p:xfrm>
        <a:graphic>
          <a:graphicData uri="http://schemas.openxmlformats.org/presentationml/2006/ole">
            <mc:AlternateContent xmlns:mc="http://schemas.openxmlformats.org/markup-compatibility/2006">
              <mc:Choice xmlns:v="urn:schemas-microsoft-com:vml" Requires="v">
                <p:oleObj spid="_x0000_s28504137"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782763"/>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Homeowners Insurance,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a:t>
            </a:r>
            <a:r>
              <a:rPr lang="en-US" sz="1600" b="1" dirty="0" smtClean="0">
                <a:solidFill>
                  <a:schemeClr val="bg1"/>
                </a:solidFill>
              </a:rPr>
              <a:t>2004-2013 </a:t>
            </a:r>
            <a:r>
              <a:rPr lang="en-US" sz="1600" b="1" dirty="0">
                <a:solidFill>
                  <a:schemeClr val="bg1"/>
                </a:solidFill>
              </a:rPr>
              <a:t>due to the absence of hurricanes during this period</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1752"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Tree>
    <p:extLst>
      <p:ext uri="{BB962C8B-B14F-4D97-AF65-F5344CB8AC3E}">
        <p14:creationId xmlns:p14="http://schemas.microsoft.com/office/powerpoint/2010/main" val="3895736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130</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646"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131</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670"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132</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694"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133</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720"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smtClean="0">
                <a:solidFill>
                  <a:srgbClr val="FF0000"/>
                </a:solidFill>
              </a:rPr>
              <a:t>Will Insurers Keep Pace?</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135</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136</a:t>
            </a:fld>
            <a:endParaRPr lang="en-US" smtClean="0">
              <a:solidFill>
                <a:srgbClr val="000000"/>
              </a:solidFill>
            </a:endParaRPr>
          </a:p>
        </p:txBody>
      </p:sp>
      <p:sp>
        <p:nvSpPr>
          <p:cNvPr id="48134" name="Rectangle 2"/>
          <p:cNvSpPr>
            <a:spLocks noGrp="1" noChangeArrowheads="1"/>
          </p:cNvSpPr>
          <p:nvPr>
            <p:ph type="title"/>
          </p:nvPr>
        </p:nvSpPr>
        <p:spPr>
          <a:xfrm>
            <a:off x="85725" y="77787"/>
            <a:ext cx="7636510" cy="860425"/>
          </a:xfrm>
        </p:spPr>
        <p:txBody>
          <a:bodyPr/>
          <a:lstStyle/>
          <a:p>
            <a:r>
              <a:rPr lang="en-US" dirty="0" smtClean="0"/>
              <a:t>Personal Lines Distribution Channels, Direct vs. Independent Agents, 1972-2014</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8520483" name="Chart" r:id="rId4" imgW="8610548" imgH="4648061" progId="MSGraph.Chart.8">
                  <p:embed followColorScheme="full"/>
                </p:oleObj>
              </mc:Choice>
              <mc:Fallback>
                <p:oleObj name="Chart" r:id="rId4" imgW="8610548" imgH="4648061" progId="MSGraph.Chart.8">
                  <p:embed followColorScheme="full"/>
                  <p:pic>
                    <p:nvPicPr>
                      <p:cNvPr id="0" name=""/>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have lost significant personal lines market share since the early 1970s.  Although the </a:t>
            </a:r>
            <a:r>
              <a:rPr lang="en-US" sz="1600" b="1" dirty="0" smtClean="0">
                <a:solidFill>
                  <a:srgbClr val="FFFFFF"/>
                </a:solidFill>
              </a:rPr>
              <a:t>trend slowed from 2000-2007, </a:t>
            </a:r>
            <a:r>
              <a:rPr lang="en-US" sz="1600" b="1" dirty="0">
                <a:solidFill>
                  <a:srgbClr val="FFFFFF"/>
                </a:solidFill>
              </a:rPr>
              <a:t>it may be accelerating again.</a:t>
            </a:r>
          </a:p>
        </p:txBody>
      </p:sp>
    </p:spTree>
    <p:extLst>
      <p:ext uri="{BB962C8B-B14F-4D97-AF65-F5344CB8AC3E}">
        <p14:creationId xmlns:p14="http://schemas.microsoft.com/office/powerpoint/2010/main" val="3542912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137</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138</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*From publically available sources as of June 2,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139</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endParaRPr lang="en-US"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1389805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14</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4035211266"/>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05162"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430887"/>
          </a:xfrm>
          <a:prstGeom prst="rect">
            <a:avLst/>
          </a:prstGeom>
          <a:noFill/>
          <a:ln w="9525">
            <a:noFill/>
            <a:miter lim="800000"/>
            <a:headEnd/>
            <a:tailEnd/>
          </a:ln>
        </p:spPr>
        <p:txBody>
          <a:bodyPr>
            <a:spAutoFit/>
          </a:bodyPr>
          <a:lstStyle/>
          <a:p>
            <a:r>
              <a:rPr lang="en-US" sz="1100" dirty="0" smtClean="0"/>
              <a:t>*Latest available.</a:t>
            </a:r>
          </a:p>
          <a:p>
            <a:r>
              <a:rPr lang="en-US" sz="1100" dirty="0" smtClean="0"/>
              <a:t>Sources</a:t>
            </a:r>
            <a:r>
              <a:rPr lang="en-US" sz="1100" dirty="0"/>
              <a:t>:  NAIC</a:t>
            </a:r>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a:t>
            </a:r>
            <a:r>
              <a:rPr lang="en-US" sz="1600" b="1" dirty="0" smtClean="0">
                <a:solidFill>
                  <a:schemeClr val="bg1"/>
                </a:solidFill>
              </a:rPr>
              <a:t>2004-2013</a:t>
            </a:r>
            <a:endParaRPr lang="en-US" sz="1600" b="1" dirty="0">
              <a:solidFill>
                <a:schemeClr val="bg1"/>
              </a:solidFill>
            </a:endParaRPr>
          </a:p>
        </p:txBody>
      </p:sp>
      <p:sp>
        <p:nvSpPr>
          <p:cNvPr id="32774"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Homeowners Insurance,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Tree>
    <p:extLst>
      <p:ext uri="{BB962C8B-B14F-4D97-AF65-F5344CB8AC3E}">
        <p14:creationId xmlns:p14="http://schemas.microsoft.com/office/powerpoint/2010/main" val="1785788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140</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1805644517"/>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292277"/>
            <a:ext cx="2625329" cy="553998"/>
          </a:xfrm>
          <a:prstGeom prst="rect">
            <a:avLst/>
          </a:prstGeom>
          <a:noFill/>
          <a:ln w="9525" algn="ctr">
            <a:noFill/>
            <a:miter lim="800000"/>
            <a:headEnd/>
            <a:tailEnd/>
          </a:ln>
        </p:spPr>
        <p:txBody>
          <a:bodyPr anchor="ctr">
            <a:spAutoFit/>
          </a:bodyPr>
          <a:lstStyle/>
          <a:p>
            <a:pPr eaLnBrk="1" hangingPunct="1">
              <a:defRPr/>
            </a:pPr>
            <a:r>
              <a:rPr lang="en-US" sz="1000" dirty="0" smtClean="0">
                <a:solidFill>
                  <a:srgbClr val="000000">
                    <a:lumMod val="75000"/>
                  </a:srgbClr>
                </a:solidFill>
              </a:rPr>
              <a:t>.</a:t>
            </a:r>
          </a:p>
          <a:p>
            <a:pPr eaLnBrk="1" hangingPunct="1">
              <a:defRPr/>
            </a:pPr>
            <a:r>
              <a:rPr lang="en-US" sz="1000" dirty="0" smtClean="0">
                <a:solidFill>
                  <a:srgbClr val="000000">
                    <a:lumMod val="75000"/>
                  </a:srgbClr>
                </a:solidFill>
              </a:rPr>
              <a:t>*As of Oct. 6, 2015.</a:t>
            </a:r>
          </a:p>
          <a:p>
            <a:pPr eaLnBrk="1" hangingPunct="1">
              <a:defRPr/>
            </a:pPr>
            <a:r>
              <a:rPr lang="en-US" sz="1000" dirty="0" smtClean="0">
                <a:solidFill>
                  <a:srgbClr val="000000">
                    <a:lumMod val="75000"/>
                  </a:srgbClr>
                </a:solidFill>
              </a:rPr>
              <a:t>Source</a:t>
            </a:r>
            <a:r>
              <a:rPr lang="en-US" sz="1000" dirty="0">
                <a:solidFill>
                  <a:srgbClr val="000000">
                    <a:lumMod val="75000"/>
                  </a:srgbClr>
                </a:solidFill>
              </a:rPr>
              <a:t>: </a:t>
            </a:r>
            <a:r>
              <a:rPr lang="en-US" sz="1000" dirty="0" smtClean="0">
                <a:solidFill>
                  <a:srgbClr val="000000">
                    <a:lumMod val="75000"/>
                  </a:srgbClr>
                </a:solidFill>
              </a:rPr>
              <a:t>ISO/Verisk.</a:t>
            </a:r>
            <a:endParaRPr lang="en-US" sz="100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ISO’s Proposed Changes*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141</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45425" y="1571036"/>
            <a:ext cx="7870535" cy="4378973"/>
          </a:xfrm>
          <a:prstGeom prst="rect">
            <a:avLst/>
          </a:prstGeom>
        </p:spPr>
      </p:pic>
    </p:spTree>
    <p:custDataLst>
      <p:tags r:id="rId1"/>
    </p:custDataLst>
    <p:extLst>
      <p:ext uri="{BB962C8B-B14F-4D97-AF65-F5344CB8AC3E}">
        <p14:creationId xmlns:p14="http://schemas.microsoft.com/office/powerpoint/2010/main" val="2691599520"/>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142</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111" t="21984" r="19753" b="14801"/>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smtClean="0"/>
              <a:t>Drones or Unmanned Aerial Vehicle (UAV) technology is seeing rapid adoption rate in many industries, including insurance</a:t>
            </a:r>
          </a:p>
          <a:p>
            <a:pPr>
              <a:lnSpc>
                <a:spcPts val="2400"/>
              </a:lnSpc>
              <a:spcBef>
                <a:spcPct val="50000"/>
              </a:spcBef>
            </a:pPr>
            <a:r>
              <a:rPr lang="en-US" sz="1800" b="1" kern="0" dirty="0" smtClean="0"/>
              <a:t>~700,000 drones in US by year-end</a:t>
            </a:r>
          </a:p>
          <a:p>
            <a:pPr>
              <a:lnSpc>
                <a:spcPts val="2400"/>
              </a:lnSpc>
              <a:spcBef>
                <a:spcPct val="50000"/>
              </a:spcBef>
            </a:pPr>
            <a:r>
              <a:rPr lang="en-US" sz="1800" b="1" kern="0" dirty="0" smtClean="0"/>
              <a:t>FAA granting Section 333 exemptions for commercial use and testing of UAS</a:t>
            </a:r>
          </a:p>
          <a:p>
            <a:pPr>
              <a:lnSpc>
                <a:spcPts val="2400"/>
              </a:lnSpc>
              <a:spcBef>
                <a:spcPct val="50000"/>
              </a:spcBef>
            </a:pPr>
            <a:r>
              <a:rPr lang="en-US" sz="1800" b="1" kern="0" dirty="0" smtClean="0"/>
              <a:t>FAA will require most drones to be registered by year-end 2015.</a:t>
            </a:r>
          </a:p>
          <a:p>
            <a:pPr>
              <a:lnSpc>
                <a:spcPts val="2400"/>
              </a:lnSpc>
              <a:spcBef>
                <a:spcPct val="50000"/>
              </a:spcBef>
            </a:pPr>
            <a:r>
              <a:rPr lang="en-US" sz="1800" b="1" kern="0" dirty="0" smtClean="0"/>
              <a:t>At least 5 insurers have received permission to test</a:t>
            </a:r>
          </a:p>
          <a:p>
            <a:pPr>
              <a:lnSpc>
                <a:spcPts val="2400"/>
              </a:lnSpc>
              <a:spcBef>
                <a:spcPct val="50000"/>
              </a:spcBef>
            </a:pPr>
            <a:r>
              <a:rPr lang="en-US" sz="1800" b="1" kern="0" dirty="0" smtClean="0"/>
              <a:t>Wide variety of applications: claims, pre-event property inspections…</a:t>
            </a:r>
          </a:p>
          <a:p>
            <a:pPr>
              <a:lnSpc>
                <a:spcPts val="2400"/>
              </a:lnSpc>
              <a:spcBef>
                <a:spcPct val="50000"/>
              </a:spcBef>
            </a:pPr>
            <a:r>
              <a:rPr lang="en-US" sz="1800" b="1" kern="0" dirty="0" smtClean="0"/>
              <a:t>Insurers partnering with construction industry to guide R&amp;D and regulation of UAV use via </a:t>
            </a:r>
            <a:r>
              <a:rPr lang="en-US" sz="1800" b="1" i="1" kern="0" dirty="0" smtClean="0"/>
              <a:t>Property Drone Consortium</a:t>
            </a:r>
            <a:r>
              <a:rPr lang="en-US" sz="1800" b="1" kern="0" dirty="0" smtClean="0"/>
              <a:t>: </a:t>
            </a:r>
            <a:r>
              <a:rPr lang="en-US" sz="1800" b="1" kern="0" dirty="0" smtClean="0">
                <a:hlinkClick r:id="rId4"/>
              </a:rPr>
              <a:t>www.propertydrone.org</a:t>
            </a:r>
            <a:r>
              <a:rPr lang="en-US" sz="1800" b="1" kern="0" dirty="0" smtClean="0"/>
              <a:t> </a:t>
            </a:r>
          </a:p>
          <a:p>
            <a:pPr>
              <a:lnSpc>
                <a:spcPts val="2400"/>
              </a:lnSpc>
              <a:spcBef>
                <a:spcPct val="50000"/>
              </a:spcBef>
            </a:pPr>
            <a:endParaRPr lang="en-US" sz="1800" b="1" kern="0" dirty="0" smtClean="0"/>
          </a:p>
          <a:p>
            <a:pPr>
              <a:lnSpc>
                <a:spcPts val="2400"/>
              </a:lnSpc>
              <a:spcBef>
                <a:spcPct val="50000"/>
              </a:spcBef>
            </a:pPr>
            <a:endParaRPr lang="en-US" sz="1800" b="1" kern="0" dirty="0" smtClean="0"/>
          </a:p>
        </p:txBody>
      </p:sp>
      <p:pic>
        <p:nvPicPr>
          <p:cNvPr id="4" name="Picture 3"/>
          <p:cNvPicPr>
            <a:picLocks noChangeAspect="1"/>
          </p:cNvPicPr>
          <p:nvPr/>
        </p:nvPicPr>
        <p:blipFill>
          <a:blip r:embed="rId5"/>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2324395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143</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a:srcRect l="5259" t="8256" r="10301" b="-244"/>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1460168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144</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t>Source: </a:t>
            </a:r>
            <a:r>
              <a:rPr lang="en-US" sz="1400" dirty="0" smtClean="0">
                <a:hlinkClick r:id="rId5"/>
              </a:rPr>
              <a:t>https</a:t>
            </a:r>
            <a:r>
              <a:rPr lang="en-US" sz="1400" dirty="0">
                <a:hlinkClick r:id="rId5"/>
              </a:rPr>
              <a:t>://nest.com/insurance-partners</a:t>
            </a:r>
            <a:r>
              <a:rPr lang="en-US" sz="1400" dirty="0" smtClean="0">
                <a:hlinkClick r:id="rId5"/>
              </a:rPr>
              <a:t>/</a:t>
            </a:r>
            <a:r>
              <a:rPr lang="en-US" sz="1400" dirty="0" smtClean="0"/>
              <a:t> accessed 11/1/15; </a:t>
            </a:r>
            <a:r>
              <a:rPr lang="en-US" sz="1400" dirty="0"/>
              <a:t>Insurance Information Institute </a:t>
            </a:r>
            <a:r>
              <a:rPr lang="en-US" sz="1400" dirty="0" smtClean="0"/>
              <a:t>research. </a:t>
            </a:r>
            <a:endParaRPr lang="en-US" sz="1400" dirty="0"/>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Nest is actively seeking to partner with insurers.  As of Nov. 1, 2015, Nest listed 2 insurance partners offering discounts in a number of states: American Family (MN) and Liberty Mutual (AL, CO, DE, IL, KY, ME, MN, PA, UT and WI)</a:t>
            </a:r>
            <a:endParaRPr lang="en-US" sz="1600" b="1" dirty="0">
              <a:solidFill>
                <a:schemeClr val="bg1"/>
              </a:solidFill>
            </a:endParaRPr>
          </a:p>
        </p:txBody>
      </p:sp>
    </p:spTree>
    <p:extLst>
      <p:ext uri="{BB962C8B-B14F-4D97-AF65-F5344CB8AC3E}">
        <p14:creationId xmlns:p14="http://schemas.microsoft.com/office/powerpoint/2010/main" val="12792188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145</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475" y="1143930"/>
            <a:ext cx="1429407" cy="1429407"/>
          </a:xfrm>
          <a:prstGeom prst="rect">
            <a:avLst/>
          </a:prstGeom>
        </p:spPr>
      </p:pic>
      <p:sp>
        <p:nvSpPr>
          <p:cNvPr id="9" name="TextBox 8"/>
          <p:cNvSpPr txBox="1"/>
          <p:nvPr/>
        </p:nvSpPr>
        <p:spPr>
          <a:xfrm>
            <a:off x="120650" y="6464498"/>
            <a:ext cx="8664575" cy="307777"/>
          </a:xfrm>
          <a:prstGeom prst="rect">
            <a:avLst/>
          </a:prstGeom>
          <a:noFill/>
        </p:spPr>
        <p:txBody>
          <a:bodyPr wrap="square" rtlCol="0">
            <a:spAutoFit/>
          </a:bodyPr>
          <a:lstStyle/>
          <a:p>
            <a:r>
              <a:rPr lang="en-US" sz="1400" dirty="0" smtClean="0"/>
              <a:t>Source:  </a:t>
            </a:r>
            <a:r>
              <a:rPr lang="en-US" sz="1400" dirty="0" smtClean="0">
                <a:hlinkClick r:id="rId4"/>
              </a:rPr>
              <a:t>https</a:t>
            </a:r>
            <a:r>
              <a:rPr lang="en-US" sz="1400" dirty="0">
                <a:hlinkClick r:id="rId4"/>
              </a:rPr>
              <a:t>://nest.com/insurance-partners</a:t>
            </a:r>
            <a:r>
              <a:rPr lang="en-US" sz="1400" dirty="0" smtClean="0">
                <a:hlinkClick r:id="rId4"/>
              </a:rPr>
              <a:t>/</a:t>
            </a:r>
            <a:r>
              <a:rPr lang="en-US" sz="1400" dirty="0" smtClean="0"/>
              <a:t> accessed 11/1/15; </a:t>
            </a:r>
            <a:r>
              <a:rPr lang="en-US" sz="1400" dirty="0"/>
              <a:t>Insurance Information Institute </a:t>
            </a:r>
            <a:r>
              <a:rPr lang="en-US" sz="1400" dirty="0" smtClean="0"/>
              <a:t>research. </a:t>
            </a:r>
            <a:endParaRPr lang="en-US" sz="1400" dirty="0"/>
          </a:p>
        </p:txBody>
      </p:sp>
      <p:pic>
        <p:nvPicPr>
          <p:cNvPr id="10" name="Picture 9"/>
          <p:cNvPicPr>
            <a:picLocks noChangeAspect="1"/>
          </p:cNvPicPr>
          <p:nvPr/>
        </p:nvPicPr>
        <p:blipFill rotWithShape="1">
          <a:blip r:embed="rId5"/>
          <a:srcRect l="9138" t="8742" r="18577" b="29675"/>
          <a:stretch/>
        </p:blipFill>
        <p:spPr>
          <a:xfrm>
            <a:off x="206763" y="1244819"/>
            <a:ext cx="6479627" cy="2932641"/>
          </a:xfrm>
          <a:prstGeom prst="rect">
            <a:avLst/>
          </a:prstGeom>
          <a:ln>
            <a:solidFill>
              <a:srgbClr val="28688C"/>
            </a:solidFill>
          </a:ln>
        </p:spPr>
      </p:pic>
      <p:pic>
        <p:nvPicPr>
          <p:cNvPr id="11" name="Picture 10"/>
          <p:cNvPicPr>
            <a:picLocks noChangeAspect="1"/>
          </p:cNvPicPr>
          <p:nvPr/>
        </p:nvPicPr>
        <p:blipFill rotWithShape="1">
          <a:blip r:embed="rId6"/>
          <a:srcRect l="3707" t="9717" r="8233" b="47200"/>
          <a:stretch/>
        </p:blipFill>
        <p:spPr>
          <a:xfrm>
            <a:off x="206763" y="4311484"/>
            <a:ext cx="8103476" cy="2106190"/>
          </a:xfrm>
          <a:prstGeom prst="rect">
            <a:avLst/>
          </a:prstGeom>
          <a:ln>
            <a:solidFill>
              <a:srgbClr val="28688C"/>
            </a:solidFill>
          </a:ln>
        </p:spPr>
      </p:pic>
      <p:sp>
        <p:nvSpPr>
          <p:cNvPr id="20" name="AutoShape 5"/>
          <p:cNvSpPr>
            <a:spLocks noChangeArrowheads="1"/>
          </p:cNvSpPr>
          <p:nvPr/>
        </p:nvSpPr>
        <p:spPr bwMode="blackWhite">
          <a:xfrm>
            <a:off x="7090057" y="2825258"/>
            <a:ext cx="1762244" cy="1101340"/>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Nest is selling its products via insurance partners</a:t>
            </a:r>
            <a:endParaRPr lang="en-US" sz="1600" b="1" dirty="0">
              <a:solidFill>
                <a:schemeClr val="bg1"/>
              </a:solidFill>
            </a:endParaRPr>
          </a:p>
        </p:txBody>
      </p:sp>
      <p:sp>
        <p:nvSpPr>
          <p:cNvPr id="2" name="Oval 1"/>
          <p:cNvSpPr/>
          <p:nvPr/>
        </p:nvSpPr>
        <p:spPr>
          <a:xfrm>
            <a:off x="3523205" y="2760838"/>
            <a:ext cx="3163185" cy="13381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320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146</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475" y="1143930"/>
            <a:ext cx="1429407" cy="1429407"/>
          </a:xfrm>
          <a:prstGeom prst="rect">
            <a:avLst/>
          </a:prstGeom>
        </p:spPr>
      </p:pic>
      <p:sp>
        <p:nvSpPr>
          <p:cNvPr id="9" name="TextBox 8"/>
          <p:cNvSpPr txBox="1"/>
          <p:nvPr/>
        </p:nvSpPr>
        <p:spPr>
          <a:xfrm>
            <a:off x="120650" y="6464498"/>
            <a:ext cx="8664575" cy="307777"/>
          </a:xfrm>
          <a:prstGeom prst="rect">
            <a:avLst/>
          </a:prstGeom>
          <a:noFill/>
        </p:spPr>
        <p:txBody>
          <a:bodyPr wrap="square" rtlCol="0">
            <a:spAutoFit/>
          </a:bodyPr>
          <a:lstStyle/>
          <a:p>
            <a:r>
              <a:rPr lang="en-US" sz="1400" dirty="0" smtClean="0"/>
              <a:t>Source:  </a:t>
            </a:r>
            <a:r>
              <a:rPr lang="en-US" sz="1400" dirty="0" smtClean="0">
                <a:hlinkClick r:id="rId4"/>
              </a:rPr>
              <a:t>https</a:t>
            </a:r>
            <a:r>
              <a:rPr lang="en-US" sz="1400" dirty="0">
                <a:hlinkClick r:id="rId4"/>
              </a:rPr>
              <a:t>://nest.com/insurance-partners</a:t>
            </a:r>
            <a:r>
              <a:rPr lang="en-US" sz="1400" dirty="0" smtClean="0">
                <a:hlinkClick r:id="rId4"/>
              </a:rPr>
              <a:t>/</a:t>
            </a:r>
            <a:r>
              <a:rPr lang="en-US" sz="1400" dirty="0" smtClean="0"/>
              <a:t> accessed 11/1/15; </a:t>
            </a:r>
            <a:r>
              <a:rPr lang="en-US" sz="1400" dirty="0"/>
              <a:t>Insurance Information Institute </a:t>
            </a:r>
            <a:r>
              <a:rPr lang="en-US" sz="1400" dirty="0" smtClean="0"/>
              <a:t>research. </a:t>
            </a:r>
            <a:endParaRPr lang="en-US" sz="1400" dirty="0"/>
          </a:p>
        </p:txBody>
      </p:sp>
      <p:sp>
        <p:nvSpPr>
          <p:cNvPr id="20" name="AutoShape 5"/>
          <p:cNvSpPr>
            <a:spLocks noChangeArrowheads="1"/>
          </p:cNvSpPr>
          <p:nvPr/>
        </p:nvSpPr>
        <p:spPr bwMode="blackWhite">
          <a:xfrm>
            <a:off x="7090057" y="2825258"/>
            <a:ext cx="1762244" cy="1101340"/>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Nest is selling its products via insurance partners</a:t>
            </a:r>
            <a:endParaRPr lang="en-US" sz="1600" b="1" dirty="0">
              <a:solidFill>
                <a:schemeClr val="bg1"/>
              </a:solidFill>
            </a:endParaRPr>
          </a:p>
        </p:txBody>
      </p:sp>
      <p:pic>
        <p:nvPicPr>
          <p:cNvPr id="2" name="Picture 1"/>
          <p:cNvPicPr>
            <a:picLocks noChangeAspect="1"/>
          </p:cNvPicPr>
          <p:nvPr/>
        </p:nvPicPr>
        <p:blipFill rotWithShape="1">
          <a:blip r:embed="rId5"/>
          <a:srcRect t="11175" r="3319" b="5822"/>
          <a:stretch/>
        </p:blipFill>
        <p:spPr>
          <a:xfrm>
            <a:off x="273050" y="1083768"/>
            <a:ext cx="6188019" cy="2822266"/>
          </a:xfrm>
          <a:prstGeom prst="rect">
            <a:avLst/>
          </a:prstGeom>
        </p:spPr>
      </p:pic>
      <p:pic>
        <p:nvPicPr>
          <p:cNvPr id="13" name="Picture 12"/>
          <p:cNvPicPr>
            <a:picLocks noChangeAspect="1"/>
          </p:cNvPicPr>
          <p:nvPr/>
        </p:nvPicPr>
        <p:blipFill rotWithShape="1">
          <a:blip r:embed="rId6"/>
          <a:srcRect l="9785" t="8012" r="11078" b="35517"/>
          <a:stretch/>
        </p:blipFill>
        <p:spPr>
          <a:xfrm>
            <a:off x="120650" y="4015044"/>
            <a:ext cx="7986732" cy="2487719"/>
          </a:xfrm>
          <a:prstGeom prst="rect">
            <a:avLst/>
          </a:prstGeom>
          <a:ln>
            <a:solidFill>
              <a:srgbClr val="28688C"/>
            </a:solidFill>
          </a:ln>
        </p:spPr>
      </p:pic>
      <p:sp>
        <p:nvSpPr>
          <p:cNvPr id="21" name="Oval 20"/>
          <p:cNvSpPr/>
          <p:nvPr/>
        </p:nvSpPr>
        <p:spPr>
          <a:xfrm>
            <a:off x="2032062" y="3661770"/>
            <a:ext cx="4163908" cy="102251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5552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147</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Information Collected, Addressing Privacy Concerns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547" y="1125536"/>
            <a:ext cx="1429407" cy="1429407"/>
          </a:xfrm>
          <a:prstGeom prst="rect">
            <a:avLst/>
          </a:prstGeom>
        </p:spPr>
      </p:pic>
      <p:sp>
        <p:nvSpPr>
          <p:cNvPr id="9" name="TextBox 8"/>
          <p:cNvSpPr txBox="1"/>
          <p:nvPr/>
        </p:nvSpPr>
        <p:spPr>
          <a:xfrm>
            <a:off x="53975" y="6191111"/>
            <a:ext cx="8664575" cy="523220"/>
          </a:xfrm>
          <a:prstGeom prst="rect">
            <a:avLst/>
          </a:prstGeom>
          <a:noFill/>
        </p:spPr>
        <p:txBody>
          <a:bodyPr wrap="square" rtlCol="0">
            <a:spAutoFit/>
          </a:bodyPr>
          <a:lstStyle/>
          <a:p>
            <a:r>
              <a:rPr lang="en-US" sz="1400" dirty="0" smtClean="0"/>
              <a:t>Source</a:t>
            </a:r>
            <a:r>
              <a:rPr lang="en-US" sz="1400" dirty="0"/>
              <a:t>:  </a:t>
            </a:r>
            <a:r>
              <a:rPr lang="en-US" sz="1400" dirty="0">
                <a:hlinkClick r:id="rId4"/>
              </a:rPr>
              <a:t>https://</a:t>
            </a:r>
            <a:r>
              <a:rPr lang="en-US" sz="1400" dirty="0" smtClean="0">
                <a:hlinkClick r:id="rId4"/>
              </a:rPr>
              <a:t>nest.com/support/article/When-I-enroll-in-Safety-Rewards-what-kind-of-data-is-shared-with-my-insurance-company</a:t>
            </a:r>
            <a:r>
              <a:rPr lang="en-US" sz="1400" dirty="0" smtClean="0"/>
              <a:t> accessed 11/1/15; </a:t>
            </a:r>
            <a:r>
              <a:rPr lang="en-US" sz="1400" dirty="0"/>
              <a:t>Insurance Information Institute </a:t>
            </a:r>
            <a:r>
              <a:rPr lang="en-US" sz="1400" dirty="0" smtClean="0"/>
              <a:t>research. </a:t>
            </a:r>
            <a:endParaRPr lang="en-US" sz="1400" dirty="0"/>
          </a:p>
        </p:txBody>
      </p:sp>
      <p:pic>
        <p:nvPicPr>
          <p:cNvPr id="10" name="Picture 9"/>
          <p:cNvPicPr>
            <a:picLocks noChangeAspect="1"/>
          </p:cNvPicPr>
          <p:nvPr/>
        </p:nvPicPr>
        <p:blipFill rotWithShape="1">
          <a:blip r:embed="rId5"/>
          <a:srcRect l="38233" t="8255" r="14051" b="6553"/>
          <a:stretch/>
        </p:blipFill>
        <p:spPr>
          <a:xfrm>
            <a:off x="120650" y="1094800"/>
            <a:ext cx="4770158" cy="4524540"/>
          </a:xfrm>
          <a:prstGeom prst="rect">
            <a:avLst/>
          </a:prstGeom>
          <a:ln>
            <a:solidFill>
              <a:srgbClr val="28688C"/>
            </a:solidFill>
          </a:ln>
        </p:spPr>
      </p:pic>
      <p:pic>
        <p:nvPicPr>
          <p:cNvPr id="11" name="Picture 10"/>
          <p:cNvPicPr>
            <a:picLocks noChangeAspect="1"/>
          </p:cNvPicPr>
          <p:nvPr/>
        </p:nvPicPr>
        <p:blipFill rotWithShape="1">
          <a:blip r:embed="rId6"/>
          <a:srcRect l="38362" t="8255" r="13922" b="20183"/>
          <a:stretch/>
        </p:blipFill>
        <p:spPr>
          <a:xfrm>
            <a:off x="4745519" y="2626533"/>
            <a:ext cx="4303231" cy="3428590"/>
          </a:xfrm>
          <a:prstGeom prst="rect">
            <a:avLst/>
          </a:prstGeom>
          <a:ln>
            <a:solidFill>
              <a:srgbClr val="28688C"/>
            </a:solidFill>
          </a:ln>
        </p:spPr>
      </p:pic>
      <p:sp>
        <p:nvSpPr>
          <p:cNvPr id="21" name="AutoShape 5"/>
          <p:cNvSpPr>
            <a:spLocks noChangeArrowheads="1"/>
          </p:cNvSpPr>
          <p:nvPr/>
        </p:nvSpPr>
        <p:spPr bwMode="blackWhite">
          <a:xfrm>
            <a:off x="5409721" y="1129578"/>
            <a:ext cx="1762244" cy="1197849"/>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Privacy, control of data concerns get significant attention</a:t>
            </a:r>
            <a:endParaRPr lang="en-US" sz="1600" b="1" dirty="0">
              <a:solidFill>
                <a:schemeClr val="bg1"/>
              </a:solidFill>
            </a:endParaRPr>
          </a:p>
        </p:txBody>
      </p:sp>
      <p:sp>
        <p:nvSpPr>
          <p:cNvPr id="2" name="Rectangle 1"/>
          <p:cNvSpPr/>
          <p:nvPr/>
        </p:nvSpPr>
        <p:spPr>
          <a:xfrm>
            <a:off x="209986" y="1066909"/>
            <a:ext cx="4362012" cy="6672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85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148</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Information Collected, Addressing Privacy Concerns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505" y="1123182"/>
            <a:ext cx="1429407" cy="1429407"/>
          </a:xfrm>
          <a:prstGeom prst="rect">
            <a:avLst/>
          </a:prstGeom>
        </p:spPr>
      </p:pic>
      <p:sp>
        <p:nvSpPr>
          <p:cNvPr id="9" name="TextBox 8"/>
          <p:cNvSpPr txBox="1"/>
          <p:nvPr/>
        </p:nvSpPr>
        <p:spPr>
          <a:xfrm>
            <a:off x="53975" y="6254175"/>
            <a:ext cx="8664575" cy="523220"/>
          </a:xfrm>
          <a:prstGeom prst="rect">
            <a:avLst/>
          </a:prstGeom>
          <a:noFill/>
        </p:spPr>
        <p:txBody>
          <a:bodyPr wrap="square" rtlCol="0">
            <a:spAutoFit/>
          </a:bodyPr>
          <a:lstStyle/>
          <a:p>
            <a:r>
              <a:rPr lang="en-US" sz="1400" dirty="0" smtClean="0"/>
              <a:t>Source</a:t>
            </a:r>
            <a:r>
              <a:rPr lang="en-US" sz="1400" dirty="0"/>
              <a:t>:  </a:t>
            </a:r>
            <a:r>
              <a:rPr lang="en-US" sz="1400" dirty="0">
                <a:hlinkClick r:id="rId4"/>
              </a:rPr>
              <a:t>https://</a:t>
            </a:r>
            <a:r>
              <a:rPr lang="en-US" sz="1400" dirty="0" smtClean="0">
                <a:hlinkClick r:id="rId4"/>
              </a:rPr>
              <a:t>nest.com/support/article/When-I-enroll-in-Safety-Rewards-what-kind-of-data-is-shared-with-my-insurance-company</a:t>
            </a:r>
            <a:r>
              <a:rPr lang="en-US" sz="1400" dirty="0" smtClean="0"/>
              <a:t> accessed 11/1/15; </a:t>
            </a:r>
            <a:r>
              <a:rPr lang="en-US" sz="1400" dirty="0"/>
              <a:t>Insurance Information Institute </a:t>
            </a:r>
            <a:r>
              <a:rPr lang="en-US" sz="1400" dirty="0" smtClean="0"/>
              <a:t>research. </a:t>
            </a:r>
            <a:endParaRPr lang="en-US" sz="1400" dirty="0"/>
          </a:p>
        </p:txBody>
      </p:sp>
      <p:pic>
        <p:nvPicPr>
          <p:cNvPr id="2" name="Picture 1"/>
          <p:cNvPicPr>
            <a:picLocks noChangeAspect="1"/>
          </p:cNvPicPr>
          <p:nvPr/>
        </p:nvPicPr>
        <p:blipFill rotWithShape="1">
          <a:blip r:embed="rId5"/>
          <a:srcRect l="38491" t="8985" r="14181" b="7126"/>
          <a:stretch/>
        </p:blipFill>
        <p:spPr>
          <a:xfrm>
            <a:off x="90051" y="1138866"/>
            <a:ext cx="4364097" cy="4109435"/>
          </a:xfrm>
          <a:prstGeom prst="rect">
            <a:avLst/>
          </a:prstGeom>
          <a:ln>
            <a:solidFill>
              <a:srgbClr val="28688C"/>
            </a:solidFill>
          </a:ln>
        </p:spPr>
      </p:pic>
      <p:pic>
        <p:nvPicPr>
          <p:cNvPr id="13" name="Picture 12"/>
          <p:cNvPicPr>
            <a:picLocks noChangeAspect="1"/>
          </p:cNvPicPr>
          <p:nvPr/>
        </p:nvPicPr>
        <p:blipFill rotWithShape="1">
          <a:blip r:embed="rId6"/>
          <a:srcRect l="38362" t="8498" r="14439" b="26268"/>
          <a:stretch/>
        </p:blipFill>
        <p:spPr>
          <a:xfrm>
            <a:off x="4295934" y="2736382"/>
            <a:ext cx="4784051" cy="3512673"/>
          </a:xfrm>
          <a:prstGeom prst="rect">
            <a:avLst/>
          </a:prstGeom>
          <a:ln>
            <a:solidFill>
              <a:srgbClr val="28688C"/>
            </a:solidFill>
          </a:ln>
        </p:spPr>
      </p:pic>
      <p:sp>
        <p:nvSpPr>
          <p:cNvPr id="22" name="AutoShape 5"/>
          <p:cNvSpPr>
            <a:spLocks noChangeArrowheads="1"/>
          </p:cNvSpPr>
          <p:nvPr/>
        </p:nvSpPr>
        <p:spPr bwMode="blackWhite">
          <a:xfrm>
            <a:off x="4995095" y="1125536"/>
            <a:ext cx="1762244" cy="1197849"/>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Privacy, control and security of data get significant attention</a:t>
            </a:r>
            <a:endParaRPr lang="en-US" sz="1600" b="1" dirty="0">
              <a:solidFill>
                <a:schemeClr val="bg1"/>
              </a:solidFill>
            </a:endParaRPr>
          </a:p>
        </p:txBody>
      </p:sp>
      <p:sp>
        <p:nvSpPr>
          <p:cNvPr id="20" name="Rectangle 19"/>
          <p:cNvSpPr/>
          <p:nvPr/>
        </p:nvSpPr>
        <p:spPr>
          <a:xfrm>
            <a:off x="92136" y="1131341"/>
            <a:ext cx="4362012" cy="10337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6908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Shifting Legal Liability &amp; </a:t>
            </a:r>
            <a:br>
              <a:rPr lang="en-US" sz="4000" dirty="0" smtClean="0">
                <a:solidFill>
                  <a:schemeClr val="bg1"/>
                </a:solidFill>
              </a:rPr>
            </a:br>
            <a:r>
              <a:rPr lang="en-US" sz="4000" dirty="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9EA8326-E0BB-47F3-B0D5-B3683532536C}" type="slidenum">
              <a:rPr lang="en-US" altLang="en-US" sz="900" smtClean="0">
                <a:solidFill>
                  <a:srgbClr val="000000"/>
                </a:solidFill>
              </a:rPr>
              <a:pPr>
                <a:lnSpc>
                  <a:spcPct val="85000"/>
                </a:lnSpc>
                <a:spcBef>
                  <a:spcPct val="20000"/>
                </a:spcBef>
                <a:buClrTx/>
                <a:buFontTx/>
                <a:buNone/>
              </a:pPr>
              <a:t>15</a:t>
            </a:fld>
            <a:endParaRPr lang="en-US" altLang="en-US" sz="900" smtClean="0">
              <a:solidFill>
                <a:srgbClr val="000000"/>
              </a:solidFill>
            </a:endParaRPr>
          </a:p>
        </p:txBody>
      </p:sp>
      <p:sp>
        <p:nvSpPr>
          <p:cNvPr id="35843"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2012 (1)</a:t>
            </a:r>
          </a:p>
        </p:txBody>
      </p:sp>
      <p:graphicFrame>
        <p:nvGraphicFramePr>
          <p:cNvPr id="2098375" name="Group 199"/>
          <p:cNvGraphicFramePr>
            <a:graphicFrameLocks noGrp="1"/>
          </p:cNvGraphicFramePr>
          <p:nvPr>
            <p:extLst>
              <p:ext uri="{D42A27DB-BD31-4B8C-83A1-F6EECF244321}">
                <p14:modId xmlns:p14="http://schemas.microsoft.com/office/powerpoint/2010/main" val="705401311"/>
              </p:ext>
            </p:extLst>
          </p:nvPr>
        </p:nvGraphicFramePr>
        <p:xfrm>
          <a:off x="598488" y="1874838"/>
          <a:ext cx="7519987" cy="2944153"/>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600" b="1" i="1" u="none" strike="noStrike" dirty="0">
                          <a:solidFill>
                            <a:schemeClr val="accent2"/>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600" b="1" i="1" u="none" strike="noStrike" dirty="0">
                          <a:solidFill>
                            <a:srgbClr val="000000"/>
                          </a:solidFill>
                          <a:effectLst/>
                          <a:latin typeface="Arial" panose="020B0604020202020204" pitchFamily="34" charset="0"/>
                        </a:rPr>
                        <a:t>$2,084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effectLst/>
                          <a:latin typeface="Arial" panose="020B0604020202020204" pitchFamily="34" charset="0"/>
                        </a:rPr>
                        <a:t>$538</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1,742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567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Texas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1,661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580</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1,501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631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1,314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648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baseline="0" dirty="0">
                          <a:solidFill>
                            <a:schemeClr val="tx1"/>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1,233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691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1,160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721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effectLst/>
                          <a:latin typeface="Arial" panose="020B0604020202020204" pitchFamily="34" charset="0"/>
                        </a:rPr>
                        <a:t>New York</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741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©2014 National Association of Insurance Commissioners (NAIC). Reprinted with permission. Further reprint or distribution strictly prohibited without written permission of NAIC.</a:t>
            </a:r>
          </a:p>
        </p:txBody>
      </p:sp>
      <p:sp>
        <p:nvSpPr>
          <p:cNvPr id="35932"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Florida ranked as the most expensive state for homeowners insurance in 2012, with an average expenditure of $2,084.</a:t>
            </a:r>
          </a:p>
        </p:txBody>
      </p:sp>
    </p:spTree>
    <p:extLst>
      <p:ext uri="{BB962C8B-B14F-4D97-AF65-F5344CB8AC3E}">
        <p14:creationId xmlns:p14="http://schemas.microsoft.com/office/powerpoint/2010/main" val="3661247283"/>
      </p:ext>
    </p:extLst>
  </p:cSld>
  <p:clrMapOvr>
    <a:masterClrMapping/>
  </p:clrMapOvr>
  <p:transition>
    <p:wipe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150</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506"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1800" dirty="0" smtClean="0"/>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151</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152</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
        <p:nvSpPr>
          <p:cNvPr id="100" name="AutoShape 6"/>
          <p:cNvSpPr>
            <a:spLocks noChangeArrowheads="1"/>
          </p:cNvSpPr>
          <p:nvPr/>
        </p:nvSpPr>
        <p:spPr bwMode="blackWhite">
          <a:xfrm>
            <a:off x="3644548" y="3880900"/>
            <a:ext cx="2432203" cy="862096"/>
          </a:xfrm>
          <a:prstGeom prst="wedgeRectCallout">
            <a:avLst>
              <a:gd name="adj1" fmla="val 100979"/>
              <a:gd name="adj2" fmla="val 9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Assignment of Benefits issue looms large in FL</a:t>
            </a:r>
            <a:endParaRPr lang="en-US" b="1" dirty="0">
              <a:solidFill>
                <a:schemeClr val="bg1"/>
              </a:solidFill>
              <a:cs typeface="+mn-cs"/>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par>
                          <p:cTn id="14" fill="hold">
                            <p:stCondLst>
                              <p:cond delay="2200"/>
                            </p:stCondLst>
                            <p:childTnLst>
                              <p:par>
                                <p:cTn id="15" presetID="22" presetClass="entr" presetSubtype="2" fill="hold" grpId="0" nodeType="afterEffect">
                                  <p:stCondLst>
                                    <p:cond delay="700"/>
                                  </p:stCondLst>
                                  <p:childTnLst>
                                    <p:set>
                                      <p:cBhvr>
                                        <p:cTn id="16" dur="1" fill="hold">
                                          <p:stCondLst>
                                            <p:cond delay="0"/>
                                          </p:stCondLst>
                                        </p:cTn>
                                        <p:tgtEl>
                                          <p:spTgt spid="100"/>
                                        </p:tgtEl>
                                        <p:attrNameLst>
                                          <p:attrName>style.visibility</p:attrName>
                                        </p:attrNameLst>
                                      </p:cBhvr>
                                      <p:to>
                                        <p:strVal val="visible"/>
                                      </p:to>
                                    </p:set>
                                    <p:animEffect transition="in" filter="wipe(right)">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153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3503160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349"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22520"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3779127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        Financial Performance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a:t>
            </a:r>
            <a:r>
              <a:rPr lang="en-US" altLang="en-US" dirty="0" smtClean="0">
                <a:latin typeface="Arial" panose="020B0604020202020204" pitchFamily="34" charset="0"/>
              </a:rPr>
              <a:t>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6314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CURRENT ISSUES IN AUTO INSURANCE</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35421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Price Optimization</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Attacks on Underwriting Criteria</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extLst>
      <p:ext uri="{BB962C8B-B14F-4D97-AF65-F5344CB8AC3E}">
        <p14:creationId xmlns:p14="http://schemas.microsoft.com/office/powerpoint/2010/main" val="5001652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22</a:t>
            </a:fld>
            <a:endParaRPr lang="en-US" sz="900"/>
          </a:p>
        </p:txBody>
      </p:sp>
      <p:sp>
        <p:nvSpPr>
          <p:cNvPr id="65541" name="Rectangle 2"/>
          <p:cNvSpPr>
            <a:spLocks noGrp="1" noChangeArrowheads="1"/>
          </p:cNvSpPr>
          <p:nvPr>
            <p:ph type="title" idx="4294967295"/>
          </p:nvPr>
        </p:nvSpPr>
        <p:spPr>
          <a:xfrm>
            <a:off x="118144" y="90488"/>
            <a:ext cx="7699330" cy="860425"/>
          </a:xfrm>
        </p:spPr>
        <p:txBody>
          <a:bodyPr/>
          <a:lstStyle/>
          <a:p>
            <a:r>
              <a:rPr lang="en-US" dirty="0" smtClean="0"/>
              <a:t>Price Optimization: The Latest</a:t>
            </a:r>
            <a:endParaRPr lang="en-US" dirty="0"/>
          </a:p>
        </p:txBody>
      </p:sp>
      <p:sp>
        <p:nvSpPr>
          <p:cNvPr id="1922051" name="Rectangle 3"/>
          <p:cNvSpPr>
            <a:spLocks noGrp="1" noChangeArrowheads="1"/>
          </p:cNvSpPr>
          <p:nvPr>
            <p:ph type="body" idx="4294967295"/>
          </p:nvPr>
        </p:nvSpPr>
        <p:spPr>
          <a:xfrm>
            <a:off x="107488" y="1018426"/>
            <a:ext cx="8863988" cy="4652963"/>
          </a:xfrm>
        </p:spPr>
        <p:txBody>
          <a:bodyPr/>
          <a:lstStyle/>
          <a:p>
            <a:r>
              <a:rPr lang="en-US" sz="2000" b="1" dirty="0" smtClean="0"/>
              <a:t>Significant Discussion of Price Optimization Issue in Recent Months</a:t>
            </a:r>
          </a:p>
          <a:p>
            <a:r>
              <a:rPr lang="en-US" sz="2000" b="1" dirty="0" smtClean="0"/>
              <a:t>15</a:t>
            </a:r>
            <a:r>
              <a:rPr lang="en-US" sz="2000" b="1" dirty="0" smtClean="0"/>
              <a:t> </a:t>
            </a:r>
            <a:r>
              <a:rPr lang="en-US" sz="2000" b="1" dirty="0" smtClean="0"/>
              <a:t>States Have Issued Bulletins Addressing Its </a:t>
            </a:r>
            <a:r>
              <a:rPr lang="en-US" sz="2000" b="1" dirty="0" smtClean="0"/>
              <a:t>Use (as of 12/1/15)</a:t>
            </a:r>
            <a:endParaRPr lang="en-US" sz="2000" b="1" dirty="0" smtClean="0"/>
          </a:p>
          <a:p>
            <a:pPr lvl="1"/>
            <a:r>
              <a:rPr lang="en-US" sz="1800" b="1" dirty="0" smtClean="0"/>
              <a:t>Requests for information in several other states</a:t>
            </a:r>
          </a:p>
          <a:p>
            <a:r>
              <a:rPr lang="en-US" sz="2000" b="1" dirty="0"/>
              <a:t>Each State Defines Price Optimization Differently</a:t>
            </a:r>
          </a:p>
          <a:p>
            <a:pPr lvl="1"/>
            <a:r>
              <a:rPr lang="en-US" sz="1800" b="1" dirty="0"/>
              <a:t>At least </a:t>
            </a:r>
            <a:r>
              <a:rPr lang="en-US" sz="1800" b="1" dirty="0" smtClean="0"/>
              <a:t>10 </a:t>
            </a:r>
            <a:r>
              <a:rPr lang="en-US" sz="1800" b="1" dirty="0"/>
              <a:t>definitions from states; NAIC, vendors and </a:t>
            </a:r>
            <a:r>
              <a:rPr lang="en-US" sz="1800" b="1" dirty="0" smtClean="0"/>
              <a:t>others</a:t>
            </a:r>
            <a:endParaRPr lang="en-US" sz="2000" b="1" dirty="0" smtClean="0"/>
          </a:p>
          <a:p>
            <a:r>
              <a:rPr lang="en-US" sz="2000" b="1" dirty="0" smtClean="0"/>
              <a:t>States’ Concerns Come Despite Absence </a:t>
            </a:r>
            <a:r>
              <a:rPr lang="en-US" sz="2000" b="1" dirty="0"/>
              <a:t>of A</a:t>
            </a:r>
            <a:r>
              <a:rPr lang="en-US" sz="2000" b="1" dirty="0" smtClean="0"/>
              <a:t>ny </a:t>
            </a:r>
            <a:r>
              <a:rPr lang="en-US" sz="2000" b="1" dirty="0"/>
              <a:t>D</a:t>
            </a:r>
            <a:r>
              <a:rPr lang="en-US" sz="2000" b="1" dirty="0" smtClean="0"/>
              <a:t>iscernable </a:t>
            </a:r>
            <a:r>
              <a:rPr lang="en-US" sz="2000" b="1" dirty="0"/>
              <a:t>or D</a:t>
            </a:r>
            <a:r>
              <a:rPr lang="en-US" sz="2000" b="1" dirty="0" smtClean="0"/>
              <a:t>etectable </a:t>
            </a:r>
            <a:r>
              <a:rPr lang="en-US" sz="2000" b="1" dirty="0"/>
              <a:t>M</a:t>
            </a:r>
            <a:r>
              <a:rPr lang="en-US" sz="2000" b="1" dirty="0" smtClean="0"/>
              <a:t>arket Disruptions</a:t>
            </a:r>
          </a:p>
          <a:p>
            <a:pPr lvl="1"/>
            <a:r>
              <a:rPr lang="en-US" sz="1800" b="1" dirty="0" smtClean="0"/>
              <a:t>Competition in auto insurance markets is intense, healthy and vigorous</a:t>
            </a:r>
          </a:p>
          <a:p>
            <a:pPr lvl="1"/>
            <a:r>
              <a:rPr lang="en-US" sz="1800" b="1" dirty="0" smtClean="0"/>
              <a:t>More than 99% of drivers are insured through the voluntary market</a:t>
            </a:r>
          </a:p>
          <a:p>
            <a:pPr lvl="1"/>
            <a:r>
              <a:rPr lang="en-US" sz="1800" b="1" dirty="0" smtClean="0"/>
              <a:t>Absence of consumer complaints</a:t>
            </a:r>
          </a:p>
          <a:p>
            <a:pPr lvl="1"/>
            <a:r>
              <a:rPr lang="en-US" sz="1800" b="1" dirty="0" smtClean="0"/>
              <a:t>High degree of consumer satisfaction with auto insurers</a:t>
            </a:r>
          </a:p>
          <a:p>
            <a:pPr lvl="1"/>
            <a:r>
              <a:rPr lang="en-US" sz="1800" b="1" dirty="0" smtClean="0"/>
              <a:t>Empowered Consumers:  Have more tools available today than ever before to help them shop, collect and compare prices</a:t>
            </a:r>
          </a:p>
          <a:p>
            <a:pPr lvl="1"/>
            <a:r>
              <a:rPr lang="en-US" sz="1800" b="1" i="1" dirty="0"/>
              <a:t>Rates are not inadequate, excessive or unfairly discriminatory</a:t>
            </a:r>
          </a:p>
          <a:p>
            <a:pPr marL="406400" lvl="1" indent="0">
              <a:buNone/>
            </a:pPr>
            <a:r>
              <a:rPr lang="en-US" sz="1800" b="1" dirty="0" smtClean="0"/>
              <a:t> </a:t>
            </a:r>
          </a:p>
        </p:txBody>
      </p:sp>
    </p:spTree>
    <p:extLst>
      <p:ext uri="{BB962C8B-B14F-4D97-AF65-F5344CB8AC3E}">
        <p14:creationId xmlns:p14="http://schemas.microsoft.com/office/powerpoint/2010/main" val="37454666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Actions: NCOIL Hearing Testimony </a:t>
            </a:r>
            <a:endParaRPr lang="en-US" dirty="0"/>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23</a:t>
            </a:fld>
            <a:endParaRPr lang="en-US" dirty="0">
              <a:solidFill>
                <a:srgbClr val="000000"/>
              </a:solidFill>
            </a:endParaRPr>
          </a:p>
        </p:txBody>
      </p:sp>
      <p:sp>
        <p:nvSpPr>
          <p:cNvPr id="15"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a:picLocks noChangeAspect="1"/>
          </p:cNvPicPr>
          <p:nvPr/>
        </p:nvPicPr>
        <p:blipFill>
          <a:blip r:embed="rId2"/>
          <a:stretch>
            <a:fillRect/>
          </a:stretch>
        </p:blipFill>
        <p:spPr>
          <a:xfrm>
            <a:off x="591042" y="1407319"/>
            <a:ext cx="3609975" cy="4676775"/>
          </a:xfrm>
          <a:prstGeom prst="rect">
            <a:avLst/>
          </a:prstGeom>
          <a:ln>
            <a:solidFill>
              <a:srgbClr val="2B7299"/>
            </a:solidFill>
          </a:ln>
        </p:spPr>
      </p:pic>
      <p:sp>
        <p:nvSpPr>
          <p:cNvPr id="17" name="AutoShape 38"/>
          <p:cNvSpPr>
            <a:spLocks noChangeArrowheads="1"/>
          </p:cNvSpPr>
          <p:nvPr/>
        </p:nvSpPr>
        <p:spPr bwMode="blackWhite">
          <a:xfrm>
            <a:off x="5704260" y="1630075"/>
            <a:ext cx="3120652" cy="3745965"/>
          </a:xfrm>
          <a:prstGeom prst="wedgeRectCallout">
            <a:avLst>
              <a:gd name="adj1" fmla="val -102714"/>
              <a:gd name="adj2" fmla="val 7400"/>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2000" b="1" dirty="0" smtClean="0">
                <a:solidFill>
                  <a:srgbClr val="FFFFFF"/>
                </a:solidFill>
                <a:cs typeface="Arial" charset="0"/>
              </a:rPr>
              <a:t>Testified as industry’s witness at July 17 National Conference of Insurance Legislators’ hearing on Price Optimization;</a:t>
            </a:r>
          </a:p>
          <a:p>
            <a:pPr algn="ctr" fontAlgn="base">
              <a:lnSpc>
                <a:spcPct val="100000"/>
              </a:lnSpc>
              <a:spcBef>
                <a:spcPct val="0"/>
              </a:spcBef>
              <a:spcAft>
                <a:spcPct val="0"/>
              </a:spcAft>
              <a:buClrTx/>
              <a:buFontTx/>
              <a:buNone/>
            </a:pPr>
            <a:endParaRPr lang="en-US" sz="2000" b="1" dirty="0">
              <a:solidFill>
                <a:srgbClr val="FFFFFF"/>
              </a:solidFill>
              <a:cs typeface="Arial" charset="0"/>
            </a:endParaRPr>
          </a:p>
          <a:p>
            <a:pPr algn="ctr" fontAlgn="base">
              <a:lnSpc>
                <a:spcPct val="100000"/>
              </a:lnSpc>
              <a:spcBef>
                <a:spcPct val="0"/>
              </a:spcBef>
              <a:spcAft>
                <a:spcPct val="0"/>
              </a:spcAft>
              <a:buClrTx/>
              <a:buFontTx/>
              <a:buNone/>
            </a:pPr>
            <a:r>
              <a:rPr lang="en-US" sz="2000" b="1" dirty="0" smtClean="0">
                <a:solidFill>
                  <a:srgbClr val="FFFFFF"/>
                </a:solidFill>
                <a:cs typeface="Arial" charset="0"/>
              </a:rPr>
              <a:t>Worked very closely with PCI, AIA, NAMIC and independent companies.</a:t>
            </a:r>
            <a:endParaRPr lang="en-US" sz="2000" b="1" dirty="0">
              <a:solidFill>
                <a:srgbClr val="FFFFFF"/>
              </a:solidFill>
              <a:cs typeface="Arial" charset="0"/>
            </a:endParaRPr>
          </a:p>
        </p:txBody>
      </p:sp>
    </p:spTree>
    <p:extLst>
      <p:ext uri="{BB962C8B-B14F-4D97-AF65-F5344CB8AC3E}">
        <p14:creationId xmlns:p14="http://schemas.microsoft.com/office/powerpoint/2010/main" val="149353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Reports - #</a:t>
            </a:r>
            <a:r>
              <a:rPr lang="en-US" dirty="0" err="1" smtClean="0"/>
              <a:t>fixcarinsurance</a:t>
            </a:r>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8465" y="1600200"/>
            <a:ext cx="4038600" cy="3380625"/>
          </a:xfrm>
        </p:spPr>
      </p:pic>
      <p:sp>
        <p:nvSpPr>
          <p:cNvPr id="7" name="Content Placeholder 6"/>
          <p:cNvSpPr>
            <a:spLocks noGrp="1"/>
          </p:cNvSpPr>
          <p:nvPr>
            <p:ph sz="half" idx="2"/>
          </p:nvPr>
        </p:nvSpPr>
        <p:spPr/>
        <p:txBody>
          <a:bodyPr/>
          <a:lstStyle/>
          <a:p>
            <a:r>
              <a:rPr lang="en-US" dirty="0" smtClean="0"/>
              <a:t>CR’s complaint</a:t>
            </a:r>
          </a:p>
          <a:p>
            <a:pPr lvl="1"/>
            <a:r>
              <a:rPr lang="en-US" dirty="0"/>
              <a:t>Analyzed 2 billion quotes</a:t>
            </a:r>
          </a:p>
          <a:p>
            <a:pPr lvl="1"/>
            <a:r>
              <a:rPr lang="en-US" dirty="0" smtClean="0"/>
              <a:t>Price-setting is “shrouded in secrecy and rife with inequities”</a:t>
            </a:r>
          </a:p>
          <a:p>
            <a:pPr lvl="2"/>
            <a:r>
              <a:rPr lang="en-US" dirty="0" smtClean="0"/>
              <a:t>Credit Scoring</a:t>
            </a:r>
          </a:p>
          <a:p>
            <a:pPr lvl="2"/>
            <a:r>
              <a:rPr lang="en-US" dirty="0" smtClean="0"/>
              <a:t>Price Optimization</a:t>
            </a:r>
          </a:p>
          <a:p>
            <a:pPr lvl="1"/>
            <a:r>
              <a:rPr lang="en-US" dirty="0" smtClean="0"/>
              <a:t>“Little transparency and not enough fairness”</a:t>
            </a:r>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24</a:t>
            </a:fld>
            <a:endParaRPr lang="en-US"/>
          </a:p>
        </p:txBody>
      </p:sp>
      <p:sp>
        <p:nvSpPr>
          <p:cNvPr id="9" name="Rectangle 6"/>
          <p:cNvSpPr>
            <a:spLocks noChangeArrowheads="1"/>
          </p:cNvSpPr>
          <p:nvPr/>
        </p:nvSpPr>
        <p:spPr bwMode="blackWhite">
          <a:xfrm>
            <a:off x="478466" y="5187876"/>
            <a:ext cx="4038600" cy="9382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September Consumer Reports, Released July 30.</a:t>
            </a:r>
            <a:endParaRPr lang="en-US" sz="2000" b="1" dirty="0">
              <a:solidFill>
                <a:srgbClr val="FFFFFF"/>
              </a:solidFill>
            </a:endParaRPr>
          </a:p>
        </p:txBody>
      </p:sp>
    </p:spTree>
    <p:extLst>
      <p:ext uri="{BB962C8B-B14F-4D97-AF65-F5344CB8AC3E}">
        <p14:creationId xmlns:p14="http://schemas.microsoft.com/office/powerpoint/2010/main" val="603201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Reports: I.I.I Response</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25</a:t>
            </a:fld>
            <a:endParaRPr lang="en-US"/>
          </a:p>
        </p:txBody>
      </p:sp>
      <p:sp>
        <p:nvSpPr>
          <p:cNvPr id="3" name="Content Placeholder 2"/>
          <p:cNvSpPr>
            <a:spLocks noGrp="1"/>
          </p:cNvSpPr>
          <p:nvPr>
            <p:ph sz="half" idx="1"/>
          </p:nvPr>
        </p:nvSpPr>
        <p:spPr>
          <a:xfrm>
            <a:off x="4562475" y="1123441"/>
            <a:ext cx="4038600" cy="4525963"/>
          </a:xfrm>
        </p:spPr>
        <p:txBody>
          <a:bodyPr/>
          <a:lstStyle/>
          <a:p>
            <a:r>
              <a:rPr lang="en-US" dirty="0" smtClean="0"/>
              <a:t>Non-Driving </a:t>
            </a:r>
            <a:r>
              <a:rPr lang="en-US" dirty="0"/>
              <a:t>Factors </a:t>
            </a:r>
            <a:r>
              <a:rPr lang="en-US" dirty="0" smtClean="0"/>
              <a:t>Proved Effective, Have </a:t>
            </a:r>
            <a:r>
              <a:rPr lang="en-US" dirty="0"/>
              <a:t>Been Used for </a:t>
            </a:r>
            <a:r>
              <a:rPr lang="en-US" dirty="0" smtClean="0"/>
              <a:t>Decades</a:t>
            </a:r>
            <a:endParaRPr lang="en-US" dirty="0"/>
          </a:p>
          <a:p>
            <a:pPr lvl="2"/>
            <a:r>
              <a:rPr lang="en-US" dirty="0"/>
              <a:t>Gender</a:t>
            </a:r>
          </a:p>
          <a:p>
            <a:pPr lvl="2"/>
            <a:r>
              <a:rPr lang="en-US" dirty="0"/>
              <a:t>Territory</a:t>
            </a:r>
          </a:p>
          <a:p>
            <a:pPr lvl="2"/>
            <a:r>
              <a:rPr lang="en-US" dirty="0"/>
              <a:t>Age</a:t>
            </a:r>
          </a:p>
          <a:p>
            <a:pPr lvl="2"/>
            <a:r>
              <a:rPr lang="en-US" dirty="0" smtClean="0"/>
              <a:t>Grades</a:t>
            </a:r>
          </a:p>
          <a:p>
            <a:r>
              <a:rPr lang="en-US" dirty="0" smtClean="0"/>
              <a:t>Hundreds of Class Plan Filings Annually Reconfirm Their Value</a:t>
            </a:r>
          </a:p>
          <a:p>
            <a:pPr lvl="1"/>
            <a:endParaRPr lang="en-US" dirty="0"/>
          </a:p>
        </p:txBody>
      </p:sp>
      <p:pic>
        <p:nvPicPr>
          <p:cNvPr id="6" name="Picture 5"/>
          <p:cNvPicPr>
            <a:picLocks noChangeAspect="1"/>
          </p:cNvPicPr>
          <p:nvPr/>
        </p:nvPicPr>
        <p:blipFill>
          <a:blip r:embed="rId2"/>
          <a:stretch>
            <a:fillRect/>
          </a:stretch>
        </p:blipFill>
        <p:spPr>
          <a:xfrm>
            <a:off x="374473" y="1123441"/>
            <a:ext cx="3624439" cy="5318544"/>
          </a:xfrm>
          <a:prstGeom prst="rect">
            <a:avLst/>
          </a:prstGeom>
        </p:spPr>
      </p:pic>
    </p:spTree>
    <p:extLst>
      <p:ext uri="{BB962C8B-B14F-4D97-AF65-F5344CB8AC3E}">
        <p14:creationId xmlns:p14="http://schemas.microsoft.com/office/powerpoint/2010/main" val="243540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Recent Attacks on the Insurance Industry</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Why Are Critics Suddenly More Aggressive?</a:t>
            </a:r>
          </a:p>
        </p:txBody>
      </p:sp>
    </p:spTree>
    <p:extLst>
      <p:ext uri="{BB962C8B-B14F-4D97-AF65-F5344CB8AC3E}">
        <p14:creationId xmlns:p14="http://schemas.microsoft.com/office/powerpoint/2010/main" val="2822564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CFA’s Conclusion: The ‘Widow Penalty’</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27</a:t>
            </a:fld>
            <a:endParaRPr lang="en-US"/>
          </a:p>
        </p:txBody>
      </p:sp>
      <p:pic>
        <p:nvPicPr>
          <p:cNvPr id="5" name="Picture 4"/>
          <p:cNvPicPr>
            <a:picLocks noChangeAspect="1"/>
          </p:cNvPicPr>
          <p:nvPr/>
        </p:nvPicPr>
        <p:blipFill>
          <a:blip r:embed="rId2"/>
          <a:stretch>
            <a:fillRect/>
          </a:stretch>
        </p:blipFill>
        <p:spPr>
          <a:xfrm>
            <a:off x="274072" y="1310326"/>
            <a:ext cx="8505154" cy="4091233"/>
          </a:xfrm>
          <a:prstGeom prst="rect">
            <a:avLst/>
          </a:prstGeom>
        </p:spPr>
      </p:pic>
      <p:sp>
        <p:nvSpPr>
          <p:cNvPr id="6" name="TextBox 5"/>
          <p:cNvSpPr txBox="1"/>
          <p:nvPr/>
        </p:nvSpPr>
        <p:spPr>
          <a:xfrm>
            <a:off x="377072" y="5693790"/>
            <a:ext cx="8097625" cy="830997"/>
          </a:xfrm>
          <a:prstGeom prst="rect">
            <a:avLst/>
          </a:prstGeom>
          <a:noFill/>
        </p:spPr>
        <p:txBody>
          <a:bodyPr wrap="square" rtlCol="0">
            <a:spAutoFit/>
          </a:bodyPr>
          <a:lstStyle/>
          <a:p>
            <a:r>
              <a:rPr lang="en-US" sz="1200" dirty="0" smtClean="0"/>
              <a:t>“a </a:t>
            </a:r>
            <a:r>
              <a:rPr lang="en-US" sz="1200" dirty="0"/>
              <a:t>change in marital status from married to unmarried (through divorce or the death of a spouse) can cause a woman’s auto insurance premiums to rise as much as 226%—suggesting a </a:t>
            </a:r>
            <a:r>
              <a:rPr lang="en-US" sz="1200" dirty="0" smtClean="0"/>
              <a:t>‘widow penalty’ </a:t>
            </a:r>
            <a:r>
              <a:rPr lang="en-US" sz="1200" dirty="0"/>
              <a:t>that CFA director of insurance Bob Hunter said in a press teleconference Monday with executive director Stephen Brobeck is </a:t>
            </a:r>
            <a:r>
              <a:rPr lang="en-US" sz="1200" dirty="0" smtClean="0"/>
              <a:t>‘</a:t>
            </a:r>
            <a:r>
              <a:rPr lang="en-US" sz="1200" b="1" i="1" dirty="0" smtClean="0">
                <a:solidFill>
                  <a:srgbClr val="FF0000"/>
                </a:solidFill>
              </a:rPr>
              <a:t>immoral </a:t>
            </a:r>
            <a:r>
              <a:rPr lang="en-US" sz="1200" b="1" i="1" dirty="0">
                <a:solidFill>
                  <a:srgbClr val="FF0000"/>
                </a:solidFill>
              </a:rPr>
              <a:t>and should be stopped at once</a:t>
            </a:r>
            <a:r>
              <a:rPr lang="en-US" sz="1200" b="1" i="1" dirty="0" smtClean="0">
                <a:solidFill>
                  <a:srgbClr val="FF0000"/>
                </a:solidFill>
              </a:rPr>
              <a:t>.’”</a:t>
            </a:r>
            <a:endParaRPr lang="en-US" sz="1200" b="1" i="1" dirty="0">
              <a:solidFill>
                <a:srgbClr val="FF0000"/>
              </a:solidFill>
            </a:endParaRPr>
          </a:p>
        </p:txBody>
      </p:sp>
      <p:sp>
        <p:nvSpPr>
          <p:cNvPr id="7" name="Oval 6"/>
          <p:cNvSpPr/>
          <p:nvPr/>
        </p:nvSpPr>
        <p:spPr>
          <a:xfrm>
            <a:off x="1743959" y="5099901"/>
            <a:ext cx="1555422" cy="3016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75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28</a:t>
            </a:fld>
            <a:endParaRPr lang="en-US" smtClean="0"/>
          </a:p>
        </p:txBody>
      </p:sp>
      <p:sp>
        <p:nvSpPr>
          <p:cNvPr id="107525" name="Rectangle 2"/>
          <p:cNvSpPr>
            <a:spLocks noGrp="1" noChangeArrowheads="1"/>
          </p:cNvSpPr>
          <p:nvPr>
            <p:ph type="title"/>
          </p:nvPr>
        </p:nvSpPr>
        <p:spPr/>
        <p:txBody>
          <a:bodyPr/>
          <a:lstStyle/>
          <a:p>
            <a:r>
              <a:rPr lang="en-US" dirty="0" smtClean="0"/>
              <a:t>What’s Driving Attacks on the  Insurance Industry?</a:t>
            </a:r>
          </a:p>
        </p:txBody>
      </p:sp>
      <p:sp>
        <p:nvSpPr>
          <p:cNvPr id="1922051" name="Rectangle 3"/>
          <p:cNvSpPr>
            <a:spLocks noGrp="1" noChangeArrowheads="1"/>
          </p:cNvSpPr>
          <p:nvPr>
            <p:ph type="body" idx="1"/>
          </p:nvPr>
        </p:nvSpPr>
        <p:spPr>
          <a:xfrm>
            <a:off x="133023" y="1122456"/>
            <a:ext cx="8963025" cy="4652963"/>
          </a:xfrm>
        </p:spPr>
        <p:txBody>
          <a:bodyPr/>
          <a:lstStyle/>
          <a:p>
            <a:pPr>
              <a:lnSpc>
                <a:spcPct val="100000"/>
              </a:lnSpc>
              <a:spcBef>
                <a:spcPct val="50000"/>
              </a:spcBef>
            </a:pPr>
            <a:r>
              <a:rPr lang="en-US" sz="1800" b="1" dirty="0" smtClean="0"/>
              <a:t>Recent Surge in Attacks is Associated with Income Inequality Debate in the United States</a:t>
            </a:r>
          </a:p>
          <a:p>
            <a:pPr lvl="1">
              <a:lnSpc>
                <a:spcPct val="100000"/>
              </a:lnSpc>
            </a:pPr>
            <a:r>
              <a:rPr lang="en-US" sz="1600" dirty="0" smtClean="0"/>
              <a:t>Attacks not confined to auto insurance (e.g., Workers Comp, </a:t>
            </a:r>
            <a:r>
              <a:rPr lang="en-US" sz="1600" dirty="0"/>
              <a:t>H</a:t>
            </a:r>
            <a:r>
              <a:rPr lang="en-US" sz="1600" dirty="0" smtClean="0"/>
              <a:t>ealth)</a:t>
            </a:r>
          </a:p>
          <a:p>
            <a:pPr lvl="1">
              <a:lnSpc>
                <a:spcPct val="100000"/>
              </a:lnSpc>
            </a:pPr>
            <a:r>
              <a:rPr lang="en-US" sz="1600" dirty="0" smtClean="0"/>
              <a:t>Not confined to insurance (banks, lending in general, student loans)</a:t>
            </a:r>
          </a:p>
          <a:p>
            <a:pPr>
              <a:lnSpc>
                <a:spcPct val="100000"/>
              </a:lnSpc>
              <a:spcBef>
                <a:spcPct val="50000"/>
              </a:spcBef>
            </a:pPr>
            <a:r>
              <a:rPr lang="en-US" sz="1800" b="1" dirty="0" smtClean="0"/>
              <a:t>Politics, Economics, Regulation &amp; Demographics Are Principal Drivers</a:t>
            </a:r>
            <a:endParaRPr lang="en-US" sz="1600" dirty="0" smtClean="0"/>
          </a:p>
          <a:p>
            <a:pPr lvl="1">
              <a:lnSpc>
                <a:spcPct val="100000"/>
              </a:lnSpc>
            </a:pPr>
            <a:r>
              <a:rPr lang="en-US" sz="1600" dirty="0" smtClean="0"/>
              <a:t>CFA/CR and others (</a:t>
            </a:r>
            <a:r>
              <a:rPr lang="en-US" sz="1600" dirty="0" err="1" smtClean="0"/>
              <a:t>ProPublica</a:t>
            </a:r>
            <a:r>
              <a:rPr lang="en-US" sz="1600" dirty="0" smtClean="0"/>
              <a:t>) emboldened in current environment</a:t>
            </a:r>
          </a:p>
          <a:p>
            <a:pPr lvl="1">
              <a:lnSpc>
                <a:spcPct val="100000"/>
              </a:lnSpc>
            </a:pPr>
            <a:r>
              <a:rPr lang="en-US" sz="1600" dirty="0" smtClean="0"/>
              <a:t>Dodd-Frank Act stuffed with income inequality mandates and studies</a:t>
            </a:r>
          </a:p>
          <a:p>
            <a:pPr lvl="1">
              <a:lnSpc>
                <a:spcPct val="100000"/>
              </a:lnSpc>
            </a:pPr>
            <a:r>
              <a:rPr lang="en-US" sz="1600" dirty="0" smtClean="0"/>
              <a:t>FIO now studying auto insurance affordability; Wants to create index.</a:t>
            </a:r>
          </a:p>
          <a:p>
            <a:pPr lvl="1">
              <a:lnSpc>
                <a:spcPct val="100000"/>
              </a:lnSpc>
            </a:pPr>
            <a:r>
              <a:rPr lang="en-US" sz="1600" dirty="0" smtClean="0"/>
              <a:t>Definition of “fairness” is shifting</a:t>
            </a:r>
          </a:p>
          <a:p>
            <a:pPr>
              <a:lnSpc>
                <a:spcPct val="100000"/>
              </a:lnSpc>
              <a:spcBef>
                <a:spcPct val="50000"/>
              </a:spcBef>
            </a:pPr>
            <a:r>
              <a:rPr lang="en-US" sz="1800" b="1" dirty="0" smtClean="0"/>
              <a:t>CFA Has Been Able to Attack Certain Rating Factors Based on New Perception of Fairness (which is independent of actual risk)</a:t>
            </a:r>
          </a:p>
          <a:p>
            <a:pPr lvl="1">
              <a:lnSpc>
                <a:spcPct val="100000"/>
              </a:lnSpc>
            </a:pPr>
            <a:r>
              <a:rPr lang="en-US" sz="1600" b="1" dirty="0" smtClean="0"/>
              <a:t>Education		Occupation	Marital Status	Gender</a:t>
            </a:r>
          </a:p>
          <a:p>
            <a:pPr lvl="1">
              <a:lnSpc>
                <a:spcPct val="100000"/>
              </a:lnSpc>
            </a:pPr>
            <a:r>
              <a:rPr lang="en-US" sz="1600" b="1" dirty="0" smtClean="0"/>
              <a:t>Age		Credit Profile	Location		</a:t>
            </a:r>
            <a:r>
              <a:rPr lang="en-US" sz="1600" b="1" i="1" dirty="0" smtClean="0"/>
              <a:t>“Price Optimization”</a:t>
            </a:r>
          </a:p>
          <a:p>
            <a:pPr>
              <a:lnSpc>
                <a:spcPct val="100000"/>
              </a:lnSpc>
              <a:spcBef>
                <a:spcPct val="50000"/>
              </a:spcBef>
            </a:pPr>
            <a:r>
              <a:rPr lang="en-US" sz="1800" b="1" dirty="0" smtClean="0"/>
              <a:t>All of These Are Vulnerable to Attack in the Current Environment</a:t>
            </a:r>
          </a:p>
          <a:p>
            <a:pPr>
              <a:lnSpc>
                <a:spcPct val="100000"/>
              </a:lnSpc>
              <a:spcBef>
                <a:spcPct val="50000"/>
              </a:spcBef>
            </a:pPr>
            <a:r>
              <a:rPr lang="en-US" sz="1800" b="1" dirty="0" smtClean="0"/>
              <a:t>Infinite Number of Quotes </a:t>
            </a:r>
            <a:r>
              <a:rPr lang="en-US" sz="1800" b="1" dirty="0" err="1" smtClean="0"/>
              <a:t>Online</a:t>
            </a:r>
            <a:r>
              <a:rPr lang="en-US" sz="1800" b="1" dirty="0" err="1" smtClean="0">
                <a:sym typeface="Wingdings" panose="05000000000000000000" pitchFamily="2" charset="2"/>
              </a:rPr>
              <a:t>CFA</a:t>
            </a:r>
            <a:r>
              <a:rPr lang="en-US" sz="1800" b="1" dirty="0" smtClean="0">
                <a:sym typeface="Wingdings" panose="05000000000000000000" pitchFamily="2" charset="2"/>
              </a:rPr>
              <a:t> Uses to Highlight Perceived Inequities</a:t>
            </a:r>
            <a:endParaRPr lang="en-US" sz="1800" b="1" dirty="0" smtClean="0"/>
          </a:p>
        </p:txBody>
      </p:sp>
    </p:spTree>
    <p:extLst>
      <p:ext uri="{BB962C8B-B14F-4D97-AF65-F5344CB8AC3E}">
        <p14:creationId xmlns:p14="http://schemas.microsoft.com/office/powerpoint/2010/main" val="22497337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22051">
                                            <p:txEl>
                                              <p:pRg st="12" end="12"/>
                                            </p:txEl>
                                          </p:spTgt>
                                        </p:tgtEl>
                                        <p:attrNameLst>
                                          <p:attrName>style.visibility</p:attrName>
                                        </p:attrNameLst>
                                      </p:cBhvr>
                                      <p:to>
                                        <p:strVal val="visible"/>
                                      </p:to>
                                    </p:set>
                                    <p:animEffect transition="in" filter="wipe(left)">
                                      <p:cBhvr>
                                        <p:cTn id="51"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for Government Affairs Staff Attending NAIC Meeting </a:t>
            </a:r>
            <a:endParaRPr lang="en-US" dirty="0"/>
          </a:p>
        </p:txBody>
      </p:sp>
      <p:pic>
        <p:nvPicPr>
          <p:cNvPr id="8" name="Content Placeholder 7"/>
          <p:cNvPicPr>
            <a:picLocks noGrp="1" noChangeAspect="1"/>
          </p:cNvPicPr>
          <p:nvPr>
            <p:ph sz="half" idx="1"/>
          </p:nvPr>
        </p:nvPicPr>
        <p:blipFill>
          <a:blip r:embed="rId2"/>
          <a:stretch>
            <a:fillRect/>
          </a:stretch>
        </p:blipFill>
        <p:spPr>
          <a:xfrm>
            <a:off x="298451" y="1600200"/>
            <a:ext cx="3894898" cy="5133873"/>
          </a:xfrm>
          <a:prstGeom prst="rect">
            <a:avLst/>
          </a:prstGeom>
          <a:ln>
            <a:solidFill>
              <a:srgbClr val="2B7299"/>
            </a:solidFill>
          </a:ln>
        </p:spPr>
      </p:pic>
      <p:pic>
        <p:nvPicPr>
          <p:cNvPr id="9" name="Content Placeholder 8"/>
          <p:cNvPicPr>
            <a:picLocks noGrp="1" noChangeAspect="1"/>
          </p:cNvPicPr>
          <p:nvPr>
            <p:ph sz="half" idx="2"/>
          </p:nvPr>
        </p:nvPicPr>
        <p:blipFill>
          <a:blip r:embed="rId3"/>
          <a:stretch>
            <a:fillRect/>
          </a:stretch>
        </p:blipFill>
        <p:spPr>
          <a:xfrm>
            <a:off x="4903076" y="1600199"/>
            <a:ext cx="3899741" cy="5101247"/>
          </a:xfrm>
          <a:prstGeom prst="rect">
            <a:avLst/>
          </a:prstGeom>
          <a:ln>
            <a:solidFill>
              <a:srgbClr val="2B7299"/>
            </a:solidFill>
          </a:ln>
        </p:spPr>
      </p:pic>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165291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1991–2015:Q3 (Est.)</a:t>
            </a:r>
            <a:endParaRPr lang="en-US" dirty="0" smtClean="0">
              <a:latin typeface="Arial" panose="020B0604020202020204" pitchFamily="34" charset="0"/>
            </a:endParaRP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801794100"/>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3018" name="Chart" r:id="rId5" imgW="5810133" imgH="3365408" progId="MSGraph.Chart.8">
                  <p:embed followColorScheme="full"/>
                </p:oleObj>
              </mc:Choice>
              <mc:Fallback>
                <p:oleObj name="Chart" r:id="rId5" imgW="5810133" imgH="3365408"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43618333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23542" name="Chart" r:id="rId4" imgW="5626213" imgH="2438539" progId="MSGraph.Chart.8">
                  <p:embed followColorScheme="full"/>
                </p:oleObj>
              </mc:Choice>
              <mc:Fallback>
                <p:oleObj name="Chart" r:id="rId4" imgW="5626213" imgH="243853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a:t>
            </a:r>
            <a:r>
              <a:rPr lang="en-US" sz="1100" dirty="0" smtClean="0"/>
              <a:t>Q3.</a:t>
            </a:r>
            <a:endParaRPr lang="en-US" sz="1100" dirty="0" smtClean="0"/>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950592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524565"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416201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33</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October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25589"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33</a:t>
            </a:fld>
            <a:endParaRPr lang="en-US"/>
          </a:p>
        </p:txBody>
      </p:sp>
      <p:sp>
        <p:nvSpPr>
          <p:cNvPr id="14" name="Rectangle 7"/>
          <p:cNvSpPr>
            <a:spLocks noChangeArrowheads="1"/>
          </p:cNvSpPr>
          <p:nvPr/>
        </p:nvSpPr>
        <p:spPr bwMode="grayWhite">
          <a:xfrm>
            <a:off x="7819697" y="3657928"/>
            <a:ext cx="101245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442799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34</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526613" name="Chart" r:id="rId4" imgW="8439111" imgH="4314721" progId="MSGraph.Chart.8">
                  <p:embed followColorScheme="full"/>
                </p:oleObj>
              </mc:Choice>
              <mc:Fallback>
                <p:oleObj name="Chart" r:id="rId4" imgW="8439111" imgH="4314721"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0295988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27637"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3494342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36</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28661"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the 2020s,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(11/15 for 2015 and 2016; for 2017-2021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299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37</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29685" name="Chart" r:id="rId4" imgW="8296386" imgH="3847961" progId="MSGraph.Chart.8">
                  <p:embed followColorScheme="full"/>
                </p:oleObj>
              </mc:Choice>
              <mc:Fallback>
                <p:oleObj name="Chart" r:id="rId4" imgW="8296386" imgH="384796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11/15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454879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38</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a:t>
            </a:r>
            <a:r>
              <a:rPr lang="en-US" dirty="0" smtClean="0"/>
              <a:t>1990-2015:Q3*</a:t>
            </a:r>
            <a:endParaRPr lang="en-US" dirty="0" smtClean="0"/>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a:t>
            </a:r>
            <a:r>
              <a:rPr lang="en-US" sz="1100" dirty="0" smtClean="0"/>
              <a:t>Q3 2015 (preliminary)</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1657178327"/>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30710" name="Chart" r:id="rId4" imgW="5721502" imgH="2774788" progId="MSGraph.Chart.8">
                  <p:embed followColorScheme="full"/>
                </p:oleObj>
              </mc:Choice>
              <mc:Fallback>
                <p:oleObj name="Chart" r:id="rId4" imgW="5721502" imgH="277478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809201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1994–2015:Q2</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31733"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9756679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4</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883571768"/>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090"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987925300"/>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2758" name="Chart" r:id="rId5" imgW="5505541" imgH="3689188" progId="MSGraph.Chart.8">
                  <p:embed followColorScheme="full"/>
                </p:oleObj>
              </mc:Choice>
              <mc:Fallback>
                <p:oleObj name="Chart" r:id="rId5" imgW="5505541" imgH="368918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t>
            </a:r>
            <a:r>
              <a:rPr lang="en-US" sz="1100" dirty="0" smtClean="0">
                <a:solidFill>
                  <a:srgbClr val="000000"/>
                </a:solidFill>
              </a:rPr>
              <a:t>Dec. 1</a:t>
            </a:r>
            <a:r>
              <a:rPr lang="en-US" sz="1100" dirty="0" smtClean="0">
                <a:solidFill>
                  <a:srgbClr val="000000"/>
                </a:solidFill>
              </a:rPr>
              <a:t>, </a:t>
            </a:r>
            <a:r>
              <a:rPr lang="en-US" sz="1100" dirty="0" smtClean="0">
                <a:solidFill>
                  <a:srgbClr val="000000"/>
                </a:solidFill>
              </a:rPr>
              <a:t>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93234" y="4869432"/>
            <a:ext cx="772370" cy="542954"/>
          </a:xfrm>
          <a:prstGeom prst="wedgeRectCallout">
            <a:avLst>
              <a:gd name="adj1" fmla="val 28255"/>
              <a:gd name="adj2" fmla="val -183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4132811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41</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33781" name="Chart" r:id="rId4" imgW="8620118" imgH="3771900" progId="MSGraph.Chart.8">
                  <p:embed followColorScheme="full"/>
                </p:oleObj>
              </mc:Choice>
              <mc:Fallback>
                <p:oleObj name="Chart" r:id="rId4" imgW="8620118" imgH="377190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extLst>
      <p:ext uri="{BB962C8B-B14F-4D97-AF65-F5344CB8AC3E}">
        <p14:creationId xmlns:p14="http://schemas.microsoft.com/office/powerpoint/2010/main" val="895076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42</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500383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Alternative Capital Impacts?</a:t>
            </a:r>
            <a:r>
              <a:rPr lang="en-US" sz="4000" b="1" dirty="0" smtClean="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44</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987031264"/>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202"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6/30/15 stood at a near-record high $672.4B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45</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45</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210" name="Chart" r:id="rId3" imgW="8303472" imgH="4298052" progId="Excel.Chart.8">
                  <p:embed/>
                </p:oleObj>
              </mc:Choice>
              <mc:Fallback>
                <p:oleObj name="Chart" r:id="rId3" imgW="8303472" imgH="429805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1997-2015:Q2</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48</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Appears to Be Slowing Down in 2015 from 2014’s Record Pace.  Lower Yields on Bonds Explain Some of the Contraction.</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49</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113282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5</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a:t>
            </a:r>
            <a:r>
              <a:rPr lang="en-US" dirty="0" smtClean="0"/>
              <a:t>2001–2015:Q3  (Est.)*</a:t>
            </a:r>
            <a:endParaRPr lang="en-US" dirty="0" smtClean="0"/>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386028117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658" name="Chart" r:id="rId5" imgW="5689461" imgH="2419419" progId="MSGraph.Chart.8">
                  <p:embed followColorScheme="full"/>
                </p:oleObj>
              </mc:Choice>
              <mc:Fallback>
                <p:oleObj name="Chart" r:id="rId5" imgW="5689461" imgH="2419419"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51</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658"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 and Over Time, But…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53</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130917133"/>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711" name="Chart" r:id="rId4" imgW="5727743" imgH="3047861" progId="MSGraph.Chart.8">
                  <p:embed followColorScheme="full"/>
                </p:oleObj>
              </mc:Choice>
              <mc:Fallback>
                <p:oleObj name="Chart" r:id="rId4" imgW="5727743" imgH="3047861"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a:t>
            </a:r>
            <a:r>
              <a:rPr lang="en-US" altLang="en-US" dirty="0" smtClean="0">
                <a:latin typeface="Arial" panose="020B0604020202020204" pitchFamily="34" charset="0"/>
              </a:rPr>
              <a:t>1971—2015:Q3P</a:t>
            </a:r>
            <a:endParaRPr lang="en-US" altLang="en-US" dirty="0" smtClean="0">
              <a:latin typeface="Arial" panose="020B0604020202020204" pitchFamily="34" charset="0"/>
            </a:endParaRP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2015:Q3: 3</a:t>
            </a:r>
            <a:r>
              <a:rPr lang="en-US" sz="1400" b="1" dirty="0" smtClean="0">
                <a:solidFill>
                  <a:srgbClr val="FFFFFF"/>
                </a:solidFill>
                <a:latin typeface="Arial "/>
              </a:rPr>
              <a:t>.1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2016F: 4.0%</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2017F: 3.8%</a:t>
            </a:r>
            <a:endParaRPr lang="en-US" sz="1600" b="1" dirty="0">
              <a:solidFill>
                <a:schemeClr val="bg1"/>
              </a:solidFill>
              <a:cs typeface="+mn-cs"/>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82661"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a:t>
            </a:r>
            <a:r>
              <a:rPr lang="en-US" sz="1200" b="1" dirty="0" smtClean="0">
                <a:solidFill>
                  <a:srgbClr val="FFFFFF"/>
                </a:solidFill>
              </a:rPr>
              <a:t>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1367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340"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59378103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365"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102710"/>
              <a:gd name="adj2" fmla="val 8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483"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125357083"/>
              </p:ext>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339507"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4094162"/>
            <a:ext cx="784271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dirty="0">
                <a:solidFill>
                  <a:srgbClr val="225A7A"/>
                </a:solidFill>
              </a:rPr>
              <a:t>Personal Lines </a:t>
            </a:r>
            <a:r>
              <a:rPr lang="en-US" sz="4000" b="1" dirty="0" smtClean="0">
                <a:solidFill>
                  <a:srgbClr val="225A7A"/>
                </a:solidFill>
              </a:rPr>
              <a:t>Pricing Is </a:t>
            </a:r>
            <a:r>
              <a:rPr lang="en-US" sz="4000" b="1" dirty="0">
                <a:solidFill>
                  <a:srgbClr val="225A7A"/>
                </a:solidFill>
              </a:rPr>
              <a:t>Up</a:t>
            </a:r>
            <a:endParaRPr lang="en-US" sz="4000" b="1" i="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xfrm>
            <a:off x="-824734" y="6982688"/>
            <a:ext cx="1352550" cy="117725"/>
          </a:xfrm>
          <a:noFill/>
        </p:spPr>
        <p:txBody>
          <a:bodyPr/>
          <a:lstStyle/>
          <a:p>
            <a:r>
              <a:rPr lang="en-US" smtClean="0"/>
              <a:t>12/01/09 - 9pm</a:t>
            </a:r>
          </a:p>
        </p:txBody>
      </p:sp>
      <p:sp>
        <p:nvSpPr>
          <p:cNvPr id="2052" name="Rectangle 106"/>
          <p:cNvSpPr>
            <a:spLocks noGrp="1" noChangeArrowheads="1"/>
          </p:cNvSpPr>
          <p:nvPr>
            <p:ph type="ftr" sz="quarter" idx="11"/>
          </p:nvPr>
        </p:nvSpPr>
        <p:spPr>
          <a:xfrm>
            <a:off x="1785116" y="6982688"/>
            <a:ext cx="3752850" cy="117725"/>
          </a:xfrm>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xfrm>
            <a:off x="8199384" y="6428733"/>
            <a:ext cx="447675" cy="117725"/>
          </a:xfrm>
          <a:noFill/>
        </p:spPr>
        <p:txBody>
          <a:bodyPr/>
          <a:lstStyle/>
          <a:p>
            <a:fld id="{711F9022-1FFB-4FAE-BDFD-22A5219EA810}" type="slidenum">
              <a:rPr lang="en-US" smtClean="0"/>
              <a:pPr/>
              <a:t>6</a:t>
            </a:fld>
            <a:endParaRPr lang="en-US" dirty="0" smtClean="0"/>
          </a:p>
        </p:txBody>
      </p:sp>
      <p:sp>
        <p:nvSpPr>
          <p:cNvPr id="2054" name="Rectangle 2"/>
          <p:cNvSpPr>
            <a:spLocks noGrp="1" noChangeArrowheads="1"/>
          </p:cNvSpPr>
          <p:nvPr>
            <p:ph type="title"/>
          </p:nvPr>
        </p:nvSpPr>
        <p:spPr>
          <a:xfrm>
            <a:off x="232541" y="184861"/>
            <a:ext cx="7400925" cy="645319"/>
          </a:xfrm>
        </p:spPr>
        <p:txBody>
          <a:bodyPr/>
          <a:lstStyle/>
          <a:p>
            <a:r>
              <a:rPr lang="en-US" dirty="0" smtClean="0"/>
              <a:t>Auto &amp; Home vs. All Lines, Net Written</a:t>
            </a:r>
            <a:br>
              <a:rPr lang="en-US" dirty="0" smtClean="0"/>
            </a:br>
            <a:r>
              <a:rPr lang="en-US" dirty="0" smtClean="0"/>
              <a:t>Premium Growth, 2000–2018F</a:t>
            </a:r>
          </a:p>
        </p:txBody>
      </p:sp>
      <p:graphicFrame>
        <p:nvGraphicFramePr>
          <p:cNvPr id="2050" name="Object 3"/>
          <p:cNvGraphicFramePr>
            <a:graphicFrameLocks noChangeAspect="1"/>
          </p:cNvGraphicFramePr>
          <p:nvPr>
            <p:extLst/>
          </p:nvPr>
        </p:nvGraphicFramePr>
        <p:xfrm>
          <a:off x="496833" y="1939798"/>
          <a:ext cx="7926388" cy="4243387"/>
        </p:xfrm>
        <a:graphic>
          <a:graphicData uri="http://schemas.openxmlformats.org/presentationml/2006/ole">
            <mc:AlternateContent xmlns:mc="http://schemas.openxmlformats.org/markup-compatibility/2006">
              <mc:Choice xmlns:v="urn:schemas-microsoft-com:vml" Requires="v">
                <p:oleObj spid="_x0000_s28518435" name="Chart" r:id="rId4" imgW="10487201" imgH="5619819" progId="MSGraph.Chart.8">
                  <p:embed followColorScheme="full"/>
                </p:oleObj>
              </mc:Choice>
              <mc:Fallback>
                <p:oleObj name="Chart" r:id="rId4" imgW="10487201" imgH="5619819" progId="MSGraph.Chart.8">
                  <p:embed followColorScheme="full"/>
                  <p:pic>
                    <p:nvPicPr>
                      <p:cNvPr id="0" name=""/>
                      <p:cNvPicPr>
                        <a:picLocks noChangeAspect="1" noChangeArrowheads="1"/>
                      </p:cNvPicPr>
                      <p:nvPr/>
                    </p:nvPicPr>
                    <p:blipFill>
                      <a:blip r:embed="rId5"/>
                      <a:srcRect/>
                      <a:stretch>
                        <a:fillRect/>
                      </a:stretch>
                    </p:blipFill>
                    <p:spPr bwMode="gray">
                      <a:xfrm>
                        <a:off x="496833" y="1939798"/>
                        <a:ext cx="7926388" cy="424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90301" y="6183185"/>
            <a:ext cx="6091238" cy="491096"/>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r>
              <a:rPr lang="en-US" sz="825" dirty="0"/>
              <a:t>Sources: A.M. Best (2000-2014); </a:t>
            </a:r>
            <a:r>
              <a:rPr lang="en-US" sz="825" dirty="0" smtClean="0"/>
              <a:t>Conning/Insurance Information Institute </a:t>
            </a:r>
            <a:r>
              <a:rPr lang="en-US" sz="825" dirty="0"/>
              <a:t>(</a:t>
            </a:r>
            <a:r>
              <a:rPr lang="en-US" sz="825" dirty="0" smtClean="0"/>
              <a:t>2015F-2018F</a:t>
            </a:r>
            <a:r>
              <a:rPr lang="en-US" sz="825" dirty="0"/>
              <a:t>); Insurance Information Institute.</a:t>
            </a:r>
          </a:p>
        </p:txBody>
      </p:sp>
      <p:sp>
        <p:nvSpPr>
          <p:cNvPr id="2056" name="Text Box 5"/>
          <p:cNvSpPr txBox="1">
            <a:spLocks noChangeArrowheads="1"/>
          </p:cNvSpPr>
          <p:nvPr/>
        </p:nvSpPr>
        <p:spPr bwMode="auto">
          <a:xfrm>
            <a:off x="3057265" y="2622756"/>
            <a:ext cx="1388269" cy="614363"/>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900" b="1" u="sng" dirty="0"/>
              <a:t>Average 2000-2014</a:t>
            </a:r>
          </a:p>
          <a:p>
            <a:pPr algn="ctr">
              <a:lnSpc>
                <a:spcPct val="90000"/>
              </a:lnSpc>
              <a:spcBef>
                <a:spcPct val="10000"/>
              </a:spcBef>
            </a:pPr>
            <a:r>
              <a:rPr lang="en-US" sz="900" b="1" dirty="0">
                <a:solidFill>
                  <a:schemeClr val="accent1"/>
                </a:solidFill>
              </a:rPr>
              <a:t>Auto = 3.0%</a:t>
            </a:r>
          </a:p>
          <a:p>
            <a:pPr algn="ctr">
              <a:lnSpc>
                <a:spcPct val="90000"/>
              </a:lnSpc>
              <a:spcBef>
                <a:spcPct val="10000"/>
              </a:spcBef>
            </a:pPr>
            <a:r>
              <a:rPr lang="en-US" sz="900" b="1" dirty="0">
                <a:solidFill>
                  <a:srgbClr val="FFC000"/>
                </a:solidFill>
              </a:rPr>
              <a:t>Home = 6.4%</a:t>
            </a:r>
          </a:p>
          <a:p>
            <a:pPr algn="ctr">
              <a:lnSpc>
                <a:spcPct val="90000"/>
              </a:lnSpc>
              <a:spcBef>
                <a:spcPct val="10000"/>
              </a:spcBef>
            </a:pPr>
            <a:r>
              <a:rPr lang="en-US" sz="900" b="1" dirty="0">
                <a:solidFill>
                  <a:srgbClr val="C00000"/>
                </a:solidFill>
              </a:rPr>
              <a:t>All Lines = 3.8%</a:t>
            </a:r>
          </a:p>
        </p:txBody>
      </p:sp>
      <p:sp>
        <p:nvSpPr>
          <p:cNvPr id="1928198" name="AutoShape 6"/>
          <p:cNvSpPr>
            <a:spLocks noChangeArrowheads="1"/>
          </p:cNvSpPr>
          <p:nvPr/>
        </p:nvSpPr>
        <p:spPr bwMode="blackWhite">
          <a:xfrm>
            <a:off x="946918" y="1419950"/>
            <a:ext cx="3164681" cy="546497"/>
          </a:xfrm>
          <a:prstGeom prst="wedgeRectCallout">
            <a:avLst>
              <a:gd name="adj1" fmla="val 1136"/>
              <a:gd name="adj2" fmla="val 153687"/>
            </a:avLst>
          </a:prstGeom>
          <a:solidFill>
            <a:srgbClr val="FFC000"/>
          </a:solidFill>
          <a:ln w="28575" algn="ctr">
            <a:solidFill>
              <a:schemeClr val="bg1"/>
            </a:solidFill>
            <a:miter lim="800000"/>
            <a:headEnd/>
            <a:tailEnd/>
          </a:ln>
        </p:spPr>
        <p:txBody>
          <a:bodyPr tIns="68580" bIns="68580" anchor="ctr"/>
          <a:lstStyle/>
          <a:p>
            <a:pPr algn="ctr" eaLnBrk="0" hangingPunct="0">
              <a:lnSpc>
                <a:spcPct val="90000"/>
              </a:lnSpc>
              <a:spcBef>
                <a:spcPct val="50000"/>
              </a:spcBef>
              <a:buClr>
                <a:schemeClr val="bg1"/>
              </a:buClr>
              <a:buFont typeface="Wingdings" pitchFamily="2" charset="2"/>
              <a:buNone/>
            </a:pPr>
            <a:r>
              <a:rPr lang="en-US" sz="1050" b="1" dirty="0">
                <a:solidFill>
                  <a:schemeClr val="bg1"/>
                </a:solidFill>
              </a:rPr>
              <a:t>While homeowners insurance has grown faster than auto for many years, auto is generally more profitable, though not recently</a:t>
            </a:r>
          </a:p>
        </p:txBody>
      </p:sp>
    </p:spTree>
    <p:extLst>
      <p:ext uri="{BB962C8B-B14F-4D97-AF65-F5344CB8AC3E}">
        <p14:creationId xmlns:p14="http://schemas.microsoft.com/office/powerpoint/2010/main" val="3126565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60</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Sept.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4052864003"/>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330"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Sept. 2015 reading of 5.5%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 y="58956"/>
            <a:ext cx="7812799" cy="860425"/>
          </a:xfrm>
        </p:spPr>
        <p:txBody>
          <a:bodyPr/>
          <a:lstStyle/>
          <a:p>
            <a:r>
              <a:rPr lang="en-US" dirty="0" smtClean="0"/>
              <a:t>Commercial Lines Rate Change by Month (vs. Year Earlier), July 2001 – Oct. 2015</a:t>
            </a:r>
            <a:endParaRPr lang="en-US" dirty="0"/>
          </a:p>
        </p:txBody>
      </p:sp>
      <p:graphicFrame>
        <p:nvGraphicFramePr>
          <p:cNvPr id="9" name="Content Placeholder 8"/>
          <p:cNvGraphicFramePr>
            <a:graphicFrameLocks noGrp="1"/>
          </p:cNvGraphicFramePr>
          <p:nvPr>
            <p:ph idx="1"/>
            <p:extLst/>
          </p:nvPr>
        </p:nvGraphicFramePr>
        <p:xfrm>
          <a:off x="549275" y="1354684"/>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61</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Insurance Rate Changes Are Flat to Slightly Down</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7699375" y="1984827"/>
            <a:ext cx="1349375" cy="465641"/>
          </a:xfrm>
          <a:prstGeom prst="wedgeRectCallout">
            <a:avLst>
              <a:gd name="adj1" fmla="val 11137"/>
              <a:gd name="adj2" fmla="val 28165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Oct. 2015:   -2.0%</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76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62</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Down in Q3:2015;   EPL, D&amp;O and Commercial Saw Gains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534804" name="Chart" r:id="rId4" imgW="8315527" imgH="3771900" progId="MSGraph.Chart.8">
                  <p:embed followColorScheme="full"/>
                </p:oleObj>
              </mc:Choice>
              <mc:Fallback>
                <p:oleObj name="Chart" r:id="rId4" imgW="8315527" imgH="377190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 </a:t>
            </a:r>
            <a:r>
              <a:rPr lang="en-US" sz="1600" b="1" dirty="0" smtClean="0">
                <a:solidFill>
                  <a:srgbClr val="FFFFFF"/>
                </a:solidFill>
                <a:latin typeface="Arial" charset="0"/>
                <a:cs typeface="Arial" charset="0"/>
              </a:rPr>
              <a:t>rate increases are larger than any other line, followed by EPL and D&amp;O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584284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63</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871245"/>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64</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1990–2017F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290074363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283" name="Chart" r:id="rId4" imgW="8401245" imgH="3638481" progId="MSGraph.Chart.8">
                  <p:embed followColorScheme="full"/>
                </p:oleObj>
              </mc:Choice>
              <mc:Fallback>
                <p:oleObj name="Chart" r:id="rId4" imgW="8401245" imgH="3638481"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
        <p:nvSpPr>
          <p:cNvPr id="8" name="AutoShape 13"/>
          <p:cNvSpPr>
            <a:spLocks noChangeArrowheads="1"/>
          </p:cNvSpPr>
          <p:nvPr/>
        </p:nvSpPr>
        <p:spPr bwMode="blackWhite">
          <a:xfrm>
            <a:off x="4594122" y="2386708"/>
            <a:ext cx="1165122" cy="636784"/>
          </a:xfrm>
          <a:prstGeom prst="wedgeRectCallout">
            <a:avLst>
              <a:gd name="adj1" fmla="val 72538"/>
              <a:gd name="adj2" fmla="val 610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343170" y="2209728"/>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5635749" y="1587500"/>
            <a:ext cx="1366683" cy="813764"/>
          </a:xfrm>
          <a:prstGeom prst="wedgeRectCallout">
            <a:avLst>
              <a:gd name="adj1" fmla="val 46117"/>
              <a:gd name="adj2" fmla="val 109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(2015F-2017F).</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66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Highest 25 States</a:t>
            </a:r>
          </a:p>
        </p:txBody>
      </p:sp>
      <p:graphicFrame>
        <p:nvGraphicFramePr>
          <p:cNvPr id="1026" name="Object 3"/>
          <p:cNvGraphicFramePr>
            <a:graphicFrameLocks noGrp="1" noChangeAspect="1"/>
          </p:cNvGraphicFramePr>
          <p:nvPr>
            <p:ph idx="4294967295"/>
            <p:extLst/>
          </p:nvPr>
        </p:nvGraphicFramePr>
        <p:xfrm>
          <a:off x="0" y="1697038"/>
          <a:ext cx="9144000" cy="4740275"/>
        </p:xfrm>
        <a:graphic>
          <a:graphicData uri="http://schemas.openxmlformats.org/presentationml/2006/ole">
            <mc:AlternateContent xmlns:mc="http://schemas.openxmlformats.org/markup-compatibility/2006">
              <mc:Choice xmlns:v="urn:schemas-microsoft-com:vml" Requires="v">
                <p:oleObj spid="_x0000_s28511288"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97038"/>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3078726" y="1168400"/>
            <a:ext cx="2986548" cy="1067877"/>
          </a:xfrm>
          <a:prstGeom prst="wedgeRectCallout">
            <a:avLst>
              <a:gd name="adj1" fmla="val -98801"/>
              <a:gd name="adj2" fmla="val 421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MT had the worst loss ratio in 2014, followed by NE and SD…</a:t>
            </a:r>
            <a:endParaRPr lang="en-US" b="1" dirty="0">
              <a:solidFill>
                <a:schemeClr val="bg1"/>
              </a:solidFill>
            </a:endParaRPr>
          </a:p>
        </p:txBody>
      </p:sp>
    </p:spTree>
    <p:extLst>
      <p:ext uri="{BB962C8B-B14F-4D97-AF65-F5344CB8AC3E}">
        <p14:creationId xmlns:p14="http://schemas.microsoft.com/office/powerpoint/2010/main" val="2692218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67</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Lowest 25 States and DC</a:t>
            </a:r>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4257695010"/>
              </p:ext>
            </p:extLst>
          </p:nvPr>
        </p:nvGraphicFramePr>
        <p:xfrm>
          <a:off x="0" y="1703388"/>
          <a:ext cx="9144000" cy="4725987"/>
        </p:xfrm>
        <a:graphic>
          <a:graphicData uri="http://schemas.openxmlformats.org/presentationml/2006/ole">
            <mc:AlternateContent xmlns:mc="http://schemas.openxmlformats.org/markup-compatibility/2006">
              <mc:Choice xmlns:v="urn:schemas-microsoft-com:vml" Requires="v">
                <p:oleObj spid="_x0000_s28512312"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03388"/>
                        <a:ext cx="9144000"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225159" y="1173798"/>
            <a:ext cx="4260080" cy="1129553"/>
          </a:xfrm>
          <a:prstGeom prst="wedgeRectCallout">
            <a:avLst>
              <a:gd name="adj1" fmla="val 49326"/>
              <a:gd name="adj2" fmla="val 169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OK and FL had the best performances in 2014.  Traditionally high cat-loss states did well last year due to unusually low cat activity</a:t>
            </a:r>
            <a:endParaRPr lang="en-US" b="1" dirty="0">
              <a:solidFill>
                <a:schemeClr val="bg1"/>
              </a:solidFill>
            </a:endParaRPr>
          </a:p>
        </p:txBody>
      </p:sp>
    </p:spTree>
    <p:extLst>
      <p:ext uri="{BB962C8B-B14F-4D97-AF65-F5344CB8AC3E}">
        <p14:creationId xmlns:p14="http://schemas.microsoft.com/office/powerpoint/2010/main" val="3582676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66675" y="90488"/>
            <a:ext cx="7699375" cy="860425"/>
          </a:xfrm>
        </p:spPr>
        <p:txBody>
          <a:bodyPr/>
          <a:lstStyle/>
          <a:p>
            <a:r>
              <a:rPr lang="en-US" altLang="en-US" sz="2600" dirty="0" smtClean="0">
                <a:latin typeface="Arial" panose="020B0604020202020204" pitchFamily="34" charset="0"/>
              </a:rPr>
              <a:t>Florida Citizens Policy Count, 2003 – 2015* (Thousands)</a:t>
            </a:r>
          </a:p>
        </p:txBody>
      </p:sp>
      <p:sp>
        <p:nvSpPr>
          <p:cNvPr id="5127" name="Rectangle 4"/>
          <p:cNvSpPr>
            <a:spLocks noChangeArrowheads="1"/>
          </p:cNvSpPr>
          <p:nvPr/>
        </p:nvSpPr>
        <p:spPr bwMode="auto">
          <a:xfrm>
            <a:off x="0" y="6364288"/>
            <a:ext cx="9191625" cy="4937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smtClean="0">
                <a:latin typeface="Arial" charset="0"/>
              </a:rPr>
              <a:t>*As of October 6, 2015.  All other figures are as of Dec. 31.</a:t>
            </a:r>
            <a:endParaRPr lang="en-US" sz="1100" dirty="0">
              <a:latin typeface="Arial" charset="0"/>
            </a:endParaRPr>
          </a:p>
          <a:p>
            <a:pPr eaLnBrk="0" hangingPunct="0">
              <a:lnSpc>
                <a:spcPct val="85000"/>
              </a:lnSpc>
              <a:spcBef>
                <a:spcPct val="25000"/>
              </a:spcBef>
              <a:buClr>
                <a:schemeClr val="accent2"/>
              </a:buClr>
              <a:buFont typeface="Wingdings" pitchFamily="2" charset="2"/>
              <a:buNone/>
              <a:defRPr/>
            </a:pPr>
            <a:r>
              <a:rPr lang="en-US" sz="1250" dirty="0">
                <a:latin typeface="Arial" charset="0"/>
              </a:rPr>
              <a:t>Source: </a:t>
            </a:r>
            <a:r>
              <a:rPr lang="en-US" sz="1250" dirty="0" smtClean="0"/>
              <a:t>Florida Citizens </a:t>
            </a:r>
            <a:r>
              <a:rPr lang="en-US" sz="1250" dirty="0" smtClean="0">
                <a:hlinkClick r:id="rId4"/>
              </a:rPr>
              <a:t>https</a:t>
            </a:r>
            <a:r>
              <a:rPr lang="en-US" sz="1250" dirty="0">
                <a:hlinkClick r:id="rId4"/>
              </a:rPr>
              <a:t>://www.citizensfla.com/about/bookofbusiness</a:t>
            </a:r>
            <a:r>
              <a:rPr lang="en-US" sz="1250" dirty="0" smtClean="0">
                <a:hlinkClick r:id="rId4"/>
              </a:rPr>
              <a:t>/</a:t>
            </a:r>
            <a:r>
              <a:rPr lang="en-US" sz="1250" dirty="0" smtClean="0"/>
              <a:t>; </a:t>
            </a:r>
            <a:r>
              <a:rPr lang="en-US" sz="1250" dirty="0">
                <a:latin typeface="Arial" charset="0"/>
              </a:rPr>
              <a:t>Insurance Information Institute (I.I.I.).</a:t>
            </a:r>
          </a:p>
        </p:txBody>
      </p:sp>
      <p:graphicFrame>
        <p:nvGraphicFramePr>
          <p:cNvPr id="7170" name="Object 2"/>
          <p:cNvGraphicFramePr>
            <a:graphicFrameLocks/>
          </p:cNvGraphicFramePr>
          <p:nvPr>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514359" name="Chart" r:id="rId5" imgW="5638696" imgH="2876619" progId="MSGraph.Chart.8">
                  <p:embed followColorScheme="full"/>
                </p:oleObj>
              </mc:Choice>
              <mc:Fallback>
                <p:oleObj name="Chart" r:id="rId5" imgW="5638696" imgH="2876619" progId="MSGraph.Chart.8">
                  <p:embed followColorScheme="full"/>
                  <p:pic>
                    <p:nvPicPr>
                      <p:cNvPr id="0" name=""/>
                      <p:cNvPicPr>
                        <a:picLocks noChangeArrowheads="1"/>
                      </p:cNvPicPr>
                      <p:nvPr/>
                    </p:nvPicPr>
                    <p:blipFill>
                      <a:blip r:embed="rId6"/>
                      <a:srcRect/>
                      <a:stretch>
                        <a:fillRect/>
                      </a:stretch>
                    </p:blipFill>
                    <p:spPr bwMode="auto">
                      <a:xfrm>
                        <a:off x="280988" y="1230313"/>
                        <a:ext cx="849312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4980" name="Rectangle 4"/>
          <p:cNvSpPr>
            <a:spLocks noChangeArrowheads="1"/>
          </p:cNvSpPr>
          <p:nvPr/>
        </p:nvSpPr>
        <p:spPr bwMode="blackWhite">
          <a:xfrm>
            <a:off x="654049" y="5308600"/>
            <a:ext cx="8120063"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dirty="0" smtClean="0">
                <a:solidFill>
                  <a:srgbClr val="FFFFFF"/>
                </a:solidFill>
              </a:rPr>
              <a:t>A lack of major hurricanes, ample private sector/reinsurer capital and capital market interest—combined with structural changes to Citizens—have combined to take Citizens policy count and exposure to their lowest levels in many years</a:t>
            </a:r>
            <a:endParaRPr lang="en-US" altLang="en-US" sz="1600" b="1" dirty="0">
              <a:solidFill>
                <a:srgbClr val="FFFFFF"/>
              </a:solidFill>
            </a:endParaRPr>
          </a:p>
        </p:txBody>
      </p:sp>
      <p:sp>
        <p:nvSpPr>
          <p:cNvPr id="2" name="Right Arrow 1"/>
          <p:cNvSpPr/>
          <p:nvPr/>
        </p:nvSpPr>
        <p:spPr>
          <a:xfrm rot="2504873">
            <a:off x="6349999" y="2123441"/>
            <a:ext cx="2407920" cy="2743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17"/>
          <p:cNvSpPr>
            <a:spLocks noChangeArrowheads="1"/>
          </p:cNvSpPr>
          <p:nvPr/>
        </p:nvSpPr>
        <p:spPr bwMode="blackWhite">
          <a:xfrm>
            <a:off x="5411470" y="3453912"/>
            <a:ext cx="1828799" cy="1091665"/>
          </a:xfrm>
          <a:prstGeom prst="wedgeRectCallout">
            <a:avLst>
              <a:gd name="adj1" fmla="val 109709"/>
              <a:gd name="adj2" fmla="val 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Florida Citizen’s policy count is down by nearly 900,000 (61%) from its 2011 peak</a:t>
            </a:r>
            <a:endParaRPr lang="en-US" sz="1400" b="1" dirty="0">
              <a:solidFill>
                <a:schemeClr val="bg1"/>
              </a:solidFill>
            </a:endParaRPr>
          </a:p>
        </p:txBody>
      </p:sp>
    </p:spTree>
    <p:extLst>
      <p:ext uri="{BB962C8B-B14F-4D97-AF65-F5344CB8AC3E}">
        <p14:creationId xmlns:p14="http://schemas.microsoft.com/office/powerpoint/2010/main" val="2620557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p:stCondLst>
                              <p:cond delay="12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1586375478"/>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260"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7</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304"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70</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83674" name="Chart" r:id="rId4" imgW="8677125" imgH="3762340" progId="MSGraph.Chart.8">
                  <p:embed followColorScheme="full"/>
                </p:oleObj>
              </mc:Choice>
              <mc:Fallback>
                <p:oleObj name="Chart" r:id="rId4" imgW="867712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2015:Q2.</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22027352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92808463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542"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(2015-16F)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1990-2016F*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71</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1993–2017F</a:t>
            </a:r>
            <a:endParaRPr lang="en-US" baseline="30000" dirty="0" smtClean="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3582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(2015F-2017F); Insurance Information Institute.</a:t>
            </a:r>
            <a:endParaRPr lang="en-US" sz="1100" dirty="0"/>
          </a:p>
        </p:txBody>
      </p:sp>
    </p:spTree>
    <p:extLst>
      <p:ext uri="{BB962C8B-B14F-4D97-AF65-F5344CB8AC3E}">
        <p14:creationId xmlns:p14="http://schemas.microsoft.com/office/powerpoint/2010/main" val="40694068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2007–2017F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36852"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Tree>
    <p:extLst>
      <p:ext uri="{BB962C8B-B14F-4D97-AF65-F5344CB8AC3E}">
        <p14:creationId xmlns:p14="http://schemas.microsoft.com/office/powerpoint/2010/main" val="953599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2005–2017F</a:t>
            </a:r>
            <a:endParaRPr lang="en-US" baseline="30000" dirty="0" smtClean="0"/>
          </a:p>
        </p:txBody>
      </p:sp>
      <p:graphicFrame>
        <p:nvGraphicFramePr>
          <p:cNvPr id="50178" name="Object 3"/>
          <p:cNvGraphicFramePr>
            <a:graphicFrameLocks/>
          </p:cNvGraphicFramePr>
          <p:nvPr>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53787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31051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1995–2016F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3992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*2015F-2016F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Tree>
    <p:extLst>
      <p:ext uri="{BB962C8B-B14F-4D97-AF65-F5344CB8AC3E}">
        <p14:creationId xmlns:p14="http://schemas.microsoft.com/office/powerpoint/2010/main" val="3761259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2004–2017F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094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 Conning Research and Consulting (2015F-2017F).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Tree>
    <p:extLst>
      <p:ext uri="{BB962C8B-B14F-4D97-AF65-F5344CB8AC3E}">
        <p14:creationId xmlns:p14="http://schemas.microsoft.com/office/powerpoint/2010/main" val="3500379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3890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865336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78</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78</a:t>
            </a:fld>
            <a:endParaRPr lang="en-US"/>
          </a:p>
        </p:txBody>
      </p:sp>
    </p:spTree>
    <p:extLst>
      <p:ext uri="{BB962C8B-B14F-4D97-AF65-F5344CB8AC3E}">
        <p14:creationId xmlns:p14="http://schemas.microsoft.com/office/powerpoint/2010/main" val="2142232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4810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39886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935"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80</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549132"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80</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1345509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550156"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81</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7801455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82</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187084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3039888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159659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3702705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551180" name="Worksheet" r:id="rId3" imgW="8762844" imgH="4590842" progId="Excel.Sheet.8">
                  <p:embed/>
                </p:oleObj>
              </mc:Choice>
              <mc:Fallback>
                <p:oleObj name="Worksheet" r:id="rId3" imgW="8762844" imgH="4590842" progId="Excel.Sheet.8">
                  <p:embed/>
                  <p:pic>
                    <p:nvPicPr>
                      <p:cNvPr id="0" name=""/>
                      <p:cNvPicPr>
                        <a:picLocks noGrp="1" noChangeArrowheads="1"/>
                      </p:cNvPicPr>
                      <p:nvPr/>
                    </p:nvPicPr>
                    <p:blipFill>
                      <a:blip r:embed="rId4"/>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86</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498449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a:srcRect l="11618" t="23504" r="12606" b="7737"/>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0823244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2741704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89</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74330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425524239"/>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965"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552204"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229663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553228"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2882836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92</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554252" name="Worksheet" r:id="rId4" imgW="8753273" imgH="4886110" progId="Excel.Sheet.8">
                  <p:embed/>
                </p:oleObj>
              </mc:Choice>
              <mc:Fallback>
                <p:oleObj name="Worksheet" r:id="rId4" imgW="8753273" imgH="4886110" progId="Excel.Sheet.8">
                  <p:embed/>
                  <p:pic>
                    <p:nvPicPr>
                      <p:cNvPr id="0" name=""/>
                      <p:cNvPicPr>
                        <a:picLocks noChangeArrowheads="1"/>
                      </p:cNvPicPr>
                      <p:nvPr/>
                    </p:nvPicPr>
                    <p:blipFill>
                      <a:blip r:embed="rId5"/>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296225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a:srcRect l="13593" t="31606" r="7668" b="9708"/>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44896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94</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55276"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97128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95</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91018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556300"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2195693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557324"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918396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98</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520384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558348" name="Chart" r:id="rId5" imgW="8258103" imgH="5515079" progId="MSGraph.Chart.8">
                  <p:embed followColorScheme="full"/>
                </p:oleObj>
              </mc:Choice>
              <mc:Fallback>
                <p:oleObj name="Chart" r:id="rId5" imgW="8258103" imgH="5515079"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76744561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225005</TotalTime>
  <Words>11039</Words>
  <Application>Microsoft Office PowerPoint</Application>
  <PresentationFormat>On-screen Show (4:3)</PresentationFormat>
  <Paragraphs>1739</Paragraphs>
  <Slides>153</Slides>
  <Notes>133</Notes>
  <HiddenSlides>51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153</vt:i4>
      </vt:variant>
    </vt:vector>
  </HeadingPairs>
  <TitlesOfParts>
    <vt:vector size="165" baseType="lpstr">
      <vt:lpstr>ＭＳ Ｐゴシック</vt:lpstr>
      <vt:lpstr>Arial</vt:lpstr>
      <vt:lpstr>Arial </vt:lpstr>
      <vt:lpstr>Calibri</vt:lpstr>
      <vt:lpstr>Symbol</vt:lpstr>
      <vt:lpstr>Times New Roman</vt:lpstr>
      <vt:lpstr>Verdana</vt:lpstr>
      <vt:lpstr>Wingdings</vt:lpstr>
      <vt:lpstr>Default Design</vt:lpstr>
      <vt:lpstr>Microsoft Graph Chart</vt:lpstr>
      <vt:lpstr>Chart</vt:lpstr>
      <vt:lpstr>Worksheet</vt:lpstr>
      <vt:lpstr>Property &amp; Casualty Insurance Market Update Trends, Challenges &amp; Opportunities for 2016 and Beyond</vt:lpstr>
      <vt:lpstr>PowerPoint Presentation</vt:lpstr>
      <vt:lpstr>P/C Industry Net Income After Taxes 1991–2015:Q3 (Est.)</vt:lpstr>
      <vt:lpstr>ROE: Property/Casualty Insurance by Major Event, 1987–2015E</vt:lpstr>
      <vt:lpstr>P/C Insurance Industry  Combined Ratio, 2001–2015:Q3  (Est.)*</vt:lpstr>
      <vt:lpstr>Auto &amp; Home vs. All Lines, Net Written Premium Growth, 2000–2018F</vt:lpstr>
      <vt:lpstr>Distribution of Direct Premiums Written by Segment/Line, 2013</vt:lpstr>
      <vt:lpstr>RNW All Lines by State, 2004-2013 Average: Highest 25 States</vt:lpstr>
      <vt:lpstr>PowerPoint Presentation</vt:lpstr>
      <vt:lpstr>PowerPoint Presentation</vt:lpstr>
      <vt:lpstr>Top Ten Most Expensive And Least Expensive States For Automobile Insurance, 2012 (1)</vt:lpstr>
      <vt:lpstr>PowerPoint Presentation</vt:lpstr>
      <vt:lpstr>PowerPoint Presentation</vt:lpstr>
      <vt:lpstr>PowerPoint Presentation</vt:lpstr>
      <vt:lpstr>Top Ten Most Expensive And Least Expensive States For Homeowners Insurance, 2012 (1)</vt:lpstr>
      <vt:lpstr>PowerPoint Presentation</vt:lpstr>
      <vt:lpstr>Profitability &amp; Politics</vt:lpstr>
      <vt:lpstr>PowerPoint Presentation</vt:lpstr>
      <vt:lpstr>PowerPoint Presentation</vt:lpstr>
      <vt:lpstr>2015 Property and Casualty Insurance Regulatory Report Card</vt:lpstr>
      <vt:lpstr>CURRENT ISSUES IN AUTO INSURANCE</vt:lpstr>
      <vt:lpstr>Price Optimization: The Latest</vt:lpstr>
      <vt:lpstr>I.I.I. Actions: NCOIL Hearing Testimony </vt:lpstr>
      <vt:lpstr>Consumer Reports - #fixcarinsurance</vt:lpstr>
      <vt:lpstr>Consumer Reports: I.I.I Response</vt:lpstr>
      <vt:lpstr>PowerPoint Presentation</vt:lpstr>
      <vt:lpstr>CFA’s Conclusion: The ‘Widow Penalty’</vt:lpstr>
      <vt:lpstr>What’s Driving Attacks on the  Insurance Industry?</vt:lpstr>
      <vt:lpstr>Handout for Government Affairs Staff Attending NAIC Meeting </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Net Yield on Property/Casualty Insurance Invested Assets, 2007–2015*</vt:lpstr>
      <vt:lpstr>Interest Rate Forecasts: 2015 – 2021</vt:lpstr>
      <vt:lpstr>Annual Inflation Rates, (CPI-U, %), 1990–2016F</vt:lpstr>
      <vt:lpstr>P/C Insurer Net Realized  Capital Gains/Losses, 1990-2015:Q3*</vt:lpstr>
      <vt:lpstr>Property/Casualty Insurance Industry Investment Gain: 1994–2015:Q21</vt:lpstr>
      <vt:lpstr>PowerPoint Presentation</vt:lpstr>
      <vt:lpstr>PowerPoint Presentation</vt:lpstr>
      <vt:lpstr>Distribution of Bond Maturities, P/C Insurance Industry, 2003-2013</vt:lpstr>
      <vt:lpstr>CAPITAL/CAPACITY </vt:lpstr>
      <vt:lpstr>Policyholder Surplus,  2006:Q4–2015:Q2</vt:lpstr>
      <vt:lpstr>PowerPoint Presentation</vt:lpstr>
      <vt:lpstr>Global Reinsurance Capital (Traditional    and Alternative), 2006 - 2014</vt:lpstr>
      <vt:lpstr>Alternative Capital as a Percentage of Traditional Global Reinsurance Capital</vt:lpstr>
      <vt:lpstr>Catastrophe Bond Issuance and Outstanding: 1997-2015:Q2</vt:lpstr>
      <vt:lpstr>US Property CAT Rate on Line Index &amp; Global Reinsurance ROE</vt:lpstr>
      <vt:lpstr>M&amp;A UPDATE:  A PATH TO GROWTH? </vt:lpstr>
      <vt:lpstr>U.S. INSURANCE MERGERS AND ACQUISITIONS, P/C SECTOR, 1994-2014 (1)</vt:lpstr>
      <vt:lpstr>PowerPoint Presentation</vt:lpstr>
      <vt:lpstr>Net Premium Growth (All P/C Lines): Annual Change, 1971—2015:Q3P</vt:lpstr>
      <vt:lpstr>PowerPoint Presentation</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PowerPoint Presentation</vt:lpstr>
      <vt:lpstr>Monthly Change in Auto Insurance Prices, 1991–2015*</vt:lpstr>
      <vt:lpstr>Commercial Lines Rate Change by Month (vs. Year Earlier), July 2001 – Oct. 2015</vt:lpstr>
      <vt:lpstr>Change in Commercial Rate Renewals, by Line: 2015:Q3</vt:lpstr>
      <vt:lpstr>How the Risk Dollar is Spent  (U.S. Firms with Revenues Under $1 Bill)</vt:lpstr>
      <vt:lpstr>PowerPoint Presentation</vt:lpstr>
      <vt:lpstr>Homeowners Insurance Combined Ratio: 1990–2017F</vt:lpstr>
      <vt:lpstr>Homeowners Multi-Peril Loss &amp; ALAE Ratio, 2014: Highest 25 States</vt:lpstr>
      <vt:lpstr>Homeowners Multi-Peril Loss &amp; ALAE Ratio, 2014: Lowest 25 States and DC</vt:lpstr>
      <vt:lpstr>Florida Citizens Policy Count, 2003 – 2015* (Thousands)</vt:lpstr>
      <vt:lpstr>Private Passenger Auto Combined Ratio: 1993–2017F</vt:lpstr>
      <vt:lpstr>Collision Coverage: Severity &amp; Frequency Trends Are Both Higher in 2015*</vt:lpstr>
      <vt:lpstr>Commercial Lines Combined Ratio, 1990-2016F*</vt:lpstr>
      <vt:lpstr>Commercial Auto Combined Ratio: 1993–2017F</vt:lpstr>
      <vt:lpstr>Commercial Property Combined Ratio:  2007–2017F</vt:lpstr>
      <vt:lpstr>General Liability Combined Ratio:  2005–2017F</vt:lpstr>
      <vt:lpstr>Commercial Multi-Peril Combined Ratio: 1995–2016F</vt:lpstr>
      <vt:lpstr>Inland Marine Combined Ratio:  2004–2017F</vt:lpstr>
      <vt:lpstr>Workers Compensation Combined Ratio: 1994–2015F</vt:lpstr>
      <vt:lpstr>Workers Compensation   Operating Environment</vt:lpstr>
      <vt:lpstr>Workers Compensation Combined Ratio: 1994–2015F</vt:lpstr>
      <vt:lpstr>Nonfarm Payroll (Wages and Salaries): Quarterly, 2005–2015:Q1</vt:lpstr>
      <vt:lpstr>Payroll vs. Workers Comp Net Written Premiums, 1990-2014P</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U.S. Insured Catastrophe Losses</vt:lpstr>
      <vt:lpstr>Combined Ratio Points Associated with Catastrophe Losses: 1960 – 2015F*</vt:lpstr>
      <vt:lpstr>Top 16 Most Costly Disasters in U.S. History—Katrina Still Ranks #1</vt:lpstr>
      <vt:lpstr>Inflation Adjusted U.S. Catastrophe Losses by Cause of Loss, 1995–20141</vt:lpstr>
      <vt:lpstr>PowerPoint Presentation</vt:lpstr>
      <vt:lpstr>Loss Events in the US, 1980 – 2014 Overall and Insured Losses </vt:lpstr>
      <vt:lpstr>PowerPoint Presentation</vt:lpstr>
      <vt:lpstr>PowerPoint Presentation</vt:lpstr>
      <vt:lpstr>The World is Warmer...With One Big Exception!</vt:lpstr>
      <vt:lpstr>THE ECONOMY</vt:lpstr>
      <vt:lpstr>US Real GDP Growth*</vt:lpstr>
      <vt:lpstr>Real GDP by State Percent Change, 2014*: Highest 25 States</vt:lpstr>
      <vt:lpstr>PowerPoint Presentation</vt:lpstr>
      <vt:lpstr>US Unemployment Rate Forecast</vt:lpstr>
      <vt:lpstr>GDP Growth: Advanced &amp; Emerging Economies vs. World, 1970-2016F</vt:lpstr>
      <vt:lpstr>Non-Life Insurance: Global Real (Inflation Adjusted) Premium Growth, 2014</vt:lpstr>
      <vt:lpstr>CONSTRUCTION INDUSTRY OVERVIEW &amp; OUTLOOK</vt:lpstr>
      <vt:lpstr>Value of New Private Construction: Residential &amp; Nonresidential, 2003-2015*</vt:lpstr>
      <vt:lpstr>Value of Construction Put in Place,   August 2015 vs. August 2014*</vt:lpstr>
      <vt:lpstr>New Private Housing Starts, 1990-2021F</vt:lpstr>
      <vt:lpstr>Rental-Occupied Housing Units as % of Total Occupied Units, Quarterly, 1990:Q1-2015:Q1</vt:lpstr>
      <vt:lpstr>I.I.I. Poll: Renter’s Insurance</vt:lpstr>
      <vt:lpstr>CYBER RISK &amp;                     CYBER INSURANCE</vt:lpstr>
      <vt:lpstr>Data Breaches 2005-2015, by Number of Breaches and Records Exposed</vt:lpstr>
      <vt:lpstr>Estimated Cyber Insurance Premiums Written, 2014 – 2020F</vt:lpstr>
      <vt:lpstr>US: External Cyber Crime Costs:    Fiscal Year 2014</vt:lpstr>
      <vt:lpstr>Data/Privacy Breach: Many Potential Costs Can Be Insured</vt:lpstr>
      <vt:lpstr>The Three Basic Elements of Cyber Coverage: Prevention, Transfer, Response</vt:lpstr>
      <vt:lpstr>I.I.I.’s New Cyber Risk Report (Oct. 2015):             Cyber Risks Threat and Opportunity</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PowerPoint Presentation</vt:lpstr>
      <vt:lpstr>Media is Obsessed with Driverless Vehicles: Often Predicting the Demise of Auto Insurance</vt:lpstr>
      <vt:lpstr>Personal Lines Distribution Channels, Direct vs. Independent Agents, 1972-2014</vt:lpstr>
      <vt:lpstr>On-Demand/Sharing/Peer-to-Peer Economy Impacts Many Lines of Insurance</vt:lpstr>
      <vt:lpstr>Labor on Demand: Huge Implications for    the US Economy, Workers &amp; Insurers</vt:lpstr>
      <vt:lpstr>TNC Ridesharing Arrangements: Insurance Applicability</vt:lpstr>
      <vt:lpstr>Ridesharing Regulation/Legislation and Status of ISO Filings as of 9/30/15</vt:lpstr>
      <vt:lpstr>Homesharing: ISO’s Proposed Changes*</vt:lpstr>
      <vt:lpstr>Send in the Drones: Potential Rapid  Adoption in Industry; Media Loves It</vt:lpstr>
      <vt:lpstr>Telematics for Your Home: The Internet of Things</vt:lpstr>
      <vt:lpstr>Partnerships with Insurers: Selling     Safety and Savings Simultaneously</vt:lpstr>
      <vt:lpstr>Partnerships with Insurers</vt:lpstr>
      <vt:lpstr>Partnerships with Insurers</vt:lpstr>
      <vt:lpstr>Partnerships with Insurers: Information Collected, Addressing Privacy Concerns</vt:lpstr>
      <vt:lpstr>Partnerships with Insurers: Information Collected, Addressing Privacy Concerns</vt:lpstr>
      <vt:lpstr>Shifting Legal Liability &amp;  Tort Environment</vt:lpstr>
      <vt:lpstr>Average Personal Injury Jury Award, 2009 –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Hartwig, Bob</cp:lastModifiedBy>
  <cp:revision>4576</cp:revision>
  <cp:lastPrinted>2015-10-26T18:27:13Z</cp:lastPrinted>
  <dcterms:modified xsi:type="dcterms:W3CDTF">2015-12-02T21:25:23Z</dcterms:modified>
</cp:coreProperties>
</file>