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35"/>
  </p:notesMasterIdLst>
  <p:handoutMasterIdLst>
    <p:handoutMasterId r:id="rId36"/>
  </p:handoutMasterIdLst>
  <p:sldIdLst>
    <p:sldId id="265" r:id="rId2"/>
    <p:sldId id="299" r:id="rId3"/>
    <p:sldId id="267" r:id="rId4"/>
    <p:sldId id="268" r:id="rId5"/>
    <p:sldId id="269" r:id="rId6"/>
    <p:sldId id="270" r:id="rId7"/>
    <p:sldId id="272" r:id="rId8"/>
    <p:sldId id="273" r:id="rId9"/>
    <p:sldId id="274" r:id="rId10"/>
    <p:sldId id="275" r:id="rId11"/>
    <p:sldId id="276" r:id="rId12"/>
    <p:sldId id="277" r:id="rId13"/>
    <p:sldId id="283" r:id="rId14"/>
    <p:sldId id="262" r:id="rId15"/>
    <p:sldId id="257" r:id="rId16"/>
    <p:sldId id="258" r:id="rId17"/>
    <p:sldId id="259" r:id="rId18"/>
    <p:sldId id="260" r:id="rId19"/>
    <p:sldId id="263" r:id="rId20"/>
    <p:sldId id="285" r:id="rId21"/>
    <p:sldId id="286" r:id="rId22"/>
    <p:sldId id="297" r:id="rId23"/>
    <p:sldId id="287" r:id="rId24"/>
    <p:sldId id="289" r:id="rId25"/>
    <p:sldId id="290" r:id="rId26"/>
    <p:sldId id="294" r:id="rId27"/>
    <p:sldId id="288" r:id="rId28"/>
    <p:sldId id="292" r:id="rId29"/>
    <p:sldId id="300" r:id="rId30"/>
    <p:sldId id="293" r:id="rId31"/>
    <p:sldId id="296" r:id="rId32"/>
    <p:sldId id="298" r:id="rId33"/>
    <p:sldId id="295"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BF8E"/>
    <a:srgbClr val="3FAF7F"/>
    <a:srgbClr val="F0FAF5"/>
    <a:srgbClr val="CFEDDF"/>
    <a:srgbClr val="D8E7F4"/>
    <a:srgbClr val="CC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6" autoAdjust="0"/>
    <p:restoredTop sz="90525" autoAdjust="0"/>
  </p:normalViewPr>
  <p:slideViewPr>
    <p:cSldViewPr>
      <p:cViewPr>
        <p:scale>
          <a:sx n="100" d="100"/>
          <a:sy n="100" d="100"/>
        </p:scale>
        <p:origin x="-113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New York Workers Compensation Reform – 2015 CAS Annual Meeting</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2075F9-11A2-4933-AFD3-8D2E0DE49F2D}" type="datetimeFigureOut">
              <a:rPr lang="en-US" smtClean="0"/>
              <a:pPr/>
              <a:t>6/8/2015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018ACE-E733-4D22-BA5B-7C23072D601F}"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New York Workers Compensation Reform – 2015 CAS Annual Meeting</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81FB6F-65C4-4DC3-B863-435B2736254E}" type="datetimeFigureOut">
              <a:rPr lang="en-US" smtClean="0"/>
              <a:pPr/>
              <a:t>6/8/2015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4FA092-1993-4D69-AAC3-8F67A30B2531}"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1"/>
          </p:nvPr>
        </p:nvSpPr>
        <p:spPr/>
        <p:txBody>
          <a:bodyPr/>
          <a:lstStyle/>
          <a:p>
            <a:fld id="{1C4FA092-1993-4D69-AAC3-8F67A30B2531}" type="slidenum">
              <a:rPr lang="en-US" smtClean="0"/>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4FA092-1993-4D69-AAC3-8F67A30B2531}" type="slidenum">
              <a:rPr lang="en-US" smtClean="0"/>
              <a:pPr/>
              <a:t>32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4FA092-1993-4D69-AAC3-8F67A30B2531}" type="slidenum">
              <a:rPr lang="en-US" smtClean="0"/>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BD17718-B646-423C-A34F-DF8B42A75C5B}" type="datetimeFigureOut">
              <a:rPr lang="en-US" smtClean="0"/>
              <a:pPr/>
              <a:t>6/8/2015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348B889-C35C-4C6E-8656-1AB8CB970A1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D17718-B646-423C-A34F-DF8B42A75C5B}" type="datetimeFigureOut">
              <a:rPr lang="en-US" smtClean="0"/>
              <a:pPr/>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8B889-C35C-4C6E-8656-1AB8CB970A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D17718-B646-423C-A34F-DF8B42A75C5B}" type="datetimeFigureOut">
              <a:rPr lang="en-US" smtClean="0"/>
              <a:pPr/>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8B889-C35C-4C6E-8656-1AB8CB970A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D17718-B646-423C-A34F-DF8B42A75C5B}" type="datetimeFigureOut">
              <a:rPr lang="en-US" smtClean="0"/>
              <a:pPr/>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8B889-C35C-4C6E-8656-1AB8CB970A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BD17718-B646-423C-A34F-DF8B42A75C5B}" type="datetimeFigureOut">
              <a:rPr lang="en-US" smtClean="0"/>
              <a:pPr/>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8B889-C35C-4C6E-8656-1AB8CB970A1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D17718-B646-423C-A34F-DF8B42A75C5B}" type="datetimeFigureOut">
              <a:rPr lang="en-US" smtClean="0"/>
              <a:pPr/>
              <a:t>6/8/2015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8B889-C35C-4C6E-8656-1AB8CB970A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BD17718-B646-423C-A34F-DF8B42A75C5B}" type="datetimeFigureOut">
              <a:rPr lang="en-US" smtClean="0"/>
              <a:pPr/>
              <a:t>6/8/2015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48B889-C35C-4C6E-8656-1AB8CB970A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D17718-B646-423C-A34F-DF8B42A75C5B}" type="datetimeFigureOut">
              <a:rPr lang="en-US" smtClean="0"/>
              <a:pPr/>
              <a:t>6/8/2015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48B889-C35C-4C6E-8656-1AB8CB970A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17718-B646-423C-A34F-DF8B42A75C5B}" type="datetimeFigureOut">
              <a:rPr lang="en-US" smtClean="0"/>
              <a:pPr/>
              <a:t>6/8/2015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48B889-C35C-4C6E-8656-1AB8CB970A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D17718-B646-423C-A34F-DF8B42A75C5B}" type="datetimeFigureOut">
              <a:rPr lang="en-US" smtClean="0"/>
              <a:pPr/>
              <a:t>6/8/2015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8B889-C35C-4C6E-8656-1AB8CB970A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BD17718-B646-423C-A34F-DF8B42A75C5B}" type="datetimeFigureOut">
              <a:rPr lang="en-US" smtClean="0"/>
              <a:pPr/>
              <a:t>6/8/2015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348B889-C35C-4C6E-8656-1AB8CB970A1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BD17718-B646-423C-A34F-DF8B42A75C5B}" type="datetimeFigureOut">
              <a:rPr lang="en-US" smtClean="0"/>
              <a:pPr/>
              <a:t>6/8/2015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348B889-C35C-4C6E-8656-1AB8CB970A1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0" y="2438400"/>
            <a:ext cx="9144000" cy="2895600"/>
          </a:xfrm>
        </p:spPr>
        <p:txBody>
          <a:bodyPr>
            <a:normAutofit fontScale="40000" lnSpcReduction="20000"/>
          </a:bodyPr>
          <a:lstStyle/>
          <a:p>
            <a:pPr algn="ctr" eaLnBrk="1" hangingPunct="1"/>
            <a:r>
              <a:rPr lang="en-US" sz="8000" b="1" dirty="0" smtClean="0"/>
              <a:t>New York Workers Compensation Reforms </a:t>
            </a:r>
          </a:p>
          <a:p>
            <a:pPr algn="ctr" eaLnBrk="1" hangingPunct="1"/>
            <a:r>
              <a:rPr lang="en-US" sz="8000" b="1" dirty="0" smtClean="0"/>
              <a:t>and Their Impact on Loss Development</a:t>
            </a:r>
          </a:p>
          <a:p>
            <a:pPr algn="ctr" eaLnBrk="1" hangingPunct="1"/>
            <a:endParaRPr lang="en-US" dirty="0" smtClean="0"/>
          </a:p>
          <a:p>
            <a:pPr algn="ctr" eaLnBrk="1" hangingPunct="1"/>
            <a:endParaRPr lang="en-US" sz="4500" dirty="0" smtClean="0"/>
          </a:p>
          <a:p>
            <a:pPr algn="ctr" eaLnBrk="1" hangingPunct="1"/>
            <a:endParaRPr lang="en-US" sz="4500" dirty="0" smtClean="0"/>
          </a:p>
          <a:p>
            <a:pPr algn="ctr" eaLnBrk="1" hangingPunct="1"/>
            <a:r>
              <a:rPr lang="en-US" sz="4500" dirty="0" smtClean="0"/>
              <a:t>Ziv Kimmel</a:t>
            </a:r>
          </a:p>
          <a:p>
            <a:pPr algn="ctr" eaLnBrk="1" hangingPunct="1"/>
            <a:r>
              <a:rPr lang="en-US" sz="4500" dirty="0" smtClean="0"/>
              <a:t>Vice President and Chief Actuary</a:t>
            </a:r>
          </a:p>
          <a:p>
            <a:pPr algn="ctr" eaLnBrk="1" hangingPunct="1"/>
            <a:r>
              <a:rPr lang="en-US" sz="4500" dirty="0" smtClean="0"/>
              <a:t>New York Compensation Insurance Rating Board</a:t>
            </a:r>
          </a:p>
          <a:p>
            <a:pPr algn="ctr" eaLnBrk="1" hangingPunct="1"/>
            <a:endParaRPr lang="en-US" sz="2000" dirty="0" smtClean="0"/>
          </a:p>
        </p:txBody>
      </p:sp>
      <p:pic>
        <p:nvPicPr>
          <p:cNvPr id="2052" name="Picture 12" descr="nyc1b"/>
          <p:cNvPicPr>
            <a:picLocks noChangeAspect="1" noChangeArrowheads="1"/>
          </p:cNvPicPr>
          <p:nvPr/>
        </p:nvPicPr>
        <p:blipFill>
          <a:blip r:embed="rId3" cstate="print"/>
          <a:srcRect/>
          <a:stretch>
            <a:fillRect/>
          </a:stretch>
        </p:blipFill>
        <p:spPr bwMode="auto">
          <a:xfrm>
            <a:off x="228600" y="6324600"/>
            <a:ext cx="1571625" cy="384175"/>
          </a:xfrm>
          <a:prstGeom prst="rect">
            <a:avLst/>
          </a:prstGeom>
          <a:noFill/>
          <a:ln w="9525">
            <a:noFill/>
            <a:miter lim="800000"/>
            <a:headEnd/>
            <a:tailEnd/>
          </a:ln>
        </p:spPr>
      </p:pic>
      <p:sp>
        <p:nvSpPr>
          <p:cNvPr id="5" name="Title 1"/>
          <p:cNvSpPr txBox="1">
            <a:spLocks/>
          </p:cNvSpPr>
          <p:nvPr/>
        </p:nvSpPr>
        <p:spPr>
          <a:xfrm>
            <a:off x="0" y="5257800"/>
            <a:ext cx="8991600" cy="79216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effectLst/>
                <a:uLnTx/>
                <a:uFillTx/>
                <a:latin typeface="+mn-lt"/>
                <a:ea typeface="+mj-ea"/>
                <a:cs typeface="Arial" pitchFamily="34" charset="0"/>
              </a:rPr>
              <a:t>CAGNY</a:t>
            </a:r>
            <a:r>
              <a:rPr kumimoji="0" lang="en-US" sz="2000" b="1" i="0" u="none" strike="noStrike" kern="1200" cap="none" spc="0" normalizeH="0" noProof="0" dirty="0" smtClean="0">
                <a:ln>
                  <a:noFill/>
                </a:ln>
                <a:effectLst/>
                <a:uLnTx/>
                <a:uFillTx/>
                <a:latin typeface="+mn-lt"/>
                <a:ea typeface="+mj-ea"/>
                <a:cs typeface="Arial" pitchFamily="34" charset="0"/>
              </a:rPr>
              <a:t> 2015 SPRING MEETING</a:t>
            </a:r>
            <a:endParaRPr kumimoji="0" lang="en-US" sz="2000" b="1" i="0" u="none" strike="noStrike" kern="1200" cap="none" spc="0" normalizeH="0" baseline="0" noProof="0" dirty="0">
              <a:ln>
                <a:noFill/>
              </a:ln>
              <a:effectLst/>
              <a:uLnTx/>
              <a:uFillTx/>
              <a:latin typeface="+mn-lt"/>
              <a:ea typeface="+mj-ea"/>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676400" y="1524000"/>
          <a:ext cx="6096000" cy="4831086"/>
        </p:xfrm>
        <a:graphic>
          <a:graphicData uri="http://schemas.openxmlformats.org/drawingml/2006/table">
            <a:tbl>
              <a:tblPr firstRow="1" bandRow="1">
                <a:tableStyleId>{5C22544A-7EE6-4342-B048-85BDC9FD1C3A}</a:tableStyleId>
              </a:tblPr>
              <a:tblGrid>
                <a:gridCol w="3940098"/>
                <a:gridCol w="2155902"/>
              </a:tblGrid>
              <a:tr h="371622">
                <a:tc>
                  <a:txBody>
                    <a:bodyPr/>
                    <a:lstStyle/>
                    <a:p>
                      <a:pPr algn="ctr"/>
                      <a:r>
                        <a:rPr lang="en-US" baseline="0" dirty="0" smtClean="0">
                          <a:latin typeface="Times New Roman" pitchFamily="18" charset="0"/>
                          <a:cs typeface="Times New Roman" pitchFamily="18" charset="0"/>
                        </a:rPr>
                        <a:t>Loss of Earning %</a:t>
                      </a:r>
                    </a:p>
                  </a:txBody>
                  <a:tcPr/>
                </a:tc>
                <a:tc>
                  <a:txBody>
                    <a:bodyPr/>
                    <a:lstStyle/>
                    <a:p>
                      <a:r>
                        <a:rPr lang="en-US" dirty="0" smtClean="0">
                          <a:latin typeface="Times New Roman" pitchFamily="18" charset="0"/>
                          <a:cs typeface="Times New Roman" pitchFamily="18" charset="0"/>
                        </a:rPr>
                        <a:t>Number</a:t>
                      </a:r>
                      <a:r>
                        <a:rPr lang="en-US" baseline="0" dirty="0" smtClean="0">
                          <a:latin typeface="Times New Roman" pitchFamily="18" charset="0"/>
                          <a:cs typeface="Times New Roman" pitchFamily="18" charset="0"/>
                        </a:rPr>
                        <a:t> of Weeks</a:t>
                      </a:r>
                      <a:endParaRPr lang="en-US" dirty="0">
                        <a:latin typeface="Times New Roman" pitchFamily="18" charset="0"/>
                        <a:cs typeface="Times New Roman" pitchFamily="18" charset="0"/>
                      </a:endParaRPr>
                    </a:p>
                  </a:txBody>
                  <a:tcPr/>
                </a:tc>
              </a:tr>
              <a:tr h="371622">
                <a:tc>
                  <a:txBody>
                    <a:bodyPr/>
                    <a:lstStyle/>
                    <a:p>
                      <a:pPr algn="ctr"/>
                      <a:r>
                        <a:rPr lang="en-US" dirty="0" smtClean="0">
                          <a:latin typeface="Times New Roman" pitchFamily="18" charset="0"/>
                          <a:cs typeface="Times New Roman" pitchFamily="18" charset="0"/>
                        </a:rPr>
                        <a:t>Greater than 95%</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525</a:t>
                      </a:r>
                      <a:endParaRPr lang="en-US" dirty="0">
                        <a:latin typeface="Times New Roman" pitchFamily="18" charset="0"/>
                        <a:cs typeface="Times New Roman" pitchFamily="18" charset="0"/>
                      </a:endParaRPr>
                    </a:p>
                  </a:txBody>
                  <a:tcPr/>
                </a:tc>
              </a:tr>
              <a:tr h="371622">
                <a:tc>
                  <a:txBody>
                    <a:bodyPr/>
                    <a:lstStyle/>
                    <a:p>
                      <a:pPr algn="ctr"/>
                      <a:r>
                        <a:rPr lang="en-US" dirty="0" smtClean="0">
                          <a:latin typeface="Times New Roman" pitchFamily="18" charset="0"/>
                          <a:cs typeface="Times New Roman" pitchFamily="18" charset="0"/>
                        </a:rPr>
                        <a:t>90% to 95%</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500</a:t>
                      </a:r>
                      <a:endParaRPr lang="en-US" dirty="0">
                        <a:latin typeface="Times New Roman" pitchFamily="18" charset="0"/>
                        <a:cs typeface="Times New Roman" pitchFamily="18" charset="0"/>
                      </a:endParaRPr>
                    </a:p>
                  </a:txBody>
                  <a:tcPr/>
                </a:tc>
              </a:tr>
              <a:tr h="371622">
                <a:tc>
                  <a:txBody>
                    <a:bodyPr/>
                    <a:lstStyle/>
                    <a:p>
                      <a:pPr algn="ctr"/>
                      <a:r>
                        <a:rPr lang="en-US" dirty="0" smtClean="0">
                          <a:latin typeface="Times New Roman" pitchFamily="18" charset="0"/>
                          <a:cs typeface="Times New Roman" pitchFamily="18" charset="0"/>
                        </a:rPr>
                        <a:t>85% to 90%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475</a:t>
                      </a:r>
                      <a:endParaRPr lang="en-US" dirty="0">
                        <a:latin typeface="Times New Roman" pitchFamily="18" charset="0"/>
                        <a:cs typeface="Times New Roman" pitchFamily="18" charset="0"/>
                      </a:endParaRPr>
                    </a:p>
                  </a:txBody>
                  <a:tcPr/>
                </a:tc>
              </a:tr>
              <a:tr h="371622">
                <a:tc>
                  <a:txBody>
                    <a:bodyPr/>
                    <a:lstStyle/>
                    <a:p>
                      <a:pPr algn="ctr"/>
                      <a:r>
                        <a:rPr lang="en-US" dirty="0" smtClean="0">
                          <a:latin typeface="Times New Roman" pitchFamily="18" charset="0"/>
                          <a:cs typeface="Times New Roman" pitchFamily="18" charset="0"/>
                        </a:rPr>
                        <a:t>80% to</a:t>
                      </a:r>
                      <a:r>
                        <a:rPr lang="en-US" baseline="0" dirty="0" smtClean="0">
                          <a:latin typeface="Times New Roman" pitchFamily="18" charset="0"/>
                          <a:cs typeface="Times New Roman" pitchFamily="18" charset="0"/>
                        </a:rPr>
                        <a:t> 85%</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450</a:t>
                      </a:r>
                      <a:endParaRPr lang="en-US" dirty="0">
                        <a:latin typeface="Times New Roman" pitchFamily="18" charset="0"/>
                        <a:cs typeface="Times New Roman" pitchFamily="18" charset="0"/>
                      </a:endParaRPr>
                    </a:p>
                  </a:txBody>
                  <a:tcPr/>
                </a:tc>
              </a:tr>
              <a:tr h="371622">
                <a:tc>
                  <a:txBody>
                    <a:bodyPr/>
                    <a:lstStyle/>
                    <a:p>
                      <a:pPr algn="ctr"/>
                      <a:r>
                        <a:rPr lang="en-US" dirty="0" smtClean="0">
                          <a:latin typeface="Times New Roman" pitchFamily="18" charset="0"/>
                          <a:cs typeface="Times New Roman" pitchFamily="18" charset="0"/>
                        </a:rPr>
                        <a:t>75% to 80%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425</a:t>
                      </a:r>
                    </a:p>
                  </a:txBody>
                  <a:tcPr/>
                </a:tc>
              </a:tr>
              <a:tr h="371622">
                <a:tc>
                  <a:txBody>
                    <a:bodyPr/>
                    <a:lstStyle/>
                    <a:p>
                      <a:pPr algn="ctr"/>
                      <a:r>
                        <a:rPr lang="en-US" dirty="0" smtClean="0">
                          <a:latin typeface="Times New Roman" pitchFamily="18" charset="0"/>
                          <a:cs typeface="Times New Roman" pitchFamily="18" charset="0"/>
                        </a:rPr>
                        <a:t>70% to 75%</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400</a:t>
                      </a:r>
                      <a:endParaRPr lang="en-US" dirty="0">
                        <a:latin typeface="Times New Roman" pitchFamily="18" charset="0"/>
                        <a:cs typeface="Times New Roman" pitchFamily="18" charset="0"/>
                      </a:endParaRPr>
                    </a:p>
                  </a:txBody>
                  <a:tcPr/>
                </a:tc>
              </a:tr>
              <a:tr h="371622">
                <a:tc>
                  <a:txBody>
                    <a:bodyPr/>
                    <a:lstStyle/>
                    <a:p>
                      <a:pPr algn="ctr"/>
                      <a:r>
                        <a:rPr lang="en-US" dirty="0" smtClean="0">
                          <a:latin typeface="Times New Roman" pitchFamily="18" charset="0"/>
                          <a:cs typeface="Times New Roman" pitchFamily="18" charset="0"/>
                        </a:rPr>
                        <a:t>60% to 70%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375</a:t>
                      </a:r>
                      <a:endParaRPr lang="en-US" dirty="0">
                        <a:latin typeface="Times New Roman" pitchFamily="18" charset="0"/>
                        <a:cs typeface="Times New Roman" pitchFamily="18" charset="0"/>
                      </a:endParaRPr>
                    </a:p>
                  </a:txBody>
                  <a:tcPr/>
                </a:tc>
              </a:tr>
              <a:tr h="371622">
                <a:tc>
                  <a:txBody>
                    <a:bodyPr/>
                    <a:lstStyle/>
                    <a:p>
                      <a:pPr algn="ctr"/>
                      <a:r>
                        <a:rPr lang="en-US" dirty="0" smtClean="0">
                          <a:latin typeface="Times New Roman" pitchFamily="18" charset="0"/>
                          <a:cs typeface="Times New Roman" pitchFamily="18" charset="0"/>
                        </a:rPr>
                        <a:t>50% to 60%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350</a:t>
                      </a:r>
                      <a:endParaRPr lang="en-US" dirty="0">
                        <a:latin typeface="Times New Roman" pitchFamily="18" charset="0"/>
                        <a:cs typeface="Times New Roman" pitchFamily="18" charset="0"/>
                      </a:endParaRPr>
                    </a:p>
                  </a:txBody>
                  <a:tcPr/>
                </a:tc>
              </a:tr>
              <a:tr h="371622">
                <a:tc>
                  <a:txBody>
                    <a:bodyPr/>
                    <a:lstStyle/>
                    <a:p>
                      <a:pPr algn="ctr"/>
                      <a:r>
                        <a:rPr lang="en-US" dirty="0" smtClean="0">
                          <a:latin typeface="Times New Roman" pitchFamily="18" charset="0"/>
                          <a:cs typeface="Times New Roman" pitchFamily="18" charset="0"/>
                        </a:rPr>
                        <a:t>40% to 50%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300</a:t>
                      </a:r>
                      <a:endParaRPr lang="en-US" dirty="0">
                        <a:latin typeface="Times New Roman" pitchFamily="18" charset="0"/>
                        <a:cs typeface="Times New Roman" pitchFamily="18" charset="0"/>
                      </a:endParaRPr>
                    </a:p>
                  </a:txBody>
                  <a:tcPr/>
                </a:tc>
              </a:tr>
              <a:tr h="371622">
                <a:tc>
                  <a:txBody>
                    <a:bodyPr/>
                    <a:lstStyle/>
                    <a:p>
                      <a:pPr algn="ctr"/>
                      <a:r>
                        <a:rPr lang="en-US" dirty="0" smtClean="0">
                          <a:latin typeface="Times New Roman" pitchFamily="18" charset="0"/>
                          <a:cs typeface="Times New Roman" pitchFamily="18" charset="0"/>
                        </a:rPr>
                        <a:t>30% to 40%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275</a:t>
                      </a:r>
                      <a:endParaRPr lang="en-US" dirty="0">
                        <a:latin typeface="Times New Roman" pitchFamily="18" charset="0"/>
                        <a:cs typeface="Times New Roman" pitchFamily="18" charset="0"/>
                      </a:endParaRPr>
                    </a:p>
                  </a:txBody>
                  <a:tcPr/>
                </a:tc>
              </a:tr>
              <a:tr h="371622">
                <a:tc>
                  <a:txBody>
                    <a:bodyPr/>
                    <a:lstStyle/>
                    <a:p>
                      <a:pPr algn="ctr"/>
                      <a:r>
                        <a:rPr lang="en-US" dirty="0" smtClean="0">
                          <a:latin typeface="Times New Roman" pitchFamily="18" charset="0"/>
                          <a:cs typeface="Times New Roman" pitchFamily="18" charset="0"/>
                        </a:rPr>
                        <a:t>15% to 30%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250</a:t>
                      </a:r>
                      <a:endParaRPr lang="en-US" dirty="0">
                        <a:latin typeface="Times New Roman" pitchFamily="18" charset="0"/>
                        <a:cs typeface="Times New Roman" pitchFamily="18" charset="0"/>
                      </a:endParaRPr>
                    </a:p>
                  </a:txBody>
                  <a:tcPr/>
                </a:tc>
              </a:tr>
              <a:tr h="371622">
                <a:tc>
                  <a:txBody>
                    <a:bodyPr/>
                    <a:lstStyle/>
                    <a:p>
                      <a:pPr algn="ctr"/>
                      <a:r>
                        <a:rPr lang="en-US" dirty="0" smtClean="0">
                          <a:latin typeface="Times New Roman" pitchFamily="18" charset="0"/>
                          <a:cs typeface="Times New Roman" pitchFamily="18" charset="0"/>
                        </a:rPr>
                        <a:t>Less than</a:t>
                      </a:r>
                      <a:r>
                        <a:rPr lang="en-US" baseline="0" dirty="0" smtClean="0">
                          <a:latin typeface="Times New Roman" pitchFamily="18" charset="0"/>
                          <a:cs typeface="Times New Roman" pitchFamily="18" charset="0"/>
                        </a:rPr>
                        <a:t> 15%</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225</a:t>
                      </a:r>
                      <a:endParaRPr lang="en-US" dirty="0">
                        <a:latin typeface="Times New Roman" pitchFamily="18" charset="0"/>
                        <a:cs typeface="Times New Roman" pitchFamily="18" charset="0"/>
                      </a:endParaRPr>
                    </a:p>
                  </a:txBody>
                  <a:tcPr/>
                </a:tc>
              </a:tr>
            </a:tbl>
          </a:graphicData>
        </a:graphic>
      </p:graphicFrame>
      <p:pic>
        <p:nvPicPr>
          <p:cNvPr id="11311"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
        <p:nvSpPr>
          <p:cNvPr id="7" name="Title 1"/>
          <p:cNvSpPr txBox="1">
            <a:spLocks/>
          </p:cNvSpPr>
          <p:nvPr/>
        </p:nvSpPr>
        <p:spPr>
          <a:xfrm>
            <a:off x="228600" y="838200"/>
            <a:ext cx="8686800" cy="990600"/>
          </a:xfrm>
          <a:prstGeom prst="rect">
            <a:avLst/>
          </a:prstGeom>
        </p:spPr>
        <p:txBody>
          <a:bodyPr vert="horz" lIns="91440" tIns="45720" rIns="91440" bIns="45720" rtlCol="0" anchor="ctr">
            <a:noAutofit/>
          </a:bodyPr>
          <a:lstStyle/>
          <a:p>
            <a:pPr lvl="0" algn="ctr">
              <a:spcBef>
                <a:spcPct val="0"/>
              </a:spcBef>
            </a:pPr>
            <a:r>
              <a:rPr lang="en-US" sz="3200" b="1" dirty="0" smtClean="0">
                <a:solidFill>
                  <a:srgbClr val="0070C0"/>
                </a:solidFill>
                <a:ea typeface="+mj-ea"/>
                <a:cs typeface="Arial" pitchFamily="34" charset="0"/>
              </a:rPr>
              <a:t>Benefit Duration by Impairment Ratings</a:t>
            </a:r>
          </a:p>
          <a:p>
            <a:pPr lvl="0" algn="ctr">
              <a:spcBef>
                <a:spcPct val="0"/>
              </a:spcBef>
            </a:pPr>
            <a:endParaRPr kumimoji="0" lang="en-US" sz="2800" b="1" i="0" u="none" strike="noStrike" kern="1200" cap="none" spc="0" normalizeH="0" baseline="0" noProof="0" dirty="0" smtClean="0">
              <a:ln>
                <a:noFill/>
              </a:ln>
              <a:solidFill>
                <a:srgbClr val="0070C0"/>
              </a:solidFill>
              <a:effectLst/>
              <a:uLnTx/>
              <a:uFillTx/>
              <a:latin typeface="+mn-lt"/>
              <a:ea typeface="+mj-ea"/>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1" y="1358887"/>
          <a:ext cx="8153399" cy="5227320"/>
        </p:xfrm>
        <a:graphic>
          <a:graphicData uri="http://schemas.openxmlformats.org/drawingml/2006/table">
            <a:tbl>
              <a:tblPr firstRow="1" bandRow="1">
                <a:tableStyleId>{5C22544A-7EE6-4342-B048-85BDC9FD1C3A}</a:tableStyleId>
              </a:tblPr>
              <a:tblGrid>
                <a:gridCol w="1630680"/>
                <a:gridCol w="1630680"/>
                <a:gridCol w="1246990"/>
                <a:gridCol w="2110291"/>
                <a:gridCol w="1534758"/>
              </a:tblGrid>
              <a:tr h="262235">
                <a:tc rowSpan="2">
                  <a:txBody>
                    <a:bodyPr/>
                    <a:lstStyle/>
                    <a:p>
                      <a:pPr algn="ctr"/>
                      <a:r>
                        <a:rPr lang="en-US" sz="1200" dirty="0" smtClean="0">
                          <a:latin typeface="Times New Roman" pitchFamily="18" charset="0"/>
                          <a:cs typeface="Times New Roman" pitchFamily="18" charset="0"/>
                        </a:rPr>
                        <a:t>Loss of</a:t>
                      </a:r>
                      <a:r>
                        <a:rPr lang="en-US" sz="1200" baseline="0" dirty="0" smtClean="0">
                          <a:latin typeface="Times New Roman" pitchFamily="18" charset="0"/>
                          <a:cs typeface="Times New Roman" pitchFamily="18" charset="0"/>
                        </a:rPr>
                        <a:t> Earning percentage</a:t>
                      </a:r>
                      <a:endParaRPr lang="en-US" sz="1200" dirty="0">
                        <a:latin typeface="Times New Roman" pitchFamily="18" charset="0"/>
                        <a:cs typeface="Times New Roman" pitchFamily="18" charset="0"/>
                      </a:endParaRPr>
                    </a:p>
                  </a:txBody>
                  <a:tcPr/>
                </a:tc>
                <a:tc rowSpan="2">
                  <a:txBody>
                    <a:bodyPr/>
                    <a:lstStyle/>
                    <a:p>
                      <a:pPr algn="ctr"/>
                      <a:r>
                        <a:rPr lang="en-US" sz="1200" dirty="0" smtClean="0">
                          <a:latin typeface="Times New Roman" pitchFamily="18" charset="0"/>
                          <a:cs typeface="Times New Roman" pitchFamily="18" charset="0"/>
                        </a:rPr>
                        <a:t>Number of Weeks</a:t>
                      </a:r>
                      <a:endParaRPr lang="en-US" sz="1200" dirty="0">
                        <a:latin typeface="Times New Roman" pitchFamily="18" charset="0"/>
                        <a:cs typeface="Times New Roman" pitchFamily="18" charset="0"/>
                      </a:endParaRPr>
                    </a:p>
                  </a:txBody>
                  <a:tcPr/>
                </a:tc>
                <a:tc rowSpan="2">
                  <a:txBody>
                    <a:bodyPr/>
                    <a:lstStyle/>
                    <a:p>
                      <a:pPr algn="ctr"/>
                      <a:r>
                        <a:rPr lang="en-US" sz="1200" dirty="0" smtClean="0">
                          <a:latin typeface="Times New Roman" pitchFamily="18" charset="0"/>
                          <a:cs typeface="Times New Roman" pitchFamily="18" charset="0"/>
                        </a:rPr>
                        <a:t>Selected Distribution</a:t>
                      </a:r>
                      <a:endParaRPr lang="en-US" sz="1200" dirty="0">
                        <a:latin typeface="Times New Roman" pitchFamily="18" charset="0"/>
                        <a:cs typeface="Times New Roman" pitchFamily="18" charset="0"/>
                      </a:endParaRPr>
                    </a:p>
                  </a:txBody>
                  <a:tcPr/>
                </a:tc>
                <a:tc gridSpan="2">
                  <a:txBody>
                    <a:bodyPr/>
                    <a:lstStyle/>
                    <a:p>
                      <a:pPr marL="0" algn="ctr" defTabSz="914400" rtl="0" eaLnBrk="1" latinLnBrk="0" hangingPunct="1"/>
                      <a:r>
                        <a:rPr lang="en-US" sz="1200" b="1" kern="1200" dirty="0" smtClean="0">
                          <a:solidFill>
                            <a:schemeClr val="bg1"/>
                          </a:solidFill>
                          <a:latin typeface="Times New Roman" pitchFamily="18" charset="0"/>
                          <a:ea typeface="+mn-ea"/>
                          <a:cs typeface="Times New Roman" pitchFamily="18" charset="0"/>
                        </a:rPr>
                        <a:t>Percentage Savings</a:t>
                      </a:r>
                    </a:p>
                  </a:txBody>
                  <a:tcPr/>
                </a:tc>
                <a:tc hMerge="1">
                  <a:txBody>
                    <a:bodyPr/>
                    <a:lstStyle/>
                    <a:p>
                      <a:endParaRPr lang="en-US" sz="1200" dirty="0"/>
                    </a:p>
                  </a:txBody>
                  <a:tcPr/>
                </a:tc>
              </a:tr>
              <a:tr h="262235">
                <a:tc vMerge="1">
                  <a:txBody>
                    <a:bodyPr/>
                    <a:lstStyle/>
                    <a:p>
                      <a:pPr algn="ctr"/>
                      <a:endParaRPr lang="en-US" sz="1200" dirty="0"/>
                    </a:p>
                  </a:txBody>
                  <a:tcPr/>
                </a:tc>
                <a:tc vMerge="1">
                  <a:txBody>
                    <a:bodyPr/>
                    <a:lstStyle/>
                    <a:p>
                      <a:pPr algn="ctr"/>
                      <a:endParaRPr lang="en-US" sz="1200" dirty="0"/>
                    </a:p>
                  </a:txBody>
                  <a:tcPr/>
                </a:tc>
                <a:tc vMerge="1">
                  <a:txBody>
                    <a:bodyPr/>
                    <a:lstStyle/>
                    <a:p>
                      <a:pPr marL="0" algn="l" defTabSz="914400" rtl="0" eaLnBrk="1" latinLnBrk="0" hangingPunct="1"/>
                      <a:endParaRPr lang="en-US" sz="1200" b="1" kern="1200" dirty="0">
                        <a:solidFill>
                          <a:schemeClr val="tx1"/>
                        </a:solidFill>
                        <a:latin typeface="+mn-lt"/>
                        <a:ea typeface="+mn-ea"/>
                        <a:cs typeface="+mn-cs"/>
                      </a:endParaRPr>
                    </a:p>
                  </a:txBody>
                  <a:tcPr/>
                </a:tc>
                <a:tc>
                  <a:txBody>
                    <a:bodyPr/>
                    <a:lstStyle/>
                    <a:p>
                      <a:pPr marL="0" algn="ctr" defTabSz="914400" rtl="0" eaLnBrk="1" latinLnBrk="0" hangingPunct="1"/>
                      <a:r>
                        <a:rPr lang="en-US" sz="1200" b="1" kern="1200" dirty="0" smtClean="0">
                          <a:solidFill>
                            <a:schemeClr val="bg1"/>
                          </a:solidFill>
                          <a:latin typeface="Times New Roman" pitchFamily="18" charset="0"/>
                          <a:ea typeface="+mn-ea"/>
                          <a:cs typeface="Times New Roman" pitchFamily="18" charset="0"/>
                        </a:rPr>
                        <a:t>Lump sum Cases</a:t>
                      </a:r>
                      <a:endParaRPr lang="en-US" sz="1200" b="1" kern="1200" dirty="0">
                        <a:solidFill>
                          <a:schemeClr val="bg1"/>
                        </a:solidFill>
                        <a:latin typeface="Times New Roman" pitchFamily="18" charset="0"/>
                        <a:ea typeface="+mn-ea"/>
                        <a:cs typeface="Times New Roman" pitchFamily="18" charset="0"/>
                      </a:endParaRPr>
                    </a:p>
                  </a:txBody>
                  <a:tcPr>
                    <a:solidFill>
                      <a:schemeClr val="accent1"/>
                    </a:solidFill>
                  </a:tcPr>
                </a:tc>
                <a:tc>
                  <a:txBody>
                    <a:bodyPr/>
                    <a:lstStyle/>
                    <a:p>
                      <a:pPr marL="0" algn="ctr" defTabSz="914400" rtl="0" eaLnBrk="1" latinLnBrk="0" hangingPunct="1"/>
                      <a:r>
                        <a:rPr lang="en-US" sz="1200" b="1" kern="1200" dirty="0" smtClean="0">
                          <a:solidFill>
                            <a:schemeClr val="bg1"/>
                          </a:solidFill>
                          <a:latin typeface="Times New Roman" pitchFamily="18" charset="0"/>
                          <a:ea typeface="+mn-ea"/>
                          <a:cs typeface="Times New Roman" pitchFamily="18" charset="0"/>
                        </a:rPr>
                        <a:t>Other Cases</a:t>
                      </a:r>
                      <a:endParaRPr lang="en-US" sz="1200" b="1" kern="1200" dirty="0">
                        <a:solidFill>
                          <a:schemeClr val="bg1"/>
                        </a:solidFill>
                        <a:latin typeface="Times New Roman" pitchFamily="18" charset="0"/>
                        <a:ea typeface="+mn-ea"/>
                        <a:cs typeface="Times New Roman" pitchFamily="18" charset="0"/>
                      </a:endParaRPr>
                    </a:p>
                  </a:txBody>
                  <a:tcPr>
                    <a:solidFill>
                      <a:schemeClr val="accent1"/>
                    </a:solidFill>
                  </a:tcPr>
                </a:tc>
              </a:tr>
              <a:tr h="280902">
                <a:tc>
                  <a:txBody>
                    <a:bodyPr/>
                    <a:lstStyle/>
                    <a:p>
                      <a:pPr algn="ctr"/>
                      <a:r>
                        <a:rPr lang="en-US" sz="1300" dirty="0" smtClean="0">
                          <a:latin typeface="Times New Roman" pitchFamily="18" charset="0"/>
                          <a:cs typeface="Times New Roman" pitchFamily="18" charset="0"/>
                        </a:rPr>
                        <a:t>Greater than 95%</a:t>
                      </a:r>
                      <a:endParaRPr lang="en-US" sz="1300" dirty="0">
                        <a:latin typeface="Times New Roman" pitchFamily="18" charset="0"/>
                        <a:cs typeface="Times New Roman" pitchFamily="18" charset="0"/>
                      </a:endParaRPr>
                    </a:p>
                  </a:txBody>
                  <a:tcPr/>
                </a:tc>
                <a:tc>
                  <a:txBody>
                    <a:bodyPr/>
                    <a:lstStyle/>
                    <a:p>
                      <a:pPr algn="ctr"/>
                      <a:r>
                        <a:rPr lang="en-US" sz="1300" dirty="0" smtClean="0">
                          <a:latin typeface="Times New Roman" pitchFamily="18" charset="0"/>
                          <a:cs typeface="Times New Roman" pitchFamily="18" charset="0"/>
                        </a:rPr>
                        <a:t>525</a:t>
                      </a:r>
                      <a:endParaRPr lang="en-US" sz="13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0.5</a:t>
                      </a:r>
                      <a:r>
                        <a:rPr lang="en-US" sz="1300" b="1" kern="1200" baseline="0" dirty="0" smtClean="0">
                          <a:solidFill>
                            <a:schemeClr val="tx1"/>
                          </a:solidFill>
                          <a:latin typeface="Times New Roman" pitchFamily="18" charset="0"/>
                          <a:ea typeface="+mn-ea"/>
                          <a:cs typeface="Times New Roman" pitchFamily="18" charset="0"/>
                        </a:rPr>
                        <a:t>%</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algn="ctr" fontAlgn="b"/>
                      <a:r>
                        <a:rPr lang="en-US" sz="1300" b="0" i="0" u="none" strike="noStrike" dirty="0" smtClean="0">
                          <a:solidFill>
                            <a:srgbClr val="000000"/>
                          </a:solidFill>
                          <a:latin typeface="Times New Roman" pitchFamily="18" charset="0"/>
                          <a:cs typeface="Times New Roman" pitchFamily="18" charset="0"/>
                        </a:rPr>
                        <a:t>17.0%</a:t>
                      </a:r>
                      <a:endParaRPr lang="en-US" sz="1300" b="0" i="0" u="none" strike="noStrike" dirty="0">
                        <a:solidFill>
                          <a:srgbClr val="000000"/>
                        </a:solidFill>
                        <a:latin typeface="Times New Roman" pitchFamily="18" charset="0"/>
                        <a:cs typeface="Times New Roman" pitchFamily="18" charset="0"/>
                      </a:endParaRPr>
                    </a:p>
                  </a:txBody>
                  <a:tcPr marL="9525" marR="9525" marT="9525" marB="0"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33.5%</a:t>
                      </a:r>
                    </a:p>
                  </a:txBody>
                  <a:tcPr marL="9525" marR="9525" marT="9525" marB="0" anchor="ctr"/>
                </a:tc>
              </a:tr>
              <a:tr h="276803">
                <a:tc>
                  <a:txBody>
                    <a:bodyPr/>
                    <a:lstStyle/>
                    <a:p>
                      <a:pPr algn="ctr"/>
                      <a:r>
                        <a:rPr lang="en-US" sz="1300" dirty="0" smtClean="0">
                          <a:latin typeface="Times New Roman" pitchFamily="18" charset="0"/>
                          <a:cs typeface="Times New Roman" pitchFamily="18" charset="0"/>
                        </a:rPr>
                        <a:t>90% to 95%</a:t>
                      </a:r>
                      <a:endParaRPr lang="en-US" sz="1300" dirty="0">
                        <a:latin typeface="Times New Roman" pitchFamily="18" charset="0"/>
                        <a:cs typeface="Times New Roman" pitchFamily="18" charset="0"/>
                      </a:endParaRPr>
                    </a:p>
                  </a:txBody>
                  <a:tcPr/>
                </a:tc>
                <a:tc>
                  <a:txBody>
                    <a:bodyPr/>
                    <a:lstStyle/>
                    <a:p>
                      <a:pPr algn="ctr"/>
                      <a:r>
                        <a:rPr lang="en-US" sz="1300" dirty="0" smtClean="0">
                          <a:latin typeface="Times New Roman" pitchFamily="18" charset="0"/>
                          <a:cs typeface="Times New Roman" pitchFamily="18" charset="0"/>
                        </a:rPr>
                        <a:t>500</a:t>
                      </a:r>
                      <a:endParaRPr lang="en-US" sz="13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0.5%</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18.5%</a:t>
                      </a:r>
                    </a:p>
                  </a:txBody>
                  <a:tcPr marL="9525" marR="9525" marT="9525" marB="0"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34.2%</a:t>
                      </a:r>
                    </a:p>
                  </a:txBody>
                  <a:tcPr marL="9525" marR="9525" marT="9525" marB="0" anchor="ctr"/>
                </a:tc>
              </a:tr>
              <a:tr h="276803">
                <a:tc>
                  <a:txBody>
                    <a:bodyPr/>
                    <a:lstStyle/>
                    <a:p>
                      <a:pPr algn="ctr"/>
                      <a:r>
                        <a:rPr lang="en-US" sz="1300" dirty="0" smtClean="0">
                          <a:latin typeface="Times New Roman" pitchFamily="18" charset="0"/>
                          <a:cs typeface="Times New Roman" pitchFamily="18" charset="0"/>
                        </a:rPr>
                        <a:t>85% to 90%</a:t>
                      </a:r>
                      <a:endParaRPr lang="en-US" sz="1300" dirty="0">
                        <a:latin typeface="Times New Roman" pitchFamily="18" charset="0"/>
                        <a:cs typeface="Times New Roman" pitchFamily="18" charset="0"/>
                      </a:endParaRPr>
                    </a:p>
                  </a:txBody>
                  <a:tcPr/>
                </a:tc>
                <a:tc>
                  <a:txBody>
                    <a:bodyPr/>
                    <a:lstStyle/>
                    <a:p>
                      <a:pPr algn="ctr"/>
                      <a:r>
                        <a:rPr lang="en-US" sz="1300" dirty="0" smtClean="0">
                          <a:latin typeface="Times New Roman" pitchFamily="18" charset="0"/>
                          <a:cs typeface="Times New Roman" pitchFamily="18" charset="0"/>
                        </a:rPr>
                        <a:t>475</a:t>
                      </a:r>
                      <a:endParaRPr lang="en-US" sz="13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2.4%</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20.0%</a:t>
                      </a:r>
                    </a:p>
                  </a:txBody>
                  <a:tcPr marL="9525" marR="9525" marT="9525" marB="0"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35.0%</a:t>
                      </a:r>
                    </a:p>
                  </a:txBody>
                  <a:tcPr marL="9525" marR="9525" marT="9525" marB="0" anchor="ctr"/>
                </a:tc>
              </a:tr>
              <a:tr h="276803">
                <a:tc>
                  <a:txBody>
                    <a:bodyPr/>
                    <a:lstStyle/>
                    <a:p>
                      <a:pPr algn="ctr"/>
                      <a:r>
                        <a:rPr lang="en-US" sz="1300" dirty="0" smtClean="0">
                          <a:latin typeface="Times New Roman" pitchFamily="18" charset="0"/>
                          <a:cs typeface="Times New Roman" pitchFamily="18" charset="0"/>
                        </a:rPr>
                        <a:t>80% to</a:t>
                      </a:r>
                      <a:r>
                        <a:rPr lang="en-US" sz="1300" baseline="0" dirty="0" smtClean="0">
                          <a:latin typeface="Times New Roman" pitchFamily="18" charset="0"/>
                          <a:cs typeface="Times New Roman" pitchFamily="18" charset="0"/>
                        </a:rPr>
                        <a:t> 85%</a:t>
                      </a:r>
                      <a:endParaRPr lang="en-US" sz="1300" dirty="0">
                        <a:latin typeface="Times New Roman" pitchFamily="18" charset="0"/>
                        <a:cs typeface="Times New Roman" pitchFamily="18" charset="0"/>
                      </a:endParaRPr>
                    </a:p>
                  </a:txBody>
                  <a:tcPr/>
                </a:tc>
                <a:tc>
                  <a:txBody>
                    <a:bodyPr/>
                    <a:lstStyle/>
                    <a:p>
                      <a:pPr algn="ctr"/>
                      <a:r>
                        <a:rPr lang="en-US" sz="1300" dirty="0" smtClean="0">
                          <a:latin typeface="Times New Roman" pitchFamily="18" charset="0"/>
                          <a:cs typeface="Times New Roman" pitchFamily="18" charset="0"/>
                        </a:rPr>
                        <a:t>450</a:t>
                      </a:r>
                      <a:endParaRPr lang="en-US" sz="13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2.4%</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21.5%</a:t>
                      </a:r>
                    </a:p>
                  </a:txBody>
                  <a:tcPr marL="9525" marR="9525" marT="9525" marB="0"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35.7%</a:t>
                      </a:r>
                    </a:p>
                  </a:txBody>
                  <a:tcPr marL="9525" marR="9525" marT="9525" marB="0" anchor="ctr"/>
                </a:tc>
              </a:tr>
              <a:tr h="276803">
                <a:tc>
                  <a:txBody>
                    <a:bodyPr/>
                    <a:lstStyle/>
                    <a:p>
                      <a:pPr algn="ctr"/>
                      <a:r>
                        <a:rPr lang="en-US" sz="1300" dirty="0" smtClean="0">
                          <a:latin typeface="Times New Roman" pitchFamily="18" charset="0"/>
                          <a:cs typeface="Times New Roman" pitchFamily="18" charset="0"/>
                        </a:rPr>
                        <a:t>75% to 80%</a:t>
                      </a:r>
                      <a:endParaRPr lang="en-US" sz="1300" dirty="0">
                        <a:latin typeface="Times New Roman" pitchFamily="18" charset="0"/>
                        <a:cs typeface="Times New Roman" pitchFamily="18" charset="0"/>
                      </a:endParaRPr>
                    </a:p>
                  </a:txBody>
                  <a:tcPr/>
                </a:tc>
                <a:tc>
                  <a:txBody>
                    <a:bodyPr/>
                    <a:lstStyle/>
                    <a:p>
                      <a:pPr algn="ctr"/>
                      <a:r>
                        <a:rPr lang="en-US" sz="1300" dirty="0" smtClean="0">
                          <a:latin typeface="Times New Roman" pitchFamily="18" charset="0"/>
                          <a:cs typeface="Times New Roman" pitchFamily="18" charset="0"/>
                        </a:rPr>
                        <a:t>425</a:t>
                      </a: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10.1%</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46.1%</a:t>
                      </a:r>
                    </a:p>
                  </a:txBody>
                  <a:tcPr marL="9525" marR="9525" marT="9525" marB="0"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73.0%</a:t>
                      </a:r>
                    </a:p>
                  </a:txBody>
                  <a:tcPr marL="9525" marR="9525" marT="9525" marB="0" anchor="ctr"/>
                </a:tc>
              </a:tr>
              <a:tr h="276803">
                <a:tc>
                  <a:txBody>
                    <a:bodyPr/>
                    <a:lstStyle/>
                    <a:p>
                      <a:pPr algn="ctr"/>
                      <a:r>
                        <a:rPr lang="en-US" sz="1300" dirty="0" smtClean="0">
                          <a:latin typeface="Times New Roman" pitchFamily="18" charset="0"/>
                          <a:cs typeface="Times New Roman" pitchFamily="18" charset="0"/>
                        </a:rPr>
                        <a:t>70% to 75%</a:t>
                      </a:r>
                      <a:endParaRPr lang="en-US" sz="1300" dirty="0">
                        <a:latin typeface="Times New Roman" pitchFamily="18" charset="0"/>
                        <a:cs typeface="Times New Roman" pitchFamily="18" charset="0"/>
                      </a:endParaRPr>
                    </a:p>
                  </a:txBody>
                  <a:tcPr/>
                </a:tc>
                <a:tc>
                  <a:txBody>
                    <a:bodyPr/>
                    <a:lstStyle/>
                    <a:p>
                      <a:pPr algn="ctr"/>
                      <a:r>
                        <a:rPr lang="en-US" sz="1300" dirty="0" smtClean="0">
                          <a:latin typeface="Times New Roman" pitchFamily="18" charset="0"/>
                          <a:cs typeface="Times New Roman" pitchFamily="18" charset="0"/>
                        </a:rPr>
                        <a:t>400</a:t>
                      </a:r>
                      <a:endParaRPr lang="en-US" sz="13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10.1%</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49.1%</a:t>
                      </a:r>
                    </a:p>
                  </a:txBody>
                  <a:tcPr marL="9525" marR="9525" marT="9525" marB="0"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74.6%</a:t>
                      </a:r>
                    </a:p>
                  </a:txBody>
                  <a:tcPr marL="9525" marR="9525" marT="9525" marB="0" anchor="ctr"/>
                </a:tc>
              </a:tr>
              <a:tr h="276803">
                <a:tc>
                  <a:txBody>
                    <a:bodyPr/>
                    <a:lstStyle/>
                    <a:p>
                      <a:pPr algn="ctr"/>
                      <a:r>
                        <a:rPr lang="en-US" sz="1300" dirty="0" smtClean="0">
                          <a:latin typeface="Times New Roman" pitchFamily="18" charset="0"/>
                          <a:cs typeface="Times New Roman" pitchFamily="18" charset="0"/>
                        </a:rPr>
                        <a:t>60% to 70%</a:t>
                      </a:r>
                      <a:endParaRPr lang="en-US" sz="1300" dirty="0">
                        <a:latin typeface="Times New Roman" pitchFamily="18" charset="0"/>
                        <a:cs typeface="Times New Roman" pitchFamily="18" charset="0"/>
                      </a:endParaRPr>
                    </a:p>
                  </a:txBody>
                  <a:tcPr/>
                </a:tc>
                <a:tc>
                  <a:txBody>
                    <a:bodyPr/>
                    <a:lstStyle/>
                    <a:p>
                      <a:pPr algn="ctr"/>
                      <a:r>
                        <a:rPr lang="en-US" sz="1300" dirty="0" smtClean="0">
                          <a:latin typeface="Times New Roman" pitchFamily="18" charset="0"/>
                          <a:cs typeface="Times New Roman" pitchFamily="18" charset="0"/>
                        </a:rPr>
                        <a:t>375</a:t>
                      </a:r>
                      <a:endParaRPr lang="en-US" sz="13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19.9%</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52.2%</a:t>
                      </a:r>
                    </a:p>
                  </a:txBody>
                  <a:tcPr marL="9525" marR="9525" marT="9525" marB="0"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76.0%</a:t>
                      </a:r>
                    </a:p>
                  </a:txBody>
                  <a:tcPr marL="9525" marR="9525" marT="9525" marB="0" anchor="ctr"/>
                </a:tc>
              </a:tr>
              <a:tr h="276803">
                <a:tc>
                  <a:txBody>
                    <a:bodyPr/>
                    <a:lstStyle/>
                    <a:p>
                      <a:pPr algn="ctr"/>
                      <a:r>
                        <a:rPr lang="en-US" sz="1300" dirty="0" smtClean="0">
                          <a:latin typeface="Times New Roman" pitchFamily="18" charset="0"/>
                          <a:cs typeface="Times New Roman" pitchFamily="18" charset="0"/>
                        </a:rPr>
                        <a:t>50% to 60%</a:t>
                      </a:r>
                      <a:endParaRPr lang="en-US" sz="1300" dirty="0">
                        <a:latin typeface="Times New Roman" pitchFamily="18" charset="0"/>
                        <a:cs typeface="Times New Roman" pitchFamily="18" charset="0"/>
                      </a:endParaRPr>
                    </a:p>
                  </a:txBody>
                  <a:tcPr/>
                </a:tc>
                <a:tc>
                  <a:txBody>
                    <a:bodyPr/>
                    <a:lstStyle/>
                    <a:p>
                      <a:pPr algn="ctr"/>
                      <a:r>
                        <a:rPr lang="en-US" sz="1300" dirty="0" smtClean="0">
                          <a:latin typeface="Times New Roman" pitchFamily="18" charset="0"/>
                          <a:cs typeface="Times New Roman" pitchFamily="18" charset="0"/>
                        </a:rPr>
                        <a:t>350</a:t>
                      </a:r>
                      <a:endParaRPr lang="en-US" sz="13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15.8%</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55.3%</a:t>
                      </a:r>
                    </a:p>
                  </a:txBody>
                  <a:tcPr marL="9525" marR="9525" marT="9525" marB="0"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77.6%</a:t>
                      </a:r>
                    </a:p>
                  </a:txBody>
                  <a:tcPr marL="9525" marR="9525" marT="9525" marB="0" anchor="ctr"/>
                </a:tc>
              </a:tr>
              <a:tr h="276803">
                <a:tc>
                  <a:txBody>
                    <a:bodyPr/>
                    <a:lstStyle/>
                    <a:p>
                      <a:pPr algn="ctr"/>
                      <a:r>
                        <a:rPr lang="en-US" sz="1300" dirty="0" smtClean="0">
                          <a:latin typeface="Times New Roman" pitchFamily="18" charset="0"/>
                          <a:cs typeface="Times New Roman" pitchFamily="18" charset="0"/>
                        </a:rPr>
                        <a:t>40% to 50%</a:t>
                      </a:r>
                      <a:endParaRPr lang="en-US" sz="1300" dirty="0">
                        <a:latin typeface="Times New Roman" pitchFamily="18" charset="0"/>
                        <a:cs typeface="Times New Roman" pitchFamily="18" charset="0"/>
                      </a:endParaRPr>
                    </a:p>
                  </a:txBody>
                  <a:tcPr/>
                </a:tc>
                <a:tc>
                  <a:txBody>
                    <a:bodyPr/>
                    <a:lstStyle/>
                    <a:p>
                      <a:pPr algn="ctr"/>
                      <a:r>
                        <a:rPr lang="en-US" sz="1300" dirty="0" smtClean="0">
                          <a:latin typeface="Times New Roman" pitchFamily="18" charset="0"/>
                          <a:cs typeface="Times New Roman" pitchFamily="18" charset="0"/>
                        </a:rPr>
                        <a:t>300</a:t>
                      </a:r>
                      <a:endParaRPr lang="en-US" sz="13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21.5%</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61.4%</a:t>
                      </a:r>
                    </a:p>
                  </a:txBody>
                  <a:tcPr marL="9525" marR="9525" marT="9525" marB="0"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80.7%</a:t>
                      </a:r>
                    </a:p>
                  </a:txBody>
                  <a:tcPr marL="9525" marR="9525" marT="9525" marB="0" anchor="ctr"/>
                </a:tc>
              </a:tr>
              <a:tr h="276803">
                <a:tc>
                  <a:txBody>
                    <a:bodyPr/>
                    <a:lstStyle/>
                    <a:p>
                      <a:pPr algn="ctr"/>
                      <a:r>
                        <a:rPr lang="en-US" sz="1300" dirty="0" smtClean="0">
                          <a:latin typeface="Times New Roman" pitchFamily="18" charset="0"/>
                          <a:cs typeface="Times New Roman" pitchFamily="18" charset="0"/>
                        </a:rPr>
                        <a:t>30% to 40%</a:t>
                      </a:r>
                      <a:endParaRPr lang="en-US" sz="1300" dirty="0">
                        <a:latin typeface="Times New Roman" pitchFamily="18" charset="0"/>
                        <a:cs typeface="Times New Roman" pitchFamily="18" charset="0"/>
                      </a:endParaRPr>
                    </a:p>
                  </a:txBody>
                  <a:tcPr/>
                </a:tc>
                <a:tc>
                  <a:txBody>
                    <a:bodyPr/>
                    <a:lstStyle/>
                    <a:p>
                      <a:pPr algn="ctr"/>
                      <a:r>
                        <a:rPr lang="en-US" sz="1300" dirty="0" smtClean="0">
                          <a:latin typeface="Times New Roman" pitchFamily="18" charset="0"/>
                          <a:cs typeface="Times New Roman" pitchFamily="18" charset="0"/>
                        </a:rPr>
                        <a:t>275</a:t>
                      </a:r>
                      <a:endParaRPr lang="en-US" sz="13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8.2%</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algn="ctr" fontAlgn="b"/>
                      <a:r>
                        <a:rPr lang="en-US" sz="1300" b="0" i="0" u="none" strike="noStrike">
                          <a:solidFill>
                            <a:srgbClr val="000000"/>
                          </a:solidFill>
                          <a:latin typeface="Times New Roman" pitchFamily="18" charset="0"/>
                          <a:cs typeface="Times New Roman" pitchFamily="18" charset="0"/>
                        </a:rPr>
                        <a:t>64.5%</a:t>
                      </a:r>
                    </a:p>
                  </a:txBody>
                  <a:tcPr marL="9525" marR="9525" marT="9525" marB="0"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82.3%</a:t>
                      </a:r>
                    </a:p>
                  </a:txBody>
                  <a:tcPr marL="9525" marR="9525" marT="9525" marB="0" anchor="ctr"/>
                </a:tc>
              </a:tr>
              <a:tr h="276803">
                <a:tc>
                  <a:txBody>
                    <a:bodyPr/>
                    <a:lstStyle/>
                    <a:p>
                      <a:pPr algn="ctr"/>
                      <a:r>
                        <a:rPr lang="en-US" sz="1300" dirty="0" smtClean="0">
                          <a:latin typeface="Times New Roman" pitchFamily="18" charset="0"/>
                          <a:cs typeface="Times New Roman" pitchFamily="18" charset="0"/>
                        </a:rPr>
                        <a:t>15% to 30%</a:t>
                      </a:r>
                      <a:endParaRPr lang="en-US" sz="1300" dirty="0">
                        <a:latin typeface="Times New Roman" pitchFamily="18" charset="0"/>
                        <a:cs typeface="Times New Roman" pitchFamily="18" charset="0"/>
                      </a:endParaRPr>
                    </a:p>
                  </a:txBody>
                  <a:tcPr/>
                </a:tc>
                <a:tc>
                  <a:txBody>
                    <a:bodyPr/>
                    <a:lstStyle/>
                    <a:p>
                      <a:pPr algn="ctr"/>
                      <a:r>
                        <a:rPr lang="en-US" sz="1300" dirty="0" smtClean="0">
                          <a:latin typeface="Times New Roman" pitchFamily="18" charset="0"/>
                          <a:cs typeface="Times New Roman" pitchFamily="18" charset="0"/>
                        </a:rPr>
                        <a:t>250</a:t>
                      </a:r>
                      <a:endParaRPr lang="en-US" sz="13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6.4%</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algn="ctr" fontAlgn="b"/>
                      <a:r>
                        <a:rPr lang="en-US" sz="1300" b="0" i="0" u="none" strike="noStrike">
                          <a:solidFill>
                            <a:srgbClr val="000000"/>
                          </a:solidFill>
                          <a:latin typeface="Times New Roman" pitchFamily="18" charset="0"/>
                          <a:cs typeface="Times New Roman" pitchFamily="18" charset="0"/>
                        </a:rPr>
                        <a:t>67.7%</a:t>
                      </a:r>
                    </a:p>
                  </a:txBody>
                  <a:tcPr marL="9525" marR="9525" marT="9525" marB="0"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83.9%</a:t>
                      </a:r>
                    </a:p>
                  </a:txBody>
                  <a:tcPr marL="9525" marR="9525" marT="9525" marB="0" anchor="ctr"/>
                </a:tc>
              </a:tr>
              <a:tr h="276803">
                <a:tc>
                  <a:txBody>
                    <a:bodyPr/>
                    <a:lstStyle/>
                    <a:p>
                      <a:pPr algn="ctr"/>
                      <a:r>
                        <a:rPr lang="en-US" sz="1300" dirty="0" smtClean="0">
                          <a:latin typeface="Times New Roman" pitchFamily="18" charset="0"/>
                          <a:cs typeface="Times New Roman" pitchFamily="18" charset="0"/>
                        </a:rPr>
                        <a:t>Less than</a:t>
                      </a:r>
                      <a:r>
                        <a:rPr lang="en-US" sz="1300" baseline="0" dirty="0" smtClean="0">
                          <a:latin typeface="Times New Roman" pitchFamily="18" charset="0"/>
                          <a:cs typeface="Times New Roman" pitchFamily="18" charset="0"/>
                        </a:rPr>
                        <a:t> 15%</a:t>
                      </a:r>
                      <a:endParaRPr lang="en-US" sz="1300" dirty="0">
                        <a:latin typeface="Times New Roman" pitchFamily="18" charset="0"/>
                        <a:cs typeface="Times New Roman" pitchFamily="18" charset="0"/>
                      </a:endParaRPr>
                    </a:p>
                  </a:txBody>
                  <a:tcPr/>
                </a:tc>
                <a:tc>
                  <a:txBody>
                    <a:bodyPr/>
                    <a:lstStyle/>
                    <a:p>
                      <a:pPr algn="ctr"/>
                      <a:r>
                        <a:rPr lang="en-US" sz="1300" dirty="0" smtClean="0">
                          <a:latin typeface="Times New Roman" pitchFamily="18" charset="0"/>
                          <a:cs typeface="Times New Roman" pitchFamily="18" charset="0"/>
                        </a:rPr>
                        <a:t>225</a:t>
                      </a:r>
                      <a:endParaRPr lang="en-US" sz="13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2.0%</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70.9%</a:t>
                      </a:r>
                    </a:p>
                  </a:txBody>
                  <a:tcPr marL="9525" marR="9525" marT="9525" marB="0" anchor="ctr"/>
                </a:tc>
                <a:tc>
                  <a:txBody>
                    <a:bodyPr/>
                    <a:lstStyle/>
                    <a:p>
                      <a:pPr algn="ctr" fontAlgn="b"/>
                      <a:r>
                        <a:rPr lang="en-US" sz="1300" b="0" i="0" u="none" strike="noStrike" dirty="0">
                          <a:solidFill>
                            <a:srgbClr val="000000"/>
                          </a:solidFill>
                          <a:latin typeface="Times New Roman" pitchFamily="18" charset="0"/>
                          <a:cs typeface="Times New Roman" pitchFamily="18" charset="0"/>
                        </a:rPr>
                        <a:t>85.4%</a:t>
                      </a:r>
                    </a:p>
                  </a:txBody>
                  <a:tcPr marL="9525" marR="9525" marT="9525" marB="0" anchor="ctr"/>
                </a:tc>
              </a:tr>
              <a:tr h="276803">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Average</a:t>
                      </a:r>
                      <a:endParaRPr lang="en-US" sz="1300" b="1" kern="1200" dirty="0">
                        <a:solidFill>
                          <a:schemeClr val="tx1"/>
                        </a:solidFill>
                        <a:latin typeface="Times New Roman" pitchFamily="18" charset="0"/>
                        <a:ea typeface="+mn-ea"/>
                        <a:cs typeface="Times New Roman" pitchFamily="18" charset="0"/>
                      </a:endParaRPr>
                    </a:p>
                  </a:txBody>
                  <a:tcPr/>
                </a:tc>
                <a:tc>
                  <a:txBody>
                    <a:bodyPr/>
                    <a:lstStyle/>
                    <a:p>
                      <a:pPr marL="0" algn="l" defTabSz="914400" rtl="0" eaLnBrk="1" latinLnBrk="0" hangingPunct="1"/>
                      <a:endParaRPr lang="en-US" sz="1300" b="1" kern="1200" dirty="0">
                        <a:solidFill>
                          <a:schemeClr val="lt1"/>
                        </a:solidFill>
                        <a:latin typeface="Times New Roman" pitchFamily="18" charset="0"/>
                        <a:ea typeface="+mn-ea"/>
                        <a:cs typeface="Times New Roman" pitchFamily="18" charset="0"/>
                      </a:endParaRPr>
                    </a:p>
                  </a:txBody>
                  <a:tcPr/>
                </a:tc>
                <a:tc>
                  <a:txBody>
                    <a:bodyPr/>
                    <a:lstStyle/>
                    <a:p>
                      <a:pPr marL="0" algn="r" defTabSz="914400" rtl="0" eaLnBrk="1" latinLnBrk="0" hangingPunct="1"/>
                      <a:endParaRPr lang="en-US" sz="1300" b="1" kern="1200" dirty="0">
                        <a:solidFill>
                          <a:schemeClr val="tx1"/>
                        </a:solidFill>
                        <a:latin typeface="Times New Roman" pitchFamily="18" charset="0"/>
                        <a:ea typeface="+mn-ea"/>
                        <a:cs typeface="Times New Roman" pitchFamily="18" charset="0"/>
                      </a:endParaRPr>
                    </a:p>
                  </a:txBody>
                  <a:tcP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54.2%</a:t>
                      </a:r>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marL="0" algn="ctr" defTabSz="914400" rtl="0" eaLnBrk="1" latinLnBrk="0" hangingPunct="1"/>
                      <a:r>
                        <a:rPr lang="en-US" sz="1300" b="1" kern="1200" dirty="0" smtClean="0">
                          <a:solidFill>
                            <a:schemeClr val="tx1"/>
                          </a:solidFill>
                          <a:latin typeface="Times New Roman" pitchFamily="18" charset="0"/>
                          <a:ea typeface="+mn-ea"/>
                          <a:cs typeface="Times New Roman" pitchFamily="18" charset="0"/>
                        </a:rPr>
                        <a:t>75.6%</a:t>
                      </a:r>
                      <a:endParaRPr lang="en-US" sz="1300" b="1" kern="1200" dirty="0">
                        <a:solidFill>
                          <a:schemeClr val="tx1"/>
                        </a:solidFill>
                        <a:latin typeface="Times New Roman" pitchFamily="18" charset="0"/>
                        <a:ea typeface="+mn-ea"/>
                        <a:cs typeface="Times New Roman" pitchFamily="18" charset="0"/>
                      </a:endParaRPr>
                    </a:p>
                  </a:txBody>
                  <a:tcPr anchor="ctr"/>
                </a:tc>
              </a:tr>
              <a:tr h="276803">
                <a:tc>
                  <a:txBody>
                    <a:bodyPr/>
                    <a:lstStyle/>
                    <a:p>
                      <a:pPr marL="0" algn="ctr" defTabSz="914400" rtl="0" eaLnBrk="1" latinLnBrk="0" hangingPunct="1"/>
                      <a:endParaRPr lang="en-US" sz="1300" b="1" kern="1200" dirty="0">
                        <a:solidFill>
                          <a:schemeClr val="tx1"/>
                        </a:solidFill>
                        <a:latin typeface="Times New Roman" pitchFamily="18" charset="0"/>
                        <a:ea typeface="+mn-ea"/>
                        <a:cs typeface="Times New Roman" pitchFamily="18" charset="0"/>
                      </a:endParaRPr>
                    </a:p>
                  </a:txBody>
                  <a:tcPr/>
                </a:tc>
                <a:tc gridSpan="3">
                  <a:txBody>
                    <a:bodyPr/>
                    <a:lstStyle/>
                    <a:p>
                      <a:pPr marL="0" algn="r" defTabSz="914400" rtl="0" eaLnBrk="1" latinLnBrk="0" hangingPunct="1"/>
                      <a:r>
                        <a:rPr lang="en-US" sz="1400" b="1" kern="1200" dirty="0" smtClean="0">
                          <a:solidFill>
                            <a:schemeClr val="tx1"/>
                          </a:solidFill>
                          <a:latin typeface="Times New Roman" pitchFamily="18" charset="0"/>
                          <a:ea typeface="+mn-ea"/>
                          <a:cs typeface="Times New Roman" pitchFamily="18" charset="0"/>
                        </a:rPr>
                        <a:t>Total Average Savings on Perm. Partial Non Schedule</a:t>
                      </a:r>
                      <a:endParaRPr lang="en-US" sz="1400" b="1" kern="1200" dirty="0">
                        <a:solidFill>
                          <a:schemeClr val="tx1"/>
                        </a:solidFill>
                        <a:latin typeface="Times New Roman" pitchFamily="18" charset="0"/>
                        <a:ea typeface="+mn-ea"/>
                        <a:cs typeface="Times New Roman" pitchFamily="18" charset="0"/>
                      </a:endParaRPr>
                    </a:p>
                  </a:txBody>
                  <a:tcPr/>
                </a:tc>
                <a:tc hMerge="1">
                  <a:txBody>
                    <a:bodyPr/>
                    <a:lstStyle/>
                    <a:p>
                      <a:pPr marL="0" algn="r" defTabSz="914400" rtl="0" eaLnBrk="1" latinLnBrk="0" hangingPunct="1"/>
                      <a:endParaRPr lang="en-US" sz="1300" b="1" kern="1200" dirty="0">
                        <a:solidFill>
                          <a:schemeClr val="tx1"/>
                        </a:solidFill>
                        <a:latin typeface="Times New Roman" pitchFamily="18" charset="0"/>
                        <a:ea typeface="+mn-ea"/>
                        <a:cs typeface="Times New Roman" pitchFamily="18" charset="0"/>
                      </a:endParaRPr>
                    </a:p>
                  </a:txBody>
                  <a:tcPr/>
                </a:tc>
                <a:tc hMerge="1">
                  <a:txBody>
                    <a:bodyPr/>
                    <a:lstStyle/>
                    <a:p>
                      <a:pPr marL="0" algn="r" defTabSz="914400" rtl="0" eaLnBrk="1" latinLnBrk="0" hangingPunct="1"/>
                      <a:endParaRPr lang="en-US" sz="1300" b="1" kern="1200" dirty="0">
                        <a:solidFill>
                          <a:schemeClr val="tx1"/>
                        </a:solidFill>
                        <a:latin typeface="Times New Roman" pitchFamily="18" charset="0"/>
                        <a:ea typeface="+mn-ea"/>
                        <a:cs typeface="Times New Roman" pitchFamily="18" charset="0"/>
                      </a:endParaRPr>
                    </a:p>
                  </a:txBody>
                  <a:tcPr anchor="ctr"/>
                </a:tc>
                <a:tc>
                  <a:txBody>
                    <a:bodyPr/>
                    <a:lstStyle/>
                    <a:p>
                      <a:pPr marL="0" algn="ctr" defTabSz="914400" rtl="0" eaLnBrk="1" latinLnBrk="0" hangingPunct="1"/>
                      <a:r>
                        <a:rPr lang="en-US" sz="1400" b="1" kern="1200" dirty="0" smtClean="0">
                          <a:solidFill>
                            <a:schemeClr val="tx1"/>
                          </a:solidFill>
                          <a:latin typeface="Times New Roman" pitchFamily="18" charset="0"/>
                          <a:ea typeface="+mn-ea"/>
                          <a:cs typeface="Times New Roman" pitchFamily="18" charset="0"/>
                        </a:rPr>
                        <a:t>71.3%</a:t>
                      </a:r>
                      <a:endParaRPr lang="en-US" sz="1400" b="1" kern="1200" dirty="0">
                        <a:solidFill>
                          <a:schemeClr val="tx1"/>
                        </a:solidFill>
                        <a:latin typeface="Times New Roman" pitchFamily="18" charset="0"/>
                        <a:ea typeface="+mn-ea"/>
                        <a:cs typeface="Times New Roman" pitchFamily="18" charset="0"/>
                      </a:endParaRPr>
                    </a:p>
                  </a:txBody>
                  <a:tcPr anchor="ctr"/>
                </a:tc>
              </a:tr>
              <a:tr h="276803">
                <a:tc>
                  <a:txBody>
                    <a:bodyPr/>
                    <a:lstStyle/>
                    <a:p>
                      <a:pPr marL="0" algn="ctr" defTabSz="914400" rtl="0" eaLnBrk="1" latinLnBrk="0" hangingPunct="1"/>
                      <a:endParaRPr lang="en-US" sz="1300" b="1" kern="1200" dirty="0">
                        <a:solidFill>
                          <a:schemeClr val="tx1"/>
                        </a:solidFill>
                        <a:latin typeface="Times New Roman" pitchFamily="18" charset="0"/>
                        <a:ea typeface="+mn-ea"/>
                        <a:cs typeface="Times New Roman" pitchFamily="18" charset="0"/>
                      </a:endParaRPr>
                    </a:p>
                  </a:txBody>
                  <a:tcPr/>
                </a:tc>
                <a:tc gridSpan="3">
                  <a:txBody>
                    <a:bodyPr/>
                    <a:lstStyle/>
                    <a:p>
                      <a:pPr marL="0" algn="r" defTabSz="914400" rtl="0" eaLnBrk="1" latinLnBrk="0" hangingPunct="1"/>
                      <a:r>
                        <a:rPr lang="en-US" sz="1400" b="1" kern="1200" dirty="0" smtClean="0">
                          <a:solidFill>
                            <a:schemeClr val="tx1"/>
                          </a:solidFill>
                          <a:latin typeface="Times New Roman" pitchFamily="18" charset="0"/>
                          <a:ea typeface="+mn-ea"/>
                          <a:cs typeface="Times New Roman" pitchFamily="18" charset="0"/>
                        </a:rPr>
                        <a:t>Total Average Savings on Perm. Partial</a:t>
                      </a:r>
                      <a:endParaRPr lang="en-US" sz="1400" b="1" kern="1200" dirty="0">
                        <a:solidFill>
                          <a:schemeClr val="tx1"/>
                        </a:solidFill>
                        <a:latin typeface="Times New Roman" pitchFamily="18" charset="0"/>
                        <a:ea typeface="+mn-ea"/>
                        <a:cs typeface="Times New Roman" pitchFamily="18" charset="0"/>
                      </a:endParaRPr>
                    </a:p>
                  </a:txBody>
                  <a:tcPr/>
                </a:tc>
                <a:tc hMerge="1">
                  <a:txBody>
                    <a:bodyPr/>
                    <a:lstStyle/>
                    <a:p>
                      <a:endParaRPr lang="en-US"/>
                    </a:p>
                  </a:txBody>
                  <a:tcPr/>
                </a:tc>
                <a:tc hMerge="1">
                  <a:txBody>
                    <a:bodyPr/>
                    <a:lstStyle/>
                    <a:p>
                      <a:endParaRPr lang="en-US"/>
                    </a:p>
                  </a:txBody>
                  <a:tcPr/>
                </a:tc>
                <a:tc>
                  <a:txBody>
                    <a:bodyPr/>
                    <a:lstStyle/>
                    <a:p>
                      <a:pPr marL="0" algn="ctr" defTabSz="914400" rtl="0" eaLnBrk="1" latinLnBrk="0" hangingPunct="1"/>
                      <a:r>
                        <a:rPr lang="en-US" sz="1400" b="1" kern="1200" dirty="0" smtClean="0">
                          <a:solidFill>
                            <a:schemeClr val="tx1"/>
                          </a:solidFill>
                          <a:latin typeface="Times New Roman" pitchFamily="18" charset="0"/>
                          <a:ea typeface="+mn-ea"/>
                          <a:cs typeface="Times New Roman" pitchFamily="18" charset="0"/>
                        </a:rPr>
                        <a:t>50.5%</a:t>
                      </a:r>
                      <a:endParaRPr lang="en-US" sz="1400" b="1" kern="1200" dirty="0">
                        <a:solidFill>
                          <a:schemeClr val="tx1"/>
                        </a:solidFill>
                        <a:latin typeface="Times New Roman" pitchFamily="18" charset="0"/>
                        <a:ea typeface="+mn-ea"/>
                        <a:cs typeface="Times New Roman" pitchFamily="18" charset="0"/>
                      </a:endParaRPr>
                    </a:p>
                  </a:txBody>
                  <a:tcPr anchor="ctr"/>
                </a:tc>
              </a:tr>
              <a:tr h="276803">
                <a:tc>
                  <a:txBody>
                    <a:bodyPr/>
                    <a:lstStyle/>
                    <a:p>
                      <a:pPr marL="0" algn="ctr" defTabSz="914400" rtl="0" eaLnBrk="1" latinLnBrk="0" hangingPunct="1"/>
                      <a:endParaRPr lang="en-US" sz="1300" b="1" kern="1200" dirty="0">
                        <a:solidFill>
                          <a:schemeClr val="tx1"/>
                        </a:solidFill>
                        <a:latin typeface="Times New Roman" pitchFamily="18" charset="0"/>
                        <a:ea typeface="+mn-ea"/>
                        <a:cs typeface="Times New Roman" pitchFamily="18" charset="0"/>
                      </a:endParaRPr>
                    </a:p>
                  </a:txBody>
                  <a:tcPr/>
                </a:tc>
                <a:tc gridSpan="3">
                  <a:txBody>
                    <a:bodyPr/>
                    <a:lstStyle/>
                    <a:p>
                      <a:pPr marL="0" algn="r" defTabSz="914400" rtl="0" eaLnBrk="1" latinLnBrk="0" hangingPunct="1"/>
                      <a:r>
                        <a:rPr lang="en-US" sz="1400" b="1" kern="1200" dirty="0" smtClean="0">
                          <a:solidFill>
                            <a:schemeClr val="tx1"/>
                          </a:solidFill>
                          <a:latin typeface="Times New Roman" pitchFamily="18" charset="0"/>
                          <a:ea typeface="+mn-ea"/>
                          <a:cs typeface="Times New Roman" pitchFamily="18" charset="0"/>
                        </a:rPr>
                        <a:t>Total Impact</a:t>
                      </a:r>
                      <a:endParaRPr lang="en-US" sz="1400" b="1" kern="1200" dirty="0">
                        <a:solidFill>
                          <a:schemeClr val="tx1"/>
                        </a:solidFill>
                        <a:latin typeface="Times New Roman" pitchFamily="18" charset="0"/>
                        <a:ea typeface="+mn-ea"/>
                        <a:cs typeface="Times New Roman" pitchFamily="18" charset="0"/>
                      </a:endParaRPr>
                    </a:p>
                  </a:txBody>
                  <a:tcPr/>
                </a:tc>
                <a:tc hMerge="1">
                  <a:txBody>
                    <a:bodyPr/>
                    <a:lstStyle/>
                    <a:p>
                      <a:endParaRPr lang="en-US"/>
                    </a:p>
                  </a:txBody>
                  <a:tcPr/>
                </a:tc>
                <a:tc hMerge="1">
                  <a:txBody>
                    <a:bodyPr/>
                    <a:lstStyle/>
                    <a:p>
                      <a:endParaRPr lang="en-US"/>
                    </a:p>
                  </a:txBody>
                  <a:tcPr/>
                </a:tc>
                <a:tc>
                  <a:txBody>
                    <a:bodyPr/>
                    <a:lstStyle/>
                    <a:p>
                      <a:pPr marL="0" algn="ctr" defTabSz="914400" rtl="0" eaLnBrk="1" latinLnBrk="0" hangingPunct="1"/>
                      <a:r>
                        <a:rPr lang="en-US" sz="1400" b="1" kern="1200" dirty="0" smtClean="0">
                          <a:solidFill>
                            <a:schemeClr val="tx1"/>
                          </a:solidFill>
                          <a:latin typeface="Times New Roman" pitchFamily="18" charset="0"/>
                          <a:ea typeface="+mn-ea"/>
                          <a:cs typeface="Times New Roman" pitchFamily="18" charset="0"/>
                        </a:rPr>
                        <a:t>-28.0%</a:t>
                      </a:r>
                      <a:endParaRPr lang="en-US" sz="1400" b="1" kern="1200" dirty="0">
                        <a:solidFill>
                          <a:schemeClr val="tx1"/>
                        </a:solidFill>
                        <a:latin typeface="Times New Roman" pitchFamily="18" charset="0"/>
                        <a:ea typeface="+mn-ea"/>
                        <a:cs typeface="Times New Roman" pitchFamily="18" charset="0"/>
                      </a:endParaRPr>
                    </a:p>
                  </a:txBody>
                  <a:tcPr anchor="ctr"/>
                </a:tc>
              </a:tr>
            </a:tbl>
          </a:graphicData>
        </a:graphic>
      </p:graphicFrame>
      <p:pic>
        <p:nvPicPr>
          <p:cNvPr id="13418" name="Picture 12" descr="nyc1b"/>
          <p:cNvPicPr>
            <a:picLocks noChangeAspect="1" noChangeArrowheads="1"/>
          </p:cNvPicPr>
          <p:nvPr/>
        </p:nvPicPr>
        <p:blipFill>
          <a:blip r:embed="rId2" cstate="print"/>
          <a:srcRect/>
          <a:stretch>
            <a:fillRect/>
          </a:stretch>
        </p:blipFill>
        <p:spPr bwMode="auto">
          <a:xfrm>
            <a:off x="0" y="6473825"/>
            <a:ext cx="1571625" cy="384175"/>
          </a:xfrm>
          <a:prstGeom prst="rect">
            <a:avLst/>
          </a:prstGeom>
          <a:noFill/>
          <a:ln w="9525">
            <a:noFill/>
            <a:miter lim="800000"/>
            <a:headEnd/>
            <a:tailEnd/>
          </a:ln>
        </p:spPr>
      </p:pic>
      <p:sp>
        <p:nvSpPr>
          <p:cNvPr id="8" name="Title 1"/>
          <p:cNvSpPr txBox="1">
            <a:spLocks/>
          </p:cNvSpPr>
          <p:nvPr/>
        </p:nvSpPr>
        <p:spPr>
          <a:xfrm>
            <a:off x="304800" y="685800"/>
            <a:ext cx="8686800" cy="990600"/>
          </a:xfrm>
          <a:prstGeom prst="rect">
            <a:avLst/>
          </a:prstGeom>
        </p:spPr>
        <p:txBody>
          <a:bodyPr vert="horz" lIns="91440" tIns="45720" rIns="91440" bIns="45720" rtlCol="0" anchor="ctr">
            <a:noAutofit/>
          </a:bodyPr>
          <a:lstStyle/>
          <a:p>
            <a:pPr lvl="0" algn="ctr">
              <a:spcBef>
                <a:spcPct val="0"/>
              </a:spcBef>
            </a:pPr>
            <a:r>
              <a:rPr lang="en-US" sz="3200" b="1" dirty="0" smtClean="0">
                <a:solidFill>
                  <a:srgbClr val="0070C0"/>
                </a:solidFill>
                <a:ea typeface="+mj-ea"/>
                <a:cs typeface="Arial" pitchFamily="34" charset="0"/>
              </a:rPr>
              <a:t>Final Calculation</a:t>
            </a:r>
          </a:p>
          <a:p>
            <a:pPr lvl="0" algn="ctr">
              <a:spcBef>
                <a:spcPct val="0"/>
              </a:spcBef>
            </a:pPr>
            <a:endParaRPr kumimoji="0" lang="en-US" sz="2800" b="1" i="0" u="none" strike="noStrike" kern="1200" cap="none" spc="0" normalizeH="0" baseline="0" noProof="0" dirty="0" smtClean="0">
              <a:ln>
                <a:noFill/>
              </a:ln>
              <a:solidFill>
                <a:srgbClr val="0070C0"/>
              </a:solidFill>
              <a:effectLst/>
              <a:uLnTx/>
              <a:uFillTx/>
              <a:latin typeface="+mn-lt"/>
              <a:ea typeface="+mj-ea"/>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4"/>
          <p:cNvSpPr txBox="1">
            <a:spLocks noChangeArrowheads="1"/>
          </p:cNvSpPr>
          <p:nvPr/>
        </p:nvSpPr>
        <p:spPr bwMode="auto">
          <a:xfrm>
            <a:off x="1828800" y="1828800"/>
            <a:ext cx="6248400" cy="457200"/>
          </a:xfrm>
          <a:prstGeom prst="rect">
            <a:avLst/>
          </a:prstGeom>
          <a:noFill/>
          <a:ln w="9525">
            <a:noFill/>
            <a:miter lim="800000"/>
            <a:headEnd/>
            <a:tailEnd/>
          </a:ln>
        </p:spPr>
        <p:txBody>
          <a:bodyPr>
            <a:spAutoFit/>
          </a:bodyPr>
          <a:lstStyle/>
          <a:p>
            <a:pPr>
              <a:spcBef>
                <a:spcPct val="50000"/>
              </a:spcBef>
            </a:pPr>
            <a:endParaRPr lang="en-US"/>
          </a:p>
        </p:txBody>
      </p:sp>
      <p:sp>
        <p:nvSpPr>
          <p:cNvPr id="27656" name="Text Box 8"/>
          <p:cNvSpPr txBox="1">
            <a:spLocks noChangeArrowheads="1"/>
          </p:cNvSpPr>
          <p:nvPr/>
        </p:nvSpPr>
        <p:spPr bwMode="auto">
          <a:xfrm>
            <a:off x="3124200" y="4191000"/>
            <a:ext cx="2743200" cy="457200"/>
          </a:xfrm>
          <a:prstGeom prst="rect">
            <a:avLst/>
          </a:prstGeom>
          <a:noFill/>
          <a:ln w="9525">
            <a:noFill/>
            <a:miter lim="800000"/>
            <a:headEnd/>
            <a:tailEnd/>
          </a:ln>
        </p:spPr>
        <p:txBody>
          <a:bodyPr>
            <a:spAutoFit/>
          </a:bodyPr>
          <a:lstStyle/>
          <a:p>
            <a:pPr>
              <a:spcBef>
                <a:spcPct val="50000"/>
              </a:spcBef>
            </a:pPr>
            <a:r>
              <a:rPr lang="en-US"/>
              <a:t> </a:t>
            </a:r>
          </a:p>
        </p:txBody>
      </p:sp>
      <p:pic>
        <p:nvPicPr>
          <p:cNvPr id="4102"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
        <p:nvSpPr>
          <p:cNvPr id="9" name="Title 1"/>
          <p:cNvSpPr txBox="1">
            <a:spLocks/>
          </p:cNvSpPr>
          <p:nvPr/>
        </p:nvSpPr>
        <p:spPr>
          <a:xfrm>
            <a:off x="228600" y="1219200"/>
            <a:ext cx="8686800" cy="990600"/>
          </a:xfrm>
          <a:prstGeom prst="rect">
            <a:avLst/>
          </a:prstGeom>
        </p:spPr>
        <p:txBody>
          <a:bodyPr vert="horz" lIns="91440" tIns="45720" rIns="91440" bIns="45720" rtlCol="0" anchor="ctr">
            <a:noAutofit/>
          </a:bodyPr>
          <a:lstStyle/>
          <a:p>
            <a:pPr lvl="0" algn="ctr">
              <a:spcBef>
                <a:spcPct val="0"/>
              </a:spcBef>
            </a:pPr>
            <a:r>
              <a:rPr lang="en-US" sz="3200" b="1" dirty="0" smtClean="0">
                <a:solidFill>
                  <a:srgbClr val="0070C0"/>
                </a:solidFill>
                <a:ea typeface="+mj-ea"/>
                <a:cs typeface="Arial" pitchFamily="34" charset="0"/>
              </a:rPr>
              <a:t>Reflection of Reforms in Subsequent Filing</a:t>
            </a:r>
          </a:p>
          <a:p>
            <a:pPr lvl="0" algn="ctr">
              <a:spcBef>
                <a:spcPct val="0"/>
              </a:spcBef>
            </a:pPr>
            <a:endParaRPr kumimoji="0" lang="en-US" sz="2800" b="1" i="0" u="none" strike="noStrike" kern="1200" cap="none" spc="0" normalizeH="0" baseline="0" noProof="0" dirty="0" smtClean="0">
              <a:ln>
                <a:noFill/>
              </a:ln>
              <a:solidFill>
                <a:srgbClr val="0070C0"/>
              </a:solidFill>
              <a:effectLst/>
              <a:uLnTx/>
              <a:uFillTx/>
              <a:latin typeface="+mn-lt"/>
              <a:ea typeface="+mj-ea"/>
              <a:cs typeface="Arial" pitchFamily="34" charset="0"/>
            </a:endParaRPr>
          </a:p>
        </p:txBody>
      </p:sp>
      <p:sp>
        <p:nvSpPr>
          <p:cNvPr id="11" name="Content Placeholder 2"/>
          <p:cNvSpPr>
            <a:spLocks noGrp="1"/>
          </p:cNvSpPr>
          <p:nvPr>
            <p:ph idx="1"/>
          </p:nvPr>
        </p:nvSpPr>
        <p:spPr>
          <a:xfrm>
            <a:off x="533400" y="2286000"/>
            <a:ext cx="8229600" cy="4160520"/>
          </a:xfrm>
        </p:spPr>
        <p:txBody>
          <a:bodyPr>
            <a:normAutofit/>
          </a:bodyPr>
          <a:lstStyle/>
          <a:p>
            <a:r>
              <a:rPr lang="en-US" sz="2400" dirty="0" smtClean="0"/>
              <a:t>Back to Basics</a:t>
            </a:r>
          </a:p>
          <a:p>
            <a:r>
              <a:rPr lang="en-US" sz="2400" dirty="0" smtClean="0"/>
              <a:t>What’s in the Reported Data?</a:t>
            </a:r>
          </a:p>
          <a:p>
            <a:r>
              <a:rPr lang="en-US" sz="2400" dirty="0" smtClean="0"/>
              <a:t>Pre-Reform vs. Post Reform</a:t>
            </a:r>
          </a:p>
          <a:p>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656"/>
                                        </p:tgtEl>
                                        <p:attrNameLst>
                                          <p:attrName>style.visibility</p:attrName>
                                        </p:attrNameLst>
                                      </p:cBhvr>
                                      <p:to>
                                        <p:strVal val="visible"/>
                                      </p:to>
                                    </p:set>
                                    <p:anim calcmode="lin" valueType="num">
                                      <p:cBhvr additive="base">
                                        <p:cTn id="7" dur="500" fill="hold"/>
                                        <p:tgtEl>
                                          <p:spTgt spid="27656"/>
                                        </p:tgtEl>
                                        <p:attrNameLst>
                                          <p:attrName>ppt_x</p:attrName>
                                        </p:attrNameLst>
                                      </p:cBhvr>
                                      <p:tavLst>
                                        <p:tav tm="0">
                                          <p:val>
                                            <p:strVal val="1+#ppt_w/2"/>
                                          </p:val>
                                        </p:tav>
                                        <p:tav tm="100000">
                                          <p:val>
                                            <p:strVal val="#ppt_x"/>
                                          </p:val>
                                        </p:tav>
                                      </p:tavLst>
                                    </p:anim>
                                    <p:anim calcmode="lin" valueType="num">
                                      <p:cBhvr additive="base">
                                        <p:cTn id="8" dur="500" fill="hold"/>
                                        <p:tgtEl>
                                          <p:spTgt spid="2765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 calcmode="lin" valueType="num">
                                      <p:cBhvr additive="base">
                                        <p:cTn id="13"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 calcmode="lin" valueType="num">
                                      <p:cBhvr additive="base">
                                        <p:cTn id="19"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xEl>
                                              <p:pRg st="2" end="2"/>
                                            </p:txEl>
                                          </p:spTgt>
                                        </p:tgtEl>
                                        <p:attrNameLst>
                                          <p:attrName>style.visibility</p:attrName>
                                        </p:attrNameLst>
                                      </p:cBhvr>
                                      <p:to>
                                        <p:strVal val="visible"/>
                                      </p:to>
                                    </p:set>
                                    <p:anim calcmode="lin" valueType="num">
                                      <p:cBhvr additive="base">
                                        <p:cTn id="25"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6" grpId="0"/>
      <p:bldP spid="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001000" cy="4525963"/>
          </a:xfrm>
        </p:spPr>
        <p:txBody>
          <a:bodyPr>
            <a:normAutofit/>
          </a:bodyPr>
          <a:lstStyle/>
          <a:p>
            <a:r>
              <a:rPr lang="en-US" sz="2400" dirty="0" smtClean="0"/>
              <a:t>Historical loss development information is primarily pre-reform</a:t>
            </a:r>
          </a:p>
          <a:p>
            <a:r>
              <a:rPr lang="en-US" sz="2400" dirty="0" smtClean="0"/>
              <a:t>OK to use it if we assume losses are at pre-reform levels</a:t>
            </a:r>
          </a:p>
          <a:p>
            <a:r>
              <a:rPr lang="en-US" sz="2400" dirty="0" smtClean="0"/>
              <a:t>Need adjustment if applying loss development factors (LDF) to losses at post reform levels</a:t>
            </a:r>
          </a:p>
          <a:p>
            <a:r>
              <a:rPr lang="en-US" sz="2400" dirty="0" smtClean="0"/>
              <a:t>Paid vs. Paid + Case </a:t>
            </a:r>
            <a:endParaRPr lang="en-US" sz="2400" dirty="0"/>
          </a:p>
        </p:txBody>
      </p:sp>
      <p:pic>
        <p:nvPicPr>
          <p:cNvPr id="4"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
        <p:nvSpPr>
          <p:cNvPr id="8" name="Title 1"/>
          <p:cNvSpPr txBox="1">
            <a:spLocks/>
          </p:cNvSpPr>
          <p:nvPr/>
        </p:nvSpPr>
        <p:spPr>
          <a:xfrm>
            <a:off x="228600" y="914400"/>
            <a:ext cx="8686800" cy="990600"/>
          </a:xfrm>
          <a:prstGeom prst="rect">
            <a:avLst/>
          </a:prstGeom>
        </p:spPr>
        <p:txBody>
          <a:bodyPr vert="horz" lIns="91440" tIns="45720" rIns="91440" bIns="45720" rtlCol="0" anchor="ctr">
            <a:noAutofit/>
          </a:bodyPr>
          <a:lstStyle/>
          <a:p>
            <a:pPr lvl="0" algn="ctr">
              <a:spcBef>
                <a:spcPct val="0"/>
              </a:spcBef>
            </a:pPr>
            <a:r>
              <a:rPr lang="en-US" sz="3200" b="1" dirty="0" smtClean="0">
                <a:solidFill>
                  <a:srgbClr val="0070C0"/>
                </a:solidFill>
                <a:ea typeface="+mj-ea"/>
                <a:cs typeface="Arial" pitchFamily="34" charset="0"/>
              </a:rPr>
              <a:t>Loss Development Adjustment</a:t>
            </a:r>
          </a:p>
          <a:p>
            <a:pPr lvl="0" algn="ctr">
              <a:spcBef>
                <a:spcPct val="0"/>
              </a:spcBef>
            </a:pPr>
            <a:endParaRPr kumimoji="0" lang="en-US" sz="2800" b="1" i="0" u="none" strike="noStrike" kern="1200" cap="none" spc="0" normalizeH="0" baseline="0" noProof="0" dirty="0" smtClean="0">
              <a:ln>
                <a:noFill/>
              </a:ln>
              <a:solidFill>
                <a:srgbClr val="0070C0"/>
              </a:solidFill>
              <a:effectLst/>
              <a:uLnTx/>
              <a:uFillTx/>
              <a:latin typeface="+mn-lt"/>
              <a:ea typeface="+mj-ea"/>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2895600"/>
            <a:ext cx="8991600" cy="792162"/>
          </a:xfrm>
        </p:spPr>
        <p:txBody>
          <a:bodyPr>
            <a:noAutofit/>
          </a:bodyPr>
          <a:lstStyle/>
          <a:p>
            <a:pPr algn="ctr"/>
            <a:r>
              <a:rPr lang="en-US" sz="4000" b="1" dirty="0" smtClean="0">
                <a:solidFill>
                  <a:srgbClr val="0070C0"/>
                </a:solidFill>
                <a:latin typeface="+mn-lt"/>
                <a:cs typeface="Arial" pitchFamily="34" charset="0"/>
              </a:rPr>
              <a:t>Duration Cap </a:t>
            </a:r>
            <a:br>
              <a:rPr lang="en-US" sz="4000" b="1" dirty="0" smtClean="0">
                <a:solidFill>
                  <a:srgbClr val="0070C0"/>
                </a:solidFill>
                <a:latin typeface="+mn-lt"/>
                <a:cs typeface="Arial" pitchFamily="34" charset="0"/>
              </a:rPr>
            </a:br>
            <a:r>
              <a:rPr lang="en-US" sz="4000" b="1" dirty="0" smtClean="0">
                <a:solidFill>
                  <a:srgbClr val="0070C0"/>
                </a:solidFill>
                <a:latin typeface="+mn-lt"/>
                <a:cs typeface="Arial" pitchFamily="34" charset="0"/>
              </a:rPr>
              <a:t>Development Adjustments</a:t>
            </a:r>
            <a:endParaRPr lang="en-US" sz="4000" b="1" dirty="0">
              <a:solidFill>
                <a:srgbClr val="0070C0"/>
              </a:solidFill>
              <a:latin typeface="+mn-lt"/>
              <a:cs typeface="Arial" pitchFamily="34" charset="0"/>
            </a:endParaRPr>
          </a:p>
        </p:txBody>
      </p:sp>
      <p:pic>
        <p:nvPicPr>
          <p:cNvPr id="4"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92162"/>
          </a:xfrm>
        </p:spPr>
        <p:txBody>
          <a:bodyPr>
            <a:noAutofit/>
          </a:bodyPr>
          <a:lstStyle/>
          <a:p>
            <a:pPr algn="ctr"/>
            <a:r>
              <a:rPr lang="en-US" sz="2800" b="1" dirty="0" smtClean="0">
                <a:solidFill>
                  <a:srgbClr val="0070C0"/>
                </a:solidFill>
                <a:latin typeface="+mn-lt"/>
                <a:cs typeface="Arial" pitchFamily="34" charset="0"/>
              </a:rPr>
              <a:t>Reported Indemnity Paid Loss Development Triangle</a:t>
            </a:r>
            <a:endParaRPr lang="en-US" sz="2800" b="1" dirty="0">
              <a:solidFill>
                <a:srgbClr val="0070C0"/>
              </a:solidFill>
              <a:latin typeface="+mn-lt"/>
              <a:cs typeface="Arial" pitchFamily="34" charset="0"/>
            </a:endParaRPr>
          </a:p>
        </p:txBody>
      </p:sp>
      <p:graphicFrame>
        <p:nvGraphicFramePr>
          <p:cNvPr id="5" name="Table 4"/>
          <p:cNvGraphicFramePr>
            <a:graphicFrameLocks noGrp="1"/>
          </p:cNvGraphicFramePr>
          <p:nvPr/>
        </p:nvGraphicFramePr>
        <p:xfrm>
          <a:off x="381000" y="1600200"/>
          <a:ext cx="8534396" cy="4648200"/>
        </p:xfrm>
        <a:graphic>
          <a:graphicData uri="http://schemas.openxmlformats.org/drawingml/2006/table">
            <a:tbl>
              <a:tblPr/>
              <a:tblGrid>
                <a:gridCol w="741035"/>
                <a:gridCol w="358029"/>
                <a:gridCol w="366354"/>
                <a:gridCol w="343458"/>
                <a:gridCol w="343458"/>
                <a:gridCol w="474596"/>
                <a:gridCol w="343458"/>
                <a:gridCol w="499574"/>
                <a:gridCol w="343458"/>
                <a:gridCol w="393416"/>
                <a:gridCol w="443372"/>
                <a:gridCol w="443372"/>
                <a:gridCol w="443372"/>
                <a:gridCol w="443372"/>
                <a:gridCol w="443372"/>
                <a:gridCol w="443372"/>
                <a:gridCol w="366354"/>
                <a:gridCol w="424638"/>
                <a:gridCol w="443372"/>
                <a:gridCol w="432964"/>
              </a:tblGrid>
              <a:tr h="193675">
                <a:tc>
                  <a:txBody>
                    <a:bodyPr/>
                    <a:lstStyle/>
                    <a:p>
                      <a:pPr algn="ctr" fontAlgn="b"/>
                      <a:r>
                        <a:rPr lang="en-US" sz="1000" b="1" i="0" u="sng" strike="noStrike" dirty="0">
                          <a:solidFill>
                            <a:srgbClr val="000000"/>
                          </a:solidFill>
                          <a:latin typeface="Calibri"/>
                        </a:rPr>
                        <a:t>PY</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1/2</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2/3</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3/4</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4/5</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5/6</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a:solidFill>
                            <a:srgbClr val="000000"/>
                          </a:solidFill>
                          <a:latin typeface="Calibri"/>
                        </a:rPr>
                        <a:t>6/7</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7/8</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8/9</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9/10</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10/11</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11/12</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12/13</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13/14</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14/15</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15/16</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16/17</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17/18</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18/19</a:t>
                      </a:r>
                    </a:p>
                  </a:txBody>
                  <a:tcPr marL="4474" marR="4474" marT="447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19/ULT</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dirty="0">
                          <a:solidFill>
                            <a:srgbClr val="000000"/>
                          </a:solidFill>
                          <a:latin typeface="Calibri"/>
                        </a:rPr>
                        <a:t>1991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1.164</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1992</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1.017</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1.014</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1.162</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1993</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1.013</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1.165</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1994</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1.013</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1.013</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1.161</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1995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1.012</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1.013</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1.162</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1996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1.017</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1.013</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1997</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1.018</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1.014</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1998</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1999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2000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1.024</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1.022</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2001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1.051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1.033</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1.032</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2002</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1.100</a:t>
                      </a:r>
                    </a:p>
                  </a:txBody>
                  <a:tcPr marL="4474" marR="4474" marT="4474" marB="0" anchor="b">
                    <a:lnL>
                      <a:noFill/>
                    </a:lnL>
                    <a:lnR>
                      <a:noFill/>
                    </a:lnR>
                    <a:lnT>
                      <a:noFill/>
                    </a:lnT>
                    <a:lnB>
                      <a:noFill/>
                    </a:lnB>
                    <a:solidFill>
                      <a:srgbClr val="FFFF00"/>
                    </a:solidFill>
                  </a:tcPr>
                </a:tc>
                <a:tc>
                  <a:txBody>
                    <a:bodyPr/>
                    <a:lstStyle/>
                    <a:p>
                      <a:pPr algn="ctr" fontAlgn="b"/>
                      <a:r>
                        <a:rPr lang="en-US" sz="1000" b="0" i="0" u="none" strike="noStrike">
                          <a:solidFill>
                            <a:srgbClr val="000000"/>
                          </a:solidFill>
                          <a:latin typeface="Calibri"/>
                        </a:rPr>
                        <a:t>1.038</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1.033</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1.033</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1.017</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2003</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1.135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1.095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1.050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1.042</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1.028</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2004</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1.146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1.129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1.090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1.053</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1.039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2005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1.167</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1.110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1.130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1.085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1.037</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2006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1.291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1.170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1.113</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1.128</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1.078</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2007</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1.456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1.247</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1.174</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1.109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1.125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2008</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2.200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1.480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1.271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1.192</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1.096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2009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2.150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1.471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1.258</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1.149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2010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2.159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1.506</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1.240</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2011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2.145</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1.459</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r>
              <a:tr h="193675">
                <a:tc>
                  <a:txBody>
                    <a:bodyPr/>
                    <a:lstStyle/>
                    <a:p>
                      <a:pPr algn="ctr" fontAlgn="b"/>
                      <a:r>
                        <a:rPr lang="en-US" sz="1000" b="0" i="0" u="none" strike="noStrike">
                          <a:solidFill>
                            <a:srgbClr val="000000"/>
                          </a:solidFill>
                          <a:latin typeface="Calibri"/>
                        </a:rPr>
                        <a:t>2012</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2.111</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474" marR="4474" marT="447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474" marR="4474" marT="4474" marB="0" anchor="b">
                    <a:lnL>
                      <a:noFill/>
                    </a:lnL>
                    <a:lnR>
                      <a:noFill/>
                    </a:lnR>
                    <a:lnT>
                      <a:noFill/>
                    </a:lnT>
                    <a:lnB>
                      <a:noFill/>
                    </a:lnB>
                    <a:solidFill>
                      <a:srgbClr val="FFFFFF"/>
                    </a:solidFill>
                  </a:tcPr>
                </a:tc>
              </a:tr>
            </a:tbl>
          </a:graphicData>
        </a:graphic>
      </p:graphicFrame>
      <p:pic>
        <p:nvPicPr>
          <p:cNvPr id="7" name="Picture 12" descr="nyc1b"/>
          <p:cNvPicPr>
            <a:picLocks noChangeAspect="1" noChangeArrowheads="1"/>
          </p:cNvPicPr>
          <p:nvPr/>
        </p:nvPicPr>
        <p:blipFill>
          <a:blip r:embed="rId3" cstate="print"/>
          <a:srcRect/>
          <a:stretch>
            <a:fillRect/>
          </a:stretch>
        </p:blipFill>
        <p:spPr bwMode="auto">
          <a:xfrm>
            <a:off x="228600" y="6324600"/>
            <a:ext cx="1571625" cy="384175"/>
          </a:xfrm>
          <a:prstGeom prst="rect">
            <a:avLst/>
          </a:prstGeom>
          <a:noFill/>
          <a:ln w="9525">
            <a:noFill/>
            <a:miter lim="800000"/>
            <a:headEnd/>
            <a:tailEnd/>
          </a:ln>
        </p:spPr>
      </p:pic>
      <p:sp>
        <p:nvSpPr>
          <p:cNvPr id="8" name="TextBox 7"/>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457200"/>
            <a:ext cx="8915400" cy="762000"/>
          </a:xfrm>
        </p:spPr>
        <p:txBody>
          <a:bodyPr>
            <a:noAutofit/>
          </a:bodyPr>
          <a:lstStyle/>
          <a:p>
            <a:pPr algn="ctr"/>
            <a:r>
              <a:rPr lang="en-US" sz="2800" b="1" dirty="0" smtClean="0">
                <a:solidFill>
                  <a:srgbClr val="0070C0"/>
                </a:solidFill>
                <a:latin typeface="+mn-lt"/>
                <a:cs typeface="Arial" pitchFamily="34" charset="0"/>
              </a:rPr>
              <a:t>Restating the Loss Development Factors: Example</a:t>
            </a:r>
            <a:endParaRPr lang="en-US" sz="2800" b="1" dirty="0">
              <a:solidFill>
                <a:srgbClr val="0070C0"/>
              </a:solidFill>
              <a:latin typeface="+mn-lt"/>
              <a:cs typeface="Arial" pitchFamily="34" charset="0"/>
            </a:endParaRPr>
          </a:p>
        </p:txBody>
      </p:sp>
      <p:graphicFrame>
        <p:nvGraphicFramePr>
          <p:cNvPr id="8" name="Table 7"/>
          <p:cNvGraphicFramePr>
            <a:graphicFrameLocks noGrp="1"/>
          </p:cNvGraphicFramePr>
          <p:nvPr/>
        </p:nvGraphicFramePr>
        <p:xfrm>
          <a:off x="1066800" y="1295400"/>
          <a:ext cx="7086600" cy="4419601"/>
        </p:xfrm>
        <a:graphic>
          <a:graphicData uri="http://schemas.openxmlformats.org/drawingml/2006/table">
            <a:tbl>
              <a:tblPr/>
              <a:tblGrid>
                <a:gridCol w="944791"/>
                <a:gridCol w="3307169"/>
                <a:gridCol w="583088"/>
                <a:gridCol w="1398894"/>
                <a:gridCol w="852658"/>
              </a:tblGrid>
              <a:tr h="523824">
                <a:tc>
                  <a:txBody>
                    <a:bodyPr/>
                    <a:lstStyle/>
                    <a:p>
                      <a:pPr algn="ctr" fontAlgn="b"/>
                      <a:r>
                        <a:rPr lang="en-US" sz="1300" b="0" i="0" u="none" strike="noStrike" dirty="0">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en-US" sz="1300" b="0" i="0" u="none" strike="noStrike" dirty="0" smtClean="0">
                          <a:solidFill>
                            <a:srgbClr val="000000"/>
                          </a:solidFill>
                          <a:latin typeface="Calibri"/>
                        </a:rPr>
                        <a:t>Reported PY 2002 7th </a:t>
                      </a:r>
                      <a:r>
                        <a:rPr lang="en-US" sz="1300" b="0" i="0" u="none" strike="noStrike" dirty="0">
                          <a:solidFill>
                            <a:srgbClr val="000000"/>
                          </a:solidFill>
                          <a:latin typeface="Calibri"/>
                        </a:rPr>
                        <a:t>to </a:t>
                      </a:r>
                      <a:r>
                        <a:rPr lang="en-US" sz="1300" b="0" i="0" u="none" strike="noStrike" dirty="0" smtClean="0">
                          <a:solidFill>
                            <a:srgbClr val="000000"/>
                          </a:solidFill>
                          <a:latin typeface="Calibri"/>
                        </a:rPr>
                        <a:t>8th </a:t>
                      </a:r>
                      <a:r>
                        <a:rPr lang="en-US" sz="1300" b="0" i="0" u="none" strike="noStrike" dirty="0">
                          <a:solidFill>
                            <a:srgbClr val="000000"/>
                          </a:solidFill>
                          <a:latin typeface="Calibri"/>
                        </a:rPr>
                        <a:t>link ratio</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300" b="0" i="0" u="none" strike="noStrike" dirty="0" smtClean="0">
                          <a:solidFill>
                            <a:srgbClr val="000000"/>
                          </a:solidFill>
                          <a:latin typeface="Calibri"/>
                        </a:rPr>
                        <a:t>1.100</a:t>
                      </a:r>
                      <a:endParaRPr lang="en-US" sz="1300" b="0" i="0" u="none" strike="noStrike" dirty="0">
                        <a:solidFill>
                          <a:srgbClr val="000000"/>
                        </a:solidFill>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17019">
                <a:tc>
                  <a:txBody>
                    <a:bodyPr/>
                    <a:lstStyle/>
                    <a:p>
                      <a:pPr algn="ctr" fontAlgn="b"/>
                      <a:r>
                        <a:rPr lang="en-US" sz="1300" b="0" i="0" u="none" strike="noStrike" dirty="0">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Calibri"/>
                        </a:rPr>
                        <a:t>Development portion</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a:solidFill>
                            <a:srgbClr val="000000"/>
                          </a:solidFill>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Calibri"/>
                        </a:rPr>
                        <a:t>0.100</a:t>
                      </a:r>
                      <a:endParaRPr lang="en-US" sz="1300" b="0" i="0" u="none" strike="noStrike" dirty="0">
                        <a:solidFill>
                          <a:srgbClr val="000000"/>
                        </a:solidFill>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8021">
                <a:tc>
                  <a:txBody>
                    <a:bodyPr/>
                    <a:lstStyle/>
                    <a:p>
                      <a:pPr algn="ctr" fontAlgn="b"/>
                      <a:r>
                        <a:rPr lang="en-US" sz="1300" b="0" i="0" u="none" strike="noStrike" dirty="0">
                          <a:solidFill>
                            <a:srgbClr val="000000"/>
                          </a:solidFill>
                          <a:latin typeface="Calibri"/>
                        </a:rPr>
                        <a:t>(3)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Calibri"/>
                        </a:rPr>
                        <a:t>% of Non </a:t>
                      </a:r>
                      <a:r>
                        <a:rPr lang="en-US" sz="1300" b="0" i="0" u="none" strike="noStrike" dirty="0" smtClean="0">
                          <a:solidFill>
                            <a:srgbClr val="000000"/>
                          </a:solidFill>
                          <a:latin typeface="Calibri"/>
                        </a:rPr>
                        <a:t>Scheduled </a:t>
                      </a:r>
                      <a:r>
                        <a:rPr lang="en-US" sz="1300" b="0" i="0" u="none" strike="noStrike" dirty="0">
                          <a:solidFill>
                            <a:srgbClr val="000000"/>
                          </a:solidFill>
                          <a:latin typeface="Calibri"/>
                        </a:rPr>
                        <a:t>out of total PPD</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a:solidFill>
                            <a:srgbClr val="000000"/>
                          </a:solidFill>
                          <a:latin typeface="Calibri"/>
                        </a:rPr>
                        <a:t>66.7%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8994">
                <a:tc>
                  <a:txBody>
                    <a:bodyPr/>
                    <a:lstStyle/>
                    <a:p>
                      <a:pPr algn="ctr" fontAlgn="b"/>
                      <a:r>
                        <a:rPr lang="en-US" sz="1300" b="0" i="0" u="none" strike="noStrike" dirty="0">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Calibri"/>
                        </a:rPr>
                        <a:t>% of PPD out of total indemnity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a:solidFill>
                            <a:srgbClr val="000000"/>
                          </a:solidFill>
                          <a:latin typeface="Calibri"/>
                        </a:rPr>
                        <a:t>86.6%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5164">
                <a:tc>
                  <a:txBody>
                    <a:bodyPr/>
                    <a:lstStyle/>
                    <a:p>
                      <a:pPr algn="ctr" fontAlgn="b"/>
                      <a:r>
                        <a:rPr lang="en-US" sz="1300" b="0" i="0" u="none" strike="noStrike" dirty="0">
                          <a:solidFill>
                            <a:srgbClr val="000000"/>
                          </a:solidFill>
                          <a:latin typeface="Calibri"/>
                        </a:rPr>
                        <a:t>(5)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n-US" sz="1300" b="0" i="0" u="none" strike="noStrike" dirty="0">
                          <a:solidFill>
                            <a:srgbClr val="000000"/>
                          </a:solidFill>
                          <a:latin typeface="Calibri"/>
                        </a:rPr>
                        <a:t>% Non Scheduled out of indemnity (3)x(4)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300" b="0" i="0" u="none" strike="noStrike" dirty="0">
                          <a:solidFill>
                            <a:srgbClr val="000000"/>
                          </a:solidFill>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a:solidFill>
                            <a:srgbClr val="000000"/>
                          </a:solidFill>
                          <a:latin typeface="Calibri"/>
                        </a:rPr>
                        <a:t>57.8%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166">
                <a:tc>
                  <a:txBody>
                    <a:bodyPr/>
                    <a:lstStyle/>
                    <a:p>
                      <a:pPr algn="ctr" fontAlgn="b"/>
                      <a:r>
                        <a:rPr lang="en-US" sz="1300" b="0" i="0" u="none" strike="noStrike" dirty="0">
                          <a:solidFill>
                            <a:srgbClr val="000000"/>
                          </a:solidFill>
                          <a:latin typeface="Calibri"/>
                        </a:rPr>
                        <a:t>(6)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n-US" sz="1300" b="0" i="0" u="none" strike="noStrike" dirty="0">
                          <a:solidFill>
                            <a:srgbClr val="000000"/>
                          </a:solidFill>
                          <a:latin typeface="Calibri"/>
                        </a:rPr>
                        <a:t>Development portion that is NSPPD (2)x(5)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300" b="0" i="0" u="none" strike="noStrike" dirty="0">
                          <a:solidFill>
                            <a:srgbClr val="000000"/>
                          </a:solidFill>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Calibri"/>
                        </a:rPr>
                        <a:t>0.058</a:t>
                      </a:r>
                      <a:endParaRPr lang="en-US" sz="1300" b="0" i="0" u="none" strike="noStrike" dirty="0">
                        <a:solidFill>
                          <a:srgbClr val="000000"/>
                        </a:solidFill>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6950">
                <a:tc>
                  <a:txBody>
                    <a:bodyPr/>
                    <a:lstStyle/>
                    <a:p>
                      <a:pPr algn="ctr" fontAlgn="b"/>
                      <a:r>
                        <a:rPr lang="en-US" sz="1300" b="0" i="0" u="none" strike="noStrike">
                          <a:solidFill>
                            <a:srgbClr val="000000"/>
                          </a:solidFill>
                          <a:latin typeface="Calibri"/>
                        </a:rPr>
                        <a:t>(7)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en-US" sz="1300" b="0" i="0" u="none" strike="noStrike" dirty="0">
                          <a:solidFill>
                            <a:srgbClr val="000000"/>
                          </a:solidFill>
                          <a:latin typeface="Calibri"/>
                        </a:rPr>
                        <a:t>Development portion that is other than NSPPD (2)-(6)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300" b="0" i="0" u="none" strike="noStrike" dirty="0" smtClean="0">
                          <a:solidFill>
                            <a:srgbClr val="000000"/>
                          </a:solidFill>
                          <a:latin typeface="Calibri"/>
                        </a:rPr>
                        <a:t>0.042</a:t>
                      </a:r>
                      <a:endParaRPr lang="en-US" sz="1300" b="0" i="0" u="none" strike="noStrike" dirty="0">
                        <a:solidFill>
                          <a:srgbClr val="000000"/>
                        </a:solidFill>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8170">
                <a:tc>
                  <a:txBody>
                    <a:bodyPr/>
                    <a:lstStyle/>
                    <a:p>
                      <a:pPr algn="ctr" fontAlgn="b"/>
                      <a:r>
                        <a:rPr lang="en-US" sz="1300" b="0" i="0" u="none" strike="noStrike">
                          <a:solidFill>
                            <a:srgbClr val="000000"/>
                          </a:solidFill>
                          <a:latin typeface="Calibri"/>
                        </a:rPr>
                        <a:t>(8)*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n-US" sz="1300" b="0" i="0" u="none" strike="noStrike" dirty="0">
                          <a:solidFill>
                            <a:srgbClr val="000000"/>
                          </a:solidFill>
                          <a:latin typeface="Calibri"/>
                        </a:rPr>
                        <a:t>% of cases </a:t>
                      </a:r>
                      <a:r>
                        <a:rPr lang="en-US" sz="1300" b="0" i="0" u="none" strike="noStrike" dirty="0" smtClean="0">
                          <a:solidFill>
                            <a:srgbClr val="000000"/>
                          </a:solidFill>
                          <a:latin typeface="Calibri"/>
                        </a:rPr>
                        <a:t>affected </a:t>
                      </a:r>
                      <a:r>
                        <a:rPr lang="en-US" sz="1300" b="0" i="0" u="none" strike="noStrike" dirty="0">
                          <a:solidFill>
                            <a:srgbClr val="000000"/>
                          </a:solidFill>
                          <a:latin typeface="Calibri"/>
                        </a:rPr>
                        <a:t>by limited duration</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300" b="0" i="0" u="none" strike="noStrike" dirty="0">
                          <a:solidFill>
                            <a:srgbClr val="000000"/>
                          </a:solidFill>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Calibri"/>
                        </a:rPr>
                        <a:t>25%</a:t>
                      </a:r>
                      <a:endParaRPr lang="en-US" sz="1300" b="0" i="0" u="none" strike="noStrike" dirty="0">
                        <a:solidFill>
                          <a:srgbClr val="000000"/>
                        </a:solidFill>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9172">
                <a:tc>
                  <a:txBody>
                    <a:bodyPr/>
                    <a:lstStyle/>
                    <a:p>
                      <a:pPr algn="ctr" fontAlgn="b"/>
                      <a:r>
                        <a:rPr lang="en-US" sz="1300" b="0" i="0" u="none" strike="noStrike" dirty="0">
                          <a:solidFill>
                            <a:srgbClr val="000000"/>
                          </a:solidFill>
                          <a:latin typeface="Calibri"/>
                        </a:rPr>
                        <a:t>(9)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en-US" sz="1300" b="0" i="0" u="none" strike="noStrike" dirty="0">
                          <a:solidFill>
                            <a:srgbClr val="000000"/>
                          </a:solidFill>
                          <a:latin typeface="Calibri"/>
                        </a:rPr>
                        <a:t>Restated NSPPD Development portion (6) x [1-(8)]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300" b="0" i="0" u="none" strike="noStrike" dirty="0" smtClean="0">
                          <a:solidFill>
                            <a:srgbClr val="000000"/>
                          </a:solidFill>
                          <a:latin typeface="Calibri"/>
                        </a:rPr>
                        <a:t>0.043</a:t>
                      </a:r>
                      <a:endParaRPr lang="en-US" sz="1300" b="0" i="0" u="none" strike="noStrike" dirty="0">
                        <a:solidFill>
                          <a:srgbClr val="000000"/>
                        </a:solidFill>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6121">
                <a:tc>
                  <a:txBody>
                    <a:bodyPr/>
                    <a:lstStyle/>
                    <a:p>
                      <a:pPr algn="ctr" fontAlgn="b"/>
                      <a:r>
                        <a:rPr lang="en-US" sz="1300" b="0" i="0" u="none" strike="noStrike" dirty="0">
                          <a:solidFill>
                            <a:srgbClr val="000000"/>
                          </a:solidFill>
                          <a:latin typeface="Calibri"/>
                        </a:rPr>
                        <a:t>(10)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n-US" sz="1300" b="0" i="0" u="none" strike="noStrike" dirty="0">
                          <a:solidFill>
                            <a:srgbClr val="000000"/>
                          </a:solidFill>
                          <a:latin typeface="Calibri"/>
                        </a:rPr>
                        <a:t>Restated </a:t>
                      </a:r>
                      <a:r>
                        <a:rPr lang="en-US" sz="1300" b="0" i="0" u="none" strike="noStrike" dirty="0" smtClean="0">
                          <a:solidFill>
                            <a:srgbClr val="000000"/>
                          </a:solidFill>
                          <a:latin typeface="+mn-lt"/>
                        </a:rPr>
                        <a:t>PY 2002 7th to 8th link ratio</a:t>
                      </a:r>
                      <a:r>
                        <a:rPr lang="en-US" sz="1300" b="0" i="0" u="none" strike="noStrike" baseline="0" dirty="0" smtClean="0">
                          <a:solidFill>
                            <a:srgbClr val="000000"/>
                          </a:solidFill>
                          <a:latin typeface="+mn-lt"/>
                        </a:rPr>
                        <a:t> </a:t>
                      </a:r>
                      <a:r>
                        <a:rPr lang="en-US" sz="1300" b="0" i="0" u="none" strike="noStrike" dirty="0" smtClean="0">
                          <a:solidFill>
                            <a:srgbClr val="000000"/>
                          </a:solidFill>
                          <a:latin typeface="+mn-lt"/>
                        </a:rPr>
                        <a:t>1</a:t>
                      </a:r>
                      <a:r>
                        <a:rPr lang="en-US" sz="1300" b="0" i="0" u="none" strike="noStrike" dirty="0">
                          <a:solidFill>
                            <a:srgbClr val="000000"/>
                          </a:solidFill>
                          <a:latin typeface="Calibri"/>
                        </a:rPr>
                        <a:t>+(9)+(7)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300" b="0" i="0" u="none" strike="noStrike" dirty="0">
                          <a:solidFill>
                            <a:srgbClr val="000000"/>
                          </a:solidFill>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n-lt"/>
                        </a:rPr>
                        <a:t>1.086</a:t>
                      </a:r>
                      <a:endParaRPr lang="en-US" sz="1300" b="0" i="0" u="none" strike="noStrike" dirty="0">
                        <a:solidFill>
                          <a:srgbClr val="000000"/>
                        </a:solidFill>
                        <a:latin typeface="+mn-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
        <p:nvSpPr>
          <p:cNvPr id="9" name="TextBox 8"/>
          <p:cNvSpPr txBox="1"/>
          <p:nvPr/>
        </p:nvSpPr>
        <p:spPr>
          <a:xfrm>
            <a:off x="228600" y="5750004"/>
            <a:ext cx="8686800" cy="1184940"/>
          </a:xfrm>
          <a:prstGeom prst="rect">
            <a:avLst/>
          </a:prstGeom>
          <a:noFill/>
        </p:spPr>
        <p:txBody>
          <a:bodyPr wrap="square" rtlCol="0">
            <a:spAutoFit/>
          </a:bodyPr>
          <a:lstStyle/>
          <a:p>
            <a:r>
              <a:rPr lang="en-US" sz="1200" dirty="0" smtClean="0"/>
              <a:t>Row (8) assumes at this point in the development, 25% are cases are now limited, whereas before they were still developing.  75% of the cases are still developing at this point in the triangle, even after the reform, as they still haven't reached the maximum duration.  These assumed percentages can be found on the top of each column of the "restated" triangles.  The percentages are based on a distribution of severities obtained from the Workers’ Compensation Board.									</a:t>
            </a:r>
            <a:r>
              <a:rPr lang="en-US" sz="1100" dirty="0" smtClean="0"/>
              <a:t>			</a:t>
            </a:r>
          </a:p>
          <a:p>
            <a:endParaRPr lang="en-US" sz="1100" dirty="0"/>
          </a:p>
        </p:txBody>
      </p:sp>
      <p:pic>
        <p:nvPicPr>
          <p:cNvPr id="10" name="Picture 12" descr="nyc1b"/>
          <p:cNvPicPr>
            <a:picLocks noChangeAspect="1" noChangeArrowheads="1"/>
          </p:cNvPicPr>
          <p:nvPr/>
        </p:nvPicPr>
        <p:blipFill>
          <a:blip r:embed="rId2" cstate="print"/>
          <a:srcRect/>
          <a:stretch>
            <a:fillRect/>
          </a:stretch>
        </p:blipFill>
        <p:spPr bwMode="auto">
          <a:xfrm>
            <a:off x="0" y="6553200"/>
            <a:ext cx="1571625" cy="304800"/>
          </a:xfrm>
          <a:prstGeom prst="rect">
            <a:avLst/>
          </a:prstGeom>
          <a:noFill/>
          <a:ln w="9525">
            <a:noFill/>
            <a:miter lim="800000"/>
            <a:headEnd/>
            <a:tailEnd/>
          </a:ln>
        </p:spPr>
      </p:pic>
      <p:sp>
        <p:nvSpPr>
          <p:cNvPr id="11" name="TextBox 10"/>
          <p:cNvSpPr txBox="1"/>
          <p:nvPr/>
        </p:nvSpPr>
        <p:spPr>
          <a:xfrm>
            <a:off x="4038600" y="6581001"/>
            <a:ext cx="5105400" cy="276999"/>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304800"/>
            <a:ext cx="9144000" cy="1066800"/>
          </a:xfrm>
        </p:spPr>
        <p:txBody>
          <a:bodyPr>
            <a:noAutofit/>
          </a:bodyPr>
          <a:lstStyle/>
          <a:p>
            <a:pPr algn="ctr"/>
            <a:r>
              <a:rPr lang="en-US" sz="2800" b="1" dirty="0" smtClean="0">
                <a:solidFill>
                  <a:srgbClr val="0070C0"/>
                </a:solidFill>
                <a:latin typeface="+mn-lt"/>
                <a:cs typeface="Arial" pitchFamily="34" charset="0"/>
              </a:rPr>
              <a:t>Restated Indemnity Paid Loss Development Triangle</a:t>
            </a:r>
            <a:endParaRPr lang="en-US" sz="2800" b="1" dirty="0">
              <a:solidFill>
                <a:srgbClr val="0070C0"/>
              </a:solidFill>
              <a:latin typeface="+mn-lt"/>
              <a:cs typeface="Arial" pitchFamily="34" charset="0"/>
            </a:endParaRPr>
          </a:p>
        </p:txBody>
      </p:sp>
      <p:graphicFrame>
        <p:nvGraphicFramePr>
          <p:cNvPr id="6" name="Content Placeholder 5"/>
          <p:cNvGraphicFramePr>
            <a:graphicFrameLocks noGrp="1"/>
          </p:cNvGraphicFramePr>
          <p:nvPr>
            <p:ph idx="1"/>
          </p:nvPr>
        </p:nvGraphicFramePr>
        <p:xfrm>
          <a:off x="152400" y="1524000"/>
          <a:ext cx="8686800" cy="4810277"/>
        </p:xfrm>
        <a:graphic>
          <a:graphicData uri="http://schemas.openxmlformats.org/drawingml/2006/table">
            <a:tbl>
              <a:tblPr/>
              <a:tblGrid>
                <a:gridCol w="800432"/>
                <a:gridCol w="362301"/>
                <a:gridCol w="370727"/>
                <a:gridCol w="347556"/>
                <a:gridCol w="347556"/>
                <a:gridCol w="480259"/>
                <a:gridCol w="347556"/>
                <a:gridCol w="505535"/>
                <a:gridCol w="347556"/>
                <a:gridCol w="398109"/>
                <a:gridCol w="448664"/>
                <a:gridCol w="448664"/>
                <a:gridCol w="448664"/>
                <a:gridCol w="448664"/>
                <a:gridCol w="448664"/>
                <a:gridCol w="448664"/>
                <a:gridCol w="370727"/>
                <a:gridCol w="429706"/>
                <a:gridCol w="448664"/>
                <a:gridCol w="438132"/>
              </a:tblGrid>
              <a:tr h="242222">
                <a:tc>
                  <a:txBody>
                    <a:bodyPr/>
                    <a:lstStyle/>
                    <a:p>
                      <a:pPr algn="ctr" fontAlgn="b"/>
                      <a:r>
                        <a:rPr lang="en-US" sz="1000" b="1" i="0" u="sng" strike="noStrike" dirty="0">
                          <a:solidFill>
                            <a:srgbClr val="000000"/>
                          </a:solidFill>
                          <a:latin typeface="Calibri"/>
                        </a:rPr>
                        <a:t>PY</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1/2</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2/3</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3/4</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4/5</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5/6</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6/7</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a:solidFill>
                            <a:srgbClr val="000000"/>
                          </a:solidFill>
                          <a:latin typeface="Calibri"/>
                        </a:rPr>
                        <a:t>7/8</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8/9</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9/10</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10/11</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11/12</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12/13</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13/14</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14/15</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15/16</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16/17</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17/18</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18/19</a:t>
                      </a:r>
                    </a:p>
                  </a:txBody>
                  <a:tcPr marL="6004" marR="6004" marT="6004"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19/ULT</a:t>
                      </a:r>
                    </a:p>
                  </a:txBody>
                  <a:tcPr marL="6004" marR="6004" marT="6004" marB="0" anchor="b">
                    <a:lnL>
                      <a:noFill/>
                    </a:lnL>
                    <a:lnR>
                      <a:noFill/>
                    </a:lnR>
                    <a:lnT>
                      <a:noFill/>
                    </a:lnT>
                    <a:lnB>
                      <a:noFill/>
                    </a:lnB>
                    <a:solidFill>
                      <a:srgbClr val="FFFFFF"/>
                    </a:solidFill>
                  </a:tcPr>
                </a:tc>
              </a:tr>
              <a:tr h="224921">
                <a:tc>
                  <a:txBody>
                    <a:bodyPr/>
                    <a:lstStyle/>
                    <a:p>
                      <a:pPr algn="ctr" fontAlgn="b"/>
                      <a:r>
                        <a:rPr lang="en-US" sz="1000" b="0" i="0" u="none" strike="noStrike" dirty="0">
                          <a:solidFill>
                            <a:srgbClr val="000000"/>
                          </a:solidFill>
                          <a:latin typeface="Calibri"/>
                        </a:rPr>
                        <a:t>% Cases </a:t>
                      </a:r>
                      <a:r>
                        <a:rPr lang="en-US" sz="1000" b="0" i="0" u="none" strike="noStrike" dirty="0" smtClean="0">
                          <a:solidFill>
                            <a:srgbClr val="000000"/>
                          </a:solidFill>
                          <a:latin typeface="Calibri"/>
                        </a:rPr>
                        <a:t>affected</a:t>
                      </a:r>
                      <a:endParaRPr lang="en-US" sz="1000" b="0" i="0" u="none" strike="noStrike" dirty="0">
                        <a:solidFill>
                          <a:srgbClr val="000000"/>
                        </a:solidFill>
                        <a:latin typeface="Calibri"/>
                      </a:endParaRP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5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15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25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40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55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70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75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80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85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90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95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95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95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95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95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1991</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1.074</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1992</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1.008</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1.006</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1.073</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1993</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1.005</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1.006</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1.075</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1994</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1.006</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1.006</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1.073</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1995</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1.008</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1.006</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1.006</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1.005</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1.005</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1.073</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1996</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1.008</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1.006</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1.005</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1997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1.011</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1.008</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1998</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1.012</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1999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1.011</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1.011</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2000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1.014</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1.013</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2001</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1.023</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1.014</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1.011</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2002</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1.086</a:t>
                      </a:r>
                    </a:p>
                  </a:txBody>
                  <a:tcPr marL="6004" marR="6004" marT="6004" marB="0" anchor="b">
                    <a:lnL>
                      <a:noFill/>
                    </a:lnL>
                    <a:lnR>
                      <a:noFill/>
                    </a:lnR>
                    <a:lnT>
                      <a:noFill/>
                    </a:lnT>
                    <a:lnB>
                      <a:noFill/>
                    </a:lnB>
                    <a:solidFill>
                      <a:srgbClr val="FFFF00"/>
                    </a:solidFill>
                  </a:tcPr>
                </a:tc>
                <a:tc>
                  <a:txBody>
                    <a:bodyPr/>
                    <a:lstStyle/>
                    <a:p>
                      <a:pPr algn="ctr" fontAlgn="b"/>
                      <a:r>
                        <a:rPr lang="en-US" sz="1000" b="0" i="0" u="none" strike="noStrike">
                          <a:solidFill>
                            <a:srgbClr val="000000"/>
                          </a:solidFill>
                          <a:latin typeface="Calibri"/>
                        </a:rPr>
                        <a:t>1.029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1.023</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2003</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1.123</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1.081</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1.038</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2004</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1.142</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1.118</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1.041</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1.027</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90317">
                <a:tc>
                  <a:txBody>
                    <a:bodyPr/>
                    <a:lstStyle/>
                    <a:p>
                      <a:pPr algn="ctr" fontAlgn="b"/>
                      <a:r>
                        <a:rPr lang="en-US" sz="1000" b="0" i="0" u="none" strike="noStrike">
                          <a:solidFill>
                            <a:srgbClr val="000000"/>
                          </a:solidFill>
                          <a:latin typeface="Calibri"/>
                        </a:rPr>
                        <a:t>2005</a:t>
                      </a:r>
                    </a:p>
                  </a:txBody>
                  <a:tcPr marL="6004" marR="6004" marT="6004"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1.167</a:t>
                      </a:r>
                    </a:p>
                  </a:txBody>
                  <a:tcPr marL="6004" marR="6004" marT="6004"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1.107</a:t>
                      </a:r>
                    </a:p>
                  </a:txBody>
                  <a:tcPr marL="6004" marR="6004" marT="6004"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1.119</a:t>
                      </a:r>
                    </a:p>
                  </a:txBody>
                  <a:tcPr marL="6004" marR="6004" marT="6004"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1.073</a:t>
                      </a:r>
                    </a:p>
                  </a:txBody>
                  <a:tcPr marL="6004" marR="6004" marT="6004"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1.028</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90317">
                <a:tc>
                  <a:txBody>
                    <a:bodyPr/>
                    <a:lstStyle/>
                    <a:p>
                      <a:pPr algn="ctr" fontAlgn="b"/>
                      <a:r>
                        <a:rPr lang="en-US" sz="1000" b="0" i="0" u="none" strike="noStrike">
                          <a:solidFill>
                            <a:srgbClr val="000000"/>
                          </a:solidFill>
                          <a:latin typeface="Calibri"/>
                        </a:rPr>
                        <a:t>2006</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1.291</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1.170</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1.111</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1.120</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1.070</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90317">
                <a:tc>
                  <a:txBody>
                    <a:bodyPr/>
                    <a:lstStyle/>
                    <a:p>
                      <a:pPr algn="ctr" fontAlgn="b"/>
                      <a:r>
                        <a:rPr lang="en-US" sz="1000" b="0" i="0" u="none" strike="noStrike">
                          <a:solidFill>
                            <a:srgbClr val="000000"/>
                          </a:solidFill>
                          <a:latin typeface="Calibri"/>
                        </a:rPr>
                        <a:t>2007</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1.456</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1.247</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1.174</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1.109</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1.125</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2008</a:t>
                      </a:r>
                    </a:p>
                  </a:txBody>
                  <a:tcPr marL="6004" marR="6004" marT="6004"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a:solidFill>
                            <a:srgbClr val="000000"/>
                          </a:solidFill>
                          <a:latin typeface="Calibri"/>
                        </a:rPr>
                        <a:t>2.200</a:t>
                      </a:r>
                    </a:p>
                  </a:txBody>
                  <a:tcPr marL="6004" marR="6004" marT="6004"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a:solidFill>
                            <a:srgbClr val="000000"/>
                          </a:solidFill>
                          <a:latin typeface="Calibri"/>
                        </a:rPr>
                        <a:t>1.480</a:t>
                      </a:r>
                    </a:p>
                  </a:txBody>
                  <a:tcPr marL="6004" marR="6004" marT="6004"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a:solidFill>
                            <a:srgbClr val="000000"/>
                          </a:solidFill>
                          <a:latin typeface="Calibri"/>
                        </a:rPr>
                        <a:t>1.271</a:t>
                      </a:r>
                    </a:p>
                  </a:txBody>
                  <a:tcPr marL="6004" marR="6004" marT="6004"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a:solidFill>
                            <a:srgbClr val="000000"/>
                          </a:solidFill>
                          <a:latin typeface="Calibri"/>
                        </a:rPr>
                        <a:t>1.192</a:t>
                      </a:r>
                    </a:p>
                  </a:txBody>
                  <a:tcPr marL="6004" marR="6004" marT="6004"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a:solidFill>
                            <a:srgbClr val="000000"/>
                          </a:solidFill>
                          <a:latin typeface="Calibri"/>
                        </a:rPr>
                        <a:t>1.096</a:t>
                      </a:r>
                    </a:p>
                  </a:txBody>
                  <a:tcPr marL="6004" marR="6004" marT="6004"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2009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2.150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1.471</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1.258</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1.149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2010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2.159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1.506</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1.240</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2011</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2.145</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1.459</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r>
              <a:tr h="184315">
                <a:tc>
                  <a:txBody>
                    <a:bodyPr/>
                    <a:lstStyle/>
                    <a:p>
                      <a:pPr algn="ctr" fontAlgn="b"/>
                      <a:r>
                        <a:rPr lang="en-US" sz="1000" b="0" i="0" u="none" strike="noStrike">
                          <a:solidFill>
                            <a:srgbClr val="000000"/>
                          </a:solidFill>
                          <a:latin typeface="Calibri"/>
                        </a:rPr>
                        <a:t>2012</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2.111</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6004" marR="6004" marT="6004"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6004" marR="6004" marT="6004" marB="0" anchor="b">
                    <a:lnL>
                      <a:noFill/>
                    </a:lnL>
                    <a:lnR>
                      <a:noFill/>
                    </a:lnR>
                    <a:lnT>
                      <a:noFill/>
                    </a:lnT>
                    <a:lnB>
                      <a:noFill/>
                    </a:lnB>
                    <a:solidFill>
                      <a:srgbClr val="FFFFFF"/>
                    </a:solidFill>
                  </a:tcPr>
                </a:tc>
              </a:tr>
            </a:tbl>
          </a:graphicData>
        </a:graphic>
      </p:graphicFrame>
      <p:pic>
        <p:nvPicPr>
          <p:cNvPr id="8" name="Picture 12" descr="nyc1b"/>
          <p:cNvPicPr>
            <a:picLocks noChangeAspect="1" noChangeArrowheads="1"/>
          </p:cNvPicPr>
          <p:nvPr/>
        </p:nvPicPr>
        <p:blipFill>
          <a:blip r:embed="rId2" cstate="print"/>
          <a:srcRect/>
          <a:stretch>
            <a:fillRect/>
          </a:stretch>
        </p:blipFill>
        <p:spPr bwMode="auto">
          <a:xfrm>
            <a:off x="152400" y="6473825"/>
            <a:ext cx="1571625" cy="384175"/>
          </a:xfrm>
          <a:prstGeom prst="rect">
            <a:avLst/>
          </a:prstGeom>
          <a:noFill/>
          <a:ln w="9525">
            <a:noFill/>
            <a:miter lim="800000"/>
            <a:headEnd/>
            <a:tailEnd/>
          </a:ln>
        </p:spPr>
      </p:pic>
      <p:sp>
        <p:nvSpPr>
          <p:cNvPr id="7" name="TextBox 6"/>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228600" y="990600"/>
            <a:ext cx="8686800" cy="990600"/>
          </a:xfrm>
        </p:spPr>
        <p:txBody>
          <a:bodyPr>
            <a:noAutofit/>
          </a:bodyPr>
          <a:lstStyle/>
          <a:p>
            <a:pPr algn="ctr"/>
            <a:r>
              <a:rPr lang="en-US" sz="3200" b="1" dirty="0" smtClean="0">
                <a:solidFill>
                  <a:srgbClr val="0070C0"/>
                </a:solidFill>
                <a:latin typeface="+mn-lt"/>
                <a:cs typeface="Arial" pitchFamily="34" charset="0"/>
              </a:rPr>
              <a:t>Reform Development Adjustment Summary</a:t>
            </a:r>
            <a:endParaRPr lang="en-US" sz="3200" b="1" dirty="0">
              <a:solidFill>
                <a:srgbClr val="0070C0"/>
              </a:solidFill>
              <a:latin typeface="+mn-lt"/>
              <a:cs typeface="Arial" pitchFamily="34" charset="0"/>
            </a:endParaRPr>
          </a:p>
        </p:txBody>
      </p:sp>
      <p:graphicFrame>
        <p:nvGraphicFramePr>
          <p:cNvPr id="12" name="Table 11"/>
          <p:cNvGraphicFramePr>
            <a:graphicFrameLocks noGrp="1"/>
          </p:cNvGraphicFramePr>
          <p:nvPr/>
        </p:nvGraphicFramePr>
        <p:xfrm>
          <a:off x="381000" y="2514600"/>
          <a:ext cx="8382001" cy="1190798"/>
        </p:xfrm>
        <a:graphic>
          <a:graphicData uri="http://schemas.openxmlformats.org/drawingml/2006/table">
            <a:tbl>
              <a:tblPr firstRow="1" lastRow="1" bandRow="1">
                <a:tableStyleId>{5940675A-B579-460E-94D1-54222C63F5DA}</a:tableStyleId>
              </a:tblPr>
              <a:tblGrid>
                <a:gridCol w="955656"/>
                <a:gridCol w="915567"/>
                <a:gridCol w="1131722"/>
                <a:gridCol w="955656"/>
                <a:gridCol w="915567"/>
                <a:gridCol w="1131722"/>
                <a:gridCol w="1282807"/>
                <a:gridCol w="1093304"/>
              </a:tblGrid>
              <a:tr h="335627">
                <a:tc gridSpan="3">
                  <a:txBody>
                    <a:bodyPr/>
                    <a:lstStyle/>
                    <a:p>
                      <a:pPr algn="ctr"/>
                      <a:r>
                        <a:rPr lang="en-US" sz="1400" b="1" dirty="0" smtClean="0">
                          <a:latin typeface="Calibri" pitchFamily="34" charset="0"/>
                        </a:rPr>
                        <a:t>1</a:t>
                      </a:r>
                      <a:r>
                        <a:rPr lang="en-US" sz="1400" b="1" baseline="30000" dirty="0" smtClean="0">
                          <a:latin typeface="Calibri" pitchFamily="34" charset="0"/>
                        </a:rPr>
                        <a:t>st</a:t>
                      </a:r>
                      <a:r>
                        <a:rPr lang="en-US" sz="1400" b="1" dirty="0" smtClean="0">
                          <a:latin typeface="Calibri" pitchFamily="34" charset="0"/>
                        </a:rPr>
                        <a:t> to 19</a:t>
                      </a:r>
                      <a:r>
                        <a:rPr lang="en-US" sz="1400" b="1" baseline="30000" dirty="0" smtClean="0">
                          <a:latin typeface="Calibri" pitchFamily="34" charset="0"/>
                        </a:rPr>
                        <a:t>th</a:t>
                      </a:r>
                      <a:r>
                        <a:rPr lang="en-US" sz="1400" b="1" baseline="0" dirty="0" smtClean="0">
                          <a:latin typeface="Calibri" pitchFamily="34" charset="0"/>
                        </a:rPr>
                        <a:t> </a:t>
                      </a:r>
                      <a:endParaRPr lang="en-US" sz="1400" b="1" dirty="0">
                        <a:solidFill>
                          <a:schemeClr val="tx1"/>
                        </a:solidFill>
                        <a:latin typeface="Calibri" pitchFamily="34" charset="0"/>
                        <a:cs typeface="Arial" pitchFamily="34" charset="0"/>
                      </a:endParaRPr>
                    </a:p>
                  </a:txBody>
                  <a:tcPr/>
                </a:tc>
                <a:tc hMerge="1">
                  <a:txBody>
                    <a:bodyPr/>
                    <a:lstStyle/>
                    <a:p>
                      <a:endParaRPr lang="en-US" dirty="0"/>
                    </a:p>
                  </a:txBody>
                  <a:tcPr/>
                </a:tc>
                <a:tc hMerge="1">
                  <a:txBody>
                    <a:bodyPr/>
                    <a:lstStyle/>
                    <a:p>
                      <a:endParaRPr lang="en-US" dirty="0"/>
                    </a:p>
                  </a:txBody>
                  <a:tcPr/>
                </a:tc>
                <a:tc gridSpan="3">
                  <a:txBody>
                    <a:bodyPr/>
                    <a:lstStyle/>
                    <a:p>
                      <a:pPr algn="ctr"/>
                      <a:r>
                        <a:rPr lang="en-US" sz="1400" b="1" dirty="0" smtClean="0">
                          <a:latin typeface="Calibri" pitchFamily="34" charset="0"/>
                        </a:rPr>
                        <a:t>19</a:t>
                      </a:r>
                      <a:r>
                        <a:rPr lang="en-US" sz="1400" b="1" baseline="30000" dirty="0" smtClean="0">
                          <a:latin typeface="Calibri" pitchFamily="34" charset="0"/>
                        </a:rPr>
                        <a:t>th</a:t>
                      </a:r>
                      <a:r>
                        <a:rPr lang="en-US" sz="1400" b="1" dirty="0" smtClean="0">
                          <a:latin typeface="Calibri" pitchFamily="34" charset="0"/>
                        </a:rPr>
                        <a:t>  to Ultimate</a:t>
                      </a:r>
                      <a:endParaRPr lang="en-US" sz="1400" b="1" dirty="0">
                        <a:solidFill>
                          <a:schemeClr val="tx1"/>
                        </a:solidFill>
                        <a:latin typeface="Calibri" pitchFamily="34" charset="0"/>
                        <a:cs typeface="Arial" pitchFamily="34" charset="0"/>
                      </a:endParaRPr>
                    </a:p>
                  </a:txBody>
                  <a:tcPr/>
                </a:tc>
                <a:tc hMerge="1">
                  <a:txBody>
                    <a:bodyPr/>
                    <a:lstStyle/>
                    <a:p>
                      <a:endParaRPr lang="en-US" dirty="0"/>
                    </a:p>
                  </a:txBody>
                  <a:tcPr/>
                </a:tc>
                <a:tc hMerge="1">
                  <a:txBody>
                    <a:bodyPr/>
                    <a:lstStyle/>
                    <a:p>
                      <a:endParaRPr lang="en-US" dirty="0"/>
                    </a:p>
                  </a:txBody>
                  <a:tcPr/>
                </a:tc>
                <a:tc rowSpan="2">
                  <a:txBody>
                    <a:bodyPr/>
                    <a:lstStyle/>
                    <a:p>
                      <a:pPr algn="just"/>
                      <a:r>
                        <a:rPr lang="en-US" sz="1400" b="1" dirty="0" smtClean="0">
                          <a:latin typeface="Calibri" pitchFamily="34" charset="0"/>
                        </a:rPr>
                        <a:t>1</a:t>
                      </a:r>
                      <a:r>
                        <a:rPr lang="en-US" sz="1400" b="1" baseline="30000" dirty="0" smtClean="0">
                          <a:latin typeface="Calibri" pitchFamily="34" charset="0"/>
                        </a:rPr>
                        <a:t>st</a:t>
                      </a:r>
                      <a:r>
                        <a:rPr lang="en-US" sz="1400" b="1" dirty="0" smtClean="0">
                          <a:latin typeface="Calibri" pitchFamily="34" charset="0"/>
                        </a:rPr>
                        <a:t> to Ultimate Adjustment</a:t>
                      </a:r>
                      <a:endParaRPr lang="en-US" sz="1400" b="1" dirty="0">
                        <a:solidFill>
                          <a:schemeClr val="tx1"/>
                        </a:solidFill>
                        <a:latin typeface="Calibri" pitchFamily="34" charset="0"/>
                        <a:cs typeface="Arial" pitchFamily="34" charset="0"/>
                      </a:endParaRPr>
                    </a:p>
                  </a:txBody>
                  <a:tcPr anchor="ctr"/>
                </a:tc>
                <a:tc rowSpan="2">
                  <a:txBody>
                    <a:bodyPr/>
                    <a:lstStyle/>
                    <a:p>
                      <a:pPr algn="ctr"/>
                      <a:r>
                        <a:rPr lang="en-US" sz="1400" b="1" dirty="0" smtClean="0">
                          <a:latin typeface="Calibri" pitchFamily="34" charset="0"/>
                        </a:rPr>
                        <a:t>Total</a:t>
                      </a:r>
                      <a:r>
                        <a:rPr lang="en-US" sz="1400" b="1" baseline="0" dirty="0" smtClean="0">
                          <a:latin typeface="Calibri" pitchFamily="34" charset="0"/>
                        </a:rPr>
                        <a:t> Full Year Adjustment</a:t>
                      </a:r>
                      <a:endParaRPr lang="en-US" sz="1400" b="1" dirty="0">
                        <a:solidFill>
                          <a:schemeClr val="tx1"/>
                        </a:solidFill>
                        <a:latin typeface="Calibri" pitchFamily="34" charset="0"/>
                        <a:cs typeface="Arial" pitchFamily="34" charset="0"/>
                      </a:endParaRPr>
                    </a:p>
                  </a:txBody>
                  <a:tcPr anchor="ctr"/>
                </a:tc>
              </a:tr>
              <a:tr h="300298">
                <a:tc>
                  <a:txBody>
                    <a:bodyPr/>
                    <a:lstStyle/>
                    <a:p>
                      <a:r>
                        <a:rPr lang="en-US" sz="1400" b="1" baseline="0" dirty="0" smtClean="0">
                          <a:latin typeface="+mj-lt"/>
                        </a:rPr>
                        <a:t>Reported</a:t>
                      </a:r>
                      <a:endParaRPr lang="en-US" sz="1400" b="1" baseline="0" dirty="0">
                        <a:solidFill>
                          <a:schemeClr val="tx1"/>
                        </a:solidFill>
                        <a:latin typeface="+mj-lt"/>
                        <a:cs typeface="Arial" pitchFamily="34" charset="0"/>
                      </a:endParaRPr>
                    </a:p>
                  </a:txBody>
                  <a:tcPr/>
                </a:tc>
                <a:tc>
                  <a:txBody>
                    <a:bodyPr/>
                    <a:lstStyle/>
                    <a:p>
                      <a:r>
                        <a:rPr lang="en-US" sz="1400" b="1" baseline="0" dirty="0" smtClean="0">
                          <a:latin typeface="Calibri" pitchFamily="34" charset="0"/>
                        </a:rPr>
                        <a:t>Restated</a:t>
                      </a:r>
                      <a:endParaRPr lang="en-US" sz="1400" b="1" baseline="0" dirty="0">
                        <a:solidFill>
                          <a:schemeClr val="tx1"/>
                        </a:solidFill>
                        <a:latin typeface="Calibri" pitchFamily="34" charset="0"/>
                        <a:cs typeface="Arial" pitchFamily="34" charset="0"/>
                      </a:endParaRPr>
                    </a:p>
                  </a:txBody>
                  <a:tcPr/>
                </a:tc>
                <a:tc>
                  <a:txBody>
                    <a:bodyPr/>
                    <a:lstStyle/>
                    <a:p>
                      <a:r>
                        <a:rPr lang="en-US" sz="1400" b="1" baseline="0" dirty="0" smtClean="0">
                          <a:latin typeface="Calibri" pitchFamily="34" charset="0"/>
                        </a:rPr>
                        <a:t>Adjustment</a:t>
                      </a:r>
                      <a:endParaRPr lang="en-US" sz="1400" b="1" baseline="0" dirty="0">
                        <a:solidFill>
                          <a:schemeClr val="tx1"/>
                        </a:solidFill>
                        <a:latin typeface="Calibri" pitchFamily="34" charset="0"/>
                        <a:cs typeface="Arial" pitchFamily="34" charset="0"/>
                      </a:endParaRPr>
                    </a:p>
                  </a:txBody>
                  <a:tcPr/>
                </a:tc>
                <a:tc>
                  <a:txBody>
                    <a:bodyPr/>
                    <a:lstStyle/>
                    <a:p>
                      <a:r>
                        <a:rPr lang="en-US" sz="1400" b="1" baseline="0" dirty="0" smtClean="0">
                          <a:latin typeface="Calibri" pitchFamily="34" charset="0"/>
                        </a:rPr>
                        <a:t>Reported</a:t>
                      </a:r>
                      <a:endParaRPr lang="en-US" sz="1400" b="1" baseline="0" dirty="0">
                        <a:solidFill>
                          <a:schemeClr val="tx1"/>
                        </a:solidFill>
                        <a:latin typeface="Calibri" pitchFamily="34" charset="0"/>
                        <a:cs typeface="Arial" pitchFamily="34" charset="0"/>
                      </a:endParaRPr>
                    </a:p>
                  </a:txBody>
                  <a:tcPr/>
                </a:tc>
                <a:tc>
                  <a:txBody>
                    <a:bodyPr/>
                    <a:lstStyle/>
                    <a:p>
                      <a:r>
                        <a:rPr lang="en-US" sz="1400" b="1" baseline="0" dirty="0" smtClean="0">
                          <a:latin typeface="Calibri" pitchFamily="34" charset="0"/>
                        </a:rPr>
                        <a:t>Restated</a:t>
                      </a:r>
                      <a:endParaRPr lang="en-US" sz="1400" b="1" baseline="0" dirty="0">
                        <a:solidFill>
                          <a:schemeClr val="tx1"/>
                        </a:solidFill>
                        <a:latin typeface="Calibri" pitchFamily="34" charset="0"/>
                        <a:cs typeface="Arial" pitchFamily="34" charset="0"/>
                      </a:endParaRPr>
                    </a:p>
                  </a:txBody>
                  <a:tcPr/>
                </a:tc>
                <a:tc>
                  <a:txBody>
                    <a:bodyPr/>
                    <a:lstStyle/>
                    <a:p>
                      <a:r>
                        <a:rPr lang="en-US" sz="1400" b="1" baseline="0" dirty="0" smtClean="0">
                          <a:latin typeface="Calibri" pitchFamily="34" charset="0"/>
                        </a:rPr>
                        <a:t>Adjustment</a:t>
                      </a:r>
                      <a:endParaRPr lang="en-US" sz="1400" b="1" baseline="0" dirty="0">
                        <a:solidFill>
                          <a:schemeClr val="tx1"/>
                        </a:solidFill>
                        <a:latin typeface="Calibri" pitchFamily="34" charset="0"/>
                        <a:cs typeface="Arial" pitchFamily="34" charset="0"/>
                      </a:endParaRPr>
                    </a:p>
                  </a:txBody>
                  <a:tcPr/>
                </a:tc>
                <a:tc vMerge="1">
                  <a:txBody>
                    <a:bodyPr/>
                    <a:lstStyle/>
                    <a:p>
                      <a:endParaRPr lang="en-US" dirty="0"/>
                    </a:p>
                  </a:txBody>
                  <a:tcPr/>
                </a:tc>
                <a:tc vMerge="1">
                  <a:txBody>
                    <a:bodyPr/>
                    <a:lstStyle/>
                    <a:p>
                      <a:endParaRPr lang="en-US" dirty="0"/>
                    </a:p>
                  </a:txBody>
                  <a:tcPr/>
                </a:tc>
              </a:tr>
              <a:tr h="459278">
                <a:tc>
                  <a:txBody>
                    <a:bodyPr/>
                    <a:lstStyle/>
                    <a:p>
                      <a:pPr algn="ctr"/>
                      <a:r>
                        <a:rPr lang="en-US" sz="1400" b="1" dirty="0" smtClean="0">
                          <a:latin typeface="+mj-lt"/>
                        </a:rPr>
                        <a:t>7.921</a:t>
                      </a:r>
                      <a:endParaRPr lang="en-US" sz="1400" b="1" dirty="0">
                        <a:solidFill>
                          <a:schemeClr val="tx1"/>
                        </a:solidFill>
                        <a:latin typeface="+mj-lt"/>
                        <a:cs typeface="Arial" pitchFamily="34" charset="0"/>
                      </a:endParaRPr>
                    </a:p>
                  </a:txBody>
                  <a:tcPr anchor="ctr"/>
                </a:tc>
                <a:tc>
                  <a:txBody>
                    <a:bodyPr/>
                    <a:lstStyle/>
                    <a:p>
                      <a:pPr algn="ctr"/>
                      <a:r>
                        <a:rPr lang="en-US" sz="1400" b="1" dirty="0" smtClean="0">
                          <a:latin typeface="Calibri" pitchFamily="34" charset="0"/>
                        </a:rPr>
                        <a:t>7.096</a:t>
                      </a:r>
                      <a:endParaRPr lang="en-US" sz="1400" b="1" dirty="0">
                        <a:solidFill>
                          <a:schemeClr val="tx1"/>
                        </a:solidFill>
                        <a:latin typeface="Calibri" pitchFamily="34" charset="0"/>
                        <a:cs typeface="Arial" pitchFamily="34" charset="0"/>
                      </a:endParaRPr>
                    </a:p>
                  </a:txBody>
                  <a:tcPr anchor="ctr"/>
                </a:tc>
                <a:tc>
                  <a:txBody>
                    <a:bodyPr/>
                    <a:lstStyle/>
                    <a:p>
                      <a:pPr algn="ctr"/>
                      <a:r>
                        <a:rPr lang="en-US" sz="1400" b="1" dirty="0" smtClean="0">
                          <a:latin typeface="Calibri" pitchFamily="34" charset="0"/>
                        </a:rPr>
                        <a:t>0.896</a:t>
                      </a:r>
                      <a:endParaRPr lang="en-US" sz="1400" b="1" dirty="0">
                        <a:solidFill>
                          <a:schemeClr val="tx1"/>
                        </a:solidFill>
                        <a:latin typeface="Calibri" pitchFamily="34" charset="0"/>
                        <a:cs typeface="Arial" pitchFamily="34" charset="0"/>
                      </a:endParaRPr>
                    </a:p>
                  </a:txBody>
                  <a:tcPr anchor="ctr"/>
                </a:tc>
                <a:tc>
                  <a:txBody>
                    <a:bodyPr/>
                    <a:lstStyle/>
                    <a:p>
                      <a:pPr algn="ctr"/>
                      <a:r>
                        <a:rPr lang="en-US" sz="1400" b="1" dirty="0" smtClean="0">
                          <a:latin typeface="Calibri" pitchFamily="34" charset="0"/>
                        </a:rPr>
                        <a:t>1.162</a:t>
                      </a:r>
                      <a:endParaRPr lang="en-US" sz="1400" b="1" dirty="0">
                        <a:solidFill>
                          <a:schemeClr val="tx1"/>
                        </a:solidFill>
                        <a:latin typeface="Calibri" pitchFamily="34" charset="0"/>
                        <a:cs typeface="Arial" pitchFamily="34" charset="0"/>
                      </a:endParaRPr>
                    </a:p>
                  </a:txBody>
                  <a:tcPr anchor="ctr"/>
                </a:tc>
                <a:tc>
                  <a:txBody>
                    <a:bodyPr/>
                    <a:lstStyle/>
                    <a:p>
                      <a:pPr algn="ctr"/>
                      <a:r>
                        <a:rPr lang="en-US" sz="1400" b="1" dirty="0" smtClean="0">
                          <a:latin typeface="Calibri" pitchFamily="34" charset="0"/>
                        </a:rPr>
                        <a:t>1.073</a:t>
                      </a:r>
                      <a:endParaRPr lang="en-US" sz="1400" b="1" dirty="0">
                        <a:solidFill>
                          <a:schemeClr val="tx1"/>
                        </a:solidFill>
                        <a:latin typeface="Calibri" pitchFamily="34" charset="0"/>
                        <a:cs typeface="Arial" pitchFamily="34" charset="0"/>
                      </a:endParaRPr>
                    </a:p>
                  </a:txBody>
                  <a:tcPr anchor="ctr"/>
                </a:tc>
                <a:tc>
                  <a:txBody>
                    <a:bodyPr/>
                    <a:lstStyle/>
                    <a:p>
                      <a:pPr algn="ctr"/>
                      <a:r>
                        <a:rPr lang="en-US" sz="1400" b="1" dirty="0" smtClean="0">
                          <a:latin typeface="Calibri" pitchFamily="34" charset="0"/>
                        </a:rPr>
                        <a:t>0.923</a:t>
                      </a:r>
                      <a:endParaRPr lang="en-US" sz="1400" b="1" dirty="0">
                        <a:solidFill>
                          <a:schemeClr val="tx1"/>
                        </a:solidFill>
                        <a:latin typeface="Calibri" pitchFamily="34" charset="0"/>
                        <a:cs typeface="Arial" pitchFamily="34" charset="0"/>
                      </a:endParaRPr>
                    </a:p>
                  </a:txBody>
                  <a:tcPr anchor="ctr"/>
                </a:tc>
                <a:tc>
                  <a:txBody>
                    <a:bodyPr/>
                    <a:lstStyle/>
                    <a:p>
                      <a:pPr algn="ctr"/>
                      <a:r>
                        <a:rPr lang="en-US" sz="1400" b="1" dirty="0" smtClean="0">
                          <a:latin typeface="Calibri" pitchFamily="34" charset="0"/>
                        </a:rPr>
                        <a:t>0.827</a:t>
                      </a:r>
                      <a:endParaRPr lang="en-US" sz="1400" b="1" dirty="0">
                        <a:solidFill>
                          <a:schemeClr val="tx1"/>
                        </a:solidFill>
                        <a:latin typeface="Calibri" pitchFamily="34" charset="0"/>
                        <a:cs typeface="Arial" pitchFamily="34" charset="0"/>
                      </a:endParaRPr>
                    </a:p>
                  </a:txBody>
                  <a:tcPr anchor="ctr"/>
                </a:tc>
                <a:tc>
                  <a:txBody>
                    <a:bodyPr/>
                    <a:lstStyle/>
                    <a:p>
                      <a:pPr algn="ctr"/>
                      <a:r>
                        <a:rPr lang="en-US" sz="1400" b="1" dirty="0" smtClean="0">
                          <a:latin typeface="Calibri" pitchFamily="34" charset="0"/>
                        </a:rPr>
                        <a:t>-17.3%</a:t>
                      </a:r>
                      <a:endParaRPr lang="en-US" sz="1400" b="1" dirty="0">
                        <a:solidFill>
                          <a:schemeClr val="tx1"/>
                        </a:solidFill>
                        <a:latin typeface="Calibri" pitchFamily="34" charset="0"/>
                        <a:cs typeface="Arial" pitchFamily="34" charset="0"/>
                      </a:endParaRPr>
                    </a:p>
                  </a:txBody>
                  <a:tcPr anchor="ctr"/>
                </a:tc>
              </a:tr>
            </a:tbl>
          </a:graphicData>
        </a:graphic>
      </p:graphicFrame>
      <p:pic>
        <p:nvPicPr>
          <p:cNvPr id="6"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
        <p:nvSpPr>
          <p:cNvPr id="7" name="TextBox 6"/>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2438400"/>
            <a:ext cx="8991600" cy="792162"/>
          </a:xfrm>
        </p:spPr>
        <p:txBody>
          <a:bodyPr>
            <a:noAutofit/>
          </a:bodyPr>
          <a:lstStyle/>
          <a:p>
            <a:pPr algn="ctr"/>
            <a:r>
              <a:rPr lang="en-US" sz="4000" b="1" dirty="0" smtClean="0">
                <a:solidFill>
                  <a:srgbClr val="0070C0"/>
                </a:solidFill>
                <a:latin typeface="+mn-lt"/>
                <a:cs typeface="Arial" pitchFamily="34" charset="0"/>
              </a:rPr>
              <a:t>Special Disability Fund (SDF)</a:t>
            </a:r>
            <a:br>
              <a:rPr lang="en-US" sz="4000" b="1" dirty="0" smtClean="0">
                <a:solidFill>
                  <a:srgbClr val="0070C0"/>
                </a:solidFill>
                <a:latin typeface="+mn-lt"/>
                <a:cs typeface="Arial" pitchFamily="34" charset="0"/>
              </a:rPr>
            </a:br>
            <a:r>
              <a:rPr lang="en-US" sz="4000" b="1" dirty="0" smtClean="0">
                <a:solidFill>
                  <a:srgbClr val="0070C0"/>
                </a:solidFill>
                <a:latin typeface="+mn-lt"/>
                <a:cs typeface="Arial" pitchFamily="34" charset="0"/>
              </a:rPr>
              <a:t>Development Adjustments</a:t>
            </a:r>
            <a:endParaRPr lang="en-US" sz="4000" b="1" dirty="0">
              <a:solidFill>
                <a:srgbClr val="0070C0"/>
              </a:solidFill>
              <a:latin typeface="+mn-lt"/>
              <a:cs typeface="Arial" pitchFamily="34" charset="0"/>
            </a:endParaRPr>
          </a:p>
        </p:txBody>
      </p:sp>
      <p:pic>
        <p:nvPicPr>
          <p:cNvPr id="6"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4"/>
          <p:cNvSpPr txBox="1">
            <a:spLocks noChangeArrowheads="1"/>
          </p:cNvSpPr>
          <p:nvPr/>
        </p:nvSpPr>
        <p:spPr bwMode="auto">
          <a:xfrm>
            <a:off x="2057400" y="1828800"/>
            <a:ext cx="6324600" cy="457200"/>
          </a:xfrm>
          <a:prstGeom prst="rect">
            <a:avLst/>
          </a:prstGeom>
          <a:noFill/>
          <a:ln w="9525">
            <a:noFill/>
            <a:miter lim="800000"/>
            <a:headEnd/>
            <a:tailEnd/>
          </a:ln>
        </p:spPr>
        <p:txBody>
          <a:bodyPr>
            <a:spAutoFit/>
          </a:bodyPr>
          <a:lstStyle/>
          <a:p>
            <a:pPr>
              <a:spcBef>
                <a:spcPct val="50000"/>
              </a:spcBef>
            </a:pPr>
            <a:endParaRPr lang="en-US"/>
          </a:p>
        </p:txBody>
      </p:sp>
      <p:sp>
        <p:nvSpPr>
          <p:cNvPr id="28681" name="Text Box 9"/>
          <p:cNvSpPr txBox="1">
            <a:spLocks noChangeArrowheads="1"/>
          </p:cNvSpPr>
          <p:nvPr/>
        </p:nvSpPr>
        <p:spPr bwMode="auto">
          <a:xfrm>
            <a:off x="2286000" y="4419600"/>
            <a:ext cx="4191000" cy="457200"/>
          </a:xfrm>
          <a:prstGeom prst="rect">
            <a:avLst/>
          </a:prstGeom>
          <a:noFill/>
          <a:ln w="9525">
            <a:noFill/>
            <a:miter lim="800000"/>
            <a:headEnd/>
            <a:tailEnd/>
          </a:ln>
        </p:spPr>
        <p:txBody>
          <a:bodyPr>
            <a:spAutoFit/>
          </a:bodyPr>
          <a:lstStyle/>
          <a:p>
            <a:pPr>
              <a:spcBef>
                <a:spcPct val="50000"/>
              </a:spcBef>
            </a:pPr>
            <a:r>
              <a:rPr lang="en-US"/>
              <a:t>  </a:t>
            </a:r>
          </a:p>
        </p:txBody>
      </p:sp>
      <p:sp>
        <p:nvSpPr>
          <p:cNvPr id="28682" name="Text Box 10"/>
          <p:cNvSpPr txBox="1">
            <a:spLocks noChangeArrowheads="1"/>
          </p:cNvSpPr>
          <p:nvPr/>
        </p:nvSpPr>
        <p:spPr bwMode="auto">
          <a:xfrm>
            <a:off x="1752600" y="5029200"/>
            <a:ext cx="5486400" cy="457200"/>
          </a:xfrm>
          <a:prstGeom prst="rect">
            <a:avLst/>
          </a:prstGeom>
          <a:noFill/>
          <a:ln w="9525">
            <a:noFill/>
            <a:miter lim="800000"/>
            <a:headEnd/>
            <a:tailEnd/>
          </a:ln>
        </p:spPr>
        <p:txBody>
          <a:bodyPr>
            <a:spAutoFit/>
          </a:bodyPr>
          <a:lstStyle/>
          <a:p>
            <a:pPr>
              <a:spcBef>
                <a:spcPct val="50000"/>
              </a:spcBef>
            </a:pPr>
            <a:r>
              <a:rPr lang="en-US"/>
              <a:t> </a:t>
            </a:r>
          </a:p>
        </p:txBody>
      </p:sp>
      <p:pic>
        <p:nvPicPr>
          <p:cNvPr id="5127" name="Picture 12" descr="nyc1b"/>
          <p:cNvPicPr>
            <a:picLocks noChangeAspect="1" noChangeArrowheads="1"/>
          </p:cNvPicPr>
          <p:nvPr/>
        </p:nvPicPr>
        <p:blipFill>
          <a:blip r:embed="rId3" cstate="print"/>
          <a:srcRect/>
          <a:stretch>
            <a:fillRect/>
          </a:stretch>
        </p:blipFill>
        <p:spPr bwMode="auto">
          <a:xfrm>
            <a:off x="228600" y="6324600"/>
            <a:ext cx="1571625" cy="384175"/>
          </a:xfrm>
          <a:prstGeom prst="rect">
            <a:avLst/>
          </a:prstGeom>
          <a:noFill/>
          <a:ln w="9525">
            <a:noFill/>
            <a:miter lim="800000"/>
            <a:headEnd/>
            <a:tailEnd/>
          </a:ln>
        </p:spPr>
      </p:pic>
      <p:sp>
        <p:nvSpPr>
          <p:cNvPr id="12" name="Title 1"/>
          <p:cNvSpPr txBox="1">
            <a:spLocks/>
          </p:cNvSpPr>
          <p:nvPr/>
        </p:nvSpPr>
        <p:spPr>
          <a:xfrm>
            <a:off x="0" y="914400"/>
            <a:ext cx="9144000" cy="79216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rgbClr val="0070C0"/>
                </a:solidFill>
                <a:effectLst/>
                <a:uLnTx/>
                <a:uFillTx/>
                <a:latin typeface="+mn-lt"/>
                <a:ea typeface="+mj-ea"/>
                <a:cs typeface="Arial" pitchFamily="34" charset="0"/>
              </a:rPr>
              <a:t>Overview</a:t>
            </a:r>
            <a:endParaRPr kumimoji="0" lang="en-US" sz="4000" b="1" i="0" u="none" strike="noStrike" kern="1200" cap="none" spc="0" normalizeH="0" baseline="0" noProof="0" dirty="0">
              <a:ln>
                <a:noFill/>
              </a:ln>
              <a:solidFill>
                <a:srgbClr val="0070C0"/>
              </a:solidFill>
              <a:effectLst/>
              <a:uLnTx/>
              <a:uFillTx/>
              <a:latin typeface="+mn-lt"/>
              <a:ea typeface="+mj-ea"/>
              <a:cs typeface="Arial" pitchFamily="34" charset="0"/>
            </a:endParaRPr>
          </a:p>
        </p:txBody>
      </p:sp>
      <p:sp>
        <p:nvSpPr>
          <p:cNvPr id="13" name="Rectangle 3"/>
          <p:cNvSpPr txBox="1">
            <a:spLocks noChangeArrowheads="1"/>
          </p:cNvSpPr>
          <p:nvPr/>
        </p:nvSpPr>
        <p:spPr>
          <a:xfrm>
            <a:off x="228600" y="1981200"/>
            <a:ext cx="8763000" cy="3810000"/>
          </a:xfrm>
          <a:prstGeom prst="rect">
            <a:avLst/>
          </a:prstGeom>
        </p:spPr>
        <p:txBody>
          <a:bodyPr vert="horz">
            <a:normAutofit/>
          </a:bodyPr>
          <a:lstStyle/>
          <a:p>
            <a:pPr marL="274320" marR="0" lvl="0" indent="-274320" algn="l" defTabSz="914400" rtl="0" eaLnBrk="1" fontAlgn="auto" latinLnBrk="0" hangingPunct="1">
              <a:lnSpc>
                <a:spcPct val="90000"/>
              </a:lnSpc>
              <a:spcBef>
                <a:spcPct val="20000"/>
              </a:spcBef>
              <a:spcAft>
                <a:spcPts val="1200"/>
              </a:spcAft>
              <a:buClr>
                <a:schemeClr val="accent3"/>
              </a:buClr>
              <a:buSzPct val="95000"/>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Major New York Workers Compensation (WC) Reforms</a:t>
            </a:r>
          </a:p>
          <a:p>
            <a:pPr marL="274320" marR="0" lvl="0" indent="-274320" algn="l" defTabSz="914400" rtl="0" eaLnBrk="1" fontAlgn="auto" latinLnBrk="0" hangingPunct="1">
              <a:lnSpc>
                <a:spcPct val="90000"/>
              </a:lnSpc>
              <a:spcBef>
                <a:spcPct val="20000"/>
              </a:spcBef>
              <a:spcAft>
                <a:spcPts val="1200"/>
              </a:spcAft>
              <a:buClr>
                <a:schemeClr val="accent3"/>
              </a:buClr>
              <a:buSzPct val="95000"/>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Pricing of Reform Elements</a:t>
            </a:r>
          </a:p>
          <a:p>
            <a:pPr marL="274320" marR="0" lvl="0" indent="-274320" algn="l" defTabSz="914400" rtl="0" eaLnBrk="1" fontAlgn="auto" latinLnBrk="0" hangingPunct="1">
              <a:lnSpc>
                <a:spcPct val="90000"/>
              </a:lnSpc>
              <a:spcBef>
                <a:spcPct val="20000"/>
              </a:spcBef>
              <a:spcAft>
                <a:spcPts val="1200"/>
              </a:spcAft>
              <a:buClr>
                <a:schemeClr val="accent3"/>
              </a:buClr>
              <a:buSzPct val="95000"/>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Adjusting Loss Development to Reflect Reforms</a:t>
            </a:r>
          </a:p>
          <a:p>
            <a:pPr marL="274320" marR="0" lvl="0" indent="-274320" algn="l" defTabSz="914400" rtl="0" eaLnBrk="1" fontAlgn="auto" latinLnBrk="0" hangingPunct="1">
              <a:lnSpc>
                <a:spcPct val="90000"/>
              </a:lnSpc>
              <a:spcBef>
                <a:spcPct val="20000"/>
              </a:spcBef>
              <a:spcAft>
                <a:spcPts val="1200"/>
              </a:spcAft>
              <a:buClr>
                <a:schemeClr val="accent3"/>
              </a:buClr>
              <a:buSzPct val="95000"/>
              <a:buFontTx/>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90000"/>
              </a:lnSpc>
              <a:spcBef>
                <a:spcPct val="20000"/>
              </a:spcBef>
              <a:spcAft>
                <a:spcPts val="1200"/>
              </a:spcAft>
              <a:buClr>
                <a:schemeClr val="accent3"/>
              </a:buClr>
              <a:buSzPct val="95000"/>
              <a:buFontTx/>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90000"/>
              </a:lnSpc>
              <a:spcBef>
                <a:spcPct val="20000"/>
              </a:spcBef>
              <a:spcAft>
                <a:spcPts val="0"/>
              </a:spcAft>
              <a:buClr>
                <a:schemeClr val="accent3"/>
              </a:buClr>
              <a:buSzPct val="95000"/>
              <a:buFont typeface="Wingdings 2"/>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9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81"/>
                                        </p:tgtEl>
                                        <p:attrNameLst>
                                          <p:attrName>style.visibility</p:attrName>
                                        </p:attrNameLst>
                                      </p:cBhvr>
                                      <p:to>
                                        <p:strVal val="visible"/>
                                      </p:to>
                                    </p:set>
                                    <p:anim calcmode="lin" valueType="num">
                                      <p:cBhvr additive="base">
                                        <p:cTn id="7" dur="500" fill="hold"/>
                                        <p:tgtEl>
                                          <p:spTgt spid="28681"/>
                                        </p:tgtEl>
                                        <p:attrNameLst>
                                          <p:attrName>ppt_x</p:attrName>
                                        </p:attrNameLst>
                                      </p:cBhvr>
                                      <p:tavLst>
                                        <p:tav tm="0">
                                          <p:val>
                                            <p:strVal val="0-#ppt_w/2"/>
                                          </p:val>
                                        </p:tav>
                                        <p:tav tm="100000">
                                          <p:val>
                                            <p:strVal val="#ppt_x"/>
                                          </p:val>
                                        </p:tav>
                                      </p:tavLst>
                                    </p:anim>
                                    <p:anim calcmode="lin" valueType="num">
                                      <p:cBhvr additive="base">
                                        <p:cTn id="8" dur="500" fill="hold"/>
                                        <p:tgtEl>
                                          <p:spTgt spid="2868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682"/>
                                        </p:tgtEl>
                                        <p:attrNameLst>
                                          <p:attrName>style.visibility</p:attrName>
                                        </p:attrNameLst>
                                      </p:cBhvr>
                                      <p:to>
                                        <p:strVal val="visible"/>
                                      </p:to>
                                    </p:set>
                                    <p:anim calcmode="lin" valueType="num">
                                      <p:cBhvr additive="base">
                                        <p:cTn id="13" dur="500" fill="hold"/>
                                        <p:tgtEl>
                                          <p:spTgt spid="28682"/>
                                        </p:tgtEl>
                                        <p:attrNameLst>
                                          <p:attrName>ppt_x</p:attrName>
                                        </p:attrNameLst>
                                      </p:cBhvr>
                                      <p:tavLst>
                                        <p:tav tm="0">
                                          <p:val>
                                            <p:strVal val="1+#ppt_w/2"/>
                                          </p:val>
                                        </p:tav>
                                        <p:tav tm="100000">
                                          <p:val>
                                            <p:strVal val="#ppt_x"/>
                                          </p:val>
                                        </p:tav>
                                      </p:tavLst>
                                    </p:anim>
                                    <p:anim calcmode="lin" valueType="num">
                                      <p:cBhvr additive="base">
                                        <p:cTn id="14" dur="500" fill="hold"/>
                                        <p:tgtEl>
                                          <p:spTgt spid="2868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 calcmode="lin" valueType="num">
                                      <p:cBhvr additive="base">
                                        <p:cTn id="19"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xEl>
                                              <p:pRg st="1" end="1"/>
                                            </p:txEl>
                                          </p:spTgt>
                                        </p:tgtEl>
                                        <p:attrNameLst>
                                          <p:attrName>style.visibility</p:attrName>
                                        </p:attrNameLst>
                                      </p:cBhvr>
                                      <p:to>
                                        <p:strVal val="visible"/>
                                      </p:to>
                                    </p:set>
                                    <p:anim calcmode="lin" valueType="num">
                                      <p:cBhvr additive="base">
                                        <p:cTn id="25"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xEl>
                                              <p:pRg st="2" end="2"/>
                                            </p:txEl>
                                          </p:spTgt>
                                        </p:tgtEl>
                                        <p:attrNameLst>
                                          <p:attrName>style.visibility</p:attrName>
                                        </p:attrNameLst>
                                      </p:cBhvr>
                                      <p:to>
                                        <p:strVal val="visible"/>
                                      </p:to>
                                    </p:set>
                                    <p:anim calcmode="lin" valueType="num">
                                      <p:cBhvr additive="base">
                                        <p:cTn id="31"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1" grpId="0"/>
      <p:bldP spid="28682" grpId="0"/>
      <p:bldP spid="1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792162"/>
          </a:xfrm>
        </p:spPr>
        <p:txBody>
          <a:bodyPr>
            <a:noAutofit/>
          </a:bodyPr>
          <a:lstStyle/>
          <a:p>
            <a:pPr algn="ctr"/>
            <a:r>
              <a:rPr lang="en-US" sz="2800" b="1" dirty="0" smtClean="0">
                <a:solidFill>
                  <a:srgbClr val="0070C0"/>
                </a:solidFill>
                <a:latin typeface="+mn-lt"/>
                <a:cs typeface="Arial" pitchFamily="34" charset="0"/>
              </a:rPr>
              <a:t>Reported Indemnity Paid + Case Loss Development Triangle Evaluated as of 2008</a:t>
            </a:r>
            <a:endParaRPr lang="en-US" sz="2800" b="1" dirty="0">
              <a:solidFill>
                <a:srgbClr val="0070C0"/>
              </a:solidFill>
              <a:latin typeface="+mn-lt"/>
              <a:cs typeface="Arial" pitchFamily="34" charset="0"/>
            </a:endParaRPr>
          </a:p>
        </p:txBody>
      </p:sp>
      <p:graphicFrame>
        <p:nvGraphicFramePr>
          <p:cNvPr id="17" name="Table 16"/>
          <p:cNvGraphicFramePr>
            <a:graphicFrameLocks noGrp="1"/>
          </p:cNvGraphicFramePr>
          <p:nvPr/>
        </p:nvGraphicFramePr>
        <p:xfrm>
          <a:off x="0" y="1676400"/>
          <a:ext cx="8991597" cy="4724403"/>
        </p:xfrm>
        <a:graphic>
          <a:graphicData uri="http://schemas.openxmlformats.org/drawingml/2006/table">
            <a:tbl>
              <a:tblPr/>
              <a:tblGrid>
                <a:gridCol w="783329"/>
                <a:gridCol w="374997"/>
                <a:gridCol w="393747"/>
                <a:gridCol w="391665"/>
                <a:gridCol w="383330"/>
                <a:gridCol w="368748"/>
                <a:gridCol w="368748"/>
                <a:gridCol w="383330"/>
                <a:gridCol w="368748"/>
                <a:gridCol w="424998"/>
                <a:gridCol w="483329"/>
                <a:gridCol w="483329"/>
                <a:gridCol w="483329"/>
                <a:gridCol w="483329"/>
                <a:gridCol w="483329"/>
                <a:gridCol w="483329"/>
                <a:gridCol w="483329"/>
                <a:gridCol w="483329"/>
                <a:gridCol w="483329"/>
                <a:gridCol w="399996"/>
              </a:tblGrid>
              <a:tr h="373240">
                <a:tc>
                  <a:txBody>
                    <a:bodyPr/>
                    <a:lstStyle/>
                    <a:p>
                      <a:pPr algn="ctr" fontAlgn="b"/>
                      <a:r>
                        <a:rPr lang="en-US" sz="1000" b="1" i="0" u="sng" strike="noStrike" dirty="0">
                          <a:solidFill>
                            <a:srgbClr val="000000"/>
                          </a:solidFill>
                          <a:latin typeface="Calibri"/>
                        </a:rPr>
                        <a:t>PY</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1/2</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2/3</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3/4</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4/5</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a:solidFill>
                            <a:srgbClr val="000000"/>
                          </a:solidFill>
                          <a:latin typeface="Calibri"/>
                        </a:rPr>
                        <a:t>5/6</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6/7</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7/8</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a:solidFill>
                            <a:srgbClr val="000000"/>
                          </a:solidFill>
                          <a:latin typeface="Calibri"/>
                        </a:rPr>
                        <a:t>8/9</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a:solidFill>
                            <a:srgbClr val="000000"/>
                          </a:solidFill>
                          <a:latin typeface="Calibri"/>
                        </a:rPr>
                        <a:t>9/10</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10/11</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11/12</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12/13</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13/14</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14/15</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15/16</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16/17</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17/18</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18/19</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19/ULT</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1984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0.999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1.040</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1985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1.040</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1986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0.997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1.040</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1987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1.004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1.040</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1988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0.979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0.991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1.040</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1989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0.996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0.999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1990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0.998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1991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0.999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1992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1993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0.991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1994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1995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0.999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1996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1.024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1997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1.043</a:t>
                      </a:r>
                    </a:p>
                  </a:txBody>
                  <a:tcPr marL="4241" marR="4241" marT="4241" marB="0" anchor="b">
                    <a:lnL>
                      <a:noFill/>
                    </a:lnL>
                    <a:lnR>
                      <a:noFill/>
                    </a:lnR>
                    <a:lnT>
                      <a:noFill/>
                    </a:lnT>
                    <a:lnB>
                      <a:noFill/>
                    </a:lnB>
                    <a:solidFill>
                      <a:srgbClr val="FFFF00"/>
                    </a:solidFill>
                  </a:tcPr>
                </a:tc>
                <a:tc>
                  <a:txBody>
                    <a:bodyPr/>
                    <a:lstStyle/>
                    <a:p>
                      <a:pPr algn="ctr" fontAlgn="b"/>
                      <a:r>
                        <a:rPr lang="en-US" sz="1000" b="0" i="0" u="none" strike="noStrike">
                          <a:solidFill>
                            <a:srgbClr val="000000"/>
                          </a:solidFill>
                          <a:latin typeface="Calibri"/>
                        </a:rPr>
                        <a:t>1.053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1.014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1998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1.015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1999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1.093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2000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1.272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1.121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1.036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2001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1.586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1.289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1.175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1.062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1.066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2002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1.419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1.181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1.068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1.069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2003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1.388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1.169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1.116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2004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1.407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1.214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9181">
                <a:tc>
                  <a:txBody>
                    <a:bodyPr/>
                    <a:lstStyle/>
                    <a:p>
                      <a:pPr algn="ctr" fontAlgn="b"/>
                      <a:r>
                        <a:rPr lang="en-US" sz="1000" b="0" i="0" u="none" strike="noStrike">
                          <a:solidFill>
                            <a:srgbClr val="000000"/>
                          </a:solidFill>
                          <a:latin typeface="Calibri"/>
                        </a:rPr>
                        <a:t>2005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1.392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r>
            </a:tbl>
          </a:graphicData>
        </a:graphic>
      </p:graphicFrame>
      <p:pic>
        <p:nvPicPr>
          <p:cNvPr id="6" name="Picture 12" descr="nyc1b"/>
          <p:cNvPicPr>
            <a:picLocks noChangeAspect="1" noChangeArrowheads="1"/>
          </p:cNvPicPr>
          <p:nvPr/>
        </p:nvPicPr>
        <p:blipFill>
          <a:blip r:embed="rId2" cstate="print"/>
          <a:srcRect/>
          <a:stretch>
            <a:fillRect/>
          </a:stretch>
        </p:blipFill>
        <p:spPr bwMode="auto">
          <a:xfrm>
            <a:off x="0" y="6473825"/>
            <a:ext cx="1571625" cy="384175"/>
          </a:xfrm>
          <a:prstGeom prst="rect">
            <a:avLst/>
          </a:prstGeom>
          <a:noFill/>
          <a:ln w="9525">
            <a:noFill/>
            <a:miter lim="800000"/>
            <a:headEnd/>
            <a:tailEnd/>
          </a:ln>
        </p:spPr>
      </p:pic>
      <p:sp>
        <p:nvSpPr>
          <p:cNvPr id="7" name="TextBox 6"/>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762000"/>
            <a:ext cx="8915400" cy="792162"/>
          </a:xfrm>
        </p:spPr>
        <p:txBody>
          <a:bodyPr>
            <a:noAutofit/>
          </a:bodyPr>
          <a:lstStyle/>
          <a:p>
            <a:pPr algn="ctr"/>
            <a:r>
              <a:rPr lang="en-US" sz="2800" b="1" dirty="0" smtClean="0">
                <a:solidFill>
                  <a:srgbClr val="0070C0"/>
                </a:solidFill>
                <a:latin typeface="+mn-lt"/>
                <a:cs typeface="Arial" pitchFamily="34" charset="0"/>
              </a:rPr>
              <a:t>Restating the Loss Development Factors: Example</a:t>
            </a:r>
            <a:endParaRPr lang="en-US" sz="2800" b="1" dirty="0">
              <a:solidFill>
                <a:srgbClr val="0070C0"/>
              </a:solidFill>
              <a:latin typeface="+mn-lt"/>
              <a:cs typeface="Arial" pitchFamily="34" charset="0"/>
            </a:endParaRPr>
          </a:p>
        </p:txBody>
      </p:sp>
      <p:graphicFrame>
        <p:nvGraphicFramePr>
          <p:cNvPr id="8" name="Table 7"/>
          <p:cNvGraphicFramePr>
            <a:graphicFrameLocks noGrp="1"/>
          </p:cNvGraphicFramePr>
          <p:nvPr/>
        </p:nvGraphicFramePr>
        <p:xfrm>
          <a:off x="1066800" y="1676400"/>
          <a:ext cx="7086600" cy="3177647"/>
        </p:xfrm>
        <a:graphic>
          <a:graphicData uri="http://schemas.openxmlformats.org/drawingml/2006/table">
            <a:tbl>
              <a:tblPr/>
              <a:tblGrid>
                <a:gridCol w="944791"/>
                <a:gridCol w="3307169"/>
                <a:gridCol w="583088"/>
                <a:gridCol w="1398894"/>
                <a:gridCol w="852658"/>
              </a:tblGrid>
              <a:tr h="565957">
                <a:tc>
                  <a:txBody>
                    <a:bodyPr/>
                    <a:lstStyle/>
                    <a:p>
                      <a:pPr algn="ctr" fontAlgn="b"/>
                      <a:r>
                        <a:rPr lang="en-US" sz="1300" b="0" i="0" u="none" strike="noStrike" dirty="0">
                          <a:solidFill>
                            <a:srgbClr val="000000"/>
                          </a:solidFill>
                          <a:latin typeface="+mj-lt"/>
                        </a:rPr>
                        <a:t>(1)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en-US" sz="1300" b="0" i="0" u="none" strike="noStrike" dirty="0" smtClean="0">
                          <a:solidFill>
                            <a:srgbClr val="000000"/>
                          </a:solidFill>
                          <a:latin typeface="+mj-lt"/>
                        </a:rPr>
                        <a:t>Reported PY 1997 5th </a:t>
                      </a:r>
                      <a:r>
                        <a:rPr lang="en-US" sz="1300" b="0" i="0" u="none" strike="noStrike" dirty="0">
                          <a:solidFill>
                            <a:srgbClr val="000000"/>
                          </a:solidFill>
                          <a:latin typeface="+mj-lt"/>
                        </a:rPr>
                        <a:t>to </a:t>
                      </a:r>
                      <a:r>
                        <a:rPr lang="en-US" sz="1300" b="0" i="0" u="none" strike="noStrike" dirty="0" smtClean="0">
                          <a:solidFill>
                            <a:srgbClr val="000000"/>
                          </a:solidFill>
                          <a:latin typeface="+mj-lt"/>
                        </a:rPr>
                        <a:t>6th </a:t>
                      </a:r>
                      <a:r>
                        <a:rPr lang="en-US" sz="1300" b="0" i="0" u="none" strike="noStrike" dirty="0">
                          <a:solidFill>
                            <a:srgbClr val="000000"/>
                          </a:solidFill>
                          <a:latin typeface="+mj-lt"/>
                        </a:rPr>
                        <a:t>link ratio</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300" b="0" i="0" u="none" strike="noStrike" dirty="0" smtClean="0">
                          <a:solidFill>
                            <a:srgbClr val="000000"/>
                          </a:solidFill>
                          <a:latin typeface="+mj-lt"/>
                        </a:rPr>
                        <a:t>1.043</a:t>
                      </a:r>
                      <a:endParaRPr lang="en-US" sz="13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24643">
                <a:tc>
                  <a:txBody>
                    <a:bodyPr/>
                    <a:lstStyle/>
                    <a:p>
                      <a:pPr algn="ctr" fontAlgn="b"/>
                      <a:r>
                        <a:rPr lang="en-US" sz="1300" b="0" i="0" u="none" strike="noStrike" dirty="0">
                          <a:solidFill>
                            <a:srgbClr val="000000"/>
                          </a:solidFill>
                          <a:latin typeface="+mj-lt"/>
                        </a:rPr>
                        <a:t>(2)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smtClean="0">
                          <a:solidFill>
                            <a:srgbClr val="000000"/>
                          </a:solidFill>
                          <a:latin typeface="+mj-lt"/>
                        </a:rPr>
                        <a:t>%</a:t>
                      </a:r>
                      <a:r>
                        <a:rPr lang="en-US" sz="1300" b="0" i="0" u="none" strike="noStrike" baseline="0" dirty="0" smtClean="0">
                          <a:solidFill>
                            <a:srgbClr val="000000"/>
                          </a:solidFill>
                          <a:latin typeface="+mj-lt"/>
                        </a:rPr>
                        <a:t> </a:t>
                      </a:r>
                      <a:r>
                        <a:rPr lang="en-US" sz="1300" b="0" i="0" u="none" strike="noStrike" dirty="0" smtClean="0">
                          <a:solidFill>
                            <a:srgbClr val="000000"/>
                          </a:solidFill>
                          <a:latin typeface="+mj-lt"/>
                        </a:rPr>
                        <a:t>of indemnity</a:t>
                      </a:r>
                      <a:r>
                        <a:rPr lang="en-US" sz="1300" b="0" i="0" u="none" strike="noStrike" baseline="0" dirty="0" smtClean="0">
                          <a:solidFill>
                            <a:srgbClr val="000000"/>
                          </a:solidFill>
                          <a:latin typeface="+mj-lt"/>
                        </a:rPr>
                        <a:t> </a:t>
                      </a:r>
                      <a:r>
                        <a:rPr lang="en-US" sz="1300" b="0" i="0" u="none" strike="noStrike" dirty="0" smtClean="0">
                          <a:solidFill>
                            <a:srgbClr val="000000"/>
                          </a:solidFill>
                          <a:latin typeface="+mj-lt"/>
                        </a:rPr>
                        <a:t>claims were subject to the SDF elimination</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mj-lt"/>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mj-lt"/>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5.8%</a:t>
                      </a:r>
                      <a:endParaRPr lang="en-US" sz="13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6029">
                <a:tc>
                  <a:txBody>
                    <a:bodyPr/>
                    <a:lstStyle/>
                    <a:p>
                      <a:pPr algn="ctr" fontAlgn="b"/>
                      <a:r>
                        <a:rPr lang="en-US" sz="1300" b="0" i="0" u="none" strike="noStrike" dirty="0">
                          <a:solidFill>
                            <a:srgbClr val="000000"/>
                          </a:solidFill>
                          <a:latin typeface="+mj-lt"/>
                        </a:rPr>
                        <a:t>(3)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mj-lt"/>
                        </a:rPr>
                        <a:t>% </a:t>
                      </a:r>
                      <a:r>
                        <a:rPr lang="en-US" sz="1300" b="0" i="0" u="none" strike="noStrike" dirty="0" smtClean="0">
                          <a:solidFill>
                            <a:srgbClr val="000000"/>
                          </a:solidFill>
                          <a:latin typeface="+mj-lt"/>
                        </a:rPr>
                        <a:t>of claims accepted by the</a:t>
                      </a:r>
                    </a:p>
                    <a:p>
                      <a:pPr algn="l" fontAlgn="b"/>
                      <a:r>
                        <a:rPr lang="en-US" sz="1300" b="0" i="0" u="none" strike="noStrike" dirty="0" smtClean="0">
                          <a:solidFill>
                            <a:srgbClr val="000000"/>
                          </a:solidFill>
                          <a:latin typeface="+mj-lt"/>
                        </a:rPr>
                        <a:t>SDF at each development</a:t>
                      </a:r>
                      <a:r>
                        <a:rPr lang="en-US" sz="1300" b="0" i="0" u="none" strike="noStrike" baseline="0" dirty="0" smtClean="0">
                          <a:solidFill>
                            <a:srgbClr val="000000"/>
                          </a:solidFill>
                          <a:latin typeface="+mj-lt"/>
                        </a:rPr>
                        <a:t> </a:t>
                      </a:r>
                      <a:r>
                        <a:rPr lang="en-US" sz="1300" b="0" i="0" u="none" strike="noStrike" dirty="0" smtClean="0">
                          <a:solidFill>
                            <a:srgbClr val="000000"/>
                          </a:solidFill>
                          <a:latin typeface="+mj-lt"/>
                        </a:rPr>
                        <a:t>age</a:t>
                      </a:r>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mj-lt"/>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mj-lt"/>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60.1%</a:t>
                      </a:r>
                      <a:endParaRPr lang="en-US" sz="13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7202">
                <a:tc>
                  <a:txBody>
                    <a:bodyPr/>
                    <a:lstStyle/>
                    <a:p>
                      <a:pPr algn="ctr" fontAlgn="b"/>
                      <a:r>
                        <a:rPr lang="en-US" sz="1300" b="0" i="0" u="none" strike="noStrike" dirty="0">
                          <a:solidFill>
                            <a:srgbClr val="000000"/>
                          </a:solidFill>
                          <a:latin typeface="+mj-lt"/>
                        </a:rPr>
                        <a:t>(4)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smtClean="0">
                          <a:solidFill>
                            <a:srgbClr val="000000"/>
                          </a:solidFill>
                          <a:latin typeface="+mj-lt"/>
                        </a:rPr>
                        <a:t>% of all claims that were accepted by the</a:t>
                      </a:r>
                    </a:p>
                    <a:p>
                      <a:pPr algn="l" fontAlgn="b"/>
                      <a:r>
                        <a:rPr lang="en-US" sz="1300" b="0" i="0" u="none" strike="noStrike" dirty="0" smtClean="0">
                          <a:solidFill>
                            <a:srgbClr val="000000"/>
                          </a:solidFill>
                          <a:latin typeface="+mj-lt"/>
                        </a:rPr>
                        <a:t>SDF at each development age</a:t>
                      </a:r>
                      <a:r>
                        <a:rPr lang="en-US" sz="1300" b="0" i="0" u="none" strike="noStrike" baseline="0" dirty="0" smtClean="0">
                          <a:solidFill>
                            <a:srgbClr val="000000"/>
                          </a:solidFill>
                          <a:latin typeface="+mj-lt"/>
                        </a:rPr>
                        <a:t> </a:t>
                      </a:r>
                      <a:r>
                        <a:rPr lang="en-US" sz="1300" b="0" i="0" u="none" strike="noStrike" dirty="0" smtClean="0">
                          <a:solidFill>
                            <a:srgbClr val="000000"/>
                          </a:solidFill>
                          <a:latin typeface="+mj-lt"/>
                        </a:rPr>
                        <a:t>(2)x(3)</a:t>
                      </a:r>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mj-lt"/>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a:solidFill>
                            <a:srgbClr val="000000"/>
                          </a:solidFill>
                          <a:latin typeface="+mj-lt"/>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3.5%</a:t>
                      </a:r>
                      <a:endParaRPr lang="en-US" sz="13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388">
                <a:tc>
                  <a:txBody>
                    <a:bodyPr/>
                    <a:lstStyle/>
                    <a:p>
                      <a:pPr algn="ctr" fontAlgn="b"/>
                      <a:r>
                        <a:rPr lang="en-US" sz="1300" b="0" i="0" u="none" strike="noStrike" dirty="0">
                          <a:solidFill>
                            <a:srgbClr val="000000"/>
                          </a:solidFill>
                          <a:latin typeface="+mj-lt"/>
                        </a:rPr>
                        <a:t>(5)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n-US" sz="1300" b="0" i="0" u="none" strike="noStrike" dirty="0" smtClean="0">
                          <a:solidFill>
                            <a:srgbClr val="000000"/>
                          </a:solidFill>
                          <a:latin typeface="+mj-lt"/>
                        </a:rPr>
                        <a:t>% of all claims that were not accepted by the</a:t>
                      </a:r>
                    </a:p>
                    <a:p>
                      <a:pPr algn="l" fontAlgn="b"/>
                      <a:r>
                        <a:rPr lang="en-US" sz="1300" b="0" i="0" u="none" strike="noStrike" dirty="0" smtClean="0">
                          <a:solidFill>
                            <a:srgbClr val="000000"/>
                          </a:solidFill>
                          <a:latin typeface="+mj-lt"/>
                        </a:rPr>
                        <a:t>SDF at each development age</a:t>
                      </a:r>
                      <a:r>
                        <a:rPr lang="en-US" sz="1300" b="0" i="0" u="none" strike="noStrike" baseline="0" dirty="0" smtClean="0">
                          <a:solidFill>
                            <a:srgbClr val="000000"/>
                          </a:solidFill>
                          <a:latin typeface="+mj-lt"/>
                        </a:rPr>
                        <a:t> 1-</a:t>
                      </a:r>
                      <a:r>
                        <a:rPr lang="en-US" sz="1300" b="0" i="0" u="none" strike="noStrike" dirty="0" smtClean="0">
                          <a:solidFill>
                            <a:srgbClr val="000000"/>
                          </a:solidFill>
                          <a:latin typeface="+mj-lt"/>
                        </a:rPr>
                        <a:t>(4)</a:t>
                      </a:r>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300" b="0" i="0" u="none" strike="noStrike" dirty="0">
                          <a:solidFill>
                            <a:srgbClr val="000000"/>
                          </a:solidFill>
                          <a:latin typeface="+mj-lt"/>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96.5%</a:t>
                      </a:r>
                      <a:endParaRPr lang="en-US" sz="13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3774">
                <a:tc>
                  <a:txBody>
                    <a:bodyPr/>
                    <a:lstStyle/>
                    <a:p>
                      <a:pPr algn="ctr" fontAlgn="b"/>
                      <a:r>
                        <a:rPr lang="en-US" sz="1300" b="0" i="0" u="none" strike="noStrike" dirty="0">
                          <a:solidFill>
                            <a:srgbClr val="000000"/>
                          </a:solidFill>
                          <a:latin typeface="+mj-lt"/>
                        </a:rPr>
                        <a:t>(6)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n-US" sz="1300" b="0" i="0" u="none" strike="noStrike" dirty="0" smtClean="0">
                          <a:solidFill>
                            <a:srgbClr val="000000"/>
                          </a:solidFill>
                          <a:latin typeface="+mj-lt"/>
                        </a:rPr>
                        <a:t>Adjustment Factor*</a:t>
                      </a:r>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300" b="0" i="0" u="none" strike="noStrike" dirty="0">
                          <a:solidFill>
                            <a:srgbClr val="000000"/>
                          </a:solidFill>
                          <a:latin typeface="+mj-lt"/>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 1.189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277">
                <a:tc>
                  <a:txBody>
                    <a:bodyPr/>
                    <a:lstStyle/>
                    <a:p>
                      <a:pPr algn="ctr" fontAlgn="b"/>
                      <a:r>
                        <a:rPr lang="en-US" sz="1300" b="0" i="0" u="none" strike="noStrike" dirty="0" smtClean="0">
                          <a:solidFill>
                            <a:srgbClr val="000000"/>
                          </a:solidFill>
                          <a:latin typeface="+mj-lt"/>
                        </a:rPr>
                        <a:t>(7)</a:t>
                      </a:r>
                      <a:endParaRPr lang="en-US" sz="1300" b="0" i="0" u="none" strike="noStrike" dirty="0">
                        <a:solidFill>
                          <a:srgbClr val="000000"/>
                        </a:solidFill>
                        <a:latin typeface="+mj-lt"/>
                      </a:endParaRP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n-US" sz="1300" b="0" i="0" u="none" strike="noStrike" dirty="0" smtClean="0">
                          <a:solidFill>
                            <a:srgbClr val="000000"/>
                          </a:solidFill>
                          <a:latin typeface="+mj-lt"/>
                        </a:rPr>
                        <a:t>Restated  PY 1997 5th to 6th link ratio (1)x(4)x(6)+(1)x(5)</a:t>
                      </a:r>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300" b="0" i="0" u="none" strike="noStrike" dirty="0">
                          <a:solidFill>
                            <a:srgbClr val="000000"/>
                          </a:solidFill>
                          <a:latin typeface="+mj-lt"/>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1.050</a:t>
                      </a:r>
                      <a:endParaRPr lang="en-US" sz="13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
        <p:nvSpPr>
          <p:cNvPr id="9" name="TextBox 8"/>
          <p:cNvSpPr txBox="1"/>
          <p:nvPr/>
        </p:nvSpPr>
        <p:spPr>
          <a:xfrm>
            <a:off x="1066800" y="4953000"/>
            <a:ext cx="7162800" cy="1000274"/>
          </a:xfrm>
          <a:prstGeom prst="rect">
            <a:avLst/>
          </a:prstGeom>
          <a:noFill/>
        </p:spPr>
        <p:txBody>
          <a:bodyPr wrap="square" rtlCol="0">
            <a:spAutoFit/>
          </a:bodyPr>
          <a:lstStyle/>
          <a:p>
            <a:r>
              <a:rPr lang="en-US" sz="1200" dirty="0" smtClean="0"/>
              <a:t>*The adjustment factor is determined by restating the reported loss development triangle which consists entirely of pre-reform years so that the restated LDF to ultimate is 17.8% higher than the original LDF to ultimate.								</a:t>
            </a:r>
            <a:r>
              <a:rPr lang="en-US" sz="1100" dirty="0" smtClean="0"/>
              <a:t>			</a:t>
            </a:r>
          </a:p>
          <a:p>
            <a:endParaRPr lang="en-US" sz="1100" dirty="0"/>
          </a:p>
        </p:txBody>
      </p:sp>
      <p:pic>
        <p:nvPicPr>
          <p:cNvPr id="10"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
        <p:nvSpPr>
          <p:cNvPr id="11" name="TextBox 10"/>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609600"/>
            <a:ext cx="9144000" cy="457200"/>
          </a:xfrm>
          <a:prstGeom prst="rect">
            <a:avLst/>
          </a:prstGeom>
        </p:spPr>
        <p:txBody>
          <a:bodyPr vert="horz" lIns="0" rIns="0" bIns="0" anchor="b">
            <a:noAutofit/>
          </a:bodyPr>
          <a:lstStyle/>
          <a:p>
            <a:pPr lvl="0" algn="ctr">
              <a:spcBef>
                <a:spcPct val="0"/>
              </a:spcBef>
            </a:pPr>
            <a:r>
              <a:rPr lang="en-US" sz="2800" b="1" dirty="0" smtClean="0">
                <a:solidFill>
                  <a:srgbClr val="0070C0"/>
                </a:solidFill>
                <a:latin typeface="Arial" pitchFamily="34" charset="0"/>
                <a:ea typeface="+mj-ea"/>
                <a:cs typeface="Arial" pitchFamily="34" charset="0"/>
              </a:rPr>
              <a:t>SDF Acceptance Rate</a:t>
            </a:r>
            <a:endParaRPr kumimoji="0" lang="en-US" sz="2800" b="1" i="0" u="none" strike="noStrike" kern="1200" cap="none" spc="0" normalizeH="0" baseline="0" noProof="0" dirty="0">
              <a:ln>
                <a:noFill/>
              </a:ln>
              <a:solidFill>
                <a:srgbClr val="0070C0"/>
              </a:solidFill>
              <a:effectLst/>
              <a:uLnTx/>
              <a:uFillTx/>
              <a:latin typeface="Arial" pitchFamily="34" charset="0"/>
              <a:ea typeface="+mj-ea"/>
              <a:cs typeface="Arial" pitchFamily="34" charset="0"/>
            </a:endParaRPr>
          </a:p>
        </p:txBody>
      </p:sp>
      <p:graphicFrame>
        <p:nvGraphicFramePr>
          <p:cNvPr id="7" name="Table 6"/>
          <p:cNvGraphicFramePr>
            <a:graphicFrameLocks noGrp="1"/>
          </p:cNvGraphicFramePr>
          <p:nvPr/>
        </p:nvGraphicFramePr>
        <p:xfrm>
          <a:off x="152400" y="1143000"/>
          <a:ext cx="8763004" cy="5608006"/>
        </p:xfrm>
        <a:graphic>
          <a:graphicData uri="http://schemas.openxmlformats.org/drawingml/2006/table">
            <a:tbl>
              <a:tblPr/>
              <a:tblGrid>
                <a:gridCol w="1007758"/>
                <a:gridCol w="420562"/>
                <a:gridCol w="420562"/>
                <a:gridCol w="420562"/>
                <a:gridCol w="420562"/>
                <a:gridCol w="420562"/>
                <a:gridCol w="436430"/>
                <a:gridCol w="468170"/>
                <a:gridCol w="444366"/>
                <a:gridCol w="468170"/>
                <a:gridCol w="444366"/>
                <a:gridCol w="468170"/>
                <a:gridCol w="468170"/>
                <a:gridCol w="436430"/>
                <a:gridCol w="436430"/>
                <a:gridCol w="420562"/>
                <a:gridCol w="420562"/>
                <a:gridCol w="740610"/>
              </a:tblGrid>
              <a:tr h="133115">
                <a:tc>
                  <a:txBody>
                    <a:bodyPr/>
                    <a:lstStyle/>
                    <a:p>
                      <a:pPr algn="l" fontAlgn="b"/>
                      <a:r>
                        <a:rPr lang="en-US" sz="800" b="1" i="0" u="none" strike="noStrike" dirty="0">
                          <a:solidFill>
                            <a:srgbClr val="000000"/>
                          </a:solidFill>
                          <a:latin typeface="Calibri"/>
                        </a:rPr>
                        <a:t> </a:t>
                      </a:r>
                    </a:p>
                  </a:txBody>
                  <a:tcPr marL="4661" marR="4661" marT="4661"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17">
                  <a:txBody>
                    <a:bodyPr/>
                    <a:lstStyle/>
                    <a:p>
                      <a:pPr algn="ctr" fontAlgn="b"/>
                      <a:r>
                        <a:rPr lang="en-US" sz="900" b="1" i="0" u="none" strike="noStrike" dirty="0">
                          <a:solidFill>
                            <a:srgbClr val="000000"/>
                          </a:solidFill>
                          <a:latin typeface="Calibri"/>
                        </a:rPr>
                        <a:t>Year Claims were Accepted</a:t>
                      </a:r>
                    </a:p>
                  </a:txBody>
                  <a:tcPr marL="4661" marR="4661" marT="46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1759">
                <a:tc>
                  <a:txBody>
                    <a:bodyPr/>
                    <a:lstStyle/>
                    <a:p>
                      <a:pPr algn="ctr" fontAlgn="b"/>
                      <a:r>
                        <a:rPr lang="en-US" sz="800" b="1" i="0" u="none" strike="noStrike">
                          <a:solidFill>
                            <a:srgbClr val="000000"/>
                          </a:solidFill>
                          <a:latin typeface="Calibri"/>
                        </a:rPr>
                        <a:t>Accident Year</a:t>
                      </a:r>
                    </a:p>
                  </a:txBody>
                  <a:tcPr marL="4661" marR="4661" marT="466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1998</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1999</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2000</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2001</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2002</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2003</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2004</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2005</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2006</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2007</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2008</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2009</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2010</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2011</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2012</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2013</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Total by Accident Year</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3115">
                <a:tc>
                  <a:txBody>
                    <a:bodyPr/>
                    <a:lstStyle/>
                    <a:p>
                      <a:pPr algn="ctr" fontAlgn="b"/>
                      <a:r>
                        <a:rPr lang="en-US" sz="800" b="1" i="0" u="none" strike="noStrike">
                          <a:solidFill>
                            <a:srgbClr val="000000"/>
                          </a:solidFill>
                          <a:latin typeface="Calibri"/>
                        </a:rPr>
                        <a:t>1998</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156</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298</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174</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169</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440</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326</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510</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238</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166</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134</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90</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53</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33</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22</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9</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3</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dirty="0">
                          <a:solidFill>
                            <a:srgbClr val="000000"/>
                          </a:solidFill>
                          <a:latin typeface="Calibri"/>
                        </a:rPr>
                        <a:t>2,821</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133115">
                <a:tc>
                  <a:txBody>
                    <a:bodyPr/>
                    <a:lstStyle/>
                    <a:p>
                      <a:pPr algn="ctr" fontAlgn="b"/>
                      <a:r>
                        <a:rPr lang="en-US" sz="800" b="1" i="0" u="none" strike="noStrike">
                          <a:solidFill>
                            <a:srgbClr val="000000"/>
                          </a:solidFill>
                          <a:latin typeface="Calibri"/>
                        </a:rPr>
                        <a:t>1999</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88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106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129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434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352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506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443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295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196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169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73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68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7</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2,914</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2000</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56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258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441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542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400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401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269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239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140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75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58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11</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2,924</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2001</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79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263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508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411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440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411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391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228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137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92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15</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3,032</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2002</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87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311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334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450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410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570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313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180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93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54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25</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2,837</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2003</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85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162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358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353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490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428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234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183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63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23</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2,389</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2004</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152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289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434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414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332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195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104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33</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1,985</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2005</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106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308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346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265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236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150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43</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1,489</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2006</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138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286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271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212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203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63</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1,191</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2007</a:t>
                      </a:r>
                    </a:p>
                  </a:txBody>
                  <a:tcPr marL="4661" marR="4661" marT="466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1</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19</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78</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128</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113</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100</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800" b="1" i="0" u="none" strike="noStrike">
                          <a:solidFill>
                            <a:srgbClr val="000000"/>
                          </a:solidFill>
                          <a:latin typeface="Calibri"/>
                        </a:rPr>
                        <a:t>39</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478</a:t>
                      </a:r>
                    </a:p>
                  </a:txBody>
                  <a:tcPr marL="4661" marR="4661" marT="466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261759">
                <a:tc>
                  <a:txBody>
                    <a:bodyPr/>
                    <a:lstStyle/>
                    <a:p>
                      <a:pPr algn="ctr" fontAlgn="b"/>
                      <a:r>
                        <a:rPr lang="en-US" sz="800" b="1" i="0" u="none" strike="noStrike">
                          <a:solidFill>
                            <a:srgbClr val="000000"/>
                          </a:solidFill>
                          <a:latin typeface="Calibri"/>
                        </a:rPr>
                        <a:t>TOTAL by Acceptance Year</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156</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386</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300</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370</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1,221</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1,479</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2,473</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2,015</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2,293</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2,185</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2,848</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2,359</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1,723</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1,238</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752</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262</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latin typeface="Calibri"/>
                        </a:rPr>
                        <a:t>22,060</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133115">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l" fontAlgn="t"/>
                      <a:r>
                        <a:rPr lang="en-US" sz="800" b="1" i="0" u="none" strike="noStrike">
                          <a:solidFill>
                            <a:srgbClr val="000000"/>
                          </a:solidFill>
                          <a:latin typeface="Calibri"/>
                        </a:rPr>
                        <a:t> </a:t>
                      </a:r>
                    </a:p>
                  </a:txBody>
                  <a:tcPr marL="4661" marR="4661" marT="4661" marB="0">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16">
                  <a:txBody>
                    <a:bodyPr/>
                    <a:lstStyle/>
                    <a:p>
                      <a:pPr algn="ctr" fontAlgn="t"/>
                      <a:r>
                        <a:rPr lang="en-US" sz="900" b="1" i="0" u="none" strike="noStrike" dirty="0">
                          <a:solidFill>
                            <a:srgbClr val="000000"/>
                          </a:solidFill>
                          <a:latin typeface="Calibri"/>
                        </a:rPr>
                        <a:t>Years of Development</a:t>
                      </a:r>
                    </a:p>
                  </a:txBody>
                  <a:tcPr marL="4661" marR="4661" marT="466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r>
                        <a:rPr lang="en-US" sz="800" b="1" i="0" u="none" strike="noStrike">
                          <a:solidFill>
                            <a:srgbClr val="0070C0"/>
                          </a:solidFill>
                          <a:latin typeface="Calibri"/>
                        </a:rPr>
                        <a:t> </a:t>
                      </a:r>
                    </a:p>
                  </a:txBody>
                  <a:tcPr marL="4661" marR="4661" marT="4661" marB="0">
                    <a:lnL w="6350" cap="flat" cmpd="sng" algn="ctr">
                      <a:solidFill>
                        <a:srgbClr val="000000"/>
                      </a:solidFill>
                      <a:prstDash val="solid"/>
                      <a:round/>
                      <a:headEnd type="none" w="med" len="med"/>
                      <a:tailEnd type="none" w="med" len="med"/>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Accident Year</a:t>
                      </a:r>
                    </a:p>
                  </a:txBody>
                  <a:tcPr marL="4661" marR="4661" marT="466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3</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4</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5</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6</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7</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8</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9</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10</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11</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12</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13</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14</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15</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16</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70C0"/>
                          </a:solidFill>
                          <a:latin typeface="Calibri"/>
                        </a:rPr>
                        <a:t>Ultimate</a:t>
                      </a:r>
                    </a:p>
                  </a:txBody>
                  <a:tcPr marL="4661" marR="4661" marT="466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3115">
                <a:tc>
                  <a:txBody>
                    <a:bodyPr/>
                    <a:lstStyle/>
                    <a:p>
                      <a:pPr algn="ctr" fontAlgn="b"/>
                      <a:r>
                        <a:rPr lang="en-US" sz="800" b="1" i="0" u="none" strike="noStrike">
                          <a:solidFill>
                            <a:srgbClr val="000000"/>
                          </a:solidFill>
                          <a:latin typeface="Calibri"/>
                        </a:rPr>
                        <a:t>1998</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156</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454</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628</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797</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1,237</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1,563</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2,073</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2,311</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2,477</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2,611</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2,701</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2,754</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2,787</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2,809</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2,818</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0000"/>
                          </a:solidFill>
                          <a:latin typeface="Calibri"/>
                        </a:rPr>
                        <a:t>2,821</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2,823 </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133115">
                <a:tc>
                  <a:txBody>
                    <a:bodyPr/>
                    <a:lstStyle/>
                    <a:p>
                      <a:pPr algn="ctr" fontAlgn="b"/>
                      <a:r>
                        <a:rPr lang="en-US" sz="800" b="1" i="0" u="none" strike="noStrike">
                          <a:solidFill>
                            <a:srgbClr val="000000"/>
                          </a:solidFill>
                          <a:latin typeface="Calibri"/>
                        </a:rPr>
                        <a:t>1999</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88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194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323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757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1,109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1,615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2,058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2,353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2,549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2,718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2,791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2,859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2,893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2,907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2,914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2,917 </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2000</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76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334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775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1,317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1,717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2,118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2,387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2,626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2,766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2,841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2,899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2,913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2,924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2,935 </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2001</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95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358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866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1,277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1,717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2,128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2,519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2,747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2,884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2,976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3,017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3,032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3,060 </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2002</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97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408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742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1,192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1,602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2,172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2,485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2,665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2,758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2,812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2,837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2,888 </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2003</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95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257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615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968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1,458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1,886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2,120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2,303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2,366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2,389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2,474 </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2004</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184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473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907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1,321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1,653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1,848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1,952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1,985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2,107 </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2005</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141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449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795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1,060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1,296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1,446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1,489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1,649 </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2006</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156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442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713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925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1,128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1,191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1,416 </a:t>
                      </a:r>
                    </a:p>
                  </a:txBody>
                  <a:tcPr marL="4661" marR="4661" marT="4661" marB="0" anchor="b">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2007</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98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226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339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439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478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640 </a:t>
                      </a:r>
                    </a:p>
                  </a:txBody>
                  <a:tcPr marL="4661" marR="4661" marT="4661" marB="0" anchor="b">
                    <a:lnL>
                      <a:noFill/>
                    </a:lnL>
                    <a:lnR>
                      <a:noFill/>
                    </a:lnR>
                    <a:lnT>
                      <a:noFill/>
                    </a:lnT>
                    <a:lnB>
                      <a:noFill/>
                    </a:lnB>
                    <a:solidFill>
                      <a:srgbClr val="FFFFFF"/>
                    </a:solidFill>
                  </a:tcPr>
                </a:tc>
              </a:tr>
              <a:tr h="133115">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l" fontAlgn="t"/>
                      <a:r>
                        <a:rPr lang="en-US" sz="800" b="1" i="0" u="none" strike="noStrike">
                          <a:solidFill>
                            <a:srgbClr val="000000"/>
                          </a:solidFill>
                          <a:latin typeface="Calibri"/>
                        </a:rPr>
                        <a:t> </a:t>
                      </a:r>
                    </a:p>
                  </a:txBody>
                  <a:tcPr marL="4661" marR="4661" marT="4661" marB="0">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16">
                  <a:txBody>
                    <a:bodyPr/>
                    <a:lstStyle/>
                    <a:p>
                      <a:pPr algn="ctr" fontAlgn="t"/>
                      <a:r>
                        <a:rPr lang="en-US" sz="900" b="1" i="0" u="none" strike="noStrike" dirty="0">
                          <a:solidFill>
                            <a:srgbClr val="000000"/>
                          </a:solidFill>
                          <a:latin typeface="Calibri"/>
                        </a:rPr>
                        <a:t>Years of Development</a:t>
                      </a:r>
                    </a:p>
                  </a:txBody>
                  <a:tcPr marL="4661" marR="4661" marT="466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r>
                        <a:rPr lang="en-US" sz="800" b="1" i="0" u="none" strike="noStrike">
                          <a:solidFill>
                            <a:srgbClr val="000000"/>
                          </a:solidFill>
                          <a:latin typeface="Calibri"/>
                        </a:rPr>
                        <a:t> </a:t>
                      </a:r>
                    </a:p>
                  </a:txBody>
                  <a:tcPr marL="4661" marR="4661" marT="4661" marB="0">
                    <a:lnL w="6350" cap="flat" cmpd="sng" algn="ctr">
                      <a:solidFill>
                        <a:srgbClr val="000000"/>
                      </a:solidFill>
                      <a:prstDash val="solid"/>
                      <a:round/>
                      <a:headEnd type="none" w="med" len="med"/>
                      <a:tailEnd type="none" w="med" len="med"/>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Accident Year</a:t>
                      </a:r>
                    </a:p>
                  </a:txBody>
                  <a:tcPr marL="4661" marR="4661" marT="466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2</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3</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4</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5</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6</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7</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8</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9</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10</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11</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12</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13</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14</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15</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latin typeface="Calibri"/>
                        </a:rPr>
                        <a:t>16</a:t>
                      </a:r>
                    </a:p>
                  </a:txBody>
                  <a:tcPr marL="4661" marR="4661" marT="466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1998</a:t>
                      </a:r>
                    </a:p>
                  </a:txBody>
                  <a:tcPr marL="4661" marR="4661" marT="466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6%</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16%</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22%</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28%</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44%</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55%</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73%</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82%</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88%</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93%</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96%</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98%</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99%</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100%</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100%</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800" b="1" i="0" u="none" strike="noStrike">
                          <a:solidFill>
                            <a:srgbClr val="0070C0"/>
                          </a:solidFill>
                          <a:latin typeface="Calibri"/>
                        </a:rPr>
                        <a:t>100%</a:t>
                      </a:r>
                    </a:p>
                  </a:txBody>
                  <a:tcPr marL="4661" marR="4661" marT="4661"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1999</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26%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38%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55%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71%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81%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87%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100%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100%</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l" fontAlgn="t"/>
                      <a:r>
                        <a:rPr lang="en-US" sz="800" b="1" i="0" u="none" strike="noStrike" dirty="0">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2000</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26%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45%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58%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72%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81%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89%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100%</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2001</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28%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42%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56%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70%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82%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99%</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2002</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26%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41%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55%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75%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86%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98%</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2003</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25%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39%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59%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76%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86%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96%</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97%</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2004</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22%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43%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63%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78%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88%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94%</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2005</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2%</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27%</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48%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64%</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79%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88%</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90%</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2006</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31%</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50%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65%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80%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84%</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ctr" fontAlgn="b"/>
                      <a:r>
                        <a:rPr lang="en-US" sz="800" b="1" i="0" u="none" strike="noStrike">
                          <a:solidFill>
                            <a:srgbClr val="000000"/>
                          </a:solidFill>
                          <a:latin typeface="Calibri"/>
                        </a:rPr>
                        <a:t>2007</a:t>
                      </a:r>
                    </a:p>
                  </a:txBody>
                  <a:tcPr marL="4661" marR="4661" marT="4661" marB="0" anchor="b">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0%</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15%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35%</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53%</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69%</a:t>
                      </a:r>
                    </a:p>
                  </a:txBody>
                  <a:tcPr marL="4661" marR="4661" marT="4661" marB="0">
                    <a:lnL>
                      <a:noFill/>
                    </a:lnL>
                    <a:lnR>
                      <a:noFill/>
                    </a:lnR>
                    <a:lnT>
                      <a:noFill/>
                    </a:lnT>
                    <a:lnB>
                      <a:noFill/>
                    </a:lnB>
                    <a:solidFill>
                      <a:srgbClr val="FFFFFF"/>
                    </a:solidFill>
                  </a:tcPr>
                </a:tc>
                <a:tc>
                  <a:txBody>
                    <a:bodyPr/>
                    <a:lstStyle/>
                    <a:p>
                      <a:pPr algn="ctr" fontAlgn="t"/>
                      <a:r>
                        <a:rPr lang="en-US" sz="800" b="1" i="0" u="none" strike="noStrike">
                          <a:solidFill>
                            <a:srgbClr val="0070C0"/>
                          </a:solidFill>
                          <a:latin typeface="Calibri"/>
                        </a:rPr>
                        <a:t>75%</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70C0"/>
                          </a:solidFill>
                          <a:latin typeface="Calibri"/>
                        </a:rPr>
                        <a:t> </a:t>
                      </a:r>
                    </a:p>
                  </a:txBody>
                  <a:tcPr marL="4661" marR="4661" marT="4661" marB="0" anchor="b">
                    <a:lnL>
                      <a:noFill/>
                    </a:lnL>
                    <a:lnR>
                      <a:noFill/>
                    </a:lnR>
                    <a:lnT>
                      <a:noFill/>
                    </a:lnT>
                    <a:lnB>
                      <a:noFill/>
                    </a:lnB>
                    <a:solidFill>
                      <a:srgbClr val="FFFFFF"/>
                    </a:solidFill>
                  </a:tcPr>
                </a:tc>
                <a:tc>
                  <a:txBody>
                    <a:bodyPr/>
                    <a:lstStyle/>
                    <a:p>
                      <a:pPr algn="l" fontAlgn="t"/>
                      <a:r>
                        <a:rPr lang="en-US" sz="800" b="1" i="0" u="none" strike="noStrike">
                          <a:solidFill>
                            <a:srgbClr val="000000"/>
                          </a:solidFill>
                          <a:latin typeface="Calibri"/>
                        </a:rPr>
                        <a:t> </a:t>
                      </a:r>
                    </a:p>
                  </a:txBody>
                  <a:tcPr marL="4661" marR="4661" marT="4661" marB="0">
                    <a:lnL>
                      <a:noFill/>
                    </a:lnL>
                    <a:lnR>
                      <a:noFill/>
                    </a:lnR>
                    <a:lnT>
                      <a:noFill/>
                    </a:lnT>
                    <a:lnB>
                      <a:noFill/>
                    </a:lnB>
                    <a:solidFill>
                      <a:srgbClr val="FFFFFF"/>
                    </a:solidFill>
                  </a:tcPr>
                </a:tc>
              </a:tr>
              <a:tr h="133115">
                <a:tc>
                  <a:txBody>
                    <a:bodyPr/>
                    <a:lstStyle/>
                    <a:p>
                      <a:pPr algn="ctr" fontAlgn="t"/>
                      <a:r>
                        <a:rPr lang="en-US" sz="800" b="1" i="0" u="none" strike="noStrike" dirty="0">
                          <a:solidFill>
                            <a:srgbClr val="000000"/>
                          </a:solidFill>
                          <a:latin typeface="Calibri"/>
                        </a:rPr>
                        <a:t>Average AY</a:t>
                      </a:r>
                    </a:p>
                  </a:txBody>
                  <a:tcPr marL="4661" marR="4661" marT="4661" marB="0">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1.2%</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4.4%</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12.5%</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27.6%</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44.3%</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60.1%</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74.9%</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84.2%</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dirty="0">
                          <a:solidFill>
                            <a:srgbClr val="000000"/>
                          </a:solidFill>
                          <a:latin typeface="Calibri"/>
                        </a:rPr>
                        <a:t>90.3%</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94.2%</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96.6%</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98.2%</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99.1%</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99.6%</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99.9%</a:t>
                      </a:r>
                    </a:p>
                  </a:txBody>
                  <a:tcPr marL="4661" marR="4661" marT="4661" marB="0" anchor="b">
                    <a:lnL>
                      <a:noFill/>
                    </a:lnL>
                    <a:lnR>
                      <a:noFill/>
                    </a:lnR>
                    <a:lnT>
                      <a:noFill/>
                    </a:lnT>
                    <a:lnB>
                      <a:noFill/>
                    </a:lnB>
                    <a:solidFill>
                      <a:srgbClr val="FFFFFF"/>
                    </a:solidFill>
                  </a:tcPr>
                </a:tc>
                <a:tc>
                  <a:txBody>
                    <a:bodyPr/>
                    <a:lstStyle/>
                    <a:p>
                      <a:pPr algn="ctr" fontAlgn="b"/>
                      <a:r>
                        <a:rPr lang="en-US" sz="800" b="1" i="0" u="none" strike="noStrike">
                          <a:solidFill>
                            <a:srgbClr val="000000"/>
                          </a:solidFill>
                          <a:latin typeface="Calibri"/>
                        </a:rPr>
                        <a:t>99.9%</a:t>
                      </a:r>
                    </a:p>
                  </a:txBody>
                  <a:tcPr marL="4661" marR="4661" marT="4661" marB="0" anchor="b">
                    <a:lnL>
                      <a:noFill/>
                    </a:lnL>
                    <a:lnR>
                      <a:noFill/>
                    </a:lnR>
                    <a:lnT>
                      <a:noFill/>
                    </a:lnT>
                    <a:lnB>
                      <a:noFill/>
                    </a:lnB>
                    <a:solidFill>
                      <a:srgbClr val="FFFFFF"/>
                    </a:solidFill>
                  </a:tcPr>
                </a:tc>
                <a:tc>
                  <a:txBody>
                    <a:bodyPr/>
                    <a:lstStyle/>
                    <a:p>
                      <a:pPr algn="l" fontAlgn="t"/>
                      <a:r>
                        <a:rPr lang="en-US" sz="800" b="1" i="0" u="none" strike="noStrike" dirty="0">
                          <a:solidFill>
                            <a:srgbClr val="000000"/>
                          </a:solidFill>
                          <a:latin typeface="Calibri"/>
                        </a:rPr>
                        <a:t> </a:t>
                      </a:r>
                    </a:p>
                  </a:txBody>
                  <a:tcPr marL="4661" marR="4661" marT="4661" marB="0">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792162"/>
          </a:xfrm>
        </p:spPr>
        <p:txBody>
          <a:bodyPr>
            <a:noAutofit/>
          </a:bodyPr>
          <a:lstStyle/>
          <a:p>
            <a:pPr algn="ctr"/>
            <a:r>
              <a:rPr lang="en-US" sz="2800" b="1" dirty="0" smtClean="0">
                <a:solidFill>
                  <a:srgbClr val="0070C0"/>
                </a:solidFill>
                <a:latin typeface="+mn-lt"/>
                <a:cs typeface="Arial" pitchFamily="34" charset="0"/>
              </a:rPr>
              <a:t>Restated Indemnity Paid + Case Loss Development Triangle Evaluated as of 2008</a:t>
            </a:r>
            <a:endParaRPr lang="en-US" sz="2800" b="1" dirty="0">
              <a:solidFill>
                <a:srgbClr val="0070C0"/>
              </a:solidFill>
              <a:latin typeface="+mn-lt"/>
              <a:cs typeface="Arial" pitchFamily="34" charset="0"/>
            </a:endParaRPr>
          </a:p>
        </p:txBody>
      </p:sp>
      <p:graphicFrame>
        <p:nvGraphicFramePr>
          <p:cNvPr id="12" name="Table 11"/>
          <p:cNvGraphicFramePr>
            <a:graphicFrameLocks noGrp="1"/>
          </p:cNvGraphicFramePr>
          <p:nvPr/>
        </p:nvGraphicFramePr>
        <p:xfrm>
          <a:off x="0" y="1752600"/>
          <a:ext cx="8839198" cy="4724403"/>
        </p:xfrm>
        <a:graphic>
          <a:graphicData uri="http://schemas.openxmlformats.org/drawingml/2006/table">
            <a:tbl>
              <a:tblPr/>
              <a:tblGrid>
                <a:gridCol w="770052"/>
                <a:gridCol w="368641"/>
                <a:gridCol w="387075"/>
                <a:gridCol w="385026"/>
                <a:gridCol w="376833"/>
                <a:gridCol w="362498"/>
                <a:gridCol w="362498"/>
                <a:gridCol w="376833"/>
                <a:gridCol w="362498"/>
                <a:gridCol w="417794"/>
                <a:gridCol w="475137"/>
                <a:gridCol w="475137"/>
                <a:gridCol w="475137"/>
                <a:gridCol w="475137"/>
                <a:gridCol w="475137"/>
                <a:gridCol w="475137"/>
                <a:gridCol w="475137"/>
                <a:gridCol w="475137"/>
                <a:gridCol w="475137"/>
                <a:gridCol w="393217"/>
              </a:tblGrid>
              <a:tr h="192032">
                <a:tc>
                  <a:txBody>
                    <a:bodyPr/>
                    <a:lstStyle/>
                    <a:p>
                      <a:pPr algn="ctr" fontAlgn="b"/>
                      <a:r>
                        <a:rPr lang="en-US" sz="1000" b="1" i="0" u="sng" strike="noStrike" dirty="0">
                          <a:solidFill>
                            <a:srgbClr val="000000"/>
                          </a:solidFill>
                          <a:latin typeface="Calibri"/>
                        </a:rPr>
                        <a:t>PY</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1/2</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a:solidFill>
                            <a:srgbClr val="000000"/>
                          </a:solidFill>
                          <a:latin typeface="Calibri"/>
                        </a:rPr>
                        <a:t>2/3</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3/4</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4/5</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a:solidFill>
                            <a:srgbClr val="000000"/>
                          </a:solidFill>
                          <a:latin typeface="Calibri"/>
                        </a:rPr>
                        <a:t>5/6</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6/7</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a:solidFill>
                            <a:srgbClr val="000000"/>
                          </a:solidFill>
                          <a:latin typeface="Calibri"/>
                        </a:rPr>
                        <a:t>7/8</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8/9</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9/10</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10/11</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11/12</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a:solidFill>
                            <a:srgbClr val="000000"/>
                          </a:solidFill>
                          <a:latin typeface="Calibri"/>
                        </a:rPr>
                        <a:t>12/13</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13/14</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14/15</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15/16</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16/17</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17/18</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18/19</a:t>
                      </a:r>
                    </a:p>
                  </a:txBody>
                  <a:tcPr marL="4241" marR="4241" marT="4241"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19/ULT</a:t>
                      </a:r>
                    </a:p>
                  </a:txBody>
                  <a:tcPr marL="4241" marR="4241" marT="4241" marB="0" anchor="b">
                    <a:lnL>
                      <a:noFill/>
                    </a:lnL>
                    <a:lnR>
                      <a:noFill/>
                    </a:lnR>
                    <a:lnT>
                      <a:noFill/>
                    </a:lnT>
                    <a:lnB>
                      <a:noFill/>
                    </a:lnB>
                    <a:solidFill>
                      <a:srgbClr val="FFFFFF"/>
                    </a:solidFill>
                  </a:tcPr>
                </a:tc>
              </a:tr>
              <a:tr h="325970">
                <a:tc>
                  <a:txBody>
                    <a:bodyPr/>
                    <a:lstStyle/>
                    <a:p>
                      <a:pPr algn="ctr" fontAlgn="b"/>
                      <a:r>
                        <a:rPr lang="en-US" sz="1000" b="0" i="0" u="none" strike="noStrike" dirty="0">
                          <a:solidFill>
                            <a:srgbClr val="000000"/>
                          </a:solidFill>
                          <a:latin typeface="Calibri"/>
                        </a:rPr>
                        <a:t>% Cases </a:t>
                      </a:r>
                      <a:r>
                        <a:rPr lang="en-US" sz="1000" b="0" i="0" u="none" strike="noStrike" dirty="0" smtClean="0">
                          <a:solidFill>
                            <a:srgbClr val="000000"/>
                          </a:solidFill>
                          <a:latin typeface="Calibri"/>
                        </a:rPr>
                        <a:t>affected</a:t>
                      </a:r>
                      <a:endParaRPr lang="en-US" sz="1000" b="0" i="0" u="none" strike="noStrike" dirty="0">
                        <a:solidFill>
                          <a:srgbClr val="000000"/>
                        </a:solidFill>
                        <a:latin typeface="Calibri"/>
                      </a:endParaRP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4.4%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27.6%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44.3%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60.1%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74.9%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84.2%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90.3%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94.2%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96.6%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98.2%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99.1%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100.0%</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1984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1.051</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1985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1.051</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1986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1.051</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1987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1.051</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1988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0.990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1.051</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1989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1990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1991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1992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1.014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1993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1.033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1994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1.049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1995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1.008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1996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1.019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1997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1.050</a:t>
                      </a:r>
                    </a:p>
                  </a:txBody>
                  <a:tcPr marL="4241" marR="4241" marT="4241" marB="0" anchor="b">
                    <a:lnL>
                      <a:noFill/>
                    </a:lnL>
                    <a:lnR>
                      <a:noFill/>
                    </a:lnR>
                    <a:lnT>
                      <a:noFill/>
                    </a:lnT>
                    <a:lnB>
                      <a:noFill/>
                    </a:lnB>
                    <a:solidFill>
                      <a:srgbClr val="FFFF00"/>
                    </a:solidFill>
                  </a:tcPr>
                </a:tc>
                <a:tc>
                  <a:txBody>
                    <a:bodyPr/>
                    <a:lstStyle/>
                    <a:p>
                      <a:pPr algn="ctr" fontAlgn="b"/>
                      <a:r>
                        <a:rPr lang="en-US" sz="1000" b="0" i="0" u="none" strike="noStrike">
                          <a:solidFill>
                            <a:srgbClr val="000000"/>
                          </a:solidFill>
                          <a:latin typeface="Calibri"/>
                        </a:rPr>
                        <a:t>1.062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1998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1.011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1.025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1999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1.096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1.031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2000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1.274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1.124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1.045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2001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1.587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1.291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1.179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1.067</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2002</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1.420</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1.183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1.074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2003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1.389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1.171</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1.119</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2004</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1.408</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1.216</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r>
              <a:tr h="182887">
                <a:tc>
                  <a:txBody>
                    <a:bodyPr/>
                    <a:lstStyle/>
                    <a:p>
                      <a:pPr algn="ctr" fontAlgn="b"/>
                      <a:r>
                        <a:rPr lang="en-US" sz="1000" b="0" i="0" u="none" strike="noStrike">
                          <a:solidFill>
                            <a:srgbClr val="000000"/>
                          </a:solidFill>
                          <a:latin typeface="Calibri"/>
                        </a:rPr>
                        <a:t>2005</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1.393</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a:solidFill>
                            <a:srgbClr val="000000"/>
                          </a:solidFill>
                          <a:latin typeface="Calibri"/>
                        </a:rPr>
                        <a:t> </a:t>
                      </a:r>
                    </a:p>
                  </a:txBody>
                  <a:tcPr marL="4241" marR="4241" marT="4241" marB="0" anchor="b">
                    <a:lnL>
                      <a:noFill/>
                    </a:lnL>
                    <a:lnR>
                      <a:noFill/>
                    </a:lnR>
                    <a:lnT>
                      <a:noFill/>
                    </a:lnT>
                    <a:lnB>
                      <a:noFill/>
                    </a:lnB>
                    <a:solidFill>
                      <a:srgbClr val="FFFFFF"/>
                    </a:solidFill>
                  </a:tcPr>
                </a:tc>
                <a:tc>
                  <a:txBody>
                    <a:bodyPr/>
                    <a:lstStyle/>
                    <a:p>
                      <a:pPr algn="ctr" fontAlgn="b"/>
                      <a:r>
                        <a:rPr lang="en-US" sz="1000" b="0" i="0" u="none" strike="noStrike" dirty="0">
                          <a:solidFill>
                            <a:srgbClr val="000000"/>
                          </a:solidFill>
                          <a:latin typeface="Calibri"/>
                        </a:rPr>
                        <a:t> </a:t>
                      </a:r>
                    </a:p>
                  </a:txBody>
                  <a:tcPr marL="4241" marR="4241" marT="4241" marB="0" anchor="b">
                    <a:lnL>
                      <a:noFill/>
                    </a:lnL>
                    <a:lnR>
                      <a:noFill/>
                    </a:lnR>
                    <a:lnT>
                      <a:noFill/>
                    </a:lnT>
                    <a:lnB>
                      <a:noFill/>
                    </a:lnB>
                    <a:solidFill>
                      <a:srgbClr val="FFFFFF"/>
                    </a:solidFill>
                  </a:tcPr>
                </a:tc>
              </a:tr>
            </a:tbl>
          </a:graphicData>
        </a:graphic>
      </p:graphicFrame>
      <p:pic>
        <p:nvPicPr>
          <p:cNvPr id="6" name="Picture 12" descr="nyc1b"/>
          <p:cNvPicPr>
            <a:picLocks noChangeAspect="1" noChangeArrowheads="1"/>
          </p:cNvPicPr>
          <p:nvPr/>
        </p:nvPicPr>
        <p:blipFill>
          <a:blip r:embed="rId2" cstate="print"/>
          <a:srcRect/>
          <a:stretch>
            <a:fillRect/>
          </a:stretch>
        </p:blipFill>
        <p:spPr bwMode="auto">
          <a:xfrm>
            <a:off x="0" y="6473825"/>
            <a:ext cx="1571625" cy="384175"/>
          </a:xfrm>
          <a:prstGeom prst="rect">
            <a:avLst/>
          </a:prstGeom>
          <a:noFill/>
          <a:ln w="9525">
            <a:noFill/>
            <a:miter lim="800000"/>
            <a:headEnd/>
            <a:tailEnd/>
          </a:ln>
        </p:spPr>
      </p:pic>
      <p:sp>
        <p:nvSpPr>
          <p:cNvPr id="7" name="TextBox 6"/>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792162"/>
          </a:xfrm>
        </p:spPr>
        <p:txBody>
          <a:bodyPr>
            <a:noAutofit/>
          </a:bodyPr>
          <a:lstStyle/>
          <a:p>
            <a:pPr algn="ctr"/>
            <a:r>
              <a:rPr lang="en-US" sz="2800" b="1" dirty="0" smtClean="0">
                <a:solidFill>
                  <a:srgbClr val="0070C0"/>
                </a:solidFill>
                <a:latin typeface="+mn-lt"/>
                <a:cs typeface="Arial" pitchFamily="34" charset="0"/>
              </a:rPr>
              <a:t>Reported Indemnity Paid + Case Loss Development Triangle Evaluated as of 2014</a:t>
            </a:r>
            <a:endParaRPr lang="en-US" sz="2800" b="1" dirty="0">
              <a:solidFill>
                <a:srgbClr val="0070C0"/>
              </a:solidFill>
              <a:latin typeface="+mn-lt"/>
              <a:cs typeface="Arial" pitchFamily="34" charset="0"/>
            </a:endParaRPr>
          </a:p>
        </p:txBody>
      </p:sp>
      <p:graphicFrame>
        <p:nvGraphicFramePr>
          <p:cNvPr id="13" name="Table 12"/>
          <p:cNvGraphicFramePr>
            <a:graphicFrameLocks noGrp="1"/>
          </p:cNvGraphicFramePr>
          <p:nvPr/>
        </p:nvGraphicFramePr>
        <p:xfrm>
          <a:off x="228600" y="1828800"/>
          <a:ext cx="8534397" cy="4343424"/>
        </p:xfrm>
        <a:graphic>
          <a:graphicData uri="http://schemas.openxmlformats.org/drawingml/2006/table">
            <a:tbl>
              <a:tblPr/>
              <a:tblGrid>
                <a:gridCol w="676803"/>
                <a:gridCol w="446243"/>
                <a:gridCol w="386745"/>
                <a:gridCol w="371870"/>
                <a:gridCol w="446243"/>
                <a:gridCol w="329104"/>
                <a:gridCol w="373729"/>
                <a:gridCol w="416492"/>
                <a:gridCol w="401620"/>
                <a:gridCol w="379305"/>
                <a:gridCol w="431368"/>
                <a:gridCol w="431368"/>
                <a:gridCol w="431368"/>
                <a:gridCol w="431368"/>
                <a:gridCol w="431368"/>
                <a:gridCol w="431368"/>
                <a:gridCol w="431368"/>
                <a:gridCol w="431368"/>
                <a:gridCol w="431368"/>
                <a:gridCol w="423931"/>
              </a:tblGrid>
              <a:tr h="180976">
                <a:tc>
                  <a:txBody>
                    <a:bodyPr/>
                    <a:lstStyle/>
                    <a:p>
                      <a:pPr algn="ctr" fontAlgn="b"/>
                      <a:r>
                        <a:rPr lang="en-US" sz="1000" b="1" i="0" u="sng" strike="noStrike" dirty="0">
                          <a:solidFill>
                            <a:srgbClr val="000000"/>
                          </a:solidFill>
                          <a:latin typeface="Calibri"/>
                        </a:rPr>
                        <a:t>PY</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1/2</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2/3</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a:solidFill>
                            <a:srgbClr val="000000"/>
                          </a:solidFill>
                          <a:latin typeface="Calibri"/>
                        </a:rPr>
                        <a:t>3/4</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4/5</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5/6</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6/7</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7/8</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8/9</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9/10</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10/11</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11/12</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a:solidFill>
                            <a:srgbClr val="000000"/>
                          </a:solidFill>
                          <a:latin typeface="Calibri"/>
                        </a:rPr>
                        <a:t>12/13</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13/14</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14/15</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15/16</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16/17</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17/18</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18/19</a:t>
                      </a:r>
                    </a:p>
                  </a:txBody>
                  <a:tcPr marL="3986" marR="3986" marT="3986" marB="0" anchor="b">
                    <a:lnL>
                      <a:noFill/>
                    </a:lnL>
                    <a:lnR>
                      <a:noFill/>
                    </a:lnR>
                    <a:lnT>
                      <a:noFill/>
                    </a:lnT>
                    <a:lnB>
                      <a:noFill/>
                    </a:lnB>
                    <a:solidFill>
                      <a:srgbClr val="FFFFFF"/>
                    </a:solidFill>
                  </a:tcPr>
                </a:tc>
                <a:tc>
                  <a:txBody>
                    <a:bodyPr/>
                    <a:lstStyle/>
                    <a:p>
                      <a:pPr algn="ctr" fontAlgn="b"/>
                      <a:r>
                        <a:rPr lang="en-US" sz="1000" b="1" i="0" u="sng" strike="noStrike" dirty="0">
                          <a:solidFill>
                            <a:srgbClr val="000000"/>
                          </a:solidFill>
                          <a:latin typeface="Calibri"/>
                        </a:rPr>
                        <a:t>19/ULT</a:t>
                      </a:r>
                    </a:p>
                  </a:txBody>
                  <a:tcPr marL="3986" marR="3986" marT="3986" marB="0" anchor="b">
                    <a:lnL>
                      <a:noFill/>
                    </a:lnL>
                    <a:lnR>
                      <a:noFill/>
                    </a:lnR>
                    <a:lnT>
                      <a:noFill/>
                    </a:lnT>
                    <a:lnB>
                      <a:noFill/>
                    </a:lnB>
                    <a:solidFill>
                      <a:srgbClr val="FFFFFF"/>
                    </a:solidFill>
                  </a:tcPr>
                </a:tc>
              </a:tr>
              <a:tr h="180976">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1991</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1.002</a:t>
                      </a:r>
                    </a:p>
                  </a:txBody>
                  <a:tcPr marL="3986" marR="3986" marT="3986" marB="0" anchor="b">
                    <a:lnL>
                      <a:noFill/>
                    </a:lnL>
                    <a:lnR>
                      <a:noFill/>
                    </a:lnR>
                    <a:lnT>
                      <a:noFill/>
                    </a:lnT>
                    <a:lnB>
                      <a:noFill/>
                    </a:lnB>
                  </a:tcPr>
                </a:tc>
                <a:tc>
                  <a:txBody>
                    <a:bodyPr/>
                    <a:lstStyle/>
                    <a:p>
                      <a:pPr algn="ctr" fontAlgn="b"/>
                      <a:r>
                        <a:rPr lang="en-US" sz="1000" b="0" i="0" u="none" strike="noStrike" dirty="0">
                          <a:solidFill>
                            <a:srgbClr val="000000"/>
                          </a:solidFill>
                          <a:latin typeface="Calibri"/>
                        </a:rPr>
                        <a:t>1.032</a:t>
                      </a: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1992</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1.009</a:t>
                      </a:r>
                    </a:p>
                  </a:txBody>
                  <a:tcPr marL="3986" marR="3986" marT="3986" marB="0" anchor="b">
                    <a:lnL>
                      <a:noFill/>
                    </a:lnL>
                    <a:lnR>
                      <a:noFill/>
                    </a:lnR>
                    <a:lnT>
                      <a:noFill/>
                    </a:lnT>
                    <a:lnB>
                      <a:noFill/>
                    </a:lnB>
                  </a:tcPr>
                </a:tc>
                <a:tc>
                  <a:txBody>
                    <a:bodyPr/>
                    <a:lstStyle/>
                    <a:p>
                      <a:pPr algn="ctr" fontAlgn="b"/>
                      <a:r>
                        <a:rPr lang="en-US" sz="1000" b="0" i="0" u="none" strike="noStrike" dirty="0">
                          <a:solidFill>
                            <a:srgbClr val="000000"/>
                          </a:solidFill>
                          <a:latin typeface="Calibri"/>
                        </a:rPr>
                        <a:t>1.006</a:t>
                      </a:r>
                    </a:p>
                  </a:txBody>
                  <a:tcPr marL="3986" marR="3986" marT="3986" marB="0" anchor="b">
                    <a:lnL>
                      <a:noFill/>
                    </a:lnL>
                    <a:lnR>
                      <a:noFill/>
                    </a:lnR>
                    <a:lnT>
                      <a:noFill/>
                    </a:lnT>
                    <a:lnB>
                      <a:noFill/>
                    </a:lnB>
                  </a:tcPr>
                </a:tc>
                <a:tc>
                  <a:txBody>
                    <a:bodyPr/>
                    <a:lstStyle/>
                    <a:p>
                      <a:pPr algn="ctr" fontAlgn="b"/>
                      <a:r>
                        <a:rPr lang="en-US" sz="1000" b="0" i="0" u="none" strike="noStrike" dirty="0">
                          <a:solidFill>
                            <a:srgbClr val="000000"/>
                          </a:solidFill>
                          <a:latin typeface="Calibri"/>
                        </a:rPr>
                        <a:t>1.032</a:t>
                      </a: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1993</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1.006</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1.004</a:t>
                      </a:r>
                    </a:p>
                  </a:txBody>
                  <a:tcPr marL="3986" marR="3986" marT="3986" marB="0" anchor="b">
                    <a:lnL>
                      <a:noFill/>
                    </a:lnL>
                    <a:lnR>
                      <a:noFill/>
                    </a:lnR>
                    <a:lnT>
                      <a:noFill/>
                    </a:lnT>
                    <a:lnB>
                      <a:noFill/>
                    </a:lnB>
                  </a:tcPr>
                </a:tc>
                <a:tc>
                  <a:txBody>
                    <a:bodyPr/>
                    <a:lstStyle/>
                    <a:p>
                      <a:pPr algn="ctr" fontAlgn="b"/>
                      <a:r>
                        <a:rPr lang="en-US" sz="1000" b="0" i="0" u="none" strike="noStrike" dirty="0">
                          <a:solidFill>
                            <a:srgbClr val="000000"/>
                          </a:solidFill>
                          <a:latin typeface="Calibri"/>
                        </a:rPr>
                        <a:t>1.002</a:t>
                      </a:r>
                    </a:p>
                  </a:txBody>
                  <a:tcPr marL="3986" marR="3986" marT="3986" marB="0" anchor="b">
                    <a:lnL>
                      <a:noFill/>
                    </a:lnL>
                    <a:lnR>
                      <a:noFill/>
                    </a:lnR>
                    <a:lnT>
                      <a:noFill/>
                    </a:lnT>
                    <a:lnB>
                      <a:noFill/>
                    </a:lnB>
                  </a:tcPr>
                </a:tc>
                <a:tc>
                  <a:txBody>
                    <a:bodyPr/>
                    <a:lstStyle/>
                    <a:p>
                      <a:pPr algn="ctr" fontAlgn="b"/>
                      <a:r>
                        <a:rPr lang="en-US" sz="1000" b="0" i="0" u="none" strike="noStrike" dirty="0">
                          <a:solidFill>
                            <a:srgbClr val="000000"/>
                          </a:solidFill>
                          <a:latin typeface="Calibri"/>
                        </a:rPr>
                        <a:t>1.032</a:t>
                      </a: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1994</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1.010</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1.004</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1.004</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1.004</a:t>
                      </a:r>
                    </a:p>
                  </a:txBody>
                  <a:tcPr marL="3986" marR="3986" marT="3986" marB="0" anchor="b">
                    <a:lnL>
                      <a:noFill/>
                    </a:lnL>
                    <a:lnR>
                      <a:noFill/>
                    </a:lnR>
                    <a:lnT>
                      <a:noFill/>
                    </a:lnT>
                    <a:lnB>
                      <a:noFill/>
                    </a:lnB>
                  </a:tcPr>
                </a:tc>
                <a:tc>
                  <a:txBody>
                    <a:bodyPr/>
                    <a:lstStyle/>
                    <a:p>
                      <a:pPr algn="ctr" fontAlgn="b"/>
                      <a:r>
                        <a:rPr lang="en-US" sz="1000" b="0" i="0" u="none" strike="noStrike" dirty="0">
                          <a:solidFill>
                            <a:srgbClr val="000000"/>
                          </a:solidFill>
                          <a:latin typeface="Calibri"/>
                        </a:rPr>
                        <a:t>1.032</a:t>
                      </a: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1995</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1.004</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1.005</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1.004</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1.003</a:t>
                      </a:r>
                    </a:p>
                  </a:txBody>
                  <a:tcPr marL="3986" marR="3986" marT="3986" marB="0" anchor="b">
                    <a:lnL>
                      <a:noFill/>
                    </a:lnL>
                    <a:lnR>
                      <a:noFill/>
                    </a:lnR>
                    <a:lnT>
                      <a:noFill/>
                    </a:lnT>
                    <a:lnB>
                      <a:noFill/>
                    </a:lnB>
                  </a:tcPr>
                </a:tc>
                <a:tc>
                  <a:txBody>
                    <a:bodyPr/>
                    <a:lstStyle/>
                    <a:p>
                      <a:pPr algn="ctr" fontAlgn="b"/>
                      <a:r>
                        <a:rPr lang="en-US" sz="1000" b="0" i="0" u="none" strike="noStrike" dirty="0">
                          <a:solidFill>
                            <a:srgbClr val="000000"/>
                          </a:solidFill>
                          <a:latin typeface="Calibri"/>
                        </a:rPr>
                        <a:t>1.003</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1.032</a:t>
                      </a: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1996</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1.009</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1.005</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1.005</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1.003</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1.002</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1997</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1.009</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1.004</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1.005</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1.003</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1.001</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1998</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1.001</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1.004</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1.002</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1.002</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1.004</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1999</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1.002</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1.005</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1.007</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1.003</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1.006</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2000</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1.018</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1.008</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1.007</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1.005</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1.008</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2001</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1.029</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1.015</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1.018</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1.003</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1.006</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2002</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1.024</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1.011</a:t>
                      </a:r>
                    </a:p>
                  </a:txBody>
                  <a:tcPr marL="3986" marR="3986" marT="3986" marB="0" anchor="b">
                    <a:lnL>
                      <a:noFill/>
                    </a:lnL>
                    <a:lnR>
                      <a:noFill/>
                    </a:lnR>
                    <a:lnT>
                      <a:noFill/>
                    </a:lnT>
                    <a:lnB>
                      <a:noFill/>
                    </a:lnB>
                  </a:tcPr>
                </a:tc>
                <a:tc>
                  <a:txBody>
                    <a:bodyPr/>
                    <a:lstStyle/>
                    <a:p>
                      <a:pPr algn="ctr" fontAlgn="b"/>
                      <a:r>
                        <a:rPr lang="en-US" sz="1000" b="0" i="0" u="none" strike="noStrike" dirty="0">
                          <a:solidFill>
                            <a:srgbClr val="000000"/>
                          </a:solidFill>
                          <a:latin typeface="Calibri"/>
                        </a:rPr>
                        <a:t>1.020</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1.015</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1.009</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2003</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1.034</a:t>
                      </a:r>
                    </a:p>
                  </a:txBody>
                  <a:tcPr marL="3986" marR="3986" marT="3986" marB="0" anchor="b">
                    <a:lnL>
                      <a:noFill/>
                    </a:lnL>
                    <a:lnR>
                      <a:noFill/>
                    </a:lnR>
                    <a:lnT>
                      <a:noFill/>
                    </a:lnT>
                    <a:lnB>
                      <a:noFill/>
                    </a:lnB>
                  </a:tcPr>
                </a:tc>
                <a:tc>
                  <a:txBody>
                    <a:bodyPr/>
                    <a:lstStyle/>
                    <a:p>
                      <a:pPr algn="ctr" fontAlgn="b"/>
                      <a:r>
                        <a:rPr lang="en-US" sz="1000" b="0" i="0" u="none" strike="noStrike" dirty="0">
                          <a:solidFill>
                            <a:srgbClr val="000000"/>
                          </a:solidFill>
                          <a:latin typeface="Calibri"/>
                        </a:rPr>
                        <a:t>1.018</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1.024</a:t>
                      </a:r>
                    </a:p>
                  </a:txBody>
                  <a:tcPr marL="3986" marR="3986" marT="3986" marB="0" anchor="b">
                    <a:lnL>
                      <a:noFill/>
                    </a:lnL>
                    <a:lnR>
                      <a:noFill/>
                    </a:lnR>
                    <a:lnT>
                      <a:noFill/>
                    </a:lnT>
                    <a:lnB>
                      <a:noFill/>
                    </a:lnB>
                  </a:tcPr>
                </a:tc>
                <a:tc>
                  <a:txBody>
                    <a:bodyPr/>
                    <a:lstStyle/>
                    <a:p>
                      <a:pPr algn="ctr" fontAlgn="b"/>
                      <a:r>
                        <a:rPr lang="en-US" sz="1000" b="0" i="0" u="none" strike="noStrike" dirty="0">
                          <a:solidFill>
                            <a:srgbClr val="000000"/>
                          </a:solidFill>
                          <a:latin typeface="Calibri"/>
                        </a:rPr>
                        <a:t>1.010</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1.013</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2004</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1.071</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1.040</a:t>
                      </a:r>
                    </a:p>
                  </a:txBody>
                  <a:tcPr marL="3986" marR="3986" marT="3986" marB="0" anchor="b">
                    <a:lnL>
                      <a:noFill/>
                    </a:lnL>
                    <a:lnR>
                      <a:noFill/>
                    </a:lnR>
                    <a:lnT>
                      <a:noFill/>
                    </a:lnT>
                    <a:lnB>
                      <a:noFill/>
                    </a:lnB>
                  </a:tcPr>
                </a:tc>
                <a:tc>
                  <a:txBody>
                    <a:bodyPr/>
                    <a:lstStyle/>
                    <a:p>
                      <a:pPr algn="ctr" fontAlgn="b"/>
                      <a:r>
                        <a:rPr lang="en-US" sz="1000" b="0" i="0" u="none" strike="noStrike" dirty="0">
                          <a:solidFill>
                            <a:srgbClr val="000000"/>
                          </a:solidFill>
                          <a:latin typeface="Calibri"/>
                        </a:rPr>
                        <a:t>1.021</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1.027</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1.011</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2005</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1.077</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1.038</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1.028</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1.021</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1.013</a:t>
                      </a: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2006</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1.113</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1.058</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1.068</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1.026</a:t>
                      </a:r>
                    </a:p>
                  </a:txBody>
                  <a:tcPr marL="3986" marR="3986" marT="3986" marB="0" anchor="b">
                    <a:lnL>
                      <a:noFill/>
                    </a:lnL>
                    <a:lnR>
                      <a:noFill/>
                    </a:lnR>
                    <a:lnT>
                      <a:noFill/>
                    </a:lnT>
                    <a:lnB>
                      <a:noFill/>
                    </a:lnB>
                  </a:tcPr>
                </a:tc>
                <a:tc>
                  <a:txBody>
                    <a:bodyPr/>
                    <a:lstStyle/>
                    <a:p>
                      <a:pPr algn="ctr" fontAlgn="b"/>
                      <a:r>
                        <a:rPr lang="en-US" sz="1000" b="0" i="0" u="none" strike="noStrike" dirty="0">
                          <a:solidFill>
                            <a:srgbClr val="000000"/>
                          </a:solidFill>
                          <a:latin typeface="Calibri"/>
                        </a:rPr>
                        <a:t>1.017</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2007</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1.226</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1.109</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1.050</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1.037</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1.011</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2008</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1.451</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1.249</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1.114</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1.043</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1.023</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2009</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1.526</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1.200</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1.115</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1.035</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2010</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1.509</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1.219</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1.089</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2011</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1.513</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1.207</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r h="180976">
                <a:tc>
                  <a:txBody>
                    <a:bodyPr/>
                    <a:lstStyle/>
                    <a:p>
                      <a:pPr algn="ctr" fontAlgn="b"/>
                      <a:r>
                        <a:rPr lang="en-US" sz="1000" b="0" i="0" u="none" strike="noStrike">
                          <a:solidFill>
                            <a:srgbClr val="000000"/>
                          </a:solidFill>
                          <a:latin typeface="Calibri"/>
                        </a:rPr>
                        <a:t>2012</a:t>
                      </a:r>
                    </a:p>
                  </a:txBody>
                  <a:tcPr marL="3986" marR="3986" marT="3986" marB="0" anchor="b">
                    <a:lnL>
                      <a:noFill/>
                    </a:lnL>
                    <a:lnR>
                      <a:noFill/>
                    </a:lnR>
                    <a:lnT>
                      <a:noFill/>
                    </a:lnT>
                    <a:lnB>
                      <a:noFill/>
                    </a:lnB>
                  </a:tcPr>
                </a:tc>
                <a:tc>
                  <a:txBody>
                    <a:bodyPr/>
                    <a:lstStyle/>
                    <a:p>
                      <a:pPr algn="ctr" fontAlgn="b"/>
                      <a:r>
                        <a:rPr lang="en-US" sz="1000" b="0" i="0" u="none" strike="noStrike">
                          <a:solidFill>
                            <a:srgbClr val="000000"/>
                          </a:solidFill>
                          <a:latin typeface="Calibri"/>
                        </a:rPr>
                        <a:t>1.495</a:t>
                      </a: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c>
                  <a:txBody>
                    <a:bodyPr/>
                    <a:lstStyle/>
                    <a:p>
                      <a:pPr algn="ctr" fontAlgn="b"/>
                      <a:endParaRPr lang="en-US" sz="1000" b="0" i="0" u="none" strike="noStrike" dirty="0">
                        <a:solidFill>
                          <a:srgbClr val="000000"/>
                        </a:solidFill>
                        <a:latin typeface="Calibri"/>
                      </a:endParaRPr>
                    </a:p>
                  </a:txBody>
                  <a:tcPr marL="3986" marR="3986" marT="3986" marB="0" anchor="b">
                    <a:lnL>
                      <a:noFill/>
                    </a:lnL>
                    <a:lnR>
                      <a:noFill/>
                    </a:lnR>
                    <a:lnT>
                      <a:noFill/>
                    </a:lnT>
                    <a:lnB>
                      <a:noFill/>
                    </a:lnB>
                  </a:tcPr>
                </a:tc>
              </a:tr>
            </a:tbl>
          </a:graphicData>
        </a:graphic>
      </p:graphicFrame>
      <p:pic>
        <p:nvPicPr>
          <p:cNvPr id="6"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
        <p:nvSpPr>
          <p:cNvPr id="7" name="TextBox 6"/>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792162"/>
          </a:xfrm>
        </p:spPr>
        <p:txBody>
          <a:bodyPr>
            <a:noAutofit/>
          </a:bodyPr>
          <a:lstStyle/>
          <a:p>
            <a:pPr algn="ctr"/>
            <a:r>
              <a:rPr lang="en-US" sz="2800" b="1" dirty="0" smtClean="0">
                <a:solidFill>
                  <a:srgbClr val="0070C0"/>
                </a:solidFill>
                <a:latin typeface="+mn-lt"/>
                <a:cs typeface="Arial" pitchFamily="34" charset="0"/>
              </a:rPr>
              <a:t>Restated Indemnity Paid + Case Loss Development Triangle Evaluated as of 2014</a:t>
            </a:r>
            <a:endParaRPr lang="en-US" sz="2800" b="1" dirty="0">
              <a:solidFill>
                <a:srgbClr val="0070C0"/>
              </a:solidFill>
              <a:latin typeface="+mn-lt"/>
              <a:cs typeface="Arial" pitchFamily="34" charset="0"/>
            </a:endParaRPr>
          </a:p>
        </p:txBody>
      </p:sp>
      <p:graphicFrame>
        <p:nvGraphicFramePr>
          <p:cNvPr id="8" name="Table 7"/>
          <p:cNvGraphicFramePr>
            <a:graphicFrameLocks noGrp="1"/>
          </p:cNvGraphicFramePr>
          <p:nvPr/>
        </p:nvGraphicFramePr>
        <p:xfrm>
          <a:off x="304800" y="1752600"/>
          <a:ext cx="8686799" cy="4479437"/>
        </p:xfrm>
        <a:graphic>
          <a:graphicData uri="http://schemas.openxmlformats.org/drawingml/2006/table">
            <a:tbl>
              <a:tblPr/>
              <a:tblGrid>
                <a:gridCol w="688888"/>
                <a:gridCol w="454212"/>
                <a:gridCol w="393650"/>
                <a:gridCol w="378511"/>
                <a:gridCol w="454212"/>
                <a:gridCol w="334981"/>
                <a:gridCol w="380403"/>
                <a:gridCol w="423932"/>
                <a:gridCol w="408791"/>
                <a:gridCol w="386079"/>
                <a:gridCol w="439071"/>
                <a:gridCol w="439071"/>
                <a:gridCol w="439071"/>
                <a:gridCol w="439071"/>
                <a:gridCol w="439071"/>
                <a:gridCol w="439071"/>
                <a:gridCol w="439071"/>
                <a:gridCol w="439071"/>
                <a:gridCol w="439071"/>
                <a:gridCol w="431501"/>
              </a:tblGrid>
              <a:tr h="172749">
                <a:tc>
                  <a:txBody>
                    <a:bodyPr/>
                    <a:lstStyle/>
                    <a:p>
                      <a:pPr algn="ctr" fontAlgn="b"/>
                      <a:r>
                        <a:rPr lang="en-US" sz="1000" b="1" i="0" u="sng" strike="noStrike" dirty="0">
                          <a:solidFill>
                            <a:srgbClr val="000000"/>
                          </a:solidFill>
                          <a:latin typeface="Calibri"/>
                        </a:rPr>
                        <a:t>PY</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1/2</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2/3</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3/4</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4/5</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5/6</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6/7</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a:solidFill>
                            <a:srgbClr val="000000"/>
                          </a:solidFill>
                          <a:latin typeface="Calibri"/>
                        </a:rPr>
                        <a:t>7/8</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8/9</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9/10</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10/11</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11/12</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12/13</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13/14</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14/15</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15/16</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16/17</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17/18</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18/19</a:t>
                      </a:r>
                    </a:p>
                  </a:txBody>
                  <a:tcPr marL="3986" marR="3986" marT="3986" marB="0" anchor="b">
                    <a:lnL>
                      <a:noFill/>
                    </a:lnL>
                    <a:lnR>
                      <a:noFill/>
                    </a:lnR>
                    <a:lnT>
                      <a:noFill/>
                    </a:lnT>
                    <a:lnB>
                      <a:noFill/>
                    </a:lnB>
                    <a:solidFill>
                      <a:schemeClr val="bg1"/>
                    </a:solidFill>
                  </a:tcPr>
                </a:tc>
                <a:tc>
                  <a:txBody>
                    <a:bodyPr/>
                    <a:lstStyle/>
                    <a:p>
                      <a:pPr algn="ctr" fontAlgn="b"/>
                      <a:r>
                        <a:rPr lang="en-US" sz="1000" b="1" i="0" u="sng" strike="noStrike" dirty="0">
                          <a:solidFill>
                            <a:srgbClr val="000000"/>
                          </a:solidFill>
                          <a:latin typeface="Calibri"/>
                        </a:rPr>
                        <a:t>19/ULT</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dirty="0">
                          <a:solidFill>
                            <a:srgbClr val="000000"/>
                          </a:solidFill>
                          <a:latin typeface="Calibri"/>
                        </a:rPr>
                        <a:t>% Cases </a:t>
                      </a:r>
                      <a:r>
                        <a:rPr lang="en-US" sz="1000" b="0" i="0" u="none" strike="noStrike" dirty="0" smtClean="0">
                          <a:solidFill>
                            <a:srgbClr val="000000"/>
                          </a:solidFill>
                          <a:latin typeface="Calibri"/>
                        </a:rPr>
                        <a:t>affected</a:t>
                      </a:r>
                      <a:endParaRPr lang="en-US" sz="1000" b="0" i="0" u="none" strike="noStrike" dirty="0">
                        <a:solidFill>
                          <a:srgbClr val="000000"/>
                        </a:solidFill>
                        <a:latin typeface="Calibri"/>
                      </a:endParaRP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4.4%</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12.5%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27.6%</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44.3%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60.1%</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74.9%</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84.2%</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90.3%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94.2%</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96.6%</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98.2%</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99.1%</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100.0%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100.0%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100.0%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100.0%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100.0%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100.0%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100.0%</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1991</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1.043</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1992</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1.017</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1.043</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1993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1.017</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1.043</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1994</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1.021</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1.043</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1995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1.016</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1.014</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1.014</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1.043</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1996</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1.016</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1.016</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1.014</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1997</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1.015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1.016</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1.014</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1.012</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1998</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1.012</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1999</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1.016</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1.018</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1.014</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1.017</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2000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1.029</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1.019</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1.018</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1.016</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1.019</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2001</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1.039</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1.029</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1.014</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1.017</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2002</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1.033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1.021</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1.031</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1.026</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1.020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2003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1.042</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1.027</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1.034</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1.024</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2004</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1.078</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1.049</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1.030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1.037</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1.021</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r>
              <a:tr h="180974">
                <a:tc>
                  <a:txBody>
                    <a:bodyPr/>
                    <a:lstStyle/>
                    <a:p>
                      <a:pPr algn="ctr" fontAlgn="b"/>
                      <a:r>
                        <a:rPr lang="en-US" sz="1000" b="0" i="0" u="none" strike="noStrike">
                          <a:solidFill>
                            <a:srgbClr val="000000"/>
                          </a:solidFill>
                          <a:latin typeface="Calibri"/>
                        </a:rPr>
                        <a:t>2005</a:t>
                      </a:r>
                    </a:p>
                  </a:txBody>
                  <a:tcPr marL="3986" marR="3986" marT="3986"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1.082</a:t>
                      </a:r>
                    </a:p>
                  </a:txBody>
                  <a:tcPr marL="3986" marR="3986" marT="3986"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a:solidFill>
                            <a:srgbClr val="000000"/>
                          </a:solidFill>
                          <a:latin typeface="Calibri"/>
                        </a:rPr>
                        <a:t>1.045</a:t>
                      </a:r>
                    </a:p>
                  </a:txBody>
                  <a:tcPr marL="3986" marR="3986" marT="3986"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a:solidFill>
                            <a:srgbClr val="000000"/>
                          </a:solidFill>
                          <a:latin typeface="Calibri"/>
                        </a:rPr>
                        <a:t>1.036</a:t>
                      </a:r>
                    </a:p>
                  </a:txBody>
                  <a:tcPr marL="3986" marR="3986" marT="3986"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1.030</a:t>
                      </a:r>
                    </a:p>
                  </a:txBody>
                  <a:tcPr marL="3986" marR="3986" marT="3986" marB="0" anchor="b">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1.023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r>
              <a:tr h="180974">
                <a:tc>
                  <a:txBody>
                    <a:bodyPr/>
                    <a:lstStyle/>
                    <a:p>
                      <a:pPr algn="ctr" fontAlgn="b"/>
                      <a:r>
                        <a:rPr lang="en-US" sz="1000" b="0" i="0" u="none" strike="noStrike">
                          <a:solidFill>
                            <a:srgbClr val="000000"/>
                          </a:solidFill>
                          <a:latin typeface="Calibri"/>
                        </a:rPr>
                        <a:t>2006</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1.116</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1.062</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1.074</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a:solidFill>
                            <a:srgbClr val="000000"/>
                          </a:solidFill>
                          <a:latin typeface="Calibri"/>
                        </a:rPr>
                        <a:t>1.033</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1.025</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r>
              <a:tr h="180974">
                <a:tc>
                  <a:txBody>
                    <a:bodyPr/>
                    <a:lstStyle/>
                    <a:p>
                      <a:pPr algn="ctr" fontAlgn="b"/>
                      <a:r>
                        <a:rPr lang="en-US" sz="1000" b="0" i="0" u="none" strike="noStrike">
                          <a:solidFill>
                            <a:srgbClr val="000000"/>
                          </a:solidFill>
                          <a:latin typeface="Calibri"/>
                        </a:rPr>
                        <a:t>2007</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1.226</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1.109</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1.051</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1.038</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a:solidFill>
                            <a:srgbClr val="000000"/>
                          </a:solidFill>
                          <a:latin typeface="Calibri"/>
                        </a:rPr>
                        <a:t>1.012</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2008</a:t>
                      </a:r>
                    </a:p>
                  </a:txBody>
                  <a:tcPr marL="3986" marR="3986" marT="3986"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b"/>
                      <a:r>
                        <a:rPr lang="en-US" sz="1000" b="0" i="0" u="none" strike="noStrike">
                          <a:solidFill>
                            <a:srgbClr val="000000"/>
                          </a:solidFill>
                          <a:latin typeface="Calibri"/>
                        </a:rPr>
                        <a:t>1.451</a:t>
                      </a:r>
                    </a:p>
                  </a:txBody>
                  <a:tcPr marL="3986" marR="3986" marT="3986"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b"/>
                      <a:r>
                        <a:rPr lang="en-US" sz="1000" b="0" i="0" u="none" strike="noStrike">
                          <a:solidFill>
                            <a:srgbClr val="000000"/>
                          </a:solidFill>
                          <a:latin typeface="Calibri"/>
                        </a:rPr>
                        <a:t>1.249</a:t>
                      </a:r>
                    </a:p>
                  </a:txBody>
                  <a:tcPr marL="3986" marR="3986" marT="3986"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b"/>
                      <a:r>
                        <a:rPr lang="en-US" sz="1000" b="0" i="0" u="none" strike="noStrike">
                          <a:solidFill>
                            <a:srgbClr val="000000"/>
                          </a:solidFill>
                          <a:latin typeface="Calibri"/>
                        </a:rPr>
                        <a:t>1.114</a:t>
                      </a:r>
                    </a:p>
                  </a:txBody>
                  <a:tcPr marL="3986" marR="3986" marT="3986"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b"/>
                      <a:r>
                        <a:rPr lang="en-US" sz="1000" b="0" i="0" u="none" strike="noStrike">
                          <a:solidFill>
                            <a:srgbClr val="000000"/>
                          </a:solidFill>
                          <a:latin typeface="Calibri"/>
                        </a:rPr>
                        <a:t>1.043</a:t>
                      </a:r>
                    </a:p>
                  </a:txBody>
                  <a:tcPr marL="3986" marR="3986" marT="3986"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b"/>
                      <a:r>
                        <a:rPr lang="en-US" sz="1000" b="0" i="0" u="none" strike="noStrike">
                          <a:solidFill>
                            <a:srgbClr val="000000"/>
                          </a:solidFill>
                          <a:latin typeface="Calibri"/>
                        </a:rPr>
                        <a:t>1.023</a:t>
                      </a:r>
                    </a:p>
                  </a:txBody>
                  <a:tcPr marL="3986" marR="3986" marT="3986"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2009</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1.526</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1.200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1.115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1.035</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2010</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1.509</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1.219</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1.089</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a:solidFill>
                            <a:srgbClr val="000000"/>
                          </a:solidFill>
                          <a:latin typeface="Calibri"/>
                        </a:rPr>
                        <a:t>2011</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1.513</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1.207</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r>
              <a:tr h="172749">
                <a:tc>
                  <a:txBody>
                    <a:bodyPr/>
                    <a:lstStyle/>
                    <a:p>
                      <a:pPr algn="ctr" fontAlgn="b"/>
                      <a:r>
                        <a:rPr lang="en-US" sz="1000" b="0" i="0" u="none" strike="noStrike" dirty="0">
                          <a:solidFill>
                            <a:srgbClr val="000000"/>
                          </a:solidFill>
                          <a:latin typeface="Calibri"/>
                        </a:rPr>
                        <a:t>2012</a:t>
                      </a:r>
                    </a:p>
                  </a:txBody>
                  <a:tcPr marL="3986" marR="3986" marT="3986" marB="0" anchor="b">
                    <a:lnL>
                      <a:noFill/>
                    </a:lnL>
                    <a:lnR>
                      <a:noFill/>
                    </a:lnR>
                    <a:lnT>
                      <a:noFill/>
                    </a:lnT>
                    <a:lnB>
                      <a:noFill/>
                    </a:lnB>
                    <a:solidFill>
                      <a:schemeClr val="bg1"/>
                    </a:solidFill>
                  </a:tcPr>
                </a:tc>
                <a:tc>
                  <a:txBody>
                    <a:bodyPr/>
                    <a:lstStyle/>
                    <a:p>
                      <a:pPr algn="ctr" fontAlgn="b"/>
                      <a:r>
                        <a:rPr lang="en-US" sz="1000" b="0" i="0" u="none" strike="noStrike" dirty="0">
                          <a:solidFill>
                            <a:srgbClr val="000000"/>
                          </a:solidFill>
                          <a:latin typeface="Calibri"/>
                        </a:rPr>
                        <a:t>1.495</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c>
                  <a:txBody>
                    <a:bodyPr/>
                    <a:lstStyle/>
                    <a:p>
                      <a:pPr algn="ctr" fontAlgn="b"/>
                      <a:r>
                        <a:rPr lang="en-US" sz="1000" b="1" i="0" u="none" strike="noStrike" dirty="0">
                          <a:solidFill>
                            <a:srgbClr val="000000"/>
                          </a:solidFill>
                          <a:latin typeface="Calibri"/>
                        </a:rPr>
                        <a:t> </a:t>
                      </a:r>
                    </a:p>
                  </a:txBody>
                  <a:tcPr marL="3986" marR="3986" marT="3986" marB="0" anchor="b">
                    <a:lnL>
                      <a:noFill/>
                    </a:lnL>
                    <a:lnR>
                      <a:noFill/>
                    </a:lnR>
                    <a:lnT>
                      <a:noFill/>
                    </a:lnT>
                    <a:lnB>
                      <a:noFill/>
                    </a:lnB>
                    <a:solidFill>
                      <a:schemeClr val="bg1"/>
                    </a:solidFill>
                  </a:tcPr>
                </a:tc>
              </a:tr>
            </a:tbl>
          </a:graphicData>
        </a:graphic>
      </p:graphicFrame>
      <p:pic>
        <p:nvPicPr>
          <p:cNvPr id="6"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
        <p:nvSpPr>
          <p:cNvPr id="7" name="TextBox 6"/>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990600"/>
            <a:ext cx="8915400" cy="792162"/>
          </a:xfrm>
        </p:spPr>
        <p:txBody>
          <a:bodyPr>
            <a:noAutofit/>
          </a:bodyPr>
          <a:lstStyle/>
          <a:p>
            <a:pPr algn="ctr"/>
            <a:r>
              <a:rPr lang="en-US" sz="2800" b="1" dirty="0" smtClean="0">
                <a:solidFill>
                  <a:srgbClr val="0070C0"/>
                </a:solidFill>
                <a:latin typeface="+mn-lt"/>
                <a:cs typeface="Arial" pitchFamily="34" charset="0"/>
              </a:rPr>
              <a:t>SDF Impact in The </a:t>
            </a:r>
            <a:r>
              <a:rPr lang="en-US" sz="2800" b="1" dirty="0" smtClean="0">
                <a:solidFill>
                  <a:srgbClr val="0070C0"/>
                </a:solidFill>
                <a:cs typeface="Arial" pitchFamily="34" charset="0"/>
              </a:rPr>
              <a:t>2015 Filing </a:t>
            </a:r>
            <a:endParaRPr lang="en-US" sz="2800" b="1" dirty="0">
              <a:solidFill>
                <a:srgbClr val="0070C0"/>
              </a:solidFill>
              <a:latin typeface="+mn-lt"/>
              <a:cs typeface="Arial" pitchFamily="34" charset="0"/>
            </a:endParaRPr>
          </a:p>
        </p:txBody>
      </p:sp>
      <p:graphicFrame>
        <p:nvGraphicFramePr>
          <p:cNvPr id="8" name="Table 7"/>
          <p:cNvGraphicFramePr>
            <a:graphicFrameLocks noGrp="1"/>
          </p:cNvGraphicFramePr>
          <p:nvPr/>
        </p:nvGraphicFramePr>
        <p:xfrm>
          <a:off x="1066800" y="2057400"/>
          <a:ext cx="7086600" cy="3628547"/>
        </p:xfrm>
        <a:graphic>
          <a:graphicData uri="http://schemas.openxmlformats.org/drawingml/2006/table">
            <a:tbl>
              <a:tblPr/>
              <a:tblGrid>
                <a:gridCol w="914400"/>
                <a:gridCol w="5319542"/>
                <a:gridCol w="852658"/>
              </a:tblGrid>
              <a:tr h="565957">
                <a:tc>
                  <a:txBody>
                    <a:bodyPr/>
                    <a:lstStyle/>
                    <a:p>
                      <a:pPr algn="ctr" fontAlgn="b"/>
                      <a:r>
                        <a:rPr lang="en-US" sz="1400" b="0" i="0" u="none" strike="noStrike" dirty="0">
                          <a:solidFill>
                            <a:srgbClr val="000000"/>
                          </a:solidFill>
                          <a:latin typeface="+mj-lt"/>
                        </a:rPr>
                        <a:t>(1)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latin typeface="+mj-lt"/>
                        </a:rPr>
                        <a:t>Reported 1</a:t>
                      </a:r>
                      <a:r>
                        <a:rPr lang="en-US" sz="1400" b="0" i="0" u="none" strike="noStrike" baseline="30000" dirty="0" smtClean="0">
                          <a:solidFill>
                            <a:srgbClr val="000000"/>
                          </a:solidFill>
                          <a:latin typeface="+mj-lt"/>
                        </a:rPr>
                        <a:t>st</a:t>
                      </a:r>
                      <a:r>
                        <a:rPr lang="en-US" sz="1400" b="0" i="0" u="none" strike="noStrike" dirty="0" smtClean="0">
                          <a:solidFill>
                            <a:srgbClr val="000000"/>
                          </a:solidFill>
                          <a:latin typeface="+mj-lt"/>
                        </a:rPr>
                        <a:t> to 19</a:t>
                      </a:r>
                      <a:r>
                        <a:rPr lang="en-US" sz="1400" b="0" i="0" u="none" strike="noStrike" baseline="30000" dirty="0" smtClean="0">
                          <a:solidFill>
                            <a:srgbClr val="000000"/>
                          </a:solidFill>
                          <a:latin typeface="+mj-lt"/>
                        </a:rPr>
                        <a:t>th</a:t>
                      </a:r>
                      <a:r>
                        <a:rPr lang="en-US" sz="1400" b="0" i="0" u="none" strike="noStrike" baseline="0" dirty="0" smtClean="0">
                          <a:solidFill>
                            <a:srgbClr val="000000"/>
                          </a:solidFill>
                          <a:latin typeface="+mj-lt"/>
                        </a:rPr>
                        <a:t> development factor</a:t>
                      </a:r>
                      <a:endParaRPr lang="en-US" sz="14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latin typeface="+mj-lt"/>
                        </a:rPr>
                        <a:t>2.546</a:t>
                      </a:r>
                      <a:endParaRPr lang="en-US" sz="14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424643">
                <a:tc>
                  <a:txBody>
                    <a:bodyPr/>
                    <a:lstStyle/>
                    <a:p>
                      <a:pPr algn="ctr" fontAlgn="b"/>
                      <a:r>
                        <a:rPr lang="en-US" sz="1400" b="0" i="0" u="none" strike="noStrike" dirty="0">
                          <a:solidFill>
                            <a:srgbClr val="000000"/>
                          </a:solidFill>
                          <a:latin typeface="+mj-lt"/>
                        </a:rPr>
                        <a:t>(2)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latin typeface="+mj-lt"/>
                        </a:rPr>
                        <a:t>Restated 1</a:t>
                      </a:r>
                      <a:r>
                        <a:rPr lang="en-US" sz="1400" b="0" i="0" u="none" strike="noStrike" baseline="30000" dirty="0" smtClean="0">
                          <a:solidFill>
                            <a:srgbClr val="000000"/>
                          </a:solidFill>
                          <a:latin typeface="+mj-lt"/>
                        </a:rPr>
                        <a:t>st</a:t>
                      </a:r>
                      <a:r>
                        <a:rPr lang="en-US" sz="1400" b="0" i="0" u="none" strike="noStrike" dirty="0" smtClean="0">
                          <a:solidFill>
                            <a:srgbClr val="000000"/>
                          </a:solidFill>
                          <a:latin typeface="+mj-lt"/>
                        </a:rPr>
                        <a:t> to 19</a:t>
                      </a:r>
                      <a:r>
                        <a:rPr lang="en-US" sz="1400" b="0" i="0" u="none" strike="noStrike" baseline="30000" dirty="0" smtClean="0">
                          <a:solidFill>
                            <a:srgbClr val="000000"/>
                          </a:solidFill>
                          <a:latin typeface="+mj-lt"/>
                        </a:rPr>
                        <a:t>th</a:t>
                      </a:r>
                      <a:r>
                        <a:rPr lang="en-US" sz="1400" b="0" i="0" u="none" strike="noStrike" baseline="0" dirty="0" smtClean="0">
                          <a:solidFill>
                            <a:srgbClr val="000000"/>
                          </a:solidFill>
                          <a:latin typeface="+mj-lt"/>
                        </a:rPr>
                        <a:t> development factor</a:t>
                      </a:r>
                      <a:endParaRPr lang="en-US" sz="14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latin typeface="+mj-lt"/>
                        </a:rPr>
                        <a:t>2.931</a:t>
                      </a:r>
                      <a:endParaRPr lang="en-US" sz="14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6029">
                <a:tc>
                  <a:txBody>
                    <a:bodyPr/>
                    <a:lstStyle/>
                    <a:p>
                      <a:pPr algn="ctr" fontAlgn="b"/>
                      <a:r>
                        <a:rPr lang="en-US" sz="1400" b="0" i="0" u="none" strike="noStrike" dirty="0">
                          <a:solidFill>
                            <a:srgbClr val="000000"/>
                          </a:solidFill>
                          <a:latin typeface="+mj-lt"/>
                        </a:rPr>
                        <a:t>(3)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latin typeface="+mj-lt"/>
                        </a:rPr>
                        <a:t>Adjustment factor</a:t>
                      </a:r>
                      <a:r>
                        <a:rPr lang="en-US" sz="1400" b="0" i="0" u="none" strike="noStrike" baseline="0" dirty="0" smtClean="0">
                          <a:solidFill>
                            <a:srgbClr val="000000"/>
                          </a:solidFill>
                          <a:latin typeface="+mj-lt"/>
                        </a:rPr>
                        <a:t> for </a:t>
                      </a:r>
                      <a:r>
                        <a:rPr lang="en-US" sz="1400" b="0" i="0" u="none" strike="noStrike" dirty="0" smtClean="0">
                          <a:solidFill>
                            <a:srgbClr val="000000"/>
                          </a:solidFill>
                          <a:latin typeface="+mj-lt"/>
                        </a:rPr>
                        <a:t>1</a:t>
                      </a:r>
                      <a:r>
                        <a:rPr lang="en-US" sz="1400" b="0" i="0" u="none" strike="noStrike" baseline="30000" dirty="0" smtClean="0">
                          <a:solidFill>
                            <a:srgbClr val="000000"/>
                          </a:solidFill>
                          <a:latin typeface="+mj-lt"/>
                        </a:rPr>
                        <a:t>st</a:t>
                      </a:r>
                      <a:r>
                        <a:rPr lang="en-US" sz="1400" b="0" i="0" u="none" strike="noStrike" dirty="0" smtClean="0">
                          <a:solidFill>
                            <a:srgbClr val="000000"/>
                          </a:solidFill>
                          <a:latin typeface="+mj-lt"/>
                        </a:rPr>
                        <a:t> to 19</a:t>
                      </a:r>
                      <a:r>
                        <a:rPr lang="en-US" sz="1400" b="0" i="0" u="none" strike="noStrike" baseline="30000" dirty="0" smtClean="0">
                          <a:solidFill>
                            <a:srgbClr val="000000"/>
                          </a:solidFill>
                          <a:latin typeface="+mj-lt"/>
                        </a:rPr>
                        <a:t>th</a:t>
                      </a:r>
                      <a:r>
                        <a:rPr lang="en-US" sz="1400" b="0" i="0" u="none" strike="noStrike" baseline="0" dirty="0" smtClean="0">
                          <a:solidFill>
                            <a:srgbClr val="000000"/>
                          </a:solidFill>
                          <a:latin typeface="+mj-lt"/>
                        </a:rPr>
                        <a:t>  </a:t>
                      </a:r>
                      <a:r>
                        <a:rPr lang="en-US" sz="1400" b="0" i="0" u="none" strike="noStrike" dirty="0" smtClean="0">
                          <a:solidFill>
                            <a:srgbClr val="000000"/>
                          </a:solidFill>
                          <a:latin typeface="+mj-lt"/>
                        </a:rPr>
                        <a:t>(2)/(1)</a:t>
                      </a:r>
                      <a:endParaRPr lang="en-US" sz="14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latin typeface="+mj-lt"/>
                        </a:rPr>
                        <a:t>1.151</a:t>
                      </a:r>
                      <a:endParaRPr lang="en-US" sz="14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7202">
                <a:tc>
                  <a:txBody>
                    <a:bodyPr/>
                    <a:lstStyle/>
                    <a:p>
                      <a:pPr algn="ctr" fontAlgn="b"/>
                      <a:r>
                        <a:rPr lang="en-US" sz="1400" b="0" i="0" u="none" strike="noStrike" dirty="0">
                          <a:solidFill>
                            <a:srgbClr val="000000"/>
                          </a:solidFill>
                          <a:latin typeface="+mj-lt"/>
                        </a:rPr>
                        <a:t>(4)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latin typeface="+mj-lt"/>
                        </a:rPr>
                        <a:t>Reported 19</a:t>
                      </a:r>
                      <a:r>
                        <a:rPr lang="en-US" sz="1400" b="0" i="0" u="none" strike="noStrike" baseline="30000" dirty="0" smtClean="0">
                          <a:solidFill>
                            <a:srgbClr val="000000"/>
                          </a:solidFill>
                          <a:latin typeface="+mj-lt"/>
                        </a:rPr>
                        <a:t>th</a:t>
                      </a:r>
                      <a:r>
                        <a:rPr lang="en-US" sz="1400" b="0" i="0" u="none" strike="noStrike" baseline="0" dirty="0" smtClean="0">
                          <a:solidFill>
                            <a:srgbClr val="000000"/>
                          </a:solidFill>
                          <a:latin typeface="+mj-lt"/>
                        </a:rPr>
                        <a:t>  to ultimate factor</a:t>
                      </a:r>
                      <a:endParaRPr lang="en-US" sz="14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latin typeface="+mj-lt"/>
                        </a:rPr>
                        <a:t>1.032</a:t>
                      </a:r>
                      <a:endParaRPr lang="en-US" sz="14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388">
                <a:tc>
                  <a:txBody>
                    <a:bodyPr/>
                    <a:lstStyle/>
                    <a:p>
                      <a:pPr algn="ctr" fontAlgn="b"/>
                      <a:r>
                        <a:rPr lang="en-US" sz="1400" b="0" i="0" u="none" strike="noStrike" dirty="0">
                          <a:solidFill>
                            <a:srgbClr val="000000"/>
                          </a:solidFill>
                          <a:latin typeface="+mj-lt"/>
                        </a:rPr>
                        <a:t>(5)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latin typeface="+mj-lt"/>
                        </a:rPr>
                        <a:t>Restated 19</a:t>
                      </a:r>
                      <a:r>
                        <a:rPr lang="en-US" sz="1400" b="0" i="0" u="none" strike="noStrike" baseline="30000" dirty="0" smtClean="0">
                          <a:solidFill>
                            <a:srgbClr val="000000"/>
                          </a:solidFill>
                          <a:latin typeface="+mj-lt"/>
                        </a:rPr>
                        <a:t>th</a:t>
                      </a:r>
                      <a:r>
                        <a:rPr lang="en-US" sz="1400" b="0" i="0" u="none" strike="noStrike" baseline="0" dirty="0" smtClean="0">
                          <a:solidFill>
                            <a:srgbClr val="000000"/>
                          </a:solidFill>
                          <a:latin typeface="+mj-lt"/>
                        </a:rPr>
                        <a:t>  to ultimate factor</a:t>
                      </a:r>
                      <a:endParaRPr lang="en-US" sz="14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latin typeface="+mj-lt"/>
                        </a:rPr>
                        <a:t>1.043</a:t>
                      </a:r>
                      <a:endParaRPr lang="en-US" sz="14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3774">
                <a:tc>
                  <a:txBody>
                    <a:bodyPr/>
                    <a:lstStyle/>
                    <a:p>
                      <a:pPr algn="ctr" fontAlgn="b"/>
                      <a:r>
                        <a:rPr lang="en-US" sz="1400" b="0" i="0" u="none" strike="noStrike" dirty="0">
                          <a:solidFill>
                            <a:srgbClr val="000000"/>
                          </a:solidFill>
                          <a:latin typeface="+mj-lt"/>
                        </a:rPr>
                        <a:t>(6)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latin typeface="+mj-lt"/>
                        </a:rPr>
                        <a:t>Adjustment factor</a:t>
                      </a:r>
                      <a:r>
                        <a:rPr lang="en-US" sz="1400" b="0" i="0" u="none" strike="noStrike" baseline="0" dirty="0" smtClean="0">
                          <a:solidFill>
                            <a:srgbClr val="000000"/>
                          </a:solidFill>
                          <a:latin typeface="+mj-lt"/>
                        </a:rPr>
                        <a:t> for </a:t>
                      </a:r>
                      <a:r>
                        <a:rPr lang="en-US" sz="1400" b="0" i="0" u="none" strike="noStrike" dirty="0" smtClean="0">
                          <a:solidFill>
                            <a:srgbClr val="000000"/>
                          </a:solidFill>
                          <a:latin typeface="+mj-lt"/>
                        </a:rPr>
                        <a:t>19</a:t>
                      </a:r>
                      <a:r>
                        <a:rPr lang="en-US" sz="1400" b="0" i="0" u="none" strike="noStrike" baseline="30000" dirty="0" smtClean="0">
                          <a:solidFill>
                            <a:srgbClr val="000000"/>
                          </a:solidFill>
                          <a:latin typeface="+mj-lt"/>
                        </a:rPr>
                        <a:t>th</a:t>
                      </a:r>
                      <a:r>
                        <a:rPr lang="en-US" sz="1400" b="0" i="0" u="none" strike="noStrike" baseline="0" dirty="0" smtClean="0">
                          <a:solidFill>
                            <a:srgbClr val="000000"/>
                          </a:solidFill>
                          <a:latin typeface="+mj-lt"/>
                        </a:rPr>
                        <a:t>  to ultimate </a:t>
                      </a:r>
                      <a:r>
                        <a:rPr lang="en-US" sz="1400" b="0" i="0" u="none" strike="noStrike" dirty="0" smtClean="0">
                          <a:solidFill>
                            <a:srgbClr val="000000"/>
                          </a:solidFill>
                          <a:latin typeface="+mj-lt"/>
                        </a:rPr>
                        <a:t>(5)/(4)</a:t>
                      </a:r>
                      <a:endParaRPr lang="en-US" sz="14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latin typeface="+mj-lt"/>
                        </a:rPr>
                        <a:t> 1.011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277">
                <a:tc>
                  <a:txBody>
                    <a:bodyPr/>
                    <a:lstStyle/>
                    <a:p>
                      <a:pPr algn="ctr" fontAlgn="b"/>
                      <a:r>
                        <a:rPr lang="en-US" sz="1400" b="0" i="0" u="none" strike="noStrike" dirty="0" smtClean="0">
                          <a:solidFill>
                            <a:srgbClr val="000000"/>
                          </a:solidFill>
                          <a:latin typeface="+mj-lt"/>
                        </a:rPr>
                        <a:t>(7)</a:t>
                      </a:r>
                      <a:endParaRPr lang="en-US" sz="1400" b="0" i="0" u="none" strike="noStrike" dirty="0">
                        <a:solidFill>
                          <a:srgbClr val="000000"/>
                        </a:solidFill>
                        <a:latin typeface="+mj-lt"/>
                      </a:endParaRP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latin typeface="+mj-lt"/>
                        </a:rPr>
                        <a:t>Total</a:t>
                      </a:r>
                      <a:r>
                        <a:rPr lang="en-US" sz="1400" b="0" i="0" u="none" strike="noStrike" baseline="0" dirty="0" smtClean="0">
                          <a:solidFill>
                            <a:srgbClr val="000000"/>
                          </a:solidFill>
                          <a:latin typeface="+mj-lt"/>
                        </a:rPr>
                        <a:t> development adjustment factor </a:t>
                      </a:r>
                      <a:r>
                        <a:rPr lang="en-US" sz="1400" b="0" i="0" u="none" strike="noStrike" dirty="0" smtClean="0">
                          <a:solidFill>
                            <a:srgbClr val="000000"/>
                          </a:solidFill>
                          <a:latin typeface="+mj-lt"/>
                        </a:rPr>
                        <a:t>(3)x(6)</a:t>
                      </a:r>
                      <a:endParaRPr lang="en-US" sz="14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latin typeface="+mj-lt"/>
                        </a:rPr>
                        <a:t>1.164</a:t>
                      </a:r>
                      <a:endParaRPr lang="en-US" sz="14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454277">
                <a:tc>
                  <a:txBody>
                    <a:bodyPr/>
                    <a:lstStyle/>
                    <a:p>
                      <a:pPr algn="ctr" fontAlgn="b"/>
                      <a:endParaRPr lang="en-US" sz="1400" b="0" i="0" u="none" strike="noStrike" dirty="0">
                        <a:solidFill>
                          <a:srgbClr val="000000"/>
                        </a:solidFill>
                        <a:latin typeface="+mj-lt"/>
                      </a:endParaRPr>
                    </a:p>
                  </a:txBody>
                  <a:tcPr marL="9525" marR="9525" marT="9525" marB="0" anchor="ctr" anchorCtr="1">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smtClean="0">
                          <a:solidFill>
                            <a:srgbClr val="000000"/>
                          </a:solidFill>
                          <a:latin typeface="+mj-lt"/>
                        </a:rPr>
                        <a:t>16.4%</a:t>
                      </a:r>
                      <a:endParaRPr lang="en-US" sz="1400" b="1"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pic>
        <p:nvPicPr>
          <p:cNvPr id="9"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
        <p:nvSpPr>
          <p:cNvPr id="7" name="TextBox 6"/>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2438400"/>
            <a:ext cx="8991600" cy="792162"/>
          </a:xfrm>
        </p:spPr>
        <p:txBody>
          <a:bodyPr>
            <a:noAutofit/>
          </a:bodyPr>
          <a:lstStyle/>
          <a:p>
            <a:pPr algn="ctr"/>
            <a:r>
              <a:rPr lang="en-US" sz="4000" b="1" dirty="0" smtClean="0">
                <a:solidFill>
                  <a:srgbClr val="0070C0"/>
                </a:solidFill>
                <a:latin typeface="+mn-lt"/>
                <a:cs typeface="Arial" pitchFamily="34" charset="0"/>
              </a:rPr>
              <a:t>Doubly Adjusted Triangle</a:t>
            </a:r>
            <a:endParaRPr lang="en-US" sz="4000" b="1" dirty="0">
              <a:solidFill>
                <a:srgbClr val="0070C0"/>
              </a:solidFill>
              <a:latin typeface="+mn-lt"/>
              <a:cs typeface="Arial" pitchFamily="34" charset="0"/>
            </a:endParaRPr>
          </a:p>
        </p:txBody>
      </p:sp>
      <p:pic>
        <p:nvPicPr>
          <p:cNvPr id="6"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1828793"/>
          <a:ext cx="8702380" cy="4633620"/>
        </p:xfrm>
        <a:graphic>
          <a:graphicData uri="http://schemas.openxmlformats.org/drawingml/2006/table">
            <a:tbl>
              <a:tblPr/>
              <a:tblGrid>
                <a:gridCol w="664655"/>
                <a:gridCol w="393000"/>
                <a:gridCol w="393000"/>
                <a:gridCol w="393000"/>
                <a:gridCol w="393000"/>
                <a:gridCol w="393000"/>
                <a:gridCol w="393000"/>
                <a:gridCol w="393000"/>
                <a:gridCol w="393000"/>
                <a:gridCol w="393000"/>
                <a:gridCol w="414882"/>
                <a:gridCol w="414882"/>
                <a:gridCol w="414882"/>
                <a:gridCol w="414882"/>
                <a:gridCol w="414882"/>
                <a:gridCol w="414882"/>
                <a:gridCol w="414882"/>
                <a:gridCol w="414882"/>
                <a:gridCol w="414882"/>
                <a:gridCol w="414882"/>
                <a:gridCol w="351905"/>
              </a:tblGrid>
              <a:tr h="214014">
                <a:tc gridSpan="5">
                  <a:txBody>
                    <a:bodyPr/>
                    <a:lstStyle/>
                    <a:p>
                      <a:pPr algn="l" fontAlgn="b"/>
                      <a:r>
                        <a:rPr lang="en-US" sz="900" b="1" i="0" u="none" strike="noStrike" dirty="0" smtClean="0">
                          <a:solidFill>
                            <a:srgbClr val="000000"/>
                          </a:solidFill>
                          <a:latin typeface="+mj-lt"/>
                        </a:rPr>
                        <a:t>REPORTED INDEMNITY PAID + CASE TRIANGLE</a:t>
                      </a:r>
                      <a:endParaRPr lang="en-US" sz="900" b="1" i="0" u="none" strike="noStrike" dirty="0">
                        <a:solidFill>
                          <a:srgbClr val="000000"/>
                        </a:solidFill>
                        <a:latin typeface="+mj-lt"/>
                      </a:endParaRPr>
                    </a:p>
                  </a:txBody>
                  <a:tcPr marL="3715" marR="3715" marT="371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214014">
                <a:tc gridSpan="5">
                  <a:txBody>
                    <a:bodyPr/>
                    <a:lstStyle/>
                    <a:p>
                      <a:pPr algn="l" fontAlgn="b"/>
                      <a:endParaRPr lang="en-US" sz="900" b="1" i="0" u="none" strike="noStrike" dirty="0">
                        <a:solidFill>
                          <a:srgbClr val="000000"/>
                        </a:solidFill>
                        <a:latin typeface="+mj-lt"/>
                      </a:endParaRPr>
                    </a:p>
                  </a:txBody>
                  <a:tcPr marL="3715" marR="3715" marT="371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1" i="0" u="sng" strike="noStrike" dirty="0">
                          <a:solidFill>
                            <a:srgbClr val="000000"/>
                          </a:solidFill>
                          <a:latin typeface="+mj-lt"/>
                        </a:rPr>
                        <a:t>PY</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1/2</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2/3</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3/4</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4/5</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5/6</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6/7</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7/8</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8/9</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9/10</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10/11</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11/12</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12/13</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13/14</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14/15</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15/16</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16/17</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17/18</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18/19</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19/20</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20/ULT</a:t>
                      </a:r>
                    </a:p>
                  </a:txBody>
                  <a:tcPr marL="3715" marR="3715" marT="3715" marB="0" anchor="b">
                    <a:lnL>
                      <a:noFill/>
                    </a:lnL>
                    <a:lnR>
                      <a:noFill/>
                    </a:lnR>
                    <a:lnT>
                      <a:noFill/>
                    </a:lnT>
                    <a:lnB>
                      <a:noFill/>
                    </a:lnB>
                  </a:tcPr>
                </a:tc>
              </a:tr>
              <a:tr h="175233">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1.008</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1.029</a:t>
                      </a: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1991</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1.029</a:t>
                      </a: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1992</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1.006</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1.029</a:t>
                      </a: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1993</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1.006</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1.029</a:t>
                      </a: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1994</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1.029</a:t>
                      </a: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1995</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1.003</a:t>
                      </a: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1996</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1997</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1998</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1999</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1.007</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1.006</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2000</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1.018</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1.008</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1.007</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1.008</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2001</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1.018</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1.006</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2002</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1.009</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2003</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1.034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1.018</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1.013</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2004</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1.071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1.040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1.027</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1.011</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2005</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1.077</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1.038</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1.028</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1.013</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2006</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1.113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1.058</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1.068</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1.026</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1.017</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2007</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1.226</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1.109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1.050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1.037</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1.011</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2008</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1.451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1.249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1.114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1.043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1.023</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2009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1.526</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1.200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1.115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1.035</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2010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1.509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1.219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1.089</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2011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1.513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1.207</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75233">
                <a:tc>
                  <a:txBody>
                    <a:bodyPr/>
                    <a:lstStyle/>
                    <a:p>
                      <a:pPr algn="ctr" fontAlgn="b"/>
                      <a:r>
                        <a:rPr lang="en-US" sz="900" b="0" i="0" u="none" strike="noStrike" dirty="0">
                          <a:solidFill>
                            <a:srgbClr val="000000"/>
                          </a:solidFill>
                          <a:latin typeface="+mj-lt"/>
                        </a:rPr>
                        <a:t>2012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1.495</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r>
            </a:tbl>
          </a:graphicData>
        </a:graphic>
      </p:graphicFrame>
      <p:sp>
        <p:nvSpPr>
          <p:cNvPr id="5" name="Title 1"/>
          <p:cNvSpPr>
            <a:spLocks noGrp="1"/>
          </p:cNvSpPr>
          <p:nvPr>
            <p:ph type="title"/>
          </p:nvPr>
        </p:nvSpPr>
        <p:spPr>
          <a:xfrm>
            <a:off x="0" y="914400"/>
            <a:ext cx="9144000" cy="792162"/>
          </a:xfrm>
        </p:spPr>
        <p:txBody>
          <a:bodyPr>
            <a:noAutofit/>
          </a:bodyPr>
          <a:lstStyle/>
          <a:p>
            <a:pPr algn="ctr"/>
            <a:r>
              <a:rPr lang="en-US" sz="2800" b="1" dirty="0" smtClean="0">
                <a:solidFill>
                  <a:srgbClr val="0070C0"/>
                </a:solidFill>
                <a:latin typeface="+mn-lt"/>
                <a:cs typeface="Arial" pitchFamily="34" charset="0"/>
              </a:rPr>
              <a:t>Reported Indemnity Paid + Case Triangle</a:t>
            </a:r>
            <a:endParaRPr lang="en-US" sz="2800" b="1" dirty="0">
              <a:solidFill>
                <a:srgbClr val="0070C0"/>
              </a:solidFill>
              <a:latin typeface="+mn-lt"/>
              <a:cs typeface="Arial" pitchFamily="34" charset="0"/>
            </a:endParaRPr>
          </a:p>
        </p:txBody>
      </p:sp>
      <p:pic>
        <p:nvPicPr>
          <p:cNvPr id="6" name="Picture 12" descr="nyc1b"/>
          <p:cNvPicPr>
            <a:picLocks noChangeAspect="1" noChangeArrowheads="1"/>
          </p:cNvPicPr>
          <p:nvPr/>
        </p:nvPicPr>
        <p:blipFill>
          <a:blip r:embed="rId2" cstate="print"/>
          <a:srcRect/>
          <a:stretch>
            <a:fillRect/>
          </a:stretch>
        </p:blipFill>
        <p:spPr bwMode="auto">
          <a:xfrm>
            <a:off x="152400" y="6473825"/>
            <a:ext cx="1571625" cy="384175"/>
          </a:xfrm>
          <a:prstGeom prst="rect">
            <a:avLst/>
          </a:prstGeom>
          <a:noFill/>
          <a:ln w="9525">
            <a:noFill/>
            <a:miter lim="800000"/>
            <a:headEnd/>
            <a:tailEnd/>
          </a:ln>
        </p:spPr>
      </p:pic>
      <p:sp>
        <p:nvSpPr>
          <p:cNvPr id="8" name="TextBox 7"/>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1905000"/>
          <a:ext cx="8702380" cy="4306241"/>
        </p:xfrm>
        <a:graphic>
          <a:graphicData uri="http://schemas.openxmlformats.org/drawingml/2006/table">
            <a:tbl>
              <a:tblPr/>
              <a:tblGrid>
                <a:gridCol w="664655"/>
                <a:gridCol w="393000"/>
                <a:gridCol w="393000"/>
                <a:gridCol w="393000"/>
                <a:gridCol w="393000"/>
                <a:gridCol w="393000"/>
                <a:gridCol w="393000"/>
                <a:gridCol w="393000"/>
                <a:gridCol w="393000"/>
                <a:gridCol w="393000"/>
                <a:gridCol w="414882"/>
                <a:gridCol w="414882"/>
                <a:gridCol w="414882"/>
                <a:gridCol w="414882"/>
                <a:gridCol w="414882"/>
                <a:gridCol w="414882"/>
                <a:gridCol w="414882"/>
                <a:gridCol w="414882"/>
                <a:gridCol w="414882"/>
                <a:gridCol w="414882"/>
                <a:gridCol w="351905"/>
              </a:tblGrid>
              <a:tr h="154931">
                <a:tc gridSpan="7">
                  <a:txBody>
                    <a:bodyPr/>
                    <a:lstStyle/>
                    <a:p>
                      <a:pPr algn="l" fontAlgn="b"/>
                      <a:r>
                        <a:rPr lang="en-US" sz="900" b="1" i="0" u="none" strike="noStrike" dirty="0">
                          <a:solidFill>
                            <a:srgbClr val="000000"/>
                          </a:solidFill>
                          <a:latin typeface="+mj-lt"/>
                        </a:rPr>
                        <a:t>RESTATED TRIANGLE POST DURATION CAP ADJUSTMENT</a:t>
                      </a:r>
                    </a:p>
                  </a:txBody>
                  <a:tcPr marL="3715" marR="3715" marT="371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gridSpan="7">
                  <a:txBody>
                    <a:bodyPr/>
                    <a:lstStyle/>
                    <a:p>
                      <a:pPr algn="l" fontAlgn="b"/>
                      <a:endParaRPr lang="en-US" sz="900" b="1" i="0" u="none" strike="noStrike" dirty="0">
                        <a:solidFill>
                          <a:srgbClr val="000000"/>
                        </a:solidFill>
                        <a:latin typeface="+mj-lt"/>
                      </a:endParaRPr>
                    </a:p>
                  </a:txBody>
                  <a:tcPr marL="3715" marR="3715" marT="371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1" i="0" u="sng" strike="noStrike" dirty="0">
                          <a:solidFill>
                            <a:srgbClr val="000000"/>
                          </a:solidFill>
                          <a:latin typeface="+mj-lt"/>
                        </a:rPr>
                        <a:t>PY</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1/2</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2/3</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3/4</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4/5</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5/6</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6/7</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7/8</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8/9</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9/10</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10/11</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11/12</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12/13</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13/14</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14/15</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15/16</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16/17</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17/18</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18/19</a:t>
                      </a:r>
                    </a:p>
                  </a:txBody>
                  <a:tcPr marL="3715" marR="3715" marT="3715" marB="0" anchor="b">
                    <a:lnL>
                      <a:noFill/>
                    </a:lnL>
                    <a:lnR>
                      <a:noFill/>
                    </a:lnR>
                    <a:lnT>
                      <a:noFill/>
                    </a:lnT>
                    <a:lnB>
                      <a:noFill/>
                    </a:lnB>
                  </a:tcPr>
                </a:tc>
                <a:tc>
                  <a:txBody>
                    <a:bodyPr/>
                    <a:lstStyle/>
                    <a:p>
                      <a:pPr algn="ctr" fontAlgn="b"/>
                      <a:r>
                        <a:rPr lang="en-US" sz="900" b="1" i="0" u="sng" strike="noStrike">
                          <a:solidFill>
                            <a:srgbClr val="000000"/>
                          </a:solidFill>
                          <a:latin typeface="+mj-lt"/>
                        </a:rPr>
                        <a:t>19/20</a:t>
                      </a:r>
                    </a:p>
                  </a:txBody>
                  <a:tcPr marL="3715" marR="3715" marT="3715" marB="0" anchor="b">
                    <a:lnL>
                      <a:noFill/>
                    </a:lnL>
                    <a:lnR>
                      <a:noFill/>
                    </a:lnR>
                    <a:lnT>
                      <a:noFill/>
                    </a:lnT>
                    <a:lnB>
                      <a:noFill/>
                    </a:lnB>
                  </a:tcPr>
                </a:tc>
                <a:tc>
                  <a:txBody>
                    <a:bodyPr/>
                    <a:lstStyle/>
                    <a:p>
                      <a:pPr algn="ctr" fontAlgn="b"/>
                      <a:r>
                        <a:rPr lang="en-US" sz="900" b="1" i="0" u="sng" strike="noStrike" dirty="0">
                          <a:solidFill>
                            <a:srgbClr val="000000"/>
                          </a:solidFill>
                          <a:latin typeface="+mj-lt"/>
                        </a:rPr>
                        <a:t>20/ULT</a:t>
                      </a:r>
                    </a:p>
                  </a:txBody>
                  <a:tcPr marL="3715" marR="3715" marT="3715" marB="0" anchor="b">
                    <a:lnL>
                      <a:noFill/>
                    </a:lnL>
                    <a:lnR>
                      <a:noFill/>
                    </a:lnR>
                    <a:lnT>
                      <a:noFill/>
                    </a:lnT>
                    <a:lnB>
                      <a:noFill/>
                    </a:lnB>
                  </a:tcPr>
                </a:tc>
              </a:tr>
              <a:tr h="165323">
                <a:tc>
                  <a:txBody>
                    <a:bodyPr/>
                    <a:lstStyle/>
                    <a:p>
                      <a:pPr algn="ctr" fontAlgn="b"/>
                      <a:r>
                        <a:rPr lang="en-US" sz="900" b="0" i="0" u="none" strike="noStrike" dirty="0">
                          <a:solidFill>
                            <a:srgbClr val="000000"/>
                          </a:solidFill>
                          <a:latin typeface="+mj-lt"/>
                        </a:rPr>
                        <a:t>% Cases </a:t>
                      </a:r>
                      <a:r>
                        <a:rPr lang="en-US" sz="900" b="0" i="0" u="none" strike="noStrike" dirty="0" smtClean="0">
                          <a:solidFill>
                            <a:srgbClr val="000000"/>
                          </a:solidFill>
                          <a:latin typeface="+mj-lt"/>
                        </a:rPr>
                        <a:t>affected</a:t>
                      </a:r>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25</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40</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55</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70</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75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80</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85</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90</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95</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95</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95</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95</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95</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95</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95</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95</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95</a:t>
                      </a:r>
                    </a:p>
                  </a:txBody>
                  <a:tcPr marL="3715" marR="3715" marT="3715" marB="0" anchor="b">
                    <a:lnL>
                      <a:noFill/>
                    </a:lnL>
                    <a:lnR>
                      <a:noFill/>
                    </a:lnR>
                    <a:lnT>
                      <a:noFill/>
                    </a:lnT>
                    <a:lnB>
                      <a:noFill/>
                    </a:lnB>
                  </a:tcPr>
                </a:tc>
              </a:tr>
              <a:tr h="154931">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1.013</a:t>
                      </a: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1991</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1.013</a:t>
                      </a: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1992</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1.013</a:t>
                      </a: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1993</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1.013</a:t>
                      </a: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1994</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1.013</a:t>
                      </a: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1995</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1996</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1997</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1.000</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1998</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1999</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1.003</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2000</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1.002</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2001</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1.016</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1.008</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1.003</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2002</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1.006</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1.008</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1.004</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2003</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1.014</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1.007</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2004</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1.055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1.027</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1.015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1.006</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2005</a:t>
                      </a:r>
                    </a:p>
                  </a:txBody>
                  <a:tcPr marL="3715" marR="3715" marT="371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1.066</a:t>
                      </a:r>
                    </a:p>
                  </a:txBody>
                  <a:tcPr marL="3715" marR="3715" marT="371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1.029</a:t>
                      </a:r>
                    </a:p>
                  </a:txBody>
                  <a:tcPr marL="3715" marR="3715" marT="371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1.019</a:t>
                      </a:r>
                    </a:p>
                  </a:txBody>
                  <a:tcPr marL="3715" marR="3715" marT="371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1.013</a:t>
                      </a:r>
                    </a:p>
                  </a:txBody>
                  <a:tcPr marL="3715" marR="3715" marT="371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1.007</a:t>
                      </a:r>
                    </a:p>
                  </a:txBody>
                  <a:tcPr marL="3715" marR="3715" marT="371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2006</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 </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 </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1.106</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1.052</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1.057</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1.020</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1.012</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 </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2007</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 </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1.226</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1.109</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1.050</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1.037</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1.011</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 </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latin typeface="+mj-lt"/>
                        </a:rPr>
                        <a:t> </a:t>
                      </a:r>
                    </a:p>
                  </a:txBody>
                  <a:tcPr marL="3715" marR="3715" marT="371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2008</a:t>
                      </a:r>
                    </a:p>
                  </a:txBody>
                  <a:tcPr marL="3715" marR="3715" marT="371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solidFill>
                            <a:srgbClr val="000000"/>
                          </a:solidFill>
                          <a:latin typeface="+mj-lt"/>
                        </a:rPr>
                        <a:t>1.451</a:t>
                      </a:r>
                    </a:p>
                  </a:txBody>
                  <a:tcPr marL="3715" marR="3715" marT="371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solidFill>
                            <a:srgbClr val="000000"/>
                          </a:solidFill>
                          <a:latin typeface="+mj-lt"/>
                        </a:rPr>
                        <a:t>1.249</a:t>
                      </a:r>
                    </a:p>
                  </a:txBody>
                  <a:tcPr marL="3715" marR="3715" marT="371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solidFill>
                            <a:srgbClr val="000000"/>
                          </a:solidFill>
                          <a:latin typeface="+mj-lt"/>
                        </a:rPr>
                        <a:t>1.114</a:t>
                      </a:r>
                    </a:p>
                  </a:txBody>
                  <a:tcPr marL="3715" marR="3715" marT="371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solidFill>
                            <a:srgbClr val="000000"/>
                          </a:solidFill>
                          <a:latin typeface="+mj-lt"/>
                        </a:rPr>
                        <a:t>1.043</a:t>
                      </a:r>
                    </a:p>
                  </a:txBody>
                  <a:tcPr marL="3715" marR="3715" marT="371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solidFill>
                            <a:srgbClr val="000000"/>
                          </a:solidFill>
                          <a:latin typeface="+mj-lt"/>
                        </a:rPr>
                        <a:t>1.023</a:t>
                      </a:r>
                    </a:p>
                  </a:txBody>
                  <a:tcPr marL="3715" marR="3715" marT="371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2009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1.526</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1.200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1.115</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1.035</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2010</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1.509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1.219</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1.089</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2011</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1.513</a:t>
                      </a:r>
                    </a:p>
                  </a:txBody>
                  <a:tcPr marL="3715" marR="3715" marT="3715" marB="0" anchor="b">
                    <a:lnL>
                      <a:noFill/>
                    </a:lnL>
                    <a:lnR>
                      <a:noFill/>
                    </a:lnR>
                    <a:lnT>
                      <a:noFill/>
                    </a:lnT>
                    <a:lnB>
                      <a:noFill/>
                    </a:lnB>
                  </a:tcPr>
                </a:tc>
                <a:tc>
                  <a:txBody>
                    <a:bodyPr/>
                    <a:lstStyle/>
                    <a:p>
                      <a:pPr algn="ctr" fontAlgn="b"/>
                      <a:r>
                        <a:rPr lang="en-US" sz="900" b="0" i="0" u="none" strike="noStrike">
                          <a:solidFill>
                            <a:srgbClr val="000000"/>
                          </a:solidFill>
                          <a:latin typeface="+mj-lt"/>
                        </a:rPr>
                        <a:t>1.207</a:t>
                      </a: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715" marR="3715" marT="3715" marB="0" anchor="b">
                    <a:lnL>
                      <a:noFill/>
                    </a:lnL>
                    <a:lnR>
                      <a:noFill/>
                    </a:lnR>
                    <a:lnT>
                      <a:noFill/>
                    </a:lnT>
                    <a:lnB>
                      <a:noFill/>
                    </a:lnB>
                  </a:tcPr>
                </a:tc>
              </a:tr>
              <a:tr h="154931">
                <a:tc>
                  <a:txBody>
                    <a:bodyPr/>
                    <a:lstStyle/>
                    <a:p>
                      <a:pPr algn="ctr" fontAlgn="b"/>
                      <a:r>
                        <a:rPr lang="en-US" sz="900" b="0" i="0" u="none" strike="noStrike" dirty="0">
                          <a:solidFill>
                            <a:srgbClr val="000000"/>
                          </a:solidFill>
                          <a:latin typeface="+mj-lt"/>
                        </a:rPr>
                        <a:t>2012</a:t>
                      </a:r>
                    </a:p>
                  </a:txBody>
                  <a:tcPr marL="3715" marR="3715" marT="3715" marB="0" anchor="b">
                    <a:lnL>
                      <a:noFill/>
                    </a:lnL>
                    <a:lnR>
                      <a:noFill/>
                    </a:lnR>
                    <a:lnT>
                      <a:noFill/>
                    </a:lnT>
                    <a:lnB>
                      <a:noFill/>
                    </a:lnB>
                  </a:tcPr>
                </a:tc>
                <a:tc>
                  <a:txBody>
                    <a:bodyPr/>
                    <a:lstStyle/>
                    <a:p>
                      <a:pPr algn="ctr" fontAlgn="b"/>
                      <a:r>
                        <a:rPr lang="en-US" sz="900" b="0" i="0" u="none" strike="noStrike" dirty="0">
                          <a:solidFill>
                            <a:srgbClr val="000000"/>
                          </a:solidFill>
                          <a:latin typeface="+mj-lt"/>
                        </a:rPr>
                        <a:t>1.495</a:t>
                      </a: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715" marR="3715" marT="3715" marB="0" anchor="b">
                    <a:lnL>
                      <a:noFill/>
                    </a:lnL>
                    <a:lnR>
                      <a:noFill/>
                    </a:lnR>
                    <a:lnT>
                      <a:noFill/>
                    </a:lnT>
                    <a:lnB>
                      <a:noFill/>
                    </a:lnB>
                  </a:tcPr>
                </a:tc>
              </a:tr>
            </a:tbl>
          </a:graphicData>
        </a:graphic>
      </p:graphicFrame>
      <p:sp>
        <p:nvSpPr>
          <p:cNvPr id="5" name="Title 1"/>
          <p:cNvSpPr>
            <a:spLocks noGrp="1"/>
          </p:cNvSpPr>
          <p:nvPr>
            <p:ph type="title"/>
          </p:nvPr>
        </p:nvSpPr>
        <p:spPr>
          <a:xfrm>
            <a:off x="0" y="914400"/>
            <a:ext cx="9144000" cy="792162"/>
          </a:xfrm>
        </p:spPr>
        <p:txBody>
          <a:bodyPr>
            <a:noAutofit/>
          </a:bodyPr>
          <a:lstStyle/>
          <a:p>
            <a:r>
              <a:rPr lang="en-US" sz="2800" b="1" dirty="0" smtClean="0">
                <a:solidFill>
                  <a:srgbClr val="0070C0"/>
                </a:solidFill>
                <a:latin typeface="+mn-lt"/>
                <a:cs typeface="Arial" pitchFamily="34" charset="0"/>
              </a:rPr>
              <a:t>Duration Cap Adjusted Indemnity Paid + Case Triangle</a:t>
            </a:r>
            <a:endParaRPr lang="en-US" sz="2800" b="1" dirty="0">
              <a:solidFill>
                <a:srgbClr val="0070C0"/>
              </a:solidFill>
              <a:latin typeface="+mn-lt"/>
              <a:cs typeface="Arial" pitchFamily="34" charset="0"/>
            </a:endParaRPr>
          </a:p>
        </p:txBody>
      </p:sp>
      <p:pic>
        <p:nvPicPr>
          <p:cNvPr id="6" name="Picture 12" descr="nyc1b"/>
          <p:cNvPicPr>
            <a:picLocks noChangeAspect="1" noChangeArrowheads="1"/>
          </p:cNvPicPr>
          <p:nvPr/>
        </p:nvPicPr>
        <p:blipFill>
          <a:blip r:embed="rId2" cstate="print"/>
          <a:srcRect/>
          <a:stretch>
            <a:fillRect/>
          </a:stretch>
        </p:blipFill>
        <p:spPr bwMode="auto">
          <a:xfrm>
            <a:off x="0" y="6473825"/>
            <a:ext cx="1571625" cy="384175"/>
          </a:xfrm>
          <a:prstGeom prst="rect">
            <a:avLst/>
          </a:prstGeom>
          <a:noFill/>
          <a:ln w="9525">
            <a:noFill/>
            <a:miter lim="800000"/>
            <a:headEnd/>
            <a:tailEnd/>
          </a:ln>
        </p:spPr>
      </p:pic>
      <p:sp>
        <p:nvSpPr>
          <p:cNvPr id="8" name="TextBox 7"/>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4"/>
          <p:cNvSpPr txBox="1">
            <a:spLocks noChangeArrowheads="1"/>
          </p:cNvSpPr>
          <p:nvPr/>
        </p:nvSpPr>
        <p:spPr bwMode="auto">
          <a:xfrm>
            <a:off x="2057400" y="1828800"/>
            <a:ext cx="6324600" cy="457200"/>
          </a:xfrm>
          <a:prstGeom prst="rect">
            <a:avLst/>
          </a:prstGeom>
          <a:noFill/>
          <a:ln w="9525">
            <a:noFill/>
            <a:miter lim="800000"/>
            <a:headEnd/>
            <a:tailEnd/>
          </a:ln>
        </p:spPr>
        <p:txBody>
          <a:bodyPr>
            <a:spAutoFit/>
          </a:bodyPr>
          <a:lstStyle/>
          <a:p>
            <a:pPr>
              <a:spcBef>
                <a:spcPct val="50000"/>
              </a:spcBef>
            </a:pPr>
            <a:endParaRPr lang="en-US"/>
          </a:p>
        </p:txBody>
      </p:sp>
      <p:sp>
        <p:nvSpPr>
          <p:cNvPr id="28680" name="Text Box 8"/>
          <p:cNvSpPr txBox="1">
            <a:spLocks noChangeArrowheads="1"/>
          </p:cNvSpPr>
          <p:nvPr/>
        </p:nvSpPr>
        <p:spPr bwMode="auto">
          <a:xfrm>
            <a:off x="914400" y="1981200"/>
            <a:ext cx="7315200" cy="3557897"/>
          </a:xfrm>
          <a:prstGeom prst="rect">
            <a:avLst/>
          </a:prstGeom>
          <a:noFill/>
          <a:ln w="9525">
            <a:noFill/>
            <a:miter lim="800000"/>
            <a:headEnd/>
            <a:tailEnd/>
          </a:ln>
          <a:effectLst/>
        </p:spPr>
        <p:txBody>
          <a:bodyPr>
            <a:spAutoFit/>
          </a:bodyPr>
          <a:lstStyle/>
          <a:p>
            <a:pPr marL="342900" indent="-342900">
              <a:lnSpc>
                <a:spcPct val="90000"/>
              </a:lnSpc>
              <a:spcBef>
                <a:spcPct val="20000"/>
              </a:spcBef>
              <a:spcAft>
                <a:spcPts val="1200"/>
              </a:spcAft>
              <a:buFont typeface="Arial" pitchFamily="34" charset="0"/>
              <a:buChar char="•"/>
              <a:defRPr/>
            </a:pPr>
            <a:r>
              <a:rPr lang="en-US" sz="2400" dirty="0">
                <a:latin typeface="+mn-lt"/>
              </a:rPr>
              <a:t>Elimination of Special Disability Fund</a:t>
            </a:r>
          </a:p>
          <a:p>
            <a:pPr marL="342900" indent="-342900">
              <a:lnSpc>
                <a:spcPct val="90000"/>
              </a:lnSpc>
              <a:spcBef>
                <a:spcPct val="20000"/>
              </a:spcBef>
              <a:spcAft>
                <a:spcPts val="1200"/>
              </a:spcAft>
              <a:buFont typeface="Arial" pitchFamily="34" charset="0"/>
              <a:buChar char="•"/>
              <a:defRPr/>
            </a:pPr>
            <a:r>
              <a:rPr lang="en-US" sz="2400" dirty="0">
                <a:latin typeface="+mn-lt"/>
              </a:rPr>
              <a:t>Increase in Maximum Weekly Benefit</a:t>
            </a:r>
          </a:p>
          <a:p>
            <a:pPr marL="342900" indent="-342900">
              <a:lnSpc>
                <a:spcPct val="90000"/>
              </a:lnSpc>
              <a:spcBef>
                <a:spcPct val="20000"/>
              </a:spcBef>
              <a:spcAft>
                <a:spcPts val="1200"/>
              </a:spcAft>
              <a:buFont typeface="Arial" pitchFamily="34" charset="0"/>
              <a:buChar char="•"/>
              <a:defRPr/>
            </a:pPr>
            <a:r>
              <a:rPr lang="en-US" sz="2400" dirty="0">
                <a:latin typeface="+mn-lt"/>
              </a:rPr>
              <a:t>Caps on Permanent Partial Disability </a:t>
            </a:r>
            <a:r>
              <a:rPr lang="en-US" sz="2400" dirty="0" smtClean="0">
                <a:latin typeface="+mn-lt"/>
              </a:rPr>
              <a:t>Duration (PPD)</a:t>
            </a:r>
          </a:p>
          <a:p>
            <a:pPr marL="342900" indent="-342900">
              <a:lnSpc>
                <a:spcPct val="90000"/>
              </a:lnSpc>
              <a:spcBef>
                <a:spcPct val="20000"/>
              </a:spcBef>
              <a:spcAft>
                <a:spcPts val="1200"/>
              </a:spcAft>
              <a:buFont typeface="Arial" pitchFamily="34" charset="0"/>
              <a:buChar char="•"/>
              <a:defRPr/>
            </a:pPr>
            <a:r>
              <a:rPr lang="en-US" sz="2400" dirty="0" smtClean="0"/>
              <a:t>PPD Claims Into Aggregate Trust Fund</a:t>
            </a:r>
          </a:p>
          <a:p>
            <a:pPr marL="342900" indent="-342900">
              <a:lnSpc>
                <a:spcPct val="90000"/>
              </a:lnSpc>
              <a:spcBef>
                <a:spcPct val="20000"/>
              </a:spcBef>
              <a:spcAft>
                <a:spcPts val="1200"/>
              </a:spcAft>
              <a:buFont typeface="Arial" pitchFamily="34" charset="0"/>
              <a:buChar char="•"/>
              <a:defRPr/>
            </a:pPr>
            <a:r>
              <a:rPr lang="en-US" sz="2400" dirty="0" smtClean="0">
                <a:latin typeface="+mn-lt"/>
              </a:rPr>
              <a:t>Medical-Related </a:t>
            </a:r>
            <a:r>
              <a:rPr lang="en-US" sz="2400" dirty="0">
                <a:latin typeface="+mn-lt"/>
              </a:rPr>
              <a:t>Provisions</a:t>
            </a:r>
          </a:p>
          <a:p>
            <a:pPr marL="342900" indent="-342900">
              <a:lnSpc>
                <a:spcPct val="90000"/>
              </a:lnSpc>
              <a:spcBef>
                <a:spcPct val="20000"/>
              </a:spcBef>
              <a:spcAft>
                <a:spcPts val="1200"/>
              </a:spcAft>
              <a:buFont typeface="Arial" pitchFamily="34" charset="0"/>
              <a:buChar char="•"/>
              <a:defRPr/>
            </a:pPr>
            <a:r>
              <a:rPr lang="en-US" sz="2400" dirty="0" smtClean="0">
                <a:latin typeface="+mn-lt"/>
              </a:rPr>
              <a:t>System </a:t>
            </a:r>
            <a:r>
              <a:rPr lang="en-US" sz="2400" dirty="0">
                <a:latin typeface="+mn-lt"/>
              </a:rPr>
              <a:t>Improvements</a:t>
            </a:r>
          </a:p>
        </p:txBody>
      </p:sp>
      <p:sp>
        <p:nvSpPr>
          <p:cNvPr id="28681" name="Text Box 9"/>
          <p:cNvSpPr txBox="1">
            <a:spLocks noChangeArrowheads="1"/>
          </p:cNvSpPr>
          <p:nvPr/>
        </p:nvSpPr>
        <p:spPr bwMode="auto">
          <a:xfrm>
            <a:off x="2286000" y="4419600"/>
            <a:ext cx="4191000" cy="457200"/>
          </a:xfrm>
          <a:prstGeom prst="rect">
            <a:avLst/>
          </a:prstGeom>
          <a:noFill/>
          <a:ln w="9525">
            <a:noFill/>
            <a:miter lim="800000"/>
            <a:headEnd/>
            <a:tailEnd/>
          </a:ln>
        </p:spPr>
        <p:txBody>
          <a:bodyPr>
            <a:spAutoFit/>
          </a:bodyPr>
          <a:lstStyle/>
          <a:p>
            <a:pPr>
              <a:spcBef>
                <a:spcPct val="50000"/>
              </a:spcBef>
            </a:pPr>
            <a:r>
              <a:rPr lang="en-US"/>
              <a:t>  </a:t>
            </a:r>
          </a:p>
        </p:txBody>
      </p:sp>
      <p:sp>
        <p:nvSpPr>
          <p:cNvPr id="28682" name="Text Box 10"/>
          <p:cNvSpPr txBox="1">
            <a:spLocks noChangeArrowheads="1"/>
          </p:cNvSpPr>
          <p:nvPr/>
        </p:nvSpPr>
        <p:spPr bwMode="auto">
          <a:xfrm>
            <a:off x="1752600" y="5029200"/>
            <a:ext cx="5486400" cy="457200"/>
          </a:xfrm>
          <a:prstGeom prst="rect">
            <a:avLst/>
          </a:prstGeom>
          <a:noFill/>
          <a:ln w="9525">
            <a:noFill/>
            <a:miter lim="800000"/>
            <a:headEnd/>
            <a:tailEnd/>
          </a:ln>
        </p:spPr>
        <p:txBody>
          <a:bodyPr>
            <a:spAutoFit/>
          </a:bodyPr>
          <a:lstStyle/>
          <a:p>
            <a:pPr>
              <a:spcBef>
                <a:spcPct val="50000"/>
              </a:spcBef>
            </a:pPr>
            <a:r>
              <a:rPr lang="en-US"/>
              <a:t> </a:t>
            </a:r>
          </a:p>
        </p:txBody>
      </p:sp>
      <p:pic>
        <p:nvPicPr>
          <p:cNvPr id="5127" name="Picture 12" descr="nyc1b"/>
          <p:cNvPicPr>
            <a:picLocks noChangeAspect="1" noChangeArrowheads="1"/>
          </p:cNvPicPr>
          <p:nvPr/>
        </p:nvPicPr>
        <p:blipFill>
          <a:blip r:embed="rId3" cstate="print"/>
          <a:srcRect/>
          <a:stretch>
            <a:fillRect/>
          </a:stretch>
        </p:blipFill>
        <p:spPr bwMode="auto">
          <a:xfrm>
            <a:off x="228600" y="6324600"/>
            <a:ext cx="1571625" cy="384175"/>
          </a:xfrm>
          <a:prstGeom prst="rect">
            <a:avLst/>
          </a:prstGeom>
          <a:noFill/>
          <a:ln w="9525">
            <a:noFill/>
            <a:miter lim="800000"/>
            <a:headEnd/>
            <a:tailEnd/>
          </a:ln>
        </p:spPr>
      </p:pic>
      <p:sp>
        <p:nvSpPr>
          <p:cNvPr id="10" name="Title 1"/>
          <p:cNvSpPr>
            <a:spLocks noGrp="1"/>
          </p:cNvSpPr>
          <p:nvPr>
            <p:ph type="title"/>
          </p:nvPr>
        </p:nvSpPr>
        <p:spPr>
          <a:xfrm>
            <a:off x="609600" y="609600"/>
            <a:ext cx="8686800" cy="990600"/>
          </a:xfrm>
        </p:spPr>
        <p:txBody>
          <a:bodyPr>
            <a:noAutofit/>
          </a:bodyPr>
          <a:lstStyle/>
          <a:p>
            <a:r>
              <a:rPr lang="en-US" sz="3200" b="1" dirty="0" smtClean="0">
                <a:solidFill>
                  <a:srgbClr val="0070C0"/>
                </a:solidFill>
                <a:latin typeface="+mn-lt"/>
                <a:cs typeface="Arial" pitchFamily="34" charset="0"/>
              </a:rPr>
              <a:t>Major Components of the 2007 Reforms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81"/>
                                        </p:tgtEl>
                                        <p:attrNameLst>
                                          <p:attrName>style.visibility</p:attrName>
                                        </p:attrNameLst>
                                      </p:cBhvr>
                                      <p:to>
                                        <p:strVal val="visible"/>
                                      </p:to>
                                    </p:set>
                                    <p:anim calcmode="lin" valueType="num">
                                      <p:cBhvr additive="base">
                                        <p:cTn id="7" dur="500" fill="hold"/>
                                        <p:tgtEl>
                                          <p:spTgt spid="28681"/>
                                        </p:tgtEl>
                                        <p:attrNameLst>
                                          <p:attrName>ppt_x</p:attrName>
                                        </p:attrNameLst>
                                      </p:cBhvr>
                                      <p:tavLst>
                                        <p:tav tm="0">
                                          <p:val>
                                            <p:strVal val="0-#ppt_w/2"/>
                                          </p:val>
                                        </p:tav>
                                        <p:tav tm="100000">
                                          <p:val>
                                            <p:strVal val="#ppt_x"/>
                                          </p:val>
                                        </p:tav>
                                      </p:tavLst>
                                    </p:anim>
                                    <p:anim calcmode="lin" valueType="num">
                                      <p:cBhvr additive="base">
                                        <p:cTn id="8" dur="500" fill="hold"/>
                                        <p:tgtEl>
                                          <p:spTgt spid="2868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682"/>
                                        </p:tgtEl>
                                        <p:attrNameLst>
                                          <p:attrName>style.visibility</p:attrName>
                                        </p:attrNameLst>
                                      </p:cBhvr>
                                      <p:to>
                                        <p:strVal val="visible"/>
                                      </p:to>
                                    </p:set>
                                    <p:anim calcmode="lin" valueType="num">
                                      <p:cBhvr additive="base">
                                        <p:cTn id="13" dur="500" fill="hold"/>
                                        <p:tgtEl>
                                          <p:spTgt spid="28682"/>
                                        </p:tgtEl>
                                        <p:attrNameLst>
                                          <p:attrName>ppt_x</p:attrName>
                                        </p:attrNameLst>
                                      </p:cBhvr>
                                      <p:tavLst>
                                        <p:tav tm="0">
                                          <p:val>
                                            <p:strVal val="1+#ppt_w/2"/>
                                          </p:val>
                                        </p:tav>
                                        <p:tav tm="100000">
                                          <p:val>
                                            <p:strVal val="#ppt_x"/>
                                          </p:val>
                                        </p:tav>
                                      </p:tavLst>
                                    </p:anim>
                                    <p:anim calcmode="lin" valueType="num">
                                      <p:cBhvr additive="base">
                                        <p:cTn id="14" dur="500" fill="hold"/>
                                        <p:tgtEl>
                                          <p:spTgt spid="2868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680">
                                            <p:txEl>
                                              <p:pRg st="0" end="0"/>
                                            </p:txEl>
                                          </p:spTgt>
                                        </p:tgtEl>
                                        <p:attrNameLst>
                                          <p:attrName>style.visibility</p:attrName>
                                        </p:attrNameLst>
                                      </p:cBhvr>
                                      <p:to>
                                        <p:strVal val="visible"/>
                                      </p:to>
                                    </p:set>
                                    <p:anim calcmode="lin" valueType="num">
                                      <p:cBhvr additive="base">
                                        <p:cTn id="19" dur="500" fill="hold"/>
                                        <p:tgtEl>
                                          <p:spTgt spid="28680">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8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680">
                                            <p:txEl>
                                              <p:pRg st="1" end="1"/>
                                            </p:txEl>
                                          </p:spTgt>
                                        </p:tgtEl>
                                        <p:attrNameLst>
                                          <p:attrName>style.visibility</p:attrName>
                                        </p:attrNameLst>
                                      </p:cBhvr>
                                      <p:to>
                                        <p:strVal val="visible"/>
                                      </p:to>
                                    </p:set>
                                    <p:anim calcmode="lin" valueType="num">
                                      <p:cBhvr additive="base">
                                        <p:cTn id="25" dur="500" fill="hold"/>
                                        <p:tgtEl>
                                          <p:spTgt spid="28680">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868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680">
                                            <p:txEl>
                                              <p:pRg st="2" end="2"/>
                                            </p:txEl>
                                          </p:spTgt>
                                        </p:tgtEl>
                                        <p:attrNameLst>
                                          <p:attrName>style.visibility</p:attrName>
                                        </p:attrNameLst>
                                      </p:cBhvr>
                                      <p:to>
                                        <p:strVal val="visible"/>
                                      </p:to>
                                    </p:set>
                                    <p:anim calcmode="lin" valueType="num">
                                      <p:cBhvr additive="base">
                                        <p:cTn id="31" dur="500" fill="hold"/>
                                        <p:tgtEl>
                                          <p:spTgt spid="28680">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868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8680">
                                            <p:txEl>
                                              <p:pRg st="3" end="3"/>
                                            </p:txEl>
                                          </p:spTgt>
                                        </p:tgtEl>
                                        <p:attrNameLst>
                                          <p:attrName>style.visibility</p:attrName>
                                        </p:attrNameLst>
                                      </p:cBhvr>
                                      <p:to>
                                        <p:strVal val="visible"/>
                                      </p:to>
                                    </p:set>
                                    <p:anim calcmode="lin" valueType="num">
                                      <p:cBhvr additive="base">
                                        <p:cTn id="37" dur="500" fill="hold"/>
                                        <p:tgtEl>
                                          <p:spTgt spid="28680">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868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8680">
                                            <p:txEl>
                                              <p:pRg st="4" end="4"/>
                                            </p:txEl>
                                          </p:spTgt>
                                        </p:tgtEl>
                                        <p:attrNameLst>
                                          <p:attrName>style.visibility</p:attrName>
                                        </p:attrNameLst>
                                      </p:cBhvr>
                                      <p:to>
                                        <p:strVal val="visible"/>
                                      </p:to>
                                    </p:set>
                                    <p:anim calcmode="lin" valueType="num">
                                      <p:cBhvr additive="base">
                                        <p:cTn id="43" dur="500" fill="hold"/>
                                        <p:tgtEl>
                                          <p:spTgt spid="28680">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868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8680">
                                            <p:txEl>
                                              <p:pRg st="5" end="5"/>
                                            </p:txEl>
                                          </p:spTgt>
                                        </p:tgtEl>
                                        <p:attrNameLst>
                                          <p:attrName>style.visibility</p:attrName>
                                        </p:attrNameLst>
                                      </p:cBhvr>
                                      <p:to>
                                        <p:strVal val="visible"/>
                                      </p:to>
                                    </p:set>
                                    <p:anim calcmode="lin" valueType="num">
                                      <p:cBhvr additive="base">
                                        <p:cTn id="49" dur="500" fill="hold"/>
                                        <p:tgtEl>
                                          <p:spTgt spid="28680">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868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0" grpId="0" build="p"/>
      <p:bldP spid="28681" grpId="0"/>
      <p:bldP spid="2868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1143000"/>
            <a:ext cx="9144000" cy="533400"/>
          </a:xfrm>
        </p:spPr>
        <p:txBody>
          <a:bodyPr>
            <a:noAutofit/>
          </a:bodyPr>
          <a:lstStyle/>
          <a:p>
            <a:pPr algn="ctr"/>
            <a:r>
              <a:rPr lang="en-US" sz="2800" b="1" dirty="0" smtClean="0">
                <a:solidFill>
                  <a:srgbClr val="0070C0"/>
                </a:solidFill>
                <a:latin typeface="+mn-lt"/>
                <a:cs typeface="Arial" pitchFamily="34" charset="0"/>
              </a:rPr>
              <a:t>SDF &amp; Duration Cap Adjusted Indemnity </a:t>
            </a:r>
            <a:br>
              <a:rPr lang="en-US" sz="2800" b="1" dirty="0" smtClean="0">
                <a:solidFill>
                  <a:srgbClr val="0070C0"/>
                </a:solidFill>
                <a:latin typeface="+mn-lt"/>
                <a:cs typeface="Arial" pitchFamily="34" charset="0"/>
              </a:rPr>
            </a:br>
            <a:r>
              <a:rPr lang="en-US" sz="2800" b="1" dirty="0" smtClean="0">
                <a:solidFill>
                  <a:srgbClr val="0070C0"/>
                </a:solidFill>
                <a:latin typeface="+mn-lt"/>
                <a:cs typeface="Arial" pitchFamily="34" charset="0"/>
              </a:rPr>
              <a:t>Paid + Case Triangle</a:t>
            </a:r>
            <a:endParaRPr lang="en-US" sz="2800" b="1" dirty="0">
              <a:solidFill>
                <a:srgbClr val="0070C0"/>
              </a:solidFill>
              <a:latin typeface="+mn-lt"/>
              <a:cs typeface="Arial" pitchFamily="34" charset="0"/>
            </a:endParaRPr>
          </a:p>
        </p:txBody>
      </p:sp>
      <p:graphicFrame>
        <p:nvGraphicFramePr>
          <p:cNvPr id="8" name="Table 7"/>
          <p:cNvGraphicFramePr>
            <a:graphicFrameLocks noGrp="1"/>
          </p:cNvGraphicFramePr>
          <p:nvPr/>
        </p:nvGraphicFramePr>
        <p:xfrm>
          <a:off x="152398" y="1905000"/>
          <a:ext cx="8991602" cy="4429709"/>
        </p:xfrm>
        <a:graphic>
          <a:graphicData uri="http://schemas.openxmlformats.org/drawingml/2006/table">
            <a:tbl>
              <a:tblPr/>
              <a:tblGrid>
                <a:gridCol w="696830"/>
                <a:gridCol w="449197"/>
                <a:gridCol w="334017"/>
                <a:gridCol w="357055"/>
                <a:gridCol w="460714"/>
                <a:gridCol w="316741"/>
                <a:gridCol w="316741"/>
                <a:gridCol w="483749"/>
                <a:gridCol w="406964"/>
                <a:gridCol w="460714"/>
                <a:gridCol w="385848"/>
                <a:gridCol w="385848"/>
                <a:gridCol w="385848"/>
                <a:gridCol w="385848"/>
                <a:gridCol w="385848"/>
                <a:gridCol w="385848"/>
                <a:gridCol w="385848"/>
                <a:gridCol w="385848"/>
                <a:gridCol w="385848"/>
                <a:gridCol w="474248"/>
                <a:gridCol w="324323"/>
                <a:gridCol w="437677"/>
              </a:tblGrid>
              <a:tr h="199835">
                <a:tc gridSpan="5">
                  <a:txBody>
                    <a:bodyPr/>
                    <a:lstStyle/>
                    <a:p>
                      <a:pPr algn="l" fontAlgn="b"/>
                      <a:r>
                        <a:rPr lang="en-US" sz="900" b="1" i="0" u="none" strike="noStrike" dirty="0">
                          <a:solidFill>
                            <a:srgbClr val="000000"/>
                          </a:solidFill>
                          <a:latin typeface="+mj-lt"/>
                        </a:rPr>
                        <a:t>RESTATED TRIANGLE POST SDF ADJUSTMENT</a:t>
                      </a:r>
                    </a:p>
                  </a:txBody>
                  <a:tcPr marL="3867" marR="3867" marT="3867" marB="0" anchor="b">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99835">
                <a:tc gridSpan="5">
                  <a:txBody>
                    <a:bodyPr/>
                    <a:lstStyle/>
                    <a:p>
                      <a:pPr algn="l" fontAlgn="b"/>
                      <a:endParaRPr lang="en-US" sz="900" b="1" i="0" u="none" strike="noStrike" dirty="0">
                        <a:solidFill>
                          <a:srgbClr val="000000"/>
                        </a:solidFill>
                        <a:latin typeface="+mj-lt"/>
                      </a:endParaRPr>
                    </a:p>
                  </a:txBody>
                  <a:tcPr marL="3867" marR="3867" marT="3867" marB="0" anchor="b">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l"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l" fontAlgn="b"/>
                      <a:endParaRPr lang="en-US" sz="900" b="0" i="0" u="none" strike="noStrike" dirty="0">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1" i="0" u="sng" strike="noStrike" dirty="0">
                          <a:solidFill>
                            <a:srgbClr val="000000"/>
                          </a:solidFill>
                          <a:latin typeface="+mj-lt"/>
                        </a:rPr>
                        <a:t>PY</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dirty="0">
                          <a:solidFill>
                            <a:srgbClr val="000000"/>
                          </a:solidFill>
                          <a:latin typeface="+mj-lt"/>
                        </a:rPr>
                        <a:t>1/2</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2/3</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3/4</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4/5</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5/6</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6/7</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7/8</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8/9</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9/10</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10/11</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11/12</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12/13</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13/14</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14/15</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15/16</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16/17</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17/18</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18/19</a:t>
                      </a:r>
                    </a:p>
                  </a:txBody>
                  <a:tcPr marL="3867" marR="3867" marT="3867" marB="0" anchor="b">
                    <a:lnL>
                      <a:noFill/>
                    </a:lnL>
                    <a:lnR>
                      <a:noFill/>
                    </a:lnR>
                    <a:lnT>
                      <a:noFill/>
                    </a:lnT>
                    <a:lnB>
                      <a:noFill/>
                    </a:lnB>
                    <a:solidFill>
                      <a:srgbClr val="FFFFFF"/>
                    </a:solidFill>
                  </a:tcPr>
                </a:tc>
                <a:tc>
                  <a:txBody>
                    <a:bodyPr/>
                    <a:lstStyle/>
                    <a:p>
                      <a:pPr algn="ctr" fontAlgn="b"/>
                      <a:r>
                        <a:rPr lang="en-US" sz="900" b="1" i="0" u="sng" strike="noStrike">
                          <a:solidFill>
                            <a:srgbClr val="000000"/>
                          </a:solidFill>
                          <a:latin typeface="+mj-lt"/>
                        </a:rPr>
                        <a:t>19/ULT</a:t>
                      </a:r>
                    </a:p>
                  </a:txBody>
                  <a:tcPr marL="3867" marR="3867" marT="3867" marB="0" anchor="b">
                    <a:lnL>
                      <a:noFill/>
                    </a:lnL>
                    <a:lnR>
                      <a:noFill/>
                    </a:lnR>
                    <a:lnT>
                      <a:noFill/>
                    </a:lnT>
                    <a:lnB>
                      <a:noFill/>
                    </a:lnB>
                    <a:solidFill>
                      <a:srgbClr val="FFFFFF"/>
                    </a:solidFill>
                  </a:tcPr>
                </a:tc>
                <a:tc>
                  <a:txBody>
                    <a:bodyPr/>
                    <a:lstStyle/>
                    <a:p>
                      <a:pPr algn="ctr" fontAlgn="b"/>
                      <a:endParaRPr lang="en-US" sz="900" b="1" i="0" u="sng"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1" i="0" u="sng"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dirty="0">
                          <a:solidFill>
                            <a:srgbClr val="000000"/>
                          </a:solidFill>
                          <a:latin typeface="+mj-lt"/>
                        </a:rPr>
                        <a:t>% Cases </a:t>
                      </a:r>
                      <a:r>
                        <a:rPr lang="en-US" sz="900" b="0" i="0" u="none" strike="noStrike" dirty="0" smtClean="0">
                          <a:solidFill>
                            <a:srgbClr val="000000"/>
                          </a:solidFill>
                          <a:latin typeface="+mj-lt"/>
                        </a:rPr>
                        <a:t>affected</a:t>
                      </a:r>
                      <a:endParaRPr lang="en-US" sz="900" b="0" i="0" u="none" strike="noStrike" dirty="0">
                        <a:solidFill>
                          <a:srgbClr val="000000"/>
                        </a:solidFill>
                        <a:latin typeface="+mj-lt"/>
                      </a:endParaRP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4.4%</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12.5%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27.6%</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44.3%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60.1%</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74.9%</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84.2%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90.3%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94.2%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96.6%</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98.2%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99.1%</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100.0%</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100.0%</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100.0%</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100.0%</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100.0%</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100.0%</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100.0%</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dirty="0">
                          <a:solidFill>
                            <a:srgbClr val="000000"/>
                          </a:solidFill>
                          <a:latin typeface="+mj-lt"/>
                        </a:rPr>
                        <a:t>1991</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1.028</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1992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1.014</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1.026</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1993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1.014</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1.026</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1994</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1.016</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1.024</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1995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1.026</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1996</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1997</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1.011</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1998</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1.011</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1999</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1.014</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1.014</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2000</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1.021</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1.014</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2001</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1.026</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1.019</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1.020</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1.014</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dirty="0">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2002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1.016</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1.019</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2003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1.031</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1.020</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1.024</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1.018</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2004</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1.062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1.036</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1.025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1.016</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2005</a:t>
                      </a:r>
                    </a:p>
                  </a:txBody>
                  <a:tcPr marL="3867" marR="3867" marT="3867"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1.071</a:t>
                      </a:r>
                    </a:p>
                  </a:txBody>
                  <a:tcPr marL="3867" marR="3867" marT="3867"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1.036</a:t>
                      </a:r>
                    </a:p>
                  </a:txBody>
                  <a:tcPr marL="3867" marR="3867" marT="3867"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1.027</a:t>
                      </a:r>
                    </a:p>
                  </a:txBody>
                  <a:tcPr marL="3867" marR="3867" marT="3867"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1.022</a:t>
                      </a:r>
                    </a:p>
                  </a:txBody>
                  <a:tcPr marL="3867" marR="3867" marT="3867"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1.017</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2006</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1.109</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1.057</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1.063</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1.027</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1.020</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2007</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1.226</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1.109</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1.051</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1.038</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1.012</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2008</a:t>
                      </a:r>
                    </a:p>
                  </a:txBody>
                  <a:tcPr marL="3867" marR="3867" marT="386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mj-lt"/>
                        </a:rPr>
                        <a:t>1.451</a:t>
                      </a:r>
                    </a:p>
                  </a:txBody>
                  <a:tcPr marL="3867" marR="3867" marT="386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mj-lt"/>
                        </a:rPr>
                        <a:t>1.249</a:t>
                      </a:r>
                    </a:p>
                  </a:txBody>
                  <a:tcPr marL="3867" marR="3867" marT="386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mj-lt"/>
                        </a:rPr>
                        <a:t>1.114</a:t>
                      </a:r>
                    </a:p>
                  </a:txBody>
                  <a:tcPr marL="3867" marR="3867" marT="386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mj-lt"/>
                        </a:rPr>
                        <a:t>1.043</a:t>
                      </a:r>
                    </a:p>
                  </a:txBody>
                  <a:tcPr marL="3867" marR="3867" marT="386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mj-lt"/>
                        </a:rPr>
                        <a:t>1.023</a:t>
                      </a:r>
                    </a:p>
                  </a:txBody>
                  <a:tcPr marL="3867" marR="3867" marT="386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2009</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1.526</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1.200</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1.115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1.035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2010</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1.509</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1.219</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1.089</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a:solidFill>
                            <a:srgbClr val="000000"/>
                          </a:solidFill>
                          <a:latin typeface="+mj-lt"/>
                        </a:rPr>
                        <a:t>2011</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1.513</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1.207</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r>
              <a:tr h="163124">
                <a:tc>
                  <a:txBody>
                    <a:bodyPr/>
                    <a:lstStyle/>
                    <a:p>
                      <a:pPr algn="ctr" fontAlgn="b"/>
                      <a:r>
                        <a:rPr lang="en-US" sz="900" b="0" i="0" u="none" strike="noStrike" dirty="0">
                          <a:solidFill>
                            <a:srgbClr val="000000"/>
                          </a:solidFill>
                          <a:latin typeface="+mj-lt"/>
                        </a:rPr>
                        <a:t>2012</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1.495</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r>
                        <a:rPr lang="en-US" sz="900" b="0" i="0" u="none" strike="noStrike">
                          <a:solidFill>
                            <a:srgbClr val="000000"/>
                          </a:solidFill>
                          <a:latin typeface="+mj-lt"/>
                        </a:rPr>
                        <a:t> </a:t>
                      </a:r>
                    </a:p>
                  </a:txBody>
                  <a:tcPr marL="3867" marR="3867" marT="3867" marB="0" anchor="b">
                    <a:lnL>
                      <a:noFill/>
                    </a:lnL>
                    <a:lnR>
                      <a:noFill/>
                    </a:lnR>
                    <a:lnT>
                      <a:noFill/>
                    </a:lnT>
                    <a:lnB>
                      <a:noFill/>
                    </a:lnB>
                    <a:solidFill>
                      <a:srgbClr val="FFFFFF"/>
                    </a:solidFill>
                  </a:tcPr>
                </a:tc>
                <a:tc>
                  <a:txBody>
                    <a:bodyPr/>
                    <a:lstStyle/>
                    <a:p>
                      <a:pPr algn="ctr" fontAlgn="b"/>
                      <a:endParaRPr lang="en-US" sz="900" b="0" i="0" u="none" strike="noStrike">
                        <a:solidFill>
                          <a:srgbClr val="000000"/>
                        </a:solidFill>
                        <a:latin typeface="+mj-lt"/>
                      </a:endParaRPr>
                    </a:p>
                  </a:txBody>
                  <a:tcPr marL="3867" marR="3867" marT="3867" marB="0" anchor="b">
                    <a:lnL>
                      <a:noFill/>
                    </a:lnL>
                    <a:lnR>
                      <a:noFill/>
                    </a:lnR>
                    <a:lnT>
                      <a:noFill/>
                    </a:lnT>
                    <a:lnB>
                      <a:noFill/>
                    </a:lnB>
                  </a:tcPr>
                </a:tc>
                <a:tc>
                  <a:txBody>
                    <a:bodyPr/>
                    <a:lstStyle/>
                    <a:p>
                      <a:pPr algn="ctr" fontAlgn="b"/>
                      <a:endParaRPr lang="en-US" sz="900" b="0" i="0" u="none" strike="noStrike" dirty="0">
                        <a:solidFill>
                          <a:srgbClr val="000000"/>
                        </a:solidFill>
                        <a:latin typeface="+mj-lt"/>
                      </a:endParaRPr>
                    </a:p>
                  </a:txBody>
                  <a:tcPr marL="3867" marR="3867" marT="3867" marB="0" anchor="b">
                    <a:lnL>
                      <a:noFill/>
                    </a:lnL>
                    <a:lnR>
                      <a:noFill/>
                    </a:lnR>
                    <a:lnT>
                      <a:noFill/>
                    </a:lnT>
                    <a:lnB>
                      <a:noFill/>
                    </a:lnB>
                  </a:tcPr>
                </a:tc>
              </a:tr>
            </a:tbl>
          </a:graphicData>
        </a:graphic>
      </p:graphicFrame>
      <p:pic>
        <p:nvPicPr>
          <p:cNvPr id="7" name="Picture 12" descr="nyc1b"/>
          <p:cNvPicPr>
            <a:picLocks noChangeAspect="1" noChangeArrowheads="1"/>
          </p:cNvPicPr>
          <p:nvPr/>
        </p:nvPicPr>
        <p:blipFill>
          <a:blip r:embed="rId2" cstate="print"/>
          <a:srcRect/>
          <a:stretch>
            <a:fillRect/>
          </a:stretch>
        </p:blipFill>
        <p:spPr bwMode="auto">
          <a:xfrm>
            <a:off x="0" y="6473825"/>
            <a:ext cx="1571625" cy="384175"/>
          </a:xfrm>
          <a:prstGeom prst="rect">
            <a:avLst/>
          </a:prstGeom>
          <a:noFill/>
          <a:ln w="9525">
            <a:noFill/>
            <a:miter lim="800000"/>
            <a:headEnd/>
            <a:tailEnd/>
          </a:ln>
        </p:spPr>
      </p:pic>
      <p:sp>
        <p:nvSpPr>
          <p:cNvPr id="9" name="TextBox 8"/>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8600" y="914400"/>
            <a:ext cx="8915400" cy="792162"/>
          </a:xfrm>
        </p:spPr>
        <p:txBody>
          <a:bodyPr>
            <a:noAutofit/>
          </a:bodyPr>
          <a:lstStyle/>
          <a:p>
            <a:pPr algn="ctr"/>
            <a:r>
              <a:rPr lang="en-US" sz="2800" b="1" dirty="0" smtClean="0">
                <a:solidFill>
                  <a:srgbClr val="0070C0"/>
                </a:solidFill>
                <a:latin typeface="+mn-lt"/>
                <a:cs typeface="Arial" pitchFamily="34" charset="0"/>
              </a:rPr>
              <a:t>SDF </a:t>
            </a:r>
            <a:r>
              <a:rPr lang="en-US" sz="3200" b="1" dirty="0" smtClean="0">
                <a:solidFill>
                  <a:srgbClr val="0070C0"/>
                </a:solidFill>
                <a:latin typeface="+mn-lt"/>
                <a:cs typeface="Arial" pitchFamily="34" charset="0"/>
              </a:rPr>
              <a:t>Impact</a:t>
            </a:r>
            <a:r>
              <a:rPr lang="en-US" sz="2800" b="1" dirty="0" smtClean="0">
                <a:solidFill>
                  <a:srgbClr val="0070C0"/>
                </a:solidFill>
                <a:latin typeface="+mn-lt"/>
                <a:cs typeface="Arial" pitchFamily="34" charset="0"/>
              </a:rPr>
              <a:t> of 16.4% Is Then Maintained</a:t>
            </a:r>
            <a:r>
              <a:rPr lang="en-US" sz="2800" b="1" dirty="0" smtClean="0">
                <a:solidFill>
                  <a:srgbClr val="0070C0"/>
                </a:solidFill>
                <a:cs typeface="Arial" pitchFamily="34" charset="0"/>
              </a:rPr>
              <a:t> </a:t>
            </a:r>
            <a:endParaRPr lang="en-US" sz="2800" b="1" dirty="0">
              <a:solidFill>
                <a:srgbClr val="0070C0"/>
              </a:solidFill>
              <a:latin typeface="+mn-lt"/>
              <a:cs typeface="Arial" pitchFamily="34" charset="0"/>
            </a:endParaRPr>
          </a:p>
        </p:txBody>
      </p:sp>
      <p:graphicFrame>
        <p:nvGraphicFramePr>
          <p:cNvPr id="8" name="Table 7"/>
          <p:cNvGraphicFramePr>
            <a:graphicFrameLocks noGrp="1"/>
          </p:cNvGraphicFramePr>
          <p:nvPr/>
        </p:nvGraphicFramePr>
        <p:xfrm>
          <a:off x="1066800" y="1905000"/>
          <a:ext cx="7086600" cy="3639716"/>
        </p:xfrm>
        <a:graphic>
          <a:graphicData uri="http://schemas.openxmlformats.org/drawingml/2006/table">
            <a:tbl>
              <a:tblPr/>
              <a:tblGrid>
                <a:gridCol w="914400"/>
                <a:gridCol w="5319542"/>
                <a:gridCol w="852658"/>
              </a:tblGrid>
              <a:tr h="565957">
                <a:tc>
                  <a:txBody>
                    <a:bodyPr/>
                    <a:lstStyle/>
                    <a:p>
                      <a:pPr algn="ctr" fontAlgn="b"/>
                      <a:r>
                        <a:rPr lang="en-US" sz="1300" b="0" i="0" u="none" strike="noStrike" dirty="0">
                          <a:solidFill>
                            <a:srgbClr val="000000"/>
                          </a:solidFill>
                          <a:latin typeface="+mj-lt"/>
                        </a:rPr>
                        <a:t>(1)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smtClean="0">
                          <a:solidFill>
                            <a:srgbClr val="000000"/>
                          </a:solidFill>
                          <a:latin typeface="+mj-lt"/>
                        </a:rPr>
                        <a:t>Restated 1</a:t>
                      </a:r>
                      <a:r>
                        <a:rPr lang="en-US" sz="1300" b="0" i="0" u="none" strike="noStrike" baseline="30000" dirty="0" smtClean="0">
                          <a:solidFill>
                            <a:srgbClr val="000000"/>
                          </a:solidFill>
                          <a:latin typeface="+mj-lt"/>
                        </a:rPr>
                        <a:t>st</a:t>
                      </a:r>
                      <a:r>
                        <a:rPr lang="en-US" sz="1300" b="0" i="0" u="none" strike="noStrike" dirty="0" smtClean="0">
                          <a:solidFill>
                            <a:srgbClr val="000000"/>
                          </a:solidFill>
                          <a:latin typeface="+mj-lt"/>
                        </a:rPr>
                        <a:t> to 19</a:t>
                      </a:r>
                      <a:r>
                        <a:rPr lang="en-US" sz="1300" b="0" i="0" u="none" strike="noStrike" baseline="30000" dirty="0" smtClean="0">
                          <a:solidFill>
                            <a:srgbClr val="000000"/>
                          </a:solidFill>
                          <a:latin typeface="+mj-lt"/>
                        </a:rPr>
                        <a:t>th</a:t>
                      </a:r>
                      <a:r>
                        <a:rPr lang="en-US" sz="1300" b="0" i="0" u="none" strike="noStrike" baseline="0" dirty="0" smtClean="0">
                          <a:solidFill>
                            <a:srgbClr val="000000"/>
                          </a:solidFill>
                          <a:latin typeface="+mj-lt"/>
                        </a:rPr>
                        <a:t> development factor post Duration Cap adjustment</a:t>
                      </a:r>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2.382</a:t>
                      </a:r>
                      <a:endParaRPr lang="en-US" sz="13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424643">
                <a:tc>
                  <a:txBody>
                    <a:bodyPr/>
                    <a:lstStyle/>
                    <a:p>
                      <a:pPr algn="ctr" fontAlgn="b"/>
                      <a:r>
                        <a:rPr lang="en-US" sz="1300" b="0" i="0" u="none" strike="noStrike" dirty="0">
                          <a:solidFill>
                            <a:srgbClr val="000000"/>
                          </a:solidFill>
                          <a:latin typeface="+mj-lt"/>
                        </a:rPr>
                        <a:t>(2)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smtClean="0">
                          <a:solidFill>
                            <a:srgbClr val="000000"/>
                          </a:solidFill>
                          <a:latin typeface="+mj-lt"/>
                        </a:rPr>
                        <a:t>Restated 1</a:t>
                      </a:r>
                      <a:r>
                        <a:rPr lang="en-US" sz="1300" b="0" i="0" u="none" strike="noStrike" baseline="30000" dirty="0" smtClean="0">
                          <a:solidFill>
                            <a:srgbClr val="000000"/>
                          </a:solidFill>
                          <a:latin typeface="+mj-lt"/>
                        </a:rPr>
                        <a:t>st</a:t>
                      </a:r>
                      <a:r>
                        <a:rPr lang="en-US" sz="1300" b="0" i="0" u="none" strike="noStrike" dirty="0" smtClean="0">
                          <a:solidFill>
                            <a:srgbClr val="000000"/>
                          </a:solidFill>
                          <a:latin typeface="+mj-lt"/>
                        </a:rPr>
                        <a:t> to 19</a:t>
                      </a:r>
                      <a:r>
                        <a:rPr lang="en-US" sz="1300" b="0" i="0" u="none" strike="noStrike" baseline="30000" dirty="0" smtClean="0">
                          <a:solidFill>
                            <a:srgbClr val="000000"/>
                          </a:solidFill>
                          <a:latin typeface="+mj-lt"/>
                        </a:rPr>
                        <a:t>th</a:t>
                      </a:r>
                      <a:r>
                        <a:rPr lang="en-US" sz="1300" b="0" i="0" u="none" strike="noStrike" baseline="0" dirty="0" smtClean="0">
                          <a:solidFill>
                            <a:srgbClr val="000000"/>
                          </a:solidFill>
                          <a:latin typeface="+mj-lt"/>
                        </a:rPr>
                        <a:t> development factor post Duration Cap &amp; SDF adjustments</a:t>
                      </a:r>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2.741</a:t>
                      </a:r>
                      <a:endParaRPr lang="en-US" sz="13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6029">
                <a:tc>
                  <a:txBody>
                    <a:bodyPr/>
                    <a:lstStyle/>
                    <a:p>
                      <a:pPr algn="ctr" fontAlgn="b"/>
                      <a:r>
                        <a:rPr lang="en-US" sz="1300" b="0" i="0" u="none" strike="noStrike" dirty="0">
                          <a:solidFill>
                            <a:srgbClr val="000000"/>
                          </a:solidFill>
                          <a:latin typeface="+mj-lt"/>
                        </a:rPr>
                        <a:t>(3)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smtClean="0">
                          <a:solidFill>
                            <a:srgbClr val="000000"/>
                          </a:solidFill>
                          <a:latin typeface="+mj-lt"/>
                        </a:rPr>
                        <a:t>Adjustment factor</a:t>
                      </a:r>
                      <a:r>
                        <a:rPr lang="en-US" sz="1300" b="0" i="0" u="none" strike="noStrike" baseline="0" dirty="0" smtClean="0">
                          <a:solidFill>
                            <a:srgbClr val="000000"/>
                          </a:solidFill>
                          <a:latin typeface="+mj-lt"/>
                        </a:rPr>
                        <a:t> for </a:t>
                      </a:r>
                      <a:r>
                        <a:rPr lang="en-US" sz="1300" b="0" i="0" u="none" strike="noStrike" dirty="0" smtClean="0">
                          <a:solidFill>
                            <a:srgbClr val="000000"/>
                          </a:solidFill>
                          <a:latin typeface="+mj-lt"/>
                        </a:rPr>
                        <a:t>1</a:t>
                      </a:r>
                      <a:r>
                        <a:rPr lang="en-US" sz="1300" b="0" i="0" u="none" strike="noStrike" baseline="30000" dirty="0" smtClean="0">
                          <a:solidFill>
                            <a:srgbClr val="000000"/>
                          </a:solidFill>
                          <a:latin typeface="+mj-lt"/>
                        </a:rPr>
                        <a:t>st</a:t>
                      </a:r>
                      <a:r>
                        <a:rPr lang="en-US" sz="1300" b="0" i="0" u="none" strike="noStrike" dirty="0" smtClean="0">
                          <a:solidFill>
                            <a:srgbClr val="000000"/>
                          </a:solidFill>
                          <a:latin typeface="+mj-lt"/>
                        </a:rPr>
                        <a:t> to 19</a:t>
                      </a:r>
                      <a:r>
                        <a:rPr lang="en-US" sz="1300" b="0" i="0" u="none" strike="noStrike" baseline="30000" dirty="0" smtClean="0">
                          <a:solidFill>
                            <a:srgbClr val="000000"/>
                          </a:solidFill>
                          <a:latin typeface="+mj-lt"/>
                        </a:rPr>
                        <a:t>th</a:t>
                      </a:r>
                      <a:r>
                        <a:rPr lang="en-US" sz="1300" b="0" i="0" u="none" strike="noStrike" baseline="0" dirty="0" smtClean="0">
                          <a:solidFill>
                            <a:srgbClr val="000000"/>
                          </a:solidFill>
                          <a:latin typeface="+mj-lt"/>
                        </a:rPr>
                        <a:t>  </a:t>
                      </a:r>
                      <a:r>
                        <a:rPr lang="en-US" sz="1300" b="0" i="0" u="none" strike="noStrike" dirty="0" smtClean="0">
                          <a:solidFill>
                            <a:srgbClr val="000000"/>
                          </a:solidFill>
                          <a:latin typeface="+mj-lt"/>
                        </a:rPr>
                        <a:t>(2)/(1)</a:t>
                      </a:r>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1.151</a:t>
                      </a:r>
                      <a:endParaRPr lang="en-US" sz="13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8371">
                <a:tc>
                  <a:txBody>
                    <a:bodyPr/>
                    <a:lstStyle/>
                    <a:p>
                      <a:pPr algn="ctr" fontAlgn="b"/>
                      <a:r>
                        <a:rPr lang="en-US" sz="1300" b="0" i="0" u="none" strike="noStrike" dirty="0">
                          <a:solidFill>
                            <a:srgbClr val="000000"/>
                          </a:solidFill>
                          <a:latin typeface="+mj-lt"/>
                        </a:rPr>
                        <a:t>(4)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smtClean="0">
                          <a:solidFill>
                            <a:srgbClr val="000000"/>
                          </a:solidFill>
                          <a:latin typeface="+mj-lt"/>
                        </a:rPr>
                        <a:t>Restated 19</a:t>
                      </a:r>
                      <a:r>
                        <a:rPr lang="en-US" sz="1300" b="0" i="0" u="none" strike="noStrike" baseline="30000" dirty="0" smtClean="0">
                          <a:solidFill>
                            <a:srgbClr val="000000"/>
                          </a:solidFill>
                          <a:latin typeface="+mj-lt"/>
                        </a:rPr>
                        <a:t>th</a:t>
                      </a:r>
                      <a:r>
                        <a:rPr lang="en-US" sz="1300" b="0" i="0" u="none" strike="noStrike" baseline="0" dirty="0" smtClean="0">
                          <a:solidFill>
                            <a:srgbClr val="000000"/>
                          </a:solidFill>
                          <a:latin typeface="+mj-lt"/>
                        </a:rPr>
                        <a:t>  to ultimate factor post Duration Cap adjustment</a:t>
                      </a:r>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1.015</a:t>
                      </a:r>
                      <a:endParaRPr lang="en-US" sz="13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388">
                <a:tc>
                  <a:txBody>
                    <a:bodyPr/>
                    <a:lstStyle/>
                    <a:p>
                      <a:pPr algn="ctr" fontAlgn="b"/>
                      <a:r>
                        <a:rPr lang="en-US" sz="1300" b="0" i="0" u="none" strike="noStrike" dirty="0">
                          <a:solidFill>
                            <a:srgbClr val="000000"/>
                          </a:solidFill>
                          <a:latin typeface="+mj-lt"/>
                        </a:rPr>
                        <a:t>(5)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smtClean="0">
                          <a:solidFill>
                            <a:srgbClr val="000000"/>
                          </a:solidFill>
                          <a:latin typeface="+mj-lt"/>
                        </a:rPr>
                        <a:t>Restated 19</a:t>
                      </a:r>
                      <a:r>
                        <a:rPr lang="en-US" sz="1300" b="0" i="0" u="none" strike="noStrike" baseline="30000" dirty="0" smtClean="0">
                          <a:solidFill>
                            <a:srgbClr val="000000"/>
                          </a:solidFill>
                          <a:latin typeface="+mj-lt"/>
                        </a:rPr>
                        <a:t>th</a:t>
                      </a:r>
                      <a:r>
                        <a:rPr lang="en-US" sz="1300" b="0" i="0" u="none" strike="noStrike" baseline="0" dirty="0" smtClean="0">
                          <a:solidFill>
                            <a:srgbClr val="000000"/>
                          </a:solidFill>
                          <a:latin typeface="+mj-lt"/>
                        </a:rPr>
                        <a:t>  to ultimate factor post Duration Cap &amp; SDF adjustments</a:t>
                      </a:r>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1.026</a:t>
                      </a:r>
                      <a:endParaRPr lang="en-US" sz="13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3774">
                <a:tc>
                  <a:txBody>
                    <a:bodyPr/>
                    <a:lstStyle/>
                    <a:p>
                      <a:pPr algn="ctr" fontAlgn="b"/>
                      <a:r>
                        <a:rPr lang="en-US" sz="1300" b="0" i="0" u="none" strike="noStrike" dirty="0">
                          <a:solidFill>
                            <a:srgbClr val="000000"/>
                          </a:solidFill>
                          <a:latin typeface="+mj-lt"/>
                        </a:rPr>
                        <a:t>(6)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smtClean="0">
                          <a:solidFill>
                            <a:srgbClr val="000000"/>
                          </a:solidFill>
                          <a:latin typeface="+mj-lt"/>
                        </a:rPr>
                        <a:t>Adjustment factor</a:t>
                      </a:r>
                      <a:r>
                        <a:rPr lang="en-US" sz="1300" b="0" i="0" u="none" strike="noStrike" baseline="0" dirty="0" smtClean="0">
                          <a:solidFill>
                            <a:srgbClr val="000000"/>
                          </a:solidFill>
                          <a:latin typeface="+mj-lt"/>
                        </a:rPr>
                        <a:t> for </a:t>
                      </a:r>
                      <a:r>
                        <a:rPr lang="en-US" sz="1300" b="0" i="0" u="none" strike="noStrike" dirty="0" smtClean="0">
                          <a:solidFill>
                            <a:srgbClr val="000000"/>
                          </a:solidFill>
                          <a:latin typeface="+mj-lt"/>
                        </a:rPr>
                        <a:t>19</a:t>
                      </a:r>
                      <a:r>
                        <a:rPr lang="en-US" sz="1300" b="0" i="0" u="none" strike="noStrike" baseline="30000" dirty="0" smtClean="0">
                          <a:solidFill>
                            <a:srgbClr val="000000"/>
                          </a:solidFill>
                          <a:latin typeface="+mj-lt"/>
                        </a:rPr>
                        <a:t>th</a:t>
                      </a:r>
                      <a:r>
                        <a:rPr lang="en-US" sz="1300" b="0" i="0" u="none" strike="noStrike" baseline="0" dirty="0" smtClean="0">
                          <a:solidFill>
                            <a:srgbClr val="000000"/>
                          </a:solidFill>
                          <a:latin typeface="+mj-lt"/>
                        </a:rPr>
                        <a:t>  to ultimate </a:t>
                      </a:r>
                      <a:r>
                        <a:rPr lang="en-US" sz="1300" b="0" i="0" u="none" strike="noStrike" dirty="0" smtClean="0">
                          <a:solidFill>
                            <a:srgbClr val="000000"/>
                          </a:solidFill>
                          <a:latin typeface="+mj-lt"/>
                        </a:rPr>
                        <a:t>(5)/(4)</a:t>
                      </a:r>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 1.011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277">
                <a:tc>
                  <a:txBody>
                    <a:bodyPr/>
                    <a:lstStyle/>
                    <a:p>
                      <a:pPr algn="ctr" fontAlgn="b"/>
                      <a:r>
                        <a:rPr lang="en-US" sz="1300" b="0" i="0" u="none" strike="noStrike" dirty="0" smtClean="0">
                          <a:solidFill>
                            <a:srgbClr val="000000"/>
                          </a:solidFill>
                          <a:latin typeface="+mj-lt"/>
                        </a:rPr>
                        <a:t>(7)</a:t>
                      </a:r>
                      <a:endParaRPr lang="en-US" sz="1300" b="0" i="0" u="none" strike="noStrike" dirty="0">
                        <a:solidFill>
                          <a:srgbClr val="000000"/>
                        </a:solidFill>
                        <a:latin typeface="+mj-lt"/>
                      </a:endParaRP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300" b="0" i="0" u="none" strike="noStrike" dirty="0" smtClean="0">
                          <a:solidFill>
                            <a:srgbClr val="000000"/>
                          </a:solidFill>
                          <a:latin typeface="+mj-lt"/>
                        </a:rPr>
                        <a:t>Total</a:t>
                      </a:r>
                      <a:r>
                        <a:rPr lang="en-US" sz="1300" b="0" i="0" u="none" strike="noStrike" baseline="0" dirty="0" smtClean="0">
                          <a:solidFill>
                            <a:srgbClr val="000000"/>
                          </a:solidFill>
                          <a:latin typeface="+mj-lt"/>
                        </a:rPr>
                        <a:t> development adjustment factor </a:t>
                      </a:r>
                      <a:r>
                        <a:rPr lang="en-US" sz="1300" b="0" i="0" u="none" strike="noStrike" dirty="0" smtClean="0">
                          <a:solidFill>
                            <a:srgbClr val="000000"/>
                          </a:solidFill>
                          <a:latin typeface="+mj-lt"/>
                        </a:rPr>
                        <a:t>(3)x(6)</a:t>
                      </a:r>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dirty="0" smtClean="0">
                          <a:solidFill>
                            <a:srgbClr val="000000"/>
                          </a:solidFill>
                          <a:latin typeface="+mj-lt"/>
                        </a:rPr>
                        <a:t>1.164</a:t>
                      </a:r>
                      <a:endParaRPr lang="en-US" sz="1300" b="0"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454277">
                <a:tc>
                  <a:txBody>
                    <a:bodyPr/>
                    <a:lstStyle/>
                    <a:p>
                      <a:pPr algn="ctr" fontAlgn="b"/>
                      <a:endParaRPr lang="en-US" sz="1300" b="0" i="0" u="none" strike="noStrike" dirty="0">
                        <a:solidFill>
                          <a:srgbClr val="000000"/>
                        </a:solidFill>
                        <a:latin typeface="+mj-lt"/>
                      </a:endParaRPr>
                    </a:p>
                  </a:txBody>
                  <a:tcPr marL="9525" marR="9525" marT="9525" marB="0" anchor="ctr" anchorCtr="1">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300" b="0" i="0" u="none" strike="noStrike" dirty="0">
                        <a:solidFill>
                          <a:srgbClr val="000000"/>
                        </a:solidFill>
                        <a:latin typeface="+mj-lt"/>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dirty="0" smtClean="0">
                          <a:solidFill>
                            <a:srgbClr val="000000"/>
                          </a:solidFill>
                          <a:latin typeface="+mj-lt"/>
                        </a:rPr>
                        <a:t>16.4%</a:t>
                      </a:r>
                      <a:endParaRPr lang="en-US" sz="1300" b="1" i="0" u="none" strike="noStrike" dirty="0">
                        <a:solidFill>
                          <a:srgbClr val="000000"/>
                        </a:solidFill>
                        <a:latin typeface="+mj-lt"/>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pic>
        <p:nvPicPr>
          <p:cNvPr id="9"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
        <p:nvSpPr>
          <p:cNvPr id="5" name="TextBox 4"/>
          <p:cNvSpPr txBox="1"/>
          <p:nvPr/>
        </p:nvSpPr>
        <p:spPr>
          <a:xfrm>
            <a:off x="5867400" y="6172200"/>
            <a:ext cx="3124200" cy="461665"/>
          </a:xfrm>
          <a:prstGeom prst="rect">
            <a:avLst/>
          </a:prstGeom>
          <a:noFill/>
        </p:spPr>
        <p:txBody>
          <a:bodyPr wrap="square" rtlCol="0">
            <a:spAutoFit/>
          </a:bodyPr>
          <a:lstStyle/>
          <a:p>
            <a:r>
              <a:rPr lang="en-US" sz="1200" dirty="0" smtClean="0"/>
              <a:t>Note: Numbers shown in this exhibit  </a:t>
            </a:r>
            <a:r>
              <a:rPr lang="en-US" sz="1200" dirty="0" smtClean="0"/>
              <a:t>are for illustration purposes only</a:t>
            </a:r>
            <a:endParaRPr lang="en-US" sz="1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4"/>
          <p:cNvSpPr txBox="1">
            <a:spLocks noChangeArrowheads="1"/>
          </p:cNvSpPr>
          <p:nvPr/>
        </p:nvSpPr>
        <p:spPr bwMode="auto">
          <a:xfrm>
            <a:off x="1600200" y="2895600"/>
            <a:ext cx="6324600" cy="457200"/>
          </a:xfrm>
          <a:prstGeom prst="rect">
            <a:avLst/>
          </a:prstGeom>
          <a:noFill/>
          <a:ln w="9525">
            <a:noFill/>
            <a:miter lim="800000"/>
            <a:headEnd/>
            <a:tailEnd/>
          </a:ln>
        </p:spPr>
        <p:txBody>
          <a:bodyPr>
            <a:spAutoFit/>
          </a:bodyPr>
          <a:lstStyle/>
          <a:p>
            <a:pPr>
              <a:spcBef>
                <a:spcPct val="50000"/>
              </a:spcBef>
            </a:pPr>
            <a:endParaRPr lang="en-US"/>
          </a:p>
        </p:txBody>
      </p:sp>
      <p:pic>
        <p:nvPicPr>
          <p:cNvPr id="20484" name="Picture 12" descr="nyc1b"/>
          <p:cNvPicPr>
            <a:picLocks noChangeAspect="1" noChangeArrowheads="1"/>
          </p:cNvPicPr>
          <p:nvPr/>
        </p:nvPicPr>
        <p:blipFill>
          <a:blip r:embed="rId3" cstate="print"/>
          <a:srcRect/>
          <a:stretch>
            <a:fillRect/>
          </a:stretch>
        </p:blipFill>
        <p:spPr bwMode="auto">
          <a:xfrm>
            <a:off x="228600" y="6324600"/>
            <a:ext cx="1571625" cy="384175"/>
          </a:xfrm>
          <a:prstGeom prst="rect">
            <a:avLst/>
          </a:prstGeom>
          <a:noFill/>
          <a:ln w="9525">
            <a:noFill/>
            <a:miter lim="800000"/>
            <a:headEnd/>
            <a:tailEnd/>
          </a:ln>
        </p:spPr>
      </p:pic>
      <p:sp>
        <p:nvSpPr>
          <p:cNvPr id="7" name="Title 1"/>
          <p:cNvSpPr>
            <a:spLocks noGrp="1"/>
          </p:cNvSpPr>
          <p:nvPr>
            <p:ph type="title"/>
          </p:nvPr>
        </p:nvSpPr>
        <p:spPr>
          <a:xfrm>
            <a:off x="0" y="990600"/>
            <a:ext cx="8991600" cy="792162"/>
          </a:xfrm>
        </p:spPr>
        <p:txBody>
          <a:bodyPr>
            <a:noAutofit/>
          </a:bodyPr>
          <a:lstStyle/>
          <a:p>
            <a:pPr algn="ctr"/>
            <a:r>
              <a:rPr lang="en-US" sz="4000" b="1" dirty="0" smtClean="0">
                <a:solidFill>
                  <a:srgbClr val="0070C0"/>
                </a:solidFill>
                <a:latin typeface="+mn-lt"/>
                <a:cs typeface="Arial" pitchFamily="34" charset="0"/>
              </a:rPr>
              <a:t>Summary</a:t>
            </a:r>
            <a:endParaRPr lang="en-US" sz="4000" b="1" dirty="0">
              <a:solidFill>
                <a:srgbClr val="0070C0"/>
              </a:solidFill>
              <a:latin typeface="+mn-lt"/>
              <a:cs typeface="Arial" pitchFamily="34" charset="0"/>
            </a:endParaRPr>
          </a:p>
        </p:txBody>
      </p:sp>
      <p:sp>
        <p:nvSpPr>
          <p:cNvPr id="8" name="Content Placeholder 2"/>
          <p:cNvSpPr>
            <a:spLocks noGrp="1"/>
          </p:cNvSpPr>
          <p:nvPr>
            <p:ph idx="1"/>
          </p:nvPr>
        </p:nvSpPr>
        <p:spPr>
          <a:xfrm>
            <a:off x="457200" y="2286000"/>
            <a:ext cx="8229600" cy="4038600"/>
          </a:xfrm>
        </p:spPr>
        <p:txBody>
          <a:bodyPr>
            <a:normAutofit/>
          </a:bodyPr>
          <a:lstStyle/>
          <a:p>
            <a:pPr>
              <a:spcAft>
                <a:spcPts val="1200"/>
              </a:spcAft>
            </a:pPr>
            <a:r>
              <a:rPr lang="en-US" sz="2400" dirty="0" smtClean="0"/>
              <a:t>Reform adjustment depends on the reported data</a:t>
            </a:r>
          </a:p>
          <a:p>
            <a:pPr>
              <a:spcAft>
                <a:spcPts val="1200"/>
              </a:spcAft>
            </a:pPr>
            <a:r>
              <a:rPr lang="en-US" sz="2400" dirty="0" smtClean="0"/>
              <a:t>Adjustments can be part of on-level factors or as part of development factor</a:t>
            </a:r>
          </a:p>
          <a:p>
            <a:pPr>
              <a:spcAft>
                <a:spcPts val="1200"/>
              </a:spcAft>
            </a:pPr>
            <a:r>
              <a:rPr lang="en-US" sz="2400" dirty="0" smtClean="0"/>
              <a:t>Adjust one triangle at a time</a:t>
            </a:r>
          </a:p>
          <a:p>
            <a:pPr>
              <a:spcAft>
                <a:spcPts val="1200"/>
              </a:spcAft>
            </a:pPr>
            <a:r>
              <a:rPr lang="en-US" sz="2400" dirty="0" smtClean="0"/>
              <a:t>The devil is in the details</a:t>
            </a:r>
          </a:p>
          <a:p>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4"/>
          <p:cNvSpPr txBox="1">
            <a:spLocks noChangeArrowheads="1"/>
          </p:cNvSpPr>
          <p:nvPr/>
        </p:nvSpPr>
        <p:spPr bwMode="auto">
          <a:xfrm>
            <a:off x="1600200" y="2895600"/>
            <a:ext cx="6324600" cy="457200"/>
          </a:xfrm>
          <a:prstGeom prst="rect">
            <a:avLst/>
          </a:prstGeom>
          <a:noFill/>
          <a:ln w="9525">
            <a:noFill/>
            <a:miter lim="800000"/>
            <a:headEnd/>
            <a:tailEnd/>
          </a:ln>
        </p:spPr>
        <p:txBody>
          <a:bodyPr>
            <a:spAutoFit/>
          </a:bodyPr>
          <a:lstStyle/>
          <a:p>
            <a:pPr>
              <a:spcBef>
                <a:spcPct val="50000"/>
              </a:spcBef>
            </a:pPr>
            <a:endParaRPr lang="en-US"/>
          </a:p>
        </p:txBody>
      </p:sp>
      <p:pic>
        <p:nvPicPr>
          <p:cNvPr id="20484" name="Picture 12" descr="nyc1b"/>
          <p:cNvPicPr>
            <a:picLocks noChangeAspect="1" noChangeArrowheads="1"/>
          </p:cNvPicPr>
          <p:nvPr/>
        </p:nvPicPr>
        <p:blipFill>
          <a:blip r:embed="rId3" cstate="print"/>
          <a:srcRect/>
          <a:stretch>
            <a:fillRect/>
          </a:stretch>
        </p:blipFill>
        <p:spPr bwMode="auto">
          <a:xfrm>
            <a:off x="228600" y="6324600"/>
            <a:ext cx="1571625" cy="384175"/>
          </a:xfrm>
          <a:prstGeom prst="rect">
            <a:avLst/>
          </a:prstGeom>
          <a:noFill/>
          <a:ln w="9525">
            <a:noFill/>
            <a:miter lim="800000"/>
            <a:headEnd/>
            <a:tailEnd/>
          </a:ln>
        </p:spPr>
      </p:pic>
      <p:sp>
        <p:nvSpPr>
          <p:cNvPr id="7" name="Title 1"/>
          <p:cNvSpPr>
            <a:spLocks noGrp="1"/>
          </p:cNvSpPr>
          <p:nvPr>
            <p:ph type="title"/>
          </p:nvPr>
        </p:nvSpPr>
        <p:spPr>
          <a:xfrm>
            <a:off x="0" y="2438400"/>
            <a:ext cx="8991600" cy="792162"/>
          </a:xfrm>
        </p:spPr>
        <p:txBody>
          <a:bodyPr>
            <a:noAutofit/>
          </a:bodyPr>
          <a:lstStyle/>
          <a:p>
            <a:pPr algn="ctr"/>
            <a:r>
              <a:rPr lang="en-US" sz="4000" b="1" dirty="0" smtClean="0">
                <a:solidFill>
                  <a:srgbClr val="0070C0"/>
                </a:solidFill>
                <a:latin typeface="+mn-lt"/>
                <a:cs typeface="Arial" pitchFamily="34" charset="0"/>
              </a:rPr>
              <a:t>Questions?</a:t>
            </a:r>
            <a:endParaRPr lang="en-US" sz="4000" b="1" dirty="0">
              <a:solidFill>
                <a:srgbClr val="0070C0"/>
              </a:solidFill>
              <a:latin typeface="+mn-lt"/>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304800" y="533400"/>
            <a:ext cx="8686800" cy="990600"/>
          </a:xfrm>
        </p:spPr>
        <p:txBody>
          <a:bodyPr>
            <a:noAutofit/>
          </a:bodyPr>
          <a:lstStyle/>
          <a:p>
            <a:pPr algn="ctr"/>
            <a:r>
              <a:rPr lang="en-US" sz="3200" b="1" dirty="0" smtClean="0">
                <a:solidFill>
                  <a:srgbClr val="0070C0"/>
                </a:solidFill>
                <a:latin typeface="+mn-lt"/>
                <a:cs typeface="Arial" pitchFamily="34" charset="0"/>
              </a:rPr>
              <a:t>The 2008 Reform</a:t>
            </a:r>
          </a:p>
        </p:txBody>
      </p:sp>
      <p:sp>
        <p:nvSpPr>
          <p:cNvPr id="19459" name="Content Placeholder 2"/>
          <p:cNvSpPr>
            <a:spLocks noGrp="1"/>
          </p:cNvSpPr>
          <p:nvPr>
            <p:ph idx="1"/>
          </p:nvPr>
        </p:nvSpPr>
        <p:spPr>
          <a:xfrm>
            <a:off x="533400" y="1905000"/>
            <a:ext cx="8229600" cy="4525963"/>
          </a:xfrm>
        </p:spPr>
        <p:txBody>
          <a:bodyPr>
            <a:normAutofit/>
          </a:bodyPr>
          <a:lstStyle/>
          <a:p>
            <a:r>
              <a:rPr lang="en-US" sz="2800" dirty="0" smtClean="0"/>
              <a:t>Effective 10/1/2008</a:t>
            </a:r>
          </a:p>
          <a:p>
            <a:r>
              <a:rPr lang="en-US" sz="2800" dirty="0" smtClean="0"/>
              <a:t>End of “Administered Pricing”</a:t>
            </a:r>
          </a:p>
          <a:p>
            <a:r>
              <a:rPr lang="en-US" sz="2800" dirty="0" smtClean="0"/>
              <a:t>Loss Costs </a:t>
            </a:r>
            <a:r>
              <a:rPr lang="en-US" sz="2800" dirty="0" smtClean="0">
                <a:sym typeface="Wingdings" pitchFamily="2" charset="2"/>
              </a:rPr>
              <a:t> LCMs</a:t>
            </a:r>
            <a:endParaRPr lang="en-US" sz="2800" dirty="0" smtClean="0"/>
          </a:p>
          <a:p>
            <a:r>
              <a:rPr lang="en-US" sz="2800" dirty="0" smtClean="0"/>
              <a:t>NYCIRB’s governing structure</a:t>
            </a:r>
          </a:p>
          <a:p>
            <a:endParaRPr lang="en-US" sz="2800" dirty="0" smtClean="0"/>
          </a:p>
          <a:p>
            <a:endParaRPr lang="en-US" sz="2800" dirty="0" smtClean="0"/>
          </a:p>
        </p:txBody>
      </p:sp>
      <p:pic>
        <p:nvPicPr>
          <p:cNvPr id="19461"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304800" y="533400"/>
            <a:ext cx="8686800" cy="990600"/>
          </a:xfrm>
        </p:spPr>
        <p:txBody>
          <a:bodyPr>
            <a:noAutofit/>
          </a:bodyPr>
          <a:lstStyle/>
          <a:p>
            <a:pPr algn="ctr"/>
            <a:r>
              <a:rPr lang="en-US" sz="3200" b="1" dirty="0" smtClean="0">
                <a:solidFill>
                  <a:srgbClr val="0070C0"/>
                </a:solidFill>
                <a:latin typeface="+mn-lt"/>
                <a:cs typeface="Arial" pitchFamily="34" charset="0"/>
              </a:rPr>
              <a:t>The 2013 Reform</a:t>
            </a:r>
          </a:p>
        </p:txBody>
      </p:sp>
      <p:sp>
        <p:nvSpPr>
          <p:cNvPr id="19459" name="Content Placeholder 2"/>
          <p:cNvSpPr>
            <a:spLocks noGrp="1"/>
          </p:cNvSpPr>
          <p:nvPr>
            <p:ph idx="1"/>
          </p:nvPr>
        </p:nvSpPr>
        <p:spPr>
          <a:xfrm>
            <a:off x="533400" y="1981200"/>
            <a:ext cx="8229600" cy="4525963"/>
          </a:xfrm>
        </p:spPr>
        <p:txBody>
          <a:bodyPr>
            <a:normAutofit/>
          </a:bodyPr>
          <a:lstStyle/>
          <a:p>
            <a:r>
              <a:rPr lang="en-US" sz="2800" dirty="0" smtClean="0"/>
              <a:t>Revised Assessment Process</a:t>
            </a:r>
          </a:p>
          <a:p>
            <a:r>
              <a:rPr lang="en-US" sz="2800" dirty="0" smtClean="0"/>
              <a:t>Closing of the Reopened Case Fund</a:t>
            </a:r>
          </a:p>
          <a:p>
            <a:endParaRPr lang="en-US" sz="2800" dirty="0" smtClean="0"/>
          </a:p>
          <a:p>
            <a:endParaRPr lang="en-US" sz="2800" dirty="0" smtClean="0"/>
          </a:p>
        </p:txBody>
      </p:sp>
      <p:pic>
        <p:nvPicPr>
          <p:cNvPr id="19461"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p:txBody>
          <a:bodyPr>
            <a:normAutofit/>
          </a:bodyPr>
          <a:lstStyle/>
          <a:p>
            <a:pPr>
              <a:spcAft>
                <a:spcPts val="1200"/>
              </a:spcAft>
            </a:pPr>
            <a:r>
              <a:rPr lang="en-US" sz="2400" dirty="0" smtClean="0"/>
              <a:t>Actual Assessment Data From State WC Board</a:t>
            </a:r>
          </a:p>
          <a:p>
            <a:pPr>
              <a:spcAft>
                <a:spcPts val="1200"/>
              </a:spcAft>
            </a:pPr>
            <a:r>
              <a:rPr lang="en-US" sz="2400" dirty="0" smtClean="0"/>
              <a:t>Relate Assessments to Paid Losses</a:t>
            </a:r>
          </a:p>
          <a:p>
            <a:pPr>
              <a:spcAft>
                <a:spcPts val="1200"/>
              </a:spcAft>
            </a:pPr>
            <a:r>
              <a:rPr lang="en-US" sz="2400" dirty="0" smtClean="0"/>
              <a:t>Mitigation  / Efficiency Factor</a:t>
            </a:r>
          </a:p>
          <a:p>
            <a:pPr>
              <a:spcAft>
                <a:spcPts val="1200"/>
              </a:spcAft>
            </a:pPr>
            <a:r>
              <a:rPr lang="en-US" sz="2400" dirty="0" smtClean="0"/>
              <a:t>Indemnity Impact:+17.8%</a:t>
            </a:r>
          </a:p>
          <a:p>
            <a:pPr>
              <a:spcAft>
                <a:spcPts val="1200"/>
              </a:spcAft>
            </a:pPr>
            <a:r>
              <a:rPr lang="en-US" sz="2400" dirty="0" smtClean="0"/>
              <a:t>Total Impact: +13.3%</a:t>
            </a:r>
          </a:p>
          <a:p>
            <a:endParaRPr lang="en-US" sz="2400" dirty="0" smtClean="0"/>
          </a:p>
        </p:txBody>
      </p:sp>
      <p:pic>
        <p:nvPicPr>
          <p:cNvPr id="6149"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
        <p:nvSpPr>
          <p:cNvPr id="7" name="Title 1"/>
          <p:cNvSpPr txBox="1">
            <a:spLocks/>
          </p:cNvSpPr>
          <p:nvPr/>
        </p:nvSpPr>
        <p:spPr>
          <a:xfrm>
            <a:off x="152400" y="762000"/>
            <a:ext cx="8686800" cy="990600"/>
          </a:xfrm>
          <a:prstGeom prst="rect">
            <a:avLst/>
          </a:prstGeom>
        </p:spPr>
        <p:txBody>
          <a:bodyPr vert="horz" lIns="91440" tIns="45720" rIns="91440" bIns="45720" rtlCol="0" anchor="ctr">
            <a:noAutofit/>
          </a:bodyPr>
          <a:lstStyle/>
          <a:p>
            <a:pPr lvl="0" algn="ctr">
              <a:spcBef>
                <a:spcPct val="0"/>
              </a:spcBef>
            </a:pPr>
            <a:r>
              <a:rPr lang="en-US" sz="3200" b="1" dirty="0" smtClean="0">
                <a:solidFill>
                  <a:srgbClr val="0070C0"/>
                </a:solidFill>
                <a:ea typeface="+mj-ea"/>
                <a:cs typeface="Arial" pitchFamily="34" charset="0"/>
              </a:rPr>
              <a:t>Elimination of Special Disability Fund</a:t>
            </a:r>
            <a:endParaRPr kumimoji="0" lang="en-US" sz="3200" b="1" i="0" u="none" strike="noStrike" kern="1200" cap="none" spc="0" normalizeH="0" baseline="0" noProof="0" dirty="0" smtClean="0">
              <a:ln>
                <a:noFill/>
              </a:ln>
              <a:solidFill>
                <a:srgbClr val="0070C0"/>
              </a:solidFill>
              <a:effectLst/>
              <a:uLnTx/>
              <a:uFillTx/>
              <a:latin typeface="+mn-lt"/>
              <a:ea typeface="+mj-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additive="base">
                                        <p:cTn id="25"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147">
                                            <p:txEl>
                                              <p:pRg st="4" end="4"/>
                                            </p:txEl>
                                          </p:spTgt>
                                        </p:tgtEl>
                                        <p:attrNameLst>
                                          <p:attrName>style.visibility</p:attrName>
                                        </p:attrNameLst>
                                      </p:cBhvr>
                                      <p:to>
                                        <p:strVal val="visible"/>
                                      </p:to>
                                    </p:set>
                                    <p:anim calcmode="lin" valueType="num">
                                      <p:cBhvr additive="base">
                                        <p:cTn id="31"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762000" y="1905000"/>
            <a:ext cx="7772400" cy="3810000"/>
          </a:xfrm>
        </p:spPr>
        <p:txBody>
          <a:bodyPr>
            <a:normAutofit/>
          </a:bodyPr>
          <a:lstStyle/>
          <a:p>
            <a:pPr>
              <a:spcAft>
                <a:spcPts val="1200"/>
              </a:spcAft>
            </a:pPr>
            <a:r>
              <a:rPr lang="en-US" sz="2400" dirty="0" err="1" smtClean="0"/>
              <a:t>Fratello</a:t>
            </a:r>
            <a:r>
              <a:rPr lang="en-US" sz="2400" dirty="0" smtClean="0"/>
              <a:t> Method</a:t>
            </a:r>
          </a:p>
          <a:p>
            <a:pPr>
              <a:spcAft>
                <a:spcPts val="1200"/>
              </a:spcAft>
            </a:pPr>
            <a:r>
              <a:rPr lang="en-US" sz="2400" dirty="0" smtClean="0"/>
              <a:t>Recognition of Varying Wage Levels by Injury Type</a:t>
            </a:r>
          </a:p>
          <a:p>
            <a:pPr>
              <a:spcAft>
                <a:spcPts val="1200"/>
              </a:spcAft>
            </a:pPr>
            <a:r>
              <a:rPr lang="en-US" sz="2400" dirty="0" smtClean="0"/>
              <a:t>Increased System Utilization</a:t>
            </a:r>
          </a:p>
          <a:p>
            <a:pPr>
              <a:buFontTx/>
              <a:buNone/>
            </a:pPr>
            <a:endParaRPr lang="en-US" sz="2400" dirty="0" smtClean="0"/>
          </a:p>
        </p:txBody>
      </p:sp>
      <p:pic>
        <p:nvPicPr>
          <p:cNvPr id="6"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
        <p:nvSpPr>
          <p:cNvPr id="8" name="Title 1"/>
          <p:cNvSpPr txBox="1">
            <a:spLocks/>
          </p:cNvSpPr>
          <p:nvPr/>
        </p:nvSpPr>
        <p:spPr>
          <a:xfrm>
            <a:off x="152400" y="762000"/>
            <a:ext cx="8686800" cy="990600"/>
          </a:xfrm>
          <a:prstGeom prst="rect">
            <a:avLst/>
          </a:prstGeom>
        </p:spPr>
        <p:txBody>
          <a:bodyPr vert="horz" lIns="91440" tIns="45720" rIns="91440" bIns="45720" rtlCol="0" anchor="ctr">
            <a:noAutofit/>
          </a:bodyPr>
          <a:lstStyle/>
          <a:p>
            <a:pPr lvl="0" algn="ctr">
              <a:spcBef>
                <a:spcPct val="0"/>
              </a:spcBef>
            </a:pPr>
            <a:r>
              <a:rPr lang="en-US" sz="3200" b="1" dirty="0" smtClean="0">
                <a:solidFill>
                  <a:srgbClr val="0070C0"/>
                </a:solidFill>
                <a:ea typeface="+mj-ea"/>
                <a:cs typeface="Arial" pitchFamily="34" charset="0"/>
              </a:rPr>
              <a:t>Increase in Maximum Weekly Benefit</a:t>
            </a:r>
            <a:endParaRPr kumimoji="0" lang="en-US" sz="3200" b="1" i="0" u="none" strike="noStrike" kern="1200" cap="none" spc="0" normalizeH="0" baseline="0" noProof="0" dirty="0" smtClean="0">
              <a:ln>
                <a:noFill/>
              </a:ln>
              <a:solidFill>
                <a:srgbClr val="0070C0"/>
              </a:solidFill>
              <a:effectLst/>
              <a:uLnTx/>
              <a:uFillTx/>
              <a:latin typeface="+mn-lt"/>
              <a:ea typeface="+mj-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graphicFrame>
        <p:nvGraphicFramePr>
          <p:cNvPr id="7" name="Table 6"/>
          <p:cNvGraphicFramePr>
            <a:graphicFrameLocks noGrp="1"/>
          </p:cNvGraphicFramePr>
          <p:nvPr/>
        </p:nvGraphicFramePr>
        <p:xfrm>
          <a:off x="2286000" y="1600200"/>
          <a:ext cx="4267200" cy="4998908"/>
        </p:xfrm>
        <a:graphic>
          <a:graphicData uri="http://schemas.openxmlformats.org/drawingml/2006/table">
            <a:tbl>
              <a:tblPr/>
              <a:tblGrid>
                <a:gridCol w="1343268"/>
                <a:gridCol w="1481184"/>
                <a:gridCol w="1442748"/>
              </a:tblGrid>
              <a:tr h="533400">
                <a:tc>
                  <a:txBody>
                    <a:bodyPr/>
                    <a:lstStyle/>
                    <a:p>
                      <a:pPr algn="ctr" rtl="0" fontAlgn="t"/>
                      <a:r>
                        <a:rPr lang="en-US" sz="1600" b="1" i="0" u="none" strike="noStrike" dirty="0">
                          <a:solidFill>
                            <a:srgbClr val="FFFFFF"/>
                          </a:solidFill>
                          <a:latin typeface="Times New Roman"/>
                        </a:rPr>
                        <a:t>Effective Date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CC99"/>
                    </a:solidFill>
                  </a:tcPr>
                </a:tc>
                <a:tc>
                  <a:txBody>
                    <a:bodyPr/>
                    <a:lstStyle/>
                    <a:p>
                      <a:pPr algn="ctr" rtl="0" fontAlgn="t"/>
                      <a:r>
                        <a:rPr lang="en-US" sz="1600" b="1" i="0" u="none" strike="noStrike" dirty="0">
                          <a:solidFill>
                            <a:srgbClr val="FFFFFF"/>
                          </a:solidFill>
                          <a:latin typeface="Times New Roman"/>
                        </a:rPr>
                        <a:t>Max Weekly Benefit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CC99"/>
                    </a:solidFill>
                  </a:tcPr>
                </a:tc>
                <a:tc>
                  <a:txBody>
                    <a:bodyPr/>
                    <a:lstStyle/>
                    <a:p>
                      <a:pPr algn="ctr" rtl="0" fontAlgn="t"/>
                      <a:r>
                        <a:rPr lang="en-US" sz="1600" b="1" i="0" u="none" strike="noStrike" dirty="0">
                          <a:solidFill>
                            <a:srgbClr val="FFFFFF"/>
                          </a:solidFill>
                          <a:latin typeface="Times New Roman"/>
                        </a:rPr>
                        <a:t>Overall Impact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CC99"/>
                    </a:solidFill>
                  </a:tcPr>
                </a:tc>
              </a:tr>
              <a:tr h="300869">
                <a:tc>
                  <a:txBody>
                    <a:bodyPr/>
                    <a:lstStyle/>
                    <a:p>
                      <a:pPr algn="ctr" rtl="0" fontAlgn="t"/>
                      <a:r>
                        <a:rPr lang="en-US" sz="1600" b="0" i="0" u="none" strike="noStrike" dirty="0">
                          <a:solidFill>
                            <a:srgbClr val="000000"/>
                          </a:solidFill>
                          <a:latin typeface="Times New Roman"/>
                        </a:rPr>
                        <a:t>7/1/2007</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ctr" rtl="0" fontAlgn="t"/>
                      <a:r>
                        <a:rPr lang="en-US" sz="1600" b="0" i="0" u="none" strike="noStrike" dirty="0">
                          <a:solidFill>
                            <a:srgbClr val="000000"/>
                          </a:solidFill>
                          <a:latin typeface="Times New Roman"/>
                        </a:rPr>
                        <a:t>$500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ctr" rtl="0" fontAlgn="t"/>
                      <a:r>
                        <a:rPr lang="en-US" sz="1600" b="0" i="0" u="none" strike="noStrike" dirty="0">
                          <a:solidFill>
                            <a:srgbClr val="000000"/>
                          </a:solidFill>
                          <a:latin typeface="Times New Roman"/>
                        </a:rPr>
                        <a:t>6.0%</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156331">
                <a:tc>
                  <a:txBody>
                    <a:bodyPr/>
                    <a:lstStyle/>
                    <a:p>
                      <a:pPr algn="ctr" fontAlgn="t"/>
                      <a:r>
                        <a:rPr lang="en-US" sz="1000" b="0" i="0" u="none" strike="noStrike" dirty="0">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r>
                        <a:rPr lang="en-US" sz="1000" b="0" i="0" u="none" strike="noStrike" dirty="0">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r>
                        <a:rPr lang="en-US" sz="1000" b="0" i="0" u="none" strike="noStrike" dirty="0">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1752">
                <a:tc>
                  <a:txBody>
                    <a:bodyPr/>
                    <a:lstStyle/>
                    <a:p>
                      <a:pPr algn="ctr" rtl="0" fontAlgn="t"/>
                      <a:r>
                        <a:rPr lang="en-US" sz="1600" b="0" i="0" u="none" strike="noStrike" dirty="0">
                          <a:solidFill>
                            <a:srgbClr val="000000"/>
                          </a:solidFill>
                          <a:latin typeface="Times New Roman"/>
                        </a:rPr>
                        <a:t>7/1/2008</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ctr" rtl="0" fontAlgn="t"/>
                      <a:r>
                        <a:rPr lang="en-US" sz="1600" b="0" i="0" u="none" strike="noStrike" dirty="0">
                          <a:solidFill>
                            <a:srgbClr val="000000"/>
                          </a:solidFill>
                          <a:latin typeface="Times New Roman"/>
                        </a:rPr>
                        <a:t>$550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ctr" rtl="0" fontAlgn="t"/>
                      <a:r>
                        <a:rPr lang="en-US" sz="1600" b="0" i="0" u="none" strike="noStrike" dirty="0">
                          <a:solidFill>
                            <a:srgbClr val="000000"/>
                          </a:solidFill>
                          <a:latin typeface="Times New Roman"/>
                        </a:rPr>
                        <a:t>1.9%</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160122">
                <a:tc>
                  <a:txBody>
                    <a:bodyPr/>
                    <a:lstStyle/>
                    <a:p>
                      <a:pPr algn="ctr" fontAlgn="t"/>
                      <a:r>
                        <a:rPr lang="en-US" sz="1000" b="0" i="0" u="none" strike="noStrike">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r>
                        <a:rPr lang="en-US" sz="1000" b="0" i="0" u="none" strike="noStrike" dirty="0">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r>
                        <a:rPr lang="en-US" sz="1000" b="0" i="0" u="none" strike="noStrike" dirty="0">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1752">
                <a:tc>
                  <a:txBody>
                    <a:bodyPr/>
                    <a:lstStyle/>
                    <a:p>
                      <a:pPr algn="ctr" rtl="0" fontAlgn="t"/>
                      <a:r>
                        <a:rPr lang="en-US" sz="1600" b="0" i="0" u="none" strike="noStrike" dirty="0">
                          <a:solidFill>
                            <a:srgbClr val="000000"/>
                          </a:solidFill>
                          <a:latin typeface="Times New Roman"/>
                        </a:rPr>
                        <a:t>7/1/2009</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ctr" rtl="0" fontAlgn="t"/>
                      <a:r>
                        <a:rPr lang="en-US" sz="1600" b="0" i="0" u="none" strike="noStrike" dirty="0">
                          <a:solidFill>
                            <a:srgbClr val="000000"/>
                          </a:solidFill>
                          <a:latin typeface="Times New Roman"/>
                        </a:rPr>
                        <a:t>$600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ctr" rtl="0" fontAlgn="t"/>
                      <a:r>
                        <a:rPr lang="en-US" sz="1600" b="0" i="0" u="none" strike="noStrike" dirty="0">
                          <a:solidFill>
                            <a:srgbClr val="000000"/>
                          </a:solidFill>
                          <a:latin typeface="Times New Roman"/>
                        </a:rPr>
                        <a:t>1.5%</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163913">
                <a:tc>
                  <a:txBody>
                    <a:bodyPr/>
                    <a:lstStyle/>
                    <a:p>
                      <a:pPr algn="ctr" fontAlgn="t"/>
                      <a:r>
                        <a:rPr lang="en-US" sz="1000" b="0" i="0" u="none" strike="noStrike">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r>
                        <a:rPr lang="en-US" sz="1000" b="0" i="0" u="none" strike="noStrike">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r>
                        <a:rPr lang="en-US" sz="1000" b="0" i="0" u="none" strike="noStrike" dirty="0">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1752">
                <a:tc>
                  <a:txBody>
                    <a:bodyPr/>
                    <a:lstStyle/>
                    <a:p>
                      <a:pPr algn="ctr" rtl="0" fontAlgn="t"/>
                      <a:r>
                        <a:rPr lang="en-US" sz="1600" b="0" i="0" u="none" strike="noStrike" dirty="0">
                          <a:solidFill>
                            <a:srgbClr val="000000"/>
                          </a:solidFill>
                          <a:latin typeface="Times New Roman"/>
                        </a:rPr>
                        <a:t>7/1/2010</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ctr" rtl="0" fontAlgn="t"/>
                      <a:r>
                        <a:rPr lang="en-US" sz="1600" b="0" i="0" u="none" strike="noStrike" dirty="0">
                          <a:solidFill>
                            <a:srgbClr val="000000"/>
                          </a:solidFill>
                          <a:latin typeface="Times New Roman"/>
                        </a:rPr>
                        <a:t>$740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ctr" rtl="0" fontAlgn="t"/>
                      <a:r>
                        <a:rPr lang="en-US" sz="1600" b="0" i="0" u="none" strike="noStrike" dirty="0">
                          <a:solidFill>
                            <a:srgbClr val="000000"/>
                          </a:solidFill>
                          <a:latin typeface="Times New Roman"/>
                        </a:rPr>
                        <a:t>4.1%</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165448">
                <a:tc>
                  <a:txBody>
                    <a:bodyPr/>
                    <a:lstStyle/>
                    <a:p>
                      <a:pPr algn="ctr" fontAlgn="t"/>
                      <a:r>
                        <a:rPr lang="en-US" sz="1000" b="0" i="0" u="none" strike="noStrike">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r>
                        <a:rPr lang="en-US" sz="1000" b="0" i="0" u="none" strike="noStrike">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r>
                        <a:rPr lang="en-US" sz="1000" b="0" i="0" u="none" strike="noStrike" dirty="0">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1752">
                <a:tc>
                  <a:txBody>
                    <a:bodyPr/>
                    <a:lstStyle/>
                    <a:p>
                      <a:pPr algn="ctr" rtl="0" fontAlgn="t"/>
                      <a:r>
                        <a:rPr lang="en-US" sz="1600" b="0" i="0" u="none" strike="noStrike" dirty="0">
                          <a:solidFill>
                            <a:srgbClr val="000000"/>
                          </a:solidFill>
                          <a:latin typeface="Times New Roman"/>
                        </a:rPr>
                        <a:t>7/1/2011</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ctr" rtl="0" fontAlgn="t"/>
                      <a:r>
                        <a:rPr lang="en-US" sz="1600" b="0" i="0" u="none" strike="noStrike" dirty="0">
                          <a:solidFill>
                            <a:srgbClr val="000000"/>
                          </a:solidFill>
                          <a:latin typeface="Times New Roman"/>
                        </a:rPr>
                        <a:t>$773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ctr" rtl="0" fontAlgn="t"/>
                      <a:r>
                        <a:rPr lang="en-US" sz="1600" b="0" i="0" u="none" strike="noStrike" dirty="0">
                          <a:solidFill>
                            <a:srgbClr val="000000"/>
                          </a:solidFill>
                          <a:latin typeface="Times New Roman"/>
                        </a:rPr>
                        <a:t>0.8%</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165448">
                <a:tc>
                  <a:txBody>
                    <a:bodyPr/>
                    <a:lstStyle/>
                    <a:p>
                      <a:pPr algn="ctr" fontAlgn="t"/>
                      <a:r>
                        <a:rPr lang="en-US" sz="1000" b="0" i="0" u="none" strike="noStrike">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r>
                        <a:rPr lang="en-US" sz="1000" b="0" i="0" u="none" strike="noStrike" dirty="0">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r>
                        <a:rPr lang="en-US" sz="1000" b="0" i="0" u="none" strike="noStrike" dirty="0">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1752">
                <a:tc>
                  <a:txBody>
                    <a:bodyPr/>
                    <a:lstStyle/>
                    <a:p>
                      <a:pPr algn="ctr" rtl="0" fontAlgn="t"/>
                      <a:r>
                        <a:rPr lang="en-US" sz="1600" b="0" i="0" u="none" strike="noStrike" dirty="0">
                          <a:solidFill>
                            <a:srgbClr val="000000"/>
                          </a:solidFill>
                          <a:latin typeface="Times New Roman"/>
                        </a:rPr>
                        <a:t>7/1/2012</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ctr" rtl="0" fontAlgn="t"/>
                      <a:r>
                        <a:rPr lang="en-US" sz="1600" b="0" i="0" u="none" strike="noStrike" dirty="0">
                          <a:solidFill>
                            <a:srgbClr val="000000"/>
                          </a:solidFill>
                          <a:latin typeface="Times New Roman"/>
                        </a:rPr>
                        <a:t>$792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c>
                  <a:txBody>
                    <a:bodyPr/>
                    <a:lstStyle/>
                    <a:p>
                      <a:pPr algn="ctr" rtl="0" fontAlgn="t"/>
                      <a:r>
                        <a:rPr lang="en-US" sz="1600" b="0" i="0" u="none" strike="noStrike" dirty="0">
                          <a:solidFill>
                            <a:srgbClr val="000000"/>
                          </a:solidFill>
                          <a:latin typeface="Times New Roman"/>
                        </a:rPr>
                        <a:t>0.3%</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165448">
                <a:tc>
                  <a:txBody>
                    <a:bodyPr/>
                    <a:lstStyle/>
                    <a:p>
                      <a:pPr algn="ctr" fontAlgn="t"/>
                      <a:r>
                        <a:rPr lang="en-US" sz="1000" b="0" i="0" u="none" strike="noStrike">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r>
                        <a:rPr lang="en-US" sz="1000" b="0" i="0" u="none" strike="noStrike" dirty="0">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r>
                        <a:rPr lang="en-US" sz="1000" b="0" i="0" u="none" strike="noStrike" dirty="0">
                          <a:solidFill>
                            <a:srgbClr val="000000"/>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64274">
                <a:tc>
                  <a:txBody>
                    <a:bodyPr/>
                    <a:lstStyle/>
                    <a:p>
                      <a:pPr algn="ctr" rtl="0" fontAlgn="t"/>
                      <a:r>
                        <a:rPr lang="en-US" sz="1600" b="0" i="0" u="none" strike="noStrike" dirty="0" smtClean="0">
                          <a:solidFill>
                            <a:srgbClr val="000000"/>
                          </a:solidFill>
                          <a:latin typeface="Times New Roman"/>
                        </a:rPr>
                        <a:t>7/1/2013</a:t>
                      </a:r>
                      <a:endParaRPr lang="en-US" sz="16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EDDF"/>
                    </a:solidFill>
                  </a:tcPr>
                </a:tc>
                <a:tc>
                  <a:txBody>
                    <a:bodyPr/>
                    <a:lstStyle/>
                    <a:p>
                      <a:pPr algn="ctr" rtl="0" fontAlgn="t"/>
                      <a:r>
                        <a:rPr lang="en-US" sz="1600" b="0" i="0" u="none" strike="noStrike" dirty="0" smtClean="0">
                          <a:solidFill>
                            <a:srgbClr val="000000"/>
                          </a:solidFill>
                          <a:latin typeface="Times New Roman"/>
                        </a:rPr>
                        <a:t>$803 </a:t>
                      </a:r>
                      <a:endParaRPr lang="en-US" sz="16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EDDF"/>
                    </a:solidFill>
                  </a:tcPr>
                </a:tc>
                <a:tc>
                  <a:txBody>
                    <a:bodyPr/>
                    <a:lstStyle/>
                    <a:p>
                      <a:pPr algn="ctr" rtl="0" fontAlgn="t"/>
                      <a:r>
                        <a:rPr lang="en-US" sz="1600" b="0" i="0" u="none" strike="noStrike" dirty="0" smtClean="0">
                          <a:solidFill>
                            <a:srgbClr val="000000"/>
                          </a:solidFill>
                          <a:latin typeface="Times New Roman"/>
                        </a:rPr>
                        <a:t>0.2%</a:t>
                      </a:r>
                      <a:endParaRPr lang="en-US" sz="16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EDDF"/>
                    </a:solidFill>
                  </a:tcPr>
                </a:tc>
              </a:tr>
              <a:tr h="188863">
                <a:tc>
                  <a:txBody>
                    <a:bodyPr/>
                    <a:lstStyle/>
                    <a:p>
                      <a:pPr algn="ctr" fontAlgn="t"/>
                      <a:endParaRPr lang="en-US" sz="10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endParaRPr lang="en-US" sz="10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endParaRPr lang="en-US" sz="10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64274">
                <a:tc>
                  <a:txBody>
                    <a:bodyPr/>
                    <a:lstStyle/>
                    <a:p>
                      <a:pPr algn="ctr" rtl="0" fontAlgn="t"/>
                      <a:r>
                        <a:rPr lang="en-US" sz="1600" b="0" i="0" u="none" strike="noStrike" dirty="0" smtClean="0">
                          <a:solidFill>
                            <a:srgbClr val="000000"/>
                          </a:solidFill>
                          <a:latin typeface="Times New Roman"/>
                        </a:rPr>
                        <a:t>7/1/2014</a:t>
                      </a:r>
                      <a:endParaRPr lang="en-US" sz="16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EDDF"/>
                    </a:solidFill>
                  </a:tcPr>
                </a:tc>
                <a:tc>
                  <a:txBody>
                    <a:bodyPr/>
                    <a:lstStyle/>
                    <a:p>
                      <a:pPr algn="ctr" rtl="0" fontAlgn="t"/>
                      <a:r>
                        <a:rPr lang="en-US" sz="1600" b="0" i="0" u="none" strike="noStrike" dirty="0" smtClean="0">
                          <a:solidFill>
                            <a:srgbClr val="000000"/>
                          </a:solidFill>
                          <a:latin typeface="Times New Roman"/>
                        </a:rPr>
                        <a:t>$809</a:t>
                      </a:r>
                      <a:endParaRPr lang="en-US" sz="16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EDDF"/>
                    </a:solidFill>
                  </a:tcPr>
                </a:tc>
                <a:tc>
                  <a:txBody>
                    <a:bodyPr/>
                    <a:lstStyle/>
                    <a:p>
                      <a:pPr algn="ctr" rtl="0" fontAlgn="t"/>
                      <a:r>
                        <a:rPr lang="en-US" sz="1600" b="0" i="0" u="none" strike="noStrike" dirty="0" smtClean="0">
                          <a:solidFill>
                            <a:srgbClr val="000000"/>
                          </a:solidFill>
                          <a:latin typeface="Times New Roman"/>
                        </a:rPr>
                        <a:t>0.1%</a:t>
                      </a:r>
                      <a:endParaRPr lang="en-US" sz="16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EDDF"/>
                    </a:solidFill>
                  </a:tcPr>
                </a:tc>
              </a:tr>
              <a:tr h="186264">
                <a:tc>
                  <a:txBody>
                    <a:bodyPr/>
                    <a:lstStyle/>
                    <a:p>
                      <a:pPr algn="ctr" fontAlgn="t"/>
                      <a:endParaRPr lang="en-US" sz="10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endParaRPr lang="en-US" sz="1000" b="0" i="0" u="none" strike="noStrike">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fontAlgn="t"/>
                      <a:endParaRPr lang="en-US" sz="10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63001">
                <a:tc>
                  <a:txBody>
                    <a:bodyPr/>
                    <a:lstStyle/>
                    <a:p>
                      <a:pPr algn="ctr" rtl="0" fontAlgn="t"/>
                      <a:r>
                        <a:rPr lang="en-US" sz="1600" b="0" i="0" u="none" strike="noStrike" dirty="0" smtClean="0">
                          <a:solidFill>
                            <a:srgbClr val="000000"/>
                          </a:solidFill>
                          <a:latin typeface="Times New Roman"/>
                        </a:rPr>
                        <a:t>7/1/2015</a:t>
                      </a:r>
                      <a:endParaRPr lang="en-US" sz="16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EDDF"/>
                    </a:solidFill>
                  </a:tcPr>
                </a:tc>
                <a:tc>
                  <a:txBody>
                    <a:bodyPr/>
                    <a:lstStyle/>
                    <a:p>
                      <a:pPr algn="ctr" rtl="0" fontAlgn="t"/>
                      <a:r>
                        <a:rPr lang="en-US" sz="1600" b="0" i="0" u="none" strike="noStrike" dirty="0" smtClean="0">
                          <a:solidFill>
                            <a:srgbClr val="000000"/>
                          </a:solidFill>
                          <a:latin typeface="Times New Roman"/>
                        </a:rPr>
                        <a:t>$844</a:t>
                      </a:r>
                      <a:endParaRPr lang="en-US" sz="16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EDDF"/>
                    </a:solidFill>
                  </a:tcPr>
                </a:tc>
                <a:tc>
                  <a:txBody>
                    <a:bodyPr/>
                    <a:lstStyle/>
                    <a:p>
                      <a:pPr algn="ctr" rtl="0" fontAlgn="t"/>
                      <a:r>
                        <a:rPr lang="en-US" sz="1600" b="0" i="0" u="none" strike="noStrike" dirty="0" smtClean="0">
                          <a:solidFill>
                            <a:srgbClr val="000000"/>
                          </a:solidFill>
                          <a:latin typeface="Times New Roman"/>
                        </a:rPr>
                        <a:t>0.4%</a:t>
                      </a:r>
                      <a:endParaRPr lang="en-US" sz="16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EDDF"/>
                    </a:solidFill>
                  </a:tcPr>
                </a:tc>
              </a:tr>
              <a:tr h="172998">
                <a:tc>
                  <a:txBody>
                    <a:bodyPr/>
                    <a:lstStyle/>
                    <a:p>
                      <a:pPr algn="ctr" fontAlgn="t"/>
                      <a:endParaRPr lang="en-US" sz="10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AF5"/>
                    </a:solidFill>
                  </a:tcPr>
                </a:tc>
                <a:tc>
                  <a:txBody>
                    <a:bodyPr/>
                    <a:lstStyle/>
                    <a:p>
                      <a:pPr algn="ctr" fontAlgn="t"/>
                      <a:endParaRPr lang="en-US" sz="10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AF5"/>
                    </a:solidFill>
                  </a:tcPr>
                </a:tc>
                <a:tc>
                  <a:txBody>
                    <a:bodyPr/>
                    <a:lstStyle/>
                    <a:p>
                      <a:pPr algn="ctr" fontAlgn="t"/>
                      <a:endParaRPr lang="en-US" sz="1000" b="0" i="0" u="none" strike="noStrike" dirty="0">
                        <a:solidFill>
                          <a:srgbClr val="000000"/>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AF5"/>
                    </a:solidFill>
                  </a:tcPr>
                </a:tc>
              </a:tr>
              <a:tr h="282634">
                <a:tc>
                  <a:txBody>
                    <a:bodyPr/>
                    <a:lstStyle/>
                    <a:p>
                      <a:pPr algn="ctr" rtl="0" fontAlgn="t"/>
                      <a:r>
                        <a:rPr lang="en-US" sz="1600" b="1" i="0" u="none" strike="noStrike" dirty="0">
                          <a:solidFill>
                            <a:schemeClr val="bg1"/>
                          </a:solidFill>
                          <a:latin typeface="Times New Roman"/>
                        </a:rPr>
                        <a:t>Total To Date</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DBF8E"/>
                    </a:solidFill>
                  </a:tcPr>
                </a:tc>
                <a:tc>
                  <a:txBody>
                    <a:bodyPr/>
                    <a:lstStyle/>
                    <a:p>
                      <a:pPr algn="ctr" rtl="0" fontAlgn="t"/>
                      <a:r>
                        <a:rPr lang="en-US" sz="1600" b="1" i="0" u="none" strike="noStrike" dirty="0">
                          <a:solidFill>
                            <a:schemeClr val="bg1"/>
                          </a:solidFill>
                          <a:latin typeface="Times New Roman"/>
                        </a:rPr>
                        <a:t> </a:t>
                      </a: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DBF8E"/>
                    </a:solidFill>
                  </a:tcPr>
                </a:tc>
                <a:tc>
                  <a:txBody>
                    <a:bodyPr/>
                    <a:lstStyle/>
                    <a:p>
                      <a:pPr algn="ctr" rtl="0" fontAlgn="t"/>
                      <a:r>
                        <a:rPr lang="en-US" sz="1600" b="1" i="0" u="none" strike="noStrike" dirty="0" smtClean="0">
                          <a:solidFill>
                            <a:schemeClr val="tx1"/>
                          </a:solidFill>
                          <a:latin typeface="Times New Roman"/>
                        </a:rPr>
                        <a:t>16.2%</a:t>
                      </a:r>
                      <a:endParaRPr lang="en-US" sz="1600" b="1" i="0" u="none" strike="noStrike" dirty="0">
                        <a:solidFill>
                          <a:schemeClr val="tx1"/>
                        </a:solidFill>
                        <a:latin typeface="Times New Roman"/>
                      </a:endParaRPr>
                    </a:p>
                  </a:txBody>
                  <a:tcPr marL="9257" marR="9257" marT="9257"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DBF8E"/>
                    </a:solidFill>
                  </a:tcPr>
                </a:tc>
              </a:tr>
            </a:tbl>
          </a:graphicData>
        </a:graphic>
      </p:graphicFrame>
      <p:sp>
        <p:nvSpPr>
          <p:cNvPr id="9" name="Title 1"/>
          <p:cNvSpPr txBox="1">
            <a:spLocks/>
          </p:cNvSpPr>
          <p:nvPr/>
        </p:nvSpPr>
        <p:spPr>
          <a:xfrm>
            <a:off x="304800" y="685800"/>
            <a:ext cx="8686800" cy="990600"/>
          </a:xfrm>
          <a:prstGeom prst="rect">
            <a:avLst/>
          </a:prstGeom>
        </p:spPr>
        <p:txBody>
          <a:bodyPr vert="horz" lIns="91440" tIns="45720" rIns="91440" bIns="45720" rtlCol="0" anchor="ctr">
            <a:noAutofit/>
          </a:bodyPr>
          <a:lstStyle/>
          <a:p>
            <a:pPr lvl="0" algn="ctr">
              <a:spcBef>
                <a:spcPct val="0"/>
              </a:spcBef>
            </a:pPr>
            <a:r>
              <a:rPr lang="en-US" sz="3200" b="1" dirty="0" smtClean="0">
                <a:solidFill>
                  <a:srgbClr val="0070C0"/>
                </a:solidFill>
                <a:ea typeface="+mj-ea"/>
                <a:cs typeface="Arial" pitchFamily="34" charset="0"/>
              </a:rPr>
              <a:t>Increase in Maximum Weekly Benefit</a:t>
            </a:r>
          </a:p>
          <a:p>
            <a:pPr lvl="0" algn="ctr">
              <a:spcBef>
                <a:spcPct val="0"/>
              </a:spcBef>
            </a:pPr>
            <a:r>
              <a:rPr kumimoji="0" lang="en-US" sz="2400" b="1" i="0" u="none" strike="noStrike" kern="1200" cap="none" spc="0" normalizeH="0" baseline="0" noProof="0" dirty="0" smtClean="0">
                <a:ln>
                  <a:noFill/>
                </a:ln>
                <a:solidFill>
                  <a:srgbClr val="0070C0"/>
                </a:solidFill>
                <a:effectLst/>
                <a:uLnTx/>
                <a:uFillTx/>
                <a:latin typeface="+mn-lt"/>
                <a:ea typeface="+mj-ea"/>
                <a:cs typeface="Arial" pitchFamily="34" charset="0"/>
              </a:rPr>
              <a:t>Impact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533400" y="1981200"/>
            <a:ext cx="8229600" cy="4389120"/>
          </a:xfrm>
        </p:spPr>
        <p:txBody>
          <a:bodyPr>
            <a:normAutofit/>
          </a:bodyPr>
          <a:lstStyle/>
          <a:p>
            <a:r>
              <a:rPr lang="en-US" sz="2400" dirty="0" smtClean="0"/>
              <a:t>% Loss of Earnings = # Weeks of Benefits</a:t>
            </a:r>
          </a:p>
          <a:p>
            <a:r>
              <a:rPr lang="en-US" sz="2400" dirty="0" smtClean="0"/>
              <a:t>Actual PPD Data From State WC Board</a:t>
            </a:r>
          </a:p>
          <a:p>
            <a:r>
              <a:rPr lang="en-US" sz="2400" dirty="0" smtClean="0"/>
              <a:t>Distribution of Loss of Earnings</a:t>
            </a:r>
          </a:p>
          <a:p>
            <a:r>
              <a:rPr lang="en-US" sz="2400" dirty="0" smtClean="0"/>
              <a:t>PPD Settlement Considerations</a:t>
            </a:r>
          </a:p>
          <a:p>
            <a:r>
              <a:rPr lang="en-US" sz="2400" dirty="0" smtClean="0"/>
              <a:t>Hardship Provision</a:t>
            </a:r>
          </a:p>
          <a:p>
            <a:r>
              <a:rPr lang="en-US" sz="2400" dirty="0" smtClean="0"/>
              <a:t>Total Impact:  -28%</a:t>
            </a:r>
          </a:p>
          <a:p>
            <a:endParaRPr lang="en-US" sz="2400" dirty="0" smtClean="0"/>
          </a:p>
        </p:txBody>
      </p:sp>
      <p:pic>
        <p:nvPicPr>
          <p:cNvPr id="10244" name="Picture 12" descr="nyc1b"/>
          <p:cNvPicPr>
            <a:picLocks noChangeAspect="1" noChangeArrowheads="1"/>
          </p:cNvPicPr>
          <p:nvPr/>
        </p:nvPicPr>
        <p:blipFill>
          <a:blip r:embed="rId2" cstate="print"/>
          <a:srcRect/>
          <a:stretch>
            <a:fillRect/>
          </a:stretch>
        </p:blipFill>
        <p:spPr bwMode="auto">
          <a:xfrm>
            <a:off x="228600" y="6324600"/>
            <a:ext cx="1571625" cy="384175"/>
          </a:xfrm>
          <a:prstGeom prst="rect">
            <a:avLst/>
          </a:prstGeom>
          <a:noFill/>
          <a:ln w="9525">
            <a:noFill/>
            <a:miter lim="800000"/>
            <a:headEnd/>
            <a:tailEnd/>
          </a:ln>
        </p:spPr>
      </p:pic>
      <p:sp>
        <p:nvSpPr>
          <p:cNvPr id="7" name="Title 1"/>
          <p:cNvSpPr txBox="1">
            <a:spLocks/>
          </p:cNvSpPr>
          <p:nvPr/>
        </p:nvSpPr>
        <p:spPr>
          <a:xfrm>
            <a:off x="152400" y="1066800"/>
            <a:ext cx="8686800" cy="990600"/>
          </a:xfrm>
          <a:prstGeom prst="rect">
            <a:avLst/>
          </a:prstGeom>
        </p:spPr>
        <p:txBody>
          <a:bodyPr vert="horz" lIns="91440" tIns="45720" rIns="91440" bIns="45720" rtlCol="0" anchor="ctr">
            <a:noAutofit/>
          </a:bodyPr>
          <a:lstStyle/>
          <a:p>
            <a:pPr lvl="0" algn="ctr">
              <a:spcBef>
                <a:spcPct val="0"/>
              </a:spcBef>
            </a:pPr>
            <a:r>
              <a:rPr lang="en-US" sz="3200" b="1" dirty="0" smtClean="0">
                <a:solidFill>
                  <a:srgbClr val="0070C0"/>
                </a:solidFill>
                <a:ea typeface="+mj-ea"/>
                <a:cs typeface="Arial" pitchFamily="34" charset="0"/>
              </a:rPr>
              <a:t>Caps on PPD Duration</a:t>
            </a:r>
          </a:p>
          <a:p>
            <a:pPr lvl="0" algn="ctr">
              <a:spcBef>
                <a:spcPct val="0"/>
              </a:spcBef>
            </a:pPr>
            <a:endParaRPr kumimoji="0" lang="en-US" sz="2800" b="1" i="0" u="none" strike="noStrike" kern="1200" cap="none" spc="0" normalizeH="0" baseline="0" noProof="0" dirty="0" smtClean="0">
              <a:ln>
                <a:noFill/>
              </a:ln>
              <a:solidFill>
                <a:srgbClr val="0070C0"/>
              </a:solidFill>
              <a:effectLst/>
              <a:uLnTx/>
              <a:uFillTx/>
              <a:latin typeface="+mn-lt"/>
              <a:ea typeface="+mj-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calcmode="lin" valueType="num">
                                      <p:cBhvr additive="base">
                                        <p:cTn id="37"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1235</TotalTime>
  <Words>3633</Words>
  <Application>Microsoft Office PowerPoint</Application>
  <PresentationFormat>On-screen Show (4:3)</PresentationFormat>
  <Paragraphs>4477</Paragraphs>
  <Slides>33</Slides>
  <Notes>6</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Flow</vt:lpstr>
      <vt:lpstr>Slide 1</vt:lpstr>
      <vt:lpstr>Slide 2</vt:lpstr>
      <vt:lpstr>Major Components of the 2007 Reforms</vt:lpstr>
      <vt:lpstr>The 2008 Reform</vt:lpstr>
      <vt:lpstr>The 2013 Reform</vt:lpstr>
      <vt:lpstr>Slide 6</vt:lpstr>
      <vt:lpstr>Slide 7</vt:lpstr>
      <vt:lpstr>Slide 8</vt:lpstr>
      <vt:lpstr>Slide 9</vt:lpstr>
      <vt:lpstr>Slide 10</vt:lpstr>
      <vt:lpstr>Slide 11</vt:lpstr>
      <vt:lpstr>Slide 12</vt:lpstr>
      <vt:lpstr>Slide 13</vt:lpstr>
      <vt:lpstr>Duration Cap  Development Adjustments</vt:lpstr>
      <vt:lpstr>Reported Indemnity Paid Loss Development Triangle</vt:lpstr>
      <vt:lpstr>Restating the Loss Development Factors: Example</vt:lpstr>
      <vt:lpstr>Restated Indemnity Paid Loss Development Triangle</vt:lpstr>
      <vt:lpstr>Reform Development Adjustment Summary</vt:lpstr>
      <vt:lpstr>Special Disability Fund (SDF) Development Adjustments</vt:lpstr>
      <vt:lpstr>Reported Indemnity Paid + Case Loss Development Triangle Evaluated as of 2008</vt:lpstr>
      <vt:lpstr>Restating the Loss Development Factors: Example</vt:lpstr>
      <vt:lpstr>Slide 22</vt:lpstr>
      <vt:lpstr>Restated Indemnity Paid + Case Loss Development Triangle Evaluated as of 2008</vt:lpstr>
      <vt:lpstr>Reported Indemnity Paid + Case Loss Development Triangle Evaluated as of 2014</vt:lpstr>
      <vt:lpstr>Restated Indemnity Paid + Case Loss Development Triangle Evaluated as of 2014</vt:lpstr>
      <vt:lpstr>SDF Impact in The 2015 Filing </vt:lpstr>
      <vt:lpstr>Doubly Adjusted Triangle</vt:lpstr>
      <vt:lpstr>Reported Indemnity Paid + Case Triangle</vt:lpstr>
      <vt:lpstr>Duration Cap Adjusted Indemnity Paid + Case Triangle</vt:lpstr>
      <vt:lpstr>SDF &amp; Duration Cap Adjusted Indemnity  Paid + Case Triangle</vt:lpstr>
      <vt:lpstr>SDF Impact of 16.4% Is Then Maintained </vt:lpstr>
      <vt:lpstr>Summary</vt:lpstr>
      <vt:lpstr>Questions?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cmohin</dc:creator>
  <cp:lastModifiedBy>zkimmel</cp:lastModifiedBy>
  <cp:revision>146</cp:revision>
  <dcterms:created xsi:type="dcterms:W3CDTF">2015-05-15T15:00:37Z</dcterms:created>
  <dcterms:modified xsi:type="dcterms:W3CDTF">2015-06-08T21:06:23Z</dcterms:modified>
</cp:coreProperties>
</file>