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76" r:id="rId2"/>
    <p:sldId id="430" r:id="rId3"/>
    <p:sldId id="419" r:id="rId4"/>
    <p:sldId id="420" r:id="rId5"/>
    <p:sldId id="379" r:id="rId6"/>
    <p:sldId id="380" r:id="rId7"/>
    <p:sldId id="385" r:id="rId8"/>
    <p:sldId id="409" r:id="rId9"/>
    <p:sldId id="438" r:id="rId10"/>
    <p:sldId id="382" r:id="rId11"/>
    <p:sldId id="389" r:id="rId12"/>
    <p:sldId id="440" r:id="rId13"/>
    <p:sldId id="444" r:id="rId14"/>
    <p:sldId id="441" r:id="rId15"/>
    <p:sldId id="442" r:id="rId16"/>
    <p:sldId id="443" r:id="rId17"/>
    <p:sldId id="446" r:id="rId18"/>
    <p:sldId id="410" r:id="rId19"/>
    <p:sldId id="439" r:id="rId20"/>
    <p:sldId id="394" r:id="rId21"/>
    <p:sldId id="392" r:id="rId22"/>
    <p:sldId id="391" r:id="rId23"/>
    <p:sldId id="450" r:id="rId24"/>
    <p:sldId id="451" r:id="rId25"/>
    <p:sldId id="452" r:id="rId26"/>
    <p:sldId id="453" r:id="rId27"/>
    <p:sldId id="411" r:id="rId28"/>
    <p:sldId id="460" r:id="rId29"/>
    <p:sldId id="426" r:id="rId30"/>
    <p:sldId id="387" r:id="rId31"/>
    <p:sldId id="388" r:id="rId32"/>
    <p:sldId id="463" r:id="rId33"/>
    <p:sldId id="461" r:id="rId34"/>
    <p:sldId id="423" r:id="rId35"/>
    <p:sldId id="398" r:id="rId36"/>
    <p:sldId id="397" r:id="rId37"/>
    <p:sldId id="434" r:id="rId38"/>
    <p:sldId id="435" r:id="rId39"/>
    <p:sldId id="422" r:id="rId40"/>
    <p:sldId id="429" r:id="rId41"/>
    <p:sldId id="462" r:id="rId42"/>
    <p:sldId id="406" r:id="rId43"/>
    <p:sldId id="428" r:id="rId44"/>
    <p:sldId id="404" r:id="rId45"/>
    <p:sldId id="431"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5A5D"/>
    <a:srgbClr val="0000FF"/>
    <a:srgbClr val="75A236"/>
    <a:srgbClr val="002774"/>
    <a:srgbClr val="005A82"/>
    <a:srgbClr val="0078AE"/>
    <a:srgbClr val="0085C3"/>
    <a:srgbClr val="40404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autoAdjust="0"/>
    <p:restoredTop sz="83886" autoAdjust="0"/>
  </p:normalViewPr>
  <p:slideViewPr>
    <p:cSldViewPr>
      <p:cViewPr varScale="1">
        <p:scale>
          <a:sx n="56" d="100"/>
          <a:sy n="56" d="100"/>
        </p:scale>
        <p:origin x="-1734" y="-84"/>
      </p:cViewPr>
      <p:guideLst>
        <p:guide orient="horz" pos="2160"/>
        <p:guide pos="2880"/>
      </p:guideLst>
    </p:cSldViewPr>
  </p:slideViewPr>
  <p:outlineViewPr>
    <p:cViewPr>
      <p:scale>
        <a:sx n="33" d="100"/>
        <a:sy n="33" d="100"/>
      </p:scale>
      <p:origin x="0" y="421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sohomep03\Home\0961\I61680\Document\TELEMATICS\PRESENTATIONS\safety%20biz%20model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sohomep03\Home\0961\I61680\Document\TELEMATICS\PRESENTATIONS\CAS\discountplan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sohomep03\Home\0961\I61680\Document\TELEMATICS\PRESENTATIONS\CAS\discountplan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isohomep03\Home\0961\I61680\Document\TELEMATICS\PRESENTATIONS\CAS\discountplan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isohomep03\Home\0961\I61680\Document\TELEMATICS\PRESENTATIONS\CAS\discountpla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82620685072599"/>
          <c:y val="4.4742441093921489E-2"/>
          <c:w val="0.81714056210206842"/>
          <c:h val="0.85430100446942214"/>
        </c:manualLayout>
      </c:layout>
      <c:scatterChart>
        <c:scatterStyle val="smoothMarker"/>
        <c:varyColors val="0"/>
        <c:ser>
          <c:idx val="0"/>
          <c:order val="0"/>
          <c:xVal>
            <c:numRef>
              <c:f>graph1!$D$3:$D$18</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xVal>
          <c:yVal>
            <c:numRef>
              <c:f>graph1!$E$3:$E$18</c:f>
              <c:numCache>
                <c:formatCode>#,##0.00</c:formatCode>
                <c:ptCount val="16"/>
                <c:pt idx="0">
                  <c:v>1.4668556602107623</c:v>
                </c:pt>
                <c:pt idx="1">
                  <c:v>1.779777293868144</c:v>
                </c:pt>
                <c:pt idx="2">
                  <c:v>2.4838691179493519</c:v>
                </c:pt>
                <c:pt idx="3">
                  <c:v>2.6403371593019038</c:v>
                </c:pt>
                <c:pt idx="4">
                  <c:v>3.1879609420305632</c:v>
                </c:pt>
                <c:pt idx="5">
                  <c:v>4.7330505358751394</c:v>
                </c:pt>
                <c:pt idx="6">
                  <c:v>6.043423879770554</c:v>
                </c:pt>
                <c:pt idx="7">
                  <c:v>8.1556845547966663</c:v>
                </c:pt>
                <c:pt idx="8">
                  <c:v>9.7789943295669737</c:v>
                </c:pt>
                <c:pt idx="9">
                  <c:v>11.871721981103013</c:v>
                </c:pt>
                <c:pt idx="10">
                  <c:v>14.120873978678635</c:v>
                </c:pt>
                <c:pt idx="11">
                  <c:v>16.135353943872797</c:v>
                </c:pt>
                <c:pt idx="12">
                  <c:v>17.543522620732723</c:v>
                </c:pt>
                <c:pt idx="13">
                  <c:v>17.993351070496868</c:v>
                </c:pt>
                <c:pt idx="14">
                  <c:v>17.074133990232287</c:v>
                </c:pt>
                <c:pt idx="15">
                  <c:v>16.604743967052574</c:v>
                </c:pt>
              </c:numCache>
            </c:numRef>
          </c:yVal>
          <c:smooth val="1"/>
        </c:ser>
        <c:ser>
          <c:idx val="1"/>
          <c:order val="1"/>
          <c:spPr>
            <a:ln>
              <a:prstDash val="sysDot"/>
            </a:ln>
          </c:spPr>
          <c:marker>
            <c:symbol val="circle"/>
            <c:size val="4"/>
          </c:marker>
          <c:xVal>
            <c:numRef>
              <c:f>graph1!$D$21:$D$23</c:f>
              <c:numCache>
                <c:formatCode>General</c:formatCode>
                <c:ptCount val="3"/>
                <c:pt idx="0">
                  <c:v>2013</c:v>
                </c:pt>
                <c:pt idx="1">
                  <c:v>2015</c:v>
                </c:pt>
                <c:pt idx="2">
                  <c:v>2020</c:v>
                </c:pt>
              </c:numCache>
            </c:numRef>
          </c:xVal>
          <c:yVal>
            <c:numRef>
              <c:f>graph1!$E$21:$E$23</c:f>
              <c:numCache>
                <c:formatCode>General</c:formatCode>
                <c:ptCount val="3"/>
                <c:pt idx="0">
                  <c:v>1</c:v>
                </c:pt>
                <c:pt idx="1">
                  <c:v>5</c:v>
                </c:pt>
                <c:pt idx="2">
                  <c:v>20</c:v>
                </c:pt>
              </c:numCache>
            </c:numRef>
          </c:yVal>
          <c:smooth val="1"/>
        </c:ser>
        <c:dLbls>
          <c:showLegendKey val="0"/>
          <c:showVal val="0"/>
          <c:showCatName val="0"/>
          <c:showSerName val="0"/>
          <c:showPercent val="0"/>
          <c:showBubbleSize val="0"/>
        </c:dLbls>
        <c:axId val="82955648"/>
        <c:axId val="82956224"/>
      </c:scatterChart>
      <c:valAx>
        <c:axId val="82955648"/>
        <c:scaling>
          <c:orientation val="minMax"/>
          <c:max val="2025"/>
          <c:min val="2012"/>
        </c:scaling>
        <c:delete val="0"/>
        <c:axPos val="b"/>
        <c:numFmt formatCode="General" sourceLinked="1"/>
        <c:majorTickMark val="out"/>
        <c:minorTickMark val="in"/>
        <c:tickLblPos val="nextTo"/>
        <c:crossAx val="82956224"/>
        <c:crosses val="autoZero"/>
        <c:crossBetween val="midCat"/>
        <c:majorUnit val="3"/>
        <c:minorUnit val="1"/>
      </c:valAx>
      <c:valAx>
        <c:axId val="82956224"/>
        <c:scaling>
          <c:orientation val="minMax"/>
          <c:max val="22"/>
          <c:min val="0"/>
        </c:scaling>
        <c:delete val="0"/>
        <c:axPos val="l"/>
        <c:majorGridlines/>
        <c:numFmt formatCode="#,##0" sourceLinked="0"/>
        <c:majorTickMark val="out"/>
        <c:minorTickMark val="none"/>
        <c:tickLblPos val="nextTo"/>
        <c:crossAx val="82955648"/>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243753717997"/>
          <c:y val="4.9533234924018711E-2"/>
          <c:w val="0.84464384243523483"/>
          <c:h val="0.75138430276860568"/>
        </c:manualLayout>
      </c:layout>
      <c:barChart>
        <c:barDir val="col"/>
        <c:grouping val="stacked"/>
        <c:varyColors val="0"/>
        <c:ser>
          <c:idx val="0"/>
          <c:order val="0"/>
          <c:tx>
            <c:v>Pure Premium</c:v>
          </c:tx>
          <c:invertIfNegative val="0"/>
          <c:cat>
            <c:strRef>
              <c:f>'discount only'!$B$3:$B$9</c:f>
              <c:strCache>
                <c:ptCount val="7"/>
                <c:pt idx="0">
                  <c:v>Non-UBI Tier</c:v>
                </c:pt>
                <c:pt idx="1">
                  <c:v>UBI Tier (Base)</c:v>
                </c:pt>
                <c:pt idx="2">
                  <c:v>UBI Tier (Discount)</c:v>
                </c:pt>
                <c:pt idx="4">
                  <c:v>Non-UBI</c:v>
                </c:pt>
                <c:pt idx="5">
                  <c:v>UBI No Discount</c:v>
                </c:pt>
                <c:pt idx="6">
                  <c:v>UBI Discount</c:v>
                </c:pt>
              </c:strCache>
            </c:strRef>
          </c:cat>
          <c:val>
            <c:numRef>
              <c:f>'discount only'!$D$3:$D$9</c:f>
              <c:numCache>
                <c:formatCode>0</c:formatCode>
                <c:ptCount val="7"/>
                <c:pt idx="0">
                  <c:v>502.53276513628686</c:v>
                </c:pt>
                <c:pt idx="1">
                  <c:v>527.65940339310123</c:v>
                </c:pt>
                <c:pt idx="2">
                  <c:v>452.27948862265833</c:v>
                </c:pt>
                <c:pt idx="4">
                  <c:v>503.42148867591692</c:v>
                </c:pt>
                <c:pt idx="5">
                  <c:v>503.42148867591692</c:v>
                </c:pt>
                <c:pt idx="6">
                  <c:v>452.27948862265833</c:v>
                </c:pt>
              </c:numCache>
            </c:numRef>
          </c:val>
        </c:ser>
        <c:ser>
          <c:idx val="1"/>
          <c:order val="1"/>
          <c:tx>
            <c:v>Annualized Technology</c:v>
          </c:tx>
          <c:spPr>
            <a:solidFill>
              <a:srgbClr val="00B050"/>
            </a:solidFill>
          </c:spPr>
          <c:invertIfNegative val="0"/>
          <c:cat>
            <c:strRef>
              <c:f>'discount only'!$B$3:$B$9</c:f>
              <c:strCache>
                <c:ptCount val="7"/>
                <c:pt idx="0">
                  <c:v>Non-UBI Tier</c:v>
                </c:pt>
                <c:pt idx="1">
                  <c:v>UBI Tier (Base)</c:v>
                </c:pt>
                <c:pt idx="2">
                  <c:v>UBI Tier (Discount)</c:v>
                </c:pt>
                <c:pt idx="4">
                  <c:v>Non-UBI</c:v>
                </c:pt>
                <c:pt idx="5">
                  <c:v>UBI No Discount</c:v>
                </c:pt>
                <c:pt idx="6">
                  <c:v>UBI Discount</c:v>
                </c:pt>
              </c:strCache>
            </c:strRef>
          </c:cat>
          <c:val>
            <c:numRef>
              <c:f>'discount only'!$E$3:$E$9</c:f>
              <c:numCache>
                <c:formatCode>0</c:formatCode>
                <c:ptCount val="7"/>
                <c:pt idx="0">
                  <c:v>0</c:v>
                </c:pt>
                <c:pt idx="1">
                  <c:v>93.33</c:v>
                </c:pt>
                <c:pt idx="2">
                  <c:v>93.33</c:v>
                </c:pt>
                <c:pt idx="4">
                  <c:v>9.3330000000000002</c:v>
                </c:pt>
                <c:pt idx="5">
                  <c:v>9.3330000000000002</c:v>
                </c:pt>
                <c:pt idx="6">
                  <c:v>9.3330000000000002</c:v>
                </c:pt>
              </c:numCache>
            </c:numRef>
          </c:val>
        </c:ser>
        <c:dLbls>
          <c:showLegendKey val="0"/>
          <c:showVal val="0"/>
          <c:showCatName val="0"/>
          <c:showSerName val="0"/>
          <c:showPercent val="0"/>
          <c:showBubbleSize val="0"/>
        </c:dLbls>
        <c:gapWidth val="150"/>
        <c:overlap val="100"/>
        <c:axId val="99020288"/>
        <c:axId val="82957952"/>
      </c:barChart>
      <c:catAx>
        <c:axId val="99020288"/>
        <c:scaling>
          <c:orientation val="minMax"/>
        </c:scaling>
        <c:delete val="0"/>
        <c:axPos val="b"/>
        <c:majorTickMark val="out"/>
        <c:minorTickMark val="none"/>
        <c:tickLblPos val="nextTo"/>
        <c:txPr>
          <a:bodyPr/>
          <a:lstStyle/>
          <a:p>
            <a:pPr>
              <a:defRPr sz="800">
                <a:latin typeface="Arial" pitchFamily="34" charset="0"/>
                <a:cs typeface="Arial" pitchFamily="34" charset="0"/>
              </a:defRPr>
            </a:pPr>
            <a:endParaRPr lang="en-US"/>
          </a:p>
        </c:txPr>
        <c:crossAx val="82957952"/>
        <c:crosses val="autoZero"/>
        <c:auto val="1"/>
        <c:lblAlgn val="ctr"/>
        <c:lblOffset val="100"/>
        <c:noMultiLvlLbl val="0"/>
      </c:catAx>
      <c:valAx>
        <c:axId val="82957952"/>
        <c:scaling>
          <c:orientation val="minMax"/>
          <c:max val="650"/>
          <c:min val="400"/>
        </c:scaling>
        <c:delete val="0"/>
        <c:axPos val="l"/>
        <c:majorGridlines/>
        <c:numFmt formatCode="0" sourceLinked="1"/>
        <c:majorTickMark val="out"/>
        <c:minorTickMark val="none"/>
        <c:tickLblPos val="nextTo"/>
        <c:crossAx val="99020288"/>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a:latin typeface="Arial" pitchFamily="34" charset="0"/>
                <a:cs typeface="Arial" pitchFamily="34" charset="0"/>
              </a:rPr>
              <a:t>Half g-force braking incidents per hour of driving</a:t>
            </a:r>
            <a:endParaRPr lang="en-US" sz="1600">
              <a:latin typeface="Arial" pitchFamily="34" charset="0"/>
              <a:cs typeface="Arial" pitchFamily="34" charset="0"/>
            </a:endParaRPr>
          </a:p>
        </c:rich>
      </c:tx>
      <c:layout/>
      <c:overlay val="0"/>
    </c:title>
    <c:autoTitleDeleted val="0"/>
    <c:plotArea>
      <c:layout/>
      <c:scatterChart>
        <c:scatterStyle val="smoothMarker"/>
        <c:varyColors val="0"/>
        <c:ser>
          <c:idx val="0"/>
          <c:order val="0"/>
          <c:tx>
            <c:v>20th</c:v>
          </c:tx>
          <c:spPr>
            <a:ln w="3175">
              <a:solidFill>
                <a:schemeClr val="accent1">
                  <a:lumMod val="50000"/>
                </a:schemeClr>
              </a:solidFill>
              <a:prstDash val="sysDash"/>
            </a:ln>
          </c:spPr>
          <c:xVal>
            <c:numRef>
              <c:f>age!$K$2:$K$9</c:f>
              <c:numCache>
                <c:formatCode>General</c:formatCode>
                <c:ptCount val="8"/>
                <c:pt idx="0">
                  <c:v>30</c:v>
                </c:pt>
                <c:pt idx="1">
                  <c:v>35</c:v>
                </c:pt>
                <c:pt idx="2">
                  <c:v>40</c:v>
                </c:pt>
                <c:pt idx="3">
                  <c:v>45</c:v>
                </c:pt>
                <c:pt idx="4">
                  <c:v>50</c:v>
                </c:pt>
                <c:pt idx="5">
                  <c:v>55</c:v>
                </c:pt>
                <c:pt idx="6">
                  <c:v>60</c:v>
                </c:pt>
                <c:pt idx="7">
                  <c:v>65</c:v>
                </c:pt>
              </c:numCache>
            </c:numRef>
          </c:xVal>
          <c:yVal>
            <c:numRef>
              <c:f>age!$L$2:$L$9</c:f>
              <c:numCache>
                <c:formatCode>0.00</c:formatCode>
                <c:ptCount val="8"/>
                <c:pt idx="0">
                  <c:v>1.9800000000000012E-2</c:v>
                </c:pt>
                <c:pt idx="1">
                  <c:v>1.6799999999999999E-2</c:v>
                </c:pt>
                <c:pt idx="2">
                  <c:v>9.0000000000000028E-3</c:v>
                </c:pt>
                <c:pt idx="3">
                  <c:v>1.0999999999999998E-2</c:v>
                </c:pt>
                <c:pt idx="4">
                  <c:v>1.2999999999999998E-2</c:v>
                </c:pt>
                <c:pt idx="5">
                  <c:v>1.0000000000000005E-2</c:v>
                </c:pt>
                <c:pt idx="6">
                  <c:v>1.8800000000000015E-2</c:v>
                </c:pt>
                <c:pt idx="7">
                  <c:v>1.4999999999999998E-2</c:v>
                </c:pt>
              </c:numCache>
            </c:numRef>
          </c:yVal>
          <c:smooth val="1"/>
        </c:ser>
        <c:ser>
          <c:idx val="1"/>
          <c:order val="1"/>
          <c:tx>
            <c:v>40th</c:v>
          </c:tx>
          <c:spPr>
            <a:ln w="19050">
              <a:solidFill>
                <a:schemeClr val="tx2">
                  <a:lumMod val="60000"/>
                  <a:lumOff val="40000"/>
                </a:schemeClr>
              </a:solidFill>
              <a:prstDash val="sysDot"/>
            </a:ln>
          </c:spPr>
          <c:marker>
            <c:spPr>
              <a:solidFill>
                <a:schemeClr val="tx2">
                  <a:lumMod val="60000"/>
                  <a:lumOff val="40000"/>
                </a:schemeClr>
              </a:solidFill>
            </c:spPr>
          </c:marker>
          <c:xVal>
            <c:numRef>
              <c:f>age!$K$2:$K$9</c:f>
              <c:numCache>
                <c:formatCode>General</c:formatCode>
                <c:ptCount val="8"/>
                <c:pt idx="0">
                  <c:v>30</c:v>
                </c:pt>
                <c:pt idx="1">
                  <c:v>35</c:v>
                </c:pt>
                <c:pt idx="2">
                  <c:v>40</c:v>
                </c:pt>
                <c:pt idx="3">
                  <c:v>45</c:v>
                </c:pt>
                <c:pt idx="4">
                  <c:v>50</c:v>
                </c:pt>
                <c:pt idx="5">
                  <c:v>55</c:v>
                </c:pt>
                <c:pt idx="6">
                  <c:v>60</c:v>
                </c:pt>
                <c:pt idx="7">
                  <c:v>65</c:v>
                </c:pt>
              </c:numCache>
            </c:numRef>
          </c:xVal>
          <c:yVal>
            <c:numRef>
              <c:f>age!$M$2:$M$9</c:f>
              <c:numCache>
                <c:formatCode>0.00</c:formatCode>
                <c:ptCount val="8"/>
                <c:pt idx="0">
                  <c:v>4.3000000000000003E-2</c:v>
                </c:pt>
                <c:pt idx="1">
                  <c:v>3.5400000000000001E-2</c:v>
                </c:pt>
                <c:pt idx="2">
                  <c:v>2.4E-2</c:v>
                </c:pt>
                <c:pt idx="3">
                  <c:v>2.5200000000000011E-2</c:v>
                </c:pt>
                <c:pt idx="4">
                  <c:v>2.1600000000000012E-2</c:v>
                </c:pt>
                <c:pt idx="5">
                  <c:v>2.0000000000000011E-2</c:v>
                </c:pt>
                <c:pt idx="6">
                  <c:v>3.4800000000000011E-2</c:v>
                </c:pt>
                <c:pt idx="7">
                  <c:v>7.0999999999999994E-2</c:v>
                </c:pt>
              </c:numCache>
            </c:numRef>
          </c:yVal>
          <c:smooth val="1"/>
        </c:ser>
        <c:ser>
          <c:idx val="2"/>
          <c:order val="2"/>
          <c:tx>
            <c:v>60th</c:v>
          </c:tx>
          <c:spPr>
            <a:ln w="15875">
              <a:solidFill>
                <a:srgbClr val="1F497D">
                  <a:lumMod val="60000"/>
                  <a:lumOff val="40000"/>
                </a:srgbClr>
              </a:solidFill>
              <a:prstDash val="sysDash"/>
            </a:ln>
          </c:spPr>
          <c:xVal>
            <c:numRef>
              <c:f>age!$K$2:$K$9</c:f>
              <c:numCache>
                <c:formatCode>General</c:formatCode>
                <c:ptCount val="8"/>
                <c:pt idx="0">
                  <c:v>30</c:v>
                </c:pt>
                <c:pt idx="1">
                  <c:v>35</c:v>
                </c:pt>
                <c:pt idx="2">
                  <c:v>40</c:v>
                </c:pt>
                <c:pt idx="3">
                  <c:v>45</c:v>
                </c:pt>
                <c:pt idx="4">
                  <c:v>50</c:v>
                </c:pt>
                <c:pt idx="5">
                  <c:v>55</c:v>
                </c:pt>
                <c:pt idx="6">
                  <c:v>60</c:v>
                </c:pt>
                <c:pt idx="7">
                  <c:v>65</c:v>
                </c:pt>
              </c:numCache>
            </c:numRef>
          </c:xVal>
          <c:yVal>
            <c:numRef>
              <c:f>age!$N$2:$N$9</c:f>
              <c:numCache>
                <c:formatCode>0.00</c:formatCode>
                <c:ptCount val="8"/>
                <c:pt idx="0">
                  <c:v>6.1000000000000013E-2</c:v>
                </c:pt>
                <c:pt idx="1">
                  <c:v>5.7800000000000025E-2</c:v>
                </c:pt>
                <c:pt idx="2">
                  <c:v>6.3E-2</c:v>
                </c:pt>
                <c:pt idx="3">
                  <c:v>3.9000000000000014E-2</c:v>
                </c:pt>
                <c:pt idx="4">
                  <c:v>3.4799999999999991E-2</c:v>
                </c:pt>
                <c:pt idx="5">
                  <c:v>3.1000000000000014E-2</c:v>
                </c:pt>
                <c:pt idx="6">
                  <c:v>8.0200000000000021E-2</c:v>
                </c:pt>
                <c:pt idx="7">
                  <c:v>8.9000000000000065E-2</c:v>
                </c:pt>
              </c:numCache>
            </c:numRef>
          </c:yVal>
          <c:smooth val="1"/>
        </c:ser>
        <c:ser>
          <c:idx val="3"/>
          <c:order val="3"/>
          <c:tx>
            <c:v>80th</c:v>
          </c:tx>
          <c:spPr>
            <a:ln w="15875">
              <a:solidFill>
                <a:schemeClr val="accent1">
                  <a:lumMod val="75000"/>
                </a:schemeClr>
              </a:solidFill>
              <a:prstDash val="sysDash"/>
            </a:ln>
          </c:spPr>
          <c:xVal>
            <c:numRef>
              <c:f>age!$K$2:$K$9</c:f>
              <c:numCache>
                <c:formatCode>General</c:formatCode>
                <c:ptCount val="8"/>
                <c:pt idx="0">
                  <c:v>30</c:v>
                </c:pt>
                <c:pt idx="1">
                  <c:v>35</c:v>
                </c:pt>
                <c:pt idx="2">
                  <c:v>40</c:v>
                </c:pt>
                <c:pt idx="3">
                  <c:v>45</c:v>
                </c:pt>
                <c:pt idx="4">
                  <c:v>50</c:v>
                </c:pt>
                <c:pt idx="5">
                  <c:v>55</c:v>
                </c:pt>
                <c:pt idx="6">
                  <c:v>60</c:v>
                </c:pt>
                <c:pt idx="7">
                  <c:v>65</c:v>
                </c:pt>
              </c:numCache>
            </c:numRef>
          </c:xVal>
          <c:yVal>
            <c:numRef>
              <c:f>age!$O$2:$O$9</c:f>
              <c:numCache>
                <c:formatCode>0.00</c:formatCode>
                <c:ptCount val="8"/>
                <c:pt idx="0">
                  <c:v>0.11260000000000002</c:v>
                </c:pt>
                <c:pt idx="1">
                  <c:v>0.10420000000000006</c:v>
                </c:pt>
                <c:pt idx="2">
                  <c:v>8.6000000000000021E-2</c:v>
                </c:pt>
                <c:pt idx="3">
                  <c:v>9.4600000000000142E-2</c:v>
                </c:pt>
                <c:pt idx="4">
                  <c:v>5.2400000000000065E-2</c:v>
                </c:pt>
                <c:pt idx="5">
                  <c:v>7.1999999999999995E-2</c:v>
                </c:pt>
                <c:pt idx="6">
                  <c:v>0.16920000000000004</c:v>
                </c:pt>
                <c:pt idx="7">
                  <c:v>9.4000000000000028E-2</c:v>
                </c:pt>
              </c:numCache>
            </c:numRef>
          </c:yVal>
          <c:smooth val="1"/>
        </c:ser>
        <c:ser>
          <c:idx val="4"/>
          <c:order val="4"/>
          <c:tx>
            <c:v>Mean</c:v>
          </c:tx>
          <c:spPr>
            <a:ln w="44450">
              <a:solidFill>
                <a:schemeClr val="tx2"/>
              </a:solidFill>
              <a:prstDash val="solid"/>
            </a:ln>
          </c:spPr>
          <c:xVal>
            <c:numRef>
              <c:f>age!$K$2:$K$9</c:f>
              <c:numCache>
                <c:formatCode>General</c:formatCode>
                <c:ptCount val="8"/>
                <c:pt idx="0">
                  <c:v>30</c:v>
                </c:pt>
                <c:pt idx="1">
                  <c:v>35</c:v>
                </c:pt>
                <c:pt idx="2">
                  <c:v>40</c:v>
                </c:pt>
                <c:pt idx="3">
                  <c:v>45</c:v>
                </c:pt>
                <c:pt idx="4">
                  <c:v>50</c:v>
                </c:pt>
                <c:pt idx="5">
                  <c:v>55</c:v>
                </c:pt>
                <c:pt idx="6">
                  <c:v>60</c:v>
                </c:pt>
                <c:pt idx="7">
                  <c:v>65</c:v>
                </c:pt>
              </c:numCache>
            </c:numRef>
          </c:xVal>
          <c:yVal>
            <c:numRef>
              <c:f>age!$P$2:$P$9</c:f>
              <c:numCache>
                <c:formatCode>0.00</c:formatCode>
                <c:ptCount val="8"/>
                <c:pt idx="0">
                  <c:v>7.4642857142857136E-2</c:v>
                </c:pt>
                <c:pt idx="1">
                  <c:v>6.6928571428571434E-2</c:v>
                </c:pt>
                <c:pt idx="2">
                  <c:v>6.1807692307692334E-2</c:v>
                </c:pt>
                <c:pt idx="3">
                  <c:v>0.11741025641025644</c:v>
                </c:pt>
                <c:pt idx="4">
                  <c:v>4.5349999999999988E-2</c:v>
                </c:pt>
                <c:pt idx="5">
                  <c:v>4.8722222222222257E-2</c:v>
                </c:pt>
                <c:pt idx="6">
                  <c:v>0.10169565217391312</c:v>
                </c:pt>
                <c:pt idx="7">
                  <c:v>7.7666666666666703E-2</c:v>
                </c:pt>
              </c:numCache>
            </c:numRef>
          </c:yVal>
          <c:smooth val="1"/>
        </c:ser>
        <c:dLbls>
          <c:showLegendKey val="0"/>
          <c:showVal val="0"/>
          <c:showCatName val="0"/>
          <c:showSerName val="0"/>
          <c:showPercent val="0"/>
          <c:showBubbleSize val="0"/>
        </c:dLbls>
        <c:axId val="88965120"/>
        <c:axId val="88965696"/>
      </c:scatterChart>
      <c:valAx>
        <c:axId val="88965120"/>
        <c:scaling>
          <c:orientation val="minMax"/>
          <c:max val="60"/>
          <c:min val="45"/>
        </c:scaling>
        <c:delete val="0"/>
        <c:axPos val="b"/>
        <c:title>
          <c:tx>
            <c:rich>
              <a:bodyPr/>
              <a:lstStyle/>
              <a:p>
                <a:pPr>
                  <a:defRPr sz="1200"/>
                </a:pPr>
                <a:r>
                  <a:rPr lang="en-US" sz="1000">
                    <a:latin typeface="Arial" pitchFamily="34" charset="0"/>
                    <a:cs typeface="Arial" pitchFamily="34" charset="0"/>
                  </a:rPr>
                  <a:t>Operator</a:t>
                </a:r>
                <a:r>
                  <a:rPr lang="en-US" sz="1000" baseline="0">
                    <a:latin typeface="Arial" pitchFamily="34" charset="0"/>
                    <a:cs typeface="Arial" pitchFamily="34" charset="0"/>
                  </a:rPr>
                  <a:t> Age Group</a:t>
                </a:r>
                <a:endParaRPr lang="en-US" sz="1000">
                  <a:latin typeface="Arial" pitchFamily="34" charset="0"/>
                  <a:cs typeface="Arial" pitchFamily="34" charset="0"/>
                </a:endParaRPr>
              </a:p>
            </c:rich>
          </c:tx>
          <c:layout>
            <c:manualLayout>
              <c:xMode val="edge"/>
              <c:yMode val="edge"/>
              <c:x val="0.41972460397980577"/>
              <c:y val="0.91235111774821254"/>
            </c:manualLayout>
          </c:layout>
          <c:overlay val="0"/>
        </c:title>
        <c:numFmt formatCode="General" sourceLinked="1"/>
        <c:majorTickMark val="out"/>
        <c:minorTickMark val="none"/>
        <c:tickLblPos val="nextTo"/>
        <c:crossAx val="88965696"/>
        <c:crosses val="autoZero"/>
        <c:crossBetween val="midCat"/>
        <c:majorUnit val="5"/>
      </c:valAx>
      <c:valAx>
        <c:axId val="88965696"/>
        <c:scaling>
          <c:orientation val="minMax"/>
        </c:scaling>
        <c:delete val="0"/>
        <c:axPos val="l"/>
        <c:majorGridlines/>
        <c:numFmt formatCode="0.00" sourceLinked="1"/>
        <c:majorTickMark val="out"/>
        <c:minorTickMark val="none"/>
        <c:tickLblPos val="nextTo"/>
        <c:crossAx val="88965120"/>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84725884674251"/>
          <c:y val="0.10051102795329218"/>
          <c:w val="0.82547381727709712"/>
          <c:h val="0.7845546390034579"/>
        </c:manualLayout>
      </c:layout>
      <c:barChart>
        <c:barDir val="col"/>
        <c:grouping val="clustered"/>
        <c:varyColors val="0"/>
        <c:ser>
          <c:idx val="0"/>
          <c:order val="0"/>
          <c:spPr>
            <a:ln>
              <a:solidFill>
                <a:schemeClr val="tx1"/>
              </a:solidFill>
            </a:ln>
          </c:spPr>
          <c:invertIfNegative val="0"/>
          <c:dPt>
            <c:idx val="12"/>
            <c:invertIfNegative val="0"/>
            <c:bubble3D val="0"/>
            <c:spPr>
              <a:solidFill>
                <a:schemeClr val="accent1">
                  <a:lumMod val="40000"/>
                  <a:lumOff val="60000"/>
                </a:schemeClr>
              </a:solidFill>
              <a:ln>
                <a:solidFill>
                  <a:schemeClr val="tx1"/>
                </a:solidFill>
              </a:ln>
            </c:spPr>
          </c:dPt>
          <c:cat>
            <c:numRef>
              <c:f>Sheet2!$B$3:$B$29</c:f>
              <c:numCache>
                <c:formatCode>0.0%</c:formatCode>
                <c:ptCount val="27"/>
                <c:pt idx="0" formatCode="0%">
                  <c:v>-0.30000000000000032</c:v>
                </c:pt>
                <c:pt idx="1">
                  <c:v>-0.27500000000000002</c:v>
                </c:pt>
                <c:pt idx="2">
                  <c:v>-0.25</c:v>
                </c:pt>
                <c:pt idx="3">
                  <c:v>-0.22500000000000001</c:v>
                </c:pt>
                <c:pt idx="4">
                  <c:v>-0.2</c:v>
                </c:pt>
                <c:pt idx="5">
                  <c:v>-0.17500000000000004</c:v>
                </c:pt>
                <c:pt idx="6">
                  <c:v>-0.15000000000000019</c:v>
                </c:pt>
                <c:pt idx="7">
                  <c:v>-0.125</c:v>
                </c:pt>
                <c:pt idx="8">
                  <c:v>-0.1</c:v>
                </c:pt>
                <c:pt idx="9">
                  <c:v>-7.5000000000000011E-2</c:v>
                </c:pt>
                <c:pt idx="10">
                  <c:v>-5.0000000000000024E-2</c:v>
                </c:pt>
                <c:pt idx="11">
                  <c:v>-2.5000000000000012E-2</c:v>
                </c:pt>
                <c:pt idx="12">
                  <c:v>0</c:v>
                </c:pt>
                <c:pt idx="13">
                  <c:v>2.5000000000000001E-2</c:v>
                </c:pt>
                <c:pt idx="14">
                  <c:v>0.05</c:v>
                </c:pt>
                <c:pt idx="15">
                  <c:v>7.5000000000000011E-2</c:v>
                </c:pt>
                <c:pt idx="16">
                  <c:v>0.1</c:v>
                </c:pt>
                <c:pt idx="17">
                  <c:v>0.125</c:v>
                </c:pt>
                <c:pt idx="18">
                  <c:v>0.15000000000000019</c:v>
                </c:pt>
                <c:pt idx="19">
                  <c:v>0.17500000000000004</c:v>
                </c:pt>
                <c:pt idx="20">
                  <c:v>0.2</c:v>
                </c:pt>
                <c:pt idx="21">
                  <c:v>0.22500000000000001</c:v>
                </c:pt>
                <c:pt idx="22">
                  <c:v>0.25</c:v>
                </c:pt>
                <c:pt idx="23">
                  <c:v>0.27500000000000002</c:v>
                </c:pt>
                <c:pt idx="24">
                  <c:v>0.30000000000000032</c:v>
                </c:pt>
                <c:pt idx="25">
                  <c:v>0.32500000000000046</c:v>
                </c:pt>
                <c:pt idx="26">
                  <c:v>0.35000000000000031</c:v>
                </c:pt>
              </c:numCache>
            </c:numRef>
          </c:cat>
          <c:val>
            <c:numRef>
              <c:f>Sheet2!$A$3:$A$29</c:f>
              <c:numCache>
                <c:formatCode>0%</c:formatCode>
                <c:ptCount val="27"/>
                <c:pt idx="0">
                  <c:v>2.5000000000000035E-3</c:v>
                </c:pt>
                <c:pt idx="1">
                  <c:v>2.5000000000000035E-3</c:v>
                </c:pt>
                <c:pt idx="2">
                  <c:v>5.0000000000000062E-3</c:v>
                </c:pt>
                <c:pt idx="3">
                  <c:v>5.0000000000000062E-3</c:v>
                </c:pt>
                <c:pt idx="4">
                  <c:v>1.0000000000000005E-2</c:v>
                </c:pt>
                <c:pt idx="5">
                  <c:v>2.0000000000000011E-2</c:v>
                </c:pt>
                <c:pt idx="6">
                  <c:v>3.0000000000000002E-2</c:v>
                </c:pt>
                <c:pt idx="7">
                  <c:v>6.0000000000000032E-2</c:v>
                </c:pt>
                <c:pt idx="8">
                  <c:v>9.0000000000000024E-2</c:v>
                </c:pt>
                <c:pt idx="9">
                  <c:v>0.12000000000000002</c:v>
                </c:pt>
                <c:pt idx="10">
                  <c:v>0.15000000000000019</c:v>
                </c:pt>
                <c:pt idx="11">
                  <c:v>0.12000000000000002</c:v>
                </c:pt>
                <c:pt idx="12">
                  <c:v>9.0000000000000024E-2</c:v>
                </c:pt>
                <c:pt idx="13">
                  <c:v>6.0000000000000032E-2</c:v>
                </c:pt>
                <c:pt idx="14">
                  <c:v>3.0000000000000002E-2</c:v>
                </c:pt>
                <c:pt idx="15">
                  <c:v>2.0000000000000011E-2</c:v>
                </c:pt>
                <c:pt idx="16">
                  <c:v>1.0000000000000005E-2</c:v>
                </c:pt>
                <c:pt idx="17">
                  <c:v>5.0000000000000062E-3</c:v>
                </c:pt>
                <c:pt idx="18">
                  <c:v>5.0000000000000062E-3</c:v>
                </c:pt>
                <c:pt idx="19">
                  <c:v>1.0000000000000005E-2</c:v>
                </c:pt>
                <c:pt idx="20">
                  <c:v>2.0000000000000011E-2</c:v>
                </c:pt>
                <c:pt idx="21">
                  <c:v>3.0000000000000002E-2</c:v>
                </c:pt>
                <c:pt idx="22">
                  <c:v>4.0000000000000022E-2</c:v>
                </c:pt>
                <c:pt idx="23">
                  <c:v>3.0000000000000002E-2</c:v>
                </c:pt>
                <c:pt idx="24">
                  <c:v>2.0000000000000011E-2</c:v>
                </c:pt>
                <c:pt idx="25">
                  <c:v>1.0000000000000005E-2</c:v>
                </c:pt>
                <c:pt idx="26">
                  <c:v>5.0000000000000062E-3</c:v>
                </c:pt>
              </c:numCache>
            </c:numRef>
          </c:val>
        </c:ser>
        <c:dLbls>
          <c:showLegendKey val="0"/>
          <c:showVal val="0"/>
          <c:showCatName val="0"/>
          <c:showSerName val="0"/>
          <c:showPercent val="0"/>
          <c:showBubbleSize val="0"/>
        </c:dLbls>
        <c:gapWidth val="0"/>
        <c:overlap val="100"/>
        <c:axId val="106742272"/>
        <c:axId val="88968000"/>
      </c:barChart>
      <c:catAx>
        <c:axId val="106742272"/>
        <c:scaling>
          <c:orientation val="minMax"/>
        </c:scaling>
        <c:delete val="0"/>
        <c:axPos val="b"/>
        <c:numFmt formatCode="0%" sourceLinked="1"/>
        <c:majorTickMark val="out"/>
        <c:minorTickMark val="none"/>
        <c:tickLblPos val="nextTo"/>
        <c:crossAx val="88968000"/>
        <c:crosses val="autoZero"/>
        <c:auto val="1"/>
        <c:lblAlgn val="ctr"/>
        <c:lblOffset val="100"/>
        <c:tickLblSkip val="3"/>
        <c:noMultiLvlLbl val="0"/>
      </c:catAx>
      <c:valAx>
        <c:axId val="88968000"/>
        <c:scaling>
          <c:orientation val="minMax"/>
        </c:scaling>
        <c:delete val="0"/>
        <c:axPos val="l"/>
        <c:majorGridlines/>
        <c:numFmt formatCode="0%" sourceLinked="1"/>
        <c:majorTickMark val="out"/>
        <c:minorTickMark val="none"/>
        <c:tickLblPos val="nextTo"/>
        <c:crossAx val="106742272"/>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96978811125025E-2"/>
          <c:y val="4.7840007173353877E-2"/>
          <c:w val="0.89562066544257191"/>
          <c:h val="0.9226122633260706"/>
        </c:manualLayout>
      </c:layout>
      <c:barChart>
        <c:barDir val="col"/>
        <c:grouping val="clustered"/>
        <c:varyColors val="0"/>
        <c:ser>
          <c:idx val="0"/>
          <c:order val="0"/>
          <c:spPr>
            <a:solidFill>
              <a:schemeClr val="accent1">
                <a:lumMod val="40000"/>
                <a:lumOff val="60000"/>
              </a:schemeClr>
            </a:solidFill>
          </c:spPr>
          <c:invertIfNegative val="0"/>
          <c:trendline>
            <c:trendlineType val="poly"/>
            <c:order val="2"/>
            <c:dispRSqr val="0"/>
            <c:dispEq val="0"/>
          </c:trendline>
          <c:trendline>
            <c:trendlineType val="linear"/>
            <c:dispRSqr val="0"/>
            <c:dispEq val="0"/>
          </c:trendline>
          <c:val>
            <c:numRef>
              <c:f>Sheet2!$W$36:$W$45</c:f>
              <c:numCache>
                <c:formatCode>0.0%</c:formatCode>
                <c:ptCount val="10"/>
                <c:pt idx="0">
                  <c:v>-0.2</c:v>
                </c:pt>
                <c:pt idx="1">
                  <c:v>-0.125</c:v>
                </c:pt>
                <c:pt idx="2">
                  <c:v>-0.1</c:v>
                </c:pt>
                <c:pt idx="3">
                  <c:v>-7.5000000000000011E-2</c:v>
                </c:pt>
                <c:pt idx="4">
                  <c:v>-0.05</c:v>
                </c:pt>
                <c:pt idx="5">
                  <c:v>-2.5000000000000001E-2</c:v>
                </c:pt>
                <c:pt idx="6">
                  <c:v>0</c:v>
                </c:pt>
                <c:pt idx="7">
                  <c:v>2.5000000000000001E-2</c:v>
                </c:pt>
                <c:pt idx="8">
                  <c:v>0.17500000000000004</c:v>
                </c:pt>
                <c:pt idx="9">
                  <c:v>0.27500000000000002</c:v>
                </c:pt>
              </c:numCache>
            </c:numRef>
          </c:val>
        </c:ser>
        <c:ser>
          <c:idx val="2"/>
          <c:order val="1"/>
          <c:spPr>
            <a:solidFill>
              <a:schemeClr val="accent1"/>
            </a:solidFill>
          </c:spPr>
          <c:invertIfNegative val="0"/>
          <c:val>
            <c:numRef>
              <c:f>Sheet2!$X$36:$X$45</c:f>
              <c:numCache>
                <c:formatCode>0.0%</c:formatCode>
                <c:ptCount val="10"/>
                <c:pt idx="0">
                  <c:v>-0.30000000000000032</c:v>
                </c:pt>
                <c:pt idx="1">
                  <c:v>-0.25</c:v>
                </c:pt>
                <c:pt idx="2">
                  <c:v>-0.17500000000000004</c:v>
                </c:pt>
                <c:pt idx="3">
                  <c:v>-0.1</c:v>
                </c:pt>
                <c:pt idx="4">
                  <c:v>-0.05</c:v>
                </c:pt>
                <c:pt idx="5">
                  <c:v>2.5000000000000001E-2</c:v>
                </c:pt>
                <c:pt idx="6">
                  <c:v>0.1</c:v>
                </c:pt>
                <c:pt idx="7">
                  <c:v>0.17500000000000004</c:v>
                </c:pt>
                <c:pt idx="8">
                  <c:v>0.25</c:v>
                </c:pt>
                <c:pt idx="9">
                  <c:v>0.32500000000000046</c:v>
                </c:pt>
              </c:numCache>
            </c:numRef>
          </c:val>
        </c:ser>
        <c:ser>
          <c:idx val="1"/>
          <c:order val="2"/>
          <c:spPr>
            <a:solidFill>
              <a:schemeClr val="accent4">
                <a:lumMod val="60000"/>
                <a:lumOff val="40000"/>
              </a:schemeClr>
            </a:solidFill>
          </c:spPr>
          <c:invertIfNegative val="0"/>
          <c:val>
            <c:numRef>
              <c:f>Sheet2!$AD$36:$AD$45</c:f>
              <c:numCache>
                <c:formatCode>0%</c:formatCode>
                <c:ptCount val="10"/>
                <c:pt idx="0">
                  <c:v>4.5000000000000012E-2</c:v>
                </c:pt>
                <c:pt idx="1">
                  <c:v>9.0000000000000024E-2</c:v>
                </c:pt>
                <c:pt idx="2">
                  <c:v>9.0000000000000024E-2</c:v>
                </c:pt>
                <c:pt idx="3">
                  <c:v>0.12000000000000002</c:v>
                </c:pt>
                <c:pt idx="4">
                  <c:v>0.15000000000000019</c:v>
                </c:pt>
                <c:pt idx="5">
                  <c:v>0.12000000000000002</c:v>
                </c:pt>
                <c:pt idx="6">
                  <c:v>9.0000000000000024E-2</c:v>
                </c:pt>
                <c:pt idx="7">
                  <c:v>9.0000000000000024E-2</c:v>
                </c:pt>
                <c:pt idx="8">
                  <c:v>0.10000000000000003</c:v>
                </c:pt>
                <c:pt idx="9">
                  <c:v>0.10500000000000002</c:v>
                </c:pt>
              </c:numCache>
            </c:numRef>
          </c:val>
        </c:ser>
        <c:ser>
          <c:idx val="3"/>
          <c:order val="3"/>
          <c:invertIfNegative val="0"/>
          <c:val>
            <c:numRef>
              <c:f>Sheet2!$AE$36:$AE$45</c:f>
              <c:numCache>
                <c:formatCode>0%</c:formatCode>
                <c:ptCount val="10"/>
                <c:pt idx="0">
                  <c:v>5.0000000000000062E-3</c:v>
                </c:pt>
                <c:pt idx="1">
                  <c:v>1.0000000000000005E-2</c:v>
                </c:pt>
                <c:pt idx="2">
                  <c:v>6.0000000000000032E-2</c:v>
                </c:pt>
                <c:pt idx="3">
                  <c:v>0.27</c:v>
                </c:pt>
                <c:pt idx="4">
                  <c:v>0.27</c:v>
                </c:pt>
                <c:pt idx="5">
                  <c:v>0.18000000000000019</c:v>
                </c:pt>
                <c:pt idx="6">
                  <c:v>3.4999999999999996E-2</c:v>
                </c:pt>
                <c:pt idx="7">
                  <c:v>3.500000000000001E-2</c:v>
                </c:pt>
                <c:pt idx="8">
                  <c:v>0.1</c:v>
                </c:pt>
                <c:pt idx="9">
                  <c:v>3.4999999999999996E-2</c:v>
                </c:pt>
              </c:numCache>
            </c:numRef>
          </c:val>
        </c:ser>
        <c:dLbls>
          <c:showLegendKey val="0"/>
          <c:showVal val="0"/>
          <c:showCatName val="0"/>
          <c:showSerName val="0"/>
          <c:showPercent val="0"/>
          <c:showBubbleSize val="0"/>
        </c:dLbls>
        <c:gapWidth val="0"/>
        <c:axId val="99192832"/>
        <c:axId val="88970304"/>
      </c:barChart>
      <c:catAx>
        <c:axId val="99192832"/>
        <c:scaling>
          <c:orientation val="minMax"/>
        </c:scaling>
        <c:delete val="0"/>
        <c:axPos val="b"/>
        <c:majorTickMark val="out"/>
        <c:minorTickMark val="none"/>
        <c:tickLblPos val="nextTo"/>
        <c:crossAx val="88970304"/>
        <c:crosses val="autoZero"/>
        <c:auto val="1"/>
        <c:lblAlgn val="ctr"/>
        <c:lblOffset val="100"/>
        <c:noMultiLvlLbl val="0"/>
      </c:catAx>
      <c:valAx>
        <c:axId val="88970304"/>
        <c:scaling>
          <c:orientation val="minMax"/>
          <c:max val="0.35000000000000031"/>
          <c:min val="-0.30000000000000032"/>
        </c:scaling>
        <c:delete val="0"/>
        <c:axPos val="l"/>
        <c:majorGridlines/>
        <c:numFmt formatCode="0.0%" sourceLinked="1"/>
        <c:majorTickMark val="out"/>
        <c:minorTickMark val="none"/>
        <c:tickLblPos val="nextTo"/>
        <c:crossAx val="99192832"/>
        <c:crosses val="autoZero"/>
        <c:crossBetween val="between"/>
      </c:valAx>
    </c:plotArea>
    <c:plotVisOnly val="1"/>
    <c:dispBlanksAs val="gap"/>
    <c:showDLblsOverMax val="0"/>
  </c:chart>
  <c:spPr>
    <a:solidFill>
      <a:schemeClr val="lt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0.00662</cdr:x>
      <cdr:y>0.13817</cdr:y>
    </cdr:from>
    <cdr:to>
      <cdr:x>0.06329</cdr:x>
      <cdr:y>0.84629</cdr:y>
    </cdr:to>
    <cdr:sp macro="" textlink="">
      <cdr:nvSpPr>
        <cdr:cNvPr id="2" name="TextBox 1"/>
        <cdr:cNvSpPr txBox="1"/>
      </cdr:nvSpPr>
      <cdr:spPr>
        <a:xfrm xmlns:a="http://schemas.openxmlformats.org/drawingml/2006/main" rot="16200000">
          <a:off x="-980528" y="1485113"/>
          <a:ext cx="2381885" cy="34117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800">
              <a:solidFill>
                <a:schemeClr val="accent1"/>
              </a:solidFill>
            </a:rPr>
            <a:t>Estimated</a:t>
          </a:r>
          <a:r>
            <a:rPr lang="en-US" sz="800" baseline="0">
              <a:solidFill>
                <a:schemeClr val="accent1"/>
              </a:solidFill>
            </a:rPr>
            <a:t> n</a:t>
          </a:r>
          <a:r>
            <a:rPr lang="en-US" sz="800">
              <a:solidFill>
                <a:schemeClr val="accent1"/>
              </a:solidFill>
            </a:rPr>
            <a:t>umber of Vehicles</a:t>
          </a:r>
          <a:r>
            <a:rPr lang="en-US" sz="800" baseline="0">
              <a:solidFill>
                <a:schemeClr val="accent1"/>
              </a:solidFill>
            </a:rPr>
            <a:t> with </a:t>
          </a:r>
          <a:br>
            <a:rPr lang="en-US" sz="800" baseline="0">
              <a:solidFill>
                <a:schemeClr val="accent1"/>
              </a:solidFill>
            </a:rPr>
          </a:br>
          <a:r>
            <a:rPr lang="en-US" sz="800" baseline="0">
              <a:solidFill>
                <a:schemeClr val="accent1"/>
              </a:solidFill>
            </a:rPr>
            <a:t>Embedded  Connectivity Sold in U.S. (000,000s)</a:t>
          </a:r>
          <a:endParaRPr lang="en-US" sz="800">
            <a:solidFill>
              <a:schemeClr val="accent1"/>
            </a:solidFill>
          </a:endParaRPr>
        </a:p>
      </cdr:txBody>
    </cdr:sp>
  </cdr:relSizeAnchor>
  <cdr:relSizeAnchor xmlns:cdr="http://schemas.openxmlformats.org/drawingml/2006/chartDrawing">
    <cdr:from>
      <cdr:x>0.94323</cdr:x>
      <cdr:y>0.11812</cdr:y>
    </cdr:from>
    <cdr:to>
      <cdr:x>0.99991</cdr:x>
      <cdr:y>0.86246</cdr:y>
    </cdr:to>
    <cdr:sp macro="" textlink="">
      <cdr:nvSpPr>
        <cdr:cNvPr id="4" name="TextBox 1"/>
        <cdr:cNvSpPr txBox="1"/>
      </cdr:nvSpPr>
      <cdr:spPr>
        <a:xfrm xmlns:a="http://schemas.openxmlformats.org/drawingml/2006/main" rot="16200000">
          <a:off x="4803032" y="1472585"/>
          <a:ext cx="2503712" cy="35320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a:solidFill>
                <a:srgbClr val="C00000"/>
              </a:solidFill>
            </a:rPr>
            <a:t>Estimated</a:t>
          </a:r>
          <a:r>
            <a:rPr lang="en-US" sz="800" baseline="0">
              <a:solidFill>
                <a:srgbClr val="C00000"/>
              </a:solidFill>
            </a:rPr>
            <a:t> Percentage of North American Policyholders Enrolled in Usage-based Insurance</a:t>
          </a:r>
          <a:endParaRPr lang="en-US" sz="80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0.0037</cdr:x>
      <cdr:y>0.02373</cdr:y>
    </cdr:from>
    <cdr:to>
      <cdr:x>0.04281</cdr:x>
      <cdr:y>0.74553</cdr:y>
    </cdr:to>
    <cdr:sp macro="" textlink="">
      <cdr:nvSpPr>
        <cdr:cNvPr id="2" name="TextBox 1"/>
        <cdr:cNvSpPr txBox="1"/>
      </cdr:nvSpPr>
      <cdr:spPr>
        <a:xfrm xmlns:a="http://schemas.openxmlformats.org/drawingml/2006/main" rot="16200000">
          <a:off x="-1159025" y="1262159"/>
          <a:ext cx="2557544" cy="201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Contribution to Premium</a:t>
          </a:r>
        </a:p>
      </cdr:txBody>
    </cdr:sp>
  </cdr:relSizeAnchor>
</c:userShapes>
</file>

<file path=ppt/drawings/drawing3.xml><?xml version="1.0" encoding="utf-8"?>
<c:userShapes xmlns:c="http://schemas.openxmlformats.org/drawingml/2006/chart">
  <cdr:relSizeAnchor xmlns:cdr="http://schemas.openxmlformats.org/drawingml/2006/chartDrawing">
    <cdr:from>
      <cdr:x>0.2748</cdr:x>
      <cdr:y>0.12284</cdr:y>
    </cdr:from>
    <cdr:to>
      <cdr:x>0.77651</cdr:x>
      <cdr:y>0.17888</cdr:y>
    </cdr:to>
    <cdr:sp macro="" textlink="">
      <cdr:nvSpPr>
        <cdr:cNvPr id="2" name="TextBox 1"/>
        <cdr:cNvSpPr txBox="1"/>
      </cdr:nvSpPr>
      <cdr:spPr>
        <a:xfrm xmlns:a="http://schemas.openxmlformats.org/drawingml/2006/main">
          <a:off x="2295525" y="542925"/>
          <a:ext cx="4191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By risk</a:t>
          </a:r>
          <a:r>
            <a:rPr lang="en-US" sz="1100" baseline="0"/>
            <a:t> quartile (dotted lines) and for entire sample (solid line)</a:t>
          </a: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0.28345</cdr:x>
      <cdr:y>0.92638</cdr:y>
    </cdr:from>
    <cdr:to>
      <cdr:x>0.70261</cdr:x>
      <cdr:y>0.9852</cdr:y>
    </cdr:to>
    <cdr:sp macro="" textlink="">
      <cdr:nvSpPr>
        <cdr:cNvPr id="2" name="TextBox 1"/>
        <cdr:cNvSpPr txBox="1"/>
      </cdr:nvSpPr>
      <cdr:spPr>
        <a:xfrm xmlns:a="http://schemas.openxmlformats.org/drawingml/2006/main">
          <a:off x="2378573" y="4447194"/>
          <a:ext cx="3517401" cy="282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aseline="0" dirty="0" smtClean="0">
              <a:latin typeface="Arial" pitchFamily="34" charset="0"/>
              <a:cs typeface="Arial" pitchFamily="34" charset="0"/>
            </a:rPr>
            <a:t>Indicated Safety</a:t>
          </a:r>
          <a:r>
            <a:rPr lang="en-US" sz="1400" dirty="0" smtClean="0">
              <a:latin typeface="Arial" pitchFamily="34" charset="0"/>
              <a:cs typeface="Arial" pitchFamily="34" charset="0"/>
            </a:rPr>
            <a:t> </a:t>
          </a:r>
          <a:r>
            <a:rPr lang="en-US" sz="1400" baseline="0" dirty="0" smtClean="0">
              <a:latin typeface="Arial" pitchFamily="34" charset="0"/>
              <a:cs typeface="Arial" pitchFamily="34" charset="0"/>
            </a:rPr>
            <a:t>Adjustment</a:t>
          </a:r>
          <a:endParaRPr lang="en-US" sz="1400" baseline="0" dirty="0">
            <a:latin typeface="Arial" pitchFamily="34" charset="0"/>
            <a:cs typeface="Arial" pitchFamily="34" charset="0"/>
          </a:endParaRPr>
        </a:p>
        <a:p xmlns:a="http://schemas.openxmlformats.org/drawingml/2006/main">
          <a:pPr algn="ctr"/>
          <a:endParaRPr lang="en-US" sz="1600" dirty="0"/>
        </a:p>
      </cdr:txBody>
    </cdr:sp>
  </cdr:relSizeAnchor>
  <cdr:relSizeAnchor xmlns:cdr="http://schemas.openxmlformats.org/drawingml/2006/chartDrawing">
    <cdr:from>
      <cdr:x>0.01895</cdr:x>
      <cdr:y>0.17562</cdr:y>
    </cdr:from>
    <cdr:to>
      <cdr:x>0.05759</cdr:x>
      <cdr:y>0.74603</cdr:y>
    </cdr:to>
    <cdr:sp macro="" textlink="">
      <cdr:nvSpPr>
        <cdr:cNvPr id="3" name="TextBox 1"/>
        <cdr:cNvSpPr txBox="1"/>
      </cdr:nvSpPr>
      <cdr:spPr>
        <a:xfrm xmlns:a="http://schemas.openxmlformats.org/drawingml/2006/main" rot="16200000">
          <a:off x="-1126831" y="2177398"/>
          <a:ext cx="2895872" cy="324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a:solidFill>
                <a:sysClr val="windowText" lastClr="000000"/>
              </a:solidFill>
              <a:latin typeface="Arial" pitchFamily="34" charset="0"/>
              <a:cs typeface="Arial" pitchFamily="34" charset="0"/>
            </a:rPr>
            <a:t>Percentage of Vehicles</a:t>
          </a:r>
        </a:p>
      </cdr:txBody>
    </cdr:sp>
  </cdr:relSizeAnchor>
</c:userShapes>
</file>

<file path=ppt/drawings/drawing5.xml><?xml version="1.0" encoding="utf-8"?>
<c:userShapes xmlns:c="http://schemas.openxmlformats.org/drawingml/2006/chart">
  <cdr:relSizeAnchor xmlns:cdr="http://schemas.openxmlformats.org/drawingml/2006/chartDrawing">
    <cdr:from>
      <cdr:x>0.62947</cdr:x>
      <cdr:y>0.66953</cdr:y>
    </cdr:from>
    <cdr:to>
      <cdr:x>0.66667</cdr:x>
      <cdr:y>0.72941</cdr:y>
    </cdr:to>
    <cdr:sp macro="" textlink="">
      <cdr:nvSpPr>
        <cdr:cNvPr id="2" name="Oval 1"/>
        <cdr:cNvSpPr/>
      </cdr:nvSpPr>
      <cdr:spPr>
        <a:xfrm xmlns:a="http://schemas.openxmlformats.org/drawingml/2006/main">
          <a:off x="4191000" y="2971800"/>
          <a:ext cx="247677" cy="2657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0.62947</cdr:x>
      <cdr:y>0.87554</cdr:y>
    </cdr:from>
    <cdr:to>
      <cdr:x>0.66666</cdr:x>
      <cdr:y>0.93542</cdr:y>
    </cdr:to>
    <cdr:sp macro="" textlink="">
      <cdr:nvSpPr>
        <cdr:cNvPr id="3" name="Oval 2"/>
        <cdr:cNvSpPr/>
      </cdr:nvSpPr>
      <cdr:spPr>
        <a:xfrm xmlns:a="http://schemas.openxmlformats.org/drawingml/2006/main">
          <a:off x="4191000" y="3886200"/>
          <a:ext cx="247610" cy="265787"/>
        </a:xfrm>
        <a:prstGeom xmlns:a="http://schemas.openxmlformats.org/drawingml/2006/main" prst="ellipse">
          <a:avLst/>
        </a:prstGeom>
        <a:solidFill xmlns:a="http://schemas.openxmlformats.org/drawingml/2006/main">
          <a:schemeClr val="accent4">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0.62947</cdr:x>
      <cdr:y>0.80687</cdr:y>
    </cdr:from>
    <cdr:to>
      <cdr:x>0.66666</cdr:x>
      <cdr:y>0.86675</cdr:y>
    </cdr:to>
    <cdr:sp macro="" textlink="">
      <cdr:nvSpPr>
        <cdr:cNvPr id="4" name="Oval 3"/>
        <cdr:cNvSpPr/>
      </cdr:nvSpPr>
      <cdr:spPr>
        <a:xfrm xmlns:a="http://schemas.openxmlformats.org/drawingml/2006/main">
          <a:off x="4191000" y="3581400"/>
          <a:ext cx="247610" cy="265786"/>
        </a:xfrm>
        <a:prstGeom xmlns:a="http://schemas.openxmlformats.org/drawingml/2006/main" prst="ellipse">
          <a:avLst/>
        </a:prstGeom>
        <a:solidFill xmlns:a="http://schemas.openxmlformats.org/drawingml/2006/main">
          <a:schemeClr val="accent4">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0.62947</cdr:x>
      <cdr:y>0.7382</cdr:y>
    </cdr:from>
    <cdr:to>
      <cdr:x>0.66667</cdr:x>
      <cdr:y>0.79808</cdr:y>
    </cdr:to>
    <cdr:sp macro="" textlink="">
      <cdr:nvSpPr>
        <cdr:cNvPr id="5" name="Oval 4"/>
        <cdr:cNvSpPr/>
      </cdr:nvSpPr>
      <cdr:spPr>
        <a:xfrm xmlns:a="http://schemas.openxmlformats.org/drawingml/2006/main">
          <a:off x="4191000" y="3276600"/>
          <a:ext cx="247677" cy="265786"/>
        </a:xfrm>
        <a:prstGeom xmlns:a="http://schemas.openxmlformats.org/drawingml/2006/main" prst="ellipse">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0.69671</cdr:x>
      <cdr:y>0.81637</cdr:y>
    </cdr:from>
    <cdr:to>
      <cdr:x>0.94134</cdr:x>
      <cdr:y>0.96208</cdr:y>
    </cdr:to>
    <cdr:sp macro="" textlink="">
      <cdr:nvSpPr>
        <cdr:cNvPr id="6" name="TextBox 5"/>
        <cdr:cNvSpPr txBox="1"/>
      </cdr:nvSpPr>
      <cdr:spPr>
        <a:xfrm xmlns:a="http://schemas.openxmlformats.org/drawingml/2006/main">
          <a:off x="4638676" y="3895726"/>
          <a:ext cx="1628775" cy="695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Arial" pitchFamily="34" charset="0"/>
              <a:cs typeface="Arial" pitchFamily="34" charset="0"/>
            </a:rPr>
            <a:t>%</a:t>
          </a:r>
          <a:r>
            <a:rPr lang="en-US" sz="1100" baseline="0">
              <a:latin typeface="Arial" pitchFamily="34" charset="0"/>
              <a:cs typeface="Arial" pitchFamily="34" charset="0"/>
            </a:rPr>
            <a:t> of Vehicles -- Plan A</a:t>
          </a:r>
        </a:p>
        <a:p xmlns:a="http://schemas.openxmlformats.org/drawingml/2006/main">
          <a:endParaRPr lang="en-US" sz="1100" baseline="0">
            <a:latin typeface="Arial" pitchFamily="34" charset="0"/>
            <a:cs typeface="Arial" pitchFamily="34" charset="0"/>
          </a:endParaRPr>
        </a:p>
        <a:p xmlns:a="http://schemas.openxmlformats.org/drawingml/2006/main">
          <a:r>
            <a:rPr lang="en-US" sz="1100" baseline="0">
              <a:latin typeface="Arial" pitchFamily="34" charset="0"/>
              <a:cs typeface="Arial" pitchFamily="34" charset="0"/>
            </a:rPr>
            <a:t>% of Vehicles -- Plan B</a:t>
          </a:r>
          <a:endParaRPr lang="en-US" sz="1100">
            <a:latin typeface="Arial" pitchFamily="34" charset="0"/>
            <a:cs typeface="Arial" pitchFamily="34" charset="0"/>
          </a:endParaRPr>
        </a:p>
      </cdr:txBody>
    </cdr:sp>
  </cdr:relSizeAnchor>
  <cdr:relSizeAnchor xmlns:cdr="http://schemas.openxmlformats.org/drawingml/2006/chartDrawing">
    <cdr:from>
      <cdr:x>0.69528</cdr:x>
      <cdr:y>0.67665</cdr:y>
    </cdr:from>
    <cdr:to>
      <cdr:x>0.93991</cdr:x>
      <cdr:y>0.82236</cdr:y>
    </cdr:to>
    <cdr:sp macro="" textlink="">
      <cdr:nvSpPr>
        <cdr:cNvPr id="7" name="TextBox 1"/>
        <cdr:cNvSpPr txBox="1"/>
      </cdr:nvSpPr>
      <cdr:spPr>
        <a:xfrm xmlns:a="http://schemas.openxmlformats.org/drawingml/2006/main">
          <a:off x="4629150" y="3228975"/>
          <a:ext cx="1628775" cy="695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itchFamily="34" charset="0"/>
              <a:cs typeface="Arial" pitchFamily="34" charset="0"/>
            </a:rPr>
            <a:t>Discount</a:t>
          </a:r>
          <a:r>
            <a:rPr lang="en-US" sz="1100" baseline="0">
              <a:latin typeface="Arial" pitchFamily="34" charset="0"/>
              <a:cs typeface="Arial" pitchFamily="34" charset="0"/>
            </a:rPr>
            <a:t> -- Plan A</a:t>
          </a:r>
        </a:p>
        <a:p xmlns:a="http://schemas.openxmlformats.org/drawingml/2006/main">
          <a:endParaRPr lang="en-US" sz="1100" baseline="0">
            <a:latin typeface="Arial" pitchFamily="34" charset="0"/>
            <a:cs typeface="Arial" pitchFamily="34" charset="0"/>
          </a:endParaRPr>
        </a:p>
        <a:p xmlns:a="http://schemas.openxmlformats.org/drawingml/2006/main">
          <a:r>
            <a:rPr lang="en-US" sz="1100" baseline="0">
              <a:latin typeface="Arial" pitchFamily="34" charset="0"/>
              <a:cs typeface="Arial" pitchFamily="34" charset="0"/>
            </a:rPr>
            <a:t>Discount -- Plan B</a:t>
          </a:r>
          <a:endParaRPr lang="en-US" sz="1100">
            <a:latin typeface="Arial" pitchFamily="34" charset="0"/>
            <a:cs typeface="Arial" pitchFamily="34" charset="0"/>
          </a:endParaRPr>
        </a:p>
      </cdr:txBody>
    </cdr:sp>
  </cdr:relSizeAnchor>
  <cdr:relSizeAnchor xmlns:cdr="http://schemas.openxmlformats.org/drawingml/2006/chartDrawing">
    <cdr:from>
      <cdr:x>0.11588</cdr:x>
      <cdr:y>0.02918</cdr:y>
    </cdr:from>
    <cdr:to>
      <cdr:x>0.92275</cdr:x>
      <cdr:y>0.10104</cdr:y>
    </cdr:to>
    <cdr:sp macro="" textlink="">
      <cdr:nvSpPr>
        <cdr:cNvPr id="8" name="TextBox 7"/>
        <cdr:cNvSpPr txBox="1"/>
      </cdr:nvSpPr>
      <cdr:spPr>
        <a:xfrm xmlns:a="http://schemas.openxmlformats.org/drawingml/2006/main">
          <a:off x="771526" y="129533"/>
          <a:ext cx="5372100" cy="318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Two Hypothetical </a:t>
          </a:r>
          <a:r>
            <a:rPr lang="en-US" sz="1400" baseline="0" dirty="0" smtClean="0"/>
            <a:t>Ten </a:t>
          </a:r>
          <a:r>
            <a:rPr lang="en-US" sz="1400" baseline="0" dirty="0"/>
            <a:t>Group </a:t>
          </a:r>
          <a:r>
            <a:rPr lang="en-US" sz="1400" dirty="0"/>
            <a:t>Discount Plans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4851" tIns="47425" rIns="94851" bIns="47425" rtlCol="0"/>
          <a:lstStyle>
            <a:lvl1pPr algn="r">
              <a:defRPr sz="1200"/>
            </a:lvl1pPr>
          </a:lstStyle>
          <a:p>
            <a:fld id="{BD3A0C50-E1CA-4E77-96B0-27DAD85BB38C}" type="datetimeFigureOut">
              <a:rPr lang="en-US" smtClean="0"/>
              <a:pPr/>
              <a:t>6/8/2014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851" tIns="47425" rIns="94851" bIns="47425" rtlCol="0" anchor="b"/>
          <a:lstStyle>
            <a:lvl1pPr algn="r">
              <a:defRPr sz="1200"/>
            </a:lvl1pPr>
          </a:lstStyle>
          <a:p>
            <a:fld id="{AD858600-E446-4665-9473-F6CFB70F902B}" type="slidenum">
              <a:rPr lang="en-US" smtClean="0"/>
              <a:pPr/>
              <a:t>‹#›</a:t>
            </a:fld>
            <a:endParaRPr lang="en-US" dirty="0"/>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4851" tIns="47425" rIns="94851" bIns="47425" rtlCol="0"/>
          <a:lstStyle>
            <a:lvl1pPr algn="r">
              <a:defRPr sz="1200"/>
            </a:lvl1pPr>
          </a:lstStyle>
          <a:p>
            <a:fld id="{0A0830D5-D02C-4E49-82E3-D6B36F6B1F59}" type="datetimeFigureOut">
              <a:rPr lang="en-US" smtClean="0"/>
              <a:pPr/>
              <a:t>6/8/2014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51" tIns="47425" rIns="94851" bIns="47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51" tIns="47425" rIns="94851" bIns="47425" rtlCol="0" anchor="b"/>
          <a:lstStyle>
            <a:lvl1pPr algn="r">
              <a:defRPr sz="1200"/>
            </a:lvl1pPr>
          </a:lstStyle>
          <a:p>
            <a:fld id="{D7435F94-B76E-4C4F-9CC1-16C116738A31}" type="slidenum">
              <a:rPr lang="en-US" smtClean="0"/>
              <a:pPr/>
              <a:t>‹#›</a:t>
            </a:fld>
            <a:endParaRPr lang="en-US" dirty="0"/>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Cred</a:t>
            </a:r>
            <a:r>
              <a:rPr lang="en-US" dirty="0" smtClean="0"/>
              <a:t> effective 5/2014</a:t>
            </a:r>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a:t>
            </a:r>
            <a:r>
              <a:rPr lang="en-US" baseline="0" dirty="0" smtClean="0"/>
              <a:t> a contrast to Defensive Driver discount</a:t>
            </a:r>
          </a:p>
          <a:p>
            <a:r>
              <a:rPr lang="en-US" baseline="0" dirty="0" smtClean="0"/>
              <a:t>(Do habits become ingrained to point where device can be removed?)</a:t>
            </a:r>
          </a:p>
          <a:p>
            <a:r>
              <a:rPr lang="en-US" baseline="0" dirty="0" smtClean="0"/>
              <a:t>How do we teach people to drive more safely (transition to science)</a:t>
            </a:r>
          </a:p>
        </p:txBody>
      </p:sp>
      <p:sp>
        <p:nvSpPr>
          <p:cNvPr id="4" name="Slide Number Placeholder 3"/>
          <p:cNvSpPr>
            <a:spLocks noGrp="1"/>
          </p:cNvSpPr>
          <p:nvPr>
            <p:ph type="sldNum" sz="quarter" idx="10"/>
          </p:nvPr>
        </p:nvSpPr>
        <p:spPr/>
        <p:txBody>
          <a:bodyPr/>
          <a:lstStyle/>
          <a:p>
            <a:fld id="{D7435F94-B76E-4C4F-9CC1-16C116738A31}" type="slidenum">
              <a:rPr lang="en-US" smtClean="0"/>
              <a:pPr/>
              <a:t>34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Miles?</a:t>
            </a:r>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SO_ppt_template_v2_cov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3352800" y="3657600"/>
            <a:ext cx="5562600" cy="2057400"/>
          </a:xfrm>
        </p:spPr>
        <p:txBody>
          <a:bodyPr/>
          <a:lstStyle>
            <a:lvl1pPr algn="r">
              <a:defRPr lang="en-US" dirty="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52800" y="5791200"/>
            <a:ext cx="5562600" cy="533400"/>
          </a:xfrm>
        </p:spPr>
        <p:txBody>
          <a:bodyPr/>
          <a:lstStyle>
            <a:lvl1pPr marL="0" indent="0" algn="r">
              <a:buNone/>
              <a:defRPr>
                <a:solidFill>
                  <a:srgbClr val="575A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Slide Number Placeholder 2"/>
          <p:cNvSpPr>
            <a:spLocks noGrp="1"/>
          </p:cNvSpPr>
          <p:nvPr userDrawn="1">
            <p:ph type="sldNum" sz="quarter" idx="12"/>
          </p:nvPr>
        </p:nvSpPr>
        <p:spPr>
          <a:xfrm>
            <a:off x="7010400" y="6492875"/>
            <a:ext cx="2133600" cy="365125"/>
          </a:xfrm>
        </p:spPr>
        <p:txBody>
          <a:bodyPr/>
          <a:lstStyle/>
          <a:p>
            <a:fld id="{98C1AAA7-3584-431F-B171-B6E97BC46D50}" type="slidenum">
              <a:rPr lang="en-US" smtClean="0"/>
              <a:pPr/>
              <a:t>‹#›</a:t>
            </a:fld>
            <a:endParaRPr lang="en-US" dirty="0"/>
          </a:p>
        </p:txBody>
      </p:sp>
      <p:pic>
        <p:nvPicPr>
          <p:cNvPr id="8" name="Picture 7" descr="VIS-brandstrip-type-black.png"/>
          <p:cNvPicPr>
            <a:picLocks noChangeAspect="1"/>
          </p:cNvPicPr>
          <p:nvPr userDrawn="1"/>
        </p:nvPicPr>
        <p:blipFill>
          <a:blip r:embed="rId3" cstate="print"/>
          <a:stretch>
            <a:fillRect/>
          </a:stretch>
        </p:blipFill>
        <p:spPr>
          <a:xfrm>
            <a:off x="152400" y="6553200"/>
            <a:ext cx="3214915" cy="192024"/>
          </a:xfrm>
          <a:prstGeom prst="rect">
            <a:avLst/>
          </a:prstGeom>
        </p:spPr>
      </p:pic>
      <p:pic>
        <p:nvPicPr>
          <p:cNvPr id="9" name="Picture 8" descr="ISO_logo_cover_v2.png"/>
          <p:cNvPicPr>
            <a:picLocks noChangeAspect="1"/>
          </p:cNvPicPr>
          <p:nvPr userDrawn="1"/>
        </p:nvPicPr>
        <p:blipFill>
          <a:blip r:embed="rId4" cstate="print"/>
          <a:stretch>
            <a:fillRect/>
          </a:stretch>
        </p:blipFill>
        <p:spPr>
          <a:xfrm>
            <a:off x="685800" y="609600"/>
            <a:ext cx="944593" cy="685800"/>
          </a:xfrm>
          <a:prstGeom prst="rect">
            <a:avLst/>
          </a:prstGeom>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5"/>
          <p:cNvSpPr>
            <a:spLocks noGrp="1"/>
          </p:cNvSpPr>
          <p:nvPr>
            <p:ph type="sldNum" sz="quarter" idx="12"/>
          </p:nvPr>
        </p:nvSpPr>
        <p:spPr/>
        <p:txBody>
          <a:bodyPr/>
          <a:lstStyle/>
          <a:p>
            <a:fld id="{98C1AAA7-3584-431F-B171-B6E97BC46D50}" type="slidenum">
              <a:rPr lang="en-US" smtClean="0"/>
              <a:pPr/>
              <a:t>‹#›</a:t>
            </a:fld>
            <a:endParaRPr lang="en-US" dirty="0"/>
          </a:p>
        </p:txBody>
      </p:sp>
      <p:sp>
        <p:nvSpPr>
          <p:cNvPr id="9" name="Rectangle 8"/>
          <p:cNvSpPr/>
          <p:nvPr userDrawn="1"/>
        </p:nvSpPr>
        <p:spPr>
          <a:xfrm>
            <a:off x="0" y="6172200"/>
            <a:ext cx="838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p:nvPr>
        </p:nvSpPr>
        <p:spPr>
          <a:xfrm>
            <a:off x="457200" y="1981200"/>
            <a:ext cx="3886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7"/>
          <p:cNvSpPr>
            <a:spLocks noGrp="1"/>
          </p:cNvSpPr>
          <p:nvPr>
            <p:ph sz="quarter" idx="14"/>
          </p:nvPr>
        </p:nvSpPr>
        <p:spPr>
          <a:xfrm>
            <a:off x="4787900" y="1981200"/>
            <a:ext cx="3886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29430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hasCustomPrompt="1"/>
          </p:nvPr>
        </p:nvSpPr>
        <p:spPr>
          <a:xfrm>
            <a:off x="457200" y="1981200"/>
            <a:ext cx="2590800" cy="4267200"/>
          </a:xfrm>
        </p:spPr>
        <p:txBody>
          <a:bodyPr/>
          <a:lstStyle>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Content Placeholder 7"/>
          <p:cNvSpPr>
            <a:spLocks noGrp="1"/>
          </p:cNvSpPr>
          <p:nvPr>
            <p:ph sz="quarter" idx="14" hasCustomPrompt="1"/>
          </p:nvPr>
        </p:nvSpPr>
        <p:spPr>
          <a:xfrm>
            <a:off x="3276600" y="1981200"/>
            <a:ext cx="2590800" cy="4267200"/>
          </a:xfrm>
        </p:spPr>
        <p:txBody>
          <a:bodyPr/>
          <a:lstStyle>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Content Placeholder 7"/>
          <p:cNvSpPr>
            <a:spLocks noGrp="1"/>
          </p:cNvSpPr>
          <p:nvPr>
            <p:ph sz="quarter" idx="15" hasCustomPrompt="1"/>
          </p:nvPr>
        </p:nvSpPr>
        <p:spPr>
          <a:xfrm>
            <a:off x="6096000" y="1981200"/>
            <a:ext cx="2590800" cy="4267200"/>
          </a:xfrm>
        </p:spPr>
        <p:txBody>
          <a:bodyPr/>
          <a:lstStyle>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108114524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p:nvPr>
        </p:nvSpPr>
        <p:spPr>
          <a:xfrm>
            <a:off x="457200" y="1981200"/>
            <a:ext cx="388620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7"/>
          <p:cNvSpPr>
            <a:spLocks noGrp="1"/>
          </p:cNvSpPr>
          <p:nvPr>
            <p:ph sz="quarter" idx="14"/>
          </p:nvPr>
        </p:nvSpPr>
        <p:spPr>
          <a:xfrm>
            <a:off x="4787900" y="1981200"/>
            <a:ext cx="388620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7"/>
          <p:cNvSpPr>
            <a:spLocks noGrp="1"/>
          </p:cNvSpPr>
          <p:nvPr>
            <p:ph sz="quarter" idx="15"/>
          </p:nvPr>
        </p:nvSpPr>
        <p:spPr>
          <a:xfrm>
            <a:off x="457200" y="4140200"/>
            <a:ext cx="388620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7"/>
          <p:cNvSpPr>
            <a:spLocks noGrp="1"/>
          </p:cNvSpPr>
          <p:nvPr>
            <p:ph sz="quarter" idx="16"/>
          </p:nvPr>
        </p:nvSpPr>
        <p:spPr>
          <a:xfrm>
            <a:off x="4787900" y="4140200"/>
            <a:ext cx="388620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26119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Tree>
    <p:extLst>
      <p:ext uri="{BB962C8B-B14F-4D97-AF65-F5344CB8AC3E}">
        <p14:creationId xmlns:p14="http://schemas.microsoft.com/office/powerpoint/2010/main" val="406523515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Title Slide">
    <p:spTree>
      <p:nvGrpSpPr>
        <p:cNvPr id="1" name=""/>
        <p:cNvGrpSpPr/>
        <p:nvPr/>
      </p:nvGrpSpPr>
      <p:grpSpPr>
        <a:xfrm>
          <a:off x="0" y="0"/>
          <a:ext cx="0" cy="0"/>
          <a:chOff x="0" y="0"/>
          <a:chExt cx="0" cy="0"/>
        </a:xfrm>
      </p:grpSpPr>
      <p:pic>
        <p:nvPicPr>
          <p:cNvPr id="6" name="Picture 5" descr="ISO_ppt_template_v2_separatorB.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1"/>
          <p:cNvSpPr>
            <a:spLocks noGrp="1"/>
          </p:cNvSpPr>
          <p:nvPr>
            <p:ph type="title"/>
          </p:nvPr>
        </p:nvSpPr>
        <p:spPr>
          <a:xfrm>
            <a:off x="457200" y="2667000"/>
            <a:ext cx="8229600" cy="990600"/>
          </a:xfrm>
        </p:spPr>
        <p:txBody>
          <a:bodyPr>
            <a:normAutofit/>
          </a:bodyPr>
          <a:lstStyle>
            <a:lvl1pPr algn="ctr">
              <a:defRPr sz="4400">
                <a:solidFill>
                  <a:srgbClr val="595959"/>
                </a:solidFill>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2895600" y="1905000"/>
            <a:ext cx="3352800" cy="609600"/>
          </a:xfrm>
        </p:spPr>
        <p:txBody>
          <a:bodyPr anchor="ctr" anchorCtr="0">
            <a:noAutofit/>
          </a:bodyPr>
          <a:lstStyle>
            <a:lvl1pPr algn="ctr">
              <a:defRPr sz="3600" b="1" spc="0">
                <a:solidFill>
                  <a:schemeClr val="bg1"/>
                </a:solidFill>
              </a:defRPr>
            </a:lvl1pPr>
          </a:lstStyle>
          <a:p>
            <a:pPr lvl="0"/>
            <a:r>
              <a:rPr lang="en-US" dirty="0" smtClean="0"/>
              <a:t>Part 1</a:t>
            </a:r>
            <a:endParaRPr lang="en-US" dirty="0"/>
          </a:p>
        </p:txBody>
      </p:sp>
      <p:pic>
        <p:nvPicPr>
          <p:cNvPr id="8" name="Picture 7" descr="ISO_logo_separator.png"/>
          <p:cNvPicPr>
            <a:picLocks noChangeAspect="1"/>
          </p:cNvPicPr>
          <p:nvPr userDrawn="1"/>
        </p:nvPicPr>
        <p:blipFill>
          <a:blip r:embed="rId3" cstate="print"/>
          <a:stretch>
            <a:fillRect/>
          </a:stretch>
        </p:blipFill>
        <p:spPr>
          <a:xfrm>
            <a:off x="4267200" y="6195291"/>
            <a:ext cx="609600" cy="434109"/>
          </a:xfrm>
          <a:prstGeom prst="rect">
            <a:avLst/>
          </a:prstGeom>
        </p:spPr>
      </p:pic>
    </p:spTree>
    <p:extLst>
      <p:ext uri="{BB962C8B-B14F-4D97-AF65-F5344CB8AC3E}">
        <p14:creationId xmlns:p14="http://schemas.microsoft.com/office/powerpoint/2010/main" val="7559091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Callout Blue">
    <p:spTree>
      <p:nvGrpSpPr>
        <p:cNvPr id="1" name=""/>
        <p:cNvGrpSpPr/>
        <p:nvPr/>
      </p:nvGrpSpPr>
      <p:grpSpPr>
        <a:xfrm>
          <a:off x="0" y="0"/>
          <a:ext cx="0" cy="0"/>
          <a:chOff x="0" y="0"/>
          <a:chExt cx="0" cy="0"/>
        </a:xfrm>
      </p:grpSpPr>
      <p:pic>
        <p:nvPicPr>
          <p:cNvPr id="5" name="Picture 4" descr="ISO_ppt_template_v2_separatorA.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1"/>
          <p:cNvSpPr>
            <a:spLocks noGrp="1"/>
          </p:cNvSpPr>
          <p:nvPr>
            <p:ph type="title"/>
          </p:nvPr>
        </p:nvSpPr>
        <p:spPr>
          <a:xfrm>
            <a:off x="457200" y="609600"/>
            <a:ext cx="8229600" cy="5105400"/>
          </a:xfrm>
        </p:spPr>
        <p:txBody>
          <a:bodyPr>
            <a:normAutofit/>
          </a:bodyPr>
          <a:lstStyle>
            <a:lvl1pPr algn="ctr">
              <a:defRPr sz="4400">
                <a:solidFill>
                  <a:schemeClr val="bg1"/>
                </a:solidFill>
              </a:defRPr>
            </a:lvl1pPr>
          </a:lstStyle>
          <a:p>
            <a:r>
              <a:rPr lang="en-US" smtClean="0"/>
              <a:t>Click to edit Master title style</a:t>
            </a:r>
            <a:endParaRPr lang="en-US"/>
          </a:p>
        </p:txBody>
      </p:sp>
      <p:pic>
        <p:nvPicPr>
          <p:cNvPr id="6" name="Picture 5" descr="ISO_logo_separator.png"/>
          <p:cNvPicPr>
            <a:picLocks noChangeAspect="1"/>
          </p:cNvPicPr>
          <p:nvPr userDrawn="1"/>
        </p:nvPicPr>
        <p:blipFill>
          <a:blip r:embed="rId3" cstate="print"/>
          <a:stretch>
            <a:fillRect/>
          </a:stretch>
        </p:blipFill>
        <p:spPr>
          <a:xfrm>
            <a:off x="4267200" y="6195291"/>
            <a:ext cx="609600" cy="434109"/>
          </a:xfrm>
          <a:prstGeom prst="rect">
            <a:avLst/>
          </a:prstGeom>
        </p:spPr>
      </p:pic>
    </p:spTree>
    <p:extLst>
      <p:ext uri="{BB962C8B-B14F-4D97-AF65-F5344CB8AC3E}">
        <p14:creationId xmlns:p14="http://schemas.microsoft.com/office/powerpoint/2010/main" val="294676273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VIS-brandstrip-type-black.png"/>
          <p:cNvPicPr>
            <a:picLocks noChangeAspect="1"/>
          </p:cNvPicPr>
          <p:nvPr userDrawn="1"/>
        </p:nvPicPr>
        <p:blipFill>
          <a:blip r:embed="rId11" cstate="print"/>
          <a:stretch>
            <a:fillRect/>
          </a:stretch>
        </p:blipFill>
        <p:spPr>
          <a:xfrm>
            <a:off x="152400" y="6553200"/>
            <a:ext cx="3214915" cy="192024"/>
          </a:xfrm>
          <a:prstGeom prst="rect">
            <a:avLst/>
          </a:prstGeom>
        </p:spPr>
      </p:pic>
      <p:sp>
        <p:nvSpPr>
          <p:cNvPr id="2" name="Title Placeholder 1"/>
          <p:cNvSpPr>
            <a:spLocks noGrp="1"/>
          </p:cNvSpPr>
          <p:nvPr>
            <p:ph type="title"/>
          </p:nvPr>
        </p:nvSpPr>
        <p:spPr>
          <a:xfrm>
            <a:off x="457200" y="6858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505575"/>
            <a:ext cx="2133600" cy="365125"/>
          </a:xfrm>
          <a:prstGeom prst="rect">
            <a:avLst/>
          </a:prstGeom>
        </p:spPr>
        <p:txBody>
          <a:bodyPr vert="horz" lIns="91440" tIns="45720" rIns="91440" bIns="45720" rtlCol="0" anchor="ctr"/>
          <a:lstStyle>
            <a:lvl1pPr algn="r">
              <a:defRPr sz="1000">
                <a:solidFill>
                  <a:srgbClr val="404040"/>
                </a:solidFill>
              </a:defRPr>
            </a:lvl1pPr>
          </a:lstStyle>
          <a:p>
            <a:fld id="{98C1AAA7-3584-431F-B171-B6E97BC46D50}" type="slidenum">
              <a:rPr lang="en-US" smtClean="0"/>
              <a:pPr/>
              <a:t>‹#›</a:t>
            </a:fld>
            <a:endParaRPr lang="en-US" dirty="0"/>
          </a:p>
        </p:txBody>
      </p:sp>
      <p:pic>
        <p:nvPicPr>
          <p:cNvPr id="13" name="Picture 12" descr="336px_VIS.PNG"/>
          <p:cNvPicPr>
            <a:picLocks noChangeAspect="1"/>
          </p:cNvPicPr>
          <p:nvPr userDrawn="1"/>
        </p:nvPicPr>
        <p:blipFill>
          <a:blip r:embed="rId12" cstate="print"/>
          <a:stretch>
            <a:fillRect/>
          </a:stretch>
        </p:blipFill>
        <p:spPr>
          <a:xfrm>
            <a:off x="7370064" y="91440"/>
            <a:ext cx="1618488" cy="334242"/>
          </a:xfrm>
          <a:prstGeom prst="rect">
            <a:avLst/>
          </a:prstGeom>
        </p:spPr>
      </p:pic>
      <p:pic>
        <p:nvPicPr>
          <p:cNvPr id="10" name="Picture 9" descr="ISO_ppt_template_v2_interior.jpg"/>
          <p:cNvPicPr>
            <a:picLocks noChangeAspect="1"/>
          </p:cNvPicPr>
          <p:nvPr userDrawn="1"/>
        </p:nvPicPr>
        <p:blipFill>
          <a:blip r:embed="rId13" cstate="print"/>
          <a:srcRect b="76667"/>
          <a:stretch>
            <a:fillRect/>
          </a:stretch>
        </p:blipFill>
        <p:spPr>
          <a:xfrm>
            <a:off x="0" y="0"/>
            <a:ext cx="9144000" cy="1600200"/>
          </a:xfrm>
          <a:prstGeom prst="rect">
            <a:avLst/>
          </a:prstGeom>
          <a:ln>
            <a:noFill/>
          </a:ln>
          <a:effectLst>
            <a:outerShdw blurRad="292100" dist="139700" dir="2700000" algn="tl" rotWithShape="0">
              <a:srgbClr val="333333">
                <a:alpha val="65000"/>
              </a:srgbClr>
            </a:outerShdw>
          </a:effectLst>
        </p:spPr>
      </p:pic>
      <p:pic>
        <p:nvPicPr>
          <p:cNvPr id="12" name="Picture 11" descr="ISO_logo_separator.png"/>
          <p:cNvPicPr>
            <a:picLocks noChangeAspect="1"/>
          </p:cNvPicPr>
          <p:nvPr userDrawn="1"/>
        </p:nvPicPr>
        <p:blipFill>
          <a:blip r:embed="rId14" cstate="print"/>
          <a:stretch>
            <a:fillRect/>
          </a:stretch>
        </p:blipFill>
        <p:spPr>
          <a:xfrm>
            <a:off x="8401780" y="76200"/>
            <a:ext cx="577823" cy="4114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54" r:id="rId6"/>
    <p:sldLayoutId id="2147483661" r:id="rId7"/>
    <p:sldLayoutId id="2147483664" r:id="rId8"/>
    <p:sldLayoutId id="2147483662" r:id="rId9"/>
  </p:sldLayoutIdLst>
  <p:transition spd="slow"/>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2">
              <a:lumMod val="75000"/>
            </a:schemeClr>
          </a:solidFill>
          <a:effectLst/>
          <a:latin typeface="+mj-lt"/>
          <a:ea typeface="+mj-ea"/>
          <a:cs typeface="+mj-cs"/>
        </a:defRPr>
      </a:lvl1pPr>
    </p:titleStyle>
    <p:bodyStyle>
      <a:lvl1pPr marL="0" indent="-18288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1pPr>
      <a:lvl2pPr marL="457200" indent="-182880" algn="l" defTabSz="914400" rtl="0" eaLnBrk="1" latinLnBrk="0" hangingPunct="1">
        <a:spcBef>
          <a:spcPct val="20000"/>
        </a:spcBef>
        <a:buFont typeface="Courier New" pitchFamily="49" charset="0"/>
        <a:buChar char="o"/>
        <a:defRPr sz="1600" kern="1200">
          <a:solidFill>
            <a:srgbClr val="595959"/>
          </a:solidFill>
          <a:latin typeface="+mn-lt"/>
          <a:ea typeface="+mn-ea"/>
          <a:cs typeface="+mn-cs"/>
        </a:defRPr>
      </a:lvl2pPr>
      <a:lvl3pPr marL="914400" indent="-182880" algn="l" defTabSz="914400" rtl="0" eaLnBrk="1" latinLnBrk="0" hangingPunct="1">
        <a:spcBef>
          <a:spcPct val="20000"/>
        </a:spcBef>
        <a:buFont typeface="Arial"/>
        <a:buChar char="•"/>
        <a:defRPr sz="1400" kern="1200">
          <a:solidFill>
            <a:srgbClr val="595959"/>
          </a:solidFill>
          <a:latin typeface="+mn-lt"/>
          <a:ea typeface="+mn-ea"/>
          <a:cs typeface="+mn-cs"/>
        </a:defRPr>
      </a:lvl3pPr>
      <a:lvl4pPr marL="13716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4pPr>
      <a:lvl5pPr marL="1828800" indent="-182880" algn="l" defTabSz="914400" rtl="0" eaLnBrk="1" latinLnBrk="0" hangingPunct="1">
        <a:spcBef>
          <a:spcPct val="20000"/>
        </a:spcBef>
        <a:buFont typeface="Arial"/>
        <a:buChar char="•"/>
        <a:defRPr sz="12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insurance.com/auto-insurance/auto-insurance-basics/three-in-four-insurers-moving-forward-with-pay-as-you-go.html" TargetMode="External"/><Relationship Id="rId2" Type="http://schemas.openxmlformats.org/officeDocument/2006/relationships/hyperlink" Target="http://www.gsma.com/connectedliving/wp-content/uploads/2012/03/gsma2025everycarconnected.pdf"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actuarialstandardsboard.org/pdf/exposure/asop25_revision_exposure_draft_sept2012.pdf" TargetMode="External"/><Relationship Id="rId3" Type="http://schemas.openxmlformats.org/officeDocument/2006/relationships/hyperlink" Target="http://www.actuarialstandardsboard.org/pdf/asops/asop012_132.pdf" TargetMode="External"/><Relationship Id="rId7" Type="http://schemas.openxmlformats.org/officeDocument/2006/relationships/hyperlink" Target="http://www.actuarialstandardsboard.org/pdf/asops/asop041_120.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actuarialstandardsboard.org/pdf/asops/asop038_155.pdf" TargetMode="External"/><Relationship Id="rId5" Type="http://schemas.openxmlformats.org/officeDocument/2006/relationships/hyperlink" Target="http://www.actuarialstandardsboard.org/pdf/asops/asop029_147.pdf" TargetMode="External"/><Relationship Id="rId4" Type="http://schemas.openxmlformats.org/officeDocument/2006/relationships/hyperlink" Target="http://www.actuarialstandardsboard.org/pdf/asops/asop023_141.pdf" TargetMode="External"/><Relationship Id="rId9" Type="http://schemas.openxmlformats.org/officeDocument/2006/relationships/hyperlink" Target="http://www.casact.org/professionalism/standards/princip/sppcrat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smtClean="0"/>
              <a:t>Professionalism </a:t>
            </a:r>
            <a:br>
              <a:rPr lang="en-US" dirty="0" smtClean="0"/>
            </a:br>
            <a:r>
              <a:rPr lang="en-US" dirty="0" smtClean="0"/>
              <a:t>in the Evolving </a:t>
            </a:r>
            <a:br>
              <a:rPr lang="en-US" dirty="0" smtClean="0"/>
            </a:br>
            <a:r>
              <a:rPr lang="en-US" dirty="0" smtClean="0"/>
              <a:t>World of UBI</a:t>
            </a:r>
            <a:endParaRPr lang="en-US" dirty="0"/>
          </a:p>
        </p:txBody>
      </p:sp>
      <p:sp>
        <p:nvSpPr>
          <p:cNvPr id="10" name="Subtitle 9"/>
          <p:cNvSpPr>
            <a:spLocks noGrp="1"/>
          </p:cNvSpPr>
          <p:nvPr>
            <p:ph type="subTitle" idx="1"/>
          </p:nvPr>
        </p:nvSpPr>
        <p:spPr/>
        <p:txBody>
          <a:bodyPr>
            <a:normAutofit fontScale="77500" lnSpcReduction="20000"/>
          </a:bodyPr>
          <a:lstStyle/>
          <a:p>
            <a:r>
              <a:rPr lang="en-US" dirty="0" smtClean="0"/>
              <a:t>Casualty Actuaries of Greater New York (CAGNY)</a:t>
            </a:r>
            <a:endParaRPr lang="en-US" dirty="0" smtClean="0"/>
          </a:p>
          <a:p>
            <a:r>
              <a:rPr lang="en-US" dirty="0" smtClean="0"/>
              <a:t>Spring Meeting -- June 11th, </a:t>
            </a:r>
            <a:r>
              <a:rPr lang="en-US" dirty="0" smtClean="0"/>
              <a:t>2014</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selection</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10</a:t>
            </a:fld>
            <a:endParaRPr lang="en-US" dirty="0"/>
          </a:p>
        </p:txBody>
      </p:sp>
      <p:sp>
        <p:nvSpPr>
          <p:cNvPr id="6" name="Content Placeholder 5"/>
          <p:cNvSpPr>
            <a:spLocks noGrp="1"/>
          </p:cNvSpPr>
          <p:nvPr>
            <p:ph idx="1"/>
          </p:nvPr>
        </p:nvSpPr>
        <p:spPr/>
        <p:txBody>
          <a:bodyPr>
            <a:normAutofit/>
          </a:bodyPr>
          <a:lstStyle/>
          <a:p>
            <a:pPr marL="457200" indent="-457200">
              <a:spcAft>
                <a:spcPts val="1200"/>
              </a:spcAft>
              <a:buFont typeface="+mj-lt"/>
              <a:buAutoNum type="arabicPeriod"/>
            </a:pPr>
            <a:r>
              <a:rPr lang="en-US" sz="2400" dirty="0" smtClean="0"/>
              <a:t>appropriateness for intended purpose…;</a:t>
            </a:r>
          </a:p>
          <a:p>
            <a:pPr marL="457200" indent="-457200">
              <a:spcAft>
                <a:spcPts val="1200"/>
              </a:spcAft>
              <a:buFont typeface="+mj-lt"/>
              <a:buAutoNum type="arabicPeriod"/>
            </a:pPr>
            <a:r>
              <a:rPr lang="en-US" sz="2400" dirty="0" smtClean="0"/>
              <a:t>reasonableness and comprehensiveness…;</a:t>
            </a:r>
          </a:p>
          <a:p>
            <a:pPr marL="457200" indent="-457200">
              <a:spcAft>
                <a:spcPts val="1200"/>
              </a:spcAft>
              <a:buFont typeface="+mj-lt"/>
              <a:buAutoNum type="arabicPeriod"/>
            </a:pPr>
            <a:r>
              <a:rPr lang="en-US" sz="2400" dirty="0" smtClean="0"/>
              <a:t>… known, material limitations…;</a:t>
            </a:r>
          </a:p>
          <a:p>
            <a:pPr marL="457200" indent="-457200">
              <a:spcAft>
                <a:spcPts val="1200"/>
              </a:spcAft>
              <a:buFont typeface="+mj-lt"/>
              <a:buAutoNum type="arabicPeriod"/>
            </a:pPr>
            <a:r>
              <a:rPr lang="en-US" sz="2400" dirty="0" smtClean="0"/>
              <a:t>the cost and feasibility of obtaining alternative data…;</a:t>
            </a:r>
          </a:p>
          <a:p>
            <a:pPr marL="457200" indent="-457200">
              <a:spcAft>
                <a:spcPts val="1200"/>
              </a:spcAft>
              <a:buFont typeface="+mj-lt"/>
              <a:buAutoNum type="arabicPeriod"/>
            </a:pPr>
            <a:r>
              <a:rPr lang="en-US" sz="2400" dirty="0" smtClean="0"/>
              <a:t>the benefit… balanced against its availability and </a:t>
            </a:r>
            <a:br>
              <a:rPr lang="en-US" sz="2400" dirty="0" smtClean="0"/>
            </a:br>
            <a:r>
              <a:rPr lang="en-US" sz="2400" dirty="0" smtClean="0"/>
              <a:t>the time and cost to collect and compile…; </a:t>
            </a:r>
          </a:p>
          <a:p>
            <a:pPr marL="457200" indent="-457200">
              <a:spcAft>
                <a:spcPts val="1200"/>
              </a:spcAft>
              <a:buFont typeface="+mj-lt"/>
              <a:buAutoNum type="arabicPeriod"/>
            </a:pPr>
            <a:r>
              <a:rPr lang="en-US" sz="2400" dirty="0" smtClean="0"/>
              <a:t>sampling methods…</a:t>
            </a:r>
          </a:p>
          <a:p>
            <a:endParaRPr lang="en-US" dirty="0"/>
          </a:p>
        </p:txBody>
      </p:sp>
      <p:sp>
        <p:nvSpPr>
          <p:cNvPr id="3" name="TextBox 2"/>
          <p:cNvSpPr txBox="1"/>
          <p:nvPr/>
        </p:nvSpPr>
        <p:spPr>
          <a:xfrm>
            <a:off x="4648200" y="6172200"/>
            <a:ext cx="4191000" cy="307777"/>
          </a:xfrm>
          <a:prstGeom prst="rect">
            <a:avLst/>
          </a:prstGeom>
          <a:noFill/>
        </p:spPr>
        <p:txBody>
          <a:bodyPr wrap="square" rtlCol="0">
            <a:spAutoFit/>
          </a:bodyPr>
          <a:lstStyle/>
          <a:p>
            <a:r>
              <a:rPr lang="en-US" sz="1400" i="1" dirty="0" smtClean="0">
                <a:solidFill>
                  <a:srgbClr val="000000"/>
                </a:solidFill>
              </a:rPr>
              <a:t>Source: ASOP 23 (Data Quality), Section 3.2.b</a:t>
            </a:r>
            <a:endParaRPr lang="en-US" sz="1400" i="1" dirty="0">
              <a:solidFill>
                <a:srgbClr val="000000"/>
              </a:solidFill>
            </a:endParaRPr>
          </a:p>
        </p:txBody>
      </p:sp>
    </p:spTree>
    <p:extLst>
      <p:ext uri="{BB962C8B-B14F-4D97-AF65-F5344CB8AC3E}">
        <p14:creationId xmlns:p14="http://schemas.microsoft.com/office/powerpoint/2010/main" val="40066075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11</a:t>
            </a:fld>
            <a:endParaRPr lang="en-US" dirty="0"/>
          </a:p>
        </p:txBody>
      </p:sp>
      <p:sp>
        <p:nvSpPr>
          <p:cNvPr id="5" name="Content Placeholder 4"/>
          <p:cNvSpPr>
            <a:spLocks noGrp="1"/>
          </p:cNvSpPr>
          <p:nvPr>
            <p:ph sz="quarter" idx="13"/>
          </p:nvPr>
        </p:nvSpPr>
        <p:spPr/>
        <p:txBody>
          <a:bodyPr>
            <a:normAutofit/>
          </a:bodyPr>
          <a:lstStyle/>
          <a:p>
            <a:pPr indent="0">
              <a:spcAft>
                <a:spcPts val="1200"/>
              </a:spcAft>
              <a:buNone/>
            </a:pPr>
            <a:r>
              <a:rPr lang="en-US" sz="2400" u="sng" dirty="0" smtClean="0"/>
              <a:t>Dongle</a:t>
            </a:r>
          </a:p>
          <a:p>
            <a:pPr>
              <a:spcAft>
                <a:spcPts val="1200"/>
              </a:spcAft>
            </a:pPr>
            <a:r>
              <a:rPr lang="en-US" sz="2400" dirty="0"/>
              <a:t>Dedicated technology</a:t>
            </a:r>
          </a:p>
          <a:p>
            <a:pPr>
              <a:spcAft>
                <a:spcPts val="1200"/>
              </a:spcAft>
            </a:pPr>
            <a:r>
              <a:rPr lang="en-US" sz="2400" dirty="0" smtClean="0"/>
              <a:t>One size fits most</a:t>
            </a:r>
          </a:p>
          <a:p>
            <a:pPr>
              <a:spcAft>
                <a:spcPts val="1200"/>
              </a:spcAft>
            </a:pPr>
            <a:r>
              <a:rPr lang="en-US" sz="2400" dirty="0" smtClean="0"/>
              <a:t>Powered by vehicle</a:t>
            </a:r>
          </a:p>
          <a:p>
            <a:pPr>
              <a:spcAft>
                <a:spcPts val="1200"/>
              </a:spcAft>
            </a:pPr>
            <a:r>
              <a:rPr lang="en-US" sz="2400" dirty="0" smtClean="0"/>
              <a:t>Send data</a:t>
            </a:r>
          </a:p>
          <a:p>
            <a:pPr>
              <a:spcAft>
                <a:spcPts val="1200"/>
              </a:spcAft>
            </a:pPr>
            <a:r>
              <a:rPr lang="en-US" sz="2400" dirty="0" smtClean="0"/>
              <a:t>Installation and logistics</a:t>
            </a:r>
            <a:endParaRPr lang="en-US" sz="2400" dirty="0"/>
          </a:p>
        </p:txBody>
      </p:sp>
      <p:sp>
        <p:nvSpPr>
          <p:cNvPr id="6" name="Content Placeholder 5"/>
          <p:cNvSpPr>
            <a:spLocks noGrp="1"/>
          </p:cNvSpPr>
          <p:nvPr>
            <p:ph sz="quarter" idx="14"/>
          </p:nvPr>
        </p:nvSpPr>
        <p:spPr/>
        <p:txBody>
          <a:bodyPr/>
          <a:lstStyle/>
          <a:p>
            <a:pPr indent="0">
              <a:spcAft>
                <a:spcPts val="1200"/>
              </a:spcAft>
              <a:buNone/>
            </a:pPr>
            <a:r>
              <a:rPr lang="en-US" sz="2400" u="sng" dirty="0" smtClean="0"/>
              <a:t>Smartphone</a:t>
            </a:r>
          </a:p>
          <a:p>
            <a:pPr marL="342900" indent="-342900">
              <a:spcAft>
                <a:spcPts val="1200"/>
              </a:spcAft>
            </a:pPr>
            <a:r>
              <a:rPr lang="en-US" sz="2400" dirty="0" smtClean="0"/>
              <a:t>Repurposed</a:t>
            </a:r>
          </a:p>
          <a:p>
            <a:pPr marL="342900" indent="-342900">
              <a:spcAft>
                <a:spcPts val="1200"/>
              </a:spcAft>
            </a:pPr>
            <a:r>
              <a:rPr lang="en-US" sz="2400" dirty="0" smtClean="0"/>
              <a:t>Support multiple OS</a:t>
            </a:r>
          </a:p>
          <a:p>
            <a:pPr marL="342900" indent="-342900">
              <a:spcAft>
                <a:spcPts val="1200"/>
              </a:spcAft>
            </a:pPr>
            <a:r>
              <a:rPr lang="en-US" sz="2400" dirty="0" smtClean="0"/>
              <a:t>Charger needed</a:t>
            </a:r>
          </a:p>
          <a:p>
            <a:pPr marL="342900" indent="-342900">
              <a:spcAft>
                <a:spcPts val="1200"/>
              </a:spcAft>
            </a:pPr>
            <a:r>
              <a:rPr lang="en-US" sz="2400" dirty="0" smtClean="0"/>
              <a:t>Send/receive</a:t>
            </a:r>
          </a:p>
          <a:p>
            <a:pPr marL="342900" indent="-342900">
              <a:spcAft>
                <a:spcPts val="1200"/>
              </a:spcAft>
            </a:pPr>
            <a:r>
              <a:rPr lang="en-US" sz="2400" dirty="0" smtClean="0"/>
              <a:t>Simple download</a:t>
            </a:r>
            <a:endParaRPr lang="en-US" sz="2400" dirty="0"/>
          </a:p>
        </p:txBody>
      </p:sp>
    </p:spTree>
    <p:extLst>
      <p:ext uri="{BB962C8B-B14F-4D97-AF65-F5344CB8AC3E}">
        <p14:creationId xmlns:p14="http://schemas.microsoft.com/office/powerpoint/2010/main" val="425032493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Initial pricing</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12</a:t>
            </a:fld>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expenses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2.3 General administrative</a:t>
            </a:r>
          </a:p>
          <a:p>
            <a:pPr>
              <a:spcAft>
                <a:spcPts val="1200"/>
              </a:spcAft>
            </a:pPr>
            <a:r>
              <a:rPr lang="en-US" sz="2400" dirty="0" smtClean="0"/>
              <a:t>2.5 Other acquisition</a:t>
            </a:r>
          </a:p>
          <a:p>
            <a:pPr>
              <a:spcAft>
                <a:spcPts val="1200"/>
              </a:spcAft>
            </a:pPr>
            <a:r>
              <a:rPr lang="en-US" sz="2400" dirty="0" smtClean="0"/>
              <a:t>2.7 Premium-related</a:t>
            </a:r>
          </a:p>
          <a:p>
            <a:pPr>
              <a:spcAft>
                <a:spcPts val="1200"/>
              </a:spcAft>
            </a:pPr>
            <a:r>
              <a:rPr lang="en-US" sz="2400" dirty="0" smtClean="0"/>
              <a:t>3.3 “Start-up costs” (may be amortized) </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13</a:t>
            </a:fld>
            <a:endParaRPr lang="en-US" dirty="0"/>
          </a:p>
        </p:txBody>
      </p:sp>
      <p:sp>
        <p:nvSpPr>
          <p:cNvPr id="5" name="TextBox 4"/>
          <p:cNvSpPr txBox="1"/>
          <p:nvPr/>
        </p:nvSpPr>
        <p:spPr>
          <a:xfrm>
            <a:off x="838200" y="6172200"/>
            <a:ext cx="8001000" cy="307777"/>
          </a:xfrm>
          <a:prstGeom prst="rect">
            <a:avLst/>
          </a:prstGeom>
          <a:noFill/>
        </p:spPr>
        <p:txBody>
          <a:bodyPr wrap="square" rtlCol="0">
            <a:spAutoFit/>
          </a:bodyPr>
          <a:lstStyle/>
          <a:p>
            <a:r>
              <a:rPr lang="en-US" sz="1400" i="1" dirty="0" smtClean="0">
                <a:solidFill>
                  <a:srgbClr val="000000"/>
                </a:solidFill>
              </a:rPr>
              <a:t>Source: </a:t>
            </a:r>
            <a:r>
              <a:rPr lang="en-US" sz="1400" i="1" dirty="0" err="1" smtClean="0">
                <a:solidFill>
                  <a:srgbClr val="000000"/>
                </a:solidFill>
              </a:rPr>
              <a:t>ASOP</a:t>
            </a:r>
            <a:r>
              <a:rPr lang="en-US" sz="1400" i="1" dirty="0" smtClean="0">
                <a:solidFill>
                  <a:srgbClr val="000000"/>
                </a:solidFill>
              </a:rPr>
              <a:t> 29 (Expense Provisions in </a:t>
            </a:r>
            <a:r>
              <a:rPr lang="en-US" sz="1400" i="1" dirty="0" err="1" smtClean="0">
                <a:solidFill>
                  <a:srgbClr val="000000"/>
                </a:solidFill>
              </a:rPr>
              <a:t>P&amp;C</a:t>
            </a:r>
            <a:r>
              <a:rPr lang="en-US" sz="1400" i="1" dirty="0" smtClean="0">
                <a:solidFill>
                  <a:srgbClr val="000000"/>
                </a:solidFill>
              </a:rPr>
              <a:t> Insurance Ratemaking), Sections 2 and 3</a:t>
            </a:r>
            <a:endParaRPr lang="en-US" sz="1400" i="1" dirty="0">
              <a:solidFill>
                <a:srgbClr val="000000"/>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Debating discount-only UBI</a:t>
            </a:r>
            <a:endParaRPr lang="en-US" dirty="0"/>
          </a:p>
        </p:txBody>
      </p:sp>
      <p:graphicFrame>
        <p:nvGraphicFramePr>
          <p:cNvPr id="14" name="Chart 13"/>
          <p:cNvGraphicFramePr/>
          <p:nvPr/>
        </p:nvGraphicFramePr>
        <p:xfrm>
          <a:off x="1066800" y="1828800"/>
          <a:ext cx="7086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67000" y="2057400"/>
            <a:ext cx="2590800" cy="369332"/>
          </a:xfrm>
          <a:prstGeom prst="rect">
            <a:avLst/>
          </a:prstGeom>
          <a:noFill/>
        </p:spPr>
        <p:txBody>
          <a:bodyPr wrap="square" rtlCol="0">
            <a:spAutoFit/>
          </a:bodyPr>
          <a:lstStyle/>
          <a:p>
            <a:r>
              <a:rPr lang="en-US" dirty="0" smtClean="0"/>
              <a:t>Approach A</a:t>
            </a:r>
            <a:endParaRPr lang="en-US" dirty="0"/>
          </a:p>
        </p:txBody>
      </p:sp>
      <p:sp>
        <p:nvSpPr>
          <p:cNvPr id="6" name="TextBox 5"/>
          <p:cNvSpPr txBox="1"/>
          <p:nvPr/>
        </p:nvSpPr>
        <p:spPr>
          <a:xfrm>
            <a:off x="5334000" y="2057400"/>
            <a:ext cx="2667000" cy="369332"/>
          </a:xfrm>
          <a:prstGeom prst="rect">
            <a:avLst/>
          </a:prstGeom>
          <a:noFill/>
        </p:spPr>
        <p:txBody>
          <a:bodyPr wrap="square" rtlCol="0">
            <a:spAutoFit/>
          </a:bodyPr>
          <a:lstStyle/>
          <a:p>
            <a:pPr algn="ctr"/>
            <a:r>
              <a:rPr lang="en-US" dirty="0" smtClean="0"/>
              <a:t>Approach B</a:t>
            </a:r>
            <a:endParaRPr lang="en-US" dirty="0"/>
          </a:p>
        </p:txBody>
      </p:sp>
      <p:sp>
        <p:nvSpPr>
          <p:cNvPr id="7" name="TextBox 6"/>
          <p:cNvSpPr txBox="1"/>
          <p:nvPr/>
        </p:nvSpPr>
        <p:spPr>
          <a:xfrm>
            <a:off x="1295400" y="6211669"/>
            <a:ext cx="7467600" cy="276999"/>
          </a:xfrm>
          <a:prstGeom prst="rect">
            <a:avLst/>
          </a:prstGeom>
          <a:noFill/>
        </p:spPr>
        <p:txBody>
          <a:bodyPr wrap="square" rtlCol="0">
            <a:spAutoFit/>
          </a:bodyPr>
          <a:lstStyle/>
          <a:p>
            <a:pPr algn="ctr"/>
            <a:r>
              <a:rPr lang="en-US" sz="1200" dirty="0" smtClean="0"/>
              <a:t>All pure premiums and cost assumptions above are hypothetical.</a:t>
            </a:r>
            <a:endParaRPr lang="en-US" sz="12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“Actuarially sound”</a:t>
            </a:r>
            <a:endParaRPr lang="en-US" dirty="0"/>
          </a:p>
        </p:txBody>
      </p:sp>
      <p:sp>
        <p:nvSpPr>
          <p:cNvPr id="3" name="Content Placeholder 2"/>
          <p:cNvSpPr>
            <a:spLocks noGrp="1"/>
          </p:cNvSpPr>
          <p:nvPr>
            <p:ph idx="1"/>
          </p:nvPr>
        </p:nvSpPr>
        <p:spPr/>
        <p:txBody>
          <a:bodyPr>
            <a:normAutofit/>
          </a:bodyPr>
          <a:lstStyle/>
          <a:p>
            <a:pPr marL="331470" indent="-514350">
              <a:spcAft>
                <a:spcPts val="1200"/>
              </a:spcAft>
              <a:buFont typeface="+mj-lt"/>
              <a:buAutoNum type="romanUcPeriod"/>
            </a:pPr>
            <a:r>
              <a:rPr lang="en-US" sz="2400" dirty="0" smtClean="0"/>
              <a:t>Estimate of the expected value of future costs</a:t>
            </a:r>
          </a:p>
          <a:p>
            <a:pPr marL="331470" indent="-514350">
              <a:spcAft>
                <a:spcPts val="1200"/>
              </a:spcAft>
              <a:buFont typeface="+mj-lt"/>
              <a:buAutoNum type="romanUcPeriod"/>
            </a:pPr>
            <a:r>
              <a:rPr lang="en-US" sz="2400" dirty="0" smtClean="0"/>
              <a:t>Provides for all costs associated with the transfer of risk</a:t>
            </a:r>
          </a:p>
          <a:p>
            <a:pPr marL="331470" indent="-514350">
              <a:spcAft>
                <a:spcPts val="1200"/>
              </a:spcAft>
              <a:buFont typeface="+mj-lt"/>
              <a:buAutoNum type="romanUcPeriod"/>
            </a:pPr>
            <a:r>
              <a:rPr lang="en-US" sz="2400" dirty="0" smtClean="0"/>
              <a:t>Provides for the costs associated with an individual </a:t>
            </a:r>
            <a:br>
              <a:rPr lang="en-US" sz="2400" dirty="0" smtClean="0"/>
            </a:br>
            <a:r>
              <a:rPr lang="en-US" sz="2400" dirty="0" smtClean="0"/>
              <a:t>risk transfer</a:t>
            </a:r>
          </a:p>
          <a:p>
            <a:pPr indent="0">
              <a:buNone/>
            </a:pP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15</a:t>
            </a:fld>
            <a:endParaRPr lang="en-US" dirty="0"/>
          </a:p>
        </p:txBody>
      </p:sp>
      <p:sp>
        <p:nvSpPr>
          <p:cNvPr id="5" name="TextBox 4"/>
          <p:cNvSpPr txBox="1"/>
          <p:nvPr/>
        </p:nvSpPr>
        <p:spPr>
          <a:xfrm>
            <a:off x="3886200" y="6248400"/>
            <a:ext cx="4876800" cy="307777"/>
          </a:xfrm>
          <a:prstGeom prst="rect">
            <a:avLst/>
          </a:prstGeom>
          <a:noFill/>
        </p:spPr>
        <p:txBody>
          <a:bodyPr wrap="square" rtlCol="0">
            <a:spAutoFit/>
          </a:bodyPr>
          <a:lstStyle/>
          <a:p>
            <a:r>
              <a:rPr lang="en-US" sz="1400" i="1" dirty="0" smtClean="0">
                <a:solidFill>
                  <a:srgbClr val="000000"/>
                </a:solidFill>
              </a:rPr>
              <a:t>Source: Ratemaking Statement of Principles, Section IV.E</a:t>
            </a:r>
            <a:endParaRPr lang="en-US" sz="1400" i="1" dirty="0">
              <a:solidFill>
                <a:srgbClr val="000000"/>
              </a:solidFill>
            </a:endParaRPr>
          </a:p>
        </p:txBody>
      </p:sp>
    </p:spTree>
    <p:extLst>
      <p:ext uri="{BB962C8B-B14F-4D97-AF65-F5344CB8AC3E}">
        <p14:creationId xmlns:p14="http://schemas.microsoft.com/office/powerpoint/2010/main" val="7319499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“Actuarially sound” (cont’d)</a:t>
            </a:r>
            <a:endParaRPr lang="en-US" dirty="0"/>
          </a:p>
        </p:txBody>
      </p:sp>
      <p:sp>
        <p:nvSpPr>
          <p:cNvPr id="3" name="Content Placeholder 2"/>
          <p:cNvSpPr>
            <a:spLocks noGrp="1"/>
          </p:cNvSpPr>
          <p:nvPr>
            <p:ph idx="1"/>
          </p:nvPr>
        </p:nvSpPr>
        <p:spPr/>
        <p:txBody>
          <a:bodyPr>
            <a:normAutofit/>
          </a:bodyPr>
          <a:lstStyle/>
          <a:p>
            <a:pPr indent="0">
              <a:spcAft>
                <a:spcPts val="1200"/>
              </a:spcAft>
              <a:buNone/>
            </a:pPr>
            <a:r>
              <a:rPr lang="en-US" sz="2400" dirty="0" smtClean="0"/>
              <a:t>Such rates comply with four criteria commonly used by actuaries:</a:t>
            </a:r>
          </a:p>
          <a:p>
            <a:pPr marL="457200" indent="-457200">
              <a:spcAft>
                <a:spcPts val="1200"/>
              </a:spcAft>
              <a:buFont typeface="+mj-lt"/>
              <a:buAutoNum type="arabicPeriod"/>
            </a:pPr>
            <a:r>
              <a:rPr lang="en-US" sz="2400" dirty="0" smtClean="0"/>
              <a:t>Reasonable</a:t>
            </a:r>
          </a:p>
          <a:p>
            <a:pPr marL="457200" indent="-457200">
              <a:spcAft>
                <a:spcPts val="1200"/>
              </a:spcAft>
              <a:buFont typeface="+mj-lt"/>
              <a:buAutoNum type="arabicPeriod"/>
            </a:pPr>
            <a:r>
              <a:rPr lang="en-US" sz="2400" dirty="0" smtClean="0"/>
              <a:t>Not excessive</a:t>
            </a:r>
          </a:p>
          <a:p>
            <a:pPr marL="457200" indent="-457200">
              <a:spcAft>
                <a:spcPts val="1200"/>
              </a:spcAft>
              <a:buFont typeface="+mj-lt"/>
              <a:buAutoNum type="arabicPeriod"/>
            </a:pPr>
            <a:r>
              <a:rPr lang="en-US" sz="2400" dirty="0" smtClean="0"/>
              <a:t>Not inadequate</a:t>
            </a:r>
          </a:p>
          <a:p>
            <a:pPr marL="457200" indent="-457200">
              <a:spcAft>
                <a:spcPts val="1200"/>
              </a:spcAft>
              <a:buFont typeface="+mj-lt"/>
              <a:buAutoNum type="arabicPeriod"/>
            </a:pPr>
            <a:r>
              <a:rPr lang="en-US" sz="2400" dirty="0" smtClean="0"/>
              <a:t>Not unfairly discriminatory</a:t>
            </a:r>
          </a:p>
        </p:txBody>
      </p:sp>
      <p:sp>
        <p:nvSpPr>
          <p:cNvPr id="4" name="Slide Number Placeholder 3"/>
          <p:cNvSpPr>
            <a:spLocks noGrp="1"/>
          </p:cNvSpPr>
          <p:nvPr>
            <p:ph type="sldNum" sz="quarter" idx="12"/>
          </p:nvPr>
        </p:nvSpPr>
        <p:spPr/>
        <p:txBody>
          <a:bodyPr/>
          <a:lstStyle/>
          <a:p>
            <a:fld id="{98C1AAA7-3584-431F-B171-B6E97BC46D50}" type="slidenum">
              <a:rPr lang="en-US" smtClean="0"/>
              <a:pPr/>
              <a:t>16</a:t>
            </a:fld>
            <a:endParaRPr lang="en-US" dirty="0"/>
          </a:p>
        </p:txBody>
      </p:sp>
      <p:sp>
        <p:nvSpPr>
          <p:cNvPr id="5" name="TextBox 4"/>
          <p:cNvSpPr txBox="1"/>
          <p:nvPr/>
        </p:nvSpPr>
        <p:spPr>
          <a:xfrm>
            <a:off x="3886200" y="6248400"/>
            <a:ext cx="5029200" cy="307777"/>
          </a:xfrm>
          <a:prstGeom prst="rect">
            <a:avLst/>
          </a:prstGeom>
          <a:noFill/>
        </p:spPr>
        <p:txBody>
          <a:bodyPr wrap="square" rtlCol="0">
            <a:spAutoFit/>
          </a:bodyPr>
          <a:lstStyle/>
          <a:p>
            <a:r>
              <a:rPr lang="en-US" sz="1400" i="1" dirty="0" smtClean="0">
                <a:solidFill>
                  <a:srgbClr val="000000"/>
                </a:solidFill>
              </a:rPr>
              <a:t>Source: Ratemaking Statement of Principles, Section IV.E</a:t>
            </a:r>
            <a:endParaRPr lang="en-US" sz="1400" i="1" dirty="0">
              <a:solidFill>
                <a:srgbClr val="000000"/>
              </a:solidFill>
            </a:endParaRPr>
          </a:p>
        </p:txBody>
      </p:sp>
    </p:spTree>
    <p:extLst>
      <p:ext uri="{BB962C8B-B14F-4D97-AF65-F5344CB8AC3E}">
        <p14:creationId xmlns:p14="http://schemas.microsoft.com/office/powerpoint/2010/main" val="73194993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indent="0">
              <a:spcAft>
                <a:spcPts val="1200"/>
              </a:spcAft>
              <a:buNone/>
            </a:pPr>
            <a:r>
              <a:rPr lang="en-US" sz="2400" dirty="0" smtClean="0"/>
              <a:t>Hypothetical scenarios:</a:t>
            </a:r>
          </a:p>
          <a:p>
            <a:pPr indent="0">
              <a:spcAft>
                <a:spcPts val="1200"/>
              </a:spcAft>
            </a:pPr>
            <a:r>
              <a:rPr lang="en-US" sz="2400" dirty="0" smtClean="0"/>
              <a:t>Spread device costs over all policyholders</a:t>
            </a:r>
          </a:p>
          <a:p>
            <a:pPr indent="0">
              <a:spcAft>
                <a:spcPts val="1200"/>
              </a:spcAft>
            </a:pPr>
            <a:r>
              <a:rPr lang="en-US" sz="2400" dirty="0" smtClean="0"/>
              <a:t>Enrollment discount (before telematics observation)</a:t>
            </a:r>
          </a:p>
          <a:p>
            <a:pPr indent="0">
              <a:spcAft>
                <a:spcPts val="1200"/>
              </a:spcAft>
            </a:pPr>
            <a:r>
              <a:rPr lang="en-US" sz="2400" dirty="0" smtClean="0"/>
              <a:t>Eligibility limited to specific market segment</a:t>
            </a:r>
          </a:p>
          <a:p>
            <a:pPr indent="0">
              <a:spcAft>
                <a:spcPts val="1200"/>
              </a:spcAft>
            </a:pPr>
            <a:endParaRPr lang="en-US" sz="2400" dirty="0" smtClean="0"/>
          </a:p>
        </p:txBody>
      </p:sp>
      <p:sp>
        <p:nvSpPr>
          <p:cNvPr id="4" name="Slide Number Placeholder 3"/>
          <p:cNvSpPr>
            <a:spLocks noGrp="1"/>
          </p:cNvSpPr>
          <p:nvPr>
            <p:ph type="sldNum" sz="quarter" idx="12"/>
          </p:nvPr>
        </p:nvSpPr>
        <p:spPr/>
        <p:txBody>
          <a:bodyPr/>
          <a:lstStyle/>
          <a:p>
            <a:fld id="{98C1AAA7-3584-431F-B171-B6E97BC46D50}" type="slidenum">
              <a:rPr lang="en-US" smtClean="0"/>
              <a:pPr/>
              <a:t>17</a:t>
            </a:fld>
            <a:endParaRPr lang="en-US" dirty="0"/>
          </a:p>
        </p:txBody>
      </p:sp>
      <p:sp>
        <p:nvSpPr>
          <p:cNvPr id="5" name="TextBox 4"/>
          <p:cNvSpPr txBox="1"/>
          <p:nvPr/>
        </p:nvSpPr>
        <p:spPr>
          <a:xfrm>
            <a:off x="3886200" y="6248400"/>
            <a:ext cx="5029200" cy="307777"/>
          </a:xfrm>
          <a:prstGeom prst="rect">
            <a:avLst/>
          </a:prstGeom>
          <a:noFill/>
        </p:spPr>
        <p:txBody>
          <a:bodyPr wrap="square" rtlCol="0">
            <a:spAutoFit/>
          </a:bodyPr>
          <a:lstStyle/>
          <a:p>
            <a:r>
              <a:rPr lang="en-US" sz="1400" i="1" dirty="0" smtClean="0">
                <a:solidFill>
                  <a:srgbClr val="000000"/>
                </a:solidFill>
              </a:rPr>
              <a:t>Source: Ratemaking Statement of Principles, Section IV.E</a:t>
            </a:r>
            <a:endParaRPr lang="en-US" sz="1400" i="1" dirty="0">
              <a:solidFill>
                <a:srgbClr val="000000"/>
              </a:solidFill>
            </a:endParaRPr>
          </a:p>
        </p:txBody>
      </p:sp>
    </p:spTree>
    <p:extLst>
      <p:ext uri="{BB962C8B-B14F-4D97-AF65-F5344CB8AC3E}">
        <p14:creationId xmlns:p14="http://schemas.microsoft.com/office/powerpoint/2010/main" val="73194993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Model selection</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18</a:t>
            </a:fld>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UBI predictive models</a:t>
            </a:r>
            <a:endParaRPr lang="en-US" dirty="0"/>
          </a:p>
        </p:txBody>
      </p:sp>
      <p:sp>
        <p:nvSpPr>
          <p:cNvPr id="5" name="Content Placeholder 4"/>
          <p:cNvSpPr>
            <a:spLocks noGrp="1"/>
          </p:cNvSpPr>
          <p:nvPr>
            <p:ph idx="1"/>
          </p:nvPr>
        </p:nvSpPr>
        <p:spPr/>
        <p:txBody>
          <a:bodyPr>
            <a:normAutofit/>
          </a:bodyPr>
          <a:lstStyle/>
          <a:p>
            <a:pPr>
              <a:spcAft>
                <a:spcPts val="1200"/>
              </a:spcAft>
            </a:pPr>
            <a:r>
              <a:rPr lang="en-US" sz="2400" dirty="0" smtClean="0"/>
              <a:t>Fleet</a:t>
            </a:r>
          </a:p>
          <a:p>
            <a:pPr>
              <a:spcAft>
                <a:spcPts val="1200"/>
              </a:spcAft>
            </a:pPr>
            <a:r>
              <a:rPr lang="en-US" sz="2400" dirty="0" smtClean="0"/>
              <a:t>Judgmental </a:t>
            </a:r>
          </a:p>
          <a:p>
            <a:pPr>
              <a:spcAft>
                <a:spcPts val="1200"/>
              </a:spcAft>
            </a:pPr>
            <a:r>
              <a:rPr lang="en-US" sz="2400" dirty="0" smtClean="0"/>
              <a:t>Behavior only</a:t>
            </a:r>
          </a:p>
          <a:p>
            <a:pPr>
              <a:spcAft>
                <a:spcPts val="1200"/>
              </a:spcAft>
            </a:pPr>
            <a:r>
              <a:rPr lang="en-US" sz="2400" dirty="0" smtClean="0"/>
              <a:t>“Insurance TSP”</a:t>
            </a:r>
          </a:p>
          <a:p>
            <a:pPr>
              <a:spcAft>
                <a:spcPts val="1200"/>
              </a:spcAft>
            </a:pPr>
            <a:r>
              <a:rPr lang="en-US" sz="2400" dirty="0" smtClean="0"/>
              <a:t>Full pricing</a:t>
            </a:r>
          </a:p>
          <a:p>
            <a:pPr>
              <a:spcAft>
                <a:spcPts val="1200"/>
              </a:spcAft>
            </a:pPr>
            <a:endParaRPr lang="en-US" sz="2400" dirty="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solidFill>
                  <a:srgbClr val="005A82"/>
                </a:solidFill>
              </a:rPr>
              <a:t>CAS Antitrust Notice</a:t>
            </a:r>
          </a:p>
        </p:txBody>
      </p:sp>
      <p:sp>
        <p:nvSpPr>
          <p:cNvPr id="8195" name="Content Placeholder 2"/>
          <p:cNvSpPr>
            <a:spLocks noGrp="1"/>
          </p:cNvSpPr>
          <p:nvPr>
            <p:ph idx="1"/>
          </p:nvPr>
        </p:nvSpPr>
        <p:spPr/>
        <p:txBody>
          <a:bodyPr/>
          <a:lstStyle/>
          <a:p>
            <a:pPr algn="just">
              <a:lnSpc>
                <a:spcPct val="80000"/>
              </a:lnSpc>
            </a:pPr>
            <a:r>
              <a:rPr lang="en-US" smtClean="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  </a:t>
            </a:r>
          </a:p>
          <a:p>
            <a:pPr>
              <a:lnSpc>
                <a:spcPct val="80000"/>
              </a:lnSpc>
            </a:pPr>
            <a:endParaRPr lang="en-US" smtClean="0"/>
          </a:p>
          <a:p>
            <a:pPr algn="just">
              <a:lnSpc>
                <a:spcPct val="80000"/>
              </a:lnSpc>
            </a:pPr>
            <a:r>
              <a:rPr lang="en-US" smtClean="0"/>
              <a:t>Under 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  </a:t>
            </a:r>
          </a:p>
          <a:p>
            <a:pPr>
              <a:lnSpc>
                <a:spcPct val="80000"/>
              </a:lnSpc>
            </a:pPr>
            <a:endParaRPr lang="en-US" smtClean="0"/>
          </a:p>
          <a:p>
            <a:pPr algn="just">
              <a:lnSpc>
                <a:spcPct val="80000"/>
              </a:lnSpc>
            </a:pPr>
            <a:r>
              <a:rPr lang="en-US" smtClean="0"/>
              <a:t>It is the responsibility of all seminar participants to be aware of antitrust regulations, to prevent any written or verbal discussions that appear to violate these laws, and to adhere in every respect to the CAS antitrust compliance policy.</a:t>
            </a:r>
          </a:p>
          <a:p>
            <a:endParaRPr lang="en-US"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models</a:t>
            </a:r>
            <a:endParaRPr lang="en-US" dirty="0"/>
          </a:p>
        </p:txBody>
      </p:sp>
      <p:sp>
        <p:nvSpPr>
          <p:cNvPr id="6" name="Content Placeholder 5"/>
          <p:cNvSpPr>
            <a:spLocks noGrp="1"/>
          </p:cNvSpPr>
          <p:nvPr>
            <p:ph idx="1"/>
          </p:nvPr>
        </p:nvSpPr>
        <p:spPr/>
        <p:txBody>
          <a:bodyPr>
            <a:normAutofit/>
          </a:bodyPr>
          <a:lstStyle/>
          <a:p>
            <a:pPr indent="0">
              <a:spcAft>
                <a:spcPts val="1200"/>
              </a:spcAft>
              <a:buNone/>
            </a:pPr>
            <a:r>
              <a:rPr lang="en-US" sz="2400" dirty="0" smtClean="0"/>
              <a:t>For specialized knowledge outside actuary’s </a:t>
            </a:r>
            <a:br>
              <a:rPr lang="en-US" sz="2400" dirty="0" smtClean="0"/>
            </a:br>
            <a:r>
              <a:rPr lang="en-US" sz="2400" dirty="0" smtClean="0"/>
              <a:t>own area of expertise:</a:t>
            </a:r>
          </a:p>
          <a:p>
            <a:pPr>
              <a:spcAft>
                <a:spcPts val="1200"/>
              </a:spcAft>
            </a:pPr>
            <a:r>
              <a:rPr lang="en-US" sz="2400" dirty="0" smtClean="0"/>
              <a:t>Determine appropriate reliance on experts</a:t>
            </a:r>
          </a:p>
          <a:p>
            <a:pPr>
              <a:spcAft>
                <a:spcPts val="1200"/>
              </a:spcAft>
            </a:pPr>
            <a:r>
              <a:rPr lang="en-US" sz="2400" dirty="0" smtClean="0"/>
              <a:t>Obtain basic understanding of model</a:t>
            </a:r>
          </a:p>
          <a:p>
            <a:pPr>
              <a:spcAft>
                <a:spcPts val="1200"/>
              </a:spcAft>
            </a:pPr>
            <a:r>
              <a:rPr lang="en-US" sz="2400" dirty="0" smtClean="0"/>
              <a:t>Evaluate whether appropriate for intended application</a:t>
            </a:r>
          </a:p>
          <a:p>
            <a:pPr>
              <a:spcAft>
                <a:spcPts val="1200"/>
              </a:spcAft>
            </a:pPr>
            <a:r>
              <a:rPr lang="en-US" sz="2400" dirty="0" smtClean="0"/>
              <a:t>Determine appropriate validation has occurred</a:t>
            </a:r>
          </a:p>
          <a:p>
            <a:pPr>
              <a:spcAft>
                <a:spcPts val="1200"/>
              </a:spcAft>
            </a:pPr>
            <a:r>
              <a:rPr lang="en-US" sz="2400" dirty="0" smtClean="0"/>
              <a:t>Determine appropriate use</a:t>
            </a:r>
          </a:p>
        </p:txBody>
      </p:sp>
      <p:sp>
        <p:nvSpPr>
          <p:cNvPr id="3" name="Slide Number Placeholder 2"/>
          <p:cNvSpPr>
            <a:spLocks noGrp="1"/>
          </p:cNvSpPr>
          <p:nvPr>
            <p:ph type="sldNum" sz="quarter" idx="12"/>
          </p:nvPr>
        </p:nvSpPr>
        <p:spPr/>
        <p:txBody>
          <a:bodyPr/>
          <a:lstStyle/>
          <a:p>
            <a:fld id="{98C1AAA7-3584-431F-B171-B6E97BC46D50}" type="slidenum">
              <a:rPr lang="en-US" smtClean="0"/>
              <a:pPr/>
              <a:t>20</a:t>
            </a:fld>
            <a:endParaRPr lang="en-US" dirty="0"/>
          </a:p>
        </p:txBody>
      </p:sp>
      <p:sp>
        <p:nvSpPr>
          <p:cNvPr id="7" name="TextBox 6"/>
          <p:cNvSpPr txBox="1"/>
          <p:nvPr/>
        </p:nvSpPr>
        <p:spPr>
          <a:xfrm>
            <a:off x="1828800" y="6172200"/>
            <a:ext cx="7162800" cy="307777"/>
          </a:xfrm>
          <a:prstGeom prst="rect">
            <a:avLst/>
          </a:prstGeom>
          <a:noFill/>
        </p:spPr>
        <p:txBody>
          <a:bodyPr wrap="square" rtlCol="0">
            <a:spAutoFit/>
          </a:bodyPr>
          <a:lstStyle/>
          <a:p>
            <a:r>
              <a:rPr lang="en-US" sz="1400" i="1" dirty="0" smtClean="0">
                <a:solidFill>
                  <a:srgbClr val="000000"/>
                </a:solidFill>
              </a:rPr>
              <a:t>Source: ASOP 38 (Using Models Outside the Actuary’s Area of Expertise), Section 3.1</a:t>
            </a:r>
            <a:endParaRPr lang="en-US" sz="1400" i="1" dirty="0">
              <a:solidFill>
                <a:srgbClr val="000000"/>
              </a:solidFill>
            </a:endParaRPr>
          </a:p>
        </p:txBody>
      </p:sp>
    </p:spTree>
    <p:extLst>
      <p:ext uri="{BB962C8B-B14F-4D97-AF65-F5344CB8AC3E}">
        <p14:creationId xmlns:p14="http://schemas.microsoft.com/office/powerpoint/2010/main" val="392466866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development</a:t>
            </a:r>
            <a:endParaRPr lang="en-US" dirty="0"/>
          </a:p>
        </p:txBody>
      </p:sp>
      <p:sp>
        <p:nvSpPr>
          <p:cNvPr id="6" name="Content Placeholder 5"/>
          <p:cNvSpPr>
            <a:spLocks noGrp="1"/>
          </p:cNvSpPr>
          <p:nvPr>
            <p:ph idx="1"/>
          </p:nvPr>
        </p:nvSpPr>
        <p:spPr/>
        <p:txBody>
          <a:bodyPr>
            <a:normAutofit/>
          </a:bodyPr>
          <a:lstStyle/>
          <a:p>
            <a:pPr indent="0">
              <a:spcAft>
                <a:spcPts val="1200"/>
              </a:spcAft>
              <a:buNone/>
            </a:pPr>
            <a:r>
              <a:rPr lang="en-US" sz="2400" dirty="0" smtClean="0"/>
              <a:t>Fitness for intended purpose:</a:t>
            </a:r>
          </a:p>
          <a:p>
            <a:pPr>
              <a:spcAft>
                <a:spcPts val="1200"/>
              </a:spcAft>
            </a:pPr>
            <a:r>
              <a:rPr lang="en-US" sz="2400" dirty="0" smtClean="0"/>
              <a:t>Capability</a:t>
            </a:r>
          </a:p>
          <a:p>
            <a:pPr>
              <a:spcAft>
                <a:spcPts val="1200"/>
              </a:spcAft>
            </a:pPr>
            <a:r>
              <a:rPr lang="en-US" sz="2400" dirty="0" smtClean="0"/>
              <a:t>Granularity of inputs</a:t>
            </a:r>
          </a:p>
          <a:p>
            <a:pPr>
              <a:spcAft>
                <a:spcPts val="1200"/>
              </a:spcAft>
            </a:pPr>
            <a:r>
              <a:rPr lang="en-US" sz="2400" dirty="0" smtClean="0"/>
              <a:t>Causal relationships recognized</a:t>
            </a:r>
          </a:p>
          <a:p>
            <a:pPr>
              <a:spcAft>
                <a:spcPts val="1200"/>
              </a:spcAft>
            </a:pPr>
            <a:r>
              <a:rPr lang="en-US" sz="2400" dirty="0" smtClean="0"/>
              <a:t>Ability to perform stochastic/stress testing</a:t>
            </a:r>
          </a:p>
          <a:p>
            <a:pPr>
              <a:spcAft>
                <a:spcPts val="1200"/>
              </a:spcAft>
            </a:pPr>
            <a:r>
              <a:rPr lang="en-US" sz="2400" dirty="0" smtClean="0"/>
              <a:t>Ability to identify volatility around predictions</a:t>
            </a:r>
            <a:endParaRPr lang="en-US" sz="2400" dirty="0"/>
          </a:p>
        </p:txBody>
      </p:sp>
      <p:sp>
        <p:nvSpPr>
          <p:cNvPr id="3" name="Slide Number Placeholder 2"/>
          <p:cNvSpPr>
            <a:spLocks noGrp="1"/>
          </p:cNvSpPr>
          <p:nvPr>
            <p:ph type="sldNum" sz="quarter" idx="12"/>
          </p:nvPr>
        </p:nvSpPr>
        <p:spPr/>
        <p:txBody>
          <a:bodyPr/>
          <a:lstStyle/>
          <a:p>
            <a:fld id="{98C1AAA7-3584-431F-B171-B6E97BC46D50}" type="slidenum">
              <a:rPr lang="en-US" smtClean="0"/>
              <a:pPr/>
              <a:t>21</a:t>
            </a:fld>
            <a:endParaRPr lang="en-US" dirty="0"/>
          </a:p>
        </p:txBody>
      </p:sp>
      <p:sp>
        <p:nvSpPr>
          <p:cNvPr id="7" name="TextBox 6"/>
          <p:cNvSpPr txBox="1"/>
          <p:nvPr/>
        </p:nvSpPr>
        <p:spPr>
          <a:xfrm>
            <a:off x="3810000" y="6172200"/>
            <a:ext cx="4953000" cy="307777"/>
          </a:xfrm>
          <a:prstGeom prst="rect">
            <a:avLst/>
          </a:prstGeom>
          <a:noFill/>
        </p:spPr>
        <p:txBody>
          <a:bodyPr wrap="square" rtlCol="0">
            <a:spAutoFit/>
          </a:bodyPr>
          <a:lstStyle/>
          <a:p>
            <a:r>
              <a:rPr lang="en-US" sz="1400" i="1" dirty="0" smtClean="0">
                <a:solidFill>
                  <a:srgbClr val="000000"/>
                </a:solidFill>
              </a:rPr>
              <a:t>Source: ASOP on Modeling (Exposure Draft), Section 3.2.1</a:t>
            </a:r>
            <a:endParaRPr lang="en-US" sz="1400" i="1" dirty="0">
              <a:solidFill>
                <a:srgbClr val="000000"/>
              </a:solidFill>
            </a:endParaRPr>
          </a:p>
        </p:txBody>
      </p:sp>
    </p:spTree>
    <p:extLst>
      <p:ext uri="{BB962C8B-B14F-4D97-AF65-F5344CB8AC3E}">
        <p14:creationId xmlns:p14="http://schemas.microsoft.com/office/powerpoint/2010/main" val="397643629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fld id="{98C1AAA7-3584-431F-B171-B6E97BC46D50}" type="slidenum">
              <a:rPr lang="en-US" smtClean="0"/>
              <a:pPr/>
              <a:t>22</a:t>
            </a:fld>
            <a:endParaRPr lang="en-US" dirty="0"/>
          </a:p>
        </p:txBody>
      </p:sp>
      <p:sp>
        <p:nvSpPr>
          <p:cNvPr id="4" name="Content Placeholder 3"/>
          <p:cNvSpPr>
            <a:spLocks noGrp="1"/>
          </p:cNvSpPr>
          <p:nvPr>
            <p:ph sz="quarter" idx="13"/>
          </p:nvPr>
        </p:nvSpPr>
        <p:spPr/>
        <p:txBody>
          <a:bodyPr>
            <a:normAutofit/>
          </a:bodyPr>
          <a:lstStyle/>
          <a:p>
            <a:pPr indent="0">
              <a:spcBef>
                <a:spcPts val="576"/>
              </a:spcBef>
              <a:spcAft>
                <a:spcPts val="1200"/>
              </a:spcAft>
              <a:buNone/>
            </a:pPr>
            <a:r>
              <a:rPr lang="en-US" sz="2400" u="sng" dirty="0" smtClean="0"/>
              <a:t>Proprietary</a:t>
            </a:r>
          </a:p>
          <a:p>
            <a:pPr marL="342900" indent="-342900">
              <a:spcBef>
                <a:spcPts val="576"/>
              </a:spcBef>
              <a:spcAft>
                <a:spcPts val="1200"/>
              </a:spcAft>
            </a:pPr>
            <a:r>
              <a:rPr lang="en-US" sz="2400" dirty="0"/>
              <a:t>New data stream</a:t>
            </a:r>
          </a:p>
          <a:p>
            <a:pPr marL="342900" indent="-342900">
              <a:spcBef>
                <a:spcPts val="576"/>
              </a:spcBef>
              <a:spcAft>
                <a:spcPts val="1200"/>
              </a:spcAft>
            </a:pPr>
            <a:r>
              <a:rPr lang="en-US" sz="2400" dirty="0" smtClean="0"/>
              <a:t>Control assumptions</a:t>
            </a:r>
          </a:p>
          <a:p>
            <a:pPr marL="342900" indent="-342900">
              <a:spcBef>
                <a:spcPts val="576"/>
              </a:spcBef>
              <a:spcAft>
                <a:spcPts val="1200"/>
              </a:spcAft>
            </a:pPr>
            <a:r>
              <a:rPr lang="en-US" sz="2400" dirty="0" smtClean="0"/>
              <a:t>Low data volumes</a:t>
            </a:r>
          </a:p>
          <a:p>
            <a:pPr marL="342900" indent="-342900">
              <a:spcBef>
                <a:spcPts val="576"/>
              </a:spcBef>
              <a:spcAft>
                <a:spcPts val="1200"/>
              </a:spcAft>
            </a:pPr>
            <a:r>
              <a:rPr lang="en-US" sz="2400" dirty="0" smtClean="0"/>
              <a:t>Industry/company specific</a:t>
            </a:r>
          </a:p>
        </p:txBody>
      </p:sp>
      <p:sp>
        <p:nvSpPr>
          <p:cNvPr id="5" name="Content Placeholder 4"/>
          <p:cNvSpPr>
            <a:spLocks noGrp="1"/>
          </p:cNvSpPr>
          <p:nvPr>
            <p:ph sz="quarter" idx="14"/>
          </p:nvPr>
        </p:nvSpPr>
        <p:spPr/>
        <p:txBody>
          <a:bodyPr>
            <a:noAutofit/>
          </a:bodyPr>
          <a:lstStyle/>
          <a:p>
            <a:pPr indent="0">
              <a:spcAft>
                <a:spcPts val="1200"/>
              </a:spcAft>
              <a:buNone/>
            </a:pPr>
            <a:r>
              <a:rPr lang="en-US" sz="2400" u="sng" dirty="0" smtClean="0"/>
              <a:t>Vendor</a:t>
            </a:r>
          </a:p>
          <a:p>
            <a:pPr marL="342900" indent="-342900">
              <a:spcAft>
                <a:spcPts val="1200"/>
              </a:spcAft>
            </a:pPr>
            <a:r>
              <a:rPr lang="en-US" sz="2400" dirty="0"/>
              <a:t>Domain expertise</a:t>
            </a:r>
          </a:p>
          <a:p>
            <a:pPr marL="342900" indent="-342900">
              <a:spcAft>
                <a:spcPts val="1200"/>
              </a:spcAft>
            </a:pPr>
            <a:r>
              <a:rPr lang="en-US" sz="2400" dirty="0" smtClean="0"/>
              <a:t>“Black box”</a:t>
            </a:r>
          </a:p>
          <a:p>
            <a:pPr marL="342900" indent="-342900">
              <a:spcAft>
                <a:spcPts val="1200"/>
              </a:spcAft>
            </a:pPr>
            <a:r>
              <a:rPr lang="en-US" sz="2400" dirty="0" smtClean="0"/>
              <a:t>Data across clients</a:t>
            </a:r>
          </a:p>
          <a:p>
            <a:pPr marL="342900" indent="-342900">
              <a:spcAft>
                <a:spcPts val="1200"/>
              </a:spcAft>
            </a:pPr>
            <a:r>
              <a:rPr lang="en-US" sz="2400" dirty="0" smtClean="0"/>
              <a:t>Possibly developed for fleets</a:t>
            </a:r>
          </a:p>
        </p:txBody>
      </p:sp>
    </p:spTree>
    <p:extLst>
      <p:ext uri="{BB962C8B-B14F-4D97-AF65-F5344CB8AC3E}">
        <p14:creationId xmlns:p14="http://schemas.microsoft.com/office/powerpoint/2010/main" val="177302357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Selections</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23</a:t>
            </a:fld>
            <a:endParaRPr 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issues</a:t>
            </a:r>
            <a:endParaRPr lang="en-US" dirty="0"/>
          </a:p>
        </p:txBody>
      </p:sp>
      <p:sp>
        <p:nvSpPr>
          <p:cNvPr id="5" name="Content Placeholder 4"/>
          <p:cNvSpPr>
            <a:spLocks noGrp="1"/>
          </p:cNvSpPr>
          <p:nvPr>
            <p:ph idx="1"/>
          </p:nvPr>
        </p:nvSpPr>
        <p:spPr/>
        <p:txBody>
          <a:bodyPr>
            <a:normAutofit/>
          </a:bodyPr>
          <a:lstStyle/>
          <a:p>
            <a:pPr>
              <a:spcAft>
                <a:spcPts val="1200"/>
              </a:spcAft>
              <a:buNone/>
            </a:pPr>
            <a:r>
              <a:rPr lang="en-US" sz="2400" dirty="0" smtClean="0"/>
              <a:t>Unique or exacerbated in UBI setting:</a:t>
            </a:r>
          </a:p>
          <a:p>
            <a:pPr>
              <a:spcAft>
                <a:spcPts val="1200"/>
              </a:spcAft>
            </a:pPr>
            <a:r>
              <a:rPr lang="en-US" sz="2400" dirty="0" smtClean="0"/>
              <a:t>Small data sample</a:t>
            </a:r>
          </a:p>
          <a:p>
            <a:pPr>
              <a:spcAft>
                <a:spcPts val="1200"/>
              </a:spcAft>
            </a:pPr>
            <a:r>
              <a:rPr lang="en-US" sz="2400" dirty="0" smtClean="0"/>
              <a:t>Highly correlated dependent variables</a:t>
            </a:r>
          </a:p>
          <a:p>
            <a:pPr>
              <a:spcAft>
                <a:spcPts val="1200"/>
              </a:spcAft>
            </a:pPr>
            <a:r>
              <a:rPr lang="en-US" sz="2400" dirty="0" smtClean="0"/>
              <a:t>Low statistical significance</a:t>
            </a:r>
          </a:p>
          <a:p>
            <a:pPr>
              <a:spcAft>
                <a:spcPts val="1200"/>
              </a:spcAft>
            </a:pPr>
            <a:r>
              <a:rPr lang="en-US" sz="2400" dirty="0" smtClean="0"/>
              <a:t>Control variables present problems</a:t>
            </a:r>
          </a:p>
          <a:p>
            <a:pPr>
              <a:spcAft>
                <a:spcPts val="1200"/>
              </a:spcAft>
            </a:pPr>
            <a:r>
              <a:rPr lang="en-US" sz="2400" dirty="0" smtClean="0"/>
              <a:t>Severe sample bias</a:t>
            </a:r>
          </a:p>
          <a:p>
            <a:pPr>
              <a:spcAft>
                <a:spcPts val="1200"/>
              </a:spcAft>
            </a:pPr>
            <a:r>
              <a:rPr lang="en-US" sz="2400" dirty="0" smtClean="0"/>
              <a:t>Device disharmony</a:t>
            </a:r>
          </a:p>
          <a:p>
            <a:endParaRPr lang="en-US" dirty="0" smtClean="0"/>
          </a:p>
          <a:p>
            <a:endParaRPr lang="en-US" sz="2400"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 judgment</a:t>
            </a:r>
            <a:endParaRPr lang="en-US" dirty="0"/>
          </a:p>
        </p:txBody>
      </p:sp>
      <p:sp>
        <p:nvSpPr>
          <p:cNvPr id="6" name="Content Placeholder 5"/>
          <p:cNvSpPr>
            <a:spLocks noGrp="1"/>
          </p:cNvSpPr>
          <p:nvPr>
            <p:ph idx="1"/>
          </p:nvPr>
        </p:nvSpPr>
        <p:spPr/>
        <p:txBody>
          <a:bodyPr>
            <a:normAutofit fontScale="77500" lnSpcReduction="20000"/>
          </a:bodyPr>
          <a:lstStyle/>
          <a:p>
            <a:pPr lvl="1">
              <a:spcAft>
                <a:spcPts val="1200"/>
              </a:spcAft>
              <a:buNone/>
            </a:pPr>
            <a:r>
              <a:rPr lang="en-US" sz="3400" dirty="0" smtClean="0"/>
              <a:t>One way to estimate a price is to rely exclusively on wisdom, insight, and good judgment ...  This usually is not the best method…</a:t>
            </a:r>
          </a:p>
          <a:p>
            <a:pPr lvl="1">
              <a:spcAft>
                <a:spcPts val="1200"/>
              </a:spcAft>
              <a:buNone/>
            </a:pPr>
            <a:r>
              <a:rPr lang="en-US" sz="3400" dirty="0" smtClean="0"/>
              <a:t>Informed actuarial judgments can be used effectively in ratemaking… and should be documented and available for disclosure. </a:t>
            </a:r>
          </a:p>
          <a:p>
            <a:pPr lvl="1" indent="-114300">
              <a:spcAft>
                <a:spcPts val="1200"/>
              </a:spcAft>
              <a:buNone/>
            </a:pPr>
            <a:r>
              <a:rPr lang="en-US" sz="3400" dirty="0" smtClean="0"/>
              <a:t>If the actuary judges that the use of the data… may cause the results to be highly uncertain or contain a material bias, the actuary may choose to complete the assignment, but should disclose …</a:t>
            </a:r>
          </a:p>
          <a:p>
            <a:pPr marL="457200" indent="-114300">
              <a:buNone/>
            </a:pPr>
            <a:endParaRPr lang="en-US" sz="1600" dirty="0" smtClean="0"/>
          </a:p>
          <a:p>
            <a:pPr lvl="1">
              <a:buNone/>
            </a:pPr>
            <a:endParaRPr lang="en-US" dirty="0" smtClean="0"/>
          </a:p>
          <a:p>
            <a:pPr lvl="1">
              <a:buNone/>
            </a:pPr>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98C1AAA7-3584-431F-B171-B6E97BC46D50}" type="slidenum">
              <a:rPr lang="en-US" smtClean="0"/>
              <a:pPr/>
              <a:t>25</a:t>
            </a:fld>
            <a:endParaRPr lang="en-US" dirty="0"/>
          </a:p>
        </p:txBody>
      </p:sp>
      <p:sp>
        <p:nvSpPr>
          <p:cNvPr id="5" name="TextBox 4"/>
          <p:cNvSpPr txBox="1"/>
          <p:nvPr/>
        </p:nvSpPr>
        <p:spPr>
          <a:xfrm>
            <a:off x="1600200" y="5791200"/>
            <a:ext cx="6781800" cy="523220"/>
          </a:xfrm>
          <a:prstGeom prst="rect">
            <a:avLst/>
          </a:prstGeom>
          <a:noFill/>
        </p:spPr>
        <p:txBody>
          <a:bodyPr wrap="square" rtlCol="0">
            <a:spAutoFit/>
          </a:bodyPr>
          <a:lstStyle/>
          <a:p>
            <a:r>
              <a:rPr lang="en-US" sz="1400" dirty="0" smtClean="0"/>
              <a:t>Sources: </a:t>
            </a:r>
            <a:r>
              <a:rPr lang="en-US" sz="1400" dirty="0" err="1" smtClean="0"/>
              <a:t>SoP</a:t>
            </a:r>
            <a:r>
              <a:rPr lang="en-US" sz="1400" dirty="0" smtClean="0"/>
              <a:t> Regarding </a:t>
            </a:r>
            <a:r>
              <a:rPr lang="en-US" sz="1400" dirty="0" err="1" smtClean="0"/>
              <a:t>P&amp;C</a:t>
            </a:r>
            <a:r>
              <a:rPr lang="en-US" sz="1400" dirty="0" smtClean="0"/>
              <a:t> Insurance Ratemaking, Section III; </a:t>
            </a:r>
            <a:r>
              <a:rPr lang="en-US" sz="1400" dirty="0" err="1" smtClean="0"/>
              <a:t>SoP</a:t>
            </a:r>
            <a:r>
              <a:rPr lang="en-US" sz="1400" dirty="0" smtClean="0"/>
              <a:t> Regarding Risk Classification, Section </a:t>
            </a:r>
            <a:r>
              <a:rPr lang="en-US" sz="1400" dirty="0" err="1" smtClean="0"/>
              <a:t>III.A</a:t>
            </a:r>
            <a:r>
              <a:rPr lang="en-US" sz="1400" dirty="0" smtClean="0"/>
              <a:t>;  </a:t>
            </a:r>
            <a:r>
              <a:rPr lang="en-US" sz="1400" dirty="0" err="1" smtClean="0"/>
              <a:t>ASOP</a:t>
            </a:r>
            <a:r>
              <a:rPr lang="en-US" sz="1400" dirty="0" smtClean="0"/>
              <a:t> No. 23 (Data Quality)</a:t>
            </a:r>
            <a:endParaRPr lang="en-US" sz="1400"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a:spcAft>
                <a:spcPts val="1200"/>
              </a:spcAft>
              <a:buNone/>
            </a:pPr>
            <a:r>
              <a:rPr lang="en-US" sz="2400" dirty="0" smtClean="0"/>
              <a:t>Hypothetical scenarios:</a:t>
            </a:r>
          </a:p>
          <a:p>
            <a:pPr>
              <a:spcAft>
                <a:spcPts val="1200"/>
              </a:spcAft>
            </a:pPr>
            <a:r>
              <a:rPr lang="en-US" sz="2400" dirty="0" smtClean="0"/>
              <a:t>Use “near accidents” as proxy for claims</a:t>
            </a:r>
          </a:p>
          <a:p>
            <a:pPr>
              <a:spcAft>
                <a:spcPts val="1200"/>
              </a:spcAft>
            </a:pPr>
            <a:r>
              <a:rPr lang="en-US" sz="2400" dirty="0" smtClean="0"/>
              <a:t>Assume driving independent of traditional variables</a:t>
            </a:r>
          </a:p>
          <a:p>
            <a:pPr>
              <a:spcAft>
                <a:spcPts val="1200"/>
              </a:spcAft>
            </a:pPr>
            <a:r>
              <a:rPr lang="en-US" sz="2400" dirty="0" smtClean="0"/>
              <a:t>Accept </a:t>
            </a:r>
            <a:r>
              <a:rPr lang="en-US" sz="2400" dirty="0" smtClean="0"/>
              <a:t>high p-value </a:t>
            </a:r>
            <a:r>
              <a:rPr lang="en-US" sz="2400" dirty="0" smtClean="0"/>
              <a:t>estimates</a:t>
            </a:r>
          </a:p>
          <a:p>
            <a:pPr>
              <a:spcAft>
                <a:spcPts val="1200"/>
              </a:spcAft>
            </a:pPr>
            <a:r>
              <a:rPr lang="en-US" sz="2400" dirty="0" err="1" smtClean="0"/>
              <a:t>PCA</a:t>
            </a:r>
            <a:r>
              <a:rPr lang="en-US" sz="2400" dirty="0" smtClean="0"/>
              <a:t> to reduce number of input variables</a:t>
            </a:r>
          </a:p>
          <a:p>
            <a:pPr>
              <a:spcAft>
                <a:spcPts val="1200"/>
              </a:spcAft>
            </a:pPr>
            <a:r>
              <a:rPr lang="en-US" sz="2400" dirty="0" smtClean="0"/>
              <a:t>Scale accelerometer readings by device</a:t>
            </a:r>
          </a:p>
          <a:p>
            <a:pPr>
              <a:spcAft>
                <a:spcPts val="1200"/>
              </a:spcAft>
            </a:pP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26</a:t>
            </a:fld>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Classification</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27</a:t>
            </a:fld>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classification system</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Reflect expected cost differences</a:t>
            </a:r>
          </a:p>
          <a:p>
            <a:pPr>
              <a:spcAft>
                <a:spcPts val="1200"/>
              </a:spcAft>
            </a:pPr>
            <a:r>
              <a:rPr lang="en-US" sz="2400" dirty="0" smtClean="0"/>
              <a:t>Distinguish among risks on basis of cost-related factors</a:t>
            </a:r>
          </a:p>
          <a:p>
            <a:pPr>
              <a:spcAft>
                <a:spcPts val="1200"/>
              </a:spcAft>
            </a:pPr>
            <a:r>
              <a:rPr lang="en-US" sz="2400" dirty="0" smtClean="0"/>
              <a:t>Apply objectively</a:t>
            </a:r>
          </a:p>
          <a:p>
            <a:pPr>
              <a:spcAft>
                <a:spcPts val="1200"/>
              </a:spcAft>
            </a:pPr>
            <a:r>
              <a:rPr lang="en-US" sz="2400" dirty="0" smtClean="0"/>
              <a:t>Practical and cost-effective</a:t>
            </a:r>
          </a:p>
          <a:p>
            <a:pPr>
              <a:spcAft>
                <a:spcPts val="1200"/>
              </a:spcAft>
            </a:pPr>
            <a:r>
              <a:rPr lang="en-US" sz="2400" dirty="0" smtClean="0"/>
              <a:t>Acceptable to the public</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28</a:t>
            </a:fld>
            <a:endParaRPr lang="en-US" dirty="0"/>
          </a:p>
        </p:txBody>
      </p:sp>
      <p:sp>
        <p:nvSpPr>
          <p:cNvPr id="5" name="TextBox 4"/>
          <p:cNvSpPr txBox="1"/>
          <p:nvPr/>
        </p:nvSpPr>
        <p:spPr>
          <a:xfrm>
            <a:off x="3581400" y="6096000"/>
            <a:ext cx="5181600" cy="307777"/>
          </a:xfrm>
          <a:prstGeom prst="rect">
            <a:avLst/>
          </a:prstGeom>
          <a:noFill/>
        </p:spPr>
        <p:txBody>
          <a:bodyPr wrap="square" rtlCol="0">
            <a:spAutoFit/>
          </a:bodyPr>
          <a:lstStyle/>
          <a:p>
            <a:r>
              <a:rPr lang="en-US" sz="1400" i="1" dirty="0" smtClean="0">
                <a:solidFill>
                  <a:srgbClr val="000000"/>
                </a:solidFill>
              </a:rPr>
              <a:t>Source: Risk Classification Statement of Principles, Section I</a:t>
            </a:r>
            <a:endParaRPr lang="en-US" sz="1400" i="1" dirty="0">
              <a:solidFill>
                <a:srgbClr val="000000"/>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Imperfect proxy</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29</a:t>
            </a:fld>
            <a:endParaRPr lang="en-US" dirty="0"/>
          </a:p>
        </p:txBody>
      </p:sp>
      <p:sp>
        <p:nvSpPr>
          <p:cNvPr id="7" name="TextBox 6"/>
          <p:cNvSpPr txBox="1"/>
          <p:nvPr/>
        </p:nvSpPr>
        <p:spPr>
          <a:xfrm>
            <a:off x="4419600" y="6324600"/>
            <a:ext cx="3886200" cy="307777"/>
          </a:xfrm>
          <a:prstGeom prst="rect">
            <a:avLst/>
          </a:prstGeom>
          <a:noFill/>
        </p:spPr>
        <p:txBody>
          <a:bodyPr wrap="square" rtlCol="0">
            <a:spAutoFit/>
          </a:bodyPr>
          <a:lstStyle/>
          <a:p>
            <a:r>
              <a:rPr lang="en-US" sz="1400" dirty="0" smtClean="0"/>
              <a:t>Source:  ISO fleet data, operators aged 40 - 60</a:t>
            </a:r>
            <a:endParaRPr lang="en-US" sz="1400" dirty="0"/>
          </a:p>
        </p:txBody>
      </p:sp>
      <p:graphicFrame>
        <p:nvGraphicFramePr>
          <p:cNvPr id="9" name="Chart 8"/>
          <p:cNvGraphicFramePr>
            <a:graphicFrameLocks/>
          </p:cNvGraphicFramePr>
          <p:nvPr/>
        </p:nvGraphicFramePr>
        <p:xfrm>
          <a:off x="381000" y="1752600"/>
          <a:ext cx="8353425"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3</a:t>
            </a:fld>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characteristics</a:t>
            </a:r>
            <a:endParaRPr lang="en-US" dirty="0"/>
          </a:p>
        </p:txBody>
      </p:sp>
      <p:sp>
        <p:nvSpPr>
          <p:cNvPr id="3" name="Content Placeholder 2"/>
          <p:cNvSpPr>
            <a:spLocks noGrp="1"/>
          </p:cNvSpPr>
          <p:nvPr>
            <p:ph idx="1"/>
          </p:nvPr>
        </p:nvSpPr>
        <p:spPr/>
        <p:txBody>
          <a:bodyPr>
            <a:normAutofit/>
          </a:bodyPr>
          <a:lstStyle/>
          <a:p>
            <a:pPr marL="274320" indent="-457200">
              <a:spcAft>
                <a:spcPts val="1200"/>
              </a:spcAft>
              <a:buFont typeface="+mj-lt"/>
              <a:buAutoNum type="arabicPeriod"/>
            </a:pPr>
            <a:r>
              <a:rPr lang="en-US" sz="2400" dirty="0" smtClean="0"/>
              <a:t>Relationship [with] expected outcomes (“fairness”)</a:t>
            </a:r>
          </a:p>
          <a:p>
            <a:pPr marL="274320" indent="-457200">
              <a:spcAft>
                <a:spcPts val="1200"/>
              </a:spcAft>
              <a:buFont typeface="+mj-lt"/>
              <a:buAutoNum type="arabicPeriod"/>
            </a:pPr>
            <a:r>
              <a:rPr lang="en-US" sz="2400" dirty="0" smtClean="0"/>
              <a:t>Causality (not strictly required)</a:t>
            </a:r>
          </a:p>
          <a:p>
            <a:pPr marL="274320" indent="-457200">
              <a:spcAft>
                <a:spcPts val="1200"/>
              </a:spcAft>
              <a:buFont typeface="+mj-lt"/>
              <a:buAutoNum type="arabicPeriod"/>
            </a:pPr>
            <a:r>
              <a:rPr lang="en-US" sz="2400" dirty="0" smtClean="0"/>
              <a:t>Objectivity</a:t>
            </a:r>
          </a:p>
          <a:p>
            <a:pPr marL="274320" indent="-457200">
              <a:spcAft>
                <a:spcPts val="1200"/>
              </a:spcAft>
              <a:buFont typeface="+mj-lt"/>
              <a:buAutoNum type="arabicPeriod"/>
            </a:pPr>
            <a:r>
              <a:rPr lang="en-US" sz="2400" dirty="0" smtClean="0"/>
              <a:t>Practicality</a:t>
            </a:r>
          </a:p>
          <a:p>
            <a:pPr marL="274320" indent="-457200">
              <a:spcAft>
                <a:spcPts val="1200"/>
              </a:spcAft>
              <a:buFont typeface="+mj-lt"/>
              <a:buAutoNum type="arabicPeriod"/>
            </a:pPr>
            <a:r>
              <a:rPr lang="en-US" sz="2400" dirty="0" smtClean="0"/>
              <a:t>Applicable Law</a:t>
            </a:r>
          </a:p>
          <a:p>
            <a:pPr marL="274320" indent="-457200">
              <a:spcAft>
                <a:spcPts val="1200"/>
              </a:spcAft>
              <a:buFont typeface="+mj-lt"/>
              <a:buAutoNum type="arabicPeriod"/>
            </a:pPr>
            <a:r>
              <a:rPr lang="en-US" sz="2400" dirty="0" smtClean="0"/>
              <a:t>Industry Practices</a:t>
            </a:r>
          </a:p>
          <a:p>
            <a:pPr marL="274320" indent="-457200">
              <a:spcAft>
                <a:spcPts val="1200"/>
              </a:spcAft>
              <a:buFont typeface="+mj-lt"/>
              <a:buAutoNum type="arabicPeriod"/>
            </a:pPr>
            <a:r>
              <a:rPr lang="en-US" sz="2400" dirty="0" smtClean="0"/>
              <a:t>Business Practices</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30</a:t>
            </a:fld>
            <a:endParaRPr lang="en-US" dirty="0"/>
          </a:p>
        </p:txBody>
      </p:sp>
      <p:sp>
        <p:nvSpPr>
          <p:cNvPr id="5" name="TextBox 4"/>
          <p:cNvSpPr txBox="1"/>
          <p:nvPr/>
        </p:nvSpPr>
        <p:spPr>
          <a:xfrm>
            <a:off x="3581400" y="6096000"/>
            <a:ext cx="5181600" cy="307777"/>
          </a:xfrm>
          <a:prstGeom prst="rect">
            <a:avLst/>
          </a:prstGeom>
          <a:noFill/>
        </p:spPr>
        <p:txBody>
          <a:bodyPr wrap="square" rtlCol="0">
            <a:spAutoFit/>
          </a:bodyPr>
          <a:lstStyle/>
          <a:p>
            <a:r>
              <a:rPr lang="en-US" sz="1400" i="1" dirty="0" smtClean="0">
                <a:solidFill>
                  <a:srgbClr val="000000"/>
                </a:solidFill>
              </a:rPr>
              <a:t>Source: ASOP 12 (Risk Classification), Section 3.2</a:t>
            </a:r>
            <a:endParaRPr lang="en-US" sz="1400" i="1" dirty="0">
              <a:solidFill>
                <a:srgbClr val="000000"/>
              </a:solidFill>
            </a:endParaRPr>
          </a:p>
        </p:txBody>
      </p:sp>
    </p:spTree>
    <p:extLst>
      <p:ext uri="{BB962C8B-B14F-4D97-AF65-F5344CB8AC3E}">
        <p14:creationId xmlns:p14="http://schemas.microsoft.com/office/powerpoint/2010/main" val="414822583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a:spcAft>
                <a:spcPts val="1200"/>
              </a:spcAft>
              <a:buNone/>
            </a:pPr>
            <a:r>
              <a:rPr lang="en-US" sz="2400" dirty="0" smtClean="0"/>
              <a:t>Hypothetical risk characteristics considered:</a:t>
            </a:r>
          </a:p>
          <a:p>
            <a:pPr>
              <a:spcAft>
                <a:spcPts val="1200"/>
              </a:spcAft>
            </a:pPr>
            <a:r>
              <a:rPr lang="en-US" sz="2400" dirty="0" smtClean="0"/>
              <a:t>Maximum speed over six month period</a:t>
            </a:r>
          </a:p>
          <a:p>
            <a:pPr>
              <a:spcAft>
                <a:spcPts val="1200"/>
              </a:spcAft>
            </a:pPr>
            <a:r>
              <a:rPr lang="en-US" sz="2400" dirty="0" smtClean="0"/>
              <a:t>Standard deviation of speed</a:t>
            </a:r>
          </a:p>
          <a:p>
            <a:pPr>
              <a:spcAft>
                <a:spcPts val="1200"/>
              </a:spcAft>
            </a:pPr>
            <a:r>
              <a:rPr lang="en-US" sz="2400" dirty="0" smtClean="0"/>
              <a:t>Trips on Sundays between 8AM and 12PM</a:t>
            </a:r>
          </a:p>
          <a:p>
            <a:pPr>
              <a:spcAft>
                <a:spcPts val="1200"/>
              </a:spcAft>
            </a:pPr>
            <a:r>
              <a:rPr lang="en-US" sz="2400" dirty="0" smtClean="0"/>
              <a:t>Miles in areas with lower accident rate than garage</a:t>
            </a:r>
          </a:p>
          <a:p>
            <a:pPr>
              <a:spcAft>
                <a:spcPts val="1200"/>
              </a:spcAft>
            </a:pPr>
            <a:r>
              <a:rPr lang="en-US" sz="2400" dirty="0" smtClean="0"/>
              <a:t>Braking in icy conditions</a:t>
            </a:r>
            <a:endParaRPr lang="en-US" sz="2400" dirty="0"/>
          </a:p>
          <a:p>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31</a:t>
            </a:fld>
            <a:endParaRPr lang="en-US" dirty="0"/>
          </a:p>
        </p:txBody>
      </p:sp>
    </p:spTree>
    <p:extLst>
      <p:ext uri="{BB962C8B-B14F-4D97-AF65-F5344CB8AC3E}">
        <p14:creationId xmlns:p14="http://schemas.microsoft.com/office/powerpoint/2010/main" val="415325347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 design</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32</a:t>
            </a:fld>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a:t>
            </a:r>
            <a:endParaRPr lang="en-US" dirty="0"/>
          </a:p>
        </p:txBody>
      </p:sp>
      <p:sp>
        <p:nvSpPr>
          <p:cNvPr id="3" name="Content Placeholder 2"/>
          <p:cNvSpPr>
            <a:spLocks noGrp="1"/>
          </p:cNvSpPr>
          <p:nvPr>
            <p:ph idx="1"/>
          </p:nvPr>
        </p:nvSpPr>
        <p:spPr/>
        <p:txBody>
          <a:bodyPr>
            <a:normAutofit/>
          </a:bodyPr>
          <a:lstStyle/>
          <a:p>
            <a:pPr>
              <a:buNone/>
            </a:pPr>
            <a:r>
              <a:rPr lang="en-US" sz="2400" dirty="0" smtClean="0"/>
              <a:t>Credibility -- A measure of the predictive value in a given application that the actuary attaches to a particular set of data</a:t>
            </a:r>
          </a:p>
          <a:p>
            <a:pPr>
              <a:buNone/>
            </a:pPr>
            <a:endParaRPr lang="en-US" sz="2400" dirty="0" smtClean="0"/>
          </a:p>
          <a:p>
            <a:pPr>
              <a:buNone/>
            </a:pPr>
            <a:r>
              <a:rPr lang="en-US" sz="2400" dirty="0" smtClean="0"/>
              <a:t>Full Credibility -- The level at which the subject experience is assigned full predictive value based on a selected confidence interval.</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33</a:t>
            </a:fld>
            <a:endParaRPr lang="en-US" dirty="0"/>
          </a:p>
        </p:txBody>
      </p:sp>
      <p:sp>
        <p:nvSpPr>
          <p:cNvPr id="5" name="TextBox 4"/>
          <p:cNvSpPr txBox="1"/>
          <p:nvPr/>
        </p:nvSpPr>
        <p:spPr>
          <a:xfrm>
            <a:off x="3581400" y="6096000"/>
            <a:ext cx="5181600" cy="307777"/>
          </a:xfrm>
          <a:prstGeom prst="rect">
            <a:avLst/>
          </a:prstGeom>
          <a:noFill/>
        </p:spPr>
        <p:txBody>
          <a:bodyPr wrap="square" rtlCol="0">
            <a:spAutoFit/>
          </a:bodyPr>
          <a:lstStyle/>
          <a:p>
            <a:pPr algn="just"/>
            <a:r>
              <a:rPr lang="en-US" sz="1400" i="1" dirty="0" err="1" smtClean="0">
                <a:solidFill>
                  <a:srgbClr val="000000"/>
                </a:solidFill>
              </a:rPr>
              <a:t>ASOP</a:t>
            </a:r>
            <a:r>
              <a:rPr lang="en-US" sz="1400" i="1" dirty="0" smtClean="0">
                <a:solidFill>
                  <a:srgbClr val="000000"/>
                </a:solidFill>
              </a:rPr>
              <a:t> No. 25 (Credibility Procedures), Section 2</a:t>
            </a:r>
            <a:endParaRPr lang="en-US" sz="1400" i="1" dirty="0">
              <a:solidFill>
                <a:srgbClr val="000000"/>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effect</a:t>
            </a:r>
            <a:endParaRPr lang="en-US" dirty="0"/>
          </a:p>
        </p:txBody>
      </p:sp>
      <p:pic>
        <p:nvPicPr>
          <p:cNvPr id="16385" name="Chart 1" descr="image003"/>
          <p:cNvPicPr>
            <a:picLocks noChangeAspect="1" noChangeArrowheads="1"/>
          </p:cNvPicPr>
          <p:nvPr/>
        </p:nvPicPr>
        <p:blipFill>
          <a:blip r:embed="rId3" cstate="print"/>
          <a:srcRect t="16667" r="1989" b="2083"/>
          <a:stretch>
            <a:fillRect/>
          </a:stretch>
        </p:blipFill>
        <p:spPr bwMode="auto">
          <a:xfrm>
            <a:off x="1219200" y="2133600"/>
            <a:ext cx="7010400" cy="3352800"/>
          </a:xfrm>
          <a:prstGeom prst="rect">
            <a:avLst/>
          </a:prstGeom>
          <a:noFill/>
          <a:ln w="9525">
            <a:noFill/>
            <a:miter lim="800000"/>
            <a:headEnd/>
            <a:tailEnd/>
          </a:ln>
        </p:spPr>
      </p:pic>
      <p:sp>
        <p:nvSpPr>
          <p:cNvPr id="9" name="TextBox 8"/>
          <p:cNvSpPr txBox="1"/>
          <p:nvPr/>
        </p:nvSpPr>
        <p:spPr>
          <a:xfrm rot="16200000">
            <a:off x="-186467" y="3539267"/>
            <a:ext cx="1809066" cy="369332"/>
          </a:xfrm>
          <a:prstGeom prst="rect">
            <a:avLst/>
          </a:prstGeom>
          <a:noFill/>
        </p:spPr>
        <p:txBody>
          <a:bodyPr wrap="square" rtlCol="0">
            <a:spAutoFit/>
          </a:bodyPr>
          <a:lstStyle/>
          <a:p>
            <a:pPr algn="ctr"/>
            <a:r>
              <a:rPr lang="en-US" dirty="0" smtClean="0"/>
              <a:t>Score Range</a:t>
            </a:r>
            <a:endParaRPr lang="en-US" dirty="0"/>
          </a:p>
        </p:txBody>
      </p:sp>
      <p:sp>
        <p:nvSpPr>
          <p:cNvPr id="13" name="TextBox 12"/>
          <p:cNvSpPr txBox="1"/>
          <p:nvPr/>
        </p:nvSpPr>
        <p:spPr>
          <a:xfrm>
            <a:off x="2895600" y="5638800"/>
            <a:ext cx="4191000" cy="381000"/>
          </a:xfrm>
          <a:prstGeom prst="rect">
            <a:avLst/>
          </a:prstGeom>
          <a:noFill/>
        </p:spPr>
        <p:txBody>
          <a:bodyPr wrap="square" rtlCol="0">
            <a:spAutoFit/>
          </a:bodyPr>
          <a:lstStyle/>
          <a:p>
            <a:pPr algn="ctr"/>
            <a:r>
              <a:rPr lang="en-US" dirty="0" smtClean="0"/>
              <a:t>Time period of observation</a:t>
            </a:r>
            <a:endParaRPr lang="en-US" dirty="0"/>
          </a:p>
        </p:txBody>
      </p:sp>
      <p:cxnSp>
        <p:nvCxnSpPr>
          <p:cNvPr id="15" name="Straight Arrow Connector 14"/>
          <p:cNvCxnSpPr/>
          <p:nvPr/>
        </p:nvCxnSpPr>
        <p:spPr>
          <a:xfrm>
            <a:off x="3810000" y="4114800"/>
            <a:ext cx="4267200" cy="0"/>
          </a:xfrm>
          <a:prstGeom prst="straightConnector1">
            <a:avLst/>
          </a:prstGeom>
          <a:ln w="317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6248400"/>
            <a:ext cx="4572000" cy="246221"/>
          </a:xfrm>
          <a:prstGeom prst="rect">
            <a:avLst/>
          </a:prstGeom>
          <a:noFill/>
        </p:spPr>
        <p:txBody>
          <a:bodyPr wrap="square" rtlCol="0">
            <a:spAutoFit/>
          </a:bodyPr>
          <a:lstStyle/>
          <a:p>
            <a:pPr algn="r"/>
            <a:r>
              <a:rPr lang="en-US" sz="1000" dirty="0" smtClean="0"/>
              <a:t>Source: participating carrier data</a:t>
            </a:r>
            <a:endParaRPr lang="en-US" sz="1000"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considerations</a:t>
            </a:r>
            <a:endParaRPr lang="en-US" dirty="0"/>
          </a:p>
        </p:txBody>
      </p:sp>
      <p:sp>
        <p:nvSpPr>
          <p:cNvPr id="3" name="Content Placeholder 2"/>
          <p:cNvSpPr>
            <a:spLocks noGrp="1"/>
          </p:cNvSpPr>
          <p:nvPr>
            <p:ph idx="1"/>
          </p:nvPr>
        </p:nvSpPr>
        <p:spPr/>
        <p:txBody>
          <a:bodyPr/>
          <a:lstStyle/>
          <a:p>
            <a:pPr marL="274320" indent="-457200">
              <a:spcAft>
                <a:spcPts val="1200"/>
              </a:spcAft>
              <a:buFont typeface="+mj-lt"/>
              <a:buAutoNum type="arabicPeriod"/>
            </a:pPr>
            <a:r>
              <a:rPr lang="en-US" sz="2400" dirty="0" smtClean="0"/>
              <a:t>Expense</a:t>
            </a:r>
          </a:p>
          <a:p>
            <a:pPr marL="274320" indent="-457200">
              <a:spcAft>
                <a:spcPts val="1200"/>
              </a:spcAft>
              <a:buFont typeface="+mj-lt"/>
              <a:buAutoNum type="arabicPeriod"/>
            </a:pPr>
            <a:r>
              <a:rPr lang="en-US" sz="2400" dirty="0" smtClean="0"/>
              <a:t>Constancy</a:t>
            </a:r>
          </a:p>
          <a:p>
            <a:pPr marL="274320" indent="-457200">
              <a:spcAft>
                <a:spcPts val="1200"/>
              </a:spcAft>
              <a:buFont typeface="+mj-lt"/>
              <a:buAutoNum type="arabicPeriod"/>
            </a:pPr>
            <a:r>
              <a:rPr lang="en-US" sz="2400" dirty="0" smtClean="0"/>
              <a:t>Availability of coverage</a:t>
            </a:r>
          </a:p>
          <a:p>
            <a:pPr marL="274320" indent="-457200">
              <a:spcAft>
                <a:spcPts val="1200"/>
              </a:spcAft>
              <a:buFont typeface="+mj-lt"/>
              <a:buAutoNum type="arabicPeriod"/>
            </a:pPr>
            <a:r>
              <a:rPr lang="en-US" sz="2400" dirty="0" smtClean="0"/>
              <a:t>Avoidance of extreme discontinuities</a:t>
            </a:r>
          </a:p>
          <a:p>
            <a:pPr marL="274320" indent="-457200">
              <a:spcAft>
                <a:spcPts val="1200"/>
              </a:spcAft>
              <a:buFont typeface="+mj-lt"/>
              <a:buAutoNum type="arabicPeriod"/>
            </a:pPr>
            <a:r>
              <a:rPr lang="en-US" sz="2400" dirty="0" smtClean="0"/>
              <a:t>Absence of ambiguity</a:t>
            </a:r>
          </a:p>
          <a:p>
            <a:pPr marL="274320" indent="-457200">
              <a:spcAft>
                <a:spcPts val="1200"/>
              </a:spcAft>
              <a:buFont typeface="+mj-lt"/>
              <a:buAutoNum type="arabicPeriod"/>
            </a:pPr>
            <a:r>
              <a:rPr lang="en-US" sz="2400" dirty="0" smtClean="0"/>
              <a:t>Manipulation</a:t>
            </a:r>
          </a:p>
          <a:p>
            <a:pPr marL="274320" indent="-457200">
              <a:spcAft>
                <a:spcPts val="1200"/>
              </a:spcAft>
              <a:buFont typeface="+mj-lt"/>
              <a:buAutoNum type="arabicPeriod"/>
            </a:pPr>
            <a:r>
              <a:rPr lang="en-US" sz="2400" dirty="0" smtClean="0"/>
              <a:t>Measurability</a:t>
            </a:r>
          </a:p>
          <a:p>
            <a:pPr marL="274320" indent="-457200">
              <a:buFont typeface="+mj-lt"/>
              <a:buAutoNum type="arabicPeriod"/>
            </a:pPr>
            <a:endParaRPr lang="en-US" dirty="0" smtClean="0"/>
          </a:p>
          <a:p>
            <a:pPr marL="27432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35</a:t>
            </a:fld>
            <a:endParaRPr lang="en-US" dirty="0"/>
          </a:p>
        </p:txBody>
      </p:sp>
      <p:sp>
        <p:nvSpPr>
          <p:cNvPr id="6" name="TextBox 5"/>
          <p:cNvSpPr txBox="1"/>
          <p:nvPr/>
        </p:nvSpPr>
        <p:spPr>
          <a:xfrm>
            <a:off x="2514600" y="6172200"/>
            <a:ext cx="6400800" cy="307777"/>
          </a:xfrm>
          <a:prstGeom prst="rect">
            <a:avLst/>
          </a:prstGeom>
          <a:noFill/>
        </p:spPr>
        <p:txBody>
          <a:bodyPr wrap="square" rtlCol="0">
            <a:spAutoFit/>
          </a:bodyPr>
          <a:lstStyle/>
          <a:p>
            <a:r>
              <a:rPr lang="en-US" sz="1400" i="1" dirty="0" smtClean="0">
                <a:solidFill>
                  <a:srgbClr val="000000"/>
                </a:solidFill>
              </a:rPr>
              <a:t>Source: Risk Classification Statement of Principles, Section IV.E</a:t>
            </a:r>
            <a:endParaRPr lang="en-US" sz="1400" i="1" dirty="0">
              <a:solidFill>
                <a:srgbClr val="000000"/>
              </a:solidFill>
            </a:endParaRPr>
          </a:p>
        </p:txBody>
      </p:sp>
    </p:spTree>
    <p:extLst>
      <p:ext uri="{BB962C8B-B14F-4D97-AF65-F5344CB8AC3E}">
        <p14:creationId xmlns:p14="http://schemas.microsoft.com/office/powerpoint/2010/main" val="185678647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implementations</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191327339"/>
              </p:ext>
            </p:extLst>
          </p:nvPr>
        </p:nvGraphicFramePr>
        <p:xfrm>
          <a:off x="1524000" y="1828800"/>
          <a:ext cx="6705600" cy="3886200"/>
        </p:xfrm>
        <a:graphic>
          <a:graphicData uri="http://schemas.openxmlformats.org/drawingml/2006/table">
            <a:tbl>
              <a:tblPr firstRow="1" bandRow="1">
                <a:tableStyleId>{5C22544A-7EE6-4342-B048-85BDC9FD1C3A}</a:tableStyleId>
              </a:tblPr>
              <a:tblGrid>
                <a:gridCol w="1341120"/>
                <a:gridCol w="1341120"/>
                <a:gridCol w="1341120"/>
                <a:gridCol w="1341120"/>
                <a:gridCol w="1341120"/>
              </a:tblGrid>
              <a:tr h="7772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r>
              <a:tr h="777240">
                <a:tc>
                  <a:txBody>
                    <a:bodyPr/>
                    <a:lstStyle/>
                    <a:p>
                      <a:pPr algn="ctr"/>
                      <a:r>
                        <a:rPr lang="en-US" dirty="0" smtClean="0"/>
                        <a:t>Five </a:t>
                      </a:r>
                      <a:br>
                        <a:rPr lang="en-US" dirty="0" smtClean="0"/>
                      </a:br>
                      <a:r>
                        <a:rPr lang="en-US" dirty="0" smtClean="0"/>
                        <a:t>Years</a:t>
                      </a:r>
                      <a:endParaRPr lang="en-US" dirty="0"/>
                    </a:p>
                  </a:txBody>
                  <a:tcPr/>
                </a:tc>
                <a:tc>
                  <a:txBody>
                    <a:bodyPr/>
                    <a:lstStyle/>
                    <a:p>
                      <a:pPr algn="ctr"/>
                      <a:endParaRPr lang="en-US" sz="3200" b="1" dirty="0">
                        <a:solidFill>
                          <a:srgbClr val="0000FF"/>
                        </a:solidFill>
                      </a:endParaRPr>
                    </a:p>
                  </a:txBody>
                  <a:tcPr/>
                </a:tc>
                <a:tc>
                  <a:txBody>
                    <a:bodyPr/>
                    <a:lstStyle/>
                    <a:p>
                      <a:pPr algn="ctr"/>
                      <a:endParaRPr lang="en-US" sz="3200" b="1" dirty="0">
                        <a:solidFill>
                          <a:srgbClr val="0000FF"/>
                        </a:solidFill>
                      </a:endParaRPr>
                    </a:p>
                  </a:txBody>
                  <a:tcPr/>
                </a:tc>
                <a:tc>
                  <a:txBody>
                    <a:bodyPr/>
                    <a:lstStyle/>
                    <a:p>
                      <a:pPr algn="ctr"/>
                      <a:r>
                        <a:rPr lang="en-US" sz="3200" b="1" dirty="0" smtClean="0">
                          <a:solidFill>
                            <a:srgbClr val="0000FF"/>
                          </a:solidFill>
                        </a:rPr>
                        <a:t>A</a:t>
                      </a:r>
                      <a:endParaRPr lang="en-US" sz="3200" b="1" dirty="0">
                        <a:solidFill>
                          <a:srgbClr val="0000FF"/>
                        </a:solidFill>
                      </a:endParaRPr>
                    </a:p>
                  </a:txBody>
                  <a:tcPr/>
                </a:tc>
                <a:tc>
                  <a:txBody>
                    <a:bodyPr/>
                    <a:lstStyle/>
                    <a:p>
                      <a:pPr algn="ctr"/>
                      <a:endParaRPr lang="en-US" sz="3200" b="1" dirty="0">
                        <a:solidFill>
                          <a:srgbClr val="0000FF"/>
                        </a:solidFill>
                      </a:endParaRPr>
                    </a:p>
                  </a:txBody>
                  <a:tcPr/>
                </a:tc>
              </a:tr>
              <a:tr h="777240">
                <a:tc>
                  <a:txBody>
                    <a:bodyPr/>
                    <a:lstStyle/>
                    <a:p>
                      <a:pPr algn="ctr"/>
                      <a:r>
                        <a:rPr lang="en-US" dirty="0" smtClean="0"/>
                        <a:t>Three Years</a:t>
                      </a:r>
                      <a:endParaRPr lang="en-US" dirty="0"/>
                    </a:p>
                  </a:txBody>
                  <a:tcPr/>
                </a:tc>
                <a:tc>
                  <a:txBody>
                    <a:bodyPr/>
                    <a:lstStyle/>
                    <a:p>
                      <a:pPr algn="ctr"/>
                      <a:r>
                        <a:rPr lang="en-US" sz="3200" b="1" dirty="0" smtClean="0">
                          <a:solidFill>
                            <a:srgbClr val="0000FF"/>
                          </a:solidFill>
                        </a:rPr>
                        <a:t>B</a:t>
                      </a:r>
                      <a:endParaRPr lang="en-US" sz="3200" b="1" dirty="0">
                        <a:solidFill>
                          <a:srgbClr val="0000FF"/>
                        </a:solidFill>
                      </a:endParaRPr>
                    </a:p>
                  </a:txBody>
                  <a:tcPr/>
                </a:tc>
                <a:tc>
                  <a:txBody>
                    <a:bodyPr/>
                    <a:lstStyle/>
                    <a:p>
                      <a:pPr algn="ctr"/>
                      <a:r>
                        <a:rPr lang="en-US" sz="3200" b="1" dirty="0" smtClean="0">
                          <a:solidFill>
                            <a:srgbClr val="0000FF"/>
                          </a:solidFill>
                        </a:rPr>
                        <a:t>C</a:t>
                      </a:r>
                      <a:endParaRPr lang="en-US" sz="3200" b="1" dirty="0">
                        <a:solidFill>
                          <a:srgbClr val="0000FF"/>
                        </a:solidFill>
                      </a:endParaRPr>
                    </a:p>
                  </a:txBody>
                  <a:tcPr/>
                </a:tc>
                <a:tc>
                  <a:txBody>
                    <a:bodyPr/>
                    <a:lstStyle/>
                    <a:p>
                      <a:pPr algn="ctr"/>
                      <a:endParaRPr lang="en-US" sz="3200" b="1" dirty="0">
                        <a:solidFill>
                          <a:srgbClr val="0000FF"/>
                        </a:solidFill>
                      </a:endParaRPr>
                    </a:p>
                  </a:txBody>
                  <a:tcPr/>
                </a:tc>
                <a:tc>
                  <a:txBody>
                    <a:bodyPr/>
                    <a:lstStyle/>
                    <a:p>
                      <a:pPr algn="ctr"/>
                      <a:endParaRPr lang="en-US" sz="3200" b="1" dirty="0">
                        <a:solidFill>
                          <a:srgbClr val="0000FF"/>
                        </a:solidFill>
                      </a:endParaRPr>
                    </a:p>
                  </a:txBody>
                  <a:tcPr/>
                </a:tc>
              </a:tr>
              <a:tr h="777240">
                <a:tc>
                  <a:txBody>
                    <a:bodyPr/>
                    <a:lstStyle/>
                    <a:p>
                      <a:pPr algn="ctr"/>
                      <a:r>
                        <a:rPr lang="en-US" dirty="0" smtClean="0"/>
                        <a:t>One </a:t>
                      </a:r>
                      <a:br>
                        <a:rPr lang="en-US" dirty="0" smtClean="0"/>
                      </a:br>
                      <a:r>
                        <a:rPr lang="en-US" dirty="0" smtClean="0"/>
                        <a:t>Year</a:t>
                      </a:r>
                      <a:endParaRPr lang="en-US" dirty="0"/>
                    </a:p>
                  </a:txBody>
                  <a:tcPr/>
                </a:tc>
                <a:tc>
                  <a:txBody>
                    <a:bodyPr/>
                    <a:lstStyle/>
                    <a:p>
                      <a:pPr algn="ctr"/>
                      <a:r>
                        <a:rPr lang="en-US" sz="3200" b="1" dirty="0" smtClean="0">
                          <a:solidFill>
                            <a:srgbClr val="0000FF"/>
                          </a:solidFill>
                        </a:rPr>
                        <a:t>D</a:t>
                      </a:r>
                      <a:endParaRPr lang="en-US" sz="3200" b="1" dirty="0">
                        <a:solidFill>
                          <a:srgbClr val="0000FF"/>
                        </a:solidFill>
                      </a:endParaRPr>
                    </a:p>
                  </a:txBody>
                  <a:tcPr/>
                </a:tc>
                <a:tc>
                  <a:txBody>
                    <a:bodyPr/>
                    <a:lstStyle/>
                    <a:p>
                      <a:pPr algn="ctr"/>
                      <a:endParaRPr lang="en-US" sz="3200" b="1" dirty="0">
                        <a:solidFill>
                          <a:srgbClr val="0000FF"/>
                        </a:solidFill>
                      </a:endParaRPr>
                    </a:p>
                  </a:txBody>
                  <a:tcPr/>
                </a:tc>
                <a:tc>
                  <a:txBody>
                    <a:bodyPr/>
                    <a:lstStyle/>
                    <a:p>
                      <a:pPr algn="ctr"/>
                      <a:endParaRPr lang="en-US" sz="3200" b="1" dirty="0">
                        <a:solidFill>
                          <a:srgbClr val="0000FF"/>
                        </a:solidFill>
                      </a:endParaRPr>
                    </a:p>
                  </a:txBody>
                  <a:tcPr/>
                </a:tc>
                <a:tc>
                  <a:txBody>
                    <a:bodyPr/>
                    <a:lstStyle/>
                    <a:p>
                      <a:pPr algn="ctr"/>
                      <a:r>
                        <a:rPr lang="en-US" sz="3200" b="1" dirty="0" smtClean="0">
                          <a:solidFill>
                            <a:srgbClr val="0000FF"/>
                          </a:solidFill>
                        </a:rPr>
                        <a:t>E</a:t>
                      </a:r>
                      <a:endParaRPr lang="en-US" sz="3200" b="1" dirty="0">
                        <a:solidFill>
                          <a:srgbClr val="0000FF"/>
                        </a:solidFill>
                      </a:endParaRPr>
                    </a:p>
                  </a:txBody>
                  <a:tcPr/>
                </a:tc>
              </a:tr>
              <a:tr h="777240">
                <a:tc>
                  <a:txBody>
                    <a:bodyPr/>
                    <a:lstStyle/>
                    <a:p>
                      <a:pPr algn="ctr"/>
                      <a:endParaRPr lang="en-US" dirty="0"/>
                    </a:p>
                  </a:txBody>
                  <a:tcPr/>
                </a:tc>
                <a:tc>
                  <a:txBody>
                    <a:bodyPr/>
                    <a:lstStyle/>
                    <a:p>
                      <a:pPr algn="ctr"/>
                      <a:endParaRPr lang="en-US" dirty="0" smtClean="0"/>
                    </a:p>
                    <a:p>
                      <a:pPr algn="ctr"/>
                      <a:r>
                        <a:rPr lang="en-US" dirty="0" smtClean="0"/>
                        <a:t>90 Days</a:t>
                      </a:r>
                      <a:endParaRPr lang="en-US" dirty="0"/>
                    </a:p>
                  </a:txBody>
                  <a:tcPr/>
                </a:tc>
                <a:tc>
                  <a:txBody>
                    <a:bodyPr/>
                    <a:lstStyle/>
                    <a:p>
                      <a:pPr algn="ctr"/>
                      <a:endParaRPr lang="en-US" dirty="0" smtClean="0"/>
                    </a:p>
                    <a:p>
                      <a:pPr algn="ctr"/>
                      <a:r>
                        <a:rPr lang="en-US" dirty="0" smtClean="0"/>
                        <a:t>Six Months</a:t>
                      </a:r>
                      <a:endParaRPr lang="en-US" dirty="0"/>
                    </a:p>
                  </a:txBody>
                  <a:tcPr/>
                </a:tc>
                <a:tc>
                  <a:txBody>
                    <a:bodyPr/>
                    <a:lstStyle/>
                    <a:p>
                      <a:pPr algn="ctr"/>
                      <a:endParaRPr lang="en-US" dirty="0" smtClean="0"/>
                    </a:p>
                    <a:p>
                      <a:pPr algn="ctr"/>
                      <a:r>
                        <a:rPr lang="en-US" dirty="0" smtClean="0"/>
                        <a:t>One Year</a:t>
                      </a:r>
                      <a:endParaRPr lang="en-US" dirty="0"/>
                    </a:p>
                  </a:txBody>
                  <a:tcPr/>
                </a:tc>
                <a:tc>
                  <a:txBody>
                    <a:bodyPr/>
                    <a:lstStyle/>
                    <a:p>
                      <a:pPr algn="ctr"/>
                      <a:endParaRPr lang="en-US" dirty="0" smtClean="0"/>
                    </a:p>
                    <a:p>
                      <a:pPr algn="ctr"/>
                      <a:r>
                        <a:rPr lang="en-US" dirty="0" smtClean="0"/>
                        <a:t>Continuous</a:t>
                      </a:r>
                      <a:endParaRPr lang="en-US" dirty="0"/>
                    </a:p>
                  </a:txBody>
                  <a:tcPr/>
                </a:tc>
              </a:tr>
            </a:tbl>
          </a:graphicData>
        </a:graphic>
      </p:graphicFrame>
      <p:sp>
        <p:nvSpPr>
          <p:cNvPr id="14" name="TextBox 13"/>
          <p:cNvSpPr txBox="1"/>
          <p:nvPr/>
        </p:nvSpPr>
        <p:spPr>
          <a:xfrm>
            <a:off x="3886200" y="5753100"/>
            <a:ext cx="3810000" cy="381000"/>
          </a:xfrm>
          <a:prstGeom prst="rect">
            <a:avLst/>
          </a:prstGeom>
          <a:noFill/>
        </p:spPr>
        <p:txBody>
          <a:bodyPr wrap="square" rtlCol="0">
            <a:spAutoFit/>
          </a:bodyPr>
          <a:lstStyle/>
          <a:p>
            <a:pPr algn="ctr"/>
            <a:r>
              <a:rPr lang="en-US" b="1" dirty="0" smtClean="0"/>
              <a:t>Observation Period</a:t>
            </a:r>
            <a:endParaRPr lang="en-US" b="1" dirty="0"/>
          </a:p>
        </p:txBody>
      </p:sp>
      <p:sp>
        <p:nvSpPr>
          <p:cNvPr id="16" name="TextBox 15"/>
          <p:cNvSpPr txBox="1"/>
          <p:nvPr/>
        </p:nvSpPr>
        <p:spPr>
          <a:xfrm rot="16200000">
            <a:off x="-190502" y="3771900"/>
            <a:ext cx="2743200" cy="381000"/>
          </a:xfrm>
          <a:prstGeom prst="rect">
            <a:avLst/>
          </a:prstGeom>
          <a:noFill/>
        </p:spPr>
        <p:txBody>
          <a:bodyPr wrap="square" rtlCol="0">
            <a:spAutoFit/>
          </a:bodyPr>
          <a:lstStyle/>
          <a:p>
            <a:pPr algn="ctr"/>
            <a:r>
              <a:rPr lang="en-US" b="1" dirty="0" smtClean="0"/>
              <a:t>Discount Period</a:t>
            </a:r>
            <a:endParaRPr lang="en-US" b="1" dirty="0"/>
          </a:p>
        </p:txBody>
      </p:sp>
      <p:cxnSp>
        <p:nvCxnSpPr>
          <p:cNvPr id="8" name="Straight Arrow Connector 7"/>
          <p:cNvCxnSpPr/>
          <p:nvPr/>
        </p:nvCxnSpPr>
        <p:spPr>
          <a:xfrm flipV="1">
            <a:off x="2895600" y="2369820"/>
            <a:ext cx="0" cy="2552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4892040"/>
            <a:ext cx="53340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67161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distribution</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37</a:t>
            </a:fld>
            <a:endParaRPr lang="en-US" dirty="0"/>
          </a:p>
        </p:txBody>
      </p:sp>
      <p:graphicFrame>
        <p:nvGraphicFramePr>
          <p:cNvPr id="7" name="Chart 6"/>
          <p:cNvGraphicFramePr>
            <a:graphicFrameLocks/>
          </p:cNvGraphicFramePr>
          <p:nvPr/>
        </p:nvGraphicFramePr>
        <p:xfrm>
          <a:off x="381000" y="1600200"/>
          <a:ext cx="836295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38</a:t>
            </a:fld>
            <a:endParaRPr lang="en-US" dirty="0"/>
          </a:p>
        </p:txBody>
      </p:sp>
      <p:graphicFrame>
        <p:nvGraphicFramePr>
          <p:cNvPr id="10" name="Chart 9"/>
          <p:cNvGraphicFramePr/>
          <p:nvPr/>
        </p:nvGraphicFramePr>
        <p:xfrm>
          <a:off x="1295400" y="1905000"/>
          <a:ext cx="6657975" cy="44386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Communications</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39</a:t>
            </a:fld>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UBI and the connected car</a:t>
            </a:r>
            <a:endParaRPr lang="en-US" dirty="0"/>
          </a:p>
        </p:txBody>
      </p:sp>
      <p:sp>
        <p:nvSpPr>
          <p:cNvPr id="5" name="TextBox 4"/>
          <p:cNvSpPr txBox="1"/>
          <p:nvPr/>
        </p:nvSpPr>
        <p:spPr>
          <a:xfrm>
            <a:off x="152400" y="5791200"/>
            <a:ext cx="8839200" cy="400110"/>
          </a:xfrm>
          <a:prstGeom prst="rect">
            <a:avLst/>
          </a:prstGeom>
          <a:noFill/>
        </p:spPr>
        <p:txBody>
          <a:bodyPr wrap="square" rtlCol="0">
            <a:spAutoFit/>
          </a:bodyPr>
          <a:lstStyle/>
          <a:p>
            <a:pPr algn="ctr"/>
            <a:r>
              <a:rPr lang="en-US" sz="1000" b="1" dirty="0" smtClean="0"/>
              <a:t>Sources:  </a:t>
            </a:r>
            <a:r>
              <a:rPr lang="en-US" sz="1000" dirty="0" smtClean="0"/>
              <a:t> </a:t>
            </a:r>
            <a:r>
              <a:rPr lang="en-US" sz="1000" dirty="0" smtClean="0">
                <a:hlinkClick r:id="rId2"/>
              </a:rPr>
              <a:t>http://www.gsma.com/connectedliving/wp-content/uploads/2012/03/gsma2025everycarconnected.pdf</a:t>
            </a:r>
            <a:endParaRPr lang="en-US" sz="1000" dirty="0" smtClean="0"/>
          </a:p>
          <a:p>
            <a:pPr algn="ctr"/>
            <a:r>
              <a:rPr lang="en-US" sz="1000" dirty="0" smtClean="0">
                <a:hlinkClick r:id="rId3"/>
              </a:rPr>
              <a:t>http://www.insurance.com/auto-insurance/auto-insurance-basics/three-in-four-insurers-moving-forward-with-pay-as-you-go.html</a:t>
            </a:r>
            <a:endParaRPr lang="en-US" sz="1000" dirty="0"/>
          </a:p>
        </p:txBody>
      </p:sp>
      <p:graphicFrame>
        <p:nvGraphicFramePr>
          <p:cNvPr id="6" name="Chart 5"/>
          <p:cNvGraphicFramePr/>
          <p:nvPr/>
        </p:nvGraphicFramePr>
        <p:xfrm>
          <a:off x="685800" y="1828800"/>
          <a:ext cx="7848600" cy="4038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 examples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Clients</a:t>
            </a:r>
          </a:p>
          <a:p>
            <a:pPr>
              <a:spcAft>
                <a:spcPts val="1200"/>
              </a:spcAft>
            </a:pPr>
            <a:r>
              <a:rPr lang="en-US" sz="2400" dirty="0" smtClean="0"/>
              <a:t>Employers</a:t>
            </a:r>
          </a:p>
          <a:p>
            <a:pPr>
              <a:spcAft>
                <a:spcPts val="1200"/>
              </a:spcAft>
            </a:pPr>
            <a:r>
              <a:rPr lang="en-US" sz="2400" dirty="0" smtClean="0"/>
              <a:t>Regulators</a:t>
            </a:r>
          </a:p>
          <a:p>
            <a:pPr>
              <a:spcAft>
                <a:spcPts val="1200"/>
              </a:spcAft>
            </a:pPr>
            <a:r>
              <a:rPr lang="en-US" sz="2400" dirty="0" smtClean="0"/>
              <a:t>Policyholders</a:t>
            </a:r>
          </a:p>
          <a:p>
            <a:pPr>
              <a:spcAft>
                <a:spcPts val="1200"/>
              </a:spcAft>
            </a:pPr>
            <a:r>
              <a:rPr lang="en-US" sz="2400" dirty="0" smtClean="0"/>
              <a:t>Plan participants</a:t>
            </a:r>
          </a:p>
          <a:p>
            <a:pPr>
              <a:spcAft>
                <a:spcPts val="1200"/>
              </a:spcAft>
            </a:pPr>
            <a:r>
              <a:rPr lang="en-US" sz="2400" dirty="0" smtClean="0"/>
              <a:t>Investors</a:t>
            </a:r>
          </a:p>
          <a:p>
            <a:pPr>
              <a:spcAft>
                <a:spcPts val="1200"/>
              </a:spcAft>
            </a:pPr>
            <a:r>
              <a:rPr lang="en-US" sz="2400" dirty="0" smtClean="0"/>
              <a:t>General public</a:t>
            </a:r>
          </a:p>
        </p:txBody>
      </p:sp>
      <p:sp>
        <p:nvSpPr>
          <p:cNvPr id="4" name="Slide Number Placeholder 3"/>
          <p:cNvSpPr>
            <a:spLocks noGrp="1"/>
          </p:cNvSpPr>
          <p:nvPr>
            <p:ph type="sldNum" sz="quarter" idx="12"/>
          </p:nvPr>
        </p:nvSpPr>
        <p:spPr/>
        <p:txBody>
          <a:bodyPr/>
          <a:lstStyle/>
          <a:p>
            <a:fld id="{98C1AAA7-3584-431F-B171-B6E97BC46D50}" type="slidenum">
              <a:rPr lang="en-US" smtClean="0"/>
              <a:pPr/>
              <a:t>40</a:t>
            </a:fld>
            <a:endParaRPr lang="en-US" dirty="0"/>
          </a:p>
        </p:txBody>
      </p:sp>
      <p:sp>
        <p:nvSpPr>
          <p:cNvPr id="5" name="TextBox 4"/>
          <p:cNvSpPr txBox="1"/>
          <p:nvPr/>
        </p:nvSpPr>
        <p:spPr>
          <a:xfrm>
            <a:off x="3352800" y="6096000"/>
            <a:ext cx="5334000" cy="307777"/>
          </a:xfrm>
          <a:prstGeom prst="rect">
            <a:avLst/>
          </a:prstGeom>
          <a:noFill/>
        </p:spPr>
        <p:txBody>
          <a:bodyPr wrap="square" rtlCol="0">
            <a:spAutoFit/>
          </a:bodyPr>
          <a:lstStyle/>
          <a:p>
            <a:r>
              <a:rPr lang="en-US" sz="1400" i="1" dirty="0" smtClean="0">
                <a:solidFill>
                  <a:srgbClr val="000000"/>
                </a:solidFill>
              </a:rPr>
              <a:t>Source: ASOP 41 (Actuarial Communications), Appendix</a:t>
            </a:r>
            <a:endParaRPr lang="en-US" sz="1400" i="1" dirty="0">
              <a:solidFill>
                <a:srgbClr val="000000"/>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of UBI consent</a:t>
            </a:r>
            <a:endParaRPr lang="en-US" dirty="0"/>
          </a:p>
        </p:txBody>
      </p:sp>
      <p:sp>
        <p:nvSpPr>
          <p:cNvPr id="5" name="Content Placeholder 4"/>
          <p:cNvSpPr>
            <a:spLocks noGrp="1"/>
          </p:cNvSpPr>
          <p:nvPr>
            <p:ph idx="1"/>
          </p:nvPr>
        </p:nvSpPr>
        <p:spPr/>
        <p:txBody>
          <a:bodyPr/>
          <a:lstStyle/>
          <a:p>
            <a:pPr>
              <a:spcAft>
                <a:spcPts val="1200"/>
              </a:spcAft>
              <a:buNone/>
            </a:pPr>
            <a:r>
              <a:rPr lang="en-US" sz="2400" dirty="0" smtClean="0"/>
              <a:t>To policyholders:</a:t>
            </a:r>
          </a:p>
          <a:p>
            <a:pPr>
              <a:spcAft>
                <a:spcPts val="1200"/>
              </a:spcAft>
            </a:pPr>
            <a:r>
              <a:rPr lang="en-US" sz="2400" dirty="0" smtClean="0"/>
              <a:t>Pricing methodology (overview)</a:t>
            </a:r>
          </a:p>
          <a:p>
            <a:pPr>
              <a:spcAft>
                <a:spcPts val="1200"/>
              </a:spcAft>
            </a:pPr>
            <a:r>
              <a:rPr lang="en-US" sz="2400" dirty="0" smtClean="0"/>
              <a:t>Data collected</a:t>
            </a:r>
          </a:p>
          <a:p>
            <a:pPr>
              <a:spcAft>
                <a:spcPts val="1200"/>
              </a:spcAft>
            </a:pPr>
            <a:r>
              <a:rPr lang="en-US" sz="2400" dirty="0" smtClean="0"/>
              <a:t>Use cases</a:t>
            </a:r>
          </a:p>
          <a:p>
            <a:pPr>
              <a:spcAft>
                <a:spcPts val="1200"/>
              </a:spcAft>
            </a:pPr>
            <a:r>
              <a:rPr lang="en-US" sz="2400" dirty="0" smtClean="0"/>
              <a:t>Sharing</a:t>
            </a:r>
          </a:p>
          <a:p>
            <a:pPr>
              <a:spcAft>
                <a:spcPts val="1200"/>
              </a:spcAft>
            </a:pPr>
            <a:r>
              <a:rPr lang="en-US" sz="2400" dirty="0" smtClean="0"/>
              <a:t>Retention</a:t>
            </a:r>
          </a:p>
          <a:p>
            <a:endParaRPr 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 disclosures</a:t>
            </a:r>
            <a:endParaRPr lang="en-US" dirty="0"/>
          </a:p>
        </p:txBody>
      </p:sp>
      <p:sp>
        <p:nvSpPr>
          <p:cNvPr id="3" name="Content Placeholder 2"/>
          <p:cNvSpPr>
            <a:spLocks noGrp="1"/>
          </p:cNvSpPr>
          <p:nvPr>
            <p:ph idx="1"/>
          </p:nvPr>
        </p:nvSpPr>
        <p:spPr/>
        <p:txBody>
          <a:bodyPr/>
          <a:lstStyle/>
          <a:p>
            <a:pPr marL="274320" indent="-457200">
              <a:spcAft>
                <a:spcPts val="1200"/>
              </a:spcAft>
              <a:buFont typeface="+mj-lt"/>
              <a:buAutoNum type="arabicPeriod"/>
            </a:pPr>
            <a:r>
              <a:rPr lang="en-US" sz="2400" dirty="0" smtClean="0"/>
              <a:t>Uncertainty or risk</a:t>
            </a:r>
          </a:p>
          <a:p>
            <a:pPr marL="274320" indent="-457200">
              <a:spcAft>
                <a:spcPts val="1200"/>
              </a:spcAft>
              <a:buFont typeface="+mj-lt"/>
              <a:buAutoNum type="arabicPeriod"/>
            </a:pPr>
            <a:r>
              <a:rPr lang="en-US" sz="2400" dirty="0" smtClean="0"/>
              <a:t>Conflict of interest</a:t>
            </a:r>
          </a:p>
          <a:p>
            <a:pPr marL="274320" indent="-457200">
              <a:spcAft>
                <a:spcPts val="1200"/>
              </a:spcAft>
              <a:buFont typeface="+mj-lt"/>
              <a:buAutoNum type="arabicPeriod"/>
            </a:pPr>
            <a:r>
              <a:rPr lang="en-US" sz="2400" dirty="0" smtClean="0"/>
              <a:t>Reliance on other sources for data or other information</a:t>
            </a:r>
          </a:p>
          <a:p>
            <a:pPr marL="274320" indent="-457200">
              <a:spcAft>
                <a:spcPts val="1200"/>
              </a:spcAft>
              <a:buFont typeface="+mj-lt"/>
              <a:buAutoNum type="arabicPeriod"/>
            </a:pPr>
            <a:r>
              <a:rPr lang="en-US" sz="2400" dirty="0" smtClean="0"/>
              <a:t>Responsibility for assumptions and methods</a:t>
            </a:r>
          </a:p>
          <a:p>
            <a:pPr marL="274320" indent="-457200">
              <a:spcAft>
                <a:spcPts val="1200"/>
              </a:spcAft>
              <a:buFont typeface="+mj-lt"/>
              <a:buAutoNum type="arabicPeriod"/>
            </a:pPr>
            <a:r>
              <a:rPr lang="en-US" sz="2400" dirty="0" smtClean="0"/>
              <a:t>Information date</a:t>
            </a:r>
          </a:p>
          <a:p>
            <a:pPr marL="274320" indent="-457200">
              <a:spcAft>
                <a:spcPts val="1200"/>
              </a:spcAft>
              <a:buFont typeface="+mj-lt"/>
              <a:buAutoNum type="arabicPeriod"/>
            </a:pPr>
            <a:r>
              <a:rPr lang="en-US" sz="2400" dirty="0" smtClean="0"/>
              <a:t>Subsequent events</a:t>
            </a:r>
          </a:p>
          <a:p>
            <a:pPr marL="274320" indent="-45720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98C1AAA7-3584-431F-B171-B6E97BC46D50}" type="slidenum">
              <a:rPr lang="en-US" smtClean="0"/>
              <a:pPr/>
              <a:t>42</a:t>
            </a:fld>
            <a:endParaRPr lang="en-US" dirty="0"/>
          </a:p>
        </p:txBody>
      </p:sp>
      <p:sp>
        <p:nvSpPr>
          <p:cNvPr id="5" name="TextBox 4"/>
          <p:cNvSpPr txBox="1"/>
          <p:nvPr/>
        </p:nvSpPr>
        <p:spPr>
          <a:xfrm>
            <a:off x="3962400" y="6172200"/>
            <a:ext cx="4800600" cy="307777"/>
          </a:xfrm>
          <a:prstGeom prst="rect">
            <a:avLst/>
          </a:prstGeom>
          <a:noFill/>
        </p:spPr>
        <p:txBody>
          <a:bodyPr wrap="square" rtlCol="0">
            <a:spAutoFit/>
          </a:bodyPr>
          <a:lstStyle/>
          <a:p>
            <a:r>
              <a:rPr lang="en-US" sz="1400" i="1" dirty="0" smtClean="0">
                <a:solidFill>
                  <a:srgbClr val="000000"/>
                </a:solidFill>
              </a:rPr>
              <a:t>Source: ASOP 41 (Actuarial Communications), Section 3.4</a:t>
            </a:r>
            <a:endParaRPr lang="en-US" sz="1400" i="1" dirty="0">
              <a:solidFill>
                <a:srgbClr val="000000"/>
              </a:solidFill>
            </a:endParaRPr>
          </a:p>
        </p:txBody>
      </p:sp>
    </p:spTree>
    <p:extLst>
      <p:ext uri="{BB962C8B-B14F-4D97-AF65-F5344CB8AC3E}">
        <p14:creationId xmlns:p14="http://schemas.microsoft.com/office/powerpoint/2010/main" val="74032585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recipients</a:t>
            </a:r>
            <a:endParaRPr lang="en-US" dirty="0"/>
          </a:p>
        </p:txBody>
      </p:sp>
      <p:sp>
        <p:nvSpPr>
          <p:cNvPr id="3" name="Content Placeholder 2"/>
          <p:cNvSpPr>
            <a:spLocks noGrp="1"/>
          </p:cNvSpPr>
          <p:nvPr>
            <p:ph idx="1"/>
          </p:nvPr>
        </p:nvSpPr>
        <p:spPr/>
        <p:txBody>
          <a:bodyPr>
            <a:normAutofit/>
          </a:bodyPr>
          <a:lstStyle/>
          <a:p>
            <a:r>
              <a:rPr lang="en-US" sz="2400" dirty="0" smtClean="0"/>
              <a:t>Intended User – any person who the actuary identifies as able to rely on the actuarial findings.</a:t>
            </a:r>
          </a:p>
          <a:p>
            <a:endParaRPr lang="en-US" sz="2400" dirty="0" smtClean="0"/>
          </a:p>
          <a:p>
            <a:r>
              <a:rPr lang="en-US" sz="2400" dirty="0" smtClean="0"/>
              <a:t>Other User – any recipient of an actuarial communication who is not an intended user.</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43</a:t>
            </a:fld>
            <a:endParaRPr lang="en-US" dirty="0"/>
          </a:p>
        </p:txBody>
      </p:sp>
      <p:sp>
        <p:nvSpPr>
          <p:cNvPr id="5" name="TextBox 4"/>
          <p:cNvSpPr txBox="1"/>
          <p:nvPr/>
        </p:nvSpPr>
        <p:spPr>
          <a:xfrm>
            <a:off x="3124200" y="6172200"/>
            <a:ext cx="5715000" cy="307777"/>
          </a:xfrm>
          <a:prstGeom prst="rect">
            <a:avLst/>
          </a:prstGeom>
          <a:noFill/>
        </p:spPr>
        <p:txBody>
          <a:bodyPr wrap="square" rtlCol="0">
            <a:spAutoFit/>
          </a:bodyPr>
          <a:lstStyle/>
          <a:p>
            <a:r>
              <a:rPr lang="en-US" sz="1400" i="1" dirty="0" smtClean="0">
                <a:solidFill>
                  <a:srgbClr val="000000"/>
                </a:solidFill>
              </a:rPr>
              <a:t>Source: ASOP 41 (Actuarial Communications), Section 2 and 3.5.1</a:t>
            </a:r>
            <a:endParaRPr lang="en-US" sz="1400" i="1" dirty="0">
              <a:solidFill>
                <a:srgbClr val="000000"/>
              </a:solidFill>
            </a:endParaRPr>
          </a:p>
        </p:txBody>
      </p:sp>
      <p:sp>
        <p:nvSpPr>
          <p:cNvPr id="6" name="TextBox 5"/>
          <p:cNvSpPr txBox="1"/>
          <p:nvPr/>
        </p:nvSpPr>
        <p:spPr>
          <a:xfrm>
            <a:off x="1219200" y="4038600"/>
            <a:ext cx="6553200" cy="1938992"/>
          </a:xfrm>
          <a:prstGeom prst="rect">
            <a:avLst/>
          </a:prstGeom>
          <a:noFill/>
          <a:ln>
            <a:solidFill>
              <a:schemeClr val="accent1">
                <a:shade val="50000"/>
              </a:schemeClr>
            </a:solidFill>
          </a:ln>
        </p:spPr>
        <p:txBody>
          <a:bodyPr wrap="square" rtlCol="0">
            <a:spAutoFit/>
          </a:bodyPr>
          <a:lstStyle/>
          <a:p>
            <a:pPr algn="ctr"/>
            <a:r>
              <a:rPr lang="en-US" sz="2400" dirty="0" smtClean="0">
                <a:solidFill>
                  <a:schemeClr val="bg2">
                    <a:lumMod val="25000"/>
                  </a:schemeClr>
                </a:solidFill>
              </a:rPr>
              <a:t>The actuary should recognize the risks of misquotation, misinterpretation, or other misuse of such a document and should take reasonable steps to ensure that the actuarial document is clear and presented fairly.</a:t>
            </a:r>
            <a:endParaRPr lang="en-US" sz="2400" dirty="0">
              <a:solidFill>
                <a:schemeClr val="bg2">
                  <a:lumMod val="25000"/>
                </a:schemeClr>
              </a:solidFill>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342900" indent="-342900">
              <a:spcAft>
                <a:spcPts val="1200"/>
              </a:spcAft>
              <a:buNone/>
            </a:pPr>
            <a:r>
              <a:rPr lang="en-US" sz="2400" dirty="0" smtClean="0"/>
              <a:t>Hypothetical scenarios:</a:t>
            </a:r>
          </a:p>
          <a:p>
            <a:pPr marL="342900" indent="-342900">
              <a:spcAft>
                <a:spcPts val="1200"/>
              </a:spcAft>
            </a:pPr>
            <a:r>
              <a:rPr lang="en-US" sz="2400" dirty="0" smtClean="0"/>
              <a:t>Regulator requests model formula</a:t>
            </a:r>
          </a:p>
          <a:p>
            <a:pPr marL="342900" indent="-342900">
              <a:spcAft>
                <a:spcPts val="1200"/>
              </a:spcAft>
            </a:pPr>
            <a:r>
              <a:rPr lang="en-US" sz="2400" dirty="0" smtClean="0"/>
              <a:t>Policyholder requests rationale for discount</a:t>
            </a:r>
          </a:p>
          <a:p>
            <a:pPr marL="342900" indent="-342900">
              <a:spcAft>
                <a:spcPts val="1200"/>
              </a:spcAft>
            </a:pPr>
            <a:r>
              <a:rPr lang="en-US" sz="2400" dirty="0" smtClean="0"/>
              <a:t>Regulator requests variable be removed from model</a:t>
            </a:r>
          </a:p>
          <a:p>
            <a:pPr marL="342900" indent="-342900">
              <a:spcAft>
                <a:spcPts val="1200"/>
              </a:spcAft>
            </a:pPr>
            <a:r>
              <a:rPr lang="en-US" sz="2400" dirty="0" smtClean="0"/>
              <a:t>Actuary participates in marketing strategy</a:t>
            </a:r>
          </a:p>
          <a:p>
            <a:pPr marL="342900" indent="-342900">
              <a:spcAft>
                <a:spcPts val="1200"/>
              </a:spcAft>
            </a:pPr>
            <a:r>
              <a:rPr lang="en-US" sz="2400" dirty="0" smtClean="0"/>
              <a:t>Actuary presents modeling approach at conference</a:t>
            </a:r>
          </a:p>
          <a:p>
            <a:pPr marL="342900" indent="-342900"/>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44</a:t>
            </a:fld>
            <a:endParaRPr lang="en-US" dirty="0"/>
          </a:p>
        </p:txBody>
      </p:sp>
    </p:spTree>
    <p:extLst>
      <p:ext uri="{BB962C8B-B14F-4D97-AF65-F5344CB8AC3E}">
        <p14:creationId xmlns:p14="http://schemas.microsoft.com/office/powerpoint/2010/main" val="149187158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comments</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45</a:t>
            </a:fld>
            <a:endParaRPr lang="en-US" dirty="0"/>
          </a:p>
        </p:txBody>
      </p:sp>
      <p:sp>
        <p:nvSpPr>
          <p:cNvPr id="7" name="TextBox 8"/>
          <p:cNvSpPr txBox="1">
            <a:spLocks noChangeArrowheads="1"/>
          </p:cNvSpPr>
          <p:nvPr/>
        </p:nvSpPr>
        <p:spPr bwMode="auto">
          <a:xfrm>
            <a:off x="6477000" y="5715000"/>
            <a:ext cx="2438400" cy="954088"/>
          </a:xfrm>
          <a:prstGeom prst="rect">
            <a:avLst/>
          </a:prstGeom>
          <a:noFill/>
          <a:ln w="9525">
            <a:noFill/>
            <a:miter lim="800000"/>
            <a:headEnd/>
            <a:tailEnd/>
          </a:ln>
        </p:spPr>
        <p:txBody>
          <a:bodyPr>
            <a:spAutoFit/>
          </a:bodyPr>
          <a:lstStyle/>
          <a:p>
            <a:pPr algn="just"/>
            <a:r>
              <a:rPr lang="en-US" sz="800" dirty="0">
                <a:solidFill>
                  <a:schemeClr val="bg1"/>
                </a:solidFill>
              </a:rPr>
              <a:t>No part of this presentation may be copied or redistributed without the prior written consent of ISO. This material was used exclusively as an exhibit to an oral presentation. It may not be, nor should it be relied upon as reflecting, a complete record of the discussion. </a:t>
            </a:r>
          </a:p>
          <a:p>
            <a:pPr algn="just"/>
            <a:endParaRPr lang="en-US" sz="800" dirty="0"/>
          </a:p>
        </p:txBody>
      </p:sp>
      <p:sp>
        <p:nvSpPr>
          <p:cNvPr id="6" name="TextBox 7"/>
          <p:cNvSpPr txBox="1">
            <a:spLocks noChangeArrowheads="1"/>
          </p:cNvSpPr>
          <p:nvPr/>
        </p:nvSpPr>
        <p:spPr bwMode="auto">
          <a:xfrm>
            <a:off x="1447800" y="4038600"/>
            <a:ext cx="6019800" cy="1200150"/>
          </a:xfrm>
          <a:prstGeom prst="rect">
            <a:avLst/>
          </a:prstGeom>
          <a:noFill/>
          <a:ln w="9525">
            <a:noFill/>
            <a:miter lim="800000"/>
            <a:headEnd/>
            <a:tailEnd/>
          </a:ln>
        </p:spPr>
        <p:txBody>
          <a:bodyPr>
            <a:spAutoFit/>
          </a:bodyPr>
          <a:lstStyle/>
          <a:p>
            <a:pPr algn="ctr"/>
            <a:r>
              <a:rPr lang="en-US" dirty="0">
                <a:solidFill>
                  <a:schemeClr val="bg1"/>
                </a:solidFill>
              </a:rPr>
              <a:t>Contact jweiss@iso.com or 201.469.2216.</a:t>
            </a:r>
          </a:p>
          <a:p>
            <a:pPr algn="ctr"/>
            <a:endParaRPr lang="en-US" dirty="0">
              <a:solidFill>
                <a:schemeClr val="bg1"/>
              </a:solidFill>
            </a:endParaRPr>
          </a:p>
          <a:p>
            <a:pPr algn="ctr"/>
            <a:r>
              <a:rPr lang="en-US" dirty="0" smtClean="0">
                <a:solidFill>
                  <a:schemeClr val="bg1"/>
                </a:solidFill>
              </a:rPr>
              <a:t>www.verisk.com/telematics</a:t>
            </a:r>
            <a:endParaRPr lang="en-US" dirty="0">
              <a:solidFill>
                <a:schemeClr val="bg1"/>
              </a:solidFill>
            </a:endParaRPr>
          </a:p>
          <a:p>
            <a:pPr algn="ct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applications in pricing</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t>Mileage authentication</a:t>
            </a:r>
          </a:p>
          <a:p>
            <a:pPr>
              <a:spcAft>
                <a:spcPts val="1200"/>
              </a:spcAft>
            </a:pPr>
            <a:r>
              <a:rPr lang="en-US" sz="2400" dirty="0" smtClean="0"/>
              <a:t>Behavioral scoring</a:t>
            </a:r>
          </a:p>
          <a:p>
            <a:pPr>
              <a:spcAft>
                <a:spcPts val="1200"/>
              </a:spcAft>
            </a:pPr>
            <a:r>
              <a:rPr lang="en-US" sz="2400" dirty="0" smtClean="0"/>
              <a:t>Forgiveness</a:t>
            </a:r>
          </a:p>
          <a:p>
            <a:pPr>
              <a:spcAft>
                <a:spcPts val="1200"/>
              </a:spcAft>
            </a:pPr>
            <a:r>
              <a:rPr lang="en-US" sz="2400" dirty="0" smtClean="0"/>
              <a:t>Location-based discounts</a:t>
            </a:r>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5</a:t>
            </a:fld>
            <a:endParaRPr lang="en-US" dirty="0"/>
          </a:p>
        </p:txBody>
      </p:sp>
    </p:spTree>
    <p:extLst>
      <p:ext uri="{BB962C8B-B14F-4D97-AF65-F5344CB8AC3E}">
        <p14:creationId xmlns:p14="http://schemas.microsoft.com/office/powerpoint/2010/main" val="26765092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confusion</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6</a:t>
            </a:fld>
            <a:endParaRPr lang="en-US" dirty="0"/>
          </a:p>
        </p:txBody>
      </p:sp>
      <p:sp>
        <p:nvSpPr>
          <p:cNvPr id="7" name="Rectangle 6">
            <a:hlinkClick r:id="rId3"/>
          </p:cNvPr>
          <p:cNvSpPr/>
          <p:nvPr/>
        </p:nvSpPr>
        <p:spPr>
          <a:xfrm>
            <a:off x="6324600" y="18288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Risk Classification</a:t>
            </a:r>
            <a:endParaRPr lang="en-US" dirty="0">
              <a:solidFill>
                <a:srgbClr val="000000"/>
              </a:solidFill>
            </a:endParaRPr>
          </a:p>
        </p:txBody>
      </p:sp>
      <p:sp>
        <p:nvSpPr>
          <p:cNvPr id="9" name="Rectangle 8">
            <a:hlinkClick r:id="rId4"/>
          </p:cNvPr>
          <p:cNvSpPr/>
          <p:nvPr/>
        </p:nvSpPr>
        <p:spPr>
          <a:xfrm>
            <a:off x="6324600" y="23622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Data Quality</a:t>
            </a:r>
            <a:endParaRPr lang="en-US" dirty="0">
              <a:solidFill>
                <a:srgbClr val="000000"/>
              </a:solidFill>
            </a:endParaRPr>
          </a:p>
        </p:txBody>
      </p:sp>
      <p:sp>
        <p:nvSpPr>
          <p:cNvPr id="10" name="Rectangle 9">
            <a:hlinkClick r:id="rId5"/>
          </p:cNvPr>
          <p:cNvSpPr/>
          <p:nvPr/>
        </p:nvSpPr>
        <p:spPr>
          <a:xfrm>
            <a:off x="6324600" y="34290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Expense Provisions</a:t>
            </a:r>
            <a:endParaRPr lang="en-US" dirty="0">
              <a:solidFill>
                <a:srgbClr val="000000"/>
              </a:solidFill>
            </a:endParaRPr>
          </a:p>
        </p:txBody>
      </p:sp>
      <p:sp>
        <p:nvSpPr>
          <p:cNvPr id="11" name="Rectangle 10">
            <a:hlinkClick r:id="rId6"/>
          </p:cNvPr>
          <p:cNvSpPr/>
          <p:nvPr/>
        </p:nvSpPr>
        <p:spPr>
          <a:xfrm>
            <a:off x="6324600" y="39624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Outside Expertise</a:t>
            </a:r>
            <a:endParaRPr lang="en-US" dirty="0">
              <a:solidFill>
                <a:srgbClr val="000000"/>
              </a:solidFill>
            </a:endParaRPr>
          </a:p>
        </p:txBody>
      </p:sp>
      <p:sp>
        <p:nvSpPr>
          <p:cNvPr id="12" name="Rectangle 11">
            <a:hlinkClick r:id="rId7"/>
          </p:cNvPr>
          <p:cNvSpPr/>
          <p:nvPr/>
        </p:nvSpPr>
        <p:spPr>
          <a:xfrm>
            <a:off x="6324600" y="44958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Communications</a:t>
            </a:r>
            <a:endParaRPr lang="en-US" dirty="0">
              <a:solidFill>
                <a:srgbClr val="000000"/>
              </a:solidFill>
            </a:endParaRPr>
          </a:p>
        </p:txBody>
      </p:sp>
      <p:sp>
        <p:nvSpPr>
          <p:cNvPr id="13" name="Rectangle 12">
            <a:hlinkClick r:id="rId3"/>
          </p:cNvPr>
          <p:cNvSpPr/>
          <p:nvPr/>
        </p:nvSpPr>
        <p:spPr>
          <a:xfrm>
            <a:off x="6324600" y="55626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Modeling (Draft)</a:t>
            </a:r>
            <a:endParaRPr lang="en-US" dirty="0">
              <a:solidFill>
                <a:srgbClr val="000000"/>
              </a:solidFill>
            </a:endParaRPr>
          </a:p>
        </p:txBody>
      </p:sp>
      <p:sp>
        <p:nvSpPr>
          <p:cNvPr id="14" name="Rectangle 13">
            <a:hlinkClick r:id="rId8"/>
          </p:cNvPr>
          <p:cNvSpPr/>
          <p:nvPr/>
        </p:nvSpPr>
        <p:spPr>
          <a:xfrm>
            <a:off x="6324600" y="28956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Credibility</a:t>
            </a:r>
            <a:endParaRPr lang="en-US" dirty="0">
              <a:solidFill>
                <a:srgbClr val="000000"/>
              </a:solidFill>
            </a:endParaRPr>
          </a:p>
        </p:txBody>
      </p:sp>
      <p:sp>
        <p:nvSpPr>
          <p:cNvPr id="15" name="Rectangle 14">
            <a:hlinkClick r:id="rId9"/>
          </p:cNvPr>
          <p:cNvSpPr/>
          <p:nvPr/>
        </p:nvSpPr>
        <p:spPr>
          <a:xfrm>
            <a:off x="6324600" y="50292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Ratemaking (SOP)</a:t>
            </a:r>
            <a:endParaRPr lang="en-US" dirty="0">
              <a:solidFill>
                <a:srgbClr val="000000"/>
              </a:solidFill>
            </a:endParaRPr>
          </a:p>
        </p:txBody>
      </p:sp>
      <p:sp>
        <p:nvSpPr>
          <p:cNvPr id="29" name="Rectangle 28">
            <a:hlinkClick r:id="rId3"/>
          </p:cNvPr>
          <p:cNvSpPr/>
          <p:nvPr/>
        </p:nvSpPr>
        <p:spPr>
          <a:xfrm>
            <a:off x="6324600" y="609600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Code of Conduct</a:t>
            </a:r>
            <a:endParaRPr lang="en-US" dirty="0">
              <a:solidFill>
                <a:srgbClr val="000000"/>
              </a:solidFill>
            </a:endParaRPr>
          </a:p>
        </p:txBody>
      </p:sp>
      <p:sp>
        <p:nvSpPr>
          <p:cNvPr id="31" name="TextBox 30"/>
          <p:cNvSpPr txBox="1"/>
          <p:nvPr/>
        </p:nvSpPr>
        <p:spPr>
          <a:xfrm>
            <a:off x="609600" y="2667000"/>
            <a:ext cx="2667000" cy="646331"/>
          </a:xfrm>
          <a:prstGeom prst="rect">
            <a:avLst/>
          </a:prstGeom>
          <a:noFill/>
          <a:ln>
            <a:solidFill>
              <a:schemeClr val="accent1">
                <a:shade val="50000"/>
              </a:schemeClr>
            </a:solidFill>
          </a:ln>
        </p:spPr>
        <p:txBody>
          <a:bodyPr wrap="square" rtlCol="0">
            <a:spAutoFit/>
          </a:bodyPr>
          <a:lstStyle/>
          <a:p>
            <a:r>
              <a:rPr lang="en-US" dirty="0" smtClean="0"/>
              <a:t>Complexity and </a:t>
            </a:r>
            <a:br>
              <a:rPr lang="en-US" dirty="0" smtClean="0"/>
            </a:br>
            <a:r>
              <a:rPr lang="en-US" dirty="0" smtClean="0"/>
              <a:t>Domain Expertise</a:t>
            </a:r>
            <a:endParaRPr lang="en-US" dirty="0"/>
          </a:p>
        </p:txBody>
      </p:sp>
      <p:sp>
        <p:nvSpPr>
          <p:cNvPr id="32" name="TextBox 31"/>
          <p:cNvSpPr txBox="1"/>
          <p:nvPr/>
        </p:nvSpPr>
        <p:spPr>
          <a:xfrm>
            <a:off x="609600" y="3429000"/>
            <a:ext cx="2667000" cy="646331"/>
          </a:xfrm>
          <a:prstGeom prst="rect">
            <a:avLst/>
          </a:prstGeom>
          <a:noFill/>
          <a:ln>
            <a:solidFill>
              <a:schemeClr val="accent1">
                <a:shade val="50000"/>
              </a:schemeClr>
            </a:solidFill>
          </a:ln>
        </p:spPr>
        <p:txBody>
          <a:bodyPr wrap="square" rtlCol="0">
            <a:spAutoFit/>
          </a:bodyPr>
          <a:lstStyle/>
          <a:p>
            <a:r>
              <a:rPr lang="en-US" dirty="0" smtClean="0"/>
              <a:t>Data Volumes </a:t>
            </a:r>
          </a:p>
          <a:p>
            <a:r>
              <a:rPr lang="en-US" dirty="0" smtClean="0"/>
              <a:t>and Integrity</a:t>
            </a:r>
            <a:endParaRPr lang="en-US" dirty="0"/>
          </a:p>
        </p:txBody>
      </p:sp>
      <p:sp>
        <p:nvSpPr>
          <p:cNvPr id="33" name="TextBox 32"/>
          <p:cNvSpPr txBox="1"/>
          <p:nvPr/>
        </p:nvSpPr>
        <p:spPr>
          <a:xfrm>
            <a:off x="609600" y="5715000"/>
            <a:ext cx="2667000" cy="646331"/>
          </a:xfrm>
          <a:prstGeom prst="rect">
            <a:avLst/>
          </a:prstGeom>
          <a:noFill/>
          <a:ln>
            <a:solidFill>
              <a:schemeClr val="accent1">
                <a:shade val="50000"/>
              </a:schemeClr>
            </a:solidFill>
          </a:ln>
        </p:spPr>
        <p:txBody>
          <a:bodyPr wrap="square" rtlCol="0">
            <a:spAutoFit/>
          </a:bodyPr>
          <a:lstStyle/>
          <a:p>
            <a:r>
              <a:rPr lang="en-US" dirty="0" smtClean="0"/>
              <a:t>Disclosure and Recordkeeping</a:t>
            </a:r>
            <a:endParaRPr lang="en-US" dirty="0"/>
          </a:p>
        </p:txBody>
      </p:sp>
      <p:sp>
        <p:nvSpPr>
          <p:cNvPr id="34" name="TextBox 33"/>
          <p:cNvSpPr txBox="1"/>
          <p:nvPr/>
        </p:nvSpPr>
        <p:spPr>
          <a:xfrm>
            <a:off x="609600" y="1905000"/>
            <a:ext cx="2667000" cy="646331"/>
          </a:xfrm>
          <a:prstGeom prst="rect">
            <a:avLst/>
          </a:prstGeom>
          <a:noFill/>
          <a:ln>
            <a:solidFill>
              <a:schemeClr val="accent1">
                <a:shade val="50000"/>
              </a:schemeClr>
            </a:solidFill>
          </a:ln>
        </p:spPr>
        <p:txBody>
          <a:bodyPr wrap="square" rtlCol="0">
            <a:spAutoFit/>
          </a:bodyPr>
          <a:lstStyle/>
          <a:p>
            <a:r>
              <a:rPr lang="en-US" dirty="0" smtClean="0"/>
              <a:t>Technology and </a:t>
            </a:r>
            <a:br>
              <a:rPr lang="en-US" dirty="0" smtClean="0"/>
            </a:br>
            <a:r>
              <a:rPr lang="en-US" dirty="0" smtClean="0"/>
              <a:t>Cost Intensive</a:t>
            </a:r>
            <a:endParaRPr lang="en-US" dirty="0"/>
          </a:p>
        </p:txBody>
      </p:sp>
      <p:sp>
        <p:nvSpPr>
          <p:cNvPr id="35" name="TextBox 34"/>
          <p:cNvSpPr txBox="1"/>
          <p:nvPr/>
        </p:nvSpPr>
        <p:spPr>
          <a:xfrm>
            <a:off x="609600" y="4953000"/>
            <a:ext cx="2667000" cy="646331"/>
          </a:xfrm>
          <a:prstGeom prst="rect">
            <a:avLst/>
          </a:prstGeom>
          <a:noFill/>
          <a:ln>
            <a:solidFill>
              <a:schemeClr val="accent1">
                <a:shade val="50000"/>
              </a:schemeClr>
            </a:solidFill>
          </a:ln>
        </p:spPr>
        <p:txBody>
          <a:bodyPr wrap="square" rtlCol="0">
            <a:spAutoFit/>
          </a:bodyPr>
          <a:lstStyle/>
          <a:p>
            <a:r>
              <a:rPr lang="en-US" dirty="0" smtClean="0"/>
              <a:t>Flexibility and </a:t>
            </a:r>
            <a:br>
              <a:rPr lang="en-US" dirty="0" smtClean="0"/>
            </a:br>
            <a:r>
              <a:rPr lang="en-US" dirty="0" smtClean="0"/>
              <a:t>Judgment</a:t>
            </a:r>
            <a:endParaRPr lang="en-US" dirty="0"/>
          </a:p>
        </p:txBody>
      </p:sp>
      <p:sp>
        <p:nvSpPr>
          <p:cNvPr id="68" name="TextBox 67"/>
          <p:cNvSpPr txBox="1"/>
          <p:nvPr/>
        </p:nvSpPr>
        <p:spPr>
          <a:xfrm>
            <a:off x="609600" y="4191000"/>
            <a:ext cx="2667000" cy="646331"/>
          </a:xfrm>
          <a:prstGeom prst="rect">
            <a:avLst/>
          </a:prstGeom>
          <a:noFill/>
          <a:ln>
            <a:solidFill>
              <a:schemeClr val="accent1">
                <a:shade val="50000"/>
              </a:schemeClr>
            </a:solidFill>
          </a:ln>
        </p:spPr>
        <p:txBody>
          <a:bodyPr wrap="square" rtlCol="0">
            <a:spAutoFit/>
          </a:bodyPr>
          <a:lstStyle/>
          <a:p>
            <a:r>
              <a:rPr lang="en-US" dirty="0" smtClean="0"/>
              <a:t>Business Practices </a:t>
            </a:r>
            <a:br>
              <a:rPr lang="en-US" dirty="0" smtClean="0"/>
            </a:br>
            <a:r>
              <a:rPr lang="en-US" dirty="0" smtClean="0"/>
              <a:t>and Constraints</a:t>
            </a:r>
            <a:endParaRPr lang="en-US" dirty="0"/>
          </a:p>
        </p:txBody>
      </p:sp>
      <p:cxnSp>
        <p:nvCxnSpPr>
          <p:cNvPr id="94" name="Straight Arrow Connector 93"/>
          <p:cNvCxnSpPr>
            <a:stCxn id="34" idx="3"/>
          </p:cNvCxnSpPr>
          <p:nvPr/>
        </p:nvCxnSpPr>
        <p:spPr>
          <a:xfrm>
            <a:off x="3276600" y="2228166"/>
            <a:ext cx="2971800" cy="1277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4" idx="3"/>
            <a:endCxn id="7" idx="1"/>
          </p:cNvCxnSpPr>
          <p:nvPr/>
        </p:nvCxnSpPr>
        <p:spPr>
          <a:xfrm flipV="1">
            <a:off x="3276600" y="2019300"/>
            <a:ext cx="3048000" cy="208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1" idx="3"/>
            <a:endCxn id="9" idx="1"/>
          </p:cNvCxnSpPr>
          <p:nvPr/>
        </p:nvCxnSpPr>
        <p:spPr>
          <a:xfrm flipV="1">
            <a:off x="3276600" y="2552700"/>
            <a:ext cx="3048000" cy="43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31" idx="3"/>
            <a:endCxn id="11" idx="1"/>
          </p:cNvCxnSpPr>
          <p:nvPr/>
        </p:nvCxnSpPr>
        <p:spPr>
          <a:xfrm>
            <a:off x="3276600" y="2990166"/>
            <a:ext cx="3048000" cy="1162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2" idx="3"/>
            <a:endCxn id="9" idx="1"/>
          </p:cNvCxnSpPr>
          <p:nvPr/>
        </p:nvCxnSpPr>
        <p:spPr>
          <a:xfrm flipV="1">
            <a:off x="3276600" y="2552700"/>
            <a:ext cx="3048000" cy="1199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32" idx="3"/>
            <a:endCxn id="14" idx="1"/>
          </p:cNvCxnSpPr>
          <p:nvPr/>
        </p:nvCxnSpPr>
        <p:spPr>
          <a:xfrm flipV="1">
            <a:off x="3276600" y="3086100"/>
            <a:ext cx="3048000" cy="666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8" idx="3"/>
          </p:cNvCxnSpPr>
          <p:nvPr/>
        </p:nvCxnSpPr>
        <p:spPr>
          <a:xfrm>
            <a:off x="3276600" y="4514166"/>
            <a:ext cx="2971800" cy="1658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68" idx="3"/>
            <a:endCxn id="7" idx="1"/>
          </p:cNvCxnSpPr>
          <p:nvPr/>
        </p:nvCxnSpPr>
        <p:spPr>
          <a:xfrm flipV="1">
            <a:off x="3276600" y="2019300"/>
            <a:ext cx="3048000" cy="2494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35" idx="3"/>
          </p:cNvCxnSpPr>
          <p:nvPr/>
        </p:nvCxnSpPr>
        <p:spPr>
          <a:xfrm flipV="1">
            <a:off x="3276600" y="5181600"/>
            <a:ext cx="2971800" cy="94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5" idx="3"/>
          </p:cNvCxnSpPr>
          <p:nvPr/>
        </p:nvCxnSpPr>
        <p:spPr>
          <a:xfrm>
            <a:off x="3276600" y="5276166"/>
            <a:ext cx="2971800" cy="43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33" idx="3"/>
            <a:endCxn id="12" idx="1"/>
          </p:cNvCxnSpPr>
          <p:nvPr/>
        </p:nvCxnSpPr>
        <p:spPr>
          <a:xfrm flipV="1">
            <a:off x="3276600" y="4686300"/>
            <a:ext cx="3048000" cy="1351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33" idx="3"/>
          </p:cNvCxnSpPr>
          <p:nvPr/>
        </p:nvCxnSpPr>
        <p:spPr>
          <a:xfrm>
            <a:off x="3276600" y="6038166"/>
            <a:ext cx="2895600" cy="210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8388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blinds(horizontal)">
                                      <p:cBhvr>
                                        <p:cTn id="36" dur="500"/>
                                        <p:tgtEl>
                                          <p:spTgt spid="96"/>
                                        </p:tgtEl>
                                      </p:cBhvr>
                                    </p:animEffect>
                                  </p:childTnLst>
                                </p:cTn>
                              </p:par>
                              <p:par>
                                <p:cTn id="37" presetID="3" presetClass="entr" presetSubtype="1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blinds(horizontal)">
                                      <p:cBhvr>
                                        <p:cTn id="39" dur="500"/>
                                        <p:tgtEl>
                                          <p:spTgt spid="9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blinds(horizontal)">
                                      <p:cBhvr>
                                        <p:cTn id="44" dur="500"/>
                                        <p:tgtEl>
                                          <p:spTgt spid="98"/>
                                        </p:tgtEl>
                                      </p:cBhvr>
                                    </p:animEffect>
                                  </p:childTnLst>
                                </p:cTn>
                              </p:par>
                              <p:par>
                                <p:cTn id="45" presetID="3" presetClass="entr" presetSubtype="1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blinds(horizontal)">
                                      <p:cBhvr>
                                        <p:cTn id="47" dur="500"/>
                                        <p:tgtEl>
                                          <p:spTgt spid="100"/>
                                        </p:tgtEl>
                                      </p:cBhvr>
                                    </p:animEffect>
                                  </p:childTnLst>
                                </p:cTn>
                              </p:par>
                              <p:par>
                                <p:cTn id="48" presetID="7" presetClass="emph" presetSubtype="2" fill="hold" nodeType="withEffect">
                                  <p:stCondLst>
                                    <p:cond delay="0"/>
                                  </p:stCondLst>
                                  <p:childTnLst>
                                    <p:animClr clrSpc="rgb" dir="cw">
                                      <p:cBhvr>
                                        <p:cTn id="49" dur="1000" fill="hold"/>
                                        <p:tgtEl>
                                          <p:spTgt spid="94"/>
                                        </p:tgtEl>
                                        <p:attrNameLst>
                                          <p:attrName>stroke.color</p:attrName>
                                        </p:attrNameLst>
                                      </p:cBhvr>
                                      <p:to>
                                        <a:srgbClr val="B2B2B2"/>
                                      </p:to>
                                    </p:animClr>
                                    <p:set>
                                      <p:cBhvr>
                                        <p:cTn id="50" dur="1000" fill="hold"/>
                                        <p:tgtEl>
                                          <p:spTgt spid="94"/>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1000" fill="hold"/>
                                        <p:tgtEl>
                                          <p:spTgt spid="96"/>
                                        </p:tgtEl>
                                        <p:attrNameLst>
                                          <p:attrName>stroke.color</p:attrName>
                                        </p:attrNameLst>
                                      </p:cBhvr>
                                      <p:to>
                                        <a:srgbClr val="B2B2B2"/>
                                      </p:to>
                                    </p:animClr>
                                    <p:set>
                                      <p:cBhvr>
                                        <p:cTn id="53" dur="1000" fill="hold"/>
                                        <p:tgtEl>
                                          <p:spTgt spid="96"/>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blinds(horizontal)">
                                      <p:cBhvr>
                                        <p:cTn id="58" dur="500"/>
                                        <p:tgtEl>
                                          <p:spTgt spid="102"/>
                                        </p:tgtEl>
                                      </p:cBhvr>
                                    </p:animEffect>
                                  </p:childTnLst>
                                </p:cTn>
                              </p:par>
                              <p:par>
                                <p:cTn id="59" presetID="3" presetClass="entr" presetSubtype="1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blinds(horizontal)">
                                      <p:cBhvr>
                                        <p:cTn id="61" dur="500"/>
                                        <p:tgtEl>
                                          <p:spTgt spid="104"/>
                                        </p:tgtEl>
                                      </p:cBhvr>
                                    </p:animEffect>
                                  </p:childTnLst>
                                </p:cTn>
                              </p:par>
                              <p:par>
                                <p:cTn id="62" presetID="7" presetClass="emph" presetSubtype="2" fill="hold" nodeType="withEffect">
                                  <p:stCondLst>
                                    <p:cond delay="0"/>
                                  </p:stCondLst>
                                  <p:childTnLst>
                                    <p:animClr clrSpc="rgb" dir="cw">
                                      <p:cBhvr>
                                        <p:cTn id="63" dur="1000" fill="hold"/>
                                        <p:tgtEl>
                                          <p:spTgt spid="100"/>
                                        </p:tgtEl>
                                        <p:attrNameLst>
                                          <p:attrName>stroke.color</p:attrName>
                                        </p:attrNameLst>
                                      </p:cBhvr>
                                      <p:to>
                                        <a:srgbClr val="B2B2B2"/>
                                      </p:to>
                                    </p:animClr>
                                    <p:set>
                                      <p:cBhvr>
                                        <p:cTn id="64" dur="1000" fill="hold"/>
                                        <p:tgtEl>
                                          <p:spTgt spid="100"/>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1000" fill="hold"/>
                                        <p:tgtEl>
                                          <p:spTgt spid="98"/>
                                        </p:tgtEl>
                                        <p:attrNameLst>
                                          <p:attrName>stroke.color</p:attrName>
                                        </p:attrNameLst>
                                      </p:cBhvr>
                                      <p:to>
                                        <a:srgbClr val="B2B2B2"/>
                                      </p:to>
                                    </p:animClr>
                                    <p:set>
                                      <p:cBhvr>
                                        <p:cTn id="67" dur="1000" fill="hold"/>
                                        <p:tgtEl>
                                          <p:spTgt spid="98"/>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blinds(horizontal)">
                                      <p:cBhvr>
                                        <p:cTn id="72" dur="500"/>
                                        <p:tgtEl>
                                          <p:spTgt spid="108"/>
                                        </p:tgtEl>
                                      </p:cBhvr>
                                    </p:animEffect>
                                  </p:childTnLst>
                                </p:cTn>
                              </p:par>
                              <p:par>
                                <p:cTn id="73" presetID="3" presetClass="entr" presetSubtype="10" fill="hold"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blinds(horizontal)">
                                      <p:cBhvr>
                                        <p:cTn id="75" dur="500"/>
                                        <p:tgtEl>
                                          <p:spTgt spid="106"/>
                                        </p:tgtEl>
                                      </p:cBhvr>
                                    </p:animEffect>
                                  </p:childTnLst>
                                </p:cTn>
                              </p:par>
                              <p:par>
                                <p:cTn id="76" presetID="7" presetClass="emph" presetSubtype="2" fill="hold" nodeType="withEffect">
                                  <p:stCondLst>
                                    <p:cond delay="0"/>
                                  </p:stCondLst>
                                  <p:childTnLst>
                                    <p:animClr clrSpc="rgb" dir="cw">
                                      <p:cBhvr>
                                        <p:cTn id="77" dur="1000" fill="hold"/>
                                        <p:tgtEl>
                                          <p:spTgt spid="104"/>
                                        </p:tgtEl>
                                        <p:attrNameLst>
                                          <p:attrName>stroke.color</p:attrName>
                                        </p:attrNameLst>
                                      </p:cBhvr>
                                      <p:to>
                                        <a:srgbClr val="B2B2B2"/>
                                      </p:to>
                                    </p:animClr>
                                    <p:set>
                                      <p:cBhvr>
                                        <p:cTn id="78" dur="1000" fill="hold"/>
                                        <p:tgtEl>
                                          <p:spTgt spid="104"/>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1000" fill="hold"/>
                                        <p:tgtEl>
                                          <p:spTgt spid="102"/>
                                        </p:tgtEl>
                                        <p:attrNameLst>
                                          <p:attrName>stroke.color</p:attrName>
                                        </p:attrNameLst>
                                      </p:cBhvr>
                                      <p:to>
                                        <a:srgbClr val="B2B2B2"/>
                                      </p:to>
                                    </p:animClr>
                                    <p:set>
                                      <p:cBhvr>
                                        <p:cTn id="81" dur="1000" fill="hold"/>
                                        <p:tgtEl>
                                          <p:spTgt spid="102"/>
                                        </p:tgtEl>
                                        <p:attrNameLst>
                                          <p:attrName>stroke.on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blinds(horizontal)">
                                      <p:cBhvr>
                                        <p:cTn id="86" dur="500"/>
                                        <p:tgtEl>
                                          <p:spTgt spid="112"/>
                                        </p:tgtEl>
                                      </p:cBhvr>
                                    </p:animEffect>
                                  </p:childTnLst>
                                </p:cTn>
                              </p:par>
                              <p:par>
                                <p:cTn id="87" presetID="3" presetClass="entr" presetSubtype="1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blinds(horizontal)">
                                      <p:cBhvr>
                                        <p:cTn id="89" dur="500"/>
                                        <p:tgtEl>
                                          <p:spTgt spid="110"/>
                                        </p:tgtEl>
                                      </p:cBhvr>
                                    </p:animEffect>
                                  </p:childTnLst>
                                </p:cTn>
                              </p:par>
                              <p:par>
                                <p:cTn id="90" presetID="7" presetClass="emph" presetSubtype="2" fill="hold" nodeType="withEffect">
                                  <p:stCondLst>
                                    <p:cond delay="0"/>
                                  </p:stCondLst>
                                  <p:childTnLst>
                                    <p:animClr clrSpc="rgb" dir="cw">
                                      <p:cBhvr>
                                        <p:cTn id="91" dur="1000" fill="hold"/>
                                        <p:tgtEl>
                                          <p:spTgt spid="106"/>
                                        </p:tgtEl>
                                        <p:attrNameLst>
                                          <p:attrName>stroke.color</p:attrName>
                                        </p:attrNameLst>
                                      </p:cBhvr>
                                      <p:to>
                                        <a:srgbClr val="B2B2B2"/>
                                      </p:to>
                                    </p:animClr>
                                    <p:set>
                                      <p:cBhvr>
                                        <p:cTn id="92" dur="1000" fill="hold"/>
                                        <p:tgtEl>
                                          <p:spTgt spid="106"/>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1000" fill="hold"/>
                                        <p:tgtEl>
                                          <p:spTgt spid="108"/>
                                        </p:tgtEl>
                                        <p:attrNameLst>
                                          <p:attrName>stroke.color</p:attrName>
                                        </p:attrNameLst>
                                      </p:cBhvr>
                                      <p:to>
                                        <a:srgbClr val="B2B2B2"/>
                                      </p:to>
                                    </p:animClr>
                                    <p:set>
                                      <p:cBhvr>
                                        <p:cTn id="95" dur="1000" fill="hold"/>
                                        <p:tgtEl>
                                          <p:spTgt spid="108"/>
                                        </p:tgtEl>
                                        <p:attrNameLst>
                                          <p:attrName>stroke.on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blinds(horizontal)">
                                      <p:cBhvr>
                                        <p:cTn id="100" dur="500"/>
                                        <p:tgtEl>
                                          <p:spTgt spid="115"/>
                                        </p:tgtEl>
                                      </p:cBhvr>
                                    </p:animEffect>
                                  </p:childTnLst>
                                </p:cTn>
                              </p:par>
                              <p:par>
                                <p:cTn id="101" presetID="3" presetClass="entr" presetSubtype="10"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blinds(horizontal)">
                                      <p:cBhvr>
                                        <p:cTn id="103" dur="500"/>
                                        <p:tgtEl>
                                          <p:spTgt spid="117"/>
                                        </p:tgtEl>
                                      </p:cBhvr>
                                    </p:animEffect>
                                  </p:childTnLst>
                                </p:cTn>
                              </p:par>
                              <p:par>
                                <p:cTn id="104" presetID="7" presetClass="emph" presetSubtype="2" fill="hold" nodeType="withEffect">
                                  <p:stCondLst>
                                    <p:cond delay="0"/>
                                  </p:stCondLst>
                                  <p:childTnLst>
                                    <p:animClr clrSpc="rgb" dir="cw">
                                      <p:cBhvr>
                                        <p:cTn id="105" dur="1000" fill="hold"/>
                                        <p:tgtEl>
                                          <p:spTgt spid="110"/>
                                        </p:tgtEl>
                                        <p:attrNameLst>
                                          <p:attrName>stroke.color</p:attrName>
                                        </p:attrNameLst>
                                      </p:cBhvr>
                                      <p:to>
                                        <a:srgbClr val="B2B2B2"/>
                                      </p:to>
                                    </p:animClr>
                                    <p:set>
                                      <p:cBhvr>
                                        <p:cTn id="106" dur="1000" fill="hold"/>
                                        <p:tgtEl>
                                          <p:spTgt spid="110"/>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1000" fill="hold"/>
                                        <p:tgtEl>
                                          <p:spTgt spid="112"/>
                                        </p:tgtEl>
                                        <p:attrNameLst>
                                          <p:attrName>stroke.color</p:attrName>
                                        </p:attrNameLst>
                                      </p:cBhvr>
                                      <p:to>
                                        <a:srgbClr val="B2B2B2"/>
                                      </p:to>
                                    </p:animClr>
                                    <p:set>
                                      <p:cBhvr>
                                        <p:cTn id="109" dur="1000" fill="hold"/>
                                        <p:tgtEl>
                                          <p:spTgt spid="1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case study</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Technology platform</a:t>
            </a:r>
          </a:p>
          <a:p>
            <a:pPr>
              <a:spcAft>
                <a:spcPts val="1200"/>
              </a:spcAft>
            </a:pPr>
            <a:r>
              <a:rPr lang="en-US" sz="2400" dirty="0" smtClean="0"/>
              <a:t>Model build or buy</a:t>
            </a:r>
          </a:p>
          <a:p>
            <a:pPr>
              <a:spcAft>
                <a:spcPts val="1200"/>
              </a:spcAft>
            </a:pPr>
            <a:r>
              <a:rPr lang="en-US" sz="2400" dirty="0" smtClean="0"/>
              <a:t>Initial pricing</a:t>
            </a:r>
          </a:p>
          <a:p>
            <a:pPr>
              <a:spcAft>
                <a:spcPts val="1200"/>
              </a:spcAft>
            </a:pPr>
            <a:r>
              <a:rPr lang="en-US" sz="2400" dirty="0" smtClean="0"/>
              <a:t>Rating plan</a:t>
            </a:r>
          </a:p>
          <a:p>
            <a:pPr>
              <a:spcAft>
                <a:spcPts val="1200"/>
              </a:spcAft>
            </a:pPr>
            <a:r>
              <a:rPr lang="en-US" sz="2400" dirty="0" smtClean="0"/>
              <a:t>Implementation</a:t>
            </a:r>
          </a:p>
          <a:p>
            <a:pPr>
              <a:spcAft>
                <a:spcPts val="1200"/>
              </a:spcAft>
            </a:pPr>
            <a:r>
              <a:rPr lang="en-US" sz="2400" dirty="0" smtClean="0"/>
              <a:t>Disclosures</a:t>
            </a:r>
          </a:p>
          <a:p>
            <a:pPr>
              <a:spcAft>
                <a:spcPts val="1200"/>
              </a:spcAft>
            </a:pPr>
            <a:r>
              <a:rPr lang="en-US" sz="2400" dirty="0" smtClean="0"/>
              <a:t>Monitor operating results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7</a:t>
            </a:fld>
            <a:endParaRPr lang="en-US" dirty="0"/>
          </a:p>
        </p:txBody>
      </p:sp>
    </p:spTree>
    <p:extLst>
      <p:ext uri="{BB962C8B-B14F-4D97-AF65-F5344CB8AC3E}">
        <p14:creationId xmlns:p14="http://schemas.microsoft.com/office/powerpoint/2010/main" val="17134217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Technology selection</a:t>
            </a:r>
            <a:endParaRPr lang="en-US" dirty="0"/>
          </a:p>
        </p:txBody>
      </p:sp>
      <p:sp>
        <p:nvSpPr>
          <p:cNvPr id="4" name="Slide Number Placeholder 3"/>
          <p:cNvSpPr>
            <a:spLocks noGrp="1"/>
          </p:cNvSpPr>
          <p:nvPr>
            <p:ph type="sldNum" sz="quarter" idx="4294967295"/>
          </p:nvPr>
        </p:nvSpPr>
        <p:spPr>
          <a:xfrm>
            <a:off x="7010400" y="6505575"/>
            <a:ext cx="2133600" cy="365125"/>
          </a:xfrm>
        </p:spPr>
        <p:txBody>
          <a:bodyPr/>
          <a:lstStyle/>
          <a:p>
            <a:fld id="{98C1AAA7-3584-431F-B171-B6E97BC46D50}" type="slidenum">
              <a:rPr lang="en-US" smtClean="0"/>
              <a:pPr/>
              <a:t>8</a:t>
            </a:fld>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im\AppData\Local\Microsoft\Windows\Temporary Internet Files\Content.IE5\HS50972R\MP9003154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679192"/>
            <a:ext cx="2743200" cy="1956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Driving behavior data</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9</a:t>
            </a:fld>
            <a:endParaRPr lang="en-US" dirty="0"/>
          </a:p>
        </p:txBody>
      </p:sp>
      <p:sp>
        <p:nvSpPr>
          <p:cNvPr id="5" name="Oval 4"/>
          <p:cNvSpPr/>
          <p:nvPr/>
        </p:nvSpPr>
        <p:spPr>
          <a:xfrm>
            <a:off x="3665220" y="3657600"/>
            <a:ext cx="1524000" cy="1424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9" name="Straight Arrow Connector 8"/>
          <p:cNvCxnSpPr/>
          <p:nvPr/>
        </p:nvCxnSpPr>
        <p:spPr>
          <a:xfrm>
            <a:off x="4808220" y="4975860"/>
            <a:ext cx="1828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246110">
            <a:off x="5419194" y="5620100"/>
            <a:ext cx="1524000" cy="307777"/>
          </a:xfrm>
          <a:prstGeom prst="rect">
            <a:avLst/>
          </a:prstGeom>
          <a:noFill/>
        </p:spPr>
        <p:txBody>
          <a:bodyPr wrap="square" rtlCol="0">
            <a:spAutoFit/>
          </a:bodyPr>
          <a:lstStyle/>
          <a:p>
            <a:pPr algn="ctr"/>
            <a:r>
              <a:rPr lang="en-US" sz="1400" dirty="0" smtClean="0"/>
              <a:t>86 mph</a:t>
            </a:r>
            <a:endParaRPr lang="en-US" sz="1400" dirty="0"/>
          </a:p>
        </p:txBody>
      </p:sp>
      <p:sp>
        <p:nvSpPr>
          <p:cNvPr id="16" name="TextBox 15"/>
          <p:cNvSpPr txBox="1"/>
          <p:nvPr/>
        </p:nvSpPr>
        <p:spPr>
          <a:xfrm>
            <a:off x="3672840" y="3954571"/>
            <a:ext cx="1524000" cy="830997"/>
          </a:xfrm>
          <a:prstGeom prst="rect">
            <a:avLst/>
          </a:prstGeom>
          <a:noFill/>
        </p:spPr>
        <p:txBody>
          <a:bodyPr wrap="square" rtlCol="0">
            <a:spAutoFit/>
          </a:bodyPr>
          <a:lstStyle/>
          <a:p>
            <a:pPr algn="ctr"/>
            <a:r>
              <a:rPr lang="en-US" sz="1200" dirty="0" smtClean="0"/>
              <a:t>2013/08/18</a:t>
            </a:r>
          </a:p>
          <a:p>
            <a:pPr algn="ctr"/>
            <a:r>
              <a:rPr lang="en-US" sz="1200" dirty="0" smtClean="0"/>
              <a:t>22:47:53.07 UTC</a:t>
            </a:r>
          </a:p>
          <a:p>
            <a:pPr algn="ctr"/>
            <a:r>
              <a:rPr lang="en-US" sz="1200" dirty="0" smtClean="0"/>
              <a:t>34° 59’ 20”</a:t>
            </a:r>
          </a:p>
          <a:p>
            <a:pPr algn="ctr"/>
            <a:r>
              <a:rPr lang="en-US" sz="1200" dirty="0" smtClean="0"/>
              <a:t>-106</a:t>
            </a:r>
            <a:r>
              <a:rPr lang="en-US" sz="1200" dirty="0"/>
              <a:t> </a:t>
            </a:r>
            <a:r>
              <a:rPr lang="en-US" sz="1200" dirty="0" smtClean="0"/>
              <a:t>°</a:t>
            </a:r>
            <a:r>
              <a:rPr lang="en-US" sz="1200" dirty="0"/>
              <a:t> </a:t>
            </a:r>
            <a:r>
              <a:rPr lang="en-US" sz="1200" dirty="0" smtClean="0"/>
              <a:t>36’ 52”</a:t>
            </a:r>
          </a:p>
        </p:txBody>
      </p:sp>
      <p:cxnSp>
        <p:nvCxnSpPr>
          <p:cNvPr id="25" name="Straight Arrow Connector 24"/>
          <p:cNvCxnSpPr/>
          <p:nvPr/>
        </p:nvCxnSpPr>
        <p:spPr>
          <a:xfrm>
            <a:off x="4800600" y="5188602"/>
            <a:ext cx="1287780" cy="1006458"/>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800600" y="5068907"/>
            <a:ext cx="1211580" cy="1278553"/>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V="1">
            <a:off x="5444490" y="3726983"/>
            <a:ext cx="38100" cy="198120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rot="16200000">
            <a:off x="5053655" y="4497508"/>
            <a:ext cx="1078845" cy="276999"/>
          </a:xfrm>
          <a:prstGeom prst="rect">
            <a:avLst/>
          </a:prstGeom>
          <a:noFill/>
        </p:spPr>
        <p:txBody>
          <a:bodyPr wrap="square" rtlCol="0">
            <a:spAutoFit/>
          </a:bodyPr>
          <a:lstStyle/>
          <a:p>
            <a:r>
              <a:rPr lang="en-US" sz="1200" dirty="0" smtClean="0"/>
              <a:t>-9.8 m /s</a:t>
            </a:r>
            <a:r>
              <a:rPr lang="en-US" sz="1200" baseline="30000" dirty="0" smtClean="0"/>
              <a:t>2</a:t>
            </a:r>
            <a:endParaRPr lang="en-US" sz="1200" baseline="30000" dirty="0"/>
          </a:p>
        </p:txBody>
      </p:sp>
      <p:sp>
        <p:nvSpPr>
          <p:cNvPr id="44" name="TextBox 43"/>
          <p:cNvSpPr txBox="1"/>
          <p:nvPr/>
        </p:nvSpPr>
        <p:spPr>
          <a:xfrm rot="2246110">
            <a:off x="4559196" y="5780886"/>
            <a:ext cx="1524000" cy="276999"/>
          </a:xfrm>
          <a:prstGeom prst="rect">
            <a:avLst/>
          </a:prstGeom>
          <a:noFill/>
        </p:spPr>
        <p:txBody>
          <a:bodyPr wrap="square" rtlCol="0">
            <a:spAutoFit/>
          </a:bodyPr>
          <a:lstStyle/>
          <a:p>
            <a:pPr algn="ctr"/>
            <a:r>
              <a:rPr lang="en-US" sz="1200" dirty="0" smtClean="0"/>
              <a:t>6.23 m / s</a:t>
            </a:r>
            <a:r>
              <a:rPr lang="en-US" sz="1200" baseline="30000" dirty="0" smtClean="0"/>
              <a:t>2</a:t>
            </a:r>
            <a:endParaRPr lang="en-US" sz="1200" baseline="30000" dirty="0"/>
          </a:p>
        </p:txBody>
      </p:sp>
      <p:cxnSp>
        <p:nvCxnSpPr>
          <p:cNvPr id="1042" name="Straight Connector 1041"/>
          <p:cNvCxnSpPr/>
          <p:nvPr/>
        </p:nvCxnSpPr>
        <p:spPr>
          <a:xfrm flipV="1">
            <a:off x="2895600" y="2679192"/>
            <a:ext cx="1219200" cy="826008"/>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114800" y="1905000"/>
            <a:ext cx="1524000" cy="1424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3" name="TextBox 52"/>
          <p:cNvSpPr txBox="1"/>
          <p:nvPr/>
        </p:nvSpPr>
        <p:spPr>
          <a:xfrm>
            <a:off x="4114800" y="2109638"/>
            <a:ext cx="1524000" cy="1015663"/>
          </a:xfrm>
          <a:prstGeom prst="rect">
            <a:avLst/>
          </a:prstGeom>
          <a:noFill/>
        </p:spPr>
        <p:txBody>
          <a:bodyPr wrap="square" rtlCol="0">
            <a:spAutoFit/>
          </a:bodyPr>
          <a:lstStyle/>
          <a:p>
            <a:pPr algn="ctr"/>
            <a:r>
              <a:rPr lang="en-US" sz="1200" dirty="0"/>
              <a:t>3.27 </a:t>
            </a:r>
            <a:r>
              <a:rPr lang="en-US" sz="1200" dirty="0" smtClean="0"/>
              <a:t>Gal / fuel</a:t>
            </a:r>
            <a:endParaRPr lang="en-US" sz="1200" dirty="0"/>
          </a:p>
          <a:p>
            <a:pPr algn="ctr"/>
            <a:r>
              <a:rPr lang="en-US" sz="1200" dirty="0" smtClean="0"/>
              <a:t>256.6°F</a:t>
            </a:r>
          </a:p>
          <a:p>
            <a:pPr algn="ctr"/>
            <a:r>
              <a:rPr lang="en-US" sz="1200" dirty="0" smtClean="0"/>
              <a:t>4200 RPM</a:t>
            </a:r>
          </a:p>
          <a:p>
            <a:pPr algn="ctr"/>
            <a:r>
              <a:rPr lang="en-US" sz="1200" dirty="0" smtClean="0"/>
              <a:t>72,852 Miles</a:t>
            </a:r>
          </a:p>
          <a:p>
            <a:pPr algn="ctr"/>
            <a:r>
              <a:rPr lang="en-US" sz="1200" dirty="0" smtClean="0"/>
              <a:t>Dr. Seatbelt: Y</a:t>
            </a:r>
          </a:p>
        </p:txBody>
      </p:sp>
      <p:sp>
        <p:nvSpPr>
          <p:cNvPr id="1044" name="Rectangle 1043"/>
          <p:cNvSpPr/>
          <p:nvPr/>
        </p:nvSpPr>
        <p:spPr>
          <a:xfrm>
            <a:off x="6764087" y="4527892"/>
            <a:ext cx="1219200" cy="16671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046" name="TextBox 1045"/>
          <p:cNvSpPr txBox="1"/>
          <p:nvPr/>
        </p:nvSpPr>
        <p:spPr>
          <a:xfrm>
            <a:off x="6821237" y="4568703"/>
            <a:ext cx="1104900" cy="1785104"/>
          </a:xfrm>
          <a:prstGeom prst="rect">
            <a:avLst/>
          </a:prstGeom>
          <a:noFill/>
        </p:spPr>
        <p:txBody>
          <a:bodyPr wrap="square" rtlCol="0">
            <a:spAutoFit/>
          </a:bodyPr>
          <a:lstStyle/>
          <a:p>
            <a:pPr algn="ctr"/>
            <a:r>
              <a:rPr lang="en-US" sz="1200" dirty="0" smtClean="0">
                <a:solidFill>
                  <a:srgbClr val="00B050"/>
                </a:solidFill>
              </a:rPr>
              <a:t>Interstate </a:t>
            </a:r>
            <a:r>
              <a:rPr lang="en-US" sz="1200" dirty="0">
                <a:solidFill>
                  <a:srgbClr val="00B050"/>
                </a:solidFill>
              </a:rPr>
              <a:t>40</a:t>
            </a:r>
          </a:p>
          <a:p>
            <a:pPr algn="ctr"/>
            <a:r>
              <a:rPr lang="en-US" sz="1200" dirty="0" smtClean="0">
                <a:solidFill>
                  <a:srgbClr val="00B050"/>
                </a:solidFill>
              </a:rPr>
              <a:t>(Freeway)</a:t>
            </a:r>
          </a:p>
          <a:p>
            <a:pPr algn="ctr"/>
            <a:endParaRPr lang="en-US" sz="1200" dirty="0" smtClean="0">
              <a:solidFill>
                <a:srgbClr val="00B050"/>
              </a:solidFill>
            </a:endParaRPr>
          </a:p>
          <a:p>
            <a:pPr algn="ctr"/>
            <a:r>
              <a:rPr lang="en-US" sz="1200" dirty="0" smtClean="0">
                <a:solidFill>
                  <a:srgbClr val="00B050"/>
                </a:solidFill>
              </a:rPr>
              <a:t>Speed Limit </a:t>
            </a:r>
            <a:r>
              <a:rPr lang="en-US" sz="1400" dirty="0" smtClean="0">
                <a:solidFill>
                  <a:srgbClr val="00B050"/>
                </a:solidFill>
              </a:rPr>
              <a:t>65 MPH</a:t>
            </a:r>
          </a:p>
          <a:p>
            <a:pPr algn="ctr"/>
            <a:endParaRPr lang="en-US" sz="1400" dirty="0">
              <a:solidFill>
                <a:srgbClr val="00B050"/>
              </a:solidFill>
            </a:endParaRPr>
          </a:p>
          <a:p>
            <a:pPr algn="ctr"/>
            <a:r>
              <a:rPr lang="en-US" sz="1000" dirty="0" smtClean="0">
                <a:solidFill>
                  <a:srgbClr val="00B050"/>
                </a:solidFill>
              </a:rPr>
              <a:t>Albuquerque, New Mexico</a:t>
            </a:r>
          </a:p>
          <a:p>
            <a:pPr algn="ctr"/>
            <a:endParaRPr lang="en-US" sz="1400" dirty="0" smtClean="0">
              <a:solidFill>
                <a:srgbClr val="00B050"/>
              </a:solidFill>
            </a:endParaRPr>
          </a:p>
        </p:txBody>
      </p:sp>
      <p:sp>
        <p:nvSpPr>
          <p:cNvPr id="1047" name="Sun 1046"/>
          <p:cNvSpPr/>
          <p:nvPr/>
        </p:nvSpPr>
        <p:spPr>
          <a:xfrm>
            <a:off x="6181194" y="1890512"/>
            <a:ext cx="2418989" cy="2191900"/>
          </a:xfrm>
          <a:prstGeom prst="su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TextBox 1047"/>
          <p:cNvSpPr txBox="1"/>
          <p:nvPr/>
        </p:nvSpPr>
        <p:spPr>
          <a:xfrm>
            <a:off x="6691697" y="2478631"/>
            <a:ext cx="1363980" cy="1015663"/>
          </a:xfrm>
          <a:prstGeom prst="rect">
            <a:avLst/>
          </a:prstGeom>
          <a:noFill/>
          <a:ln>
            <a:noFill/>
          </a:ln>
        </p:spPr>
        <p:txBody>
          <a:bodyPr wrap="square" rtlCol="0">
            <a:spAutoFit/>
          </a:bodyPr>
          <a:lstStyle/>
          <a:p>
            <a:pPr algn="ctr"/>
            <a:r>
              <a:rPr lang="en-US" sz="1200" dirty="0" smtClean="0">
                <a:solidFill>
                  <a:schemeClr val="accent6">
                    <a:lumMod val="75000"/>
                  </a:schemeClr>
                </a:solidFill>
              </a:rPr>
              <a:t>101°F</a:t>
            </a:r>
          </a:p>
          <a:p>
            <a:pPr algn="ctr"/>
            <a:r>
              <a:rPr lang="en-US" sz="1200" dirty="0" smtClean="0">
                <a:solidFill>
                  <a:schemeClr val="accent6">
                    <a:lumMod val="75000"/>
                  </a:schemeClr>
                </a:solidFill>
              </a:rPr>
              <a:t>25 Mil Vis</a:t>
            </a:r>
          </a:p>
          <a:p>
            <a:pPr algn="ctr"/>
            <a:r>
              <a:rPr lang="en-US" sz="1200" dirty="0" smtClean="0">
                <a:solidFill>
                  <a:schemeClr val="accent6">
                    <a:lumMod val="75000"/>
                  </a:schemeClr>
                </a:solidFill>
              </a:rPr>
              <a:t>Wind: 2mph NW</a:t>
            </a:r>
          </a:p>
          <a:p>
            <a:pPr algn="ctr"/>
            <a:r>
              <a:rPr lang="en-US" sz="1200" dirty="0" smtClean="0">
                <a:solidFill>
                  <a:schemeClr val="accent6">
                    <a:lumMod val="75000"/>
                  </a:schemeClr>
                </a:solidFill>
              </a:rPr>
              <a:t>Sunny</a:t>
            </a:r>
          </a:p>
          <a:p>
            <a:endParaRPr lang="en-US" sz="1200" dirty="0"/>
          </a:p>
        </p:txBody>
      </p:sp>
      <p:pic>
        <p:nvPicPr>
          <p:cNvPr id="1049" name="Picture 9" descr="C:\Users\Jim\AppData\Local\Microsoft\Windows\Temporary Internet Files\Content.IE5\HS50972R\MC900440351[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rot="1062515">
            <a:off x="-1374136" y="3030252"/>
            <a:ext cx="2560320" cy="1617980"/>
          </a:xfrm>
          <a:prstGeom prst="rect">
            <a:avLst/>
          </a:prstGeom>
          <a:solidFill>
            <a:schemeClr val="bg1">
              <a:alpha val="56000"/>
            </a:schemeClr>
          </a:solidFill>
        </p:spPr>
      </p:pic>
      <p:cxnSp>
        <p:nvCxnSpPr>
          <p:cNvPr id="61" name="Straight Arrow Connector 60"/>
          <p:cNvCxnSpPr/>
          <p:nvPr/>
        </p:nvCxnSpPr>
        <p:spPr>
          <a:xfrm>
            <a:off x="1135379" y="4475170"/>
            <a:ext cx="1828800" cy="1371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2246110">
            <a:off x="925242" y="4848543"/>
            <a:ext cx="2414134" cy="276999"/>
          </a:xfrm>
          <a:prstGeom prst="rect">
            <a:avLst/>
          </a:prstGeom>
          <a:noFill/>
        </p:spPr>
        <p:txBody>
          <a:bodyPr wrap="square" rtlCol="0">
            <a:spAutoFit/>
          </a:bodyPr>
          <a:lstStyle/>
          <a:p>
            <a:pPr algn="ctr"/>
            <a:r>
              <a:rPr lang="en-US" sz="1200" dirty="0" smtClean="0">
                <a:solidFill>
                  <a:srgbClr val="00B050"/>
                </a:solidFill>
              </a:rPr>
              <a:t>Avg. Traffic Flow 82 mph</a:t>
            </a:r>
            <a:endParaRPr lang="en-US" sz="1200" dirty="0">
              <a:solidFill>
                <a:srgbClr val="00B050"/>
              </a:solidFill>
            </a:endParaRPr>
          </a:p>
        </p:txBody>
      </p:sp>
    </p:spTree>
    <p:extLst>
      <p:ext uri="{BB962C8B-B14F-4D97-AF65-F5344CB8AC3E}">
        <p14:creationId xmlns:p14="http://schemas.microsoft.com/office/powerpoint/2010/main" val="994918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animEffect transition="in" filter="fade">
                                      <p:cBhvr>
                                        <p:cTn id="23" dur="500"/>
                                        <p:tgtEl>
                                          <p:spTgt spid="10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fade">
                                      <p:cBhvr>
                                        <p:cTn id="46" dur="500"/>
                                        <p:tgtEl>
                                          <p:spTgt spid="10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4"/>
                                        </p:tgtEl>
                                        <p:attrNameLst>
                                          <p:attrName>style.visibility</p:attrName>
                                        </p:attrNameLst>
                                      </p:cBhvr>
                                      <p:to>
                                        <p:strVal val="visible"/>
                                      </p:to>
                                    </p:set>
                                    <p:animEffect transition="in" filter="fade">
                                      <p:cBhvr>
                                        <p:cTn id="51" dur="500"/>
                                        <p:tgtEl>
                                          <p:spTgt spid="10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46"/>
                                        </p:tgtEl>
                                        <p:attrNameLst>
                                          <p:attrName>style.visibility</p:attrName>
                                        </p:attrNameLst>
                                      </p:cBhvr>
                                      <p:to>
                                        <p:strVal val="visible"/>
                                      </p:to>
                                    </p:set>
                                    <p:animEffect transition="in" filter="fade">
                                      <p:cBhvr>
                                        <p:cTn id="54" dur="500"/>
                                        <p:tgtEl>
                                          <p:spTgt spid="10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48"/>
                                        </p:tgtEl>
                                        <p:attrNameLst>
                                          <p:attrName>style.visibility</p:attrName>
                                        </p:attrNameLst>
                                      </p:cBhvr>
                                      <p:to>
                                        <p:strVal val="visible"/>
                                      </p:to>
                                    </p:set>
                                    <p:animEffect transition="in" filter="fade">
                                      <p:cBhvr>
                                        <p:cTn id="59" dur="500"/>
                                        <p:tgtEl>
                                          <p:spTgt spid="10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47"/>
                                        </p:tgtEl>
                                        <p:attrNameLst>
                                          <p:attrName>style.visibility</p:attrName>
                                        </p:attrNameLst>
                                      </p:cBhvr>
                                      <p:to>
                                        <p:strVal val="visible"/>
                                      </p:to>
                                    </p:set>
                                    <p:animEffect transition="in" filter="fade">
                                      <p:cBhvr>
                                        <p:cTn id="62" dur="500"/>
                                        <p:tgtEl>
                                          <p:spTgt spid="10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49"/>
                                        </p:tgtEl>
                                        <p:attrNameLst>
                                          <p:attrName>style.visibility</p:attrName>
                                        </p:attrNameLst>
                                      </p:cBhvr>
                                      <p:to>
                                        <p:strVal val="visible"/>
                                      </p:to>
                                    </p:set>
                                    <p:animEffect transition="in" filter="fade">
                                      <p:cBhvr>
                                        <p:cTn id="67" dur="500"/>
                                        <p:tgtEl>
                                          <p:spTgt spid="1049"/>
                                        </p:tgtEl>
                                      </p:cBhvr>
                                    </p:animEffect>
                                  </p:childTnLst>
                                </p:cTn>
                              </p:par>
                              <p:par>
                                <p:cTn id="68" presetID="49" presetClass="path" presetSubtype="0" accel="50000" decel="50000" fill="hold" nodeType="withEffect">
                                  <p:stCondLst>
                                    <p:cond delay="0"/>
                                  </p:stCondLst>
                                  <p:childTnLst>
                                    <p:animMotion origin="layout" path="M 1.66667E-6 -2.22222E-6 L 0.75104 0.75417 " pathEditMode="relative" rAng="0" ptsTypes="AA">
                                      <p:cBhvr>
                                        <p:cTn id="69" dur="3000" fill="hold"/>
                                        <p:tgtEl>
                                          <p:spTgt spid="1049"/>
                                        </p:tgtEl>
                                        <p:attrNameLst>
                                          <p:attrName>ppt_x</p:attrName>
                                          <p:attrName>ppt_y</p:attrName>
                                        </p:attrNameLst>
                                      </p:cBhvr>
                                      <p:rCtr x="37552" y="37708"/>
                                    </p:animMotion>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p:bldP spid="1035" grpId="0"/>
      <p:bldP spid="44" grpId="0"/>
      <p:bldP spid="52" grpId="0" animBg="1"/>
      <p:bldP spid="53" grpId="0"/>
      <p:bldP spid="1044" grpId="0" animBg="1"/>
      <p:bldP spid="1046" grpId="0"/>
      <p:bldP spid="1047" grpId="0" animBg="1"/>
      <p:bldP spid="1048"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Office Theme">
  <a:themeElements>
    <a:clrScheme name="Custom 4">
      <a:dk1>
        <a:srgbClr val="002060"/>
      </a:dk1>
      <a:lt1>
        <a:sysClr val="window" lastClr="FFFFFF"/>
      </a:lt1>
      <a:dk2>
        <a:srgbClr val="0078AE"/>
      </a:dk2>
      <a:lt2>
        <a:srgbClr val="EEEEEE"/>
      </a:lt2>
      <a:accent1>
        <a:srgbClr val="0078AE"/>
      </a:accent1>
      <a:accent2>
        <a:srgbClr val="E07735"/>
      </a:accent2>
      <a:accent3>
        <a:srgbClr val="9EB326"/>
      </a:accent3>
      <a:accent4>
        <a:srgbClr val="BC60A4"/>
      </a:accent4>
      <a:accent5>
        <a:srgbClr val="00ACA1"/>
      </a:accent5>
      <a:accent6>
        <a:srgbClr val="D9531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34888</TotalTime>
  <Words>1436</Words>
  <Application>Microsoft Office PowerPoint</Application>
  <PresentationFormat>On-screen Show (4:3)</PresentationFormat>
  <Paragraphs>346</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Professionalism  in the Evolving  World of UBI</vt:lpstr>
      <vt:lpstr>CAS Antitrust Notice</vt:lpstr>
      <vt:lpstr>Background</vt:lpstr>
      <vt:lpstr>UBI and the connected car</vt:lpstr>
      <vt:lpstr>Potential applications in pricing</vt:lpstr>
      <vt:lpstr>Recipe for confusion</vt:lpstr>
      <vt:lpstr>“End-to-end” case study</vt:lpstr>
      <vt:lpstr>Technology selection</vt:lpstr>
      <vt:lpstr>Driving behavior data</vt:lpstr>
      <vt:lpstr>Data selection</vt:lpstr>
      <vt:lpstr>Discussion</vt:lpstr>
      <vt:lpstr>Initial pricing</vt:lpstr>
      <vt:lpstr>Types of expenses</vt:lpstr>
      <vt:lpstr>Debating discount-only UBI</vt:lpstr>
      <vt:lpstr>“Actuarially sound”</vt:lpstr>
      <vt:lpstr>“Actuarially sound” (cont’d)</vt:lpstr>
      <vt:lpstr>Discussion</vt:lpstr>
      <vt:lpstr>Model selection</vt:lpstr>
      <vt:lpstr>UBI predictive models</vt:lpstr>
      <vt:lpstr>External models</vt:lpstr>
      <vt:lpstr>Model development</vt:lpstr>
      <vt:lpstr>Discussion</vt:lpstr>
      <vt:lpstr>Selections</vt:lpstr>
      <vt:lpstr>Common issues</vt:lpstr>
      <vt:lpstr>Actuarial judgment</vt:lpstr>
      <vt:lpstr>Discussion</vt:lpstr>
      <vt:lpstr>Classification</vt:lpstr>
      <vt:lpstr>Risk classification system</vt:lpstr>
      <vt:lpstr>Imperfect proxy</vt:lpstr>
      <vt:lpstr>Risk characteristics</vt:lpstr>
      <vt:lpstr>Discussion</vt:lpstr>
      <vt:lpstr>Program design</vt:lpstr>
      <vt:lpstr>Credibility</vt:lpstr>
      <vt:lpstr>Teaching effect</vt:lpstr>
      <vt:lpstr>Operational considerations</vt:lpstr>
      <vt:lpstr>Possible implementations</vt:lpstr>
      <vt:lpstr>Hypothetical distribution</vt:lpstr>
      <vt:lpstr>Discussion</vt:lpstr>
      <vt:lpstr>Communications</vt:lpstr>
      <vt:lpstr>Stakeholder examples</vt:lpstr>
      <vt:lpstr>Features of UBI consent</vt:lpstr>
      <vt:lpstr>Actuarial disclosures</vt:lpstr>
      <vt:lpstr>Report recipients</vt:lpstr>
      <vt:lpstr>Discussion</vt:lpstr>
      <vt:lpstr>Questions and comments</vt:lpstr>
    </vt:vector>
  </TitlesOfParts>
  <Company>HealthCare Insight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Mica Johnson</dc:creator>
  <cp:lastModifiedBy>Weiss, Jim</cp:lastModifiedBy>
  <cp:revision>943</cp:revision>
  <cp:lastPrinted>2011-12-06T17:44:17Z</cp:lastPrinted>
  <dcterms:created xsi:type="dcterms:W3CDTF">2012-03-02T12:38:39Z</dcterms:created>
  <dcterms:modified xsi:type="dcterms:W3CDTF">2014-06-08T14:08:28Z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