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72" r:id="rId2"/>
    <p:sldId id="373" r:id="rId3"/>
    <p:sldId id="374" r:id="rId4"/>
    <p:sldId id="375" r:id="rId5"/>
    <p:sldId id="376" r:id="rId6"/>
    <p:sldId id="377" r:id="rId7"/>
    <p:sldId id="414" r:id="rId8"/>
    <p:sldId id="378" r:id="rId9"/>
    <p:sldId id="410" r:id="rId10"/>
    <p:sldId id="411" r:id="rId11"/>
    <p:sldId id="412" r:id="rId12"/>
    <p:sldId id="41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5C0"/>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9" autoAdjust="0"/>
    <p:restoredTop sz="98089" autoAdjust="0"/>
  </p:normalViewPr>
  <p:slideViewPr>
    <p:cSldViewPr>
      <p:cViewPr>
        <p:scale>
          <a:sx n="95" d="100"/>
          <a:sy n="95" d="100"/>
        </p:scale>
        <p:origin x="-2094" y="-576"/>
      </p:cViewPr>
      <p:guideLst>
        <p:guide orient="horz" pos="4319"/>
        <p:guide pos="4376"/>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101" d="100"/>
          <a:sy n="101" d="100"/>
        </p:scale>
        <p:origin x="-10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E380CF-49DD-4F9D-A4A6-B1399B10F9EC}" type="datetimeFigureOut">
              <a:rPr lang="en-GB" smtClean="0"/>
              <a:t>15/09/2015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245793-4EE3-4079-9911-7EA32E5C1E48}" type="slidenum">
              <a:rPr lang="en-GB" smtClean="0"/>
              <a:t>‹#›</a:t>
            </a:fld>
            <a:endParaRPr lang="en-GB"/>
          </a:p>
        </p:txBody>
      </p:sp>
    </p:spTree>
    <p:extLst>
      <p:ext uri="{BB962C8B-B14F-4D97-AF65-F5344CB8AC3E}">
        <p14:creationId xmlns:p14="http://schemas.microsoft.com/office/powerpoint/2010/main" val="3675926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1819F-3B1F-4FFA-810E-0647A3A0B351}" type="datetimeFigureOut">
              <a:rPr lang="en-GB" smtClean="0"/>
              <a:t>15/09/2015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8F77A-7BFC-43B1-B41E-0EB11EB13AE3}" type="slidenum">
              <a:rPr lang="en-GB" smtClean="0"/>
              <a:t>‹#›</a:t>
            </a:fld>
            <a:endParaRPr lang="en-GB"/>
          </a:p>
        </p:txBody>
      </p:sp>
    </p:spTree>
    <p:extLst>
      <p:ext uri="{BB962C8B-B14F-4D97-AF65-F5344CB8AC3E}">
        <p14:creationId xmlns:p14="http://schemas.microsoft.com/office/powerpoint/2010/main" val="35451707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Lloyd’s emerging risks team</a:t>
            </a:r>
            <a:r>
              <a:rPr lang="en-GB" baseline="0" dirty="0" smtClean="0"/>
              <a:t> has responsibility for research, scenario development and informing innovation strategy.</a:t>
            </a:r>
          </a:p>
          <a:p>
            <a:endParaRPr lang="en-GB" baseline="0" dirty="0" smtClean="0"/>
          </a:p>
          <a:p>
            <a:r>
              <a:rPr lang="en-GB" baseline="0" dirty="0" smtClean="0"/>
              <a:t>The strategic aim is to anticipate risks in order that the Lloyd’s market can be prepared for new sources of claims, and can develop products that clients will need.</a:t>
            </a:r>
          </a:p>
          <a:p>
            <a:endParaRPr lang="en-GB" baseline="0" dirty="0" smtClean="0"/>
          </a:p>
          <a:p>
            <a:r>
              <a:rPr lang="en-GB" baseline="0" dirty="0" smtClean="0"/>
              <a:t>The operational focus is on reducing uncertainty – not predicting </a:t>
            </a:r>
            <a:r>
              <a:rPr lang="en-GB" baseline="0" smtClean="0"/>
              <a:t>the future!</a:t>
            </a:r>
            <a:endParaRPr lang="en-GB" dirty="0"/>
          </a:p>
        </p:txBody>
      </p:sp>
      <p:sp>
        <p:nvSpPr>
          <p:cNvPr id="4" name="Slide Number Placeholder 3"/>
          <p:cNvSpPr>
            <a:spLocks noGrp="1"/>
          </p:cNvSpPr>
          <p:nvPr>
            <p:ph type="sldNum" sz="quarter" idx="10"/>
          </p:nvPr>
        </p:nvSpPr>
        <p:spPr/>
        <p:txBody>
          <a:bodyPr/>
          <a:lstStyle/>
          <a:p>
            <a:fld id="{2EF8F77A-7BFC-43B1-B41E-0EB11EB13AE3}" type="slidenum">
              <a:rPr lang="en-GB" smtClean="0"/>
              <a:t>3</a:t>
            </a:fld>
            <a:endParaRPr lang="en-GB"/>
          </a:p>
        </p:txBody>
      </p:sp>
    </p:spTree>
    <p:extLst>
      <p:ext uri="{BB962C8B-B14F-4D97-AF65-F5344CB8AC3E}">
        <p14:creationId xmlns:p14="http://schemas.microsoft.com/office/powerpoint/2010/main" val="47401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force-directed</a:t>
            </a:r>
            <a:r>
              <a:rPr lang="en-GB" baseline="0" dirty="0" smtClean="0"/>
              <a:t> graph produced by the Cambridge University Centre for Risk Studies depicts the trading relationships of the 300 largest enterprises in the global economy. Bloomberg trading data has been combined with an algorithm that draws the enterprises together according to their volume of trade with each other. It shows how the global economy is a connected system, formed of many smaller systems based on sectors of economic activity. </a:t>
            </a:r>
          </a:p>
          <a:p>
            <a:endParaRPr lang="en-GB" baseline="0" dirty="0" smtClean="0"/>
          </a:p>
          <a:p>
            <a:r>
              <a:rPr lang="en-GB" baseline="0" dirty="0" smtClean="0"/>
              <a:t>In terms of risk management, this means that any given shock event can cascade throughout a sub-system, and the system as a whole, in ways that are difficult to predict. Thanks to modern communications and travel, effects can be magnified and distributed at high speed.</a:t>
            </a:r>
          </a:p>
          <a:p>
            <a:endParaRPr lang="en-GB" baseline="0" dirty="0" smtClean="0"/>
          </a:p>
          <a:p>
            <a:r>
              <a:rPr lang="en-GB" baseline="0" dirty="0" smtClean="0"/>
              <a:t>Risk is increasingly connected, and when assessing emerging risks we often need to think of them as shocks to connected systems that can simultaneously impact multiple classes of insurance and insured clients around the world. </a:t>
            </a:r>
          </a:p>
          <a:p>
            <a:endParaRPr lang="en-GB" baseline="0" dirty="0" smtClean="0"/>
          </a:p>
          <a:p>
            <a:r>
              <a:rPr lang="en-GB" baseline="0" dirty="0" smtClean="0"/>
              <a:t>This applies to business interruption, cyber risk, liability and reputation to name a few.</a:t>
            </a:r>
            <a:endParaRPr lang="en-GB" dirty="0"/>
          </a:p>
        </p:txBody>
      </p:sp>
      <p:sp>
        <p:nvSpPr>
          <p:cNvPr id="4" name="Slide Number Placeholder 3"/>
          <p:cNvSpPr>
            <a:spLocks noGrp="1"/>
          </p:cNvSpPr>
          <p:nvPr>
            <p:ph type="sldNum" sz="quarter" idx="10"/>
          </p:nvPr>
        </p:nvSpPr>
        <p:spPr/>
        <p:txBody>
          <a:bodyPr/>
          <a:lstStyle/>
          <a:p>
            <a:fld id="{2EF8F77A-7BFC-43B1-B41E-0EB11EB13AE3}" type="slidenum">
              <a:rPr lang="en-GB" smtClean="0"/>
              <a:t>5</a:t>
            </a:fld>
            <a:endParaRPr lang="en-GB"/>
          </a:p>
        </p:txBody>
      </p:sp>
    </p:spTree>
    <p:extLst>
      <p:ext uri="{BB962C8B-B14F-4D97-AF65-F5344CB8AC3E}">
        <p14:creationId xmlns:p14="http://schemas.microsoft.com/office/powerpoint/2010/main" val="344080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Sources: </a:t>
            </a:r>
          </a:p>
          <a:p>
            <a:r>
              <a:rPr lang="en-GB" dirty="0" smtClean="0"/>
              <a:t>http://www.lloyds.com/news-and-insight/risk-insight/library/natural-environment/solar-storm</a:t>
            </a:r>
          </a:p>
          <a:p>
            <a:r>
              <a:rPr lang="en-GB" dirty="0" smtClean="0"/>
              <a:t>http://www.raeng.org.uk/publications/reports/space-weather-full-report</a:t>
            </a:r>
          </a:p>
          <a:p>
            <a:endParaRPr lang="en-GB" dirty="0" smtClean="0"/>
          </a:p>
          <a:p>
            <a:r>
              <a:rPr lang="en-GB" dirty="0" smtClean="0"/>
              <a:t>March</a:t>
            </a:r>
            <a:r>
              <a:rPr lang="en-GB" baseline="0" dirty="0" smtClean="0"/>
              <a:t> 2015 space weather event: http://www.space.com/28845-solar-storm-auroras-st-patricks-day.html</a:t>
            </a:r>
          </a:p>
          <a:p>
            <a:endParaRPr lang="en-GB" baseline="0" dirty="0" smtClean="0"/>
          </a:p>
          <a:p>
            <a:r>
              <a:rPr lang="en-GB" baseline="0" dirty="0" smtClean="0"/>
              <a:t>July 2012 severe event ‘near miss’: http://science.nasa.gov/science-news/science-at-nasa/2014/23jul_superstorm/</a:t>
            </a:r>
          </a:p>
          <a:p>
            <a:endParaRPr lang="en-GB" baseline="0" dirty="0" smtClean="0"/>
          </a:p>
          <a:p>
            <a:r>
              <a:rPr lang="en-GB" baseline="0" dirty="0" smtClean="0"/>
              <a:t>October 2003 event (damage to S African power transformers): http://www.space.com/23396-scary-halloween-solar-storm-2003-anniversary.html</a:t>
            </a:r>
          </a:p>
          <a:p>
            <a:endParaRPr lang="en-GB" dirty="0"/>
          </a:p>
        </p:txBody>
      </p:sp>
      <p:sp>
        <p:nvSpPr>
          <p:cNvPr id="4" name="Slide Number Placeholder 3"/>
          <p:cNvSpPr>
            <a:spLocks noGrp="1"/>
          </p:cNvSpPr>
          <p:nvPr>
            <p:ph type="sldNum" sz="quarter" idx="10"/>
          </p:nvPr>
        </p:nvSpPr>
        <p:spPr/>
        <p:txBody>
          <a:bodyPr/>
          <a:lstStyle/>
          <a:p>
            <a:fld id="{2EF8F77A-7BFC-43B1-B41E-0EB11EB13AE3}" type="slidenum">
              <a:rPr lang="en-GB" smtClean="0"/>
              <a:t>10</a:t>
            </a:fld>
            <a:endParaRPr lang="en-GB"/>
          </a:p>
        </p:txBody>
      </p:sp>
    </p:spTree>
    <p:extLst>
      <p:ext uri="{BB962C8B-B14F-4D97-AF65-F5344CB8AC3E}">
        <p14:creationId xmlns:p14="http://schemas.microsoft.com/office/powerpoint/2010/main" val="141580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o Picture">
    <p:spTree>
      <p:nvGrpSpPr>
        <p:cNvPr id="1" name=""/>
        <p:cNvGrpSpPr/>
        <p:nvPr/>
      </p:nvGrpSpPr>
      <p:grpSpPr>
        <a:xfrm>
          <a:off x="0" y="0"/>
          <a:ext cx="0" cy="0"/>
          <a:chOff x="0" y="0"/>
          <a:chExt cx="0" cy="0"/>
        </a:xfrm>
      </p:grpSpPr>
      <p:sp>
        <p:nvSpPr>
          <p:cNvPr id="7" name="Rectangle 6"/>
          <p:cNvSpPr/>
          <p:nvPr userDrawn="1"/>
        </p:nvSpPr>
        <p:spPr>
          <a:xfrm>
            <a:off x="7020000" y="0"/>
            <a:ext cx="212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60000" y="2744924"/>
            <a:ext cx="6030000" cy="927164"/>
          </a:xfrm>
        </p:spPr>
        <p:txBody>
          <a:bodyPr anchor="b" anchorCtr="0">
            <a:normAutofit/>
          </a:bodyPr>
          <a:lstStyle>
            <a:lvl1pPr>
              <a:lnSpc>
                <a:spcPct val="80000"/>
              </a:lnSpc>
              <a:defRPr sz="320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60000" y="3744000"/>
            <a:ext cx="6030000" cy="720000"/>
          </a:xfrm>
        </p:spPr>
        <p:txBody>
          <a:bodyPr>
            <a:normAutofit/>
          </a:bodyPr>
          <a:lstStyle>
            <a:lvl1pPr marL="0" indent="0" algn="l">
              <a:lnSpc>
                <a:spcPct val="90000"/>
              </a:lnSpc>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GB" dirty="0"/>
          </a:p>
        </p:txBody>
      </p:sp>
      <p:sp>
        <p:nvSpPr>
          <p:cNvPr id="4" name="Date Placeholder 3"/>
          <p:cNvSpPr>
            <a:spLocks noGrp="1"/>
          </p:cNvSpPr>
          <p:nvPr>
            <p:ph type="dt" sz="half" idx="10"/>
          </p:nvPr>
        </p:nvSpPr>
        <p:spPr>
          <a:xfrm>
            <a:off x="360000" y="5400000"/>
            <a:ext cx="2160000" cy="297252"/>
          </a:xfrm>
          <a:prstGeom prst="rect">
            <a:avLst/>
          </a:prstGeom>
        </p:spPr>
        <p:txBody>
          <a:bodyPr/>
          <a:lstStyle>
            <a:lvl1pPr algn="l">
              <a:defRPr sz="1600">
                <a:solidFill>
                  <a:schemeClr val="tx2"/>
                </a:solidFill>
                <a:latin typeface="Arial"/>
              </a:defRPr>
            </a:lvl1pPr>
          </a:lstStyle>
          <a:p>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49" y="0"/>
            <a:ext cx="1078903" cy="432780"/>
          </a:xfrm>
          <a:prstGeom prst="rect">
            <a:avLst/>
          </a:prstGeom>
        </p:spPr>
      </p:pic>
      <p:sp>
        <p:nvSpPr>
          <p:cNvPr id="15" name="TextBox 14"/>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6" name="TextBox 15"/>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9194509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Wide)">
    <p:spTree>
      <p:nvGrpSpPr>
        <p:cNvPr id="1" name=""/>
        <p:cNvGrpSpPr/>
        <p:nvPr/>
      </p:nvGrpSpPr>
      <p:grpSpPr>
        <a:xfrm>
          <a:off x="0" y="0"/>
          <a:ext cx="0" cy="0"/>
          <a:chOff x="0" y="0"/>
          <a:chExt cx="0" cy="0"/>
        </a:xfrm>
      </p:grpSpPr>
      <p:sp>
        <p:nvSpPr>
          <p:cNvPr id="8" name="Rectangle 7"/>
          <p:cNvSpPr/>
          <p:nvPr userDrawn="1"/>
        </p:nvSpPr>
        <p:spPr>
          <a:xfrm>
            <a:off x="0" y="0"/>
            <a:ext cx="24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70000" y="900000"/>
            <a:ext cx="1908212" cy="3600000"/>
          </a:xfrm>
        </p:spPr>
        <p:txBody>
          <a:bodyPr/>
          <a:lstStyle>
            <a:lvl1pPr>
              <a:lnSpc>
                <a:spcPct val="80000"/>
              </a:lnSpc>
              <a:defRPr/>
            </a:lvl1pPr>
          </a:lstStyle>
          <a:p>
            <a:r>
              <a:rPr lang="en-US" smtClean="0"/>
              <a:t>Click to edit Master title style</a:t>
            </a:r>
            <a:endParaRPr lang="en-GB" dirty="0"/>
          </a:p>
        </p:txBody>
      </p:sp>
      <p:sp>
        <p:nvSpPr>
          <p:cNvPr id="3" name="Content Placeholder 2"/>
          <p:cNvSpPr>
            <a:spLocks noGrp="1"/>
          </p:cNvSpPr>
          <p:nvPr>
            <p:ph idx="1"/>
          </p:nvPr>
        </p:nvSpPr>
        <p:spPr>
          <a:xfrm>
            <a:off x="2664000" y="900000"/>
            <a:ext cx="6120000" cy="529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3450517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with Picture Left">
    <p:spTree>
      <p:nvGrpSpPr>
        <p:cNvPr id="1" name=""/>
        <p:cNvGrpSpPr/>
        <p:nvPr/>
      </p:nvGrpSpPr>
      <p:grpSpPr>
        <a:xfrm>
          <a:off x="0" y="0"/>
          <a:ext cx="0" cy="0"/>
          <a:chOff x="0" y="0"/>
          <a:chExt cx="0" cy="0"/>
        </a:xfrm>
      </p:grpSpPr>
      <p:sp>
        <p:nvSpPr>
          <p:cNvPr id="14" name="Rectangle 13"/>
          <p:cNvSpPr/>
          <p:nvPr userDrawn="1"/>
        </p:nvSpPr>
        <p:spPr>
          <a:xfrm>
            <a:off x="0" y="0"/>
            <a:ext cx="24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70000" y="900000"/>
            <a:ext cx="1908212" cy="1980000"/>
          </a:xfrm>
        </p:spPr>
        <p:txBody>
          <a:bodyPr/>
          <a:lstStyle>
            <a:lvl1pPr>
              <a:lnSpc>
                <a:spcPct val="80000"/>
              </a:lnSpc>
              <a:defRPr>
                <a:solidFill>
                  <a:schemeClr val="bg2"/>
                </a:solidFill>
              </a:defRPr>
            </a:lvl1pPr>
          </a:lstStyle>
          <a:p>
            <a:r>
              <a:rPr lang="en-US" dirty="0" smtClean="0"/>
              <a:t>Click to </a:t>
            </a:r>
            <a:br>
              <a:rPr lang="en-US" dirty="0" smtClean="0"/>
            </a:br>
            <a:r>
              <a:rPr lang="en-US" dirty="0" smtClean="0"/>
              <a:t>edit </a:t>
            </a:r>
            <a:br>
              <a:rPr lang="en-US" dirty="0" smtClean="0"/>
            </a:br>
            <a:r>
              <a:rPr lang="en-US" dirty="0" smtClean="0"/>
              <a:t>Master </a:t>
            </a:r>
            <a:br>
              <a:rPr lang="en-US" dirty="0" smtClean="0"/>
            </a:br>
            <a:r>
              <a:rPr lang="en-US" dirty="0" smtClean="0"/>
              <a:t>title </a:t>
            </a:r>
            <a:br>
              <a:rPr lang="en-US" dirty="0" smtClean="0"/>
            </a:br>
            <a:r>
              <a:rPr lang="en-US" dirty="0" smtClean="0"/>
              <a:t>style</a:t>
            </a:r>
            <a:endParaRPr lang="en-GB" dirty="0"/>
          </a:p>
        </p:txBody>
      </p:sp>
      <p:sp>
        <p:nvSpPr>
          <p:cNvPr id="12" name="Picture Placeholder 10"/>
          <p:cNvSpPr>
            <a:spLocks noGrp="1"/>
          </p:cNvSpPr>
          <p:nvPr>
            <p:ph type="pic" sz="quarter" idx="13"/>
          </p:nvPr>
        </p:nvSpPr>
        <p:spPr>
          <a:xfrm>
            <a:off x="0" y="2996952"/>
            <a:ext cx="2484000" cy="3861049"/>
          </a:xfrm>
          <a:no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dirty="0"/>
          </a:p>
        </p:txBody>
      </p:sp>
      <p:sp>
        <p:nvSpPr>
          <p:cNvPr id="13" name="Text Placeholder 9"/>
          <p:cNvSpPr>
            <a:spLocks noGrp="1"/>
          </p:cNvSpPr>
          <p:nvPr>
            <p:ph type="body" sz="quarter" idx="14"/>
          </p:nvPr>
        </p:nvSpPr>
        <p:spPr>
          <a:xfrm>
            <a:off x="2664000" y="900000"/>
            <a:ext cx="5256000" cy="52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7" name="Picture 16"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12583872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Left (Wide)">
    <p:spTree>
      <p:nvGrpSpPr>
        <p:cNvPr id="1" name=""/>
        <p:cNvGrpSpPr/>
        <p:nvPr/>
      </p:nvGrpSpPr>
      <p:grpSpPr>
        <a:xfrm>
          <a:off x="0" y="0"/>
          <a:ext cx="0" cy="0"/>
          <a:chOff x="0" y="0"/>
          <a:chExt cx="0" cy="0"/>
        </a:xfrm>
      </p:grpSpPr>
      <p:sp>
        <p:nvSpPr>
          <p:cNvPr id="11" name="Rectangle 10"/>
          <p:cNvSpPr/>
          <p:nvPr userDrawn="1"/>
        </p:nvSpPr>
        <p:spPr>
          <a:xfrm>
            <a:off x="0" y="0"/>
            <a:ext cx="24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70000" y="900000"/>
            <a:ext cx="1908212" cy="1980000"/>
          </a:xfrm>
        </p:spPr>
        <p:txBody>
          <a:bodyPr/>
          <a:lstStyle>
            <a:lvl1pPr>
              <a:lnSpc>
                <a:spcPct val="80000"/>
              </a:lnSpc>
              <a:defRPr>
                <a:solidFill>
                  <a:schemeClr val="bg2"/>
                </a:solidFill>
              </a:defRPr>
            </a:lvl1pPr>
          </a:lstStyle>
          <a:p>
            <a:r>
              <a:rPr lang="en-US" dirty="0" smtClean="0"/>
              <a:t>Click to </a:t>
            </a:r>
            <a:br>
              <a:rPr lang="en-US" dirty="0" smtClean="0"/>
            </a:br>
            <a:r>
              <a:rPr lang="en-US" dirty="0" smtClean="0"/>
              <a:t>edit </a:t>
            </a:r>
            <a:br>
              <a:rPr lang="en-US" dirty="0" smtClean="0"/>
            </a:br>
            <a:r>
              <a:rPr lang="en-US" dirty="0" smtClean="0"/>
              <a:t>Master </a:t>
            </a:r>
            <a:br>
              <a:rPr lang="en-US" dirty="0" smtClean="0"/>
            </a:br>
            <a:r>
              <a:rPr lang="en-US" dirty="0" smtClean="0"/>
              <a:t>title </a:t>
            </a:r>
            <a:br>
              <a:rPr lang="en-US" dirty="0" smtClean="0"/>
            </a:br>
            <a:r>
              <a:rPr lang="en-US" dirty="0" smtClean="0"/>
              <a:t>style</a:t>
            </a:r>
            <a:endParaRPr lang="en-GB" dirty="0"/>
          </a:p>
        </p:txBody>
      </p:sp>
      <p:sp>
        <p:nvSpPr>
          <p:cNvPr id="12" name="Picture Placeholder 10"/>
          <p:cNvSpPr>
            <a:spLocks noGrp="1"/>
          </p:cNvSpPr>
          <p:nvPr>
            <p:ph type="pic" sz="quarter" idx="13"/>
          </p:nvPr>
        </p:nvSpPr>
        <p:spPr>
          <a:xfrm>
            <a:off x="0" y="2996952"/>
            <a:ext cx="2484000" cy="3861049"/>
          </a:xfrm>
          <a:no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dirty="0"/>
          </a:p>
        </p:txBody>
      </p:sp>
      <p:sp>
        <p:nvSpPr>
          <p:cNvPr id="13" name="Text Placeholder 9"/>
          <p:cNvSpPr>
            <a:spLocks noGrp="1"/>
          </p:cNvSpPr>
          <p:nvPr>
            <p:ph type="body" sz="quarter" idx="14"/>
          </p:nvPr>
        </p:nvSpPr>
        <p:spPr>
          <a:xfrm>
            <a:off x="2664000" y="900000"/>
            <a:ext cx="6300000" cy="52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5" name="Picture 14"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30867722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Strip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0000" y="1259998"/>
            <a:ext cx="7470000" cy="4932000"/>
          </a:xfrm>
          <a:noFill/>
          <a:ln>
            <a:noFill/>
          </a:ln>
        </p:spPr>
        <p:txBody>
          <a:bodyPr/>
          <a:lstStyle/>
          <a:p>
            <a:r>
              <a:rPr lang="en-US" smtClean="0"/>
              <a:t>Click icon to add picture</a:t>
            </a:r>
            <a:endParaRPr lang="en-GB" dirty="0"/>
          </a:p>
        </p:txBody>
      </p:sp>
      <p:sp>
        <p:nvSpPr>
          <p:cNvPr id="2" name="Title 1"/>
          <p:cNvSpPr>
            <a:spLocks noGrp="1"/>
          </p:cNvSpPr>
          <p:nvPr>
            <p:ph type="title"/>
          </p:nvPr>
        </p:nvSpPr>
        <p:spPr>
          <a:xfrm>
            <a:off x="450000" y="332656"/>
            <a:ext cx="7470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0000" y="0"/>
            <a:ext cx="2123998" cy="6864563"/>
          </a:xfrm>
          <a:prstGeom prst="rect">
            <a:avLst/>
          </a:prstGeom>
        </p:spPr>
      </p:pic>
      <p:sp>
        <p:nvSpPr>
          <p:cNvPr id="10" name="TextBox 9"/>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1" name="TextBox 10"/>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42549" y="0"/>
            <a:ext cx="1078903" cy="432780"/>
          </a:xfrm>
          <a:prstGeom prst="rect">
            <a:avLst/>
          </a:prstGeom>
        </p:spPr>
      </p:pic>
    </p:spTree>
    <p:extLst>
      <p:ext uri="{BB962C8B-B14F-4D97-AF65-F5344CB8AC3E}">
        <p14:creationId xmlns:p14="http://schemas.microsoft.com/office/powerpoint/2010/main" val="115989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ripe)">
    <p:spTree>
      <p:nvGrpSpPr>
        <p:cNvPr id="1" name=""/>
        <p:cNvGrpSpPr/>
        <p:nvPr/>
      </p:nvGrpSpPr>
      <p:grpSpPr>
        <a:xfrm>
          <a:off x="0" y="0"/>
          <a:ext cx="0" cy="0"/>
          <a:chOff x="0" y="0"/>
          <a:chExt cx="0" cy="0"/>
        </a:xfrm>
      </p:grpSpPr>
      <p:sp>
        <p:nvSpPr>
          <p:cNvPr id="2" name="Title 1"/>
          <p:cNvSpPr>
            <a:spLocks noGrp="1"/>
          </p:cNvSpPr>
          <p:nvPr>
            <p:ph type="title"/>
          </p:nvPr>
        </p:nvSpPr>
        <p:spPr>
          <a:xfrm>
            <a:off x="450000" y="332656"/>
            <a:ext cx="7470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450000" y="1259999"/>
            <a:ext cx="7470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0000" y="0"/>
            <a:ext cx="2123998" cy="6864563"/>
          </a:xfrm>
          <a:prstGeom prst="rect">
            <a:avLst/>
          </a:prstGeom>
        </p:spPr>
      </p:pic>
      <p:sp>
        <p:nvSpPr>
          <p:cNvPr id="11" name="TextBox 10"/>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2" name="TextBox 11"/>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42549" y="0"/>
            <a:ext cx="1078903" cy="432780"/>
          </a:xfrm>
          <a:prstGeom prst="rect">
            <a:avLst/>
          </a:prstGeom>
        </p:spPr>
      </p:pic>
    </p:spTree>
    <p:extLst>
      <p:ext uri="{BB962C8B-B14F-4D97-AF65-F5344CB8AC3E}">
        <p14:creationId xmlns:p14="http://schemas.microsoft.com/office/powerpoint/2010/main" val="7039767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tripe 2)">
    <p:spTree>
      <p:nvGrpSpPr>
        <p:cNvPr id="1" name=""/>
        <p:cNvGrpSpPr/>
        <p:nvPr/>
      </p:nvGrpSpPr>
      <p:grpSpPr>
        <a:xfrm>
          <a:off x="0" y="0"/>
          <a:ext cx="0" cy="0"/>
          <a:chOff x="0" y="0"/>
          <a:chExt cx="0" cy="0"/>
        </a:xfrm>
      </p:grpSpPr>
      <p:sp>
        <p:nvSpPr>
          <p:cNvPr id="2" name="Title 1"/>
          <p:cNvSpPr>
            <a:spLocks noGrp="1"/>
          </p:cNvSpPr>
          <p:nvPr>
            <p:ph type="title"/>
          </p:nvPr>
        </p:nvSpPr>
        <p:spPr>
          <a:xfrm>
            <a:off x="450000" y="332656"/>
            <a:ext cx="7470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450000" y="1259999"/>
            <a:ext cx="7470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34312398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Stripe)">
    <p:spTree>
      <p:nvGrpSpPr>
        <p:cNvPr id="1" name=""/>
        <p:cNvGrpSpPr/>
        <p:nvPr/>
      </p:nvGrpSpPr>
      <p:grpSpPr>
        <a:xfrm>
          <a:off x="0" y="0"/>
          <a:ext cx="0" cy="0"/>
          <a:chOff x="0" y="0"/>
          <a:chExt cx="0" cy="0"/>
        </a:xfrm>
      </p:grpSpPr>
      <p:sp>
        <p:nvSpPr>
          <p:cNvPr id="2" name="Title 1"/>
          <p:cNvSpPr>
            <a:spLocks noGrp="1"/>
          </p:cNvSpPr>
          <p:nvPr>
            <p:ph type="title"/>
          </p:nvPr>
        </p:nvSpPr>
        <p:spPr>
          <a:xfrm>
            <a:off x="450000" y="332656"/>
            <a:ext cx="8334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450000" y="1259999"/>
            <a:ext cx="8334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15306875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Pictures with Captions">
    <p:spTree>
      <p:nvGrpSpPr>
        <p:cNvPr id="1" name=""/>
        <p:cNvGrpSpPr/>
        <p:nvPr/>
      </p:nvGrpSpPr>
      <p:grpSpPr>
        <a:xfrm>
          <a:off x="0" y="0"/>
          <a:ext cx="0" cy="0"/>
          <a:chOff x="0" y="0"/>
          <a:chExt cx="0" cy="0"/>
        </a:xfrm>
      </p:grpSpPr>
      <p:sp>
        <p:nvSpPr>
          <p:cNvPr id="22" name="Picture Placeholder 10"/>
          <p:cNvSpPr>
            <a:spLocks noGrp="1"/>
          </p:cNvSpPr>
          <p:nvPr>
            <p:ph type="pic" sz="quarter" idx="15"/>
          </p:nvPr>
        </p:nvSpPr>
        <p:spPr>
          <a:xfrm>
            <a:off x="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23" name="Picture Placeholder 10"/>
          <p:cNvSpPr>
            <a:spLocks noGrp="1"/>
          </p:cNvSpPr>
          <p:nvPr>
            <p:ph type="pic" sz="quarter" idx="16"/>
          </p:nvPr>
        </p:nvSpPr>
        <p:spPr>
          <a:xfrm>
            <a:off x="232200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24" name="Picture Placeholder 10"/>
          <p:cNvSpPr>
            <a:spLocks noGrp="1"/>
          </p:cNvSpPr>
          <p:nvPr>
            <p:ph type="pic" sz="quarter" idx="17"/>
          </p:nvPr>
        </p:nvSpPr>
        <p:spPr>
          <a:xfrm>
            <a:off x="464400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25" name="Picture Placeholder 10"/>
          <p:cNvSpPr>
            <a:spLocks noGrp="1"/>
          </p:cNvSpPr>
          <p:nvPr>
            <p:ph type="pic" sz="quarter" idx="18"/>
          </p:nvPr>
        </p:nvSpPr>
        <p:spPr>
          <a:xfrm>
            <a:off x="696600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18" name="Text Placeholder 17"/>
          <p:cNvSpPr>
            <a:spLocks noGrp="1"/>
          </p:cNvSpPr>
          <p:nvPr>
            <p:ph type="body" sz="quarter" idx="10"/>
          </p:nvPr>
        </p:nvSpPr>
        <p:spPr>
          <a:xfrm>
            <a:off x="0" y="1800000"/>
            <a:ext cx="2322000" cy="1980220"/>
          </a:xfrm>
          <a:solidFill>
            <a:schemeClr val="accent1"/>
          </a:solidFill>
        </p:spPr>
        <p:txBody>
          <a:bodyPr lIns="180000" tIns="180000" rIns="360000" bIns="180000">
            <a:normAutofit/>
          </a:bodyPr>
          <a:lstStyle>
            <a:lvl1pPr marL="0" indent="0">
              <a:lnSpc>
                <a:spcPct val="80000"/>
              </a:lnSpc>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smtClean="0"/>
              <a:t>Click to edit Master text styles</a:t>
            </a:r>
          </a:p>
        </p:txBody>
      </p:sp>
      <p:sp>
        <p:nvSpPr>
          <p:cNvPr id="11" name="Text Placeholder 17"/>
          <p:cNvSpPr>
            <a:spLocks noGrp="1"/>
          </p:cNvSpPr>
          <p:nvPr>
            <p:ph type="body" sz="quarter" idx="19"/>
          </p:nvPr>
        </p:nvSpPr>
        <p:spPr>
          <a:xfrm>
            <a:off x="2322000" y="1800000"/>
            <a:ext cx="2322000" cy="1980220"/>
          </a:xfrm>
          <a:solidFill>
            <a:schemeClr val="accent1"/>
          </a:solidFill>
        </p:spPr>
        <p:txBody>
          <a:bodyPr lIns="180000" tIns="180000" rIns="360000" bIns="180000">
            <a:normAutofit/>
          </a:bodyPr>
          <a:lstStyle>
            <a:lvl1pPr marL="0" indent="0">
              <a:lnSpc>
                <a:spcPct val="80000"/>
              </a:lnSpc>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smtClean="0"/>
              <a:t>Click to edit Master text styles</a:t>
            </a:r>
          </a:p>
        </p:txBody>
      </p:sp>
      <p:sp>
        <p:nvSpPr>
          <p:cNvPr id="12" name="Text Placeholder 17"/>
          <p:cNvSpPr>
            <a:spLocks noGrp="1"/>
          </p:cNvSpPr>
          <p:nvPr>
            <p:ph type="body" sz="quarter" idx="20"/>
          </p:nvPr>
        </p:nvSpPr>
        <p:spPr>
          <a:xfrm>
            <a:off x="4644000" y="1800000"/>
            <a:ext cx="2322000" cy="1980220"/>
          </a:xfrm>
          <a:solidFill>
            <a:schemeClr val="accent1"/>
          </a:solidFill>
        </p:spPr>
        <p:txBody>
          <a:bodyPr lIns="180000" tIns="180000" rIns="360000" bIns="180000">
            <a:normAutofit/>
          </a:bodyPr>
          <a:lstStyle>
            <a:lvl1pPr marL="0" indent="0">
              <a:lnSpc>
                <a:spcPct val="80000"/>
              </a:lnSpc>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smtClean="0"/>
              <a:t>Click to edit Master text styles</a:t>
            </a:r>
          </a:p>
        </p:txBody>
      </p:sp>
      <p:sp>
        <p:nvSpPr>
          <p:cNvPr id="13" name="Text Placeholder 17"/>
          <p:cNvSpPr>
            <a:spLocks noGrp="1"/>
          </p:cNvSpPr>
          <p:nvPr>
            <p:ph type="body" sz="quarter" idx="21"/>
          </p:nvPr>
        </p:nvSpPr>
        <p:spPr>
          <a:xfrm>
            <a:off x="6966000" y="1800000"/>
            <a:ext cx="2178000" cy="1980220"/>
          </a:xfrm>
          <a:solidFill>
            <a:schemeClr val="accent1"/>
          </a:solidFill>
        </p:spPr>
        <p:txBody>
          <a:bodyPr lIns="180000" tIns="180000" rIns="180000" bIns="180000">
            <a:normAutofit/>
          </a:bodyPr>
          <a:lstStyle>
            <a:lvl1pPr marL="0" indent="0">
              <a:lnSpc>
                <a:spcPct val="80000"/>
              </a:lnSpc>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smtClean="0"/>
              <a:t>Click to 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50" y="8620"/>
            <a:ext cx="1078903" cy="432780"/>
          </a:xfrm>
          <a:prstGeom prst="rect">
            <a:avLst/>
          </a:prstGeom>
        </p:spPr>
      </p:pic>
      <p:sp>
        <p:nvSpPr>
          <p:cNvPr id="19" name="TextBox 18"/>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chemeClr val="tx1"/>
                </a:solidFill>
                <a:effectLst/>
                <a:uLnTx/>
                <a:uFillTx/>
                <a:latin typeface="Arial"/>
                <a:ea typeface="+mn-ea"/>
                <a:cs typeface="+mn-cs"/>
              </a:rPr>
              <a:t>© Lloyd’s</a:t>
            </a:r>
            <a:endParaRPr kumimoji="0" lang="en-GB" sz="600" b="0" i="0" u="none" strike="noStrike" kern="0" cap="none" spc="0" normalizeH="0" baseline="0" noProof="0" dirty="0">
              <a:ln>
                <a:noFill/>
              </a:ln>
              <a:solidFill>
                <a:schemeClr val="tx1"/>
              </a:solidFill>
              <a:effectLst/>
              <a:uLnTx/>
              <a:uFillTx/>
            </a:endParaRPr>
          </a:p>
        </p:txBody>
      </p:sp>
      <p:sp>
        <p:nvSpPr>
          <p:cNvPr id="20" name="TextBox 19"/>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chemeClr val="tx1"/>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062887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with Multiple Pictures">
    <p:spTree>
      <p:nvGrpSpPr>
        <p:cNvPr id="1" name=""/>
        <p:cNvGrpSpPr/>
        <p:nvPr/>
      </p:nvGrpSpPr>
      <p:grpSpPr>
        <a:xfrm>
          <a:off x="0" y="0"/>
          <a:ext cx="0" cy="0"/>
          <a:chOff x="0" y="0"/>
          <a:chExt cx="0" cy="0"/>
        </a:xfrm>
      </p:grpSpPr>
      <p:sp>
        <p:nvSpPr>
          <p:cNvPr id="8" name="Picture Placeholder 10"/>
          <p:cNvSpPr>
            <a:spLocks noGrp="1"/>
          </p:cNvSpPr>
          <p:nvPr>
            <p:ph type="pic" sz="quarter" idx="15"/>
          </p:nvPr>
        </p:nvSpPr>
        <p:spPr>
          <a:xfrm>
            <a:off x="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13" name="Picture Placeholder 10"/>
          <p:cNvSpPr>
            <a:spLocks noGrp="1"/>
          </p:cNvSpPr>
          <p:nvPr>
            <p:ph type="pic" sz="quarter" idx="16"/>
          </p:nvPr>
        </p:nvSpPr>
        <p:spPr>
          <a:xfrm>
            <a:off x="232200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14" name="Picture Placeholder 10"/>
          <p:cNvSpPr>
            <a:spLocks noGrp="1"/>
          </p:cNvSpPr>
          <p:nvPr>
            <p:ph type="pic" sz="quarter" idx="17"/>
          </p:nvPr>
        </p:nvSpPr>
        <p:spPr>
          <a:xfrm>
            <a:off x="464400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16" name="Picture Placeholder 10"/>
          <p:cNvSpPr>
            <a:spLocks noGrp="1"/>
          </p:cNvSpPr>
          <p:nvPr>
            <p:ph type="pic" sz="quarter" idx="18"/>
          </p:nvPr>
        </p:nvSpPr>
        <p:spPr>
          <a:xfrm>
            <a:off x="6966000" y="0"/>
            <a:ext cx="2178000" cy="6858000"/>
          </a:xfrm>
          <a:solidFill>
            <a:schemeClr val="bg1"/>
          </a:solid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18" name="Text Placeholder 17"/>
          <p:cNvSpPr>
            <a:spLocks noGrp="1"/>
          </p:cNvSpPr>
          <p:nvPr>
            <p:ph type="body" sz="quarter" idx="10"/>
          </p:nvPr>
        </p:nvSpPr>
        <p:spPr>
          <a:xfrm>
            <a:off x="0" y="1770783"/>
            <a:ext cx="9144000" cy="967355"/>
          </a:xfrm>
          <a:solidFill>
            <a:schemeClr val="accent1"/>
          </a:solidFill>
        </p:spPr>
        <p:txBody>
          <a:bodyPr wrap="square" lIns="180000" tIns="270000" rIns="180000" bIns="180000" anchor="ctr" anchorCtr="0">
            <a:spAutoFit/>
          </a:bodyPr>
          <a:lstStyle>
            <a:lvl1pPr marL="0" indent="0">
              <a:lnSpc>
                <a:spcPct val="80000"/>
              </a:lnSpc>
              <a:spcBef>
                <a:spcPts val="0"/>
              </a:spcBef>
              <a:buNone/>
              <a:defRPr sz="40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50" y="8620"/>
            <a:ext cx="1078903" cy="432780"/>
          </a:xfrm>
          <a:prstGeom prst="rect">
            <a:avLst/>
          </a:prstGeom>
        </p:spPr>
      </p:pic>
      <p:sp>
        <p:nvSpPr>
          <p:cNvPr id="15" name="TextBox 14"/>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000000"/>
                </a:solidFill>
                <a:effectLst/>
                <a:uLnTx/>
                <a:uFillTx/>
                <a:latin typeface="Arial"/>
                <a:ea typeface="+mn-ea"/>
                <a:cs typeface="+mn-cs"/>
              </a:rPr>
              <a:t>© Lloyd’s</a:t>
            </a:r>
            <a:endParaRPr kumimoji="0" lang="en-GB" sz="600" b="0" i="0" u="none" strike="noStrike" kern="0" cap="none" spc="0" normalizeH="0" baseline="0" noProof="0" dirty="0">
              <a:ln>
                <a:noFill/>
              </a:ln>
              <a:solidFill>
                <a:srgbClr val="000000"/>
              </a:solidFill>
              <a:effectLst/>
              <a:uLnTx/>
              <a:uFillTx/>
            </a:endParaRPr>
          </a:p>
        </p:txBody>
      </p:sp>
      <p:sp>
        <p:nvSpPr>
          <p:cNvPr id="17" name="TextBox 16"/>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69050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Pictures with Content">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14" name="Rectangle 13"/>
          <p:cNvSpPr/>
          <p:nvPr userDrawn="1"/>
        </p:nvSpPr>
        <p:spPr>
          <a:xfrm>
            <a:off x="0" y="0"/>
            <a:ext cx="2952000" cy="23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45" name="Rectangle 44"/>
          <p:cNvSpPr/>
          <p:nvPr userDrawn="1"/>
        </p:nvSpPr>
        <p:spPr>
          <a:xfrm>
            <a:off x="3096000" y="0"/>
            <a:ext cx="2952000" cy="23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51" name="Rectangle 50"/>
          <p:cNvSpPr/>
          <p:nvPr userDrawn="1"/>
        </p:nvSpPr>
        <p:spPr>
          <a:xfrm>
            <a:off x="6192000" y="982"/>
            <a:ext cx="2952000" cy="23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26" name="Text Placeholder 17"/>
          <p:cNvSpPr>
            <a:spLocks noGrp="1"/>
          </p:cNvSpPr>
          <p:nvPr>
            <p:ph type="body" sz="quarter" idx="26" hasCustomPrompt="1"/>
          </p:nvPr>
        </p:nvSpPr>
        <p:spPr>
          <a:xfrm>
            <a:off x="180000" y="656692"/>
            <a:ext cx="2592000" cy="1512167"/>
          </a:xfrm>
        </p:spPr>
        <p:txBody>
          <a:bodyPr>
            <a:normAutofit/>
          </a:bodyPr>
          <a:lstStyle>
            <a:lvl1pPr marL="0" indent="0">
              <a:lnSpc>
                <a:spcPct val="100000"/>
              </a:lnSpc>
              <a:buNone/>
              <a:defRPr sz="1800">
                <a:solidFill>
                  <a:schemeClr val="tx1">
                    <a:lumMod val="65000"/>
                    <a:lumOff val="35000"/>
                  </a:schemeClr>
                </a:solidFill>
                <a:latin typeface="+mn-lt"/>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dirty="0" smtClean="0"/>
              <a:t>Click to edit Master </a:t>
            </a:r>
            <a:br>
              <a:rPr lang="en-US" dirty="0" smtClean="0"/>
            </a:br>
            <a:r>
              <a:rPr lang="en-US" dirty="0" smtClean="0"/>
              <a:t>text styles</a:t>
            </a:r>
            <a:endParaRPr lang="en-GB" dirty="0"/>
          </a:p>
        </p:txBody>
      </p:sp>
      <p:sp>
        <p:nvSpPr>
          <p:cNvPr id="27" name="Text Placeholder 17"/>
          <p:cNvSpPr>
            <a:spLocks noGrp="1"/>
          </p:cNvSpPr>
          <p:nvPr>
            <p:ph type="body" sz="quarter" idx="27" hasCustomPrompt="1"/>
          </p:nvPr>
        </p:nvSpPr>
        <p:spPr>
          <a:xfrm>
            <a:off x="3276000" y="656692"/>
            <a:ext cx="2592000" cy="1512167"/>
          </a:xfrm>
        </p:spPr>
        <p:txBody>
          <a:bodyPr>
            <a:normAutofit/>
          </a:bodyPr>
          <a:lstStyle>
            <a:lvl1pPr marL="0" indent="0">
              <a:lnSpc>
                <a:spcPct val="100000"/>
              </a:lnSpc>
              <a:buNone/>
              <a:defRPr sz="1800">
                <a:solidFill>
                  <a:schemeClr val="tx1">
                    <a:lumMod val="65000"/>
                    <a:lumOff val="35000"/>
                  </a:schemeClr>
                </a:solidFill>
                <a:latin typeface="+mn-lt"/>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dirty="0" smtClean="0"/>
              <a:t>Click to edit Master </a:t>
            </a:r>
            <a:br>
              <a:rPr lang="en-US" dirty="0" smtClean="0"/>
            </a:br>
            <a:r>
              <a:rPr lang="en-US" dirty="0" smtClean="0"/>
              <a:t>text styles</a:t>
            </a:r>
            <a:endParaRPr lang="en-GB" dirty="0"/>
          </a:p>
        </p:txBody>
      </p:sp>
      <p:sp>
        <p:nvSpPr>
          <p:cNvPr id="28" name="Text Placeholder 17"/>
          <p:cNvSpPr>
            <a:spLocks noGrp="1"/>
          </p:cNvSpPr>
          <p:nvPr>
            <p:ph type="body" sz="quarter" idx="28" hasCustomPrompt="1"/>
          </p:nvPr>
        </p:nvSpPr>
        <p:spPr>
          <a:xfrm>
            <a:off x="6372000" y="656692"/>
            <a:ext cx="2592000" cy="1512167"/>
          </a:xfrm>
        </p:spPr>
        <p:txBody>
          <a:bodyPr>
            <a:normAutofit/>
          </a:bodyPr>
          <a:lstStyle>
            <a:lvl1pPr marL="0" indent="0">
              <a:lnSpc>
                <a:spcPct val="100000"/>
              </a:lnSpc>
              <a:buNone/>
              <a:defRPr sz="1800">
                <a:solidFill>
                  <a:schemeClr val="tx1">
                    <a:lumMod val="65000"/>
                    <a:lumOff val="35000"/>
                  </a:schemeClr>
                </a:solidFill>
                <a:latin typeface="+mn-lt"/>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dirty="0" smtClean="0"/>
              <a:t>Click to edit Master </a:t>
            </a:r>
            <a:br>
              <a:rPr lang="en-US" dirty="0" smtClean="0"/>
            </a:br>
            <a:r>
              <a:rPr lang="en-US" dirty="0" smtClean="0"/>
              <a:t>text styles</a:t>
            </a:r>
            <a:endParaRPr lang="en-GB" dirty="0"/>
          </a:p>
        </p:txBody>
      </p:sp>
      <p:sp>
        <p:nvSpPr>
          <p:cNvPr id="40" name="Picture Placeholder 10"/>
          <p:cNvSpPr>
            <a:spLocks noGrp="1"/>
          </p:cNvSpPr>
          <p:nvPr>
            <p:ph type="pic" sz="quarter" idx="15"/>
          </p:nvPr>
        </p:nvSpPr>
        <p:spPr>
          <a:xfrm>
            <a:off x="0" y="3744000"/>
            <a:ext cx="2952000" cy="3114000"/>
          </a:xfrm>
          <a:noFill/>
          <a:ln>
            <a:noFill/>
          </a:ln>
        </p:spPr>
        <p:txBody>
          <a:bodyPr lIns="270000" tIns="270000" rIns="270000" bIns="270000">
            <a:normAutofit/>
          </a:bodyPr>
          <a:lstStyle>
            <a:lvl1pPr marL="0" indent="0">
              <a:spcBef>
                <a:spcPts val="0"/>
              </a:spcBef>
              <a:buFont typeface="Arial" pitchFamily="34" charset="0"/>
              <a:buNone/>
              <a:defRPr sz="1000"/>
            </a:lvl1pPr>
          </a:lstStyle>
          <a:p>
            <a:r>
              <a:rPr lang="en-US" smtClean="0"/>
              <a:t>Click icon to add picture</a:t>
            </a:r>
            <a:endParaRPr lang="en-GB" dirty="0"/>
          </a:p>
        </p:txBody>
      </p:sp>
      <p:sp>
        <p:nvSpPr>
          <p:cNvPr id="17" name="Rectangle 16"/>
          <p:cNvSpPr/>
          <p:nvPr userDrawn="1"/>
        </p:nvSpPr>
        <p:spPr>
          <a:xfrm>
            <a:off x="0" y="2484000"/>
            <a:ext cx="2952000" cy="11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18" name="Text Placeholder 17"/>
          <p:cNvSpPr>
            <a:spLocks noGrp="1"/>
          </p:cNvSpPr>
          <p:nvPr>
            <p:ph type="body" sz="quarter" idx="10" hasCustomPrompt="1"/>
          </p:nvPr>
        </p:nvSpPr>
        <p:spPr>
          <a:xfrm>
            <a:off x="180000" y="2664000"/>
            <a:ext cx="2592000" cy="765020"/>
          </a:xfrm>
        </p:spPr>
        <p:txBody>
          <a:bodyPr>
            <a:noAutofit/>
          </a:bodyPr>
          <a:lstStyle>
            <a:lvl1pPr marL="0" indent="0">
              <a:lnSpc>
                <a:spcPct val="80000"/>
              </a:lnSpc>
              <a:spcAft>
                <a:spcPts val="0"/>
              </a:spcAft>
              <a:buFont typeface="Arial" pitchFamily="34" charset="0"/>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dirty="0" smtClean="0"/>
              <a:t>Click to edit Master </a:t>
            </a:r>
            <a:br>
              <a:rPr lang="en-US" dirty="0" smtClean="0"/>
            </a:br>
            <a:r>
              <a:rPr lang="en-US" dirty="0" smtClean="0"/>
              <a:t>text styles</a:t>
            </a:r>
            <a:endParaRPr lang="en-GB" dirty="0"/>
          </a:p>
        </p:txBody>
      </p:sp>
      <p:sp>
        <p:nvSpPr>
          <p:cNvPr id="19" name="Picture Placeholder 10"/>
          <p:cNvSpPr>
            <a:spLocks noGrp="1"/>
          </p:cNvSpPr>
          <p:nvPr>
            <p:ph type="pic" sz="quarter" idx="22"/>
          </p:nvPr>
        </p:nvSpPr>
        <p:spPr>
          <a:xfrm>
            <a:off x="3096000" y="3744000"/>
            <a:ext cx="2952000" cy="3114000"/>
          </a:xfrm>
          <a:noFill/>
          <a:ln>
            <a:noFill/>
          </a:ln>
        </p:spPr>
        <p:txBody>
          <a:bodyPr lIns="270000" tIns="270000" rIns="270000" bIns="270000">
            <a:normAutofit/>
          </a:bodyPr>
          <a:lstStyle>
            <a:lvl1pPr marL="0" indent="0">
              <a:spcBef>
                <a:spcPts val="0"/>
              </a:spcBef>
              <a:buFont typeface="Arial" pitchFamily="34" charset="0"/>
              <a:buNone/>
              <a:defRPr sz="1000"/>
            </a:lvl1pPr>
          </a:lstStyle>
          <a:p>
            <a:r>
              <a:rPr lang="en-US" smtClean="0"/>
              <a:t>Click icon to add picture</a:t>
            </a:r>
            <a:endParaRPr lang="en-GB"/>
          </a:p>
        </p:txBody>
      </p:sp>
      <p:sp>
        <p:nvSpPr>
          <p:cNvPr id="20" name="Rectangle 19"/>
          <p:cNvSpPr/>
          <p:nvPr userDrawn="1"/>
        </p:nvSpPr>
        <p:spPr>
          <a:xfrm>
            <a:off x="3096000" y="2484000"/>
            <a:ext cx="2952000" cy="11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21" name="Text Placeholder 17"/>
          <p:cNvSpPr>
            <a:spLocks noGrp="1"/>
          </p:cNvSpPr>
          <p:nvPr>
            <p:ph type="body" sz="quarter" idx="23" hasCustomPrompt="1"/>
          </p:nvPr>
        </p:nvSpPr>
        <p:spPr>
          <a:xfrm>
            <a:off x="3276000" y="2664000"/>
            <a:ext cx="2592000" cy="765020"/>
          </a:xfrm>
        </p:spPr>
        <p:txBody>
          <a:bodyPr>
            <a:noAutofit/>
          </a:bodyPr>
          <a:lstStyle>
            <a:lvl1pPr marL="0" indent="0">
              <a:lnSpc>
                <a:spcPct val="80000"/>
              </a:lnSpc>
              <a:spcAft>
                <a:spcPts val="0"/>
              </a:spcAft>
              <a:buFont typeface="Arial" pitchFamily="34" charset="0"/>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dirty="0" smtClean="0"/>
              <a:t>Click to edit Master </a:t>
            </a:r>
            <a:br>
              <a:rPr lang="en-US" dirty="0" smtClean="0"/>
            </a:br>
            <a:r>
              <a:rPr lang="en-US" dirty="0" smtClean="0"/>
              <a:t>text styles</a:t>
            </a:r>
            <a:endParaRPr lang="en-GB" dirty="0"/>
          </a:p>
        </p:txBody>
      </p:sp>
      <p:sp>
        <p:nvSpPr>
          <p:cNvPr id="22" name="Picture Placeholder 10"/>
          <p:cNvSpPr>
            <a:spLocks noGrp="1"/>
          </p:cNvSpPr>
          <p:nvPr>
            <p:ph type="pic" sz="quarter" idx="24"/>
          </p:nvPr>
        </p:nvSpPr>
        <p:spPr>
          <a:xfrm>
            <a:off x="6192000" y="3744000"/>
            <a:ext cx="2952000" cy="3114000"/>
          </a:xfrm>
          <a:noFill/>
          <a:ln>
            <a:noFill/>
          </a:ln>
        </p:spPr>
        <p:txBody>
          <a:bodyPr lIns="270000" tIns="270000" rIns="270000" bIns="270000">
            <a:normAutofit/>
          </a:bodyPr>
          <a:lstStyle>
            <a:lvl1pPr marL="0" indent="0">
              <a:spcBef>
                <a:spcPts val="0"/>
              </a:spcBef>
              <a:buFont typeface="Arial" pitchFamily="34" charset="0"/>
              <a:buNone/>
              <a:defRPr sz="1000"/>
            </a:lvl1pPr>
          </a:lstStyle>
          <a:p>
            <a:r>
              <a:rPr lang="en-US" smtClean="0"/>
              <a:t>Click icon to add picture</a:t>
            </a:r>
            <a:endParaRPr lang="en-GB"/>
          </a:p>
        </p:txBody>
      </p:sp>
      <p:sp>
        <p:nvSpPr>
          <p:cNvPr id="23" name="Rectangle 22"/>
          <p:cNvSpPr/>
          <p:nvPr userDrawn="1"/>
        </p:nvSpPr>
        <p:spPr>
          <a:xfrm>
            <a:off x="6192000" y="2484000"/>
            <a:ext cx="2952000" cy="11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24" name="Text Placeholder 17"/>
          <p:cNvSpPr>
            <a:spLocks noGrp="1"/>
          </p:cNvSpPr>
          <p:nvPr>
            <p:ph type="body" sz="quarter" idx="25" hasCustomPrompt="1"/>
          </p:nvPr>
        </p:nvSpPr>
        <p:spPr>
          <a:xfrm>
            <a:off x="6372000" y="2664000"/>
            <a:ext cx="2592000" cy="765020"/>
          </a:xfrm>
        </p:spPr>
        <p:txBody>
          <a:bodyPr>
            <a:noAutofit/>
          </a:bodyPr>
          <a:lstStyle>
            <a:lvl1pPr marL="0" indent="0">
              <a:lnSpc>
                <a:spcPct val="80000"/>
              </a:lnSpc>
              <a:spcAft>
                <a:spcPts val="0"/>
              </a:spcAft>
              <a:buFont typeface="Arial" pitchFamily="34" charset="0"/>
              <a:buNone/>
              <a:defRPr sz="22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dirty="0" smtClean="0"/>
              <a:t>Click to edit Master </a:t>
            </a:r>
            <a:br>
              <a:rPr lang="en-US" dirty="0" smtClean="0"/>
            </a:br>
            <a:r>
              <a:rPr lang="en-US" dirty="0" smtClean="0"/>
              <a:t>text styles</a:t>
            </a:r>
            <a:endParaRPr lang="en-GB" dirty="0"/>
          </a:p>
        </p:txBody>
      </p:sp>
      <p:pic>
        <p:nvPicPr>
          <p:cNvPr id="32" name="Picture 31"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
        <p:nvSpPr>
          <p:cNvPr id="34" name="TextBox 33"/>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000000"/>
                </a:solidFill>
                <a:effectLst/>
                <a:uLnTx/>
                <a:uFillTx/>
                <a:latin typeface="Arial"/>
                <a:ea typeface="+mn-ea"/>
                <a:cs typeface="+mn-cs"/>
              </a:rPr>
              <a:t>© Lloyd’s</a:t>
            </a:r>
            <a:endParaRPr kumimoji="0" lang="en-GB" sz="600" b="0" i="0" u="none" strike="noStrike" kern="0" cap="none" spc="0" normalizeH="0" baseline="0" noProof="0" dirty="0">
              <a:ln>
                <a:noFill/>
              </a:ln>
              <a:solidFill>
                <a:srgbClr val="000000"/>
              </a:solidFill>
              <a:effectLst/>
              <a:uLnTx/>
              <a:uFillTx/>
            </a:endParaRPr>
          </a:p>
        </p:txBody>
      </p:sp>
      <p:sp>
        <p:nvSpPr>
          <p:cNvPr id="35" name="TextBox 34"/>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274023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icture">
    <p:spTree>
      <p:nvGrpSpPr>
        <p:cNvPr id="1" name=""/>
        <p:cNvGrpSpPr/>
        <p:nvPr/>
      </p:nvGrpSpPr>
      <p:grpSpPr>
        <a:xfrm>
          <a:off x="0" y="0"/>
          <a:ext cx="0" cy="0"/>
          <a:chOff x="0" y="0"/>
          <a:chExt cx="0" cy="0"/>
        </a:xfrm>
      </p:grpSpPr>
      <p:sp>
        <p:nvSpPr>
          <p:cNvPr id="9" name="Rectangle 8"/>
          <p:cNvSpPr/>
          <p:nvPr userDrawn="1"/>
        </p:nvSpPr>
        <p:spPr>
          <a:xfrm>
            <a:off x="0" y="0"/>
            <a:ext cx="6876000" cy="424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go here &gt;</a:t>
            </a:r>
            <a:endParaRPr lang="en-GB" dirty="0"/>
          </a:p>
        </p:txBody>
      </p:sp>
      <p:sp>
        <p:nvSpPr>
          <p:cNvPr id="7" name="Rectangle 6"/>
          <p:cNvSpPr/>
          <p:nvPr userDrawn="1"/>
        </p:nvSpPr>
        <p:spPr>
          <a:xfrm>
            <a:off x="7020000" y="0"/>
            <a:ext cx="212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49" y="0"/>
            <a:ext cx="1078903" cy="432780"/>
          </a:xfrm>
          <a:prstGeom prst="rect">
            <a:avLst/>
          </a:prstGeom>
        </p:spPr>
      </p:pic>
      <p:sp>
        <p:nvSpPr>
          <p:cNvPr id="10" name="Rectangle 9"/>
          <p:cNvSpPr/>
          <p:nvPr userDrawn="1"/>
        </p:nvSpPr>
        <p:spPr>
          <a:xfrm>
            <a:off x="0" y="4392000"/>
            <a:ext cx="6876000" cy="246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60000" y="4581128"/>
            <a:ext cx="6120000" cy="890960"/>
          </a:xfrm>
          <a:solidFill>
            <a:schemeClr val="tx1"/>
          </a:solidFill>
        </p:spPr>
        <p:txBody>
          <a:bodyPr anchor="b" anchorCtr="0">
            <a:normAutofit/>
          </a:bodyPr>
          <a:lstStyle>
            <a:lvl1pPr>
              <a:lnSpc>
                <a:spcPct val="80000"/>
              </a:lnSpc>
              <a:defRPr sz="32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60000" y="5544000"/>
            <a:ext cx="6120000" cy="720000"/>
          </a:xfrm>
          <a:solidFill>
            <a:schemeClr val="tx1"/>
          </a:solidFill>
        </p:spPr>
        <p:txBody>
          <a:bodyPr>
            <a:normAutofit/>
          </a:bodyPr>
          <a:lstStyle>
            <a:lvl1pPr marL="0" indent="0" algn="l">
              <a:lnSpc>
                <a:spcPct val="90000"/>
              </a:lnSpc>
              <a:spcBef>
                <a:spcPts val="0"/>
              </a:spcBef>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GB" dirty="0"/>
          </a:p>
        </p:txBody>
      </p:sp>
      <p:sp>
        <p:nvSpPr>
          <p:cNvPr id="4" name="Date Placeholder 3"/>
          <p:cNvSpPr>
            <a:spLocks noGrp="1"/>
          </p:cNvSpPr>
          <p:nvPr>
            <p:ph type="dt" sz="half" idx="10"/>
          </p:nvPr>
        </p:nvSpPr>
        <p:spPr>
          <a:xfrm>
            <a:off x="360000" y="6300000"/>
            <a:ext cx="2160000" cy="297352"/>
          </a:xfrm>
          <a:prstGeom prst="rect">
            <a:avLst/>
          </a:prstGeom>
          <a:solidFill>
            <a:schemeClr val="tx1"/>
          </a:solidFill>
        </p:spPr>
        <p:txBody>
          <a:bodyPr/>
          <a:lstStyle>
            <a:lvl1pPr algn="l">
              <a:defRPr sz="1600">
                <a:solidFill>
                  <a:schemeClr val="bg1"/>
                </a:solidFill>
                <a:latin typeface="Arial"/>
              </a:defRPr>
            </a:lvl1pPr>
          </a:lstStyle>
          <a:p>
            <a:endParaRPr lang="en-GB" dirty="0"/>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938"/>
            <a:ext cx="6876000" cy="4239944"/>
          </a:xfrm>
          <a:prstGeom prst="rect">
            <a:avLst/>
          </a:prstGeom>
        </p:spPr>
      </p:pic>
      <p:sp>
        <p:nvSpPr>
          <p:cNvPr id="16" name="TextBox 15"/>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7" name="TextBox 16"/>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8033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icture with Caption">
    <p:spTree>
      <p:nvGrpSpPr>
        <p:cNvPr id="1" name=""/>
        <p:cNvGrpSpPr/>
        <p:nvPr/>
      </p:nvGrpSpPr>
      <p:grpSpPr>
        <a:xfrm>
          <a:off x="0" y="0"/>
          <a:ext cx="0" cy="0"/>
          <a:chOff x="0" y="0"/>
          <a:chExt cx="0" cy="0"/>
        </a:xfrm>
      </p:grpSpPr>
      <p:sp>
        <p:nvSpPr>
          <p:cNvPr id="4" name="Rectangle 3"/>
          <p:cNvSpPr/>
          <p:nvPr userDrawn="1"/>
        </p:nvSpPr>
        <p:spPr>
          <a:xfrm>
            <a:off x="0" y="7938"/>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itchFamily="34" charset="0"/>
              <a:buNone/>
            </a:pPr>
            <a:endParaRPr lang="en-GB"/>
          </a:p>
        </p:txBody>
      </p:sp>
      <p:sp>
        <p:nvSpPr>
          <p:cNvPr id="14" name="Picture Placeholder 10"/>
          <p:cNvSpPr>
            <a:spLocks noGrp="1"/>
          </p:cNvSpPr>
          <p:nvPr>
            <p:ph type="pic" sz="quarter" idx="13"/>
          </p:nvPr>
        </p:nvSpPr>
        <p:spPr>
          <a:xfrm>
            <a:off x="0" y="0"/>
            <a:ext cx="9144000" cy="6858000"/>
          </a:xfrm>
          <a:no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
        <p:nvSpPr>
          <p:cNvPr id="18" name="Text Placeholder 17"/>
          <p:cNvSpPr>
            <a:spLocks noGrp="1"/>
          </p:cNvSpPr>
          <p:nvPr>
            <p:ph type="body" sz="quarter" idx="10"/>
          </p:nvPr>
        </p:nvSpPr>
        <p:spPr>
          <a:xfrm>
            <a:off x="0" y="4818701"/>
            <a:ext cx="9144000" cy="965013"/>
          </a:xfrm>
          <a:solidFill>
            <a:schemeClr val="accent1"/>
          </a:solidFill>
        </p:spPr>
        <p:txBody>
          <a:bodyPr lIns="180000" tIns="270000" rIns="180000" bIns="180000" anchor="ctr" anchorCtr="0">
            <a:spAutoFit/>
          </a:bodyPr>
          <a:lstStyle>
            <a:lvl1pPr marL="0" indent="0">
              <a:lnSpc>
                <a:spcPct val="80000"/>
              </a:lnSpc>
              <a:buNone/>
              <a:defRPr sz="4000">
                <a:solidFill>
                  <a:schemeClr val="bg1"/>
                </a:solidFill>
                <a:latin typeface="Arial"/>
              </a:defRPr>
            </a:lvl1pPr>
            <a:lvl2pPr>
              <a:defRPr>
                <a:solidFill>
                  <a:schemeClr val="bg1"/>
                </a:solidFill>
                <a:latin typeface="Sansa Lloyds" pitchFamily="2" charset="0"/>
              </a:defRPr>
            </a:lvl2pPr>
            <a:lvl3pPr>
              <a:defRPr>
                <a:solidFill>
                  <a:schemeClr val="bg1"/>
                </a:solidFill>
                <a:latin typeface="Sansa Lloyds" pitchFamily="2" charset="0"/>
              </a:defRPr>
            </a:lvl3pPr>
            <a:lvl4pPr>
              <a:defRPr>
                <a:solidFill>
                  <a:schemeClr val="bg1"/>
                </a:solidFill>
                <a:latin typeface="Sansa Lloyds" pitchFamily="2" charset="0"/>
              </a:defRPr>
            </a:lvl4pPr>
            <a:lvl5pPr>
              <a:defRPr>
                <a:solidFill>
                  <a:schemeClr val="bg1"/>
                </a:solidFill>
                <a:latin typeface="Sansa Lloyds" pitchFamily="2" charset="0"/>
              </a:defRPr>
            </a:lvl5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50" y="8620"/>
            <a:ext cx="1078903" cy="432780"/>
          </a:xfrm>
          <a:prstGeom prst="rect">
            <a:avLst/>
          </a:prstGeom>
        </p:spPr>
      </p:pic>
      <p:sp>
        <p:nvSpPr>
          <p:cNvPr id="10" name="TextBox 9"/>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000000"/>
                </a:solidFill>
                <a:effectLst/>
                <a:uLnTx/>
                <a:uFillTx/>
                <a:latin typeface="Arial"/>
                <a:ea typeface="+mn-ea"/>
                <a:cs typeface="+mn-cs"/>
              </a:rPr>
              <a:t>© Lloyd’s</a:t>
            </a:r>
            <a:endParaRPr kumimoji="0" lang="en-GB" sz="600" b="0" i="0" u="none" strike="noStrike" kern="0" cap="none" spc="0" normalizeH="0" baseline="0" noProof="0" dirty="0">
              <a:ln>
                <a:noFill/>
              </a:ln>
              <a:solidFill>
                <a:srgbClr val="000000"/>
              </a:solidFill>
              <a:effectLst/>
              <a:uLnTx/>
              <a:uFillTx/>
            </a:endParaRPr>
          </a:p>
        </p:txBody>
      </p:sp>
      <p:sp>
        <p:nvSpPr>
          <p:cNvPr id="11" name="TextBox 10"/>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2203824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Picture with Heading Left">
    <p:spTree>
      <p:nvGrpSpPr>
        <p:cNvPr id="1" name=""/>
        <p:cNvGrpSpPr/>
        <p:nvPr/>
      </p:nvGrpSpPr>
      <p:grpSpPr>
        <a:xfrm>
          <a:off x="0" y="0"/>
          <a:ext cx="0" cy="0"/>
          <a:chOff x="0" y="0"/>
          <a:chExt cx="0" cy="0"/>
        </a:xfrm>
      </p:grpSpPr>
      <p:sp>
        <p:nvSpPr>
          <p:cNvPr id="10" name="Rectangle 9"/>
          <p:cNvSpPr/>
          <p:nvPr userDrawn="1"/>
        </p:nvSpPr>
        <p:spPr>
          <a:xfrm>
            <a:off x="0" y="0"/>
            <a:ext cx="356388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80000" y="1800000"/>
            <a:ext cx="3204000" cy="3960000"/>
          </a:xfrm>
        </p:spPr>
        <p:txBody>
          <a:bodyPr anchor="b" anchorCtr="0">
            <a:normAutofit/>
          </a:bodyPr>
          <a:lstStyle>
            <a:lvl1pPr>
              <a:lnSpc>
                <a:spcPct val="80000"/>
              </a:lnSpc>
              <a:defRPr sz="4000"/>
            </a:lvl1pPr>
          </a:lstStyle>
          <a:p>
            <a:r>
              <a:rPr lang="en-US" smtClean="0"/>
              <a:t>Click to edit Master title style</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50" y="8620"/>
            <a:ext cx="1078903" cy="432780"/>
          </a:xfrm>
          <a:prstGeom prst="rect">
            <a:avLst/>
          </a:prstGeom>
        </p:spPr>
      </p:pic>
      <p:sp>
        <p:nvSpPr>
          <p:cNvPr id="12" name="Picture Placeholder 10"/>
          <p:cNvSpPr>
            <a:spLocks noGrp="1"/>
          </p:cNvSpPr>
          <p:nvPr>
            <p:ph type="pic" sz="quarter" idx="13"/>
          </p:nvPr>
        </p:nvSpPr>
        <p:spPr>
          <a:xfrm>
            <a:off x="3563888" y="0"/>
            <a:ext cx="5580112" cy="6858000"/>
          </a:xfrm>
          <a:noFill/>
          <a:ln>
            <a:noFill/>
          </a:ln>
        </p:spPr>
        <p:txBody>
          <a:bodyPr lIns="270000" tIns="270000" rIns="270000" bIns="270000">
            <a:normAutofit/>
          </a:bodyPr>
          <a:lstStyle>
            <a:lvl1pPr marL="0" indent="0">
              <a:spcBef>
                <a:spcPts val="0"/>
              </a:spcBef>
              <a:buNone/>
              <a:defRPr sz="1000"/>
            </a:lvl1pPr>
          </a:lstStyle>
          <a:p>
            <a:r>
              <a:rPr lang="en-US" smtClean="0"/>
              <a:t>Click icon to add picture</a:t>
            </a:r>
            <a:endParaRPr lang="en-GB"/>
          </a:p>
        </p:txBody>
      </p:sp>
    </p:spTree>
    <p:extLst>
      <p:ext uri="{BB962C8B-B14F-4D97-AF65-F5344CB8AC3E}">
        <p14:creationId xmlns:p14="http://schemas.microsoft.com/office/powerpoint/2010/main" val="34331983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Two Columns (Stripe)">
    <p:spTree>
      <p:nvGrpSpPr>
        <p:cNvPr id="1" name=""/>
        <p:cNvGrpSpPr/>
        <p:nvPr/>
      </p:nvGrpSpPr>
      <p:grpSpPr>
        <a:xfrm>
          <a:off x="0" y="0"/>
          <a:ext cx="0" cy="0"/>
          <a:chOff x="0" y="0"/>
          <a:chExt cx="0" cy="0"/>
        </a:xfrm>
      </p:grpSpPr>
      <p:sp>
        <p:nvSpPr>
          <p:cNvPr id="2" name="Title 1"/>
          <p:cNvSpPr>
            <a:spLocks noGrp="1"/>
          </p:cNvSpPr>
          <p:nvPr>
            <p:ph type="title"/>
          </p:nvPr>
        </p:nvSpPr>
        <p:spPr>
          <a:xfrm>
            <a:off x="450000" y="332656"/>
            <a:ext cx="7470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450000" y="1259999"/>
            <a:ext cx="3600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idx="13"/>
          </p:nvPr>
        </p:nvSpPr>
        <p:spPr>
          <a:xfrm>
            <a:off x="4320000" y="1259999"/>
            <a:ext cx="3600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8" name="Picture 17"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34801328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Two Columns (Stripe 2)">
    <p:spTree>
      <p:nvGrpSpPr>
        <p:cNvPr id="1" name=""/>
        <p:cNvGrpSpPr/>
        <p:nvPr/>
      </p:nvGrpSpPr>
      <p:grpSpPr>
        <a:xfrm>
          <a:off x="0" y="0"/>
          <a:ext cx="0" cy="0"/>
          <a:chOff x="0" y="0"/>
          <a:chExt cx="0" cy="0"/>
        </a:xfrm>
      </p:grpSpPr>
      <p:sp>
        <p:nvSpPr>
          <p:cNvPr id="2" name="Title 1"/>
          <p:cNvSpPr>
            <a:spLocks noGrp="1"/>
          </p:cNvSpPr>
          <p:nvPr>
            <p:ph type="title"/>
          </p:nvPr>
        </p:nvSpPr>
        <p:spPr>
          <a:xfrm>
            <a:off x="450000" y="332656"/>
            <a:ext cx="7470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450000" y="1259999"/>
            <a:ext cx="3600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idx="13"/>
          </p:nvPr>
        </p:nvSpPr>
        <p:spPr>
          <a:xfrm>
            <a:off x="4320000" y="1259999"/>
            <a:ext cx="3600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6" name="Picture 15"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21700852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Two Columns (No Stripe)">
    <p:spTree>
      <p:nvGrpSpPr>
        <p:cNvPr id="1" name=""/>
        <p:cNvGrpSpPr/>
        <p:nvPr/>
      </p:nvGrpSpPr>
      <p:grpSpPr>
        <a:xfrm>
          <a:off x="0" y="0"/>
          <a:ext cx="0" cy="0"/>
          <a:chOff x="0" y="0"/>
          <a:chExt cx="0" cy="0"/>
        </a:xfrm>
      </p:grpSpPr>
      <p:sp>
        <p:nvSpPr>
          <p:cNvPr id="2" name="Title 1"/>
          <p:cNvSpPr>
            <a:spLocks noGrp="1"/>
          </p:cNvSpPr>
          <p:nvPr>
            <p:ph type="title"/>
          </p:nvPr>
        </p:nvSpPr>
        <p:spPr>
          <a:xfrm>
            <a:off x="450000" y="332656"/>
            <a:ext cx="8334000" cy="792000"/>
          </a:xfrm>
        </p:spPr>
        <p:txBody>
          <a:bodyPr>
            <a:normAutofit/>
          </a:bodyPr>
          <a:lstStyle>
            <a:lvl1pPr>
              <a:lnSpc>
                <a:spcPct val="80000"/>
              </a:lnSpc>
              <a:defRPr sz="3000">
                <a:solidFill>
                  <a:schemeClr val="tx2"/>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450000" y="1259999"/>
            <a:ext cx="4032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idx="13"/>
          </p:nvPr>
        </p:nvSpPr>
        <p:spPr>
          <a:xfrm>
            <a:off x="4752000" y="1259999"/>
            <a:ext cx="4032000" cy="493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27007667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rms of Lloyd's (Blac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2856160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rms of Lloyd's (Colou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5627" y="2743255"/>
            <a:ext cx="1286150" cy="1408060"/>
          </a:xfrm>
          <a:prstGeom prst="rect">
            <a:avLst/>
          </a:prstGeom>
        </p:spPr>
      </p:pic>
    </p:spTree>
    <p:extLst>
      <p:ext uri="{BB962C8B-B14F-4D97-AF65-F5344CB8AC3E}">
        <p14:creationId xmlns:p14="http://schemas.microsoft.com/office/powerpoint/2010/main" val="1323952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rms of Lloyd's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45627" y="2743255"/>
            <a:ext cx="1286150" cy="1408060"/>
          </a:xfrm>
          <a:prstGeom prst="rect">
            <a:avLst/>
          </a:prstGeom>
        </p:spPr>
      </p:pic>
    </p:spTree>
    <p:extLst>
      <p:ext uri="{BB962C8B-B14F-4D97-AF65-F5344CB8AC3E}">
        <p14:creationId xmlns:p14="http://schemas.microsoft.com/office/powerpoint/2010/main" val="287193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Multiple Pictures">
    <p:spTree>
      <p:nvGrpSpPr>
        <p:cNvPr id="1" name=""/>
        <p:cNvGrpSpPr/>
        <p:nvPr/>
      </p:nvGrpSpPr>
      <p:grpSpPr>
        <a:xfrm>
          <a:off x="0" y="0"/>
          <a:ext cx="0" cy="0"/>
          <a:chOff x="0" y="0"/>
          <a:chExt cx="0" cy="0"/>
        </a:xfrm>
      </p:grpSpPr>
      <p:sp>
        <p:nvSpPr>
          <p:cNvPr id="12" name="Rectangle 11"/>
          <p:cNvSpPr/>
          <p:nvPr userDrawn="1"/>
        </p:nvSpPr>
        <p:spPr>
          <a:xfrm>
            <a:off x="0" y="0"/>
            <a:ext cx="4356000" cy="424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&lt; Picture to go here &gt;</a:t>
            </a:r>
          </a:p>
        </p:txBody>
      </p:sp>
      <p:sp>
        <p:nvSpPr>
          <p:cNvPr id="14" name="Rectangle 13"/>
          <p:cNvSpPr/>
          <p:nvPr userDrawn="1"/>
        </p:nvSpPr>
        <p:spPr>
          <a:xfrm>
            <a:off x="4500000" y="0"/>
            <a:ext cx="2376000" cy="424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go here &gt;</a:t>
            </a:r>
            <a:endParaRPr lang="en-GB" dirty="0"/>
          </a:p>
        </p:txBody>
      </p:sp>
      <p:sp>
        <p:nvSpPr>
          <p:cNvPr id="7" name="Rectangle 6"/>
          <p:cNvSpPr/>
          <p:nvPr userDrawn="1"/>
        </p:nvSpPr>
        <p:spPr>
          <a:xfrm>
            <a:off x="7020000" y="0"/>
            <a:ext cx="212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a:t>
            </a:r>
            <a:br>
              <a:rPr lang="en-GB" dirty="0" smtClean="0"/>
            </a:br>
            <a:r>
              <a:rPr lang="en-GB" dirty="0" smtClean="0"/>
              <a:t>go here &gt;</a:t>
            </a:r>
            <a:endParaRPr lang="en-GB"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356000" cy="4239944"/>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00000" y="0"/>
            <a:ext cx="2375999" cy="4248000"/>
          </a:xfrm>
          <a:prstGeom prst="rect">
            <a:avLst/>
          </a:prstGeom>
        </p:spPr>
      </p:pic>
      <p:pic>
        <p:nvPicPr>
          <p:cNvPr id="18" name="Picture 1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023189" y="0"/>
            <a:ext cx="2123998" cy="6864563"/>
          </a:xfrm>
          <a:prstGeom prst="rect">
            <a:avLst/>
          </a:prstGeom>
        </p:spPr>
      </p:pic>
      <p:sp>
        <p:nvSpPr>
          <p:cNvPr id="10" name="Rectangle 9"/>
          <p:cNvSpPr/>
          <p:nvPr userDrawn="1"/>
        </p:nvSpPr>
        <p:spPr>
          <a:xfrm>
            <a:off x="0" y="4392000"/>
            <a:ext cx="6876000" cy="24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60000" y="4680000"/>
            <a:ext cx="6120000" cy="1908000"/>
          </a:xfrm>
        </p:spPr>
        <p:txBody>
          <a:bodyPr anchor="t" anchorCtr="0">
            <a:normAutofit/>
          </a:bodyPr>
          <a:lstStyle>
            <a:lvl1pPr>
              <a:lnSpc>
                <a:spcPct val="80000"/>
              </a:lnSpc>
              <a:defRPr sz="3600"/>
            </a:lvl1pPr>
          </a:lstStyle>
          <a:p>
            <a:r>
              <a:rPr lang="en-US" smtClean="0"/>
              <a:t>Click to edit Master title style</a:t>
            </a:r>
            <a:endParaRPr lang="en-GB" dirty="0"/>
          </a:p>
        </p:txBody>
      </p:sp>
      <p:pic>
        <p:nvPicPr>
          <p:cNvPr id="17" name="Picture 1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542550" y="0"/>
            <a:ext cx="1078903" cy="432780"/>
          </a:xfrm>
          <a:prstGeom prst="rect">
            <a:avLst/>
          </a:prstGeom>
        </p:spPr>
      </p:pic>
      <p:sp>
        <p:nvSpPr>
          <p:cNvPr id="21" name="TextBox 20"/>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22" name="TextBox 21"/>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244986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One Picture">
    <p:spTree>
      <p:nvGrpSpPr>
        <p:cNvPr id="1" name=""/>
        <p:cNvGrpSpPr/>
        <p:nvPr/>
      </p:nvGrpSpPr>
      <p:grpSpPr>
        <a:xfrm>
          <a:off x="0" y="0"/>
          <a:ext cx="0" cy="0"/>
          <a:chOff x="0" y="0"/>
          <a:chExt cx="0" cy="0"/>
        </a:xfrm>
      </p:grpSpPr>
      <p:sp>
        <p:nvSpPr>
          <p:cNvPr id="6" name="Rectangle 5"/>
          <p:cNvSpPr/>
          <p:nvPr userDrawn="1"/>
        </p:nvSpPr>
        <p:spPr>
          <a:xfrm>
            <a:off x="7020000" y="0"/>
            <a:ext cx="212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a:t>
            </a:r>
            <a:br>
              <a:rPr lang="en-GB" dirty="0" smtClean="0"/>
            </a:br>
            <a:r>
              <a:rPr lang="en-GB" dirty="0" smtClean="0"/>
              <a:t>go here &gt;</a:t>
            </a:r>
            <a:endParaRPr lang="en-GB" dirty="0"/>
          </a:p>
        </p:txBody>
      </p:sp>
      <p:sp>
        <p:nvSpPr>
          <p:cNvPr id="10" name="Rectangle 9"/>
          <p:cNvSpPr/>
          <p:nvPr userDrawn="1"/>
        </p:nvSpPr>
        <p:spPr>
          <a:xfrm>
            <a:off x="0" y="0"/>
            <a:ext cx="68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60000" y="3060000"/>
            <a:ext cx="5760000" cy="3420000"/>
          </a:xfrm>
        </p:spPr>
        <p:txBody>
          <a:bodyPr anchor="t" anchorCtr="0">
            <a:normAutofit/>
          </a:bodyPr>
          <a:lstStyle>
            <a:lvl1pPr>
              <a:lnSpc>
                <a:spcPct val="80000"/>
              </a:lnSpc>
              <a:defRPr sz="4000"/>
            </a:lvl1pPr>
          </a:lstStyle>
          <a:p>
            <a:r>
              <a:rPr lang="en-US" smtClean="0"/>
              <a:t>Click to edit Master title style</a:t>
            </a:r>
            <a:endParaRPr lang="en-GB" dirty="0"/>
          </a:p>
        </p:txBody>
      </p:sp>
      <p:sp>
        <p:nvSpPr>
          <p:cNvPr id="9" name="Slide Number Placeholder 5"/>
          <p:cNvSpPr>
            <a:spLocks noGrp="1"/>
          </p:cNvSpPr>
          <p:nvPr>
            <p:ph type="sldNum" sz="quarter" idx="12"/>
          </p:nvPr>
        </p:nvSpPr>
        <p:spPr>
          <a:xfrm>
            <a:off x="360000" y="332656"/>
            <a:ext cx="4140000" cy="1476164"/>
          </a:xfrm>
          <a:prstGeom prst="rect">
            <a:avLst/>
          </a:prstGeom>
        </p:spPr>
        <p:txBody>
          <a:bodyPr/>
          <a:lstStyle>
            <a:lvl1pPr>
              <a:defRPr sz="13500" spc="0" baseline="0">
                <a:solidFill>
                  <a:schemeClr val="bg1"/>
                </a:solidFill>
                <a:latin typeface="Arial"/>
              </a:defRPr>
            </a:lvl1pPr>
          </a:lstStyle>
          <a:p>
            <a:fld id="{D362B1E5-3FBE-4735-A80E-5AD3E54121DA}" type="slidenum">
              <a:rPr lang="en-GB" smtClean="0"/>
              <a:pPr/>
              <a:t>‹#›</a:t>
            </a:fld>
            <a:endParaRPr lang="en-GB"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0000" y="0"/>
            <a:ext cx="2123998" cy="686456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42550" y="0"/>
            <a:ext cx="1078903" cy="432780"/>
          </a:xfrm>
          <a:prstGeom prst="rect">
            <a:avLst/>
          </a:prstGeom>
        </p:spPr>
      </p:pic>
      <p:sp>
        <p:nvSpPr>
          <p:cNvPr id="15" name="TextBox 14"/>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6" name="TextBox 15"/>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680110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60000" y="332656"/>
            <a:ext cx="8424000" cy="6183348"/>
          </a:xfrm>
        </p:spPr>
        <p:txBody>
          <a:bodyPr anchor="ctr" anchorCtr="0">
            <a:normAutofit/>
          </a:bodyPr>
          <a:lstStyle>
            <a:lvl1pPr>
              <a:lnSpc>
                <a:spcPct val="80000"/>
              </a:lnSpc>
              <a:defRPr sz="10000"/>
            </a:lvl1pPr>
          </a:lstStyle>
          <a:p>
            <a:r>
              <a:rPr lang="en-US" smtClean="0"/>
              <a:t>Click to edit Master 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50" y="0"/>
            <a:ext cx="1078903" cy="432780"/>
          </a:xfrm>
          <a:prstGeom prst="rect">
            <a:avLst/>
          </a:prstGeom>
        </p:spPr>
      </p:pic>
      <p:sp>
        <p:nvSpPr>
          <p:cNvPr id="12" name="TextBox 11"/>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3" name="TextBox 12"/>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0578846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Slide with One Picture">
    <p:spTree>
      <p:nvGrpSpPr>
        <p:cNvPr id="1" name=""/>
        <p:cNvGrpSpPr/>
        <p:nvPr/>
      </p:nvGrpSpPr>
      <p:grpSpPr>
        <a:xfrm>
          <a:off x="0" y="0"/>
          <a:ext cx="0" cy="0"/>
          <a:chOff x="0" y="0"/>
          <a:chExt cx="0" cy="0"/>
        </a:xfrm>
      </p:grpSpPr>
      <p:sp>
        <p:nvSpPr>
          <p:cNvPr id="10" name="Rectangle 9"/>
          <p:cNvSpPr/>
          <p:nvPr userDrawn="1"/>
        </p:nvSpPr>
        <p:spPr>
          <a:xfrm>
            <a:off x="0" y="0"/>
            <a:ext cx="68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ctrTitle"/>
          </p:nvPr>
        </p:nvSpPr>
        <p:spPr>
          <a:xfrm>
            <a:off x="360000" y="332656"/>
            <a:ext cx="6156000" cy="6183348"/>
          </a:xfrm>
        </p:spPr>
        <p:txBody>
          <a:bodyPr anchor="ctr" anchorCtr="0">
            <a:normAutofit/>
          </a:bodyPr>
          <a:lstStyle>
            <a:lvl1pPr>
              <a:lnSpc>
                <a:spcPct val="80000"/>
              </a:lnSpc>
              <a:defRPr sz="10000"/>
            </a:lvl1pPr>
          </a:lstStyle>
          <a:p>
            <a:r>
              <a:rPr lang="en-US" smtClean="0"/>
              <a:t>Click to edit Master title style</a:t>
            </a:r>
            <a:endParaRPr lang="en-GB" dirty="0"/>
          </a:p>
        </p:txBody>
      </p:sp>
      <p:sp>
        <p:nvSpPr>
          <p:cNvPr id="5" name="Rectangle 4"/>
          <p:cNvSpPr/>
          <p:nvPr userDrawn="1"/>
        </p:nvSpPr>
        <p:spPr>
          <a:xfrm>
            <a:off x="7020000" y="0"/>
            <a:ext cx="212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a:t>
            </a:r>
            <a:br>
              <a:rPr lang="en-GB" dirty="0" smtClean="0"/>
            </a:br>
            <a:r>
              <a:rPr lang="en-GB" dirty="0" smtClean="0"/>
              <a:t>go here &gt;</a:t>
            </a:r>
            <a:endParaRPr lang="en-GB"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20000" y="0"/>
            <a:ext cx="2123998" cy="686456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42550" y="0"/>
            <a:ext cx="1078903" cy="432780"/>
          </a:xfrm>
          <a:prstGeom prst="rect">
            <a:avLst/>
          </a:prstGeom>
        </p:spPr>
      </p:pic>
      <p:sp>
        <p:nvSpPr>
          <p:cNvPr id="16" name="TextBox 15"/>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7" name="TextBox 16"/>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851506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No Picture">
    <p:spTree>
      <p:nvGrpSpPr>
        <p:cNvPr id="1" name=""/>
        <p:cNvGrpSpPr/>
        <p:nvPr/>
      </p:nvGrpSpPr>
      <p:grpSpPr>
        <a:xfrm>
          <a:off x="0" y="0"/>
          <a:ext cx="0" cy="0"/>
          <a:chOff x="0" y="0"/>
          <a:chExt cx="0" cy="0"/>
        </a:xfrm>
      </p:grpSpPr>
      <p:sp>
        <p:nvSpPr>
          <p:cNvPr id="7" name="Rectangle 6"/>
          <p:cNvSpPr/>
          <p:nvPr userDrawn="1"/>
        </p:nvSpPr>
        <p:spPr>
          <a:xfrm>
            <a:off x="7020000" y="0"/>
            <a:ext cx="212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360000" y="3060000"/>
            <a:ext cx="5760000" cy="3420000"/>
          </a:xfrm>
        </p:spPr>
        <p:txBody>
          <a:bodyPr anchor="t" anchorCtr="0">
            <a:normAutofit/>
          </a:bodyPr>
          <a:lstStyle>
            <a:lvl1pPr>
              <a:lnSpc>
                <a:spcPct val="80000"/>
              </a:lnSpc>
              <a:defRPr sz="4000">
                <a:solidFill>
                  <a:schemeClr val="tx2"/>
                </a:solidFill>
              </a:defRPr>
            </a:lvl1pPr>
          </a:lstStyle>
          <a:p>
            <a:r>
              <a:rPr lang="en-US" smtClean="0"/>
              <a:t>Click to edit Master title style</a:t>
            </a:r>
            <a:endParaRPr lang="en-GB" dirty="0"/>
          </a:p>
        </p:txBody>
      </p:sp>
      <p:sp>
        <p:nvSpPr>
          <p:cNvPr id="9" name="Slide Number Placeholder 5"/>
          <p:cNvSpPr>
            <a:spLocks noGrp="1"/>
          </p:cNvSpPr>
          <p:nvPr>
            <p:ph type="sldNum" sz="quarter" idx="12"/>
          </p:nvPr>
        </p:nvSpPr>
        <p:spPr>
          <a:xfrm>
            <a:off x="360000" y="332656"/>
            <a:ext cx="4140000" cy="1476164"/>
          </a:xfrm>
          <a:prstGeom prst="rect">
            <a:avLst/>
          </a:prstGeom>
        </p:spPr>
        <p:txBody>
          <a:bodyPr/>
          <a:lstStyle>
            <a:lvl1pPr>
              <a:defRPr sz="13500" spc="0" baseline="0">
                <a:solidFill>
                  <a:schemeClr val="tx2"/>
                </a:solidFill>
                <a:latin typeface="Arial"/>
              </a:defRPr>
            </a:lvl1pPr>
          </a:lstStyle>
          <a:p>
            <a:fld id="{D362B1E5-3FBE-4735-A80E-5AD3E54121DA}" type="slidenum">
              <a:rPr lang="en-GB" smtClean="0"/>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42550" y="0"/>
            <a:ext cx="1078903" cy="432780"/>
          </a:xfrm>
          <a:prstGeom prst="rect">
            <a:avLst/>
          </a:prstGeom>
        </p:spPr>
      </p:pic>
      <p:sp>
        <p:nvSpPr>
          <p:cNvPr id="12" name="TextBox 11"/>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13" name="TextBox 12"/>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38564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ith Two Pictures">
    <p:spTree>
      <p:nvGrpSpPr>
        <p:cNvPr id="1" name=""/>
        <p:cNvGrpSpPr/>
        <p:nvPr/>
      </p:nvGrpSpPr>
      <p:grpSpPr>
        <a:xfrm>
          <a:off x="0" y="0"/>
          <a:ext cx="0" cy="0"/>
          <a:chOff x="0" y="0"/>
          <a:chExt cx="0" cy="0"/>
        </a:xfrm>
      </p:grpSpPr>
      <p:sp>
        <p:nvSpPr>
          <p:cNvPr id="15" name="Rectangle 14"/>
          <p:cNvSpPr/>
          <p:nvPr userDrawn="1"/>
        </p:nvSpPr>
        <p:spPr>
          <a:xfrm>
            <a:off x="-1" y="0"/>
            <a:ext cx="212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a:t>
            </a:r>
            <a:br>
              <a:rPr lang="en-GB" dirty="0" smtClean="0"/>
            </a:br>
            <a:r>
              <a:rPr lang="en-GB" dirty="0" smtClean="0"/>
              <a:t>go here &gt;</a:t>
            </a:r>
            <a:endParaRPr lang="en-GB" dirty="0"/>
          </a:p>
        </p:txBody>
      </p:sp>
      <p:sp>
        <p:nvSpPr>
          <p:cNvPr id="14" name="Rectangle 13"/>
          <p:cNvSpPr/>
          <p:nvPr userDrawn="1"/>
        </p:nvSpPr>
        <p:spPr>
          <a:xfrm>
            <a:off x="7020000" y="0"/>
            <a:ext cx="212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&lt; Picture to </a:t>
            </a:r>
            <a:br>
              <a:rPr lang="en-GB" dirty="0" smtClean="0"/>
            </a:br>
            <a:r>
              <a:rPr lang="en-GB" dirty="0" smtClean="0"/>
              <a:t>go here &gt;</a:t>
            </a:r>
            <a:endParaRPr lang="en-GB" dirty="0"/>
          </a:p>
        </p:txBody>
      </p:sp>
      <p:sp>
        <p:nvSpPr>
          <p:cNvPr id="8" name="Rectangle 7"/>
          <p:cNvSpPr/>
          <p:nvPr userDrawn="1"/>
        </p:nvSpPr>
        <p:spPr>
          <a:xfrm>
            <a:off x="2268000" y="0"/>
            <a:ext cx="460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574000" y="3060000"/>
            <a:ext cx="3960000" cy="3411028"/>
          </a:xfrm>
        </p:spPr>
        <p:txBody>
          <a:bodyPr anchor="t" anchorCtr="0">
            <a:normAutofit/>
          </a:bodyPr>
          <a:lstStyle>
            <a:lvl1pPr>
              <a:lnSpc>
                <a:spcPct val="80000"/>
              </a:lnSpc>
              <a:defRPr sz="4000"/>
            </a:lvl1pPr>
          </a:lstStyle>
          <a:p>
            <a:r>
              <a:rPr lang="en-US" smtClean="0"/>
              <a:t>Click to edit Master title style</a:t>
            </a:r>
            <a:endParaRPr lang="en-GB" dirty="0"/>
          </a:p>
        </p:txBody>
      </p:sp>
      <p:sp>
        <p:nvSpPr>
          <p:cNvPr id="9" name="Slide Number Placeholder 5"/>
          <p:cNvSpPr>
            <a:spLocks noGrp="1"/>
          </p:cNvSpPr>
          <p:nvPr>
            <p:ph type="sldNum" sz="quarter" idx="12"/>
          </p:nvPr>
        </p:nvSpPr>
        <p:spPr>
          <a:xfrm>
            <a:off x="2574000" y="332656"/>
            <a:ext cx="3960000" cy="1476164"/>
          </a:xfrm>
          <a:prstGeom prst="rect">
            <a:avLst/>
          </a:prstGeom>
        </p:spPr>
        <p:txBody>
          <a:bodyPr/>
          <a:lstStyle>
            <a:lvl1pPr>
              <a:defRPr sz="13500" spc="0" baseline="0">
                <a:solidFill>
                  <a:schemeClr val="bg1"/>
                </a:solidFill>
                <a:latin typeface="Arial"/>
              </a:defRPr>
            </a:lvl1pPr>
          </a:lstStyle>
          <a:p>
            <a:fld id="{D362B1E5-3FBE-4735-A80E-5AD3E54121DA}" type="slidenum">
              <a:rPr lang="en-GB" smtClean="0"/>
              <a:pPr/>
              <a:t>‹#›</a:t>
            </a:fld>
            <a:endParaRPr lang="en-GB"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2123998" cy="6864563"/>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20000" y="0"/>
            <a:ext cx="2123998" cy="6864563"/>
          </a:xfrm>
          <a:prstGeom prst="rect">
            <a:avLst/>
          </a:prstGeom>
        </p:spPr>
      </p:pic>
      <p:sp>
        <p:nvSpPr>
          <p:cNvPr id="20" name="TextBox 19"/>
          <p:cNvSpPr txBox="1"/>
          <p:nvPr userDrawn="1"/>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FFFFFF"/>
                </a:solidFill>
                <a:effectLst/>
                <a:uLnTx/>
                <a:uFillTx/>
                <a:latin typeface="Arial"/>
                <a:ea typeface="+mn-ea"/>
                <a:cs typeface="+mn-cs"/>
              </a:rPr>
              <a:t>© Lloyd’s</a:t>
            </a:r>
            <a:endParaRPr kumimoji="0" lang="en-GB" sz="600" b="0" i="0" u="none" strike="noStrike" kern="0" cap="none" spc="0" normalizeH="0" baseline="0" noProof="0" dirty="0">
              <a:ln>
                <a:noFill/>
              </a:ln>
              <a:solidFill>
                <a:srgbClr val="FFFFFF"/>
              </a:solidFill>
              <a:effectLst/>
              <a:uLnTx/>
              <a:uFillTx/>
            </a:endParaRPr>
          </a:p>
        </p:txBody>
      </p:sp>
      <p:sp>
        <p:nvSpPr>
          <p:cNvPr id="21" name="TextBox 20"/>
          <p:cNvSpPr txBox="1"/>
          <p:nvPr userDrawn="1"/>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FFFFFF"/>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FFFFFF"/>
              </a:solidFill>
              <a:effectLst/>
              <a:uLnTx/>
              <a:uFillTx/>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542549" y="0"/>
            <a:ext cx="1078903" cy="432780"/>
          </a:xfrm>
          <a:prstGeom prst="rect">
            <a:avLst/>
          </a:prstGeom>
        </p:spPr>
      </p:pic>
    </p:spTree>
    <p:extLst>
      <p:ext uri="{BB962C8B-B14F-4D97-AF65-F5344CB8AC3E}">
        <p14:creationId xmlns:p14="http://schemas.microsoft.com/office/powerpoint/2010/main" val="33148877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tripe 1)">
    <p:spTree>
      <p:nvGrpSpPr>
        <p:cNvPr id="1" name=""/>
        <p:cNvGrpSpPr/>
        <p:nvPr/>
      </p:nvGrpSpPr>
      <p:grpSpPr>
        <a:xfrm>
          <a:off x="0" y="0"/>
          <a:ext cx="0" cy="0"/>
          <a:chOff x="0" y="0"/>
          <a:chExt cx="0" cy="0"/>
        </a:xfrm>
      </p:grpSpPr>
      <p:sp>
        <p:nvSpPr>
          <p:cNvPr id="8" name="Rectangle 7"/>
          <p:cNvSpPr/>
          <p:nvPr userDrawn="1"/>
        </p:nvSpPr>
        <p:spPr>
          <a:xfrm>
            <a:off x="0" y="0"/>
            <a:ext cx="24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70000" y="900000"/>
            <a:ext cx="1908212" cy="3600000"/>
          </a:xfrm>
        </p:spPr>
        <p:txBody>
          <a:bodyPr/>
          <a:lstStyle>
            <a:lvl1pPr>
              <a:lnSpc>
                <a:spcPct val="80000"/>
              </a:lnSpc>
              <a:defRPr/>
            </a:lvl1pPr>
          </a:lstStyle>
          <a:p>
            <a:r>
              <a:rPr lang="en-US" smtClean="0"/>
              <a:t>Click to edit Master title style</a:t>
            </a:r>
            <a:endParaRPr lang="en-GB" dirty="0"/>
          </a:p>
        </p:txBody>
      </p:sp>
      <p:sp>
        <p:nvSpPr>
          <p:cNvPr id="11" name="Content Placeholder 2"/>
          <p:cNvSpPr>
            <a:spLocks noGrp="1"/>
          </p:cNvSpPr>
          <p:nvPr>
            <p:ph idx="1"/>
          </p:nvPr>
        </p:nvSpPr>
        <p:spPr>
          <a:xfrm>
            <a:off x="2664000" y="900000"/>
            <a:ext cx="5256000" cy="52920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4" name="Picture 13" descr="TAB_SMALL_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451" y="1"/>
            <a:ext cx="1093498" cy="439714"/>
          </a:xfrm>
          <a:prstGeom prst="rect">
            <a:avLst/>
          </a:prstGeom>
        </p:spPr>
      </p:pic>
    </p:spTree>
    <p:extLst>
      <p:ext uri="{BB962C8B-B14F-4D97-AF65-F5344CB8AC3E}">
        <p14:creationId xmlns:p14="http://schemas.microsoft.com/office/powerpoint/2010/main" val="2421574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000" y="899999"/>
            <a:ext cx="5256000" cy="5288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Placeholder 1"/>
          <p:cNvSpPr>
            <a:spLocks noGrp="1"/>
          </p:cNvSpPr>
          <p:nvPr>
            <p:ph type="title"/>
          </p:nvPr>
        </p:nvSpPr>
        <p:spPr>
          <a:xfrm>
            <a:off x="270000" y="900000"/>
            <a:ext cx="1908212" cy="2592288"/>
          </a:xfrm>
          <a:prstGeom prst="rect">
            <a:avLst/>
          </a:prstGeom>
        </p:spPr>
        <p:txBody>
          <a:bodyPr vert="horz" lIns="0" tIns="36000" rIns="0" bIns="0" rtlCol="0" anchor="t" anchorCtr="0">
            <a:normAutofit/>
          </a:bodyPr>
          <a:lstStyle/>
          <a:p>
            <a:r>
              <a:rPr lang="en-US" smtClean="0"/>
              <a:t>Click to edit Master title style</a:t>
            </a:r>
            <a:endParaRPr lang="en-GB" dirty="0"/>
          </a:p>
        </p:txBody>
      </p:sp>
      <p:sp>
        <p:nvSpPr>
          <p:cNvPr id="15" name="TextBox 14"/>
          <p:cNvSpPr txBox="1"/>
          <p:nvPr/>
        </p:nvSpPr>
        <p:spPr>
          <a:xfrm>
            <a:off x="7524750" y="6669381"/>
            <a:ext cx="378325" cy="188619"/>
          </a:xfrm>
          <a:prstGeom prst="rect">
            <a:avLst/>
          </a:prstGeom>
          <a:noFill/>
        </p:spPr>
        <p:txBody>
          <a:bodyPr wrap="square" lIns="0" tIns="0" rIns="0" bIns="0" rtlCol="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srgbClr val="000000"/>
                </a:solidFill>
                <a:effectLst/>
                <a:uLnTx/>
                <a:uFillTx/>
                <a:latin typeface="Arial"/>
                <a:ea typeface="+mn-ea"/>
                <a:cs typeface="+mn-cs"/>
              </a:rPr>
              <a:t>© Lloyd’s</a:t>
            </a:r>
            <a:endParaRPr kumimoji="0" lang="en-GB" sz="600" b="0" i="0" u="none" strike="noStrike" kern="0" cap="none" spc="0" normalizeH="0" baseline="0" noProof="0" dirty="0">
              <a:ln>
                <a:noFill/>
              </a:ln>
              <a:solidFill>
                <a:srgbClr val="000000"/>
              </a:solidFill>
              <a:effectLst/>
              <a:uLnTx/>
              <a:uFillTx/>
            </a:endParaRPr>
          </a:p>
        </p:txBody>
      </p:sp>
      <p:sp>
        <p:nvSpPr>
          <p:cNvPr id="16" name="TextBox 15"/>
          <p:cNvSpPr txBox="1"/>
          <p:nvPr/>
        </p:nvSpPr>
        <p:spPr>
          <a:xfrm>
            <a:off x="8352420" y="6628710"/>
            <a:ext cx="324036" cy="1846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11589B9E-2B9E-4029-964A-B092C6CF81C7}" type="slidenum">
              <a:rPr kumimoji="0" lang="en-GB" sz="600" b="1" i="0" u="none" strike="noStrike" kern="0" cap="none" spc="0" normalizeH="0" baseline="0" noProof="0" smtClean="0">
                <a:ln>
                  <a:noFill/>
                </a:ln>
                <a:solidFill>
                  <a:srgbClr val="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GB" sz="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724972028"/>
      </p:ext>
    </p:extLst>
  </p:cSld>
  <p:clrMap bg1="lt1" tx1="dk1" bg2="lt2" tx2="dk2" accent1="accent1" accent2="accent2" accent3="accent3" accent4="accent4" accent5="accent5" accent6="accent6" hlink="hlink" folHlink="folHlink"/>
  <p:sldLayoutIdLst>
    <p:sldLayoutId id="2147483712" r:id="rId1"/>
    <p:sldLayoutId id="2147483691" r:id="rId2"/>
    <p:sldLayoutId id="2147483694" r:id="rId3"/>
    <p:sldLayoutId id="2147483662" r:id="rId4"/>
    <p:sldLayoutId id="2147483721" r:id="rId5"/>
    <p:sldLayoutId id="2147483723" r:id="rId6"/>
    <p:sldLayoutId id="2147483663" r:id="rId7"/>
    <p:sldLayoutId id="2147483664" r:id="rId8"/>
    <p:sldLayoutId id="2147483715" r:id="rId9"/>
    <p:sldLayoutId id="2147483650" r:id="rId10"/>
    <p:sldLayoutId id="2147483703" r:id="rId11"/>
    <p:sldLayoutId id="2147483714" r:id="rId12"/>
    <p:sldLayoutId id="2147483674" r:id="rId13"/>
    <p:sldLayoutId id="2147483680" r:id="rId14"/>
    <p:sldLayoutId id="2147483713" r:id="rId15"/>
    <p:sldLayoutId id="2147483720" r:id="rId16"/>
    <p:sldLayoutId id="2147483667" r:id="rId17"/>
    <p:sldLayoutId id="2147483672" r:id="rId18"/>
    <p:sldLayoutId id="2147483671" r:id="rId19"/>
    <p:sldLayoutId id="2147483668" r:id="rId20"/>
    <p:sldLayoutId id="2147483669" r:id="rId21"/>
    <p:sldLayoutId id="2147483679" r:id="rId22"/>
    <p:sldLayoutId id="2147483718" r:id="rId23"/>
    <p:sldLayoutId id="2147483719" r:id="rId24"/>
    <p:sldLayoutId id="2147483675" r:id="rId25"/>
    <p:sldLayoutId id="2147483717" r:id="rId26"/>
    <p:sldLayoutId id="2147483716" r:id="rId27"/>
  </p:sldLayoutIdLst>
  <p:timing>
    <p:tnLst>
      <p:par>
        <p:cTn id="1" dur="indefinite" restart="never" nodeType="tmRoot"/>
      </p:par>
    </p:tnLst>
  </p:timing>
  <p:hf hdr="0" ftr="0" dt="0"/>
  <p:txStyles>
    <p:titleStyle>
      <a:lvl1pPr algn="l" defTabSz="914400" rtl="0" eaLnBrk="1" latinLnBrk="0" hangingPunct="1">
        <a:lnSpc>
          <a:spcPct val="75000"/>
        </a:lnSpc>
        <a:spcBef>
          <a:spcPct val="0"/>
        </a:spcBef>
        <a:buNone/>
        <a:defRPr sz="2400" kern="1200">
          <a:solidFill>
            <a:schemeClr val="bg1"/>
          </a:solidFill>
          <a:latin typeface="Arial"/>
          <a:ea typeface="+mj-ea"/>
          <a:cs typeface="+mj-cs"/>
        </a:defRPr>
      </a:lvl1pPr>
    </p:titleStyle>
    <p:bodyStyle>
      <a:lvl1pPr marL="342900" indent="-342900" algn="l" defTabSz="914400" rtl="0" eaLnBrk="1" latinLnBrk="0" hangingPunct="1">
        <a:spcBef>
          <a:spcPts val="0"/>
        </a:spcBef>
        <a:spcAft>
          <a:spcPts val="1200"/>
        </a:spcAft>
        <a:buClr>
          <a:schemeClr val="accent1"/>
        </a:buClr>
        <a:buSzPct val="90000"/>
        <a:buFont typeface="Arial" pitchFamily="34" charset="0"/>
        <a:buChar char="►"/>
        <a:defRPr sz="2200" kern="1200">
          <a:solidFill>
            <a:schemeClr val="tx1"/>
          </a:solidFill>
          <a:latin typeface="Arial" pitchFamily="34" charset="0"/>
          <a:ea typeface="+mn-ea"/>
          <a:cs typeface="Arial" pitchFamily="34" charset="0"/>
        </a:defRPr>
      </a:lvl1pPr>
      <a:lvl2pPr marL="628650" indent="-266700" algn="l" defTabSz="914400" rtl="0" eaLnBrk="1" latinLnBrk="0" hangingPunct="1">
        <a:spcBef>
          <a:spcPts val="0"/>
        </a:spcBef>
        <a:spcAft>
          <a:spcPts val="1200"/>
        </a:spcAft>
        <a:buClr>
          <a:schemeClr val="accent1"/>
        </a:buClr>
        <a:buSzPct val="90000"/>
        <a:buFont typeface="Arial" pitchFamily="34" charset="0"/>
        <a:buChar char="–"/>
        <a:defRPr sz="2200" kern="1200">
          <a:solidFill>
            <a:schemeClr val="tx1"/>
          </a:solidFill>
          <a:latin typeface="Arial" pitchFamily="34" charset="0"/>
          <a:ea typeface="+mn-ea"/>
          <a:cs typeface="Arial" pitchFamily="34" charset="0"/>
        </a:defRPr>
      </a:lvl2pPr>
      <a:lvl3pPr marL="895350" indent="-266700" algn="l" defTabSz="914400" rtl="0" eaLnBrk="1" latinLnBrk="0" hangingPunct="1">
        <a:spcBef>
          <a:spcPts val="0"/>
        </a:spcBef>
        <a:spcAft>
          <a:spcPts val="1200"/>
        </a:spcAft>
        <a:buClr>
          <a:schemeClr val="accent1"/>
        </a:buClr>
        <a:buSzPct val="90000"/>
        <a:buFont typeface="Arial" pitchFamily="34" charset="0"/>
        <a:buChar char="–"/>
        <a:defRPr sz="2200" kern="1200">
          <a:solidFill>
            <a:schemeClr val="tx1"/>
          </a:solidFill>
          <a:latin typeface="Arial" pitchFamily="34" charset="0"/>
          <a:ea typeface="+mn-ea"/>
          <a:cs typeface="Arial" pitchFamily="34" charset="0"/>
        </a:defRPr>
      </a:lvl3pPr>
      <a:lvl4pPr marL="1162050" indent="-266700" algn="l" defTabSz="914400" rtl="0" eaLnBrk="1" latinLnBrk="0" hangingPunct="1">
        <a:spcBef>
          <a:spcPts val="0"/>
        </a:spcBef>
        <a:spcAft>
          <a:spcPts val="1200"/>
        </a:spcAft>
        <a:buClr>
          <a:schemeClr val="accent1"/>
        </a:buClr>
        <a:buSzPct val="90000"/>
        <a:buFont typeface="Arial" pitchFamily="34" charset="0"/>
        <a:buChar char="–"/>
        <a:defRPr sz="2200" kern="1200">
          <a:solidFill>
            <a:schemeClr val="tx1"/>
          </a:solidFill>
          <a:latin typeface="Arial" pitchFamily="34" charset="0"/>
          <a:ea typeface="+mn-ea"/>
          <a:cs typeface="Arial" pitchFamily="34" charset="0"/>
        </a:defRPr>
      </a:lvl4pPr>
      <a:lvl5pPr marL="1438275" indent="-276225" algn="l" defTabSz="914400" rtl="0" eaLnBrk="1" latinLnBrk="0" hangingPunct="1">
        <a:spcBef>
          <a:spcPts val="0"/>
        </a:spcBef>
        <a:spcAft>
          <a:spcPts val="1200"/>
        </a:spcAft>
        <a:buClr>
          <a:schemeClr val="accent1"/>
        </a:buClr>
        <a:buSzPct val="90000"/>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Emerging Risks</a:t>
            </a:r>
            <a:endParaRPr lang="en-GB" dirty="0"/>
          </a:p>
        </p:txBody>
      </p:sp>
      <p:sp>
        <p:nvSpPr>
          <p:cNvPr id="5" name="Subtitle 4"/>
          <p:cNvSpPr>
            <a:spLocks noGrp="1"/>
          </p:cNvSpPr>
          <p:nvPr>
            <p:ph type="subTitle" idx="1"/>
          </p:nvPr>
        </p:nvSpPr>
        <p:spPr/>
        <p:txBody>
          <a:bodyPr>
            <a:normAutofit lnSpcReduction="10000"/>
          </a:bodyPr>
          <a:lstStyle/>
          <a:p>
            <a:r>
              <a:rPr lang="en-GB" dirty="0" smtClean="0"/>
              <a:t>Nick Beecroft</a:t>
            </a:r>
            <a:br>
              <a:rPr lang="en-GB" dirty="0" smtClean="0"/>
            </a:br>
            <a:r>
              <a:rPr lang="en-GB" dirty="0" smtClean="0"/>
              <a:t>Manager, Emerging Risks &amp; Research</a:t>
            </a:r>
            <a:endParaRPr lang="en-GB" dirty="0"/>
          </a:p>
          <a:p>
            <a:endParaRPr lang="en-GB" dirty="0" smtClean="0"/>
          </a:p>
        </p:txBody>
      </p:sp>
    </p:spTree>
    <p:extLst>
      <p:ext uri="{BB962C8B-B14F-4D97-AF65-F5344CB8AC3E}">
        <p14:creationId xmlns:p14="http://schemas.microsoft.com/office/powerpoint/2010/main" val="358775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a:t>
            </a:r>
            <a:r>
              <a:rPr lang="en-GB" dirty="0" smtClean="0"/>
              <a:t>: </a:t>
            </a:r>
            <a:r>
              <a:rPr lang="en-GB" dirty="0" smtClean="0"/>
              <a:t>severe </a:t>
            </a:r>
            <a:r>
              <a:rPr lang="en-GB" dirty="0"/>
              <a:t>s</a:t>
            </a:r>
            <a:r>
              <a:rPr lang="en-GB" dirty="0" smtClean="0"/>
              <a:t>pace </a:t>
            </a:r>
            <a:r>
              <a:rPr lang="en-GB" dirty="0"/>
              <a:t>w</a:t>
            </a:r>
            <a:r>
              <a:rPr lang="en-GB" dirty="0" smtClean="0"/>
              <a:t>eather</a:t>
            </a:r>
            <a:endParaRPr lang="en-GB" dirty="0"/>
          </a:p>
        </p:txBody>
      </p:sp>
      <p:sp>
        <p:nvSpPr>
          <p:cNvPr id="3" name="Content Placeholder 2"/>
          <p:cNvSpPr>
            <a:spLocks noGrp="1"/>
          </p:cNvSpPr>
          <p:nvPr>
            <p:ph idx="13"/>
          </p:nvPr>
        </p:nvSpPr>
        <p:spPr>
          <a:xfrm>
            <a:off x="334962" y="1340768"/>
            <a:ext cx="4309045" cy="6264696"/>
          </a:xfrm>
        </p:spPr>
        <p:txBody>
          <a:bodyPr>
            <a:noAutofit/>
          </a:bodyPr>
          <a:lstStyle/>
          <a:p>
            <a:r>
              <a:rPr lang="en-GB" sz="2000" dirty="0"/>
              <a:t>Lloyd’s commissioned research on the risk to the North American electric grid which showed that an extreme geomagnetic storm is almost inevitable in the future, with a return period of 150 years </a:t>
            </a:r>
          </a:p>
          <a:p>
            <a:r>
              <a:rPr lang="en-GB" sz="2000" dirty="0" smtClean="0"/>
              <a:t>A </a:t>
            </a:r>
            <a:r>
              <a:rPr lang="en-GB" sz="2000" dirty="0"/>
              <a:t>severe event could generate a power outage in North America of between 16 days and 2 years, affecting a population of 20-40 million</a:t>
            </a:r>
            <a:r>
              <a:rPr lang="en-GB" sz="2000" dirty="0" smtClean="0"/>
              <a:t>.</a:t>
            </a:r>
          </a:p>
          <a:p>
            <a:r>
              <a:rPr lang="en-GB" sz="2000" dirty="0" smtClean="0"/>
              <a:t>Lloyd’s is now developing a model that will enable syndicates to estimate aggregate exposure to a severe space weather event</a:t>
            </a:r>
            <a:endParaRPr lang="en-GB"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090" y="4285505"/>
            <a:ext cx="2962390" cy="2218933"/>
          </a:xfrm>
          <a:prstGeom prst="rect">
            <a:avLst/>
          </a:prstGeom>
        </p:spPr>
      </p:pic>
      <p:sp>
        <p:nvSpPr>
          <p:cNvPr id="9" name="TextBox 8"/>
          <p:cNvSpPr txBox="1"/>
          <p:nvPr/>
        </p:nvSpPr>
        <p:spPr>
          <a:xfrm>
            <a:off x="4860032" y="6453916"/>
            <a:ext cx="4104456" cy="215444"/>
          </a:xfrm>
          <a:prstGeom prst="rect">
            <a:avLst/>
          </a:prstGeom>
          <a:solidFill>
            <a:srgbClr val="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007EA3"/>
                </a:solidFill>
                <a:effectLst/>
                <a:uLnTx/>
                <a:uFillTx/>
              </a:rPr>
              <a:t>Damage to high voltage transformer following geomagnetic storm</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068818"/>
            <a:ext cx="1752531" cy="131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5930090" y="772295"/>
            <a:ext cx="2962390" cy="3448793"/>
            <a:chOff x="827584" y="1196753"/>
            <a:chExt cx="3559015" cy="4128099"/>
          </a:xfrm>
        </p:grpSpPr>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306" t="40341" r="25990" b="5919"/>
            <a:stretch/>
          </p:blipFill>
          <p:spPr bwMode="auto">
            <a:xfrm>
              <a:off x="827585" y="2132856"/>
              <a:ext cx="3559014" cy="3191996"/>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198" t="13729" r="25990" b="63151"/>
            <a:stretch/>
          </p:blipFill>
          <p:spPr bwMode="auto">
            <a:xfrm>
              <a:off x="827584" y="1196753"/>
              <a:ext cx="3559014" cy="948242"/>
            </a:xfrm>
            <a:prstGeom prst="rect">
              <a:avLst/>
            </a:prstGeom>
            <a:noFill/>
            <a:ln w="9525">
              <a:solidFill>
                <a:schemeClr val="bg2">
                  <a:lumMod val="65000"/>
                </a:schemeClr>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42742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autonomous </a:t>
            </a:r>
            <a:r>
              <a:rPr lang="en-GB" dirty="0" smtClean="0"/>
              <a:t>machines and the ‘digital revolution’</a:t>
            </a:r>
            <a:endParaRPr lang="en-GB"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55976" y="1196752"/>
            <a:ext cx="4638719" cy="256705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Content Placeholder 9"/>
          <p:cNvSpPr>
            <a:spLocks noGrp="1"/>
          </p:cNvSpPr>
          <p:nvPr>
            <p:ph idx="13"/>
          </p:nvPr>
        </p:nvSpPr>
        <p:spPr>
          <a:xfrm>
            <a:off x="467944" y="1449328"/>
            <a:ext cx="3600000" cy="4932000"/>
          </a:xfrm>
        </p:spPr>
        <p:txBody>
          <a:bodyPr/>
          <a:lstStyle/>
          <a:p>
            <a:r>
              <a:rPr lang="en-GB" dirty="0" smtClean="0"/>
              <a:t>Big data combined with artificial intelligence</a:t>
            </a:r>
          </a:p>
          <a:p>
            <a:r>
              <a:rPr lang="en-GB" dirty="0" smtClean="0"/>
              <a:t>Risk does not disappear</a:t>
            </a:r>
          </a:p>
          <a:p>
            <a:pPr lvl="1"/>
            <a:r>
              <a:rPr lang="en-GB" dirty="0" smtClean="0"/>
              <a:t>Decision-making by machines</a:t>
            </a:r>
          </a:p>
          <a:p>
            <a:pPr lvl="1"/>
            <a:r>
              <a:rPr lang="en-GB" dirty="0" smtClean="0"/>
              <a:t>Personal liability transformed in to product liability?</a:t>
            </a:r>
          </a:p>
          <a:p>
            <a:r>
              <a:rPr lang="en-GB" dirty="0" smtClean="0"/>
              <a:t>Connected economy may be more vulnerable to system-wide disruption </a:t>
            </a:r>
            <a:endParaRPr lang="en-GB" dirty="0"/>
          </a:p>
        </p:txBody>
      </p:sp>
      <p:sp>
        <p:nvSpPr>
          <p:cNvPr id="7" name="TextBox 6"/>
          <p:cNvSpPr txBox="1"/>
          <p:nvPr/>
        </p:nvSpPr>
        <p:spPr>
          <a:xfrm>
            <a:off x="5580112" y="3717032"/>
            <a:ext cx="3384376" cy="246221"/>
          </a:xfrm>
          <a:prstGeom prst="rect">
            <a:avLst/>
          </a:prstGeom>
          <a:noFill/>
        </p:spPr>
        <p:txBody>
          <a:bodyPr wrap="square" rtlCol="0">
            <a:spAutoFit/>
          </a:bodyPr>
          <a:lstStyle/>
          <a:p>
            <a:pPr algn="r"/>
            <a:r>
              <a:rPr lang="en-GB" sz="1000" dirty="0" smtClean="0"/>
              <a:t>www.engineersjournal.ie</a:t>
            </a:r>
            <a:endParaRPr lang="en-GB" sz="1000" dirty="0"/>
          </a:p>
        </p:txBody>
      </p:sp>
      <p:pic>
        <p:nvPicPr>
          <p:cNvPr id="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12" r="21741"/>
          <a:stretch/>
        </p:blipFill>
        <p:spPr bwMode="auto">
          <a:xfrm>
            <a:off x="4368526" y="3944655"/>
            <a:ext cx="1571625" cy="159440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527" y="5432251"/>
            <a:ext cx="1571625" cy="138112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Self-driving cars will bristle with senso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064396"/>
            <a:ext cx="3005728" cy="260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9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smtClean="0"/>
              <a:t>   </a:t>
            </a:r>
            <a:r>
              <a:rPr lang="en-GB" sz="3200" dirty="0" smtClean="0"/>
              <a:t/>
            </a:r>
            <a:br>
              <a:rPr lang="en-GB" sz="3200" dirty="0" smtClean="0"/>
            </a:br>
            <a:r>
              <a:rPr lang="en-GB" sz="3200" dirty="0" smtClean="0"/>
              <a:t>www.lloyds.com/emergingrisks</a:t>
            </a:r>
            <a:endParaRPr lang="en-GB" sz="3200" dirty="0"/>
          </a:p>
        </p:txBody>
      </p:sp>
    </p:spTree>
    <p:extLst>
      <p:ext uri="{BB962C8B-B14F-4D97-AF65-F5344CB8AC3E}">
        <p14:creationId xmlns:p14="http://schemas.microsoft.com/office/powerpoint/2010/main" val="208943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Scope</a:t>
            </a:r>
            <a:endParaRPr lang="en-GB" dirty="0"/>
          </a:p>
        </p:txBody>
      </p:sp>
      <p:sp>
        <p:nvSpPr>
          <p:cNvPr id="4" name="Content Placeholder 3"/>
          <p:cNvSpPr>
            <a:spLocks noGrp="1"/>
          </p:cNvSpPr>
          <p:nvPr>
            <p:ph idx="1"/>
          </p:nvPr>
        </p:nvSpPr>
        <p:spPr>
          <a:xfrm>
            <a:off x="450000" y="1259999"/>
            <a:ext cx="6570272" cy="4932000"/>
          </a:xfrm>
        </p:spPr>
        <p:txBody>
          <a:bodyPr>
            <a:normAutofit/>
          </a:bodyPr>
          <a:lstStyle/>
          <a:p>
            <a:r>
              <a:rPr lang="en-GB" dirty="0" smtClean="0"/>
              <a:t>What is an emerging risk?</a:t>
            </a:r>
          </a:p>
          <a:p>
            <a:r>
              <a:rPr lang="en-GB" dirty="0" smtClean="0"/>
              <a:t>Quantification</a:t>
            </a:r>
            <a:r>
              <a:rPr lang="en-GB" dirty="0" smtClean="0"/>
              <a:t>: ‘plausible but extreme’</a:t>
            </a:r>
          </a:p>
          <a:p>
            <a:r>
              <a:rPr lang="en-GB" dirty="0" smtClean="0"/>
              <a:t>Assessment: connected risk in a globalised world</a:t>
            </a:r>
          </a:p>
          <a:p>
            <a:r>
              <a:rPr lang="en-GB" dirty="0" smtClean="0"/>
              <a:t>Case studies</a:t>
            </a:r>
            <a:r>
              <a:rPr lang="en-GB" dirty="0" smtClean="0"/>
              <a:t>:</a:t>
            </a:r>
          </a:p>
          <a:p>
            <a:pPr lvl="1"/>
            <a:r>
              <a:rPr lang="en-GB" dirty="0" smtClean="0"/>
              <a:t>Cyber </a:t>
            </a:r>
            <a:r>
              <a:rPr lang="en-GB" dirty="0" smtClean="0"/>
              <a:t>attack on the US power </a:t>
            </a:r>
            <a:r>
              <a:rPr lang="en-GB" dirty="0" smtClean="0"/>
              <a:t>grid</a:t>
            </a:r>
          </a:p>
          <a:p>
            <a:pPr lvl="1"/>
            <a:r>
              <a:rPr lang="en-GB" dirty="0" smtClean="0"/>
              <a:t>Food system shock</a:t>
            </a:r>
            <a:endParaRPr lang="en-GB" dirty="0" smtClean="0"/>
          </a:p>
          <a:p>
            <a:r>
              <a:rPr lang="en-GB" dirty="0" smtClean="0"/>
              <a:t>Emerging risk research projects:</a:t>
            </a:r>
          </a:p>
          <a:p>
            <a:pPr lvl="1"/>
            <a:r>
              <a:rPr lang="en-GB" dirty="0" smtClean="0"/>
              <a:t>Space weather</a:t>
            </a:r>
          </a:p>
          <a:p>
            <a:pPr lvl="1"/>
            <a:r>
              <a:rPr lang="en-GB" dirty="0" smtClean="0"/>
              <a:t>Autonomous technology and the ‘digital revolution’</a:t>
            </a:r>
          </a:p>
        </p:txBody>
      </p:sp>
    </p:spTree>
    <p:extLst>
      <p:ext uri="{BB962C8B-B14F-4D97-AF65-F5344CB8AC3E}">
        <p14:creationId xmlns:p14="http://schemas.microsoft.com/office/powerpoint/2010/main" val="1040458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an ‘Emerging Risk’?</a:t>
            </a:r>
            <a:endParaRPr lang="en-GB" dirty="0"/>
          </a:p>
        </p:txBody>
      </p:sp>
      <p:sp>
        <p:nvSpPr>
          <p:cNvPr id="3" name="Content Placeholder 2"/>
          <p:cNvSpPr>
            <a:spLocks noGrp="1"/>
          </p:cNvSpPr>
          <p:nvPr>
            <p:ph idx="1"/>
          </p:nvPr>
        </p:nvSpPr>
        <p:spPr/>
        <p:txBody>
          <a:bodyPr>
            <a:normAutofit/>
          </a:bodyPr>
          <a:lstStyle/>
          <a:p>
            <a:r>
              <a:rPr lang="en-GB" sz="2400" dirty="0"/>
              <a:t>Lloyd’s defines an emerging risk as: </a:t>
            </a:r>
            <a:r>
              <a:rPr lang="en-GB" sz="2400" i="1" dirty="0"/>
              <a:t>an issue that is perceived to be potentially significant but which may not be fully understood or allowed for in insurance terms and conditions, pricing, reserving or capital setting</a:t>
            </a:r>
            <a:r>
              <a:rPr lang="en-GB" sz="2400" i="1" dirty="0" smtClean="0"/>
              <a:t>.</a:t>
            </a:r>
            <a:endParaRPr lang="en-GB" dirty="0" smtClean="0"/>
          </a:p>
          <a:p>
            <a:r>
              <a:rPr lang="en-GB" dirty="0" smtClean="0"/>
              <a:t>In practical terms, the defining feature of an emerging risk is high uncertainty concerning the essential features of the risk (likelihood and impact)</a:t>
            </a:r>
          </a:p>
          <a:p>
            <a:r>
              <a:rPr lang="en-GB" dirty="0" smtClean="0"/>
              <a:t>The </a:t>
            </a:r>
            <a:r>
              <a:rPr lang="en-GB" dirty="0"/>
              <a:t>aim of emerging risk management at Lloyd’s is to </a:t>
            </a:r>
            <a:r>
              <a:rPr lang="en-GB" i="1" dirty="0"/>
              <a:t>reduce uncertainty</a:t>
            </a:r>
            <a:r>
              <a:rPr lang="en-GB" dirty="0"/>
              <a:t> through research and scenario development. </a:t>
            </a:r>
          </a:p>
        </p:txBody>
      </p:sp>
      <p:sp>
        <p:nvSpPr>
          <p:cNvPr id="5" name="Rounded Rectangle 4"/>
          <p:cNvSpPr/>
          <p:nvPr/>
        </p:nvSpPr>
        <p:spPr>
          <a:xfrm>
            <a:off x="611560" y="5279252"/>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Research (thought leadership)</a:t>
            </a:r>
            <a:endParaRPr lang="en-GB" dirty="0"/>
          </a:p>
        </p:txBody>
      </p:sp>
      <p:sp>
        <p:nvSpPr>
          <p:cNvPr id="6" name="Rounded Rectangle 5"/>
          <p:cNvSpPr/>
          <p:nvPr/>
        </p:nvSpPr>
        <p:spPr>
          <a:xfrm>
            <a:off x="3491880" y="5279252"/>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Scenario development</a:t>
            </a:r>
            <a:endParaRPr lang="en-GB" dirty="0"/>
          </a:p>
        </p:txBody>
      </p:sp>
      <p:sp>
        <p:nvSpPr>
          <p:cNvPr id="7" name="Rounded Rectangle 6"/>
          <p:cNvSpPr/>
          <p:nvPr/>
        </p:nvSpPr>
        <p:spPr>
          <a:xfrm>
            <a:off x="6372200" y="4775196"/>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Exposure management</a:t>
            </a:r>
            <a:endParaRPr lang="en-GB" dirty="0"/>
          </a:p>
        </p:txBody>
      </p:sp>
      <p:sp>
        <p:nvSpPr>
          <p:cNvPr id="8" name="Rounded Rectangle 7"/>
          <p:cNvSpPr/>
          <p:nvPr/>
        </p:nvSpPr>
        <p:spPr>
          <a:xfrm>
            <a:off x="6372200" y="5805264"/>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Innovation</a:t>
            </a:r>
            <a:endParaRPr lang="en-GB" dirty="0"/>
          </a:p>
        </p:txBody>
      </p:sp>
      <p:cxnSp>
        <p:nvCxnSpPr>
          <p:cNvPr id="10" name="Straight Arrow Connector 9"/>
          <p:cNvCxnSpPr>
            <a:stCxn id="5" idx="3"/>
            <a:endCxn id="6" idx="1"/>
          </p:cNvCxnSpPr>
          <p:nvPr/>
        </p:nvCxnSpPr>
        <p:spPr>
          <a:xfrm>
            <a:off x="2699792" y="574730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flipV="1">
            <a:off x="5580112" y="5243248"/>
            <a:ext cx="792088"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8" idx="1"/>
          </p:cNvCxnSpPr>
          <p:nvPr/>
        </p:nvCxnSpPr>
        <p:spPr>
          <a:xfrm>
            <a:off x="5580112" y="5747304"/>
            <a:ext cx="792088" cy="5260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98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Quantification: plausible but extreme</a:t>
            </a:r>
            <a:endParaRPr lang="en-GB" dirty="0"/>
          </a:p>
        </p:txBody>
      </p:sp>
      <p:sp>
        <p:nvSpPr>
          <p:cNvPr id="3" name="Content Placeholder 2"/>
          <p:cNvSpPr>
            <a:spLocks noGrp="1"/>
          </p:cNvSpPr>
          <p:nvPr>
            <p:ph idx="1"/>
          </p:nvPr>
        </p:nvSpPr>
        <p:spPr>
          <a:xfrm>
            <a:off x="450000" y="1259999"/>
            <a:ext cx="2897864" cy="5113014"/>
          </a:xfrm>
        </p:spPr>
        <p:txBody>
          <a:bodyPr>
            <a:normAutofit lnSpcReduction="10000"/>
          </a:bodyPr>
          <a:lstStyle/>
          <a:p>
            <a:r>
              <a:rPr lang="en-GB" dirty="0" smtClean="0"/>
              <a:t>Scenarios </a:t>
            </a:r>
            <a:r>
              <a:rPr lang="en-GB" dirty="0"/>
              <a:t>are a valuable tool to explore uncertainty and test assumptions </a:t>
            </a:r>
            <a:endParaRPr lang="en-GB" dirty="0" smtClean="0"/>
          </a:p>
          <a:p>
            <a:r>
              <a:rPr lang="en-GB" dirty="0" smtClean="0"/>
              <a:t>For </a:t>
            </a:r>
            <a:r>
              <a:rPr lang="en-GB" dirty="0" smtClean="0"/>
              <a:t>emerging risks, proxy data can be used to frame analysis</a:t>
            </a:r>
          </a:p>
          <a:p>
            <a:r>
              <a:rPr lang="en-GB" dirty="0" smtClean="0"/>
              <a:t>Qualitative </a:t>
            </a:r>
            <a:r>
              <a:rPr lang="en-GB" dirty="0" smtClean="0"/>
              <a:t>assessment is </a:t>
            </a:r>
            <a:r>
              <a:rPr lang="en-GB" dirty="0" smtClean="0"/>
              <a:t>essential</a:t>
            </a:r>
          </a:p>
          <a:p>
            <a:r>
              <a:rPr lang="en-GB" dirty="0" smtClean="0"/>
              <a:t>Beware </a:t>
            </a:r>
            <a:r>
              <a:rPr lang="en-GB" dirty="0" smtClean="0"/>
              <a:t>behavioural bias!</a:t>
            </a:r>
          </a:p>
        </p:txBody>
      </p:sp>
      <p:grpSp>
        <p:nvGrpSpPr>
          <p:cNvPr id="7" name="Group 6"/>
          <p:cNvGrpSpPr/>
          <p:nvPr/>
        </p:nvGrpSpPr>
        <p:grpSpPr>
          <a:xfrm>
            <a:off x="4644008" y="3352232"/>
            <a:ext cx="4104456" cy="3251614"/>
            <a:chOff x="4644008" y="3352232"/>
            <a:chExt cx="4104456" cy="325161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352232"/>
              <a:ext cx="4104456" cy="3245120"/>
            </a:xfrm>
            <a:prstGeom prst="rect">
              <a:avLst/>
            </a:prstGeom>
          </p:spPr>
        </p:pic>
        <p:sp>
          <p:nvSpPr>
            <p:cNvPr id="6" name="TextBox 5"/>
            <p:cNvSpPr txBox="1"/>
            <p:nvPr/>
          </p:nvSpPr>
          <p:spPr>
            <a:xfrm>
              <a:off x="4644008" y="6142181"/>
              <a:ext cx="4104456" cy="461665"/>
            </a:xfrm>
            <a:prstGeom prst="rect">
              <a:avLst/>
            </a:prstGeom>
            <a:solidFill>
              <a:schemeClr val="bg1">
                <a:lumMod val="65000"/>
                <a:alpha val="82000"/>
              </a:schemeClr>
            </a:solidFill>
          </p:spPr>
          <p:txBody>
            <a:bodyPr wrap="square" rtlCol="0">
              <a:spAutoFit/>
            </a:bodyPr>
            <a:lstStyle/>
            <a:p>
              <a:r>
                <a:rPr lang="en-GB" sz="1200" dirty="0" smtClean="0"/>
                <a:t>Lloyd’s Realistic Disaster Scenario</a:t>
              </a:r>
            </a:p>
            <a:p>
              <a:r>
                <a:rPr lang="en-GB" sz="1200" dirty="0" smtClean="0"/>
                <a:t>2-tonne bomb blast, Rockefeller Centre, New York City</a:t>
              </a:r>
              <a:endParaRPr lang="en-GB" sz="1200" dirty="0"/>
            </a:p>
          </p:txBody>
        </p:sp>
      </p:grpSp>
      <p:pic>
        <p:nvPicPr>
          <p:cNvPr id="1026" name="Picture 2" descr="http://www.heritage.org/~/media/images/reports/2011/05/sr93/sr93_table5750px.ashx"/>
          <p:cNvPicPr>
            <a:picLocks noChangeAspect="1" noChangeArrowheads="1"/>
          </p:cNvPicPr>
          <p:nvPr/>
        </p:nvPicPr>
        <p:blipFill rotWithShape="1">
          <a:blip r:embed="rId3">
            <a:extLst>
              <a:ext uri="{28A0092B-C50C-407E-A947-70E740481C1C}">
                <a14:useLocalDpi xmlns:a14="http://schemas.microsoft.com/office/drawing/2010/main" val="0"/>
              </a:ext>
            </a:extLst>
          </a:blip>
          <a:srcRect b="6043"/>
          <a:stretch/>
        </p:blipFill>
        <p:spPr bwMode="auto">
          <a:xfrm>
            <a:off x="3563887" y="1169740"/>
            <a:ext cx="5195309" cy="211524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563887" y="2636912"/>
            <a:ext cx="3024337"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847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8677" t="2439" r="15366"/>
          <a:stretch/>
        </p:blipFill>
        <p:spPr bwMode="auto">
          <a:xfrm>
            <a:off x="0" y="0"/>
            <a:ext cx="9144000" cy="6858000"/>
          </a:xfrm>
          <a:prstGeom prst="rect">
            <a:avLst/>
          </a:prstGeom>
          <a:noFill/>
          <a:ln w="9525">
            <a:noFill/>
            <a:miter lim="800000"/>
            <a:headEnd/>
            <a:tailEnd/>
          </a:ln>
        </p:spPr>
      </p:pic>
      <p:sp>
        <p:nvSpPr>
          <p:cNvPr id="12" name="TextBox 11"/>
          <p:cNvSpPr txBox="1"/>
          <p:nvPr/>
        </p:nvSpPr>
        <p:spPr>
          <a:xfrm>
            <a:off x="172671" y="692696"/>
            <a:ext cx="4190145" cy="338554"/>
          </a:xfrm>
          <a:prstGeom prst="rect">
            <a:avLst/>
          </a:prstGeom>
          <a:noFill/>
          <a:ln>
            <a:solidFill>
              <a:schemeClr val="bg1"/>
            </a:solidFill>
          </a:ln>
        </p:spPr>
        <p:txBody>
          <a:bodyPr wrap="square" rtlCol="0">
            <a:spAutoFit/>
          </a:bodyPr>
          <a:lstStyle/>
          <a:p>
            <a:pPr algn="ctr"/>
            <a:r>
              <a:rPr lang="en-GB" sz="1600" b="1" dirty="0" smtClean="0">
                <a:solidFill>
                  <a:srgbClr val="FFFFFF"/>
                </a:solidFill>
              </a:rPr>
              <a:t>Enterprises driving the global </a:t>
            </a:r>
            <a:r>
              <a:rPr lang="en-GB" sz="1600" b="1" dirty="0">
                <a:solidFill>
                  <a:srgbClr val="FFFFFF"/>
                </a:solidFill>
              </a:rPr>
              <a:t>e</a:t>
            </a:r>
            <a:r>
              <a:rPr lang="en-GB" sz="1600" b="1" dirty="0" smtClean="0">
                <a:solidFill>
                  <a:srgbClr val="FFFFFF"/>
                </a:solidFill>
              </a:rPr>
              <a:t>conomy </a:t>
            </a:r>
            <a:endParaRPr lang="en-GB" sz="1600" b="1" dirty="0">
              <a:solidFill>
                <a:srgbClr val="FFFFFF"/>
              </a:solidFill>
            </a:endParaRPr>
          </a:p>
        </p:txBody>
      </p:sp>
      <p:grpSp>
        <p:nvGrpSpPr>
          <p:cNvPr id="3" name="Group 2"/>
          <p:cNvGrpSpPr/>
          <p:nvPr/>
        </p:nvGrpSpPr>
        <p:grpSpPr>
          <a:xfrm>
            <a:off x="3683992" y="1361482"/>
            <a:ext cx="3976831" cy="3827609"/>
            <a:chOff x="3683992" y="1361482"/>
            <a:chExt cx="3976831" cy="3827609"/>
          </a:xfrm>
        </p:grpSpPr>
        <p:sp>
          <p:nvSpPr>
            <p:cNvPr id="2" name="TextBox 1"/>
            <p:cNvSpPr txBox="1"/>
            <p:nvPr/>
          </p:nvSpPr>
          <p:spPr>
            <a:xfrm>
              <a:off x="6309128" y="2800088"/>
              <a:ext cx="724878"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Wal-Mart</a:t>
              </a:r>
              <a:endParaRPr lang="en-US" sz="105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801771" y="2415663"/>
              <a:ext cx="455574"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Shell</a:t>
              </a:r>
              <a:endParaRPr lang="en-US" sz="105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331487" y="2564716"/>
              <a:ext cx="332142"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BP</a:t>
              </a:r>
              <a:endParaRPr lang="en-US" sz="105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4816974" y="2801833"/>
              <a:ext cx="848309"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ExxonMobil</a:t>
              </a:r>
              <a:endParaRPr lang="en-US" sz="105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244381" y="1376071"/>
              <a:ext cx="805029" cy="253916"/>
            </a:xfrm>
            <a:prstGeom prst="rect">
              <a:avLst/>
            </a:prstGeom>
            <a:noFill/>
          </p:spPr>
          <p:txBody>
            <a:bodyPr wrap="none" rtlCol="0">
              <a:spAutoFit/>
            </a:bodyPr>
            <a:lstStyle/>
            <a:p>
              <a:r>
                <a:rPr lang="en-GB" sz="1050" b="1" dirty="0" err="1" smtClean="0">
                  <a:solidFill>
                    <a:schemeClr val="bg1"/>
                  </a:solidFill>
                  <a:effectLst>
                    <a:outerShdw blurRad="38100" dist="38100" dir="2700000" algn="tl">
                      <a:srgbClr val="000000">
                        <a:alpha val="43137"/>
                      </a:srgbClr>
                    </a:outerShdw>
                  </a:effectLst>
                </a:rPr>
                <a:t>PetroChina</a:t>
              </a:r>
              <a:endParaRPr lang="en-US" sz="1050"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4243682" y="3277311"/>
              <a:ext cx="859531"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Volkswagen</a:t>
              </a:r>
              <a:endParaRPr lang="en-US" sz="105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244381" y="3551726"/>
              <a:ext cx="572593"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Toyota</a:t>
              </a:r>
              <a:endParaRPr lang="en-US" sz="105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6346203" y="2441605"/>
              <a:ext cx="1311578"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Berkshire Hathaway</a:t>
              </a:r>
              <a:endParaRPr lang="en-US" sz="105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6041950" y="2289565"/>
              <a:ext cx="502061"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Pfizer</a:t>
              </a:r>
              <a:endParaRPr lang="en-US" sz="105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5435561" y="2066637"/>
              <a:ext cx="1260281"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Johnson &amp; Johnson</a:t>
              </a:r>
              <a:endParaRPr lang="en-US" sz="1050"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5927342" y="1361482"/>
              <a:ext cx="527709"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Roche</a:t>
              </a:r>
              <a:endParaRPr lang="en-US" sz="1050" b="1"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6549621" y="1716160"/>
              <a:ext cx="1111202"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GlaxoSmithKline</a:t>
              </a:r>
              <a:endParaRPr lang="en-US" sz="1050" b="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6313819" y="3950345"/>
              <a:ext cx="495649"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AT&amp;T</a:t>
              </a:r>
              <a:endParaRPr lang="en-US" sz="105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6186304" y="3614827"/>
              <a:ext cx="511679"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Apple</a:t>
              </a:r>
              <a:endParaRPr lang="en-US" sz="105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5231760" y="3827234"/>
              <a:ext cx="638316"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Amazon</a:t>
              </a:r>
              <a:endParaRPr lang="en-US" sz="1050" b="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205824" y="2831122"/>
              <a:ext cx="651140"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Chevron</a:t>
              </a:r>
              <a:endParaRPr lang="en-US" sz="1050" b="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4954171" y="1716159"/>
              <a:ext cx="691215"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Gazprom</a:t>
              </a:r>
              <a:endParaRPr lang="en-US" sz="1050" b="1"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4641471" y="3048054"/>
              <a:ext cx="622286"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Sinopec</a:t>
              </a:r>
              <a:endParaRPr lang="en-US" sz="1050" b="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3683992" y="3005187"/>
              <a:ext cx="655949" cy="415498"/>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General </a:t>
              </a:r>
            </a:p>
            <a:p>
              <a:r>
                <a:rPr lang="en-GB" sz="1050" b="1" dirty="0" smtClean="0">
                  <a:solidFill>
                    <a:schemeClr val="bg1"/>
                  </a:solidFill>
                  <a:effectLst>
                    <a:outerShdw blurRad="38100" dist="38100" dir="2700000" algn="tl">
                      <a:srgbClr val="000000">
                        <a:alpha val="43137"/>
                      </a:srgbClr>
                    </a:outerShdw>
                  </a:effectLst>
                </a:rPr>
                <a:t>Motors</a:t>
              </a:r>
              <a:endParaRPr lang="en-US" sz="1050" b="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4673448" y="4324374"/>
              <a:ext cx="558166"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Allianz</a:t>
              </a:r>
              <a:endParaRPr lang="en-US" sz="1050" b="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4759245" y="4935175"/>
              <a:ext cx="546945"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Oracle</a:t>
              </a:r>
              <a:endParaRPr lang="en-US" sz="1050" b="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5282145" y="4667944"/>
              <a:ext cx="421910"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AXA</a:t>
              </a:r>
              <a:endParaRPr lang="en-US" sz="1050" b="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6865841" y="3182779"/>
              <a:ext cx="502061"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Tesco</a:t>
              </a:r>
              <a:endParaRPr lang="en-US" sz="1050" b="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6544011" y="3368606"/>
              <a:ext cx="542136" cy="253916"/>
            </a:xfrm>
            <a:prstGeom prst="rect">
              <a:avLst/>
            </a:prstGeom>
            <a:noFill/>
          </p:spPr>
          <p:txBody>
            <a:bodyPr wrap="none" rtlCol="0">
              <a:spAutoFit/>
            </a:bodyPr>
            <a:lstStyle/>
            <a:p>
              <a:r>
                <a:rPr lang="en-GB" sz="1050" b="1" dirty="0" smtClean="0">
                  <a:solidFill>
                    <a:schemeClr val="bg1"/>
                  </a:solidFill>
                  <a:effectLst>
                    <a:outerShdw blurRad="38100" dist="38100" dir="2700000" algn="tl">
                      <a:srgbClr val="000000">
                        <a:alpha val="43137"/>
                      </a:srgbClr>
                    </a:outerShdw>
                  </a:effectLst>
                </a:rPr>
                <a:t>Nestlé</a:t>
              </a:r>
              <a:endParaRPr lang="en-US" sz="1050" b="1" dirty="0">
                <a:solidFill>
                  <a:schemeClr val="bg1"/>
                </a:solidFill>
                <a:effectLst>
                  <a:outerShdw blurRad="38100" dist="38100" dir="2700000" algn="tl">
                    <a:srgbClr val="000000">
                      <a:alpha val="43137"/>
                    </a:srgbClr>
                  </a:outerShdw>
                </a:effectLst>
              </a:endParaRPr>
            </a:p>
          </p:txBody>
        </p:sp>
      </p:grpSp>
      <p:grpSp>
        <p:nvGrpSpPr>
          <p:cNvPr id="5" name="Group 4"/>
          <p:cNvGrpSpPr/>
          <p:nvPr/>
        </p:nvGrpSpPr>
        <p:grpSpPr>
          <a:xfrm>
            <a:off x="2415654" y="1380112"/>
            <a:ext cx="6404818" cy="3530885"/>
            <a:chOff x="2415654" y="1380112"/>
            <a:chExt cx="6404818" cy="3530885"/>
          </a:xfrm>
        </p:grpSpPr>
        <p:sp>
          <p:nvSpPr>
            <p:cNvPr id="6" name="TextBox 5"/>
            <p:cNvSpPr txBox="1"/>
            <p:nvPr/>
          </p:nvSpPr>
          <p:spPr>
            <a:xfrm>
              <a:off x="2897005" y="3861048"/>
              <a:ext cx="2107044" cy="461665"/>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Auto</a:t>
              </a:r>
              <a:endParaRPr lang="en-GB"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415654" y="2204864"/>
              <a:ext cx="1790170" cy="461665"/>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Aerospace</a:t>
              </a:r>
              <a:endParaRPr lang="en-GB" sz="24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3995937" y="1863456"/>
              <a:ext cx="1245191" cy="461665"/>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Energy</a:t>
              </a:r>
              <a:endParaRPr lang="en-GB" sz="24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7067551" y="2924944"/>
              <a:ext cx="1752921" cy="461665"/>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Consumer</a:t>
              </a:r>
              <a:endParaRPr lang="en-GB" sz="2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321495" y="1380112"/>
              <a:ext cx="1448593" cy="461665"/>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Biotech</a:t>
              </a:r>
              <a:endParaRPr lang="en-GB" sz="24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175884" y="4437112"/>
              <a:ext cx="1924508" cy="461665"/>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Technology</a:t>
              </a:r>
              <a:endParaRPr lang="en-GB" sz="2400" b="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4068792" y="4510887"/>
              <a:ext cx="1448593" cy="400110"/>
            </a:xfrm>
            <a:prstGeom prst="rect">
              <a:avLst/>
            </a:prstGeom>
            <a:noFill/>
          </p:spPr>
          <p:txBody>
            <a:bodyPr wrap="square" rtlCol="0">
              <a:spAutoFit/>
            </a:bodyPr>
            <a:lstStyle/>
            <a:p>
              <a:r>
                <a:rPr lang="en-GB" sz="2000" b="1" dirty="0" smtClean="0">
                  <a:solidFill>
                    <a:schemeClr val="bg1"/>
                  </a:solidFill>
                  <a:effectLst>
                    <a:outerShdw blurRad="38100" dist="38100" dir="2700000" algn="tl">
                      <a:srgbClr val="000000">
                        <a:alpha val="43137"/>
                      </a:srgbClr>
                    </a:outerShdw>
                  </a:effectLst>
                </a:rPr>
                <a:t>Financial</a:t>
              </a:r>
              <a:endParaRPr lang="en-GB" sz="2000" b="1" dirty="0">
                <a:solidFill>
                  <a:schemeClr val="bg1"/>
                </a:solidFill>
                <a:effectLst>
                  <a:outerShdw blurRad="38100" dist="38100" dir="2700000" algn="tl">
                    <a:srgbClr val="000000">
                      <a:alpha val="43137"/>
                    </a:srgbClr>
                  </a:outerShdw>
                </a:effectLst>
              </a:endParaRPr>
            </a:p>
          </p:txBody>
        </p:sp>
      </p:grpSp>
      <p:grpSp>
        <p:nvGrpSpPr>
          <p:cNvPr id="39" name="Group 38"/>
          <p:cNvGrpSpPr/>
          <p:nvPr/>
        </p:nvGrpSpPr>
        <p:grpSpPr>
          <a:xfrm>
            <a:off x="72008" y="6309320"/>
            <a:ext cx="2267744" cy="440668"/>
            <a:chOff x="0" y="6381328"/>
            <a:chExt cx="2267744" cy="440668"/>
          </a:xfrm>
        </p:grpSpPr>
        <p:sp>
          <p:nvSpPr>
            <p:cNvPr id="32" name="Rectangle 31"/>
            <p:cNvSpPr/>
            <p:nvPr/>
          </p:nvSpPr>
          <p:spPr>
            <a:xfrm>
              <a:off x="0" y="6381328"/>
              <a:ext cx="2267744" cy="440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CRS landscape PMS logo.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500" y="6417332"/>
              <a:ext cx="2124236" cy="391656"/>
            </a:xfrm>
            <a:prstGeom prst="rect">
              <a:avLst/>
            </a:prstGeom>
            <a:solidFill>
              <a:schemeClr val="bg1"/>
            </a:solidFill>
          </p:spPr>
        </p:pic>
      </p:grpSp>
      <p:sp>
        <p:nvSpPr>
          <p:cNvPr id="4" name="Title 3"/>
          <p:cNvSpPr>
            <a:spLocks noGrp="1"/>
          </p:cNvSpPr>
          <p:nvPr>
            <p:ph type="title"/>
          </p:nvPr>
        </p:nvSpPr>
        <p:spPr>
          <a:xfrm>
            <a:off x="179511" y="188640"/>
            <a:ext cx="7764499" cy="792000"/>
          </a:xfrm>
        </p:spPr>
        <p:txBody>
          <a:bodyPr>
            <a:normAutofit/>
          </a:bodyPr>
          <a:lstStyle/>
          <a:p>
            <a:r>
              <a:rPr lang="en-GB" sz="2600" dirty="0" smtClean="0">
                <a:solidFill>
                  <a:schemeClr val="bg1"/>
                </a:solidFill>
              </a:rPr>
              <a:t>Assessment: connected risk in a globalised world</a:t>
            </a:r>
            <a:endParaRPr lang="en-GB" sz="2600" dirty="0">
              <a:solidFill>
                <a:schemeClr val="bg1"/>
              </a:solidFill>
            </a:endParaRPr>
          </a:p>
        </p:txBody>
      </p:sp>
      <p:pic>
        <p:nvPicPr>
          <p:cNvPr id="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27384"/>
            <a:ext cx="10795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7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attack against the US power grid</a:t>
            </a:r>
            <a:endParaRPr lang="en-GB" dirty="0"/>
          </a:p>
        </p:txBody>
      </p:sp>
      <p:pic>
        <p:nvPicPr>
          <p:cNvPr id="5" name="Content Placeholder 4"/>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18150" b="37916"/>
          <a:stretch/>
        </p:blipFill>
        <p:spPr>
          <a:xfrm>
            <a:off x="179513" y="1124744"/>
            <a:ext cx="4328414" cy="2705049"/>
          </a:xfrm>
        </p:spPr>
      </p:pic>
      <p:sp>
        <p:nvSpPr>
          <p:cNvPr id="6" name="TextBox 5"/>
          <p:cNvSpPr txBox="1"/>
          <p:nvPr/>
        </p:nvSpPr>
        <p:spPr>
          <a:xfrm>
            <a:off x="395536" y="692696"/>
            <a:ext cx="3816424" cy="338554"/>
          </a:xfrm>
          <a:prstGeom prst="rect">
            <a:avLst/>
          </a:prstGeom>
          <a:noFill/>
        </p:spPr>
        <p:txBody>
          <a:bodyPr wrap="square" rtlCol="0">
            <a:spAutoFit/>
          </a:bodyPr>
          <a:lstStyle/>
          <a:p>
            <a:r>
              <a:rPr lang="en-GB" sz="1600" dirty="0" smtClean="0"/>
              <a:t>www.lloyds.com/businessblackout</a:t>
            </a:r>
            <a:endParaRPr lang="en-GB" sz="1600" dirty="0"/>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156" t="27391" r="17591" b="10188"/>
          <a:stretch/>
        </p:blipFill>
        <p:spPr bwMode="auto">
          <a:xfrm>
            <a:off x="179512" y="3933056"/>
            <a:ext cx="4320480" cy="2848669"/>
          </a:xfrm>
          <a:prstGeom prst="rect">
            <a:avLst/>
          </a:prstGeom>
          <a:noFill/>
          <a:ln w="6350">
            <a:solidFill>
              <a:schemeClr val="bg2">
                <a:lumMod val="6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4636073" y="1007150"/>
            <a:ext cx="4400423" cy="2565866"/>
            <a:chOff x="4636073" y="1007150"/>
            <a:chExt cx="4400423" cy="2565866"/>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337" t="35624" r="4036" b="15287"/>
            <a:stretch/>
          </p:blipFill>
          <p:spPr bwMode="auto">
            <a:xfrm>
              <a:off x="4708081" y="1257942"/>
              <a:ext cx="4328415" cy="2315074"/>
            </a:xfrm>
            <a:prstGeom prst="rect">
              <a:avLst/>
            </a:prstGeom>
            <a:noFill/>
            <a:ln w="6350">
              <a:solidFill>
                <a:schemeClr val="bg2">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636073" y="1007150"/>
              <a:ext cx="4150060" cy="261610"/>
            </a:xfrm>
            <a:prstGeom prst="rect">
              <a:avLst/>
            </a:prstGeom>
            <a:noFill/>
          </p:spPr>
          <p:txBody>
            <a:bodyPr wrap="square" rtlCol="0">
              <a:spAutoFit/>
            </a:bodyPr>
            <a:lstStyle/>
            <a:p>
              <a:r>
                <a:rPr lang="en-GB" sz="1100" dirty="0" smtClean="0"/>
                <a:t>Duration and extent of power outage</a:t>
              </a:r>
              <a:endParaRPr lang="en-GB" sz="1100" dirty="0"/>
            </a:p>
          </p:txBody>
        </p:sp>
      </p:grpSp>
      <p:grpSp>
        <p:nvGrpSpPr>
          <p:cNvPr id="11" name="Group 10"/>
          <p:cNvGrpSpPr/>
          <p:nvPr/>
        </p:nvGrpSpPr>
        <p:grpSpPr>
          <a:xfrm>
            <a:off x="4644008" y="3669756"/>
            <a:ext cx="4248472" cy="3106033"/>
            <a:chOff x="4644008" y="3669756"/>
            <a:chExt cx="4248472" cy="3106033"/>
          </a:xfrm>
        </p:grpSpPr>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22" t="24100" r="16747" b="11901"/>
            <a:stretch/>
          </p:blipFill>
          <p:spPr bwMode="auto">
            <a:xfrm>
              <a:off x="4720581" y="3933056"/>
              <a:ext cx="4171899" cy="2842733"/>
            </a:xfrm>
            <a:prstGeom prst="rect">
              <a:avLst/>
            </a:prstGeom>
            <a:noFill/>
            <a:ln w="6350">
              <a:solidFill>
                <a:schemeClr val="bg2">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644008" y="3669756"/>
              <a:ext cx="4150060" cy="261610"/>
            </a:xfrm>
            <a:prstGeom prst="rect">
              <a:avLst/>
            </a:prstGeom>
            <a:noFill/>
          </p:spPr>
          <p:txBody>
            <a:bodyPr wrap="square" rtlCol="0">
              <a:spAutoFit/>
            </a:bodyPr>
            <a:lstStyle/>
            <a:p>
              <a:r>
                <a:rPr lang="en-GB" sz="1100" dirty="0" smtClean="0"/>
                <a:t>Insurance claims</a:t>
              </a:r>
              <a:endParaRPr lang="en-GB" sz="1100" dirty="0"/>
            </a:p>
          </p:txBody>
        </p:sp>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6656" y="800322"/>
            <a:ext cx="1104591" cy="675265"/>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0446" y="577384"/>
            <a:ext cx="1696049" cy="331865"/>
          </a:xfrm>
          <a:prstGeom prst="rect">
            <a:avLst/>
          </a:prstGeom>
        </p:spPr>
      </p:pic>
    </p:spTree>
    <p:extLst>
      <p:ext uri="{BB962C8B-B14F-4D97-AF65-F5344CB8AC3E}">
        <p14:creationId xmlns:p14="http://schemas.microsoft.com/office/powerpoint/2010/main" val="27353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system shock</a:t>
            </a:r>
            <a:endParaRPr lang="en-GB" dirty="0"/>
          </a:p>
        </p:txBody>
      </p:sp>
      <p:sp>
        <p:nvSpPr>
          <p:cNvPr id="3" name="Content Placeholder 2"/>
          <p:cNvSpPr>
            <a:spLocks noGrp="1"/>
          </p:cNvSpPr>
          <p:nvPr>
            <p:ph idx="1"/>
          </p:nvPr>
        </p:nvSpPr>
        <p:spPr/>
        <p:txBody>
          <a:bodyPr>
            <a:normAutofit fontScale="70000" lnSpcReduction="20000"/>
          </a:bodyPr>
          <a:lstStyle/>
          <a:p>
            <a:pPr marL="0" indent="0">
              <a:buClr>
                <a:schemeClr val="tx2"/>
              </a:buClr>
              <a:buNone/>
            </a:pPr>
            <a:r>
              <a:rPr lang="en-GB" sz="2400" b="1" dirty="0" smtClean="0"/>
              <a:t>Insurance impacts</a:t>
            </a:r>
          </a:p>
          <a:p>
            <a:pPr>
              <a:buClr>
                <a:schemeClr val="tx2"/>
              </a:buClr>
            </a:pPr>
            <a:r>
              <a:rPr lang="en-GB" sz="2400" dirty="0" smtClean="0"/>
              <a:t>Terrorism </a:t>
            </a:r>
            <a:r>
              <a:rPr lang="en-GB" sz="2400" dirty="0"/>
              <a:t>and Political Violence</a:t>
            </a:r>
          </a:p>
          <a:p>
            <a:pPr>
              <a:buClr>
                <a:schemeClr val="tx2"/>
              </a:buClr>
            </a:pPr>
            <a:r>
              <a:rPr lang="en-GB" sz="2400" dirty="0"/>
              <a:t>Political Risk</a:t>
            </a:r>
          </a:p>
          <a:p>
            <a:pPr>
              <a:buClr>
                <a:schemeClr val="tx2"/>
              </a:buClr>
            </a:pPr>
            <a:r>
              <a:rPr lang="en-GB" sz="2400" dirty="0"/>
              <a:t>Business Interruption</a:t>
            </a:r>
          </a:p>
          <a:p>
            <a:pPr>
              <a:buClr>
                <a:schemeClr val="tx2"/>
              </a:buClr>
            </a:pPr>
            <a:r>
              <a:rPr lang="en-GB" sz="2400" dirty="0"/>
              <a:t>Marine and Aviation</a:t>
            </a:r>
          </a:p>
          <a:p>
            <a:pPr>
              <a:buClr>
                <a:schemeClr val="tx2"/>
              </a:buClr>
            </a:pPr>
            <a:r>
              <a:rPr lang="en-GB" sz="2400" dirty="0"/>
              <a:t>Agriculture</a:t>
            </a:r>
          </a:p>
          <a:p>
            <a:pPr>
              <a:buClr>
                <a:schemeClr val="tx2"/>
              </a:buClr>
            </a:pPr>
            <a:r>
              <a:rPr lang="en-GB" sz="2400" dirty="0"/>
              <a:t>Product Liability and Recall</a:t>
            </a:r>
          </a:p>
          <a:p>
            <a:pPr>
              <a:buClr>
                <a:schemeClr val="tx2"/>
              </a:buClr>
            </a:pPr>
            <a:r>
              <a:rPr lang="en-GB" sz="2400" dirty="0"/>
              <a:t>Environmental </a:t>
            </a:r>
            <a:r>
              <a:rPr lang="en-GB" sz="2400" dirty="0" smtClean="0"/>
              <a:t>Liability</a:t>
            </a:r>
          </a:p>
          <a:p>
            <a:pPr marL="0" indent="0">
              <a:buClr>
                <a:schemeClr val="tx2"/>
              </a:buClr>
              <a:buNone/>
            </a:pPr>
            <a:endParaRPr lang="en-GB" sz="2400" dirty="0"/>
          </a:p>
          <a:p>
            <a:pPr marL="0" indent="0">
              <a:buClr>
                <a:schemeClr val="tx2"/>
              </a:buClr>
              <a:buNone/>
            </a:pPr>
            <a:r>
              <a:rPr lang="en-GB" sz="2400" b="1" dirty="0" smtClean="0"/>
              <a:t>Compounding factors</a:t>
            </a:r>
          </a:p>
          <a:p>
            <a:pPr>
              <a:buClr>
                <a:schemeClr val="tx2"/>
              </a:buClr>
            </a:pPr>
            <a:r>
              <a:rPr lang="en-GB" sz="2400" dirty="0"/>
              <a:t>Potential to span multiple years</a:t>
            </a:r>
          </a:p>
          <a:p>
            <a:pPr>
              <a:buClr>
                <a:schemeClr val="tx2"/>
              </a:buClr>
            </a:pPr>
            <a:r>
              <a:rPr lang="en-GB" sz="2400" dirty="0"/>
              <a:t>Impacts on investment income</a:t>
            </a:r>
          </a:p>
          <a:p>
            <a:pPr>
              <a:buClr>
                <a:schemeClr val="tx2"/>
              </a:buClr>
            </a:pPr>
            <a:r>
              <a:rPr lang="en-GB" sz="2400" dirty="0"/>
              <a:t>Impacts on regulatory and business environment</a:t>
            </a:r>
          </a:p>
          <a:p>
            <a:pPr marL="0" indent="0">
              <a:buClr>
                <a:schemeClr val="tx2"/>
              </a:buClr>
              <a:buNone/>
            </a:pPr>
            <a:endParaRPr lang="en-GB" sz="2400" dirty="0"/>
          </a:p>
          <a:p>
            <a:pPr>
              <a:buClr>
                <a:schemeClr val="tx2"/>
              </a:buClr>
            </a:pPr>
            <a:endParaRPr lang="en-GB" dirty="0"/>
          </a:p>
        </p:txBody>
      </p:sp>
      <p:pic>
        <p:nvPicPr>
          <p:cNvPr id="1026" name="Picture 2"/>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283967" y="1268760"/>
            <a:ext cx="4652825" cy="504056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0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Emerging </a:t>
            </a:r>
            <a:r>
              <a:rPr lang="en-GB" dirty="0" smtClean="0"/>
              <a:t>risks </a:t>
            </a:r>
            <a:r>
              <a:rPr lang="en-GB" dirty="0" smtClean="0"/>
              <a:t>research</a:t>
            </a:r>
            <a:endParaRPr lang="en-GB" dirty="0"/>
          </a:p>
        </p:txBody>
      </p:sp>
    </p:spTree>
    <p:extLst>
      <p:ext uri="{BB962C8B-B14F-4D97-AF65-F5344CB8AC3E}">
        <p14:creationId xmlns:p14="http://schemas.microsoft.com/office/powerpoint/2010/main" val="271355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s</a:t>
            </a:r>
            <a:r>
              <a:rPr lang="en-GB" dirty="0" smtClean="0"/>
              <a:t>evere </a:t>
            </a:r>
            <a:r>
              <a:rPr lang="en-GB" dirty="0" smtClean="0"/>
              <a:t>space weather</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196158"/>
            <a:ext cx="3600450" cy="2817018"/>
          </a:xfrm>
        </p:spPr>
      </p:pic>
      <p:pic>
        <p:nvPicPr>
          <p:cNvPr id="1026" name="Picture 2" descr="http://www.geomag.bgs.ac.uk/images/carrington_images/7_GRW_2Sep1859.PNG">
            <a:hlinkClick r:id="" tooltip="Click to clos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52" y="3588984"/>
            <a:ext cx="3932500" cy="2398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omag.bgs.ac.uk/images/carrington_images/5_GRW_31Aug1859.PNG">
            <a:hlinkClick r:id="" tooltip="Click to clos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153" y="1124744"/>
            <a:ext cx="3916226" cy="23922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0" y="5987478"/>
            <a:ext cx="4608512" cy="646331"/>
          </a:xfrm>
          <a:prstGeom prst="rect">
            <a:avLst/>
          </a:prstGeom>
          <a:noFill/>
        </p:spPr>
        <p:txBody>
          <a:bodyPr wrap="square" rtlCol="0">
            <a:spAutoFit/>
          </a:bodyPr>
          <a:lstStyle/>
          <a:p>
            <a:r>
              <a:rPr lang="en-GB" sz="1200" dirty="0" err="1" smtClean="0">
                <a:solidFill>
                  <a:schemeClr val="tx2"/>
                </a:solidFill>
              </a:rPr>
              <a:t>Magnetogram</a:t>
            </a:r>
            <a:r>
              <a:rPr lang="en-GB" sz="1200" dirty="0" smtClean="0">
                <a:solidFill>
                  <a:schemeClr val="tx2"/>
                </a:solidFill>
              </a:rPr>
              <a:t> recordings of the ‘Carrington event’</a:t>
            </a:r>
          </a:p>
          <a:p>
            <a:r>
              <a:rPr lang="en-GB" sz="1200" dirty="0" smtClean="0">
                <a:solidFill>
                  <a:schemeClr val="tx2"/>
                </a:solidFill>
              </a:rPr>
              <a:t>Recorded at the Greenwich Observatory, 1859</a:t>
            </a:r>
          </a:p>
          <a:p>
            <a:r>
              <a:rPr lang="en-GB" sz="1200" dirty="0" smtClean="0">
                <a:solidFill>
                  <a:schemeClr val="tx2"/>
                </a:solidFill>
              </a:rPr>
              <a:t>(source: British Geological Survey)</a:t>
            </a:r>
            <a:endParaRPr lang="en-GB" sz="1200" dirty="0">
              <a:solidFill>
                <a:schemeClr val="tx2"/>
              </a:solidFill>
            </a:endParaRPr>
          </a:p>
        </p:txBody>
      </p:sp>
      <p:sp>
        <p:nvSpPr>
          <p:cNvPr id="11" name="TextBox 10"/>
          <p:cNvSpPr txBox="1"/>
          <p:nvPr/>
        </p:nvSpPr>
        <p:spPr>
          <a:xfrm>
            <a:off x="539552" y="5049470"/>
            <a:ext cx="3888432" cy="461665"/>
          </a:xfrm>
          <a:prstGeom prst="rect">
            <a:avLst/>
          </a:prstGeom>
          <a:solidFill>
            <a:schemeClr val="bg1"/>
          </a:solidFill>
        </p:spPr>
        <p:txBody>
          <a:bodyPr wrap="square" rtlCol="0">
            <a:spAutoFit/>
          </a:bodyPr>
          <a:lstStyle/>
          <a:p>
            <a:r>
              <a:rPr lang="en-GB" sz="1200" dirty="0" smtClean="0">
                <a:solidFill>
                  <a:schemeClr val="tx2"/>
                </a:solidFill>
              </a:rPr>
              <a:t>Coronal mass ejection and the earth’s magnetic field (source: European Space Agency)</a:t>
            </a:r>
            <a:endParaRPr lang="en-GB" sz="1200" dirty="0">
              <a:solidFill>
                <a:schemeClr val="tx2"/>
              </a:solidFill>
            </a:endParaRPr>
          </a:p>
        </p:txBody>
      </p:sp>
    </p:spTree>
    <p:extLst>
      <p:ext uri="{BB962C8B-B14F-4D97-AF65-F5344CB8AC3E}">
        <p14:creationId xmlns:p14="http://schemas.microsoft.com/office/powerpoint/2010/main" val="2166947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ld">
  <a:themeElements>
    <a:clrScheme name="Lloyds - dark blue">
      <a:dk1>
        <a:srgbClr val="000000"/>
      </a:dk1>
      <a:lt1>
        <a:srgbClr val="FFFFFF"/>
      </a:lt1>
      <a:dk2>
        <a:srgbClr val="007EA3"/>
      </a:dk2>
      <a:lt2>
        <a:srgbClr val="FFFFFF"/>
      </a:lt2>
      <a:accent1>
        <a:srgbClr val="007EA3"/>
      </a:accent1>
      <a:accent2>
        <a:srgbClr val="FF9900"/>
      </a:accent2>
      <a:accent3>
        <a:srgbClr val="9EA900"/>
      </a:accent3>
      <a:accent4>
        <a:srgbClr val="6EC9E0"/>
      </a:accent4>
      <a:accent5>
        <a:srgbClr val="631D76"/>
      </a:accent5>
      <a:accent6>
        <a:srgbClr val="9E4770"/>
      </a:accent6>
      <a:hlink>
        <a:srgbClr val="4D4D4D"/>
      </a:hlink>
      <a:folHlink>
        <a:srgbClr val="4D4D4D"/>
      </a:folHlink>
    </a:clrScheme>
    <a:fontScheme name="Lloyd's Fonts">
      <a:majorFont>
        <a:latin typeface="Sansa Lloyd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LloydsPPT-World</Template>
  <TotalTime>161</TotalTime>
  <Words>772</Words>
  <Application>Microsoft Office PowerPoint</Application>
  <PresentationFormat>On-screen Show (4:3)</PresentationFormat>
  <Paragraphs>122</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World</vt:lpstr>
      <vt:lpstr>Emerging Risks</vt:lpstr>
      <vt:lpstr>Scope</vt:lpstr>
      <vt:lpstr>What is an ‘Emerging Risk’?</vt:lpstr>
      <vt:lpstr>Quantification: plausible but extreme</vt:lpstr>
      <vt:lpstr>Assessment: connected risk in a globalised world</vt:lpstr>
      <vt:lpstr>Cyber attack against the US power grid</vt:lpstr>
      <vt:lpstr>Food system shock</vt:lpstr>
      <vt:lpstr>Emerging risks research</vt:lpstr>
      <vt:lpstr>Research: severe space weather</vt:lpstr>
      <vt:lpstr>Research: severe space weather</vt:lpstr>
      <vt:lpstr>Research: autonomous machines and the ‘digital revolution’</vt:lpstr>
      <vt:lpstr>    www.lloyds.com/emergingrisks</vt:lpstr>
    </vt:vector>
  </TitlesOfParts>
  <Company>Lloyd's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Risks</dc:title>
  <dc:creator>Beecroft, Nick</dc:creator>
  <cp:lastModifiedBy>Beecroft, Nick</cp:lastModifiedBy>
  <cp:revision>14</cp:revision>
  <dcterms:created xsi:type="dcterms:W3CDTF">2015-09-10T13:02:25Z</dcterms:created>
  <dcterms:modified xsi:type="dcterms:W3CDTF">2015-09-15T12:49:10Z</dcterms:modified>
</cp:coreProperties>
</file>