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73" r:id="rId2"/>
    <p:sldId id="443" r:id="rId3"/>
    <p:sldId id="448" r:id="rId4"/>
    <p:sldId id="449" r:id="rId5"/>
    <p:sldId id="450" r:id="rId6"/>
    <p:sldId id="451" r:id="rId7"/>
    <p:sldId id="458" r:id="rId8"/>
    <p:sldId id="454" r:id="rId9"/>
    <p:sldId id="455" r:id="rId10"/>
    <p:sldId id="456" r:id="rId11"/>
    <p:sldId id="457" r:id="rId12"/>
    <p:sldId id="461" r:id="rId13"/>
    <p:sldId id="462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  <p:sldId id="477" r:id="rId29"/>
    <p:sldId id="431" r:id="rId30"/>
    <p:sldId id="460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75"/>
    <a:srgbClr val="FF9900"/>
    <a:srgbClr val="99CC00"/>
    <a:srgbClr val="FFFF66"/>
    <a:srgbClr val="FF0000"/>
    <a:srgbClr val="DDDDDD"/>
    <a:srgbClr val="080808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7388" autoAdjust="0"/>
  </p:normalViewPr>
  <p:slideViewPr>
    <p:cSldViewPr>
      <p:cViewPr>
        <p:scale>
          <a:sx n="75" d="100"/>
          <a:sy n="75" d="100"/>
        </p:scale>
        <p:origin x="-266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53432613-2E6C-4EB0-A566-DD16C4D6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18A6C008-D459-4DBF-90D7-F4B415B6E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ED17-B74A-4EDD-A399-A2BCE6D97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1BC6-E739-44F2-A43A-7F8E90CC1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A58A5-003D-4114-8F2B-69F9999F9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1C50A-AC9A-4863-A947-BDABDCD0B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D3A72-C1E1-4CD7-89CF-4E83466A1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BF011-C9BE-41DF-9104-93AD69B69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9D16D-0FAD-4F8D-B93D-76F545320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6F376-696F-446B-9748-92C33BDA4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D0269-7BDD-40CB-BA41-7DC6756B4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60ABE-FAE3-4EFC-8030-CB9DAB6EA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87CD9-105C-4BEB-B059-3C24B4455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6AE51F02-5833-4388-9F4D-43FFA6F04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4175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Blip>
          <a:blip r:embed="rId14"/>
        </a:buBlip>
        <a:defRPr sz="2000">
          <a:solidFill>
            <a:srgbClr val="004175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4175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Blip>
          <a:blip r:embed="rId14"/>
        </a:buBlip>
        <a:defRPr sz="1600">
          <a:solidFill>
            <a:srgbClr val="004175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75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rgbClr val="004175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rgbClr val="00417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rgbClr val="00417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rgbClr val="00417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rgbClr val="00417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1.xls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Excel_97-2003_Worksheet2.xls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_Worksheet3.xls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Office_Excel_97-2003_Worksheet4.xls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emf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267200"/>
            <a:ext cx="8305800" cy="14478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bg1"/>
                </a:solidFill>
              </a:rPr>
              <a:t>Buckeye Actuarial Continuing Education </a:t>
            </a:r>
          </a:p>
          <a:p>
            <a:pPr eaLnBrk="1" hangingPunct="1"/>
            <a:r>
              <a:rPr lang="en-US" sz="3200" b="1" smtClean="0">
                <a:solidFill>
                  <a:schemeClr val="bg1"/>
                </a:solidFill>
              </a:rPr>
              <a:t>April 26, 2011</a:t>
            </a:r>
          </a:p>
          <a:p>
            <a:pPr eaLnBrk="1" hangingPunct="1"/>
            <a:endParaRPr lang="en-US" sz="3200" b="1" smtClean="0">
              <a:solidFill>
                <a:schemeClr val="bg1"/>
              </a:solidFill>
            </a:endParaRPr>
          </a:p>
        </p:txBody>
      </p:sp>
      <p:pic>
        <p:nvPicPr>
          <p:cNvPr id="6147" name="Picture 4" descr="MIGPPFront"/>
          <p:cNvPicPr>
            <a:picLocks noChangeAspect="1" noChangeArrowheads="1"/>
          </p:cNvPicPr>
          <p:nvPr/>
        </p:nvPicPr>
        <p:blipFill>
          <a:blip r:embed="rId3" cstate="print"/>
          <a:srcRect l="3673" t="8780" r="3673" b="8780"/>
          <a:stretch>
            <a:fillRect/>
          </a:stretch>
        </p:blipFill>
        <p:spPr bwMode="auto">
          <a:xfrm>
            <a:off x="2971800" y="2209800"/>
            <a:ext cx="325755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cig1.png"/>
          <p:cNvPicPr>
            <a:picLocks noChangeAspect="1"/>
          </p:cNvPicPr>
          <p:nvPr/>
        </p:nvPicPr>
        <p:blipFill>
          <a:blip r:embed="rId4" cstate="print"/>
          <a:srcRect l="1585" t="7619" r="1585" b="7619"/>
          <a:stretch>
            <a:fillRect/>
          </a:stretch>
        </p:blipFill>
        <p:spPr bwMode="auto">
          <a:xfrm>
            <a:off x="1905000" y="1524000"/>
            <a:ext cx="54340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6B493D05-B944-4317-B7F0-D397BBE910EB}" type="slidenum">
              <a:rPr lang="en-US" sz="1400">
                <a:solidFill>
                  <a:schemeClr val="bg1"/>
                </a:solidFill>
              </a:rPr>
              <a:pPr algn="r" eaLnBrk="0" hangingPunct="0"/>
              <a:t>10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Liability Claim vs. CD Claim</a:t>
            </a:r>
          </a:p>
        </p:txBody>
      </p:sp>
      <p:pic>
        <p:nvPicPr>
          <p:cNvPr id="15364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09600" y="21336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CD Claim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Multiple plaintiffs – sometimes 100’s of homeowners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Multiple defendants – design professional, developer, general contractor, multiple subcontractors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Undetermined loss date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Multiple damages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Multiple policy periods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Longer Statute of Limitation (breach of contract 3-20 years)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Typically the primary focus is on Damages and Coverage, rather than Liability</a:t>
            </a:r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5368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1CD6030-A9AF-4035-84E3-3CA0839883CC}" type="slidenum">
              <a:rPr lang="en-US" sz="1400">
                <a:solidFill>
                  <a:schemeClr val="bg1"/>
                </a:solidFill>
              </a:rPr>
              <a:pPr algn="r" eaLnBrk="0" hangingPunct="0"/>
              <a:t>11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Contracts, Coverage and Allocation</a:t>
            </a:r>
          </a:p>
        </p:txBody>
      </p:sp>
      <p:pic>
        <p:nvPicPr>
          <p:cNvPr id="16388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533400" y="2438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CD claims typically involve multiple contracts (design professional/owner; owner/developer; developer/builder; builder/GC; GC/sub; Sub/sub) 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The coverage available and priority of coverage must be analyzed for each contract and each policy triggered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Allocation of claim costs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Defense expenses – each policy is obligated to answer so most courts require cost sharing by equal shares; some courts allow sharing on a prorata basis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Loss – time on risk; prorata by limits; combination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endParaRPr lang="en-US" sz="2000" b="1">
              <a:solidFill>
                <a:srgbClr val="004175"/>
              </a:solidFill>
            </a:endParaRPr>
          </a:p>
        </p:txBody>
      </p:sp>
      <p:sp>
        <p:nvSpPr>
          <p:cNvPr id="16391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392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3A5E7730-DCAA-41D0-819F-3FD613F311ED}" type="slidenum">
              <a:rPr lang="en-US" sz="1400">
                <a:solidFill>
                  <a:schemeClr val="bg1"/>
                </a:solidFill>
              </a:rPr>
              <a:pPr algn="r" eaLnBrk="0" hangingPunct="0"/>
              <a:t>12</a:t>
            </a:fld>
            <a:endParaRPr lang="en-US" sz="1400">
              <a:solidFill>
                <a:schemeClr val="bg1"/>
              </a:solidFill>
            </a:endParaRPr>
          </a:p>
        </p:txBody>
      </p:sp>
      <p:pic>
        <p:nvPicPr>
          <p:cNvPr id="17411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15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8"/>
          <p:cNvSpPr txBox="1">
            <a:spLocks noChangeArrowheads="1"/>
          </p:cNvSpPr>
          <p:nvPr/>
        </p:nvSpPr>
        <p:spPr bwMode="auto">
          <a:xfrm>
            <a:off x="990600" y="2057400"/>
            <a:ext cx="7315200" cy="38100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folHlink"/>
              </a:buClr>
              <a:buFont typeface="Wingdings" pitchFamily="2" charset="2"/>
              <a:buBlip>
                <a:blip r:embed="rId3"/>
              </a:buBlip>
            </a:pPr>
            <a:r>
              <a:rPr lang="en-US" sz="1600">
                <a:solidFill>
                  <a:srgbClr val="004175"/>
                </a:solidFill>
              </a:rPr>
              <a:t>Very long reporting lag – Pure IBNR dominates</a:t>
            </a:r>
          </a:p>
          <a:p>
            <a:pPr marL="342900" indent="-342900">
              <a:spcBef>
                <a:spcPts val="1200"/>
              </a:spcBef>
              <a:buClr>
                <a:schemeClr val="folHlink"/>
              </a:buClr>
              <a:buFont typeface="Wingdings" pitchFamily="2" charset="2"/>
              <a:buBlip>
                <a:blip r:embed="rId3"/>
              </a:buBlip>
            </a:pPr>
            <a:r>
              <a:rPr lang="en-US" sz="1600">
                <a:solidFill>
                  <a:srgbClr val="004175"/>
                </a:solidFill>
              </a:rPr>
              <a:t>Not ideal to combine with other book of general liability claims.  Even if premises/operations claims are excluded, development pattern is different from typical products/completed operations pattern</a:t>
            </a:r>
          </a:p>
          <a:p>
            <a:pPr marL="342900" indent="-342900">
              <a:spcBef>
                <a:spcPts val="1200"/>
              </a:spcBef>
              <a:buClr>
                <a:schemeClr val="folHlink"/>
              </a:buClr>
              <a:buFont typeface="Wingdings" pitchFamily="2" charset="2"/>
              <a:buBlip>
                <a:blip r:embed="rId3"/>
              </a:buBlip>
            </a:pPr>
            <a:r>
              <a:rPr lang="en-US" sz="1600">
                <a:solidFill>
                  <a:srgbClr val="004175"/>
                </a:solidFill>
              </a:rPr>
              <a:t>If construction defect triangles broken out separately, exposure base for Bornhuetter-Ferguson approach is subjective as there is no “construction defect” premium since triangles broken out by cause of loss.</a:t>
            </a:r>
          </a:p>
          <a:p>
            <a:pPr marL="342900" indent="-342900">
              <a:spcBef>
                <a:spcPts val="1200"/>
              </a:spcBef>
              <a:buClr>
                <a:schemeClr val="folHlink"/>
              </a:buClr>
              <a:buFont typeface="Wingdings" pitchFamily="2" charset="2"/>
              <a:buBlip>
                <a:blip r:embed="rId3"/>
              </a:buBlip>
            </a:pPr>
            <a:r>
              <a:rPr lang="en-US" sz="1600">
                <a:solidFill>
                  <a:srgbClr val="004175"/>
                </a:solidFill>
              </a:rPr>
              <a:t>Most companies do not have sufficient accident year data to capture tail.  Tail estimation is very subjective.</a:t>
            </a:r>
          </a:p>
          <a:p>
            <a:pPr marL="342900" indent="-342900">
              <a:spcBef>
                <a:spcPts val="1200"/>
              </a:spcBef>
              <a:buClr>
                <a:schemeClr val="folHlink"/>
              </a:buClr>
              <a:buFont typeface="Wingdings" pitchFamily="2" charset="2"/>
              <a:buBlip>
                <a:blip r:embed="rId3"/>
              </a:buBlip>
            </a:pPr>
            <a:r>
              <a:rPr lang="en-US" sz="1600">
                <a:solidFill>
                  <a:srgbClr val="004175"/>
                </a:solidFill>
              </a:rPr>
              <a:t>Legislation has calendar year effect, affecting all accident years along a given diagonal.</a:t>
            </a:r>
          </a:p>
        </p:txBody>
      </p:sp>
      <p:sp>
        <p:nvSpPr>
          <p:cNvPr id="17417" name="Rectangle 2"/>
          <p:cNvSpPr>
            <a:spLocks noChangeArrowheads="1"/>
          </p:cNvSpPr>
          <p:nvPr/>
        </p:nvSpPr>
        <p:spPr bwMode="auto">
          <a:xfrm>
            <a:off x="457200" y="1143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folHlink"/>
              </a:buClr>
              <a:buFont typeface="Zapf Dingbats"/>
              <a:buNone/>
            </a:pPr>
            <a:r>
              <a:rPr lang="en-US">
                <a:solidFill>
                  <a:srgbClr val="004175"/>
                </a:solidFill>
              </a:rPr>
              <a:t>Difficulties with Traditional Actuarial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D5914C6-BD03-45F7-9B09-6BE90D07A50F}" type="slidenum">
              <a:rPr lang="en-US" sz="1400">
                <a:solidFill>
                  <a:schemeClr val="bg1"/>
                </a:solidFill>
              </a:rPr>
              <a:pPr algn="r" eaLnBrk="0" hangingPunct="0"/>
              <a:t>13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General Liability Claim Count </a:t>
            </a:r>
            <a:br>
              <a:rPr lang="en-US" sz="2400" smtClean="0"/>
            </a:br>
            <a:r>
              <a:rPr lang="en-US" sz="2400" smtClean="0"/>
              <a:t>Accident Year Reported Development – CD vs NonCD</a:t>
            </a:r>
          </a:p>
        </p:txBody>
      </p:sp>
      <p:pic>
        <p:nvPicPr>
          <p:cNvPr id="18436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40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355725"/>
            <a:ext cx="784860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2165E9D-5789-46F5-9E53-2200D132F6D3}" type="slidenum">
              <a:rPr lang="en-US" sz="1400">
                <a:solidFill>
                  <a:schemeClr val="bg1"/>
                </a:solidFill>
              </a:rPr>
              <a:pPr algn="r" eaLnBrk="0" hangingPunct="0"/>
              <a:t>14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General Liability Accident Year</a:t>
            </a:r>
            <a:br>
              <a:rPr lang="en-US" sz="2400" smtClean="0"/>
            </a:br>
            <a:r>
              <a:rPr lang="en-US" sz="2400" smtClean="0"/>
              <a:t>Incurred Loss Development – CD vs NonCD</a:t>
            </a:r>
          </a:p>
        </p:txBody>
      </p:sp>
      <p:pic>
        <p:nvPicPr>
          <p:cNvPr id="1029" name="Picture 3" descr="MIGPPFrontTop"/>
          <p:cNvPicPr>
            <a:picLocks noChangeAspect="1" noChangeArrowheads="1"/>
          </p:cNvPicPr>
          <p:nvPr/>
        </p:nvPicPr>
        <p:blipFill>
          <a:blip r:embed="rId3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4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3" name="Picture 6" descr="cig2.png"/>
          <p:cNvPicPr>
            <a:picLocks noChangeAspect="1"/>
          </p:cNvPicPr>
          <p:nvPr/>
        </p:nvPicPr>
        <p:blipFill>
          <a:blip r:embed="rId5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685800" y="1371600"/>
          <a:ext cx="8001000" cy="4800600"/>
        </p:xfrm>
        <a:graphic>
          <a:graphicData uri="http://schemas.openxmlformats.org/presentationml/2006/ole">
            <p:oleObj spid="_x0000_s1026" name="Chart" r:id="rId6" imgW="5896080" imgH="3467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A5EBB6B-DB96-44D0-AB82-F9F075CD32D9}" type="slidenum">
              <a:rPr lang="en-US" sz="1400">
                <a:solidFill>
                  <a:schemeClr val="bg1"/>
                </a:solidFill>
              </a:rPr>
              <a:pPr algn="r" eaLnBrk="0" hangingPunct="0"/>
              <a:t>15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General Liability Accident Year</a:t>
            </a:r>
            <a:br>
              <a:rPr lang="en-US" sz="2400" smtClean="0"/>
            </a:br>
            <a:r>
              <a:rPr lang="en-US" sz="2400" smtClean="0"/>
              <a:t>Paid Loss Development – CD vs NonCD</a:t>
            </a:r>
          </a:p>
        </p:txBody>
      </p:sp>
      <p:pic>
        <p:nvPicPr>
          <p:cNvPr id="2053" name="Picture 3" descr="MIGPPFrontTop"/>
          <p:cNvPicPr>
            <a:picLocks noChangeAspect="1" noChangeArrowheads="1"/>
          </p:cNvPicPr>
          <p:nvPr/>
        </p:nvPicPr>
        <p:blipFill>
          <a:blip r:embed="rId3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4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57" name="Picture 6" descr="cig2.png"/>
          <p:cNvPicPr>
            <a:picLocks noChangeAspect="1"/>
          </p:cNvPicPr>
          <p:nvPr/>
        </p:nvPicPr>
        <p:blipFill>
          <a:blip r:embed="rId5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33400" y="1295400"/>
          <a:ext cx="8153400" cy="4876800"/>
        </p:xfrm>
        <a:graphic>
          <a:graphicData uri="http://schemas.openxmlformats.org/presentationml/2006/ole">
            <p:oleObj spid="_x0000_s2050" name="Chart" r:id="rId6" imgW="7210284" imgH="351454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3CBD192-F598-493B-9472-DA38B47CD538}" type="slidenum">
              <a:rPr lang="en-US" sz="1400">
                <a:solidFill>
                  <a:schemeClr val="bg1"/>
                </a:solidFill>
              </a:rPr>
              <a:pPr algn="r" eaLnBrk="0" hangingPunct="0"/>
              <a:t>16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Incurred But Not Enough Analysis</a:t>
            </a:r>
          </a:p>
        </p:txBody>
      </p:sp>
      <p:pic>
        <p:nvPicPr>
          <p:cNvPr id="19460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9463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8"/>
          <p:cNvSpPr txBox="1">
            <a:spLocks noChangeArrowheads="1"/>
          </p:cNvSpPr>
          <p:nvPr/>
        </p:nvSpPr>
        <p:spPr bwMode="auto">
          <a:xfrm>
            <a:off x="609600" y="1828800"/>
            <a:ext cx="7162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Case Development Existing Claims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Incurred loss development approach organized in a report year format.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Significantly reduced tail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Must allocate estimated report year IBNR to accident year</a:t>
            </a:r>
          </a:p>
          <a:p>
            <a:pPr marL="742950" lvl="1" indent="-285750">
              <a:spcBef>
                <a:spcPts val="3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solidFill>
                  <a:srgbClr val="004175"/>
                </a:solidFill>
              </a:rPr>
              <a:t>Can choose among various methods including incurred losses, case reserves, construction contractors premium, or other basis	</a:t>
            </a:r>
            <a:endParaRPr lang="en-US" sz="1200">
              <a:solidFill>
                <a:srgbClr val="004175"/>
              </a:solidFill>
            </a:endParaRP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Multiple methods can be used; for simplicity this demonstration uses only an incurred development approach.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A076CA7-BDF5-4909-8950-4082BEE4EB2C}" type="slidenum">
              <a:rPr lang="en-US" sz="1400">
                <a:solidFill>
                  <a:schemeClr val="bg1"/>
                </a:solidFill>
              </a:rPr>
              <a:pPr algn="r" eaLnBrk="0" hangingPunct="0"/>
              <a:t>17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000" smtClean="0"/>
              <a:t>Incurred But Not Enough Analysis</a:t>
            </a:r>
            <a:br>
              <a:rPr lang="en-US" sz="2000" smtClean="0"/>
            </a:br>
            <a:r>
              <a:rPr lang="en-US" sz="2000" smtClean="0"/>
              <a:t>Report Year Construction Defect Loss Development</a:t>
            </a:r>
          </a:p>
        </p:txBody>
      </p:sp>
      <p:pic>
        <p:nvPicPr>
          <p:cNvPr id="3077" name="Picture 3" descr="MIGPPFrontTop"/>
          <p:cNvPicPr>
            <a:picLocks noChangeAspect="1" noChangeArrowheads="1"/>
          </p:cNvPicPr>
          <p:nvPr/>
        </p:nvPicPr>
        <p:blipFill>
          <a:blip r:embed="rId3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4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533400" y="11430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81" name="Picture 6" descr="cig2.png"/>
          <p:cNvPicPr>
            <a:picLocks noChangeAspect="1"/>
          </p:cNvPicPr>
          <p:nvPr/>
        </p:nvPicPr>
        <p:blipFill>
          <a:blip r:embed="rId5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685800" y="1143000"/>
          <a:ext cx="8153400" cy="4975225"/>
        </p:xfrm>
        <a:graphic>
          <a:graphicData uri="http://schemas.openxmlformats.org/presentationml/2006/ole">
            <p:oleObj spid="_x0000_s3074" name="Chart" r:id="rId6" imgW="5896080" imgH="3467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30A881A-28C4-47DB-8400-7127B5CFE521}" type="slidenum">
              <a:rPr lang="en-US" sz="1400">
                <a:solidFill>
                  <a:schemeClr val="bg1"/>
                </a:solidFill>
              </a:rPr>
              <a:pPr algn="r" eaLnBrk="0" hangingPunct="0"/>
              <a:t>18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1800" smtClean="0"/>
              <a:t>Incurred But Not Enough Analysis</a:t>
            </a:r>
            <a:br>
              <a:rPr lang="en-US" sz="1800" smtClean="0"/>
            </a:br>
            <a:r>
              <a:rPr lang="en-US" sz="1800" smtClean="0"/>
              <a:t>Report Year Summary of IBNE ($ Millions)</a:t>
            </a:r>
          </a:p>
        </p:txBody>
      </p:sp>
      <p:pic>
        <p:nvPicPr>
          <p:cNvPr id="20484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488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49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1258888"/>
            <a:ext cx="47244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AEC1747-FE9D-414E-A672-F13DF2D8E7AF}" type="slidenum">
              <a:rPr lang="en-US" sz="1400">
                <a:solidFill>
                  <a:schemeClr val="bg1"/>
                </a:solidFill>
              </a:rPr>
              <a:pPr algn="r" eaLnBrk="0" hangingPunct="0"/>
              <a:t>19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1800" smtClean="0"/>
              <a:t>Incurred But Not Enough Analysis</a:t>
            </a:r>
            <a:br>
              <a:rPr lang="en-US" sz="1800" smtClean="0"/>
            </a:br>
            <a:r>
              <a:rPr lang="en-US" sz="1800" smtClean="0"/>
              <a:t>Allocation of IBNE to Accident Year ($ Millions)</a:t>
            </a:r>
          </a:p>
        </p:txBody>
      </p:sp>
      <p:pic>
        <p:nvPicPr>
          <p:cNvPr id="21508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>
            <a:off x="4572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12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57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6963" y="1143000"/>
            <a:ext cx="42719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B39FE18-FDAD-412E-9A8C-EA8F840205D2}" type="slidenum">
              <a:rPr lang="en-US" sz="1400">
                <a:solidFill>
                  <a:schemeClr val="bg1"/>
                </a:solidFill>
              </a:rPr>
              <a:pPr algn="r" eaLnBrk="0" hangingPunct="0"/>
              <a:t>2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Construction Defect Claim Management and Reserving</a:t>
            </a:r>
          </a:p>
        </p:txBody>
      </p:sp>
      <p:pic>
        <p:nvPicPr>
          <p:cNvPr id="7172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609600" y="1981200"/>
            <a:ext cx="60975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004175"/>
                </a:solidFill>
              </a:rPr>
              <a:t/>
            </a:r>
            <a:br>
              <a:rPr lang="en-US" sz="2000" b="1">
                <a:solidFill>
                  <a:srgbClr val="004175"/>
                </a:solidFill>
              </a:rPr>
            </a:br>
            <a:r>
              <a:rPr lang="en-US" sz="2000" b="1">
                <a:solidFill>
                  <a:srgbClr val="004175"/>
                </a:solidFill>
              </a:rPr>
              <a:t>Presented by:</a:t>
            </a:r>
          </a:p>
          <a:p>
            <a:pPr>
              <a:lnSpc>
                <a:spcPct val="150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Nathan Voorhis, FCAS, MAAA</a:t>
            </a:r>
          </a:p>
          <a:p>
            <a:pPr>
              <a:lnSpc>
                <a:spcPct val="150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Robin Leibrock, JD</a:t>
            </a:r>
            <a:r>
              <a:rPr lang="en-US" sz="2000"/>
              <a:t> </a:t>
            </a:r>
          </a:p>
          <a:p>
            <a:pPr>
              <a:lnSpc>
                <a:spcPct val="150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Steven Jokerst, FCAS, MAAA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endParaRPr lang="en-US" sz="2000" b="1">
              <a:solidFill>
                <a:srgbClr val="004175"/>
              </a:solidFill>
            </a:endParaRPr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6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1CA31C0-5239-49C9-843E-A77F04AAE491}" type="slidenum">
              <a:rPr lang="en-US" sz="1400">
                <a:solidFill>
                  <a:schemeClr val="bg1"/>
                </a:solidFill>
              </a:rPr>
              <a:pPr algn="r" eaLnBrk="0" hangingPunct="0"/>
              <a:t>20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Pure Incurred But Not Reported Analysis</a:t>
            </a:r>
          </a:p>
        </p:txBody>
      </p:sp>
      <p:pic>
        <p:nvPicPr>
          <p:cNvPr id="22532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535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Rectangle 8"/>
          <p:cNvSpPr txBox="1">
            <a:spLocks noChangeArrowheads="1"/>
          </p:cNvSpPr>
          <p:nvPr/>
        </p:nvSpPr>
        <p:spPr bwMode="auto">
          <a:xfrm>
            <a:off x="609600" y="1981200"/>
            <a:ext cx="7315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Accident year analysis of reported claim counts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Selected Loss Severity 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Selected ALAE / Loss Ratio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Selected Claims Closed with Pay</a:t>
            </a:r>
          </a:p>
          <a:p>
            <a:pPr marL="742950" lvl="1" indent="-285750">
              <a:spcBef>
                <a:spcPts val="3000"/>
              </a:spcBef>
              <a:buClr>
                <a:schemeClr val="folHlink"/>
              </a:buClr>
            </a:pPr>
            <a:r>
              <a:rPr lang="en-US" sz="1200">
                <a:solidFill>
                  <a:srgbClr val="004175"/>
                </a:solidFill>
              </a:rPr>
              <a:t>			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C53F9441-3833-47A9-AD3F-ACA64B7E0483}" type="slidenum">
              <a:rPr lang="en-US" sz="1400">
                <a:solidFill>
                  <a:schemeClr val="bg1"/>
                </a:solidFill>
              </a:rPr>
              <a:pPr algn="r" eaLnBrk="0" hangingPunct="0"/>
              <a:t>21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Pure IBNR Analysis</a:t>
            </a:r>
            <a:br>
              <a:rPr lang="en-US" sz="2400" smtClean="0"/>
            </a:br>
            <a:r>
              <a:rPr lang="en-US" sz="2400" smtClean="0"/>
              <a:t>Accident Year Claim Count Development</a:t>
            </a:r>
          </a:p>
        </p:txBody>
      </p:sp>
      <p:pic>
        <p:nvPicPr>
          <p:cNvPr id="4101" name="Picture 3" descr="MIGPPFrontTop"/>
          <p:cNvPicPr>
            <a:picLocks noChangeAspect="1" noChangeArrowheads="1"/>
          </p:cNvPicPr>
          <p:nvPr/>
        </p:nvPicPr>
        <p:blipFill>
          <a:blip r:embed="rId3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4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4104" name="Line 9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05" name="Picture 6" descr="cig2.png"/>
          <p:cNvPicPr>
            <a:picLocks noChangeAspect="1"/>
          </p:cNvPicPr>
          <p:nvPr/>
        </p:nvPicPr>
        <p:blipFill>
          <a:blip r:embed="rId5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8" name="Object 10"/>
          <p:cNvGraphicFramePr>
            <a:graphicFrameLocks noChangeAspect="1"/>
          </p:cNvGraphicFramePr>
          <p:nvPr/>
        </p:nvGraphicFramePr>
        <p:xfrm>
          <a:off x="914400" y="1752600"/>
          <a:ext cx="7467600" cy="4330700"/>
        </p:xfrm>
        <a:graphic>
          <a:graphicData uri="http://schemas.openxmlformats.org/presentationml/2006/ole">
            <p:oleObj spid="_x0000_s4098" name="Chart" r:id="rId6" imgW="5896087" imgH="34195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81083C5-C95C-45DD-9696-6923F38A64E4}" type="slidenum">
              <a:rPr lang="en-US" sz="1400">
                <a:solidFill>
                  <a:schemeClr val="bg1"/>
                </a:solidFill>
              </a:rPr>
              <a:pPr algn="r" eaLnBrk="0" hangingPunct="0"/>
              <a:t>22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1800" smtClean="0"/>
              <a:t>Pure IBNR Analysis - Summary of IBNR Claim Counts (000’s)</a:t>
            </a:r>
          </a:p>
        </p:txBody>
      </p:sp>
      <p:pic>
        <p:nvPicPr>
          <p:cNvPr id="23556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533400" y="9144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3560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3298" name="Group 306"/>
          <p:cNvGraphicFramePr>
            <a:graphicFrameLocks noGrp="1"/>
          </p:cNvGraphicFramePr>
          <p:nvPr/>
        </p:nvGraphicFramePr>
        <p:xfrm>
          <a:off x="1371600" y="838200"/>
          <a:ext cx="5410200" cy="5394325"/>
        </p:xfrm>
        <a:graphic>
          <a:graphicData uri="http://schemas.openxmlformats.org/drawingml/2006/table">
            <a:tbl>
              <a:tblPr/>
              <a:tblGrid>
                <a:gridCol w="852488"/>
                <a:gridCol w="1189037"/>
                <a:gridCol w="1087438"/>
                <a:gridCol w="1190625"/>
                <a:gridCol w="1090612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Accident Year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Reported Claim Counts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Reported Claim CLDF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Ultimate Claim Counts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Selected IBNR Claim Counts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1995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2,800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1.030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2,884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84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1996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13,181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1.035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13,644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463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1997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20,566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1.044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21,468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902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1998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4,571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1.059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4,842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271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1999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3,175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1.101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3,494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319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6,122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1.163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7,118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997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2,450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1.266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3,102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652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2,972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1.404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4,172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1,200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963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1.587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1,528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565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291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1.883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547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256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214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2.253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481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267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336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2.802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942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606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651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4.108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2,674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2,023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2,279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4.834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11,014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8,735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2009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1,911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6.501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12,423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10,512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2010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    914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9.783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 8,937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 8,023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175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63,392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175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  99,268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/>
                          <a:cs typeface="Arial" pitchFamily="34" charset="0"/>
                        </a:rPr>
                        <a:t>    35,876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CCA2F6A-564C-4971-8A2A-550DF1BE1D55}" type="slidenum">
              <a:rPr lang="en-US" sz="1400">
                <a:solidFill>
                  <a:schemeClr val="bg1"/>
                </a:solidFill>
              </a:rPr>
              <a:pPr algn="r" eaLnBrk="0" hangingPunct="0"/>
              <a:t>23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Pure IBNR Analysis</a:t>
            </a:r>
            <a:br>
              <a:rPr lang="en-US" sz="2400" b="0" smtClean="0"/>
            </a:br>
            <a:r>
              <a:rPr lang="en-US" sz="2400" b="0" smtClean="0"/>
              <a:t>Selected Loss Severity</a:t>
            </a:r>
          </a:p>
        </p:txBody>
      </p:sp>
      <p:pic>
        <p:nvPicPr>
          <p:cNvPr id="24580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4582" name="Line 9"/>
          <p:cNvSpPr>
            <a:spLocks noChangeShapeType="1"/>
          </p:cNvSpPr>
          <p:nvPr/>
        </p:nvSpPr>
        <p:spPr bwMode="auto">
          <a:xfrm>
            <a:off x="533400" y="18288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4583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8"/>
          <p:cNvSpPr txBox="1">
            <a:spLocks noChangeArrowheads="1"/>
          </p:cNvSpPr>
          <p:nvPr/>
        </p:nvSpPr>
        <p:spPr bwMode="auto">
          <a:xfrm>
            <a:off x="609600" y="19812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Review past historical average paid loss and/or incurred loss severity ratios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Exclude unusual claims or years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Incorporate IBNE into incurred severity calculation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200">
                <a:solidFill>
                  <a:srgbClr val="004175"/>
                </a:solidFill>
              </a:rPr>
              <a:t>			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795FCF2-15B3-4D85-B095-A25E42CC47ED}" type="slidenum">
              <a:rPr lang="en-US" sz="1400">
                <a:solidFill>
                  <a:schemeClr val="bg1"/>
                </a:solidFill>
              </a:rPr>
              <a:pPr algn="r" eaLnBrk="0" hangingPunct="0"/>
              <a:t>24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Pure IBNR Analysis</a:t>
            </a:r>
            <a:br>
              <a:rPr lang="en-US" sz="2400" b="0" smtClean="0"/>
            </a:br>
            <a:r>
              <a:rPr lang="en-US" sz="2400" b="0" smtClean="0"/>
              <a:t>Selected ALAE / Loss Ratio</a:t>
            </a:r>
          </a:p>
        </p:txBody>
      </p:sp>
      <p:pic>
        <p:nvPicPr>
          <p:cNvPr id="25604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5606" name="Line 9"/>
          <p:cNvSpPr>
            <a:spLocks noChangeShapeType="1"/>
          </p:cNvSpPr>
          <p:nvPr/>
        </p:nvSpPr>
        <p:spPr bwMode="auto">
          <a:xfrm>
            <a:off x="533400" y="18288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5607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Rectangle 8"/>
          <p:cNvSpPr txBox="1">
            <a:spLocks noChangeArrowheads="1"/>
          </p:cNvSpPr>
          <p:nvPr/>
        </p:nvSpPr>
        <p:spPr bwMode="auto">
          <a:xfrm>
            <a:off x="609600" y="1981200"/>
            <a:ext cx="723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Review past paid ALAE to paid loss and/or incurred ALAE to incurred loss ratios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Ratios above 100% not uncommon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Alternatively, severity analysis separately for ALAE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200">
                <a:solidFill>
                  <a:srgbClr val="004175"/>
                </a:solidFill>
              </a:rPr>
              <a:t>			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6F59641D-EDD8-4AD1-A5E4-AB85A36B4125}" type="slidenum">
              <a:rPr lang="en-US" sz="1400">
                <a:solidFill>
                  <a:schemeClr val="bg1"/>
                </a:solidFill>
              </a:rPr>
              <a:pPr algn="r" eaLnBrk="0" hangingPunct="0"/>
              <a:t>25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Pure IBNR Analysis</a:t>
            </a:r>
            <a:br>
              <a:rPr lang="en-US" sz="2400" b="0" smtClean="0"/>
            </a:br>
            <a:r>
              <a:rPr lang="en-US" sz="2400" b="0" smtClean="0"/>
              <a:t>Selected Claims Closed without Pay</a:t>
            </a:r>
          </a:p>
        </p:txBody>
      </p:sp>
      <p:pic>
        <p:nvPicPr>
          <p:cNvPr id="26628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6630" name="Line 9"/>
          <p:cNvSpPr>
            <a:spLocks noChangeShapeType="1"/>
          </p:cNvSpPr>
          <p:nvPr/>
        </p:nvSpPr>
        <p:spPr bwMode="auto">
          <a:xfrm>
            <a:off x="533400" y="19050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6631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Rectangle 8"/>
          <p:cNvSpPr txBox="1">
            <a:spLocks noChangeArrowheads="1"/>
          </p:cNvSpPr>
          <p:nvPr/>
        </p:nvSpPr>
        <p:spPr bwMode="auto">
          <a:xfrm>
            <a:off x="609600" y="1981200"/>
            <a:ext cx="723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Review past claims closed without pay to total closed ratios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Ratios above 75% not uncommon; significant variability by policy year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600">
                <a:solidFill>
                  <a:srgbClr val="004175"/>
                </a:solidFill>
              </a:rPr>
              <a:t>	</a:t>
            </a:r>
            <a:r>
              <a:rPr lang="en-US" sz="1200">
                <a:solidFill>
                  <a:srgbClr val="004175"/>
                </a:solidFill>
              </a:rPr>
              <a:t>		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84A69332-8AA5-4A98-9F3C-1EF62650B67D}" type="slidenum">
              <a:rPr lang="en-US" sz="1400">
                <a:solidFill>
                  <a:schemeClr val="bg1"/>
                </a:solidFill>
              </a:rPr>
              <a:pPr algn="r" eaLnBrk="0" hangingPunct="0"/>
              <a:t>26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000" smtClean="0"/>
              <a:t>Pure IBNR Analysis - Summary of IBNR</a:t>
            </a:r>
          </a:p>
        </p:txBody>
      </p:sp>
      <p:pic>
        <p:nvPicPr>
          <p:cNvPr id="27652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7656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2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1565275"/>
            <a:ext cx="61722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D463C574-DC9A-46DF-83DC-2C0275DFD3A2}" type="slidenum">
              <a:rPr lang="en-US" sz="1400">
                <a:solidFill>
                  <a:schemeClr val="bg1"/>
                </a:solidFill>
              </a:rPr>
              <a:pPr algn="r" eaLnBrk="0" hangingPunct="0"/>
              <a:t>27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000" smtClean="0"/>
              <a:t>Summary of Construction Defect Losses ($ Millions)</a:t>
            </a:r>
          </a:p>
        </p:txBody>
      </p:sp>
      <p:pic>
        <p:nvPicPr>
          <p:cNvPr id="28676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28679" name="Line 9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8680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0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1211263"/>
            <a:ext cx="5257800" cy="463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AB77786-3276-46CF-A4EB-9A7C16B92D0D}" type="slidenum">
              <a:rPr lang="en-US" sz="1400">
                <a:solidFill>
                  <a:schemeClr val="bg1"/>
                </a:solidFill>
              </a:rPr>
              <a:pPr algn="r" eaLnBrk="0" hangingPunct="0"/>
              <a:t>28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b="0" smtClean="0"/>
              <a:t>Recent Years</a:t>
            </a:r>
          </a:p>
        </p:txBody>
      </p:sp>
      <p:pic>
        <p:nvPicPr>
          <p:cNvPr id="29700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29702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9703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Rectangle 8"/>
          <p:cNvSpPr txBox="1">
            <a:spLocks noChangeArrowheads="1"/>
          </p:cNvSpPr>
          <p:nvPr/>
        </p:nvSpPr>
        <p:spPr bwMode="auto">
          <a:xfrm>
            <a:off x="609600" y="1752600"/>
            <a:ext cx="7315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Most recent three years or so still very green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4175"/>
                </a:solidFill>
              </a:rPr>
              <a:t>Possible approaches</a:t>
            </a:r>
          </a:p>
          <a:p>
            <a:pPr marL="742950" lvl="1" indent="-285750">
              <a:spcBef>
                <a:spcPts val="3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solidFill>
                  <a:srgbClr val="004175"/>
                </a:solidFill>
              </a:rPr>
              <a:t>Hold loss ratio (use earned premium exposure summarizing only construction contractors classes)</a:t>
            </a:r>
          </a:p>
          <a:p>
            <a:pPr marL="742950" lvl="1" indent="-285750">
              <a:spcBef>
                <a:spcPts val="3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solidFill>
                  <a:srgbClr val="004175"/>
                </a:solidFill>
              </a:rPr>
              <a:t>B/F accident year approach (use earned premium exposure summarizing only construction contractors classes)</a:t>
            </a:r>
          </a:p>
          <a:p>
            <a:pPr marL="742950" lvl="1" indent="-285750">
              <a:spcBef>
                <a:spcPts val="3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solidFill>
                  <a:srgbClr val="004175"/>
                </a:solidFill>
              </a:rPr>
              <a:t>Same approach as described if large and stable enough book of data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600">
                <a:solidFill>
                  <a:srgbClr val="004175"/>
                </a:solidFill>
              </a:rPr>
              <a:t>	</a:t>
            </a:r>
            <a:r>
              <a:rPr lang="en-US" sz="1200">
                <a:solidFill>
                  <a:srgbClr val="004175"/>
                </a:solidFill>
              </a:rPr>
              <a:t>		</a:t>
            </a:r>
          </a:p>
          <a:p>
            <a:pPr marL="342900" indent="-342900">
              <a:spcBef>
                <a:spcPts val="3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>
              <a:solidFill>
                <a:srgbClr val="0041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10F680D-1FFB-44C0-8CE7-259B0E934888}" type="slidenum">
              <a:rPr lang="en-US" sz="1400">
                <a:solidFill>
                  <a:schemeClr val="bg1"/>
                </a:solidFill>
              </a:rPr>
              <a:pPr algn="r" eaLnBrk="0" hangingPunct="0"/>
              <a:t>29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endParaRPr lang="en-US" sz="2400" smtClean="0"/>
          </a:p>
        </p:txBody>
      </p:sp>
      <p:pic>
        <p:nvPicPr>
          <p:cNvPr id="30724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685800" y="1219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685800" y="609600"/>
            <a:ext cx="609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>
              <a:solidFill>
                <a:srgbClr val="004175"/>
              </a:solidFill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533400" y="2590800"/>
            <a:ext cx="7769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" anchor="ctr"/>
          <a:lstStyle/>
          <a:p>
            <a:pPr algn="ctr"/>
            <a:r>
              <a:rPr lang="en-US" sz="4400" b="1">
                <a:solidFill>
                  <a:srgbClr val="004175"/>
                </a:solidFill>
              </a:rPr>
              <a:t>Q &amp; A</a:t>
            </a:r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29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A657C4C8-64F1-4658-BE3C-3CCD5F601D72}" type="slidenum">
              <a:rPr lang="en-US" sz="1400">
                <a:solidFill>
                  <a:schemeClr val="bg1"/>
                </a:solidFill>
              </a:rPr>
              <a:pPr algn="r" eaLnBrk="0" hangingPunct="0"/>
              <a:t>3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What is a Construction Defect Claim?</a:t>
            </a:r>
          </a:p>
        </p:txBody>
      </p:sp>
      <p:pic>
        <p:nvPicPr>
          <p:cNvPr id="8196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609600" y="22098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CGL Policy – completed operations </a:t>
            </a:r>
          </a:p>
          <a:p>
            <a:pPr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Builder, developer, contractor, subcontractor</a:t>
            </a:r>
          </a:p>
          <a:p>
            <a:pPr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Construction, repair, remodel</a:t>
            </a:r>
          </a:p>
          <a:p>
            <a:pPr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Residential and commercial buildings </a:t>
            </a:r>
          </a:p>
          <a:p>
            <a:pPr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Resultant BI or PD, not the work itself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Types of defects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Faulty design, workmanship or material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Roofing, flashing, soil preparation, framing, waterproofing, doors &amp; windows, carpentry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04175"/>
                </a:solidFill>
              </a:rPr>
              <a:t> C</a:t>
            </a:r>
            <a:r>
              <a:rPr lang="en-US" sz="2000" b="1">
                <a:solidFill>
                  <a:srgbClr val="004175"/>
                </a:solidFill>
              </a:rPr>
              <a:t>onstruction defect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Multiple defendants, defects and policies</a:t>
            </a: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00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4267200"/>
            <a:ext cx="8305800" cy="14478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3200" b="1" smtClean="0">
                <a:solidFill>
                  <a:schemeClr val="bg1"/>
                </a:solidFill>
              </a:rPr>
              <a:t>Buckeye Actuarial Continuing Education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z="3200" b="1" smtClean="0">
                <a:solidFill>
                  <a:schemeClr val="bg1"/>
                </a:solidFill>
              </a:rPr>
              <a:t>April 26, 2011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3200" b="1" smtClean="0">
              <a:solidFill>
                <a:schemeClr val="bg1"/>
              </a:solidFill>
            </a:endParaRPr>
          </a:p>
        </p:txBody>
      </p:sp>
      <p:pic>
        <p:nvPicPr>
          <p:cNvPr id="31747" name="Picture 4" descr="MIGPPFront"/>
          <p:cNvPicPr>
            <a:picLocks noChangeAspect="1" noChangeArrowheads="1"/>
          </p:cNvPicPr>
          <p:nvPr/>
        </p:nvPicPr>
        <p:blipFill>
          <a:blip r:embed="rId2" cstate="print"/>
          <a:srcRect l="3673" t="8780" r="3673" b="8780"/>
          <a:stretch>
            <a:fillRect/>
          </a:stretch>
        </p:blipFill>
        <p:spPr bwMode="auto">
          <a:xfrm>
            <a:off x="2971800" y="2209800"/>
            <a:ext cx="325755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 descr="cig1.png"/>
          <p:cNvPicPr>
            <a:picLocks noChangeAspect="1"/>
          </p:cNvPicPr>
          <p:nvPr/>
        </p:nvPicPr>
        <p:blipFill>
          <a:blip r:embed="rId3" cstate="print"/>
          <a:srcRect l="1585" t="7619" r="1585" b="7619"/>
          <a:stretch>
            <a:fillRect/>
          </a:stretch>
        </p:blipFill>
        <p:spPr bwMode="auto">
          <a:xfrm>
            <a:off x="1905000" y="1524000"/>
            <a:ext cx="54340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ACAF185A-50F4-4EAE-877E-3B70D6CF5DD7}" type="slidenum">
              <a:rPr lang="en-US" sz="1400">
                <a:solidFill>
                  <a:schemeClr val="bg1"/>
                </a:solidFill>
              </a:rPr>
              <a:pPr algn="r" eaLnBrk="0" hangingPunct="0"/>
              <a:t>4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Where is this a Problem?</a:t>
            </a:r>
          </a:p>
        </p:txBody>
      </p:sp>
      <p:pic>
        <p:nvPicPr>
          <p:cNvPr id="9220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609600" y="16002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Rapid growth and poor construction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Litigious environment and highly organized plaintiff bar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Continuous trigger occurrence 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California and other western states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Certain states in northeast and southeast</a:t>
            </a:r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24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8F39B16F-402C-4CE6-9C61-6CD66CBA65FE}" type="slidenum">
              <a:rPr lang="en-US" sz="1400">
                <a:solidFill>
                  <a:schemeClr val="bg1"/>
                </a:solidFill>
              </a:rPr>
              <a:pPr algn="r" eaLnBrk="0" hangingPunct="0"/>
              <a:t>5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Legal Decisions and Statutes</a:t>
            </a:r>
          </a:p>
        </p:txBody>
      </p:sp>
      <p:pic>
        <p:nvPicPr>
          <p:cNvPr id="10244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609600" y="25146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(1995) Montrose vs. Admiral – known and progressive loss a 	covered occurrence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 (1996) Stonewall Ins. Co. vs. City of Palos Verdes Estates - 	Montrose applied to CD claims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(1997) Calderon Process / (2002) Steinberg Bill – establish 	procedures for filing CD claim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(2001) Presley Homes vs. American States – broad duty to 	defend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California Statute of Limitation and Repose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Patent defect – 3 years if reasonably apparent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Latent defect – 10 years if not apparent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800" b="1">
                <a:solidFill>
                  <a:srgbClr val="004175"/>
                </a:solidFill>
              </a:rPr>
              <a:t> (2004) L-J, Inc. vs. Bituminous F&amp;M – no coverage for “your 	work”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endParaRPr lang="en-US" sz="1800" b="1">
              <a:solidFill>
                <a:srgbClr val="004175"/>
              </a:solidFill>
            </a:endParaRPr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8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A2D14D6-7EED-4676-9916-AE3E2871A517}" type="slidenum">
              <a:rPr lang="en-US" sz="1400">
                <a:solidFill>
                  <a:schemeClr val="bg1"/>
                </a:solidFill>
              </a:rPr>
              <a:pPr algn="r" eaLnBrk="0" hangingPunct="0"/>
              <a:t>6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Coverage Endorsements</a:t>
            </a:r>
          </a:p>
        </p:txBody>
      </p:sp>
      <p:pic>
        <p:nvPicPr>
          <p:cNvPr id="11268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609600" y="26670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1600" b="1">
                <a:solidFill>
                  <a:srgbClr val="004175"/>
                </a:solidFill>
              </a:rPr>
              <a:t> </a:t>
            </a:r>
            <a:r>
              <a:rPr lang="en-US" sz="2000" b="1">
                <a:solidFill>
                  <a:srgbClr val="004175"/>
                </a:solidFill>
              </a:rPr>
              <a:t>Revise policy language to clearly reflecting intended coverage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Occurrence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Known or continuous loss (Montrose) exclusion – must first become aware during policy period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Prior work exclusion – no coverage for work completed prior to stated date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Redefine “occurrence”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Exclusions for specified hazards and operations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EIFS, mold, subsidence, imported drywall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Roofing, residential construction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endParaRPr lang="en-US" sz="2000" b="1">
              <a:solidFill>
                <a:srgbClr val="004175"/>
              </a:solidFill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72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B8AF1BA-9B59-4975-B0C4-20475990C15C}" type="slidenum">
              <a:rPr lang="en-US" sz="1400">
                <a:solidFill>
                  <a:schemeClr val="bg1"/>
                </a:solidFill>
              </a:rPr>
              <a:pPr algn="r" eaLnBrk="0" hangingPunct="0"/>
              <a:t>7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Coverage Endorsements</a:t>
            </a:r>
          </a:p>
        </p:txBody>
      </p:sp>
      <p:pic>
        <p:nvPicPr>
          <p:cNvPr id="12292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609600" y="15240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Additional insured endorsement – subcontractor policy 	covers GC for work performed on his behalf 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Other insurance endorsement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Failure to complete your work 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Subrogation against third parties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Abandoning the project</a:t>
            </a:r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296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CEDBD2A-0387-4D8F-80F6-2607E8DEBE3D}" type="slidenum">
              <a:rPr lang="en-US" sz="1400">
                <a:solidFill>
                  <a:schemeClr val="bg1"/>
                </a:solidFill>
              </a:rPr>
              <a:pPr algn="r" eaLnBrk="0" hangingPunct="0"/>
              <a:t>8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CD Claim Adjustment/Adjudication</a:t>
            </a:r>
          </a:p>
        </p:txBody>
      </p:sp>
      <p:pic>
        <p:nvPicPr>
          <p:cNvPr id="13316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609600" y="23622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 Claim made by owner, developer, builder, general contractor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 Multiple Tenders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Named insured; additional insured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Co-carrier for Named Insured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Indemnitee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 Document intensive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HO Matrix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Notice of Completion dates, Close of Escrow dates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Multiple policies, contracts, job and correspondence files</a:t>
            </a:r>
          </a:p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 Trigger of Coverage</a:t>
            </a:r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20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EE266D5-837F-4F23-8DEE-35B1FA27636D}" type="slidenum">
              <a:rPr lang="en-US" sz="1400">
                <a:solidFill>
                  <a:schemeClr val="bg1"/>
                </a:solidFill>
              </a:rPr>
              <a:pPr algn="r" eaLnBrk="0" hangingPunct="0"/>
              <a:t>9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153400" cy="4572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  <a:buFont typeface="Zapf Dingbats"/>
              <a:buNone/>
            </a:pPr>
            <a:r>
              <a:rPr lang="en-US" sz="2400" smtClean="0"/>
              <a:t>Liability Claim vs. CD Claim</a:t>
            </a:r>
          </a:p>
        </p:txBody>
      </p:sp>
      <p:pic>
        <p:nvPicPr>
          <p:cNvPr id="14340" name="Picture 3" descr="MIGPPFrontTop"/>
          <p:cNvPicPr>
            <a:picLocks noChangeAspect="1" noChangeArrowheads="1"/>
          </p:cNvPicPr>
          <p:nvPr/>
        </p:nvPicPr>
        <p:blipFill>
          <a:blip r:embed="rId2" cstate="print"/>
          <a:srcRect l="1765" t="9351" r="1765" b="14026"/>
          <a:stretch>
            <a:fillRect/>
          </a:stretch>
        </p:blipFill>
        <p:spPr bwMode="auto">
          <a:xfrm>
            <a:off x="6705600" y="228600"/>
            <a:ext cx="22971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609600" y="18288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Blip>
                <a:blip r:embed="rId3"/>
              </a:buBlip>
              <a:tabLst>
                <a:tab pos="3827463" algn="l"/>
              </a:tabLst>
            </a:pPr>
            <a:endParaRPr lang="en-US" sz="1600">
              <a:solidFill>
                <a:srgbClr val="004175"/>
              </a:solidFill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609600" y="25908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Liability Claim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One or few plaintiffs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Few defendants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Known loss date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Few damages / injuries 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One policy period triggered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Shorter Statute of Limitation (BI 1-6 years; PD 1-10 years)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rgbClr val="004175"/>
                </a:solidFill>
              </a:rPr>
              <a:t> Typically the primary focus is on Liability, rather than Coverage or Damages</a:t>
            </a: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Char char="§"/>
            </a:pPr>
            <a:endParaRPr lang="en-US" sz="2000" b="1">
              <a:solidFill>
                <a:srgbClr val="004175"/>
              </a:solidFill>
            </a:endParaRP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None/>
            </a:pPr>
            <a:endParaRPr lang="en-US" sz="2000" b="1">
              <a:solidFill>
                <a:srgbClr val="004175"/>
              </a:solidFill>
            </a:endParaRPr>
          </a:p>
          <a:p>
            <a:pPr marL="742950" lvl="1" indent="-285750">
              <a:lnSpc>
                <a:spcPct val="125000"/>
              </a:lnSpc>
              <a:buClr>
                <a:srgbClr val="99CC00"/>
              </a:buClr>
              <a:buFont typeface="Wingdings" pitchFamily="2" charset="2"/>
              <a:buNone/>
            </a:pPr>
            <a:endParaRPr lang="en-US" sz="2000" b="1">
              <a:solidFill>
                <a:srgbClr val="004175"/>
              </a:solidFill>
            </a:endParaRPr>
          </a:p>
        </p:txBody>
      </p:sp>
      <p:sp>
        <p:nvSpPr>
          <p:cNvPr id="14343" name="Line 9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344" name="Picture 6" descr="cig2.png"/>
          <p:cNvPicPr>
            <a:picLocks noChangeAspect="1"/>
          </p:cNvPicPr>
          <p:nvPr/>
        </p:nvPicPr>
        <p:blipFill>
          <a:blip r:embed="rId4" cstate="print"/>
          <a:srcRect l="2623" t="13757" r="1311" b="18344"/>
          <a:stretch>
            <a:fillRect/>
          </a:stretch>
        </p:blipFill>
        <p:spPr bwMode="auto">
          <a:xfrm>
            <a:off x="6705600" y="139700"/>
            <a:ext cx="2327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417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417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34367</TotalTime>
  <Words>1069</Words>
  <Application>Microsoft Office PowerPoint</Application>
  <PresentationFormat>On-screen Show (4:3)</PresentationFormat>
  <Paragraphs>253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Blank Presentation</vt:lpstr>
      <vt:lpstr>Chart</vt:lpstr>
      <vt:lpstr>Slide 1</vt:lpstr>
      <vt:lpstr>Construction Defect Claim Management and Reserving</vt:lpstr>
      <vt:lpstr>What is a Construction Defect Claim?</vt:lpstr>
      <vt:lpstr>Where is this a Problem?</vt:lpstr>
      <vt:lpstr>Legal Decisions and Statutes</vt:lpstr>
      <vt:lpstr>Coverage Endorsements</vt:lpstr>
      <vt:lpstr>Coverage Endorsements</vt:lpstr>
      <vt:lpstr>CD Claim Adjustment/Adjudication</vt:lpstr>
      <vt:lpstr>Liability Claim vs. CD Claim</vt:lpstr>
      <vt:lpstr>Liability Claim vs. CD Claim</vt:lpstr>
      <vt:lpstr>Contracts, Coverage and Allocation</vt:lpstr>
      <vt:lpstr>Slide 12</vt:lpstr>
      <vt:lpstr>General Liability Claim Count  Accident Year Reported Development – CD vs NonCD</vt:lpstr>
      <vt:lpstr>General Liability Accident Year Incurred Loss Development – CD vs NonCD</vt:lpstr>
      <vt:lpstr>General Liability Accident Year Paid Loss Development – CD vs NonCD</vt:lpstr>
      <vt:lpstr>Incurred But Not Enough Analysis</vt:lpstr>
      <vt:lpstr>Incurred But Not Enough Analysis Report Year Construction Defect Loss Development</vt:lpstr>
      <vt:lpstr>Incurred But Not Enough Analysis Report Year Summary of IBNE ($ Millions)</vt:lpstr>
      <vt:lpstr>Incurred But Not Enough Analysis Allocation of IBNE to Accident Year ($ Millions)</vt:lpstr>
      <vt:lpstr>Pure Incurred But Not Reported Analysis</vt:lpstr>
      <vt:lpstr>Pure IBNR Analysis Accident Year Claim Count Development</vt:lpstr>
      <vt:lpstr>Pure IBNR Analysis - Summary of IBNR Claim Counts (000’s)</vt:lpstr>
      <vt:lpstr>Pure IBNR Analysis Selected Loss Severity</vt:lpstr>
      <vt:lpstr>Pure IBNR Analysis Selected ALAE / Loss Ratio</vt:lpstr>
      <vt:lpstr>Pure IBNR Analysis Selected Claims Closed without Pay</vt:lpstr>
      <vt:lpstr>Pure IBNR Analysis - Summary of IBNR</vt:lpstr>
      <vt:lpstr>Summary of Construction Defect Losses ($ Millions)</vt:lpstr>
      <vt:lpstr>Recent Years</vt:lpstr>
      <vt:lpstr>Slide 29</vt:lpstr>
      <vt:lpstr>Slide 30</vt:lpstr>
    </vt:vector>
  </TitlesOfParts>
  <Company>Brent Eastman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Brent Eastman</dc:creator>
  <cp:lastModifiedBy>Cecily Marx</cp:lastModifiedBy>
  <cp:revision>513</cp:revision>
  <cp:lastPrinted>2008-04-24T15:05:29Z</cp:lastPrinted>
  <dcterms:created xsi:type="dcterms:W3CDTF">2008-01-18T21:27:09Z</dcterms:created>
  <dcterms:modified xsi:type="dcterms:W3CDTF">2011-05-19T15:30:03Z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Year">
    <vt:lpwstr>17</vt:lpwstr>
  </property>
  <property fmtid="{D5CDD505-2E9C-101B-9397-08002B2CF9AE}" pid="3" name="UWDivision">
    <vt:lpwstr>GA</vt:lpwstr>
  </property>
  <property fmtid="{D5CDD505-2E9C-101B-9397-08002B2CF9AE}" pid="4" name="Document type">
    <vt:lpwstr>61</vt:lpwstr>
  </property>
  <property fmtid="{D5CDD505-2E9C-101B-9397-08002B2CF9AE}" pid="5" name="Line of business">
    <vt:lpwstr>6</vt:lpwstr>
  </property>
  <property fmtid="{D5CDD505-2E9C-101B-9397-08002B2CF9AE}" pid="6" name="ContentType">
    <vt:lpwstr/>
  </property>
</Properties>
</file>