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86"/>
  </p:notesMasterIdLst>
  <p:sldIdLst>
    <p:sldId id="265" r:id="rId2"/>
    <p:sldId id="258" r:id="rId3"/>
    <p:sldId id="266" r:id="rId4"/>
    <p:sldId id="267" r:id="rId5"/>
    <p:sldId id="268" r:id="rId6"/>
    <p:sldId id="269" r:id="rId7"/>
    <p:sldId id="270" r:id="rId8"/>
    <p:sldId id="271" r:id="rId9"/>
    <p:sldId id="272" r:id="rId10"/>
    <p:sldId id="273" r:id="rId11"/>
    <p:sldId id="339" r:id="rId12"/>
    <p:sldId id="340" r:id="rId13"/>
    <p:sldId id="341" r:id="rId14"/>
    <p:sldId id="342" r:id="rId15"/>
    <p:sldId id="274" r:id="rId16"/>
    <p:sldId id="275" r:id="rId17"/>
    <p:sldId id="276" r:id="rId18"/>
    <p:sldId id="277" r:id="rId19"/>
    <p:sldId id="278" r:id="rId20"/>
    <p:sldId id="279" r:id="rId21"/>
    <p:sldId id="343" r:id="rId22"/>
    <p:sldId id="344" r:id="rId23"/>
    <p:sldId id="345" r:id="rId24"/>
    <p:sldId id="346" r:id="rId25"/>
    <p:sldId id="347"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574"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ile-n-print\Master\G_and_A\!MARKETING\!DT_PRESENTATIONS\2011\BACE_Presentation\Title_Exhibits_201104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Countrywide</a:t>
            </a:r>
            <a:r>
              <a:rPr lang="en-US" baseline="0"/>
              <a:t>  </a:t>
            </a:r>
          </a:p>
          <a:p>
            <a:pPr>
              <a:defRPr/>
            </a:pPr>
            <a:r>
              <a:rPr lang="en-US"/>
              <a:t>Direct Premiums Written (in Millions)</a:t>
            </a:r>
          </a:p>
        </c:rich>
      </c:tx>
    </c:title>
    <c:plotArea>
      <c:layout/>
      <c:lineChart>
        <c:grouping val="standard"/>
        <c:ser>
          <c:idx val="1"/>
          <c:order val="0"/>
          <c:marker>
            <c:symbol val="none"/>
          </c:marker>
          <c:cat>
            <c:numRef>
              <c:f>Sheet1!$F$47:$AA$47</c:f>
              <c:numCache>
                <c:formatCode>General</c:formatCode>
                <c:ptCount val="22"/>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numCache>
            </c:numRef>
          </c:cat>
          <c:val>
            <c:numRef>
              <c:f>Sheet1!$F$48:$AA$48</c:f>
              <c:numCache>
                <c:formatCode>_("$"* #,##0_);_("$"* \(#,##0\);_("$"* "-"??_);_(@_)</c:formatCode>
                <c:ptCount val="22"/>
                <c:pt idx="0">
                  <c:v>3811249000</c:v>
                </c:pt>
                <c:pt idx="1">
                  <c:v>3896259000</c:v>
                </c:pt>
                <c:pt idx="2">
                  <c:v>3827845022</c:v>
                </c:pt>
                <c:pt idx="3">
                  <c:v>4495589977</c:v>
                </c:pt>
                <c:pt idx="4">
                  <c:v>5318073165</c:v>
                </c:pt>
                <c:pt idx="5">
                  <c:v>5344633843</c:v>
                </c:pt>
                <c:pt idx="6">
                  <c:v>4322751005</c:v>
                </c:pt>
                <c:pt idx="7">
                  <c:v>5052331125.8600035</c:v>
                </c:pt>
                <c:pt idx="8">
                  <c:v>5538094741</c:v>
                </c:pt>
                <c:pt idx="9">
                  <c:v>7532339639</c:v>
                </c:pt>
                <c:pt idx="10">
                  <c:v>8048746109</c:v>
                </c:pt>
                <c:pt idx="11">
                  <c:v>7260888046</c:v>
                </c:pt>
                <c:pt idx="12">
                  <c:v>9188378654</c:v>
                </c:pt>
                <c:pt idx="13">
                  <c:v>11991848308</c:v>
                </c:pt>
                <c:pt idx="14">
                  <c:v>15695170340.02</c:v>
                </c:pt>
                <c:pt idx="15">
                  <c:v>15534883938</c:v>
                </c:pt>
                <c:pt idx="16">
                  <c:v>16835292936</c:v>
                </c:pt>
                <c:pt idx="17">
                  <c:v>16435574528</c:v>
                </c:pt>
                <c:pt idx="18">
                  <c:v>14063328009</c:v>
                </c:pt>
                <c:pt idx="19">
                  <c:v>9883883767</c:v>
                </c:pt>
                <c:pt idx="20">
                  <c:v>9195247393</c:v>
                </c:pt>
                <c:pt idx="21">
                  <c:v>9455260056</c:v>
                </c:pt>
              </c:numCache>
            </c:numRef>
          </c:val>
        </c:ser>
        <c:marker val="1"/>
        <c:axId val="75901184"/>
        <c:axId val="76063104"/>
      </c:lineChart>
      <c:catAx>
        <c:axId val="75901184"/>
        <c:scaling>
          <c:orientation val="minMax"/>
        </c:scaling>
        <c:axPos val="b"/>
        <c:numFmt formatCode="General" sourceLinked="1"/>
        <c:tickLblPos val="nextTo"/>
        <c:crossAx val="76063104"/>
        <c:crosses val="autoZero"/>
        <c:auto val="1"/>
        <c:lblAlgn val="ctr"/>
        <c:lblOffset val="100"/>
      </c:catAx>
      <c:valAx>
        <c:axId val="76063104"/>
        <c:scaling>
          <c:orientation val="minMax"/>
        </c:scaling>
        <c:axPos val="l"/>
        <c:majorGridlines/>
        <c:numFmt formatCode="_(&quot;$&quot;* #,##0_);_(&quot;$&quot;* \(#,##0\);_(&quot;$&quot;* &quot;-&quot;??_);_(@_)" sourceLinked="1"/>
        <c:tickLblPos val="nextTo"/>
        <c:crossAx val="75901184"/>
        <c:crosses val="autoZero"/>
        <c:crossBetween val="between"/>
        <c:dispUnits>
          <c:builtInUnit val="millions"/>
        </c:dispUnits>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76" tIns="46588" rIns="93176" bIns="46588"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6" tIns="46588" rIns="93176" bIns="46588" rtlCol="0"/>
          <a:lstStyle>
            <a:lvl1pPr algn="r">
              <a:defRPr sz="1200">
                <a:cs typeface="+mn-cs"/>
              </a:defRPr>
            </a:lvl1pPr>
          </a:lstStyle>
          <a:p>
            <a:pPr>
              <a:defRPr/>
            </a:pPr>
            <a:fld id="{07704762-0396-4C0E-B037-98A3B31D9A90}" type="datetimeFigureOut">
              <a:rPr lang="en-US"/>
              <a:pPr>
                <a:defRPr/>
              </a:pPr>
              <a:t>5/19/2011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6" tIns="46588" rIns="93176"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93176" tIns="46588" rIns="93176" bIns="46588"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76" tIns="46588" rIns="93176" bIns="46588" rtlCol="0" anchor="b"/>
          <a:lstStyle>
            <a:lvl1pPr algn="r">
              <a:defRPr sz="1200">
                <a:cs typeface="+mn-cs"/>
              </a:defRPr>
            </a:lvl1pPr>
          </a:lstStyle>
          <a:p>
            <a:pPr>
              <a:defRPr/>
            </a:pPr>
            <a:fld id="{7838421F-3678-4AC7-ABC5-EB655A99364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4" descr="DT_Logo_LG_Blue.TIF"/>
          <p:cNvPicPr>
            <a:picLocks noChangeAspect="1"/>
          </p:cNvPicPr>
          <p:nvPr userDrawn="1"/>
        </p:nvPicPr>
        <p:blipFill>
          <a:blip r:embed="rId3" cstate="print"/>
          <a:srcRect/>
          <a:stretch>
            <a:fillRect/>
          </a:stretch>
        </p:blipFill>
        <p:spPr bwMode="auto">
          <a:xfrm>
            <a:off x="0" y="5562600"/>
            <a:ext cx="2228850" cy="457200"/>
          </a:xfrm>
          <a:prstGeom prst="rect">
            <a:avLst/>
          </a:prstGeom>
          <a:noFill/>
          <a:ln w="9525">
            <a:noFill/>
            <a:miter lim="800000"/>
            <a:headEnd/>
            <a:tailEnd/>
          </a:ln>
        </p:spPr>
      </p:pic>
      <p:pic>
        <p:nvPicPr>
          <p:cNvPr id="12" name="Picture 25" descr="SAS_WhiteLightBlue.wmf"/>
          <p:cNvPicPr>
            <a:picLocks noChangeAspect="1"/>
          </p:cNvPicPr>
          <p:nvPr userDrawn="1"/>
        </p:nvPicPr>
        <p:blipFill>
          <a:blip r:embed="rId4" cstate="print"/>
          <a:srcRect/>
          <a:stretch>
            <a:fillRect/>
          </a:stretch>
        </p:blipFill>
        <p:spPr bwMode="auto">
          <a:xfrm>
            <a:off x="0" y="6308725"/>
            <a:ext cx="3838575" cy="549275"/>
          </a:xfrm>
          <a:prstGeom prst="rect">
            <a:avLst/>
          </a:prstGeom>
          <a:noFill/>
          <a:ln w="9525">
            <a:noFill/>
            <a:miter lim="800000"/>
            <a:headEnd/>
            <a:tailEnd/>
          </a:ln>
        </p:spPr>
      </p:pic>
      <p:sp>
        <p:nvSpPr>
          <p:cNvPr id="9" name="Title 8"/>
          <p:cNvSpPr>
            <a:spLocks noGrp="1"/>
          </p:cNvSpPr>
          <p:nvPr>
            <p:ph type="ctrTitle"/>
          </p:nvPr>
        </p:nvSpPr>
        <p:spPr>
          <a:xfrm>
            <a:off x="685800" y="1752601"/>
            <a:ext cx="77724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13" name="Date Placeholder 29"/>
          <p:cNvSpPr>
            <a:spLocks noGrp="1"/>
          </p:cNvSpPr>
          <p:nvPr>
            <p:ph type="dt" sz="half" idx="10"/>
          </p:nvPr>
        </p:nvSpPr>
        <p:spPr/>
        <p:txBody>
          <a:bodyPr/>
          <a:lstStyle>
            <a:lvl1pPr>
              <a:defRPr smtClean="0">
                <a:solidFill>
                  <a:srgbClr val="FFFFFF"/>
                </a:solidFill>
              </a:defRPr>
            </a:lvl1pPr>
            <a:extLst/>
          </a:lstStyle>
          <a:p>
            <a:pPr>
              <a:defRPr/>
            </a:pPr>
            <a:fld id="{87AA2361-AF1C-4201-8043-55E9F45678C2}" type="datetime1">
              <a:rPr lang="en-US"/>
              <a:pPr>
                <a:defRPr/>
              </a:pPr>
              <a:t>5/19/2011</a:t>
            </a:fld>
            <a:endParaRPr lang="en-US" dirty="0"/>
          </a:p>
        </p:txBody>
      </p:sp>
      <p:sp>
        <p:nvSpPr>
          <p:cNvPr id="14"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Slide Number Placeholder 26"/>
          <p:cNvSpPr>
            <a:spLocks noGrp="1"/>
          </p:cNvSpPr>
          <p:nvPr>
            <p:ph type="sldNum" sz="quarter" idx="12"/>
          </p:nvPr>
        </p:nvSpPr>
        <p:spPr/>
        <p:txBody>
          <a:bodyPr/>
          <a:lstStyle>
            <a:lvl1pPr>
              <a:defRPr>
                <a:solidFill>
                  <a:srgbClr val="FFFFFF"/>
                </a:solidFill>
              </a:defRPr>
            </a:lvl1pPr>
            <a:extLst/>
          </a:lstStyle>
          <a:p>
            <a:pPr>
              <a:defRPr/>
            </a:pPr>
            <a:fld id="{E9C88F68-40EB-47E2-BD88-DE42C01D3A1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3A905E25-55CE-4F73-9E1D-F2690F61C80A}" type="datetime1">
              <a:rPr lang="en-US"/>
              <a:pPr>
                <a:defRPr/>
              </a:pPr>
              <a:t>5/19/2011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B1AF225-3F2B-4303-824B-67CE7ECE1BF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3FB4B1FD-E790-4867-B0A2-663CC9E34083}" type="datetime1">
              <a:rPr lang="en-US"/>
              <a:pPr>
                <a:defRPr/>
              </a:pPr>
              <a:t>5/19/2011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507F152-6904-46C6-8686-B94F9472A09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smtClean="0"/>
            </a:lvl1pPr>
            <a:extLst/>
          </a:lstStyle>
          <a:p>
            <a:pPr>
              <a:defRPr/>
            </a:pPr>
            <a:fld id="{5C919CC9-CF57-48F1-AEAD-2BEFD2A18792}" type="datetime1">
              <a:rPr lang="en-US"/>
              <a:pPr>
                <a:defRPr/>
              </a:pPr>
              <a:t>5/19/2011</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951C0D6-C391-4EE9-B8FE-7E78AD21A42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smtClean="0"/>
            </a:lvl1pPr>
            <a:extLst/>
          </a:lstStyle>
          <a:p>
            <a:pPr>
              <a:defRPr/>
            </a:pPr>
            <a:fld id="{320E20E1-0A36-4AC9-9E44-3A3C7E89B6E7}" type="datetime1">
              <a:rPr lang="en-US"/>
              <a:pPr>
                <a:defRPr/>
              </a:pPr>
              <a:t>5/19/2011</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197E890-2410-47FB-A683-58C37B4CAFD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A03CF333-560E-4122-A1D5-0E5523928E5D}" type="datetime1">
              <a:rPr lang="en-US"/>
              <a:pPr>
                <a:defRPr/>
              </a:pPr>
              <a:t>5/19/2011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647A7CC-169C-4252-B676-BF22761E91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4C9DF657-2E22-44BB-B08A-227C474EAA2A}" type="datetime1">
              <a:rPr lang="en-US"/>
              <a:pPr>
                <a:defRPr/>
              </a:pPr>
              <a:t>5/19/2011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3D63C84-622C-4DCE-9D2A-12C527578F2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43000"/>
            <a:ext cx="82296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238B91D-AD74-4773-AD5C-9663FE6204A5}" type="datetime1">
              <a:rPr lang="en-US"/>
              <a:pPr>
                <a:defRPr/>
              </a:pPr>
              <a:t>5/19/2011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854BC1E-872D-4149-9511-994FA871C42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cs typeface="+mn-cs"/>
            </a:endParaRPr>
          </a:p>
        </p:txBody>
      </p:sp>
      <p:sp>
        <p:nvSpPr>
          <p:cNvPr id="14" name="Right Triangle 13"/>
          <p:cNvSpPr>
            <a:spLocks/>
          </p:cNvSpPr>
          <p:nvPr/>
        </p:nvSpPr>
        <p:spPr bwMode="auto">
          <a:xfrm>
            <a:off x="-6042" y="5791253"/>
            <a:ext cx="3402314" cy="1080868"/>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cs typeface="+mn-cs"/>
              </a:defRPr>
            </a:lvl1pPr>
            <a:extLst/>
          </a:lstStyle>
          <a:p>
            <a:pPr>
              <a:defRPr/>
            </a:pPr>
            <a:fld id="{8466DD61-B7CE-43AD-8814-F80B9ADF30B8}" type="datetime1">
              <a:rPr lang="en-US"/>
              <a:pPr>
                <a:defRPr/>
              </a:pPr>
              <a:t>5/19/2011</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84D1AC90-207E-492F-B858-06BFC2376803}" type="slidenum">
              <a:rPr lang="en-US"/>
              <a:pPr>
                <a:defRPr/>
              </a:pPr>
              <a:t>‹#›</a:t>
            </a:fld>
            <a:endParaRPr lang="en-US" dirty="0"/>
          </a:p>
        </p:txBody>
      </p:sp>
      <p:pic>
        <p:nvPicPr>
          <p:cNvPr id="1037" name="Picture 15" descr="SAS_WhiteLightBlue.wmf"/>
          <p:cNvPicPr>
            <a:picLocks noChangeAspect="1"/>
          </p:cNvPicPr>
          <p:nvPr/>
        </p:nvPicPr>
        <p:blipFill>
          <a:blip r:embed="rId12" cstate="print"/>
          <a:srcRect/>
          <a:stretch>
            <a:fillRect/>
          </a:stretch>
        </p:blipFill>
        <p:spPr bwMode="auto">
          <a:xfrm>
            <a:off x="0" y="6537325"/>
            <a:ext cx="2239963" cy="320675"/>
          </a:xfrm>
          <a:prstGeom prst="rect">
            <a:avLst/>
          </a:prstGeom>
          <a:noFill/>
          <a:ln w="9525">
            <a:noFill/>
            <a:miter lim="800000"/>
            <a:headEnd/>
            <a:tailEnd/>
          </a:ln>
        </p:spPr>
      </p:pic>
      <p:pic>
        <p:nvPicPr>
          <p:cNvPr id="1038" name="Picture 24" descr="DT_Logo_LG_Blue.TIF"/>
          <p:cNvPicPr>
            <a:picLocks noChangeAspect="1"/>
          </p:cNvPicPr>
          <p:nvPr/>
        </p:nvPicPr>
        <p:blipFill>
          <a:blip r:embed="rId13" cstate="print"/>
          <a:srcRect/>
          <a:stretch>
            <a:fillRect/>
          </a:stretch>
        </p:blipFill>
        <p:spPr bwMode="auto">
          <a:xfrm>
            <a:off x="0" y="6172200"/>
            <a:ext cx="1114425"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1" r:id="rId1"/>
    <p:sldLayoutId id="2147483796" r:id="rId2"/>
    <p:sldLayoutId id="2147483797" r:id="rId3"/>
    <p:sldLayoutId id="2147483802" r:id="rId4"/>
    <p:sldLayoutId id="2147483803" r:id="rId5"/>
    <p:sldLayoutId id="2147483798" r:id="rId6"/>
    <p:sldLayoutId id="2147483799" r:id="rId7"/>
    <p:sldLayoutId id="2147483800" r:id="rId8"/>
    <p:sldLayoutId id="2147483804" r:id="rId9"/>
  </p:sldLayoutIdLst>
  <p:hf hdr="0" ftr="0" dt="0"/>
  <p:txStyles>
    <p:titleStyle>
      <a:lvl1pPr algn="ctr"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ctr" rtl="0" fontAlgn="base">
        <a:spcBef>
          <a:spcPct val="0"/>
        </a:spcBef>
        <a:spcAft>
          <a:spcPct val="0"/>
        </a:spcAft>
        <a:defRPr sz="4100" b="1">
          <a:solidFill>
            <a:schemeClr val="tx2"/>
          </a:solidFill>
          <a:latin typeface="Calibri" pitchFamily="34" charset="0"/>
        </a:defRPr>
      </a:lvl2pPr>
      <a:lvl3pPr algn="ctr" rtl="0" fontAlgn="base">
        <a:spcBef>
          <a:spcPct val="0"/>
        </a:spcBef>
        <a:spcAft>
          <a:spcPct val="0"/>
        </a:spcAft>
        <a:defRPr sz="4100" b="1">
          <a:solidFill>
            <a:schemeClr val="tx2"/>
          </a:solidFill>
          <a:latin typeface="Calibri" pitchFamily="34" charset="0"/>
        </a:defRPr>
      </a:lvl3pPr>
      <a:lvl4pPr algn="ctr" rtl="0" fontAlgn="base">
        <a:spcBef>
          <a:spcPct val="0"/>
        </a:spcBef>
        <a:spcAft>
          <a:spcPct val="0"/>
        </a:spcAft>
        <a:defRPr sz="4100" b="1">
          <a:solidFill>
            <a:schemeClr val="tx2"/>
          </a:solidFill>
          <a:latin typeface="Calibri" pitchFamily="34" charset="0"/>
        </a:defRPr>
      </a:lvl4pPr>
      <a:lvl5pPr algn="ctr" rtl="0" fontAlgn="base">
        <a:spcBef>
          <a:spcPct val="0"/>
        </a:spcBef>
        <a:spcAft>
          <a:spcPct val="0"/>
        </a:spcAft>
        <a:defRPr sz="4100" b="1">
          <a:solidFill>
            <a:schemeClr val="tx2"/>
          </a:solidFill>
          <a:latin typeface="Calibri"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just"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just"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just"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just"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just"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304800"/>
            <a:ext cx="8382000" cy="1829761"/>
          </a:xfrm>
        </p:spPr>
        <p:txBody>
          <a:bodyPr/>
          <a:lstStyle/>
          <a:p>
            <a:pPr>
              <a:defRPr/>
            </a:pPr>
            <a:r>
              <a:rPr lang="en-US" dirty="0" smtClean="0"/>
              <a:t>A Rating Service Perspective on Property and Casualty Insurers</a:t>
            </a:r>
            <a:endParaRPr lang="en-US" dirty="0"/>
          </a:p>
        </p:txBody>
      </p:sp>
      <p:sp>
        <p:nvSpPr>
          <p:cNvPr id="6147" name="Subtitle 3"/>
          <p:cNvSpPr>
            <a:spLocks noGrp="1"/>
          </p:cNvSpPr>
          <p:nvPr>
            <p:ph type="subTitle" idx="1"/>
          </p:nvPr>
        </p:nvSpPr>
        <p:spPr>
          <a:xfrm>
            <a:off x="685800" y="2438400"/>
            <a:ext cx="7772400" cy="2438400"/>
          </a:xfrm>
        </p:spPr>
        <p:txBody>
          <a:bodyPr/>
          <a:lstStyle/>
          <a:p>
            <a:pPr marR="0"/>
            <a:r>
              <a:rPr lang="en-US" smtClean="0"/>
              <a:t>Joseph L. Petrelli, ACAS, MAAA</a:t>
            </a:r>
          </a:p>
          <a:p>
            <a:pPr marR="0"/>
            <a:r>
              <a:rPr lang="en-US" smtClean="0"/>
              <a:t>President &amp; Co-Founder, Demotech, Inc.</a:t>
            </a:r>
          </a:p>
          <a:p>
            <a:pPr marR="0"/>
            <a:endParaRPr lang="en-US" smtClean="0"/>
          </a:p>
          <a:p>
            <a:pPr marR="0"/>
            <a:r>
              <a:rPr lang="en-US" smtClean="0"/>
              <a:t>Buckeye Actuarial Continuing Education</a:t>
            </a:r>
          </a:p>
          <a:p>
            <a:pPr marR="0"/>
            <a:r>
              <a:rPr lang="en-US" smtClean="0"/>
              <a:t>Inaugural Meeting, April 26,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Industry Direct Losses Incurred</a:t>
            </a:r>
            <a:endParaRPr lang="en-US" dirty="0"/>
          </a:p>
        </p:txBody>
      </p:sp>
      <p:graphicFrame>
        <p:nvGraphicFramePr>
          <p:cNvPr id="4" name="Table 3"/>
          <p:cNvGraphicFramePr>
            <a:graphicFrameLocks noGrp="1"/>
          </p:cNvGraphicFramePr>
          <p:nvPr/>
        </p:nvGraphicFramePr>
        <p:xfrm>
          <a:off x="457200" y="1295400"/>
          <a:ext cx="8001000" cy="4419600"/>
        </p:xfrm>
        <a:graphic>
          <a:graphicData uri="http://schemas.openxmlformats.org/drawingml/2006/table">
            <a:tbl>
              <a:tblPr/>
              <a:tblGrid>
                <a:gridCol w="4267200"/>
                <a:gridCol w="1143000"/>
                <a:gridCol w="1143000"/>
                <a:gridCol w="1447800"/>
              </a:tblGrid>
              <a:tr h="294640">
                <a:tc gridSpan="4">
                  <a:txBody>
                    <a:bodyPr/>
                    <a:lstStyle/>
                    <a:p>
                      <a:pPr algn="ctr" fontAlgn="b"/>
                      <a:r>
                        <a:rPr lang="en-US" sz="1600" b="1" i="0" u="none" strike="noStrike" dirty="0">
                          <a:solidFill>
                            <a:srgbClr val="000000"/>
                          </a:solidFill>
                          <a:latin typeface="Calibri"/>
                        </a:rPr>
                        <a:t>Ohio</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4640">
                <a:tc gridSpan="4">
                  <a:txBody>
                    <a:bodyPr/>
                    <a:lstStyle/>
                    <a:p>
                      <a:pPr algn="ctr" fontAlgn="b"/>
                      <a:r>
                        <a:rPr lang="en-US" sz="1600" b="1" i="0" u="none" strike="noStrike" dirty="0">
                          <a:solidFill>
                            <a:srgbClr val="000000"/>
                          </a:solidFill>
                          <a:latin typeface="Calibri"/>
                        </a:rPr>
                        <a:t>Figures in Thousands</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4640">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94640">
                <a:tc>
                  <a:txBody>
                    <a:bodyPr/>
                    <a:lstStyle/>
                    <a:p>
                      <a:pPr algn="ctr" fontAlgn="b"/>
                      <a:r>
                        <a:rPr lang="en-US" sz="1600" b="0" i="0" u="sng" strike="noStrike" dirty="0">
                          <a:solidFill>
                            <a:srgbClr val="000000"/>
                          </a:solidFill>
                          <a:latin typeface="Calibri"/>
                        </a:rPr>
                        <a:t>Line of Business</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2010</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2009</a:t>
                      </a:r>
                    </a:p>
                  </a:txBody>
                  <a:tcPr marL="7937" marR="7937" marT="7937" marB="0" anchor="b">
                    <a:lnL>
                      <a:noFill/>
                    </a:lnL>
                    <a:lnR>
                      <a:noFill/>
                    </a:lnR>
                    <a:lnT>
                      <a:noFill/>
                    </a:lnT>
                    <a:lnB>
                      <a:noFill/>
                    </a:lnB>
                  </a:tcPr>
                </a:tc>
                <a:tc>
                  <a:txBody>
                    <a:bodyPr/>
                    <a:lstStyle/>
                    <a:p>
                      <a:pPr algn="ctr" fontAlgn="b"/>
                      <a:r>
                        <a:rPr lang="en-US" sz="1600" b="0" i="0" u="sng" strike="noStrike" dirty="0">
                          <a:solidFill>
                            <a:srgbClr val="000000"/>
                          </a:solidFill>
                          <a:latin typeface="Calibri"/>
                        </a:rPr>
                        <a:t>2008</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Homeowners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1,666,744</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1,619,338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1,956,355</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474,025</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528,093</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739,769</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Medical professional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15,067</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68,740</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81,733</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Workers' compensation</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24,478</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21,211</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27,502</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Other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519,482</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628,584</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512,933</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Private passenger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1,686,405</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1,708,438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1,637,933</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212,034</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221,456</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250,457</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Private passenger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1,225,668</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1,204,093</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1,333,759</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107,990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92,838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113,149</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All other lines of business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1,139,069</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1,343,206</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1,630,698</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Total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7,070,961</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7,435,998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8,284,288</a:t>
                      </a:r>
                    </a:p>
                  </a:txBody>
                  <a:tcPr marL="7937" marR="7937" marT="7937" marB="0" anchor="b">
                    <a:lnL>
                      <a:noFill/>
                    </a:lnL>
                    <a:lnR>
                      <a:noFill/>
                    </a:lnR>
                    <a:lnT>
                      <a:noFill/>
                    </a:lnT>
                    <a:lnB>
                      <a:noFill/>
                    </a:lnB>
                  </a:tcPr>
                </a:tc>
              </a:tr>
            </a:tbl>
          </a:graphicData>
        </a:graphic>
      </p:graphicFrame>
      <p:sp>
        <p:nvSpPr>
          <p:cNvPr id="1541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C5C89ED-BA5D-4983-856D-3F11C100688A}" type="slidenum">
              <a:rPr lang="en-US" smtClean="0"/>
              <a:pPr/>
              <a:t>10</a:t>
            </a:fld>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1143000"/>
          </a:xfrm>
        </p:spPr>
        <p:txBody>
          <a:bodyPr>
            <a:normAutofit fontScale="90000"/>
          </a:bodyPr>
          <a:lstStyle/>
          <a:p>
            <a:pPr>
              <a:defRPr/>
            </a:pPr>
            <a:r>
              <a:rPr lang="en-US" dirty="0" smtClean="0"/>
              <a:t>Title Insurance Balance Sheet – Assets</a:t>
            </a:r>
            <a:br>
              <a:rPr lang="en-US" dirty="0" smtClean="0"/>
            </a:br>
            <a:r>
              <a:rPr lang="en-US" sz="2200" dirty="0" smtClean="0"/>
              <a:t>(</a:t>
            </a:r>
            <a:r>
              <a:rPr lang="en-US" sz="2000" dirty="0" smtClean="0"/>
              <a:t>Actual Dollars)</a:t>
            </a:r>
            <a:endParaRPr lang="en-US" dirty="0"/>
          </a:p>
        </p:txBody>
      </p:sp>
      <p:graphicFrame>
        <p:nvGraphicFramePr>
          <p:cNvPr id="4" name="Table 3"/>
          <p:cNvGraphicFramePr>
            <a:graphicFrameLocks noGrp="1"/>
          </p:cNvGraphicFramePr>
          <p:nvPr/>
        </p:nvGraphicFramePr>
        <p:xfrm>
          <a:off x="457200" y="1447800"/>
          <a:ext cx="8153399" cy="3987894"/>
        </p:xfrm>
        <a:graphic>
          <a:graphicData uri="http://schemas.openxmlformats.org/drawingml/2006/table">
            <a:tbl>
              <a:tblPr/>
              <a:tblGrid>
                <a:gridCol w="3200400"/>
                <a:gridCol w="1600200"/>
                <a:gridCol w="1676400"/>
                <a:gridCol w="1676399"/>
              </a:tblGrid>
              <a:tr h="389498">
                <a:tc>
                  <a:txBody>
                    <a:bodyPr/>
                    <a:lstStyle/>
                    <a:p>
                      <a:pPr algn="ctr" fontAlgn="b"/>
                      <a:r>
                        <a:rPr lang="en-US" sz="1500" b="1" i="0" u="none" strike="noStrike" dirty="0">
                          <a:solidFill>
                            <a:srgbClr val="000000"/>
                          </a:solidFill>
                          <a:latin typeface="Calibri"/>
                        </a:rPr>
                        <a:t>Assets</a:t>
                      </a:r>
                    </a:p>
                  </a:txBody>
                  <a:tcPr marL="0" marR="0" marT="0" marB="0" anchor="b">
                    <a:lnL>
                      <a:noFill/>
                    </a:lnL>
                    <a:lnR>
                      <a:noFill/>
                    </a:lnR>
                    <a:lnT>
                      <a:noFill/>
                    </a:lnT>
                    <a:lnB>
                      <a:noFill/>
                    </a:lnB>
                  </a:tcPr>
                </a:tc>
                <a:tc>
                  <a:txBody>
                    <a:bodyPr/>
                    <a:lstStyle/>
                    <a:p>
                      <a:pPr algn="ctr" fontAlgn="b"/>
                      <a:r>
                        <a:rPr lang="en-US" sz="1500" b="1" i="0" u="none" strike="noStrike" dirty="0">
                          <a:solidFill>
                            <a:srgbClr val="000000"/>
                          </a:solidFill>
                          <a:latin typeface="Calibri"/>
                        </a:rPr>
                        <a:t>2010</a:t>
                      </a:r>
                    </a:p>
                  </a:txBody>
                  <a:tcPr marL="0" marR="0" marT="0" marB="0" anchor="b">
                    <a:lnL>
                      <a:noFill/>
                    </a:lnL>
                    <a:lnR>
                      <a:noFill/>
                    </a:lnR>
                    <a:lnT>
                      <a:noFill/>
                    </a:lnT>
                    <a:lnB>
                      <a:noFill/>
                    </a:lnB>
                  </a:tcPr>
                </a:tc>
                <a:tc>
                  <a:txBody>
                    <a:bodyPr/>
                    <a:lstStyle/>
                    <a:p>
                      <a:pPr algn="ctr" fontAlgn="b"/>
                      <a:r>
                        <a:rPr lang="en-US" sz="1500" b="1" i="0" u="none" strike="noStrike" dirty="0">
                          <a:solidFill>
                            <a:srgbClr val="000000"/>
                          </a:solidFill>
                          <a:latin typeface="Calibri"/>
                        </a:rPr>
                        <a:t>2009</a:t>
                      </a:r>
                    </a:p>
                  </a:txBody>
                  <a:tcPr marL="0" marR="0" marT="0" marB="0" anchor="b">
                    <a:lnL>
                      <a:noFill/>
                    </a:lnL>
                    <a:lnR>
                      <a:noFill/>
                    </a:lnR>
                    <a:lnT>
                      <a:noFill/>
                    </a:lnT>
                    <a:lnB>
                      <a:noFill/>
                    </a:lnB>
                  </a:tcPr>
                </a:tc>
                <a:tc>
                  <a:txBody>
                    <a:bodyPr/>
                    <a:lstStyle/>
                    <a:p>
                      <a:pPr algn="ctr" fontAlgn="b"/>
                      <a:r>
                        <a:rPr lang="en-US" sz="1500" b="1" i="0" u="none" strike="noStrike" dirty="0">
                          <a:solidFill>
                            <a:srgbClr val="000000"/>
                          </a:solidFill>
                          <a:latin typeface="Calibri"/>
                        </a:rPr>
                        <a:t>2008</a:t>
                      </a:r>
                    </a:p>
                  </a:txBody>
                  <a:tcPr marL="0" marR="0" marT="0" marB="0" anchor="b">
                    <a:lnL>
                      <a:noFill/>
                    </a:lnL>
                    <a:lnR>
                      <a:noFill/>
                    </a:lnR>
                    <a:lnT>
                      <a:noFill/>
                    </a:lnT>
                    <a:lnB>
                      <a:noFill/>
                    </a:lnB>
                  </a:tcPr>
                </a:tc>
              </a:tr>
              <a:tr h="389498">
                <a:tc>
                  <a:txBody>
                    <a:bodyPr/>
                    <a:lstStyle/>
                    <a:p>
                      <a:pPr algn="l" fontAlgn="b"/>
                      <a:r>
                        <a:rPr lang="en-US" sz="1500" b="0" i="0" u="none" strike="noStrike">
                          <a:solidFill>
                            <a:srgbClr val="000000"/>
                          </a:solidFill>
                          <a:latin typeface="Calibri"/>
                        </a:rPr>
                        <a:t>Bonds</a:t>
                      </a:r>
                    </a:p>
                  </a:txBody>
                  <a:tcPr marL="0" marR="0" marT="0" marB="0" anchor="b">
                    <a:lnL>
                      <a:noFill/>
                    </a:lnL>
                    <a:lnR>
                      <a:noFill/>
                    </a:lnR>
                    <a:lnT>
                      <a:noFill/>
                    </a:lnT>
                    <a:lnB>
                      <a:noFill/>
                    </a:lnB>
                  </a:tcPr>
                </a:tc>
                <a:tc>
                  <a:txBody>
                    <a:bodyPr/>
                    <a:lstStyle/>
                    <a:p>
                      <a:pPr algn="l" fontAlgn="b"/>
                      <a:r>
                        <a:rPr lang="en-US" sz="1500" b="0" i="0" u="none" strike="noStrike" dirty="0">
                          <a:solidFill>
                            <a:srgbClr val="000000"/>
                          </a:solidFill>
                          <a:latin typeface="Calibri"/>
                        </a:rPr>
                        <a:t> $    4,974,886,567 </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4,979,545,408 </a:t>
                      </a:r>
                    </a:p>
                  </a:txBody>
                  <a:tcPr marL="0" marR="0" marT="0" marB="0" anchor="b">
                    <a:lnL>
                      <a:noFill/>
                    </a:lnL>
                    <a:lnR>
                      <a:noFill/>
                    </a:lnR>
                    <a:lnT>
                      <a:noFill/>
                    </a:lnT>
                    <a:lnB>
                      <a:noFill/>
                    </a:lnB>
                  </a:tcPr>
                </a:tc>
                <a:tc>
                  <a:txBody>
                    <a:bodyPr/>
                    <a:lstStyle/>
                    <a:p>
                      <a:pPr algn="l" fontAlgn="b"/>
                      <a:r>
                        <a:rPr lang="en-US" sz="1500" b="0" i="0" u="none" strike="noStrike" dirty="0">
                          <a:solidFill>
                            <a:srgbClr val="000000"/>
                          </a:solidFill>
                          <a:latin typeface="Calibri"/>
                        </a:rPr>
                        <a:t> $       4,381,947,098 </a:t>
                      </a:r>
                    </a:p>
                  </a:txBody>
                  <a:tcPr marL="0" marR="0" marT="0" marB="0" anchor="b">
                    <a:lnL>
                      <a:noFill/>
                    </a:lnL>
                    <a:lnR>
                      <a:noFill/>
                    </a:lnR>
                    <a:lnT>
                      <a:noFill/>
                    </a:lnT>
                    <a:lnB>
                      <a:noFill/>
                    </a:lnB>
                  </a:tcPr>
                </a:tc>
              </a:tr>
              <a:tr h="389498">
                <a:tc>
                  <a:txBody>
                    <a:bodyPr/>
                    <a:lstStyle/>
                    <a:p>
                      <a:pPr algn="l" fontAlgn="b"/>
                      <a:r>
                        <a:rPr lang="en-US" sz="1500" b="0" i="0" u="none" strike="noStrike" dirty="0">
                          <a:solidFill>
                            <a:srgbClr val="000000"/>
                          </a:solidFill>
                          <a:latin typeface="Calibri"/>
                        </a:rPr>
                        <a:t>Preferred Stocks</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54,502,171 </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70,240,115 </a:t>
                      </a:r>
                    </a:p>
                  </a:txBody>
                  <a:tcPr marL="0" marR="0" marT="0" marB="0" anchor="b">
                    <a:lnL>
                      <a:noFill/>
                    </a:lnL>
                    <a:lnR>
                      <a:noFill/>
                    </a:lnR>
                    <a:lnT>
                      <a:noFill/>
                    </a:lnT>
                    <a:lnB>
                      <a:noFill/>
                    </a:lnB>
                  </a:tcPr>
                </a:tc>
                <a:tc>
                  <a:txBody>
                    <a:bodyPr/>
                    <a:lstStyle/>
                    <a:p>
                      <a:pPr algn="l" fontAlgn="b"/>
                      <a:r>
                        <a:rPr lang="en-US" sz="1500" b="0" i="0" u="none" strike="noStrike" dirty="0">
                          <a:solidFill>
                            <a:srgbClr val="000000"/>
                          </a:solidFill>
                          <a:latin typeface="Calibri"/>
                        </a:rPr>
                        <a:t> $             79,842,924 </a:t>
                      </a:r>
                    </a:p>
                  </a:txBody>
                  <a:tcPr marL="0" marR="0" marT="0" marB="0" anchor="b">
                    <a:lnL>
                      <a:noFill/>
                    </a:lnL>
                    <a:lnR>
                      <a:noFill/>
                    </a:lnR>
                    <a:lnT>
                      <a:noFill/>
                    </a:lnT>
                    <a:lnB>
                      <a:noFill/>
                    </a:lnB>
                  </a:tcPr>
                </a:tc>
              </a:tr>
              <a:tr h="389498">
                <a:tc>
                  <a:txBody>
                    <a:bodyPr/>
                    <a:lstStyle/>
                    <a:p>
                      <a:pPr algn="l" fontAlgn="b"/>
                      <a:r>
                        <a:rPr lang="en-US" sz="1500" b="0" i="0" u="none" strike="noStrike">
                          <a:solidFill>
                            <a:srgbClr val="000000"/>
                          </a:solidFill>
                          <a:latin typeface="Calibri"/>
                        </a:rPr>
                        <a:t>Common Stocks</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2,242,193,110 </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2,398,466,510 </a:t>
                      </a:r>
                    </a:p>
                  </a:txBody>
                  <a:tcPr marL="0" marR="0" marT="0" marB="0" anchor="b">
                    <a:lnL>
                      <a:noFill/>
                    </a:lnL>
                    <a:lnR>
                      <a:noFill/>
                    </a:lnR>
                    <a:lnT>
                      <a:noFill/>
                    </a:lnT>
                    <a:lnB>
                      <a:noFill/>
                    </a:lnB>
                  </a:tcPr>
                </a:tc>
                <a:tc>
                  <a:txBody>
                    <a:bodyPr/>
                    <a:lstStyle/>
                    <a:p>
                      <a:pPr algn="l" fontAlgn="b"/>
                      <a:r>
                        <a:rPr lang="en-US" sz="1500" b="0" i="0" u="none" strike="noStrike" dirty="0">
                          <a:solidFill>
                            <a:srgbClr val="000000"/>
                          </a:solidFill>
                          <a:latin typeface="Calibri"/>
                        </a:rPr>
                        <a:t> $       2,284,646,628 </a:t>
                      </a:r>
                    </a:p>
                  </a:txBody>
                  <a:tcPr marL="0" marR="0" marT="0" marB="0" anchor="b">
                    <a:lnL>
                      <a:noFill/>
                    </a:lnL>
                    <a:lnR>
                      <a:noFill/>
                    </a:lnR>
                    <a:lnT>
                      <a:noFill/>
                    </a:lnT>
                    <a:lnB>
                      <a:noFill/>
                    </a:lnB>
                  </a:tcPr>
                </a:tc>
              </a:tr>
              <a:tr h="389498">
                <a:tc>
                  <a:txBody>
                    <a:bodyPr/>
                    <a:lstStyle/>
                    <a:p>
                      <a:pPr algn="l" fontAlgn="b"/>
                      <a:r>
                        <a:rPr lang="en-US" sz="1500" b="0" i="0" u="none" strike="noStrike">
                          <a:solidFill>
                            <a:srgbClr val="000000"/>
                          </a:solidFill>
                          <a:latin typeface="Calibri"/>
                        </a:rPr>
                        <a:t>First liens</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51,600,980 </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51,122,288 </a:t>
                      </a:r>
                    </a:p>
                  </a:txBody>
                  <a:tcPr marL="0" marR="0" marT="0" marB="0" anchor="b">
                    <a:lnL>
                      <a:noFill/>
                    </a:lnL>
                    <a:lnR>
                      <a:noFill/>
                    </a:lnR>
                    <a:lnT>
                      <a:noFill/>
                    </a:lnT>
                    <a:lnB>
                      <a:noFill/>
                    </a:lnB>
                  </a:tcPr>
                </a:tc>
                <a:tc>
                  <a:txBody>
                    <a:bodyPr/>
                    <a:lstStyle/>
                    <a:p>
                      <a:pPr algn="l" fontAlgn="b"/>
                      <a:r>
                        <a:rPr lang="en-US" sz="1500" b="0" i="0" u="none" strike="noStrike" dirty="0">
                          <a:solidFill>
                            <a:srgbClr val="000000"/>
                          </a:solidFill>
                          <a:latin typeface="Calibri"/>
                        </a:rPr>
                        <a:t> $             53,812,048 </a:t>
                      </a:r>
                    </a:p>
                  </a:txBody>
                  <a:tcPr marL="0" marR="0" marT="0" marB="0" anchor="b">
                    <a:lnL>
                      <a:noFill/>
                    </a:lnL>
                    <a:lnR>
                      <a:noFill/>
                    </a:lnR>
                    <a:lnT>
                      <a:noFill/>
                    </a:lnT>
                    <a:lnB>
                      <a:noFill/>
                    </a:lnB>
                  </a:tcPr>
                </a:tc>
              </a:tr>
              <a:tr h="414710">
                <a:tc>
                  <a:txBody>
                    <a:bodyPr/>
                    <a:lstStyle/>
                    <a:p>
                      <a:pPr algn="l" fontAlgn="b"/>
                      <a:r>
                        <a:rPr lang="en-US" sz="1500" b="0" i="0" u="none" strike="noStrike">
                          <a:solidFill>
                            <a:srgbClr val="000000"/>
                          </a:solidFill>
                          <a:latin typeface="Calibri"/>
                        </a:rPr>
                        <a:t>Other than first liens</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1,395,833 </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600,000 </a:t>
                      </a:r>
                    </a:p>
                  </a:txBody>
                  <a:tcPr marL="0" marR="0" marT="0" marB="0" anchor="b">
                    <a:lnL>
                      <a:noFill/>
                    </a:lnL>
                    <a:lnR>
                      <a:noFill/>
                    </a:lnR>
                    <a:lnT>
                      <a:noFill/>
                    </a:lnT>
                    <a:lnB>
                      <a:noFill/>
                    </a:lnB>
                  </a:tcPr>
                </a:tc>
                <a:tc>
                  <a:txBody>
                    <a:bodyPr/>
                    <a:lstStyle/>
                    <a:p>
                      <a:pPr algn="l" fontAlgn="b"/>
                      <a:r>
                        <a:rPr lang="en-US" sz="1500" b="0" i="0" u="none" strike="noStrike" dirty="0">
                          <a:solidFill>
                            <a:srgbClr val="000000"/>
                          </a:solidFill>
                          <a:latin typeface="Calibri"/>
                        </a:rPr>
                        <a:t> $                   600,000 </a:t>
                      </a:r>
                    </a:p>
                  </a:txBody>
                  <a:tcPr marL="0" marR="0" marT="0" marB="0" anchor="b">
                    <a:lnL>
                      <a:noFill/>
                    </a:lnL>
                    <a:lnR>
                      <a:noFill/>
                    </a:lnR>
                    <a:lnT>
                      <a:noFill/>
                    </a:lnT>
                    <a:lnB>
                      <a:noFill/>
                    </a:lnB>
                  </a:tcPr>
                </a:tc>
              </a:tr>
              <a:tr h="389498">
                <a:tc>
                  <a:txBody>
                    <a:bodyPr/>
                    <a:lstStyle/>
                    <a:p>
                      <a:pPr algn="l" fontAlgn="b"/>
                      <a:r>
                        <a:rPr lang="en-US" sz="1500" b="0" i="0" u="none" strike="noStrike">
                          <a:solidFill>
                            <a:srgbClr val="000000"/>
                          </a:solidFill>
                          <a:latin typeface="Calibri"/>
                        </a:rPr>
                        <a:t>Cash, cash equivalents and short-term investments </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854,734,172 </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846,739,378 </a:t>
                      </a:r>
                    </a:p>
                  </a:txBody>
                  <a:tcPr marL="0" marR="0" marT="0" marB="0" anchor="b">
                    <a:lnL>
                      <a:noFill/>
                    </a:lnL>
                    <a:lnR>
                      <a:noFill/>
                    </a:lnR>
                    <a:lnT>
                      <a:noFill/>
                    </a:lnT>
                    <a:lnB>
                      <a:noFill/>
                    </a:lnB>
                  </a:tcPr>
                </a:tc>
                <a:tc>
                  <a:txBody>
                    <a:bodyPr/>
                    <a:lstStyle/>
                    <a:p>
                      <a:pPr algn="l" fontAlgn="b"/>
                      <a:r>
                        <a:rPr lang="en-US" sz="1500" b="0" i="0" u="none" strike="noStrike" dirty="0">
                          <a:solidFill>
                            <a:srgbClr val="000000"/>
                          </a:solidFill>
                          <a:latin typeface="Calibri"/>
                        </a:rPr>
                        <a:t> $       1,289,237,061 </a:t>
                      </a:r>
                    </a:p>
                  </a:txBody>
                  <a:tcPr marL="0" marR="0" marT="0" marB="0" anchor="b">
                    <a:lnL>
                      <a:noFill/>
                    </a:lnL>
                    <a:lnR>
                      <a:noFill/>
                    </a:lnR>
                    <a:lnT>
                      <a:noFill/>
                    </a:lnT>
                    <a:lnB>
                      <a:noFill/>
                    </a:lnB>
                  </a:tcPr>
                </a:tc>
              </a:tr>
              <a:tr h="389498">
                <a:tc>
                  <a:txBody>
                    <a:bodyPr/>
                    <a:lstStyle/>
                    <a:p>
                      <a:pPr algn="l" fontAlgn="b"/>
                      <a:r>
                        <a:rPr lang="en-US" sz="1500" b="0" i="0" u="none" strike="noStrike">
                          <a:solidFill>
                            <a:srgbClr val="000000"/>
                          </a:solidFill>
                          <a:latin typeface="Calibri"/>
                        </a:rPr>
                        <a:t>Subtotals, cash and invested assets</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8,785,244,757 </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8,911,430,312 </a:t>
                      </a:r>
                    </a:p>
                  </a:txBody>
                  <a:tcPr marL="0" marR="0" marT="0" marB="0" anchor="b">
                    <a:lnL>
                      <a:noFill/>
                    </a:lnL>
                    <a:lnR>
                      <a:noFill/>
                    </a:lnR>
                    <a:lnT>
                      <a:noFill/>
                    </a:lnT>
                    <a:lnB>
                      <a:noFill/>
                    </a:lnB>
                  </a:tcPr>
                </a:tc>
                <a:tc>
                  <a:txBody>
                    <a:bodyPr/>
                    <a:lstStyle/>
                    <a:p>
                      <a:pPr algn="l" fontAlgn="b"/>
                      <a:r>
                        <a:rPr lang="en-US" sz="1500" b="0" i="0" u="none" strike="noStrike" dirty="0">
                          <a:solidFill>
                            <a:srgbClr val="000000"/>
                          </a:solidFill>
                          <a:latin typeface="Calibri"/>
                        </a:rPr>
                        <a:t> $       8,686,465,587 </a:t>
                      </a:r>
                    </a:p>
                  </a:txBody>
                  <a:tcPr marL="0" marR="0" marT="0" marB="0" anchor="b">
                    <a:lnL>
                      <a:noFill/>
                    </a:lnL>
                    <a:lnR>
                      <a:noFill/>
                    </a:lnR>
                    <a:lnT>
                      <a:noFill/>
                    </a:lnT>
                    <a:lnB>
                      <a:noFill/>
                    </a:lnB>
                  </a:tcPr>
                </a:tc>
              </a:tr>
              <a:tr h="389498">
                <a:tc>
                  <a:txBody>
                    <a:bodyPr/>
                    <a:lstStyle/>
                    <a:p>
                      <a:pPr algn="l" fontAlgn="b"/>
                      <a:r>
                        <a:rPr lang="en-US" sz="1500" b="0" i="0" u="none" strike="noStrike">
                          <a:solidFill>
                            <a:srgbClr val="000000"/>
                          </a:solidFill>
                          <a:latin typeface="Calibri"/>
                        </a:rPr>
                        <a:t>ALL Other </a:t>
                      </a: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1,152,915,687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latin typeface="Calibri"/>
                        </a:rPr>
                        <a:t> $       1,265,968,041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dirty="0">
                          <a:solidFill>
                            <a:srgbClr val="000000"/>
                          </a:solidFill>
                          <a:latin typeface="Calibri"/>
                        </a:rPr>
                        <a:t> $       1,405,933,689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89498">
                <a:tc>
                  <a:txBody>
                    <a:bodyPr/>
                    <a:lstStyle/>
                    <a:p>
                      <a:pPr algn="l" fontAlgn="b"/>
                      <a:r>
                        <a:rPr lang="en-US" sz="1500" b="0" i="0" u="none" strike="noStrike" dirty="0" smtClean="0">
                          <a:solidFill>
                            <a:srgbClr val="000000"/>
                          </a:solidFill>
                          <a:latin typeface="Calibri"/>
                        </a:rPr>
                        <a:t>TOTALS</a:t>
                      </a:r>
                      <a:endParaRPr lang="en-US" sz="15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1500" b="0" i="0" u="none" strike="noStrike">
                          <a:solidFill>
                            <a:srgbClr val="000000"/>
                          </a:solidFill>
                          <a:latin typeface="Calibri"/>
                        </a:rPr>
                        <a:t> $    9,938,160,444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a:solidFill>
                            <a:srgbClr val="000000"/>
                          </a:solidFill>
                          <a:latin typeface="Calibri"/>
                        </a:rPr>
                        <a:t> $     10,177,398,353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500" b="0" i="0" u="none" strike="noStrike" dirty="0">
                          <a:solidFill>
                            <a:srgbClr val="000000"/>
                          </a:solidFill>
                          <a:latin typeface="Calibri"/>
                        </a:rPr>
                        <a:t> $     10,092,399,276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642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FCAAF78-5415-4382-ABD8-457CD69D28C3}" type="slidenum">
              <a:rPr lang="en-US" smtClean="0"/>
              <a:pPr/>
              <a:t>11</a:t>
            </a:fld>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Title Insurance Balance Sheets – Liabilities </a:t>
            </a:r>
            <a:r>
              <a:rPr lang="en-US" sz="2200" dirty="0" smtClean="0"/>
              <a:t>(Actual Dollars)</a:t>
            </a:r>
            <a:endParaRPr lang="en-US" sz="2200" dirty="0"/>
          </a:p>
        </p:txBody>
      </p:sp>
      <p:graphicFrame>
        <p:nvGraphicFramePr>
          <p:cNvPr id="4" name="Table 3"/>
          <p:cNvGraphicFramePr>
            <a:graphicFrameLocks noGrp="1"/>
          </p:cNvGraphicFramePr>
          <p:nvPr/>
        </p:nvGraphicFramePr>
        <p:xfrm>
          <a:off x="533400" y="1447800"/>
          <a:ext cx="8153399" cy="4145280"/>
        </p:xfrm>
        <a:graphic>
          <a:graphicData uri="http://schemas.openxmlformats.org/drawingml/2006/table">
            <a:tbl>
              <a:tblPr/>
              <a:tblGrid>
                <a:gridCol w="2895600"/>
                <a:gridCol w="1676400"/>
                <a:gridCol w="1752600"/>
                <a:gridCol w="1828799"/>
              </a:tblGrid>
              <a:tr h="457200">
                <a:tc>
                  <a:txBody>
                    <a:bodyPr/>
                    <a:lstStyle/>
                    <a:p>
                      <a:pPr algn="ctr" fontAlgn="b"/>
                      <a:r>
                        <a:rPr lang="en-US" sz="1600" b="1" i="0" u="none" strike="noStrike" dirty="0">
                          <a:solidFill>
                            <a:srgbClr val="000000"/>
                          </a:solidFill>
                          <a:latin typeface="Calibri"/>
                        </a:rPr>
                        <a:t>Liabilities</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2010</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2009</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latin typeface="Calibri"/>
                        </a:rPr>
                        <a:t>2008</a:t>
                      </a:r>
                    </a:p>
                  </a:txBody>
                  <a:tcPr marL="0" marR="0" marT="0" marB="0" anchor="b">
                    <a:lnL>
                      <a:noFill/>
                    </a:lnL>
                    <a:lnR>
                      <a:noFill/>
                    </a:lnR>
                    <a:lnT>
                      <a:noFill/>
                    </a:lnT>
                    <a:lnB>
                      <a:noFill/>
                    </a:lnB>
                  </a:tcPr>
                </a:tc>
              </a:tr>
              <a:tr h="457200">
                <a:tc>
                  <a:txBody>
                    <a:bodyPr/>
                    <a:lstStyle/>
                    <a:p>
                      <a:pPr algn="l" fontAlgn="b"/>
                      <a:r>
                        <a:rPr lang="en-US" sz="1600" b="0" i="0" u="none" strike="noStrike">
                          <a:solidFill>
                            <a:srgbClr val="000000"/>
                          </a:solidFill>
                          <a:latin typeface="Calibri"/>
                        </a:rPr>
                        <a:t>Known claims reserve</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879,970,066 </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928,007,408 </a:t>
                      </a:r>
                    </a:p>
                  </a:txBody>
                  <a:tcPr marL="0" marR="0" marT="0"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       1,019,478,719 </a:t>
                      </a:r>
                    </a:p>
                  </a:txBody>
                  <a:tcPr marL="0" marR="0" marT="0" marB="0" anchor="b">
                    <a:lnL>
                      <a:noFill/>
                    </a:lnL>
                    <a:lnR>
                      <a:noFill/>
                    </a:lnR>
                    <a:lnT>
                      <a:noFill/>
                    </a:lnT>
                    <a:lnB>
                      <a:noFill/>
                    </a:lnB>
                  </a:tcPr>
                </a:tc>
              </a:tr>
              <a:tr h="457200">
                <a:tc>
                  <a:txBody>
                    <a:bodyPr/>
                    <a:lstStyle/>
                    <a:p>
                      <a:pPr algn="l" fontAlgn="b"/>
                      <a:r>
                        <a:rPr lang="en-US" sz="1600" b="0" i="0" u="none" strike="noStrike">
                          <a:solidFill>
                            <a:srgbClr val="000000"/>
                          </a:solidFill>
                          <a:latin typeface="Calibri"/>
                        </a:rPr>
                        <a:t>Statutory premium reserve</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3,914,442,453 </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3,894,463,003 </a:t>
                      </a:r>
                    </a:p>
                  </a:txBody>
                  <a:tcPr marL="0" marR="0" marT="0"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       4,157,062,579 </a:t>
                      </a:r>
                    </a:p>
                  </a:txBody>
                  <a:tcPr marL="0" marR="0" marT="0" marB="0" anchor="b">
                    <a:lnL>
                      <a:noFill/>
                    </a:lnL>
                    <a:lnR>
                      <a:noFill/>
                    </a:lnR>
                    <a:lnT>
                      <a:noFill/>
                    </a:lnT>
                    <a:lnB>
                      <a:noFill/>
                    </a:lnB>
                  </a:tcPr>
                </a:tc>
              </a:tr>
              <a:tr h="457200">
                <a:tc>
                  <a:txBody>
                    <a:bodyPr/>
                    <a:lstStyle/>
                    <a:p>
                      <a:pPr algn="l" fontAlgn="b"/>
                      <a:r>
                        <a:rPr lang="en-US" sz="1600" b="0" i="0" u="none" strike="noStrike">
                          <a:solidFill>
                            <a:srgbClr val="000000"/>
                          </a:solidFill>
                          <a:latin typeface="Calibri"/>
                        </a:rPr>
                        <a:t>Aggregate of other reserves required by law</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1,270,000 </a:t>
                      </a:r>
                    </a:p>
                  </a:txBody>
                  <a:tcPr marL="0" marR="0" marT="0"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               1,793,665 </a:t>
                      </a:r>
                    </a:p>
                  </a:txBody>
                  <a:tcPr marL="0" marR="0" marT="0"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               1,460,603 </a:t>
                      </a:r>
                    </a:p>
                  </a:txBody>
                  <a:tcPr marL="0" marR="0" marT="0" marB="0" anchor="b">
                    <a:lnL>
                      <a:noFill/>
                    </a:lnL>
                    <a:lnR>
                      <a:noFill/>
                    </a:lnR>
                    <a:lnT>
                      <a:noFill/>
                    </a:lnT>
                    <a:lnB>
                      <a:noFill/>
                    </a:lnB>
                  </a:tcPr>
                </a:tc>
              </a:tr>
              <a:tr h="457200">
                <a:tc>
                  <a:txBody>
                    <a:bodyPr/>
                    <a:lstStyle/>
                    <a:p>
                      <a:pPr algn="l" fontAlgn="b"/>
                      <a:r>
                        <a:rPr lang="en-US" sz="1600" b="0" i="0" u="none" strike="noStrike">
                          <a:solidFill>
                            <a:srgbClr val="000000"/>
                          </a:solidFill>
                          <a:latin typeface="Calibri"/>
                        </a:rPr>
                        <a:t>Supplemental reserve</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4,183,283 </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155,147,160 </a:t>
                      </a:r>
                    </a:p>
                  </a:txBody>
                  <a:tcPr marL="0" marR="0" marT="0"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           118,325,763 </a:t>
                      </a:r>
                    </a:p>
                  </a:txBody>
                  <a:tcPr marL="0" marR="0" marT="0" marB="0" anchor="b">
                    <a:lnL>
                      <a:noFill/>
                    </a:lnL>
                    <a:lnR>
                      <a:noFill/>
                    </a:lnR>
                    <a:lnT>
                      <a:noFill/>
                    </a:lnT>
                    <a:lnB>
                      <a:noFill/>
                    </a:lnB>
                  </a:tcPr>
                </a:tc>
              </a:tr>
              <a:tr h="457200">
                <a:tc>
                  <a:txBody>
                    <a:bodyPr/>
                    <a:lstStyle/>
                    <a:p>
                      <a:pPr algn="l" fontAlgn="b"/>
                      <a:r>
                        <a:rPr lang="en-US" sz="1600" b="0" i="0" u="none" strike="noStrike">
                          <a:solidFill>
                            <a:srgbClr val="000000"/>
                          </a:solidFill>
                          <a:latin typeface="Calibri"/>
                        </a:rPr>
                        <a:t>All Other</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1,239,469,888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       1,185,077,018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       1,451,085,651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457200">
                <a:tc>
                  <a:txBody>
                    <a:bodyPr/>
                    <a:lstStyle/>
                    <a:p>
                      <a:pPr algn="l" fontAlgn="b"/>
                      <a:r>
                        <a:rPr lang="en-US" sz="1600" b="0" i="0" u="none" strike="noStrike">
                          <a:solidFill>
                            <a:srgbClr val="000000"/>
                          </a:solidFill>
                          <a:latin typeface="Calibri"/>
                        </a:rPr>
                        <a:t>Total liabilities</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6,039,335,690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latin typeface="Calibri"/>
                        </a:rPr>
                        <a:t> $       6,164,488,254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Calibri"/>
                        </a:rPr>
                        <a:t> $       6,747,413,315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457200">
                <a:tc>
                  <a:txBody>
                    <a:bodyPr/>
                    <a:lstStyle/>
                    <a:p>
                      <a:pPr algn="l" fontAlgn="b"/>
                      <a:r>
                        <a:rPr lang="en-US" sz="1600" b="0" i="0" u="none" strike="noStrike">
                          <a:solidFill>
                            <a:srgbClr val="000000"/>
                          </a:solidFill>
                          <a:latin typeface="Calibri"/>
                        </a:rPr>
                        <a:t>Surplus as regards policyholders</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3,898,824,754 </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latin typeface="Calibri"/>
                        </a:rPr>
                        <a:t> $       4,012,926,385 </a:t>
                      </a:r>
                    </a:p>
                  </a:txBody>
                  <a:tcPr marL="0" marR="0" marT="0"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 $       3,344,982,486 </a:t>
                      </a:r>
                    </a:p>
                  </a:txBody>
                  <a:tcPr marL="0" marR="0" marT="0" marB="0" anchor="b">
                    <a:lnL>
                      <a:noFill/>
                    </a:lnL>
                    <a:lnR>
                      <a:noFill/>
                    </a:lnR>
                    <a:lnT>
                      <a:noFill/>
                    </a:lnT>
                    <a:lnB>
                      <a:noFill/>
                    </a:lnB>
                  </a:tcPr>
                </a:tc>
              </a:tr>
              <a:tr h="457200">
                <a:tc>
                  <a:txBody>
                    <a:bodyPr/>
                    <a:lstStyle/>
                    <a:p>
                      <a:pPr algn="l" fontAlgn="b"/>
                      <a:r>
                        <a:rPr lang="en-US" sz="1600" b="0" i="0" u="none" strike="noStrike">
                          <a:solidFill>
                            <a:srgbClr val="000000"/>
                          </a:solidFill>
                          <a:latin typeface="Calibri"/>
                        </a:rPr>
                        <a:t>Leverage Ratio</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155%</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latin typeface="Calibri"/>
                        </a:rPr>
                        <a:t>154%</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202%</a:t>
                      </a:r>
                    </a:p>
                  </a:txBody>
                  <a:tcPr marL="0" marR="0" marT="0" marB="0" anchor="b">
                    <a:lnL>
                      <a:noFill/>
                    </a:lnL>
                    <a:lnR>
                      <a:noFill/>
                    </a:lnR>
                    <a:lnT>
                      <a:noFill/>
                    </a:lnT>
                    <a:lnB>
                      <a:noFill/>
                    </a:lnB>
                  </a:tcPr>
                </a:tc>
              </a:tr>
            </a:tbl>
          </a:graphicData>
        </a:graphic>
      </p:graphicFrame>
      <p:sp>
        <p:nvSpPr>
          <p:cNvPr id="1744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E5CEE5C-D8A3-492E-B740-7E8231397C76}" type="slidenum">
              <a:rPr lang="en-US" smtClean="0"/>
              <a:pPr/>
              <a:t>12</a:t>
            </a:fld>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Title Insurance Operations </a:t>
            </a:r>
            <a:r>
              <a:rPr lang="en-US" sz="2200" dirty="0" smtClean="0"/>
              <a:t>(Actual Dollars)</a:t>
            </a:r>
            <a:endParaRPr lang="en-US" sz="2200" dirty="0"/>
          </a:p>
        </p:txBody>
      </p:sp>
      <p:graphicFrame>
        <p:nvGraphicFramePr>
          <p:cNvPr id="4" name="Table 3"/>
          <p:cNvGraphicFramePr>
            <a:graphicFrameLocks noGrp="1"/>
          </p:cNvGraphicFramePr>
          <p:nvPr/>
        </p:nvGraphicFramePr>
        <p:xfrm>
          <a:off x="457200" y="1371600"/>
          <a:ext cx="8382000" cy="4419600"/>
        </p:xfrm>
        <a:graphic>
          <a:graphicData uri="http://schemas.openxmlformats.org/drawingml/2006/table">
            <a:tbl>
              <a:tblPr/>
              <a:tblGrid>
                <a:gridCol w="4419600"/>
                <a:gridCol w="1295400"/>
                <a:gridCol w="1295400"/>
                <a:gridCol w="1371601"/>
              </a:tblGrid>
              <a:tr h="202734">
                <a:tc>
                  <a:txBody>
                    <a:bodyPr/>
                    <a:lstStyle/>
                    <a:p>
                      <a:pPr algn="ctr" fontAlgn="b"/>
                      <a:r>
                        <a:rPr lang="en-US" sz="1100" b="1" i="0" u="none" strike="noStrike" dirty="0">
                          <a:solidFill>
                            <a:srgbClr val="000000"/>
                          </a:solidFill>
                          <a:latin typeface="Calibri"/>
                        </a:rPr>
                        <a:t>Operations</a:t>
                      </a:r>
                    </a:p>
                  </a:txBody>
                  <a:tcPr marL="0" marR="0" marT="0" marB="0" anchor="b">
                    <a:lnL>
                      <a:noFill/>
                    </a:lnL>
                    <a:lnR>
                      <a:noFill/>
                    </a:lnR>
                    <a:lnT>
                      <a:noFill/>
                    </a:lnT>
                    <a:lnB>
                      <a:noFill/>
                    </a:lnB>
                  </a:tcPr>
                </a:tc>
                <a:tc>
                  <a:txBody>
                    <a:bodyPr/>
                    <a:lstStyle/>
                    <a:p>
                      <a:pPr algn="ctr" fontAlgn="b"/>
                      <a:r>
                        <a:rPr lang="en-US" sz="1100" b="1" i="0" u="none" strike="noStrike">
                          <a:solidFill>
                            <a:srgbClr val="000000"/>
                          </a:solidFill>
                          <a:latin typeface="Calibri"/>
                        </a:rPr>
                        <a:t>2010</a:t>
                      </a:r>
                    </a:p>
                  </a:txBody>
                  <a:tcPr marL="0" marR="0" marT="0" marB="0" anchor="b">
                    <a:lnL>
                      <a:noFill/>
                    </a:lnL>
                    <a:lnR>
                      <a:noFill/>
                    </a:lnR>
                    <a:lnT>
                      <a:noFill/>
                    </a:lnT>
                    <a:lnB>
                      <a:noFill/>
                    </a:lnB>
                  </a:tcPr>
                </a:tc>
                <a:tc>
                  <a:txBody>
                    <a:bodyPr/>
                    <a:lstStyle/>
                    <a:p>
                      <a:pPr algn="ctr" fontAlgn="b"/>
                      <a:r>
                        <a:rPr lang="en-US" sz="1100" b="1" i="0" u="none" strike="noStrike">
                          <a:solidFill>
                            <a:srgbClr val="000000"/>
                          </a:solidFill>
                          <a:latin typeface="Calibri"/>
                        </a:rPr>
                        <a:t>2009</a:t>
                      </a:r>
                    </a:p>
                  </a:txBody>
                  <a:tcPr marL="0" marR="0" marT="0" marB="0" anchor="b">
                    <a:lnL>
                      <a:noFill/>
                    </a:lnL>
                    <a:lnR>
                      <a:noFill/>
                    </a:lnR>
                    <a:lnT>
                      <a:noFill/>
                    </a:lnT>
                    <a:lnB>
                      <a:noFill/>
                    </a:lnB>
                  </a:tcPr>
                </a:tc>
                <a:tc>
                  <a:txBody>
                    <a:bodyPr/>
                    <a:lstStyle/>
                    <a:p>
                      <a:pPr algn="ctr" fontAlgn="b"/>
                      <a:r>
                        <a:rPr lang="en-US" sz="1100" b="1" i="0" u="none" strike="noStrike">
                          <a:solidFill>
                            <a:srgbClr val="000000"/>
                          </a:solidFill>
                          <a:latin typeface="Calibri"/>
                        </a:rPr>
                        <a:t>2008</a:t>
                      </a:r>
                    </a:p>
                  </a:txBody>
                  <a:tcPr marL="0" marR="0" marT="0" marB="0" anchor="b">
                    <a:lnL>
                      <a:noFill/>
                    </a:lnL>
                    <a:lnR>
                      <a:noFill/>
                    </a:lnR>
                    <a:lnT>
                      <a:noFill/>
                    </a:lnT>
                    <a:lnB>
                      <a:noFill/>
                    </a:lnB>
                  </a:tcPr>
                </a:tc>
              </a:tr>
              <a:tr h="202734">
                <a:tc>
                  <a:txBody>
                    <a:bodyPr/>
                    <a:lstStyle/>
                    <a:p>
                      <a:pPr algn="l" fontAlgn="b"/>
                      <a:r>
                        <a:rPr lang="en-US" sz="1100" b="0" i="0" u="none" strike="noStrike" dirty="0">
                          <a:solidFill>
                            <a:srgbClr val="000000"/>
                          </a:solidFill>
                          <a:latin typeface="Calibri"/>
                        </a:rPr>
                        <a:t>Title insurance premiums earned</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    9,423,295,853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       9,360,571,606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     10,199,673,342 </a:t>
                      </a:r>
                    </a:p>
                  </a:txBody>
                  <a:tcPr marL="0" marR="0" marT="0" marB="0" anchor="b">
                    <a:lnL>
                      <a:noFill/>
                    </a:lnL>
                    <a:lnR>
                      <a:noFill/>
                    </a:lnR>
                    <a:lnT>
                      <a:noFill/>
                    </a:lnT>
                    <a:lnB>
                      <a:noFill/>
                    </a:lnB>
                  </a:tcPr>
                </a:tc>
              </a:tr>
              <a:tr h="202734">
                <a:tc>
                  <a:txBody>
                    <a:bodyPr/>
                    <a:lstStyle/>
                    <a:p>
                      <a:pPr algn="l" fontAlgn="b"/>
                      <a:r>
                        <a:rPr lang="en-US" sz="1100" b="0" i="0" u="none" strike="noStrike">
                          <a:solidFill>
                            <a:srgbClr val="000000"/>
                          </a:solidFill>
                          <a:latin typeface="Calibri"/>
                        </a:rPr>
                        <a:t>Escrow and settlement services</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412,462,527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416,455,120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           401,717,658 </a:t>
                      </a:r>
                    </a:p>
                  </a:txBody>
                  <a:tcPr marL="0" marR="0" marT="0" marB="0" anchor="b">
                    <a:lnL>
                      <a:noFill/>
                    </a:lnL>
                    <a:lnR>
                      <a:noFill/>
                    </a:lnR>
                    <a:lnT>
                      <a:noFill/>
                    </a:lnT>
                    <a:lnB>
                      <a:noFill/>
                    </a:lnB>
                  </a:tcPr>
                </a:tc>
              </a:tr>
              <a:tr h="202734">
                <a:tc>
                  <a:txBody>
                    <a:bodyPr/>
                    <a:lstStyle/>
                    <a:p>
                      <a:pPr algn="l" fontAlgn="b"/>
                      <a:r>
                        <a:rPr lang="en-US" sz="1100" b="0" i="0" u="none" strike="noStrike">
                          <a:solidFill>
                            <a:srgbClr val="000000"/>
                          </a:solidFill>
                          <a:latin typeface="Calibri"/>
                        </a:rPr>
                        <a:t>Other title fees and service charges</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663,903,004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691,854,768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           713,538,073 </a:t>
                      </a:r>
                    </a:p>
                  </a:txBody>
                  <a:tcPr marL="0" marR="0" marT="0" marB="0" anchor="b">
                    <a:lnL>
                      <a:noFill/>
                    </a:lnL>
                    <a:lnR>
                      <a:noFill/>
                    </a:lnR>
                    <a:lnT>
                      <a:noFill/>
                    </a:lnT>
                    <a:lnB>
                      <a:noFill/>
                    </a:lnB>
                  </a:tcPr>
                </a:tc>
              </a:tr>
              <a:tr h="202734">
                <a:tc>
                  <a:txBody>
                    <a:bodyPr/>
                    <a:lstStyle/>
                    <a:p>
                      <a:pPr algn="l" fontAlgn="b"/>
                      <a:r>
                        <a:rPr lang="en-US" sz="1100" b="0" i="0" u="none" strike="noStrike">
                          <a:solidFill>
                            <a:srgbClr val="000000"/>
                          </a:solidFill>
                          <a:latin typeface="Calibri"/>
                        </a:rPr>
                        <a:t>Aggregate write-ins for other operating income</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37,753,082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             38,428,050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             21,908,187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02734">
                <a:tc>
                  <a:txBody>
                    <a:bodyPr/>
                    <a:lstStyle/>
                    <a:p>
                      <a:pPr algn="l" fontAlgn="b"/>
                      <a:r>
                        <a:rPr lang="en-US" sz="1100" b="0" i="0" u="none" strike="noStrike">
                          <a:solidFill>
                            <a:srgbClr val="000000"/>
                          </a:solidFill>
                          <a:latin typeface="Calibri"/>
                        </a:rPr>
                        <a:t>Total Operating Income</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10,537,414,606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     10,507,309,544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latin typeface="Calibri"/>
                        </a:rPr>
                        <a:t> $     11,336,837,260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02734">
                <a:tc>
                  <a:txBody>
                    <a:bodyPr/>
                    <a:lstStyle/>
                    <a:p>
                      <a:pPr algn="l" fontAlgn="b"/>
                      <a:r>
                        <a:rPr lang="en-US" sz="1100" b="0" i="0" u="none" strike="noStrike">
                          <a:solidFill>
                            <a:srgbClr val="000000"/>
                          </a:solidFill>
                          <a:latin typeface="Calibri"/>
                        </a:rPr>
                        <a:t>Losses and loss adjustment expenses incurred</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1,105,144,277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997,571,946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       1,315,496,516 </a:t>
                      </a:r>
                    </a:p>
                  </a:txBody>
                  <a:tcPr marL="0" marR="0" marT="0" marB="0" anchor="b">
                    <a:lnL>
                      <a:noFill/>
                    </a:lnL>
                    <a:lnR>
                      <a:noFill/>
                    </a:lnR>
                    <a:lnT>
                      <a:noFill/>
                    </a:lnT>
                    <a:lnB>
                      <a:noFill/>
                    </a:lnB>
                  </a:tcPr>
                </a:tc>
              </a:tr>
              <a:tr h="202734">
                <a:tc>
                  <a:txBody>
                    <a:bodyPr/>
                    <a:lstStyle/>
                    <a:p>
                      <a:pPr algn="l" fontAlgn="b"/>
                      <a:r>
                        <a:rPr lang="en-US" sz="1100" b="0" i="0" u="none" strike="noStrike">
                          <a:solidFill>
                            <a:srgbClr val="000000"/>
                          </a:solidFill>
                          <a:latin typeface="Calibri"/>
                        </a:rPr>
                        <a:t>Operating expenses incurred</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9,638,705,200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9,601,108,318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     10,731,573,196 </a:t>
                      </a:r>
                    </a:p>
                  </a:txBody>
                  <a:tcPr marL="0" marR="0" marT="0" marB="0" anchor="b">
                    <a:lnL>
                      <a:noFill/>
                    </a:lnL>
                    <a:lnR>
                      <a:noFill/>
                    </a:lnR>
                    <a:lnT>
                      <a:noFill/>
                    </a:lnT>
                    <a:lnB>
                      <a:noFill/>
                    </a:lnB>
                  </a:tcPr>
                </a:tc>
              </a:tr>
              <a:tr h="356811">
                <a:tc>
                  <a:txBody>
                    <a:bodyPr/>
                    <a:lstStyle/>
                    <a:p>
                      <a:pPr algn="l" fontAlgn="b"/>
                      <a:r>
                        <a:rPr lang="en-US" sz="1100" b="0" i="0" u="none" strike="noStrike">
                          <a:solidFill>
                            <a:srgbClr val="000000"/>
                          </a:solidFill>
                          <a:latin typeface="Calibri"/>
                        </a:rPr>
                        <a:t>Aggregate write-ins for other operating deductions</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224,910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                   840,352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                   639,274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02734">
                <a:tc>
                  <a:txBody>
                    <a:bodyPr/>
                    <a:lstStyle/>
                    <a:p>
                      <a:pPr algn="l" fontAlgn="b"/>
                      <a:r>
                        <a:rPr lang="en-US" sz="1100" b="0" i="0" u="none" strike="noStrike">
                          <a:solidFill>
                            <a:srgbClr val="000000"/>
                          </a:solidFill>
                          <a:latin typeface="Calibri"/>
                        </a:rPr>
                        <a:t>Total Operating Deductions</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10,744,074,386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     10,599,520,615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     12,047,708,987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811">
                <a:tc>
                  <a:txBody>
                    <a:bodyPr/>
                    <a:lstStyle/>
                    <a:p>
                      <a:pPr algn="l" fontAlgn="b"/>
                      <a:r>
                        <a:rPr lang="en-US" sz="1100" b="0" i="0" u="none" strike="noStrike">
                          <a:solidFill>
                            <a:srgbClr val="000000"/>
                          </a:solidFill>
                          <a:latin typeface="Calibri"/>
                        </a:rPr>
                        <a:t>Net operating gain or (loss)</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(206,659,780)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           (92,211,072)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latin typeface="Calibri"/>
                        </a:rPr>
                        <a:t> $        (710,871,727)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02734">
                <a:tc>
                  <a:txBody>
                    <a:bodyPr/>
                    <a:lstStyle/>
                    <a:p>
                      <a:pPr algn="l" fontAlgn="b"/>
                      <a:r>
                        <a:rPr lang="en-US" sz="1100" b="0" i="0" u="none" strike="noStrike">
                          <a:solidFill>
                            <a:srgbClr val="000000"/>
                          </a:solidFill>
                          <a:latin typeface="Calibri"/>
                        </a:rPr>
                        <a:t>Net investment income earned</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507,264,427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635,420,608 </a:t>
                      </a:r>
                    </a:p>
                  </a:txBody>
                  <a:tcPr marL="0" marR="0" marT="0" marB="0" anchor="b">
                    <a:lnL>
                      <a:noFill/>
                    </a:lnL>
                    <a:lnR>
                      <a:noFill/>
                    </a:lnR>
                    <a:lnT>
                      <a:noFill/>
                    </a:lnT>
                    <a:lnB>
                      <a:noFill/>
                    </a:lnB>
                  </a:tcPr>
                </a:tc>
                <a:tc>
                  <a:txBody>
                    <a:bodyPr/>
                    <a:lstStyle/>
                    <a:p>
                      <a:pPr algn="l" fontAlgn="b"/>
                      <a:r>
                        <a:rPr lang="en-US" sz="1100" b="0" i="0" u="none" strike="noStrike" dirty="0">
                          <a:solidFill>
                            <a:srgbClr val="000000"/>
                          </a:solidFill>
                          <a:latin typeface="Calibri"/>
                        </a:rPr>
                        <a:t> $           603,197,569 </a:t>
                      </a:r>
                    </a:p>
                  </a:txBody>
                  <a:tcPr marL="0" marR="0" marT="0" marB="0" anchor="b">
                    <a:lnL>
                      <a:noFill/>
                    </a:lnL>
                    <a:lnR>
                      <a:noFill/>
                    </a:lnR>
                    <a:lnT>
                      <a:noFill/>
                    </a:lnT>
                    <a:lnB>
                      <a:noFill/>
                    </a:lnB>
                  </a:tcPr>
                </a:tc>
              </a:tr>
              <a:tr h="356811">
                <a:tc>
                  <a:txBody>
                    <a:bodyPr/>
                    <a:lstStyle/>
                    <a:p>
                      <a:pPr algn="l" fontAlgn="b"/>
                      <a:r>
                        <a:rPr lang="en-US" sz="1100" b="0" i="0" u="none" strike="noStrike">
                          <a:solidFill>
                            <a:srgbClr val="000000"/>
                          </a:solidFill>
                          <a:latin typeface="Calibri"/>
                        </a:rPr>
                        <a:t>Net realized capital gains and (losses) less capital gains tax </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(79,595,869)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           (21,727,704)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        (176,766,153)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02734">
                <a:tc>
                  <a:txBody>
                    <a:bodyPr/>
                    <a:lstStyle/>
                    <a:p>
                      <a:pPr algn="l" fontAlgn="b"/>
                      <a:r>
                        <a:rPr lang="en-US" sz="1100" b="0" i="0" u="none" strike="noStrike">
                          <a:solidFill>
                            <a:srgbClr val="000000"/>
                          </a:solidFill>
                          <a:latin typeface="Calibri"/>
                        </a:rPr>
                        <a:t>Net investment gain or (loss)</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427,668,558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           613,692,904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latin typeface="Calibri"/>
                        </a:rPr>
                        <a:t> $           426,431,416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356811">
                <a:tc>
                  <a:txBody>
                    <a:bodyPr/>
                    <a:lstStyle/>
                    <a:p>
                      <a:pPr algn="l" fontAlgn="b"/>
                      <a:r>
                        <a:rPr lang="en-US" sz="1100" b="0" i="0" u="none" strike="noStrike">
                          <a:solidFill>
                            <a:srgbClr val="000000"/>
                          </a:solidFill>
                          <a:latin typeface="Calibri"/>
                        </a:rPr>
                        <a:t>Aggregate write-ins for miscellaneous income or (loss)</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20,301,135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           (39,670,500)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             (1,052,095)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02734">
                <a:tc>
                  <a:txBody>
                    <a:bodyPr/>
                    <a:lstStyle/>
                    <a:p>
                      <a:pPr algn="l" fontAlgn="b"/>
                      <a:r>
                        <a:rPr lang="en-US" sz="1100" b="0" i="0" u="none" strike="noStrike">
                          <a:solidFill>
                            <a:srgbClr val="000000"/>
                          </a:solidFill>
                          <a:latin typeface="Calibri"/>
                        </a:rPr>
                        <a:t>Net income, after capital gains tax and before all other federal income taxes</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241,309,913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           481,811,332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latin typeface="Calibri"/>
                        </a:rPr>
                        <a:t> $        (285,492,406)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356811">
                <a:tc>
                  <a:txBody>
                    <a:bodyPr/>
                    <a:lstStyle/>
                    <a:p>
                      <a:pPr algn="l" fontAlgn="b"/>
                      <a:r>
                        <a:rPr lang="en-US" sz="1100" b="0" i="0" u="none" strike="noStrike">
                          <a:solidFill>
                            <a:srgbClr val="000000"/>
                          </a:solidFill>
                          <a:latin typeface="Calibri"/>
                        </a:rPr>
                        <a:t>Federal and foreign income taxes incurred</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15,202,162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           (34,189,325)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           (67,894,311)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02734">
                <a:tc>
                  <a:txBody>
                    <a:bodyPr/>
                    <a:lstStyle/>
                    <a:p>
                      <a:pPr algn="l" fontAlgn="b"/>
                      <a:r>
                        <a:rPr lang="en-US" sz="1100" b="0" i="0" u="none" strike="noStrike">
                          <a:solidFill>
                            <a:srgbClr val="000000"/>
                          </a:solidFill>
                          <a:latin typeface="Calibri"/>
                        </a:rPr>
                        <a:t>Net income</a:t>
                      </a:r>
                    </a:p>
                  </a:txBody>
                  <a:tcPr marL="0" marR="0" marT="0" marB="0" anchor="b">
                    <a:lnL>
                      <a:noFill/>
                    </a:lnL>
                    <a:lnR>
                      <a:noFill/>
                    </a:lnR>
                    <a:lnT>
                      <a:noFill/>
                    </a:lnT>
                    <a:lnB>
                      <a:noFill/>
                    </a:lnB>
                  </a:tcPr>
                </a:tc>
                <a:tc>
                  <a:txBody>
                    <a:bodyPr/>
                    <a:lstStyle/>
                    <a:p>
                      <a:pPr algn="l" fontAlgn="b"/>
                      <a:r>
                        <a:rPr lang="en-US" sz="1100" b="0" i="0" u="none" strike="noStrike">
                          <a:solidFill>
                            <a:srgbClr val="000000"/>
                          </a:solidFill>
                          <a:latin typeface="Calibri"/>
                        </a:rPr>
                        <a:t> $        226,107,751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           516,000,657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latin typeface="Calibri"/>
                        </a:rPr>
                        <a:t> $        (217,598,095)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851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E624401-4698-4193-9B0C-3740C838921E}" type="slidenum">
              <a:rPr lang="en-US" smtClean="0"/>
              <a:pPr/>
              <a:t>13</a:t>
            </a:fld>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Title Insurance </a:t>
            </a:r>
            <a:endParaRPr lang="en-US" dirty="0"/>
          </a:p>
        </p:txBody>
      </p:sp>
      <p:graphicFrame>
        <p:nvGraphicFramePr>
          <p:cNvPr id="4" name="Chart 3"/>
          <p:cNvGraphicFramePr/>
          <p:nvPr/>
        </p:nvGraphicFramePr>
        <p:xfrm>
          <a:off x="533400" y="1524000"/>
          <a:ext cx="8077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703F6B2-A7D5-49DF-B758-D1A9EB511E52}" type="slidenum">
              <a:rPr lang="en-US" smtClean="0"/>
              <a:pPr/>
              <a:t>14</a:t>
            </a:fld>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029200"/>
          </a:xfrm>
        </p:spPr>
        <p:txBody>
          <a:bodyPr/>
          <a:lstStyle/>
          <a:p>
            <a:pPr marL="0" indent="0">
              <a:spcBef>
                <a:spcPts val="600"/>
              </a:spcBef>
              <a:spcAft>
                <a:spcPts val="600"/>
              </a:spcAft>
              <a:buFont typeface="Wingdings 3" pitchFamily="18" charset="2"/>
              <a:buNone/>
              <a:defRPr/>
            </a:pPr>
            <a:r>
              <a:rPr lang="en-US" sz="2400" dirty="0" smtClean="0"/>
              <a:t>Title insurance rates vary by state.  The premium is typically determined based upon a rate per thousand dollars of exposure.  The one-time premium covers the parties as long as they have an insurable interest in the real property.  A limited number of states have Title insurance rating bureaus.  The majority of states do not.  </a:t>
            </a:r>
          </a:p>
          <a:p>
            <a:pPr>
              <a:defRPr/>
            </a:pPr>
            <a:endParaRPr lang="en-US" dirty="0"/>
          </a:p>
        </p:txBody>
      </p:sp>
      <p:sp>
        <p:nvSpPr>
          <p:cNvPr id="2048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9360FB3-E6D6-4D95-B1FD-D2E614E8B5A3}" type="slidenum">
              <a:rPr lang="en-US" smtClean="0"/>
              <a:pPr/>
              <a:t>15</a:t>
            </a:fld>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a:xfrm>
            <a:off x="457200" y="914400"/>
            <a:ext cx="8229600" cy="5029200"/>
          </a:xfrm>
        </p:spPr>
        <p:txBody>
          <a:bodyPr/>
          <a:lstStyle/>
          <a:p>
            <a:pPr marL="0" indent="0">
              <a:spcBef>
                <a:spcPts val="600"/>
              </a:spcBef>
              <a:spcAft>
                <a:spcPts val="600"/>
              </a:spcAft>
              <a:buFont typeface="Wingdings 3" pitchFamily="18" charset="2"/>
              <a:buNone/>
            </a:pPr>
            <a:r>
              <a:rPr lang="en-US" sz="2400" smtClean="0"/>
              <a:t>Escrow and settlement services are defined as part of the Title insurance process in some states and specifically excluded from Title insurance in others.  Typically, premiums are regulated by the states but fees and work charges are not regulated.</a:t>
            </a:r>
          </a:p>
        </p:txBody>
      </p:sp>
      <p:sp>
        <p:nvSpPr>
          <p:cNvPr id="21507"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2D96D46-9A8D-4DC4-A117-211CE9926563}" type="slidenum">
              <a:rPr lang="en-US" smtClean="0"/>
              <a:pPr/>
              <a:t>16</a:t>
            </a:fld>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029200"/>
          </a:xfrm>
        </p:spPr>
        <p:txBody>
          <a:bodyPr/>
          <a:lstStyle/>
          <a:p>
            <a:pPr marL="0" indent="0">
              <a:spcBef>
                <a:spcPts val="600"/>
              </a:spcBef>
              <a:spcAft>
                <a:spcPts val="600"/>
              </a:spcAft>
              <a:buFont typeface="Wingdings 3" pitchFamily="18" charset="2"/>
              <a:buNone/>
              <a:defRPr/>
            </a:pPr>
            <a:r>
              <a:rPr lang="en-US" sz="2400" dirty="0" smtClean="0"/>
              <a:t>The basic Title insurance products are an Owner’s policy or a Loan policy.  Although there are approximately thirty endorsements available to expand coverage, in some states there is a premium associated with the endorsements and in other states the endorsements can be requested at no charge.</a:t>
            </a:r>
          </a:p>
          <a:p>
            <a:pPr>
              <a:defRPr/>
            </a:pPr>
            <a:endParaRPr lang="en-US" dirty="0"/>
          </a:p>
        </p:txBody>
      </p:sp>
      <p:sp>
        <p:nvSpPr>
          <p:cNvPr id="2253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29FFDFC-F7E3-48DD-8D5C-1AC1273EDFE3}" type="slidenum">
              <a:rPr lang="en-US" smtClean="0"/>
              <a:pPr/>
              <a:t>17</a:t>
            </a:fld>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029200"/>
          </a:xfrm>
        </p:spPr>
        <p:txBody>
          <a:bodyPr/>
          <a:lstStyle/>
          <a:p>
            <a:pPr marL="0" indent="0">
              <a:spcBef>
                <a:spcPts val="600"/>
              </a:spcBef>
              <a:spcAft>
                <a:spcPts val="600"/>
              </a:spcAft>
              <a:buFont typeface="Wingdings 3" pitchFamily="18" charset="2"/>
              <a:buNone/>
              <a:defRPr/>
            </a:pPr>
            <a:r>
              <a:rPr lang="en-US" sz="2400" dirty="0" smtClean="0"/>
              <a:t>Policies, forms and endorsements are promulgated but not filed by the American Land Title Association.  Each state has a land title association that represents the interests of the local agents and domestic Title underwriters.  Licensing requirements including continuing education requirements vary by state.</a:t>
            </a:r>
          </a:p>
          <a:p>
            <a:pPr>
              <a:defRPr/>
            </a:pPr>
            <a:endParaRPr lang="en-US" dirty="0"/>
          </a:p>
        </p:txBody>
      </p:sp>
      <p:sp>
        <p:nvSpPr>
          <p:cNvPr id="23555"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AB9A2F6-45B2-4E2D-9476-F30F1B4B4E5B}" type="slidenum">
              <a:rPr lang="en-US" smtClean="0"/>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029200"/>
          </a:xfrm>
        </p:spPr>
        <p:txBody>
          <a:bodyPr/>
          <a:lstStyle/>
          <a:p>
            <a:pPr marL="0" indent="0">
              <a:spcBef>
                <a:spcPts val="600"/>
              </a:spcBef>
              <a:spcAft>
                <a:spcPts val="600"/>
              </a:spcAft>
              <a:buFont typeface="Wingdings 3" pitchFamily="18" charset="2"/>
              <a:buNone/>
              <a:defRPr/>
            </a:pPr>
            <a:r>
              <a:rPr lang="en-US" sz="2400" dirty="0" smtClean="0"/>
              <a:t>The overwhelming majority of the items that can adversely impact the marketability of Title to real property are discovered, addressed and resolved prior to policy issuance.  As Title insurance coverage is retrospective and not prospective, it is my opinion that the financial reporting practices in place today cannot measure the value proposition of Title insurance.  From a property and casualty insurance perspective, a Title insurance policy is more like a closed claim file than it is a P&amp;C policy.</a:t>
            </a:r>
          </a:p>
          <a:p>
            <a:pPr>
              <a:defRPr/>
            </a:pPr>
            <a:endParaRPr lang="en-US" dirty="0"/>
          </a:p>
        </p:txBody>
      </p:sp>
      <p:sp>
        <p:nvSpPr>
          <p:cNvPr id="24579"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4C3FDF2-2CBB-4BE5-B308-1C941067D5B7}" type="slidenum">
              <a:rPr lang="en-US" smtClean="0"/>
              <a:pPr/>
              <a:t>19</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Industry Balance Sheet - Assets</a:t>
            </a:r>
            <a:endParaRPr lang="en-US" dirty="0"/>
          </a:p>
        </p:txBody>
      </p:sp>
      <p:graphicFrame>
        <p:nvGraphicFramePr>
          <p:cNvPr id="5" name="Table 4"/>
          <p:cNvGraphicFramePr>
            <a:graphicFrameLocks noGrp="1"/>
          </p:cNvGraphicFramePr>
          <p:nvPr/>
        </p:nvGraphicFramePr>
        <p:xfrm>
          <a:off x="609600" y="1524000"/>
          <a:ext cx="8001000" cy="4191000"/>
        </p:xfrm>
        <a:graphic>
          <a:graphicData uri="http://schemas.openxmlformats.org/drawingml/2006/table">
            <a:tbl>
              <a:tblPr/>
              <a:tblGrid>
                <a:gridCol w="3352800"/>
                <a:gridCol w="1600200"/>
                <a:gridCol w="1524000"/>
                <a:gridCol w="1524000"/>
              </a:tblGrid>
              <a:tr h="279400">
                <a:tc gridSpan="4">
                  <a:txBody>
                    <a:bodyPr/>
                    <a:lstStyle/>
                    <a:p>
                      <a:pPr algn="ctr" fontAlgn="b"/>
                      <a:r>
                        <a:rPr lang="en-US" sz="1600" b="1" i="0" u="none" strike="noStrike" dirty="0">
                          <a:solidFill>
                            <a:srgbClr val="000000"/>
                          </a:solidFill>
                          <a:latin typeface="Calibri"/>
                        </a:rPr>
                        <a:t>Countrywide</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gridSpan="4">
                  <a:txBody>
                    <a:bodyPr/>
                    <a:lstStyle/>
                    <a:p>
                      <a:pPr algn="ctr" fontAlgn="b"/>
                      <a:r>
                        <a:rPr lang="en-US" sz="1600" b="1" i="0" u="none" strike="noStrike" dirty="0">
                          <a:solidFill>
                            <a:srgbClr val="000000"/>
                          </a:solidFill>
                          <a:latin typeface="Calibri"/>
                        </a:rPr>
                        <a:t>Figures in Thousands</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79400">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79400">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2010</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2009</a:t>
                      </a:r>
                    </a:p>
                  </a:txBody>
                  <a:tcPr marL="7937" marR="7937" marT="7937" marB="0" anchor="b">
                    <a:lnL>
                      <a:noFill/>
                    </a:lnL>
                    <a:lnR>
                      <a:noFill/>
                    </a:lnR>
                    <a:lnT>
                      <a:noFill/>
                    </a:lnT>
                    <a:lnB>
                      <a:noFill/>
                    </a:lnB>
                  </a:tcPr>
                </a:tc>
                <a:tc>
                  <a:txBody>
                    <a:bodyPr/>
                    <a:lstStyle/>
                    <a:p>
                      <a:pPr algn="ctr" fontAlgn="b"/>
                      <a:r>
                        <a:rPr lang="en-US" sz="1600" b="0" i="0" u="sng" strike="noStrike" dirty="0">
                          <a:solidFill>
                            <a:srgbClr val="000000"/>
                          </a:solidFill>
                          <a:latin typeface="Calibri"/>
                        </a:rPr>
                        <a:t>2008</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Assets</a:t>
                      </a: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Bonds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873,451,322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864,298,164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825,185,276 </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Preferred Stock</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17,794,899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18,889,009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21,812,886 </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Common Stock</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345,114,341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340,496,781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299,089,871 </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Mortgages - First Lien</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3,882,915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4,167,052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4,652,951 </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Mortgages - Other than First Lien</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286,673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309,662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321,678 </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Cash and Short Term Equivalents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85,527,819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86,810,636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95,477,335 </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All Other Invested Assets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131,112,160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78,422,248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78,641,048 </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Cash and Invested Assets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1,457,170,129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1,393,393,552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1,325,181,045 </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All Other Admitted Assets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230,630,804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233,791,520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241,542,131 </a:t>
                      </a:r>
                    </a:p>
                  </a:txBody>
                  <a:tcPr marL="7937" marR="7937" marT="7937" marB="0" anchor="b">
                    <a:lnL>
                      <a:noFill/>
                    </a:lnL>
                    <a:lnR>
                      <a:noFill/>
                    </a:lnR>
                    <a:lnT>
                      <a:noFill/>
                    </a:lnT>
                    <a:lnB>
                      <a:noFill/>
                    </a:lnB>
                  </a:tcPr>
                </a:tc>
              </a:tr>
              <a:tr h="279400">
                <a:tc>
                  <a:txBody>
                    <a:bodyPr/>
                    <a:lstStyle/>
                    <a:p>
                      <a:pPr algn="l" fontAlgn="b"/>
                      <a:r>
                        <a:rPr lang="en-US" sz="1600" b="0" i="0" u="none" strike="noStrike">
                          <a:solidFill>
                            <a:srgbClr val="000000"/>
                          </a:solidFill>
                          <a:latin typeface="Calibri"/>
                        </a:rPr>
                        <a:t>    Total Admitted Assets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1,687,800,933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1,627,185,072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1,566,723,176 </a:t>
                      </a:r>
                    </a:p>
                  </a:txBody>
                  <a:tcPr marL="7937" marR="7937" marT="7937" marB="0" anchor="b">
                    <a:lnL>
                      <a:noFill/>
                    </a:lnL>
                    <a:lnR>
                      <a:noFill/>
                    </a:lnR>
                    <a:lnT>
                      <a:noFill/>
                    </a:lnT>
                    <a:lnB>
                      <a:noFill/>
                    </a:lnB>
                  </a:tcPr>
                </a:tc>
              </a:tr>
            </a:tbl>
          </a:graphicData>
        </a:graphic>
      </p:graphicFrame>
      <p:sp>
        <p:nvSpPr>
          <p:cNvPr id="722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A51233A-B640-42EB-954B-7D7B2466B9D9}"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029200"/>
          </a:xfrm>
        </p:spPr>
        <p:txBody>
          <a:bodyPr/>
          <a:lstStyle/>
          <a:p>
            <a:pPr marL="0" indent="0">
              <a:spcBef>
                <a:spcPts val="600"/>
              </a:spcBef>
              <a:spcAft>
                <a:spcPts val="600"/>
              </a:spcAft>
              <a:buFont typeface="Wingdings 3" pitchFamily="18" charset="2"/>
              <a:buNone/>
              <a:defRPr/>
            </a:pPr>
            <a:r>
              <a:rPr lang="en-US" sz="2400" dirty="0" smtClean="0"/>
              <a:t>In 1994, the Federal National Mortgage Association issued Bulletin 94-13.  This bulletin simplified the process for identifying acceptable title insurance companies and to minimize the potential for losses related to the type of coverage or the financial strength of the title </a:t>
            </a:r>
            <a:r>
              <a:rPr lang="en-US" sz="2400" smtClean="0"/>
              <a:t>insurer.  Other </a:t>
            </a:r>
            <a:r>
              <a:rPr lang="en-US" sz="2400" dirty="0" smtClean="0"/>
              <a:t>participants in the secondary mortgage marketplace imposed similar requirements.</a:t>
            </a:r>
          </a:p>
          <a:p>
            <a:pPr marL="0" indent="0">
              <a:spcBef>
                <a:spcPts val="600"/>
              </a:spcBef>
              <a:spcAft>
                <a:spcPts val="600"/>
              </a:spcAft>
              <a:buFont typeface="Wingdings 3" pitchFamily="18" charset="2"/>
              <a:buNone/>
              <a:defRPr/>
            </a:pPr>
            <a:r>
              <a:rPr lang="en-US" sz="2400" dirty="0" smtClean="0"/>
              <a:t> </a:t>
            </a:r>
          </a:p>
          <a:p>
            <a:pPr>
              <a:defRPr/>
            </a:pPr>
            <a:endParaRPr lang="en-US" dirty="0"/>
          </a:p>
        </p:txBody>
      </p:sp>
      <p:sp>
        <p:nvSpPr>
          <p:cNvPr id="25603"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6E9BF7D-613D-41B4-850F-09A4B2EF3CA3}" type="slidenum">
              <a:rPr lang="en-US" smtClean="0"/>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lstStyle/>
          <a:p>
            <a:pPr indent="0">
              <a:spcBef>
                <a:spcPts val="600"/>
              </a:spcBef>
              <a:spcAft>
                <a:spcPts val="600"/>
              </a:spcAft>
              <a:buFont typeface="Wingdings 3" pitchFamily="18" charset="2"/>
              <a:buNone/>
              <a:defRPr/>
            </a:pPr>
            <a:r>
              <a:rPr lang="en-US" sz="2400" dirty="0" smtClean="0"/>
              <a:t>While Title insurance coverage looks backward from a certain date, P&amp;C insurance coverage looks forward, utilizing a finite future period, to evaluate liability.  The timeframe of coverage and cost containment activities are a fundamental difference between Title and P&amp;C coverages.  </a:t>
            </a:r>
          </a:p>
          <a:p>
            <a:pPr indent="0">
              <a:spcBef>
                <a:spcPts val="600"/>
              </a:spcBef>
              <a:spcAft>
                <a:spcPts val="600"/>
              </a:spcAft>
              <a:buFont typeface="Wingdings 3" pitchFamily="18" charset="2"/>
              <a:buNone/>
              <a:defRPr/>
            </a:pPr>
            <a:r>
              <a:rPr lang="en-US" sz="2400" dirty="0" smtClean="0"/>
              <a:t>This distinction for Title underwriters has not been properly reflected in financial reporting requirements nor statistical reporting requirements.</a:t>
            </a:r>
          </a:p>
          <a:p>
            <a:pPr>
              <a:defRPr/>
            </a:pPr>
            <a:endParaRPr lang="en-US" dirty="0"/>
          </a:p>
        </p:txBody>
      </p:sp>
      <p:sp>
        <p:nvSpPr>
          <p:cNvPr id="3" name="Title 2"/>
          <p:cNvSpPr>
            <a:spLocks noGrp="1"/>
          </p:cNvSpPr>
          <p:nvPr>
            <p:ph type="title"/>
          </p:nvPr>
        </p:nvSpPr>
        <p:spPr>
          <a:xfrm>
            <a:off x="0" y="0"/>
            <a:ext cx="9144000" cy="1143000"/>
          </a:xfrm>
        </p:spPr>
        <p:txBody>
          <a:bodyPr/>
          <a:lstStyle/>
          <a:p>
            <a:pPr>
              <a:defRPr/>
            </a:pPr>
            <a:r>
              <a:rPr lang="en-US" sz="3200" dirty="0" smtClean="0"/>
              <a:t>What We’ve Got Here is a Failure to Communicate</a:t>
            </a:r>
            <a:endParaRPr lang="en-US" sz="3200" dirty="0"/>
          </a:p>
        </p:txBody>
      </p:sp>
      <p:sp>
        <p:nvSpPr>
          <p:cNvPr id="2662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F6016B3-A776-49E8-B4C0-691391D497EF}" type="slidenum">
              <a:rPr lang="en-US" smtClean="0"/>
              <a:pPr/>
              <a:t>21</a:t>
            </a:fld>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spcBef>
                <a:spcPts val="600"/>
              </a:spcBef>
              <a:spcAft>
                <a:spcPts val="600"/>
              </a:spcAft>
              <a:buFont typeface="Wingdings 3" pitchFamily="18" charset="2"/>
              <a:buNone/>
              <a:defRPr/>
            </a:pPr>
            <a:r>
              <a:rPr lang="en-US" sz="2400" dirty="0" smtClean="0"/>
              <a:t>Subject to the exclusions from coverage, the exceptions from coverage contained in Schedule B and the conditions and stipulations, the Title insurance company, </a:t>
            </a:r>
            <a:r>
              <a:rPr lang="en-US" sz="2400" u="sng" dirty="0" smtClean="0"/>
              <a:t>as of the </a:t>
            </a:r>
            <a:r>
              <a:rPr lang="en-US" sz="2400" i="1" u="sng" dirty="0" smtClean="0"/>
              <a:t>Date of Policy</a:t>
            </a:r>
            <a:r>
              <a:rPr lang="en-US" sz="2400" dirty="0" smtClean="0"/>
              <a:t> shown in Schedule A, against loss or damage…</a:t>
            </a:r>
          </a:p>
          <a:p>
            <a:pPr indent="0" algn="ctr">
              <a:spcBef>
                <a:spcPts val="600"/>
              </a:spcBef>
              <a:spcAft>
                <a:spcPts val="600"/>
              </a:spcAft>
              <a:buFont typeface="Wingdings 3" pitchFamily="18" charset="2"/>
              <a:buNone/>
              <a:defRPr/>
            </a:pPr>
            <a:r>
              <a:rPr lang="en-US" sz="2400" dirty="0" smtClean="0"/>
              <a:t>Coverage is Retrospective.</a:t>
            </a:r>
          </a:p>
          <a:p>
            <a:pPr>
              <a:defRPr/>
            </a:pPr>
            <a:endParaRPr lang="en-US" dirty="0"/>
          </a:p>
        </p:txBody>
      </p:sp>
      <p:sp>
        <p:nvSpPr>
          <p:cNvPr id="3" name="Title 2"/>
          <p:cNvSpPr>
            <a:spLocks noGrp="1"/>
          </p:cNvSpPr>
          <p:nvPr>
            <p:ph type="title"/>
          </p:nvPr>
        </p:nvSpPr>
        <p:spPr>
          <a:xfrm>
            <a:off x="0" y="0"/>
            <a:ext cx="9144000" cy="1143000"/>
          </a:xfrm>
        </p:spPr>
        <p:txBody>
          <a:bodyPr/>
          <a:lstStyle/>
          <a:p>
            <a:pPr>
              <a:defRPr/>
            </a:pPr>
            <a:r>
              <a:rPr lang="en-US" sz="3200" dirty="0" smtClean="0"/>
              <a:t>Typical Language in a </a:t>
            </a:r>
            <a:br>
              <a:rPr lang="en-US" sz="3200" dirty="0" smtClean="0"/>
            </a:br>
            <a:r>
              <a:rPr lang="en-US" sz="3200" dirty="0" smtClean="0"/>
              <a:t>Title Insurance Policy States:</a:t>
            </a:r>
            <a:endParaRPr lang="en-US" sz="3200" dirty="0"/>
          </a:p>
        </p:txBody>
      </p:sp>
      <p:sp>
        <p:nvSpPr>
          <p:cNvPr id="276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6B36719-9C93-4122-B395-B925BD45E8B3}" type="slidenum">
              <a:rPr lang="en-US" smtClean="0"/>
              <a:pPr/>
              <a:t>22</a:t>
            </a:fld>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spcBef>
                <a:spcPts val="600"/>
              </a:spcBef>
              <a:spcAft>
                <a:spcPts val="600"/>
              </a:spcAft>
              <a:buFont typeface="Wingdings 3" pitchFamily="18" charset="2"/>
              <a:buNone/>
              <a:defRPr/>
            </a:pPr>
            <a:r>
              <a:rPr lang="en-US" sz="2400" dirty="0" smtClean="0"/>
              <a:t>In Consideration of the Provisions and Stipulations herein, the Property and Casualty Insurance Company, for the term of </a:t>
            </a:r>
            <a:r>
              <a:rPr lang="en-US" sz="2400" i="1" u="sng" dirty="0" smtClean="0"/>
              <a:t>this date</a:t>
            </a:r>
            <a:r>
              <a:rPr lang="en-US" sz="2400" dirty="0" smtClean="0"/>
              <a:t> at 12:01 a.m. to </a:t>
            </a:r>
            <a:r>
              <a:rPr lang="en-US" sz="2400" i="1" u="sng" dirty="0" smtClean="0"/>
              <a:t>one year later</a:t>
            </a:r>
            <a:r>
              <a:rPr lang="en-US" sz="2400" dirty="0" smtClean="0"/>
              <a:t> at 12:01 a.m. at the location of the property involved, does insure…</a:t>
            </a:r>
          </a:p>
          <a:p>
            <a:pPr indent="0" algn="ctr">
              <a:spcBef>
                <a:spcPts val="600"/>
              </a:spcBef>
              <a:spcAft>
                <a:spcPts val="600"/>
              </a:spcAft>
              <a:buFont typeface="Wingdings 3" pitchFamily="18" charset="2"/>
              <a:buNone/>
              <a:defRPr/>
            </a:pPr>
            <a:r>
              <a:rPr lang="en-US" sz="2400" dirty="0" smtClean="0"/>
              <a:t>Coverage is Prospective.</a:t>
            </a:r>
          </a:p>
          <a:p>
            <a:pPr indent="0" algn="ctr">
              <a:spcBef>
                <a:spcPts val="600"/>
              </a:spcBef>
              <a:spcAft>
                <a:spcPts val="600"/>
              </a:spcAft>
              <a:buFont typeface="Wingdings 3" pitchFamily="18" charset="2"/>
              <a:buNone/>
              <a:defRPr/>
            </a:pPr>
            <a:endParaRPr lang="en-US" sz="2400" dirty="0" smtClean="0"/>
          </a:p>
          <a:p>
            <a:pPr>
              <a:defRPr/>
            </a:pPr>
            <a:endParaRPr lang="en-US" dirty="0"/>
          </a:p>
        </p:txBody>
      </p:sp>
      <p:sp>
        <p:nvSpPr>
          <p:cNvPr id="3" name="Title 2"/>
          <p:cNvSpPr>
            <a:spLocks noGrp="1"/>
          </p:cNvSpPr>
          <p:nvPr>
            <p:ph type="title"/>
          </p:nvPr>
        </p:nvSpPr>
        <p:spPr>
          <a:xfrm>
            <a:off x="0" y="0"/>
            <a:ext cx="9144000" cy="1143000"/>
          </a:xfrm>
        </p:spPr>
        <p:txBody>
          <a:bodyPr/>
          <a:lstStyle/>
          <a:p>
            <a:pPr>
              <a:defRPr/>
            </a:pPr>
            <a:r>
              <a:rPr lang="en-US" sz="3200" dirty="0" smtClean="0"/>
              <a:t>Typical Language in a </a:t>
            </a:r>
            <a:br>
              <a:rPr lang="en-US" sz="3200" dirty="0" smtClean="0"/>
            </a:br>
            <a:r>
              <a:rPr lang="en-US" sz="3200" dirty="0" smtClean="0"/>
              <a:t>P&amp;C Insurance Policy States:</a:t>
            </a:r>
            <a:endParaRPr lang="en-US" sz="3200" dirty="0"/>
          </a:p>
        </p:txBody>
      </p:sp>
      <p:sp>
        <p:nvSpPr>
          <p:cNvPr id="2867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A65E02F-DC62-4F14-83F8-584A9CB0A632}" type="slidenum">
              <a:rPr lang="en-US" smtClean="0"/>
              <a:pPr/>
              <a:t>23</a:t>
            </a:fld>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2057400" y="3124200"/>
            <a:ext cx="51816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29699" name="TextBox 6"/>
          <p:cNvSpPr txBox="1">
            <a:spLocks noChangeArrowheads="1"/>
          </p:cNvSpPr>
          <p:nvPr/>
        </p:nvSpPr>
        <p:spPr bwMode="auto">
          <a:xfrm>
            <a:off x="1219200" y="1676400"/>
            <a:ext cx="2590800" cy="369888"/>
          </a:xfrm>
          <a:prstGeom prst="rect">
            <a:avLst/>
          </a:prstGeom>
          <a:noFill/>
          <a:ln w="9525">
            <a:noFill/>
            <a:miter lim="800000"/>
            <a:headEnd/>
            <a:tailEnd/>
          </a:ln>
        </p:spPr>
        <p:txBody>
          <a:bodyPr>
            <a:spAutoFit/>
          </a:bodyPr>
          <a:lstStyle/>
          <a:p>
            <a:pPr algn="just"/>
            <a:r>
              <a:rPr lang="en-US"/>
              <a:t>Title is Retrospective</a:t>
            </a:r>
          </a:p>
        </p:txBody>
      </p:sp>
      <p:cxnSp>
        <p:nvCxnSpPr>
          <p:cNvPr id="9" name="Straight Arrow Connector 8"/>
          <p:cNvCxnSpPr/>
          <p:nvPr/>
        </p:nvCxnSpPr>
        <p:spPr>
          <a:xfrm rot="10800000">
            <a:off x="685800" y="3048000"/>
            <a:ext cx="35814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3048000"/>
            <a:ext cx="3657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9702" name="TextBox 11"/>
          <p:cNvSpPr txBox="1">
            <a:spLocks noChangeArrowheads="1"/>
          </p:cNvSpPr>
          <p:nvPr/>
        </p:nvSpPr>
        <p:spPr bwMode="auto">
          <a:xfrm>
            <a:off x="990600" y="3733800"/>
            <a:ext cx="3200400" cy="923925"/>
          </a:xfrm>
          <a:prstGeom prst="rect">
            <a:avLst/>
          </a:prstGeom>
          <a:noFill/>
          <a:ln w="9525">
            <a:noFill/>
            <a:miter lim="800000"/>
            <a:headEnd/>
            <a:tailEnd/>
          </a:ln>
        </p:spPr>
        <p:txBody>
          <a:bodyPr>
            <a:spAutoFit/>
          </a:bodyPr>
          <a:lstStyle/>
          <a:p>
            <a:pPr algn="just"/>
            <a:r>
              <a:rPr lang="en-US"/>
              <a:t>Incident must have occurred prior to policy date to be considered covered</a:t>
            </a:r>
          </a:p>
        </p:txBody>
      </p:sp>
      <p:sp>
        <p:nvSpPr>
          <p:cNvPr id="29703" name="TextBox 12"/>
          <p:cNvSpPr txBox="1">
            <a:spLocks noChangeArrowheads="1"/>
          </p:cNvSpPr>
          <p:nvPr/>
        </p:nvSpPr>
        <p:spPr bwMode="auto">
          <a:xfrm>
            <a:off x="5715000" y="1600200"/>
            <a:ext cx="2284413" cy="369888"/>
          </a:xfrm>
          <a:prstGeom prst="rect">
            <a:avLst/>
          </a:prstGeom>
          <a:noFill/>
          <a:ln w="9525">
            <a:noFill/>
            <a:miter lim="800000"/>
            <a:headEnd/>
            <a:tailEnd/>
          </a:ln>
        </p:spPr>
        <p:txBody>
          <a:bodyPr wrap="none">
            <a:spAutoFit/>
          </a:bodyPr>
          <a:lstStyle/>
          <a:p>
            <a:r>
              <a:rPr lang="en-US"/>
              <a:t>P &amp; C is Prospective</a:t>
            </a:r>
          </a:p>
        </p:txBody>
      </p:sp>
      <p:sp>
        <p:nvSpPr>
          <p:cNvPr id="29704" name="TextBox 14"/>
          <p:cNvSpPr txBox="1">
            <a:spLocks noChangeArrowheads="1"/>
          </p:cNvSpPr>
          <p:nvPr/>
        </p:nvSpPr>
        <p:spPr bwMode="auto">
          <a:xfrm>
            <a:off x="5410200" y="3810000"/>
            <a:ext cx="2971800" cy="923925"/>
          </a:xfrm>
          <a:prstGeom prst="rect">
            <a:avLst/>
          </a:prstGeom>
          <a:noFill/>
          <a:ln w="9525">
            <a:noFill/>
            <a:miter lim="800000"/>
            <a:headEnd/>
            <a:tailEnd/>
          </a:ln>
        </p:spPr>
        <p:txBody>
          <a:bodyPr>
            <a:spAutoFit/>
          </a:bodyPr>
          <a:lstStyle/>
          <a:p>
            <a:pPr algn="just"/>
            <a:r>
              <a:rPr lang="en-US"/>
              <a:t>Incident must occur within policy period to be considered covered</a:t>
            </a:r>
          </a:p>
        </p:txBody>
      </p:sp>
      <p:sp>
        <p:nvSpPr>
          <p:cNvPr id="10" name="TextBox 9"/>
          <p:cNvSpPr txBox="1"/>
          <p:nvPr/>
        </p:nvSpPr>
        <p:spPr>
          <a:xfrm>
            <a:off x="4648200" y="533400"/>
            <a:ext cx="461665" cy="5181600"/>
          </a:xfrm>
          <a:prstGeom prst="rect">
            <a:avLst/>
          </a:prstGeom>
          <a:noFill/>
        </p:spPr>
        <p:txBody>
          <a:bodyPr vert="vert270">
            <a:spAutoFit/>
          </a:bodyPr>
          <a:lstStyle/>
          <a:p>
            <a:pPr algn="ctr">
              <a:defRPr/>
            </a:pPr>
            <a:r>
              <a:rPr lang="en-US" b="1" dirty="0">
                <a:cs typeface="+mn-cs"/>
              </a:rPr>
              <a:t>Date of Policy</a:t>
            </a:r>
          </a:p>
        </p:txBody>
      </p:sp>
      <p:sp>
        <p:nvSpPr>
          <p:cNvPr id="14" name="TextBox 13"/>
          <p:cNvSpPr txBox="1"/>
          <p:nvPr/>
        </p:nvSpPr>
        <p:spPr>
          <a:xfrm>
            <a:off x="4191000" y="533400"/>
            <a:ext cx="461963" cy="5181600"/>
          </a:xfrm>
          <a:prstGeom prst="rect">
            <a:avLst/>
          </a:prstGeom>
          <a:noFill/>
        </p:spPr>
        <p:txBody>
          <a:bodyPr vert="vert">
            <a:spAutoFit/>
          </a:bodyPr>
          <a:lstStyle/>
          <a:p>
            <a:pPr algn="ctr">
              <a:defRPr/>
            </a:pPr>
            <a:r>
              <a:rPr lang="en-US" b="1" dirty="0">
                <a:cs typeface="+mn-cs"/>
              </a:rPr>
              <a:t>Date of Policy</a:t>
            </a:r>
          </a:p>
        </p:txBody>
      </p:sp>
      <p:sp>
        <p:nvSpPr>
          <p:cNvPr id="29707" name="Slide Number Placeholder 1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F3CB79B-2BB6-4C91-B607-198A20C22B0D}"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3"/>
          <p:cNvSpPr>
            <a:spLocks noGrp="1"/>
          </p:cNvSpPr>
          <p:nvPr>
            <p:ph idx="1"/>
          </p:nvPr>
        </p:nvSpPr>
        <p:spPr/>
        <p:txBody>
          <a:bodyPr/>
          <a:lstStyle/>
          <a:p>
            <a:pPr>
              <a:spcBef>
                <a:spcPts val="600"/>
              </a:spcBef>
              <a:spcAft>
                <a:spcPts val="600"/>
              </a:spcAft>
            </a:pPr>
            <a:r>
              <a:rPr lang="en-US" sz="2000" smtClean="0"/>
              <a:t>Loss adjustment expenses include allocated loss adjustment expenses and unallocated loss adjustment expenses.</a:t>
            </a:r>
          </a:p>
          <a:p>
            <a:pPr>
              <a:spcBef>
                <a:spcPts val="600"/>
              </a:spcBef>
              <a:spcAft>
                <a:spcPts val="600"/>
              </a:spcAft>
            </a:pPr>
            <a:r>
              <a:rPr lang="en-US" sz="2000" smtClean="0"/>
              <a:t>Allocated loss adjustment expenses are those expenses, such as attorneys’ fees and other legal costs, that are incurred in connection with and assigned to specific claims.</a:t>
            </a:r>
          </a:p>
          <a:p>
            <a:pPr>
              <a:spcBef>
                <a:spcPts val="600"/>
              </a:spcBef>
              <a:spcAft>
                <a:spcPts val="600"/>
              </a:spcAft>
            </a:pPr>
            <a:r>
              <a:rPr lang="en-US" sz="2000" smtClean="0"/>
              <a:t>Unallocated loss adjustment expenses are all other claim adjustment expenses and include salaries, utilities and rent apportioned to support the claim adjustment function although not readily assignable to any specific claim.</a:t>
            </a:r>
          </a:p>
        </p:txBody>
      </p:sp>
      <p:sp>
        <p:nvSpPr>
          <p:cNvPr id="3" name="Title 2"/>
          <p:cNvSpPr>
            <a:spLocks noGrp="1"/>
          </p:cNvSpPr>
          <p:nvPr>
            <p:ph type="title"/>
          </p:nvPr>
        </p:nvSpPr>
        <p:spPr/>
        <p:txBody>
          <a:bodyPr/>
          <a:lstStyle/>
          <a:p>
            <a:pPr>
              <a:defRPr/>
            </a:pPr>
            <a:r>
              <a:rPr lang="en-US" sz="3200" dirty="0" smtClean="0"/>
              <a:t>Loss and Loss Adjustment Expense Ratio</a:t>
            </a:r>
            <a:endParaRPr lang="en-US" sz="3200" dirty="0"/>
          </a:p>
        </p:txBody>
      </p:sp>
      <p:sp>
        <p:nvSpPr>
          <p:cNvPr id="3072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F0ADCB7-2DCA-47C7-BDC5-68332153DFA5}" type="slidenum">
              <a:rPr lang="en-US" smtClean="0"/>
              <a:pPr/>
              <a:t>25</a:t>
            </a:fld>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76400"/>
            <a:ext cx="8229600" cy="4221163"/>
          </a:xfrm>
        </p:spPr>
        <p:txBody>
          <a:bodyPr/>
          <a:lstStyle/>
          <a:p>
            <a:pPr algn="ctr">
              <a:spcBef>
                <a:spcPts val="3600"/>
              </a:spcBef>
              <a:spcAft>
                <a:spcPts val="0"/>
              </a:spcAft>
              <a:buFont typeface="Wingdings 3" pitchFamily="18" charset="2"/>
              <a:buNone/>
              <a:defRPr/>
            </a:pPr>
            <a:r>
              <a:rPr lang="en-US" sz="2400" dirty="0" smtClean="0">
                <a:effectLst>
                  <a:outerShdw blurRad="38100" dist="38100" dir="2700000" algn="tl">
                    <a:srgbClr val="000000">
                      <a:alpha val="43137"/>
                    </a:srgbClr>
                  </a:outerShdw>
                </a:effectLst>
                <a:latin typeface="+mj-lt"/>
              </a:rPr>
              <a:t>Access Denied</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This motel was landlocked after a neighbor’s foreclosure.</a:t>
            </a:r>
          </a:p>
          <a:p>
            <a:pPr algn="ctr">
              <a:spcBef>
                <a:spcPts val="0"/>
              </a:spcBef>
              <a:spcAft>
                <a:spcPts val="0"/>
              </a:spcAft>
              <a:buFont typeface="Wingdings 3" pitchFamily="18" charset="2"/>
              <a:buNone/>
              <a:defRPr/>
            </a:pPr>
            <a:r>
              <a:rPr lang="en-US" sz="2400" dirty="0" smtClean="0">
                <a:effectLst>
                  <a:outerShdw blurRad="38100" dist="38100" dir="2700000" algn="tl">
                    <a:srgbClr val="000000">
                      <a:alpha val="43137"/>
                    </a:srgbClr>
                  </a:outerShdw>
                </a:effectLst>
                <a:latin typeface="+mj-lt"/>
              </a:rPr>
              <a:t>Bumped and Stumped</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Was it too much to ask that the mortgage be recorded?</a:t>
            </a:r>
          </a:p>
          <a:p>
            <a:pPr algn="ctr">
              <a:spcBef>
                <a:spcPts val="0"/>
              </a:spcBef>
              <a:spcAft>
                <a:spcPts val="0"/>
              </a:spcAft>
              <a:buFont typeface="Wingdings 3" pitchFamily="18" charset="2"/>
              <a:buNone/>
              <a:defRPr/>
            </a:pPr>
            <a:r>
              <a:rPr lang="en-US" sz="2400" dirty="0" smtClean="0">
                <a:effectLst>
                  <a:outerShdw blurRad="38100" dist="38100" dir="2700000" algn="tl">
                    <a:srgbClr val="000000">
                      <a:alpha val="43137"/>
                    </a:srgbClr>
                  </a:outerShdw>
                </a:effectLst>
              </a:rPr>
              <a:t>Partnership Pie</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The managing partner knew to manage for himself.</a:t>
            </a:r>
          </a:p>
          <a:p>
            <a:pPr algn="ctr">
              <a:spcBef>
                <a:spcPts val="0"/>
              </a:spcBef>
              <a:spcAft>
                <a:spcPts val="0"/>
              </a:spcAft>
              <a:buFont typeface="Wingdings 3" pitchFamily="18" charset="2"/>
              <a:buNone/>
              <a:defRPr/>
            </a:pPr>
            <a:endParaRPr lang="en-US" sz="2400" dirty="0" smtClean="0">
              <a:effectLst>
                <a:outerShdw blurRad="38100" dist="38100" dir="2700000" algn="tl">
                  <a:srgbClr val="000000">
                    <a:alpha val="43137"/>
                  </a:srgbClr>
                </a:outerShdw>
              </a:effectLst>
            </a:endParaRPr>
          </a:p>
          <a:p>
            <a:pPr algn="ctr">
              <a:spcBef>
                <a:spcPts val="0"/>
              </a:spcBef>
              <a:spcAft>
                <a:spcPts val="0"/>
              </a:spcAft>
              <a:buFont typeface="Wingdings 3" pitchFamily="18" charset="2"/>
              <a:buNone/>
              <a:defRPr/>
            </a:pPr>
            <a:endParaRPr lang="en-US" sz="2400" dirty="0" smtClean="0">
              <a:effectLst>
                <a:outerShdw blurRad="38100" dist="38100" dir="2700000" algn="tl">
                  <a:srgbClr val="000000">
                    <a:alpha val="43137"/>
                  </a:srgbClr>
                </a:outerShdw>
              </a:effectLst>
              <a:latin typeface="+mj-lt"/>
            </a:endParaRPr>
          </a:p>
          <a:p>
            <a:pPr algn="ctr">
              <a:spcBef>
                <a:spcPts val="0"/>
              </a:spcBef>
              <a:spcAft>
                <a:spcPts val="0"/>
              </a:spcAft>
              <a:buFont typeface="Wingdings 3" pitchFamily="18" charset="2"/>
              <a:buNone/>
              <a:defRPr/>
            </a:pPr>
            <a:endParaRPr lang="en-US" sz="2400"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8229600" cy="1143000"/>
          </a:xfrm>
        </p:spPr>
        <p:txBody>
          <a:bodyPr/>
          <a:lstStyle/>
          <a:p>
            <a:pPr>
              <a:defRPr/>
            </a:pPr>
            <a:r>
              <a:rPr lang="en-US" sz="3200" dirty="0" smtClean="0"/>
              <a:t>Commercial Loan Policy Stories</a:t>
            </a:r>
            <a:endParaRPr lang="en-US" sz="3200" dirty="0"/>
          </a:p>
        </p:txBody>
      </p:sp>
      <p:sp>
        <p:nvSpPr>
          <p:cNvPr id="3174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85B03A7-7B92-40D3-97C2-2F1672D8E9A5}" type="slidenum">
              <a:rPr lang="en-US" smtClean="0"/>
              <a:pPr/>
              <a:t>26</a:t>
            </a:fld>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600200"/>
            <a:ext cx="8229600" cy="4297363"/>
          </a:xfrm>
        </p:spPr>
        <p:txBody>
          <a:bodyPr/>
          <a:lstStyle/>
          <a:p>
            <a:pPr marL="0" indent="0">
              <a:spcBef>
                <a:spcPts val="600"/>
              </a:spcBef>
              <a:spcAft>
                <a:spcPts val="600"/>
              </a:spcAft>
              <a:buFont typeface="Wingdings 3" pitchFamily="18" charset="2"/>
              <a:buNone/>
            </a:pPr>
            <a:r>
              <a:rPr lang="en-US" sz="1600" smtClean="0"/>
              <a:t>Located on Interstate 40 (old Route 66), at midpoint of the long haul between Oklahoma City and Amarillo, is the Highway 8 Motel at Elk City.</a:t>
            </a:r>
          </a:p>
          <a:p>
            <a:pPr marL="0" indent="0">
              <a:spcBef>
                <a:spcPts val="600"/>
              </a:spcBef>
              <a:spcAft>
                <a:spcPts val="600"/>
              </a:spcAft>
              <a:buFont typeface="Wingdings 3" pitchFamily="18" charset="2"/>
              <a:buNone/>
            </a:pPr>
            <a:r>
              <a:rPr lang="en-US" sz="1600" smtClean="0"/>
              <a:t>For many years business flourished.  When the owner was tired of turning away travelers, he bought more land behind the motel and built an addition.  Construction was paid for by a new loan secured by a deed of trust against the rear lot.</a:t>
            </a:r>
          </a:p>
        </p:txBody>
      </p:sp>
      <p:sp>
        <p:nvSpPr>
          <p:cNvPr id="6" name="Title 5"/>
          <p:cNvSpPr>
            <a:spLocks noGrp="1"/>
          </p:cNvSpPr>
          <p:nvPr>
            <p:ph type="title"/>
          </p:nvPr>
        </p:nvSpPr>
        <p:spPr>
          <a:xfrm>
            <a:off x="457200" y="533400"/>
            <a:ext cx="8229600" cy="762000"/>
          </a:xfrm>
        </p:spPr>
        <p:txBody>
          <a:bodyPr>
            <a:normAutofit fontScale="90000"/>
          </a:bodyPr>
          <a:lstStyle/>
          <a:p>
            <a:pPr>
              <a:defRPr/>
            </a:pPr>
            <a:r>
              <a:rPr lang="en-US" sz="3600" dirty="0" smtClean="0"/>
              <a:t>Access Denied </a:t>
            </a:r>
            <a:r>
              <a:rPr lang="en-US" sz="2800" dirty="0" smtClean="0"/>
              <a:t/>
            </a:r>
            <a:br>
              <a:rPr lang="en-US" sz="2800" dirty="0" smtClean="0"/>
            </a:br>
            <a:r>
              <a:rPr lang="en-US" sz="2700" i="1" dirty="0" smtClean="0"/>
              <a:t>Elk City, OK</a:t>
            </a:r>
            <a:r>
              <a:rPr lang="en-US" dirty="0" smtClean="0"/>
              <a:t/>
            </a:r>
            <a:br>
              <a:rPr lang="en-US" dirty="0" smtClean="0"/>
            </a:br>
            <a:endParaRPr lang="en-US" dirty="0"/>
          </a:p>
        </p:txBody>
      </p:sp>
      <p:pic>
        <p:nvPicPr>
          <p:cNvPr id="32772" name="Picture 5"/>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3277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C09FA6E-4143-42AA-859A-305CFB168912}" type="slidenum">
              <a:rPr lang="en-US" smtClean="0"/>
              <a:pPr/>
              <a:t>27</a:t>
            </a:fld>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The motel’s success did not go unnoticed.  Others bought land across the interstate, and soon a new Holiday Inn appeared,  then an Econo-Lodge.</a:t>
            </a:r>
          </a:p>
          <a:p>
            <a:pPr marL="0" indent="0">
              <a:spcBef>
                <a:spcPts val="600"/>
              </a:spcBef>
              <a:spcAft>
                <a:spcPts val="600"/>
              </a:spcAft>
              <a:buFont typeface="Wingdings 3" pitchFamily="18" charset="2"/>
              <a:buNone/>
            </a:pPr>
            <a:r>
              <a:rPr lang="en-US" sz="1600" smtClean="0"/>
              <a:t>Business fell off at the old Highway 8.  When the owner fell behind in payments, his lenders foreclosed.</a:t>
            </a:r>
          </a:p>
          <a:p>
            <a:pPr marL="0" indent="0">
              <a:spcBef>
                <a:spcPts val="600"/>
              </a:spcBef>
              <a:spcAft>
                <a:spcPts val="600"/>
              </a:spcAft>
              <a:buFont typeface="Wingdings 3" pitchFamily="18" charset="2"/>
              <a:buNone/>
            </a:pPr>
            <a:r>
              <a:rPr lang="en-US" sz="1600" smtClean="0"/>
              <a:t>The lender on the rear lot was in for unpleasant news.  There was no right of access anywhere to connect it with a public road, and the lender on the frontage lot would no longer allow it to be used to access the rear.  Who, after all, needs competition?</a:t>
            </a:r>
          </a:p>
          <a:p>
            <a:pPr marL="0" indent="0">
              <a:spcBef>
                <a:spcPts val="600"/>
              </a:spcBef>
              <a:spcAft>
                <a:spcPts val="600"/>
              </a:spcAft>
              <a:buFont typeface="Wingdings 3" pitchFamily="18" charset="2"/>
              <a:buNone/>
            </a:pPr>
            <a:r>
              <a:rPr lang="en-US" sz="1600" smtClean="0"/>
              <a:t>Following litigation over the true amount of its damages, the insured lender received about $83,000 from the title company.</a:t>
            </a:r>
          </a:p>
        </p:txBody>
      </p:sp>
      <p:sp>
        <p:nvSpPr>
          <p:cNvPr id="6" name="Title 5"/>
          <p:cNvSpPr>
            <a:spLocks noGrp="1"/>
          </p:cNvSpPr>
          <p:nvPr>
            <p:ph type="title"/>
          </p:nvPr>
        </p:nvSpPr>
        <p:spPr>
          <a:xfrm>
            <a:off x="457200" y="457200"/>
            <a:ext cx="8229600" cy="762000"/>
          </a:xfrm>
        </p:spPr>
        <p:txBody>
          <a:bodyPr>
            <a:normAutofit fontScale="90000"/>
          </a:bodyPr>
          <a:lstStyle/>
          <a:p>
            <a:pPr>
              <a:defRPr/>
            </a:pPr>
            <a:r>
              <a:rPr lang="en-US" sz="3600" dirty="0" smtClean="0"/>
              <a:t>Access Denied</a:t>
            </a:r>
            <a:r>
              <a:rPr lang="en-US" sz="4400" dirty="0" smtClean="0"/>
              <a:t/>
            </a:r>
            <a:br>
              <a:rPr lang="en-US" sz="4400" dirty="0" smtClean="0"/>
            </a:br>
            <a:r>
              <a:rPr lang="en-US" sz="2700" i="1" dirty="0" smtClean="0"/>
              <a:t>Continued</a:t>
            </a:r>
            <a:r>
              <a:rPr lang="en-US" dirty="0" smtClean="0"/>
              <a:t/>
            </a:r>
            <a:br>
              <a:rPr lang="en-US" dirty="0" smtClean="0"/>
            </a:br>
            <a:endParaRPr lang="en-US" dirty="0"/>
          </a:p>
        </p:txBody>
      </p:sp>
      <p:pic>
        <p:nvPicPr>
          <p:cNvPr id="33796" name="Picture 2"/>
          <p:cNvPicPr>
            <a:picLocks noChangeAspect="1" noChangeArrowheads="1"/>
          </p:cNvPicPr>
          <p:nvPr/>
        </p:nvPicPr>
        <p:blipFill>
          <a:blip r:embed="rId2" cstate="print"/>
          <a:srcRect/>
          <a:stretch>
            <a:fillRect/>
          </a:stretch>
        </p:blipFill>
        <p:spPr bwMode="auto">
          <a:xfrm>
            <a:off x="6470650" y="5029200"/>
            <a:ext cx="2673350" cy="1828800"/>
          </a:xfrm>
          <a:prstGeom prst="rect">
            <a:avLst/>
          </a:prstGeom>
          <a:noFill/>
          <a:ln w="9525">
            <a:noFill/>
            <a:miter lim="800000"/>
            <a:headEnd/>
            <a:tailEnd/>
          </a:ln>
        </p:spPr>
      </p:pic>
      <p:sp>
        <p:nvSpPr>
          <p:cNvPr id="3379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BB83B57-5AE2-429C-9B33-964F2B97EDB5}" type="slidenum">
              <a:rPr lang="en-US" smtClean="0"/>
              <a:pPr/>
              <a:t>28</a:t>
            </a:fld>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447800"/>
            <a:ext cx="8229600" cy="4449763"/>
          </a:xfrm>
        </p:spPr>
        <p:txBody>
          <a:bodyPr/>
          <a:lstStyle/>
          <a:p>
            <a:pPr marL="0" indent="0">
              <a:spcBef>
                <a:spcPts val="600"/>
              </a:spcBef>
              <a:spcAft>
                <a:spcPts val="600"/>
              </a:spcAft>
              <a:buFont typeface="Wingdings 3" pitchFamily="18" charset="2"/>
              <a:buNone/>
            </a:pPr>
            <a:r>
              <a:rPr lang="en-US" sz="1600" smtClean="0"/>
              <a:t>Title insurance includes coverage for a right of access.  This coverage is included in all owner, loan and leasehold policies.</a:t>
            </a:r>
          </a:p>
          <a:p>
            <a:pPr marL="0" indent="0">
              <a:spcBef>
                <a:spcPts val="600"/>
              </a:spcBef>
              <a:spcAft>
                <a:spcPts val="600"/>
              </a:spcAft>
              <a:buFont typeface="Wingdings 3" pitchFamily="18" charset="2"/>
              <a:buNone/>
            </a:pPr>
            <a:r>
              <a:rPr lang="en-US" sz="1600" smtClean="0"/>
              <a:t>Any prospective insured wanting a specific right-of-way should be careful to make sure that the same is expressly insured by the policy to be issued.  Otherwise, the insured may be surprised to learn that the desired right-of-way cannot be used, and instead, access is allowed by some less desirable way.</a:t>
            </a:r>
          </a:p>
        </p:txBody>
      </p:sp>
      <p:sp>
        <p:nvSpPr>
          <p:cNvPr id="6" name="Title 5"/>
          <p:cNvSpPr>
            <a:spLocks noGrp="1"/>
          </p:cNvSpPr>
          <p:nvPr>
            <p:ph type="title"/>
          </p:nvPr>
        </p:nvSpPr>
        <p:spPr>
          <a:xfrm>
            <a:off x="457200" y="457200"/>
            <a:ext cx="8229600" cy="762000"/>
          </a:xfrm>
        </p:spPr>
        <p:txBody>
          <a:bodyPr>
            <a:normAutofit fontScale="90000"/>
          </a:bodyPr>
          <a:lstStyle/>
          <a:p>
            <a:pPr>
              <a:defRPr/>
            </a:pPr>
            <a:r>
              <a:rPr lang="en-US" sz="3600" dirty="0" smtClean="0"/>
              <a:t>Access Denied</a:t>
            </a:r>
            <a:r>
              <a:rPr lang="en-US" sz="4400" dirty="0" smtClean="0"/>
              <a:t/>
            </a:r>
            <a:br>
              <a:rPr lang="en-US" sz="4400" dirty="0" smtClean="0"/>
            </a:br>
            <a:r>
              <a:rPr lang="en-US" sz="2700" i="1" dirty="0" smtClean="0"/>
              <a:t>Moral</a:t>
            </a:r>
            <a:r>
              <a:rPr lang="en-US" dirty="0" smtClean="0"/>
              <a:t/>
            </a:r>
            <a:br>
              <a:rPr lang="en-US" dirty="0" smtClean="0"/>
            </a:br>
            <a:endParaRPr lang="en-US" dirty="0"/>
          </a:p>
        </p:txBody>
      </p:sp>
      <p:sp>
        <p:nvSpPr>
          <p:cNvPr id="3482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A63C90-FECA-427B-BDD0-FE47DBE86675}" type="slidenum">
              <a:rPr lang="en-US" smtClean="0"/>
              <a:pPr/>
              <a:t>29</a:t>
            </a:fld>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Industry Balance Sheet - Liabilities</a:t>
            </a:r>
            <a:endParaRPr lang="en-US" dirty="0"/>
          </a:p>
        </p:txBody>
      </p:sp>
      <p:graphicFrame>
        <p:nvGraphicFramePr>
          <p:cNvPr id="4" name="Table 3"/>
          <p:cNvGraphicFramePr>
            <a:graphicFrameLocks noGrp="1"/>
          </p:cNvGraphicFramePr>
          <p:nvPr/>
        </p:nvGraphicFramePr>
        <p:xfrm>
          <a:off x="609600" y="1524000"/>
          <a:ext cx="7924802" cy="4114796"/>
        </p:xfrm>
        <a:graphic>
          <a:graphicData uri="http://schemas.openxmlformats.org/drawingml/2006/table">
            <a:tbl>
              <a:tblPr/>
              <a:tblGrid>
                <a:gridCol w="3733800"/>
                <a:gridCol w="1295400"/>
                <a:gridCol w="1447800"/>
                <a:gridCol w="1447802"/>
              </a:tblGrid>
              <a:tr h="293914">
                <a:tc gridSpan="4">
                  <a:txBody>
                    <a:bodyPr/>
                    <a:lstStyle/>
                    <a:p>
                      <a:pPr algn="ctr" fontAlgn="b"/>
                      <a:r>
                        <a:rPr lang="en-US" sz="1600" b="1" i="0" u="none" strike="noStrike" dirty="0">
                          <a:solidFill>
                            <a:srgbClr val="000000"/>
                          </a:solidFill>
                          <a:latin typeface="Calibri"/>
                        </a:rPr>
                        <a:t>Countrywide</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3914">
                <a:tc gridSpan="4">
                  <a:txBody>
                    <a:bodyPr/>
                    <a:lstStyle/>
                    <a:p>
                      <a:pPr algn="ctr" fontAlgn="b"/>
                      <a:r>
                        <a:rPr lang="en-US" sz="1600" b="1" i="0" u="none" strike="noStrike" dirty="0">
                          <a:solidFill>
                            <a:srgbClr val="000000"/>
                          </a:solidFill>
                          <a:latin typeface="Calibri"/>
                        </a:rPr>
                        <a:t>Figures in Thousands</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3914">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93914">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2010</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2009</a:t>
                      </a:r>
                    </a:p>
                  </a:txBody>
                  <a:tcPr marL="7937" marR="7937" marT="7937" marB="0" anchor="b">
                    <a:lnL>
                      <a:noFill/>
                    </a:lnL>
                    <a:lnR>
                      <a:noFill/>
                    </a:lnR>
                    <a:lnT>
                      <a:noFill/>
                    </a:lnT>
                    <a:lnB>
                      <a:noFill/>
                    </a:lnB>
                  </a:tcPr>
                </a:tc>
                <a:tc>
                  <a:txBody>
                    <a:bodyPr/>
                    <a:lstStyle/>
                    <a:p>
                      <a:pPr algn="ctr" fontAlgn="b"/>
                      <a:r>
                        <a:rPr lang="en-US" sz="1600" b="0" i="0" u="sng" strike="noStrike" dirty="0">
                          <a:solidFill>
                            <a:srgbClr val="000000"/>
                          </a:solidFill>
                          <a:latin typeface="Calibri"/>
                        </a:rPr>
                        <a:t>2008</a:t>
                      </a:r>
                    </a:p>
                  </a:txBody>
                  <a:tcPr marL="7937" marR="7937" marT="7937" marB="0" anchor="b">
                    <a:lnL>
                      <a:noFill/>
                    </a:lnL>
                    <a:lnR>
                      <a:noFill/>
                    </a:lnR>
                    <a:lnT>
                      <a:noFill/>
                    </a:lnT>
                    <a:lnB>
                      <a:noFill/>
                    </a:lnB>
                  </a:tcPr>
                </a:tc>
              </a:tr>
              <a:tr h="293914">
                <a:tc>
                  <a:txBody>
                    <a:bodyPr/>
                    <a:lstStyle/>
                    <a:p>
                      <a:pPr algn="l" fontAlgn="b"/>
                      <a:r>
                        <a:rPr lang="en-US" sz="1600" b="0" i="0" u="none" strike="noStrike">
                          <a:solidFill>
                            <a:srgbClr val="000000"/>
                          </a:solidFill>
                          <a:latin typeface="Calibri"/>
                        </a:rPr>
                        <a:t>Liabilities</a:t>
                      </a: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93914">
                <a:tc>
                  <a:txBody>
                    <a:bodyPr/>
                    <a:lstStyle/>
                    <a:p>
                      <a:pPr algn="l" fontAlgn="b"/>
                      <a:r>
                        <a:rPr lang="en-US" sz="1600" b="0" i="0" u="none" strike="noStrike">
                          <a:solidFill>
                            <a:srgbClr val="000000"/>
                          </a:solidFill>
                          <a:latin typeface="Calibri"/>
                        </a:rPr>
                        <a:t>    Losses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468,061,625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463,819,216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468,258,965 </a:t>
                      </a:r>
                    </a:p>
                  </a:txBody>
                  <a:tcPr marL="7937" marR="7937" marT="7937" marB="0" anchor="b">
                    <a:lnL>
                      <a:noFill/>
                    </a:lnL>
                    <a:lnR>
                      <a:noFill/>
                    </a:lnR>
                    <a:lnT>
                      <a:noFill/>
                    </a:lnT>
                    <a:lnB>
                      <a:noFill/>
                    </a:lnB>
                  </a:tcPr>
                </a:tc>
              </a:tr>
              <a:tr h="293914">
                <a:tc>
                  <a:txBody>
                    <a:bodyPr/>
                    <a:lstStyle/>
                    <a:p>
                      <a:pPr algn="l" fontAlgn="b"/>
                      <a:r>
                        <a:rPr lang="en-US" sz="1600" b="0" i="0" u="none" strike="noStrike">
                          <a:solidFill>
                            <a:srgbClr val="000000"/>
                          </a:solidFill>
                          <a:latin typeface="Calibri"/>
                        </a:rPr>
                        <a:t>    Loss Adjustment Expenses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101,036,222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98,923,238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97,157,385 </a:t>
                      </a:r>
                    </a:p>
                  </a:txBody>
                  <a:tcPr marL="7937" marR="7937" marT="7937" marB="0" anchor="b">
                    <a:lnL>
                      <a:noFill/>
                    </a:lnL>
                    <a:lnR>
                      <a:noFill/>
                    </a:lnR>
                    <a:lnT>
                      <a:noFill/>
                    </a:lnT>
                    <a:lnB>
                      <a:noFill/>
                    </a:lnB>
                  </a:tcPr>
                </a:tc>
              </a:tr>
              <a:tr h="293914">
                <a:tc>
                  <a:txBody>
                    <a:bodyPr/>
                    <a:lstStyle/>
                    <a:p>
                      <a:pPr algn="l" fontAlgn="b"/>
                      <a:r>
                        <a:rPr lang="en-US" sz="1600" b="0" i="0" u="none" strike="noStrike">
                          <a:solidFill>
                            <a:srgbClr val="000000"/>
                          </a:solidFill>
                          <a:latin typeface="Calibri"/>
                        </a:rPr>
                        <a:t>    Unearned Premiums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200,946,233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199,197,178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203,257,367 </a:t>
                      </a:r>
                    </a:p>
                  </a:txBody>
                  <a:tcPr marL="7937" marR="7937" marT="7937" marB="0" anchor="b">
                    <a:lnL>
                      <a:noFill/>
                    </a:lnL>
                    <a:lnR>
                      <a:noFill/>
                    </a:lnR>
                    <a:lnT>
                      <a:noFill/>
                    </a:lnT>
                    <a:lnB>
                      <a:noFill/>
                    </a:lnB>
                  </a:tcPr>
                </a:tc>
              </a:tr>
              <a:tr h="293914">
                <a:tc>
                  <a:txBody>
                    <a:bodyPr/>
                    <a:lstStyle/>
                    <a:p>
                      <a:pPr algn="l" fontAlgn="b"/>
                      <a:r>
                        <a:rPr lang="en-US" sz="1600" b="0" i="0" u="none" strike="noStrike">
                          <a:solidFill>
                            <a:srgbClr val="000000"/>
                          </a:solidFill>
                          <a:latin typeface="Calibri"/>
                        </a:rPr>
                        <a:t>    All Other Liabilities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216,304,063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211,140,464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213,690,789 </a:t>
                      </a:r>
                    </a:p>
                  </a:txBody>
                  <a:tcPr marL="7937" marR="7937" marT="7937" marB="0" anchor="b">
                    <a:lnL>
                      <a:noFill/>
                    </a:lnL>
                    <a:lnR>
                      <a:noFill/>
                    </a:lnR>
                    <a:lnT>
                      <a:noFill/>
                    </a:lnT>
                    <a:lnB>
                      <a:noFill/>
                    </a:lnB>
                  </a:tcPr>
                </a:tc>
              </a:tr>
              <a:tr h="293914">
                <a:tc>
                  <a:txBody>
                    <a:bodyPr/>
                    <a:lstStyle/>
                    <a:p>
                      <a:pPr algn="l" fontAlgn="b"/>
                      <a:r>
                        <a:rPr lang="en-US" sz="1600" b="0" i="0" u="none" strike="noStrike">
                          <a:solidFill>
                            <a:srgbClr val="000000"/>
                          </a:solidFill>
                          <a:latin typeface="Calibri"/>
                        </a:rPr>
                        <a:t>    Total Liabilities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986,348,143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973,080,096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982,364,507 </a:t>
                      </a:r>
                    </a:p>
                  </a:txBody>
                  <a:tcPr marL="7937" marR="7937" marT="7937" marB="0" anchor="b">
                    <a:lnL>
                      <a:noFill/>
                    </a:lnL>
                    <a:lnR>
                      <a:noFill/>
                    </a:lnR>
                    <a:lnT>
                      <a:noFill/>
                    </a:lnT>
                    <a:lnB>
                      <a:noFill/>
                    </a:lnB>
                  </a:tcPr>
                </a:tc>
              </a:tr>
              <a:tr h="293914">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93914">
                <a:tc>
                  <a:txBody>
                    <a:bodyPr/>
                    <a:lstStyle/>
                    <a:p>
                      <a:pPr algn="l" fontAlgn="b"/>
                      <a:r>
                        <a:rPr lang="en-US" sz="1600" b="0" i="0" u="none" strike="noStrike">
                          <a:solidFill>
                            <a:srgbClr val="000000"/>
                          </a:solidFill>
                          <a:latin typeface="Calibri"/>
                        </a:rPr>
                        <a:t>    Reported Surplus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701,452,790 </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654,104,976 </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584,358,670 </a:t>
                      </a:r>
                    </a:p>
                  </a:txBody>
                  <a:tcPr marL="7937" marR="7937" marT="7937" marB="0" anchor="b">
                    <a:lnL>
                      <a:noFill/>
                    </a:lnL>
                    <a:lnR>
                      <a:noFill/>
                    </a:lnR>
                    <a:lnT>
                      <a:noFill/>
                    </a:lnT>
                    <a:lnB>
                      <a:noFill/>
                    </a:lnB>
                  </a:tcPr>
                </a:tc>
              </a:tr>
              <a:tr h="293914">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93914">
                <a:tc>
                  <a:txBody>
                    <a:bodyPr/>
                    <a:lstStyle/>
                    <a:p>
                      <a:pPr algn="l" fontAlgn="b"/>
                      <a:r>
                        <a:rPr lang="en-US" sz="1600" b="0" i="0" u="none" strike="noStrike">
                          <a:solidFill>
                            <a:srgbClr val="000000"/>
                          </a:solidFill>
                          <a:latin typeface="Calibri"/>
                        </a:rPr>
                        <a:t>    Leverage Ratio</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140.6%</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148.8%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168.1%</a:t>
                      </a:r>
                    </a:p>
                  </a:txBody>
                  <a:tcPr marL="7937" marR="7937" marT="7937" marB="0" anchor="b">
                    <a:lnL>
                      <a:noFill/>
                    </a:lnL>
                    <a:lnR>
                      <a:noFill/>
                    </a:lnR>
                    <a:lnT>
                      <a:noFill/>
                    </a:lnT>
                    <a:lnB>
                      <a:noFill/>
                    </a:lnB>
                  </a:tcPr>
                </a:tc>
              </a:tr>
            </a:tbl>
          </a:graphicData>
        </a:graphic>
      </p:graphicFrame>
      <p:sp>
        <p:nvSpPr>
          <p:cNvPr id="824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61F8111-4D08-434B-B8D8-3354AA097EF5}" type="slidenum">
              <a:rPr lang="en-US" smtClean="0"/>
              <a:pPr/>
              <a:t>3</a:t>
            </a:fld>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1493838"/>
            <a:ext cx="8229600" cy="4449762"/>
          </a:xfrm>
        </p:spPr>
        <p:txBody>
          <a:bodyPr/>
          <a:lstStyle/>
          <a:p>
            <a:pPr marL="0" indent="0">
              <a:spcBef>
                <a:spcPts val="600"/>
              </a:spcBef>
              <a:spcAft>
                <a:spcPts val="600"/>
              </a:spcAft>
              <a:buFont typeface="Wingdings 3" pitchFamily="18" charset="2"/>
              <a:buNone/>
            </a:pPr>
            <a:r>
              <a:rPr lang="en-US" sz="1600" smtClean="0"/>
              <a:t>After closing a $1.6 million construction loan on this apartment project in South Philly, the closing agent made the most serious of mistakes: he forgot to record the mortgage.</a:t>
            </a:r>
          </a:p>
          <a:p>
            <a:pPr marL="0" indent="0">
              <a:spcBef>
                <a:spcPts val="600"/>
              </a:spcBef>
              <a:spcAft>
                <a:spcPts val="600"/>
              </a:spcAft>
              <a:buFont typeface="Wingdings 3" pitchFamily="18" charset="2"/>
              <a:buNone/>
            </a:pPr>
            <a:r>
              <a:rPr lang="en-US" sz="1600" smtClean="0"/>
              <a:t>By the time the mistake was discovered, the developer was in serious trouble, with 24 tax and judgment liens filed against him totaling more than $800,000 in liabilities.</a:t>
            </a:r>
          </a:p>
          <a:p>
            <a:pPr marL="0" indent="0">
              <a:spcBef>
                <a:spcPts val="600"/>
              </a:spcBef>
              <a:spcAft>
                <a:spcPts val="600"/>
              </a:spcAft>
              <a:buFont typeface="Wingdings 3" pitchFamily="18" charset="2"/>
              <a:buNone/>
            </a:pPr>
            <a:r>
              <a:rPr lang="en-US" sz="1600" smtClean="0"/>
              <a:t>When the insured lender began foreclosure, they learned that because of the recording snafu their priority was bumped from 1</a:t>
            </a:r>
            <a:r>
              <a:rPr lang="en-US" sz="1600" baseline="30000" smtClean="0"/>
              <a:t>st</a:t>
            </a:r>
            <a:r>
              <a:rPr lang="en-US" sz="1600" smtClean="0"/>
              <a:t> to 25</a:t>
            </a:r>
            <a:r>
              <a:rPr lang="en-US" sz="1600" baseline="30000" smtClean="0"/>
              <a:t>th</a:t>
            </a:r>
            <a:r>
              <a:rPr lang="en-US" sz="1600" smtClean="0"/>
              <a:t>!</a:t>
            </a:r>
          </a:p>
        </p:txBody>
      </p:sp>
      <p:sp>
        <p:nvSpPr>
          <p:cNvPr id="6" name="Title 5"/>
          <p:cNvSpPr>
            <a:spLocks noGrp="1"/>
          </p:cNvSpPr>
          <p:nvPr>
            <p:ph type="title"/>
          </p:nvPr>
        </p:nvSpPr>
        <p:spPr>
          <a:xfrm>
            <a:off x="457200" y="457200"/>
            <a:ext cx="8229600" cy="762000"/>
          </a:xfrm>
        </p:spPr>
        <p:txBody>
          <a:bodyPr>
            <a:normAutofit fontScale="90000"/>
          </a:bodyPr>
          <a:lstStyle/>
          <a:p>
            <a:pPr>
              <a:defRPr/>
            </a:pPr>
            <a:r>
              <a:rPr lang="en-US" sz="3600" dirty="0" smtClean="0"/>
              <a:t>Bumped and Stumped</a:t>
            </a:r>
            <a:r>
              <a:rPr lang="en-US" sz="4400" dirty="0" smtClean="0"/>
              <a:t/>
            </a:r>
            <a:br>
              <a:rPr lang="en-US" sz="4400" dirty="0" smtClean="0"/>
            </a:br>
            <a:r>
              <a:rPr lang="en-US" sz="2700" i="1" dirty="0" smtClean="0"/>
              <a:t>Philadelphia, PA</a:t>
            </a:r>
            <a:r>
              <a:rPr lang="en-US" dirty="0" smtClean="0"/>
              <a:t/>
            </a:r>
            <a:br>
              <a:rPr lang="en-US" dirty="0" smtClean="0"/>
            </a:br>
            <a:endParaRPr lang="en-US" dirty="0"/>
          </a:p>
        </p:txBody>
      </p:sp>
      <p:pic>
        <p:nvPicPr>
          <p:cNvPr id="35844"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3584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1E61927-5E8F-476C-B49A-2CA4763E9C36}" type="slidenum">
              <a:rPr lang="en-US" smtClean="0"/>
              <a:pPr/>
              <a:t>30</a:t>
            </a:fld>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1447800"/>
            <a:ext cx="8229600" cy="4449763"/>
          </a:xfrm>
        </p:spPr>
        <p:txBody>
          <a:bodyPr/>
          <a:lstStyle/>
          <a:p>
            <a:pPr marL="0" indent="0">
              <a:spcBef>
                <a:spcPts val="600"/>
              </a:spcBef>
              <a:spcAft>
                <a:spcPts val="600"/>
              </a:spcAft>
              <a:buFont typeface="Wingdings 3" pitchFamily="18" charset="2"/>
              <a:buNone/>
            </a:pPr>
            <a:r>
              <a:rPr lang="en-US" sz="1600" smtClean="0"/>
              <a:t>It only got worse.  Before the original mortgage could be located (it was in the agent’s file), the developer filed bankruptcy.</a:t>
            </a:r>
          </a:p>
          <a:p>
            <a:pPr marL="0" indent="0">
              <a:spcBef>
                <a:spcPts val="600"/>
              </a:spcBef>
              <a:spcAft>
                <a:spcPts val="600"/>
              </a:spcAft>
              <a:buFont typeface="Wingdings 3" pitchFamily="18" charset="2"/>
              <a:buNone/>
            </a:pPr>
            <a:r>
              <a:rPr lang="en-US" sz="1600" smtClean="0"/>
              <a:t>Now the trustee in bankruptcy threatened to void the insured mortgage altogether using section 544(a)(3) of the Bankruptcy Code.  That section permits a trustee in bankruptcy (or a debtor-in-possession) to avoid any interest in real property which is not perfected (in this case, by recording) as of the date of commencement of bankruptcy.</a:t>
            </a:r>
          </a:p>
          <a:p>
            <a:pPr marL="0" indent="0">
              <a:spcBef>
                <a:spcPts val="600"/>
              </a:spcBef>
              <a:spcAft>
                <a:spcPts val="600"/>
              </a:spcAft>
              <a:buFont typeface="Wingdings 3" pitchFamily="18" charset="2"/>
              <a:buNone/>
            </a:pPr>
            <a:r>
              <a:rPr lang="en-US" sz="1600" smtClean="0"/>
              <a:t>However, because the mortgage was only partially funded, and thanks to contribution from the agent’s errors and omissions insurance carrier, First American’s loss was limited to $55,000.</a:t>
            </a:r>
          </a:p>
        </p:txBody>
      </p:sp>
      <p:sp>
        <p:nvSpPr>
          <p:cNvPr id="6" name="Title 5"/>
          <p:cNvSpPr>
            <a:spLocks noGrp="1"/>
          </p:cNvSpPr>
          <p:nvPr>
            <p:ph type="title"/>
          </p:nvPr>
        </p:nvSpPr>
        <p:spPr>
          <a:xfrm>
            <a:off x="533400" y="533400"/>
            <a:ext cx="8229600" cy="762000"/>
          </a:xfrm>
        </p:spPr>
        <p:txBody>
          <a:bodyPr>
            <a:normAutofit fontScale="90000"/>
          </a:bodyPr>
          <a:lstStyle/>
          <a:p>
            <a:pPr>
              <a:defRPr/>
            </a:pPr>
            <a:r>
              <a:rPr lang="en-US" sz="3600" dirty="0" smtClean="0"/>
              <a:t>Bumped and Stumped</a:t>
            </a:r>
            <a:r>
              <a:rPr lang="en-US" sz="4400" dirty="0" smtClean="0"/>
              <a:t/>
            </a:r>
            <a:br>
              <a:rPr lang="en-US" sz="4400" dirty="0" smtClean="0"/>
            </a:br>
            <a:r>
              <a:rPr lang="en-US" sz="2700" i="1" dirty="0" smtClean="0"/>
              <a:t>Continued</a:t>
            </a:r>
            <a:r>
              <a:rPr lang="en-US" dirty="0" smtClean="0"/>
              <a:t/>
            </a:r>
            <a:br>
              <a:rPr lang="en-US" dirty="0" smtClean="0"/>
            </a:br>
            <a:endParaRPr lang="en-US" dirty="0"/>
          </a:p>
        </p:txBody>
      </p:sp>
      <p:pic>
        <p:nvPicPr>
          <p:cNvPr id="36868"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3686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7EA6A84-BABE-434F-8D19-F1CDA6CAE615}" type="slidenum">
              <a:rPr lang="en-US" smtClean="0"/>
              <a:pPr/>
              <a:t>31</a:t>
            </a:fld>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371600"/>
            <a:ext cx="8229600" cy="4449763"/>
          </a:xfrm>
        </p:spPr>
        <p:txBody>
          <a:bodyPr/>
          <a:lstStyle/>
          <a:p>
            <a:pPr marL="0" indent="0">
              <a:spcBef>
                <a:spcPts val="600"/>
              </a:spcBef>
              <a:spcAft>
                <a:spcPts val="600"/>
              </a:spcAft>
              <a:buFont typeface="Wingdings 3" pitchFamily="18" charset="2"/>
              <a:buNone/>
              <a:defRPr/>
            </a:pPr>
            <a:r>
              <a:rPr lang="en-US" sz="1600" dirty="0" smtClean="0"/>
              <a:t>Whenever an interest in real property is not perfected by recording, three things can wipe out the interest:</a:t>
            </a:r>
          </a:p>
          <a:p>
            <a:pPr marL="342900" indent="-342900">
              <a:spcBef>
                <a:spcPts val="600"/>
              </a:spcBef>
              <a:spcAft>
                <a:spcPts val="600"/>
              </a:spcAft>
              <a:buFont typeface="+mj-lt"/>
              <a:buAutoNum type="arabicPeriod"/>
              <a:defRPr/>
            </a:pPr>
            <a:r>
              <a:rPr lang="en-US" sz="1600" dirty="0" smtClean="0"/>
              <a:t>The grantor may sell or mortgage the property to another (bona fide purchaser/encumbrancer) without disclosing the unperfected interest;</a:t>
            </a:r>
          </a:p>
          <a:p>
            <a:pPr marL="342900" indent="-342900">
              <a:spcBef>
                <a:spcPts val="600"/>
              </a:spcBef>
              <a:spcAft>
                <a:spcPts val="600"/>
              </a:spcAft>
              <a:buFont typeface="+mj-lt"/>
              <a:buAutoNum type="arabicPeriod"/>
              <a:defRPr/>
            </a:pPr>
            <a:r>
              <a:rPr lang="en-US" sz="1600" dirty="0" smtClean="0"/>
              <a:t>Intervening liens or encumbrances may be recorded, gaining priority; or</a:t>
            </a:r>
          </a:p>
          <a:p>
            <a:pPr marL="342900" indent="-342900">
              <a:spcBef>
                <a:spcPts val="600"/>
              </a:spcBef>
              <a:spcAft>
                <a:spcPts val="600"/>
              </a:spcAft>
              <a:buFont typeface="+mj-lt"/>
              <a:buAutoNum type="arabicPeriod"/>
              <a:defRPr/>
            </a:pPr>
            <a:r>
              <a:rPr lang="en-US" sz="1600" dirty="0" smtClean="0"/>
              <a:t>The grantor may go into bankruptcy, whereupon the trustee avoiding power (Bankruptcy Code section 544 (a)(3)) may be invoked to avoid the interest as against the debtor’s real property.</a:t>
            </a:r>
          </a:p>
        </p:txBody>
      </p:sp>
      <p:sp>
        <p:nvSpPr>
          <p:cNvPr id="6" name="Title 5"/>
          <p:cNvSpPr>
            <a:spLocks noGrp="1"/>
          </p:cNvSpPr>
          <p:nvPr>
            <p:ph type="title"/>
          </p:nvPr>
        </p:nvSpPr>
        <p:spPr>
          <a:xfrm>
            <a:off x="457200" y="533400"/>
            <a:ext cx="8229600" cy="762000"/>
          </a:xfrm>
        </p:spPr>
        <p:txBody>
          <a:bodyPr>
            <a:normAutofit fontScale="90000"/>
          </a:bodyPr>
          <a:lstStyle/>
          <a:p>
            <a:pPr>
              <a:defRPr/>
            </a:pPr>
            <a:r>
              <a:rPr lang="en-US" sz="3600" dirty="0" smtClean="0"/>
              <a:t>Bumped and Stumped</a:t>
            </a:r>
            <a:r>
              <a:rPr lang="en-US" sz="4400" dirty="0" smtClean="0"/>
              <a:t/>
            </a:r>
            <a:br>
              <a:rPr lang="en-US" sz="4400" dirty="0" smtClean="0"/>
            </a:br>
            <a:r>
              <a:rPr lang="en-US" sz="2700" i="1" dirty="0" smtClean="0"/>
              <a:t>Moral</a:t>
            </a:r>
            <a:r>
              <a:rPr lang="en-US" dirty="0" smtClean="0"/>
              <a:t/>
            </a:r>
            <a:br>
              <a:rPr lang="en-US" dirty="0" smtClean="0"/>
            </a:br>
            <a:endParaRPr lang="en-US" dirty="0"/>
          </a:p>
        </p:txBody>
      </p:sp>
      <p:sp>
        <p:nvSpPr>
          <p:cNvPr id="3789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3E93733-0B4C-4F5E-B50E-ED7BB2C71993}" type="slidenum">
              <a:rPr lang="en-US" smtClean="0"/>
              <a:pPr/>
              <a:t>32</a:t>
            </a:fld>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228600" y="1143000"/>
            <a:ext cx="8686800" cy="4678363"/>
          </a:xfrm>
        </p:spPr>
        <p:txBody>
          <a:bodyPr/>
          <a:lstStyle/>
          <a:p>
            <a:pPr marL="0" indent="0">
              <a:spcBef>
                <a:spcPts val="600"/>
              </a:spcBef>
              <a:spcAft>
                <a:spcPts val="600"/>
              </a:spcAft>
              <a:buFont typeface="Wingdings 3" pitchFamily="18" charset="2"/>
              <a:buNone/>
            </a:pPr>
            <a:r>
              <a:rPr lang="en-US" sz="1600" smtClean="0"/>
              <a:t>It seemed like a great opportunity, a limited partnership owning this luxury home on a bluff overlooking the Pacific.  This property had it all:  11,000 square feet of living space, a swimming pool, tennis courts and panoramic view of Malibu’s beaches.</a:t>
            </a:r>
          </a:p>
          <a:p>
            <a:pPr marL="0" indent="0">
              <a:spcBef>
                <a:spcPts val="600"/>
              </a:spcBef>
              <a:spcAft>
                <a:spcPts val="600"/>
              </a:spcAft>
              <a:buFont typeface="Wingdings 3" pitchFamily="18" charset="2"/>
              <a:buNone/>
            </a:pPr>
            <a:r>
              <a:rPr lang="en-US" sz="1600" smtClean="0"/>
              <a:t>In all, 15 limited partnership shares were offered to investors throughout Los Angeles.  After renovation, the home would be put on the market for $6 million.  Who cared if it didn’t sell?  Sooner or later the market would have to catch up.</a:t>
            </a:r>
          </a:p>
          <a:p>
            <a:pPr marL="0" indent="0">
              <a:spcBef>
                <a:spcPts val="600"/>
              </a:spcBef>
              <a:spcAft>
                <a:spcPts val="600"/>
              </a:spcAft>
              <a:buFont typeface="Wingdings 3" pitchFamily="18" charset="2"/>
              <a:buNone/>
            </a:pPr>
            <a:r>
              <a:rPr lang="en-US" sz="1600" smtClean="0"/>
              <a:t>So it was one evening as two of the partners watched “Lifestyles of the Rich and Famous” on television.  Something Robin Leach was saying, something about “Malibu” and “the man with the Midas touch,” caught their attention.</a:t>
            </a:r>
          </a:p>
          <a:p>
            <a:pPr marL="0" indent="0">
              <a:spcBef>
                <a:spcPts val="600"/>
              </a:spcBef>
              <a:spcAft>
                <a:spcPts val="600"/>
              </a:spcAft>
              <a:buFont typeface="Wingdings 3" pitchFamily="18" charset="2"/>
              <a:buNone/>
            </a:pPr>
            <a:r>
              <a:rPr lang="en-US" sz="1600" smtClean="0"/>
              <a:t>There on screen was their managing partner.  “The young multi-millionaire,” gushed Leache, “who sees opportunities and seizes them.”</a:t>
            </a:r>
          </a:p>
          <a:p>
            <a:pPr marL="0" indent="0">
              <a:spcBef>
                <a:spcPct val="0"/>
              </a:spcBef>
              <a:buFont typeface="Wingdings 3" pitchFamily="18" charset="2"/>
              <a:buNone/>
            </a:pPr>
            <a:r>
              <a:rPr lang="en-US" sz="1600" smtClean="0"/>
              <a:t>But wait!  Now on screen was their house, their investment, “his magnificent mansion that serves as international headquarters!”  It was unmistakable.  “It had all the wood From the old Vanderbilt Mansion on Long Island,” bragged the general partner.</a:t>
            </a:r>
          </a:p>
        </p:txBody>
      </p:sp>
      <p:sp>
        <p:nvSpPr>
          <p:cNvPr id="6" name="Title 5"/>
          <p:cNvSpPr>
            <a:spLocks noGrp="1"/>
          </p:cNvSpPr>
          <p:nvPr>
            <p:ph type="title"/>
          </p:nvPr>
        </p:nvSpPr>
        <p:spPr>
          <a:xfrm>
            <a:off x="457200" y="457200"/>
            <a:ext cx="8229600" cy="762000"/>
          </a:xfrm>
        </p:spPr>
        <p:txBody>
          <a:bodyPr>
            <a:normAutofit fontScale="90000"/>
          </a:bodyPr>
          <a:lstStyle/>
          <a:p>
            <a:pPr>
              <a:defRPr/>
            </a:pPr>
            <a:r>
              <a:rPr lang="en-US" sz="3600" dirty="0" smtClean="0"/>
              <a:t>Partnership Pie</a:t>
            </a:r>
            <a:r>
              <a:rPr lang="en-US" sz="4400" dirty="0" smtClean="0"/>
              <a:t/>
            </a:r>
            <a:br>
              <a:rPr lang="en-US" sz="4400" dirty="0" smtClean="0"/>
            </a:br>
            <a:r>
              <a:rPr lang="en-US" sz="2700" i="1" dirty="0" smtClean="0"/>
              <a:t>Malibu, CA</a:t>
            </a:r>
            <a:r>
              <a:rPr lang="en-US" dirty="0" smtClean="0"/>
              <a:t/>
            </a:r>
            <a:br>
              <a:rPr lang="en-US" dirty="0" smtClean="0"/>
            </a:br>
            <a:endParaRPr lang="en-US" dirty="0"/>
          </a:p>
        </p:txBody>
      </p:sp>
      <p:pic>
        <p:nvPicPr>
          <p:cNvPr id="38916"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3891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8379FAC-BBE6-4BA2-B0DA-153C3A951E6C}" type="slidenum">
              <a:rPr lang="en-US" smtClean="0"/>
              <a:pPr/>
              <a:t>33</a:t>
            </a:fld>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143000"/>
            <a:ext cx="8229600" cy="4754563"/>
          </a:xfrm>
        </p:spPr>
        <p:txBody>
          <a:bodyPr/>
          <a:lstStyle/>
          <a:p>
            <a:pPr marL="0" indent="0">
              <a:spcBef>
                <a:spcPts val="600"/>
              </a:spcBef>
              <a:spcAft>
                <a:spcPts val="600"/>
              </a:spcAft>
              <a:buFont typeface="Wingdings 3" pitchFamily="18" charset="2"/>
              <a:buNone/>
            </a:pPr>
            <a:r>
              <a:rPr lang="en-US" sz="1600" smtClean="0"/>
              <a:t>The partners investigated.  Soon they learned that their general partner, using his broad powers under their limited partnership agreement, had deeded the property to himself.  Then he borrowed $2.3 million from an unsuspecting bank, secured by a deed of trust against the property.  While some of this money was used to retire partnership debts, the rest (about $900,000) disappeared in the general partner’s personal accounts.</a:t>
            </a:r>
          </a:p>
          <a:p>
            <a:pPr marL="0" indent="0">
              <a:spcBef>
                <a:spcPts val="600"/>
              </a:spcBef>
              <a:spcAft>
                <a:spcPts val="600"/>
              </a:spcAft>
              <a:buFont typeface="Wingdings 3" pitchFamily="18" charset="2"/>
              <a:buNone/>
            </a:pPr>
            <a:r>
              <a:rPr lang="en-US" sz="1600" smtClean="0"/>
              <a:t>Tricked out of their shoes, the partners got together and filed suit to get the property back and avoid the deed of trust. Their attorneys would claim that the deed of trust was unauthorized, not given for “partnership purpose.”</a:t>
            </a:r>
          </a:p>
          <a:p>
            <a:pPr marL="0" indent="0">
              <a:spcBef>
                <a:spcPts val="600"/>
              </a:spcBef>
              <a:spcAft>
                <a:spcPts val="600"/>
              </a:spcAft>
              <a:buFont typeface="Wingdings 3" pitchFamily="18" charset="2"/>
              <a:buNone/>
            </a:pPr>
            <a:r>
              <a:rPr lang="en-US" sz="1600" smtClean="0"/>
              <a:t>The deed of trust was insured by First American.  The Company hired lawyers to represent the lender’s interests. Dozens of depositions were taken.  After a trial lasting several weeks, the judge ruled in favor of the lender. He concluded the partners had given the general partner such broad authority that the lender was justified in dealing with him solely.</a:t>
            </a:r>
          </a:p>
          <a:p>
            <a:pPr marL="0" indent="0">
              <a:spcBef>
                <a:spcPts val="600"/>
              </a:spcBef>
              <a:buFont typeface="Wingdings 3" pitchFamily="18" charset="2"/>
              <a:buNone/>
            </a:pPr>
            <a:r>
              <a:rPr lang="en-US" sz="1600" smtClean="0"/>
              <a:t>After recouping court-awarded costs, First American paid legal expenses of $365,280.</a:t>
            </a:r>
          </a:p>
        </p:txBody>
      </p:sp>
      <p:sp>
        <p:nvSpPr>
          <p:cNvPr id="6" name="Title 5"/>
          <p:cNvSpPr>
            <a:spLocks noGrp="1"/>
          </p:cNvSpPr>
          <p:nvPr>
            <p:ph type="title"/>
          </p:nvPr>
        </p:nvSpPr>
        <p:spPr>
          <a:xfrm>
            <a:off x="457200" y="457200"/>
            <a:ext cx="8229600" cy="762000"/>
          </a:xfrm>
        </p:spPr>
        <p:txBody>
          <a:bodyPr>
            <a:normAutofit fontScale="90000"/>
          </a:bodyPr>
          <a:lstStyle/>
          <a:p>
            <a:pPr>
              <a:defRPr/>
            </a:pPr>
            <a:r>
              <a:rPr lang="en-US" sz="3600" dirty="0" smtClean="0"/>
              <a:t>Partnership Pie</a:t>
            </a:r>
            <a:r>
              <a:rPr lang="en-US" sz="4400" dirty="0" smtClean="0"/>
              <a:t/>
            </a:r>
            <a:br>
              <a:rPr lang="en-US" sz="4400" dirty="0" smtClean="0"/>
            </a:br>
            <a:r>
              <a:rPr lang="en-US" sz="2700" i="1" dirty="0" smtClean="0"/>
              <a:t>Continued</a:t>
            </a:r>
            <a:r>
              <a:rPr lang="en-US" dirty="0" smtClean="0"/>
              <a:t/>
            </a:r>
            <a:br>
              <a:rPr lang="en-US" dirty="0" smtClean="0"/>
            </a:br>
            <a:endParaRPr lang="en-US" dirty="0"/>
          </a:p>
        </p:txBody>
      </p:sp>
      <p:pic>
        <p:nvPicPr>
          <p:cNvPr id="39940"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3994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F04749-A4A1-47D5-A05A-8193DDEA7256}" type="slidenum">
              <a:rPr lang="en-US" smtClean="0"/>
              <a:pPr/>
              <a:t>34</a:t>
            </a:fld>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295400"/>
            <a:ext cx="8229600" cy="4449763"/>
          </a:xfrm>
        </p:spPr>
        <p:txBody>
          <a:bodyPr/>
          <a:lstStyle/>
          <a:p>
            <a:pPr marL="0" indent="0">
              <a:spcBef>
                <a:spcPts val="600"/>
              </a:spcBef>
              <a:spcAft>
                <a:spcPts val="600"/>
              </a:spcAft>
              <a:buFont typeface="Wingdings 3" pitchFamily="18" charset="2"/>
              <a:buNone/>
            </a:pPr>
            <a:r>
              <a:rPr lang="en-US" sz="1600" smtClean="0"/>
              <a:t>In every real estate transaction, the title company must be satisfied that parties involved are mentally competent or, where a business entity is involved, legally authorized to act.</a:t>
            </a:r>
          </a:p>
          <a:p>
            <a:pPr marL="0" indent="0">
              <a:spcBef>
                <a:spcPts val="600"/>
              </a:spcBef>
              <a:spcAft>
                <a:spcPts val="600"/>
              </a:spcAft>
              <a:buFont typeface="Wingdings 3" pitchFamily="18" charset="2"/>
              <a:buNone/>
            </a:pPr>
            <a:r>
              <a:rPr lang="en-US" sz="1600" smtClean="0"/>
              <a:t>Where partnerships are involved, the title examiner should review the partnership agreement to see that the person with whom he or she is dealing has authority to contract on behalf of the partnership, and that this authority is broad enough to include the transaction at hand.  Frequently, partnership agreements provide that there be no sale, lease or mortgaging of partnership property without the vote or consent of a majority of partners.</a:t>
            </a:r>
          </a:p>
          <a:p>
            <a:pPr marL="0" indent="0">
              <a:spcBef>
                <a:spcPts val="600"/>
              </a:spcBef>
              <a:spcAft>
                <a:spcPts val="600"/>
              </a:spcAft>
              <a:buFont typeface="Wingdings 3" pitchFamily="18" charset="2"/>
              <a:buNone/>
            </a:pPr>
            <a:r>
              <a:rPr lang="en-US" sz="1600" smtClean="0"/>
              <a:t>This basic risk of incompetency, incapacity or lack of authority of parties is typically covered by insurance.</a:t>
            </a:r>
          </a:p>
        </p:txBody>
      </p:sp>
      <p:sp>
        <p:nvSpPr>
          <p:cNvPr id="6" name="Title 5"/>
          <p:cNvSpPr>
            <a:spLocks noGrp="1"/>
          </p:cNvSpPr>
          <p:nvPr>
            <p:ph type="title"/>
          </p:nvPr>
        </p:nvSpPr>
        <p:spPr>
          <a:xfrm>
            <a:off x="457200" y="457200"/>
            <a:ext cx="8229600" cy="762000"/>
          </a:xfrm>
        </p:spPr>
        <p:txBody>
          <a:bodyPr>
            <a:normAutofit fontScale="90000"/>
          </a:bodyPr>
          <a:lstStyle/>
          <a:p>
            <a:pPr>
              <a:defRPr/>
            </a:pPr>
            <a:r>
              <a:rPr lang="en-US" sz="3600" dirty="0" smtClean="0"/>
              <a:t>Partnership Pie</a:t>
            </a:r>
            <a:r>
              <a:rPr lang="en-US" sz="4400" dirty="0" smtClean="0"/>
              <a:t/>
            </a:r>
            <a:br>
              <a:rPr lang="en-US" sz="4400" dirty="0" smtClean="0"/>
            </a:br>
            <a:r>
              <a:rPr lang="en-US" sz="2700" i="1" dirty="0" smtClean="0"/>
              <a:t>Moral</a:t>
            </a:r>
            <a:r>
              <a:rPr lang="en-US" dirty="0" smtClean="0"/>
              <a:t/>
            </a:r>
            <a:br>
              <a:rPr lang="en-US" dirty="0" smtClean="0"/>
            </a:br>
            <a:endParaRPr lang="en-US" dirty="0"/>
          </a:p>
        </p:txBody>
      </p:sp>
      <p:sp>
        <p:nvSpPr>
          <p:cNvPr id="4096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1536507-8728-4CB9-8B4A-2D2AE5E23473}" type="slidenum">
              <a:rPr lang="en-US" smtClean="0"/>
              <a:pPr/>
              <a:t>35</a:t>
            </a:fld>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0"/>
            <a:ext cx="8229600" cy="4373563"/>
          </a:xfrm>
        </p:spPr>
        <p:txBody>
          <a:bodyPr/>
          <a:lstStyle/>
          <a:p>
            <a:pPr algn="ctr">
              <a:spcBef>
                <a:spcPts val="60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rPr>
              <a:t>Access ‘To Come’</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Please, Mr. Postman – The lament of the landlocked.</a:t>
            </a:r>
          </a:p>
          <a:p>
            <a:pPr algn="ctr">
              <a:spcBef>
                <a:spcPts val="60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rPr>
              <a:t>First Name First</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ABC’s of searching records.</a:t>
            </a:r>
          </a:p>
          <a:p>
            <a:pPr algn="ctr">
              <a:spcBef>
                <a:spcPts val="60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rPr>
              <a:t>NSF</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Some bad advice, a bad check and two former partners.</a:t>
            </a:r>
          </a:p>
          <a:p>
            <a:pPr algn="ctr">
              <a:spcBef>
                <a:spcPts val="0"/>
              </a:spcBef>
              <a:spcAft>
                <a:spcPts val="1200"/>
              </a:spcAft>
              <a:buFont typeface="Wingdings 3" pitchFamily="18" charset="2"/>
              <a:buNone/>
              <a:defRPr/>
            </a:pPr>
            <a:endParaRPr lang="en-US" sz="2000" dirty="0" smtClean="0">
              <a:effectLst>
                <a:outerShdw blurRad="38100" dist="38100" dir="2700000" algn="tl">
                  <a:srgbClr val="000000">
                    <a:alpha val="43137"/>
                  </a:srgbClr>
                </a:outerShdw>
              </a:effectLst>
            </a:endParaRPr>
          </a:p>
          <a:p>
            <a:pPr algn="ctr">
              <a:spcBef>
                <a:spcPts val="0"/>
              </a:spcBef>
              <a:spcAft>
                <a:spcPts val="600"/>
              </a:spcAft>
              <a:buFont typeface="Wingdings 3" pitchFamily="18" charset="2"/>
              <a:buNone/>
              <a:defRPr/>
            </a:pPr>
            <a:endParaRPr lang="en-US" sz="2000" dirty="0" smtClean="0">
              <a:effectLst>
                <a:outerShdw blurRad="38100" dist="38100" dir="2700000" algn="tl">
                  <a:srgbClr val="000000">
                    <a:alpha val="43137"/>
                  </a:srgbClr>
                </a:outerShdw>
              </a:effectLst>
              <a:latin typeface="+mj-lt"/>
            </a:endParaRPr>
          </a:p>
          <a:p>
            <a:pPr algn="ctr">
              <a:spcBef>
                <a:spcPts val="600"/>
              </a:spcBef>
              <a:spcAft>
                <a:spcPts val="600"/>
              </a:spcAft>
              <a:buFont typeface="Wingdings 3" pitchFamily="18" charset="2"/>
              <a:buNone/>
              <a:defRPr/>
            </a:pPr>
            <a:endParaRPr lang="en-US" sz="2000" dirty="0" smtClean="0">
              <a:effectLst>
                <a:outerShdw blurRad="38100" dist="38100" dir="2700000" algn="tl">
                  <a:srgbClr val="000000">
                    <a:alpha val="43137"/>
                  </a:srgbClr>
                </a:outerShdw>
              </a:effectLst>
            </a:endParaRPr>
          </a:p>
          <a:p>
            <a:pPr algn="ctr">
              <a:buFont typeface="Wingdings 3" pitchFamily="18" charset="2"/>
              <a:buNone/>
              <a:defRPr/>
            </a:pPr>
            <a:endParaRPr lang="en-US" sz="2000" dirty="0" smtClean="0">
              <a:effectLst>
                <a:outerShdw blurRad="38100" dist="38100" dir="2700000" algn="tl">
                  <a:srgbClr val="000000">
                    <a:alpha val="43137"/>
                  </a:srgbClr>
                </a:outerShdw>
              </a:effectLst>
              <a:latin typeface="+mj-lt"/>
            </a:endParaRPr>
          </a:p>
          <a:p>
            <a:pPr algn="ctr">
              <a:buFont typeface="Wingdings 3" pitchFamily="18" charset="2"/>
              <a:buNone/>
              <a:defRPr/>
            </a:pPr>
            <a:endParaRPr lang="en-US" sz="2400"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228600"/>
            <a:ext cx="8229600" cy="1143000"/>
          </a:xfrm>
        </p:spPr>
        <p:txBody>
          <a:bodyPr/>
          <a:lstStyle/>
          <a:p>
            <a:pPr>
              <a:defRPr/>
            </a:pPr>
            <a:r>
              <a:rPr lang="en-US" sz="3200" dirty="0" smtClean="0"/>
              <a:t>Commercial Owner Policy Stories</a:t>
            </a:r>
            <a:endParaRPr lang="en-US" sz="3200" dirty="0"/>
          </a:p>
        </p:txBody>
      </p:sp>
      <p:sp>
        <p:nvSpPr>
          <p:cNvPr id="4198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E24D908-9713-4BBD-8D9E-938C51CFCB1A}" type="slidenum">
              <a:rPr lang="en-US" smtClean="0"/>
              <a:pPr/>
              <a:t>36</a:t>
            </a:fld>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Plans called for this retirement and convalescent facility to have two driveways.</a:t>
            </a:r>
          </a:p>
          <a:p>
            <a:pPr marL="0" indent="0">
              <a:spcBef>
                <a:spcPts val="600"/>
              </a:spcBef>
              <a:spcAft>
                <a:spcPts val="600"/>
              </a:spcAft>
              <a:buFont typeface="Wingdings 3" pitchFamily="18" charset="2"/>
              <a:buNone/>
            </a:pPr>
            <a:r>
              <a:rPr lang="en-US" sz="1600" smtClean="0"/>
              <a:t>Set back from March Lane, a busy thoroughfare, the facility was to have access both to  March Lane and to a nearby side street.  The neighbor who owned the surrounding property agreed; it was a done deal.</a:t>
            </a:r>
          </a:p>
          <a:p>
            <a:pPr marL="0" indent="0">
              <a:spcBef>
                <a:spcPts val="600"/>
              </a:spcBef>
              <a:spcAft>
                <a:spcPts val="600"/>
              </a:spcAft>
              <a:buFont typeface="Wingdings 3" pitchFamily="18" charset="2"/>
              <a:buNone/>
            </a:pPr>
            <a:r>
              <a:rPr lang="en-US" sz="1600" smtClean="0"/>
              <a:t>The developer was anxious to get started, but the escrow officer had yet to receive easement deeds from the holder of the neighbor’s mortgage, a savings and loan association.  </a:t>
            </a:r>
          </a:p>
          <a:p>
            <a:pPr marL="0" indent="0">
              <a:spcBef>
                <a:spcPts val="600"/>
              </a:spcBef>
              <a:spcAft>
                <a:spcPts val="600"/>
              </a:spcAft>
              <a:buFont typeface="Wingdings 3" pitchFamily="18" charset="2"/>
              <a:buNone/>
            </a:pPr>
            <a:r>
              <a:rPr lang="en-US" sz="1600" smtClean="0"/>
              <a:t>Yielding to the developer’s wishes, escrow was closed with easement deeds to be received and recorded later.</a:t>
            </a:r>
          </a:p>
          <a:p>
            <a:pPr marL="0" indent="0">
              <a:spcBef>
                <a:spcPts val="600"/>
              </a:spcBef>
              <a:spcAft>
                <a:spcPts val="600"/>
              </a:spcAft>
              <a:buFont typeface="Wingdings 3" pitchFamily="18" charset="2"/>
              <a:buNone/>
            </a:pPr>
            <a:r>
              <a:rPr lang="en-US" sz="1600" smtClean="0"/>
              <a:t>The deeds failed to arrive and were eventually forgotten about… Details.</a:t>
            </a:r>
          </a:p>
          <a:p>
            <a:pPr marL="0" indent="0">
              <a:spcBef>
                <a:spcPts val="600"/>
              </a:spcBef>
              <a:spcAft>
                <a:spcPts val="600"/>
              </a:spcAft>
              <a:buFont typeface="Wingdings 3" pitchFamily="18" charset="2"/>
              <a:buNone/>
            </a:pPr>
            <a:endParaRPr lang="en-US" sz="1600" smtClean="0"/>
          </a:p>
          <a:p>
            <a:pPr marL="0" indent="0">
              <a:buFont typeface="Wingdings 3" pitchFamily="18" charset="2"/>
              <a:buNone/>
            </a:pPr>
            <a:endParaRPr lang="en-US" sz="1600" smtClean="0"/>
          </a:p>
        </p:txBody>
      </p:sp>
      <p:sp>
        <p:nvSpPr>
          <p:cNvPr id="6" name="Title 5"/>
          <p:cNvSpPr>
            <a:spLocks noGrp="1"/>
          </p:cNvSpPr>
          <p:nvPr>
            <p:ph type="title"/>
          </p:nvPr>
        </p:nvSpPr>
        <p:spPr>
          <a:xfrm>
            <a:off x="457200" y="533400"/>
            <a:ext cx="8229600" cy="762000"/>
          </a:xfrm>
        </p:spPr>
        <p:txBody>
          <a:bodyPr>
            <a:normAutofit fontScale="90000"/>
          </a:bodyPr>
          <a:lstStyle/>
          <a:p>
            <a:pPr>
              <a:defRPr/>
            </a:pPr>
            <a:r>
              <a:rPr lang="en-US" sz="3600" dirty="0" smtClean="0"/>
              <a:t>Access ‘To Come’</a:t>
            </a:r>
            <a:r>
              <a:rPr lang="en-US" sz="4400" dirty="0" smtClean="0"/>
              <a:t/>
            </a:r>
            <a:br>
              <a:rPr lang="en-US" sz="4400" dirty="0" smtClean="0"/>
            </a:br>
            <a:r>
              <a:rPr lang="en-US" sz="2700" i="1" dirty="0" smtClean="0"/>
              <a:t>Stockton, CA</a:t>
            </a:r>
            <a:r>
              <a:rPr lang="en-US" dirty="0" smtClean="0"/>
              <a:t/>
            </a:r>
            <a:br>
              <a:rPr lang="en-US" dirty="0" smtClean="0"/>
            </a:br>
            <a:endParaRPr lang="en-US" dirty="0"/>
          </a:p>
        </p:txBody>
      </p:sp>
      <p:pic>
        <p:nvPicPr>
          <p:cNvPr id="43012"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4301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E626B23-87BD-464D-BE2B-F62230B85D0E}" type="slidenum">
              <a:rPr lang="en-US" smtClean="0"/>
              <a:pPr/>
              <a:t>37</a:t>
            </a:fld>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pPr marL="0" indent="0">
              <a:spcBef>
                <a:spcPts val="0"/>
              </a:spcBef>
              <a:spcAft>
                <a:spcPts val="0"/>
              </a:spcAft>
              <a:buFont typeface="Wingdings 3" pitchFamily="18" charset="2"/>
              <a:buNone/>
              <a:defRPr/>
            </a:pPr>
            <a:r>
              <a:rPr lang="en-US" sz="1600" dirty="0" smtClean="0"/>
              <a:t>Meanwhile, the neighbor lost his land through foreclosure, and it was acquired by the  foreclosing S&amp;L.  Then the foreclosing S&amp;L failed and was  taken over by FSLIC.</a:t>
            </a:r>
          </a:p>
          <a:p>
            <a:pPr marL="0" indent="0">
              <a:spcBef>
                <a:spcPts val="600"/>
              </a:spcBef>
              <a:spcAft>
                <a:spcPts val="600"/>
              </a:spcAft>
              <a:buFont typeface="Wingdings 3" pitchFamily="18" charset="2"/>
              <a:buNone/>
              <a:defRPr/>
            </a:pPr>
            <a:r>
              <a:rPr lang="en-US" sz="1600" dirty="0" smtClean="0"/>
              <a:t>FSLIC inspected the land and told the developer to forget about getting any easements, even though one concrete driveway was already in place.  FSLIC threatened to tear it up.</a:t>
            </a:r>
          </a:p>
          <a:p>
            <a:pPr marL="0" indent="0">
              <a:spcBef>
                <a:spcPts val="600"/>
              </a:spcBef>
              <a:spcAft>
                <a:spcPts val="600"/>
              </a:spcAft>
              <a:buFont typeface="Wingdings 3" pitchFamily="18" charset="2"/>
              <a:buNone/>
              <a:defRPr/>
            </a:pPr>
            <a:r>
              <a:rPr lang="en-US" sz="1600" dirty="0" smtClean="0"/>
              <a:t>First American hired a lawyer to represent the insured owner and lender, and peace was made with FSLIC.</a:t>
            </a:r>
          </a:p>
          <a:p>
            <a:pPr marL="0" indent="0">
              <a:spcBef>
                <a:spcPts val="600"/>
              </a:spcBef>
              <a:spcAft>
                <a:spcPts val="600"/>
              </a:spcAft>
              <a:buFont typeface="Wingdings 3" pitchFamily="18" charset="2"/>
              <a:buNone/>
              <a:defRPr/>
            </a:pPr>
            <a:r>
              <a:rPr lang="en-US" sz="1600" dirty="0" smtClean="0"/>
              <a:t>The Company paid $35,000 for confirmation of an easement where the concrete driveway is located, and in the process incurred legal expenses of $10,000.</a:t>
            </a:r>
          </a:p>
          <a:p>
            <a:pPr>
              <a:buFont typeface="Wingdings 3" pitchFamily="18" charset="2"/>
              <a:buNone/>
              <a:defRPr/>
            </a:pPr>
            <a:endParaRPr lang="en-US" sz="1600" dirty="0"/>
          </a:p>
        </p:txBody>
      </p:sp>
      <p:sp>
        <p:nvSpPr>
          <p:cNvPr id="3" name="Title 2"/>
          <p:cNvSpPr>
            <a:spLocks noGrp="1"/>
          </p:cNvSpPr>
          <p:nvPr>
            <p:ph type="title"/>
          </p:nvPr>
        </p:nvSpPr>
        <p:spPr>
          <a:xfrm>
            <a:off x="533400" y="152400"/>
            <a:ext cx="8229600" cy="1143000"/>
          </a:xfrm>
        </p:spPr>
        <p:txBody>
          <a:bodyPr/>
          <a:lstStyle/>
          <a:p>
            <a:pPr>
              <a:defRPr/>
            </a:pPr>
            <a:r>
              <a:rPr lang="en-US" sz="3200" dirty="0" smtClean="0"/>
              <a:t>Access ‘To Come’</a:t>
            </a:r>
            <a:r>
              <a:rPr lang="en-US" sz="6000" dirty="0" smtClean="0"/>
              <a:t/>
            </a:r>
            <a:br>
              <a:rPr lang="en-US" sz="6000" dirty="0" smtClean="0"/>
            </a:br>
            <a:r>
              <a:rPr lang="en-US" sz="2400" i="1" dirty="0" smtClean="0"/>
              <a:t>Continued</a:t>
            </a:r>
            <a:endParaRPr lang="en-US" sz="2400" i="1" dirty="0"/>
          </a:p>
        </p:txBody>
      </p:sp>
      <p:pic>
        <p:nvPicPr>
          <p:cNvPr id="44036"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4403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B2503F7-1B08-4F51-B1D3-7CC087559619}" type="slidenum">
              <a:rPr lang="en-US" smtClean="0"/>
              <a:pPr/>
              <a:t>38</a:t>
            </a:fld>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defRPr/>
            </a:pPr>
            <a:r>
              <a:rPr lang="en-US" sz="1600" dirty="0" smtClean="0"/>
              <a:t>Real estate transactions are frequently closed with needed documents promised, but not in hand.  This is most often the case with releases or ‘satisfactions’ of paid-off mortgages or liens.</a:t>
            </a:r>
          </a:p>
          <a:p>
            <a:pPr marL="0" indent="0">
              <a:spcBef>
                <a:spcPts val="600"/>
              </a:spcBef>
              <a:spcAft>
                <a:spcPts val="600"/>
              </a:spcAft>
              <a:buFont typeface="Wingdings 3" pitchFamily="18" charset="2"/>
              <a:buNone/>
              <a:defRPr/>
            </a:pPr>
            <a:r>
              <a:rPr lang="en-US" sz="1600" dirty="0" smtClean="0"/>
              <a:t>This practice is approved by title companies, and they are willing to insure against paid-off items.  When this practice is followed, the escrow or closing officer should have written evidence of the paid-off party’s agreement to provide a written release by return mail.</a:t>
            </a:r>
          </a:p>
          <a:p>
            <a:pPr marL="0" indent="0">
              <a:spcBef>
                <a:spcPts val="600"/>
              </a:spcBef>
              <a:spcAft>
                <a:spcPts val="600"/>
              </a:spcAft>
              <a:buFont typeface="Wingdings 3" pitchFamily="18" charset="2"/>
              <a:buNone/>
              <a:defRPr/>
            </a:pPr>
            <a:r>
              <a:rPr lang="en-US" sz="1600" dirty="0" smtClean="0"/>
              <a:t>On the other hand, where a promised document directly affects immediate rights of use and possession, such as a deed or easement deed, it is too important to go without.  Any death, displacement, disability or bankruptcy of the party giving a verbal promise can render the promise useless.</a:t>
            </a:r>
          </a:p>
          <a:p>
            <a:pPr marL="0" indent="0">
              <a:spcBef>
                <a:spcPts val="0"/>
              </a:spcBef>
              <a:spcAft>
                <a:spcPts val="0"/>
              </a:spcAft>
              <a:buFont typeface="Wingdings 3" pitchFamily="18" charset="2"/>
              <a:buNone/>
              <a:defRPr/>
            </a:pPr>
            <a:endParaRPr lang="en-US" sz="1600" dirty="0" smtClean="0"/>
          </a:p>
          <a:p>
            <a:pPr>
              <a:buFont typeface="Wingdings 3" pitchFamily="18" charset="2"/>
              <a:buNone/>
              <a:defRPr/>
            </a:pPr>
            <a:endParaRPr lang="en-US" sz="1600" dirty="0"/>
          </a:p>
        </p:txBody>
      </p:sp>
      <p:sp>
        <p:nvSpPr>
          <p:cNvPr id="3" name="Title 2"/>
          <p:cNvSpPr>
            <a:spLocks noGrp="1"/>
          </p:cNvSpPr>
          <p:nvPr>
            <p:ph type="title"/>
          </p:nvPr>
        </p:nvSpPr>
        <p:spPr>
          <a:xfrm>
            <a:off x="457200" y="152400"/>
            <a:ext cx="8229600" cy="1143000"/>
          </a:xfrm>
        </p:spPr>
        <p:txBody>
          <a:bodyPr/>
          <a:lstStyle/>
          <a:p>
            <a:pPr>
              <a:defRPr/>
            </a:pPr>
            <a:r>
              <a:rPr lang="en-US" sz="3200" dirty="0" smtClean="0"/>
              <a:t>Access ‘To Come’ </a:t>
            </a:r>
            <a:br>
              <a:rPr lang="en-US" sz="3200" dirty="0" smtClean="0"/>
            </a:br>
            <a:r>
              <a:rPr lang="en-US" sz="2400" i="1" dirty="0" smtClean="0"/>
              <a:t>Moral</a:t>
            </a:r>
            <a:endParaRPr lang="en-US" sz="2400" i="1" dirty="0"/>
          </a:p>
        </p:txBody>
      </p:sp>
      <p:sp>
        <p:nvSpPr>
          <p:cNvPr id="4506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C24F231-F2E7-44DA-96D6-C5A316578AE0}" type="slidenum">
              <a:rPr lang="en-US" smtClean="0"/>
              <a:pPr/>
              <a:t>39</a:t>
            </a:fld>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lstStyle/>
          <a:p>
            <a:pPr>
              <a:defRPr/>
            </a:pPr>
            <a:r>
              <a:rPr lang="en-US" dirty="0" smtClean="0"/>
              <a:t>Industry Income Statement</a:t>
            </a:r>
            <a:endParaRPr lang="en-US" dirty="0"/>
          </a:p>
        </p:txBody>
      </p:sp>
      <p:graphicFrame>
        <p:nvGraphicFramePr>
          <p:cNvPr id="4" name="Table 3"/>
          <p:cNvGraphicFramePr>
            <a:graphicFrameLocks noGrp="1"/>
          </p:cNvGraphicFramePr>
          <p:nvPr/>
        </p:nvGraphicFramePr>
        <p:xfrm>
          <a:off x="457200" y="1143000"/>
          <a:ext cx="8229601" cy="4739311"/>
        </p:xfrm>
        <a:graphic>
          <a:graphicData uri="http://schemas.openxmlformats.org/drawingml/2006/table">
            <a:tbl>
              <a:tblPr/>
              <a:tblGrid>
                <a:gridCol w="4114800"/>
                <a:gridCol w="1295400"/>
                <a:gridCol w="1447800"/>
                <a:gridCol w="1371601"/>
              </a:tblGrid>
              <a:tr h="188843">
                <a:tc gridSpan="4">
                  <a:txBody>
                    <a:bodyPr/>
                    <a:lstStyle/>
                    <a:p>
                      <a:pPr algn="ctr" fontAlgn="b"/>
                      <a:r>
                        <a:rPr lang="en-US" sz="1300" b="1" i="0" u="none" strike="noStrike" dirty="0">
                          <a:solidFill>
                            <a:srgbClr val="000000"/>
                          </a:solidFill>
                          <a:latin typeface="Calibri"/>
                        </a:rPr>
                        <a:t>Countrywide</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88843">
                <a:tc gridSpan="4">
                  <a:txBody>
                    <a:bodyPr/>
                    <a:lstStyle/>
                    <a:p>
                      <a:pPr algn="ctr" fontAlgn="b"/>
                      <a:r>
                        <a:rPr lang="en-US" sz="1300" b="1" i="0" u="none" strike="noStrike" dirty="0">
                          <a:solidFill>
                            <a:srgbClr val="000000"/>
                          </a:solidFill>
                          <a:latin typeface="Calibri"/>
                        </a:rPr>
                        <a:t>Figures in Thousands</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88843">
                <a:tc>
                  <a:txBody>
                    <a:bodyPr/>
                    <a:lstStyle/>
                    <a:p>
                      <a:pPr algn="l" fontAlgn="b"/>
                      <a:endParaRPr lang="en-US" sz="1300" b="0" i="0" u="none" strike="noStrike" dirty="0">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3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300" b="0" i="0" u="none" strike="noStrike" dirty="0">
                        <a:solidFill>
                          <a:srgbClr val="000000"/>
                        </a:solidFill>
                        <a:latin typeface="Calibri"/>
                      </a:endParaRPr>
                    </a:p>
                  </a:txBody>
                  <a:tcPr marL="7937" marR="7937" marT="7937" marB="0" anchor="b">
                    <a:lnL>
                      <a:noFill/>
                    </a:lnL>
                    <a:lnR>
                      <a:noFill/>
                    </a:lnR>
                    <a:lnT>
                      <a:noFill/>
                    </a:lnT>
                    <a:lnB>
                      <a:noFill/>
                    </a:lnB>
                  </a:tcPr>
                </a:tc>
              </a:tr>
              <a:tr h="188843">
                <a:tc>
                  <a:txBody>
                    <a:bodyPr/>
                    <a:lstStyle/>
                    <a:p>
                      <a:pPr algn="ctr" fontAlgn="b"/>
                      <a:endParaRPr lang="en-US" sz="13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ctr" fontAlgn="b"/>
                      <a:r>
                        <a:rPr lang="en-US" sz="1300" b="0" i="0" u="sng" strike="noStrike">
                          <a:solidFill>
                            <a:srgbClr val="000000"/>
                          </a:solidFill>
                          <a:latin typeface="Calibri"/>
                        </a:rPr>
                        <a:t>2010</a:t>
                      </a:r>
                    </a:p>
                  </a:txBody>
                  <a:tcPr marL="7937" marR="7937" marT="7937" marB="0" anchor="b">
                    <a:lnL>
                      <a:noFill/>
                    </a:lnL>
                    <a:lnR>
                      <a:noFill/>
                    </a:lnR>
                    <a:lnT>
                      <a:noFill/>
                    </a:lnT>
                    <a:lnB>
                      <a:noFill/>
                    </a:lnB>
                  </a:tcPr>
                </a:tc>
                <a:tc>
                  <a:txBody>
                    <a:bodyPr/>
                    <a:lstStyle/>
                    <a:p>
                      <a:pPr algn="ctr" fontAlgn="b"/>
                      <a:r>
                        <a:rPr lang="en-US" sz="1300" b="0" i="0" u="sng" strike="noStrike">
                          <a:solidFill>
                            <a:srgbClr val="000000"/>
                          </a:solidFill>
                          <a:latin typeface="Calibri"/>
                        </a:rPr>
                        <a:t>2009</a:t>
                      </a:r>
                    </a:p>
                  </a:txBody>
                  <a:tcPr marL="7937" marR="7937" marT="7937" marB="0" anchor="b">
                    <a:lnL>
                      <a:noFill/>
                    </a:lnL>
                    <a:lnR>
                      <a:noFill/>
                    </a:lnR>
                    <a:lnT>
                      <a:noFill/>
                    </a:lnT>
                    <a:lnB>
                      <a:noFill/>
                    </a:lnB>
                  </a:tcPr>
                </a:tc>
                <a:tc>
                  <a:txBody>
                    <a:bodyPr/>
                    <a:lstStyle/>
                    <a:p>
                      <a:pPr algn="ctr" fontAlgn="b"/>
                      <a:r>
                        <a:rPr lang="en-US" sz="1300" b="0" i="0" u="sng" strike="noStrike" dirty="0">
                          <a:solidFill>
                            <a:srgbClr val="000000"/>
                          </a:solidFill>
                          <a:latin typeface="Calibri"/>
                        </a:rPr>
                        <a:t>2008</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Premiums Earned</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424,240,335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426,424,221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442,666,077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Losses Incurred</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258,960,244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257,717,986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290,499,743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Loss Adjustment Expenses Incurred</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53,249,448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53,163,122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52,237,311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Other Underwriting Expenses Incurred</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121,140,843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119,079,048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120,874,917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Write-Ins For Underwriting Deductions</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(812,961)</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(2,337,143)</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(1,393,011)</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Total Underwriting Deductions</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432,537,573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427,623,013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462,218,961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Underwriting Gain/(Loss)</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(8,297,239)</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(1,198,792)</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(19,552,884)</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Investment Income Earned</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57,082,100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54,379,694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57,878,422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Realized Capital Gains/(Losses) Less Tax</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7,825,747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(7,807,627)</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(20,083,547)</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Investment Gain/(Loss)</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64,907,847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46,572,066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37,794,875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Gain/(Loss) From Agents' Or Prem Bal Charged Off</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(1,263,888)</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(1,553,143)</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(1,417,288)</a:t>
                      </a:r>
                    </a:p>
                  </a:txBody>
                  <a:tcPr marL="7937" marR="7937" marT="7937" marB="0" anchor="b">
                    <a:lnL>
                      <a:noFill/>
                    </a:lnL>
                    <a:lnR>
                      <a:noFill/>
                    </a:lnR>
                    <a:lnT>
                      <a:noFill/>
                    </a:lnT>
                    <a:lnB>
                      <a:noFill/>
                    </a:lnB>
                  </a:tcPr>
                </a:tc>
              </a:tr>
              <a:tr h="188843">
                <a:tc>
                  <a:txBody>
                    <a:bodyPr/>
                    <a:lstStyle/>
                    <a:p>
                      <a:pPr algn="l" fontAlgn="b"/>
                      <a:r>
                        <a:rPr lang="en-US" sz="1300" b="0" i="0" u="none" strike="noStrike" dirty="0">
                          <a:solidFill>
                            <a:srgbClr val="000000"/>
                          </a:solidFill>
                          <a:latin typeface="Calibri"/>
                        </a:rPr>
                        <a:t>Finance &amp; Service Charges Not Included In Premium</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3,181,890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3,074,684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2,955,620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Write-Ins For Miscellaneous Income</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(903,754)</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(668,448)</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(1,138,205)</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Total Other Income</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1,014,248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853,093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400,127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Income Before Div to Polhdrs Before Fed Inc Tax</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57,624,856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46,226,367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18,642,118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Dividends To Policyholders</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2,701,810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2,132,730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2,189,994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Income After Div to Polhdrs Before Fed Inc Tax</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54,923,046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44,093,637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16,452,124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Federal &amp; Foreign Income Taxes Incurred</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8,892,368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8,673,493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7,868,492 </a:t>
                      </a:r>
                    </a:p>
                  </a:txBody>
                  <a:tcPr marL="7937" marR="7937" marT="7937" marB="0" anchor="b">
                    <a:lnL>
                      <a:noFill/>
                    </a:lnL>
                    <a:lnR>
                      <a:noFill/>
                    </a:lnR>
                    <a:lnT>
                      <a:noFill/>
                    </a:lnT>
                    <a:lnB>
                      <a:noFill/>
                    </a:lnB>
                  </a:tcPr>
                </a:tc>
              </a:tr>
              <a:tr h="188843">
                <a:tc>
                  <a:txBody>
                    <a:bodyPr/>
                    <a:lstStyle/>
                    <a:p>
                      <a:pPr algn="l" fontAlgn="b"/>
                      <a:r>
                        <a:rPr lang="en-US" sz="1300" b="0" i="0" u="none" strike="noStrike">
                          <a:solidFill>
                            <a:srgbClr val="000000"/>
                          </a:solidFill>
                          <a:latin typeface="Calibri"/>
                        </a:rPr>
                        <a:t>Net Income</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46,030,678 </a:t>
                      </a:r>
                    </a:p>
                  </a:txBody>
                  <a:tcPr marL="7937" marR="7937" marT="7937" marB="0" anchor="b">
                    <a:lnL>
                      <a:noFill/>
                    </a:lnL>
                    <a:lnR>
                      <a:noFill/>
                    </a:lnR>
                    <a:lnT>
                      <a:noFill/>
                    </a:lnT>
                    <a:lnB>
                      <a:noFill/>
                    </a:lnB>
                  </a:tcPr>
                </a:tc>
                <a:tc>
                  <a:txBody>
                    <a:bodyPr/>
                    <a:lstStyle/>
                    <a:p>
                      <a:pPr algn="r" fontAlgn="b"/>
                      <a:r>
                        <a:rPr lang="en-US" sz="1300" b="0" i="0" u="none" strike="noStrike">
                          <a:solidFill>
                            <a:srgbClr val="000000"/>
                          </a:solidFill>
                          <a:latin typeface="Calibri"/>
                        </a:rPr>
                        <a:t>35,420,144 </a:t>
                      </a:r>
                    </a:p>
                  </a:txBody>
                  <a:tcPr marL="7937" marR="7937" marT="7937" marB="0" anchor="b">
                    <a:lnL>
                      <a:noFill/>
                    </a:lnL>
                    <a:lnR>
                      <a:noFill/>
                    </a:lnR>
                    <a:lnT>
                      <a:noFill/>
                    </a:lnT>
                    <a:lnB>
                      <a:noFill/>
                    </a:lnB>
                  </a:tcPr>
                </a:tc>
                <a:tc>
                  <a:txBody>
                    <a:bodyPr/>
                    <a:lstStyle/>
                    <a:p>
                      <a:pPr algn="r" fontAlgn="b"/>
                      <a:r>
                        <a:rPr lang="en-US" sz="1300" b="0" i="0" u="none" strike="noStrike" dirty="0">
                          <a:solidFill>
                            <a:srgbClr val="000000"/>
                          </a:solidFill>
                          <a:latin typeface="Calibri"/>
                        </a:rPr>
                        <a:t>8,583,631 </a:t>
                      </a:r>
                    </a:p>
                  </a:txBody>
                  <a:tcPr marL="7937" marR="7937" marT="7937" marB="0" anchor="b">
                    <a:lnL>
                      <a:noFill/>
                    </a:lnL>
                    <a:lnR>
                      <a:noFill/>
                    </a:lnR>
                    <a:lnT>
                      <a:noFill/>
                    </a:lnT>
                    <a:lnB>
                      <a:noFill/>
                    </a:lnB>
                  </a:tcPr>
                </a:tc>
              </a:tr>
            </a:tbl>
          </a:graphicData>
        </a:graphic>
      </p:graphicFrame>
      <p:sp>
        <p:nvSpPr>
          <p:cNvPr id="930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D1CA845-E3CA-4BBF-8291-38BC2A559093}" type="slidenum">
              <a:rPr lang="en-US" smtClean="0"/>
              <a:pPr/>
              <a:t>4</a:t>
            </a:fld>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457200" y="1295400"/>
            <a:ext cx="8229600" cy="4525963"/>
          </a:xfrm>
        </p:spPr>
        <p:txBody>
          <a:bodyPr/>
          <a:lstStyle/>
          <a:p>
            <a:pPr marL="0" indent="0">
              <a:spcBef>
                <a:spcPts val="600"/>
              </a:spcBef>
              <a:spcAft>
                <a:spcPts val="600"/>
              </a:spcAft>
              <a:buFont typeface="Wingdings 3" pitchFamily="18" charset="2"/>
              <a:buNone/>
            </a:pPr>
            <a:r>
              <a:rPr lang="en-US" sz="1600" smtClean="0"/>
              <a:t>This tale begins with foreclosure of this retail store space to satisfy an unpaid mortgage.</a:t>
            </a:r>
          </a:p>
          <a:p>
            <a:pPr marL="0" indent="0">
              <a:spcBef>
                <a:spcPts val="600"/>
              </a:spcBef>
              <a:spcAft>
                <a:spcPts val="600"/>
              </a:spcAft>
              <a:buFont typeface="Wingdings 3" pitchFamily="18" charset="2"/>
              <a:buNone/>
            </a:pPr>
            <a:r>
              <a:rPr lang="en-US" sz="1600" smtClean="0"/>
              <a:t>Four years later, John was served with a lawsuit filed by Joyce, whom John had never heard of, seeking to foreclose a ten year-old mortgage, which also John had never heard of.  The unpaid balance of the mortgage was said to be more than $100,000.</a:t>
            </a:r>
          </a:p>
          <a:p>
            <a:pPr marL="0" indent="0">
              <a:spcBef>
                <a:spcPts val="600"/>
              </a:spcBef>
              <a:spcAft>
                <a:spcPts val="600"/>
              </a:spcAft>
              <a:buFont typeface="Wingdings 3" pitchFamily="18" charset="2"/>
              <a:buNone/>
            </a:pPr>
            <a:r>
              <a:rPr lang="en-US" sz="1600" smtClean="0"/>
              <a:t>The successful bidder was John, who after the foreclosure wisely obtained an owner’s policy of title insurance from an agent of First American.  This policy insured the property free and clear of any mortgages or liens.  John called the title agent … here’s what we learned.</a:t>
            </a:r>
          </a:p>
          <a:p>
            <a:pPr marL="0" indent="0">
              <a:spcBef>
                <a:spcPts val="600"/>
              </a:spcBef>
              <a:spcAft>
                <a:spcPts val="600"/>
              </a:spcAft>
              <a:buFont typeface="Wingdings 3" pitchFamily="18" charset="2"/>
              <a:buNone/>
            </a:pPr>
            <a:r>
              <a:rPr lang="en-US" sz="1600" smtClean="0"/>
              <a:t>The property was formerly owned by a corporation named “Anita Lee Gift Shop, Inc.”  This corporation was owned by William and Joyce, who were husband and wife.  When the couple split, William took over the gift shop and promised to pay Joyce $120,000, in monthly installments of $1,000 for ten years.  This promise was secured by the aforementioned mortgage, in favor of Joyce, which was duly recorded in Camden County land records.</a:t>
            </a:r>
          </a:p>
          <a:p>
            <a:pPr marL="0" indent="0">
              <a:spcBef>
                <a:spcPts val="600"/>
              </a:spcBef>
              <a:spcAft>
                <a:spcPts val="600"/>
              </a:spcAft>
              <a:buFont typeface="Wingdings 3" pitchFamily="18" charset="2"/>
              <a:buNone/>
            </a:pPr>
            <a:endParaRPr lang="en-US" sz="1600" smtClean="0"/>
          </a:p>
          <a:p>
            <a:pPr marL="0" indent="0">
              <a:spcBef>
                <a:spcPct val="0"/>
              </a:spcBef>
              <a:buFont typeface="Wingdings 3" pitchFamily="18" charset="2"/>
              <a:buNone/>
            </a:pPr>
            <a:endParaRPr lang="en-US" sz="1600" smtClean="0"/>
          </a:p>
          <a:p>
            <a:pPr marL="0" indent="0">
              <a:spcBef>
                <a:spcPts val="600"/>
              </a:spcBef>
              <a:spcAft>
                <a:spcPts val="600"/>
              </a:spcAft>
              <a:buFont typeface="Wingdings 3" pitchFamily="18" charset="2"/>
              <a:buNone/>
            </a:pPr>
            <a:endParaRPr lang="en-US" sz="1600" smtClean="0"/>
          </a:p>
        </p:txBody>
      </p:sp>
      <p:sp>
        <p:nvSpPr>
          <p:cNvPr id="3" name="Title 2"/>
          <p:cNvSpPr>
            <a:spLocks noGrp="1"/>
          </p:cNvSpPr>
          <p:nvPr>
            <p:ph type="title"/>
          </p:nvPr>
        </p:nvSpPr>
        <p:spPr>
          <a:xfrm>
            <a:off x="533400" y="0"/>
            <a:ext cx="8229600" cy="1143000"/>
          </a:xfrm>
        </p:spPr>
        <p:txBody>
          <a:bodyPr/>
          <a:lstStyle/>
          <a:p>
            <a:pPr>
              <a:defRPr/>
            </a:pPr>
            <a:r>
              <a:rPr lang="en-US" sz="3200" dirty="0" smtClean="0"/>
              <a:t>First Name First</a:t>
            </a:r>
            <a:br>
              <a:rPr lang="en-US" sz="3200" dirty="0" smtClean="0"/>
            </a:br>
            <a:r>
              <a:rPr lang="en-US" sz="2400" i="1" dirty="0" smtClean="0"/>
              <a:t>Haddon Heights, NJ</a:t>
            </a:r>
            <a:endParaRPr lang="en-US" sz="2400" i="1" dirty="0"/>
          </a:p>
        </p:txBody>
      </p:sp>
      <p:pic>
        <p:nvPicPr>
          <p:cNvPr id="46084"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4608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742CA46-A1CE-4345-9FC1-8C597FAEAA28}" type="slidenum">
              <a:rPr lang="en-US" smtClean="0"/>
              <a:pPr/>
              <a:t>40</a:t>
            </a:fld>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Later, William gave a second mortgage to a financial institution, which was the same mortgage that was later foreclosed resulting in the ownership of our insured, John.</a:t>
            </a:r>
          </a:p>
          <a:p>
            <a:pPr marL="0" indent="0">
              <a:spcBef>
                <a:spcPts val="600"/>
              </a:spcBef>
              <a:spcAft>
                <a:spcPts val="600"/>
              </a:spcAft>
              <a:buFont typeface="Wingdings 3" pitchFamily="18" charset="2"/>
              <a:buNone/>
            </a:pPr>
            <a:r>
              <a:rPr lang="en-US" sz="1600" smtClean="0"/>
              <a:t>In searching the records prior to issuing our policy to John, the searcher checked the recorder’s alphabetical index for “Lee, Anita” rather than “Anita Lee,” and so missed the mortgage in favor of Joyce.  </a:t>
            </a:r>
          </a:p>
          <a:p>
            <a:pPr marL="0" indent="0">
              <a:spcBef>
                <a:spcPts val="600"/>
              </a:spcBef>
              <a:spcAft>
                <a:spcPts val="600"/>
              </a:spcAft>
              <a:buFont typeface="Wingdings 3" pitchFamily="18" charset="2"/>
              <a:buNone/>
            </a:pPr>
            <a:r>
              <a:rPr lang="en-US" sz="1600" smtClean="0"/>
              <a:t>More bad news … William had made almost none of his mortgage payments, so the balance now due Joyce was equal to the value of the property.  This was a total ‘failure of title.’</a:t>
            </a:r>
          </a:p>
          <a:p>
            <a:pPr marL="0" indent="0">
              <a:spcBef>
                <a:spcPts val="600"/>
              </a:spcBef>
              <a:spcAft>
                <a:spcPts val="600"/>
              </a:spcAft>
              <a:buFont typeface="Wingdings 3" pitchFamily="18" charset="2"/>
              <a:buNone/>
            </a:pPr>
            <a:r>
              <a:rPr lang="en-US" sz="1600" smtClean="0"/>
              <a:t>First American paid $116,875 to satisfy the missed mortgage.</a:t>
            </a:r>
          </a:p>
          <a:p>
            <a:pPr marL="0" indent="0">
              <a:spcBef>
                <a:spcPct val="0"/>
              </a:spcBef>
              <a:buFont typeface="Wingdings 3" pitchFamily="18" charset="2"/>
              <a:buNone/>
            </a:pPr>
            <a:endParaRPr lang="en-US" sz="1600" smtClean="0"/>
          </a:p>
          <a:p>
            <a:pPr marL="0" indent="0">
              <a:spcBef>
                <a:spcPts val="600"/>
              </a:spcBef>
              <a:spcAft>
                <a:spcPts val="600"/>
              </a:spcAft>
              <a:buFont typeface="Wingdings 3" pitchFamily="18" charset="2"/>
              <a:buNone/>
            </a:pPr>
            <a:endParaRPr lang="en-US" sz="1600" smtClean="0"/>
          </a:p>
        </p:txBody>
      </p:sp>
      <p:sp>
        <p:nvSpPr>
          <p:cNvPr id="3" name="Title 2"/>
          <p:cNvSpPr>
            <a:spLocks noGrp="1"/>
          </p:cNvSpPr>
          <p:nvPr>
            <p:ph type="title"/>
          </p:nvPr>
        </p:nvSpPr>
        <p:spPr>
          <a:xfrm>
            <a:off x="457200" y="0"/>
            <a:ext cx="8229600" cy="1143000"/>
          </a:xfrm>
        </p:spPr>
        <p:txBody>
          <a:bodyPr/>
          <a:lstStyle/>
          <a:p>
            <a:pPr>
              <a:defRPr/>
            </a:pPr>
            <a:r>
              <a:rPr lang="en-US" sz="3200" dirty="0" smtClean="0"/>
              <a:t>First Name First</a:t>
            </a:r>
            <a:br>
              <a:rPr lang="en-US" sz="3200" dirty="0" smtClean="0"/>
            </a:br>
            <a:r>
              <a:rPr lang="en-US" sz="2400" i="1" dirty="0" smtClean="0"/>
              <a:t>Continued</a:t>
            </a:r>
            <a:endParaRPr lang="en-US" sz="2400" i="1" dirty="0"/>
          </a:p>
        </p:txBody>
      </p:sp>
      <p:pic>
        <p:nvPicPr>
          <p:cNvPr id="47108"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4710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A73BF13-904B-4F1E-BD15-BE4102C53947}" type="slidenum">
              <a:rPr lang="en-US" smtClean="0"/>
              <a:pPr/>
              <a:t>41</a:t>
            </a:fld>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457200" y="1371600"/>
            <a:ext cx="8229600" cy="4525963"/>
          </a:xfrm>
        </p:spPr>
        <p:txBody>
          <a:bodyPr/>
          <a:lstStyle/>
          <a:p>
            <a:pPr marL="0" indent="0">
              <a:spcBef>
                <a:spcPct val="0"/>
              </a:spcBef>
              <a:buFont typeface="Wingdings 3" pitchFamily="18" charset="2"/>
              <a:buNone/>
            </a:pPr>
            <a:endParaRPr lang="en-US" sz="1600" smtClean="0"/>
          </a:p>
          <a:p>
            <a:pPr marL="0" indent="0">
              <a:spcBef>
                <a:spcPts val="600"/>
              </a:spcBef>
              <a:spcAft>
                <a:spcPts val="600"/>
              </a:spcAft>
              <a:buFont typeface="Wingdings 3" pitchFamily="18" charset="2"/>
              <a:buNone/>
            </a:pPr>
            <a:r>
              <a:rPr lang="en-US" sz="1600" smtClean="0"/>
              <a:t>The protocol for posting, indexing and searching proper names of individuals is “last name first, first name last.”  This rule doesn’t apply to corporations, whose names should be listed under the first letter of the name as registered with the state of incorporation.</a:t>
            </a:r>
          </a:p>
          <a:p>
            <a:pPr marL="0" indent="0">
              <a:spcBef>
                <a:spcPts val="600"/>
              </a:spcBef>
              <a:spcAft>
                <a:spcPts val="600"/>
              </a:spcAft>
              <a:buFont typeface="Wingdings 3" pitchFamily="18" charset="2"/>
              <a:buNone/>
            </a:pPr>
            <a:r>
              <a:rPr lang="en-US" sz="1600" smtClean="0"/>
              <a:t>This rule is sometimes misunderstood by county employees who do indexing or “posting,” and is also misunderstood by title searchers.  Experienced searchers know to check every conceivable variation of a name under search.</a:t>
            </a:r>
          </a:p>
        </p:txBody>
      </p:sp>
      <p:sp>
        <p:nvSpPr>
          <p:cNvPr id="3" name="Title 2"/>
          <p:cNvSpPr>
            <a:spLocks noGrp="1"/>
          </p:cNvSpPr>
          <p:nvPr>
            <p:ph type="title"/>
          </p:nvPr>
        </p:nvSpPr>
        <p:spPr>
          <a:xfrm>
            <a:off x="457200" y="228600"/>
            <a:ext cx="8229600" cy="1143000"/>
          </a:xfrm>
        </p:spPr>
        <p:txBody>
          <a:bodyPr/>
          <a:lstStyle/>
          <a:p>
            <a:pPr>
              <a:defRPr/>
            </a:pPr>
            <a:r>
              <a:rPr lang="en-US" sz="3200" dirty="0" smtClean="0"/>
              <a:t>First Name First</a:t>
            </a:r>
            <a:br>
              <a:rPr lang="en-US" sz="3200" dirty="0" smtClean="0"/>
            </a:br>
            <a:r>
              <a:rPr lang="en-US" sz="2400" i="1" dirty="0" smtClean="0"/>
              <a:t>Moral</a:t>
            </a:r>
            <a:endParaRPr lang="en-US" sz="2400" i="1" dirty="0"/>
          </a:p>
        </p:txBody>
      </p:sp>
      <p:sp>
        <p:nvSpPr>
          <p:cNvPr id="4813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C1CCF8A-C020-452A-82B9-E397F8418739}" type="slidenum">
              <a:rPr lang="en-US" smtClean="0"/>
              <a:pPr/>
              <a:t>42</a:t>
            </a:fld>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The uptown shopping center was owned by the partnership of John and Ron.  The managing partner was John.</a:t>
            </a:r>
          </a:p>
          <a:p>
            <a:pPr marL="0" indent="0">
              <a:spcBef>
                <a:spcPts val="600"/>
              </a:spcBef>
              <a:spcAft>
                <a:spcPts val="600"/>
              </a:spcAft>
              <a:buFont typeface="Wingdings 3" pitchFamily="18" charset="2"/>
              <a:buNone/>
            </a:pPr>
            <a:r>
              <a:rPr lang="en-US" sz="1600" smtClean="0"/>
              <a:t>One January 31</a:t>
            </a:r>
            <a:r>
              <a:rPr lang="en-US" sz="1600" baseline="30000" smtClean="0"/>
              <a:t>st</a:t>
            </a:r>
            <a:r>
              <a:rPr lang="en-US" sz="1600" smtClean="0"/>
              <a:t> the partnership sent a check for $385,616 to the county tax assessor for second installment property taxes.  This check was drawn on the account of Riverfront Plaza Property Management, a company owned solely by John.</a:t>
            </a:r>
          </a:p>
          <a:p>
            <a:pPr marL="0" indent="0">
              <a:spcBef>
                <a:spcPts val="600"/>
              </a:spcBef>
              <a:spcAft>
                <a:spcPts val="600"/>
              </a:spcAft>
              <a:buFont typeface="Wingdings 3" pitchFamily="18" charset="2"/>
              <a:buNone/>
            </a:pPr>
            <a:r>
              <a:rPr lang="en-US" sz="1600" smtClean="0"/>
              <a:t>When they received the check, the office of the tax assessor made a record that the taxes had been paid – but then the check bounced (“NSF – Refer to Maker”).</a:t>
            </a:r>
          </a:p>
          <a:p>
            <a:pPr marL="0" indent="0">
              <a:spcBef>
                <a:spcPts val="600"/>
              </a:spcBef>
              <a:spcAft>
                <a:spcPts val="600"/>
              </a:spcAft>
              <a:buFont typeface="Wingdings 3" pitchFamily="18" charset="2"/>
              <a:buNone/>
            </a:pPr>
            <a:r>
              <a:rPr lang="en-US" sz="1600" smtClean="0"/>
              <a:t>Meanwhile, John decided to sell his interest in the partnership.  A First American agent was asked to handle the transfer of ownership to a new partnership.  The closing officer checked for property taxes and received from the Cook County Clerk a “Certificate of Payment,” dated April 1, showing second installment taxes as paid.  The transfer of ownership closed a few days later, and a First American owner’s policy was issued with no exception for past-due taxes.</a:t>
            </a:r>
          </a:p>
        </p:txBody>
      </p:sp>
      <p:sp>
        <p:nvSpPr>
          <p:cNvPr id="6" name="Title 5"/>
          <p:cNvSpPr>
            <a:spLocks noGrp="1"/>
          </p:cNvSpPr>
          <p:nvPr>
            <p:ph type="title"/>
          </p:nvPr>
        </p:nvSpPr>
        <p:spPr>
          <a:xfrm>
            <a:off x="457200" y="533400"/>
            <a:ext cx="8229600" cy="762000"/>
          </a:xfrm>
        </p:spPr>
        <p:txBody>
          <a:bodyPr>
            <a:normAutofit fontScale="90000"/>
          </a:bodyPr>
          <a:lstStyle/>
          <a:p>
            <a:pPr>
              <a:defRPr/>
            </a:pPr>
            <a:r>
              <a:rPr lang="en-US" sz="3600" dirty="0" smtClean="0"/>
              <a:t/>
            </a:r>
            <a:br>
              <a:rPr lang="en-US" sz="3600" dirty="0" smtClean="0"/>
            </a:br>
            <a:r>
              <a:rPr lang="en-US" sz="3600" dirty="0" smtClean="0"/>
              <a:t>NSF</a:t>
            </a:r>
            <a:br>
              <a:rPr lang="en-US" sz="3600" dirty="0" smtClean="0"/>
            </a:br>
            <a:r>
              <a:rPr lang="en-US" sz="2700" i="1" dirty="0" smtClean="0"/>
              <a:t>Chicago, IL</a:t>
            </a:r>
            <a:r>
              <a:rPr lang="en-US" sz="4400" dirty="0" smtClean="0"/>
              <a:t/>
            </a:r>
            <a:br>
              <a:rPr lang="en-US" sz="4400" dirty="0" smtClean="0"/>
            </a:br>
            <a:r>
              <a:rPr lang="en-US" dirty="0" smtClean="0"/>
              <a:t/>
            </a:r>
            <a:br>
              <a:rPr lang="en-US" dirty="0" smtClean="0"/>
            </a:br>
            <a:endParaRPr lang="en-US" dirty="0"/>
          </a:p>
        </p:txBody>
      </p:sp>
      <p:pic>
        <p:nvPicPr>
          <p:cNvPr id="49156"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4915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9484067-8B88-4B7E-BD1B-E9676C9854C5}" type="slidenum">
              <a:rPr lang="en-US" smtClean="0"/>
              <a:pPr/>
              <a:t>43</a:t>
            </a:fld>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After the closing, former partners John and Ron held a post-closing reconciliation meeting in which they settled business matters between themselves and signed mutual releases.  </a:t>
            </a:r>
          </a:p>
          <a:p>
            <a:pPr marL="0" indent="0">
              <a:spcBef>
                <a:spcPts val="600"/>
              </a:spcBef>
              <a:spcAft>
                <a:spcPts val="600"/>
              </a:spcAft>
              <a:buFont typeface="Wingdings 3" pitchFamily="18" charset="2"/>
              <a:buNone/>
            </a:pPr>
            <a:r>
              <a:rPr lang="en-US" sz="1600" smtClean="0"/>
              <a:t>More than a year later, First American was notified that the old “second installment” taxes remained unpaid and now stood as a lien against the property in the amount of $499,552,  including penalties and interest.</a:t>
            </a:r>
          </a:p>
          <a:p>
            <a:pPr marL="0" indent="0">
              <a:spcBef>
                <a:spcPts val="600"/>
              </a:spcBef>
              <a:spcAft>
                <a:spcPts val="600"/>
              </a:spcAft>
              <a:buFont typeface="Wingdings 3" pitchFamily="18" charset="2"/>
              <a:buNone/>
            </a:pPr>
            <a:r>
              <a:rPr lang="en-US" sz="1600" smtClean="0"/>
              <a:t>When first contacted, neither of the former partners seemed interested in the problem.  One put us off for months saying through his lawyer that the taxes had been paid or, perhaps, an account was established somewhere to cover them.</a:t>
            </a:r>
          </a:p>
          <a:p>
            <a:pPr marL="0" indent="0">
              <a:spcBef>
                <a:spcPts val="600"/>
              </a:spcBef>
              <a:spcAft>
                <a:spcPts val="600"/>
              </a:spcAft>
              <a:buFont typeface="Wingdings 3" pitchFamily="18" charset="2"/>
              <a:buNone/>
            </a:pPr>
            <a:r>
              <a:rPr lang="en-US" sz="1600" smtClean="0"/>
              <a:t>Lawsuits were filed and, after months of wrangling, the former partners settled with John agreeing to pay the taxes.  First American continues to pursue John to recover its legal expenses, totaling more than $340,000.</a:t>
            </a:r>
          </a:p>
        </p:txBody>
      </p:sp>
      <p:sp>
        <p:nvSpPr>
          <p:cNvPr id="6" name="Title 5"/>
          <p:cNvSpPr>
            <a:spLocks noGrp="1"/>
          </p:cNvSpPr>
          <p:nvPr>
            <p:ph type="title"/>
          </p:nvPr>
        </p:nvSpPr>
        <p:spPr>
          <a:xfrm>
            <a:off x="457200" y="533400"/>
            <a:ext cx="8229600" cy="762000"/>
          </a:xfrm>
        </p:spPr>
        <p:txBody>
          <a:bodyPr>
            <a:normAutofit fontScale="90000"/>
          </a:bodyPr>
          <a:lstStyle/>
          <a:p>
            <a:pPr>
              <a:defRPr/>
            </a:pPr>
            <a:r>
              <a:rPr lang="en-US" sz="3600" dirty="0" smtClean="0"/>
              <a:t/>
            </a:r>
            <a:br>
              <a:rPr lang="en-US" sz="3600" dirty="0" smtClean="0"/>
            </a:br>
            <a:r>
              <a:rPr lang="en-US" sz="3600" dirty="0" smtClean="0"/>
              <a:t>NSF</a:t>
            </a:r>
            <a:br>
              <a:rPr lang="en-US" sz="3600" dirty="0" smtClean="0"/>
            </a:br>
            <a:r>
              <a:rPr lang="en-US" sz="2700" i="1" dirty="0" smtClean="0"/>
              <a:t>Continued</a:t>
            </a:r>
            <a:r>
              <a:rPr lang="en-US" sz="4400" dirty="0" smtClean="0"/>
              <a:t/>
            </a:r>
            <a:br>
              <a:rPr lang="en-US" sz="4400" dirty="0" smtClean="0"/>
            </a:br>
            <a:r>
              <a:rPr lang="en-US" dirty="0" smtClean="0"/>
              <a:t/>
            </a:r>
            <a:br>
              <a:rPr lang="en-US" dirty="0" smtClean="0"/>
            </a:br>
            <a:endParaRPr lang="en-US" dirty="0"/>
          </a:p>
        </p:txBody>
      </p:sp>
      <p:pic>
        <p:nvPicPr>
          <p:cNvPr id="50180"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5018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344A07E-4001-4139-85F8-7C9F7DFD5C3A}" type="slidenum">
              <a:rPr lang="en-US" smtClean="0"/>
              <a:pPr/>
              <a:t>44</a:t>
            </a:fld>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Title insurance is your best protection against ineffective payoffs at the time of closing – </a:t>
            </a:r>
          </a:p>
          <a:p>
            <a:pPr marL="0" indent="0">
              <a:spcBef>
                <a:spcPts val="600"/>
              </a:spcBef>
              <a:spcAft>
                <a:spcPts val="600"/>
              </a:spcAft>
              <a:buFont typeface="Wingdings 3" pitchFamily="18" charset="2"/>
              <a:buNone/>
            </a:pPr>
            <a:r>
              <a:rPr lang="en-US" sz="1600" smtClean="0"/>
              <a:t>such as resulting from a bad check.</a:t>
            </a:r>
          </a:p>
        </p:txBody>
      </p:sp>
      <p:sp>
        <p:nvSpPr>
          <p:cNvPr id="6" name="Title 5"/>
          <p:cNvSpPr>
            <a:spLocks noGrp="1"/>
          </p:cNvSpPr>
          <p:nvPr>
            <p:ph type="title"/>
          </p:nvPr>
        </p:nvSpPr>
        <p:spPr>
          <a:xfrm>
            <a:off x="457200" y="457200"/>
            <a:ext cx="8229600" cy="762000"/>
          </a:xfrm>
        </p:spPr>
        <p:txBody>
          <a:bodyPr>
            <a:normAutofit fontScale="90000"/>
          </a:bodyPr>
          <a:lstStyle/>
          <a:p>
            <a:pPr>
              <a:defRPr/>
            </a:pPr>
            <a:r>
              <a:rPr lang="en-US" sz="3600" dirty="0" smtClean="0"/>
              <a:t/>
            </a:r>
            <a:br>
              <a:rPr lang="en-US" sz="3600" dirty="0" smtClean="0"/>
            </a:br>
            <a:r>
              <a:rPr lang="en-US" sz="3600" dirty="0" smtClean="0"/>
              <a:t>NSF</a:t>
            </a:r>
            <a:br>
              <a:rPr lang="en-US" sz="3600" dirty="0" smtClean="0"/>
            </a:br>
            <a:r>
              <a:rPr lang="en-US" sz="2700" dirty="0" smtClean="0"/>
              <a:t>Moral</a:t>
            </a:r>
            <a:r>
              <a:rPr lang="en-US" sz="4400" dirty="0" smtClean="0"/>
              <a:t/>
            </a:r>
            <a:br>
              <a:rPr lang="en-US" sz="4400" dirty="0" smtClean="0"/>
            </a:br>
            <a:r>
              <a:rPr lang="en-US" dirty="0" smtClean="0"/>
              <a:t/>
            </a:r>
            <a:br>
              <a:rPr lang="en-US" dirty="0" smtClean="0"/>
            </a:br>
            <a:endParaRPr lang="en-US" dirty="0"/>
          </a:p>
        </p:txBody>
      </p:sp>
      <p:sp>
        <p:nvSpPr>
          <p:cNvPr id="5120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58CEC95-1E82-4E8E-A422-46809335F78B}" type="slidenum">
              <a:rPr lang="en-US" smtClean="0"/>
              <a:pPr/>
              <a:t>45</a:t>
            </a:fld>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297363"/>
          </a:xfrm>
        </p:spPr>
        <p:txBody>
          <a:bodyPr/>
          <a:lstStyle/>
          <a:p>
            <a:pPr algn="ctr">
              <a:spcBef>
                <a:spcPts val="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latin typeface="+mj-lt"/>
              </a:rPr>
              <a:t>Breach of Trust</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Money to pay off mortgages was missing.</a:t>
            </a:r>
          </a:p>
          <a:p>
            <a:pPr algn="ctr">
              <a:spcBef>
                <a:spcPts val="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latin typeface="+mj-lt"/>
              </a:rPr>
              <a:t>Masquerade</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When he tried to take possession, the buyer got a surprise.</a:t>
            </a:r>
          </a:p>
          <a:p>
            <a:pPr algn="ctr">
              <a:spcBef>
                <a:spcPts val="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latin typeface="+mj-lt"/>
              </a:rPr>
              <a:t>Power of Attorney</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Title “stolen” through fake authority.</a:t>
            </a:r>
          </a:p>
          <a:p>
            <a:pPr algn="ctr">
              <a:spcBef>
                <a:spcPts val="600"/>
              </a:spcBef>
              <a:spcAft>
                <a:spcPts val="600"/>
              </a:spcAft>
              <a:buFont typeface="Wingdings 3" pitchFamily="18" charset="2"/>
              <a:buNone/>
              <a:defRPr/>
            </a:pPr>
            <a:endParaRPr lang="en-US" sz="2000" dirty="0" smtClean="0">
              <a:effectLst>
                <a:outerShdw blurRad="38100" dist="38100" dir="2700000" algn="tl">
                  <a:srgbClr val="000000">
                    <a:alpha val="43137"/>
                  </a:srgbClr>
                </a:outerShdw>
              </a:effectLst>
            </a:endParaRPr>
          </a:p>
          <a:p>
            <a:pPr algn="ctr">
              <a:buFont typeface="Wingdings 3" pitchFamily="18" charset="2"/>
              <a:buNone/>
              <a:defRPr/>
            </a:pPr>
            <a:endParaRPr lang="en-US" sz="2000" dirty="0" smtClean="0">
              <a:effectLst>
                <a:outerShdw blurRad="38100" dist="38100" dir="2700000" algn="tl">
                  <a:srgbClr val="000000">
                    <a:alpha val="43137"/>
                  </a:srgbClr>
                </a:outerShdw>
              </a:effectLst>
              <a:latin typeface="+mj-lt"/>
            </a:endParaRPr>
          </a:p>
          <a:p>
            <a:pPr algn="ctr">
              <a:buFont typeface="Wingdings 3" pitchFamily="18" charset="2"/>
              <a:buNone/>
              <a:defRPr/>
            </a:pPr>
            <a:endParaRPr lang="en-US" sz="2400"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0"/>
            <a:ext cx="8229600" cy="1143000"/>
          </a:xfrm>
        </p:spPr>
        <p:txBody>
          <a:bodyPr/>
          <a:lstStyle/>
          <a:p>
            <a:pPr>
              <a:defRPr/>
            </a:pPr>
            <a:r>
              <a:rPr lang="en-US" sz="3200" dirty="0" smtClean="0"/>
              <a:t>Crime Stories</a:t>
            </a:r>
            <a:endParaRPr lang="en-US" sz="3200" dirty="0"/>
          </a:p>
        </p:txBody>
      </p:sp>
      <p:sp>
        <p:nvSpPr>
          <p:cNvPr id="5222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8207206-57F8-4803-9E8F-3079D5BF2C17}" type="slidenum">
              <a:rPr lang="en-US" smtClean="0"/>
              <a:pPr/>
              <a:t>46</a:t>
            </a:fld>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Thomas M. Dameron was a successful attorney with a hand in several companies offering title and settlement services in Northern Virginia.  One of these companies, Mid-Atlantic Title &amp; Escrow Services, was an authorized agent of First American.</a:t>
            </a:r>
          </a:p>
          <a:p>
            <a:pPr marL="0" indent="0">
              <a:spcBef>
                <a:spcPts val="600"/>
              </a:spcBef>
              <a:spcAft>
                <a:spcPts val="600"/>
              </a:spcAft>
              <a:buFont typeface="Wingdings 3" pitchFamily="18" charset="2"/>
              <a:buNone/>
            </a:pPr>
            <a:r>
              <a:rPr lang="en-US" sz="1600" smtClean="0"/>
              <a:t>Dameron got interested in developing a shopping center and waste treatment plat at Inwood, West Virginia.  Rather than borrowing money to finance these projects, he began diverting funds provided to pay off mortgages in connection with property sales and refinancings handled by his Virginia-based companies.  (Defalcation)</a:t>
            </a:r>
          </a:p>
          <a:p>
            <a:pPr marL="0" indent="0">
              <a:spcBef>
                <a:spcPts val="600"/>
              </a:spcBef>
              <a:spcAft>
                <a:spcPts val="600"/>
              </a:spcAft>
              <a:buFont typeface="Wingdings 3" pitchFamily="18" charset="2"/>
              <a:buNone/>
            </a:pPr>
            <a:r>
              <a:rPr lang="en-US" sz="1600" smtClean="0"/>
              <a:t>To conceal these diversions Dameron continued monthly payments on mortgages which should have been paid off, and he routinely issued title policies to new owners and lenders as if the old mortgages were released.</a:t>
            </a:r>
          </a:p>
          <a:p>
            <a:pPr marL="0" indent="0">
              <a:spcBef>
                <a:spcPts val="600"/>
              </a:spcBef>
              <a:spcAft>
                <a:spcPts val="600"/>
              </a:spcAft>
              <a:buFont typeface="Wingdings 3" pitchFamily="18" charset="2"/>
              <a:buNone/>
            </a:pPr>
            <a:r>
              <a:rPr lang="en-US" sz="1600" smtClean="0"/>
              <a:t>Obviously, this sort of thing can get out of hand.  Every month Dameron had to take more and more money to keep things quiet.</a:t>
            </a:r>
          </a:p>
          <a:p>
            <a:pPr marL="0" indent="0">
              <a:spcBef>
                <a:spcPts val="600"/>
              </a:spcBef>
              <a:spcAft>
                <a:spcPts val="600"/>
              </a:spcAft>
              <a:buFont typeface="Wingdings 3" pitchFamily="18" charset="2"/>
              <a:buNone/>
            </a:pPr>
            <a:r>
              <a:rPr lang="en-US" sz="1600" smtClean="0"/>
              <a:t>But that wasn’t what stopped him.</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Breach of Trust</a:t>
            </a:r>
            <a:br>
              <a:rPr lang="en-US" sz="3600" dirty="0" smtClean="0"/>
            </a:br>
            <a:r>
              <a:rPr lang="en-US" sz="2700" i="1" dirty="0" smtClean="0"/>
              <a:t>Alexandria, VA</a:t>
            </a:r>
            <a:endParaRPr lang="en-US" sz="2700" i="1" dirty="0"/>
          </a:p>
        </p:txBody>
      </p:sp>
      <p:pic>
        <p:nvPicPr>
          <p:cNvPr id="53252"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5325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ADE4363-1220-43F4-B8F5-0F302A1DE5CD}" type="slidenum">
              <a:rPr lang="en-US" smtClean="0"/>
              <a:pPr/>
              <a:t>47</a:t>
            </a:fld>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Things started to unravel around January when lenders mailed IRS 1099 forms to Dameron’s clients, showing their mortgage interest payments for the past year.  Several clients were surprised at the numbers on their 1099’s.  They investigated and wrote letters to the State Bar.  Dameron was caught.</a:t>
            </a:r>
          </a:p>
          <a:p>
            <a:pPr marL="0" indent="0">
              <a:spcBef>
                <a:spcPts val="600"/>
              </a:spcBef>
              <a:spcAft>
                <a:spcPts val="600"/>
              </a:spcAft>
              <a:buFont typeface="Wingdings 3" pitchFamily="18" charset="2"/>
              <a:buNone/>
            </a:pPr>
            <a:r>
              <a:rPr lang="en-US" sz="1600" smtClean="0"/>
              <a:t>He was arrested and pleaded guilty to federal charges of bank years.  His seven-month spree saw misappropriations totaling about $4 million.</a:t>
            </a:r>
          </a:p>
          <a:p>
            <a:pPr marL="0" indent="0">
              <a:spcBef>
                <a:spcPts val="600"/>
              </a:spcBef>
              <a:spcAft>
                <a:spcPts val="600"/>
              </a:spcAft>
              <a:buFont typeface="Wingdings 3" pitchFamily="18" charset="2"/>
              <a:buNone/>
            </a:pPr>
            <a:r>
              <a:rPr lang="en-US" sz="1600" smtClean="0"/>
              <a:t>With Dameron in the pokey, mortgage payments stopped and lenders began to foreclose.  In all, 24 homeowners made claims under First American policies or commitments, and the Company paid a total of $2,564,304 to clear up their titles.  The Company also paid accounting and legal expenses of $491,296.</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Breach of Trust</a:t>
            </a:r>
            <a:br>
              <a:rPr lang="en-US" sz="3600" dirty="0" smtClean="0"/>
            </a:br>
            <a:r>
              <a:rPr lang="en-US" sz="2700" i="1" dirty="0" smtClean="0"/>
              <a:t>Continued</a:t>
            </a:r>
            <a:endParaRPr lang="en-US" sz="2700" i="1" dirty="0"/>
          </a:p>
        </p:txBody>
      </p:sp>
      <p:pic>
        <p:nvPicPr>
          <p:cNvPr id="54276"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5427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C6C54A-E008-495D-A4B8-B48432F4D54D}" type="slidenum">
              <a:rPr lang="en-US" smtClean="0"/>
              <a:pPr/>
              <a:t>48</a:t>
            </a:fld>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First American offers title insurance through thousands of independent company and attorney agents throughout the United States.  The Company’s goal is to affiliate only with the most competent and ethical agents in the business.  And, First American has a large staff of agency representatives trained to do field audits and spot problems and help agents avoid trouble.</a:t>
            </a:r>
          </a:p>
          <a:p>
            <a:pPr marL="0" indent="0">
              <a:spcBef>
                <a:spcPts val="600"/>
              </a:spcBef>
              <a:spcAft>
                <a:spcPts val="600"/>
              </a:spcAft>
              <a:buFont typeface="Wingdings 3" pitchFamily="18" charset="2"/>
              <a:buNone/>
            </a:pPr>
            <a:r>
              <a:rPr lang="en-US" sz="1600" smtClean="0"/>
              <a:t>But occasionally an agent can go wrong.  When it happens, the homeowner’s best protection is an owner’s policy of title insurance.</a:t>
            </a:r>
          </a:p>
        </p:txBody>
      </p:sp>
      <p:sp>
        <p:nvSpPr>
          <p:cNvPr id="6" name="Title 5"/>
          <p:cNvSpPr>
            <a:spLocks noGrp="1"/>
          </p:cNvSpPr>
          <p:nvPr>
            <p:ph type="title"/>
          </p:nvPr>
        </p:nvSpPr>
        <p:spPr>
          <a:xfrm>
            <a:off x="533400" y="152400"/>
            <a:ext cx="8229600" cy="762000"/>
          </a:xfrm>
        </p:spPr>
        <p:txBody>
          <a:bodyPr>
            <a:normAutofit fontScale="90000"/>
          </a:bodyPr>
          <a:lstStyle/>
          <a:p>
            <a:pPr>
              <a:defRPr/>
            </a:pPr>
            <a:r>
              <a:rPr lang="en-US" sz="3600" dirty="0" smtClean="0"/>
              <a:t>Breach of Trust</a:t>
            </a:r>
            <a:br>
              <a:rPr lang="en-US" sz="3600" dirty="0" smtClean="0"/>
            </a:br>
            <a:r>
              <a:rPr lang="en-US" sz="2700" i="1" dirty="0" smtClean="0"/>
              <a:t>Moral</a:t>
            </a:r>
            <a:endParaRPr lang="en-US" sz="2700" i="1" dirty="0"/>
          </a:p>
        </p:txBody>
      </p:sp>
      <p:sp>
        <p:nvSpPr>
          <p:cNvPr id="5530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B92E05F-1117-464B-891C-37EDC3B14AF0}" type="slidenum">
              <a:rPr lang="en-US" smtClean="0"/>
              <a:pPr/>
              <a:t>49</a:t>
            </a:fld>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Industry Direct Premiums Written</a:t>
            </a:r>
            <a:endParaRPr lang="en-US" dirty="0"/>
          </a:p>
        </p:txBody>
      </p:sp>
      <p:graphicFrame>
        <p:nvGraphicFramePr>
          <p:cNvPr id="4" name="Table 3"/>
          <p:cNvGraphicFramePr>
            <a:graphicFrameLocks noGrp="1"/>
          </p:cNvGraphicFramePr>
          <p:nvPr/>
        </p:nvGraphicFramePr>
        <p:xfrm>
          <a:off x="609600" y="1524000"/>
          <a:ext cx="7924802" cy="4038600"/>
        </p:xfrm>
        <a:graphic>
          <a:graphicData uri="http://schemas.openxmlformats.org/drawingml/2006/table">
            <a:tbl>
              <a:tblPr/>
              <a:tblGrid>
                <a:gridCol w="3810000"/>
                <a:gridCol w="1295400"/>
                <a:gridCol w="1447800"/>
                <a:gridCol w="1371602"/>
              </a:tblGrid>
              <a:tr h="269240">
                <a:tc gridSpan="4">
                  <a:txBody>
                    <a:bodyPr/>
                    <a:lstStyle/>
                    <a:p>
                      <a:pPr algn="ctr" fontAlgn="b"/>
                      <a:r>
                        <a:rPr lang="en-US" sz="1600" b="1" i="0" u="none" strike="noStrike" dirty="0">
                          <a:solidFill>
                            <a:srgbClr val="000000"/>
                          </a:solidFill>
                          <a:latin typeface="Calibri"/>
                        </a:rPr>
                        <a:t>Countywide</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69240">
                <a:tc gridSpan="4">
                  <a:txBody>
                    <a:bodyPr/>
                    <a:lstStyle/>
                    <a:p>
                      <a:pPr algn="ctr" fontAlgn="b"/>
                      <a:r>
                        <a:rPr lang="en-US" sz="1600" b="1" i="0" u="none" strike="noStrike" dirty="0">
                          <a:solidFill>
                            <a:srgbClr val="000000"/>
                          </a:solidFill>
                          <a:latin typeface="Calibri"/>
                        </a:rPr>
                        <a:t>Figures in Thousands</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69240">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r>
              <a:tr h="269240">
                <a:tc>
                  <a:txBody>
                    <a:bodyPr/>
                    <a:lstStyle/>
                    <a:p>
                      <a:pPr algn="ctr" fontAlgn="b"/>
                      <a:r>
                        <a:rPr lang="en-US" sz="1600" b="0" i="0" u="sng" strike="noStrike">
                          <a:solidFill>
                            <a:srgbClr val="000000"/>
                          </a:solidFill>
                          <a:latin typeface="Calibri"/>
                        </a:rPr>
                        <a:t>Line of Business</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2010</a:t>
                      </a:r>
                    </a:p>
                  </a:txBody>
                  <a:tcPr marL="7937" marR="7937" marT="7937" marB="0" anchor="b">
                    <a:lnL>
                      <a:noFill/>
                    </a:lnL>
                    <a:lnR>
                      <a:noFill/>
                    </a:lnR>
                    <a:lnT>
                      <a:noFill/>
                    </a:lnT>
                    <a:lnB>
                      <a:noFill/>
                    </a:lnB>
                  </a:tcPr>
                </a:tc>
                <a:tc>
                  <a:txBody>
                    <a:bodyPr/>
                    <a:lstStyle/>
                    <a:p>
                      <a:pPr algn="ctr" fontAlgn="b"/>
                      <a:r>
                        <a:rPr lang="en-US" sz="1600" b="0" i="0" u="sng" strike="noStrike" dirty="0">
                          <a:solidFill>
                            <a:srgbClr val="000000"/>
                          </a:solidFill>
                          <a:latin typeface="Calibri"/>
                        </a:rPr>
                        <a:t>2009</a:t>
                      </a:r>
                    </a:p>
                  </a:txBody>
                  <a:tcPr marL="7937" marR="7937" marT="7937" marB="0" anchor="b">
                    <a:lnL>
                      <a:noFill/>
                    </a:lnL>
                    <a:lnR>
                      <a:noFill/>
                    </a:lnR>
                    <a:lnT>
                      <a:noFill/>
                    </a:lnT>
                    <a:lnB>
                      <a:noFill/>
                    </a:lnB>
                  </a:tcPr>
                </a:tc>
                <a:tc>
                  <a:txBody>
                    <a:bodyPr/>
                    <a:lstStyle/>
                    <a:p>
                      <a:pPr algn="ctr" fontAlgn="b"/>
                      <a:r>
                        <a:rPr lang="en-US" sz="1600" b="0" i="0" u="sng" strike="noStrike" dirty="0">
                          <a:solidFill>
                            <a:srgbClr val="000000"/>
                          </a:solidFill>
                          <a:latin typeface="Calibri"/>
                        </a:rPr>
                        <a:t>2008</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Homeowners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69,638,523</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66,385,766</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63,651,108</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Commercial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32,559,751</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33,244,773</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34,114,933</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Medical professional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10,500,021</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10,667,334</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11,034,204</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Workers' compensation</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35,725,815</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36,668,038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41,334,348</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Other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44,168,691</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44,694,077</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47,911,214</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Private passenger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99,400,293</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96,453,656</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95,210,270</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Commercial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17,970,901</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18,381,404</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19,985,218</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Private passenger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64,572,437</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64,822,736</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65,932,643</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Commercial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5,270,451</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5,632,320</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6,377,015</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All other lines of business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82,104,360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83,966,086</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89,368,900</a:t>
                      </a:r>
                    </a:p>
                  </a:txBody>
                  <a:tcPr marL="7937" marR="7937" marT="7937" marB="0" anchor="b">
                    <a:lnL>
                      <a:noFill/>
                    </a:lnL>
                    <a:lnR>
                      <a:noFill/>
                    </a:lnR>
                    <a:lnT>
                      <a:noFill/>
                    </a:lnT>
                    <a:lnB>
                      <a:noFill/>
                    </a:lnB>
                  </a:tcPr>
                </a:tc>
              </a:tr>
              <a:tr h="269240">
                <a:tc>
                  <a:txBody>
                    <a:bodyPr/>
                    <a:lstStyle/>
                    <a:p>
                      <a:pPr algn="l" fontAlgn="b"/>
                      <a:r>
                        <a:rPr lang="en-US" sz="1600" b="0" i="0" u="none" strike="noStrike">
                          <a:solidFill>
                            <a:srgbClr val="000000"/>
                          </a:solidFill>
                          <a:latin typeface="Calibri"/>
                        </a:rPr>
                        <a:t>Total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461,911,243</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460,916,189</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474,919,853</a:t>
                      </a:r>
                    </a:p>
                  </a:txBody>
                  <a:tcPr marL="7937" marR="7937" marT="7937" marB="0" anchor="b">
                    <a:lnL>
                      <a:noFill/>
                    </a:lnL>
                    <a:lnR>
                      <a:noFill/>
                    </a:lnR>
                    <a:lnT>
                      <a:noFill/>
                    </a:lnT>
                    <a:lnB>
                      <a:noFill/>
                    </a:lnB>
                  </a:tcPr>
                </a:tc>
              </a:tr>
            </a:tbl>
          </a:graphicData>
        </a:graphic>
      </p:graphicFrame>
      <p:sp>
        <p:nvSpPr>
          <p:cNvPr id="1029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808350C-4178-4CF2-8742-B1DC278B980F}" type="slidenum">
              <a:rPr lang="en-US" smtClean="0"/>
              <a:pPr/>
              <a:t>5</a:t>
            </a:fld>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When First American handled the sale of this property, insuring a new owner and lender, there were clues that something was wrong.</a:t>
            </a:r>
          </a:p>
          <a:p>
            <a:pPr marL="0" indent="0">
              <a:spcBef>
                <a:spcPts val="600"/>
              </a:spcBef>
              <a:spcAft>
                <a:spcPts val="600"/>
              </a:spcAft>
              <a:buFont typeface="Wingdings 3" pitchFamily="18" charset="2"/>
              <a:buNone/>
            </a:pPr>
            <a:r>
              <a:rPr lang="en-US" sz="1600" smtClean="0"/>
              <a:t>First, the sale was for a bargain price and to be “confidential” so not to upset the tenants in six rentals on the property.</a:t>
            </a:r>
          </a:p>
          <a:p>
            <a:pPr marL="0" indent="0">
              <a:spcBef>
                <a:spcPts val="600"/>
              </a:spcBef>
              <a:spcAft>
                <a:spcPts val="600"/>
              </a:spcAft>
              <a:buFont typeface="Wingdings 3" pitchFamily="18" charset="2"/>
              <a:buNone/>
            </a:pPr>
            <a:r>
              <a:rPr lang="en-US" sz="1600" smtClean="0"/>
              <a:t>Second, in checking public records, the examiner encountered an eleven year-old probate opened for a decedent whose name was identical to the name of our seller, Anna “X.” Even though the name was uncommon, the examiner disregarded the probate – and didn’t bother to review the courthouse file – assuming it was a “coincidence.”</a:t>
            </a:r>
          </a:p>
          <a:p>
            <a:pPr marL="0" indent="0">
              <a:spcBef>
                <a:spcPts val="600"/>
              </a:spcBef>
              <a:spcAft>
                <a:spcPts val="600"/>
              </a:spcAft>
              <a:buFont typeface="Wingdings 3" pitchFamily="18" charset="2"/>
              <a:buNone/>
            </a:pPr>
            <a:r>
              <a:rPr lang="en-US" sz="1600" smtClean="0"/>
              <a:t>Third, when our seller appeared to sign the deed she had no identification in the name of Anna X.  Instead, her driver’s license bore the name “Patricia Anna McGinnis.”  She explained that since acquiring the property seventeen years earlier she went through a divorce and changed her name.  The escrow officer believer her, and notarized the deed signed by Patricia as “Anna X.”</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Masquerade</a:t>
            </a:r>
            <a:br>
              <a:rPr lang="en-US" sz="3600" dirty="0" smtClean="0"/>
            </a:br>
            <a:r>
              <a:rPr lang="en-US" sz="2700" i="1" dirty="0" smtClean="0"/>
              <a:t>Phoenix, AZ</a:t>
            </a:r>
            <a:endParaRPr lang="en-US" sz="2700" i="1" dirty="0"/>
          </a:p>
        </p:txBody>
      </p:sp>
      <p:pic>
        <p:nvPicPr>
          <p:cNvPr id="56324"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5632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0765695-62BA-4EE0-B91C-C1CE9477C157}" type="slidenum">
              <a:rPr lang="en-US" smtClean="0"/>
              <a:pPr/>
              <a:t>50</a:t>
            </a:fld>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152400" y="1143000"/>
            <a:ext cx="8763000" cy="4678363"/>
          </a:xfrm>
        </p:spPr>
        <p:txBody>
          <a:bodyPr/>
          <a:lstStyle/>
          <a:p>
            <a:pPr marL="0" indent="0">
              <a:spcBef>
                <a:spcPts val="600"/>
              </a:spcBef>
              <a:spcAft>
                <a:spcPts val="600"/>
              </a:spcAft>
              <a:buFont typeface="Wingdings 3" pitchFamily="18" charset="2"/>
              <a:buNone/>
            </a:pPr>
            <a:r>
              <a:rPr lang="en-US" sz="1600" smtClean="0"/>
              <a:t>When the insured owner tried to take possession of the property, he was turned away by the angry son of Anna X, who claimed to be the true owner under his mother’s will,  which was still in probate.</a:t>
            </a:r>
          </a:p>
          <a:p>
            <a:pPr marL="0" indent="0">
              <a:spcBef>
                <a:spcPts val="600"/>
              </a:spcBef>
              <a:spcAft>
                <a:spcPts val="600"/>
              </a:spcAft>
              <a:buFont typeface="Wingdings 3" pitchFamily="18" charset="2"/>
              <a:buNone/>
            </a:pPr>
            <a:r>
              <a:rPr lang="en-US" sz="1600" smtClean="0"/>
              <a:t>Then the escrow officer mailed her a check for sale proceeds of $90,448, payable to Dean Witter, “Credit of:  Patricia Anna McGinnis.”</a:t>
            </a:r>
          </a:p>
          <a:p>
            <a:pPr marL="0" indent="0">
              <a:spcBef>
                <a:spcPts val="600"/>
              </a:spcBef>
              <a:spcAft>
                <a:spcPts val="600"/>
              </a:spcAft>
              <a:buFont typeface="Wingdings 3" pitchFamily="18" charset="2"/>
              <a:buNone/>
            </a:pPr>
            <a:r>
              <a:rPr lang="en-US" sz="1600" smtClean="0"/>
              <a:t>It turned out the real Anna X had died twelve years earlier, leaving the property to her son.  However, Anna must have been concerned about the son’s management of his finances, for she directed by her will that the property be held in trust, for his benefit, until he reached the age of 45, at which time it would be transferred to his name.  This is called a “Spendthrift Trust.”  The son was now 44.</a:t>
            </a:r>
          </a:p>
          <a:p>
            <a:pPr marL="0" indent="0">
              <a:spcBef>
                <a:spcPts val="600"/>
              </a:spcBef>
              <a:spcAft>
                <a:spcPts val="600"/>
              </a:spcAft>
              <a:buFont typeface="Wingdings 3" pitchFamily="18" charset="2"/>
              <a:buNone/>
            </a:pPr>
            <a:r>
              <a:rPr lang="en-US" sz="1600" smtClean="0"/>
              <a:t>So, the “seller” was an impostor.  First American paid the loan policy amount of $150,000, which was slightly greater than the purchase price, and hired a private investigator to find the impostor.</a:t>
            </a:r>
          </a:p>
          <a:p>
            <a:pPr marL="0" indent="0">
              <a:spcBef>
                <a:spcPts val="600"/>
              </a:spcBef>
              <a:spcAft>
                <a:spcPts val="600"/>
              </a:spcAft>
              <a:buFont typeface="Wingdings 3" pitchFamily="18" charset="2"/>
              <a:buNone/>
            </a:pPr>
            <a:r>
              <a:rPr lang="en-US" sz="1600" smtClean="0"/>
              <a:t>The investigator concluded that the impostor was the son’s ex-wife, whom he had divorced around the time his mother died.  Her trail led to Port Isabel, Texas, where she was last seen driving a champagne-colored Cadillac.</a:t>
            </a:r>
          </a:p>
        </p:txBody>
      </p:sp>
      <p:sp>
        <p:nvSpPr>
          <p:cNvPr id="6" name="Title 5"/>
          <p:cNvSpPr>
            <a:spLocks noGrp="1"/>
          </p:cNvSpPr>
          <p:nvPr>
            <p:ph type="title"/>
          </p:nvPr>
        </p:nvSpPr>
        <p:spPr>
          <a:xfrm>
            <a:off x="457200" y="152400"/>
            <a:ext cx="8229600" cy="762000"/>
          </a:xfrm>
        </p:spPr>
        <p:txBody>
          <a:bodyPr>
            <a:normAutofit fontScale="90000"/>
          </a:bodyPr>
          <a:lstStyle/>
          <a:p>
            <a:pPr>
              <a:defRPr/>
            </a:pPr>
            <a:r>
              <a:rPr lang="en-US" sz="3600" dirty="0" smtClean="0"/>
              <a:t>Masquerade</a:t>
            </a:r>
            <a:br>
              <a:rPr lang="en-US" sz="3600" dirty="0" smtClean="0"/>
            </a:br>
            <a:r>
              <a:rPr lang="en-US" sz="2700" i="1" dirty="0" smtClean="0"/>
              <a:t>Continued</a:t>
            </a:r>
            <a:endParaRPr lang="en-US" sz="2700" i="1" dirty="0"/>
          </a:p>
        </p:txBody>
      </p:sp>
      <p:pic>
        <p:nvPicPr>
          <p:cNvPr id="57348"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5734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8E0E309-F400-462F-A65A-EE144BED9C82}" type="slidenum">
              <a:rPr lang="en-US" smtClean="0"/>
              <a:pPr/>
              <a:t>51</a:t>
            </a:fld>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Obviously, anyone knowing of all these clues would have checked the probate file, and prevented the forgery.  But the escrow officer didn’t talk to the examiner about the identification issue, and the examiner didn’t talk to the escrow officer about the probate – so no one put the pieces together.</a:t>
            </a:r>
          </a:p>
        </p:txBody>
      </p:sp>
      <p:sp>
        <p:nvSpPr>
          <p:cNvPr id="6" name="Title 5"/>
          <p:cNvSpPr>
            <a:spLocks noGrp="1"/>
          </p:cNvSpPr>
          <p:nvPr>
            <p:ph type="title"/>
          </p:nvPr>
        </p:nvSpPr>
        <p:spPr>
          <a:xfrm>
            <a:off x="457200" y="152400"/>
            <a:ext cx="8229600" cy="762000"/>
          </a:xfrm>
        </p:spPr>
        <p:txBody>
          <a:bodyPr>
            <a:normAutofit fontScale="90000"/>
          </a:bodyPr>
          <a:lstStyle/>
          <a:p>
            <a:pPr>
              <a:defRPr/>
            </a:pPr>
            <a:r>
              <a:rPr lang="en-US" sz="3600" dirty="0" smtClean="0"/>
              <a:t>Masquerade</a:t>
            </a:r>
            <a:br>
              <a:rPr lang="en-US" sz="3600" dirty="0" smtClean="0"/>
            </a:br>
            <a:r>
              <a:rPr lang="en-US" sz="2700" i="1" dirty="0" smtClean="0"/>
              <a:t>Moral</a:t>
            </a:r>
            <a:endParaRPr lang="en-US" sz="2700" i="1" dirty="0"/>
          </a:p>
        </p:txBody>
      </p:sp>
      <p:sp>
        <p:nvSpPr>
          <p:cNvPr id="5837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8C1A693-356B-4769-B5D1-2D35FE6CD8C7}" type="slidenum">
              <a:rPr lang="en-US" smtClean="0"/>
              <a:pPr/>
              <a:t>52</a:t>
            </a:fld>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228600" y="1066800"/>
            <a:ext cx="8610600" cy="4602163"/>
          </a:xfrm>
        </p:spPr>
        <p:txBody>
          <a:bodyPr/>
          <a:lstStyle/>
          <a:p>
            <a:pPr marL="0" indent="0">
              <a:spcBef>
                <a:spcPts val="600"/>
              </a:spcBef>
              <a:spcAft>
                <a:spcPts val="600"/>
              </a:spcAft>
              <a:buFont typeface="Wingdings 3" pitchFamily="18" charset="2"/>
              <a:buNone/>
            </a:pPr>
            <a:r>
              <a:rPr lang="en-US" sz="1600" smtClean="0"/>
              <a:t>A power of attorney is a legal document by which a person, “the grantor”, authorizes another, the “attorney-in-fact”, to make decisions or contract for the grantor.</a:t>
            </a:r>
          </a:p>
          <a:p>
            <a:pPr marL="0" indent="0">
              <a:spcBef>
                <a:spcPts val="600"/>
              </a:spcBef>
              <a:spcAft>
                <a:spcPts val="600"/>
              </a:spcAft>
              <a:buFont typeface="Wingdings 3" pitchFamily="18" charset="2"/>
              <a:buNone/>
            </a:pPr>
            <a:r>
              <a:rPr lang="en-US" sz="1600" smtClean="0"/>
              <a:t>This home is a suburb of Washington, D.C. was owned by a mother and daughter who were Korean citizens living in Japan.  The home was occupied by Sung-Joon, also known as “Alex”, a son and brother of the owners.</a:t>
            </a:r>
          </a:p>
          <a:p>
            <a:pPr marL="0" indent="0">
              <a:spcBef>
                <a:spcPts val="600"/>
              </a:spcBef>
              <a:spcAft>
                <a:spcPts val="600"/>
              </a:spcAft>
              <a:buFont typeface="Wingdings 3" pitchFamily="18" charset="2"/>
              <a:buNone/>
            </a:pPr>
            <a:r>
              <a:rPr lang="en-US" sz="1600" smtClean="0"/>
              <a:t>When Alex’s business investments soured he arranged, through a mortgage broker, to borrow $40,000 secured by a third deed of trust against the home.</a:t>
            </a:r>
          </a:p>
          <a:p>
            <a:pPr marL="0" indent="0">
              <a:spcBef>
                <a:spcPts val="600"/>
              </a:spcBef>
              <a:spcAft>
                <a:spcPts val="600"/>
              </a:spcAft>
              <a:buFont typeface="Wingdings 3" pitchFamily="18" charset="2"/>
              <a:buNone/>
            </a:pPr>
            <a:r>
              <a:rPr lang="en-US" sz="1600" smtClean="0"/>
              <a:t>To enable himself to sign loan documents without his mother or sister’s knowledge, Alex forged powers of attorney containing their falsified signatures making him their attorney-in-fact.  He next signed a deed from his mother and sister into his mother, sister and himself (relying on the forged powers of attorney) – and then signed the $40,000 deed of trust on behalf of his mother and sister (again relying on the forged powers of attorney) as well as himself.</a:t>
            </a:r>
          </a:p>
          <a:p>
            <a:pPr marL="0" indent="0">
              <a:spcBef>
                <a:spcPts val="600"/>
              </a:spcBef>
              <a:spcAft>
                <a:spcPts val="600"/>
              </a:spcAft>
              <a:buFont typeface="Wingdings 3" pitchFamily="18" charset="2"/>
              <a:buNone/>
            </a:pPr>
            <a:r>
              <a:rPr lang="en-US" sz="1600" smtClean="0"/>
              <a:t>All of this paperwork must have looked pretty impressive, but in truth it wasn’t worth the price of postage to mail it across the street.</a:t>
            </a:r>
          </a:p>
        </p:txBody>
      </p:sp>
      <p:sp>
        <p:nvSpPr>
          <p:cNvPr id="6" name="Title 5"/>
          <p:cNvSpPr>
            <a:spLocks noGrp="1"/>
          </p:cNvSpPr>
          <p:nvPr>
            <p:ph type="title"/>
          </p:nvPr>
        </p:nvSpPr>
        <p:spPr>
          <a:xfrm>
            <a:off x="457200" y="152400"/>
            <a:ext cx="8229600" cy="762000"/>
          </a:xfrm>
        </p:spPr>
        <p:txBody>
          <a:bodyPr>
            <a:normAutofit fontScale="90000"/>
          </a:bodyPr>
          <a:lstStyle/>
          <a:p>
            <a:pPr>
              <a:defRPr/>
            </a:pPr>
            <a:r>
              <a:rPr lang="en-US" sz="3600" dirty="0" smtClean="0"/>
              <a:t>Power of Attorney</a:t>
            </a:r>
            <a:br>
              <a:rPr lang="en-US" sz="3600" dirty="0" smtClean="0"/>
            </a:br>
            <a:r>
              <a:rPr lang="en-US" sz="2700" i="1" dirty="0" smtClean="0"/>
              <a:t>McLean, VA</a:t>
            </a:r>
            <a:endParaRPr lang="en-US" sz="2700" i="1" dirty="0"/>
          </a:p>
        </p:txBody>
      </p:sp>
      <p:pic>
        <p:nvPicPr>
          <p:cNvPr id="59396"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5939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0D0E9A-C172-456D-B320-5465F8706497}" type="slidenum">
              <a:rPr lang="en-US" smtClean="0"/>
              <a:pPr/>
              <a:t>53</a:t>
            </a:fld>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The $40,000 deed of trust was insured by an agent of First American.  Apparently the agent was satisfied with the explanation that powers of attorney were used because Alex’s co-owners were in Japan.</a:t>
            </a:r>
          </a:p>
          <a:p>
            <a:pPr marL="0" indent="0">
              <a:spcBef>
                <a:spcPts val="600"/>
              </a:spcBef>
              <a:spcAft>
                <a:spcPts val="600"/>
              </a:spcAft>
              <a:buFont typeface="Wingdings 3" pitchFamily="18" charset="2"/>
              <a:buNone/>
            </a:pPr>
            <a:r>
              <a:rPr lang="en-US" sz="1600" smtClean="0"/>
              <a:t>When the loan fell delinquent, the lender got a letter from an attorney for the mother and sister claiming the insured deed of trust was a fraud.</a:t>
            </a:r>
          </a:p>
          <a:p>
            <a:pPr marL="0" indent="0">
              <a:spcBef>
                <a:spcPts val="600"/>
              </a:spcBef>
              <a:spcAft>
                <a:spcPts val="600"/>
              </a:spcAft>
              <a:buFont typeface="Wingdings 3" pitchFamily="18" charset="2"/>
              <a:buNone/>
            </a:pPr>
            <a:r>
              <a:rPr lang="en-US" sz="1600" smtClean="0"/>
              <a:t>First American hired lawyers to investigate – and the forgeries were confirmed.  The Company paid its insured lender $40,000, and incurred legal expenses topping $17,000.</a:t>
            </a:r>
          </a:p>
          <a:p>
            <a:pPr marL="0" indent="0">
              <a:spcBef>
                <a:spcPts val="600"/>
              </a:spcBef>
              <a:spcAft>
                <a:spcPts val="600"/>
              </a:spcAft>
              <a:buFont typeface="Wingdings 3" pitchFamily="18" charset="2"/>
              <a:buNone/>
            </a:pPr>
            <a:r>
              <a:rPr lang="en-US" sz="1600" smtClean="0"/>
              <a:t>Meanwhile, Alex was arrested and he named an accomplice.  The two of them faced criminal charges, with Alex looking at deportation in the bargain.</a:t>
            </a:r>
          </a:p>
          <a:p>
            <a:pPr marL="0" indent="0">
              <a:spcBef>
                <a:spcPts val="600"/>
              </a:spcBef>
              <a:spcAft>
                <a:spcPts val="600"/>
              </a:spcAft>
              <a:buFont typeface="Wingdings 3" pitchFamily="18" charset="2"/>
              <a:buNone/>
            </a:pPr>
            <a:r>
              <a:rPr lang="en-US" sz="1600" smtClean="0"/>
              <a:t>First American was not the biggest loser here.  It turned out there was a second deed of trust, for $239,000, made using the same scheme.  A different lender, perhaps insured by some other title company, faced that loss.</a:t>
            </a:r>
          </a:p>
        </p:txBody>
      </p:sp>
      <p:sp>
        <p:nvSpPr>
          <p:cNvPr id="6" name="Title 5"/>
          <p:cNvSpPr>
            <a:spLocks noGrp="1"/>
          </p:cNvSpPr>
          <p:nvPr>
            <p:ph type="title"/>
          </p:nvPr>
        </p:nvSpPr>
        <p:spPr>
          <a:xfrm>
            <a:off x="457200" y="304800"/>
            <a:ext cx="8229600" cy="762000"/>
          </a:xfrm>
        </p:spPr>
        <p:txBody>
          <a:bodyPr>
            <a:normAutofit fontScale="90000"/>
          </a:bodyPr>
          <a:lstStyle/>
          <a:p>
            <a:pPr>
              <a:defRPr/>
            </a:pPr>
            <a:r>
              <a:rPr lang="en-US" sz="3600" dirty="0" smtClean="0"/>
              <a:t>Power of Attorney</a:t>
            </a:r>
            <a:br>
              <a:rPr lang="en-US" sz="3600" dirty="0" smtClean="0"/>
            </a:br>
            <a:r>
              <a:rPr lang="en-US" sz="2700" i="1" dirty="0" smtClean="0"/>
              <a:t>Continued</a:t>
            </a:r>
            <a:endParaRPr lang="en-US" sz="2700" i="1" dirty="0"/>
          </a:p>
        </p:txBody>
      </p:sp>
      <p:pic>
        <p:nvPicPr>
          <p:cNvPr id="60420"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6042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3C92A83-15BA-47DC-B517-EF59CBCD5140}" type="slidenum">
              <a:rPr lang="en-US" smtClean="0"/>
              <a:pPr/>
              <a:t>54</a:t>
            </a:fld>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457200" y="1219200"/>
            <a:ext cx="8229600" cy="4525963"/>
          </a:xfrm>
        </p:spPr>
        <p:txBody>
          <a:bodyPr/>
          <a:lstStyle/>
          <a:p>
            <a:pPr marL="0" indent="0">
              <a:spcBef>
                <a:spcPts val="600"/>
              </a:spcBef>
              <a:spcAft>
                <a:spcPts val="600"/>
              </a:spcAft>
              <a:buFont typeface="Wingdings 3" pitchFamily="18" charset="2"/>
              <a:buNone/>
            </a:pPr>
            <a:r>
              <a:rPr lang="en-US" sz="1600" smtClean="0"/>
              <a:t>Lots of lessons here:</a:t>
            </a:r>
          </a:p>
          <a:p>
            <a:pPr marL="0" indent="0">
              <a:spcBef>
                <a:spcPts val="600"/>
              </a:spcBef>
              <a:spcAft>
                <a:spcPts val="600"/>
              </a:spcAft>
              <a:buFont typeface="Wingdings 3" pitchFamily="18" charset="2"/>
              <a:buNone/>
            </a:pPr>
            <a:r>
              <a:rPr lang="en-US" sz="1600" smtClean="0"/>
              <a:t>First, title examiners are cautioned against relying too heavily on power of attorney where the attorney-in-fact is benefitted by use of the power.  It’s a built-in conflict of interest.  It should cause the examiner to give the transaction careful scrutiny.</a:t>
            </a:r>
          </a:p>
          <a:p>
            <a:pPr marL="0" indent="0">
              <a:spcBef>
                <a:spcPts val="600"/>
              </a:spcBef>
              <a:spcAft>
                <a:spcPts val="600"/>
              </a:spcAft>
              <a:buFont typeface="Wingdings 3" pitchFamily="18" charset="2"/>
              <a:buNone/>
            </a:pPr>
            <a:r>
              <a:rPr lang="en-US" sz="1600" smtClean="0"/>
              <a:t>Second, an examiner should always want to know why a power of attorney is being used.  Why is the grantor unavailable?  If the grantor is in another state or a foreign country, it may be better to have documents signed there and notarized by an out-of-state notary or at a U.S. Embassy.</a:t>
            </a:r>
          </a:p>
          <a:p>
            <a:pPr marL="0" indent="0">
              <a:spcBef>
                <a:spcPts val="600"/>
              </a:spcBef>
              <a:spcAft>
                <a:spcPts val="600"/>
              </a:spcAft>
              <a:buFont typeface="Wingdings 3" pitchFamily="18" charset="2"/>
              <a:buNone/>
            </a:pPr>
            <a:r>
              <a:rPr lang="en-US" sz="1600" smtClean="0"/>
              <a:t>Third, if the reason given for the power of attorney is that the grantor is sick or incapacitated, the examiner should look to see whether the power of attorney is of the “durable” type – that is, whether it authorizes the attorney-in-fact to act while the grantor is incapacitated. And, the examiner should also be satisfied the grantor was mentally competent at the time the power was signed.</a:t>
            </a:r>
          </a:p>
          <a:p>
            <a:pPr marL="0" indent="0">
              <a:spcBef>
                <a:spcPts val="600"/>
              </a:spcBef>
              <a:spcAft>
                <a:spcPts val="600"/>
              </a:spcAft>
              <a:buFont typeface="Wingdings 3" pitchFamily="18" charset="2"/>
              <a:buNone/>
            </a:pPr>
            <a:r>
              <a:rPr lang="en-US" sz="1600" smtClean="0"/>
              <a:t>Finally, if the grantor is deceased, a power of attorney shouldn’t be relied on.  Any real property in a grantor’s estate after death should pass through probate.</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Power of Attorney</a:t>
            </a:r>
            <a:br>
              <a:rPr lang="en-US" sz="3600" dirty="0" smtClean="0"/>
            </a:br>
            <a:r>
              <a:rPr lang="en-US" sz="2700" i="1" dirty="0" smtClean="0"/>
              <a:t>Moral</a:t>
            </a:r>
            <a:endParaRPr lang="en-US" sz="2700" i="1" dirty="0"/>
          </a:p>
        </p:txBody>
      </p:sp>
      <p:sp>
        <p:nvSpPr>
          <p:cNvPr id="6144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C293E34-59F9-45B8-BE87-2C65EBE558C3}" type="slidenum">
              <a:rPr lang="en-US" smtClean="0"/>
              <a:pPr/>
              <a:t>55</a:t>
            </a:fld>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297363"/>
          </a:xfrm>
        </p:spPr>
        <p:txBody>
          <a:bodyPr/>
          <a:lstStyle/>
          <a:p>
            <a:pPr algn="ctr">
              <a:spcBef>
                <a:spcPts val="60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rPr>
              <a:t>Holding the Bag</a:t>
            </a:r>
          </a:p>
          <a:p>
            <a:pPr algn="ctr">
              <a:spcBef>
                <a:spcPts val="60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An old credit line – rises again!</a:t>
            </a:r>
          </a:p>
          <a:p>
            <a:pPr algn="ctr">
              <a:spcBef>
                <a:spcPts val="60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rPr>
              <a:t>Switcheroo</a:t>
            </a:r>
          </a:p>
          <a:p>
            <a:pPr algn="ctr">
              <a:spcBef>
                <a:spcPts val="60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Paying off the wrong loan.</a:t>
            </a:r>
          </a:p>
          <a:p>
            <a:pPr algn="ctr">
              <a:spcBef>
                <a:spcPts val="60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rPr>
              <a:t>The Pirated Payoff</a:t>
            </a:r>
          </a:p>
          <a:p>
            <a:pPr algn="ctr">
              <a:spcBef>
                <a:spcPts val="60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When this home was refinanced the owner saw his ship come in.</a:t>
            </a:r>
          </a:p>
          <a:p>
            <a:pPr algn="ctr">
              <a:buFont typeface="Wingdings 3" pitchFamily="18" charset="2"/>
              <a:buNone/>
              <a:defRPr/>
            </a:pPr>
            <a:endParaRPr lang="en-US" sz="2000" dirty="0" smtClean="0">
              <a:effectLst>
                <a:outerShdw blurRad="38100" dist="38100" dir="2700000" algn="tl">
                  <a:srgbClr val="000000">
                    <a:alpha val="43137"/>
                  </a:srgbClr>
                </a:outerShdw>
              </a:effectLst>
              <a:latin typeface="+mj-lt"/>
            </a:endParaRPr>
          </a:p>
          <a:p>
            <a:pPr algn="ctr">
              <a:buFont typeface="Wingdings 3" pitchFamily="18" charset="2"/>
              <a:buNone/>
              <a:defRPr/>
            </a:pPr>
            <a:endParaRPr lang="en-US" sz="2400"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152400"/>
            <a:ext cx="8229600" cy="1143000"/>
          </a:xfrm>
        </p:spPr>
        <p:txBody>
          <a:bodyPr/>
          <a:lstStyle/>
          <a:p>
            <a:pPr>
              <a:defRPr/>
            </a:pPr>
            <a:r>
              <a:rPr lang="en-US" sz="3200" dirty="0" smtClean="0"/>
              <a:t>Escrow Closing Stories</a:t>
            </a:r>
            <a:endParaRPr lang="en-US" sz="3200" dirty="0"/>
          </a:p>
        </p:txBody>
      </p:sp>
      <p:sp>
        <p:nvSpPr>
          <p:cNvPr id="6246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CA82588-79FC-4B20-8BF9-AF63895F8606}" type="slidenum">
              <a:rPr lang="en-US" smtClean="0"/>
              <a:pPr/>
              <a:t>56</a:t>
            </a:fld>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When our title agent was asked to handle a purchase of this home, there was one mortgage to be paid off through closing.</a:t>
            </a:r>
          </a:p>
          <a:p>
            <a:pPr marL="0" indent="0">
              <a:spcBef>
                <a:spcPts val="600"/>
              </a:spcBef>
              <a:spcAft>
                <a:spcPts val="600"/>
              </a:spcAft>
              <a:buFont typeface="Wingdings 3" pitchFamily="18" charset="2"/>
              <a:buNone/>
            </a:pPr>
            <a:r>
              <a:rPr lang="en-US" sz="1600" smtClean="0"/>
              <a:t>The mortgage secured a bank line of credit, which the seller had mainly to finance his businesses.  The credit limit was $450,000.</a:t>
            </a:r>
          </a:p>
          <a:p>
            <a:pPr marL="0" indent="0">
              <a:spcBef>
                <a:spcPts val="600"/>
              </a:spcBef>
              <a:spcAft>
                <a:spcPts val="600"/>
              </a:spcAft>
              <a:buFont typeface="Wingdings 3" pitchFamily="18" charset="2"/>
              <a:buNone/>
            </a:pPr>
            <a:r>
              <a:rPr lang="en-US" sz="1600" smtClean="0"/>
              <a:t>Before closing, the seller went to the bank and told them he was selling his home, but wanted to keep his line of credit open and would provide substitute collateral.  The bank agreed, and the seller instructed the closing officer to disburse net sale proceeds of $414,987 to the bank.  The closing officer called the bank, getting verbal confirmation the bank would be releasing its mortgage.  The transaction closed, the payment was made to the bank and title policies were issued to the new owners and lender including coverage against the ‘old’ mortgage.</a:t>
            </a:r>
          </a:p>
        </p:txBody>
      </p:sp>
      <p:sp>
        <p:nvSpPr>
          <p:cNvPr id="6" name="Title 5"/>
          <p:cNvSpPr>
            <a:spLocks noGrp="1"/>
          </p:cNvSpPr>
          <p:nvPr>
            <p:ph type="title"/>
          </p:nvPr>
        </p:nvSpPr>
        <p:spPr>
          <a:xfrm>
            <a:off x="457200" y="304800"/>
            <a:ext cx="8229600" cy="762000"/>
          </a:xfrm>
        </p:spPr>
        <p:txBody>
          <a:bodyPr>
            <a:normAutofit fontScale="90000"/>
          </a:bodyPr>
          <a:lstStyle/>
          <a:p>
            <a:pPr>
              <a:defRPr/>
            </a:pPr>
            <a:r>
              <a:rPr lang="en-US" sz="3600" dirty="0" smtClean="0"/>
              <a:t>Holding the Bag</a:t>
            </a:r>
            <a:br>
              <a:rPr lang="en-US" sz="3600" dirty="0" smtClean="0"/>
            </a:br>
            <a:r>
              <a:rPr lang="en-US" sz="2700" i="1" dirty="0" smtClean="0"/>
              <a:t>Dublin, OH</a:t>
            </a:r>
            <a:endParaRPr lang="en-US" sz="2700" i="1" dirty="0"/>
          </a:p>
        </p:txBody>
      </p:sp>
      <p:pic>
        <p:nvPicPr>
          <p:cNvPr id="63492"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6349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2C4EC6E-83CE-4B30-B036-449E4BEFE79A}" type="slidenum">
              <a:rPr lang="en-US" smtClean="0"/>
              <a:pPr/>
              <a:t>57</a:t>
            </a:fld>
            <a:endParaRPr 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Two years later, when the new owners applied for a loan, they were told the old mortgage remained “open” – still affecting their home.  So they contacted our agent.</a:t>
            </a:r>
          </a:p>
          <a:p>
            <a:pPr marL="0" indent="0">
              <a:spcBef>
                <a:spcPts val="600"/>
              </a:spcBef>
              <a:spcAft>
                <a:spcPts val="600"/>
              </a:spcAft>
              <a:buFont typeface="Wingdings 3" pitchFamily="18" charset="2"/>
              <a:buNone/>
            </a:pPr>
            <a:r>
              <a:rPr lang="en-US" sz="1600" smtClean="0"/>
              <a:t>The agent contacted the bank, and was told that the credit line now had a balance due of more than $300,000 – and the seller was delinquent.</a:t>
            </a:r>
          </a:p>
          <a:p>
            <a:pPr marL="0" indent="0">
              <a:spcBef>
                <a:spcPts val="600"/>
              </a:spcBef>
              <a:spcAft>
                <a:spcPts val="600"/>
              </a:spcAft>
              <a:buFont typeface="Wingdings 3" pitchFamily="18" charset="2"/>
              <a:buNone/>
            </a:pPr>
            <a:r>
              <a:rPr lang="en-US" sz="1600" smtClean="0"/>
              <a:t>Our investigation showed that the seller had offered the bank substitute collateral, but it was turned down.  At the same time, the bank continued to allow the seller to draw funds from the original credit line.  Now, a new bank officer in charge didn’t know anything about a promise to release the mortgage – and they wanted to be paid.</a:t>
            </a:r>
          </a:p>
          <a:p>
            <a:pPr marL="0" indent="0">
              <a:spcBef>
                <a:spcPts val="600"/>
              </a:spcBef>
              <a:spcAft>
                <a:spcPts val="600"/>
              </a:spcAft>
              <a:buFont typeface="Wingdings 3" pitchFamily="18" charset="2"/>
              <a:buNone/>
            </a:pPr>
            <a:r>
              <a:rPr lang="en-US" sz="1600" smtClean="0"/>
              <a:t>Ultimately, First American paid $50,000 to the bank for a release of the credit line mortgage.</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Holding the Bag</a:t>
            </a:r>
            <a:br>
              <a:rPr lang="en-US" sz="3600" dirty="0" smtClean="0"/>
            </a:br>
            <a:r>
              <a:rPr lang="en-US" sz="2700" i="1" dirty="0" smtClean="0"/>
              <a:t>Continued</a:t>
            </a:r>
            <a:endParaRPr lang="en-US" sz="2700" i="1" dirty="0"/>
          </a:p>
        </p:txBody>
      </p:sp>
      <p:pic>
        <p:nvPicPr>
          <p:cNvPr id="64516"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6451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05A159E-330A-4B0B-9C9C-CF6F7833D7B9}" type="slidenum">
              <a:rPr lang="en-US" smtClean="0"/>
              <a:pPr/>
              <a:t>58</a:t>
            </a:fld>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In most parts of the country, it’s customary to close real estate transactions with releases “to come” for paid-off mortgages and liens.</a:t>
            </a:r>
          </a:p>
          <a:p>
            <a:pPr marL="0" indent="0">
              <a:spcBef>
                <a:spcPts val="600"/>
              </a:spcBef>
              <a:spcAft>
                <a:spcPts val="600"/>
              </a:spcAft>
              <a:buFont typeface="Wingdings 3" pitchFamily="18" charset="2"/>
              <a:buNone/>
            </a:pPr>
            <a:r>
              <a:rPr lang="en-US" sz="1600" smtClean="0"/>
              <a:t>Where these customs prevail, the risk that a secured credit line will not be closed – but merely paid “down” and later re-accessed by the borrower – is substantial.</a:t>
            </a:r>
          </a:p>
          <a:p>
            <a:pPr marL="0" indent="0">
              <a:spcBef>
                <a:spcPts val="600"/>
              </a:spcBef>
              <a:spcAft>
                <a:spcPts val="600"/>
              </a:spcAft>
              <a:buFont typeface="Wingdings 3" pitchFamily="18" charset="2"/>
              <a:buNone/>
            </a:pPr>
            <a:r>
              <a:rPr lang="en-US" sz="1600" smtClean="0"/>
              <a:t>Title insurance is your best protection against this risk.</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Holding the Bag</a:t>
            </a:r>
            <a:br>
              <a:rPr lang="en-US" sz="3600" dirty="0" smtClean="0"/>
            </a:br>
            <a:r>
              <a:rPr lang="en-US" sz="2700" i="1" dirty="0" smtClean="0"/>
              <a:t>Moral</a:t>
            </a:r>
            <a:endParaRPr lang="en-US" sz="2700" i="1" dirty="0"/>
          </a:p>
        </p:txBody>
      </p:sp>
      <p:sp>
        <p:nvSpPr>
          <p:cNvPr id="6554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E4A9C35-8851-48E9-B9D3-4AE476162875}" type="slidenum">
              <a:rPr lang="en-US" smtClean="0"/>
              <a:pPr/>
              <a:t>59</a:t>
            </a:fld>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Industry Direct Premiums Written</a:t>
            </a:r>
            <a:endParaRPr lang="en-US" dirty="0"/>
          </a:p>
        </p:txBody>
      </p:sp>
      <p:graphicFrame>
        <p:nvGraphicFramePr>
          <p:cNvPr id="4" name="Table 3"/>
          <p:cNvGraphicFramePr>
            <a:graphicFrameLocks noGrp="1"/>
          </p:cNvGraphicFramePr>
          <p:nvPr/>
        </p:nvGraphicFramePr>
        <p:xfrm>
          <a:off x="609600" y="1447800"/>
          <a:ext cx="8001000" cy="4343400"/>
        </p:xfrm>
        <a:graphic>
          <a:graphicData uri="http://schemas.openxmlformats.org/drawingml/2006/table">
            <a:tbl>
              <a:tblPr/>
              <a:tblGrid>
                <a:gridCol w="4038600"/>
                <a:gridCol w="1295400"/>
                <a:gridCol w="1371600"/>
                <a:gridCol w="1295400"/>
              </a:tblGrid>
              <a:tr h="289560">
                <a:tc gridSpan="4">
                  <a:txBody>
                    <a:bodyPr/>
                    <a:lstStyle/>
                    <a:p>
                      <a:pPr algn="ctr" fontAlgn="b"/>
                      <a:r>
                        <a:rPr lang="en-US" sz="1600" b="1" i="0" u="none" strike="noStrike" dirty="0">
                          <a:solidFill>
                            <a:srgbClr val="000000"/>
                          </a:solidFill>
                          <a:latin typeface="Calibri"/>
                        </a:rPr>
                        <a:t>Ohio</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89560">
                <a:tc gridSpan="4">
                  <a:txBody>
                    <a:bodyPr/>
                    <a:lstStyle/>
                    <a:p>
                      <a:pPr algn="ctr" fontAlgn="b"/>
                      <a:r>
                        <a:rPr lang="en-US" sz="1600" b="1" i="0" u="none" strike="noStrike" dirty="0">
                          <a:solidFill>
                            <a:srgbClr val="000000"/>
                          </a:solidFill>
                          <a:latin typeface="Calibri"/>
                        </a:rPr>
                        <a:t>Figures in Thousands</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89560">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89560">
                <a:tc>
                  <a:txBody>
                    <a:bodyPr/>
                    <a:lstStyle/>
                    <a:p>
                      <a:pPr algn="ctr" fontAlgn="b"/>
                      <a:r>
                        <a:rPr lang="en-US" sz="1600" b="0" i="0" u="sng" strike="noStrike">
                          <a:solidFill>
                            <a:srgbClr val="000000"/>
                          </a:solidFill>
                          <a:latin typeface="Calibri"/>
                        </a:rPr>
                        <a:t>Line of Business</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2010</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2009</a:t>
                      </a:r>
                    </a:p>
                  </a:txBody>
                  <a:tcPr marL="7937" marR="7937" marT="7937" marB="0" anchor="b">
                    <a:lnL>
                      <a:noFill/>
                    </a:lnL>
                    <a:lnR>
                      <a:noFill/>
                    </a:lnR>
                    <a:lnT>
                      <a:noFill/>
                    </a:lnT>
                    <a:lnB>
                      <a:noFill/>
                    </a:lnB>
                  </a:tcPr>
                </a:tc>
                <a:tc>
                  <a:txBody>
                    <a:bodyPr/>
                    <a:lstStyle/>
                    <a:p>
                      <a:pPr algn="ctr" fontAlgn="b"/>
                      <a:r>
                        <a:rPr lang="en-US" sz="1600" b="0" i="0" u="sng" strike="noStrike" dirty="0">
                          <a:solidFill>
                            <a:srgbClr val="000000"/>
                          </a:solidFill>
                          <a:latin typeface="Calibri"/>
                        </a:rPr>
                        <a:t>2008</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Homeowners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2,154,274</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2,043,116</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1,919,260</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Commercial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1,029,566</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1,067,420</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1,077,995</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Medical professional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358,911</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384,583</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421,127</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Workers' compensation</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-8,030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18,225</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18,300</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Other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1,356,974</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1,370,661</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1,438,475</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Private passenger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2,889,631</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2,840,594</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2,849,817</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Commercial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523,443</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541,024</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593,271</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Private passenger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2,146,397</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2,147,348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2,145,084</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Commercial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167,500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175,872</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191,506</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All other lines of business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2,212,768</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2,281,955</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2,403,704</a:t>
                      </a:r>
                    </a:p>
                  </a:txBody>
                  <a:tcPr marL="7937" marR="7937" marT="7937" marB="0" anchor="b">
                    <a:lnL>
                      <a:noFill/>
                    </a:lnL>
                    <a:lnR>
                      <a:noFill/>
                    </a:lnR>
                    <a:lnT>
                      <a:noFill/>
                    </a:lnT>
                    <a:lnB>
                      <a:noFill/>
                    </a:lnB>
                  </a:tcPr>
                </a:tc>
              </a:tr>
              <a:tr h="289560">
                <a:tc>
                  <a:txBody>
                    <a:bodyPr/>
                    <a:lstStyle/>
                    <a:p>
                      <a:pPr algn="l" fontAlgn="b"/>
                      <a:r>
                        <a:rPr lang="en-US" sz="1600" b="0" i="0" u="none" strike="noStrike">
                          <a:solidFill>
                            <a:srgbClr val="000000"/>
                          </a:solidFill>
                          <a:latin typeface="Calibri"/>
                        </a:rPr>
                        <a:t>Total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12,831,433</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12,870,798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13,058,539</a:t>
                      </a:r>
                    </a:p>
                  </a:txBody>
                  <a:tcPr marL="7937" marR="7937" marT="7937" marB="0" anchor="b">
                    <a:lnL>
                      <a:noFill/>
                    </a:lnL>
                    <a:lnR>
                      <a:noFill/>
                    </a:lnR>
                    <a:lnT>
                      <a:noFill/>
                    </a:lnT>
                    <a:lnB>
                      <a:noFill/>
                    </a:lnB>
                  </a:tcPr>
                </a:tc>
              </a:tr>
            </a:tbl>
          </a:graphicData>
        </a:graphic>
      </p:graphicFrame>
      <p:sp>
        <p:nvSpPr>
          <p:cNvPr id="11322"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15E6A32-A98D-4D3E-B938-06BF2D378CCE}" type="slidenum">
              <a:rPr lang="en-US" smtClean="0"/>
              <a:pPr/>
              <a:t>6</a:t>
            </a:fld>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One risk of buying property is that funds to pay off a prior mortgage may get misallocated.</a:t>
            </a:r>
          </a:p>
          <a:p>
            <a:pPr marL="0" indent="0">
              <a:spcBef>
                <a:spcPts val="600"/>
              </a:spcBef>
              <a:spcAft>
                <a:spcPts val="600"/>
              </a:spcAft>
              <a:buFont typeface="Wingdings 3" pitchFamily="18" charset="2"/>
              <a:buNone/>
            </a:pPr>
            <a:r>
              <a:rPr lang="en-US" sz="1600" smtClean="0"/>
              <a:t>A First American title agent was asked to handle a purchase of this home on University Boulevard in Denver.  The home had an existing mortgage in the original amount of $138,500.  The seller, Charlie, was in the business of buying neglected properties, fixing them up, and re-selling them.</a:t>
            </a:r>
          </a:p>
          <a:p>
            <a:pPr marL="0" indent="0">
              <a:spcBef>
                <a:spcPts val="600"/>
              </a:spcBef>
              <a:spcAft>
                <a:spcPts val="600"/>
              </a:spcAft>
              <a:buFont typeface="Wingdings 3" pitchFamily="18" charset="2"/>
              <a:buNone/>
            </a:pPr>
            <a:r>
              <a:rPr lang="en-US" sz="1600" smtClean="0"/>
              <a:t>The escrow officer sent a fax to Charlie asking for “payoff info for the house on University.”  Soon, Charlie called in and provided a loan number.  The escrow officer contacted the lender, referenced the loan number, and requested a payoff demand.  The lender sent a fax to the escrow officer, referencing the loan number, and giving the payoff figure of $138,408.</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Switcheroo</a:t>
            </a:r>
            <a:br>
              <a:rPr lang="en-US" sz="3600" dirty="0" smtClean="0"/>
            </a:br>
            <a:r>
              <a:rPr lang="en-US" sz="2700" i="1" dirty="0" smtClean="0"/>
              <a:t>Denver, CO</a:t>
            </a:r>
            <a:endParaRPr lang="en-US" sz="2700" i="1" dirty="0"/>
          </a:p>
        </p:txBody>
      </p:sp>
      <p:pic>
        <p:nvPicPr>
          <p:cNvPr id="66564"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6656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B02313B-9590-4898-8884-AC00E10E0D11}" type="slidenum">
              <a:rPr lang="en-US" smtClean="0"/>
              <a:pPr/>
              <a:t>60</a:t>
            </a:fld>
            <a:endParaRPr 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Unfortunately, no one noticed that this payoff demand also referenced a “Property Address” on “Granby Street.”</a:t>
            </a:r>
          </a:p>
          <a:p>
            <a:pPr marL="0" indent="0">
              <a:spcBef>
                <a:spcPts val="600"/>
              </a:spcBef>
              <a:spcAft>
                <a:spcPts val="600"/>
              </a:spcAft>
              <a:buFont typeface="Wingdings 3" pitchFamily="18" charset="2"/>
              <a:buNone/>
            </a:pPr>
            <a:r>
              <a:rPr lang="en-US" sz="1600" smtClean="0"/>
              <a:t>The transaction closed, the payoff check was mailed, and First American’s title policy was issued to the new lender.</a:t>
            </a:r>
          </a:p>
          <a:p>
            <a:pPr marL="0" indent="0">
              <a:spcBef>
                <a:spcPts val="600"/>
              </a:spcBef>
              <a:spcAft>
                <a:spcPts val="600"/>
              </a:spcAft>
              <a:buFont typeface="Wingdings 3" pitchFamily="18" charset="2"/>
              <a:buNone/>
            </a:pPr>
            <a:r>
              <a:rPr lang="en-US" sz="1600" smtClean="0"/>
              <a:t>Here’s the problem:  The “old” lender applied the payoff check to satisfy a mortgage against another property owned by Charlie – his residence, actually.  When Charlie realized his residence was free and clear, he sold it – pocketing substantial sale proceeds – and moved with his family to San Diego.</a:t>
            </a:r>
          </a:p>
          <a:p>
            <a:pPr marL="0" indent="0">
              <a:spcBef>
                <a:spcPts val="600"/>
              </a:spcBef>
              <a:spcAft>
                <a:spcPts val="600"/>
              </a:spcAft>
              <a:buFont typeface="Wingdings 3" pitchFamily="18" charset="2"/>
              <a:buNone/>
            </a:pPr>
            <a:r>
              <a:rPr lang="en-US" sz="1600" smtClean="0"/>
              <a:t>We paid $151,724 for a release of the “old” mortgage against the home on University.</a:t>
            </a:r>
          </a:p>
          <a:p>
            <a:pPr marL="0" indent="0">
              <a:spcBef>
                <a:spcPts val="600"/>
              </a:spcBef>
              <a:spcAft>
                <a:spcPts val="600"/>
              </a:spcAft>
              <a:buFont typeface="Wingdings 3" pitchFamily="18" charset="2"/>
              <a:buNone/>
            </a:pPr>
            <a:r>
              <a:rPr lang="en-US" sz="1600" smtClean="0"/>
              <a:t>A year and a half and legal expenses later, Charlie agreed to reimburse all but about $25,000 of our losses.</a:t>
            </a:r>
          </a:p>
          <a:p>
            <a:pPr marL="0" indent="0">
              <a:spcBef>
                <a:spcPts val="600"/>
              </a:spcBef>
              <a:spcAft>
                <a:spcPts val="600"/>
              </a:spcAft>
              <a:buFont typeface="Wingdings 3" pitchFamily="18" charset="2"/>
              <a:buNone/>
            </a:pPr>
            <a:endParaRPr lang="en-US" sz="1600" smtClean="0"/>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Switcheroo</a:t>
            </a:r>
            <a:br>
              <a:rPr lang="en-US" sz="3600" dirty="0" smtClean="0"/>
            </a:br>
            <a:r>
              <a:rPr lang="en-US" sz="2700" i="1" dirty="0" smtClean="0"/>
              <a:t>Continued</a:t>
            </a:r>
            <a:endParaRPr lang="en-US" sz="2700" i="1" dirty="0"/>
          </a:p>
        </p:txBody>
      </p:sp>
      <p:pic>
        <p:nvPicPr>
          <p:cNvPr id="67588"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6758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D531DDF-E28D-4546-9DA1-F4A47890A2CD}" type="slidenum">
              <a:rPr lang="en-US" smtClean="0"/>
              <a:pPr/>
              <a:t>61</a:t>
            </a:fld>
            <a:endParaRPr lang="en-US"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There’s lots of opportunity for error in handling payoffs.  Title insurance protects against the risk that a payoff was not received and properly applied to clear secured debts.</a:t>
            </a:r>
          </a:p>
        </p:txBody>
      </p:sp>
      <p:sp>
        <p:nvSpPr>
          <p:cNvPr id="6" name="Title 5"/>
          <p:cNvSpPr>
            <a:spLocks noGrp="1"/>
          </p:cNvSpPr>
          <p:nvPr>
            <p:ph type="title"/>
          </p:nvPr>
        </p:nvSpPr>
        <p:spPr>
          <a:xfrm>
            <a:off x="457200" y="152400"/>
            <a:ext cx="8229600" cy="762000"/>
          </a:xfrm>
        </p:spPr>
        <p:txBody>
          <a:bodyPr>
            <a:normAutofit fontScale="90000"/>
          </a:bodyPr>
          <a:lstStyle/>
          <a:p>
            <a:pPr>
              <a:defRPr/>
            </a:pPr>
            <a:r>
              <a:rPr lang="en-US" sz="3600" dirty="0" smtClean="0"/>
              <a:t>Switcheroo</a:t>
            </a:r>
            <a:br>
              <a:rPr lang="en-US" sz="3600" dirty="0" smtClean="0"/>
            </a:br>
            <a:r>
              <a:rPr lang="en-US" sz="2700" i="1" dirty="0" smtClean="0"/>
              <a:t>Moral</a:t>
            </a:r>
            <a:endParaRPr lang="en-US" sz="2700" i="1" dirty="0"/>
          </a:p>
        </p:txBody>
      </p:sp>
      <p:sp>
        <p:nvSpPr>
          <p:cNvPr id="6861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262180E-EC3A-4737-B9CF-FDC1FE1EC40B}" type="slidenum">
              <a:rPr lang="en-US" smtClean="0"/>
              <a:pPr/>
              <a:t>62</a:t>
            </a:fld>
            <a:endParaRPr 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First American insured a refinancing of this residence for $107,800.</a:t>
            </a:r>
          </a:p>
          <a:p>
            <a:pPr marL="0" indent="0">
              <a:spcBef>
                <a:spcPts val="600"/>
              </a:spcBef>
              <a:spcAft>
                <a:spcPts val="600"/>
              </a:spcAft>
              <a:buFont typeface="Wingdings 3" pitchFamily="18" charset="2"/>
              <a:buNone/>
            </a:pPr>
            <a:r>
              <a:rPr lang="en-US" sz="1600" smtClean="0"/>
              <a:t>Weeks before funding the closing agent mailed a request for payoff information to the existing lender.  There was no immediate reply.</a:t>
            </a:r>
          </a:p>
          <a:p>
            <a:pPr marL="0" indent="0">
              <a:spcBef>
                <a:spcPts val="600"/>
              </a:spcBef>
              <a:spcAft>
                <a:spcPts val="600"/>
              </a:spcAft>
              <a:buFont typeface="Wingdings 3" pitchFamily="18" charset="2"/>
              <a:buNone/>
            </a:pPr>
            <a:r>
              <a:rPr lang="en-US" sz="1600" smtClean="0"/>
              <a:t>On the eve of closing a secretary called the lender and took down the following payoff demand:  </a:t>
            </a:r>
            <a:r>
              <a:rPr lang="en-US" sz="1600" i="1" smtClean="0"/>
              <a:t>“Per Audrey at Central File $44,591.81 – payoff as of 7/27 - $14.57 per diem – (loan number) 50011200017.”</a:t>
            </a:r>
          </a:p>
          <a:p>
            <a:pPr marL="0" indent="0">
              <a:spcBef>
                <a:spcPts val="600"/>
              </a:spcBef>
              <a:spcAft>
                <a:spcPts val="600"/>
              </a:spcAft>
              <a:buFont typeface="Wingdings 3" pitchFamily="18" charset="2"/>
              <a:buNone/>
            </a:pPr>
            <a:r>
              <a:rPr lang="en-US" sz="1600" smtClean="0"/>
              <a:t>After closing, the payoff check was sent with a request that the canceled mortgage be forwarded by return mail.</a:t>
            </a:r>
          </a:p>
          <a:p>
            <a:pPr marL="0" indent="0">
              <a:spcBef>
                <a:spcPts val="600"/>
              </a:spcBef>
              <a:spcAft>
                <a:spcPts val="600"/>
              </a:spcAft>
              <a:buFont typeface="Wingdings 3" pitchFamily="18" charset="2"/>
              <a:buNone/>
            </a:pPr>
            <a:r>
              <a:rPr lang="en-US" sz="1600" smtClean="0"/>
              <a:t>Months later First American was contacted by its insured lender.  It seems the borrower had two mortgages with the prior lender, one against his home and the other against his boat.  When the payoff check was received the lender canceled the boat mortgage and sent boat title documents to the borrower.</a:t>
            </a:r>
          </a:p>
          <a:p>
            <a:pPr marL="0" indent="0">
              <a:spcBef>
                <a:spcPts val="600"/>
              </a:spcBef>
              <a:spcAft>
                <a:spcPts val="600"/>
              </a:spcAft>
              <a:buFont typeface="Wingdings 3" pitchFamily="18" charset="2"/>
              <a:buNone/>
            </a:pPr>
            <a:endParaRPr lang="en-US" sz="1600" smtClean="0"/>
          </a:p>
          <a:p>
            <a:pPr marL="0" indent="0">
              <a:buFont typeface="Wingdings 3" pitchFamily="18" charset="2"/>
              <a:buNone/>
            </a:pPr>
            <a:endParaRPr lang="en-US" sz="1600" smtClean="0"/>
          </a:p>
        </p:txBody>
      </p:sp>
      <p:sp>
        <p:nvSpPr>
          <p:cNvPr id="3" name="Title 2"/>
          <p:cNvSpPr>
            <a:spLocks noGrp="1"/>
          </p:cNvSpPr>
          <p:nvPr>
            <p:ph type="title"/>
          </p:nvPr>
        </p:nvSpPr>
        <p:spPr>
          <a:xfrm>
            <a:off x="457200" y="152400"/>
            <a:ext cx="8229600" cy="1143000"/>
          </a:xfrm>
        </p:spPr>
        <p:txBody>
          <a:bodyPr/>
          <a:lstStyle/>
          <a:p>
            <a:pPr>
              <a:defRPr/>
            </a:pPr>
            <a:r>
              <a:rPr lang="en-US" sz="3600" dirty="0" smtClean="0"/>
              <a:t>The Pirated Payoff</a:t>
            </a:r>
            <a:r>
              <a:rPr lang="en-US" dirty="0" smtClean="0"/>
              <a:t/>
            </a:r>
            <a:br>
              <a:rPr lang="en-US" dirty="0" smtClean="0"/>
            </a:br>
            <a:r>
              <a:rPr lang="en-US" sz="2700" i="1" dirty="0" smtClean="0"/>
              <a:t>Brick Township, NJ</a:t>
            </a:r>
            <a:endParaRPr lang="en-US" sz="2700" i="1" dirty="0"/>
          </a:p>
        </p:txBody>
      </p:sp>
      <p:pic>
        <p:nvPicPr>
          <p:cNvPr id="69636"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6963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A487D7F-A797-47B2-B520-91FF49EB4A49}" type="slidenum">
              <a:rPr lang="en-US" smtClean="0"/>
              <a:pPr/>
              <a:t>63</a:t>
            </a:fld>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The borrower made a few more home mortgage payments, then abruptly moved out of his house, abandoned his business and sailed away on his free-and-clear boat.</a:t>
            </a:r>
          </a:p>
          <a:p>
            <a:pPr marL="0" indent="0">
              <a:spcBef>
                <a:spcPts val="600"/>
              </a:spcBef>
              <a:spcAft>
                <a:spcPts val="600"/>
              </a:spcAft>
              <a:buFont typeface="Wingdings 3" pitchFamily="18" charset="2"/>
              <a:buNone/>
            </a:pPr>
            <a:r>
              <a:rPr lang="en-US" sz="1600" smtClean="0"/>
              <a:t>First American hired attorneys to file suit for judicial foreclosure, and for a declaration of priority over the prior lender.  But the judge ruled for the prior lender, concluding they were without fault and shouldn’t bear the loss.</a:t>
            </a:r>
          </a:p>
          <a:p>
            <a:pPr marL="0" indent="0">
              <a:spcBef>
                <a:spcPts val="600"/>
              </a:spcBef>
              <a:spcAft>
                <a:spcPts val="600"/>
              </a:spcAft>
              <a:buFont typeface="Wingdings 3" pitchFamily="18" charset="2"/>
              <a:buNone/>
            </a:pPr>
            <a:r>
              <a:rPr lang="en-US" sz="1600" smtClean="0"/>
              <a:t>First American paid $62,927 to satisfy the offending mortgage, plus legal expenses of $18,032.</a:t>
            </a:r>
          </a:p>
          <a:p>
            <a:pPr marL="0" indent="0">
              <a:spcBef>
                <a:spcPts val="600"/>
              </a:spcBef>
              <a:spcAft>
                <a:spcPts val="600"/>
              </a:spcAft>
              <a:buFont typeface="Wingdings 3" pitchFamily="18" charset="2"/>
              <a:buNone/>
            </a:pPr>
            <a:r>
              <a:rPr lang="en-US" sz="1600" smtClean="0"/>
              <a:t>The borrower’s whereabouts remain unknown.</a:t>
            </a:r>
          </a:p>
          <a:p>
            <a:pPr marL="0" indent="0">
              <a:spcBef>
                <a:spcPts val="600"/>
              </a:spcBef>
              <a:spcAft>
                <a:spcPts val="600"/>
              </a:spcAft>
              <a:buFont typeface="Wingdings 3" pitchFamily="18" charset="2"/>
              <a:buNone/>
            </a:pPr>
            <a:endParaRPr lang="en-US" sz="1600" smtClean="0"/>
          </a:p>
          <a:p>
            <a:pPr marL="0" indent="0">
              <a:buFont typeface="Wingdings 3" pitchFamily="18" charset="2"/>
              <a:buNone/>
            </a:pPr>
            <a:endParaRPr lang="en-US" sz="1600" smtClean="0"/>
          </a:p>
        </p:txBody>
      </p:sp>
      <p:sp>
        <p:nvSpPr>
          <p:cNvPr id="3" name="Title 2"/>
          <p:cNvSpPr>
            <a:spLocks noGrp="1"/>
          </p:cNvSpPr>
          <p:nvPr>
            <p:ph type="title"/>
          </p:nvPr>
        </p:nvSpPr>
        <p:spPr>
          <a:xfrm>
            <a:off x="457200" y="152400"/>
            <a:ext cx="8229600" cy="1143000"/>
          </a:xfrm>
        </p:spPr>
        <p:txBody>
          <a:bodyPr/>
          <a:lstStyle/>
          <a:p>
            <a:pPr>
              <a:defRPr/>
            </a:pPr>
            <a:r>
              <a:rPr lang="en-US" sz="3600" dirty="0" smtClean="0"/>
              <a:t>The Pirated Payoff</a:t>
            </a:r>
            <a:r>
              <a:rPr lang="en-US" dirty="0" smtClean="0"/>
              <a:t/>
            </a:r>
            <a:br>
              <a:rPr lang="en-US" dirty="0" smtClean="0"/>
            </a:br>
            <a:r>
              <a:rPr lang="en-US" sz="2700" i="1" dirty="0" smtClean="0"/>
              <a:t>Continued</a:t>
            </a:r>
            <a:endParaRPr lang="en-US" sz="2700" i="1" dirty="0"/>
          </a:p>
        </p:txBody>
      </p:sp>
      <p:pic>
        <p:nvPicPr>
          <p:cNvPr id="70660"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7066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07A5F6F-3656-4E46-99CD-AF5AAF872481}" type="slidenum">
              <a:rPr lang="en-US" smtClean="0"/>
              <a:pPr/>
              <a:t>64</a:t>
            </a:fld>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Although not a favored practice, real estate transactions are sometimes closed based on verbal instructions or payoff demands.</a:t>
            </a:r>
          </a:p>
          <a:p>
            <a:pPr marL="0" indent="0">
              <a:spcBef>
                <a:spcPts val="600"/>
              </a:spcBef>
              <a:spcAft>
                <a:spcPts val="600"/>
              </a:spcAft>
              <a:buFont typeface="Wingdings 3" pitchFamily="18" charset="2"/>
              <a:buNone/>
            </a:pPr>
            <a:r>
              <a:rPr lang="en-US" sz="1600" smtClean="0"/>
              <a:t>When this is done, the opportunities for misunderstandings are limitless. The better practice is to get all instructions and demands in writing, with all essential understandings spelled out.</a:t>
            </a:r>
          </a:p>
          <a:p>
            <a:pPr marL="0" indent="0">
              <a:spcBef>
                <a:spcPts val="600"/>
              </a:spcBef>
              <a:spcAft>
                <a:spcPts val="600"/>
              </a:spcAft>
              <a:buFont typeface="Wingdings 3" pitchFamily="18" charset="2"/>
              <a:buNone/>
            </a:pPr>
            <a:endParaRPr lang="en-US" sz="1600" smtClean="0"/>
          </a:p>
          <a:p>
            <a:pPr marL="0" indent="0">
              <a:buFont typeface="Wingdings 3" pitchFamily="18" charset="2"/>
              <a:buNone/>
            </a:pPr>
            <a:endParaRPr lang="en-US" sz="1600" smtClean="0"/>
          </a:p>
        </p:txBody>
      </p:sp>
      <p:sp>
        <p:nvSpPr>
          <p:cNvPr id="3" name="Title 2"/>
          <p:cNvSpPr>
            <a:spLocks noGrp="1"/>
          </p:cNvSpPr>
          <p:nvPr>
            <p:ph type="title"/>
          </p:nvPr>
        </p:nvSpPr>
        <p:spPr>
          <a:xfrm>
            <a:off x="457200" y="152400"/>
            <a:ext cx="8229600" cy="1143000"/>
          </a:xfrm>
        </p:spPr>
        <p:txBody>
          <a:bodyPr/>
          <a:lstStyle/>
          <a:p>
            <a:pPr>
              <a:defRPr/>
            </a:pPr>
            <a:r>
              <a:rPr lang="en-US" sz="3600" dirty="0" smtClean="0"/>
              <a:t>The Pirated Payoff</a:t>
            </a:r>
            <a:r>
              <a:rPr lang="en-US" dirty="0" smtClean="0"/>
              <a:t/>
            </a:r>
            <a:br>
              <a:rPr lang="en-US" dirty="0" smtClean="0"/>
            </a:br>
            <a:r>
              <a:rPr lang="en-US" sz="2700" i="1" dirty="0" smtClean="0"/>
              <a:t>Moral</a:t>
            </a:r>
            <a:endParaRPr lang="en-US" sz="2700" i="1" dirty="0"/>
          </a:p>
        </p:txBody>
      </p:sp>
      <p:sp>
        <p:nvSpPr>
          <p:cNvPr id="71684"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59D810A-45D0-4241-9723-D14167E95DE9}" type="slidenum">
              <a:rPr lang="en-US" smtClean="0"/>
              <a:pPr/>
              <a:t>65</a:t>
            </a:fld>
            <a:endParaRPr 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525963"/>
          </a:xfrm>
        </p:spPr>
        <p:txBody>
          <a:bodyPr/>
          <a:lstStyle/>
          <a:p>
            <a:pPr algn="ctr">
              <a:buFont typeface="Wingdings 3" pitchFamily="18" charset="2"/>
              <a:buNone/>
              <a:defRPr/>
            </a:pPr>
            <a:r>
              <a:rPr lang="en-US" sz="2400" dirty="0" smtClean="0">
                <a:effectLst>
                  <a:outerShdw blurRad="38100" dist="38100" dir="2700000" algn="tl">
                    <a:srgbClr val="000000">
                      <a:alpha val="43137"/>
                    </a:srgbClr>
                  </a:outerShdw>
                </a:effectLst>
              </a:rPr>
              <a:t>A Life Estate</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Foreclosure on hold, indefinitely.</a:t>
            </a:r>
          </a:p>
          <a:p>
            <a:pPr algn="ctr">
              <a:buFont typeface="Wingdings 3" pitchFamily="18" charset="2"/>
              <a:buNone/>
              <a:defRPr/>
            </a:pPr>
            <a:r>
              <a:rPr lang="en-US" sz="2400" dirty="0" smtClean="0">
                <a:effectLst>
                  <a:outerShdw blurRad="38100" dist="38100" dir="2700000" algn="tl">
                    <a:srgbClr val="000000">
                      <a:alpha val="43137"/>
                    </a:srgbClr>
                  </a:outerShdw>
                </a:effectLst>
              </a:rPr>
              <a:t>Blind Spot</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Unreleased mortgages were thought paid off.</a:t>
            </a:r>
          </a:p>
          <a:p>
            <a:pPr algn="ctr">
              <a:buFont typeface="Wingdings 3" pitchFamily="18" charset="2"/>
              <a:buNone/>
              <a:defRPr/>
            </a:pPr>
            <a:r>
              <a:rPr lang="en-US" sz="2400" dirty="0" smtClean="0">
                <a:effectLst>
                  <a:outerShdw blurRad="38100" dist="38100" dir="2700000" algn="tl">
                    <a:srgbClr val="000000">
                      <a:alpha val="43137"/>
                    </a:srgbClr>
                  </a:outerShdw>
                </a:effectLst>
              </a:rPr>
              <a:t>Insuring the ‘Gap’</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Owners cash out equity, just ahead of the IRS.</a:t>
            </a:r>
          </a:p>
        </p:txBody>
      </p:sp>
      <p:sp>
        <p:nvSpPr>
          <p:cNvPr id="3" name="Title 2"/>
          <p:cNvSpPr>
            <a:spLocks noGrp="1"/>
          </p:cNvSpPr>
          <p:nvPr>
            <p:ph type="title"/>
          </p:nvPr>
        </p:nvSpPr>
        <p:spPr>
          <a:xfrm>
            <a:off x="457200" y="152400"/>
            <a:ext cx="8229600" cy="1143000"/>
          </a:xfrm>
        </p:spPr>
        <p:txBody>
          <a:bodyPr/>
          <a:lstStyle/>
          <a:p>
            <a:pPr>
              <a:defRPr/>
            </a:pPr>
            <a:r>
              <a:rPr lang="en-US" sz="3200" dirty="0" smtClean="0"/>
              <a:t>Residential Loan Policy Stories</a:t>
            </a:r>
            <a:endParaRPr lang="en-US" sz="3200" dirty="0"/>
          </a:p>
        </p:txBody>
      </p:sp>
      <p:sp>
        <p:nvSpPr>
          <p:cNvPr id="7270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25FFB3B-4E87-400C-954D-8309D50626A0}" type="slidenum">
              <a:rPr lang="en-US" smtClean="0"/>
              <a:pPr/>
              <a:t>66</a:t>
            </a:fld>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p:cNvSpPr>
            <a:spLocks noGrp="1"/>
          </p:cNvSpPr>
          <p:nvPr>
            <p:ph idx="1"/>
          </p:nvPr>
        </p:nvSpPr>
        <p:spPr>
          <a:xfrm>
            <a:off x="457200" y="1447800"/>
            <a:ext cx="8229600" cy="4525963"/>
          </a:xfrm>
        </p:spPr>
        <p:txBody>
          <a:bodyPr/>
          <a:lstStyle/>
          <a:p>
            <a:pPr marL="0" indent="0">
              <a:spcBef>
                <a:spcPts val="600"/>
              </a:spcBef>
              <a:spcAft>
                <a:spcPts val="600"/>
              </a:spcAft>
              <a:buFont typeface="Wingdings 3" pitchFamily="18" charset="2"/>
              <a:buNone/>
            </a:pPr>
            <a:r>
              <a:rPr lang="en-US" sz="1600" smtClean="0"/>
              <a:t>This home on 37 acres is just north of Colonial Williamsburg.</a:t>
            </a:r>
          </a:p>
          <a:p>
            <a:pPr marL="0" indent="0">
              <a:spcBef>
                <a:spcPts val="600"/>
              </a:spcBef>
              <a:spcAft>
                <a:spcPts val="600"/>
              </a:spcAft>
              <a:buFont typeface="Wingdings 3" pitchFamily="18" charset="2"/>
              <a:buNone/>
            </a:pPr>
            <a:r>
              <a:rPr lang="en-US" sz="1600" smtClean="0"/>
              <a:t>The owners of record were Bruce and Gracie, who borrowed $60,000 secured by a deed of trust against the property.</a:t>
            </a:r>
          </a:p>
          <a:p>
            <a:pPr marL="0" indent="0">
              <a:spcBef>
                <a:spcPts val="600"/>
              </a:spcBef>
              <a:spcAft>
                <a:spcPts val="600"/>
              </a:spcAft>
              <a:buFont typeface="Wingdings 3" pitchFamily="18" charset="2"/>
              <a:buNone/>
            </a:pPr>
            <a:r>
              <a:rPr lang="en-US" sz="1600" smtClean="0"/>
              <a:t>In researching the title, our agent learned that Bruce and Gracie acquired the property six years earlier by gift deed from a Mrs. Graves.  There was a first deed of trust for $7,956 recorded six months earlier, and now the $60,000 deed of trust would be insured as a second by First American.</a:t>
            </a:r>
          </a:p>
          <a:p>
            <a:pPr marL="0" indent="0">
              <a:spcBef>
                <a:spcPts val="600"/>
              </a:spcBef>
              <a:spcAft>
                <a:spcPts val="600"/>
              </a:spcAft>
              <a:buFont typeface="Wingdings 3" pitchFamily="18" charset="2"/>
              <a:buNone/>
            </a:pPr>
            <a:r>
              <a:rPr lang="en-US" sz="1600" smtClean="0"/>
              <a:t>More than a year later, the insured deed of trust was in default and the lender hired a local attorney to do a foreclosure.  But the attorney reported the property was still occupied by Mrs. Graves, who claimed to own a “life estate.”  A what?</a:t>
            </a:r>
          </a:p>
          <a:p>
            <a:pPr marL="0" indent="0">
              <a:buFont typeface="Wingdings 3" pitchFamily="18" charset="2"/>
              <a:buNone/>
            </a:pPr>
            <a:endParaRPr lang="en-US" sz="1600" smtClean="0"/>
          </a:p>
        </p:txBody>
      </p:sp>
      <p:sp>
        <p:nvSpPr>
          <p:cNvPr id="3" name="Title 2"/>
          <p:cNvSpPr>
            <a:spLocks noGrp="1"/>
          </p:cNvSpPr>
          <p:nvPr>
            <p:ph type="title"/>
          </p:nvPr>
        </p:nvSpPr>
        <p:spPr>
          <a:xfrm>
            <a:off x="457200" y="152400"/>
            <a:ext cx="8229600" cy="1143000"/>
          </a:xfrm>
        </p:spPr>
        <p:txBody>
          <a:bodyPr/>
          <a:lstStyle/>
          <a:p>
            <a:pPr>
              <a:defRPr/>
            </a:pPr>
            <a:r>
              <a:rPr lang="en-US" sz="3600" dirty="0" smtClean="0"/>
              <a:t>A Life Estate</a:t>
            </a:r>
            <a:r>
              <a:rPr lang="en-US" dirty="0" smtClean="0"/>
              <a:t/>
            </a:r>
            <a:br>
              <a:rPr lang="en-US" dirty="0" smtClean="0"/>
            </a:br>
            <a:r>
              <a:rPr lang="en-US" sz="2700" i="1" dirty="0" smtClean="0"/>
              <a:t>Toano, VA</a:t>
            </a:r>
            <a:endParaRPr lang="en-US" sz="2700" i="1" dirty="0"/>
          </a:p>
        </p:txBody>
      </p:sp>
      <p:pic>
        <p:nvPicPr>
          <p:cNvPr id="73732"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7373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274B125-244C-47AF-BE85-31F738623C5E}" type="slidenum">
              <a:rPr lang="en-US" smtClean="0"/>
              <a:pPr/>
              <a:t>67</a:t>
            </a:fld>
            <a:endParaRPr 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304800" y="1371600"/>
            <a:ext cx="8534400" cy="4525963"/>
          </a:xfrm>
        </p:spPr>
        <p:txBody>
          <a:bodyPr/>
          <a:lstStyle/>
          <a:p>
            <a:pPr marL="0" indent="0">
              <a:spcBef>
                <a:spcPts val="600"/>
              </a:spcBef>
              <a:spcAft>
                <a:spcPts val="600"/>
              </a:spcAft>
              <a:buFont typeface="Wingdings 3" pitchFamily="18" charset="2"/>
              <a:buNone/>
            </a:pPr>
            <a:r>
              <a:rPr lang="en-US" sz="1600" smtClean="0"/>
              <a:t>Many different estates or interests in land were recognized by English common law, which is the main origin of American law.  Among these, the most commonly seen today are the free estate (absolute ownership by a person and his heirs and assigns forever), the leasehold estate (a tenancy with the owner of the fee as landlord), and the life estate (an interest akin to ownership for the duration of the life of the holder, or of some other person).</a:t>
            </a:r>
          </a:p>
          <a:p>
            <a:pPr marL="0" indent="0">
              <a:spcBef>
                <a:spcPts val="600"/>
              </a:spcBef>
              <a:spcAft>
                <a:spcPts val="600"/>
              </a:spcAft>
              <a:buFont typeface="Wingdings 3" pitchFamily="18" charset="2"/>
              <a:buNone/>
            </a:pPr>
            <a:r>
              <a:rPr lang="en-US" sz="1600" smtClean="0"/>
              <a:t>The insured lender made a claim and First American investigated.  Sure enough, there in the gift deed from Mrs. Graves to Bruce and Gracie, on page two following all the boilerplate “less and except,” “together with” and “subject to” language, there was this:</a:t>
            </a:r>
          </a:p>
          <a:p>
            <a:pPr marL="0" indent="0">
              <a:spcBef>
                <a:spcPts val="600"/>
              </a:spcBef>
              <a:spcAft>
                <a:spcPts val="600"/>
              </a:spcAft>
              <a:buFont typeface="Wingdings 3" pitchFamily="18" charset="2"/>
              <a:buNone/>
            </a:pPr>
            <a:r>
              <a:rPr lang="en-US" sz="1600" i="1" smtClean="0"/>
              <a:t>“There is specifically reserved by the grantor herein the right to reside on, use and occupy the property herein conveyed for the rest of her natural life …”</a:t>
            </a:r>
          </a:p>
          <a:p>
            <a:pPr marL="0" indent="0">
              <a:spcBef>
                <a:spcPts val="600"/>
              </a:spcBef>
              <a:spcAft>
                <a:spcPts val="600"/>
              </a:spcAft>
              <a:buFont typeface="Wingdings 3" pitchFamily="18" charset="2"/>
              <a:buNone/>
            </a:pPr>
            <a:r>
              <a:rPr lang="en-US" sz="1600" smtClean="0"/>
              <a:t>So there it was.  Because of this, the lender can presently foreclose only the remainder interest of Bruce and Gracie.  They can’t disturb Mr. Graves’ use of the property as long as she lives.  We won’t reveal her age, but Mrs. Graves reports excellent health and a family history of longevity.</a:t>
            </a:r>
          </a:p>
          <a:p>
            <a:pPr marL="0" indent="0">
              <a:spcBef>
                <a:spcPts val="600"/>
              </a:spcBef>
              <a:spcAft>
                <a:spcPts val="600"/>
              </a:spcAft>
              <a:buFont typeface="Wingdings 3" pitchFamily="18" charset="2"/>
              <a:buNone/>
            </a:pPr>
            <a:r>
              <a:rPr lang="en-US" sz="1600" smtClean="0"/>
              <a:t>First American paid $60,664 to purchase the insured deed of trust.</a:t>
            </a:r>
          </a:p>
          <a:p>
            <a:pPr marL="0" indent="0">
              <a:buFont typeface="Wingdings 3" pitchFamily="18" charset="2"/>
              <a:buNone/>
            </a:pPr>
            <a:endParaRPr lang="en-US" sz="1600" smtClean="0"/>
          </a:p>
        </p:txBody>
      </p:sp>
      <p:sp>
        <p:nvSpPr>
          <p:cNvPr id="3" name="Title 2"/>
          <p:cNvSpPr>
            <a:spLocks noGrp="1"/>
          </p:cNvSpPr>
          <p:nvPr>
            <p:ph type="title"/>
          </p:nvPr>
        </p:nvSpPr>
        <p:spPr>
          <a:xfrm>
            <a:off x="457200" y="152400"/>
            <a:ext cx="8229600" cy="1143000"/>
          </a:xfrm>
        </p:spPr>
        <p:txBody>
          <a:bodyPr/>
          <a:lstStyle/>
          <a:p>
            <a:pPr>
              <a:defRPr/>
            </a:pPr>
            <a:r>
              <a:rPr lang="en-US" sz="3600" dirty="0" smtClean="0"/>
              <a:t>A Life Estate</a:t>
            </a:r>
            <a:r>
              <a:rPr lang="en-US" dirty="0" smtClean="0"/>
              <a:t/>
            </a:r>
            <a:br>
              <a:rPr lang="en-US" dirty="0" smtClean="0"/>
            </a:br>
            <a:r>
              <a:rPr lang="en-US" sz="2700" i="1" dirty="0" smtClean="0"/>
              <a:t>Continued</a:t>
            </a:r>
            <a:endParaRPr lang="en-US" sz="2700" i="1" dirty="0"/>
          </a:p>
        </p:txBody>
      </p:sp>
      <p:pic>
        <p:nvPicPr>
          <p:cNvPr id="74756" name="Picture 2"/>
          <p:cNvPicPr>
            <a:picLocks noChangeAspect="1" noChangeArrowheads="1"/>
          </p:cNvPicPr>
          <p:nvPr/>
        </p:nvPicPr>
        <p:blipFill>
          <a:blip r:embed="rId2" cstate="print"/>
          <a:srcRect/>
          <a:stretch>
            <a:fillRect/>
          </a:stretch>
        </p:blipFill>
        <p:spPr bwMode="auto">
          <a:xfrm>
            <a:off x="6680200" y="5211763"/>
            <a:ext cx="2463800" cy="1646237"/>
          </a:xfrm>
          <a:prstGeom prst="rect">
            <a:avLst/>
          </a:prstGeom>
          <a:noFill/>
          <a:ln w="9525">
            <a:noFill/>
            <a:miter lim="800000"/>
            <a:headEnd/>
            <a:tailEnd/>
          </a:ln>
        </p:spPr>
      </p:pic>
      <p:sp>
        <p:nvSpPr>
          <p:cNvPr id="7475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D8FC715-56B0-4FE7-BEF1-C23CC8A009BA}" type="slidenum">
              <a:rPr lang="en-US" smtClean="0"/>
              <a:pPr/>
              <a:t>68</a:t>
            </a:fld>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Interests created by “reservation”, buried within a document – and not disclosed by its title, are more frequently missed by title searchers and examiners than are interests created by direct grant.</a:t>
            </a:r>
          </a:p>
          <a:p>
            <a:pPr marL="0" indent="0">
              <a:buFont typeface="Wingdings 3" pitchFamily="18" charset="2"/>
              <a:buNone/>
            </a:pPr>
            <a:endParaRPr lang="en-US" sz="1600" smtClean="0"/>
          </a:p>
        </p:txBody>
      </p:sp>
      <p:sp>
        <p:nvSpPr>
          <p:cNvPr id="3" name="Title 2"/>
          <p:cNvSpPr>
            <a:spLocks noGrp="1"/>
          </p:cNvSpPr>
          <p:nvPr>
            <p:ph type="title"/>
          </p:nvPr>
        </p:nvSpPr>
        <p:spPr>
          <a:xfrm>
            <a:off x="457200" y="152400"/>
            <a:ext cx="8229600" cy="1143000"/>
          </a:xfrm>
        </p:spPr>
        <p:txBody>
          <a:bodyPr/>
          <a:lstStyle/>
          <a:p>
            <a:pPr>
              <a:defRPr/>
            </a:pPr>
            <a:r>
              <a:rPr lang="en-US" sz="3600" dirty="0" smtClean="0"/>
              <a:t>A Life Estate</a:t>
            </a:r>
            <a:r>
              <a:rPr lang="en-US" dirty="0" smtClean="0"/>
              <a:t/>
            </a:r>
            <a:br>
              <a:rPr lang="en-US" dirty="0" smtClean="0"/>
            </a:br>
            <a:r>
              <a:rPr lang="en-US" sz="2700" i="1" dirty="0" smtClean="0"/>
              <a:t>Moral</a:t>
            </a:r>
            <a:endParaRPr lang="en-US" sz="2700" i="1" dirty="0"/>
          </a:p>
        </p:txBody>
      </p:sp>
      <p:sp>
        <p:nvSpPr>
          <p:cNvPr id="7578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0548796-761E-4A00-A742-C68A8AF1E6CF}" type="slidenum">
              <a:rPr lang="en-US" smtClean="0"/>
              <a:pPr/>
              <a:t>69</a:t>
            </a:fld>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Industry Direct Losses Paid</a:t>
            </a:r>
            <a:endParaRPr lang="en-US" dirty="0"/>
          </a:p>
        </p:txBody>
      </p:sp>
      <p:graphicFrame>
        <p:nvGraphicFramePr>
          <p:cNvPr id="4" name="Table 3"/>
          <p:cNvGraphicFramePr>
            <a:graphicFrameLocks noGrp="1"/>
          </p:cNvGraphicFramePr>
          <p:nvPr/>
        </p:nvGraphicFramePr>
        <p:xfrm>
          <a:off x="609600" y="1371600"/>
          <a:ext cx="8077201" cy="4419600"/>
        </p:xfrm>
        <a:graphic>
          <a:graphicData uri="http://schemas.openxmlformats.org/drawingml/2006/table">
            <a:tbl>
              <a:tblPr/>
              <a:tblGrid>
                <a:gridCol w="4038600"/>
                <a:gridCol w="1295400"/>
                <a:gridCol w="1447800"/>
                <a:gridCol w="1295401"/>
              </a:tblGrid>
              <a:tr h="294640">
                <a:tc gridSpan="4">
                  <a:txBody>
                    <a:bodyPr/>
                    <a:lstStyle/>
                    <a:p>
                      <a:pPr algn="ctr" fontAlgn="b"/>
                      <a:r>
                        <a:rPr lang="en-US" sz="1600" b="1" i="0" u="none" strike="noStrike" dirty="0">
                          <a:solidFill>
                            <a:srgbClr val="000000"/>
                          </a:solidFill>
                          <a:latin typeface="Calibri"/>
                        </a:rPr>
                        <a:t>Countrywide</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4640">
                <a:tc gridSpan="4">
                  <a:txBody>
                    <a:bodyPr/>
                    <a:lstStyle/>
                    <a:p>
                      <a:pPr algn="ctr" fontAlgn="b"/>
                      <a:r>
                        <a:rPr lang="en-US" sz="1600" b="1" i="0" u="none" strike="noStrike" dirty="0">
                          <a:solidFill>
                            <a:srgbClr val="000000"/>
                          </a:solidFill>
                          <a:latin typeface="Calibri"/>
                        </a:rPr>
                        <a:t>Figures in Thousands</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4640">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94640">
                <a:tc>
                  <a:txBody>
                    <a:bodyPr/>
                    <a:lstStyle/>
                    <a:p>
                      <a:pPr algn="ctr" fontAlgn="b"/>
                      <a:r>
                        <a:rPr lang="en-US" sz="1600" b="0" i="0" u="sng" strike="noStrike">
                          <a:solidFill>
                            <a:srgbClr val="000000"/>
                          </a:solidFill>
                          <a:latin typeface="Calibri"/>
                        </a:rPr>
                        <a:t>Line of Business</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2010</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2009</a:t>
                      </a:r>
                    </a:p>
                  </a:txBody>
                  <a:tcPr marL="7937" marR="7937" marT="7937" marB="0" anchor="b">
                    <a:lnL>
                      <a:noFill/>
                    </a:lnL>
                    <a:lnR>
                      <a:noFill/>
                    </a:lnR>
                    <a:lnT>
                      <a:noFill/>
                    </a:lnT>
                    <a:lnB>
                      <a:noFill/>
                    </a:lnB>
                  </a:tcPr>
                </a:tc>
                <a:tc>
                  <a:txBody>
                    <a:bodyPr/>
                    <a:lstStyle/>
                    <a:p>
                      <a:pPr algn="ctr" fontAlgn="b"/>
                      <a:r>
                        <a:rPr lang="en-US" sz="1600" b="0" i="0" u="sng" strike="noStrike" dirty="0">
                          <a:solidFill>
                            <a:srgbClr val="000000"/>
                          </a:solidFill>
                          <a:latin typeface="Calibri"/>
                        </a:rPr>
                        <a:t>2008</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Homeowners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40,188,873</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40,419,226</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42,083,994</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16,602,924</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17,519,687</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18,347,355</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Medical professional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3,982,272</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4,459,480</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4,736,241</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Workers' compensation</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23,125,740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23,082,713</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22,847,770</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Other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24,952,877</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23,641,839</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25,054,826</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Private passenger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62,592,652</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61,363,621</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60,445,538</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10,534,197</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10,859,689</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11,583,206</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Private passenger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37,619,708</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38,013,506</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39,901,286</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3,204,120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3,238,923</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3,869,662</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All other lines of business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51,175,167</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60,455,505</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52,277,506</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Total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273,978,530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283,054,189</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281,147,384</a:t>
                      </a:r>
                    </a:p>
                  </a:txBody>
                  <a:tcPr marL="7937" marR="7937" marT="7937" marB="0" anchor="b">
                    <a:lnL>
                      <a:noFill/>
                    </a:lnL>
                    <a:lnR>
                      <a:noFill/>
                    </a:lnR>
                    <a:lnT>
                      <a:noFill/>
                    </a:lnT>
                    <a:lnB>
                      <a:noFill/>
                    </a:lnB>
                  </a:tcPr>
                </a:tc>
              </a:tr>
            </a:tbl>
          </a:graphicData>
        </a:graphic>
      </p:graphicFrame>
      <p:sp>
        <p:nvSpPr>
          <p:cNvPr id="1234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ABC1B3C-AAD2-43D2-9A26-4D2EB825D14C}" type="slidenum">
              <a:rPr lang="en-US" smtClean="0"/>
              <a:pPr/>
              <a:t>7</a:t>
            </a:fld>
            <a:endParaRPr 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p:cNvSpPr>
            <a:spLocks noGrp="1"/>
          </p:cNvSpPr>
          <p:nvPr>
            <p:ph idx="1"/>
          </p:nvPr>
        </p:nvSpPr>
        <p:spPr>
          <a:xfrm>
            <a:off x="228600" y="1371600"/>
            <a:ext cx="8686800" cy="4525963"/>
          </a:xfrm>
        </p:spPr>
        <p:txBody>
          <a:bodyPr/>
          <a:lstStyle/>
          <a:p>
            <a:pPr marL="0" indent="0">
              <a:spcBef>
                <a:spcPts val="600"/>
              </a:spcBef>
              <a:spcAft>
                <a:spcPts val="600"/>
              </a:spcAft>
              <a:buFont typeface="Wingdings 3" pitchFamily="18" charset="2"/>
              <a:buNone/>
            </a:pPr>
            <a:r>
              <a:rPr lang="en-US" sz="1600" smtClean="0"/>
              <a:t>When this home was being refinanced, our attorney agent was told there was only one existing mortgage to be paid off.  But the agent’s search disclosed two more mortgages, both in favor of Georgia Mortgage Center, which were prior to the existing mortgage and were still “open” – unreleased – in the public records.</a:t>
            </a:r>
          </a:p>
          <a:p>
            <a:pPr marL="0" indent="0">
              <a:spcBef>
                <a:spcPts val="600"/>
              </a:spcBef>
              <a:spcAft>
                <a:spcPts val="600"/>
              </a:spcAft>
              <a:buFont typeface="Wingdings 3" pitchFamily="18" charset="2"/>
              <a:buNone/>
            </a:pPr>
            <a:r>
              <a:rPr lang="en-US" sz="1600" smtClean="0"/>
              <a:t>The last transaction involving this property had been a refinancing done six months earlier.  The agent called the law firm that handled the previous closing, and was told that both Georgia Mortgage Center mortgages had not been received for recording.  The law firm provided copies of its settlement statement and cancelled check evidencing the payoffs.</a:t>
            </a:r>
          </a:p>
          <a:p>
            <a:pPr marL="0" indent="0">
              <a:spcBef>
                <a:spcPts val="600"/>
              </a:spcBef>
              <a:spcAft>
                <a:spcPts val="600"/>
              </a:spcAft>
              <a:buFont typeface="Wingdings 3" pitchFamily="18" charset="2"/>
              <a:buNone/>
            </a:pPr>
            <a:r>
              <a:rPr lang="en-US" sz="1600" smtClean="0"/>
              <a:t>With this evidence in hand, the agent was authorized to insure the pending refinancing without exception for the Georgia Mortgage Center mortgage.  At closing, the agent paid off the existing mortgage, disbursed about $30,000 to the borrower, Herbert, and insured the new “first” mortgage.</a:t>
            </a:r>
          </a:p>
          <a:p>
            <a:pPr marL="0" indent="0">
              <a:spcBef>
                <a:spcPts val="600"/>
              </a:spcBef>
              <a:spcAft>
                <a:spcPts val="600"/>
              </a:spcAft>
              <a:buFont typeface="Wingdings 3" pitchFamily="18" charset="2"/>
              <a:buNone/>
            </a:pPr>
            <a:r>
              <a:rPr lang="en-US" sz="1600" smtClean="0"/>
              <a:t>Cookie-cutter deal.  But this closing would be haunted by the unforeseen.</a:t>
            </a:r>
          </a:p>
        </p:txBody>
      </p:sp>
      <p:sp>
        <p:nvSpPr>
          <p:cNvPr id="3" name="Title 2"/>
          <p:cNvSpPr>
            <a:spLocks noGrp="1"/>
          </p:cNvSpPr>
          <p:nvPr>
            <p:ph type="title"/>
          </p:nvPr>
        </p:nvSpPr>
        <p:spPr>
          <a:xfrm>
            <a:off x="457200" y="152400"/>
            <a:ext cx="8229600" cy="1143000"/>
          </a:xfrm>
        </p:spPr>
        <p:txBody>
          <a:bodyPr/>
          <a:lstStyle/>
          <a:p>
            <a:pPr>
              <a:defRPr/>
            </a:pPr>
            <a:r>
              <a:rPr lang="en-US" sz="3600" dirty="0" smtClean="0"/>
              <a:t>Blind Spot</a:t>
            </a:r>
            <a:r>
              <a:rPr lang="en-US" dirty="0" smtClean="0"/>
              <a:t/>
            </a:r>
            <a:br>
              <a:rPr lang="en-US" dirty="0" smtClean="0"/>
            </a:br>
            <a:r>
              <a:rPr lang="en-US" sz="2700" i="1" dirty="0" smtClean="0"/>
              <a:t>Atlanta, GA</a:t>
            </a:r>
            <a:endParaRPr lang="en-US" sz="2700" i="1" dirty="0"/>
          </a:p>
        </p:txBody>
      </p:sp>
      <p:pic>
        <p:nvPicPr>
          <p:cNvPr id="76804" name="Picture 2"/>
          <p:cNvPicPr>
            <a:picLocks noChangeAspect="1" noChangeArrowheads="1"/>
          </p:cNvPicPr>
          <p:nvPr/>
        </p:nvPicPr>
        <p:blipFill>
          <a:blip r:embed="rId2" cstate="print"/>
          <a:srcRect/>
          <a:stretch>
            <a:fillRect/>
          </a:stretch>
        </p:blipFill>
        <p:spPr bwMode="auto">
          <a:xfrm>
            <a:off x="6618288" y="5029200"/>
            <a:ext cx="2525712" cy="1828800"/>
          </a:xfrm>
          <a:prstGeom prst="rect">
            <a:avLst/>
          </a:prstGeom>
          <a:noFill/>
          <a:ln w="9525">
            <a:noFill/>
            <a:miter lim="800000"/>
            <a:headEnd/>
            <a:tailEnd/>
          </a:ln>
        </p:spPr>
      </p:pic>
      <p:sp>
        <p:nvSpPr>
          <p:cNvPr id="7680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83B6D30-6A20-407D-8EC8-DF3E422A5347}" type="slidenum">
              <a:rPr lang="en-US" smtClean="0"/>
              <a:pPr/>
              <a:t>70</a:t>
            </a:fld>
            <a:endParaRPr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The Georgia Mortgage Center mortgages had secured one loan in the amount of $69,000, and a second in the amount of $81,000.  Shortly after these loans were made, the $81,000 loan (and mortgage) was purchased by an investor.  Since no notice of assignment was recorded, there was no way for anyone to know of the investor’s purchase of the $81,000 mortgage from an inspection of the public records.</a:t>
            </a:r>
          </a:p>
          <a:p>
            <a:pPr marL="0" indent="0">
              <a:spcBef>
                <a:spcPts val="600"/>
              </a:spcBef>
              <a:spcAft>
                <a:spcPts val="600"/>
              </a:spcAft>
              <a:buFont typeface="Wingdings 3" pitchFamily="18" charset="2"/>
              <a:buNone/>
            </a:pPr>
            <a:r>
              <a:rPr lang="en-US" sz="1600" smtClean="0"/>
              <a:t>You can probably see where this is headed.  When the property was first refinanced, the law firm was given a payoff figure for the $69,000 mortgage only.  No one told them about the $81,000 mortgage being owned by an investor, so the information later given to our agent was erroneous.  The $81,000 mortgage remained “open.”</a:t>
            </a:r>
          </a:p>
          <a:p>
            <a:pPr marL="0" indent="0">
              <a:spcBef>
                <a:spcPts val="600"/>
              </a:spcBef>
              <a:spcAft>
                <a:spcPts val="600"/>
              </a:spcAft>
              <a:buFont typeface="Wingdings 3" pitchFamily="18" charset="2"/>
              <a:buNone/>
            </a:pPr>
            <a:r>
              <a:rPr lang="en-US" sz="1600" smtClean="0"/>
              <a:t>Herbert stopped making payments and the $81,000 mortgage foreclosed, wiping out our insured lender’s mortgage.  </a:t>
            </a:r>
          </a:p>
          <a:p>
            <a:pPr marL="0" indent="0">
              <a:spcBef>
                <a:spcPts val="600"/>
              </a:spcBef>
              <a:spcAft>
                <a:spcPts val="600"/>
              </a:spcAft>
              <a:buFont typeface="Wingdings 3" pitchFamily="18" charset="2"/>
              <a:buNone/>
            </a:pPr>
            <a:r>
              <a:rPr lang="en-US" sz="1600" smtClean="0"/>
              <a:t>The lender made a claim, and First American paid $193,084 to purchase our insured’s note and foreclosed-out mortgage.</a:t>
            </a:r>
          </a:p>
        </p:txBody>
      </p:sp>
      <p:sp>
        <p:nvSpPr>
          <p:cNvPr id="3" name="Title 2"/>
          <p:cNvSpPr>
            <a:spLocks noGrp="1"/>
          </p:cNvSpPr>
          <p:nvPr>
            <p:ph type="title"/>
          </p:nvPr>
        </p:nvSpPr>
        <p:spPr>
          <a:xfrm>
            <a:off x="457200" y="152400"/>
            <a:ext cx="8229600" cy="1143000"/>
          </a:xfrm>
        </p:spPr>
        <p:txBody>
          <a:bodyPr/>
          <a:lstStyle/>
          <a:p>
            <a:pPr>
              <a:defRPr/>
            </a:pPr>
            <a:r>
              <a:rPr lang="en-US" sz="3600" dirty="0" smtClean="0"/>
              <a:t>Blind Spot</a:t>
            </a:r>
            <a:r>
              <a:rPr lang="en-US" dirty="0" smtClean="0"/>
              <a:t/>
            </a:r>
            <a:br>
              <a:rPr lang="en-US" dirty="0" smtClean="0"/>
            </a:br>
            <a:r>
              <a:rPr lang="en-US" sz="2700" i="1" dirty="0" smtClean="0"/>
              <a:t>Continued</a:t>
            </a:r>
            <a:endParaRPr lang="en-US" sz="2700" i="1" dirty="0"/>
          </a:p>
        </p:txBody>
      </p:sp>
      <p:pic>
        <p:nvPicPr>
          <p:cNvPr id="77828" name="Picture 2"/>
          <p:cNvPicPr>
            <a:picLocks noChangeAspect="1" noChangeArrowheads="1"/>
          </p:cNvPicPr>
          <p:nvPr/>
        </p:nvPicPr>
        <p:blipFill>
          <a:blip r:embed="rId2" cstate="print"/>
          <a:srcRect/>
          <a:stretch>
            <a:fillRect/>
          </a:stretch>
        </p:blipFill>
        <p:spPr bwMode="auto">
          <a:xfrm>
            <a:off x="6618288" y="5029200"/>
            <a:ext cx="2525712" cy="1828800"/>
          </a:xfrm>
          <a:prstGeom prst="rect">
            <a:avLst/>
          </a:prstGeom>
          <a:noFill/>
          <a:ln w="9525">
            <a:noFill/>
            <a:miter lim="800000"/>
            <a:headEnd/>
            <a:tailEnd/>
          </a:ln>
        </p:spPr>
      </p:pic>
      <p:sp>
        <p:nvSpPr>
          <p:cNvPr id="7782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29C5908-C781-4C6E-AA79-23F26CB1D018}" type="slidenum">
              <a:rPr lang="en-US" smtClean="0"/>
              <a:pPr/>
              <a:t>71</a:t>
            </a:fld>
            <a:endParaRPr 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It frequently happens that open mortgages or deeds of trust have been satisfied, but paid-off lenders do not cooperate by providing release documents for recording.  In such cases it’s common for title companies to rely on third parties for evidence of payoff, as was done here.</a:t>
            </a:r>
          </a:p>
          <a:p>
            <a:pPr marL="0" indent="0">
              <a:spcBef>
                <a:spcPts val="600"/>
              </a:spcBef>
              <a:spcAft>
                <a:spcPts val="600"/>
              </a:spcAft>
              <a:buFont typeface="Wingdings 3" pitchFamily="18" charset="2"/>
              <a:buNone/>
            </a:pPr>
            <a:r>
              <a:rPr lang="en-US" sz="1600" smtClean="0"/>
              <a:t>But this practice isn’t foolproof.  When the unforeseen becomes a problem, title insurance can be an owner or lender’s salvation.</a:t>
            </a:r>
          </a:p>
        </p:txBody>
      </p:sp>
      <p:sp>
        <p:nvSpPr>
          <p:cNvPr id="3" name="Title 2"/>
          <p:cNvSpPr>
            <a:spLocks noGrp="1"/>
          </p:cNvSpPr>
          <p:nvPr>
            <p:ph type="title"/>
          </p:nvPr>
        </p:nvSpPr>
        <p:spPr>
          <a:xfrm>
            <a:off x="457200" y="152400"/>
            <a:ext cx="8229600" cy="1143000"/>
          </a:xfrm>
        </p:spPr>
        <p:txBody>
          <a:bodyPr/>
          <a:lstStyle/>
          <a:p>
            <a:pPr>
              <a:defRPr/>
            </a:pPr>
            <a:r>
              <a:rPr lang="en-US" sz="3600" dirty="0" smtClean="0"/>
              <a:t>Blind Spot</a:t>
            </a:r>
            <a:r>
              <a:rPr lang="en-US" dirty="0" smtClean="0"/>
              <a:t/>
            </a:r>
            <a:br>
              <a:rPr lang="en-US" dirty="0" smtClean="0"/>
            </a:br>
            <a:r>
              <a:rPr lang="en-US" sz="2700" i="1" dirty="0" smtClean="0"/>
              <a:t>Moral</a:t>
            </a:r>
            <a:endParaRPr lang="en-US" sz="2700" i="1" dirty="0"/>
          </a:p>
        </p:txBody>
      </p:sp>
      <p:sp>
        <p:nvSpPr>
          <p:cNvPr id="78852"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C11F5DE-5C94-4717-B7A9-41DCF457F10D}" type="slidenum">
              <a:rPr lang="en-US" smtClean="0"/>
              <a:pPr/>
              <a:t>72</a:t>
            </a:fld>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When Gary left his employment at the Rocky Flats plutonium plant he received severance pay of $270,000.</a:t>
            </a:r>
          </a:p>
          <a:p>
            <a:pPr marL="0" indent="0">
              <a:spcBef>
                <a:spcPts val="600"/>
              </a:spcBef>
              <a:spcAft>
                <a:spcPts val="600"/>
              </a:spcAft>
              <a:buFont typeface="Wingdings 3" pitchFamily="18" charset="2"/>
              <a:buNone/>
            </a:pPr>
            <a:r>
              <a:rPr lang="en-US" sz="1600" smtClean="0"/>
              <a:t>Some of the money was used to buy this home for Gary and his new wife, Diane.  The rest may have been used to pay debts from Gary’s former marriage.  None of it, however, went to the Internal Revenue Service.</a:t>
            </a:r>
          </a:p>
          <a:p>
            <a:pPr marL="0" indent="0">
              <a:spcBef>
                <a:spcPts val="600"/>
              </a:spcBef>
              <a:spcAft>
                <a:spcPts val="600"/>
              </a:spcAft>
              <a:buFont typeface="Wingdings 3" pitchFamily="18" charset="2"/>
              <a:buNone/>
            </a:pPr>
            <a:r>
              <a:rPr lang="en-US" sz="1600" smtClean="0"/>
              <a:t>Months later, Gary and Diane applied to refinance their home.  The new loan amount would be $98,000.  After paying off the existing loan and costs of refinancing, Gary and Diane would receive about $30,000.</a:t>
            </a:r>
          </a:p>
          <a:p>
            <a:pPr marL="0" indent="0">
              <a:spcBef>
                <a:spcPts val="600"/>
              </a:spcBef>
              <a:spcAft>
                <a:spcPts val="600"/>
              </a:spcAft>
              <a:buFont typeface="Wingdings 3" pitchFamily="18" charset="2"/>
              <a:buNone/>
            </a:pPr>
            <a:r>
              <a:rPr lang="en-US" sz="1600" smtClean="0"/>
              <a:t>The loan documents were signed on Monday, November 8.  The three-day recission period, provided by federal law, would have expired at midnight on Thursday, November 11.  But November 11 was Veterans Day, a holiday, so the rescission period expired at midnight on Friday, November 12.</a:t>
            </a:r>
          </a:p>
        </p:txBody>
      </p:sp>
      <p:sp>
        <p:nvSpPr>
          <p:cNvPr id="3" name="Title 2"/>
          <p:cNvSpPr>
            <a:spLocks noGrp="1"/>
          </p:cNvSpPr>
          <p:nvPr>
            <p:ph type="title"/>
          </p:nvPr>
        </p:nvSpPr>
        <p:spPr>
          <a:xfrm>
            <a:off x="457200" y="152400"/>
            <a:ext cx="8229600" cy="1143000"/>
          </a:xfrm>
        </p:spPr>
        <p:txBody>
          <a:bodyPr/>
          <a:lstStyle/>
          <a:p>
            <a:pPr>
              <a:defRPr/>
            </a:pPr>
            <a:r>
              <a:rPr lang="en-US" sz="3600" dirty="0" smtClean="0"/>
              <a:t>Insuring the ‘Gap’</a:t>
            </a:r>
            <a:r>
              <a:rPr lang="en-US" dirty="0" smtClean="0"/>
              <a:t/>
            </a:r>
            <a:br>
              <a:rPr lang="en-US" dirty="0" smtClean="0"/>
            </a:br>
            <a:r>
              <a:rPr lang="en-US" sz="2700" i="1" dirty="0" smtClean="0"/>
              <a:t>Longmont, CO</a:t>
            </a:r>
            <a:endParaRPr lang="en-US" sz="2700" i="1" dirty="0"/>
          </a:p>
        </p:txBody>
      </p:sp>
      <p:pic>
        <p:nvPicPr>
          <p:cNvPr id="79876" name="Picture 2"/>
          <p:cNvPicPr>
            <a:picLocks noChangeAspect="1" noChangeArrowheads="1"/>
          </p:cNvPicPr>
          <p:nvPr/>
        </p:nvPicPr>
        <p:blipFill>
          <a:blip r:embed="rId2" cstate="print"/>
          <a:srcRect/>
          <a:stretch>
            <a:fillRect/>
          </a:stretch>
        </p:blipFill>
        <p:spPr bwMode="auto">
          <a:xfrm>
            <a:off x="6632575" y="5029200"/>
            <a:ext cx="2511425" cy="1828800"/>
          </a:xfrm>
          <a:prstGeom prst="rect">
            <a:avLst/>
          </a:prstGeom>
          <a:noFill/>
          <a:ln w="9525">
            <a:noFill/>
            <a:miter lim="800000"/>
            <a:headEnd/>
            <a:tailEnd/>
          </a:ln>
        </p:spPr>
      </p:pic>
      <p:sp>
        <p:nvSpPr>
          <p:cNvPr id="7987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3EA2D35-1B9F-4056-830B-3A238793A5C0}" type="slidenum">
              <a:rPr lang="en-US" smtClean="0"/>
              <a:pPr/>
              <a:t>73</a:t>
            </a:fld>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The lender would have funded the loan the next business day, on Monday, November 15, but they had a problem with a local mortgage broker so the loan funded on Tuesday, November 16. The lender’s deed of trust recorded November 18.</a:t>
            </a:r>
          </a:p>
          <a:p>
            <a:pPr marL="0" indent="0">
              <a:spcBef>
                <a:spcPts val="600"/>
              </a:spcBef>
              <a:spcAft>
                <a:spcPts val="600"/>
              </a:spcAft>
              <a:buFont typeface="Wingdings 3" pitchFamily="18" charset="2"/>
              <a:buNone/>
            </a:pPr>
            <a:r>
              <a:rPr lang="en-US" sz="1600" smtClean="0"/>
              <a:t>Meanwhile, on Monday, November 15, the IRS filed a tax lien against Gary and Diane in the amount of $139,007.  This represented the taxable portion of Gary’s severance pay, plus penalties and interest.</a:t>
            </a:r>
          </a:p>
          <a:p>
            <a:pPr marL="0" indent="0">
              <a:spcBef>
                <a:spcPts val="600"/>
              </a:spcBef>
              <a:spcAft>
                <a:spcPts val="600"/>
              </a:spcAft>
              <a:buFont typeface="Wingdings 3" pitchFamily="18" charset="2"/>
              <a:buNone/>
            </a:pPr>
            <a:r>
              <a:rPr lang="en-US" sz="1600" smtClean="0"/>
              <a:t>The First American agent who had handled the closing became aware of the tax lien even before the lender’s title policy was issued.  Since the tax lien had priority over our to-be insured lender, the Company immediately contacted the IRS to ask for a release.</a:t>
            </a:r>
          </a:p>
          <a:p>
            <a:pPr marL="0" indent="0">
              <a:spcBef>
                <a:spcPts val="600"/>
              </a:spcBef>
              <a:spcAft>
                <a:spcPts val="600"/>
              </a:spcAft>
              <a:buFont typeface="Wingdings 3" pitchFamily="18" charset="2"/>
              <a:buNone/>
            </a:pPr>
            <a:r>
              <a:rPr lang="en-US" sz="1600" smtClean="0"/>
              <a:t>Because Gary and Diane received only about $30,000 from the refinancing, the IRS accepted $30,717 from First American to release its lien.</a:t>
            </a:r>
          </a:p>
        </p:txBody>
      </p:sp>
      <p:sp>
        <p:nvSpPr>
          <p:cNvPr id="3" name="Title 2"/>
          <p:cNvSpPr>
            <a:spLocks noGrp="1"/>
          </p:cNvSpPr>
          <p:nvPr>
            <p:ph type="title"/>
          </p:nvPr>
        </p:nvSpPr>
        <p:spPr>
          <a:xfrm>
            <a:off x="457200" y="152400"/>
            <a:ext cx="8229600" cy="1143000"/>
          </a:xfrm>
        </p:spPr>
        <p:txBody>
          <a:bodyPr/>
          <a:lstStyle/>
          <a:p>
            <a:pPr>
              <a:defRPr/>
            </a:pPr>
            <a:r>
              <a:rPr lang="en-US" sz="3600" dirty="0" smtClean="0"/>
              <a:t>Insuring the ‘Gap’</a:t>
            </a:r>
            <a:r>
              <a:rPr lang="en-US" dirty="0" smtClean="0"/>
              <a:t/>
            </a:r>
            <a:br>
              <a:rPr lang="en-US" dirty="0" smtClean="0"/>
            </a:br>
            <a:r>
              <a:rPr lang="en-US" sz="2700" i="1" dirty="0" smtClean="0"/>
              <a:t>Continued</a:t>
            </a:r>
            <a:endParaRPr lang="en-US" sz="2700" i="1" dirty="0"/>
          </a:p>
        </p:txBody>
      </p:sp>
      <p:pic>
        <p:nvPicPr>
          <p:cNvPr id="80900" name="Picture 2"/>
          <p:cNvPicPr>
            <a:picLocks noChangeAspect="1" noChangeArrowheads="1"/>
          </p:cNvPicPr>
          <p:nvPr/>
        </p:nvPicPr>
        <p:blipFill>
          <a:blip r:embed="rId2" cstate="print"/>
          <a:srcRect/>
          <a:stretch>
            <a:fillRect/>
          </a:stretch>
        </p:blipFill>
        <p:spPr bwMode="auto">
          <a:xfrm>
            <a:off x="6632575" y="5029200"/>
            <a:ext cx="2511425" cy="1828800"/>
          </a:xfrm>
          <a:prstGeom prst="rect">
            <a:avLst/>
          </a:prstGeom>
          <a:noFill/>
          <a:ln w="9525">
            <a:noFill/>
            <a:miter lim="800000"/>
            <a:headEnd/>
            <a:tailEnd/>
          </a:ln>
        </p:spPr>
      </p:pic>
      <p:sp>
        <p:nvSpPr>
          <p:cNvPr id="8090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58B509C-3C8E-4C96-A841-435FFEC27185}" type="slidenum">
              <a:rPr lang="en-US" smtClean="0"/>
              <a:pPr/>
              <a:t>74</a:t>
            </a:fld>
            <a:endParaRPr lang="en-US"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371600"/>
            <a:ext cx="8229600" cy="4525963"/>
          </a:xfrm>
        </p:spPr>
        <p:txBody>
          <a:bodyPr/>
          <a:lstStyle/>
          <a:p>
            <a:pPr algn="ctr">
              <a:spcBef>
                <a:spcPts val="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rPr>
              <a:t>Dear John</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One ex’s answer to who gets what.</a:t>
            </a:r>
          </a:p>
          <a:p>
            <a:pPr algn="ctr">
              <a:spcBef>
                <a:spcPts val="60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rPr>
              <a:t>Scapegoat</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Who would pay for the lawyer’s mistake?</a:t>
            </a:r>
          </a:p>
          <a:p>
            <a:pPr algn="ctr">
              <a:spcBef>
                <a:spcPts val="600"/>
              </a:spcBef>
              <a:spcAft>
                <a:spcPts val="600"/>
              </a:spcAft>
              <a:buFont typeface="Wingdings 3" pitchFamily="18" charset="2"/>
              <a:buNone/>
              <a:defRPr/>
            </a:pPr>
            <a:r>
              <a:rPr lang="en-US" sz="2400" dirty="0" smtClean="0">
                <a:effectLst>
                  <a:outerShdw blurRad="38100" dist="38100" dir="2700000" algn="tl">
                    <a:srgbClr val="000000">
                      <a:alpha val="43137"/>
                    </a:srgbClr>
                  </a:outerShdw>
                </a:effectLst>
              </a:rPr>
              <a:t>Short Sale</a:t>
            </a:r>
          </a:p>
          <a:p>
            <a:pPr algn="ctr">
              <a:spcBef>
                <a:spcPts val="0"/>
              </a:spcBef>
              <a:spcAft>
                <a:spcPts val="2400"/>
              </a:spcAft>
              <a:buFont typeface="Wingdings 3" pitchFamily="18" charset="2"/>
              <a:buNone/>
              <a:defRPr/>
            </a:pPr>
            <a:r>
              <a:rPr lang="en-US" sz="1800" i="1" dirty="0" smtClean="0">
                <a:effectLst>
                  <a:outerShdw blurRad="38100" dist="38100" dir="2700000" algn="tl">
                    <a:srgbClr val="000000">
                      <a:alpha val="43137"/>
                    </a:srgbClr>
                  </a:outerShdw>
                </a:effectLst>
                <a:latin typeface="+mj-lt"/>
              </a:rPr>
              <a:t>A favor to the seller was fateful for the buyers.</a:t>
            </a:r>
          </a:p>
          <a:p>
            <a:pPr algn="ctr">
              <a:spcBef>
                <a:spcPts val="600"/>
              </a:spcBef>
              <a:spcAft>
                <a:spcPts val="600"/>
              </a:spcAft>
              <a:buFont typeface="Wingdings 3" pitchFamily="18" charset="2"/>
              <a:buNone/>
              <a:defRPr/>
            </a:pPr>
            <a:endParaRPr lang="en-US" sz="2400" dirty="0" smtClean="0">
              <a:effectLst>
                <a:outerShdw blurRad="38100" dist="38100" dir="2700000" algn="tl">
                  <a:srgbClr val="000000">
                    <a:alpha val="43137"/>
                  </a:srgbClr>
                </a:outerShdw>
              </a:effectLst>
            </a:endParaRPr>
          </a:p>
          <a:p>
            <a:pPr algn="ctr">
              <a:spcBef>
                <a:spcPts val="0"/>
              </a:spcBef>
              <a:spcAft>
                <a:spcPts val="600"/>
              </a:spcAft>
              <a:buFont typeface="Wingdings 3" pitchFamily="18" charset="2"/>
              <a:buNone/>
              <a:defRPr/>
            </a:pPr>
            <a:endParaRPr lang="en-US" sz="2400" dirty="0" smtClean="0">
              <a:effectLst>
                <a:outerShdw blurRad="38100" dist="38100" dir="2700000" algn="tl">
                  <a:srgbClr val="000000">
                    <a:alpha val="43137"/>
                  </a:srgbClr>
                </a:outerShdw>
              </a:effectLst>
            </a:endParaRPr>
          </a:p>
          <a:p>
            <a:pPr algn="ctr">
              <a:buFont typeface="Wingdings 3" pitchFamily="18" charset="2"/>
              <a:buNone/>
              <a:defRPr/>
            </a:pPr>
            <a:endParaRPr lang="en-US" sz="2400" b="1" dirty="0" smtClean="0">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228600"/>
            <a:ext cx="8229600" cy="1143000"/>
          </a:xfrm>
        </p:spPr>
        <p:txBody>
          <a:bodyPr/>
          <a:lstStyle/>
          <a:p>
            <a:pPr>
              <a:defRPr/>
            </a:pPr>
            <a:r>
              <a:rPr lang="en-US" sz="3200" dirty="0" smtClean="0"/>
              <a:t>Residential Owner Policy Stories</a:t>
            </a:r>
            <a:endParaRPr lang="en-US" sz="3200" dirty="0"/>
          </a:p>
        </p:txBody>
      </p:sp>
      <p:sp>
        <p:nvSpPr>
          <p:cNvPr id="8192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71DB71B-9B24-4064-B2EC-14ADB6162765}" type="slidenum">
              <a:rPr lang="en-US" smtClean="0"/>
              <a:pPr/>
              <a:t>75</a:t>
            </a:fld>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381000" y="1371600"/>
            <a:ext cx="8229600" cy="4525963"/>
          </a:xfrm>
        </p:spPr>
        <p:txBody>
          <a:bodyPr/>
          <a:lstStyle/>
          <a:p>
            <a:pPr marL="0" indent="0">
              <a:spcBef>
                <a:spcPts val="600"/>
              </a:spcBef>
              <a:spcAft>
                <a:spcPts val="600"/>
              </a:spcAft>
              <a:buFont typeface="Wingdings 3" pitchFamily="18" charset="2"/>
              <a:buNone/>
            </a:pPr>
            <a:r>
              <a:rPr lang="en-US" sz="1600" smtClean="0"/>
              <a:t>Returning home from work one day John found this note tacked to the door:</a:t>
            </a:r>
          </a:p>
          <a:p>
            <a:pPr marL="0" indent="0">
              <a:spcBef>
                <a:spcPts val="600"/>
              </a:spcBef>
              <a:spcAft>
                <a:spcPts val="600"/>
              </a:spcAft>
              <a:buFont typeface="Wingdings 3" pitchFamily="18" charset="2"/>
              <a:buNone/>
            </a:pPr>
            <a:r>
              <a:rPr lang="en-US" sz="1600" i="1" smtClean="0"/>
              <a:t>John, sold the place.  I filed for divorce.  The marriage is over.  You have 30 days to get out!  Good Bye, Jan.”</a:t>
            </a:r>
          </a:p>
          <a:p>
            <a:pPr marL="0" indent="0">
              <a:spcBef>
                <a:spcPts val="600"/>
              </a:spcBef>
              <a:spcAft>
                <a:spcPts val="600"/>
              </a:spcAft>
              <a:buFont typeface="Wingdings 3" pitchFamily="18" charset="2"/>
              <a:buNone/>
            </a:pPr>
            <a:r>
              <a:rPr lang="en-US" sz="1600" smtClean="0"/>
              <a:t>He didn’t know where she’d gone, and after a few weeks he forgot about the note.  Then one day while napping on the couch John was awakened by voices.  There is his living room were Mr.  &amp; Mrs. Schaer, who claimed to be new owners of his home.</a:t>
            </a:r>
          </a:p>
          <a:p>
            <a:pPr marL="0" indent="0">
              <a:spcBef>
                <a:spcPts val="600"/>
              </a:spcBef>
              <a:spcAft>
                <a:spcPts val="600"/>
              </a:spcAft>
              <a:buFont typeface="Wingdings 3" pitchFamily="18" charset="2"/>
              <a:buNone/>
            </a:pPr>
            <a:r>
              <a:rPr lang="en-US" sz="1600" smtClean="0"/>
              <a:t>When John objected to them moving in, the Schaers retreated to make a claim under their title policy.  First American hired an attorney to represent them.</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Dear John</a:t>
            </a:r>
            <a:br>
              <a:rPr lang="en-US" sz="3600" dirty="0" smtClean="0"/>
            </a:br>
            <a:r>
              <a:rPr lang="en-US" sz="2700" i="1" dirty="0" smtClean="0"/>
              <a:t>Dunlap, IL</a:t>
            </a:r>
            <a:endParaRPr lang="en-US" sz="2700" i="1" dirty="0"/>
          </a:p>
        </p:txBody>
      </p:sp>
      <p:pic>
        <p:nvPicPr>
          <p:cNvPr id="82948"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82949"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F978718-A72E-4D92-BE52-87D61C0B9AE2}" type="slidenum">
              <a:rPr lang="en-US" smtClean="0"/>
              <a:pPr/>
              <a:t>76</a:t>
            </a:fld>
            <a:endParaRPr lang="en-US"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457200" y="1295400"/>
            <a:ext cx="8229600" cy="4525963"/>
          </a:xfrm>
        </p:spPr>
        <p:txBody>
          <a:bodyPr/>
          <a:lstStyle/>
          <a:p>
            <a:pPr marL="0" indent="0">
              <a:spcBef>
                <a:spcPts val="600"/>
              </a:spcBef>
              <a:spcAft>
                <a:spcPts val="600"/>
              </a:spcAft>
              <a:buFont typeface="Wingdings 3" pitchFamily="18" charset="2"/>
              <a:buNone/>
            </a:pPr>
            <a:r>
              <a:rPr lang="en-US" sz="1600" smtClean="0"/>
              <a:t>It turned out that Jan had sold the property for $30,000, and forged John’s signature to a deed.  Then she moved to a mobile home park in nearby Peoria.</a:t>
            </a:r>
          </a:p>
          <a:p>
            <a:pPr marL="0" indent="0">
              <a:spcBef>
                <a:spcPts val="600"/>
              </a:spcBef>
              <a:spcAft>
                <a:spcPts val="600"/>
              </a:spcAft>
              <a:buFont typeface="Wingdings 3" pitchFamily="18" charset="2"/>
              <a:buNone/>
            </a:pPr>
            <a:r>
              <a:rPr lang="en-US" sz="1600" smtClean="0"/>
              <a:t>Since the Schaers’ deed was hopelessly defective, First American paid them the policy amount of $30,000.  Then the Company made claims for reimbursement against Jan and the hapless notary on the forged signature.  This turned out to be an expensive quest.</a:t>
            </a:r>
          </a:p>
          <a:p>
            <a:pPr marL="0" indent="0">
              <a:spcBef>
                <a:spcPts val="600"/>
              </a:spcBef>
              <a:spcAft>
                <a:spcPts val="600"/>
              </a:spcAft>
              <a:buFont typeface="Wingdings 3" pitchFamily="18" charset="2"/>
              <a:buNone/>
            </a:pPr>
            <a:r>
              <a:rPr lang="en-US" sz="1600" smtClean="0"/>
              <a:t>Ultimately, John agreed to pay for Jan’s half interest in the property by giving a note and mortgage to First American (as successor to Jan).  Then John filed a chapter 13 bankruptcy and things got complicated again.</a:t>
            </a:r>
          </a:p>
          <a:p>
            <a:pPr marL="0" indent="0">
              <a:spcBef>
                <a:spcPts val="600"/>
              </a:spcBef>
              <a:spcAft>
                <a:spcPts val="600"/>
              </a:spcAft>
              <a:buFont typeface="Wingdings 3" pitchFamily="18" charset="2"/>
              <a:buNone/>
            </a:pPr>
            <a:r>
              <a:rPr lang="en-US" sz="1600" smtClean="0"/>
              <a:t>Although the Company recovered most of the $30,000 it had paid, unrecoverable legal expenses totaled more than $50,000.</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Dear John</a:t>
            </a:r>
            <a:br>
              <a:rPr lang="en-US" sz="3600" dirty="0" smtClean="0"/>
            </a:br>
            <a:r>
              <a:rPr lang="en-US" sz="2700" i="1" dirty="0" smtClean="0"/>
              <a:t>Continued</a:t>
            </a:r>
            <a:endParaRPr lang="en-US" sz="2700" i="1" dirty="0"/>
          </a:p>
        </p:txBody>
      </p:sp>
      <p:pic>
        <p:nvPicPr>
          <p:cNvPr id="83972" name="Picture 2"/>
          <p:cNvPicPr>
            <a:picLocks noChangeAspect="1" noChangeArrowheads="1"/>
          </p:cNvPicPr>
          <p:nvPr/>
        </p:nvPicPr>
        <p:blipFill>
          <a:blip r:embed="rId2" cstate="print"/>
          <a:srcRect/>
          <a:stretch>
            <a:fillRect/>
          </a:stretch>
        </p:blipFill>
        <p:spPr bwMode="auto">
          <a:xfrm>
            <a:off x="6405563" y="5029200"/>
            <a:ext cx="2738437" cy="1828800"/>
          </a:xfrm>
          <a:prstGeom prst="rect">
            <a:avLst/>
          </a:prstGeom>
          <a:noFill/>
          <a:ln w="9525">
            <a:noFill/>
            <a:miter lim="800000"/>
            <a:headEnd/>
            <a:tailEnd/>
          </a:ln>
        </p:spPr>
      </p:pic>
      <p:sp>
        <p:nvSpPr>
          <p:cNvPr id="8397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5E80B9D-D025-400E-A767-B0ABD333A2AF}" type="slidenum">
              <a:rPr lang="en-US" smtClean="0"/>
              <a:pPr/>
              <a:t>77</a:t>
            </a:fld>
            <a:endParaRPr lang="en-US"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After a split-up, exes sometimes leave title to property that was once jointly owned open to question.  Of course, Jan overdid it – and she faced criminal charges.  Title insurance is great protection against becoming entangled in the personal problems of others.</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Dear John</a:t>
            </a:r>
            <a:br>
              <a:rPr lang="en-US" sz="3600" dirty="0" smtClean="0"/>
            </a:br>
            <a:r>
              <a:rPr lang="en-US" sz="2700" i="1" dirty="0" smtClean="0"/>
              <a:t>Moral</a:t>
            </a:r>
            <a:endParaRPr lang="en-US" sz="2700" i="1" dirty="0"/>
          </a:p>
        </p:txBody>
      </p:sp>
      <p:sp>
        <p:nvSpPr>
          <p:cNvPr id="84996"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675DDAF-8DCE-4027-B166-50CF39AFB6B6}" type="slidenum">
              <a:rPr lang="en-US" smtClean="0"/>
              <a:pPr/>
              <a:t>78</a:t>
            </a:fld>
            <a:endParaRPr lang="en-US"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2"/>
          <p:cNvSpPr>
            <a:spLocks noGrp="1"/>
          </p:cNvSpPr>
          <p:nvPr>
            <p:ph idx="1"/>
          </p:nvPr>
        </p:nvSpPr>
        <p:spPr>
          <a:xfrm>
            <a:off x="304800" y="1219200"/>
            <a:ext cx="8610600" cy="4525963"/>
          </a:xfrm>
        </p:spPr>
        <p:txBody>
          <a:bodyPr/>
          <a:lstStyle/>
          <a:p>
            <a:pPr marL="0" indent="0">
              <a:spcBef>
                <a:spcPts val="600"/>
              </a:spcBef>
              <a:spcAft>
                <a:spcPts val="600"/>
              </a:spcAft>
              <a:buFont typeface="Wingdings 3" pitchFamily="18" charset="2"/>
              <a:buNone/>
            </a:pPr>
            <a:r>
              <a:rPr lang="en-US" sz="1600" smtClean="0"/>
              <a:t>This stately home on Long Island had to be sold.  The owners business had failed and lenders threatened to foreclose.  There were five mortgages against the property,  three of which were held by one major bank.</a:t>
            </a:r>
          </a:p>
          <a:p>
            <a:pPr marL="0" indent="0">
              <a:spcBef>
                <a:spcPts val="600"/>
              </a:spcBef>
              <a:spcAft>
                <a:spcPts val="600"/>
              </a:spcAft>
              <a:buFont typeface="Wingdings 3" pitchFamily="18" charset="2"/>
              <a:buNone/>
            </a:pPr>
            <a:r>
              <a:rPr lang="en-US" sz="1600" smtClean="0"/>
              <a:t>The bank referred two of its mortgages to outside counsel, Michael, for foreclosure.  Michael was a sole practitioner in Brooklyn.</a:t>
            </a:r>
          </a:p>
          <a:p>
            <a:pPr marL="0" indent="0">
              <a:spcBef>
                <a:spcPts val="600"/>
              </a:spcBef>
              <a:spcAft>
                <a:spcPts val="600"/>
              </a:spcAft>
              <a:buFont typeface="Wingdings 3" pitchFamily="18" charset="2"/>
              <a:buNone/>
            </a:pPr>
            <a:r>
              <a:rPr lang="en-US" sz="1600" smtClean="0"/>
              <a:t>Meanwhile, Boris and Dora contracted to buy the property and a New York City law firm was asked to handle the closing.</a:t>
            </a:r>
          </a:p>
          <a:p>
            <a:pPr marL="0" indent="0">
              <a:spcBef>
                <a:spcPts val="600"/>
              </a:spcBef>
              <a:spcAft>
                <a:spcPts val="600"/>
              </a:spcAft>
              <a:buFont typeface="Wingdings 3" pitchFamily="18" charset="2"/>
              <a:buNone/>
            </a:pPr>
            <a:r>
              <a:rPr lang="en-US" sz="1600" smtClean="0"/>
              <a:t>In response to a closing attorney’s inquiry, Michael provided two letters containing payoff demands for the bank’s loans.  Both letters referenced loan account numbers and the address of the property.  One demand was for $289,301, and the other was for $149,721.</a:t>
            </a:r>
          </a:p>
          <a:p>
            <a:pPr marL="0" indent="0">
              <a:spcBef>
                <a:spcPts val="600"/>
              </a:spcBef>
              <a:spcAft>
                <a:spcPts val="600"/>
              </a:spcAft>
              <a:buFont typeface="Wingdings 3" pitchFamily="18" charset="2"/>
              <a:buNone/>
            </a:pPr>
            <a:r>
              <a:rPr lang="en-US" sz="1600" smtClean="0"/>
              <a:t>The deal closed and the closing attorney issued payoff checks to the bank in the amounts provided by Michael.  First American title policies were issued to the new owners and lender.</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Scapegoat</a:t>
            </a:r>
            <a:br>
              <a:rPr lang="en-US" sz="3600" dirty="0" smtClean="0"/>
            </a:br>
            <a:r>
              <a:rPr lang="en-US" sz="2700" i="1" dirty="0" smtClean="0"/>
              <a:t>Hewlett Bay Park, NY</a:t>
            </a:r>
            <a:endParaRPr lang="en-US" sz="2700" i="1" dirty="0"/>
          </a:p>
        </p:txBody>
      </p:sp>
      <p:pic>
        <p:nvPicPr>
          <p:cNvPr id="86020" name="Picture 2"/>
          <p:cNvPicPr>
            <a:picLocks noChangeAspect="1" noChangeArrowheads="1"/>
          </p:cNvPicPr>
          <p:nvPr/>
        </p:nvPicPr>
        <p:blipFill>
          <a:blip r:embed="rId2" cstate="print"/>
          <a:srcRect/>
          <a:stretch>
            <a:fillRect/>
          </a:stretch>
        </p:blipFill>
        <p:spPr bwMode="auto">
          <a:xfrm>
            <a:off x="6943725" y="5211763"/>
            <a:ext cx="2200275" cy="1646237"/>
          </a:xfrm>
          <a:prstGeom prst="rect">
            <a:avLst/>
          </a:prstGeom>
          <a:noFill/>
          <a:ln w="9525">
            <a:noFill/>
            <a:miter lim="800000"/>
            <a:headEnd/>
            <a:tailEnd/>
          </a:ln>
        </p:spPr>
      </p:pic>
      <p:sp>
        <p:nvSpPr>
          <p:cNvPr id="86021"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544C6B8-082E-4142-8992-0278E0DB0A25}" type="slidenum">
              <a:rPr lang="en-US" smtClean="0"/>
              <a:pPr/>
              <a:t>79</a:t>
            </a:fld>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Industry Direct Losses Paid</a:t>
            </a:r>
            <a:endParaRPr lang="en-US" dirty="0"/>
          </a:p>
        </p:txBody>
      </p:sp>
      <p:graphicFrame>
        <p:nvGraphicFramePr>
          <p:cNvPr id="4" name="Table 3"/>
          <p:cNvGraphicFramePr>
            <a:graphicFrameLocks noGrp="1"/>
          </p:cNvGraphicFramePr>
          <p:nvPr/>
        </p:nvGraphicFramePr>
        <p:xfrm>
          <a:off x="533400" y="1371600"/>
          <a:ext cx="8077201" cy="4419600"/>
        </p:xfrm>
        <a:graphic>
          <a:graphicData uri="http://schemas.openxmlformats.org/drawingml/2006/table">
            <a:tbl>
              <a:tblPr/>
              <a:tblGrid>
                <a:gridCol w="4038600"/>
                <a:gridCol w="1447800"/>
                <a:gridCol w="1219200"/>
                <a:gridCol w="1371601"/>
              </a:tblGrid>
              <a:tr h="294640">
                <a:tc gridSpan="4">
                  <a:txBody>
                    <a:bodyPr/>
                    <a:lstStyle/>
                    <a:p>
                      <a:pPr algn="ctr" fontAlgn="b"/>
                      <a:r>
                        <a:rPr lang="en-US" sz="1600" b="1" i="0" u="none" strike="noStrike" dirty="0">
                          <a:solidFill>
                            <a:srgbClr val="000000"/>
                          </a:solidFill>
                          <a:latin typeface="Calibri"/>
                        </a:rPr>
                        <a:t>Ohio</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4640">
                <a:tc gridSpan="4">
                  <a:txBody>
                    <a:bodyPr/>
                    <a:lstStyle/>
                    <a:p>
                      <a:pPr algn="ctr" fontAlgn="b"/>
                      <a:r>
                        <a:rPr lang="en-US" sz="1600" b="1" i="0" u="none" strike="noStrike" dirty="0">
                          <a:solidFill>
                            <a:srgbClr val="000000"/>
                          </a:solidFill>
                          <a:latin typeface="Calibri"/>
                        </a:rPr>
                        <a:t>Figures in Thousands</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4640">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94640">
                <a:tc>
                  <a:txBody>
                    <a:bodyPr/>
                    <a:lstStyle/>
                    <a:p>
                      <a:pPr algn="ctr" fontAlgn="b"/>
                      <a:r>
                        <a:rPr lang="en-US" sz="1600" b="0" i="0" u="sng" strike="noStrike">
                          <a:solidFill>
                            <a:srgbClr val="000000"/>
                          </a:solidFill>
                          <a:latin typeface="Calibri"/>
                        </a:rPr>
                        <a:t>Line of Business</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2010</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2009</a:t>
                      </a:r>
                    </a:p>
                  </a:txBody>
                  <a:tcPr marL="7937" marR="7937" marT="7937" marB="0" anchor="b">
                    <a:lnL>
                      <a:noFill/>
                    </a:lnL>
                    <a:lnR>
                      <a:noFill/>
                    </a:lnR>
                    <a:lnT>
                      <a:noFill/>
                    </a:lnT>
                    <a:lnB>
                      <a:noFill/>
                    </a:lnB>
                  </a:tcPr>
                </a:tc>
                <a:tc>
                  <a:txBody>
                    <a:bodyPr/>
                    <a:lstStyle/>
                    <a:p>
                      <a:pPr algn="ctr" fontAlgn="b"/>
                      <a:r>
                        <a:rPr lang="en-US" sz="1600" b="0" i="0" u="sng" strike="noStrike" dirty="0">
                          <a:solidFill>
                            <a:srgbClr val="000000"/>
                          </a:solidFill>
                          <a:latin typeface="Calibri"/>
                        </a:rPr>
                        <a:t>2008</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Homeowners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1,621,870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1,722,626</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1,801,526</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497,969</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686,144</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680,987</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Medical professional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84,538</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120,408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107,736</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Workers' compensation</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12,719</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20,943</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23,767</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Other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616,948</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568,067</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562,380</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Private passenger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1,691,824</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1,718,597</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1,700,125</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256,625</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258,995</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299,444</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Private passenger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1,225,275</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1,223,927</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1,311,497</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100,972</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93,052</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114,362</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All other lines of business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1,171,270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1,418,109</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1,334,162</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Total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7,280,009</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7,830,869</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7,935,985</a:t>
                      </a:r>
                    </a:p>
                  </a:txBody>
                  <a:tcPr marL="7937" marR="7937" marT="7937" marB="0" anchor="b">
                    <a:lnL>
                      <a:noFill/>
                    </a:lnL>
                    <a:lnR>
                      <a:noFill/>
                    </a:lnR>
                    <a:lnT>
                      <a:noFill/>
                    </a:lnT>
                    <a:lnB>
                      <a:noFill/>
                    </a:lnB>
                  </a:tcPr>
                </a:tc>
              </a:tr>
            </a:tbl>
          </a:graphicData>
        </a:graphic>
      </p:graphicFrame>
      <p:sp>
        <p:nvSpPr>
          <p:cNvPr id="13370"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6F0EF86-D7FC-4A98-A718-014932C730F6}" type="slidenum">
              <a:rPr lang="en-US" smtClean="0"/>
              <a:pPr/>
              <a:t>8</a:t>
            </a:fld>
            <a:endParaRPr lang="en-US"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228600" y="1143000"/>
            <a:ext cx="8686800" cy="4754563"/>
          </a:xfrm>
        </p:spPr>
        <p:txBody>
          <a:bodyPr/>
          <a:lstStyle/>
          <a:p>
            <a:pPr marL="0" indent="0">
              <a:spcBef>
                <a:spcPts val="600"/>
              </a:spcBef>
              <a:spcAft>
                <a:spcPts val="600"/>
              </a:spcAft>
              <a:buFont typeface="Wingdings 3" pitchFamily="18" charset="2"/>
              <a:buNone/>
            </a:pPr>
            <a:r>
              <a:rPr lang="en-US" sz="1600" smtClean="0"/>
              <a:t>Within months the new owners were notified that the old first mortgage had not been released, and the bank intended to foreclose.</a:t>
            </a:r>
          </a:p>
          <a:p>
            <a:pPr marL="0" indent="0">
              <a:spcBef>
                <a:spcPts val="600"/>
              </a:spcBef>
              <a:spcAft>
                <a:spcPts val="600"/>
              </a:spcAft>
              <a:buFont typeface="Wingdings 3" pitchFamily="18" charset="2"/>
              <a:buNone/>
            </a:pPr>
            <a:r>
              <a:rPr lang="en-US" sz="1600" smtClean="0"/>
              <a:t>It seems the payoff figure of $149,721 had been given in error, since that figure related to yet another loan to the same borrowers secured by a different property in Brooklyn.  With the borrowers consent, the bank had gone ahead and credited the $149,721 payment to this other mortgage, and now wanted another $309,000 to satisfy its first mortgage against the insured property.</a:t>
            </a:r>
          </a:p>
          <a:p>
            <a:pPr marL="0" indent="0">
              <a:spcBef>
                <a:spcPts val="600"/>
              </a:spcBef>
              <a:spcAft>
                <a:spcPts val="600"/>
              </a:spcAft>
              <a:buFont typeface="Wingdings 3" pitchFamily="18" charset="2"/>
              <a:buNone/>
            </a:pPr>
            <a:r>
              <a:rPr lang="en-US" sz="1600" smtClean="0"/>
              <a:t>The new owners made a claim, and First American contacted the bank.  The bank was adamant.  The bank’s attorney, Michael, blamed the closing attorney for the mistake since the loan number referenced on his erroneous letter did not match the loan number on the first mortgage.  It was “obviously” wrong.</a:t>
            </a:r>
          </a:p>
          <a:p>
            <a:pPr marL="0" indent="0">
              <a:spcBef>
                <a:spcPts val="600"/>
              </a:spcBef>
              <a:spcAft>
                <a:spcPts val="600"/>
              </a:spcAft>
              <a:buFont typeface="Wingdings 3" pitchFamily="18" charset="2"/>
              <a:buNone/>
            </a:pPr>
            <a:r>
              <a:rPr lang="en-US" sz="1600" smtClean="0"/>
              <a:t>To make matters worse, the borrowers had moved to Florida and would be of no help settling this disagreement.  A lawsuit ensued with First American paying for the defense of its insured owners, to prevent foreclosure of the first mortgage.</a:t>
            </a:r>
          </a:p>
          <a:p>
            <a:pPr marL="0" indent="0">
              <a:spcBef>
                <a:spcPts val="600"/>
              </a:spcBef>
              <a:spcAft>
                <a:spcPts val="600"/>
              </a:spcAft>
              <a:buFont typeface="Wingdings 3" pitchFamily="18" charset="2"/>
              <a:buNone/>
            </a:pPr>
            <a:r>
              <a:rPr lang="en-US" sz="1600" smtClean="0"/>
              <a:t>After wallowing in litigation for more than two years, the bank gave up and released the old mortgage.  First American paid legal expenses of $67,047 in defense of its insureds.</a:t>
            </a:r>
          </a:p>
        </p:txBody>
      </p:sp>
      <p:sp>
        <p:nvSpPr>
          <p:cNvPr id="6" name="Title 5"/>
          <p:cNvSpPr>
            <a:spLocks noGrp="1"/>
          </p:cNvSpPr>
          <p:nvPr>
            <p:ph type="title"/>
          </p:nvPr>
        </p:nvSpPr>
        <p:spPr>
          <a:xfrm>
            <a:off x="457200" y="152400"/>
            <a:ext cx="8229600" cy="762000"/>
          </a:xfrm>
        </p:spPr>
        <p:txBody>
          <a:bodyPr>
            <a:normAutofit fontScale="90000"/>
          </a:bodyPr>
          <a:lstStyle/>
          <a:p>
            <a:pPr>
              <a:defRPr/>
            </a:pPr>
            <a:r>
              <a:rPr lang="en-US" sz="3600" dirty="0" smtClean="0"/>
              <a:t>Scapegoat</a:t>
            </a:r>
            <a:br>
              <a:rPr lang="en-US" sz="3600" dirty="0" smtClean="0"/>
            </a:br>
            <a:r>
              <a:rPr lang="en-US" sz="2700" i="1" dirty="0" smtClean="0"/>
              <a:t>Continued</a:t>
            </a:r>
            <a:endParaRPr lang="en-US" sz="2700" i="1" dirty="0"/>
          </a:p>
        </p:txBody>
      </p:sp>
      <p:pic>
        <p:nvPicPr>
          <p:cNvPr id="87044" name="Picture 2"/>
          <p:cNvPicPr>
            <a:picLocks noChangeAspect="1" noChangeArrowheads="1"/>
          </p:cNvPicPr>
          <p:nvPr/>
        </p:nvPicPr>
        <p:blipFill>
          <a:blip r:embed="rId2" cstate="print"/>
          <a:srcRect/>
          <a:stretch>
            <a:fillRect/>
          </a:stretch>
        </p:blipFill>
        <p:spPr bwMode="auto">
          <a:xfrm>
            <a:off x="7620000" y="5718175"/>
            <a:ext cx="1524000" cy="1139825"/>
          </a:xfrm>
          <a:prstGeom prst="rect">
            <a:avLst/>
          </a:prstGeom>
          <a:noFill/>
          <a:ln w="9525">
            <a:noFill/>
            <a:miter lim="800000"/>
            <a:headEnd/>
            <a:tailEnd/>
          </a:ln>
        </p:spPr>
      </p:pic>
      <p:sp>
        <p:nvSpPr>
          <p:cNvPr id="87045"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B519D24-1A35-453C-8A69-534953A7C932}" type="slidenum">
              <a:rPr lang="en-US" smtClean="0"/>
              <a:pPr/>
              <a:t>80</a:t>
            </a:fld>
            <a:endParaRPr lang="en-US"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2"/>
          <p:cNvSpPr>
            <a:spLocks noGrp="1"/>
          </p:cNvSpPr>
          <p:nvPr>
            <p:ph idx="1"/>
          </p:nvPr>
        </p:nvSpPr>
        <p:spPr>
          <a:xfrm>
            <a:off x="457200" y="1447800"/>
            <a:ext cx="8229600" cy="4525963"/>
          </a:xfrm>
        </p:spPr>
        <p:txBody>
          <a:bodyPr/>
          <a:lstStyle/>
          <a:p>
            <a:pPr marL="0" indent="0">
              <a:spcBef>
                <a:spcPts val="600"/>
              </a:spcBef>
              <a:spcAft>
                <a:spcPts val="600"/>
              </a:spcAft>
              <a:buFont typeface="Wingdings 3" pitchFamily="18" charset="2"/>
              <a:buNone/>
            </a:pPr>
            <a:r>
              <a:rPr lang="en-US" sz="1600" smtClean="0"/>
              <a:t>Another example of how the interests of innocent homeowners, and their lender, can be jeopardized by the errors and egos of others.</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Scapegoat</a:t>
            </a:r>
            <a:br>
              <a:rPr lang="en-US" sz="3600" dirty="0" smtClean="0"/>
            </a:br>
            <a:r>
              <a:rPr lang="en-US" sz="2700" i="1" dirty="0" smtClean="0"/>
              <a:t>Moral</a:t>
            </a:r>
            <a:endParaRPr lang="en-US" sz="2700" i="1" dirty="0"/>
          </a:p>
        </p:txBody>
      </p:sp>
      <p:sp>
        <p:nvSpPr>
          <p:cNvPr id="88068"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BFC3AC0-A628-433E-94D3-23258CC4BBF4}" type="slidenum">
              <a:rPr lang="en-US" smtClean="0"/>
              <a:pPr/>
              <a:t>81</a:t>
            </a:fld>
            <a:endParaRPr 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457200" y="1371600"/>
            <a:ext cx="8229600" cy="4525963"/>
          </a:xfrm>
        </p:spPr>
        <p:txBody>
          <a:bodyPr/>
          <a:lstStyle/>
          <a:p>
            <a:pPr marL="0" indent="0">
              <a:spcBef>
                <a:spcPts val="600"/>
              </a:spcBef>
              <a:spcAft>
                <a:spcPts val="600"/>
              </a:spcAft>
              <a:buFont typeface="Wingdings 3" pitchFamily="18" charset="2"/>
              <a:buNone/>
            </a:pPr>
            <a:r>
              <a:rPr lang="en-US" sz="1600" smtClean="0"/>
              <a:t>Horst and Inger contracted to buy this duplex from Pete, a local developer.  The closing would be handled by David, an attorney.</a:t>
            </a:r>
          </a:p>
          <a:p>
            <a:pPr marL="0" indent="0">
              <a:spcBef>
                <a:spcPts val="600"/>
              </a:spcBef>
              <a:spcAft>
                <a:spcPts val="600"/>
              </a:spcAft>
              <a:buFont typeface="Wingdings 3" pitchFamily="18" charset="2"/>
              <a:buNone/>
            </a:pPr>
            <a:r>
              <a:rPr lang="en-US" sz="1600" smtClean="0"/>
              <a:t>With the closing date near David realized this would be a short sale.  After paying off the existing first mortgage, remaining sale proceeds ($58,000) would be insufficient to pay the balance due on the second mortgage ($81,000).</a:t>
            </a:r>
          </a:p>
          <a:p>
            <a:pPr marL="0" indent="0">
              <a:spcBef>
                <a:spcPts val="600"/>
              </a:spcBef>
              <a:spcAft>
                <a:spcPts val="600"/>
              </a:spcAft>
              <a:buFont typeface="Wingdings 3" pitchFamily="18" charset="2"/>
              <a:buNone/>
            </a:pPr>
            <a:r>
              <a:rPr lang="en-US" sz="1600" smtClean="0"/>
              <a:t>The holder of the second mortgage was a local bank.  At Pete’s suggestion David called the Senior Vice President of the bank, who told him the bank would release the mortgage without payment since Pete was a good “developer” customer.</a:t>
            </a:r>
          </a:p>
          <a:p>
            <a:pPr marL="0" indent="0">
              <a:spcBef>
                <a:spcPts val="600"/>
              </a:spcBef>
              <a:spcAft>
                <a:spcPts val="600"/>
              </a:spcAft>
              <a:buFont typeface="Wingdings 3" pitchFamily="18" charset="2"/>
              <a:buNone/>
            </a:pPr>
            <a:r>
              <a:rPr lang="en-US" sz="1600" smtClean="0"/>
              <a:t>David closed the transaction without having received the bank’s release.  Unfortunately, as he would later explain, this deal closed at a time when his conveyancing practice was starting to grow, and he did not yet have in place procedures to follow up and get the bank’s release.</a:t>
            </a:r>
          </a:p>
          <a:p>
            <a:pPr marL="0" indent="0">
              <a:spcBef>
                <a:spcPts val="600"/>
              </a:spcBef>
              <a:spcAft>
                <a:spcPts val="600"/>
              </a:spcAft>
              <a:buFont typeface="Wingdings 3" pitchFamily="18" charset="2"/>
              <a:buNone/>
            </a:pPr>
            <a:r>
              <a:rPr lang="en-US" sz="1600" smtClean="0"/>
              <a:t>In other words, Oops.</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Short Sale</a:t>
            </a:r>
            <a:br>
              <a:rPr lang="en-US" sz="3600" dirty="0" smtClean="0"/>
            </a:br>
            <a:r>
              <a:rPr lang="en-US" sz="2700" i="1" dirty="0" smtClean="0"/>
              <a:t>Milton, MA</a:t>
            </a:r>
            <a:endParaRPr lang="en-US" sz="2700" i="1" dirty="0"/>
          </a:p>
        </p:txBody>
      </p:sp>
      <p:pic>
        <p:nvPicPr>
          <p:cNvPr id="89092"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89093"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2176985-38AB-4F6A-AFB3-C25F3C0054C7}" type="slidenum">
              <a:rPr lang="en-US" smtClean="0"/>
              <a:pPr/>
              <a:t>82</a:t>
            </a:fld>
            <a:endParaRPr 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533400" y="1295400"/>
            <a:ext cx="8229600" cy="4525963"/>
          </a:xfrm>
        </p:spPr>
        <p:txBody>
          <a:bodyPr/>
          <a:lstStyle/>
          <a:p>
            <a:pPr marL="0" indent="0">
              <a:spcBef>
                <a:spcPts val="600"/>
              </a:spcBef>
              <a:spcAft>
                <a:spcPts val="600"/>
              </a:spcAft>
              <a:buFont typeface="Wingdings 3" pitchFamily="18" charset="2"/>
              <a:buNone/>
            </a:pPr>
            <a:r>
              <a:rPr lang="en-US" sz="1600" smtClean="0"/>
              <a:t>Horst and Inger had an owner’s policy from First American.  When they later went to refinance, the old second mortgage showed up as still unreleased; and since it was unreleased it now appeared as a first mortgage.</a:t>
            </a:r>
          </a:p>
          <a:p>
            <a:pPr marL="0" indent="0">
              <a:spcBef>
                <a:spcPts val="600"/>
              </a:spcBef>
              <a:spcAft>
                <a:spcPts val="600"/>
              </a:spcAft>
              <a:buFont typeface="Wingdings 3" pitchFamily="18" charset="2"/>
              <a:buNone/>
            </a:pPr>
            <a:r>
              <a:rPr lang="en-US" sz="1600" smtClean="0"/>
              <a:t>Horst and Inger made a claim and First American contacted David to get the release.</a:t>
            </a:r>
          </a:p>
          <a:p>
            <a:pPr marL="0" indent="0">
              <a:spcBef>
                <a:spcPts val="600"/>
              </a:spcBef>
              <a:spcAft>
                <a:spcPts val="600"/>
              </a:spcAft>
              <a:buFont typeface="Wingdings 3" pitchFamily="18" charset="2"/>
              <a:buNone/>
            </a:pPr>
            <a:r>
              <a:rPr lang="en-US" sz="1600" smtClean="0"/>
              <a:t>But it was too late.  Things had changed at the bank.  Mainly, the bank had failed and was taken over by the FDIC.  So now we couldn’t get a release.  Worse yet, Pete filed bankruptcy and went out of business.</a:t>
            </a:r>
          </a:p>
          <a:p>
            <a:pPr marL="0" indent="0">
              <a:spcBef>
                <a:spcPts val="600"/>
              </a:spcBef>
              <a:spcAft>
                <a:spcPts val="600"/>
              </a:spcAft>
              <a:buFont typeface="Wingdings 3" pitchFamily="18" charset="2"/>
              <a:buNone/>
            </a:pPr>
            <a:r>
              <a:rPr lang="en-US" sz="1600" smtClean="0"/>
              <a:t>The Company paid $80,823 for the elusive release, plus legal expenses of $9,204. Most of this was later reimbursed by David’s professional liability insurance.</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Short Sale</a:t>
            </a:r>
            <a:br>
              <a:rPr lang="en-US" sz="3600" dirty="0" smtClean="0"/>
            </a:br>
            <a:r>
              <a:rPr lang="en-US" sz="2700" i="1" dirty="0" smtClean="0"/>
              <a:t>Continued</a:t>
            </a:r>
            <a:endParaRPr lang="en-US" sz="2700" i="1" dirty="0"/>
          </a:p>
        </p:txBody>
      </p:sp>
      <p:pic>
        <p:nvPicPr>
          <p:cNvPr id="90116" name="Picture 2"/>
          <p:cNvPicPr>
            <a:picLocks noChangeAspect="1" noChangeArrowheads="1"/>
          </p:cNvPicPr>
          <p:nvPr/>
        </p:nvPicPr>
        <p:blipFill>
          <a:blip r:embed="rId2" cstate="print"/>
          <a:srcRect/>
          <a:stretch>
            <a:fillRect/>
          </a:stretch>
        </p:blipFill>
        <p:spPr bwMode="auto">
          <a:xfrm>
            <a:off x="6454775" y="5029200"/>
            <a:ext cx="2689225" cy="1828800"/>
          </a:xfrm>
          <a:prstGeom prst="rect">
            <a:avLst/>
          </a:prstGeom>
          <a:noFill/>
          <a:ln w="9525">
            <a:noFill/>
            <a:miter lim="800000"/>
            <a:headEnd/>
            <a:tailEnd/>
          </a:ln>
        </p:spPr>
      </p:pic>
      <p:sp>
        <p:nvSpPr>
          <p:cNvPr id="90117"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E9E9691-D60A-4160-9553-27A0F1539BF6}" type="slidenum">
              <a:rPr lang="en-US" smtClean="0"/>
              <a:pPr/>
              <a:t>83</a:t>
            </a:fld>
            <a:endParaRPr lang="en-US"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533400" y="1371600"/>
            <a:ext cx="8229600" cy="4525963"/>
          </a:xfrm>
        </p:spPr>
        <p:txBody>
          <a:bodyPr/>
          <a:lstStyle/>
          <a:p>
            <a:pPr marL="0" indent="0">
              <a:spcBef>
                <a:spcPts val="600"/>
              </a:spcBef>
              <a:spcAft>
                <a:spcPts val="600"/>
              </a:spcAft>
              <a:buFont typeface="Wingdings 3" pitchFamily="18" charset="2"/>
              <a:buNone/>
            </a:pPr>
            <a:r>
              <a:rPr lang="en-US" sz="1600" smtClean="0"/>
              <a:t>Title companies are frequently asked by real estate investors and developers to “write-over” an existing mortgage with the promise of a payoff to come from some other transaction.</a:t>
            </a:r>
          </a:p>
          <a:p>
            <a:pPr marL="0" indent="0">
              <a:spcBef>
                <a:spcPts val="600"/>
              </a:spcBef>
              <a:spcAft>
                <a:spcPts val="600"/>
              </a:spcAft>
              <a:buFont typeface="Wingdings 3" pitchFamily="18" charset="2"/>
              <a:buNone/>
            </a:pPr>
            <a:r>
              <a:rPr lang="en-US" sz="1600" smtClean="0"/>
              <a:t>This is pure risk, and in some states the practice is regulated by law.</a:t>
            </a:r>
          </a:p>
          <a:p>
            <a:pPr marL="0" indent="0">
              <a:spcBef>
                <a:spcPts val="600"/>
              </a:spcBef>
              <a:spcAft>
                <a:spcPts val="600"/>
              </a:spcAft>
              <a:buFont typeface="Wingdings 3" pitchFamily="18" charset="2"/>
              <a:buNone/>
            </a:pPr>
            <a:r>
              <a:rPr lang="en-US" sz="1600" smtClean="0"/>
              <a:t>Since this risk was not authorized by First American, it was David who ultimately paid for the bank’s favor to its “good customer.”</a:t>
            </a:r>
          </a:p>
        </p:txBody>
      </p:sp>
      <p:sp>
        <p:nvSpPr>
          <p:cNvPr id="6" name="Title 5"/>
          <p:cNvSpPr>
            <a:spLocks noGrp="1"/>
          </p:cNvSpPr>
          <p:nvPr>
            <p:ph type="title"/>
          </p:nvPr>
        </p:nvSpPr>
        <p:spPr>
          <a:xfrm>
            <a:off x="457200" y="228600"/>
            <a:ext cx="8229600" cy="762000"/>
          </a:xfrm>
        </p:spPr>
        <p:txBody>
          <a:bodyPr>
            <a:normAutofit fontScale="90000"/>
          </a:bodyPr>
          <a:lstStyle/>
          <a:p>
            <a:pPr>
              <a:defRPr/>
            </a:pPr>
            <a:r>
              <a:rPr lang="en-US" sz="3600" dirty="0" smtClean="0"/>
              <a:t>Short Sale</a:t>
            </a:r>
            <a:br>
              <a:rPr lang="en-US" sz="3600" dirty="0" smtClean="0"/>
            </a:br>
            <a:r>
              <a:rPr lang="en-US" sz="2700" i="1" dirty="0" smtClean="0"/>
              <a:t>Moral</a:t>
            </a:r>
            <a:endParaRPr lang="en-US" sz="2700" i="1" dirty="0"/>
          </a:p>
        </p:txBody>
      </p:sp>
      <p:sp>
        <p:nvSpPr>
          <p:cNvPr id="91140"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EBB7998-AD74-43D0-93E1-58BFDCCB431A}" type="slidenum">
              <a:rPr lang="en-US" smtClean="0"/>
              <a:pPr/>
              <a:t>84</a:t>
            </a:fld>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Industry Direct Losses Incurred</a:t>
            </a:r>
            <a:endParaRPr lang="en-US" dirty="0"/>
          </a:p>
        </p:txBody>
      </p:sp>
      <p:graphicFrame>
        <p:nvGraphicFramePr>
          <p:cNvPr id="4" name="Table 3"/>
          <p:cNvGraphicFramePr>
            <a:graphicFrameLocks noGrp="1"/>
          </p:cNvGraphicFramePr>
          <p:nvPr/>
        </p:nvGraphicFramePr>
        <p:xfrm>
          <a:off x="457200" y="1295400"/>
          <a:ext cx="8153399" cy="4419600"/>
        </p:xfrm>
        <a:graphic>
          <a:graphicData uri="http://schemas.openxmlformats.org/drawingml/2006/table">
            <a:tbl>
              <a:tblPr/>
              <a:tblGrid>
                <a:gridCol w="4114800"/>
                <a:gridCol w="1371600"/>
                <a:gridCol w="1371600"/>
                <a:gridCol w="1295399"/>
              </a:tblGrid>
              <a:tr h="294640">
                <a:tc gridSpan="4">
                  <a:txBody>
                    <a:bodyPr/>
                    <a:lstStyle/>
                    <a:p>
                      <a:pPr algn="ctr" fontAlgn="b"/>
                      <a:r>
                        <a:rPr lang="en-US" sz="1600" b="1" i="0" u="none" strike="noStrike" dirty="0">
                          <a:solidFill>
                            <a:srgbClr val="000000"/>
                          </a:solidFill>
                          <a:latin typeface="Calibri"/>
                        </a:rPr>
                        <a:t>Countrywide</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4640">
                <a:tc gridSpan="4">
                  <a:txBody>
                    <a:bodyPr/>
                    <a:lstStyle/>
                    <a:p>
                      <a:pPr algn="ctr" fontAlgn="b"/>
                      <a:r>
                        <a:rPr lang="en-US" sz="1600" b="1" i="0" u="none" strike="noStrike" dirty="0">
                          <a:solidFill>
                            <a:srgbClr val="000000"/>
                          </a:solidFill>
                          <a:latin typeface="Calibri"/>
                        </a:rPr>
                        <a:t>Figures in Thousands</a:t>
                      </a:r>
                    </a:p>
                  </a:txBody>
                  <a:tcPr marL="7937" marR="7937" marT="793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94640">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a:solidFill>
                          <a:srgbClr val="000000"/>
                        </a:solidFill>
                        <a:latin typeface="Calibri"/>
                      </a:endParaRPr>
                    </a:p>
                  </a:txBody>
                  <a:tcPr marL="7937" marR="7937" marT="7937" marB="0" anchor="b">
                    <a:lnL>
                      <a:noFill/>
                    </a:lnL>
                    <a:lnR>
                      <a:noFill/>
                    </a:lnR>
                    <a:lnT>
                      <a:noFill/>
                    </a:lnT>
                    <a:lnB>
                      <a:noFill/>
                    </a:lnB>
                  </a:tcPr>
                </a:tc>
                <a:tc>
                  <a:txBody>
                    <a:bodyPr/>
                    <a:lstStyle/>
                    <a:p>
                      <a:pPr algn="l" fontAlgn="b"/>
                      <a:endParaRPr lang="en-US" sz="1600" b="0" i="0" u="none" strike="noStrike" dirty="0">
                        <a:solidFill>
                          <a:srgbClr val="000000"/>
                        </a:solidFill>
                        <a:latin typeface="Calibri"/>
                      </a:endParaRPr>
                    </a:p>
                  </a:txBody>
                  <a:tcPr marL="7937" marR="7937" marT="7937" marB="0" anchor="b">
                    <a:lnL>
                      <a:noFill/>
                    </a:lnL>
                    <a:lnR>
                      <a:noFill/>
                    </a:lnR>
                    <a:lnT>
                      <a:noFill/>
                    </a:lnT>
                    <a:lnB>
                      <a:noFill/>
                    </a:lnB>
                  </a:tcPr>
                </a:tc>
              </a:tr>
              <a:tr h="294640">
                <a:tc>
                  <a:txBody>
                    <a:bodyPr/>
                    <a:lstStyle/>
                    <a:p>
                      <a:pPr algn="ctr" fontAlgn="b"/>
                      <a:r>
                        <a:rPr lang="en-US" sz="1600" b="0" i="0" u="sng" strike="noStrike">
                          <a:solidFill>
                            <a:srgbClr val="000000"/>
                          </a:solidFill>
                          <a:latin typeface="Calibri"/>
                        </a:rPr>
                        <a:t>Line of Business</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2010</a:t>
                      </a:r>
                    </a:p>
                  </a:txBody>
                  <a:tcPr marL="7937" marR="7937" marT="7937" marB="0" anchor="b">
                    <a:lnL>
                      <a:noFill/>
                    </a:lnL>
                    <a:lnR>
                      <a:noFill/>
                    </a:lnR>
                    <a:lnT>
                      <a:noFill/>
                    </a:lnT>
                    <a:lnB>
                      <a:noFill/>
                    </a:lnB>
                  </a:tcPr>
                </a:tc>
                <a:tc>
                  <a:txBody>
                    <a:bodyPr/>
                    <a:lstStyle/>
                    <a:p>
                      <a:pPr algn="ctr" fontAlgn="b"/>
                      <a:r>
                        <a:rPr lang="en-US" sz="1600" b="0" i="0" u="sng" strike="noStrike">
                          <a:solidFill>
                            <a:srgbClr val="000000"/>
                          </a:solidFill>
                          <a:latin typeface="Calibri"/>
                        </a:rPr>
                        <a:t>2009</a:t>
                      </a:r>
                    </a:p>
                  </a:txBody>
                  <a:tcPr marL="7937" marR="7937" marT="7937" marB="0" anchor="b">
                    <a:lnL>
                      <a:noFill/>
                    </a:lnL>
                    <a:lnR>
                      <a:noFill/>
                    </a:lnR>
                    <a:lnT>
                      <a:noFill/>
                    </a:lnT>
                    <a:lnB>
                      <a:noFill/>
                    </a:lnB>
                  </a:tcPr>
                </a:tc>
                <a:tc>
                  <a:txBody>
                    <a:bodyPr/>
                    <a:lstStyle/>
                    <a:p>
                      <a:pPr algn="ctr" fontAlgn="b"/>
                      <a:r>
                        <a:rPr lang="en-US" sz="1600" b="0" i="0" u="sng" strike="noStrike" dirty="0">
                          <a:solidFill>
                            <a:srgbClr val="000000"/>
                          </a:solidFill>
                          <a:latin typeface="Calibri"/>
                        </a:rPr>
                        <a:t>2008</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Homeowners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41,451,086</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38,624,458</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45,139,917</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multiple peril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16,286,570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15,167,322</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19,632,541</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Medical professional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3,386,559</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3,847,317</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3,957,324</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Workers' compensation</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26,358,130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24,727,103</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25,834,743</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Other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23,947,723</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24,244,807</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25,446,109</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Private passenger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66,662,218</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65,792,920</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62,450,756</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auto liability</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9,438,978</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10,071,387</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11,053,455</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Private passenger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37,525,072</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37,772,121</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40,188,312</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Commercial auto physical damage</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3,144,380</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3,191,620</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3,838,792</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All other lines of business</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45,241,603</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55,754,304</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81,267,578</a:t>
                      </a:r>
                    </a:p>
                  </a:txBody>
                  <a:tcPr marL="7937" marR="7937" marT="7937" marB="0" anchor="b">
                    <a:lnL>
                      <a:noFill/>
                    </a:lnL>
                    <a:lnR>
                      <a:noFill/>
                    </a:lnR>
                    <a:lnT>
                      <a:noFill/>
                    </a:lnT>
                    <a:lnB>
                      <a:noFill/>
                    </a:lnB>
                  </a:tcPr>
                </a:tc>
              </a:tr>
              <a:tr h="294640">
                <a:tc>
                  <a:txBody>
                    <a:bodyPr/>
                    <a:lstStyle/>
                    <a:p>
                      <a:pPr algn="l" fontAlgn="b"/>
                      <a:r>
                        <a:rPr lang="en-US" sz="1600" b="0" i="0" u="none" strike="noStrike">
                          <a:solidFill>
                            <a:srgbClr val="000000"/>
                          </a:solidFill>
                          <a:latin typeface="Calibri"/>
                        </a:rPr>
                        <a:t>Total</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273,442,318</a:t>
                      </a:r>
                    </a:p>
                  </a:txBody>
                  <a:tcPr marL="7937" marR="7937" marT="7937" marB="0" anchor="b">
                    <a:lnL>
                      <a:noFill/>
                    </a:lnL>
                    <a:lnR>
                      <a:noFill/>
                    </a:lnR>
                    <a:lnT>
                      <a:noFill/>
                    </a:lnT>
                    <a:lnB>
                      <a:noFill/>
                    </a:lnB>
                  </a:tcPr>
                </a:tc>
                <a:tc>
                  <a:txBody>
                    <a:bodyPr/>
                    <a:lstStyle/>
                    <a:p>
                      <a:pPr algn="r" fontAlgn="b"/>
                      <a:r>
                        <a:rPr lang="en-US" sz="1600" b="0" i="0" u="none" strike="noStrike">
                          <a:solidFill>
                            <a:srgbClr val="000000"/>
                          </a:solidFill>
                          <a:latin typeface="Calibri"/>
                        </a:rPr>
                        <a:t>279,193,360</a:t>
                      </a:r>
                    </a:p>
                  </a:txBody>
                  <a:tcPr marL="7937" marR="7937" marT="7937"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318,809,527</a:t>
                      </a:r>
                    </a:p>
                  </a:txBody>
                  <a:tcPr marL="7937" marR="7937" marT="7937" marB="0" anchor="b">
                    <a:lnL>
                      <a:noFill/>
                    </a:lnL>
                    <a:lnR>
                      <a:noFill/>
                    </a:lnR>
                    <a:lnT>
                      <a:noFill/>
                    </a:lnT>
                    <a:lnB>
                      <a:noFill/>
                    </a:lnB>
                  </a:tcPr>
                </a:tc>
              </a:tr>
            </a:tbl>
          </a:graphicData>
        </a:graphic>
      </p:graphicFrame>
      <p:sp>
        <p:nvSpPr>
          <p:cNvPr id="14394"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F8F580F-400D-4EAE-AA75-F2336249D02B}" type="slidenum">
              <a:rPr lang="en-US" smtClean="0"/>
              <a:pPr/>
              <a:t>9</a:t>
            </a:fld>
            <a:endParaRPr lang="en-US"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T_Base_PP">
  <a:themeElements>
    <a:clrScheme name="Demotech Standard">
      <a:dk1>
        <a:sysClr val="windowText" lastClr="000000"/>
      </a:dk1>
      <a:lt1>
        <a:sysClr val="window" lastClr="FFFFFF"/>
      </a:lt1>
      <a:dk2>
        <a:srgbClr val="606A74"/>
      </a:dk2>
      <a:lt2>
        <a:srgbClr val="DEF5FA"/>
      </a:lt2>
      <a:accent1>
        <a:srgbClr val="003F5F"/>
      </a:accent1>
      <a:accent2>
        <a:srgbClr val="005B7B"/>
      </a:accent2>
      <a:accent3>
        <a:srgbClr val="307998"/>
      </a:accent3>
      <a:accent4>
        <a:srgbClr val="ADC7D8"/>
      </a:accent4>
      <a:accent5>
        <a:srgbClr val="D1DFE9"/>
      </a:accent5>
      <a:accent6>
        <a:srgbClr val="E4EDF3"/>
      </a:accent6>
      <a:hlink>
        <a:srgbClr val="FF8119"/>
      </a:hlink>
      <a:folHlink>
        <a:srgbClr val="44B9E8"/>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motech Standard">
    <a:dk1>
      <a:sysClr val="windowText" lastClr="000000"/>
    </a:dk1>
    <a:lt1>
      <a:sysClr val="window" lastClr="FFFFFF"/>
    </a:lt1>
    <a:dk2>
      <a:srgbClr val="606A74"/>
    </a:dk2>
    <a:lt2>
      <a:srgbClr val="DEF5FA"/>
    </a:lt2>
    <a:accent1>
      <a:srgbClr val="003F5F"/>
    </a:accent1>
    <a:accent2>
      <a:srgbClr val="005B7B"/>
    </a:accent2>
    <a:accent3>
      <a:srgbClr val="307998"/>
    </a:accent3>
    <a:accent4>
      <a:srgbClr val="ADC7D8"/>
    </a:accent4>
    <a:accent5>
      <a:srgbClr val="D1DFE9"/>
    </a:accent5>
    <a:accent6>
      <a:srgbClr val="E4EDF3"/>
    </a:accent6>
    <a:hlink>
      <a:srgbClr val="FF8119"/>
    </a:hlink>
    <a:folHlink>
      <a:srgbClr val="44B9E8"/>
    </a:folHlink>
  </a:clrScheme>
</a:themeOverride>
</file>

<file path=ppt/theme/themeOverride2.xml><?xml version="1.0" encoding="utf-8"?>
<a:themeOverride xmlns:a="http://schemas.openxmlformats.org/drawingml/2006/main">
  <a:clrScheme name="Demotech Standard">
    <a:dk1>
      <a:sysClr val="windowText" lastClr="000000"/>
    </a:dk1>
    <a:lt1>
      <a:sysClr val="window" lastClr="FFFFFF"/>
    </a:lt1>
    <a:dk2>
      <a:srgbClr val="606A74"/>
    </a:dk2>
    <a:lt2>
      <a:srgbClr val="DEF5FA"/>
    </a:lt2>
    <a:accent1>
      <a:srgbClr val="003F5F"/>
    </a:accent1>
    <a:accent2>
      <a:srgbClr val="005B7B"/>
    </a:accent2>
    <a:accent3>
      <a:srgbClr val="307998"/>
    </a:accent3>
    <a:accent4>
      <a:srgbClr val="ADC7D8"/>
    </a:accent4>
    <a:accent5>
      <a:srgbClr val="D1DFE9"/>
    </a:accent5>
    <a:accent6>
      <a:srgbClr val="E4EDF3"/>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DT_Base_PP</Template>
  <TotalTime>48</TotalTime>
  <Words>9508</Words>
  <Application>Microsoft Office PowerPoint</Application>
  <PresentationFormat>On-screen Show (4:3)</PresentationFormat>
  <Paragraphs>1029</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DT_Base_PP</vt:lpstr>
      <vt:lpstr>A Rating Service Perspective on Property and Casualty Insurers</vt:lpstr>
      <vt:lpstr>Industry Balance Sheet - Assets</vt:lpstr>
      <vt:lpstr>Industry Balance Sheet - Liabilities</vt:lpstr>
      <vt:lpstr>Industry Income Statement</vt:lpstr>
      <vt:lpstr>Industry Direct Premiums Written</vt:lpstr>
      <vt:lpstr>Industry Direct Premiums Written</vt:lpstr>
      <vt:lpstr>Industry Direct Losses Paid</vt:lpstr>
      <vt:lpstr>Industry Direct Losses Paid</vt:lpstr>
      <vt:lpstr>Industry Direct Losses Incurred</vt:lpstr>
      <vt:lpstr>Industry Direct Losses Incurred</vt:lpstr>
      <vt:lpstr>Title Insurance Balance Sheet – Assets (Actual Dollars)</vt:lpstr>
      <vt:lpstr>Title Insurance Balance Sheets – Liabilities (Actual Dollars)</vt:lpstr>
      <vt:lpstr>Title Insurance Operations (Actual Dollars)</vt:lpstr>
      <vt:lpstr>Title Insurance </vt:lpstr>
      <vt:lpstr>Slide 15</vt:lpstr>
      <vt:lpstr>Slide 16</vt:lpstr>
      <vt:lpstr>Slide 17</vt:lpstr>
      <vt:lpstr>Slide 18</vt:lpstr>
      <vt:lpstr>Slide 19</vt:lpstr>
      <vt:lpstr>Slide 20</vt:lpstr>
      <vt:lpstr>What We’ve Got Here is a Failure to Communicate</vt:lpstr>
      <vt:lpstr>Typical Language in a  Title Insurance Policy States:</vt:lpstr>
      <vt:lpstr>Typical Language in a  P&amp;C Insurance Policy States:</vt:lpstr>
      <vt:lpstr>Slide 24</vt:lpstr>
      <vt:lpstr>Loss and Loss Adjustment Expense Ratio</vt:lpstr>
      <vt:lpstr>Commercial Loan Policy Stories</vt:lpstr>
      <vt:lpstr>Access Denied  Elk City, OK </vt:lpstr>
      <vt:lpstr>Access Denied Continued </vt:lpstr>
      <vt:lpstr>Access Denied Moral </vt:lpstr>
      <vt:lpstr>Bumped and Stumped Philadelphia, PA </vt:lpstr>
      <vt:lpstr>Bumped and Stumped Continued </vt:lpstr>
      <vt:lpstr>Bumped and Stumped Moral </vt:lpstr>
      <vt:lpstr>Partnership Pie Malibu, CA </vt:lpstr>
      <vt:lpstr>Partnership Pie Continued </vt:lpstr>
      <vt:lpstr>Partnership Pie Moral </vt:lpstr>
      <vt:lpstr>Commercial Owner Policy Stories</vt:lpstr>
      <vt:lpstr>Access ‘To Come’ Stockton, CA </vt:lpstr>
      <vt:lpstr>Access ‘To Come’ Continued</vt:lpstr>
      <vt:lpstr>Access ‘To Come’  Moral</vt:lpstr>
      <vt:lpstr>First Name First Haddon Heights, NJ</vt:lpstr>
      <vt:lpstr>First Name First Continued</vt:lpstr>
      <vt:lpstr>First Name First Moral</vt:lpstr>
      <vt:lpstr> NSF Chicago, IL  </vt:lpstr>
      <vt:lpstr> NSF Continued  </vt:lpstr>
      <vt:lpstr> NSF Moral  </vt:lpstr>
      <vt:lpstr>Crime Stories</vt:lpstr>
      <vt:lpstr>Breach of Trust Alexandria, VA</vt:lpstr>
      <vt:lpstr>Breach of Trust Continued</vt:lpstr>
      <vt:lpstr>Breach of Trust Moral</vt:lpstr>
      <vt:lpstr>Masquerade Phoenix, AZ</vt:lpstr>
      <vt:lpstr>Masquerade Continued</vt:lpstr>
      <vt:lpstr>Masquerade Moral</vt:lpstr>
      <vt:lpstr>Power of Attorney McLean, VA</vt:lpstr>
      <vt:lpstr>Power of Attorney Continued</vt:lpstr>
      <vt:lpstr>Power of Attorney Moral</vt:lpstr>
      <vt:lpstr>Escrow Closing Stories</vt:lpstr>
      <vt:lpstr>Holding the Bag Dublin, OH</vt:lpstr>
      <vt:lpstr>Holding the Bag Continued</vt:lpstr>
      <vt:lpstr>Holding the Bag Moral</vt:lpstr>
      <vt:lpstr>Switcheroo Denver, CO</vt:lpstr>
      <vt:lpstr>Switcheroo Continued</vt:lpstr>
      <vt:lpstr>Switcheroo Moral</vt:lpstr>
      <vt:lpstr>The Pirated Payoff Brick Township, NJ</vt:lpstr>
      <vt:lpstr>The Pirated Payoff Continued</vt:lpstr>
      <vt:lpstr>The Pirated Payoff Moral</vt:lpstr>
      <vt:lpstr>Residential Loan Policy Stories</vt:lpstr>
      <vt:lpstr>A Life Estate Toano, VA</vt:lpstr>
      <vt:lpstr>A Life Estate Continued</vt:lpstr>
      <vt:lpstr>A Life Estate Moral</vt:lpstr>
      <vt:lpstr>Blind Spot Atlanta, GA</vt:lpstr>
      <vt:lpstr>Blind Spot Continued</vt:lpstr>
      <vt:lpstr>Blind Spot Moral</vt:lpstr>
      <vt:lpstr>Insuring the ‘Gap’ Longmont, CO</vt:lpstr>
      <vt:lpstr>Insuring the ‘Gap’ Continued</vt:lpstr>
      <vt:lpstr>Residential Owner Policy Stories</vt:lpstr>
      <vt:lpstr>Dear John Dunlap, IL</vt:lpstr>
      <vt:lpstr>Dear John Continued</vt:lpstr>
      <vt:lpstr>Dear John Moral</vt:lpstr>
      <vt:lpstr>Scapegoat Hewlett Bay Park, NY</vt:lpstr>
      <vt:lpstr>Scapegoat Continued</vt:lpstr>
      <vt:lpstr>Scapegoat Moral</vt:lpstr>
      <vt:lpstr>Short Sale Milton, MA</vt:lpstr>
      <vt:lpstr>Short Sale Continued</vt:lpstr>
      <vt:lpstr>Short Sale Moral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Rating Perspective on Property and Casualty Insurers</dc:title>
  <dc:creator>Irisa Wasson</dc:creator>
  <cp:lastModifiedBy>Cecily Marx</cp:lastModifiedBy>
  <cp:revision>11</cp:revision>
  <dcterms:created xsi:type="dcterms:W3CDTF">2011-04-22T18:40:48Z</dcterms:created>
  <dcterms:modified xsi:type="dcterms:W3CDTF">2011-05-19T15:35:36Z</dcterms:modified>
</cp:coreProperties>
</file>