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80" r:id="rId23"/>
    <p:sldId id="277" r:id="rId24"/>
    <p:sldId id="279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1" r:id="rId34"/>
    <p:sldId id="289" r:id="rId35"/>
    <p:sldId id="290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8C2CE-ADF5-48AE-A8E3-8E55F2F35B45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C1B3A-DDD4-4432-AC31-D2F1C5695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F6F159-51EB-49BB-8BAC-BB8F5943CCB4}" type="datetime1">
              <a:rPr lang="en-US" smtClean="0"/>
              <a:pPr/>
              <a:t>5/19/2011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123A64-89FA-4F56-B201-DD20E145C9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E91839-D681-4BED-89E9-C87A5ADD3E66}" type="datetime1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23A64-89FA-4F56-B201-DD20E145C9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D8277B-CA20-4A18-8249-E764E1FAA0A6}" type="datetime1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23A64-89FA-4F56-B201-DD20E145C9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AB4A7-557B-42BC-9510-28AFA0EDD61B}" type="datetime1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23A64-89FA-4F56-B201-DD20E145C9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118C5-D74B-4C72-B491-E8CC26D3033B}" type="datetime1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23A64-89FA-4F56-B201-DD20E145C9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D44B8-D3F5-4F4F-8F71-386CAD1143F3}" type="datetime1">
              <a:rPr lang="en-US" smtClean="0"/>
              <a:pPr/>
              <a:t>5/19/2011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23A64-89FA-4F56-B201-DD20E145C9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4B23C-0D14-48B3-8E6A-E71E67BD712C}" type="datetime1">
              <a:rPr lang="en-US" smtClean="0"/>
              <a:pPr/>
              <a:t>5/19/2011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23A64-89FA-4F56-B201-DD20E145C9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944FFE-D05C-4571-92ED-3CF4181CD1E7}" type="datetime1">
              <a:rPr lang="en-US" smtClean="0"/>
              <a:pPr/>
              <a:t>5/19/2011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23A64-89FA-4F56-B201-DD20E145C9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A43D12-DC48-4516-B9BD-FC32B9C89605}" type="datetime1">
              <a:rPr lang="en-US" smtClean="0"/>
              <a:pPr/>
              <a:t>5/19/2011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23A64-89FA-4F56-B201-DD20E145C9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880363-A047-4F68-86F4-FB9C8B91C744}" type="datetime1">
              <a:rPr lang="en-US" smtClean="0"/>
              <a:pPr/>
              <a:t>5/19/2011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23A64-89FA-4F56-B201-DD20E145C9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AB139E-9AE7-4B27-A1E7-E0A8A5A8DAB0}" type="datetime1">
              <a:rPr lang="en-US" smtClean="0"/>
              <a:pPr/>
              <a:t>5/19/2011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123A64-89FA-4F56-B201-DD20E145C9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D3E599-BC0F-4E69-B433-8CE5936A9EEC}" type="datetime1">
              <a:rPr lang="en-US" smtClean="0"/>
              <a:pPr/>
              <a:t>5/19/2011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123A64-89FA-4F56-B201-DD20E145C9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2228850"/>
          </a:xfrm>
        </p:spPr>
        <p:txBody>
          <a:bodyPr/>
          <a:lstStyle/>
          <a:p>
            <a:r>
              <a:rPr lang="en-US" dirty="0" smtClean="0"/>
              <a:t>Buckeye Actuarial Continuing Education</a:t>
            </a:r>
            <a:br>
              <a:rPr lang="en-US" dirty="0" smtClean="0"/>
            </a:br>
            <a:r>
              <a:rPr lang="en-US" sz="3200" dirty="0" smtClean="0"/>
              <a:t>April 26, 2011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No Fault New York – Is it as good as originally advertised?</a:t>
            </a:r>
          </a:p>
          <a:p>
            <a:endParaRPr lang="en-US" dirty="0" smtClean="0"/>
          </a:p>
          <a:p>
            <a:r>
              <a:rPr lang="en-US" sz="3000" dirty="0" smtClean="0"/>
              <a:t>Al </a:t>
            </a:r>
            <a:r>
              <a:rPr lang="en-US" sz="3000" dirty="0" err="1" smtClean="0"/>
              <a:t>Neis</a:t>
            </a:r>
            <a:r>
              <a:rPr lang="en-US" sz="3000" dirty="0" smtClean="0"/>
              <a:t> FCAS, MAAA</a:t>
            </a:r>
          </a:p>
          <a:p>
            <a:r>
              <a:rPr lang="en-US" sz="3000" dirty="0" smtClean="0"/>
              <a:t>Progressive 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York City metro area claimants received treatment by more types of providers</a:t>
            </a:r>
          </a:p>
          <a:p>
            <a:pPr lvl="1"/>
            <a:r>
              <a:rPr lang="en-US" dirty="0" smtClean="0"/>
              <a:t>Combination of Chiropractors and physical therapists	32% NYC area vs. 7% upstate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Based on a list of 17 different types of providers</a:t>
            </a:r>
          </a:p>
          <a:p>
            <a:pPr lvl="2"/>
            <a:r>
              <a:rPr lang="en-US" dirty="0" smtClean="0"/>
              <a:t>44% of claimants in NYC area visited &gt; 4 diff. types</a:t>
            </a:r>
          </a:p>
          <a:p>
            <a:pPr lvl="2"/>
            <a:r>
              <a:rPr lang="en-US" dirty="0" smtClean="0"/>
              <a:t>14% in rest of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York city area more likely to have high # visits to some types of providers</a:t>
            </a:r>
          </a:p>
          <a:p>
            <a:pPr lvl="1"/>
            <a:r>
              <a:rPr lang="en-US" dirty="0" smtClean="0"/>
              <a:t>NYC claimants to general </a:t>
            </a:r>
            <a:r>
              <a:rPr lang="en-US" dirty="0" err="1" smtClean="0"/>
              <a:t>practioners</a:t>
            </a:r>
            <a:endParaRPr lang="en-US" dirty="0" smtClean="0"/>
          </a:p>
          <a:p>
            <a:pPr lvl="2"/>
            <a:r>
              <a:rPr lang="en-US" dirty="0" smtClean="0"/>
              <a:t>18% &gt; 20 times </a:t>
            </a:r>
            <a:r>
              <a:rPr lang="en-US" dirty="0" err="1" smtClean="0"/>
              <a:t>vs</a:t>
            </a:r>
            <a:r>
              <a:rPr lang="en-US" dirty="0" smtClean="0"/>
              <a:t> 4% upstate</a:t>
            </a:r>
          </a:p>
          <a:p>
            <a:pPr lvl="2">
              <a:buNone/>
            </a:pPr>
            <a:endParaRPr lang="en-US" sz="1400" dirty="0" smtClean="0"/>
          </a:p>
          <a:p>
            <a:pPr lvl="2">
              <a:buNone/>
            </a:pPr>
            <a:r>
              <a:rPr lang="en-US" dirty="0" smtClean="0"/>
              <a:t>Claimants Visited Physical Therapy more than 50 times</a:t>
            </a:r>
          </a:p>
          <a:p>
            <a:pPr lvl="2">
              <a:buNone/>
            </a:pPr>
            <a:r>
              <a:rPr lang="en-US" dirty="0"/>
              <a:t>	</a:t>
            </a:r>
            <a:r>
              <a:rPr lang="en-US" dirty="0" smtClean="0"/>
              <a:t>18% downstate vs. 10% upstate</a:t>
            </a:r>
          </a:p>
          <a:p>
            <a:pPr lvl="2">
              <a:buNone/>
            </a:pPr>
            <a:endParaRPr lang="en-US" sz="1400" dirty="0" smtClean="0"/>
          </a:p>
          <a:p>
            <a:pPr lvl="2">
              <a:buNone/>
            </a:pPr>
            <a:r>
              <a:rPr lang="en-US" dirty="0" smtClean="0"/>
              <a:t>Claimants visited Chiropractors &gt; 50 times</a:t>
            </a:r>
          </a:p>
          <a:p>
            <a:pPr lvl="2">
              <a:buNone/>
            </a:pPr>
            <a:r>
              <a:rPr lang="en-US" dirty="0"/>
              <a:t>	</a:t>
            </a:r>
            <a:r>
              <a:rPr lang="en-US" dirty="0" smtClean="0"/>
              <a:t>19% NYC area </a:t>
            </a:r>
            <a:r>
              <a:rPr lang="en-US" dirty="0" err="1" smtClean="0"/>
              <a:t>vs</a:t>
            </a:r>
            <a:r>
              <a:rPr lang="en-US" dirty="0" smtClean="0"/>
              <a:t> 21% upstate </a:t>
            </a:r>
          </a:p>
          <a:p>
            <a:pPr lvl="2">
              <a:buNone/>
            </a:pPr>
            <a:r>
              <a:rPr lang="en-US" dirty="0" smtClean="0"/>
              <a:t>2007	</a:t>
            </a:r>
          </a:p>
          <a:p>
            <a:pPr lvl="2">
              <a:buNone/>
            </a:pPr>
            <a:r>
              <a:rPr lang="en-US" dirty="0"/>
              <a:t>	</a:t>
            </a:r>
            <a:r>
              <a:rPr lang="en-US" dirty="0" smtClean="0"/>
              <a:t> 12% NYC area </a:t>
            </a:r>
            <a:r>
              <a:rPr lang="en-US" dirty="0" err="1" smtClean="0"/>
              <a:t>vs</a:t>
            </a:r>
            <a:r>
              <a:rPr lang="en-US" dirty="0" smtClean="0"/>
              <a:t> 19% upstate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Medical Providers submit charges in excess of the established medical fee schedule -- Despite regulations prohibiting the practice</a:t>
            </a:r>
          </a:p>
          <a:p>
            <a:endParaRPr lang="en-US" sz="1400" dirty="0" smtClean="0"/>
          </a:p>
          <a:p>
            <a:r>
              <a:rPr lang="en-US" dirty="0" smtClean="0"/>
              <a:t>Insurers routinely adjust payments to reflect allowable fees</a:t>
            </a:r>
          </a:p>
          <a:p>
            <a:endParaRPr lang="en-US" sz="1500" dirty="0" smtClean="0"/>
          </a:p>
          <a:p>
            <a:r>
              <a:rPr lang="en-US" dirty="0" smtClean="0"/>
              <a:t>Providers have incentives to overbill</a:t>
            </a:r>
          </a:p>
          <a:p>
            <a:pPr lvl="1"/>
            <a:r>
              <a:rPr lang="en-US" dirty="0" smtClean="0"/>
              <a:t>To occasionally avoid the attention of medical bill reviewers </a:t>
            </a:r>
          </a:p>
          <a:p>
            <a:pPr lvl="1"/>
            <a:r>
              <a:rPr lang="en-US" dirty="0" smtClean="0"/>
              <a:t>To increase a litigated settlement.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study saw that the majority of providers submitted at least one charge in excess of the applicable fee schedule</a:t>
            </a:r>
          </a:p>
          <a:p>
            <a:r>
              <a:rPr lang="en-US" dirty="0" smtClean="0"/>
              <a:t>Acupuncturists were the most likely</a:t>
            </a:r>
          </a:p>
          <a:p>
            <a:pPr lvl="1"/>
            <a:r>
              <a:rPr lang="en-US" dirty="0" smtClean="0"/>
              <a:t>85% in NYC area </a:t>
            </a:r>
            <a:r>
              <a:rPr lang="en-US" dirty="0" err="1" smtClean="0"/>
              <a:t>vs</a:t>
            </a:r>
            <a:r>
              <a:rPr lang="en-US" dirty="0" smtClean="0"/>
              <a:t> 87% upstate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Surprisingly, for most types of providers submitting charges above the fee schedule was more prevalent for upstate.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	Chiropractors – 59% upstate </a:t>
            </a:r>
            <a:r>
              <a:rPr lang="en-US" dirty="0" err="1" smtClean="0"/>
              <a:t>vs</a:t>
            </a:r>
            <a:r>
              <a:rPr lang="en-US" dirty="0" smtClean="0"/>
              <a:t> 51% NYC area</a:t>
            </a:r>
          </a:p>
          <a:p>
            <a:pPr lvl="1">
              <a:buNone/>
            </a:pPr>
            <a:endParaRPr lang="en-US" sz="1500" dirty="0" smtClean="0"/>
          </a:p>
          <a:p>
            <a:pPr lvl="1">
              <a:buNone/>
            </a:pPr>
            <a:r>
              <a:rPr lang="en-US" dirty="0" smtClean="0"/>
              <a:t>Costs insurers’ incur to review and adjust medical bills is considerable.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Durable medical equipment (DME) has emerged as a significant item in New York’s no-fault system</a:t>
            </a:r>
          </a:p>
          <a:p>
            <a:pPr lvl="1"/>
            <a:r>
              <a:rPr lang="en-US" dirty="0" smtClean="0"/>
              <a:t>Claimants reporting expenses for DME</a:t>
            </a:r>
          </a:p>
          <a:p>
            <a:pPr lvl="2"/>
            <a:r>
              <a:rPr lang="en-US" dirty="0" smtClean="0"/>
              <a:t>30% for NYC area vs. 7% for upstate</a:t>
            </a:r>
          </a:p>
          <a:p>
            <a:pPr lvl="2"/>
            <a:r>
              <a:rPr lang="en-US" dirty="0" smtClean="0"/>
              <a:t>Medium # of items - NYC claimants 6 versus 2 in </a:t>
            </a:r>
            <a:r>
              <a:rPr lang="en-US" dirty="0" err="1" smtClean="0"/>
              <a:t>upst</a:t>
            </a:r>
            <a:endParaRPr lang="en-US" dirty="0" smtClean="0"/>
          </a:p>
          <a:p>
            <a:pPr lvl="2"/>
            <a:endParaRPr lang="en-US" dirty="0"/>
          </a:p>
          <a:p>
            <a:pPr lvl="2">
              <a:buNone/>
            </a:pPr>
            <a:r>
              <a:rPr lang="en-US" dirty="0" smtClean="0"/>
              <a:t>Examples – electrical muscle stimulation (EMS) units, </a:t>
            </a:r>
          </a:p>
          <a:p>
            <a:pPr lvl="2">
              <a:buNone/>
            </a:pPr>
            <a:r>
              <a:rPr lang="en-US" dirty="0" smtClean="0"/>
              <a:t>   </a:t>
            </a:r>
            <a:r>
              <a:rPr lang="en-US" dirty="0" err="1" smtClean="0"/>
              <a:t>transcutaneous</a:t>
            </a:r>
            <a:r>
              <a:rPr lang="en-US" dirty="0" smtClean="0"/>
              <a:t> electrical nerve stimulators (TENS) units, etc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Pain clinics, or multidisciplinary facilities other than hospitals, are a growing presence in auto injury systems countrywide.</a:t>
            </a:r>
          </a:p>
          <a:p>
            <a:endParaRPr lang="en-US" sz="1900" dirty="0" smtClean="0"/>
          </a:p>
          <a:p>
            <a:r>
              <a:rPr lang="en-US" dirty="0" smtClean="0"/>
              <a:t>The facilities allow claimants to receive treatment from many different types of providers under one roof.</a:t>
            </a:r>
          </a:p>
          <a:p>
            <a:endParaRPr lang="en-US" sz="1800" dirty="0" smtClean="0"/>
          </a:p>
          <a:p>
            <a:r>
              <a:rPr lang="en-US" dirty="0" smtClean="0"/>
              <a:t>Convenient for claimants, but are often associated with high dollar claims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Claimants treated in multidisciplinary facilities (pain clinics, etc) </a:t>
            </a:r>
          </a:p>
          <a:p>
            <a:pPr lvl="1"/>
            <a:r>
              <a:rPr lang="en-US" dirty="0" smtClean="0"/>
              <a:t>44% in New York city area versus 12% upstate.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Attorney involvement much higher in the New York City metro</a:t>
            </a:r>
          </a:p>
          <a:p>
            <a:endParaRPr lang="en-US" dirty="0" smtClean="0"/>
          </a:p>
          <a:p>
            <a:r>
              <a:rPr lang="en-US" dirty="0" smtClean="0"/>
              <a:t>Attorney involvement was associated with much more extensive and expensive treatment and significantly higher claimed losses and payments.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Claimants represented by attorneys </a:t>
            </a:r>
          </a:p>
          <a:p>
            <a:pPr lvl="1"/>
            <a:r>
              <a:rPr lang="en-US" dirty="0" smtClean="0"/>
              <a:t>53% in NYC area versus 25% upstate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dirty="0" smtClean="0"/>
              <a:t>Even though there is high attorney involvement, claimant lawsuits are rare.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Emerging issue is the New York PIP system has been the litigiousness of medical providers.</a:t>
            </a:r>
          </a:p>
          <a:p>
            <a:endParaRPr lang="en-US" sz="2200" dirty="0" smtClean="0"/>
          </a:p>
          <a:p>
            <a:r>
              <a:rPr lang="en-US" dirty="0" smtClean="0"/>
              <a:t>Provider lawsuits were more common than lawsuits of behalf of claimants, especially in the NYC area.</a:t>
            </a:r>
          </a:p>
          <a:p>
            <a:endParaRPr lang="en-US" sz="2200" dirty="0" smtClean="0"/>
          </a:p>
          <a:p>
            <a:r>
              <a:rPr lang="en-US" dirty="0" smtClean="0"/>
              <a:t>Attorney-represented types of providers</a:t>
            </a:r>
          </a:p>
          <a:p>
            <a:pPr lvl="1"/>
            <a:r>
              <a:rPr lang="en-US" dirty="0" smtClean="0"/>
              <a:t>Acupunctures 		18% - NYC area </a:t>
            </a:r>
            <a:r>
              <a:rPr lang="en-US" dirty="0" err="1" smtClean="0"/>
              <a:t>vs</a:t>
            </a:r>
            <a:r>
              <a:rPr lang="en-US" dirty="0" smtClean="0"/>
              <a:t>  6% upstate</a:t>
            </a:r>
          </a:p>
          <a:p>
            <a:pPr lvl="1"/>
            <a:r>
              <a:rPr lang="en-US" dirty="0" smtClean="0"/>
              <a:t>Physiatrists		18% - NYC area </a:t>
            </a:r>
            <a:r>
              <a:rPr lang="en-US" dirty="0" err="1" smtClean="0"/>
              <a:t>vs</a:t>
            </a:r>
            <a:r>
              <a:rPr lang="en-US" dirty="0" smtClean="0"/>
              <a:t>  4% upstate</a:t>
            </a:r>
          </a:p>
          <a:p>
            <a:pPr lvl="1"/>
            <a:r>
              <a:rPr lang="en-US" dirty="0" smtClean="0"/>
              <a:t>Chiropractors   	14% - NYC area </a:t>
            </a:r>
            <a:r>
              <a:rPr lang="en-US" dirty="0" err="1" smtClean="0"/>
              <a:t>vs</a:t>
            </a:r>
            <a:r>
              <a:rPr lang="en-US" dirty="0" smtClean="0"/>
              <a:t>  3% upstate</a:t>
            </a:r>
          </a:p>
          <a:p>
            <a:pPr lvl="1"/>
            <a:r>
              <a:rPr lang="en-US" dirty="0" smtClean="0"/>
              <a:t>Physical therapists	13% - NYC area </a:t>
            </a:r>
            <a:r>
              <a:rPr lang="en-US" dirty="0" err="1" smtClean="0"/>
              <a:t>vs</a:t>
            </a:r>
            <a:r>
              <a:rPr lang="en-US" dirty="0" smtClean="0"/>
              <a:t>  2% upstate</a:t>
            </a:r>
          </a:p>
          <a:p>
            <a:pPr lvl="1"/>
            <a:r>
              <a:rPr lang="en-US" dirty="0" smtClean="0"/>
              <a:t>Gen practitioners	12% - NYC area </a:t>
            </a:r>
            <a:r>
              <a:rPr lang="en-US" dirty="0" err="1" smtClean="0"/>
              <a:t>vs</a:t>
            </a:r>
            <a:r>
              <a:rPr lang="en-US" dirty="0" smtClean="0"/>
              <a:t>  1% upstate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Insurance Research Council</a:t>
            </a:r>
          </a:p>
          <a:p>
            <a:r>
              <a:rPr lang="en-US" dirty="0" smtClean="0"/>
              <a:t>Division of the American Institute for Chartered Property and Casualty Underwriters (the Institutes)</a:t>
            </a:r>
          </a:p>
          <a:p>
            <a:endParaRPr lang="en-US" dirty="0"/>
          </a:p>
          <a:p>
            <a:r>
              <a:rPr lang="en-US" dirty="0" smtClean="0"/>
              <a:t>The IRC completed a study of more than 4,500 claims closed in a 2 week period in the second half of 2010</a:t>
            </a:r>
          </a:p>
          <a:p>
            <a:endParaRPr lang="en-US" dirty="0" smtClean="0"/>
          </a:p>
          <a:p>
            <a:r>
              <a:rPr lang="en-US" dirty="0" smtClean="0"/>
              <a:t>Companies that participated in the study included</a:t>
            </a:r>
          </a:p>
          <a:p>
            <a:pPr lvl="1"/>
            <a:r>
              <a:rPr lang="en-US" dirty="0" smtClean="0"/>
              <a:t>Allstate		</a:t>
            </a:r>
            <a:r>
              <a:rPr lang="en-US" dirty="0" err="1" smtClean="0"/>
              <a:t>Ameriprise</a:t>
            </a:r>
            <a:r>
              <a:rPr lang="en-US" dirty="0" smtClean="0"/>
              <a:t>		</a:t>
            </a:r>
            <a:r>
              <a:rPr lang="en-US" dirty="0" err="1" smtClean="0"/>
              <a:t>Amica</a:t>
            </a:r>
            <a:endParaRPr lang="en-US" dirty="0" smtClean="0"/>
          </a:p>
          <a:p>
            <a:pPr lvl="1"/>
            <a:r>
              <a:rPr lang="en-US" dirty="0" smtClean="0"/>
              <a:t>Electric Ins	GEICO			Liberty Mutual</a:t>
            </a:r>
          </a:p>
          <a:p>
            <a:pPr lvl="1"/>
            <a:r>
              <a:rPr lang="en-US" dirty="0" smtClean="0"/>
              <a:t>Nationwide	Progressive		State Farm</a:t>
            </a:r>
          </a:p>
          <a:p>
            <a:pPr lvl="1"/>
            <a:r>
              <a:rPr lang="en-US" dirty="0" smtClean="0"/>
              <a:t>USAA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Claims w/ appearance of Fraud - those that had any element of Fraud present.</a:t>
            </a:r>
          </a:p>
          <a:p>
            <a:pPr lvl="1"/>
            <a:r>
              <a:rPr lang="en-US" dirty="0" smtClean="0"/>
              <a:t>Staged or caused accidents</a:t>
            </a:r>
          </a:p>
          <a:p>
            <a:pPr lvl="1"/>
            <a:r>
              <a:rPr lang="en-US" dirty="0" smtClean="0"/>
              <a:t>Unrelated injuries</a:t>
            </a:r>
          </a:p>
          <a:p>
            <a:pPr lvl="1"/>
            <a:r>
              <a:rPr lang="en-US" dirty="0" smtClean="0"/>
              <a:t>Duplicate bills for same treatment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Claims with appearance of buildup - if any element (medical expense, lost wages, or other expenses) was thought to inflated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	     appearance of buildup -14% NYC </a:t>
            </a:r>
            <a:r>
              <a:rPr lang="en-US" dirty="0" err="1" smtClean="0"/>
              <a:t>vs</a:t>
            </a:r>
            <a:r>
              <a:rPr lang="en-US" dirty="0" smtClean="0"/>
              <a:t> 4% upstate</a:t>
            </a:r>
          </a:p>
          <a:p>
            <a:pPr lvl="1">
              <a:buNone/>
            </a:pPr>
            <a:r>
              <a:rPr lang="en-US" dirty="0" smtClean="0"/>
              <a:t>35% NYC area claim abuse – fraud or buildup   8% upstate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Reviewed claims in IRC report included Abused Claims that were paid – insufficient evidence to prove fraud or buildup.</a:t>
            </a: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Challenges for the Companies	</a:t>
            </a:r>
          </a:p>
          <a:p>
            <a:pPr lvl="1"/>
            <a:r>
              <a:rPr lang="en-US" dirty="0" smtClean="0"/>
              <a:t>Pricing </a:t>
            </a:r>
          </a:p>
          <a:p>
            <a:pPr lvl="2"/>
            <a:r>
              <a:rPr lang="en-US" dirty="0" smtClean="0"/>
              <a:t>for the increasing severity</a:t>
            </a:r>
          </a:p>
          <a:p>
            <a:pPr lvl="2"/>
            <a:r>
              <a:rPr lang="en-US" dirty="0" smtClean="0"/>
              <a:t>For Fraud</a:t>
            </a:r>
          </a:p>
          <a:p>
            <a:pPr lvl="2"/>
            <a:r>
              <a:rPr lang="en-US" dirty="0" smtClean="0"/>
              <a:t>for the considerable time and expense devoted to reviewing and re-pricing medical bills - these costs are considerable and not included in the loss data.</a:t>
            </a:r>
          </a:p>
          <a:p>
            <a:pPr lvl="2"/>
            <a:r>
              <a:rPr lang="en-US" dirty="0" smtClean="0"/>
              <a:t>This work of review and re-pricing poses considerable risk and cost in the form of provider litigation.</a:t>
            </a:r>
            <a:endParaRPr lang="en-US" dirty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-- Adjusting claims</a:t>
            </a:r>
          </a:p>
          <a:p>
            <a:pPr lvl="1">
              <a:buNone/>
            </a:pPr>
            <a:r>
              <a:rPr lang="en-US" dirty="0" smtClean="0"/>
              <a:t>		When do you order IME’s?    Peer reviews?</a:t>
            </a:r>
          </a:p>
          <a:p>
            <a:pPr lvl="1">
              <a:buNone/>
            </a:pPr>
            <a:r>
              <a:rPr lang="en-US" dirty="0" smtClean="0"/>
              <a:t>		How large a bill or expense should be challenged?</a:t>
            </a:r>
          </a:p>
          <a:p>
            <a:pPr lvl="1">
              <a:buNone/>
            </a:pPr>
            <a:r>
              <a:rPr lang="en-US" dirty="0" smtClean="0"/>
              <a:t>		Which disputes do you research and how much?</a:t>
            </a:r>
          </a:p>
          <a:p>
            <a:pPr lvl="1">
              <a:buNone/>
            </a:pPr>
            <a:r>
              <a:rPr lang="en-US" dirty="0" smtClean="0"/>
              <a:t>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developing rates or reserve levels in New York for PIP -- the data needs to be segmented by area of the state.</a:t>
            </a:r>
          </a:p>
          <a:p>
            <a:pPr lvl="1"/>
            <a:r>
              <a:rPr lang="en-US" dirty="0" smtClean="0"/>
              <a:t>The severity is different</a:t>
            </a:r>
          </a:p>
          <a:p>
            <a:pPr lvl="1"/>
            <a:r>
              <a:rPr lang="en-US" dirty="0" smtClean="0"/>
              <a:t>The development is different</a:t>
            </a:r>
          </a:p>
          <a:p>
            <a:pPr lvl="1"/>
            <a:r>
              <a:rPr lang="en-US" dirty="0" smtClean="0"/>
              <a:t>The DCC costs are different </a:t>
            </a:r>
          </a:p>
          <a:p>
            <a:pPr lvl="1"/>
            <a:r>
              <a:rPr lang="en-US" dirty="0" smtClean="0"/>
              <a:t>The Adjusting &amp; all other expenses are different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Does the insurance department know about these differences?  Yes.  How do they respond?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Antidotal information on policies with fraudulent claims</a:t>
            </a:r>
          </a:p>
          <a:p>
            <a:pPr lvl="1"/>
            <a:r>
              <a:rPr lang="en-US" dirty="0" smtClean="0"/>
              <a:t>Older vehicle purchased just prior to accident</a:t>
            </a:r>
          </a:p>
          <a:p>
            <a:pPr lvl="1"/>
            <a:r>
              <a:rPr lang="en-US" dirty="0" smtClean="0"/>
              <a:t>Multiple injured passengers</a:t>
            </a:r>
          </a:p>
          <a:p>
            <a:pPr lvl="1"/>
            <a:r>
              <a:rPr lang="en-US" dirty="0" smtClean="0"/>
              <a:t>Several policies purchased from same email address</a:t>
            </a:r>
          </a:p>
          <a:p>
            <a:pPr lvl="1"/>
            <a:r>
              <a:rPr lang="en-US" dirty="0" smtClean="0"/>
              <a:t>Or the Cookie – same PC</a:t>
            </a:r>
          </a:p>
          <a:p>
            <a:pPr lvl="1"/>
            <a:r>
              <a:rPr lang="en-US" dirty="0" smtClean="0"/>
              <a:t>Same phone number</a:t>
            </a:r>
          </a:p>
          <a:p>
            <a:pPr lvl="1"/>
            <a:r>
              <a:rPr lang="en-US" dirty="0" smtClean="0"/>
              <a:t>Multiple iterations when quoting, changing drivers, vehicles in the same quote process.</a:t>
            </a:r>
          </a:p>
          <a:p>
            <a:pPr lvl="1"/>
            <a:r>
              <a:rPr lang="en-US" dirty="0" smtClean="0"/>
              <a:t>Down payment check that bounces – watch out for an accident in the near future</a:t>
            </a:r>
          </a:p>
          <a:p>
            <a:pPr lvl="1"/>
            <a:r>
              <a:rPr lang="en-US" dirty="0" smtClean="0"/>
              <a:t>Same car on different policies, vehicle has a PD claim and Co does not inspect as it doesn’t have the Collision then auto in another accident.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dirty="0" smtClean="0"/>
              <a:t>Probably organized rings.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smart, ingenious approaches to accidents </a:t>
            </a:r>
          </a:p>
          <a:p>
            <a:pPr lvl="1">
              <a:buNone/>
            </a:pPr>
            <a:r>
              <a:rPr lang="en-US" dirty="0" smtClean="0"/>
              <a:t>Are they associated with a medical provider, attorney, etc????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Reform – </a:t>
            </a:r>
            <a:r>
              <a:rPr lang="en-US" sz="2400" dirty="0" smtClean="0"/>
              <a:t>the following Information  -</a:t>
            </a:r>
          </a:p>
          <a:p>
            <a:r>
              <a:rPr lang="en-US" sz="1800" dirty="0" smtClean="0"/>
              <a:t>(from the Legislature Research Service at “NYSenate.gov/legislation/Bill” website)</a:t>
            </a:r>
          </a:p>
          <a:p>
            <a:pPr lvl="1"/>
            <a:endParaRPr lang="en-US" sz="1800" dirty="0" smtClean="0"/>
          </a:p>
          <a:p>
            <a:pPr lvl="1"/>
            <a:r>
              <a:rPr lang="en-US" dirty="0" smtClean="0"/>
              <a:t>Currently Bill S2816A-2011</a:t>
            </a:r>
          </a:p>
          <a:p>
            <a:pPr lvl="2"/>
            <a:r>
              <a:rPr lang="en-US" dirty="0" smtClean="0"/>
              <a:t>Purpose – To enact Comprehensive reforms to reduce fraud, abuse and the associate costs in the New York no-fault system.</a:t>
            </a:r>
            <a:endParaRPr lang="en-US" dirty="0"/>
          </a:p>
          <a:p>
            <a:pPr lvl="2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Section 1 – Define “health service provider”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Section 2 - clarify that </a:t>
            </a:r>
            <a:r>
              <a:rPr lang="en-US" i="1" u="sng" dirty="0" smtClean="0"/>
              <a:t>preclusion of defenses </a:t>
            </a:r>
            <a:r>
              <a:rPr lang="en-US" dirty="0" smtClean="0"/>
              <a:t>to a claim is not the penalty for late pay or denied claims and make burden of proof requirements more equitable</a:t>
            </a:r>
          </a:p>
          <a:p>
            <a:pPr lvl="1"/>
            <a:r>
              <a:rPr lang="en-US" dirty="0" smtClean="0"/>
              <a:t>Current law – claims paid or denied w/in 30 days – penalty is 2% monthly</a:t>
            </a:r>
          </a:p>
          <a:p>
            <a:pPr lvl="1"/>
            <a:endParaRPr lang="en-US" sz="1500" dirty="0" smtClean="0"/>
          </a:p>
          <a:p>
            <a:pPr lvl="1"/>
            <a:r>
              <a:rPr lang="en-US" dirty="0" smtClean="0"/>
              <a:t>Case law - added that insurer is precluded from denying a non-meritorious claim if “30-day rule” is violated</a:t>
            </a:r>
          </a:p>
          <a:p>
            <a:pPr lvl="1"/>
            <a:endParaRPr lang="en-US" sz="1500" dirty="0" smtClean="0"/>
          </a:p>
          <a:p>
            <a:pPr lvl="1"/>
            <a:r>
              <a:rPr lang="en-US" dirty="0" smtClean="0"/>
              <a:t>Case law - Mandates payment of excessive and even fraudulent claims</a:t>
            </a:r>
          </a:p>
          <a:p>
            <a:pPr lvl="1"/>
            <a:endParaRPr lang="en-US" sz="1500" smtClean="0"/>
          </a:p>
          <a:p>
            <a:pPr lvl="1"/>
            <a:r>
              <a:rPr lang="en-US" dirty="0" smtClean="0"/>
              <a:t>This section of the Bill - ensures insurer is not forced to pay non-meritorious claim and defenses such as a lack of coverage or fraud, would not be precluded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Section2 also makes </a:t>
            </a:r>
            <a:r>
              <a:rPr lang="en-US" i="1" u="sng" dirty="0" smtClean="0"/>
              <a:t>burden of proof </a:t>
            </a:r>
            <a:r>
              <a:rPr lang="en-US" dirty="0" smtClean="0"/>
              <a:t>more equitable</a:t>
            </a:r>
          </a:p>
          <a:p>
            <a:pPr lvl="1"/>
            <a:r>
              <a:rPr lang="en-US" dirty="0" smtClean="0"/>
              <a:t>NY civil legal system places burden on plaintiff to prove the basic elements of their case</a:t>
            </a:r>
          </a:p>
          <a:p>
            <a:pPr lvl="1"/>
            <a:endParaRPr lang="en-US" sz="1300" dirty="0" smtClean="0"/>
          </a:p>
          <a:p>
            <a:pPr lvl="1"/>
            <a:r>
              <a:rPr lang="en-US" dirty="0" smtClean="0"/>
              <a:t>no-fault case law - shifted the burden entirely to the insurer whereby the medical provider needs only to provide a bill to establish a claim for benefits</a:t>
            </a:r>
          </a:p>
          <a:p>
            <a:pPr lvl="1"/>
            <a:endParaRPr lang="en-US" sz="1500" dirty="0" smtClean="0"/>
          </a:p>
          <a:p>
            <a:pPr lvl="1"/>
            <a:r>
              <a:rPr lang="en-US" dirty="0" smtClean="0"/>
              <a:t>Insurer needs to request information to verify services are necessary</a:t>
            </a:r>
          </a:p>
          <a:p>
            <a:pPr lvl="1"/>
            <a:endParaRPr lang="en-US" sz="1500" dirty="0" smtClean="0"/>
          </a:p>
          <a:p>
            <a:pPr lvl="1"/>
            <a:r>
              <a:rPr lang="en-US" dirty="0" smtClean="0"/>
              <a:t>Bill - requires medical provider to present information that service is necessary and they bill fee from applicable schedule.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Section 3 – require </a:t>
            </a:r>
            <a:r>
              <a:rPr lang="en-US" i="1" u="sng" dirty="0" smtClean="0"/>
              <a:t>mandatory arbitration </a:t>
            </a:r>
            <a:r>
              <a:rPr lang="en-US" dirty="0" smtClean="0"/>
              <a:t>of no-fault disputes</a:t>
            </a:r>
          </a:p>
          <a:p>
            <a:pPr lvl="1"/>
            <a:r>
              <a:rPr lang="en-US" dirty="0" smtClean="0"/>
              <a:t>Over 400,000 no-fault cases are filed annually in the New York City courts </a:t>
            </a:r>
            <a:r>
              <a:rPr lang="en-US" sz="2000" dirty="0" smtClean="0"/>
              <a:t>(many are not for large amts)</a:t>
            </a:r>
            <a:endParaRPr lang="en-US" sz="2600" dirty="0" smtClean="0"/>
          </a:p>
          <a:p>
            <a:pPr lvl="1"/>
            <a:endParaRPr lang="en-US" sz="1400" dirty="0" smtClean="0"/>
          </a:p>
          <a:p>
            <a:pPr lvl="1"/>
            <a:r>
              <a:rPr lang="en-US" dirty="0" smtClean="0"/>
              <a:t>Takes 18 to 36 months to adjudicate a no-fault case</a:t>
            </a:r>
          </a:p>
          <a:p>
            <a:pPr lvl="1"/>
            <a:endParaRPr lang="en-US" sz="1400" dirty="0" smtClean="0"/>
          </a:p>
          <a:p>
            <a:pPr lvl="1"/>
            <a:r>
              <a:rPr lang="en-US" dirty="0" smtClean="0"/>
              <a:t>This delay was not contemplated originally – the intent was to ensure prompt payment for medical costs resulting from auto accidents</a:t>
            </a:r>
          </a:p>
          <a:p>
            <a:pPr lvl="1"/>
            <a:endParaRPr lang="en-US" sz="1500" dirty="0" smtClean="0"/>
          </a:p>
          <a:p>
            <a:pPr lvl="1"/>
            <a:r>
              <a:rPr lang="en-US" dirty="0" smtClean="0"/>
              <a:t>Currently it takes 4 to 6 months in arbitration – this should reduce litigation expenses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4 – provide </a:t>
            </a:r>
            <a:r>
              <a:rPr lang="en-US" i="1" u="sng" dirty="0" smtClean="0"/>
              <a:t>assignment of benefits </a:t>
            </a:r>
            <a:r>
              <a:rPr lang="en-US" dirty="0" smtClean="0"/>
              <a:t>rules for no-fault to be similar to other types of medical claims</a:t>
            </a:r>
          </a:p>
          <a:p>
            <a:pPr lvl="1"/>
            <a:r>
              <a:rPr lang="en-US" dirty="0" smtClean="0"/>
              <a:t>For non no-fault medical claims - Claimant authorizes medical provider to submit charges, provide information supporting claim and receive benefits directly on behalf of the patient.  </a:t>
            </a:r>
          </a:p>
          <a:p>
            <a:pPr lvl="2"/>
            <a:r>
              <a:rPr lang="en-US" dirty="0" smtClean="0"/>
              <a:t>Provider does not receive the right to sue 3</a:t>
            </a:r>
            <a:r>
              <a:rPr lang="en-US" baseline="30000" dirty="0" smtClean="0"/>
              <a:t>rd</a:t>
            </a:r>
            <a:r>
              <a:rPr lang="en-US" dirty="0" smtClean="0"/>
              <a:t> party independently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 of Benefits for NY no-fault differs as it assigns “all rights and privileges and remedies to the provider.</a:t>
            </a:r>
          </a:p>
          <a:p>
            <a:pPr lvl="1"/>
            <a:r>
              <a:rPr lang="en-US" dirty="0" smtClean="0"/>
              <a:t>Allows provider to contest all issues, including policy issues, coverage eligibility</a:t>
            </a:r>
          </a:p>
          <a:p>
            <a:pPr lvl="1"/>
            <a:endParaRPr lang="en-US" sz="1400" dirty="0" smtClean="0"/>
          </a:p>
          <a:p>
            <a:pPr lvl="1"/>
            <a:r>
              <a:rPr lang="en-US" dirty="0" smtClean="0"/>
              <a:t>Results in a large amt of litigation instigated by provider w/ no involvement from injured party</a:t>
            </a:r>
          </a:p>
          <a:p>
            <a:pPr lvl="1"/>
            <a:endParaRPr lang="en-US" sz="1400" dirty="0" smtClean="0"/>
          </a:p>
          <a:p>
            <a:pPr lvl="1"/>
            <a:r>
              <a:rPr lang="en-US" dirty="0" smtClean="0"/>
              <a:t>Bill – would provide the right to contest denials involving policy issues to claimant only and assignment not valid when coverage or compliance w/policy terms is in dispute.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amt Paid for PIP increased 52% from 2005 to 2010, 8.7% annually  -  (</a:t>
            </a:r>
            <a:r>
              <a:rPr lang="en-US" sz="2800" dirty="0" smtClean="0"/>
              <a:t>Fast Track data)</a:t>
            </a:r>
          </a:p>
          <a:p>
            <a:endParaRPr lang="en-US" sz="2800" dirty="0"/>
          </a:p>
          <a:p>
            <a:r>
              <a:rPr lang="en-US" dirty="0" smtClean="0"/>
              <a:t>Countrywide Severity grew 25% for PIP</a:t>
            </a:r>
          </a:p>
          <a:p>
            <a:endParaRPr lang="en-US" dirty="0"/>
          </a:p>
          <a:p>
            <a:r>
              <a:rPr lang="en-US" dirty="0" smtClean="0"/>
              <a:t>Overall Medical Care costs, 20% - (CPI for Medical care)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Section 5 – revise provisions authorizing the </a:t>
            </a:r>
            <a:r>
              <a:rPr lang="en-US" i="1" u="sng" dirty="0" smtClean="0"/>
              <a:t>decertification of medical providers </a:t>
            </a:r>
            <a:r>
              <a:rPr lang="en-US" dirty="0" smtClean="0"/>
              <a:t>who engage in fraud and certain other practices from receiving payment under no-fault </a:t>
            </a:r>
          </a:p>
          <a:p>
            <a:pPr lvl="1"/>
            <a:r>
              <a:rPr lang="en-US" dirty="0" smtClean="0"/>
              <a:t>Current law authorizing decertification has not been implemented due to cumbersome nature of the statute.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amends the statute so the Ins Dept is authorized to review and decertify unscrupulous medical providers from billing and collecting no-fault benefits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Section 6 and 7 – provide for the use of </a:t>
            </a:r>
            <a:r>
              <a:rPr lang="en-US" i="1" u="sng" dirty="0" smtClean="0"/>
              <a:t>treatment guidelines </a:t>
            </a:r>
            <a:r>
              <a:rPr lang="en-US" dirty="0" smtClean="0"/>
              <a:t>in the no-fault system</a:t>
            </a:r>
          </a:p>
          <a:p>
            <a:pPr lvl="1"/>
            <a:r>
              <a:rPr lang="en-US" dirty="0" smtClean="0"/>
              <a:t>Guidelines exist in NY for the WC system and are a valuable tool in preventing the fraudulent over-utilization of unnecessary medical treatments</a:t>
            </a:r>
          </a:p>
          <a:p>
            <a:pPr lvl="1"/>
            <a:endParaRPr lang="en-US" sz="2000" dirty="0" smtClean="0"/>
          </a:p>
          <a:p>
            <a:pPr lvl="1"/>
            <a:r>
              <a:rPr lang="en-US" dirty="0" smtClean="0"/>
              <a:t>These sections prohibit paying charges which exceed applicable fee schedule or which is not provided for under the schedule or compensable under Medicare.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Section 8 – allow insurers to rescind or </a:t>
            </a:r>
            <a:r>
              <a:rPr lang="en-US" i="1" u="sng" dirty="0" smtClean="0"/>
              <a:t>cancel a policy w/in the 1</a:t>
            </a:r>
            <a:r>
              <a:rPr lang="en-US" i="1" u="sng" baseline="30000" dirty="0" smtClean="0"/>
              <a:t>st</a:t>
            </a:r>
            <a:r>
              <a:rPr lang="en-US" i="1" u="sng" dirty="0" smtClean="0"/>
              <a:t> 60 days</a:t>
            </a:r>
            <a:r>
              <a:rPr lang="en-US" dirty="0" smtClean="0"/>
              <a:t> back to the inception of the policy </a:t>
            </a:r>
          </a:p>
          <a:p>
            <a:pPr lvl="1"/>
            <a:r>
              <a:rPr lang="en-US" dirty="0" smtClean="0"/>
              <a:t>for nonpayment premium or where payment proceeds or identity of the Policyholder were stolen</a:t>
            </a:r>
          </a:p>
          <a:p>
            <a:pPr lvl="1"/>
            <a:endParaRPr lang="en-US" sz="1400" dirty="0" smtClean="0"/>
          </a:p>
          <a:p>
            <a:pPr lvl="1"/>
            <a:r>
              <a:rPr lang="en-US" dirty="0" smtClean="0"/>
              <a:t>For those engaging in fraud many times they take out a policy w/o paying the premium then quickly stage an accident and bill the insurer for fraudulent treatments</a:t>
            </a:r>
          </a:p>
          <a:p>
            <a:pPr lvl="1"/>
            <a:endParaRPr lang="en-US" sz="1400" dirty="0" smtClean="0"/>
          </a:p>
          <a:p>
            <a:pPr lvl="1"/>
            <a:r>
              <a:rPr lang="en-US" dirty="0" smtClean="0"/>
              <a:t>When a policy is taken out fraudulently an insurer should not be required to provide benefits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Section 1 – Define “health service provider”</a:t>
            </a:r>
          </a:p>
          <a:p>
            <a:r>
              <a:rPr lang="en-US" dirty="0" smtClean="0"/>
              <a:t>Section 2 – clarify preclusion of defenses </a:t>
            </a:r>
          </a:p>
          <a:p>
            <a:r>
              <a:rPr lang="en-US" dirty="0" smtClean="0"/>
              <a:t>Section 3 – Burden of Proof more equitable 			and Mandatory Arbitration</a:t>
            </a:r>
          </a:p>
          <a:p>
            <a:r>
              <a:rPr lang="en-US" dirty="0" smtClean="0"/>
              <a:t>Section 4 - assignment of benefits rules</a:t>
            </a:r>
          </a:p>
          <a:p>
            <a:r>
              <a:rPr lang="en-US" dirty="0" smtClean="0"/>
              <a:t>Section 5 - decertification of medical 				providers </a:t>
            </a:r>
          </a:p>
          <a:p>
            <a:r>
              <a:rPr lang="en-US" dirty="0" smtClean="0"/>
              <a:t>Section 6 &amp; 7 – treatment guidelines</a:t>
            </a:r>
          </a:p>
          <a:p>
            <a:r>
              <a:rPr lang="en-US" dirty="0" smtClean="0"/>
              <a:t>Section 8 – Cancel policy back to effective 		date for non payment of premium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York’s average PIP claim cost of $9,007is the third highest in the nation as of 2</a:t>
            </a:r>
            <a:r>
              <a:rPr lang="en-US" baseline="30000" dirty="0" smtClean="0"/>
              <a:t>nd</a:t>
            </a:r>
            <a:r>
              <a:rPr lang="en-US" dirty="0" smtClean="0"/>
              <a:t> quarter 2010.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Senate Commerce Committee just past a bill to include a fee schedule for Soft Tissue claims in line w/ Workers Compensation </a:t>
            </a:r>
          </a:p>
          <a:p>
            <a:pPr lvl="1"/>
            <a:r>
              <a:rPr lang="en-US" dirty="0" smtClean="0"/>
              <a:t>The most talked about issue is w/ regard to the providers.  </a:t>
            </a:r>
            <a:r>
              <a:rPr lang="en-US" dirty="0" err="1" smtClean="0"/>
              <a:t>Chiro’s</a:t>
            </a:r>
            <a:r>
              <a:rPr lang="en-US" dirty="0" smtClean="0"/>
              <a:t> have no fee schedule and their charges seem to escalate and can use up a large portion of the $20,000 medical limit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Minnesota no-fault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Areas being considered for Reform	</a:t>
            </a:r>
          </a:p>
          <a:p>
            <a:pPr lvl="1"/>
            <a:r>
              <a:rPr lang="en-US" sz="2400" dirty="0" smtClean="0"/>
              <a:t>Expand Fee Schedule to include more Procedures</a:t>
            </a:r>
            <a:endParaRPr lang="en-US" sz="2400" dirty="0"/>
          </a:p>
          <a:p>
            <a:pPr lvl="1"/>
            <a:endParaRPr lang="en-US" sz="1400" dirty="0" smtClean="0"/>
          </a:p>
          <a:p>
            <a:pPr lvl="1"/>
            <a:r>
              <a:rPr lang="en-US" sz="2400" dirty="0" smtClean="0"/>
              <a:t>Allow a Medicare multiplier under the fee schedule as an alternative to usual, customary &amp; reasonable (UCR)</a:t>
            </a:r>
          </a:p>
          <a:p>
            <a:pPr lvl="1"/>
            <a:endParaRPr lang="en-US" sz="1400" dirty="0" smtClean="0"/>
          </a:p>
          <a:p>
            <a:pPr lvl="1"/>
            <a:r>
              <a:rPr lang="en-US" sz="2400" dirty="0" smtClean="0"/>
              <a:t>Limit Attorney’s Fees in arbitration cases</a:t>
            </a:r>
          </a:p>
          <a:p>
            <a:pPr lvl="1"/>
            <a:endParaRPr lang="en-US" sz="1400" dirty="0" smtClean="0"/>
          </a:p>
          <a:p>
            <a:pPr lvl="1"/>
            <a:r>
              <a:rPr lang="en-US" sz="2400" dirty="0" smtClean="0"/>
              <a:t>“Small Claims” Arbitration Process</a:t>
            </a:r>
          </a:p>
          <a:p>
            <a:pPr lvl="1"/>
            <a:endParaRPr lang="en-US" sz="1500" dirty="0" smtClean="0"/>
          </a:p>
          <a:p>
            <a:pPr lvl="1"/>
            <a:r>
              <a:rPr lang="en-US" sz="2400" dirty="0" smtClean="0"/>
              <a:t>Mandatory Case Consolidation Process when they involve same Insured procedure</a:t>
            </a:r>
          </a:p>
          <a:p>
            <a:pPr lvl="1"/>
            <a:endParaRPr lang="en-US" sz="1500" dirty="0" smtClean="0"/>
          </a:p>
          <a:p>
            <a:pPr lvl="1"/>
            <a:r>
              <a:rPr lang="en-US" sz="2400" dirty="0" smtClean="0"/>
              <a:t>Adoption of Pain Management guidelines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Jersey no-fault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Different than New York as the limits are $10,000</a:t>
            </a:r>
          </a:p>
          <a:p>
            <a:r>
              <a:rPr lang="en-US" dirty="0" smtClean="0"/>
              <a:t>Potential Reform items</a:t>
            </a:r>
          </a:p>
          <a:p>
            <a:pPr lvl="1"/>
            <a:r>
              <a:rPr lang="en-US" dirty="0" smtClean="0"/>
              <a:t>technical fixes, including</a:t>
            </a:r>
          </a:p>
          <a:p>
            <a:pPr lvl="2"/>
            <a:r>
              <a:rPr lang="en-US" dirty="0" smtClean="0"/>
              <a:t>clarifying which </a:t>
            </a:r>
            <a:r>
              <a:rPr lang="en-US" dirty="0" err="1" smtClean="0"/>
              <a:t>medicare</a:t>
            </a:r>
            <a:r>
              <a:rPr lang="en-US" dirty="0" smtClean="0"/>
              <a:t> fee schedule is relevant </a:t>
            </a:r>
          </a:p>
          <a:p>
            <a:pPr lvl="2"/>
            <a:r>
              <a:rPr lang="en-US" dirty="0" smtClean="0"/>
              <a:t>reasserting the rights of insurers to conduct EUOs &amp; IMEs in response to a FL Supreme Court case in late 2010</a:t>
            </a:r>
          </a:p>
          <a:p>
            <a:pPr lvl="1"/>
            <a:r>
              <a:rPr lang="en-US" dirty="0" smtClean="0"/>
              <a:t>Limiting legal fees. </a:t>
            </a:r>
          </a:p>
          <a:p>
            <a:pPr lvl="2"/>
            <a:r>
              <a:rPr lang="en-US" dirty="0" smtClean="0"/>
              <a:t>Anecdotally, attorneys can sue for $1.00 and, if they win, get awarded $20,000. Arguably this system distorts rational cost-benefit assessments of suing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Florida no-fault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Potential Reform </a:t>
            </a:r>
          </a:p>
          <a:p>
            <a:pPr lvl="1"/>
            <a:r>
              <a:rPr lang="en-US" dirty="0" smtClean="0"/>
              <a:t>replace unlimited PIP with limits that still cover the vast majority of situations</a:t>
            </a:r>
          </a:p>
          <a:p>
            <a:pPr lvl="1"/>
            <a:endParaRPr lang="en-US" sz="1400" dirty="0" smtClean="0"/>
          </a:p>
          <a:p>
            <a:pPr lvl="1"/>
            <a:r>
              <a:rPr lang="en-US" dirty="0" smtClean="0"/>
              <a:t>Give carriers some skin in the game in the ceded layer but keep the total retention the same.</a:t>
            </a:r>
          </a:p>
          <a:p>
            <a:pPr lvl="1"/>
            <a:endParaRPr lang="en-US" sz="1400" dirty="0" smtClean="0"/>
          </a:p>
          <a:p>
            <a:pPr lvl="1"/>
            <a:r>
              <a:rPr lang="en-US" dirty="0" smtClean="0"/>
              <a:t>Implement a medical fee schedule based on worker's comp.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Michigan no-fault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cost drivers</a:t>
            </a:r>
          </a:p>
          <a:p>
            <a:pPr lvl="1"/>
            <a:r>
              <a:rPr lang="en-US" dirty="0" smtClean="0"/>
              <a:t>Increased utilization of Medical care – seeing more doctors for more visits</a:t>
            </a:r>
          </a:p>
          <a:p>
            <a:pPr lvl="1"/>
            <a:r>
              <a:rPr lang="en-US" dirty="0" smtClean="0"/>
              <a:t>More diagnostic procedures</a:t>
            </a:r>
          </a:p>
          <a:p>
            <a:pPr lvl="1"/>
            <a:r>
              <a:rPr lang="en-US" dirty="0" smtClean="0"/>
              <a:t>More durable medical equipment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 smtClean="0"/>
              <a:t>Found evidence of litigiousness and pervasive overbilling among medical providers – DCC as % of Premium has grown significantly (NAIC)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Patterns of behavior are not seen uniformly statewide</a:t>
            </a:r>
          </a:p>
          <a:p>
            <a:r>
              <a:rPr lang="en-US" dirty="0" smtClean="0"/>
              <a:t>New York City Metropolitan area</a:t>
            </a:r>
          </a:p>
          <a:p>
            <a:pPr lvl="1"/>
            <a:r>
              <a:rPr lang="en-US" dirty="0" smtClean="0"/>
              <a:t>Very similar in types of injuries and measures of injury severities</a:t>
            </a:r>
          </a:p>
          <a:p>
            <a:pPr lvl="2"/>
            <a:r>
              <a:rPr lang="en-US" dirty="0" smtClean="0"/>
              <a:t>Visiting a large # providers</a:t>
            </a:r>
          </a:p>
          <a:p>
            <a:pPr lvl="2"/>
            <a:r>
              <a:rPr lang="en-US" dirty="0" smtClean="0"/>
              <a:t>Expensive diagnostic procedures</a:t>
            </a:r>
          </a:p>
          <a:p>
            <a:pPr lvl="2"/>
            <a:r>
              <a:rPr lang="en-US" dirty="0" smtClean="0"/>
              <a:t>More durable medical equipment</a:t>
            </a:r>
          </a:p>
          <a:p>
            <a:pPr lvl="2"/>
            <a:r>
              <a:rPr lang="en-US" dirty="0" smtClean="0"/>
              <a:t>Pain clinics </a:t>
            </a:r>
          </a:p>
          <a:p>
            <a:pPr lvl="2"/>
            <a:r>
              <a:rPr lang="en-US" dirty="0" smtClean="0"/>
              <a:t>And hiring attorneys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Causes for the gap between claims in New York City versus upstate counterparts</a:t>
            </a:r>
          </a:p>
          <a:p>
            <a:pPr lvl="1"/>
            <a:r>
              <a:rPr lang="en-US" dirty="0" smtClean="0"/>
              <a:t>Evolving culture of pain management</a:t>
            </a:r>
          </a:p>
          <a:p>
            <a:pPr lvl="2"/>
            <a:r>
              <a:rPr lang="en-US" dirty="0" smtClean="0"/>
              <a:t>Manipulation under anesthesia (MUA)</a:t>
            </a:r>
          </a:p>
          <a:p>
            <a:pPr lvl="2"/>
            <a:r>
              <a:rPr lang="en-US" dirty="0" smtClean="0"/>
              <a:t>Nerve Block, etc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Availability of different types of treatment</a:t>
            </a:r>
          </a:p>
          <a:p>
            <a:pPr lvl="1"/>
            <a:endParaRPr lang="en-US" sz="1400" dirty="0" smtClean="0"/>
          </a:p>
          <a:p>
            <a:pPr lvl="1"/>
            <a:r>
              <a:rPr lang="en-US" dirty="0" smtClean="0"/>
              <a:t>Also it is likely due to increase in fraud and buildup</a:t>
            </a:r>
          </a:p>
          <a:p>
            <a:pPr lvl="2"/>
            <a:r>
              <a:rPr lang="en-US" dirty="0" smtClean="0"/>
              <a:t>New York Ins Fraud Bureau reports of no-fault fraud    </a:t>
            </a:r>
          </a:p>
          <a:p>
            <a:pPr lvl="3"/>
            <a:r>
              <a:rPr lang="en-US" sz="1700" dirty="0" smtClean="0"/>
              <a:t>2006-10,117	    2009-13,433    (9.9% annually</a:t>
            </a:r>
            <a:r>
              <a:rPr lang="en-US" sz="1600" dirty="0" smtClean="0"/>
              <a:t>)	</a:t>
            </a:r>
          </a:p>
          <a:p>
            <a:pPr lvl="2"/>
            <a:r>
              <a:rPr lang="en-US" sz="2000" dirty="0" smtClean="0"/>
              <a:t>National Insurance Crime Bureau NY suspicious claims</a:t>
            </a:r>
          </a:p>
          <a:p>
            <a:pPr lvl="3">
              <a:buNone/>
            </a:pPr>
            <a:r>
              <a:rPr lang="en-US" sz="1700" dirty="0" smtClean="0"/>
              <a:t>2008 – 6,378		2009 – 6,726	2010 – 7,026</a:t>
            </a:r>
            <a:endParaRPr lang="en-US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40000" lnSpcReduction="20000"/>
          </a:bodyPr>
          <a:lstStyle/>
          <a:p>
            <a:r>
              <a:rPr lang="en-US" sz="5900" dirty="0" smtClean="0"/>
              <a:t>Types of injuries do not show a large variation –</a:t>
            </a:r>
          </a:p>
          <a:p>
            <a:r>
              <a:rPr lang="en-US" dirty="0" smtClean="0"/>
              <a:t>	</a:t>
            </a:r>
            <a:r>
              <a:rPr lang="en-US" sz="4200" dirty="0" smtClean="0"/>
              <a:t>NYC-56% neck/back sprains/strains versus 53% upstate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5900" dirty="0" smtClean="0"/>
              <a:t>Claim Severity is &gt; twice for downstate</a:t>
            </a:r>
            <a:endParaRPr lang="en-US" sz="4400" dirty="0" smtClean="0"/>
          </a:p>
          <a:p>
            <a:pPr lvl="1"/>
            <a:r>
              <a:rPr lang="en-US" sz="4200" dirty="0" smtClean="0"/>
              <a:t>1992 claim severity was close</a:t>
            </a:r>
          </a:p>
          <a:p>
            <a:pPr>
              <a:buNone/>
            </a:pPr>
            <a:r>
              <a:rPr lang="en-US" sz="4400" dirty="0" smtClean="0"/>
              <a:t> </a:t>
            </a:r>
          </a:p>
          <a:p>
            <a:pPr>
              <a:buNone/>
            </a:pPr>
            <a:endParaRPr lang="en-US" sz="4400" dirty="0" smtClean="0"/>
          </a:p>
          <a:p>
            <a:endParaRPr lang="en-US" dirty="0" smtClean="0"/>
          </a:p>
          <a:p>
            <a:r>
              <a:rPr lang="en-US" sz="7000" dirty="0" smtClean="0"/>
              <a:t>Injury severity doesn’t appear to be an explanation for the difference in claim experience Downstate </a:t>
            </a:r>
            <a:r>
              <a:rPr lang="en-US" sz="7000" dirty="0" err="1" smtClean="0"/>
              <a:t>vs</a:t>
            </a:r>
            <a:r>
              <a:rPr lang="en-US" sz="7000" dirty="0" smtClean="0"/>
              <a:t> upstate</a:t>
            </a:r>
          </a:p>
          <a:p>
            <a:pPr lvl="1"/>
            <a:r>
              <a:rPr lang="en-US" sz="4200" dirty="0" smtClean="0"/>
              <a:t>77% no disability as a result of their injuries  - same across the state</a:t>
            </a:r>
          </a:p>
          <a:p>
            <a:pPr lvl="1"/>
            <a:r>
              <a:rPr lang="en-US" sz="4500" dirty="0" smtClean="0"/>
              <a:t># days claimants unable to perform usual daily activities</a:t>
            </a:r>
          </a:p>
          <a:p>
            <a:pPr lvl="2"/>
            <a:r>
              <a:rPr lang="en-US" sz="3300" dirty="0" smtClean="0"/>
              <a:t>% claimants &lt; 10 days of restricted activity – 88% downstate; 90% upstate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	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Injuries across the two regions were similar</a:t>
            </a:r>
          </a:p>
          <a:p>
            <a:pPr lvl="1"/>
            <a:r>
              <a:rPr lang="en-US" dirty="0" smtClean="0"/>
              <a:t>Claimants in New York city area reported radically different treatment patterns</a:t>
            </a:r>
          </a:p>
          <a:p>
            <a:pPr lvl="2"/>
            <a:r>
              <a:rPr lang="en-US" dirty="0" smtClean="0"/>
              <a:t>More likely to receive MRI	50% versus 21%</a:t>
            </a:r>
          </a:p>
          <a:p>
            <a:pPr lvl="2"/>
            <a:r>
              <a:rPr lang="en-US" dirty="0" smtClean="0"/>
              <a:t>More receive Electromyography (EMG)  24% versus 4%</a:t>
            </a:r>
          </a:p>
          <a:p>
            <a:pPr lvl="2"/>
            <a:r>
              <a:rPr lang="en-US" dirty="0" smtClean="0"/>
              <a:t>More X-Rays</a:t>
            </a:r>
          </a:p>
          <a:p>
            <a:pPr lvl="2"/>
            <a:r>
              <a:rPr lang="en-US" dirty="0" smtClean="0"/>
              <a:t>Computerized Tomography (CT) – more upstate, but % increased downstate from 2007 while upstate was flat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types of medical treatment providers are more commonly used in New York city area than in upstate</a:t>
            </a:r>
          </a:p>
          <a:p>
            <a:pPr lvl="1"/>
            <a:r>
              <a:rPr lang="en-US" dirty="0" smtClean="0"/>
              <a:t>Chiropractor			49% versus 21%</a:t>
            </a:r>
          </a:p>
          <a:p>
            <a:pPr lvl="1"/>
            <a:r>
              <a:rPr lang="en-US" dirty="0" smtClean="0"/>
              <a:t>Physical therapist		42% versus 18%</a:t>
            </a:r>
          </a:p>
          <a:p>
            <a:pPr lvl="1"/>
            <a:r>
              <a:rPr lang="en-US" dirty="0" smtClean="0"/>
              <a:t>Acupuncturist			34% versus   7%</a:t>
            </a:r>
          </a:p>
          <a:p>
            <a:pPr lvl="1"/>
            <a:r>
              <a:rPr lang="en-US" dirty="0" smtClean="0"/>
              <a:t>Gen practitioner/internist	34% versus 29%</a:t>
            </a:r>
          </a:p>
          <a:p>
            <a:pPr lvl="1"/>
            <a:r>
              <a:rPr lang="en-US" dirty="0" smtClean="0"/>
              <a:t>Orthopedist			27% versus 19%</a:t>
            </a:r>
          </a:p>
          <a:p>
            <a:pPr lvl="1"/>
            <a:r>
              <a:rPr lang="en-US" dirty="0" smtClean="0"/>
              <a:t>Diagnostic cardiologist	24% versus 15%</a:t>
            </a:r>
          </a:p>
          <a:p>
            <a:pPr lvl="1"/>
            <a:r>
              <a:rPr lang="en-US" dirty="0" smtClean="0"/>
              <a:t>Physiatrist (pain specialists)	23% versus  8%</a:t>
            </a:r>
          </a:p>
          <a:p>
            <a:pPr lvl="1"/>
            <a:r>
              <a:rPr lang="en-US" dirty="0" smtClean="0"/>
              <a:t>Neurologist			15% versus   7%</a:t>
            </a:r>
          </a:p>
          <a:p>
            <a:pPr lvl="1"/>
            <a:r>
              <a:rPr lang="en-US" dirty="0" smtClean="0"/>
              <a:t>Psychotherapist		10% versus  1%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3A64-89FA-4F56-B201-DD20E145C95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York - No Fault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1956</TotalTime>
  <Words>2009</Words>
  <Application>Microsoft Office PowerPoint</Application>
  <PresentationFormat>On-screen Show (4:3)</PresentationFormat>
  <Paragraphs>349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Concourse</vt:lpstr>
      <vt:lpstr>Buckeye Actuarial Continuing Education April 26, 2011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New York - No Fault</vt:lpstr>
      <vt:lpstr>Minnesota no-fault</vt:lpstr>
      <vt:lpstr>New Jersey no-fault</vt:lpstr>
      <vt:lpstr>Florida no-fault</vt:lpstr>
      <vt:lpstr>Michigan no-fault</vt:lpstr>
    </vt:vector>
  </TitlesOfParts>
  <Company>Progressive Casualty Insurance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ANEIS</dc:creator>
  <cp:lastModifiedBy>Cecily Marx</cp:lastModifiedBy>
  <cp:revision>97</cp:revision>
  <dcterms:created xsi:type="dcterms:W3CDTF">2011-04-07T13:45:29Z</dcterms:created>
  <dcterms:modified xsi:type="dcterms:W3CDTF">2011-05-19T15:22:00Z</dcterms:modified>
</cp:coreProperties>
</file>