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323" autoAdjust="0"/>
  </p:normalViewPr>
  <p:slideViewPr>
    <p:cSldViewPr>
      <p:cViewPr varScale="1">
        <p:scale>
          <a:sx n="100" d="100"/>
          <a:sy n="100" d="100"/>
        </p:scale>
        <p:origin x="-19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81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11EE5-CE8C-433A-96E1-597162D5C952}" type="datetimeFigureOut">
              <a:rPr lang="en-US"/>
              <a:pPr>
                <a:defRPr/>
              </a:pPr>
              <a:t>5/19/2011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028B3-BC44-44A9-93CC-049C5AB5BE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0E47C-E511-436D-8170-967F231D8E41}" type="datetimeFigureOut">
              <a:rPr lang="en-US"/>
              <a:pPr>
                <a:defRPr/>
              </a:pPr>
              <a:t>5/19/2011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C1C-F6EB-4825-94B4-521BA0F7DA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BA65F-3E44-476B-BDD6-2FD004DC6374}" type="datetimeFigureOut">
              <a:rPr lang="en-US"/>
              <a:pPr>
                <a:defRPr/>
              </a:pPr>
              <a:t>5/19/2011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79949-CB27-4065-AB1E-68E774B076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083AB-8405-4469-8C9E-19E573568AD2}" type="datetimeFigureOut">
              <a:rPr lang="en-US"/>
              <a:pPr>
                <a:defRPr/>
              </a:pPr>
              <a:t>5/19/2011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43178-3170-4FF8-B436-38D5FCCB1F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71FB5-4680-4023-B890-7460B09FE933}" type="datetimeFigureOut">
              <a:rPr lang="en-US"/>
              <a:pPr>
                <a:defRPr/>
              </a:pPr>
              <a:t>5/19/2011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F7A8D-AD44-47EC-BF38-233E441550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47309-7FBD-4872-BB0E-210323D65B38}" type="datetimeFigureOut">
              <a:rPr lang="en-US"/>
              <a:pPr>
                <a:defRPr/>
              </a:pPr>
              <a:t>5/19/2011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5D405-596B-4D70-ABF6-8900B6A72E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49C4A-E573-4D71-987A-8A190AC8035A}" type="datetimeFigureOut">
              <a:rPr lang="en-US"/>
              <a:pPr>
                <a:defRPr/>
              </a:pPr>
              <a:t>5/19/2011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D4720-1C8A-4888-B714-7AD7DC9FA5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F849D-018B-48A7-BD62-38E294AB6EA4}" type="datetimeFigureOut">
              <a:rPr lang="en-US"/>
              <a:pPr>
                <a:defRPr/>
              </a:pPr>
              <a:t>5/19/2011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6E357-12F0-42BE-8BD4-F5301B5643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8A701-F87D-47F6-9BC9-B7BD8FF64EA0}" type="datetimeFigureOut">
              <a:rPr lang="en-US"/>
              <a:pPr>
                <a:defRPr/>
              </a:pPr>
              <a:t>5/19/2011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118D2-56C0-4A56-890A-EC6D3DDD36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6947C-87D0-4830-B800-F2886CF8D254}" type="datetimeFigureOut">
              <a:rPr lang="en-US"/>
              <a:pPr>
                <a:defRPr/>
              </a:pPr>
              <a:t>5/19/2011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2585B-C967-4782-ACAC-CB6F06D7CE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3F6EB-66BB-4BE2-AFBA-B17AC0DBFA64}" type="datetimeFigureOut">
              <a:rPr lang="en-US"/>
              <a:pPr>
                <a:defRPr/>
              </a:pPr>
              <a:t>5/19/2011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1442D-3E9E-461B-A28F-7626E56219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C6DBC3-2287-432F-A1BB-6D6070FB9F96}" type="datetimeFigureOut">
              <a:rPr lang="en-US"/>
              <a:pPr>
                <a:defRPr/>
              </a:pPr>
              <a:t>5/19/2011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DBD01C-A798-4D63-8583-F36DFB2216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OHIO BUREAU OF WORKERS COMPENSATION LOSS RESERVES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ORGANIZATION OF DATA BY ENTITY INSURED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State Insurance Fund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Private employers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Public Employers- Taxing districts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Public employers- state agencies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Self insured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Health Partnership (loss adjustment expense)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Health partnerships with managed care organizations are unique to Ohio in that almost every employer is associated with a managed care partnership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Disabled workers relief fund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Private employers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Public employers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Public employers-state agencies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Coal workers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Self insuring guaranty fund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Public work relief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Marine industry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Administrative cost fund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ORGANIZATION OF DATA BY TYPE OF LOSS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Medical only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Hospital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Physician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Pharmacy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Chiropractor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Rehabilitation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Medical only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All other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Indemnity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Temporary total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Permanent total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Death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Permanent partial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Lump sum settlement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Others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Additional awards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Data available over a long time period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Extensive analysis of expected versus actual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Paid claim dollars</a:t>
            </a:r>
          </a:p>
          <a:p>
            <a:pPr eaLnBrk="1" hangingPunct="1"/>
            <a:r>
              <a:rPr lang="en-US" smtClean="0"/>
              <a:t>Incurred claim dollars </a:t>
            </a:r>
          </a:p>
          <a:p>
            <a:pPr eaLnBrk="1" hangingPunct="1"/>
            <a:r>
              <a:rPr lang="en-US" smtClean="0"/>
              <a:t>Ultimate loss</a:t>
            </a:r>
          </a:p>
          <a:p>
            <a:pPr eaLnBrk="1" hangingPunct="1"/>
            <a:r>
              <a:rPr lang="en-US" smtClean="0"/>
              <a:t>Paid claim counts</a:t>
            </a:r>
          </a:p>
          <a:p>
            <a:pPr eaLnBrk="1" hangingPunct="1"/>
            <a:r>
              <a:rPr lang="en-US" smtClean="0"/>
              <a:t>Reported claim counts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methodologies 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Paid loss development (primary)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Incurred loss development (new and very secondary)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Incurred B-F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Paid B-F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Paid cumulative frequency severity accident year development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Paid incremental frequency severity accident year development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Paid incremental frequency severity calendar year development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Paid incremental trended frequency severity method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Incremental index payment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Not all methods are used on each segment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Historical state insurance fund payroll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Historical incremental paid losses by accident year evaluated quarterly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Claim reserves from 2 claim reserving systems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Incremental paid losses for accident years 1977 through 2007 evaluated annually from 1992 to 2007 (change in system in 1992 limited ability to go back in time in detail)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Historical incremental paid loss triangles for 1965 through 1995 with some data missing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 series of prior actuarial reports from 2002 through 2009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 variety of adjustments were made to the data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600" smtClean="0"/>
              <a:t>MORTALITY STUDY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1600" smtClean="0"/>
              <a:t>Latest study conducted in March 2010- prior study in 2002</a:t>
            </a:r>
          </a:p>
          <a:p>
            <a:pPr eaLnBrk="1" hangingPunct="1"/>
            <a:r>
              <a:rPr lang="en-US" sz="1600" smtClean="0"/>
              <a:t>Mortality period March 15, 1916 to March 15, 2010</a:t>
            </a:r>
          </a:p>
          <a:p>
            <a:pPr eaLnBrk="1" hangingPunct="1"/>
            <a:r>
              <a:rPr lang="en-US" sz="1600" smtClean="0"/>
              <a:t>Used for those benefits such as permanent total disability that depend upon the mortality of the injured workers</a:t>
            </a:r>
          </a:p>
          <a:p>
            <a:pPr eaLnBrk="1" hangingPunct="1"/>
            <a:r>
              <a:rPr lang="en-US" sz="1600" smtClean="0"/>
              <a:t>PTD has the largest amount of data</a:t>
            </a:r>
          </a:p>
          <a:p>
            <a:pPr eaLnBrk="1" hangingPunct="1"/>
            <a:r>
              <a:rPr lang="en-US" sz="1600" smtClean="0"/>
              <a:t>Mortality is the number of deaths for a specified age over the exposures for that age</a:t>
            </a:r>
          </a:p>
          <a:p>
            <a:pPr eaLnBrk="1" hangingPunct="1"/>
            <a:r>
              <a:rPr lang="en-US" sz="1600" smtClean="0"/>
              <a:t>Complicated mathematics used such as Whittaker-Henderson graduation formula for PTD ages 45 to 95</a:t>
            </a:r>
          </a:p>
          <a:p>
            <a:pPr eaLnBrk="1" hangingPunct="1"/>
            <a:r>
              <a:rPr lang="en-US" sz="1600" smtClean="0"/>
              <a:t>Six categories used</a:t>
            </a:r>
          </a:p>
          <a:p>
            <a:pPr lvl="1" eaLnBrk="1" hangingPunct="1"/>
            <a:r>
              <a:rPr lang="en-US" sz="1600" smtClean="0"/>
              <a:t>PTD-Public- Regular accidents</a:t>
            </a:r>
          </a:p>
          <a:p>
            <a:pPr lvl="1" eaLnBrk="1" hangingPunct="1"/>
            <a:r>
              <a:rPr lang="en-US" sz="1600" smtClean="0"/>
              <a:t>PTD-Private- Regular accidents</a:t>
            </a:r>
          </a:p>
          <a:p>
            <a:pPr lvl="1" eaLnBrk="1" hangingPunct="1"/>
            <a:r>
              <a:rPr lang="en-US" sz="1600" smtClean="0"/>
              <a:t>PTD-Occupational disease-Lung</a:t>
            </a:r>
          </a:p>
          <a:p>
            <a:pPr lvl="1" eaLnBrk="1" hangingPunct="1"/>
            <a:r>
              <a:rPr lang="en-US" sz="1600" smtClean="0"/>
              <a:t>PTD-Occupational disease-Non lung</a:t>
            </a:r>
          </a:p>
          <a:p>
            <a:pPr lvl="1" eaLnBrk="1" hangingPunct="1"/>
            <a:r>
              <a:rPr lang="en-US" sz="1600" smtClean="0"/>
              <a:t>Death- Public</a:t>
            </a:r>
          </a:p>
          <a:p>
            <a:pPr lvl="1" eaLnBrk="1" hangingPunct="1"/>
            <a:r>
              <a:rPr lang="en-US" sz="1600" smtClean="0"/>
              <a:t>Death- Private</a:t>
            </a:r>
          </a:p>
          <a:p>
            <a:pPr lvl="1" eaLnBrk="1" hangingPunct="1"/>
            <a:r>
              <a:rPr lang="en-US" sz="1600" smtClean="0"/>
              <a:t>Current discount rate used</a:t>
            </a:r>
          </a:p>
          <a:p>
            <a:pPr lvl="1" eaLnBrk="1" hangingPunct="1"/>
            <a:endParaRPr lang="en-US" sz="1600" smtClean="0"/>
          </a:p>
          <a:p>
            <a:pPr lvl="1" eaLnBrk="1" hangingPunct="1"/>
            <a:endParaRPr lang="en-US" sz="1600" smtClean="0"/>
          </a:p>
          <a:p>
            <a:pPr eaLnBrk="1" hangingPunct="1"/>
            <a:endParaRPr lang="en-US" sz="16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Characteristics of benefits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Indemnity payments</a:t>
            </a:r>
          </a:p>
          <a:p>
            <a:pPr lvl="1" eaLnBrk="1" hangingPunct="1"/>
            <a:r>
              <a:rPr lang="en-US" smtClean="0"/>
              <a:t>Fixed at 2/3 of worker’s weekly wage at time of injury</a:t>
            </a:r>
          </a:p>
          <a:p>
            <a:pPr lvl="1" eaLnBrk="1" hangingPunct="1"/>
            <a:r>
              <a:rPr lang="en-US" smtClean="0"/>
              <a:t>Adjustment made in disabled workers relief fund</a:t>
            </a:r>
          </a:p>
          <a:p>
            <a:pPr lvl="1" eaLnBrk="1" hangingPunct="1"/>
            <a:r>
              <a:rPr lang="en-US" smtClean="0"/>
              <a:t>Calculated as a percentage of weeks of benefits</a:t>
            </a:r>
          </a:p>
          <a:p>
            <a:pPr eaLnBrk="1" hangingPunct="1"/>
            <a:r>
              <a:rPr lang="en-US" smtClean="0"/>
              <a:t>Medical</a:t>
            </a:r>
          </a:p>
          <a:p>
            <a:pPr lvl="1" eaLnBrk="1" hangingPunct="1"/>
            <a:r>
              <a:rPr lang="en-US" smtClean="0"/>
              <a:t>Paid at time of treatment with the expense at that time</a:t>
            </a:r>
          </a:p>
          <a:p>
            <a:pPr lvl="1" eaLnBrk="1" hangingPunct="1"/>
            <a:r>
              <a:rPr lang="en-US" smtClean="0"/>
              <a:t>Influenced by inflation and utilization</a:t>
            </a:r>
          </a:p>
          <a:p>
            <a:pPr lvl="1" eaLnBrk="1" hangingPunct="1"/>
            <a:r>
              <a:rPr lang="en-US" smtClean="0"/>
              <a:t>Changes in cost affect all accident years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Issues in the Methodology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Role of Health Partnership Plan and Managed Care Organizations in Controlling Costs</a:t>
            </a:r>
          </a:p>
          <a:p>
            <a:pPr eaLnBrk="1" hangingPunct="1"/>
            <a:r>
              <a:rPr lang="en-US" smtClean="0"/>
              <a:t>Proper measurement of benefit changes</a:t>
            </a:r>
          </a:p>
          <a:p>
            <a:pPr eaLnBrk="1" hangingPunct="1"/>
            <a:r>
              <a:rPr lang="en-US" smtClean="0"/>
              <a:t>Proper measurement of the liberality changes in the Industrial Commission</a:t>
            </a:r>
          </a:p>
          <a:p>
            <a:pPr eaLnBrk="1" hangingPunct="1"/>
            <a:r>
              <a:rPr lang="en-US" smtClean="0"/>
              <a:t>Administrative costs are on a pay as you go basis</a:t>
            </a:r>
          </a:p>
          <a:p>
            <a:pPr eaLnBrk="1" hangingPunct="1"/>
            <a:r>
              <a:rPr lang="en-US" smtClean="0"/>
              <a:t>Increasing use of lump sum settlements in recent years which distorts patterns in the other categories of loss</a:t>
            </a:r>
          </a:p>
          <a:p>
            <a:pPr eaLnBrk="1" hangingPunct="1"/>
            <a:r>
              <a:rPr lang="en-US" smtClean="0"/>
              <a:t>Others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For many years, an actuarial consultant has provided an annual loss reserve study with quarterly updates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Oliver Wyman provided this study through 12/31/09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Deloitte began providing this study in 2010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Study mandated by House Bill 100- required at least every two years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Study is primarily used in determining the financial position of the OBWC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BWC did not have an actuarial staff prior to 2007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Today BWC has an actuarial staff but it is inadequate to do a full reserve study on its own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The reserve study is public information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Currently provided each quarter with an annual update for June 30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Operational Approaches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Data is entered into data system when payments are authorized to be made.</a:t>
            </a:r>
          </a:p>
          <a:p>
            <a:pPr lvl="1" eaLnBrk="1" hangingPunct="1"/>
            <a:r>
              <a:rPr lang="en-US" sz="2000" smtClean="0"/>
              <a:t>Indemnity payments originate in a claims system when a claims service specialist authorizes a payment to be made.</a:t>
            </a:r>
          </a:p>
          <a:p>
            <a:pPr lvl="2" eaLnBrk="1" hangingPunct="1"/>
            <a:r>
              <a:rPr lang="en-US" sz="2000" smtClean="0"/>
              <a:t>There are no traditional claims adjusters at BWC. </a:t>
            </a:r>
          </a:p>
          <a:p>
            <a:pPr lvl="1" eaLnBrk="1" hangingPunct="1"/>
            <a:r>
              <a:rPr lang="en-US" sz="2000" smtClean="0"/>
              <a:t>BWC has a medical payments system which records payments when a claims service specialist authorizes them.</a:t>
            </a:r>
          </a:p>
          <a:p>
            <a:pPr lvl="1" eaLnBrk="1" hangingPunct="1"/>
            <a:r>
              <a:rPr lang="en-US" sz="2000" smtClean="0"/>
              <a:t>Other payments are made on a separate system</a:t>
            </a:r>
          </a:p>
          <a:p>
            <a:pPr eaLnBrk="1" hangingPunct="1"/>
            <a:r>
              <a:rPr lang="en-US" sz="2000" smtClean="0"/>
              <a:t>The Financial Reporting Unit validates payments and categorization. </a:t>
            </a:r>
          </a:p>
          <a:p>
            <a:pPr eaLnBrk="1" hangingPunct="1"/>
            <a:r>
              <a:rPr lang="en-US" sz="2000" smtClean="0"/>
              <a:t>The Actuarial Division validates the new diagonal every year. </a:t>
            </a:r>
          </a:p>
          <a:p>
            <a:pPr eaLnBrk="1" hangingPunct="1"/>
            <a:r>
              <a:rPr lang="en-US" sz="2000" smtClean="0"/>
              <a:t>This data compilation is provided to the consulting actuaries.</a:t>
            </a:r>
          </a:p>
          <a:p>
            <a:pPr eaLnBrk="1" hangingPunct="1"/>
            <a:r>
              <a:rPr lang="en-US" sz="2000" smtClean="0"/>
              <a:t>The consulting actuaries perform quality checks</a:t>
            </a:r>
          </a:p>
          <a:p>
            <a:pPr eaLnBrk="1" hangingPunct="1"/>
            <a:r>
              <a:rPr lang="en-US" sz="2000" smtClean="0"/>
              <a:t>The auditors perform quality checks. 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Reserve Governance Process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The study is presented to the BWC Actuarial Committee</a:t>
            </a:r>
          </a:p>
          <a:p>
            <a:pPr lvl="1" eaLnBrk="1" hangingPunct="1"/>
            <a:r>
              <a:rPr lang="en-US" sz="2000" smtClean="0"/>
              <a:t>The Committee approves the study and recommends the study to the Board</a:t>
            </a:r>
          </a:p>
          <a:p>
            <a:pPr eaLnBrk="1" hangingPunct="1"/>
            <a:r>
              <a:rPr lang="en-US" sz="2000" smtClean="0"/>
              <a:t>The results of the study are used in the audited financial statements</a:t>
            </a:r>
          </a:p>
          <a:p>
            <a:pPr lvl="1" eaLnBrk="1" hangingPunct="1"/>
            <a:r>
              <a:rPr lang="en-US" sz="2000" smtClean="0"/>
              <a:t>The independent auditor also has a credentialed actuary review the reserves.</a:t>
            </a:r>
          </a:p>
          <a:p>
            <a:pPr eaLnBrk="1" hangingPunct="1"/>
            <a:r>
              <a:rPr lang="en-US" sz="2000" smtClean="0"/>
              <a:t>The BWC does not file statutory statements but the financial statements are audited and provided to the state auditor</a:t>
            </a:r>
          </a:p>
          <a:p>
            <a:pPr eaLnBrk="1" hangingPunct="1"/>
            <a:r>
              <a:rPr lang="en-US" sz="2000" smtClean="0"/>
              <a:t>The reserves are used in the funding ratio approach of the Board to solvency.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OF A DISCOUNT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Bureau prepares loss reserves on a discounted and undiscounted basis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 discount rate has been used for at least 30 years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All reserves are discounted, not merely certain reserves as under statutory  or GAAP accounting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same discount rate is applied to all reserves  with the rate changed annually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most current discount rate is 4% starting on July 1, 2010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There is no split in discount rate by accident years as with some companies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Complies with Ohio Revised Code that requires Administrator to maintain rates at the lowest possible level to ensure a solvent state fund.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AVAILABILITY OF RESERVE STUDIES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 reserve studies are a matter of public record and are available to interested parties through the Bureau</a:t>
            </a:r>
          </a:p>
          <a:p>
            <a:pPr eaLnBrk="1" hangingPunct="1"/>
            <a:r>
              <a:rPr lang="en-US" smtClean="0"/>
              <a:t>A large volume set of information supports the current reserve evaluation</a:t>
            </a:r>
          </a:p>
          <a:p>
            <a:pPr eaLnBrk="1" hangingPunct="1"/>
            <a:r>
              <a:rPr lang="en-US" smtClean="0"/>
              <a:t>Each study is well documented in large binders and on a disk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Summary of reserve levels  in millions(undiscounted/discounted at 4%) at 6/30/10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State insurance fund: $24,809/$15,718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Disabled workers relief fund: $3,514/$2,044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Coal Workers Fund: $182/$74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Self Insured Employers Guaranty Fund : $1,929/$889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Public Works Fund: $5/$3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Marine Industry: $4/$2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Admin Cost Fund:$1,794$/1,116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Total: $32,237/$19.847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Notes on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Traditionally paid loss has been used exclusively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Loss reserves were not sufficiently reliable to set loss reserves for the incurred method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 new automated case loss reserving methodology was introduced in 2008 that  promises availability of incurred losses that will be used as a secondary method when the reserves are sufficiently mature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Medical ultimates determined separately from indemnity ultimates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Loss adjustment expense developed separately from losses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Initial estimate for fiscal year ending 6/30/xx derived from data as of March 31 (new in 2010)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SELECTION OF THE DISCOUNT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end, the selection is made by the administrator with the concurrence of the Board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selection is made in the 4</a:t>
            </a:r>
            <a:r>
              <a:rPr lang="en-US" baseline="30000" dirty="0" smtClean="0"/>
              <a:t>th</a:t>
            </a:r>
            <a:r>
              <a:rPr lang="en-US" dirty="0" smtClean="0"/>
              <a:t> fiscal quarter so it can be used in the ratemaking calculation as well as the reserve calculation in the upcoming year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investment officer must also concur as to his view on the ability to earn that level of investment income over a long period of time.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BWC uses a rolling five year average risk free discount rate in setting the discount rate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recent years, the discount rate has been declining about .5% per year.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2003-2004: 5.50%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2005-2006: 5.25%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2007: 5%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2008: 4.5%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2009 and subsequent: 4%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rate was 7% from 1980 to 1996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In recent years there have only been declines in the discount rate which has served to increase the discounted reserves.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GASB recommends that an entity’s settlement rate and investment yield rate be used in setting the discount rate.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Average duration of the liabilities is about 10.32 years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This closely matches the duration of Treasury bonds with  a maturity of 17 years.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1320</Words>
  <Application>Microsoft Office PowerPoint</Application>
  <PresentationFormat>On-screen Show (4:3)</PresentationFormat>
  <Paragraphs>172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OHIO BUREAU OF WORKERS COMPENSATION LOSS RESERVES PROCESS</vt:lpstr>
      <vt:lpstr>BACKGROUND</vt:lpstr>
      <vt:lpstr>Operational Approaches</vt:lpstr>
      <vt:lpstr>Reserve Governance Process</vt:lpstr>
      <vt:lpstr>USE OF A DISCOUNT RATE</vt:lpstr>
      <vt:lpstr>AVAILABILITY OF RESERVE STUDIES</vt:lpstr>
      <vt:lpstr>Summary of reserve levels  in millions(undiscounted/discounted at 4%) at 6/30/10</vt:lpstr>
      <vt:lpstr>Notes on Methodology</vt:lpstr>
      <vt:lpstr>SELECTION OF THE DISCOUNT RATE</vt:lpstr>
      <vt:lpstr>ORGANIZATION OF DATA BY ENTITY INSURED</vt:lpstr>
      <vt:lpstr>ORGANIZATION OF DATA BY TYPE OF LOSS TYPE</vt:lpstr>
      <vt:lpstr>Extensive analysis of expected versus actual </vt:lpstr>
      <vt:lpstr>Types of methodologies used</vt:lpstr>
      <vt:lpstr>Data Used</vt:lpstr>
      <vt:lpstr>MORTALITY STUDY</vt:lpstr>
      <vt:lpstr>Characteristics of benefits</vt:lpstr>
      <vt:lpstr>Issues in the Methodology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OHIO BUREAU OF WORKERS COMPENSATION LOSS RESERVES PROCESS</dc:title>
  <dc:creator>Chuck Bryan</dc:creator>
  <cp:lastModifiedBy>Cecily Marx</cp:lastModifiedBy>
  <cp:revision>26</cp:revision>
  <dcterms:created xsi:type="dcterms:W3CDTF">2010-12-26T22:55:29Z</dcterms:created>
  <dcterms:modified xsi:type="dcterms:W3CDTF">2011-05-19T15:33:02Z</dcterms:modified>
</cp:coreProperties>
</file>