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1"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7"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66" d="100"/>
          <a:sy n="66" d="100"/>
        </p:scale>
        <p:origin x="62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kroyd, Stephanie" userId="3fe3380c-616d-4828-81f7-a8db98538743" providerId="ADAL" clId="{6E82A825-3C5A-4071-9F9B-17AA3E48E982}"/>
    <pc:docChg chg="mod">
      <pc:chgData name="Akroyd, Stephanie" userId="3fe3380c-616d-4828-81f7-a8db98538743" providerId="ADAL" clId="{6E82A825-3C5A-4071-9F9B-17AA3E48E982}" dt="2026-05-07T14:19:58.988" v="0" actId="33475"/>
      <pc:docMkLst>
        <pc:docMk/>
      </pc:docMkLst>
    </pc:docChg>
  </pc:docChgLst>
  <pc:docChgLst>
    <pc:chgData name="Mary Frances Miller" userId="e509677c-a167-42de-b8fa-9a678a0563e8" providerId="ADAL" clId="{86802A2F-805A-485E-ADC2-1240E65BBFD6}"/>
    <pc:docChg chg="undo custSel addSld delSld modSld sldOrd">
      <pc:chgData name="Mary Frances Miller" userId="e509677c-a167-42de-b8fa-9a678a0563e8" providerId="ADAL" clId="{86802A2F-805A-485E-ADC2-1240E65BBFD6}" dt="2026-05-03T22:42:48.351" v="16889" actId="207"/>
      <pc:docMkLst>
        <pc:docMk/>
      </pc:docMkLst>
      <pc:sldChg chg="modSp mod">
        <pc:chgData name="Mary Frances Miller" userId="e509677c-a167-42de-b8fa-9a678a0563e8" providerId="ADAL" clId="{86802A2F-805A-485E-ADC2-1240E65BBFD6}" dt="2026-05-03T20:24:13.267" v="9010"/>
        <pc:sldMkLst>
          <pc:docMk/>
          <pc:sldMk cId="2274080369" sldId="257"/>
        </pc:sldMkLst>
        <pc:spChg chg="mod">
          <ac:chgData name="Mary Frances Miller" userId="e509677c-a167-42de-b8fa-9a678a0563e8" providerId="ADAL" clId="{86802A2F-805A-485E-ADC2-1240E65BBFD6}" dt="2026-05-03T20:24:13.267" v="9010"/>
          <ac:spMkLst>
            <pc:docMk/>
            <pc:sldMk cId="2274080369" sldId="257"/>
            <ac:spMk id="3" creationId="{32D767EC-4A46-DD93-28AF-2CD9E1EDB1F8}"/>
          </ac:spMkLst>
        </pc:spChg>
      </pc:sldChg>
      <pc:sldChg chg="modSp new mod">
        <pc:chgData name="Mary Frances Miller" userId="e509677c-a167-42de-b8fa-9a678a0563e8" providerId="ADAL" clId="{86802A2F-805A-485E-ADC2-1240E65BBFD6}" dt="2026-05-03T16:49:53.328" v="481" actId="6549"/>
        <pc:sldMkLst>
          <pc:docMk/>
          <pc:sldMk cId="1146788746" sldId="258"/>
        </pc:sldMkLst>
        <pc:spChg chg="mod">
          <ac:chgData name="Mary Frances Miller" userId="e509677c-a167-42de-b8fa-9a678a0563e8" providerId="ADAL" clId="{86802A2F-805A-485E-ADC2-1240E65BBFD6}" dt="2026-05-03T16:49:53.328" v="481" actId="6549"/>
          <ac:spMkLst>
            <pc:docMk/>
            <pc:sldMk cId="1146788746" sldId="258"/>
            <ac:spMk id="2" creationId="{6DB72832-1B3B-0EFF-1797-97E082F49A46}"/>
          </ac:spMkLst>
        </pc:spChg>
        <pc:spChg chg="mod">
          <ac:chgData name="Mary Frances Miller" userId="e509677c-a167-42de-b8fa-9a678a0563e8" providerId="ADAL" clId="{86802A2F-805A-485E-ADC2-1240E65BBFD6}" dt="2026-05-03T16:49:34.001" v="476" actId="114"/>
          <ac:spMkLst>
            <pc:docMk/>
            <pc:sldMk cId="1146788746" sldId="258"/>
            <ac:spMk id="3" creationId="{B00FF446-BBCE-07F2-5998-21E2B124E1C9}"/>
          </ac:spMkLst>
        </pc:spChg>
      </pc:sldChg>
      <pc:sldChg chg="modSp new mod">
        <pc:chgData name="Mary Frances Miller" userId="e509677c-a167-42de-b8fa-9a678a0563e8" providerId="ADAL" clId="{86802A2F-805A-485E-ADC2-1240E65BBFD6}" dt="2026-05-03T16:52:20.683" v="970" actId="20577"/>
        <pc:sldMkLst>
          <pc:docMk/>
          <pc:sldMk cId="870391734" sldId="259"/>
        </pc:sldMkLst>
        <pc:spChg chg="mod">
          <ac:chgData name="Mary Frances Miller" userId="e509677c-a167-42de-b8fa-9a678a0563e8" providerId="ADAL" clId="{86802A2F-805A-485E-ADC2-1240E65BBFD6}" dt="2026-05-03T16:50:11.944" v="545" actId="20577"/>
          <ac:spMkLst>
            <pc:docMk/>
            <pc:sldMk cId="870391734" sldId="259"/>
            <ac:spMk id="2" creationId="{0A0C17A0-797E-6BCA-0C7F-48899AF7DDF0}"/>
          </ac:spMkLst>
        </pc:spChg>
        <pc:spChg chg="mod">
          <ac:chgData name="Mary Frances Miller" userId="e509677c-a167-42de-b8fa-9a678a0563e8" providerId="ADAL" clId="{86802A2F-805A-485E-ADC2-1240E65BBFD6}" dt="2026-05-03T16:52:20.683" v="970" actId="20577"/>
          <ac:spMkLst>
            <pc:docMk/>
            <pc:sldMk cId="870391734" sldId="259"/>
            <ac:spMk id="3" creationId="{0088AB67-E73F-A79D-3356-58CE2936B277}"/>
          </ac:spMkLst>
        </pc:spChg>
      </pc:sldChg>
      <pc:sldChg chg="modSp new mod">
        <pc:chgData name="Mary Frances Miller" userId="e509677c-a167-42de-b8fa-9a678a0563e8" providerId="ADAL" clId="{86802A2F-805A-485E-ADC2-1240E65BBFD6}" dt="2026-05-03T17:00:14.147" v="1694" actId="20577"/>
        <pc:sldMkLst>
          <pc:docMk/>
          <pc:sldMk cId="557017541" sldId="260"/>
        </pc:sldMkLst>
        <pc:spChg chg="mod">
          <ac:chgData name="Mary Frances Miller" userId="e509677c-a167-42de-b8fa-9a678a0563e8" providerId="ADAL" clId="{86802A2F-805A-485E-ADC2-1240E65BBFD6}" dt="2026-05-03T16:52:50.012" v="990" actId="20577"/>
          <ac:spMkLst>
            <pc:docMk/>
            <pc:sldMk cId="557017541" sldId="260"/>
            <ac:spMk id="2" creationId="{7DC10BB8-F3C0-5704-5DAA-0C1FDDF0CD5E}"/>
          </ac:spMkLst>
        </pc:spChg>
        <pc:spChg chg="mod">
          <ac:chgData name="Mary Frances Miller" userId="e509677c-a167-42de-b8fa-9a678a0563e8" providerId="ADAL" clId="{86802A2F-805A-485E-ADC2-1240E65BBFD6}" dt="2026-05-03T17:00:14.147" v="1694" actId="20577"/>
          <ac:spMkLst>
            <pc:docMk/>
            <pc:sldMk cId="557017541" sldId="260"/>
            <ac:spMk id="3" creationId="{568E0DA6-BD94-FC81-CAB4-4689C14AF7B9}"/>
          </ac:spMkLst>
        </pc:spChg>
      </pc:sldChg>
      <pc:sldChg chg="modSp new mod">
        <pc:chgData name="Mary Frances Miller" userId="e509677c-a167-42de-b8fa-9a678a0563e8" providerId="ADAL" clId="{86802A2F-805A-485E-ADC2-1240E65BBFD6}" dt="2026-05-03T17:10:46.336" v="2551" actId="14"/>
        <pc:sldMkLst>
          <pc:docMk/>
          <pc:sldMk cId="857487756" sldId="261"/>
        </pc:sldMkLst>
        <pc:spChg chg="mod">
          <ac:chgData name="Mary Frances Miller" userId="e509677c-a167-42de-b8fa-9a678a0563e8" providerId="ADAL" clId="{86802A2F-805A-485E-ADC2-1240E65BBFD6}" dt="2026-05-03T17:10:20.665" v="2544" actId="20577"/>
          <ac:spMkLst>
            <pc:docMk/>
            <pc:sldMk cId="857487756" sldId="261"/>
            <ac:spMk id="2" creationId="{FE7FEF46-6741-E5B7-95A6-61FD330C83D2}"/>
          </ac:spMkLst>
        </pc:spChg>
        <pc:spChg chg="mod">
          <ac:chgData name="Mary Frances Miller" userId="e509677c-a167-42de-b8fa-9a678a0563e8" providerId="ADAL" clId="{86802A2F-805A-485E-ADC2-1240E65BBFD6}" dt="2026-05-03T17:10:46.336" v="2551" actId="14"/>
          <ac:spMkLst>
            <pc:docMk/>
            <pc:sldMk cId="857487756" sldId="261"/>
            <ac:spMk id="3" creationId="{17F09971-20FC-3168-7EA7-496D0D319D0F}"/>
          </ac:spMkLst>
        </pc:spChg>
      </pc:sldChg>
      <pc:sldChg chg="modSp new mod">
        <pc:chgData name="Mary Frances Miller" userId="e509677c-a167-42de-b8fa-9a678a0563e8" providerId="ADAL" clId="{86802A2F-805A-485E-ADC2-1240E65BBFD6}" dt="2026-05-03T18:07:14.337" v="2876" actId="20577"/>
        <pc:sldMkLst>
          <pc:docMk/>
          <pc:sldMk cId="231544322" sldId="262"/>
        </pc:sldMkLst>
        <pc:spChg chg="mod">
          <ac:chgData name="Mary Frances Miller" userId="e509677c-a167-42de-b8fa-9a678a0563e8" providerId="ADAL" clId="{86802A2F-805A-485E-ADC2-1240E65BBFD6}" dt="2026-05-03T17:22:35.662" v="2553"/>
          <ac:spMkLst>
            <pc:docMk/>
            <pc:sldMk cId="231544322" sldId="262"/>
            <ac:spMk id="2" creationId="{6B7B4405-B57D-1360-3EC7-732D2E8234B1}"/>
          </ac:spMkLst>
        </pc:spChg>
        <pc:spChg chg="mod">
          <ac:chgData name="Mary Frances Miller" userId="e509677c-a167-42de-b8fa-9a678a0563e8" providerId="ADAL" clId="{86802A2F-805A-485E-ADC2-1240E65BBFD6}" dt="2026-05-03T18:07:14.337" v="2876" actId="20577"/>
          <ac:spMkLst>
            <pc:docMk/>
            <pc:sldMk cId="231544322" sldId="262"/>
            <ac:spMk id="3" creationId="{6CDF164E-B348-37B8-54C3-A08C9A73A46E}"/>
          </ac:spMkLst>
        </pc:spChg>
      </pc:sldChg>
      <pc:sldChg chg="modSp new mod">
        <pc:chgData name="Mary Frances Miller" userId="e509677c-a167-42de-b8fa-9a678a0563e8" providerId="ADAL" clId="{86802A2F-805A-485E-ADC2-1240E65BBFD6}" dt="2026-05-03T18:16:23.814" v="3506" actId="6549"/>
        <pc:sldMkLst>
          <pc:docMk/>
          <pc:sldMk cId="449722797" sldId="263"/>
        </pc:sldMkLst>
        <pc:spChg chg="mod">
          <ac:chgData name="Mary Frances Miller" userId="e509677c-a167-42de-b8fa-9a678a0563e8" providerId="ADAL" clId="{86802A2F-805A-485E-ADC2-1240E65BBFD6}" dt="2026-05-03T18:11:31.301" v="2978" actId="20577"/>
          <ac:spMkLst>
            <pc:docMk/>
            <pc:sldMk cId="449722797" sldId="263"/>
            <ac:spMk id="2" creationId="{1CC0517F-6BF2-F6AE-C5D6-D5E07DC6A607}"/>
          </ac:spMkLst>
        </pc:spChg>
        <pc:spChg chg="mod">
          <ac:chgData name="Mary Frances Miller" userId="e509677c-a167-42de-b8fa-9a678a0563e8" providerId="ADAL" clId="{86802A2F-805A-485E-ADC2-1240E65BBFD6}" dt="2026-05-03T18:16:23.814" v="3506" actId="6549"/>
          <ac:spMkLst>
            <pc:docMk/>
            <pc:sldMk cId="449722797" sldId="263"/>
            <ac:spMk id="3" creationId="{263DDEEA-FD76-B120-6806-176E893C98C0}"/>
          </ac:spMkLst>
        </pc:spChg>
      </pc:sldChg>
      <pc:sldChg chg="modSp add mod">
        <pc:chgData name="Mary Frances Miller" userId="e509677c-a167-42de-b8fa-9a678a0563e8" providerId="ADAL" clId="{86802A2F-805A-485E-ADC2-1240E65BBFD6}" dt="2026-05-03T18:43:54.738" v="6079" actId="6549"/>
        <pc:sldMkLst>
          <pc:docMk/>
          <pc:sldMk cId="3729485129" sldId="264"/>
        </pc:sldMkLst>
        <pc:spChg chg="mod">
          <ac:chgData name="Mary Frances Miller" userId="e509677c-a167-42de-b8fa-9a678a0563e8" providerId="ADAL" clId="{86802A2F-805A-485E-ADC2-1240E65BBFD6}" dt="2026-05-03T18:43:54.738" v="6079" actId="6549"/>
          <ac:spMkLst>
            <pc:docMk/>
            <pc:sldMk cId="3729485129" sldId="264"/>
            <ac:spMk id="3" creationId="{63921548-B4BF-469C-3FB0-CA02896F1947}"/>
          </ac:spMkLst>
        </pc:spChg>
      </pc:sldChg>
      <pc:sldChg chg="modSp add mod">
        <pc:chgData name="Mary Frances Miller" userId="e509677c-a167-42de-b8fa-9a678a0563e8" providerId="ADAL" clId="{86802A2F-805A-485E-ADC2-1240E65BBFD6}" dt="2026-05-03T22:30:03.485" v="16755" actId="20577"/>
        <pc:sldMkLst>
          <pc:docMk/>
          <pc:sldMk cId="1799174166" sldId="265"/>
        </pc:sldMkLst>
        <pc:spChg chg="mod">
          <ac:chgData name="Mary Frances Miller" userId="e509677c-a167-42de-b8fa-9a678a0563e8" providerId="ADAL" clId="{86802A2F-805A-485E-ADC2-1240E65BBFD6}" dt="2026-05-03T22:30:03.485" v="16755" actId="20577"/>
          <ac:spMkLst>
            <pc:docMk/>
            <pc:sldMk cId="1799174166" sldId="265"/>
            <ac:spMk id="3" creationId="{55979A68-85FC-B08B-B2C4-C005106BBC16}"/>
          </ac:spMkLst>
        </pc:spChg>
      </pc:sldChg>
      <pc:sldChg chg="modSp add mod">
        <pc:chgData name="Mary Frances Miller" userId="e509677c-a167-42de-b8fa-9a678a0563e8" providerId="ADAL" clId="{86802A2F-805A-485E-ADC2-1240E65BBFD6}" dt="2026-05-03T18:44:37.306" v="6084" actId="20577"/>
        <pc:sldMkLst>
          <pc:docMk/>
          <pc:sldMk cId="3179849178" sldId="266"/>
        </pc:sldMkLst>
        <pc:spChg chg="mod">
          <ac:chgData name="Mary Frances Miller" userId="e509677c-a167-42de-b8fa-9a678a0563e8" providerId="ADAL" clId="{86802A2F-805A-485E-ADC2-1240E65BBFD6}" dt="2026-05-03T18:44:37.306" v="6084" actId="20577"/>
          <ac:spMkLst>
            <pc:docMk/>
            <pc:sldMk cId="3179849178" sldId="266"/>
            <ac:spMk id="3" creationId="{CEE7C55F-8E88-5053-7E83-4995A123B822}"/>
          </ac:spMkLst>
        </pc:spChg>
      </pc:sldChg>
      <pc:sldChg chg="modSp add mod">
        <pc:chgData name="Mary Frances Miller" userId="e509677c-a167-42de-b8fa-9a678a0563e8" providerId="ADAL" clId="{86802A2F-805A-485E-ADC2-1240E65BBFD6}" dt="2026-05-03T18:45:16.802" v="6089" actId="20577"/>
        <pc:sldMkLst>
          <pc:docMk/>
          <pc:sldMk cId="3240503989" sldId="267"/>
        </pc:sldMkLst>
        <pc:spChg chg="mod">
          <ac:chgData name="Mary Frances Miller" userId="e509677c-a167-42de-b8fa-9a678a0563e8" providerId="ADAL" clId="{86802A2F-805A-485E-ADC2-1240E65BBFD6}" dt="2026-05-03T18:45:16.802" v="6089" actId="20577"/>
          <ac:spMkLst>
            <pc:docMk/>
            <pc:sldMk cId="3240503989" sldId="267"/>
            <ac:spMk id="3" creationId="{C4FC1683-90AC-B686-0DE9-640AFCFC1427}"/>
          </ac:spMkLst>
        </pc:spChg>
      </pc:sldChg>
      <pc:sldChg chg="modSp add mod">
        <pc:chgData name="Mary Frances Miller" userId="e509677c-a167-42de-b8fa-9a678a0563e8" providerId="ADAL" clId="{86802A2F-805A-485E-ADC2-1240E65BBFD6}" dt="2026-05-03T18:45:33.817" v="6101" actId="20577"/>
        <pc:sldMkLst>
          <pc:docMk/>
          <pc:sldMk cId="4162671816" sldId="268"/>
        </pc:sldMkLst>
        <pc:spChg chg="mod">
          <ac:chgData name="Mary Frances Miller" userId="e509677c-a167-42de-b8fa-9a678a0563e8" providerId="ADAL" clId="{86802A2F-805A-485E-ADC2-1240E65BBFD6}" dt="2026-05-03T18:45:33.817" v="6101" actId="20577"/>
          <ac:spMkLst>
            <pc:docMk/>
            <pc:sldMk cId="4162671816" sldId="268"/>
            <ac:spMk id="3" creationId="{F6C56A04-0EA8-82FF-2A2A-1C749B2C3FFD}"/>
          </ac:spMkLst>
        </pc:spChg>
      </pc:sldChg>
      <pc:sldChg chg="modSp add mod">
        <pc:chgData name="Mary Frances Miller" userId="e509677c-a167-42de-b8fa-9a678a0563e8" providerId="ADAL" clId="{86802A2F-805A-485E-ADC2-1240E65BBFD6}" dt="2026-05-03T18:42:32.238" v="6078" actId="20577"/>
        <pc:sldMkLst>
          <pc:docMk/>
          <pc:sldMk cId="831706095" sldId="269"/>
        </pc:sldMkLst>
        <pc:spChg chg="mod">
          <ac:chgData name="Mary Frances Miller" userId="e509677c-a167-42de-b8fa-9a678a0563e8" providerId="ADAL" clId="{86802A2F-805A-485E-ADC2-1240E65BBFD6}" dt="2026-05-03T18:42:32.238" v="6078" actId="20577"/>
          <ac:spMkLst>
            <pc:docMk/>
            <pc:sldMk cId="831706095" sldId="269"/>
            <ac:spMk id="3" creationId="{636D86B4-7418-E051-AA86-E20CC00E8A86}"/>
          </ac:spMkLst>
        </pc:spChg>
      </pc:sldChg>
      <pc:sldChg chg="modSp add mod">
        <pc:chgData name="Mary Frances Miller" userId="e509677c-a167-42de-b8fa-9a678a0563e8" providerId="ADAL" clId="{86802A2F-805A-485E-ADC2-1240E65BBFD6}" dt="2026-05-03T20:05:39.963" v="7189" actId="20577"/>
        <pc:sldMkLst>
          <pc:docMk/>
          <pc:sldMk cId="3036448453" sldId="271"/>
        </pc:sldMkLst>
        <pc:spChg chg="mod">
          <ac:chgData name="Mary Frances Miller" userId="e509677c-a167-42de-b8fa-9a678a0563e8" providerId="ADAL" clId="{86802A2F-805A-485E-ADC2-1240E65BBFD6}" dt="2026-05-03T20:05:12.078" v="7140" actId="207"/>
          <ac:spMkLst>
            <pc:docMk/>
            <pc:sldMk cId="3036448453" sldId="271"/>
            <ac:spMk id="2" creationId="{7E0F8630-2E80-FA81-EA23-7217287AD684}"/>
          </ac:spMkLst>
        </pc:spChg>
        <pc:spChg chg="mod">
          <ac:chgData name="Mary Frances Miller" userId="e509677c-a167-42de-b8fa-9a678a0563e8" providerId="ADAL" clId="{86802A2F-805A-485E-ADC2-1240E65BBFD6}" dt="2026-05-03T20:05:39.963" v="7189" actId="20577"/>
          <ac:spMkLst>
            <pc:docMk/>
            <pc:sldMk cId="3036448453" sldId="271"/>
            <ac:spMk id="3" creationId="{852A1A5D-1108-309B-1C06-950BD50785F7}"/>
          </ac:spMkLst>
        </pc:spChg>
      </pc:sldChg>
      <pc:sldChg chg="modSp add mod ord">
        <pc:chgData name="Mary Frances Miller" userId="e509677c-a167-42de-b8fa-9a678a0563e8" providerId="ADAL" clId="{86802A2F-805A-485E-ADC2-1240E65BBFD6}" dt="2026-05-03T20:06:34.277" v="7234" actId="20577"/>
        <pc:sldMkLst>
          <pc:docMk/>
          <pc:sldMk cId="1579079488" sldId="273"/>
        </pc:sldMkLst>
        <pc:spChg chg="mod">
          <ac:chgData name="Mary Frances Miller" userId="e509677c-a167-42de-b8fa-9a678a0563e8" providerId="ADAL" clId="{86802A2F-805A-485E-ADC2-1240E65BBFD6}" dt="2026-05-03T20:06:34.277" v="7234" actId="20577"/>
          <ac:spMkLst>
            <pc:docMk/>
            <pc:sldMk cId="1579079488" sldId="273"/>
            <ac:spMk id="2" creationId="{039462D0-2A1C-6129-CCBB-347BC5630BC1}"/>
          </ac:spMkLst>
        </pc:spChg>
        <pc:spChg chg="mod">
          <ac:chgData name="Mary Frances Miller" userId="e509677c-a167-42de-b8fa-9a678a0563e8" providerId="ADAL" clId="{86802A2F-805A-485E-ADC2-1240E65BBFD6}" dt="2026-05-03T20:03:35.502" v="7130" actId="20577"/>
          <ac:spMkLst>
            <pc:docMk/>
            <pc:sldMk cId="1579079488" sldId="273"/>
            <ac:spMk id="3" creationId="{3AA65EC9-9D88-E72F-CAA8-195BF979B2E2}"/>
          </ac:spMkLst>
        </pc:spChg>
      </pc:sldChg>
      <pc:sldChg chg="modSp add mod">
        <pc:chgData name="Mary Frances Miller" userId="e509677c-a167-42de-b8fa-9a678a0563e8" providerId="ADAL" clId="{86802A2F-805A-485E-ADC2-1240E65BBFD6}" dt="2026-05-03T20:10:56.519" v="7718" actId="6549"/>
        <pc:sldMkLst>
          <pc:docMk/>
          <pc:sldMk cId="142395524" sldId="274"/>
        </pc:sldMkLst>
        <pc:spChg chg="mod">
          <ac:chgData name="Mary Frances Miller" userId="e509677c-a167-42de-b8fa-9a678a0563e8" providerId="ADAL" clId="{86802A2F-805A-485E-ADC2-1240E65BBFD6}" dt="2026-05-03T20:10:56.519" v="7718" actId="6549"/>
          <ac:spMkLst>
            <pc:docMk/>
            <pc:sldMk cId="142395524" sldId="274"/>
            <ac:spMk id="3" creationId="{6A96A9DB-5590-03F7-BA8A-DB212092C5C2}"/>
          </ac:spMkLst>
        </pc:spChg>
      </pc:sldChg>
      <pc:sldChg chg="modSp add mod">
        <pc:chgData name="Mary Frances Miller" userId="e509677c-a167-42de-b8fa-9a678a0563e8" providerId="ADAL" clId="{86802A2F-805A-485E-ADC2-1240E65BBFD6}" dt="2026-05-03T20:15:17.259" v="8291" actId="20577"/>
        <pc:sldMkLst>
          <pc:docMk/>
          <pc:sldMk cId="1468735360" sldId="275"/>
        </pc:sldMkLst>
        <pc:spChg chg="mod">
          <ac:chgData name="Mary Frances Miller" userId="e509677c-a167-42de-b8fa-9a678a0563e8" providerId="ADAL" clId="{86802A2F-805A-485E-ADC2-1240E65BBFD6}" dt="2026-05-03T20:15:17.259" v="8291" actId="20577"/>
          <ac:spMkLst>
            <pc:docMk/>
            <pc:sldMk cId="1468735360" sldId="275"/>
            <ac:spMk id="3" creationId="{28E5663E-B372-6ECD-A4D5-D1062D1DD262}"/>
          </ac:spMkLst>
        </pc:spChg>
      </pc:sldChg>
      <pc:sldChg chg="modSp add mod">
        <pc:chgData name="Mary Frances Miller" userId="e509677c-a167-42de-b8fa-9a678a0563e8" providerId="ADAL" clId="{86802A2F-805A-485E-ADC2-1240E65BBFD6}" dt="2026-05-03T20:24:24.577" v="9012" actId="20577"/>
        <pc:sldMkLst>
          <pc:docMk/>
          <pc:sldMk cId="3798418927" sldId="276"/>
        </pc:sldMkLst>
        <pc:spChg chg="mod">
          <ac:chgData name="Mary Frances Miller" userId="e509677c-a167-42de-b8fa-9a678a0563e8" providerId="ADAL" clId="{86802A2F-805A-485E-ADC2-1240E65BBFD6}" dt="2026-05-03T20:24:24.577" v="9012" actId="20577"/>
          <ac:spMkLst>
            <pc:docMk/>
            <pc:sldMk cId="3798418927" sldId="276"/>
            <ac:spMk id="2" creationId="{E31283FF-85FA-F2E3-91CF-C5987E7C3415}"/>
          </ac:spMkLst>
        </pc:spChg>
        <pc:spChg chg="mod">
          <ac:chgData name="Mary Frances Miller" userId="e509677c-a167-42de-b8fa-9a678a0563e8" providerId="ADAL" clId="{86802A2F-805A-485E-ADC2-1240E65BBFD6}" dt="2026-05-03T20:23:52.653" v="9008" actId="20577"/>
          <ac:spMkLst>
            <pc:docMk/>
            <pc:sldMk cId="3798418927" sldId="276"/>
            <ac:spMk id="3" creationId="{A7BC7268-A946-9F2B-DE96-BE153E550CC5}"/>
          </ac:spMkLst>
        </pc:spChg>
      </pc:sldChg>
      <pc:sldChg chg="modSp add mod">
        <pc:chgData name="Mary Frances Miller" userId="e509677c-a167-42de-b8fa-9a678a0563e8" providerId="ADAL" clId="{86802A2F-805A-485E-ADC2-1240E65BBFD6}" dt="2026-05-03T20:33:21.736" v="9936" actId="20577"/>
        <pc:sldMkLst>
          <pc:docMk/>
          <pc:sldMk cId="2322024807" sldId="277"/>
        </pc:sldMkLst>
        <pc:spChg chg="mod">
          <ac:chgData name="Mary Frances Miller" userId="e509677c-a167-42de-b8fa-9a678a0563e8" providerId="ADAL" clId="{86802A2F-805A-485E-ADC2-1240E65BBFD6}" dt="2026-05-03T20:24:30.589" v="9014" actId="20577"/>
          <ac:spMkLst>
            <pc:docMk/>
            <pc:sldMk cId="2322024807" sldId="277"/>
            <ac:spMk id="2" creationId="{CD98C660-F4D8-9FA8-7930-B883F3B3CD6D}"/>
          </ac:spMkLst>
        </pc:spChg>
        <pc:spChg chg="mod">
          <ac:chgData name="Mary Frances Miller" userId="e509677c-a167-42de-b8fa-9a678a0563e8" providerId="ADAL" clId="{86802A2F-805A-485E-ADC2-1240E65BBFD6}" dt="2026-05-03T20:33:21.736" v="9936" actId="20577"/>
          <ac:spMkLst>
            <pc:docMk/>
            <pc:sldMk cId="2322024807" sldId="277"/>
            <ac:spMk id="3" creationId="{567DC657-6719-1803-A89D-3C7D22EB2AFD}"/>
          </ac:spMkLst>
        </pc:spChg>
      </pc:sldChg>
      <pc:sldChg chg="modSp add mod">
        <pc:chgData name="Mary Frances Miller" userId="e509677c-a167-42de-b8fa-9a678a0563e8" providerId="ADAL" clId="{86802A2F-805A-485E-ADC2-1240E65BBFD6}" dt="2026-05-03T20:40:00.121" v="10685" actId="20577"/>
        <pc:sldMkLst>
          <pc:docMk/>
          <pc:sldMk cId="2249610370" sldId="278"/>
        </pc:sldMkLst>
        <pc:spChg chg="mod">
          <ac:chgData name="Mary Frances Miller" userId="e509677c-a167-42de-b8fa-9a678a0563e8" providerId="ADAL" clId="{86802A2F-805A-485E-ADC2-1240E65BBFD6}" dt="2026-05-03T20:34:41.517" v="10053" actId="20577"/>
          <ac:spMkLst>
            <pc:docMk/>
            <pc:sldMk cId="2249610370" sldId="278"/>
            <ac:spMk id="2" creationId="{A97C7EF0-A2B5-C979-1966-E15821638810}"/>
          </ac:spMkLst>
        </pc:spChg>
        <pc:spChg chg="mod">
          <ac:chgData name="Mary Frances Miller" userId="e509677c-a167-42de-b8fa-9a678a0563e8" providerId="ADAL" clId="{86802A2F-805A-485E-ADC2-1240E65BBFD6}" dt="2026-05-03T20:40:00.121" v="10685" actId="20577"/>
          <ac:spMkLst>
            <pc:docMk/>
            <pc:sldMk cId="2249610370" sldId="278"/>
            <ac:spMk id="3" creationId="{49CA4244-B420-042E-BB56-5F34186DC56B}"/>
          </ac:spMkLst>
        </pc:spChg>
      </pc:sldChg>
      <pc:sldChg chg="modSp add mod">
        <pc:chgData name="Mary Frances Miller" userId="e509677c-a167-42de-b8fa-9a678a0563e8" providerId="ADAL" clId="{86802A2F-805A-485E-ADC2-1240E65BBFD6}" dt="2026-05-03T20:43:08.728" v="10823"/>
        <pc:sldMkLst>
          <pc:docMk/>
          <pc:sldMk cId="3998352453" sldId="279"/>
        </pc:sldMkLst>
        <pc:spChg chg="mod">
          <ac:chgData name="Mary Frances Miller" userId="e509677c-a167-42de-b8fa-9a678a0563e8" providerId="ADAL" clId="{86802A2F-805A-485E-ADC2-1240E65BBFD6}" dt="2026-05-03T20:43:08.728" v="10823"/>
          <ac:spMkLst>
            <pc:docMk/>
            <pc:sldMk cId="3998352453" sldId="279"/>
            <ac:spMk id="3" creationId="{4C2D7BBF-A536-B2A2-6FA3-0CA0375A2AE8}"/>
          </ac:spMkLst>
        </pc:spChg>
      </pc:sldChg>
      <pc:sldChg chg="modSp add mod">
        <pc:chgData name="Mary Frances Miller" userId="e509677c-a167-42de-b8fa-9a678a0563e8" providerId="ADAL" clId="{86802A2F-805A-485E-ADC2-1240E65BBFD6}" dt="2026-05-03T20:49:03.892" v="11436" actId="20577"/>
        <pc:sldMkLst>
          <pc:docMk/>
          <pc:sldMk cId="989450338" sldId="280"/>
        </pc:sldMkLst>
        <pc:spChg chg="mod">
          <ac:chgData name="Mary Frances Miller" userId="e509677c-a167-42de-b8fa-9a678a0563e8" providerId="ADAL" clId="{86802A2F-805A-485E-ADC2-1240E65BBFD6}" dt="2026-05-03T20:49:03.892" v="11436" actId="20577"/>
          <ac:spMkLst>
            <pc:docMk/>
            <pc:sldMk cId="989450338" sldId="280"/>
            <ac:spMk id="3" creationId="{03BAC350-ED40-7968-84FF-026B84360455}"/>
          </ac:spMkLst>
        </pc:spChg>
      </pc:sldChg>
      <pc:sldChg chg="modSp add mod">
        <pc:chgData name="Mary Frances Miller" userId="e509677c-a167-42de-b8fa-9a678a0563e8" providerId="ADAL" clId="{86802A2F-805A-485E-ADC2-1240E65BBFD6}" dt="2026-05-03T20:50:46.797" v="11706" actId="20577"/>
        <pc:sldMkLst>
          <pc:docMk/>
          <pc:sldMk cId="2355237284" sldId="281"/>
        </pc:sldMkLst>
        <pc:spChg chg="mod">
          <ac:chgData name="Mary Frances Miller" userId="e509677c-a167-42de-b8fa-9a678a0563e8" providerId="ADAL" clId="{86802A2F-805A-485E-ADC2-1240E65BBFD6}" dt="2026-05-03T20:50:46.797" v="11706" actId="20577"/>
          <ac:spMkLst>
            <pc:docMk/>
            <pc:sldMk cId="2355237284" sldId="281"/>
            <ac:spMk id="3" creationId="{D9A32D3D-8731-DFF2-89A2-77F8F0ADACED}"/>
          </ac:spMkLst>
        </pc:spChg>
      </pc:sldChg>
      <pc:sldChg chg="modSp add mod">
        <pc:chgData name="Mary Frances Miller" userId="e509677c-a167-42de-b8fa-9a678a0563e8" providerId="ADAL" clId="{86802A2F-805A-485E-ADC2-1240E65BBFD6}" dt="2026-05-03T22:33:45.791" v="16768" actId="20577"/>
        <pc:sldMkLst>
          <pc:docMk/>
          <pc:sldMk cId="933386163" sldId="282"/>
        </pc:sldMkLst>
        <pc:spChg chg="mod">
          <ac:chgData name="Mary Frances Miller" userId="e509677c-a167-42de-b8fa-9a678a0563e8" providerId="ADAL" clId="{86802A2F-805A-485E-ADC2-1240E65BBFD6}" dt="2026-05-03T21:01:40.939" v="12168" actId="20577"/>
          <ac:spMkLst>
            <pc:docMk/>
            <pc:sldMk cId="933386163" sldId="282"/>
            <ac:spMk id="2" creationId="{5519C9EA-F65E-FDD3-BB33-C4AA2D7F05A0}"/>
          </ac:spMkLst>
        </pc:spChg>
        <pc:spChg chg="mod">
          <ac:chgData name="Mary Frances Miller" userId="e509677c-a167-42de-b8fa-9a678a0563e8" providerId="ADAL" clId="{86802A2F-805A-485E-ADC2-1240E65BBFD6}" dt="2026-05-03T22:33:45.791" v="16768" actId="20577"/>
          <ac:spMkLst>
            <pc:docMk/>
            <pc:sldMk cId="933386163" sldId="282"/>
            <ac:spMk id="3" creationId="{D899FC9F-933F-9524-AC3D-2C02E6113872}"/>
          </ac:spMkLst>
        </pc:spChg>
      </pc:sldChg>
      <pc:sldChg chg="modSp add mod">
        <pc:chgData name="Mary Frances Miller" userId="e509677c-a167-42de-b8fa-9a678a0563e8" providerId="ADAL" clId="{86802A2F-805A-485E-ADC2-1240E65BBFD6}" dt="2026-05-03T21:06:33.478" v="12400" actId="12"/>
        <pc:sldMkLst>
          <pc:docMk/>
          <pc:sldMk cId="3846846121" sldId="283"/>
        </pc:sldMkLst>
        <pc:spChg chg="mod">
          <ac:chgData name="Mary Frances Miller" userId="e509677c-a167-42de-b8fa-9a678a0563e8" providerId="ADAL" clId="{86802A2F-805A-485E-ADC2-1240E65BBFD6}" dt="2026-05-03T21:02:39.028" v="12347" actId="20577"/>
          <ac:spMkLst>
            <pc:docMk/>
            <pc:sldMk cId="3846846121" sldId="283"/>
            <ac:spMk id="2" creationId="{95C675B7-B277-FFD8-EC34-C75A70986AC8}"/>
          </ac:spMkLst>
        </pc:spChg>
        <pc:spChg chg="mod">
          <ac:chgData name="Mary Frances Miller" userId="e509677c-a167-42de-b8fa-9a678a0563e8" providerId="ADAL" clId="{86802A2F-805A-485E-ADC2-1240E65BBFD6}" dt="2026-05-03T21:06:33.478" v="12400" actId="12"/>
          <ac:spMkLst>
            <pc:docMk/>
            <pc:sldMk cId="3846846121" sldId="283"/>
            <ac:spMk id="3" creationId="{B6CBAD44-E73F-320C-5925-525DF34F68ED}"/>
          </ac:spMkLst>
        </pc:spChg>
      </pc:sldChg>
      <pc:sldChg chg="modSp add mod">
        <pc:chgData name="Mary Frances Miller" userId="e509677c-a167-42de-b8fa-9a678a0563e8" providerId="ADAL" clId="{86802A2F-805A-485E-ADC2-1240E65BBFD6}" dt="2026-05-03T22:34:30.007" v="16770" actId="27636"/>
        <pc:sldMkLst>
          <pc:docMk/>
          <pc:sldMk cId="1293796496" sldId="284"/>
        </pc:sldMkLst>
        <pc:spChg chg="mod">
          <ac:chgData name="Mary Frances Miller" userId="e509677c-a167-42de-b8fa-9a678a0563e8" providerId="ADAL" clId="{86802A2F-805A-485E-ADC2-1240E65BBFD6}" dt="2026-05-03T22:34:30.007" v="16770" actId="27636"/>
          <ac:spMkLst>
            <pc:docMk/>
            <pc:sldMk cId="1293796496" sldId="284"/>
            <ac:spMk id="3" creationId="{C750B2BD-A19C-9315-42FC-4F11EEEBAE60}"/>
          </ac:spMkLst>
        </pc:spChg>
      </pc:sldChg>
      <pc:sldChg chg="modSp add mod">
        <pc:chgData name="Mary Frances Miller" userId="e509677c-a167-42de-b8fa-9a678a0563e8" providerId="ADAL" clId="{86802A2F-805A-485E-ADC2-1240E65BBFD6}" dt="2026-05-03T21:17:46.341" v="12986" actId="20577"/>
        <pc:sldMkLst>
          <pc:docMk/>
          <pc:sldMk cId="3678212811" sldId="285"/>
        </pc:sldMkLst>
        <pc:spChg chg="mod">
          <ac:chgData name="Mary Frances Miller" userId="e509677c-a167-42de-b8fa-9a678a0563e8" providerId="ADAL" clId="{86802A2F-805A-485E-ADC2-1240E65BBFD6}" dt="2026-05-03T21:08:02.460" v="12444" actId="20577"/>
          <ac:spMkLst>
            <pc:docMk/>
            <pc:sldMk cId="3678212811" sldId="285"/>
            <ac:spMk id="2" creationId="{4D48B024-DED5-8DF0-6366-5D7187EBF8E9}"/>
          </ac:spMkLst>
        </pc:spChg>
        <pc:spChg chg="mod">
          <ac:chgData name="Mary Frances Miller" userId="e509677c-a167-42de-b8fa-9a678a0563e8" providerId="ADAL" clId="{86802A2F-805A-485E-ADC2-1240E65BBFD6}" dt="2026-05-03T21:17:46.341" v="12986" actId="20577"/>
          <ac:spMkLst>
            <pc:docMk/>
            <pc:sldMk cId="3678212811" sldId="285"/>
            <ac:spMk id="3" creationId="{0C03819A-A282-7C53-F364-CA486E97990D}"/>
          </ac:spMkLst>
        </pc:spChg>
      </pc:sldChg>
      <pc:sldChg chg="modSp add mod">
        <pc:chgData name="Mary Frances Miller" userId="e509677c-a167-42de-b8fa-9a678a0563e8" providerId="ADAL" clId="{86802A2F-805A-485E-ADC2-1240E65BBFD6}" dt="2026-05-03T21:19:12.125" v="12988" actId="27636"/>
        <pc:sldMkLst>
          <pc:docMk/>
          <pc:sldMk cId="3117122034" sldId="286"/>
        </pc:sldMkLst>
        <pc:spChg chg="mod">
          <ac:chgData name="Mary Frances Miller" userId="e509677c-a167-42de-b8fa-9a678a0563e8" providerId="ADAL" clId="{86802A2F-805A-485E-ADC2-1240E65BBFD6}" dt="2026-05-03T21:19:12.125" v="12988" actId="27636"/>
          <ac:spMkLst>
            <pc:docMk/>
            <pc:sldMk cId="3117122034" sldId="286"/>
            <ac:spMk id="3" creationId="{E6D09FDC-3340-3761-22C6-51CDD411C984}"/>
          </ac:spMkLst>
        </pc:spChg>
      </pc:sldChg>
      <pc:sldChg chg="modSp add mod">
        <pc:chgData name="Mary Frances Miller" userId="e509677c-a167-42de-b8fa-9a678a0563e8" providerId="ADAL" clId="{86802A2F-805A-485E-ADC2-1240E65BBFD6}" dt="2026-05-03T21:48:47.121" v="13517" actId="5793"/>
        <pc:sldMkLst>
          <pc:docMk/>
          <pc:sldMk cId="3338099850" sldId="287"/>
        </pc:sldMkLst>
        <pc:spChg chg="mod">
          <ac:chgData name="Mary Frances Miller" userId="e509677c-a167-42de-b8fa-9a678a0563e8" providerId="ADAL" clId="{86802A2F-805A-485E-ADC2-1240E65BBFD6}" dt="2026-05-03T21:48:47.121" v="13517" actId="5793"/>
          <ac:spMkLst>
            <pc:docMk/>
            <pc:sldMk cId="3338099850" sldId="287"/>
            <ac:spMk id="3" creationId="{D0128A59-0022-BDF4-DEE5-2E2321A64A59}"/>
          </ac:spMkLst>
        </pc:spChg>
      </pc:sldChg>
      <pc:sldChg chg="modSp add mod">
        <pc:chgData name="Mary Frances Miller" userId="e509677c-a167-42de-b8fa-9a678a0563e8" providerId="ADAL" clId="{86802A2F-805A-485E-ADC2-1240E65BBFD6}" dt="2026-05-03T21:49:53.553" v="13692" actId="20577"/>
        <pc:sldMkLst>
          <pc:docMk/>
          <pc:sldMk cId="1958762077" sldId="288"/>
        </pc:sldMkLst>
        <pc:spChg chg="mod">
          <ac:chgData name="Mary Frances Miller" userId="e509677c-a167-42de-b8fa-9a678a0563e8" providerId="ADAL" clId="{86802A2F-805A-485E-ADC2-1240E65BBFD6}" dt="2026-05-03T21:49:53.553" v="13692" actId="20577"/>
          <ac:spMkLst>
            <pc:docMk/>
            <pc:sldMk cId="1958762077" sldId="288"/>
            <ac:spMk id="3" creationId="{2A185462-5361-D9CC-3CD5-FAB712B606B1}"/>
          </ac:spMkLst>
        </pc:spChg>
      </pc:sldChg>
      <pc:sldChg chg="modSp add mod">
        <pc:chgData name="Mary Frances Miller" userId="e509677c-a167-42de-b8fa-9a678a0563e8" providerId="ADAL" clId="{86802A2F-805A-485E-ADC2-1240E65BBFD6}" dt="2026-05-03T22:12:58.878" v="15535" actId="20577"/>
        <pc:sldMkLst>
          <pc:docMk/>
          <pc:sldMk cId="1069458853" sldId="289"/>
        </pc:sldMkLst>
        <pc:spChg chg="mod">
          <ac:chgData name="Mary Frances Miller" userId="e509677c-a167-42de-b8fa-9a678a0563e8" providerId="ADAL" clId="{86802A2F-805A-485E-ADC2-1240E65BBFD6}" dt="2026-05-03T22:12:58.878" v="15535" actId="20577"/>
          <ac:spMkLst>
            <pc:docMk/>
            <pc:sldMk cId="1069458853" sldId="289"/>
            <ac:spMk id="3" creationId="{04B7F40B-A0B2-74EE-9114-D5C9AD1B0F96}"/>
          </ac:spMkLst>
        </pc:spChg>
      </pc:sldChg>
      <pc:sldChg chg="modSp add mod">
        <pc:chgData name="Mary Frances Miller" userId="e509677c-a167-42de-b8fa-9a678a0563e8" providerId="ADAL" clId="{86802A2F-805A-485E-ADC2-1240E65BBFD6}" dt="2026-05-03T22:11:45.495" v="15425" actId="21"/>
        <pc:sldMkLst>
          <pc:docMk/>
          <pc:sldMk cId="2625284293" sldId="290"/>
        </pc:sldMkLst>
        <pc:spChg chg="mod">
          <ac:chgData name="Mary Frances Miller" userId="e509677c-a167-42de-b8fa-9a678a0563e8" providerId="ADAL" clId="{86802A2F-805A-485E-ADC2-1240E65BBFD6}" dt="2026-05-03T22:11:45.495" v="15425" actId="21"/>
          <ac:spMkLst>
            <pc:docMk/>
            <pc:sldMk cId="2625284293" sldId="290"/>
            <ac:spMk id="3" creationId="{9FD7AA2B-16C7-627B-F860-CE03D1DC20A5}"/>
          </ac:spMkLst>
        </pc:spChg>
      </pc:sldChg>
      <pc:sldChg chg="modSp add mod">
        <pc:chgData name="Mary Frances Miller" userId="e509677c-a167-42de-b8fa-9a678a0563e8" providerId="ADAL" clId="{86802A2F-805A-485E-ADC2-1240E65BBFD6}" dt="2026-05-03T22:14:05.822" v="15537" actId="20577"/>
        <pc:sldMkLst>
          <pc:docMk/>
          <pc:sldMk cId="3419640152" sldId="291"/>
        </pc:sldMkLst>
        <pc:spChg chg="mod">
          <ac:chgData name="Mary Frances Miller" userId="e509677c-a167-42de-b8fa-9a678a0563e8" providerId="ADAL" clId="{86802A2F-805A-485E-ADC2-1240E65BBFD6}" dt="2026-05-03T22:14:05.822" v="15537" actId="20577"/>
          <ac:spMkLst>
            <pc:docMk/>
            <pc:sldMk cId="3419640152" sldId="291"/>
            <ac:spMk id="3" creationId="{2CA19FEA-B105-AEA1-79A0-861326D562C7}"/>
          </ac:spMkLst>
        </pc:spChg>
      </pc:sldChg>
      <pc:sldChg chg="modSp add mod">
        <pc:chgData name="Mary Frances Miller" userId="e509677c-a167-42de-b8fa-9a678a0563e8" providerId="ADAL" clId="{86802A2F-805A-485E-ADC2-1240E65BBFD6}" dt="2026-05-03T22:16:59.550" v="16024" actId="20577"/>
        <pc:sldMkLst>
          <pc:docMk/>
          <pc:sldMk cId="594076945" sldId="292"/>
        </pc:sldMkLst>
        <pc:spChg chg="mod">
          <ac:chgData name="Mary Frances Miller" userId="e509677c-a167-42de-b8fa-9a678a0563e8" providerId="ADAL" clId="{86802A2F-805A-485E-ADC2-1240E65BBFD6}" dt="2026-05-03T22:16:59.550" v="16024" actId="20577"/>
          <ac:spMkLst>
            <pc:docMk/>
            <pc:sldMk cId="594076945" sldId="292"/>
            <ac:spMk id="3" creationId="{51EFB482-399B-17E7-CB8E-1F013EEBE482}"/>
          </ac:spMkLst>
        </pc:spChg>
      </pc:sldChg>
      <pc:sldChg chg="modSp add mod">
        <pc:chgData name="Mary Frances Miller" userId="e509677c-a167-42de-b8fa-9a678a0563e8" providerId="ADAL" clId="{86802A2F-805A-485E-ADC2-1240E65BBFD6}" dt="2026-05-03T22:18:06.398" v="16168" actId="20577"/>
        <pc:sldMkLst>
          <pc:docMk/>
          <pc:sldMk cId="36207198" sldId="293"/>
        </pc:sldMkLst>
        <pc:spChg chg="mod">
          <ac:chgData name="Mary Frances Miller" userId="e509677c-a167-42de-b8fa-9a678a0563e8" providerId="ADAL" clId="{86802A2F-805A-485E-ADC2-1240E65BBFD6}" dt="2026-05-03T22:18:06.398" v="16168" actId="20577"/>
          <ac:spMkLst>
            <pc:docMk/>
            <pc:sldMk cId="36207198" sldId="293"/>
            <ac:spMk id="3" creationId="{B44BCD6A-B0B1-D015-DBF9-297A96D9D1B0}"/>
          </ac:spMkLst>
        </pc:spChg>
      </pc:sldChg>
      <pc:sldChg chg="modSp add mod">
        <pc:chgData name="Mary Frances Miller" userId="e509677c-a167-42de-b8fa-9a678a0563e8" providerId="ADAL" clId="{86802A2F-805A-485E-ADC2-1240E65BBFD6}" dt="2026-05-03T22:21:28.985" v="16652" actId="20577"/>
        <pc:sldMkLst>
          <pc:docMk/>
          <pc:sldMk cId="360914501" sldId="294"/>
        </pc:sldMkLst>
        <pc:spChg chg="mod">
          <ac:chgData name="Mary Frances Miller" userId="e509677c-a167-42de-b8fa-9a678a0563e8" providerId="ADAL" clId="{86802A2F-805A-485E-ADC2-1240E65BBFD6}" dt="2026-05-03T22:19:59.100" v="16319" actId="20577"/>
          <ac:spMkLst>
            <pc:docMk/>
            <pc:sldMk cId="360914501" sldId="294"/>
            <ac:spMk id="2" creationId="{77EBDFE4-424A-CF86-DADF-4431BB1ECC54}"/>
          </ac:spMkLst>
        </pc:spChg>
        <pc:spChg chg="mod">
          <ac:chgData name="Mary Frances Miller" userId="e509677c-a167-42de-b8fa-9a678a0563e8" providerId="ADAL" clId="{86802A2F-805A-485E-ADC2-1240E65BBFD6}" dt="2026-05-03T22:21:28.985" v="16652" actId="20577"/>
          <ac:spMkLst>
            <pc:docMk/>
            <pc:sldMk cId="360914501" sldId="294"/>
            <ac:spMk id="3" creationId="{5C8AA23C-A0C9-EB97-8938-DBB9F8CE6F4C}"/>
          </ac:spMkLst>
        </pc:spChg>
      </pc:sldChg>
      <pc:sldChg chg="modSp add mod">
        <pc:chgData name="Mary Frances Miller" userId="e509677c-a167-42de-b8fa-9a678a0563e8" providerId="ADAL" clId="{86802A2F-805A-485E-ADC2-1240E65BBFD6}" dt="2026-05-03T22:36:34.323" v="16825" actId="20577"/>
        <pc:sldMkLst>
          <pc:docMk/>
          <pc:sldMk cId="1107565660" sldId="295"/>
        </pc:sldMkLst>
        <pc:spChg chg="mod">
          <ac:chgData name="Mary Frances Miller" userId="e509677c-a167-42de-b8fa-9a678a0563e8" providerId="ADAL" clId="{86802A2F-805A-485E-ADC2-1240E65BBFD6}" dt="2026-05-03T22:36:34.323" v="16825" actId="20577"/>
          <ac:spMkLst>
            <pc:docMk/>
            <pc:sldMk cId="1107565660" sldId="295"/>
            <ac:spMk id="3" creationId="{D2523328-EA50-A48C-8294-A2B8B9D75DE5}"/>
          </ac:spMkLst>
        </pc:spChg>
      </pc:sldChg>
      <pc:sldChg chg="delSp modSp add mod">
        <pc:chgData name="Mary Frances Miller" userId="e509677c-a167-42de-b8fa-9a678a0563e8" providerId="ADAL" clId="{86802A2F-805A-485E-ADC2-1240E65BBFD6}" dt="2026-05-03T22:42:48.351" v="16889" actId="207"/>
        <pc:sldMkLst>
          <pc:docMk/>
          <pc:sldMk cId="612460827" sldId="297"/>
        </pc:sldMkLst>
        <pc:spChg chg="mod">
          <ac:chgData name="Mary Frances Miller" userId="e509677c-a167-42de-b8fa-9a678a0563e8" providerId="ADAL" clId="{86802A2F-805A-485E-ADC2-1240E65BBFD6}" dt="2026-05-03T22:25:57.029" v="16736" actId="20577"/>
          <ac:spMkLst>
            <pc:docMk/>
            <pc:sldMk cId="612460827" sldId="297"/>
            <ac:spMk id="4" creationId="{B0C4B4C5-1A74-314B-A38E-F2B50E624F2C}"/>
          </ac:spMkLst>
        </pc:spChg>
        <pc:spChg chg="mod">
          <ac:chgData name="Mary Frances Miller" userId="e509677c-a167-42de-b8fa-9a678a0563e8" providerId="ADAL" clId="{86802A2F-805A-485E-ADC2-1240E65BBFD6}" dt="2026-05-03T22:42:48.351" v="16889" actId="207"/>
          <ac:spMkLst>
            <pc:docMk/>
            <pc:sldMk cId="612460827" sldId="297"/>
            <ac:spMk id="6" creationId="{DB3B6A75-E249-41EE-BD02-72C43379237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D4F16A-CCC4-4A60-883F-BD000A019544}" type="datetimeFigureOut">
              <a:rPr lang="en-US" smtClean="0"/>
              <a:t>5/7/2026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4CF3FB-B8F8-4572-B6DF-539013401089}" type="slidenum">
              <a:rPr lang="en-US" smtClean="0"/>
              <a:t>‹#›</a:t>
            </a:fld>
            <a:endParaRPr lang="en-US"/>
          </a:p>
        </p:txBody>
      </p:sp>
    </p:spTree>
    <p:extLst>
      <p:ext uri="{BB962C8B-B14F-4D97-AF65-F5344CB8AC3E}">
        <p14:creationId xmlns:p14="http://schemas.microsoft.com/office/powerpoint/2010/main" val="300725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BB69AE-ED24-634F-BA7F-0D0D80EB61B0}" type="slidenum">
              <a:rPr lang="en-US" smtClean="0"/>
              <a:t>39</a:t>
            </a:fld>
            <a:endParaRPr lang="en-US" dirty="0"/>
          </a:p>
        </p:txBody>
      </p:sp>
    </p:spTree>
    <p:extLst>
      <p:ext uri="{BB962C8B-B14F-4D97-AF65-F5344CB8AC3E}">
        <p14:creationId xmlns:p14="http://schemas.microsoft.com/office/powerpoint/2010/main" val="1042961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CA5CA-90FF-C52E-E27C-F63DF11D0D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047868-249B-5F01-8802-59B8D7C329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92E381-1854-6C5C-6682-57F1B85CC18D}"/>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D9F5F8AA-B094-323B-A74C-A68CB08C78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18D488-9F13-1F06-0012-EA26277F8D88}"/>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177079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8EF42-2D82-8599-3BA7-EFF84CEC34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AAB2CF-1F45-EE0B-42FA-5E521E63AB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9E22F1-273C-46A8-2891-A3EC4ED48E8F}"/>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87471D77-3D50-6A32-3EA6-BDEEE66440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74125D-4B32-5E38-A228-B42BB0FBEDDA}"/>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3571293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E895C5-FA15-B4C3-9937-7BB3280249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6926E2-FEE8-68B6-E366-F9D219489C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0AA100-AD0C-40C4-F51E-52829048F240}"/>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B9AADC16-E360-D031-F674-BCC10C5D5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A9B74-8AB5-E7B0-42AB-9372D2532409}"/>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2723868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ction Divider">
    <p:bg>
      <p:bgPr>
        <a:blipFill dpi="0" rotWithShape="1">
          <a:blip r:embed="rId2">
            <a:lum/>
          </a:blip>
          <a:srcRect/>
          <a:stretch>
            <a:fillRect l="-15000" r="-10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8F436-B1EA-864F-9048-7A6F80756305}"/>
              </a:ext>
            </a:extLst>
          </p:cNvPr>
          <p:cNvSpPr>
            <a:spLocks noGrp="1"/>
          </p:cNvSpPr>
          <p:nvPr>
            <p:ph type="title"/>
          </p:nvPr>
        </p:nvSpPr>
        <p:spPr>
          <a:xfrm>
            <a:off x="660071" y="1777874"/>
            <a:ext cx="4125687" cy="1340409"/>
          </a:xfrm>
        </p:spPr>
        <p:txBody>
          <a:bodyPr>
            <a:normAutofit/>
          </a:bodyPr>
          <a:lstStyle>
            <a:lvl1pPr>
              <a:defRPr sz="2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dirty="0"/>
              <a:t>Click to edit Master title style</a:t>
            </a:r>
          </a:p>
        </p:txBody>
      </p:sp>
      <p:cxnSp>
        <p:nvCxnSpPr>
          <p:cNvPr id="5" name="Straight Connector 4">
            <a:extLst>
              <a:ext uri="{FF2B5EF4-FFF2-40B4-BE49-F238E27FC236}">
                <a16:creationId xmlns:a16="http://schemas.microsoft.com/office/drawing/2014/main" id="{FA83C9D7-F5A6-BB48-A9A9-8AA04B55C2D9}"/>
              </a:ext>
            </a:extLst>
          </p:cNvPr>
          <p:cNvCxnSpPr>
            <a:cxnSpLocks/>
          </p:cNvCxnSpPr>
          <p:nvPr userDrawn="1"/>
        </p:nvCxnSpPr>
        <p:spPr>
          <a:xfrm>
            <a:off x="0" y="3429000"/>
            <a:ext cx="4785757" cy="0"/>
          </a:xfrm>
          <a:prstGeom prst="line">
            <a:avLst/>
          </a:prstGeom>
          <a:ln w="76200">
            <a:solidFill>
              <a:srgbClr val="7D9AAA"/>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3059CFFC-9C6C-F046-A09B-336CC3D90C57}"/>
              </a:ext>
            </a:extLst>
          </p:cNvPr>
          <p:cNvSpPr>
            <a:spLocks noGrp="1"/>
          </p:cNvSpPr>
          <p:nvPr>
            <p:ph type="body" sz="quarter" idx="10"/>
          </p:nvPr>
        </p:nvSpPr>
        <p:spPr>
          <a:xfrm>
            <a:off x="660400" y="3741223"/>
            <a:ext cx="4125357" cy="688269"/>
          </a:xfrm>
        </p:spPr>
        <p:txBody>
          <a:bodyPr>
            <a:normAutofit/>
          </a:bodyPr>
          <a:lstStyle>
            <a:lvl1pPr>
              <a:defRPr sz="1500" b="1" i="0">
                <a:solidFill>
                  <a:srgbClr val="7D9AAA"/>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Tree>
    <p:extLst>
      <p:ext uri="{BB962C8B-B14F-4D97-AF65-F5344CB8AC3E}">
        <p14:creationId xmlns:p14="http://schemas.microsoft.com/office/powerpoint/2010/main" val="3553633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A1C49-F119-3494-2174-EB27DBC8AE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8FE62F-C249-40F8-840C-C8FB2DDA30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8EA7B-DABD-90C1-DB51-98F429685F38}"/>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A4E9C44C-87D2-E8B0-69A9-1EA2F2126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7D1623-2500-4A86-7937-B13A77E5EDDA}"/>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169764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AC5E7-1CD1-945E-BE3A-B1E0B28545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A34D49-2FC9-543E-1580-D7647C1569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021FE2-52C8-5A31-0A58-70C5AB4CC64B}"/>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98B53138-4177-5F4D-5796-238DB10C6C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16482-5EA1-261C-CA36-C0D367229D9A}"/>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2673792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2F01-061F-CAB6-3804-8BA636EB46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3DC244-3DBB-DB1D-754F-1FEDC9798E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8E1504-B4B3-E1D2-8FB2-6B38551E9C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F592A0-DADB-DEA8-3387-D8A8B2E20FD0}"/>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6" name="Footer Placeholder 5">
            <a:extLst>
              <a:ext uri="{FF2B5EF4-FFF2-40B4-BE49-F238E27FC236}">
                <a16:creationId xmlns:a16="http://schemas.microsoft.com/office/drawing/2014/main" id="{B38D3B13-88A1-A9CC-6A48-4C378C218E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A99658-101A-82C3-D6F4-B0674510A807}"/>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2377451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0DE3D-F481-FA1E-A867-B45164B45D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46438F-6A90-8E5B-2BB6-4FB5725409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EBF71F-4109-7D14-EC6B-EAEC07F8A3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2EE167-7AA9-E18E-E619-50C305801C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51598F-7FC2-D861-0381-738A9884AD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50EE92-48F0-C6EE-6938-35422EC0EE68}"/>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8" name="Footer Placeholder 7">
            <a:extLst>
              <a:ext uri="{FF2B5EF4-FFF2-40B4-BE49-F238E27FC236}">
                <a16:creationId xmlns:a16="http://schemas.microsoft.com/office/drawing/2014/main" id="{7CFDDBFE-B27C-1091-108F-8A63396F42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66F17E-F353-35C6-570E-DB272FAD6672}"/>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426698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A3122-506D-B90B-DD54-DF67B331EE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C6997F-9FB9-98BC-782B-8FD0859ECD1F}"/>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4" name="Footer Placeholder 3">
            <a:extLst>
              <a:ext uri="{FF2B5EF4-FFF2-40B4-BE49-F238E27FC236}">
                <a16:creationId xmlns:a16="http://schemas.microsoft.com/office/drawing/2014/main" id="{A3002FAF-2158-635B-0C77-3F42799BBE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036713-B76F-DD93-40D2-198C38B3826C}"/>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235874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2BD21-CCBB-797D-AEAE-6261F4E79964}"/>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3" name="Footer Placeholder 2">
            <a:extLst>
              <a:ext uri="{FF2B5EF4-FFF2-40B4-BE49-F238E27FC236}">
                <a16:creationId xmlns:a16="http://schemas.microsoft.com/office/drawing/2014/main" id="{46016F43-7DCC-B9CB-041C-62180A24AA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070F1D-62D7-F582-8BDF-839305A5961C}"/>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1324819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9DEA0-7756-1BDF-22BF-BA92C85F4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A53914-02E2-8228-B94B-9008E12DDF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0C45D63-BF59-7B28-1E5E-B2010EE6E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2E910B-2DF8-16FF-F51A-AD0E6D963EEF}"/>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6" name="Footer Placeholder 5">
            <a:extLst>
              <a:ext uri="{FF2B5EF4-FFF2-40B4-BE49-F238E27FC236}">
                <a16:creationId xmlns:a16="http://schemas.microsoft.com/office/drawing/2014/main" id="{4BBE9C1A-7461-0DEA-1D65-587DA5791F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E1B647-C67D-ACBB-96AB-D10689140544}"/>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371521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BABC6-4937-0836-2DD7-FABE6E5430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657DA3-BF5E-78D1-2466-F21AFF5671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E36C4D-EB91-1070-3AA9-3EC40E016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821194-34CB-FC61-489B-9FFEEC233525}"/>
              </a:ext>
            </a:extLst>
          </p:cNvPr>
          <p:cNvSpPr>
            <a:spLocks noGrp="1"/>
          </p:cNvSpPr>
          <p:nvPr>
            <p:ph type="dt" sz="half" idx="10"/>
          </p:nvPr>
        </p:nvSpPr>
        <p:spPr/>
        <p:txBody>
          <a:bodyPr/>
          <a:lstStyle/>
          <a:p>
            <a:fld id="{4FA5B16D-A913-4321-BCBE-8ED1EE021A02}" type="datetimeFigureOut">
              <a:rPr lang="en-US" smtClean="0"/>
              <a:t>5/7/2026</a:t>
            </a:fld>
            <a:endParaRPr lang="en-US"/>
          </a:p>
        </p:txBody>
      </p:sp>
      <p:sp>
        <p:nvSpPr>
          <p:cNvPr id="6" name="Footer Placeholder 5">
            <a:extLst>
              <a:ext uri="{FF2B5EF4-FFF2-40B4-BE49-F238E27FC236}">
                <a16:creationId xmlns:a16="http://schemas.microsoft.com/office/drawing/2014/main" id="{6AB94895-5BD9-3151-136B-212806B675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88915-905F-6F51-059F-333CFE83227C}"/>
              </a:ext>
            </a:extLst>
          </p:cNvPr>
          <p:cNvSpPr>
            <a:spLocks noGrp="1"/>
          </p:cNvSpPr>
          <p:nvPr>
            <p:ph type="sldNum" sz="quarter" idx="12"/>
          </p:nvPr>
        </p:nvSpPr>
        <p:spPr/>
        <p:txBody>
          <a:bodyPr/>
          <a:lstStyle/>
          <a:p>
            <a:fld id="{0975F48F-E65B-4081-9283-4CAAE86BA221}" type="slidenum">
              <a:rPr lang="en-US" smtClean="0"/>
              <a:t>‹#›</a:t>
            </a:fld>
            <a:endParaRPr lang="en-US"/>
          </a:p>
        </p:txBody>
      </p:sp>
    </p:spTree>
    <p:extLst>
      <p:ext uri="{BB962C8B-B14F-4D97-AF65-F5344CB8AC3E}">
        <p14:creationId xmlns:p14="http://schemas.microsoft.com/office/powerpoint/2010/main" val="255669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530430-1264-1195-DC5F-694EF98008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6F2820-E9B6-CCE7-2712-C69239D4DF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F4B4D7-14B3-1CA5-D67D-85951A584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A5B16D-A913-4321-BCBE-8ED1EE021A02}" type="datetimeFigureOut">
              <a:rPr lang="en-US" smtClean="0"/>
              <a:t>5/7/2026</a:t>
            </a:fld>
            <a:endParaRPr lang="en-US"/>
          </a:p>
        </p:txBody>
      </p:sp>
      <p:sp>
        <p:nvSpPr>
          <p:cNvPr id="5" name="Footer Placeholder 4">
            <a:extLst>
              <a:ext uri="{FF2B5EF4-FFF2-40B4-BE49-F238E27FC236}">
                <a16:creationId xmlns:a16="http://schemas.microsoft.com/office/drawing/2014/main" id="{FEE8BFF0-DA10-C6A8-65E8-A730C8103B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4D68F7B-83EB-DF58-D03F-41AB10AE0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75F48F-E65B-4081-9283-4CAAE86BA221}" type="slidenum">
              <a:rPr lang="en-US" smtClean="0"/>
              <a:t>‹#›</a:t>
            </a:fld>
            <a:endParaRPr lang="en-US"/>
          </a:p>
        </p:txBody>
      </p:sp>
    </p:spTree>
    <p:extLst>
      <p:ext uri="{BB962C8B-B14F-4D97-AF65-F5344CB8AC3E}">
        <p14:creationId xmlns:p14="http://schemas.microsoft.com/office/powerpoint/2010/main" val="44595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maryfrances.miller@selectactuarial.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asact.org/about/professionalism/code-professional-conduc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CCADE-0988-13FC-FF08-D7C8AF2A4B8E}"/>
              </a:ext>
            </a:extLst>
          </p:cNvPr>
          <p:cNvSpPr>
            <a:spLocks noGrp="1"/>
          </p:cNvSpPr>
          <p:nvPr>
            <p:ph type="ctrTitle"/>
          </p:nvPr>
        </p:nvSpPr>
        <p:spPr/>
        <p:txBody>
          <a:bodyPr/>
          <a:lstStyle/>
          <a:p>
            <a:r>
              <a:rPr lang="en-US" dirty="0"/>
              <a:t>Global Standards in Motion</a:t>
            </a:r>
          </a:p>
        </p:txBody>
      </p:sp>
      <p:sp>
        <p:nvSpPr>
          <p:cNvPr id="3" name="Subtitle 2">
            <a:extLst>
              <a:ext uri="{FF2B5EF4-FFF2-40B4-BE49-F238E27FC236}">
                <a16:creationId xmlns:a16="http://schemas.microsoft.com/office/drawing/2014/main" id="{EE034E1D-AD09-0906-9C13-725DC115A4FF}"/>
              </a:ext>
            </a:extLst>
          </p:cNvPr>
          <p:cNvSpPr>
            <a:spLocks noGrp="1"/>
          </p:cNvSpPr>
          <p:nvPr>
            <p:ph type="subTitle" idx="1"/>
          </p:nvPr>
        </p:nvSpPr>
        <p:spPr/>
        <p:txBody>
          <a:bodyPr>
            <a:normAutofit lnSpcReduction="10000"/>
          </a:bodyPr>
          <a:lstStyle/>
          <a:p>
            <a:r>
              <a:rPr lang="en-US" dirty="0"/>
              <a:t>What’s New with ISAPs and ASOPs</a:t>
            </a:r>
          </a:p>
          <a:p>
            <a:endParaRPr lang="en-US" dirty="0"/>
          </a:p>
          <a:p>
            <a:r>
              <a:rPr lang="en-US" dirty="0"/>
              <a:t>Mary Frances Miller, FCAS, MAAA</a:t>
            </a:r>
          </a:p>
          <a:p>
            <a:r>
              <a:rPr lang="en-US" dirty="0"/>
              <a:t>Select Actuarial Services </a:t>
            </a:r>
          </a:p>
        </p:txBody>
      </p:sp>
    </p:spTree>
    <p:extLst>
      <p:ext uri="{BB962C8B-B14F-4D97-AF65-F5344CB8AC3E}">
        <p14:creationId xmlns:p14="http://schemas.microsoft.com/office/powerpoint/2010/main" val="3463716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748E7-5B08-0DDB-678A-3FB853620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C9E25-ED55-0640-C207-96EA96B547CC}"/>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55979A68-85FC-B08B-B2C4-C005106BBC16}"/>
              </a:ext>
            </a:extLst>
          </p:cNvPr>
          <p:cNvSpPr>
            <a:spLocks noGrp="1"/>
          </p:cNvSpPr>
          <p:nvPr>
            <p:ph idx="1"/>
          </p:nvPr>
        </p:nvSpPr>
        <p:spPr/>
        <p:txBody>
          <a:bodyPr/>
          <a:lstStyle/>
          <a:p>
            <a:r>
              <a:rPr lang="en-US" dirty="0"/>
              <a:t>Data Quality</a:t>
            </a:r>
          </a:p>
          <a:p>
            <a:pPr lvl="1"/>
            <a:r>
              <a:rPr lang="en-US" dirty="0"/>
              <a:t>Validation: More detail on the steps the actuary should take</a:t>
            </a:r>
          </a:p>
          <a:p>
            <a:pPr lvl="2"/>
            <a:r>
              <a:rPr lang="en-US" dirty="0"/>
              <a:t>Appropriate?, Large Enough?, Consistent?, Comparable to prior?</a:t>
            </a:r>
          </a:p>
          <a:p>
            <a:pPr lvl="2"/>
            <a:r>
              <a:rPr lang="en-US" dirty="0"/>
              <a:t>Reconcile? Reasonable against other data? </a:t>
            </a:r>
            <a:r>
              <a:rPr lang="en-US" i="1" dirty="0"/>
              <a:t>Free from inappropriate bias</a:t>
            </a:r>
            <a:r>
              <a:rPr lang="en-US" dirty="0"/>
              <a:t>?</a:t>
            </a:r>
          </a:p>
          <a:p>
            <a:pPr lvl="1"/>
            <a:r>
              <a:rPr lang="en-US" dirty="0"/>
              <a:t>Sources: Disclose the origin of the data </a:t>
            </a:r>
            <a:r>
              <a:rPr lang="en-US" i="1" dirty="0"/>
              <a:t>and the use of any synthetic data</a:t>
            </a:r>
          </a:p>
          <a:p>
            <a:pPr lvl="1"/>
            <a:r>
              <a:rPr lang="en-US" dirty="0"/>
              <a:t>Modifications: Disclose any modification </a:t>
            </a:r>
            <a:r>
              <a:rPr lang="en-US" i="1" dirty="0"/>
              <a:t>including any feature engineering</a:t>
            </a:r>
            <a:endParaRPr lang="en-US" dirty="0"/>
          </a:p>
          <a:p>
            <a:endParaRPr lang="en-US" dirty="0"/>
          </a:p>
        </p:txBody>
      </p:sp>
    </p:spTree>
    <p:extLst>
      <p:ext uri="{BB962C8B-B14F-4D97-AF65-F5344CB8AC3E}">
        <p14:creationId xmlns:p14="http://schemas.microsoft.com/office/powerpoint/2010/main" val="1799174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3D241-FE61-D45A-DC95-077BD13A3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01BA8F-2283-2064-FBB1-59426DBFAC46}"/>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CEE7C55F-8E88-5053-7E83-4995A123B822}"/>
              </a:ext>
            </a:extLst>
          </p:cNvPr>
          <p:cNvSpPr>
            <a:spLocks noGrp="1"/>
          </p:cNvSpPr>
          <p:nvPr>
            <p:ph idx="1"/>
          </p:nvPr>
        </p:nvSpPr>
        <p:spPr/>
        <p:txBody>
          <a:bodyPr/>
          <a:lstStyle/>
          <a:p>
            <a:r>
              <a:rPr lang="en-US" dirty="0"/>
              <a:t>Assumptions and Methodology</a:t>
            </a:r>
          </a:p>
          <a:p>
            <a:pPr lvl="1"/>
            <a:r>
              <a:rPr lang="en-US" dirty="0"/>
              <a:t>New version recognizes that actuary may </a:t>
            </a:r>
            <a:r>
              <a:rPr lang="en-US" i="1" dirty="0"/>
              <a:t>advise upon</a:t>
            </a:r>
            <a:r>
              <a:rPr lang="en-US" dirty="0"/>
              <a:t> selection but not make the actual selection</a:t>
            </a:r>
          </a:p>
          <a:p>
            <a:pPr lvl="1"/>
            <a:r>
              <a:rPr lang="en-US" dirty="0"/>
              <a:t>Adds consideration for risks that are material to the assignment</a:t>
            </a:r>
          </a:p>
          <a:p>
            <a:pPr lvl="1"/>
            <a:r>
              <a:rPr lang="en-US" dirty="0"/>
              <a:t>Interaction of complexity of the methodology selected and its influence on the assumptions needed (and whether the complexity is needed)</a:t>
            </a:r>
          </a:p>
          <a:p>
            <a:pPr lvl="1"/>
            <a:r>
              <a:rPr lang="en-US" dirty="0"/>
              <a:t>Apply the balance of the standard to assumptions based on information prepared by another party (don’t just say “reliance”)</a:t>
            </a:r>
          </a:p>
          <a:p>
            <a:pPr marL="457200" lvl="1" indent="0">
              <a:buNone/>
            </a:pPr>
            <a:endParaRPr lang="en-US" dirty="0"/>
          </a:p>
          <a:p>
            <a:endParaRPr lang="en-US" dirty="0"/>
          </a:p>
        </p:txBody>
      </p:sp>
    </p:spTree>
    <p:extLst>
      <p:ext uri="{BB962C8B-B14F-4D97-AF65-F5344CB8AC3E}">
        <p14:creationId xmlns:p14="http://schemas.microsoft.com/office/powerpoint/2010/main" val="3179849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74265-4548-227C-BFEF-A28C33736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4BFC8-DC26-936E-405D-038707720B55}"/>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C4FC1683-90AC-B686-0DE9-640AFCFC1427}"/>
              </a:ext>
            </a:extLst>
          </p:cNvPr>
          <p:cNvSpPr>
            <a:spLocks noGrp="1"/>
          </p:cNvSpPr>
          <p:nvPr>
            <p:ph idx="1"/>
          </p:nvPr>
        </p:nvSpPr>
        <p:spPr/>
        <p:txBody>
          <a:bodyPr/>
          <a:lstStyle/>
          <a:p>
            <a:r>
              <a:rPr lang="en-US" dirty="0"/>
              <a:t>Prescribed A&amp;M (not mandated by law) – Added </a:t>
            </a:r>
            <a:r>
              <a:rPr lang="en-US" i="1" dirty="0"/>
              <a:t>methodology</a:t>
            </a:r>
          </a:p>
          <a:p>
            <a:pPr lvl="1"/>
            <a:r>
              <a:rPr lang="en-US" dirty="0"/>
              <a:t>Disclose if significant</a:t>
            </a:r>
          </a:p>
          <a:p>
            <a:pPr lvl="1"/>
            <a:r>
              <a:rPr lang="en-US" dirty="0"/>
              <a:t>Does the actuary support the assumption?</a:t>
            </a:r>
          </a:p>
          <a:p>
            <a:r>
              <a:rPr lang="en-US" dirty="0"/>
              <a:t>A&amp;M Mandated by Law – only disclose if it limits relevance</a:t>
            </a:r>
          </a:p>
          <a:p>
            <a:pPr marL="457200" lvl="1" indent="0">
              <a:buNone/>
            </a:pPr>
            <a:endParaRPr lang="en-US" dirty="0"/>
          </a:p>
          <a:p>
            <a:endParaRPr lang="en-US" dirty="0"/>
          </a:p>
        </p:txBody>
      </p:sp>
    </p:spTree>
    <p:extLst>
      <p:ext uri="{BB962C8B-B14F-4D97-AF65-F5344CB8AC3E}">
        <p14:creationId xmlns:p14="http://schemas.microsoft.com/office/powerpoint/2010/main" val="3240503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D1723-2D60-1C52-C682-71288CB2A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01D60-9BD1-569B-19BD-EEDDCED7BE1C}"/>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F6C56A04-0EA8-82FF-2A2A-1C749B2C3FFD}"/>
              </a:ext>
            </a:extLst>
          </p:cNvPr>
          <p:cNvSpPr>
            <a:spLocks noGrp="1"/>
          </p:cNvSpPr>
          <p:nvPr>
            <p:ph idx="1"/>
          </p:nvPr>
        </p:nvSpPr>
        <p:spPr/>
        <p:txBody>
          <a:bodyPr/>
          <a:lstStyle/>
          <a:p>
            <a:r>
              <a:rPr lang="en-US" dirty="0"/>
              <a:t>Model Governance</a:t>
            </a:r>
          </a:p>
          <a:p>
            <a:pPr lvl="1"/>
            <a:r>
              <a:rPr lang="en-US" dirty="0"/>
              <a:t>Adds ensuring that stochastic models cover </a:t>
            </a:r>
          </a:p>
          <a:p>
            <a:pPr lvl="2"/>
            <a:r>
              <a:rPr lang="en-US" dirty="0"/>
              <a:t>possibility of plausible extreme values</a:t>
            </a:r>
          </a:p>
          <a:p>
            <a:pPr lvl="2"/>
            <a:r>
              <a:rPr lang="en-US" dirty="0"/>
              <a:t>possibility of simultaneous extreme values from multiple risk factors</a:t>
            </a:r>
          </a:p>
          <a:p>
            <a:pPr lvl="1"/>
            <a:r>
              <a:rPr lang="en-US" dirty="0"/>
              <a:t>More disclosure</a:t>
            </a:r>
          </a:p>
          <a:p>
            <a:pPr lvl="1"/>
            <a:r>
              <a:rPr lang="en-US" dirty="0"/>
              <a:t>Sufficient infrastructure to support the model</a:t>
            </a:r>
          </a:p>
          <a:p>
            <a:pPr lvl="1"/>
            <a:r>
              <a:rPr lang="en-US" dirty="0"/>
              <a:t>Stress tests disclosures</a:t>
            </a:r>
          </a:p>
          <a:p>
            <a:pPr lvl="1"/>
            <a:r>
              <a:rPr lang="en-US" dirty="0"/>
              <a:t>What if the actuary doesn’t have control of the model? </a:t>
            </a:r>
          </a:p>
          <a:p>
            <a:pPr lvl="2"/>
            <a:r>
              <a:rPr lang="en-US" dirty="0"/>
              <a:t>Apply the standard as much as possible and disclose limitations on ability to comply </a:t>
            </a:r>
          </a:p>
          <a:p>
            <a:pPr marL="457200" lvl="1" indent="0">
              <a:buNone/>
            </a:pPr>
            <a:endParaRPr lang="en-US" dirty="0"/>
          </a:p>
          <a:p>
            <a:endParaRPr lang="en-US" dirty="0"/>
          </a:p>
        </p:txBody>
      </p:sp>
    </p:spTree>
    <p:extLst>
      <p:ext uri="{BB962C8B-B14F-4D97-AF65-F5344CB8AC3E}">
        <p14:creationId xmlns:p14="http://schemas.microsoft.com/office/powerpoint/2010/main" val="4162671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2B075-A708-A2EE-61A5-FAB4326B1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5FE6E-A7BD-DF8D-9E7B-98CD6C6C8BFE}"/>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636D86B4-7418-E051-AA86-E20CC00E8A86}"/>
              </a:ext>
            </a:extLst>
          </p:cNvPr>
          <p:cNvSpPr>
            <a:spLocks noGrp="1"/>
          </p:cNvSpPr>
          <p:nvPr>
            <p:ph idx="1"/>
          </p:nvPr>
        </p:nvSpPr>
        <p:spPr/>
        <p:txBody>
          <a:bodyPr/>
          <a:lstStyle/>
          <a:p>
            <a:r>
              <a:rPr lang="en-US" dirty="0"/>
              <a:t>Process Management</a:t>
            </a:r>
          </a:p>
          <a:p>
            <a:pPr lvl="1"/>
            <a:r>
              <a:rPr lang="en-US" dirty="0"/>
              <a:t>Adds a requirement to ensure security of data</a:t>
            </a:r>
          </a:p>
          <a:p>
            <a:pPr marL="457200" lvl="1" indent="0">
              <a:buNone/>
            </a:pPr>
            <a:endParaRPr lang="en-US" dirty="0"/>
          </a:p>
          <a:p>
            <a:endParaRPr lang="en-US" dirty="0"/>
          </a:p>
        </p:txBody>
      </p:sp>
    </p:spTree>
    <p:extLst>
      <p:ext uri="{BB962C8B-B14F-4D97-AF65-F5344CB8AC3E}">
        <p14:creationId xmlns:p14="http://schemas.microsoft.com/office/powerpoint/2010/main" val="831706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6E660-49FF-CA8B-6B44-1B94DDD32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462D0-2A1C-6129-CCBB-347BC5630BC1}"/>
              </a:ext>
            </a:extLst>
          </p:cNvPr>
          <p:cNvSpPr>
            <a:spLocks noGrp="1"/>
          </p:cNvSpPr>
          <p:nvPr>
            <p:ph type="title"/>
          </p:nvPr>
        </p:nvSpPr>
        <p:spPr/>
        <p:txBody>
          <a:bodyPr>
            <a:normAutofit/>
          </a:bodyPr>
          <a:lstStyle/>
          <a:p>
            <a:r>
              <a:rPr lang="en-US" sz="4000" dirty="0"/>
              <a:t>(Current) Revised ASOP 20 – Discounting of P/C Claim Estimates </a:t>
            </a:r>
            <a:r>
              <a:rPr lang="en-US" sz="2000" dirty="0"/>
              <a:t>Effective 12/1/2023</a:t>
            </a:r>
            <a:endParaRPr lang="en-US" dirty="0"/>
          </a:p>
        </p:txBody>
      </p:sp>
      <p:sp>
        <p:nvSpPr>
          <p:cNvPr id="3" name="Content Placeholder 2">
            <a:extLst>
              <a:ext uri="{FF2B5EF4-FFF2-40B4-BE49-F238E27FC236}">
                <a16:creationId xmlns:a16="http://schemas.microsoft.com/office/drawing/2014/main" id="{3AA65EC9-9D88-E72F-CAA8-195BF979B2E2}"/>
              </a:ext>
            </a:extLst>
          </p:cNvPr>
          <p:cNvSpPr>
            <a:spLocks noGrp="1"/>
          </p:cNvSpPr>
          <p:nvPr>
            <p:ph idx="1"/>
          </p:nvPr>
        </p:nvSpPr>
        <p:spPr/>
        <p:txBody>
          <a:bodyPr/>
          <a:lstStyle/>
          <a:p>
            <a:r>
              <a:rPr lang="en-US" dirty="0"/>
              <a:t>Notable changes from the prior (2011):</a:t>
            </a:r>
          </a:p>
          <a:p>
            <a:pPr lvl="1"/>
            <a:r>
              <a:rPr lang="en-US" dirty="0"/>
              <a:t>Scope expanded to include future claim estimates</a:t>
            </a:r>
          </a:p>
          <a:p>
            <a:pPr lvl="1"/>
            <a:r>
              <a:rPr lang="en-US" dirty="0"/>
              <a:t>Payment pattern assumptions should be unbiased for application of a risk margin</a:t>
            </a:r>
          </a:p>
          <a:p>
            <a:pPr lvl="1"/>
            <a:r>
              <a:rPr lang="en-US" dirty="0"/>
              <a:t>Discount rate selection guidance modernized and clarified to address when the rate is provided by someone else</a:t>
            </a:r>
          </a:p>
          <a:p>
            <a:pPr lvl="1"/>
            <a:r>
              <a:rPr lang="en-US" dirty="0"/>
              <a:t>Guidance on risk margins reintroduced, revised and expanded</a:t>
            </a:r>
          </a:p>
          <a:p>
            <a:pPr lvl="1"/>
            <a:r>
              <a:rPr lang="en-US" dirty="0"/>
              <a:t>Template language on reliance, documentation, disclosures</a:t>
            </a:r>
          </a:p>
          <a:p>
            <a:pPr lvl="1"/>
            <a:endParaRPr lang="en-US" dirty="0"/>
          </a:p>
        </p:txBody>
      </p:sp>
    </p:spTree>
    <p:extLst>
      <p:ext uri="{BB962C8B-B14F-4D97-AF65-F5344CB8AC3E}">
        <p14:creationId xmlns:p14="http://schemas.microsoft.com/office/powerpoint/2010/main" val="1579079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8F4A2-826E-D157-106C-B3334FE72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0F8630-2E80-FA81-EA23-7217287AD684}"/>
              </a:ext>
            </a:extLst>
          </p:cNvPr>
          <p:cNvSpPr>
            <a:spLocks noGrp="1"/>
          </p:cNvSpPr>
          <p:nvPr>
            <p:ph type="title"/>
          </p:nvPr>
        </p:nvSpPr>
        <p:spPr/>
        <p:txBody>
          <a:bodyPr>
            <a:normAutofit/>
          </a:bodyPr>
          <a:lstStyle/>
          <a:p>
            <a:r>
              <a:rPr lang="en-US" sz="4000" dirty="0"/>
              <a:t>Revised – Revised ASOP 20 – Analysis of P/C Cash Flows, Including Discounting </a:t>
            </a:r>
            <a:r>
              <a:rPr lang="en-US" sz="2000" dirty="0">
                <a:solidFill>
                  <a:srgbClr val="FF0000"/>
                </a:solidFill>
              </a:rPr>
              <a:t>Effective 6/1/2026</a:t>
            </a:r>
            <a:endParaRPr lang="en-US" dirty="0">
              <a:solidFill>
                <a:srgbClr val="FF0000"/>
              </a:solidFill>
            </a:endParaRPr>
          </a:p>
        </p:txBody>
      </p:sp>
      <p:sp>
        <p:nvSpPr>
          <p:cNvPr id="3" name="Content Placeholder 2">
            <a:extLst>
              <a:ext uri="{FF2B5EF4-FFF2-40B4-BE49-F238E27FC236}">
                <a16:creationId xmlns:a16="http://schemas.microsoft.com/office/drawing/2014/main" id="{852A1A5D-1108-309B-1C06-950BD50785F7}"/>
              </a:ext>
            </a:extLst>
          </p:cNvPr>
          <p:cNvSpPr>
            <a:spLocks noGrp="1"/>
          </p:cNvSpPr>
          <p:nvPr>
            <p:ph idx="1"/>
          </p:nvPr>
        </p:nvSpPr>
        <p:spPr/>
        <p:txBody>
          <a:bodyPr/>
          <a:lstStyle/>
          <a:p>
            <a:r>
              <a:rPr lang="en-US" dirty="0"/>
              <a:t>New standard incorporates guidance applicable to P/C from old ASOP 7 and current ASOP 20</a:t>
            </a:r>
          </a:p>
          <a:p>
            <a:r>
              <a:rPr lang="en-US" dirty="0"/>
              <a:t>ASOP 7 (Life, Health &amp; P/C Insurer Cash Flows) had a major rewrite</a:t>
            </a:r>
          </a:p>
          <a:p>
            <a:pPr lvl="1"/>
            <a:r>
              <a:rPr lang="en-US" dirty="0"/>
              <a:t>Excludes P/C entirely from the scope</a:t>
            </a:r>
          </a:p>
          <a:p>
            <a:pPr lvl="1"/>
            <a:r>
              <a:rPr lang="en-US" dirty="0"/>
              <a:t>New version is effective 6/1/2026</a:t>
            </a:r>
          </a:p>
          <a:p>
            <a:r>
              <a:rPr lang="en-US" dirty="0"/>
              <a:t>ASOP 7 did have some useful guidance for P/C</a:t>
            </a:r>
          </a:p>
          <a:p>
            <a:r>
              <a:rPr lang="en-US" dirty="0"/>
              <a:t>Relevant guidance from ASOP 7 is now in ASOP 20</a:t>
            </a:r>
          </a:p>
        </p:txBody>
      </p:sp>
    </p:spTree>
    <p:extLst>
      <p:ext uri="{BB962C8B-B14F-4D97-AF65-F5344CB8AC3E}">
        <p14:creationId xmlns:p14="http://schemas.microsoft.com/office/powerpoint/2010/main" val="3036448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43927-26FE-ACEA-3E04-F35FCC6A39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FF4B39-063D-E96E-3915-CA0367D837EC}"/>
              </a:ext>
            </a:extLst>
          </p:cNvPr>
          <p:cNvSpPr>
            <a:spLocks noGrp="1"/>
          </p:cNvSpPr>
          <p:nvPr>
            <p:ph type="title"/>
          </p:nvPr>
        </p:nvSpPr>
        <p:spPr/>
        <p:txBody>
          <a:bodyPr>
            <a:normAutofit/>
          </a:bodyPr>
          <a:lstStyle/>
          <a:p>
            <a:r>
              <a:rPr lang="en-US" sz="4000" dirty="0"/>
              <a:t>Revised – Revised ASOP 20 – Analysis of P/C Cash Flows, Including Discounting </a:t>
            </a:r>
            <a:r>
              <a:rPr lang="en-US" sz="2000" dirty="0">
                <a:solidFill>
                  <a:srgbClr val="FF0000"/>
                </a:solidFill>
              </a:rPr>
              <a:t>Effective 6/1/2026</a:t>
            </a:r>
            <a:endParaRPr lang="en-US" dirty="0">
              <a:solidFill>
                <a:srgbClr val="FF0000"/>
              </a:solidFill>
            </a:endParaRPr>
          </a:p>
        </p:txBody>
      </p:sp>
      <p:sp>
        <p:nvSpPr>
          <p:cNvPr id="3" name="Content Placeholder 2">
            <a:extLst>
              <a:ext uri="{FF2B5EF4-FFF2-40B4-BE49-F238E27FC236}">
                <a16:creationId xmlns:a16="http://schemas.microsoft.com/office/drawing/2014/main" id="{6A96A9DB-5590-03F7-BA8A-DB212092C5C2}"/>
              </a:ext>
            </a:extLst>
          </p:cNvPr>
          <p:cNvSpPr>
            <a:spLocks noGrp="1"/>
          </p:cNvSpPr>
          <p:nvPr>
            <p:ph idx="1"/>
          </p:nvPr>
        </p:nvSpPr>
        <p:spPr/>
        <p:txBody>
          <a:bodyPr/>
          <a:lstStyle/>
          <a:p>
            <a:r>
              <a:rPr lang="en-US" dirty="0"/>
              <a:t>Notable Changes</a:t>
            </a:r>
          </a:p>
          <a:p>
            <a:pPr lvl="1"/>
            <a:r>
              <a:rPr lang="en-US" dirty="0"/>
              <a:t>Scope expanded to all cash flow analyses, both discounted and undiscounted</a:t>
            </a:r>
          </a:p>
          <a:p>
            <a:pPr lvl="1"/>
            <a:r>
              <a:rPr lang="en-US" dirty="0"/>
              <a:t>New definitions: accounting date, cash flow, cash flow analysis, discounted cash flow, investment cash flows, underwriting cash flows</a:t>
            </a:r>
          </a:p>
          <a:p>
            <a:pPr lvl="1"/>
            <a:r>
              <a:rPr lang="en-US" dirty="0"/>
              <a:t>New (moved) guidance on underwriting cash flows, investment cash flows and other cash flows</a:t>
            </a:r>
          </a:p>
          <a:p>
            <a:pPr lvl="1"/>
            <a:r>
              <a:rPr lang="en-US" dirty="0"/>
              <a:t>Added guidance on changing conditions that might impact interest rates</a:t>
            </a:r>
          </a:p>
          <a:p>
            <a:pPr lvl="1"/>
            <a:r>
              <a:rPr lang="en-US" dirty="0"/>
              <a:t>Expanded guidance on risk margins</a:t>
            </a:r>
          </a:p>
          <a:p>
            <a:pPr lvl="1"/>
            <a:r>
              <a:rPr lang="en-US" dirty="0"/>
              <a:t>Disclosures (of course)</a:t>
            </a:r>
          </a:p>
        </p:txBody>
      </p:sp>
    </p:spTree>
    <p:extLst>
      <p:ext uri="{BB962C8B-B14F-4D97-AF65-F5344CB8AC3E}">
        <p14:creationId xmlns:p14="http://schemas.microsoft.com/office/powerpoint/2010/main" val="142395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CC8CD-774E-3BDE-47F3-B347A6C8BF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7FEB8B-1D17-4724-256E-2441C2AEB5C0}"/>
              </a:ext>
            </a:extLst>
          </p:cNvPr>
          <p:cNvSpPr>
            <a:spLocks noGrp="1"/>
          </p:cNvSpPr>
          <p:nvPr>
            <p:ph type="title"/>
          </p:nvPr>
        </p:nvSpPr>
        <p:spPr/>
        <p:txBody>
          <a:bodyPr>
            <a:normAutofit/>
          </a:bodyPr>
          <a:lstStyle/>
          <a:p>
            <a:r>
              <a:rPr lang="en-US" sz="4000" dirty="0"/>
              <a:t>Revised – Revised ASOP 20 – Analysis of P/C Cash Flows, Including Discounting </a:t>
            </a:r>
            <a:r>
              <a:rPr lang="en-US" sz="2000" dirty="0">
                <a:solidFill>
                  <a:srgbClr val="FF0000"/>
                </a:solidFill>
              </a:rPr>
              <a:t>Effective 6/1/2026</a:t>
            </a:r>
            <a:endParaRPr lang="en-US" dirty="0">
              <a:solidFill>
                <a:srgbClr val="FF0000"/>
              </a:solidFill>
            </a:endParaRPr>
          </a:p>
        </p:txBody>
      </p:sp>
      <p:sp>
        <p:nvSpPr>
          <p:cNvPr id="3" name="Content Placeholder 2">
            <a:extLst>
              <a:ext uri="{FF2B5EF4-FFF2-40B4-BE49-F238E27FC236}">
                <a16:creationId xmlns:a16="http://schemas.microsoft.com/office/drawing/2014/main" id="{28E5663E-B372-6ECD-A4D5-D1062D1DD262}"/>
              </a:ext>
            </a:extLst>
          </p:cNvPr>
          <p:cNvSpPr>
            <a:spLocks noGrp="1"/>
          </p:cNvSpPr>
          <p:nvPr>
            <p:ph idx="1"/>
          </p:nvPr>
        </p:nvSpPr>
        <p:spPr/>
        <p:txBody>
          <a:bodyPr/>
          <a:lstStyle/>
          <a:p>
            <a:r>
              <a:rPr lang="en-US" dirty="0"/>
              <a:t>Section 3.3 – Cash Flow Timing and Amount</a:t>
            </a:r>
          </a:p>
          <a:p>
            <a:pPr lvl="1"/>
            <a:r>
              <a:rPr lang="en-US" dirty="0"/>
              <a:t>Unbiased assumptions</a:t>
            </a:r>
          </a:p>
          <a:p>
            <a:pPr lvl="1"/>
            <a:r>
              <a:rPr lang="en-US" dirty="0"/>
              <a:t>Consistency of estimates</a:t>
            </a:r>
          </a:p>
          <a:p>
            <a:pPr lvl="2"/>
            <a:r>
              <a:rPr lang="en-US" dirty="0"/>
              <a:t>Cash flow analysis result vs estimates derived not using a cash flow analysis</a:t>
            </a:r>
          </a:p>
          <a:p>
            <a:pPr lvl="1"/>
            <a:r>
              <a:rPr lang="en-US" dirty="0"/>
              <a:t>Consistency with expected future conditions</a:t>
            </a:r>
          </a:p>
          <a:p>
            <a:pPr lvl="1"/>
            <a:r>
              <a:rPr lang="en-US" dirty="0"/>
              <a:t>Sensitivity of assumptions when discounting</a:t>
            </a:r>
          </a:p>
          <a:p>
            <a:pPr lvl="1"/>
            <a:r>
              <a:rPr lang="en-US" dirty="0"/>
              <a:t>Underwriting cash flows (know what you’re doing and be consistent)</a:t>
            </a:r>
          </a:p>
          <a:p>
            <a:pPr lvl="1"/>
            <a:r>
              <a:rPr lang="en-US" dirty="0"/>
              <a:t>Investment cash flows (be consistent with the investment strategy (if known))</a:t>
            </a:r>
          </a:p>
          <a:p>
            <a:pPr lvl="1"/>
            <a:r>
              <a:rPr lang="en-US" dirty="0"/>
              <a:t>Consider how the entity’s practices or policies may affect other cash flows</a:t>
            </a:r>
          </a:p>
        </p:txBody>
      </p:sp>
    </p:spTree>
    <p:extLst>
      <p:ext uri="{BB962C8B-B14F-4D97-AF65-F5344CB8AC3E}">
        <p14:creationId xmlns:p14="http://schemas.microsoft.com/office/powerpoint/2010/main" val="1468735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D70B3-1672-B18D-D8BB-D8CAFB93C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1283FF-85FA-F2E3-91CF-C5987E7C3415}"/>
              </a:ext>
            </a:extLst>
          </p:cNvPr>
          <p:cNvSpPr>
            <a:spLocks noGrp="1"/>
          </p:cNvSpPr>
          <p:nvPr>
            <p:ph type="title"/>
          </p:nvPr>
        </p:nvSpPr>
        <p:spPr/>
        <p:txBody>
          <a:bodyPr>
            <a:normAutofit fontScale="90000"/>
          </a:bodyPr>
          <a:lstStyle/>
          <a:p>
            <a:r>
              <a:rPr lang="en-US" sz="3600" dirty="0"/>
              <a:t>Revised ASOP 39 – Treatment of Catastrophe or Extreme Event Losses in Future Cost Estimates for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A7BC7268-A946-9F2B-DE96-BE153E550CC5}"/>
              </a:ext>
            </a:extLst>
          </p:cNvPr>
          <p:cNvSpPr>
            <a:spLocks noGrp="1"/>
          </p:cNvSpPr>
          <p:nvPr>
            <p:ph idx="1"/>
          </p:nvPr>
        </p:nvSpPr>
        <p:spPr/>
        <p:txBody>
          <a:bodyPr/>
          <a:lstStyle/>
          <a:p>
            <a:r>
              <a:rPr lang="en-US" dirty="0"/>
              <a:t>Current standard was effective in 2000(!)</a:t>
            </a:r>
          </a:p>
          <a:p>
            <a:pPr lvl="1"/>
            <a:r>
              <a:rPr lang="en-US" dirty="0"/>
              <a:t>Treatment of Catastrophe Losses in P/C Insurance Ratemaking</a:t>
            </a:r>
          </a:p>
          <a:p>
            <a:pPr lvl="1"/>
            <a:r>
              <a:rPr lang="en-US" dirty="0"/>
              <a:t>Base assumption is the actuary is going to use historical data</a:t>
            </a:r>
          </a:p>
          <a:p>
            <a:pPr lvl="1"/>
            <a:r>
              <a:rPr lang="en-US" dirty="0"/>
              <a:t>Heavy assumption is that catastrophes are weather related</a:t>
            </a:r>
          </a:p>
          <a:p>
            <a:pPr lvl="1"/>
            <a:r>
              <a:rPr lang="en-US" dirty="0"/>
              <a:t>Preceded ASOPs 53 (future cost estimates) and 56 (modeling) and well as changes to ASOP 38 (catastrophe modeling)</a:t>
            </a:r>
          </a:p>
        </p:txBody>
      </p:sp>
    </p:spTree>
    <p:extLst>
      <p:ext uri="{BB962C8B-B14F-4D97-AF65-F5344CB8AC3E}">
        <p14:creationId xmlns:p14="http://schemas.microsoft.com/office/powerpoint/2010/main" val="379841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CD740-0045-0D6F-AB75-0ECE5C1DB215}"/>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2D767EC-4A46-DD93-28AF-2CD9E1EDB1F8}"/>
              </a:ext>
            </a:extLst>
          </p:cNvPr>
          <p:cNvSpPr>
            <a:spLocks noGrp="1"/>
          </p:cNvSpPr>
          <p:nvPr>
            <p:ph idx="1"/>
          </p:nvPr>
        </p:nvSpPr>
        <p:spPr/>
        <p:txBody>
          <a:bodyPr>
            <a:normAutofit/>
          </a:bodyPr>
          <a:lstStyle/>
          <a:p>
            <a:r>
              <a:rPr lang="en-US" sz="2400" dirty="0"/>
              <a:t>ISAPs, ASOPs and the CAS Code of Conduct</a:t>
            </a:r>
          </a:p>
          <a:p>
            <a:r>
              <a:rPr lang="en-US" sz="2400" dirty="0"/>
              <a:t>New ISAP 8 – IFRS S2 Climate-Related Disclosures</a:t>
            </a:r>
          </a:p>
          <a:p>
            <a:r>
              <a:rPr lang="en-US" sz="2400" dirty="0"/>
              <a:t>Revised ISAP 1 / Glossary – General Actuarial Practice</a:t>
            </a:r>
          </a:p>
          <a:p>
            <a:r>
              <a:rPr lang="en-US" sz="2400" dirty="0"/>
              <a:t>Revised ASOP 20 – Analysis of P/C Cash Flows, Including Discounting</a:t>
            </a:r>
          </a:p>
          <a:p>
            <a:r>
              <a:rPr lang="en-US" sz="2400" dirty="0"/>
              <a:t>Revised ASOP 39 – Catastrophe Provisions in Ratemaking</a:t>
            </a:r>
          </a:p>
          <a:p>
            <a:r>
              <a:rPr lang="en-US" sz="2400" dirty="0"/>
              <a:t>Revised ASOP 30 – Profit &amp; Contingency Provisions</a:t>
            </a:r>
          </a:p>
          <a:p>
            <a:r>
              <a:rPr lang="en-US" sz="2400" dirty="0"/>
              <a:t>New standard reliance language</a:t>
            </a:r>
          </a:p>
          <a:p>
            <a:r>
              <a:rPr lang="en-US" sz="2400" dirty="0"/>
              <a:t>Revised ASOP 41 – Actuarial Communications</a:t>
            </a:r>
          </a:p>
        </p:txBody>
      </p:sp>
    </p:spTree>
    <p:extLst>
      <p:ext uri="{BB962C8B-B14F-4D97-AF65-F5344CB8AC3E}">
        <p14:creationId xmlns:p14="http://schemas.microsoft.com/office/powerpoint/2010/main" val="2274080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F6AF-E0E7-5F47-A3C5-870EDAED06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98C660-F4D8-9FA8-7930-B883F3B3CD6D}"/>
              </a:ext>
            </a:extLst>
          </p:cNvPr>
          <p:cNvSpPr>
            <a:spLocks noGrp="1"/>
          </p:cNvSpPr>
          <p:nvPr>
            <p:ph type="title"/>
          </p:nvPr>
        </p:nvSpPr>
        <p:spPr/>
        <p:txBody>
          <a:bodyPr>
            <a:normAutofit fontScale="90000"/>
          </a:bodyPr>
          <a:lstStyle/>
          <a:p>
            <a:r>
              <a:rPr lang="en-US" sz="3600" dirty="0"/>
              <a:t>Revised ASOP 39 – Treatment of Catastrophe or Extreme Event Losses in Future Cost Estimates for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567DC657-6719-1803-A89D-3C7D22EB2AFD}"/>
              </a:ext>
            </a:extLst>
          </p:cNvPr>
          <p:cNvSpPr>
            <a:spLocks noGrp="1"/>
          </p:cNvSpPr>
          <p:nvPr>
            <p:ph idx="1"/>
          </p:nvPr>
        </p:nvSpPr>
        <p:spPr/>
        <p:txBody>
          <a:bodyPr>
            <a:normAutofit lnSpcReduction="10000"/>
          </a:bodyPr>
          <a:lstStyle/>
          <a:p>
            <a:r>
              <a:rPr lang="en-US" dirty="0"/>
              <a:t>Notable changes</a:t>
            </a:r>
          </a:p>
          <a:p>
            <a:pPr lvl="1"/>
            <a:r>
              <a:rPr lang="en-US" dirty="0"/>
              <a:t>Scope broadened to include actuarial services beyond ratemaking (e.g. for risk retention) and beyond natural catastrophes</a:t>
            </a:r>
          </a:p>
          <a:p>
            <a:pPr lvl="1"/>
            <a:r>
              <a:rPr lang="en-US" dirty="0"/>
              <a:t>Definitions</a:t>
            </a:r>
          </a:p>
          <a:p>
            <a:pPr lvl="2"/>
            <a:r>
              <a:rPr lang="en-US" dirty="0"/>
              <a:t>Catastrophe – now clearly includes extreme events – “catastrophe” is used throughout</a:t>
            </a:r>
          </a:p>
          <a:p>
            <a:pPr lvl="2"/>
            <a:r>
              <a:rPr lang="en-US" dirty="0"/>
              <a:t>Catastrophe model – </a:t>
            </a:r>
            <a:r>
              <a:rPr lang="en-US" i="1" dirty="0"/>
              <a:t>any</a:t>
            </a:r>
            <a:r>
              <a:rPr lang="en-US" dirty="0"/>
              <a:t> model of catastrophes, not just “cat models” from vendors</a:t>
            </a:r>
          </a:p>
          <a:p>
            <a:pPr lvl="2"/>
            <a:r>
              <a:rPr lang="en-US" dirty="0"/>
              <a:t>Scenario analysis – a catastrophe model may be a scenario analysis</a:t>
            </a:r>
          </a:p>
          <a:p>
            <a:pPr lvl="1"/>
            <a:r>
              <a:rPr lang="en-US" dirty="0"/>
              <a:t>Guidance expanded to include consideration of potential future changes to the risk environment</a:t>
            </a:r>
          </a:p>
          <a:p>
            <a:pPr lvl="1"/>
            <a:r>
              <a:rPr lang="en-US" dirty="0"/>
              <a:t>Tone is now that a stochastic model is going to be the default in most cases</a:t>
            </a:r>
          </a:p>
          <a:p>
            <a:pPr lvl="2"/>
            <a:r>
              <a:rPr lang="en-US" dirty="0"/>
              <a:t>Provides some guidance on when that might not be applicable</a:t>
            </a:r>
          </a:p>
        </p:txBody>
      </p:sp>
    </p:spTree>
    <p:extLst>
      <p:ext uri="{BB962C8B-B14F-4D97-AF65-F5344CB8AC3E}">
        <p14:creationId xmlns:p14="http://schemas.microsoft.com/office/powerpoint/2010/main" val="2322024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AB4B1-1B06-0E87-DBFB-CFB610290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C7EF0-A2B5-C979-1966-E15821638810}"/>
              </a:ext>
            </a:extLst>
          </p:cNvPr>
          <p:cNvSpPr>
            <a:spLocks noGrp="1"/>
          </p:cNvSpPr>
          <p:nvPr>
            <p:ph type="title"/>
          </p:nvPr>
        </p:nvSpPr>
        <p:spPr/>
        <p:txBody>
          <a:bodyPr>
            <a:normAutofit fontScale="90000"/>
          </a:bodyPr>
          <a:lstStyle/>
          <a:p>
            <a:r>
              <a:rPr lang="en-US" sz="3600" dirty="0"/>
              <a:t>Revised ASOP 30 – Profit Provisions, Contingency Provisions, and the Cost of Capital in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49CA4244-B420-042E-BB56-5F34186DC56B}"/>
              </a:ext>
            </a:extLst>
          </p:cNvPr>
          <p:cNvSpPr>
            <a:spLocks noGrp="1"/>
          </p:cNvSpPr>
          <p:nvPr>
            <p:ph idx="1"/>
          </p:nvPr>
        </p:nvSpPr>
        <p:spPr/>
        <p:txBody>
          <a:bodyPr>
            <a:normAutofit/>
          </a:bodyPr>
          <a:lstStyle/>
          <a:p>
            <a:r>
              <a:rPr lang="en-US" dirty="0"/>
              <a:t>Current Standard was effective in 1997(!)</a:t>
            </a:r>
          </a:p>
          <a:p>
            <a:pPr lvl="1"/>
            <a:r>
              <a:rPr lang="en-US" dirty="0"/>
              <a:t>Explicitly related to ratemaking</a:t>
            </a:r>
          </a:p>
          <a:p>
            <a:pPr lvl="1"/>
            <a:r>
              <a:rPr lang="en-US" dirty="0"/>
              <a:t>Very focused on application of the cost of capital to back into an underwriting profit provision in the context of regulated rates</a:t>
            </a:r>
          </a:p>
          <a:p>
            <a:pPr lvl="1"/>
            <a:r>
              <a:rPr lang="en-US" dirty="0"/>
              <a:t>Not helpful in other contexts</a:t>
            </a:r>
          </a:p>
          <a:p>
            <a:pPr lvl="2"/>
            <a:r>
              <a:rPr lang="en-US" dirty="0"/>
              <a:t>E.g. how does profit interact with risk margins?</a:t>
            </a:r>
          </a:p>
          <a:p>
            <a:pPr lvl="2"/>
            <a:r>
              <a:rPr lang="en-US" dirty="0"/>
              <a:t>What is a contingency provision and how does it differ from a profit provision?</a:t>
            </a:r>
          </a:p>
        </p:txBody>
      </p:sp>
    </p:spTree>
    <p:extLst>
      <p:ext uri="{BB962C8B-B14F-4D97-AF65-F5344CB8AC3E}">
        <p14:creationId xmlns:p14="http://schemas.microsoft.com/office/powerpoint/2010/main" val="2249610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BBC0B-C05A-4BA3-F529-D8A088C7E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C06AE-38C8-1D9B-34E8-ADF97D4332FF}"/>
              </a:ext>
            </a:extLst>
          </p:cNvPr>
          <p:cNvSpPr>
            <a:spLocks noGrp="1"/>
          </p:cNvSpPr>
          <p:nvPr>
            <p:ph type="title"/>
          </p:nvPr>
        </p:nvSpPr>
        <p:spPr/>
        <p:txBody>
          <a:bodyPr>
            <a:normAutofit fontScale="90000"/>
          </a:bodyPr>
          <a:lstStyle/>
          <a:p>
            <a:r>
              <a:rPr lang="en-US" sz="3600" dirty="0"/>
              <a:t>Revised ASOP 30 – Profit Provisions, Contingency Provisions, and the Cost of Capital in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4C2D7BBF-A536-B2A2-6FA3-0CA0375A2AE8}"/>
              </a:ext>
            </a:extLst>
          </p:cNvPr>
          <p:cNvSpPr>
            <a:spLocks noGrp="1"/>
          </p:cNvSpPr>
          <p:nvPr>
            <p:ph idx="1"/>
          </p:nvPr>
        </p:nvSpPr>
        <p:spPr/>
        <p:txBody>
          <a:bodyPr>
            <a:normAutofit/>
          </a:bodyPr>
          <a:lstStyle/>
          <a:p>
            <a:r>
              <a:rPr lang="en-US" dirty="0"/>
              <a:t>Notable changes</a:t>
            </a:r>
          </a:p>
          <a:p>
            <a:pPr lvl="1"/>
            <a:r>
              <a:rPr lang="en-US" dirty="0"/>
              <a:t>Scope expanded to developing overall profit and contingency provisions</a:t>
            </a:r>
          </a:p>
          <a:p>
            <a:pPr lvl="1"/>
            <a:r>
              <a:rPr lang="en-US" dirty="0"/>
              <a:t>Definitions</a:t>
            </a:r>
          </a:p>
          <a:p>
            <a:pPr lvl="2"/>
            <a:r>
              <a:rPr lang="en-US" dirty="0"/>
              <a:t>Contingency Provision—A provision in the future cost estimate for anticipated shortfalls related to model or parameter risk. A contingency provision is not expected to be earned as profit.</a:t>
            </a:r>
          </a:p>
          <a:p>
            <a:pPr lvl="2"/>
            <a:r>
              <a:rPr lang="en-US" dirty="0"/>
              <a:t>Process Risk Margin—A provision in the future cost estimate for process risk. A process risk margin may be implicit or explicit.</a:t>
            </a:r>
          </a:p>
          <a:p>
            <a:pPr lvl="2"/>
            <a:r>
              <a:rPr lang="en-US" dirty="0"/>
              <a:t>Profit Provision—A provision in the future cost estimate for profit. The profit provision is the difference between all cash inflows and all cash outflows in the future cost estimate of the risk transfer or risk retention. The profit provision is also equal to the underwriting profit provision, plus the provision for investment income, minus the provision for income taxes, plus any process risk margins in the future cost estimate.</a:t>
            </a:r>
          </a:p>
        </p:txBody>
      </p:sp>
    </p:spTree>
    <p:extLst>
      <p:ext uri="{BB962C8B-B14F-4D97-AF65-F5344CB8AC3E}">
        <p14:creationId xmlns:p14="http://schemas.microsoft.com/office/powerpoint/2010/main" val="3998352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6C06E-AB54-ACA6-CDAE-493BF751F2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4ADA2-70CE-FF24-0414-DD5912239412}"/>
              </a:ext>
            </a:extLst>
          </p:cNvPr>
          <p:cNvSpPr>
            <a:spLocks noGrp="1"/>
          </p:cNvSpPr>
          <p:nvPr>
            <p:ph type="title"/>
          </p:nvPr>
        </p:nvSpPr>
        <p:spPr/>
        <p:txBody>
          <a:bodyPr>
            <a:normAutofit fontScale="90000"/>
          </a:bodyPr>
          <a:lstStyle/>
          <a:p>
            <a:r>
              <a:rPr lang="en-US" sz="3600" dirty="0"/>
              <a:t>Revised ASOP 30 – Profit Provisions, Contingency Provisions, and the Cost of Capital in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03BAC350-ED40-7968-84FF-026B84360455}"/>
              </a:ext>
            </a:extLst>
          </p:cNvPr>
          <p:cNvSpPr>
            <a:spLocks noGrp="1"/>
          </p:cNvSpPr>
          <p:nvPr>
            <p:ph idx="1"/>
          </p:nvPr>
        </p:nvSpPr>
        <p:spPr/>
        <p:txBody>
          <a:bodyPr>
            <a:normAutofit/>
          </a:bodyPr>
          <a:lstStyle/>
          <a:p>
            <a:r>
              <a:rPr lang="en-US" dirty="0"/>
              <a:t>Notable changes</a:t>
            </a:r>
          </a:p>
          <a:p>
            <a:pPr lvl="1"/>
            <a:r>
              <a:rPr lang="en-US" dirty="0"/>
              <a:t>The actuary </a:t>
            </a:r>
            <a:r>
              <a:rPr lang="en-US" i="1" dirty="0"/>
              <a:t>should</a:t>
            </a:r>
            <a:r>
              <a:rPr lang="en-US" dirty="0"/>
              <a:t> include a profit provision (but it could be zero or negative)</a:t>
            </a:r>
          </a:p>
          <a:p>
            <a:pPr lvl="1"/>
            <a:r>
              <a:rPr lang="en-US" dirty="0"/>
              <a:t>Long list of things to consider</a:t>
            </a:r>
          </a:p>
          <a:p>
            <a:pPr lvl="1"/>
            <a:r>
              <a:rPr lang="en-US" dirty="0"/>
              <a:t>Future costs, not historical experience</a:t>
            </a:r>
          </a:p>
          <a:p>
            <a:pPr lvl="1"/>
            <a:r>
              <a:rPr lang="en-US" dirty="0"/>
              <a:t>If you benchmark Cost of Capital against other industries, be consistent</a:t>
            </a:r>
          </a:p>
          <a:p>
            <a:pPr lvl="1"/>
            <a:r>
              <a:rPr lang="en-US" dirty="0"/>
              <a:t>You can present it any way that’s appropriate</a:t>
            </a:r>
          </a:p>
          <a:p>
            <a:pPr lvl="2"/>
            <a:r>
              <a:rPr lang="en-US" dirty="0"/>
              <a:t>Percentage of premium</a:t>
            </a:r>
          </a:p>
          <a:p>
            <a:pPr lvl="2"/>
            <a:r>
              <a:rPr lang="en-US" dirty="0"/>
              <a:t>Percentage of capital</a:t>
            </a:r>
          </a:p>
          <a:p>
            <a:pPr lvl="2"/>
            <a:r>
              <a:rPr lang="en-US" dirty="0"/>
              <a:t>Percentage of assets</a:t>
            </a:r>
          </a:p>
          <a:p>
            <a:pPr lvl="2"/>
            <a:r>
              <a:rPr lang="en-US" dirty="0"/>
              <a:t>Etc.</a:t>
            </a:r>
          </a:p>
        </p:txBody>
      </p:sp>
    </p:spTree>
    <p:extLst>
      <p:ext uri="{BB962C8B-B14F-4D97-AF65-F5344CB8AC3E}">
        <p14:creationId xmlns:p14="http://schemas.microsoft.com/office/powerpoint/2010/main" val="989450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75AF4-822D-A484-3404-1FB793326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A8BE23-384D-E9C7-89AB-9377D59CC625}"/>
              </a:ext>
            </a:extLst>
          </p:cNvPr>
          <p:cNvSpPr>
            <a:spLocks noGrp="1"/>
          </p:cNvSpPr>
          <p:nvPr>
            <p:ph type="title"/>
          </p:nvPr>
        </p:nvSpPr>
        <p:spPr/>
        <p:txBody>
          <a:bodyPr>
            <a:normAutofit fontScale="90000"/>
          </a:bodyPr>
          <a:lstStyle/>
          <a:p>
            <a:r>
              <a:rPr lang="en-US" sz="3600" dirty="0"/>
              <a:t>Revised ASOP 30 – Profit Provisions, Contingency Provisions, and the Cost of Capital in P/C Risk Transfer and Risk Retention			</a:t>
            </a:r>
            <a:r>
              <a:rPr lang="en-US" sz="2200" dirty="0">
                <a:solidFill>
                  <a:srgbClr val="FF0000"/>
                </a:solidFill>
              </a:rPr>
              <a:t>Second Exposure Draft Comment Deadline 7/1/2026</a:t>
            </a:r>
            <a:endParaRPr lang="en-US" dirty="0">
              <a:solidFill>
                <a:srgbClr val="FF0000"/>
              </a:solidFill>
            </a:endParaRPr>
          </a:p>
        </p:txBody>
      </p:sp>
      <p:sp>
        <p:nvSpPr>
          <p:cNvPr id="3" name="Content Placeholder 2">
            <a:extLst>
              <a:ext uri="{FF2B5EF4-FFF2-40B4-BE49-F238E27FC236}">
                <a16:creationId xmlns:a16="http://schemas.microsoft.com/office/drawing/2014/main" id="{D9A32D3D-8731-DFF2-89A2-77F8F0ADACED}"/>
              </a:ext>
            </a:extLst>
          </p:cNvPr>
          <p:cNvSpPr>
            <a:spLocks noGrp="1"/>
          </p:cNvSpPr>
          <p:nvPr>
            <p:ph idx="1"/>
          </p:nvPr>
        </p:nvSpPr>
        <p:spPr/>
        <p:txBody>
          <a:bodyPr>
            <a:normAutofit/>
          </a:bodyPr>
          <a:lstStyle/>
          <a:p>
            <a:r>
              <a:rPr lang="en-US" dirty="0"/>
              <a:t>Notable changes</a:t>
            </a:r>
          </a:p>
          <a:p>
            <a:pPr lvl="1"/>
            <a:r>
              <a:rPr lang="en-US" dirty="0"/>
              <a:t>Identify all the sources of profit and ensure the total is appropriate</a:t>
            </a:r>
          </a:p>
          <a:p>
            <a:pPr lvl="2"/>
            <a:r>
              <a:rPr lang="en-US" dirty="0"/>
              <a:t>Process risk margins</a:t>
            </a:r>
          </a:p>
          <a:p>
            <a:pPr lvl="2"/>
            <a:r>
              <a:rPr lang="en-US" dirty="0"/>
              <a:t>Underwriting profit provision</a:t>
            </a:r>
          </a:p>
          <a:p>
            <a:pPr lvl="2"/>
            <a:r>
              <a:rPr lang="en-US" dirty="0"/>
              <a:t>Investment income</a:t>
            </a:r>
          </a:p>
          <a:p>
            <a:pPr lvl="2"/>
            <a:r>
              <a:rPr lang="en-US" dirty="0"/>
              <a:t>Income taxes</a:t>
            </a:r>
          </a:p>
          <a:p>
            <a:pPr lvl="1"/>
            <a:r>
              <a:rPr lang="en-US" dirty="0"/>
              <a:t>Contingency provision</a:t>
            </a:r>
          </a:p>
          <a:p>
            <a:pPr lvl="2"/>
            <a:r>
              <a:rPr lang="en-US" dirty="0"/>
              <a:t>The actuary </a:t>
            </a:r>
            <a:r>
              <a:rPr lang="en-US" i="1" dirty="0"/>
              <a:t>should</a:t>
            </a:r>
            <a:r>
              <a:rPr lang="en-US" dirty="0"/>
              <a:t> include a contingency provision is model or parameter risk is not provided for in other components of the future cost estimate (</a:t>
            </a:r>
            <a:r>
              <a:rPr lang="en-US" i="1" dirty="0"/>
              <a:t>and if it’s material – goes without saying)</a:t>
            </a:r>
            <a:endParaRPr lang="en-US" dirty="0"/>
          </a:p>
          <a:p>
            <a:pPr lvl="2"/>
            <a:r>
              <a:rPr lang="en-US" i="1" dirty="0"/>
              <a:t>Not </a:t>
            </a:r>
            <a:r>
              <a:rPr lang="en-US" dirty="0"/>
              <a:t>part of the profit margin</a:t>
            </a:r>
            <a:endParaRPr lang="en-US" i="1" dirty="0"/>
          </a:p>
        </p:txBody>
      </p:sp>
    </p:spTree>
    <p:extLst>
      <p:ext uri="{BB962C8B-B14F-4D97-AF65-F5344CB8AC3E}">
        <p14:creationId xmlns:p14="http://schemas.microsoft.com/office/powerpoint/2010/main" val="2355237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F6DB9-9346-CE00-DADF-D85F0ACF66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9C9EA-F65E-FDD3-BB33-C4AA2D7F05A0}"/>
              </a:ext>
            </a:extLst>
          </p:cNvPr>
          <p:cNvSpPr>
            <a:spLocks noGrp="1"/>
          </p:cNvSpPr>
          <p:nvPr>
            <p:ph type="title"/>
          </p:nvPr>
        </p:nvSpPr>
        <p:spPr/>
        <p:txBody>
          <a:bodyPr>
            <a:normAutofit/>
          </a:bodyPr>
          <a:lstStyle/>
          <a:p>
            <a:r>
              <a:rPr lang="en-US" sz="3600" dirty="0"/>
              <a:t>Standard	Template Language - Reliance</a:t>
            </a:r>
            <a:endParaRPr lang="en-US" dirty="0">
              <a:solidFill>
                <a:srgbClr val="FF0000"/>
              </a:solidFill>
            </a:endParaRPr>
          </a:p>
        </p:txBody>
      </p:sp>
      <p:sp>
        <p:nvSpPr>
          <p:cNvPr id="3" name="Content Placeholder 2">
            <a:extLst>
              <a:ext uri="{FF2B5EF4-FFF2-40B4-BE49-F238E27FC236}">
                <a16:creationId xmlns:a16="http://schemas.microsoft.com/office/drawing/2014/main" id="{D899FC9F-933F-9524-AC3D-2C02E6113872}"/>
              </a:ext>
            </a:extLst>
          </p:cNvPr>
          <p:cNvSpPr>
            <a:spLocks noGrp="1"/>
          </p:cNvSpPr>
          <p:nvPr>
            <p:ph idx="1"/>
          </p:nvPr>
        </p:nvSpPr>
        <p:spPr/>
        <p:txBody>
          <a:bodyPr>
            <a:normAutofit/>
          </a:bodyPr>
          <a:lstStyle/>
          <a:p>
            <a:r>
              <a:rPr lang="en-US" dirty="0"/>
              <a:t>The ASB has standardized language that appears in all (new or revised) standards unless there is a compelling reason not to</a:t>
            </a:r>
          </a:p>
          <a:p>
            <a:r>
              <a:rPr lang="en-US" dirty="0"/>
              <a:t>For example, every standard requires documentation </a:t>
            </a:r>
          </a:p>
          <a:p>
            <a:r>
              <a:rPr lang="en-US" dirty="0"/>
              <a:t>Language regarding reliance on others has had a lot of variation</a:t>
            </a:r>
          </a:p>
          <a:p>
            <a:r>
              <a:rPr lang="en-US" dirty="0"/>
              <a:t>Becoming standardized (or close to standard)</a:t>
            </a:r>
          </a:p>
        </p:txBody>
      </p:sp>
    </p:spTree>
    <p:extLst>
      <p:ext uri="{BB962C8B-B14F-4D97-AF65-F5344CB8AC3E}">
        <p14:creationId xmlns:p14="http://schemas.microsoft.com/office/powerpoint/2010/main" val="933386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B7527-3321-4572-B745-3E23FF563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675B7-B277-FFD8-EC34-C75A70986AC8}"/>
              </a:ext>
            </a:extLst>
          </p:cNvPr>
          <p:cNvSpPr>
            <a:spLocks noGrp="1"/>
          </p:cNvSpPr>
          <p:nvPr>
            <p:ph type="title"/>
          </p:nvPr>
        </p:nvSpPr>
        <p:spPr/>
        <p:txBody>
          <a:bodyPr>
            <a:normAutofit/>
          </a:bodyPr>
          <a:lstStyle/>
          <a:p>
            <a:r>
              <a:rPr lang="en-US" sz="3600" dirty="0"/>
              <a:t>Latest Reliance Language</a:t>
            </a:r>
            <a:endParaRPr lang="en-US" dirty="0">
              <a:solidFill>
                <a:srgbClr val="FF0000"/>
              </a:solidFill>
            </a:endParaRPr>
          </a:p>
        </p:txBody>
      </p:sp>
      <p:sp>
        <p:nvSpPr>
          <p:cNvPr id="3" name="Content Placeholder 2">
            <a:extLst>
              <a:ext uri="{FF2B5EF4-FFF2-40B4-BE49-F238E27FC236}">
                <a16:creationId xmlns:a16="http://schemas.microsoft.com/office/drawing/2014/main" id="{B6CBAD44-E73F-320C-5925-525DF34F68ED}"/>
              </a:ext>
            </a:extLst>
          </p:cNvPr>
          <p:cNvSpPr>
            <a:spLocks noGrp="1"/>
          </p:cNvSpPr>
          <p:nvPr>
            <p:ph idx="1"/>
          </p:nvPr>
        </p:nvSpPr>
        <p:spPr/>
        <p:txBody>
          <a:bodyPr>
            <a:normAutofit/>
          </a:bodyPr>
          <a:lstStyle/>
          <a:p>
            <a:pPr marL="0" indent="0">
              <a:buNone/>
            </a:pPr>
            <a:r>
              <a:rPr lang="en-US" dirty="0"/>
              <a:t>Reliance on Another Party—When relying on another party and thereby disclaiming responsibility for</a:t>
            </a:r>
          </a:p>
          <a:p>
            <a:pPr marL="457200" lvl="1" indent="0">
              <a:buNone/>
            </a:pPr>
            <a:r>
              <a:rPr lang="en-US" dirty="0"/>
              <a:t>a. data and other information relevant to the use of data, the actuary should refer to ASOP No. 23, Data Quality.</a:t>
            </a:r>
          </a:p>
          <a:p>
            <a:pPr marL="457200" lvl="1" indent="0">
              <a:buNone/>
            </a:pPr>
            <a:r>
              <a:rPr lang="en-US" dirty="0"/>
              <a:t>b. a model, the actuary should refer to ASOP No. 56, Modeling.</a:t>
            </a:r>
          </a:p>
          <a:p>
            <a:pPr marL="457200" lvl="1" indent="0">
              <a:buNone/>
            </a:pPr>
            <a:r>
              <a:rPr lang="en-US" dirty="0"/>
              <a:t>c. assumptions and methods prescribed by another party, the actuary should review the assumption or method for reasonableness and consistency with other assumptions and methods to the extent practicable and appropriate within the scope of the actuary’s assignment.</a:t>
            </a:r>
          </a:p>
        </p:txBody>
      </p:sp>
    </p:spTree>
    <p:extLst>
      <p:ext uri="{BB962C8B-B14F-4D97-AF65-F5344CB8AC3E}">
        <p14:creationId xmlns:p14="http://schemas.microsoft.com/office/powerpoint/2010/main" val="3846846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1AF5E-4463-236D-5A8D-90F9AA21AF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869C3-988E-5279-BF0B-573A9ACDFEA5}"/>
              </a:ext>
            </a:extLst>
          </p:cNvPr>
          <p:cNvSpPr>
            <a:spLocks noGrp="1"/>
          </p:cNvSpPr>
          <p:nvPr>
            <p:ph type="title"/>
          </p:nvPr>
        </p:nvSpPr>
        <p:spPr/>
        <p:txBody>
          <a:bodyPr>
            <a:normAutofit/>
          </a:bodyPr>
          <a:lstStyle/>
          <a:p>
            <a:r>
              <a:rPr lang="en-US" sz="3600" dirty="0"/>
              <a:t>Latest Reliance Language</a:t>
            </a:r>
            <a:endParaRPr lang="en-US" dirty="0">
              <a:solidFill>
                <a:srgbClr val="FF0000"/>
              </a:solidFill>
            </a:endParaRPr>
          </a:p>
        </p:txBody>
      </p:sp>
      <p:sp>
        <p:nvSpPr>
          <p:cNvPr id="3" name="Content Placeholder 2">
            <a:extLst>
              <a:ext uri="{FF2B5EF4-FFF2-40B4-BE49-F238E27FC236}">
                <a16:creationId xmlns:a16="http://schemas.microsoft.com/office/drawing/2014/main" id="{C750B2BD-A19C-9315-42FC-4F11EEEBAE60}"/>
              </a:ext>
            </a:extLst>
          </p:cNvPr>
          <p:cNvSpPr>
            <a:spLocks noGrp="1"/>
          </p:cNvSpPr>
          <p:nvPr>
            <p:ph idx="1"/>
          </p:nvPr>
        </p:nvSpPr>
        <p:spPr/>
        <p:txBody>
          <a:bodyPr>
            <a:normAutofit/>
          </a:bodyPr>
          <a:lstStyle/>
          <a:p>
            <a:pPr marL="457200" lvl="1" indent="0">
              <a:buNone/>
            </a:pPr>
            <a:r>
              <a:rPr lang="en-US" dirty="0"/>
              <a:t>d. any other item not addressed above (including assumptions or methods provided, but not prescribed, by another party), the actuary should review the item for reasonableness and consistency to the extent practicable and appropriate within the scope of the actuary’s assignment. In addition, the actuary should be reasonably satisfied that the reliance is appropriate, taking into account the following, as applicable:</a:t>
            </a:r>
          </a:p>
          <a:p>
            <a:pPr marL="914400" lvl="2" indent="0">
              <a:buNone/>
            </a:pPr>
            <a:r>
              <a:rPr lang="en-US" dirty="0"/>
              <a:t>1. when the other party is an actuary, whether the actuary knows that the other party is appropriately qualified and has followed applicable ASOPs;</a:t>
            </a:r>
          </a:p>
          <a:p>
            <a:pPr marL="914400" lvl="2" indent="0">
              <a:buNone/>
            </a:pPr>
            <a:r>
              <a:rPr lang="en-US" dirty="0"/>
              <a:t>2. whether the actuary knows that the other party has expertise in the applicable field;</a:t>
            </a:r>
          </a:p>
          <a:p>
            <a:pPr marL="914400" lvl="2" indent="0">
              <a:buNone/>
            </a:pPr>
            <a:r>
              <a:rPr lang="en-US" dirty="0"/>
              <a:t>3. whether the actuary knows the other party’s stated purpose for the item and the extent to which it is consistent with the actuary’s intended purpose; and</a:t>
            </a:r>
          </a:p>
          <a:p>
            <a:pPr marL="914400" lvl="2" indent="0">
              <a:buNone/>
            </a:pPr>
            <a:r>
              <a:rPr lang="en-US" dirty="0"/>
              <a:t>4. whether the actuary knows of differences of opinion within the other party’s field of expertise that are material to the actuary’s use of the item.</a:t>
            </a:r>
          </a:p>
        </p:txBody>
      </p:sp>
    </p:spTree>
    <p:extLst>
      <p:ext uri="{BB962C8B-B14F-4D97-AF65-F5344CB8AC3E}">
        <p14:creationId xmlns:p14="http://schemas.microsoft.com/office/powerpoint/2010/main" val="1293796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202B6-D1FE-8068-C844-4E40E72C53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8B024-DED5-8DF0-6366-5D7187EBF8E9}"/>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0C03819A-A282-7C53-F364-CA486E97990D}"/>
              </a:ext>
            </a:extLst>
          </p:cNvPr>
          <p:cNvSpPr>
            <a:spLocks noGrp="1"/>
          </p:cNvSpPr>
          <p:nvPr>
            <p:ph idx="1"/>
          </p:nvPr>
        </p:nvSpPr>
        <p:spPr/>
        <p:txBody>
          <a:bodyPr>
            <a:normAutofit/>
          </a:bodyPr>
          <a:lstStyle/>
          <a:p>
            <a:r>
              <a:rPr lang="en-US" dirty="0"/>
              <a:t>Current Standard was effective in 2002</a:t>
            </a:r>
          </a:p>
          <a:p>
            <a:r>
              <a:rPr lang="en-US" dirty="0"/>
              <a:t>Note that ASOP 41 </a:t>
            </a:r>
            <a:r>
              <a:rPr lang="en-US" i="1" dirty="0"/>
              <a:t>always </a:t>
            </a:r>
            <a:r>
              <a:rPr lang="en-US" dirty="0"/>
              <a:t>applies (as does #23)</a:t>
            </a:r>
          </a:p>
          <a:p>
            <a:r>
              <a:rPr lang="en-US" dirty="0"/>
              <a:t>Notable changes</a:t>
            </a:r>
          </a:p>
          <a:p>
            <a:pPr lvl="1"/>
            <a:r>
              <a:rPr lang="en-US" dirty="0"/>
              <a:t>Definitions improved to better specify differences between actuarial communications and actuarial reports</a:t>
            </a:r>
          </a:p>
          <a:p>
            <a:pPr lvl="1"/>
            <a:r>
              <a:rPr lang="en-US" dirty="0"/>
              <a:t>New definitions for information date, prescribed assumption or method set by law, statement of actuarial opinion and subsequent events</a:t>
            </a:r>
          </a:p>
          <a:p>
            <a:pPr lvl="1"/>
            <a:r>
              <a:rPr lang="en-US" dirty="0"/>
              <a:t>Regrouped to make clear what’s required in all actuarial communications and what’s required in an actuarial report</a:t>
            </a:r>
          </a:p>
        </p:txBody>
      </p:sp>
    </p:spTree>
    <p:extLst>
      <p:ext uri="{BB962C8B-B14F-4D97-AF65-F5344CB8AC3E}">
        <p14:creationId xmlns:p14="http://schemas.microsoft.com/office/powerpoint/2010/main" val="3678212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D10E2-1CA0-BCAF-4EA3-8EC8501FA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549C6-4A2B-310A-098C-4D92E0FB7626}"/>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E6D09FDC-3340-3761-22C6-51CDD411C984}"/>
              </a:ext>
            </a:extLst>
          </p:cNvPr>
          <p:cNvSpPr>
            <a:spLocks noGrp="1"/>
          </p:cNvSpPr>
          <p:nvPr>
            <p:ph idx="1"/>
          </p:nvPr>
        </p:nvSpPr>
        <p:spPr/>
        <p:txBody>
          <a:bodyPr>
            <a:normAutofit lnSpcReduction="10000"/>
          </a:bodyPr>
          <a:lstStyle/>
          <a:p>
            <a:pPr marL="0" indent="0">
              <a:buNone/>
            </a:pPr>
            <a:r>
              <a:rPr lang="en-US" sz="2000" dirty="0"/>
              <a:t>2.1 Actuarial Communication—A written, electronic, or oral communication issued by an actuary with respect to </a:t>
            </a:r>
            <a:r>
              <a:rPr lang="en-US" sz="2000" b="1" dirty="0"/>
              <a:t>actuarial services</a:t>
            </a:r>
            <a:r>
              <a:rPr lang="en-US" sz="2000" dirty="0"/>
              <a:t>. An electronic communication is a written or oral communication issued by means of a computer or other electronic device.</a:t>
            </a:r>
          </a:p>
          <a:p>
            <a:pPr marL="0" indent="0">
              <a:buNone/>
            </a:pPr>
            <a:r>
              <a:rPr lang="en-US" sz="2000" dirty="0"/>
              <a:t>2.2 Actuarial Report—An </a:t>
            </a:r>
            <a:r>
              <a:rPr lang="en-US" sz="2000" b="1" dirty="0"/>
              <a:t>actuarial communication </a:t>
            </a:r>
            <a:r>
              <a:rPr lang="en-US" sz="2000" dirty="0"/>
              <a:t>that the actuary issues in written or other recorded form to support </a:t>
            </a:r>
            <a:r>
              <a:rPr lang="en-US" sz="2000" b="1" dirty="0"/>
              <a:t>a statement of actuarial opinion</a:t>
            </a:r>
            <a:r>
              <a:rPr lang="en-US" sz="2000" dirty="0"/>
              <a:t>.</a:t>
            </a:r>
          </a:p>
          <a:p>
            <a:pPr marL="0" indent="0">
              <a:buNone/>
            </a:pPr>
            <a:r>
              <a:rPr lang="en-US" sz="2000" dirty="0"/>
              <a:t>2.3 Actuarial Services—Professional services provided to a </a:t>
            </a:r>
            <a:r>
              <a:rPr lang="en-US" sz="2000" b="1" dirty="0"/>
              <a:t>principal </a:t>
            </a:r>
            <a:r>
              <a:rPr lang="en-US" sz="2000" dirty="0"/>
              <a:t>by an individual acting in the capacity of an actuary. Such services include the rendering of advice, recommendations, findings, or opinions based upon actuarial considerations.</a:t>
            </a:r>
          </a:p>
          <a:p>
            <a:pPr marL="0" indent="0">
              <a:buNone/>
            </a:pPr>
            <a:r>
              <a:rPr lang="en-US" sz="2000" dirty="0"/>
              <a:t>2.4 Intended User—Any person or entity who the actuary identifies as able to rely on an </a:t>
            </a:r>
            <a:r>
              <a:rPr lang="en-US" sz="2000" b="1" dirty="0"/>
              <a:t>actuarial communication</a:t>
            </a:r>
            <a:r>
              <a:rPr lang="en-US" sz="2000" dirty="0"/>
              <a:t>. Intended users may be internal or external to the actuary’s </a:t>
            </a:r>
            <a:r>
              <a:rPr lang="en-US" sz="2000" b="1" dirty="0"/>
              <a:t>principal</a:t>
            </a:r>
            <a:r>
              <a:rPr lang="en-US" sz="2000" dirty="0"/>
              <a:t>.</a:t>
            </a:r>
          </a:p>
          <a:p>
            <a:pPr marL="0" indent="0">
              <a:buNone/>
            </a:pPr>
            <a:r>
              <a:rPr lang="en-US" sz="2000" dirty="0"/>
              <a:t>2.8 Statements of Actuarial Opinion—Advice, recommendations, findings, or opinions expressed by an actuary in the course of performing </a:t>
            </a:r>
            <a:r>
              <a:rPr lang="en-US" sz="2000" b="1" dirty="0"/>
              <a:t>actuarial services </a:t>
            </a:r>
            <a:r>
              <a:rPr lang="en-US" sz="2000" dirty="0"/>
              <a:t>and intended by the actuary to be relied upon by the </a:t>
            </a:r>
            <a:r>
              <a:rPr lang="en-US" sz="2000" b="1" dirty="0"/>
              <a:t>intended user</a:t>
            </a:r>
            <a:r>
              <a:rPr lang="en-US" sz="2000" dirty="0"/>
              <a:t>.</a:t>
            </a:r>
          </a:p>
        </p:txBody>
      </p:sp>
    </p:spTree>
    <p:extLst>
      <p:ext uri="{BB962C8B-B14F-4D97-AF65-F5344CB8AC3E}">
        <p14:creationId xmlns:p14="http://schemas.microsoft.com/office/powerpoint/2010/main" val="3117122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72832-1B3B-0EFF-1797-97E082F49A46}"/>
              </a:ext>
            </a:extLst>
          </p:cNvPr>
          <p:cNvSpPr>
            <a:spLocks noGrp="1"/>
          </p:cNvSpPr>
          <p:nvPr>
            <p:ph type="title"/>
          </p:nvPr>
        </p:nvSpPr>
        <p:spPr/>
        <p:txBody>
          <a:bodyPr/>
          <a:lstStyle/>
          <a:p>
            <a:r>
              <a:rPr lang="en-US" dirty="0"/>
              <a:t>A little about me and a disclaimer</a:t>
            </a:r>
          </a:p>
        </p:txBody>
      </p:sp>
      <p:sp>
        <p:nvSpPr>
          <p:cNvPr id="3" name="Content Placeholder 2">
            <a:extLst>
              <a:ext uri="{FF2B5EF4-FFF2-40B4-BE49-F238E27FC236}">
                <a16:creationId xmlns:a16="http://schemas.microsoft.com/office/drawing/2014/main" id="{B00FF446-BBCE-07F2-5998-21E2B124E1C9}"/>
              </a:ext>
            </a:extLst>
          </p:cNvPr>
          <p:cNvSpPr>
            <a:spLocks noGrp="1"/>
          </p:cNvSpPr>
          <p:nvPr>
            <p:ph idx="1"/>
          </p:nvPr>
        </p:nvSpPr>
        <p:spPr/>
        <p:txBody>
          <a:bodyPr>
            <a:normAutofit lnSpcReduction="10000"/>
          </a:bodyPr>
          <a:lstStyle/>
          <a:p>
            <a:r>
              <a:rPr lang="en-US" dirty="0"/>
              <a:t>Senior Consulting Actuary at Select Actuarial Services</a:t>
            </a:r>
          </a:p>
          <a:p>
            <a:r>
              <a:rPr lang="en-US" dirty="0"/>
              <a:t>Past President of both the CAS and the Academy</a:t>
            </a:r>
          </a:p>
          <a:p>
            <a:r>
              <a:rPr lang="en-US" dirty="0"/>
              <a:t>Currently on the IAA Actuarial Standards Committee</a:t>
            </a:r>
          </a:p>
          <a:p>
            <a:r>
              <a:rPr lang="en-US" dirty="0"/>
              <a:t>Currently on the Actuarial Standards Board</a:t>
            </a:r>
          </a:p>
          <a:p>
            <a:endParaRPr lang="en-US" dirty="0"/>
          </a:p>
          <a:p>
            <a:endParaRPr lang="en-US" dirty="0"/>
          </a:p>
          <a:p>
            <a:r>
              <a:rPr lang="en-US" dirty="0"/>
              <a:t>Disclaimer: This presentation represents my own views and opinions and </a:t>
            </a:r>
            <a:r>
              <a:rPr lang="en-US" i="1" dirty="0"/>
              <a:t>not</a:t>
            </a:r>
            <a:r>
              <a:rPr lang="en-US" dirty="0"/>
              <a:t> the official positions of the IAA, the Actuarial Standards Committee, the Academy or the Actuarial Standards Board</a:t>
            </a:r>
          </a:p>
        </p:txBody>
      </p:sp>
    </p:spTree>
    <p:extLst>
      <p:ext uri="{BB962C8B-B14F-4D97-AF65-F5344CB8AC3E}">
        <p14:creationId xmlns:p14="http://schemas.microsoft.com/office/powerpoint/2010/main" val="11467887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A05AA-A8AF-B9DA-D019-B11427D21D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C43C1-5A6F-3F29-196F-AC29089C0B43}"/>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D0128A59-0022-BDF4-DEE5-2E2321A64A59}"/>
              </a:ext>
            </a:extLst>
          </p:cNvPr>
          <p:cNvSpPr>
            <a:spLocks noGrp="1"/>
          </p:cNvSpPr>
          <p:nvPr>
            <p:ph idx="1"/>
          </p:nvPr>
        </p:nvSpPr>
        <p:spPr/>
        <p:txBody>
          <a:bodyPr>
            <a:normAutofit/>
          </a:bodyPr>
          <a:lstStyle/>
          <a:p>
            <a:r>
              <a:rPr lang="en-US" dirty="0"/>
              <a:t>Notable changes (or clarifications) – the actuary should</a:t>
            </a:r>
          </a:p>
          <a:p>
            <a:pPr lvl="1"/>
            <a:r>
              <a:rPr lang="en-US" dirty="0"/>
              <a:t>Consider following up an oral communication in writing</a:t>
            </a:r>
          </a:p>
          <a:p>
            <a:pPr lvl="1"/>
            <a:r>
              <a:rPr lang="en-US" dirty="0"/>
              <a:t>Include information regarding possible uncertainty or risk</a:t>
            </a:r>
          </a:p>
          <a:p>
            <a:pPr lvl="1"/>
            <a:r>
              <a:rPr lang="en-US" dirty="0"/>
              <a:t>Issue an actuarial report (or confirm one has been or will be issued) if the communication includes a statement of actuarial opinion</a:t>
            </a:r>
          </a:p>
          <a:p>
            <a:pPr lvl="1"/>
            <a:r>
              <a:rPr lang="en-US" dirty="0"/>
              <a:t>Be cognizant of the risk of misuse – for example, the actuary may include language limiting distribution</a:t>
            </a:r>
          </a:p>
          <a:p>
            <a:pPr marL="457200" lvl="1" indent="0">
              <a:buNone/>
            </a:pPr>
            <a:endParaRPr lang="en-US" dirty="0"/>
          </a:p>
          <a:p>
            <a:pPr lvl="1"/>
            <a:endParaRPr lang="en-US" dirty="0"/>
          </a:p>
        </p:txBody>
      </p:sp>
    </p:spTree>
    <p:extLst>
      <p:ext uri="{BB962C8B-B14F-4D97-AF65-F5344CB8AC3E}">
        <p14:creationId xmlns:p14="http://schemas.microsoft.com/office/powerpoint/2010/main" val="3338099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E68E5-6496-246C-2630-CDD9FCC465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C594B-91A5-58B5-C8B5-EB06ABD08F65}"/>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2A185462-5361-D9CC-3CD5-FAB712B606B1}"/>
              </a:ext>
            </a:extLst>
          </p:cNvPr>
          <p:cNvSpPr>
            <a:spLocks noGrp="1"/>
          </p:cNvSpPr>
          <p:nvPr>
            <p:ph idx="1"/>
          </p:nvPr>
        </p:nvSpPr>
        <p:spPr/>
        <p:txBody>
          <a:bodyPr>
            <a:normAutofit/>
          </a:bodyPr>
          <a:lstStyle/>
          <a:p>
            <a:r>
              <a:rPr lang="en-US" dirty="0"/>
              <a:t>Include in </a:t>
            </a:r>
            <a:r>
              <a:rPr lang="en-US" i="1" dirty="0"/>
              <a:t>all </a:t>
            </a:r>
            <a:r>
              <a:rPr lang="en-US" dirty="0"/>
              <a:t>actuarial communications</a:t>
            </a:r>
          </a:p>
          <a:p>
            <a:pPr lvl="1"/>
            <a:r>
              <a:rPr lang="en-US" dirty="0"/>
              <a:t>Intended users (and principals)</a:t>
            </a:r>
          </a:p>
          <a:p>
            <a:pPr lvl="1"/>
            <a:r>
              <a:rPr lang="en-US" dirty="0"/>
              <a:t>Responsible actuary</a:t>
            </a:r>
          </a:p>
          <a:p>
            <a:pPr lvl="1"/>
            <a:r>
              <a:rPr lang="en-US" dirty="0"/>
              <a:t>Limitations or constraints</a:t>
            </a:r>
          </a:p>
          <a:p>
            <a:pPr lvl="1"/>
            <a:r>
              <a:rPr lang="en-US" dirty="0"/>
              <a:t>Uncertainty or risk</a:t>
            </a:r>
          </a:p>
        </p:txBody>
      </p:sp>
    </p:spTree>
    <p:extLst>
      <p:ext uri="{BB962C8B-B14F-4D97-AF65-F5344CB8AC3E}">
        <p14:creationId xmlns:p14="http://schemas.microsoft.com/office/powerpoint/2010/main" val="19587620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5935F-5762-7678-0C6F-DFCDF6497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42FB4-7A13-6CB0-1513-F7708195E9FB}"/>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04B7F40B-A0B2-74EE-9114-D5C9AD1B0F96}"/>
              </a:ext>
            </a:extLst>
          </p:cNvPr>
          <p:cNvSpPr>
            <a:spLocks noGrp="1"/>
          </p:cNvSpPr>
          <p:nvPr>
            <p:ph idx="1"/>
          </p:nvPr>
        </p:nvSpPr>
        <p:spPr/>
        <p:txBody>
          <a:bodyPr>
            <a:normAutofit fontScale="92500"/>
          </a:bodyPr>
          <a:lstStyle/>
          <a:p>
            <a:r>
              <a:rPr lang="en-US" dirty="0"/>
              <a:t>Include in an actuarial report</a:t>
            </a:r>
          </a:p>
          <a:p>
            <a:pPr lvl="1"/>
            <a:r>
              <a:rPr lang="en-US" dirty="0"/>
              <a:t>Qualification acknowledgement</a:t>
            </a:r>
          </a:p>
          <a:p>
            <a:pPr lvl="1"/>
            <a:r>
              <a:rPr lang="en-US" dirty="0"/>
              <a:t>Intended purpose and scope</a:t>
            </a:r>
          </a:p>
          <a:p>
            <a:pPr lvl="1"/>
            <a:r>
              <a:rPr lang="en-US" dirty="0"/>
              <a:t>Information date</a:t>
            </a:r>
          </a:p>
          <a:p>
            <a:pPr lvl="1"/>
            <a:r>
              <a:rPr lang="en-US" dirty="0"/>
              <a:t>Any pertinent relationship that is not apparent (replaces conflict of interest)</a:t>
            </a:r>
          </a:p>
          <a:p>
            <a:pPr lvl="1"/>
            <a:r>
              <a:rPr lang="en-US" dirty="0"/>
              <a:t>Statement of actuarial opinion</a:t>
            </a:r>
          </a:p>
          <a:p>
            <a:pPr lvl="1"/>
            <a:r>
              <a:rPr lang="en-US" dirty="0"/>
              <a:t>Data, assumptions, methods and models sufficient for another actuary to make an objective appraisal of reasonableness</a:t>
            </a:r>
          </a:p>
          <a:p>
            <a:pPr lvl="1"/>
            <a:r>
              <a:rPr lang="en-US" dirty="0"/>
              <a:t>Subsequent events (if impractical or inappropriate to revise)</a:t>
            </a:r>
          </a:p>
          <a:p>
            <a:pPr lvl="1"/>
            <a:r>
              <a:rPr lang="en-US" dirty="0"/>
              <a:t>(if applicable) Disclosure that a SAO in a prior report is no longer valid and an explanation</a:t>
            </a:r>
          </a:p>
          <a:p>
            <a:pPr lvl="1"/>
            <a:r>
              <a:rPr lang="en-US" dirty="0"/>
              <a:t>Which documents comprise the actuarial report (if more than 1)</a:t>
            </a:r>
          </a:p>
        </p:txBody>
      </p:sp>
    </p:spTree>
    <p:extLst>
      <p:ext uri="{BB962C8B-B14F-4D97-AF65-F5344CB8AC3E}">
        <p14:creationId xmlns:p14="http://schemas.microsoft.com/office/powerpoint/2010/main" val="10694588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3ED32-1AA4-1B75-5869-5A5CAB366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DD72D-8E08-5B68-EB74-C811B59A1B99}"/>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9FD7AA2B-16C7-627B-F860-CE03D1DC20A5}"/>
              </a:ext>
            </a:extLst>
          </p:cNvPr>
          <p:cNvSpPr>
            <a:spLocks noGrp="1"/>
          </p:cNvSpPr>
          <p:nvPr>
            <p:ph idx="1"/>
          </p:nvPr>
        </p:nvSpPr>
        <p:spPr/>
        <p:txBody>
          <a:bodyPr>
            <a:normAutofit/>
          </a:bodyPr>
          <a:lstStyle/>
          <a:p>
            <a:r>
              <a:rPr lang="en-US" dirty="0"/>
              <a:t>Include in an actuarial report</a:t>
            </a:r>
          </a:p>
          <a:p>
            <a:pPr lvl="1"/>
            <a:r>
              <a:rPr lang="en-US" dirty="0"/>
              <a:t>Prescribed assumption or method </a:t>
            </a:r>
            <a:r>
              <a:rPr lang="en-US" i="1" dirty="0"/>
              <a:t>set by law</a:t>
            </a:r>
            <a:endParaRPr lang="en-US" dirty="0"/>
          </a:p>
          <a:p>
            <a:pPr lvl="2"/>
            <a:r>
              <a:rPr lang="en-US" dirty="0"/>
              <a:t>Which law?</a:t>
            </a:r>
          </a:p>
          <a:p>
            <a:pPr lvl="2"/>
            <a:r>
              <a:rPr lang="en-US" dirty="0"/>
              <a:t>Which assumption or method?</a:t>
            </a:r>
          </a:p>
          <a:p>
            <a:pPr lvl="2"/>
            <a:r>
              <a:rPr lang="en-US" dirty="0"/>
              <a:t>Statement that the report was prepared in accordance</a:t>
            </a:r>
          </a:p>
          <a:p>
            <a:pPr lvl="2"/>
            <a:r>
              <a:rPr lang="en-US" b="1" dirty="0"/>
              <a:t>Note that there is no requirement to state whether you agree</a:t>
            </a:r>
          </a:p>
          <a:p>
            <a:pPr lvl="2"/>
            <a:r>
              <a:rPr lang="en-US" dirty="0"/>
              <a:t>Current standard says issue this in a separate communication if it doesn’t fit the format of a required report. Revised standard drops this but retains the requirement – so it’s implied that your “report” will include it elsewhere</a:t>
            </a:r>
          </a:p>
        </p:txBody>
      </p:sp>
    </p:spTree>
    <p:extLst>
      <p:ext uri="{BB962C8B-B14F-4D97-AF65-F5344CB8AC3E}">
        <p14:creationId xmlns:p14="http://schemas.microsoft.com/office/powerpoint/2010/main" val="2625284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92D10-963F-20B3-CF66-DB7B78AC00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69703B-F312-8FB8-DB35-334EE8AF1FAE}"/>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2CA19FEA-B105-AEA1-79A0-861326D562C7}"/>
              </a:ext>
            </a:extLst>
          </p:cNvPr>
          <p:cNvSpPr>
            <a:spLocks noGrp="1"/>
          </p:cNvSpPr>
          <p:nvPr>
            <p:ph idx="1"/>
          </p:nvPr>
        </p:nvSpPr>
        <p:spPr/>
        <p:txBody>
          <a:bodyPr>
            <a:normAutofit lnSpcReduction="10000"/>
          </a:bodyPr>
          <a:lstStyle/>
          <a:p>
            <a:r>
              <a:rPr lang="en-US" dirty="0"/>
              <a:t>Include in an actuarial report</a:t>
            </a:r>
          </a:p>
          <a:p>
            <a:pPr lvl="1"/>
            <a:r>
              <a:rPr lang="en-US" dirty="0"/>
              <a:t>Prescribed assumption or method </a:t>
            </a:r>
            <a:r>
              <a:rPr lang="en-US" i="1" dirty="0"/>
              <a:t>set by another party </a:t>
            </a:r>
            <a:r>
              <a:rPr lang="en-US" b="1" dirty="0"/>
              <a:t>or </a:t>
            </a:r>
            <a:r>
              <a:rPr lang="en-US" dirty="0"/>
              <a:t>an assumption </a:t>
            </a:r>
            <a:r>
              <a:rPr lang="en-US" i="1" dirty="0"/>
              <a:t>obtained from another party </a:t>
            </a:r>
            <a:r>
              <a:rPr lang="en-US" dirty="0"/>
              <a:t>for which the actuary is disclaiming responsibility</a:t>
            </a:r>
            <a:endParaRPr lang="en-US" b="1" dirty="0"/>
          </a:p>
          <a:p>
            <a:pPr lvl="2"/>
            <a:r>
              <a:rPr lang="en-US" dirty="0"/>
              <a:t>Which assumption or method?</a:t>
            </a:r>
          </a:p>
          <a:p>
            <a:pPr lvl="2"/>
            <a:r>
              <a:rPr lang="en-US" dirty="0"/>
              <a:t>The reason the actuary didn’t set the assumption or method</a:t>
            </a:r>
          </a:p>
          <a:p>
            <a:pPr lvl="2"/>
            <a:r>
              <a:rPr lang="en-US" dirty="0"/>
              <a:t>The extent of review for reasonableness</a:t>
            </a:r>
          </a:p>
          <a:p>
            <a:pPr lvl="2"/>
            <a:r>
              <a:rPr lang="en-US" dirty="0"/>
              <a:t>Disclaimer statement</a:t>
            </a:r>
          </a:p>
          <a:p>
            <a:pPr lvl="2"/>
            <a:r>
              <a:rPr lang="en-US" dirty="0"/>
              <a:t>Statement of one of</a:t>
            </a:r>
          </a:p>
          <a:p>
            <a:pPr lvl="3"/>
            <a:r>
              <a:rPr lang="en-US" dirty="0"/>
              <a:t>The actuary reviewed and it’s reasonable</a:t>
            </a:r>
          </a:p>
          <a:p>
            <a:pPr lvl="3"/>
            <a:r>
              <a:rPr lang="en-US" dirty="0"/>
              <a:t>Doesn’t significantly conflict with reasonable</a:t>
            </a:r>
          </a:p>
          <a:p>
            <a:pPr lvl="3"/>
            <a:r>
              <a:rPr lang="en-US" dirty="0"/>
              <a:t>Significantly conflicts with reasonable, how it conflicts, why it’s still used, and a statement regarding ability of the intended users to rely on the results</a:t>
            </a:r>
          </a:p>
          <a:p>
            <a:pPr lvl="3"/>
            <a:r>
              <a:rPr lang="en-US" dirty="0"/>
              <a:t>Actuary was unable to judge </a:t>
            </a:r>
            <a:r>
              <a:rPr lang="en-US" dirty="0" err="1"/>
              <a:t>reasonabless</a:t>
            </a:r>
            <a:r>
              <a:rPr lang="en-US" dirty="0"/>
              <a:t>, why not, reliability as above</a:t>
            </a:r>
          </a:p>
          <a:p>
            <a:pPr lvl="3"/>
            <a:endParaRPr lang="en-US" dirty="0"/>
          </a:p>
        </p:txBody>
      </p:sp>
    </p:spTree>
    <p:extLst>
      <p:ext uri="{BB962C8B-B14F-4D97-AF65-F5344CB8AC3E}">
        <p14:creationId xmlns:p14="http://schemas.microsoft.com/office/powerpoint/2010/main" val="3419640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5AD2B-1514-B171-F31E-7C4EF854BD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A9DD3-9D22-2E71-3B12-083C484897F2}"/>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51EFB482-399B-17E7-CB8E-1F013EEBE482}"/>
              </a:ext>
            </a:extLst>
          </p:cNvPr>
          <p:cNvSpPr>
            <a:spLocks noGrp="1"/>
          </p:cNvSpPr>
          <p:nvPr>
            <p:ph idx="1"/>
          </p:nvPr>
        </p:nvSpPr>
        <p:spPr/>
        <p:txBody>
          <a:bodyPr>
            <a:normAutofit/>
          </a:bodyPr>
          <a:lstStyle/>
          <a:p>
            <a:r>
              <a:rPr lang="en-US" dirty="0"/>
              <a:t>Omitting Disclosures (new)</a:t>
            </a:r>
          </a:p>
          <a:p>
            <a:pPr lvl="1"/>
            <a:r>
              <a:rPr lang="en-US" dirty="0"/>
              <a:t>Ok when the intended users will be adequately informed</a:t>
            </a:r>
          </a:p>
          <a:p>
            <a:pPr lvl="2"/>
            <a:r>
              <a:rPr lang="en-US" dirty="0"/>
              <a:t>Examples: parts of large internal projects, or intended users have access to supporting information</a:t>
            </a:r>
          </a:p>
          <a:p>
            <a:pPr lvl="1"/>
            <a:r>
              <a:rPr lang="en-US" dirty="0"/>
              <a:t>Examples when Not Ok</a:t>
            </a:r>
          </a:p>
          <a:p>
            <a:pPr lvl="2"/>
            <a:r>
              <a:rPr lang="en-US" dirty="0"/>
              <a:t>Communication will be broadly distributed</a:t>
            </a:r>
          </a:p>
          <a:p>
            <a:pPr lvl="2"/>
            <a:r>
              <a:rPr lang="en-US" dirty="0"/>
              <a:t>Findings have a material effect on the intended user</a:t>
            </a:r>
          </a:p>
          <a:p>
            <a:pPr lvl="2"/>
            <a:r>
              <a:rPr lang="en-US" dirty="0"/>
              <a:t>Analysis is new, complex, expanded or involves new models or trends</a:t>
            </a:r>
          </a:p>
          <a:p>
            <a:pPr lvl="2"/>
            <a:r>
              <a:rPr lang="en-US" dirty="0"/>
              <a:t>Disclosure is required by law</a:t>
            </a:r>
          </a:p>
          <a:p>
            <a:pPr lvl="1"/>
            <a:endParaRPr lang="en-US" dirty="0"/>
          </a:p>
          <a:p>
            <a:pPr lvl="3"/>
            <a:endParaRPr lang="en-US" dirty="0"/>
          </a:p>
        </p:txBody>
      </p:sp>
    </p:spTree>
    <p:extLst>
      <p:ext uri="{BB962C8B-B14F-4D97-AF65-F5344CB8AC3E}">
        <p14:creationId xmlns:p14="http://schemas.microsoft.com/office/powerpoint/2010/main" val="594076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81437-94EA-30FB-8832-C9D8EAF525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15361-558F-1320-FD85-7C60CACF3ADF}"/>
              </a:ext>
            </a:extLst>
          </p:cNvPr>
          <p:cNvSpPr>
            <a:spLocks noGrp="1"/>
          </p:cNvSpPr>
          <p:nvPr>
            <p:ph type="title"/>
          </p:nvPr>
        </p:nvSpPr>
        <p:spPr/>
        <p:txBody>
          <a:bodyPr>
            <a:normAutofit/>
          </a:bodyPr>
          <a:lstStyle/>
          <a:p>
            <a:r>
              <a:rPr lang="en-US" sz="3600" dirty="0"/>
              <a:t>Revised ASOP 41 – Actuarial Communications			</a:t>
            </a:r>
            <a:r>
              <a:rPr lang="en-US" sz="2200" dirty="0">
                <a:solidFill>
                  <a:srgbClr val="FF0000"/>
                </a:solidFill>
              </a:rPr>
              <a:t>Third Exposure Draft Comment Deadline 6/1/2026</a:t>
            </a:r>
            <a:endParaRPr lang="en-US" dirty="0">
              <a:solidFill>
                <a:srgbClr val="FF0000"/>
              </a:solidFill>
            </a:endParaRPr>
          </a:p>
        </p:txBody>
      </p:sp>
      <p:sp>
        <p:nvSpPr>
          <p:cNvPr id="3" name="Content Placeholder 2">
            <a:extLst>
              <a:ext uri="{FF2B5EF4-FFF2-40B4-BE49-F238E27FC236}">
                <a16:creationId xmlns:a16="http://schemas.microsoft.com/office/drawing/2014/main" id="{B44BCD6A-B0B1-D015-DBF9-297A96D9D1B0}"/>
              </a:ext>
            </a:extLst>
          </p:cNvPr>
          <p:cNvSpPr>
            <a:spLocks noGrp="1"/>
          </p:cNvSpPr>
          <p:nvPr>
            <p:ph idx="1"/>
          </p:nvPr>
        </p:nvSpPr>
        <p:spPr/>
        <p:txBody>
          <a:bodyPr>
            <a:normAutofit/>
          </a:bodyPr>
          <a:lstStyle/>
          <a:p>
            <a:r>
              <a:rPr lang="en-US" dirty="0"/>
              <a:t>Deviation</a:t>
            </a:r>
          </a:p>
          <a:p>
            <a:pPr lvl="1"/>
            <a:r>
              <a:rPr lang="en-US" dirty="0"/>
              <a:t>Can still comply by providing an appropriate statement with respect to the nature, rationale and effect of the deviation</a:t>
            </a:r>
          </a:p>
          <a:p>
            <a:pPr lvl="3"/>
            <a:endParaRPr lang="en-US" dirty="0"/>
          </a:p>
        </p:txBody>
      </p:sp>
    </p:spTree>
    <p:extLst>
      <p:ext uri="{BB962C8B-B14F-4D97-AF65-F5344CB8AC3E}">
        <p14:creationId xmlns:p14="http://schemas.microsoft.com/office/powerpoint/2010/main" val="36207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ECAF9-F4D1-F9E0-E988-AFE3B3266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BDFE4-424A-CF86-DADF-4431BB1ECC54}"/>
              </a:ext>
            </a:extLst>
          </p:cNvPr>
          <p:cNvSpPr>
            <a:spLocks noGrp="1"/>
          </p:cNvSpPr>
          <p:nvPr>
            <p:ph type="title"/>
          </p:nvPr>
        </p:nvSpPr>
        <p:spPr/>
        <p:txBody>
          <a:bodyPr>
            <a:normAutofit/>
          </a:bodyPr>
          <a:lstStyle/>
          <a:p>
            <a:r>
              <a:rPr lang="en-US" sz="3600" dirty="0"/>
              <a:t>Comments are Welcome and Needed</a:t>
            </a:r>
            <a:endParaRPr lang="en-US" dirty="0">
              <a:solidFill>
                <a:srgbClr val="FF0000"/>
              </a:solidFill>
            </a:endParaRPr>
          </a:p>
        </p:txBody>
      </p:sp>
      <p:sp>
        <p:nvSpPr>
          <p:cNvPr id="3" name="Content Placeholder 2">
            <a:extLst>
              <a:ext uri="{FF2B5EF4-FFF2-40B4-BE49-F238E27FC236}">
                <a16:creationId xmlns:a16="http://schemas.microsoft.com/office/drawing/2014/main" id="{5C8AA23C-A0C9-EB97-8938-DBB9F8CE6F4C}"/>
              </a:ext>
            </a:extLst>
          </p:cNvPr>
          <p:cNvSpPr>
            <a:spLocks noGrp="1"/>
          </p:cNvSpPr>
          <p:nvPr>
            <p:ph idx="1"/>
          </p:nvPr>
        </p:nvSpPr>
        <p:spPr/>
        <p:txBody>
          <a:bodyPr>
            <a:normAutofit/>
          </a:bodyPr>
          <a:lstStyle/>
          <a:p>
            <a:r>
              <a:rPr lang="en-US" dirty="0"/>
              <a:t>Try not to wait for the last minute (please)</a:t>
            </a:r>
          </a:p>
          <a:p>
            <a:r>
              <a:rPr lang="en-US" dirty="0"/>
              <a:t>Don’t repeat someone else’s comment verbatim (or nearly so)</a:t>
            </a:r>
          </a:p>
          <a:p>
            <a:pPr lvl="1"/>
            <a:r>
              <a:rPr lang="en-US" dirty="0"/>
              <a:t>Just makes compilation by staff harder</a:t>
            </a:r>
          </a:p>
          <a:p>
            <a:pPr lvl="1"/>
            <a:r>
              <a:rPr lang="en-US" dirty="0"/>
              <a:t>It’s fine to submit a statement that you support Joe Actuary’s submission</a:t>
            </a:r>
          </a:p>
          <a:p>
            <a:pPr lvl="1"/>
            <a:r>
              <a:rPr lang="en-US" dirty="0"/>
              <a:t>But, frankly, every comment gets about the same amount of weight </a:t>
            </a:r>
          </a:p>
          <a:p>
            <a:pPr lvl="3"/>
            <a:endParaRPr lang="en-US" dirty="0"/>
          </a:p>
        </p:txBody>
      </p:sp>
    </p:spTree>
    <p:extLst>
      <p:ext uri="{BB962C8B-B14F-4D97-AF65-F5344CB8AC3E}">
        <p14:creationId xmlns:p14="http://schemas.microsoft.com/office/powerpoint/2010/main" val="3609145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50D3-C815-9C4E-CB36-2C35AB0430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ECA23-EE43-394A-A329-AE13CFE4FECB}"/>
              </a:ext>
            </a:extLst>
          </p:cNvPr>
          <p:cNvSpPr>
            <a:spLocks noGrp="1"/>
          </p:cNvSpPr>
          <p:nvPr>
            <p:ph type="title"/>
          </p:nvPr>
        </p:nvSpPr>
        <p:spPr/>
        <p:txBody>
          <a:bodyPr>
            <a:normAutofit/>
          </a:bodyPr>
          <a:lstStyle/>
          <a:p>
            <a:r>
              <a:rPr lang="en-US" sz="3600" dirty="0"/>
              <a:t>Coming Soon(</a:t>
            </a:r>
            <a:r>
              <a:rPr lang="en-US" sz="3600" dirty="0" err="1"/>
              <a:t>ish</a:t>
            </a:r>
            <a:r>
              <a:rPr lang="en-US" sz="3600" dirty="0"/>
              <a:t>)</a:t>
            </a:r>
            <a:endParaRPr lang="en-US" dirty="0">
              <a:solidFill>
                <a:srgbClr val="FF0000"/>
              </a:solidFill>
            </a:endParaRPr>
          </a:p>
        </p:txBody>
      </p:sp>
      <p:sp>
        <p:nvSpPr>
          <p:cNvPr id="3" name="Content Placeholder 2">
            <a:extLst>
              <a:ext uri="{FF2B5EF4-FFF2-40B4-BE49-F238E27FC236}">
                <a16:creationId xmlns:a16="http://schemas.microsoft.com/office/drawing/2014/main" id="{D2523328-EA50-A48C-8294-A2B8B9D75DE5}"/>
              </a:ext>
            </a:extLst>
          </p:cNvPr>
          <p:cNvSpPr>
            <a:spLocks noGrp="1"/>
          </p:cNvSpPr>
          <p:nvPr>
            <p:ph idx="1"/>
          </p:nvPr>
        </p:nvSpPr>
        <p:spPr/>
        <p:txBody>
          <a:bodyPr>
            <a:normAutofit/>
          </a:bodyPr>
          <a:lstStyle/>
          <a:p>
            <a:r>
              <a:rPr lang="en-US" dirty="0"/>
              <a:t>Revised ASOP 1 to include standard language (e.g. reliance)</a:t>
            </a:r>
          </a:p>
          <a:p>
            <a:endParaRPr lang="en-US" dirty="0"/>
          </a:p>
          <a:p>
            <a:r>
              <a:rPr lang="en-US" dirty="0"/>
              <a:t>Revised ASOP 12 – Risk Classification</a:t>
            </a:r>
          </a:p>
          <a:p>
            <a:endParaRPr lang="en-US" dirty="0"/>
          </a:p>
          <a:p>
            <a:r>
              <a:rPr lang="en-US"/>
              <a:t>Less soon: should ASOPs 1, 23, 41 and 56 be combined?</a:t>
            </a:r>
            <a:endParaRPr lang="en-US" dirty="0"/>
          </a:p>
          <a:p>
            <a:pPr lvl="3"/>
            <a:endParaRPr lang="en-US" dirty="0"/>
          </a:p>
        </p:txBody>
      </p:sp>
    </p:spTree>
    <p:extLst>
      <p:ext uri="{BB962C8B-B14F-4D97-AF65-F5344CB8AC3E}">
        <p14:creationId xmlns:p14="http://schemas.microsoft.com/office/powerpoint/2010/main" val="11075656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C4B4C5-1A74-314B-A38E-F2B50E624F2C}"/>
              </a:ext>
            </a:extLst>
          </p:cNvPr>
          <p:cNvSpPr>
            <a:spLocks noGrp="1"/>
          </p:cNvSpPr>
          <p:nvPr>
            <p:ph type="title"/>
          </p:nvPr>
        </p:nvSpPr>
        <p:spPr>
          <a:xfrm>
            <a:off x="2008104" y="1188019"/>
            <a:ext cx="3094265" cy="1005307"/>
          </a:xfrm>
          <a:prstGeom prst="rect">
            <a:avLst/>
          </a:prstGeom>
        </p:spPr>
        <p:txBody>
          <a:bodyPr>
            <a:normAutofit/>
          </a:bodyPr>
          <a:lstStyle/>
          <a:p>
            <a:r>
              <a:rPr lang="en-US" sz="3600" dirty="0"/>
              <a:t>Discussion!</a:t>
            </a:r>
          </a:p>
        </p:txBody>
      </p:sp>
      <p:sp>
        <p:nvSpPr>
          <p:cNvPr id="6" name="Content Placeholder 2">
            <a:extLst>
              <a:ext uri="{FF2B5EF4-FFF2-40B4-BE49-F238E27FC236}">
                <a16:creationId xmlns:a16="http://schemas.microsoft.com/office/drawing/2014/main" id="{DB3B6A75-E249-41EE-BD02-72C433792376}"/>
              </a:ext>
            </a:extLst>
          </p:cNvPr>
          <p:cNvSpPr txBox="1">
            <a:spLocks/>
          </p:cNvSpPr>
          <p:nvPr/>
        </p:nvSpPr>
        <p:spPr>
          <a:xfrm>
            <a:off x="1821812" y="3740332"/>
            <a:ext cx="5328288" cy="1447618"/>
          </a:xfrm>
          <a:prstGeom prst="rect">
            <a:avLst/>
          </a:prstGeom>
        </p:spPr>
        <p:txBody>
          <a:bodyPr numCol="1">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kern="0" dirty="0">
                <a:solidFill>
                  <a:schemeClr val="bg1"/>
                </a:solidFill>
                <a:cs typeface="Calibri" panose="020F0502020204030204" pitchFamily="34" charset="0"/>
              </a:rPr>
              <a:t>Mary Frances Miller, FCAS, MAAA</a:t>
            </a:r>
          </a:p>
          <a:p>
            <a:pPr marL="0" indent="0">
              <a:buNone/>
            </a:pPr>
            <a:r>
              <a:rPr lang="en-US" sz="1800" kern="0" dirty="0">
                <a:solidFill>
                  <a:schemeClr val="bg1"/>
                </a:solidFill>
                <a:cs typeface="Calibri" panose="020F0502020204030204" pitchFamily="34" charset="0"/>
              </a:rPr>
              <a:t>615-620-7582</a:t>
            </a:r>
          </a:p>
          <a:p>
            <a:pPr marL="0" indent="0">
              <a:buNone/>
            </a:pPr>
            <a:r>
              <a:rPr lang="en-US" sz="1800" kern="0" dirty="0">
                <a:solidFill>
                  <a:schemeClr val="bg1"/>
                </a:solidFill>
                <a:cs typeface="Calibri" panose="020F0502020204030204" pitchFamily="34" charset="0"/>
                <a:hlinkClick r:id="rId3">
                  <a:extLst>
                    <a:ext uri="{A12FA001-AC4F-418D-AE19-62706E023703}">
                      <ahyp:hlinkClr xmlns:ahyp="http://schemas.microsoft.com/office/drawing/2018/hyperlinkcolor" val="tx"/>
                    </a:ext>
                  </a:extLst>
                </a:hlinkClick>
              </a:rPr>
              <a:t>maryfrances.miller@selectactuarial.com</a:t>
            </a:r>
            <a:endParaRPr lang="en-US" sz="1800" kern="0" dirty="0">
              <a:solidFill>
                <a:schemeClr val="bg1"/>
              </a:solidFill>
              <a:cs typeface="Calibri" panose="020F0502020204030204" pitchFamily="34" charset="0"/>
            </a:endParaRPr>
          </a:p>
          <a:p>
            <a:pPr marL="0" indent="0">
              <a:buNone/>
            </a:pPr>
            <a:r>
              <a:rPr lang="en-US" sz="1800" kern="0" dirty="0">
                <a:solidFill>
                  <a:schemeClr val="bg1"/>
                </a:solidFill>
                <a:cs typeface="Calibri" panose="020F0502020204030204" pitchFamily="34" charset="0"/>
              </a:rPr>
              <a:t>4400 Harding Pike, Suite 401</a:t>
            </a:r>
          </a:p>
          <a:p>
            <a:pPr marL="0" indent="0">
              <a:buNone/>
            </a:pPr>
            <a:r>
              <a:rPr lang="en-US" sz="1800" kern="0" dirty="0">
                <a:solidFill>
                  <a:schemeClr val="bg1"/>
                </a:solidFill>
                <a:cs typeface="Calibri" panose="020F0502020204030204" pitchFamily="34" charset="0"/>
              </a:rPr>
              <a:t>Nashville TN 37205</a:t>
            </a:r>
          </a:p>
        </p:txBody>
      </p:sp>
    </p:spTree>
    <p:extLst>
      <p:ext uri="{BB962C8B-B14F-4D97-AF65-F5344CB8AC3E}">
        <p14:creationId xmlns:p14="http://schemas.microsoft.com/office/powerpoint/2010/main" val="61246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C17A0-797E-6BCA-0C7F-48899AF7DDF0}"/>
              </a:ext>
            </a:extLst>
          </p:cNvPr>
          <p:cNvSpPr>
            <a:spLocks noGrp="1"/>
          </p:cNvSpPr>
          <p:nvPr>
            <p:ph type="title"/>
          </p:nvPr>
        </p:nvSpPr>
        <p:spPr/>
        <p:txBody>
          <a:bodyPr/>
          <a:lstStyle/>
          <a:p>
            <a:r>
              <a:rPr lang="en-US" dirty="0"/>
              <a:t>International Standards of Actuarial Practice</a:t>
            </a:r>
          </a:p>
        </p:txBody>
      </p:sp>
      <p:sp>
        <p:nvSpPr>
          <p:cNvPr id="3" name="Content Placeholder 2">
            <a:extLst>
              <a:ext uri="{FF2B5EF4-FFF2-40B4-BE49-F238E27FC236}">
                <a16:creationId xmlns:a16="http://schemas.microsoft.com/office/drawing/2014/main" id="{0088AB67-E73F-A79D-3356-58CE2936B277}"/>
              </a:ext>
            </a:extLst>
          </p:cNvPr>
          <p:cNvSpPr>
            <a:spLocks noGrp="1"/>
          </p:cNvSpPr>
          <p:nvPr>
            <p:ph idx="1"/>
          </p:nvPr>
        </p:nvSpPr>
        <p:spPr/>
        <p:txBody>
          <a:bodyPr/>
          <a:lstStyle/>
          <a:p>
            <a:r>
              <a:rPr lang="en-US" dirty="0"/>
              <a:t>Developed and Promulgated by the International Actuarial Association</a:t>
            </a:r>
          </a:p>
          <a:p>
            <a:r>
              <a:rPr lang="en-US" i="1" dirty="0"/>
              <a:t>Model</a:t>
            </a:r>
            <a:r>
              <a:rPr lang="en-US" dirty="0"/>
              <a:t> Standards</a:t>
            </a:r>
          </a:p>
          <a:p>
            <a:pPr lvl="1"/>
            <a:r>
              <a:rPr lang="en-US" i="1" dirty="0"/>
              <a:t>Not binding</a:t>
            </a:r>
            <a:r>
              <a:rPr lang="en-US" dirty="0"/>
              <a:t> by themselves on anyone</a:t>
            </a:r>
          </a:p>
          <a:p>
            <a:pPr lvl="1"/>
            <a:r>
              <a:rPr lang="en-US" dirty="0"/>
              <a:t>May be adopted in total or in part by actuarial associations</a:t>
            </a:r>
          </a:p>
          <a:p>
            <a:pPr lvl="2"/>
            <a:r>
              <a:rPr lang="en-US" dirty="0"/>
              <a:t>At which point, they become binding</a:t>
            </a:r>
          </a:p>
          <a:p>
            <a:r>
              <a:rPr lang="en-US" dirty="0"/>
              <a:t>My understanding is that the European Standards of Actuarial Practice (ESAPs) are closely aligned with the ISAPs</a:t>
            </a:r>
          </a:p>
        </p:txBody>
      </p:sp>
    </p:spTree>
    <p:extLst>
      <p:ext uri="{BB962C8B-B14F-4D97-AF65-F5344CB8AC3E}">
        <p14:creationId xmlns:p14="http://schemas.microsoft.com/office/powerpoint/2010/main" val="87039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10BB8-F3C0-5704-5DAA-0C1FDDF0CD5E}"/>
              </a:ext>
            </a:extLst>
          </p:cNvPr>
          <p:cNvSpPr>
            <a:spLocks noGrp="1"/>
          </p:cNvSpPr>
          <p:nvPr>
            <p:ph type="title"/>
          </p:nvPr>
        </p:nvSpPr>
        <p:spPr/>
        <p:txBody>
          <a:bodyPr/>
          <a:lstStyle/>
          <a:p>
            <a:r>
              <a:rPr lang="en-US" dirty="0"/>
              <a:t>CAS Code of Conduct</a:t>
            </a:r>
          </a:p>
        </p:txBody>
      </p:sp>
      <p:sp>
        <p:nvSpPr>
          <p:cNvPr id="3" name="Content Placeholder 2">
            <a:extLst>
              <a:ext uri="{FF2B5EF4-FFF2-40B4-BE49-F238E27FC236}">
                <a16:creationId xmlns:a16="http://schemas.microsoft.com/office/drawing/2014/main" id="{568E0DA6-BD94-FC81-CAB4-4689C14AF7B9}"/>
              </a:ext>
            </a:extLst>
          </p:cNvPr>
          <p:cNvSpPr>
            <a:spLocks noGrp="1"/>
          </p:cNvSpPr>
          <p:nvPr>
            <p:ph idx="1"/>
          </p:nvPr>
        </p:nvSpPr>
        <p:spPr/>
        <p:txBody>
          <a:bodyPr/>
          <a:lstStyle/>
          <a:p>
            <a:r>
              <a:rPr lang="en-US" dirty="0"/>
              <a:t>Applies to all CAS members regardless of where we practice</a:t>
            </a:r>
          </a:p>
          <a:p>
            <a:pPr lvl="1"/>
            <a:r>
              <a:rPr lang="en-US" sz="2000" dirty="0">
                <a:hlinkClick r:id="rId2"/>
              </a:rPr>
              <a:t>https://www.casact.org/about/professionalism/code-professional-conduct</a:t>
            </a:r>
            <a:endParaRPr lang="en-US" sz="2000" dirty="0"/>
          </a:p>
          <a:p>
            <a:pPr lvl="1"/>
            <a:r>
              <a:rPr lang="en-US" sz="2000" dirty="0"/>
              <a:t>Also applies to all members of the Academy, the </a:t>
            </a:r>
            <a:r>
              <a:rPr lang="en-US" sz="2000" dirty="0" err="1"/>
              <a:t>SoA</a:t>
            </a:r>
            <a:r>
              <a:rPr lang="en-US" sz="2000" dirty="0"/>
              <a:t> and the CCA</a:t>
            </a:r>
          </a:p>
          <a:p>
            <a:r>
              <a:rPr lang="en-US" sz="2400" dirty="0"/>
              <a:t>Precept 3: An Actuary shall ensure that Actuarial Services performed by or under the direction of the Actuary satisfy applicable standards of practice</a:t>
            </a:r>
          </a:p>
          <a:p>
            <a:pPr lvl="1"/>
            <a:r>
              <a:rPr lang="en-US" sz="2000" dirty="0"/>
              <a:t>3-1: . . .observe standards of practice . . . Promulgated by a Recognized Actuarial Organization for the jurisdictions in which the Actuary renders Actuarial Services. . .</a:t>
            </a:r>
          </a:p>
          <a:p>
            <a:pPr lvl="1"/>
            <a:r>
              <a:rPr lang="en-US" sz="2000" dirty="0"/>
              <a:t>3-2: (when in doubt) . . .an Actuary shall utilize professional judgment. . .</a:t>
            </a:r>
          </a:p>
          <a:p>
            <a:pPr lvl="1"/>
            <a:endParaRPr lang="en-US" sz="2000" dirty="0"/>
          </a:p>
          <a:p>
            <a:r>
              <a:rPr lang="en-US" sz="2400" dirty="0"/>
              <a:t>If it’s a US exposure, the ASOPs are going to apply regardless of where the actuary is located</a:t>
            </a:r>
          </a:p>
        </p:txBody>
      </p:sp>
    </p:spTree>
    <p:extLst>
      <p:ext uri="{BB962C8B-B14F-4D97-AF65-F5344CB8AC3E}">
        <p14:creationId xmlns:p14="http://schemas.microsoft.com/office/powerpoint/2010/main" val="557017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FEF46-6741-E5B7-95A6-61FD330C83D2}"/>
              </a:ext>
            </a:extLst>
          </p:cNvPr>
          <p:cNvSpPr>
            <a:spLocks noGrp="1"/>
          </p:cNvSpPr>
          <p:nvPr>
            <p:ph type="title"/>
          </p:nvPr>
        </p:nvSpPr>
        <p:spPr/>
        <p:txBody>
          <a:bodyPr/>
          <a:lstStyle/>
          <a:p>
            <a:r>
              <a:rPr lang="en-US" dirty="0"/>
              <a:t>ISAP 8 – IFRS S2 Climate-Related Disclosures</a:t>
            </a:r>
            <a:br>
              <a:rPr lang="en-US" dirty="0"/>
            </a:br>
            <a:r>
              <a:rPr lang="en-US" sz="2000" dirty="0"/>
              <a:t>Adopted 11/23/25</a:t>
            </a:r>
            <a:endParaRPr lang="en-US" dirty="0"/>
          </a:p>
        </p:txBody>
      </p:sp>
      <p:sp>
        <p:nvSpPr>
          <p:cNvPr id="3" name="Content Placeholder 2">
            <a:extLst>
              <a:ext uri="{FF2B5EF4-FFF2-40B4-BE49-F238E27FC236}">
                <a16:creationId xmlns:a16="http://schemas.microsoft.com/office/drawing/2014/main" id="{17F09971-20FC-3168-7EA7-496D0D319D0F}"/>
              </a:ext>
            </a:extLst>
          </p:cNvPr>
          <p:cNvSpPr>
            <a:spLocks noGrp="1"/>
          </p:cNvSpPr>
          <p:nvPr>
            <p:ph idx="1"/>
          </p:nvPr>
        </p:nvSpPr>
        <p:spPr/>
        <p:txBody>
          <a:bodyPr/>
          <a:lstStyle/>
          <a:p>
            <a:r>
              <a:rPr lang="en-US" dirty="0"/>
              <a:t>Provides guidance to actuaries when performing actuarial services to support the preparation by an entity of climate-related disclosures in accordance with IFRS S2 issued by the ISSB</a:t>
            </a:r>
          </a:p>
          <a:p>
            <a:r>
              <a:rPr lang="en-US" dirty="0"/>
              <a:t>Relevant knowledge requirements</a:t>
            </a:r>
          </a:p>
          <a:p>
            <a:pPr lvl="2"/>
            <a:r>
              <a:rPr lang="en-US" dirty="0"/>
              <a:t>IFRS S1 and S2 and local requirements</a:t>
            </a:r>
          </a:p>
          <a:p>
            <a:pPr lvl="2"/>
            <a:r>
              <a:rPr lang="en-US" dirty="0"/>
              <a:t>Entity particulars</a:t>
            </a:r>
          </a:p>
          <a:p>
            <a:pPr lvl="2"/>
            <a:r>
              <a:rPr lang="en-US" dirty="0"/>
              <a:t>Climate science, risk modeling, ERM</a:t>
            </a:r>
          </a:p>
          <a:p>
            <a:r>
              <a:rPr lang="en-US" dirty="0"/>
              <a:t>Materiality &amp; Proportionality</a:t>
            </a:r>
          </a:p>
          <a:p>
            <a:r>
              <a:rPr lang="en-US" dirty="0"/>
              <a:t>Use of Other-Party Expertise &amp; Data</a:t>
            </a:r>
          </a:p>
          <a:p>
            <a:endParaRPr lang="en-US" dirty="0"/>
          </a:p>
        </p:txBody>
      </p:sp>
    </p:spTree>
    <p:extLst>
      <p:ext uri="{BB962C8B-B14F-4D97-AF65-F5344CB8AC3E}">
        <p14:creationId xmlns:p14="http://schemas.microsoft.com/office/powerpoint/2010/main" val="857487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B4405-B57D-1360-3EC7-732D2E8234B1}"/>
              </a:ext>
            </a:extLst>
          </p:cNvPr>
          <p:cNvSpPr>
            <a:spLocks noGrp="1"/>
          </p:cNvSpPr>
          <p:nvPr>
            <p:ph type="title"/>
          </p:nvPr>
        </p:nvSpPr>
        <p:spPr/>
        <p:txBody>
          <a:bodyPr/>
          <a:lstStyle/>
          <a:p>
            <a:r>
              <a:rPr lang="en-US" dirty="0"/>
              <a:t>ISAP 8 – IFRS S2 Climate-Related Disclosures</a:t>
            </a:r>
            <a:br>
              <a:rPr lang="en-US" dirty="0"/>
            </a:br>
            <a:r>
              <a:rPr lang="en-US" sz="2000" dirty="0"/>
              <a:t>Adopted 11/23/25</a:t>
            </a:r>
            <a:endParaRPr lang="en-US" dirty="0"/>
          </a:p>
        </p:txBody>
      </p:sp>
      <p:sp>
        <p:nvSpPr>
          <p:cNvPr id="3" name="Content Placeholder 2">
            <a:extLst>
              <a:ext uri="{FF2B5EF4-FFF2-40B4-BE49-F238E27FC236}">
                <a16:creationId xmlns:a16="http://schemas.microsoft.com/office/drawing/2014/main" id="{6CDF164E-B348-37B8-54C3-A08C9A73A46E}"/>
              </a:ext>
            </a:extLst>
          </p:cNvPr>
          <p:cNvSpPr>
            <a:spLocks noGrp="1"/>
          </p:cNvSpPr>
          <p:nvPr>
            <p:ph idx="1"/>
          </p:nvPr>
        </p:nvSpPr>
        <p:spPr/>
        <p:txBody>
          <a:bodyPr/>
          <a:lstStyle/>
          <a:p>
            <a:r>
              <a:rPr lang="en-US" dirty="0"/>
              <a:t>Preparation of Climate-Related Disclosures</a:t>
            </a:r>
          </a:p>
          <a:p>
            <a:pPr lvl="1"/>
            <a:r>
              <a:rPr lang="en-US" dirty="0"/>
              <a:t>Governance and Strategy</a:t>
            </a:r>
          </a:p>
          <a:p>
            <a:pPr lvl="1"/>
            <a:r>
              <a:rPr lang="en-US" dirty="0"/>
              <a:t>Climate-Related Risks and Opportunities</a:t>
            </a:r>
          </a:p>
          <a:p>
            <a:pPr lvl="1"/>
            <a:r>
              <a:rPr lang="en-US" dirty="0"/>
              <a:t>Business Model and Value Chain</a:t>
            </a:r>
          </a:p>
          <a:p>
            <a:pPr lvl="1"/>
            <a:r>
              <a:rPr lang="en-US" dirty="0"/>
              <a:t>Strategy and Decision-Making</a:t>
            </a:r>
          </a:p>
          <a:p>
            <a:pPr lvl="1"/>
            <a:r>
              <a:rPr lang="en-US" dirty="0"/>
              <a:t>Financial Position, Performance and Cash Flows</a:t>
            </a:r>
          </a:p>
          <a:p>
            <a:pPr lvl="1"/>
            <a:r>
              <a:rPr lang="en-US" dirty="0"/>
              <a:t>Climate Resilience</a:t>
            </a:r>
          </a:p>
          <a:p>
            <a:pPr lvl="1"/>
            <a:r>
              <a:rPr lang="en-US" dirty="0"/>
              <a:t>Risk Management</a:t>
            </a:r>
          </a:p>
          <a:p>
            <a:r>
              <a:rPr lang="en-US" dirty="0"/>
              <a:t>Considerations for Pension Funds</a:t>
            </a:r>
          </a:p>
        </p:txBody>
      </p:sp>
    </p:spTree>
    <p:extLst>
      <p:ext uri="{BB962C8B-B14F-4D97-AF65-F5344CB8AC3E}">
        <p14:creationId xmlns:p14="http://schemas.microsoft.com/office/powerpoint/2010/main" val="231544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0517F-6BF2-F6AE-C5D6-D5E07DC6A607}"/>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263DDEEA-FD76-B120-6806-176E893C98C0}"/>
              </a:ext>
            </a:extLst>
          </p:cNvPr>
          <p:cNvSpPr>
            <a:spLocks noGrp="1"/>
          </p:cNvSpPr>
          <p:nvPr>
            <p:ph idx="1"/>
          </p:nvPr>
        </p:nvSpPr>
        <p:spPr/>
        <p:txBody>
          <a:bodyPr/>
          <a:lstStyle/>
          <a:p>
            <a:r>
              <a:rPr lang="en-US" dirty="0"/>
              <a:t>Current version 2018</a:t>
            </a:r>
          </a:p>
          <a:p>
            <a:r>
              <a:rPr lang="en-US" dirty="0"/>
              <a:t>Actuaries working in teams – clarifies the actuary’s responsibilities</a:t>
            </a:r>
          </a:p>
          <a:p>
            <a:r>
              <a:rPr lang="en-US" dirty="0"/>
              <a:t>Knowledge of Relevant Circumstances</a:t>
            </a:r>
          </a:p>
          <a:p>
            <a:pPr lvl="1"/>
            <a:r>
              <a:rPr lang="en-US" dirty="0"/>
              <a:t>Extended to understanding of the relevant risks &amp; uncertainties and their impact on the user’s decision making or reasonable expectations</a:t>
            </a:r>
          </a:p>
        </p:txBody>
      </p:sp>
    </p:spTree>
    <p:extLst>
      <p:ext uri="{BB962C8B-B14F-4D97-AF65-F5344CB8AC3E}">
        <p14:creationId xmlns:p14="http://schemas.microsoft.com/office/powerpoint/2010/main" val="449722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EB59A-A7C9-D0B2-8226-3D5EC1D29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960FCB-368E-22D6-CBDE-12B4B7916B71}"/>
              </a:ext>
            </a:extLst>
          </p:cNvPr>
          <p:cNvSpPr>
            <a:spLocks noGrp="1"/>
          </p:cNvSpPr>
          <p:nvPr>
            <p:ph type="title"/>
          </p:nvPr>
        </p:nvSpPr>
        <p:spPr/>
        <p:txBody>
          <a:bodyPr/>
          <a:lstStyle/>
          <a:p>
            <a:r>
              <a:rPr lang="en-US" dirty="0"/>
              <a:t>Changes to ISAP 1 </a:t>
            </a:r>
            <a:br>
              <a:rPr lang="en-US" dirty="0"/>
            </a:br>
            <a:r>
              <a:rPr lang="en-US" sz="2000" dirty="0"/>
              <a:t>– to be adopted Summer 2026 (fatal flaw comments due 5/29/26)</a:t>
            </a:r>
            <a:endParaRPr lang="en-US" dirty="0"/>
          </a:p>
        </p:txBody>
      </p:sp>
      <p:sp>
        <p:nvSpPr>
          <p:cNvPr id="3" name="Content Placeholder 2">
            <a:extLst>
              <a:ext uri="{FF2B5EF4-FFF2-40B4-BE49-F238E27FC236}">
                <a16:creationId xmlns:a16="http://schemas.microsoft.com/office/drawing/2014/main" id="{63921548-B4BF-469C-3FB0-CA02896F1947}"/>
              </a:ext>
            </a:extLst>
          </p:cNvPr>
          <p:cNvSpPr>
            <a:spLocks noGrp="1"/>
          </p:cNvSpPr>
          <p:nvPr>
            <p:ph idx="1"/>
          </p:nvPr>
        </p:nvSpPr>
        <p:spPr/>
        <p:txBody>
          <a:bodyPr/>
          <a:lstStyle/>
          <a:p>
            <a:r>
              <a:rPr lang="en-US" dirty="0"/>
              <a:t>Reliance on Others</a:t>
            </a:r>
          </a:p>
          <a:p>
            <a:pPr lvl="1"/>
            <a:r>
              <a:rPr lang="en-US" dirty="0"/>
              <a:t>Extended to apply when the methodology or assumption is provided by another</a:t>
            </a:r>
          </a:p>
          <a:p>
            <a:pPr lvl="1"/>
            <a:r>
              <a:rPr lang="en-US" dirty="0"/>
              <a:t>Is the actuary accepting responsibility?</a:t>
            </a:r>
          </a:p>
          <a:p>
            <a:pPr lvl="2"/>
            <a:r>
              <a:rPr lang="en-US" dirty="0"/>
              <a:t>Yes: Then apply the standard</a:t>
            </a:r>
          </a:p>
          <a:p>
            <a:pPr lvl="2"/>
            <a:r>
              <a:rPr lang="en-US" dirty="0"/>
              <a:t>No: Significant disclosure requirements (unchanged)</a:t>
            </a:r>
          </a:p>
          <a:p>
            <a:pPr lvl="3"/>
            <a:r>
              <a:rPr lang="en-US" dirty="0"/>
              <a:t>Who, nature and extent, any shortcomings?, what review was performed?</a:t>
            </a:r>
          </a:p>
          <a:p>
            <a:r>
              <a:rPr lang="en-US" dirty="0"/>
              <a:t>Materiality</a:t>
            </a:r>
          </a:p>
          <a:p>
            <a:pPr lvl="1"/>
            <a:r>
              <a:rPr lang="en-US" dirty="0"/>
              <a:t>Adds consideration of the level of uncertainty in the results</a:t>
            </a:r>
          </a:p>
        </p:txBody>
      </p:sp>
    </p:spTree>
    <p:extLst>
      <p:ext uri="{BB962C8B-B14F-4D97-AF65-F5344CB8AC3E}">
        <p14:creationId xmlns:p14="http://schemas.microsoft.com/office/powerpoint/2010/main" val="3729485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362</TotalTime>
  <Words>3251</Words>
  <Application>Microsoft Office PowerPoint</Application>
  <PresentationFormat>Widescreen</PresentationFormat>
  <Paragraphs>287</Paragraphs>
  <Slides>39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Aptos</vt:lpstr>
      <vt:lpstr>Aptos Display</vt:lpstr>
      <vt:lpstr>Arial</vt:lpstr>
      <vt:lpstr>Calibri</vt:lpstr>
      <vt:lpstr>Open Sans</vt:lpstr>
      <vt:lpstr>Open Sans Light</vt:lpstr>
      <vt:lpstr>Office Theme</vt:lpstr>
      <vt:lpstr>Global Standards in Motion</vt:lpstr>
      <vt:lpstr>Agenda</vt:lpstr>
      <vt:lpstr>A little about me and a disclaimer</vt:lpstr>
      <vt:lpstr>International Standards of Actuarial Practice</vt:lpstr>
      <vt:lpstr>CAS Code of Conduct</vt:lpstr>
      <vt:lpstr>ISAP 8 – IFRS S2 Climate-Related Disclosures Adopted 11/23/25</vt:lpstr>
      <vt:lpstr>ISAP 8 – IFRS S2 Climate-Related Disclosures Adopted 11/23/25</vt:lpstr>
      <vt:lpstr>Changes to ISAP 1  – to be adopted Summer 2026 (fatal flaw comments due 5/29/26)</vt:lpstr>
      <vt:lpstr>Changes to ISAP 1  – to be adopted Summer 2026 (fatal flaw comments due 5/29/26)</vt:lpstr>
      <vt:lpstr>Changes to ISAP 1  – to be adopted Summer 2026 (fatal flaw comments due 5/29/26)</vt:lpstr>
      <vt:lpstr>Changes to ISAP 1  – to be adopted Summer 2026 (fatal flaw comments due 5/29/26)</vt:lpstr>
      <vt:lpstr>Changes to ISAP 1  – to be adopted Summer 2026 (fatal flaw comments due 5/29/26)</vt:lpstr>
      <vt:lpstr>Changes to ISAP 1  – to be adopted Summer 2026 (fatal flaw comments due 5/29/26)</vt:lpstr>
      <vt:lpstr>Changes to ISAP 1  – to be adopted Summer 2026 (fatal flaw comments due 5/29/26)</vt:lpstr>
      <vt:lpstr>(Current) Revised ASOP 20 – Discounting of P/C Claim Estimates Effective 12/1/2023</vt:lpstr>
      <vt:lpstr>Revised – Revised ASOP 20 – Analysis of P/C Cash Flows, Including Discounting Effective 6/1/2026</vt:lpstr>
      <vt:lpstr>Revised – Revised ASOP 20 – Analysis of P/C Cash Flows, Including Discounting Effective 6/1/2026</vt:lpstr>
      <vt:lpstr>Revised – Revised ASOP 20 – Analysis of P/C Cash Flows, Including Discounting Effective 6/1/2026</vt:lpstr>
      <vt:lpstr>Revised ASOP 39 – Treatment of Catastrophe or Extreme Event Losses in Future Cost Estimates for P/C Risk Transfer and Risk Retention    Second Exposure Draft Comment Deadline 7/1/2026</vt:lpstr>
      <vt:lpstr>Revised ASOP 39 – Treatment of Catastrophe or Extreme Event Losses in Future Cost Estimates for P/C Risk Transfer and Risk Retention    Second Exposure Draft Comment Deadline 7/1/2026</vt:lpstr>
      <vt:lpstr>Revised ASOP 30 – Profit Provisions, Contingency Provisions, and the Cost of Capital in P/C Risk Transfer and Risk Retention   Second Exposure Draft Comment Deadline 7/1/2026</vt:lpstr>
      <vt:lpstr>Revised ASOP 30 – Profit Provisions, Contingency Provisions, and the Cost of Capital in P/C Risk Transfer and Risk Retention   Second Exposure Draft Comment Deadline 7/1/2026</vt:lpstr>
      <vt:lpstr>Revised ASOP 30 – Profit Provisions, Contingency Provisions, and the Cost of Capital in P/C Risk Transfer and Risk Retention   Second Exposure Draft Comment Deadline 7/1/2026</vt:lpstr>
      <vt:lpstr>Revised ASOP 30 – Profit Provisions, Contingency Provisions, and the Cost of Capital in P/C Risk Transfer and Risk Retention   Second Exposure Draft Comment Deadline 7/1/2026</vt:lpstr>
      <vt:lpstr>Standard Template Language - Reliance</vt:lpstr>
      <vt:lpstr>Latest Reliance Language</vt:lpstr>
      <vt:lpstr>Latest Reliance Language</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Revised ASOP 41 – Actuarial Communications   Third Exposure Draft Comment Deadline 6/1/2026</vt:lpstr>
      <vt:lpstr>Comments are Welcome and Needed</vt:lpstr>
      <vt:lpstr>Coming Soon(ish)</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 Frances Miller</dc:creator>
  <cp:lastModifiedBy>Akroyd, Stephanie</cp:lastModifiedBy>
  <cp:revision>1</cp:revision>
  <dcterms:created xsi:type="dcterms:W3CDTF">2026-05-03T16:35:01Z</dcterms:created>
  <dcterms:modified xsi:type="dcterms:W3CDTF">2026-05-07T14:20:04Z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932f2e-4486-4831-a40b-beb4b229ba57_Enabled">
    <vt:lpwstr>true</vt:lpwstr>
  </property>
  <property fmtid="{D5CDD505-2E9C-101B-9397-08002B2CF9AE}" pid="3" name="MSIP_Label_73932f2e-4486-4831-a40b-beb4b229ba57_SetDate">
    <vt:lpwstr>2026-05-07T14:19:58Z</vt:lpwstr>
  </property>
  <property fmtid="{D5CDD505-2E9C-101B-9397-08002B2CF9AE}" pid="4" name="MSIP_Label_73932f2e-4486-4831-a40b-beb4b229ba57_Method">
    <vt:lpwstr>Standard</vt:lpwstr>
  </property>
  <property fmtid="{D5CDD505-2E9C-101B-9397-08002B2CF9AE}" pid="5" name="MSIP_Label_73932f2e-4486-4831-a40b-beb4b229ba57_Name">
    <vt:lpwstr>Restricted Everyone Has Full Control</vt:lpwstr>
  </property>
  <property fmtid="{D5CDD505-2E9C-101B-9397-08002B2CF9AE}" pid="6" name="MSIP_Label_73932f2e-4486-4831-a40b-beb4b229ba57_SiteId">
    <vt:lpwstr>5f2f4ea8-f1ba-4234-898c-c4ae4a4c70bb</vt:lpwstr>
  </property>
  <property fmtid="{D5CDD505-2E9C-101B-9397-08002B2CF9AE}" pid="7" name="MSIP_Label_73932f2e-4486-4831-a40b-beb4b229ba57_ActionId">
    <vt:lpwstr>7be510e2-fcc3-4de1-8c2d-fe7cc852ba6a</vt:lpwstr>
  </property>
  <property fmtid="{D5CDD505-2E9C-101B-9397-08002B2CF9AE}" pid="8" name="MSIP_Label_73932f2e-4486-4831-a40b-beb4b229ba57_ContentBits">
    <vt:lpwstr>0</vt:lpwstr>
  </property>
  <property fmtid="{D5CDD505-2E9C-101B-9397-08002B2CF9AE}" pid="9" name="MSIP_Label_73932f2e-4486-4831-a40b-beb4b229ba57_Tag">
    <vt:lpwstr>10, 1, 2, 1</vt:lpwstr>
  </property>
</Properties>
</file>