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29"/>
  </p:notesMasterIdLst>
  <p:handoutMasterIdLst>
    <p:handoutMasterId r:id="rId30"/>
  </p:handoutMasterIdLst>
  <p:sldIdLst>
    <p:sldId id="2619" r:id="rId2"/>
    <p:sldId id="2621" r:id="rId3"/>
    <p:sldId id="2593" r:id="rId4"/>
    <p:sldId id="2602" r:id="rId5"/>
    <p:sldId id="2616" r:id="rId6"/>
    <p:sldId id="256" r:id="rId7"/>
    <p:sldId id="270" r:id="rId8"/>
    <p:sldId id="271" r:id="rId9"/>
    <p:sldId id="2599" r:id="rId10"/>
    <p:sldId id="272" r:id="rId11"/>
    <p:sldId id="2591" r:id="rId12"/>
    <p:sldId id="274" r:id="rId13"/>
    <p:sldId id="275" r:id="rId14"/>
    <p:sldId id="2607" r:id="rId15"/>
    <p:sldId id="2608" r:id="rId16"/>
    <p:sldId id="2592" r:id="rId17"/>
    <p:sldId id="2536" r:id="rId18"/>
    <p:sldId id="2548" r:id="rId19"/>
    <p:sldId id="2612" r:id="rId20"/>
    <p:sldId id="2620" r:id="rId21"/>
    <p:sldId id="2618" r:id="rId22"/>
    <p:sldId id="2552" r:id="rId23"/>
    <p:sldId id="2606" r:id="rId24"/>
    <p:sldId id="2613" r:id="rId25"/>
    <p:sldId id="2576" r:id="rId26"/>
    <p:sldId id="2615" r:id="rId27"/>
    <p:sldId id="335" r:id="rId2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CE7"/>
    <a:srgbClr val="00B0F0"/>
    <a:srgbClr val="E0EFF9"/>
    <a:srgbClr val="9A0941"/>
    <a:srgbClr val="000000"/>
    <a:srgbClr val="D3CDE8"/>
    <a:srgbClr val="D9D9D9"/>
    <a:srgbClr val="BFBFBF"/>
    <a:srgbClr val="F93836"/>
    <a:srgbClr val="FBB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5258" autoAdjust="0"/>
  </p:normalViewPr>
  <p:slideViewPr>
    <p:cSldViewPr showGuides="1">
      <p:cViewPr varScale="1">
        <p:scale>
          <a:sx n="139" d="100"/>
          <a:sy n="139" d="100"/>
        </p:scale>
        <p:origin x="762"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7" d="100"/>
          <a:sy n="97" d="100"/>
        </p:scale>
        <p:origin x="3528" y="7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royd, Stephanie" userId="3fe3380c-616d-4828-81f7-a8db98538743" providerId="ADAL" clId="{6E82A825-3C5A-4071-9F9B-17AA3E48E982}"/>
    <pc:docChg chg="mod">
      <pc:chgData name="Akroyd, Stephanie" userId="3fe3380c-616d-4828-81f7-a8db98538743" providerId="ADAL" clId="{6E82A825-3C5A-4071-9F9B-17AA3E48E982}" dt="2026-04-29T08:59:10.442" v="0" actId="33475"/>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B0293-FF16-48FD-B018-6785F5BB1E61}" type="doc">
      <dgm:prSet loTypeId="urn:microsoft.com/office/officeart/2005/8/layout/equation2" loCatId="process" qsTypeId="urn:microsoft.com/office/officeart/2005/8/quickstyle/simple1" qsCatId="simple" csTypeId="urn:microsoft.com/office/officeart/2005/8/colors/colorful1" csCatId="colorful" phldr="1"/>
      <dgm:spPr/>
      <dgm:t>
        <a:bodyPr/>
        <a:lstStyle/>
        <a:p>
          <a:endParaRPr lang="de-CH"/>
        </a:p>
      </dgm:t>
    </dgm:pt>
    <dgm:pt modelId="{D7634544-7396-4BCB-94B8-D3E4C130571C}">
      <dgm:prSet phldrT="[Text]" custT="1"/>
      <dgm:spPr>
        <a:solidFill>
          <a:schemeClr val="accent2">
            <a:lumMod val="40000"/>
            <a:lumOff val="60000"/>
          </a:schemeClr>
        </a:solidFill>
        <a:ln>
          <a:solidFill>
            <a:schemeClr val="accent2"/>
          </a:solidFill>
        </a:ln>
      </dgm:spPr>
      <dgm:t>
        <a:bodyPr/>
        <a:lstStyle/>
        <a:p>
          <a:r>
            <a:rPr lang="en-US" sz="1800" noProof="0" dirty="0">
              <a:solidFill>
                <a:schemeClr val="tx1"/>
              </a:solidFill>
            </a:rPr>
            <a:t>Inflation</a:t>
          </a:r>
        </a:p>
      </dgm:t>
    </dgm:pt>
    <dgm:pt modelId="{EC431488-3F64-407D-891B-7824B3657CB2}" type="parTrans" cxnId="{965D9A55-40A7-4FB3-B6AF-F30386E6D4A2}">
      <dgm:prSet/>
      <dgm:spPr/>
      <dgm:t>
        <a:bodyPr/>
        <a:lstStyle/>
        <a:p>
          <a:endParaRPr lang="de-CH"/>
        </a:p>
      </dgm:t>
    </dgm:pt>
    <dgm:pt modelId="{1661F276-F46A-430F-A566-B7E1A752639E}" type="sibTrans" cxnId="{965D9A55-40A7-4FB3-B6AF-F30386E6D4A2}">
      <dgm:prSet/>
      <dgm:spPr>
        <a:solidFill>
          <a:schemeClr val="bg1">
            <a:lumMod val="50000"/>
          </a:schemeClr>
        </a:solidFill>
      </dgm:spPr>
      <dgm:t>
        <a:bodyPr/>
        <a:lstStyle/>
        <a:p>
          <a:endParaRPr lang="en-US" noProof="0" dirty="0"/>
        </a:p>
      </dgm:t>
    </dgm:pt>
    <dgm:pt modelId="{E9592794-97EF-4A56-AF48-6A16009C65B1}">
      <dgm:prSet phldrT="[Text]" custT="1"/>
      <dgm:spPr>
        <a:solidFill>
          <a:schemeClr val="accent3">
            <a:lumMod val="40000"/>
            <a:lumOff val="60000"/>
          </a:schemeClr>
        </a:solidFill>
        <a:ln>
          <a:solidFill>
            <a:schemeClr val="accent3">
              <a:lumMod val="75000"/>
            </a:schemeClr>
          </a:solidFill>
        </a:ln>
      </dgm:spPr>
      <dgm:t>
        <a:bodyPr/>
        <a:lstStyle/>
        <a:p>
          <a:r>
            <a:rPr lang="en-US" sz="1800" noProof="0" dirty="0">
              <a:solidFill>
                <a:schemeClr val="tx1"/>
              </a:solidFill>
            </a:rPr>
            <a:t>Competition</a:t>
          </a:r>
        </a:p>
      </dgm:t>
    </dgm:pt>
    <dgm:pt modelId="{5F4D699C-2BD9-4CCC-93C2-EEC529F4FF23}" type="parTrans" cxnId="{1ED27283-D372-4FBE-8C86-6171985B81DE}">
      <dgm:prSet/>
      <dgm:spPr/>
      <dgm:t>
        <a:bodyPr/>
        <a:lstStyle/>
        <a:p>
          <a:endParaRPr lang="de-CH"/>
        </a:p>
      </dgm:t>
    </dgm:pt>
    <dgm:pt modelId="{1D9C4F04-7C9F-4438-914A-59CC2F923CD5}" type="sibTrans" cxnId="{1ED27283-D372-4FBE-8C86-6171985B81DE}">
      <dgm:prSet/>
      <dgm:spPr>
        <a:solidFill>
          <a:schemeClr val="bg1">
            <a:lumMod val="50000"/>
          </a:schemeClr>
        </a:solidFill>
      </dgm:spPr>
      <dgm:t>
        <a:bodyPr/>
        <a:lstStyle/>
        <a:p>
          <a:endParaRPr lang="en-US" noProof="0" dirty="0"/>
        </a:p>
      </dgm:t>
    </dgm:pt>
    <dgm:pt modelId="{4E2F2546-CF85-4AE7-955A-15DF17347C72}">
      <dgm:prSet phldrT="[Text]" custT="1"/>
      <dgm:spPr>
        <a:solidFill>
          <a:schemeClr val="accent6">
            <a:lumMod val="40000"/>
            <a:lumOff val="60000"/>
          </a:schemeClr>
        </a:solidFill>
        <a:ln>
          <a:solidFill>
            <a:schemeClr val="accent6">
              <a:lumMod val="75000"/>
            </a:schemeClr>
          </a:solidFill>
        </a:ln>
      </dgm:spPr>
      <dgm:t>
        <a:bodyPr/>
        <a:lstStyle/>
        <a:p>
          <a:r>
            <a:rPr lang="en-US" sz="1800" noProof="0" dirty="0">
              <a:solidFill>
                <a:schemeClr val="tx1"/>
              </a:solidFill>
            </a:rPr>
            <a:t>Premium position</a:t>
          </a:r>
          <a:endParaRPr lang="en-US" sz="2000" noProof="0" dirty="0">
            <a:solidFill>
              <a:schemeClr val="tx1"/>
            </a:solidFill>
          </a:endParaRPr>
        </a:p>
      </dgm:t>
    </dgm:pt>
    <dgm:pt modelId="{3151D9BF-C65A-4A22-A5C7-CE74E7592941}" type="parTrans" cxnId="{70DBC2F5-CF4F-4E67-9A4F-2EC8460CBE95}">
      <dgm:prSet/>
      <dgm:spPr/>
      <dgm:t>
        <a:bodyPr/>
        <a:lstStyle/>
        <a:p>
          <a:endParaRPr lang="de-CH"/>
        </a:p>
      </dgm:t>
    </dgm:pt>
    <dgm:pt modelId="{B562A10A-5B9E-43EE-ACEF-B6BF78AE5A2D}" type="sibTrans" cxnId="{70DBC2F5-CF4F-4E67-9A4F-2EC8460CBE95}">
      <dgm:prSet/>
      <dgm:spPr/>
      <dgm:t>
        <a:bodyPr/>
        <a:lstStyle/>
        <a:p>
          <a:endParaRPr lang="de-CH"/>
        </a:p>
      </dgm:t>
    </dgm:pt>
    <dgm:pt modelId="{0DB756FC-7C1B-4A79-8B01-BC8C50194867}">
      <dgm:prSet phldrT="[Text]" custT="1"/>
      <dgm:spPr>
        <a:solidFill>
          <a:schemeClr val="accent4">
            <a:lumMod val="40000"/>
            <a:lumOff val="60000"/>
          </a:schemeClr>
        </a:solidFill>
        <a:ln>
          <a:solidFill>
            <a:schemeClr val="accent1"/>
          </a:solidFill>
        </a:ln>
      </dgm:spPr>
      <dgm:t>
        <a:bodyPr/>
        <a:lstStyle/>
        <a:p>
          <a:r>
            <a:rPr lang="en-US" sz="1800" noProof="0" dirty="0">
              <a:solidFill>
                <a:schemeClr val="tx1"/>
              </a:solidFill>
            </a:rPr>
            <a:t>Regulatory/Politics</a:t>
          </a:r>
        </a:p>
      </dgm:t>
    </dgm:pt>
    <dgm:pt modelId="{8DA451D4-6991-4B8E-B6DC-9379FF1AC667}" type="parTrans" cxnId="{FB684FE5-C63C-4157-B45F-4053AAA493CB}">
      <dgm:prSet/>
      <dgm:spPr/>
      <dgm:t>
        <a:bodyPr/>
        <a:lstStyle/>
        <a:p>
          <a:endParaRPr lang="de-CH"/>
        </a:p>
      </dgm:t>
    </dgm:pt>
    <dgm:pt modelId="{A5BDE18B-87C8-4CF7-83D5-62FB7AFA8CAB}" type="sibTrans" cxnId="{FB684FE5-C63C-4157-B45F-4053AAA493CB}">
      <dgm:prSet/>
      <dgm:spPr>
        <a:solidFill>
          <a:schemeClr val="bg1">
            <a:lumMod val="50000"/>
          </a:schemeClr>
        </a:solidFill>
      </dgm:spPr>
      <dgm:t>
        <a:bodyPr/>
        <a:lstStyle/>
        <a:p>
          <a:endParaRPr lang="en-US" noProof="0" dirty="0"/>
        </a:p>
      </dgm:t>
    </dgm:pt>
    <dgm:pt modelId="{56D93C73-A865-486E-A71F-759C9DD30B19}">
      <dgm:prSet phldrT="[Text]" custT="1"/>
      <dgm:spPr>
        <a:solidFill>
          <a:schemeClr val="accent5">
            <a:lumMod val="60000"/>
            <a:lumOff val="40000"/>
          </a:schemeClr>
        </a:solidFill>
        <a:ln>
          <a:solidFill>
            <a:schemeClr val="accent5">
              <a:lumMod val="75000"/>
            </a:schemeClr>
          </a:solidFill>
        </a:ln>
      </dgm:spPr>
      <dgm:t>
        <a:bodyPr/>
        <a:lstStyle/>
        <a:p>
          <a:r>
            <a:rPr lang="en-US" sz="1800" noProof="0" dirty="0">
              <a:solidFill>
                <a:schemeClr val="tx1"/>
              </a:solidFill>
            </a:rPr>
            <a:t>Our Premium</a:t>
          </a:r>
        </a:p>
      </dgm:t>
    </dgm:pt>
    <dgm:pt modelId="{F33A5A09-3172-4AF0-896C-356096668295}" type="parTrans" cxnId="{1D53CAEE-5325-40B0-93EA-F8DD459B55B6}">
      <dgm:prSet/>
      <dgm:spPr/>
      <dgm:t>
        <a:bodyPr/>
        <a:lstStyle/>
        <a:p>
          <a:endParaRPr lang="de-CH"/>
        </a:p>
      </dgm:t>
    </dgm:pt>
    <dgm:pt modelId="{2AACFD92-8C6B-474B-A5BC-A0817CD7AD5E}" type="sibTrans" cxnId="{1D53CAEE-5325-40B0-93EA-F8DD459B55B6}">
      <dgm:prSet/>
      <dgm:spPr>
        <a:solidFill>
          <a:schemeClr val="bg1">
            <a:lumMod val="50000"/>
          </a:schemeClr>
        </a:solidFill>
      </dgm:spPr>
      <dgm:t>
        <a:bodyPr/>
        <a:lstStyle/>
        <a:p>
          <a:endParaRPr lang="en-US" noProof="0" dirty="0"/>
        </a:p>
      </dgm:t>
    </dgm:pt>
    <dgm:pt modelId="{B8508F00-C26E-487D-8733-1554E0503722}" type="pres">
      <dgm:prSet presAssocID="{4F4B0293-FF16-48FD-B018-6785F5BB1E61}" presName="Name0" presStyleCnt="0">
        <dgm:presLayoutVars>
          <dgm:dir/>
          <dgm:resizeHandles val="exact"/>
        </dgm:presLayoutVars>
      </dgm:prSet>
      <dgm:spPr/>
    </dgm:pt>
    <dgm:pt modelId="{A57C1EA1-CD1A-45BC-A825-71BE87A6FE5D}" type="pres">
      <dgm:prSet presAssocID="{4F4B0293-FF16-48FD-B018-6785F5BB1E61}" presName="vNodes" presStyleCnt="0"/>
      <dgm:spPr/>
    </dgm:pt>
    <dgm:pt modelId="{BFDCEC79-FB5C-44DA-8E96-EBEDBF2C8CF0}" type="pres">
      <dgm:prSet presAssocID="{D7634544-7396-4BCB-94B8-D3E4C130571C}" presName="node" presStyleLbl="node1" presStyleIdx="0" presStyleCnt="5" custScaleX="367092" custScaleY="91773" custLinFactNeighborX="5443" custLinFactNeighborY="58843">
        <dgm:presLayoutVars>
          <dgm:bulletEnabled val="1"/>
        </dgm:presLayoutVars>
      </dgm:prSet>
      <dgm:spPr>
        <a:prstGeom prst="roundRect">
          <a:avLst/>
        </a:prstGeom>
      </dgm:spPr>
    </dgm:pt>
    <dgm:pt modelId="{3B333491-A59D-45CC-B68D-05F4E2B884B0}" type="pres">
      <dgm:prSet presAssocID="{1661F276-F46A-430F-A566-B7E1A752639E}" presName="spacerT" presStyleCnt="0"/>
      <dgm:spPr/>
    </dgm:pt>
    <dgm:pt modelId="{38417FA3-CE7F-4E23-A5A9-37F700B279E9}" type="pres">
      <dgm:prSet presAssocID="{1661F276-F46A-430F-A566-B7E1A752639E}" presName="sibTrans" presStyleLbl="sibTrans2D1" presStyleIdx="0" presStyleCnt="4"/>
      <dgm:spPr/>
    </dgm:pt>
    <dgm:pt modelId="{60B8586E-728F-43EB-9BBA-BC6B4F1954DA}" type="pres">
      <dgm:prSet presAssocID="{1661F276-F46A-430F-A566-B7E1A752639E}" presName="spacerB" presStyleCnt="0"/>
      <dgm:spPr/>
    </dgm:pt>
    <dgm:pt modelId="{B57971AB-6D7E-4637-B759-8A14A976B32A}" type="pres">
      <dgm:prSet presAssocID="{E9592794-97EF-4A56-AF48-6A16009C65B1}" presName="node" presStyleLbl="node1" presStyleIdx="1" presStyleCnt="5" custScaleX="367092" custScaleY="91773" custLinFactNeighborX="5443" custLinFactNeighborY="58843">
        <dgm:presLayoutVars>
          <dgm:bulletEnabled val="1"/>
        </dgm:presLayoutVars>
      </dgm:prSet>
      <dgm:spPr>
        <a:prstGeom prst="roundRect">
          <a:avLst/>
        </a:prstGeom>
      </dgm:spPr>
    </dgm:pt>
    <dgm:pt modelId="{C0DA0AED-A8A3-4CBB-9956-A16E65CEF761}" type="pres">
      <dgm:prSet presAssocID="{1D9C4F04-7C9F-4438-914A-59CC2F923CD5}" presName="spacerT" presStyleCnt="0"/>
      <dgm:spPr/>
    </dgm:pt>
    <dgm:pt modelId="{6A3CD597-3281-4AE7-ACD8-C4EE59F94CB5}" type="pres">
      <dgm:prSet presAssocID="{1D9C4F04-7C9F-4438-914A-59CC2F923CD5}" presName="sibTrans" presStyleLbl="sibTrans2D1" presStyleIdx="1" presStyleCnt="4"/>
      <dgm:spPr/>
    </dgm:pt>
    <dgm:pt modelId="{A7EFCD23-0174-44AF-8A67-C462F8A55507}" type="pres">
      <dgm:prSet presAssocID="{1D9C4F04-7C9F-4438-914A-59CC2F923CD5}" presName="spacerB" presStyleCnt="0"/>
      <dgm:spPr/>
    </dgm:pt>
    <dgm:pt modelId="{8499DEB4-1F60-4005-A0DD-DB8B72917041}" type="pres">
      <dgm:prSet presAssocID="{0DB756FC-7C1B-4A79-8B01-BC8C50194867}" presName="node" presStyleLbl="node1" presStyleIdx="2" presStyleCnt="5" custScaleX="367092" custScaleY="91773" custLinFactNeighborX="5443" custLinFactNeighborY="58843">
        <dgm:presLayoutVars>
          <dgm:bulletEnabled val="1"/>
        </dgm:presLayoutVars>
      </dgm:prSet>
      <dgm:spPr>
        <a:prstGeom prst="roundRect">
          <a:avLst/>
        </a:prstGeom>
      </dgm:spPr>
    </dgm:pt>
    <dgm:pt modelId="{8DA6F69B-F8B2-4957-8DD2-1CF54FD7BBD9}" type="pres">
      <dgm:prSet presAssocID="{A5BDE18B-87C8-4CF7-83D5-62FB7AFA8CAB}" presName="spacerT" presStyleCnt="0"/>
      <dgm:spPr/>
    </dgm:pt>
    <dgm:pt modelId="{67AF206B-E2BB-4C69-B37C-C355E6D9A134}" type="pres">
      <dgm:prSet presAssocID="{A5BDE18B-87C8-4CF7-83D5-62FB7AFA8CAB}" presName="sibTrans" presStyleLbl="sibTrans2D1" presStyleIdx="2" presStyleCnt="4"/>
      <dgm:spPr/>
    </dgm:pt>
    <dgm:pt modelId="{F7754777-0617-4958-8973-232847D77ED4}" type="pres">
      <dgm:prSet presAssocID="{A5BDE18B-87C8-4CF7-83D5-62FB7AFA8CAB}" presName="spacerB" presStyleCnt="0"/>
      <dgm:spPr/>
    </dgm:pt>
    <dgm:pt modelId="{2F249BF2-F1A4-4A36-94BE-CAAC0D997F09}" type="pres">
      <dgm:prSet presAssocID="{56D93C73-A865-486E-A71F-759C9DD30B19}" presName="node" presStyleLbl="node1" presStyleIdx="3" presStyleCnt="5" custScaleX="367092" custScaleY="91773" custLinFactNeighborX="5443" custLinFactNeighborY="58843">
        <dgm:presLayoutVars>
          <dgm:bulletEnabled val="1"/>
        </dgm:presLayoutVars>
      </dgm:prSet>
      <dgm:spPr>
        <a:prstGeom prst="roundRect">
          <a:avLst/>
        </a:prstGeom>
      </dgm:spPr>
    </dgm:pt>
    <dgm:pt modelId="{6E30D692-AD58-4D07-816D-9FC22B541FA5}" type="pres">
      <dgm:prSet presAssocID="{4F4B0293-FF16-48FD-B018-6785F5BB1E61}" presName="sibTransLast" presStyleLbl="sibTrans2D1" presStyleIdx="3" presStyleCnt="4"/>
      <dgm:spPr/>
    </dgm:pt>
    <dgm:pt modelId="{1CE70D0F-F8A7-4B1D-BC6C-01BAF29630FA}" type="pres">
      <dgm:prSet presAssocID="{4F4B0293-FF16-48FD-B018-6785F5BB1E61}" presName="connectorText" presStyleLbl="sibTrans2D1" presStyleIdx="3" presStyleCnt="4"/>
      <dgm:spPr/>
    </dgm:pt>
    <dgm:pt modelId="{2E0952A2-9547-4C68-9C9C-29E7A68881C2}" type="pres">
      <dgm:prSet presAssocID="{4F4B0293-FF16-48FD-B018-6785F5BB1E61}" presName="lastNode" presStyleLbl="node1" presStyleIdx="4" presStyleCnt="5" custScaleX="167857" custScaleY="61023">
        <dgm:presLayoutVars>
          <dgm:bulletEnabled val="1"/>
        </dgm:presLayoutVars>
      </dgm:prSet>
      <dgm:spPr>
        <a:prstGeom prst="roundRect">
          <a:avLst/>
        </a:prstGeom>
      </dgm:spPr>
    </dgm:pt>
  </dgm:ptLst>
  <dgm:cxnLst>
    <dgm:cxn modelId="{464C4301-CFD1-4C6C-8C8D-641BA9281167}" type="presOf" srcId="{D7634544-7396-4BCB-94B8-D3E4C130571C}" destId="{BFDCEC79-FB5C-44DA-8E96-EBEDBF2C8CF0}" srcOrd="0" destOrd="0" presId="urn:microsoft.com/office/officeart/2005/8/layout/equation2"/>
    <dgm:cxn modelId="{A7751A06-F0AE-4230-B066-66145F19E169}" type="presOf" srcId="{0DB756FC-7C1B-4A79-8B01-BC8C50194867}" destId="{8499DEB4-1F60-4005-A0DD-DB8B72917041}" srcOrd="0" destOrd="0" presId="urn:microsoft.com/office/officeart/2005/8/layout/equation2"/>
    <dgm:cxn modelId="{FC51640B-9976-4142-8822-801041CADF8A}" type="presOf" srcId="{4F4B0293-FF16-48FD-B018-6785F5BB1E61}" destId="{B8508F00-C26E-487D-8733-1554E0503722}" srcOrd="0" destOrd="0" presId="urn:microsoft.com/office/officeart/2005/8/layout/equation2"/>
    <dgm:cxn modelId="{5E9F103A-F785-47A5-85D8-C8E02CED29B0}" type="presOf" srcId="{2AACFD92-8C6B-474B-A5BC-A0817CD7AD5E}" destId="{6E30D692-AD58-4D07-816D-9FC22B541FA5}" srcOrd="0" destOrd="0" presId="urn:microsoft.com/office/officeart/2005/8/layout/equation2"/>
    <dgm:cxn modelId="{09611961-2F85-426F-978A-ABF5B2218901}" type="presOf" srcId="{56D93C73-A865-486E-A71F-759C9DD30B19}" destId="{2F249BF2-F1A4-4A36-94BE-CAAC0D997F09}" srcOrd="0" destOrd="0" presId="urn:microsoft.com/office/officeart/2005/8/layout/equation2"/>
    <dgm:cxn modelId="{6A76FC43-D78C-41D1-B4E9-2207E7296E68}" type="presOf" srcId="{A5BDE18B-87C8-4CF7-83D5-62FB7AFA8CAB}" destId="{67AF206B-E2BB-4C69-B37C-C355E6D9A134}" srcOrd="0" destOrd="0" presId="urn:microsoft.com/office/officeart/2005/8/layout/equation2"/>
    <dgm:cxn modelId="{F9EE0F73-C432-4C0B-A057-06EA58E4A14F}" type="presOf" srcId="{2AACFD92-8C6B-474B-A5BC-A0817CD7AD5E}" destId="{1CE70D0F-F8A7-4B1D-BC6C-01BAF29630FA}" srcOrd="1" destOrd="0" presId="urn:microsoft.com/office/officeart/2005/8/layout/equation2"/>
    <dgm:cxn modelId="{965D9A55-40A7-4FB3-B6AF-F30386E6D4A2}" srcId="{4F4B0293-FF16-48FD-B018-6785F5BB1E61}" destId="{D7634544-7396-4BCB-94B8-D3E4C130571C}" srcOrd="0" destOrd="0" parTransId="{EC431488-3F64-407D-891B-7824B3657CB2}" sibTransId="{1661F276-F46A-430F-A566-B7E1A752639E}"/>
    <dgm:cxn modelId="{1ED27283-D372-4FBE-8C86-6171985B81DE}" srcId="{4F4B0293-FF16-48FD-B018-6785F5BB1E61}" destId="{E9592794-97EF-4A56-AF48-6A16009C65B1}" srcOrd="1" destOrd="0" parTransId="{5F4D699C-2BD9-4CCC-93C2-EEC529F4FF23}" sibTransId="{1D9C4F04-7C9F-4438-914A-59CC2F923CD5}"/>
    <dgm:cxn modelId="{AAEF48A5-4CCA-49F8-8581-B1D2ECD5337F}" type="presOf" srcId="{1661F276-F46A-430F-A566-B7E1A752639E}" destId="{38417FA3-CE7F-4E23-A5A9-37F700B279E9}" srcOrd="0" destOrd="0" presId="urn:microsoft.com/office/officeart/2005/8/layout/equation2"/>
    <dgm:cxn modelId="{77C958BE-1072-4718-9FE1-04EEC6D6C02A}" type="presOf" srcId="{E9592794-97EF-4A56-AF48-6A16009C65B1}" destId="{B57971AB-6D7E-4637-B759-8A14A976B32A}" srcOrd="0" destOrd="0" presId="urn:microsoft.com/office/officeart/2005/8/layout/equation2"/>
    <dgm:cxn modelId="{FB684FE5-C63C-4157-B45F-4053AAA493CB}" srcId="{4F4B0293-FF16-48FD-B018-6785F5BB1E61}" destId="{0DB756FC-7C1B-4A79-8B01-BC8C50194867}" srcOrd="2" destOrd="0" parTransId="{8DA451D4-6991-4B8E-B6DC-9379FF1AC667}" sibTransId="{A5BDE18B-87C8-4CF7-83D5-62FB7AFA8CAB}"/>
    <dgm:cxn modelId="{1D53CAEE-5325-40B0-93EA-F8DD459B55B6}" srcId="{4F4B0293-FF16-48FD-B018-6785F5BB1E61}" destId="{56D93C73-A865-486E-A71F-759C9DD30B19}" srcOrd="3" destOrd="0" parTransId="{F33A5A09-3172-4AF0-896C-356096668295}" sibTransId="{2AACFD92-8C6B-474B-A5BC-A0817CD7AD5E}"/>
    <dgm:cxn modelId="{70DBC2F5-CF4F-4E67-9A4F-2EC8460CBE95}" srcId="{4F4B0293-FF16-48FD-B018-6785F5BB1E61}" destId="{4E2F2546-CF85-4AE7-955A-15DF17347C72}" srcOrd="4" destOrd="0" parTransId="{3151D9BF-C65A-4A22-A5C7-CE74E7592941}" sibTransId="{B562A10A-5B9E-43EE-ACEF-B6BF78AE5A2D}"/>
    <dgm:cxn modelId="{32F42BF9-A3C5-4E55-81B5-C75C9979CFB8}" type="presOf" srcId="{1D9C4F04-7C9F-4438-914A-59CC2F923CD5}" destId="{6A3CD597-3281-4AE7-ACD8-C4EE59F94CB5}" srcOrd="0" destOrd="0" presId="urn:microsoft.com/office/officeart/2005/8/layout/equation2"/>
    <dgm:cxn modelId="{C3ACC8FE-68DE-4C8C-A843-325ED16E1511}" type="presOf" srcId="{4E2F2546-CF85-4AE7-955A-15DF17347C72}" destId="{2E0952A2-9547-4C68-9C9C-29E7A68881C2}" srcOrd="0" destOrd="0" presId="urn:microsoft.com/office/officeart/2005/8/layout/equation2"/>
    <dgm:cxn modelId="{7F0B6B42-82AF-44A1-A313-A7F067E352CE}" type="presParOf" srcId="{B8508F00-C26E-487D-8733-1554E0503722}" destId="{A57C1EA1-CD1A-45BC-A825-71BE87A6FE5D}" srcOrd="0" destOrd="0" presId="urn:microsoft.com/office/officeart/2005/8/layout/equation2"/>
    <dgm:cxn modelId="{5CFF77C8-8EC6-4EEB-B86D-D74FE2ACC32D}" type="presParOf" srcId="{A57C1EA1-CD1A-45BC-A825-71BE87A6FE5D}" destId="{BFDCEC79-FB5C-44DA-8E96-EBEDBF2C8CF0}" srcOrd="0" destOrd="0" presId="urn:microsoft.com/office/officeart/2005/8/layout/equation2"/>
    <dgm:cxn modelId="{8CD561AD-AF42-46CE-ADB7-0AF111A4451A}" type="presParOf" srcId="{A57C1EA1-CD1A-45BC-A825-71BE87A6FE5D}" destId="{3B333491-A59D-45CC-B68D-05F4E2B884B0}" srcOrd="1" destOrd="0" presId="urn:microsoft.com/office/officeart/2005/8/layout/equation2"/>
    <dgm:cxn modelId="{444F2FAE-B30A-4F5A-8FB8-23D1D843B806}" type="presParOf" srcId="{A57C1EA1-CD1A-45BC-A825-71BE87A6FE5D}" destId="{38417FA3-CE7F-4E23-A5A9-37F700B279E9}" srcOrd="2" destOrd="0" presId="urn:microsoft.com/office/officeart/2005/8/layout/equation2"/>
    <dgm:cxn modelId="{7591E251-60AA-4DF1-8F24-1771041C7600}" type="presParOf" srcId="{A57C1EA1-CD1A-45BC-A825-71BE87A6FE5D}" destId="{60B8586E-728F-43EB-9BBA-BC6B4F1954DA}" srcOrd="3" destOrd="0" presId="urn:microsoft.com/office/officeart/2005/8/layout/equation2"/>
    <dgm:cxn modelId="{C88DF2A5-F454-4670-90C8-4738904A48AA}" type="presParOf" srcId="{A57C1EA1-CD1A-45BC-A825-71BE87A6FE5D}" destId="{B57971AB-6D7E-4637-B759-8A14A976B32A}" srcOrd="4" destOrd="0" presId="urn:microsoft.com/office/officeart/2005/8/layout/equation2"/>
    <dgm:cxn modelId="{1A49B55B-BCED-4501-A065-D258C442F3BD}" type="presParOf" srcId="{A57C1EA1-CD1A-45BC-A825-71BE87A6FE5D}" destId="{C0DA0AED-A8A3-4CBB-9956-A16E65CEF761}" srcOrd="5" destOrd="0" presId="urn:microsoft.com/office/officeart/2005/8/layout/equation2"/>
    <dgm:cxn modelId="{7E6D1215-56BE-4BB9-A777-3683F9595FC6}" type="presParOf" srcId="{A57C1EA1-CD1A-45BC-A825-71BE87A6FE5D}" destId="{6A3CD597-3281-4AE7-ACD8-C4EE59F94CB5}" srcOrd="6" destOrd="0" presId="urn:microsoft.com/office/officeart/2005/8/layout/equation2"/>
    <dgm:cxn modelId="{86FFE101-450C-4A74-ACA4-6EAEF1A6A571}" type="presParOf" srcId="{A57C1EA1-CD1A-45BC-A825-71BE87A6FE5D}" destId="{A7EFCD23-0174-44AF-8A67-C462F8A55507}" srcOrd="7" destOrd="0" presId="urn:microsoft.com/office/officeart/2005/8/layout/equation2"/>
    <dgm:cxn modelId="{C554083D-B5CC-446C-B112-883B66D3E6FA}" type="presParOf" srcId="{A57C1EA1-CD1A-45BC-A825-71BE87A6FE5D}" destId="{8499DEB4-1F60-4005-A0DD-DB8B72917041}" srcOrd="8" destOrd="0" presId="urn:microsoft.com/office/officeart/2005/8/layout/equation2"/>
    <dgm:cxn modelId="{FAD6FA15-26E4-45D0-A36C-721C8297C006}" type="presParOf" srcId="{A57C1EA1-CD1A-45BC-A825-71BE87A6FE5D}" destId="{8DA6F69B-F8B2-4957-8DD2-1CF54FD7BBD9}" srcOrd="9" destOrd="0" presId="urn:microsoft.com/office/officeart/2005/8/layout/equation2"/>
    <dgm:cxn modelId="{479EDCFF-6A2B-4FFA-92BA-BEE39A9BD3AA}" type="presParOf" srcId="{A57C1EA1-CD1A-45BC-A825-71BE87A6FE5D}" destId="{67AF206B-E2BB-4C69-B37C-C355E6D9A134}" srcOrd="10" destOrd="0" presId="urn:microsoft.com/office/officeart/2005/8/layout/equation2"/>
    <dgm:cxn modelId="{1B50CC37-B8B8-4F19-9C7A-C25337B096F9}" type="presParOf" srcId="{A57C1EA1-CD1A-45BC-A825-71BE87A6FE5D}" destId="{F7754777-0617-4958-8973-232847D77ED4}" srcOrd="11" destOrd="0" presId="urn:microsoft.com/office/officeart/2005/8/layout/equation2"/>
    <dgm:cxn modelId="{0708F272-503B-45A4-9309-2D28A2706251}" type="presParOf" srcId="{A57C1EA1-CD1A-45BC-A825-71BE87A6FE5D}" destId="{2F249BF2-F1A4-4A36-94BE-CAAC0D997F09}" srcOrd="12" destOrd="0" presId="urn:microsoft.com/office/officeart/2005/8/layout/equation2"/>
    <dgm:cxn modelId="{77B69526-023F-43A4-9712-63128FE690C8}" type="presParOf" srcId="{B8508F00-C26E-487D-8733-1554E0503722}" destId="{6E30D692-AD58-4D07-816D-9FC22B541FA5}" srcOrd="1" destOrd="0" presId="urn:microsoft.com/office/officeart/2005/8/layout/equation2"/>
    <dgm:cxn modelId="{B4775D58-0482-4001-B6B6-50568A94AEB5}" type="presParOf" srcId="{6E30D692-AD58-4D07-816D-9FC22B541FA5}" destId="{1CE70D0F-F8A7-4B1D-BC6C-01BAF29630FA}" srcOrd="0" destOrd="0" presId="urn:microsoft.com/office/officeart/2005/8/layout/equation2"/>
    <dgm:cxn modelId="{32E3658F-7293-408A-BE9C-9A33B80DCE1C}" type="presParOf" srcId="{B8508F00-C26E-487D-8733-1554E0503722}" destId="{2E0952A2-9547-4C68-9C9C-29E7A68881C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CEC79-FB5C-44DA-8E96-EBEDBF2C8CF0}">
      <dsp:nvSpPr>
        <dsp:cNvPr id="0" name=""/>
        <dsp:cNvSpPr/>
      </dsp:nvSpPr>
      <dsp:spPr>
        <a:xfrm>
          <a:off x="1245074" y="29757"/>
          <a:ext cx="2158969" cy="539742"/>
        </a:xfrm>
        <a:prstGeom prst="roundRect">
          <a:avLst/>
        </a:prstGeom>
        <a:solidFill>
          <a:schemeClr val="accent2">
            <a:lumMod val="40000"/>
            <a:lumOff val="6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noProof="0" dirty="0">
              <a:solidFill>
                <a:schemeClr val="tx1"/>
              </a:solidFill>
            </a:rPr>
            <a:t>Inflation</a:t>
          </a:r>
        </a:p>
      </dsp:txBody>
      <dsp:txXfrm>
        <a:off x="1271422" y="56105"/>
        <a:ext cx="2106273" cy="487046"/>
      </dsp:txXfrm>
    </dsp:sp>
    <dsp:sp modelId="{38417FA3-CE7F-4E23-A5A9-37F700B279E9}">
      <dsp:nvSpPr>
        <dsp:cNvPr id="0" name=""/>
        <dsp:cNvSpPr/>
      </dsp:nvSpPr>
      <dsp:spPr>
        <a:xfrm>
          <a:off x="2121990" y="589154"/>
          <a:ext cx="341113" cy="341113"/>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noProof="0" dirty="0"/>
        </a:p>
      </dsp:txBody>
      <dsp:txXfrm>
        <a:off x="2167205" y="719596"/>
        <a:ext cx="250683" cy="80229"/>
      </dsp:txXfrm>
    </dsp:sp>
    <dsp:sp modelId="{B57971AB-6D7E-4637-B759-8A14A976B32A}">
      <dsp:nvSpPr>
        <dsp:cNvPr id="0" name=""/>
        <dsp:cNvSpPr/>
      </dsp:nvSpPr>
      <dsp:spPr>
        <a:xfrm>
          <a:off x="1245074" y="1006125"/>
          <a:ext cx="2158969" cy="539742"/>
        </a:xfrm>
        <a:prstGeom prst="roundRect">
          <a:avLst/>
        </a:prstGeom>
        <a:solidFill>
          <a:schemeClr val="accent3">
            <a:lumMod val="40000"/>
            <a:lumOff val="6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noProof="0" dirty="0">
              <a:solidFill>
                <a:schemeClr val="tx1"/>
              </a:solidFill>
            </a:rPr>
            <a:t>Competition</a:t>
          </a:r>
        </a:p>
      </dsp:txBody>
      <dsp:txXfrm>
        <a:off x="1271422" y="1032473"/>
        <a:ext cx="2106273" cy="487046"/>
      </dsp:txXfrm>
    </dsp:sp>
    <dsp:sp modelId="{6A3CD597-3281-4AE7-ACD8-C4EE59F94CB5}">
      <dsp:nvSpPr>
        <dsp:cNvPr id="0" name=""/>
        <dsp:cNvSpPr/>
      </dsp:nvSpPr>
      <dsp:spPr>
        <a:xfrm>
          <a:off x="2121990" y="1565523"/>
          <a:ext cx="341113" cy="341113"/>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noProof="0" dirty="0"/>
        </a:p>
      </dsp:txBody>
      <dsp:txXfrm>
        <a:off x="2167205" y="1695965"/>
        <a:ext cx="250683" cy="80229"/>
      </dsp:txXfrm>
    </dsp:sp>
    <dsp:sp modelId="{8499DEB4-1F60-4005-A0DD-DB8B72917041}">
      <dsp:nvSpPr>
        <dsp:cNvPr id="0" name=""/>
        <dsp:cNvSpPr/>
      </dsp:nvSpPr>
      <dsp:spPr>
        <a:xfrm>
          <a:off x="1245074" y="1982493"/>
          <a:ext cx="2158969" cy="539742"/>
        </a:xfrm>
        <a:prstGeom prst="roundRect">
          <a:avLst/>
        </a:prstGeom>
        <a:solidFill>
          <a:schemeClr val="accent4">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noProof="0" dirty="0">
              <a:solidFill>
                <a:schemeClr val="tx1"/>
              </a:solidFill>
            </a:rPr>
            <a:t>Regulatory/Politics</a:t>
          </a:r>
        </a:p>
      </dsp:txBody>
      <dsp:txXfrm>
        <a:off x="1271422" y="2008841"/>
        <a:ext cx="2106273" cy="487046"/>
      </dsp:txXfrm>
    </dsp:sp>
    <dsp:sp modelId="{67AF206B-E2BB-4C69-B37C-C355E6D9A134}">
      <dsp:nvSpPr>
        <dsp:cNvPr id="0" name=""/>
        <dsp:cNvSpPr/>
      </dsp:nvSpPr>
      <dsp:spPr>
        <a:xfrm>
          <a:off x="2121990" y="2541891"/>
          <a:ext cx="341113" cy="341113"/>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noProof="0" dirty="0"/>
        </a:p>
      </dsp:txBody>
      <dsp:txXfrm>
        <a:off x="2167205" y="2672333"/>
        <a:ext cx="250683" cy="80229"/>
      </dsp:txXfrm>
    </dsp:sp>
    <dsp:sp modelId="{2F249BF2-F1A4-4A36-94BE-CAAC0D997F09}">
      <dsp:nvSpPr>
        <dsp:cNvPr id="0" name=""/>
        <dsp:cNvSpPr/>
      </dsp:nvSpPr>
      <dsp:spPr>
        <a:xfrm>
          <a:off x="1245074" y="2932417"/>
          <a:ext cx="2158969" cy="539742"/>
        </a:xfrm>
        <a:prstGeom prst="roundRect">
          <a:avLst/>
        </a:prstGeom>
        <a:solidFill>
          <a:schemeClr val="accent5">
            <a:lumMod val="60000"/>
            <a:lumOff val="4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noProof="0" dirty="0">
              <a:solidFill>
                <a:schemeClr val="tx1"/>
              </a:solidFill>
            </a:rPr>
            <a:t>Our Premium</a:t>
          </a:r>
        </a:p>
      </dsp:txBody>
      <dsp:txXfrm>
        <a:off x="1271422" y="2958765"/>
        <a:ext cx="2106273" cy="487046"/>
      </dsp:txXfrm>
    </dsp:sp>
    <dsp:sp modelId="{6E30D692-AD58-4D07-816D-9FC22B541FA5}">
      <dsp:nvSpPr>
        <dsp:cNvPr id="0" name=""/>
        <dsp:cNvSpPr/>
      </dsp:nvSpPr>
      <dsp:spPr>
        <a:xfrm rot="21578577">
          <a:off x="3484294" y="1633809"/>
          <a:ext cx="170138" cy="21878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noProof="0" dirty="0"/>
        </a:p>
      </dsp:txBody>
      <dsp:txXfrm>
        <a:off x="3484294" y="1677725"/>
        <a:ext cx="119097" cy="131269"/>
      </dsp:txXfrm>
    </dsp:sp>
    <dsp:sp modelId="{2E0952A2-9547-4C68-9C9C-29E7A68881C2}">
      <dsp:nvSpPr>
        <dsp:cNvPr id="0" name=""/>
        <dsp:cNvSpPr/>
      </dsp:nvSpPr>
      <dsp:spPr>
        <a:xfrm>
          <a:off x="3724908" y="1377186"/>
          <a:ext cx="1974426" cy="717786"/>
        </a:xfrm>
        <a:prstGeom prst="roundRect">
          <a:avLst/>
        </a:prstGeom>
        <a:solidFill>
          <a:schemeClr val="accent6">
            <a:lumMod val="40000"/>
            <a:lumOff val="6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noProof="0" dirty="0">
              <a:solidFill>
                <a:schemeClr val="tx1"/>
              </a:solidFill>
            </a:rPr>
            <a:t>Premium position</a:t>
          </a:r>
          <a:endParaRPr lang="en-US" sz="2000" kern="1200" noProof="0" dirty="0">
            <a:solidFill>
              <a:schemeClr val="tx1"/>
            </a:solidFill>
          </a:endParaRPr>
        </a:p>
      </dsp:txBody>
      <dsp:txXfrm>
        <a:off x="3759947" y="1412225"/>
        <a:ext cx="1904348" cy="64770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29.04.2026</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73113" y="1246188"/>
            <a:ext cx="5561012" cy="3127375"/>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964488"/>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964488"/>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29.04.2026</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spcAft>
        <a:spcPts val="450"/>
      </a:spcAft>
      <a:defRPr sz="825" kern="1200">
        <a:solidFill>
          <a:schemeClr val="tx1"/>
        </a:solidFill>
        <a:latin typeface="+mn-lt"/>
        <a:ea typeface="+mn-ea"/>
        <a:cs typeface="+mn-cs"/>
      </a:defRPr>
    </a:lvl1pPr>
    <a:lvl2pPr marL="133350" indent="-133350" algn="l" defTabSz="685800" rtl="0" eaLnBrk="1" latinLnBrk="0" hangingPunct="1">
      <a:spcAft>
        <a:spcPts val="450"/>
      </a:spcAft>
      <a:buFont typeface="Arial" panose="020B0604020202020204" pitchFamily="34" charset="0"/>
      <a:buChar char="‒"/>
      <a:defRPr sz="825" kern="1200">
        <a:solidFill>
          <a:schemeClr val="tx1"/>
        </a:solidFill>
        <a:latin typeface="+mn-lt"/>
        <a:ea typeface="+mn-ea"/>
        <a:cs typeface="+mn-cs"/>
      </a:defRPr>
    </a:lvl2pPr>
    <a:lvl3pPr marL="267891" indent="-134541" algn="l" defTabSz="685800" rtl="0" eaLnBrk="1" latinLnBrk="0" hangingPunct="1">
      <a:spcAft>
        <a:spcPts val="450"/>
      </a:spcAft>
      <a:buFont typeface="Arial" panose="020B0604020202020204" pitchFamily="34" charset="0"/>
      <a:buChar char="‒"/>
      <a:defRPr sz="825" kern="1200">
        <a:solidFill>
          <a:schemeClr val="tx1"/>
        </a:solidFill>
        <a:latin typeface="+mn-lt"/>
        <a:ea typeface="+mn-ea"/>
        <a:cs typeface="+mn-cs"/>
      </a:defRPr>
    </a:lvl3pPr>
    <a:lvl4pPr marL="401241" indent="-133350" algn="l" defTabSz="685800" rtl="0" eaLnBrk="1" latinLnBrk="0" hangingPunct="1">
      <a:spcAft>
        <a:spcPts val="450"/>
      </a:spcAft>
      <a:buFont typeface="Arial" panose="020B0604020202020204" pitchFamily="34" charset="0"/>
      <a:buChar char="‒"/>
      <a:defRPr sz="825" kern="1200">
        <a:solidFill>
          <a:schemeClr val="tx1"/>
        </a:solidFill>
        <a:latin typeface="+mn-lt"/>
        <a:ea typeface="+mn-ea"/>
        <a:cs typeface="+mn-cs"/>
      </a:defRPr>
    </a:lvl4pPr>
    <a:lvl5pPr marL="540544" indent="-139304" algn="l" defTabSz="685800" rtl="0" eaLnBrk="1" latinLnBrk="0" hangingPunct="1">
      <a:spcAft>
        <a:spcPts val="450"/>
      </a:spcAft>
      <a:buFont typeface="Arial" panose="020B0604020202020204" pitchFamily="34" charset="0"/>
      <a:buChar char="‒"/>
      <a:defRPr sz="825"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159877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F75AB-25D0-E30A-9E9B-011C0AE1AF2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128C83-7A9F-7A4E-1A5C-5D3404E3B06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9D1090-EBD5-3C62-4A16-D74BBBBC5CF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84106377-C701-E6BF-5ADF-177F5398A322}"/>
              </a:ext>
            </a:extLst>
          </p:cNvPr>
          <p:cNvSpPr>
            <a:spLocks noGrp="1"/>
          </p:cNvSpPr>
          <p:nvPr>
            <p:ph type="sldNum" sz="quarter" idx="5"/>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162861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b="0" i="0" u="none" strike="noStrike" baseline="0" dirty="0">
                <a:solidFill>
                  <a:srgbClr val="000000"/>
                </a:solidFill>
                <a:latin typeface="Arial" panose="020B0604020202020204" pitchFamily="34" charset="0"/>
              </a:rPr>
              <a:t>Die Prämien sind so festzulegen, dass die kantonalen </a:t>
            </a:r>
            <a:r>
              <a:rPr lang="de-CH" sz="1800" b="0" i="0" u="none" strike="noStrike" baseline="0" dirty="0" err="1">
                <a:solidFill>
                  <a:srgbClr val="000000"/>
                </a:solidFill>
                <a:latin typeface="Arial" panose="020B0604020202020204" pitchFamily="34" charset="0"/>
              </a:rPr>
              <a:t>Combined</a:t>
            </a:r>
            <a:r>
              <a:rPr lang="de-CH" sz="1800" b="0" i="0" u="none" strike="noStrike" baseline="0" dirty="0">
                <a:solidFill>
                  <a:srgbClr val="000000"/>
                </a:solidFill>
                <a:latin typeface="Arial" panose="020B0604020202020204" pitchFamily="34" charset="0"/>
              </a:rPr>
              <a:t> </a:t>
            </a:r>
            <a:r>
              <a:rPr lang="de-CH" sz="1800" b="0" i="0" u="none" strike="noStrike" baseline="0" dirty="0" err="1">
                <a:solidFill>
                  <a:srgbClr val="000000"/>
                </a:solidFill>
                <a:latin typeface="Arial" panose="020B0604020202020204" pitchFamily="34" charset="0"/>
              </a:rPr>
              <a:t>Ratios</a:t>
            </a:r>
            <a:r>
              <a:rPr lang="de-CH" sz="1800" b="0" i="0" u="none" strike="noStrike" baseline="0" dirty="0">
                <a:solidFill>
                  <a:srgbClr val="000000"/>
                </a:solidFill>
                <a:latin typeface="Arial" panose="020B0604020202020204" pitchFamily="34" charset="0"/>
              </a:rPr>
              <a:t> gleich hoch sind, so dass alle Kantone gleichmässig zum Ergebnis beitragen. Das BAG stützt sich zur Prüfung der Kostendeckung auf die </a:t>
            </a:r>
            <a:r>
              <a:rPr lang="de-CH" sz="1800" b="0" i="0" u="none" strike="noStrike" baseline="0" dirty="0" err="1">
                <a:solidFill>
                  <a:srgbClr val="000000"/>
                </a:solidFill>
                <a:latin typeface="Arial" panose="020B0604020202020204" pitchFamily="34" charset="0"/>
              </a:rPr>
              <a:t>Combined</a:t>
            </a:r>
            <a:r>
              <a:rPr lang="de-CH" sz="1800" b="0" i="0" u="none" strike="noStrike" baseline="0" dirty="0">
                <a:solidFill>
                  <a:srgbClr val="000000"/>
                </a:solidFill>
                <a:latin typeface="Arial" panose="020B0604020202020204" pitchFamily="34" charset="0"/>
              </a:rPr>
              <a:t> Ratio, deren Berechnung im Kapitel 6 beschrieben wird. Nicht </a:t>
            </a:r>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25</a:t>
            </a:fld>
            <a:endParaRPr lang="de-CH" dirty="0"/>
          </a:p>
        </p:txBody>
      </p:sp>
    </p:spTree>
    <p:extLst>
      <p:ext uri="{BB962C8B-B14F-4D97-AF65-F5344CB8AC3E}">
        <p14:creationId xmlns:p14="http://schemas.microsoft.com/office/powerpoint/2010/main" val="269347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26</a:t>
            </a:fld>
            <a:endParaRPr lang="de-CH" dirty="0"/>
          </a:p>
        </p:txBody>
      </p:sp>
    </p:spTree>
    <p:extLst>
      <p:ext uri="{BB962C8B-B14F-4D97-AF65-F5344CB8AC3E}">
        <p14:creationId xmlns:p14="http://schemas.microsoft.com/office/powerpoint/2010/main" val="50499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b="0" i="0" u="none" strike="noStrike" baseline="0" dirty="0">
                <a:solidFill>
                  <a:srgbClr val="000000"/>
                </a:solidFill>
                <a:latin typeface="Arial" panose="020B0604020202020204" pitchFamily="34" charset="0"/>
              </a:rPr>
              <a:t>Die Prämien sind so festzulegen, dass die kantonalen </a:t>
            </a:r>
            <a:r>
              <a:rPr lang="de-CH" sz="1800" b="0" i="0" u="none" strike="noStrike" baseline="0" dirty="0" err="1">
                <a:solidFill>
                  <a:srgbClr val="000000"/>
                </a:solidFill>
                <a:latin typeface="Arial" panose="020B0604020202020204" pitchFamily="34" charset="0"/>
              </a:rPr>
              <a:t>Combined</a:t>
            </a:r>
            <a:r>
              <a:rPr lang="de-CH" sz="1800" b="0" i="0" u="none" strike="noStrike" baseline="0" dirty="0">
                <a:solidFill>
                  <a:srgbClr val="000000"/>
                </a:solidFill>
                <a:latin typeface="Arial" panose="020B0604020202020204" pitchFamily="34" charset="0"/>
              </a:rPr>
              <a:t> </a:t>
            </a:r>
            <a:r>
              <a:rPr lang="de-CH" sz="1800" b="0" i="0" u="none" strike="noStrike" baseline="0" dirty="0" err="1">
                <a:solidFill>
                  <a:srgbClr val="000000"/>
                </a:solidFill>
                <a:latin typeface="Arial" panose="020B0604020202020204" pitchFamily="34" charset="0"/>
              </a:rPr>
              <a:t>Ratios</a:t>
            </a:r>
            <a:r>
              <a:rPr lang="de-CH" sz="1800" b="0" i="0" u="none" strike="noStrike" baseline="0" dirty="0">
                <a:solidFill>
                  <a:srgbClr val="000000"/>
                </a:solidFill>
                <a:latin typeface="Arial" panose="020B0604020202020204" pitchFamily="34" charset="0"/>
              </a:rPr>
              <a:t> gleich hoch sind, so dass alle Kantone gleichmässig zum Ergebnis beitragen. Das BAG stützt sich zur Prüfung der Kostendeckung auf die </a:t>
            </a:r>
            <a:r>
              <a:rPr lang="de-CH" sz="1800" b="0" i="0" u="none" strike="noStrike" baseline="0" dirty="0" err="1">
                <a:solidFill>
                  <a:srgbClr val="000000"/>
                </a:solidFill>
                <a:latin typeface="Arial" panose="020B0604020202020204" pitchFamily="34" charset="0"/>
              </a:rPr>
              <a:t>Combined</a:t>
            </a:r>
            <a:r>
              <a:rPr lang="de-CH" sz="1800" b="0" i="0" u="none" strike="noStrike" baseline="0" dirty="0">
                <a:solidFill>
                  <a:srgbClr val="000000"/>
                </a:solidFill>
                <a:latin typeface="Arial" panose="020B0604020202020204" pitchFamily="34" charset="0"/>
              </a:rPr>
              <a:t> Ratio, deren Berechnung im Kapitel 6 beschrieben wird. Nicht </a:t>
            </a:r>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110014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Tonspur: </a:t>
            </a:r>
          </a:p>
          <a:p>
            <a:pPr marL="171450" marR="0" lvl="0" indent="-171450" algn="l" defTabSz="685800" rtl="0" eaLnBrk="1" fontAlgn="auto" latinLnBrk="0" hangingPunct="1">
              <a:lnSpc>
                <a:spcPct val="100000"/>
              </a:lnSpc>
              <a:spcBef>
                <a:spcPts val="0"/>
              </a:spcBef>
              <a:spcAft>
                <a:spcPts val="450"/>
              </a:spcAft>
              <a:buClrTx/>
              <a:buSzTx/>
              <a:buFontTx/>
              <a:buChar char="-"/>
              <a:tabLst/>
              <a:defRPr/>
            </a:pPr>
            <a:r>
              <a:rPr lang="de-CH" dirty="0"/>
              <a:t>Teuerung: Leistungen Analytik</a:t>
            </a:r>
          </a:p>
          <a:p>
            <a:pPr marL="171450" marR="0" lvl="0" indent="-171450" algn="l" defTabSz="685800" rtl="0" eaLnBrk="1" fontAlgn="auto" latinLnBrk="0" hangingPunct="1">
              <a:lnSpc>
                <a:spcPct val="100000"/>
              </a:lnSpc>
              <a:spcBef>
                <a:spcPts val="0"/>
              </a:spcBef>
              <a:spcAft>
                <a:spcPts val="450"/>
              </a:spcAft>
              <a:buClrTx/>
              <a:buSzTx/>
              <a:buFontTx/>
              <a:buChar char="-"/>
              <a:tabLst/>
              <a:defRPr/>
            </a:pPr>
            <a:r>
              <a:rPr lang="de-CH" dirty="0"/>
              <a:t>Bestand: Kunde &amp; Markt</a:t>
            </a:r>
          </a:p>
          <a:p>
            <a:pPr marL="171450" indent="-171450">
              <a:buFontTx/>
              <a:buChar char="-"/>
            </a:pPr>
            <a:endParaRPr lang="de-CH" dirty="0"/>
          </a:p>
          <a:p>
            <a:pPr marL="171450" indent="-171450">
              <a:buFontTx/>
              <a:buChar char="-"/>
            </a:pPr>
            <a:endParaRPr lang="de-CH" dirty="0"/>
          </a:p>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7762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05E0B-0AF3-BC23-CA25-CDB11EE859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6DDD915-4C16-817C-2205-7AF5B3FD4A8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E4E090-623B-39CA-2914-590599EFFDCF}"/>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63606AA1-511D-AF13-12CE-D5D01161D064}"/>
              </a:ext>
            </a:extLst>
          </p:cNvPr>
          <p:cNvSpPr>
            <a:spLocks noGrp="1"/>
          </p:cNvSpPr>
          <p:nvPr>
            <p:ph type="sldNum" sz="quarter" idx="5"/>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68359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351078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C56B6-A3F7-95B9-1E83-9A7F6440759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6A680A9-BFD4-43B1-C5E8-62F5F5D165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211059F-448A-3F96-C2EE-A498A227A9E4}"/>
              </a:ext>
            </a:extLst>
          </p:cNvPr>
          <p:cNvSpPr>
            <a:spLocks noGrp="1"/>
          </p:cNvSpPr>
          <p:nvPr>
            <p:ph type="body" idx="1"/>
          </p:nvPr>
        </p:nvSpPr>
        <p:spPr/>
        <p:txBody>
          <a:bodyPr/>
          <a:lstStyle/>
          <a:p>
            <a:pPr marL="171450" indent="-171450">
              <a:buFontTx/>
              <a:buChar char="-"/>
            </a:pPr>
            <a:r>
              <a:rPr lang="de-CH" dirty="0"/>
              <a:t>6.7% ex. Teuerung auf 2021, wesentlich mehr als erwartet</a:t>
            </a:r>
          </a:p>
          <a:p>
            <a:pPr marL="171450" indent="-171450">
              <a:buFontTx/>
              <a:buChar char="-"/>
            </a:pPr>
            <a:r>
              <a:rPr lang="de-CH" dirty="0"/>
              <a:t>Prämien 2021 zu tief, wodurch auch die Berechnungsbasis für 2022 zu tief war</a:t>
            </a:r>
          </a:p>
          <a:p>
            <a:pPr marL="171450" indent="-171450">
              <a:buFontTx/>
              <a:buChar char="-"/>
            </a:pPr>
            <a:r>
              <a:rPr lang="de-CH" dirty="0"/>
              <a:t>folglich waren die Prämien 2022 zu tief</a:t>
            </a:r>
          </a:p>
          <a:p>
            <a:pPr marL="171450" indent="-171450">
              <a:buFontTx/>
              <a:buChar char="-"/>
            </a:pPr>
            <a:r>
              <a:rPr lang="de-CH" dirty="0"/>
              <a:t>Notwendige Korrektur konnte erst auf 2023 erfolgen</a:t>
            </a:r>
          </a:p>
          <a:p>
            <a:pPr marL="171450" indent="-171450">
              <a:buFontTx/>
              <a:buChar char="-"/>
            </a:pPr>
            <a:endParaRPr lang="de-CH" dirty="0"/>
          </a:p>
        </p:txBody>
      </p:sp>
      <p:sp>
        <p:nvSpPr>
          <p:cNvPr id="4" name="Foliennummernplatzhalter 3">
            <a:extLst>
              <a:ext uri="{FF2B5EF4-FFF2-40B4-BE49-F238E27FC236}">
                <a16:creationId xmlns:a16="http://schemas.microsoft.com/office/drawing/2014/main" id="{7D9447C9-7156-559A-88EE-7E6F22DC924D}"/>
              </a:ext>
            </a:extLst>
          </p:cNvPr>
          <p:cNvSpPr>
            <a:spLocks noGrp="1"/>
          </p:cNvSpPr>
          <p:nvPr>
            <p:ph type="sldNum" sz="quarter" idx="5"/>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125343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https://www.priminfo.admin.ch/de/zahlen-und-fakten/solvabilitaet#:~:text=Eine%20Solvenzquote%20von%20100%25%20bedeutet,die%20Leistungen%20der%20Versicherten%20bezahlen.</a:t>
            </a:r>
          </a:p>
        </p:txBody>
      </p:sp>
      <p:sp>
        <p:nvSpPr>
          <p:cNvPr id="4" name="Foliennummernplatzhalter 3"/>
          <p:cNvSpPr>
            <a:spLocks noGrp="1"/>
          </p:cNvSpPr>
          <p:nvPr>
            <p:ph type="sldNum" sz="quarter" idx="5"/>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150946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Tx/>
              <a:buNone/>
            </a:pPr>
            <a:r>
              <a:rPr lang="de-CH" dirty="0"/>
              <a:t>1. Ausgangslage:</a:t>
            </a:r>
          </a:p>
          <a:p>
            <a:pPr marL="304800" lvl="1" indent="-171450">
              <a:buFontTx/>
              <a:buChar char="-"/>
            </a:pPr>
            <a:r>
              <a:rPr lang="de-CH" dirty="0"/>
              <a:t>Teuerung: intrinsisch schwierige Einschätzung der Teuerung auf Grund der kurzen Beobachtungsperiode, unterschiedliche Einschätzungen von diversen Playern (vgl. Medienberichte Santé Suisse)</a:t>
            </a:r>
          </a:p>
          <a:p>
            <a:pPr marL="304800" lvl="1" indent="-171450">
              <a:buFontTx/>
              <a:buChar char="-"/>
            </a:pPr>
            <a:r>
              <a:rPr lang="de-CH" dirty="0"/>
              <a:t>Konkurrenz: Ausgangslage der Konkurrenten uneinheitlich hinsichtlich Solvenz, Nachholeffekten und Reserven</a:t>
            </a:r>
          </a:p>
          <a:p>
            <a:pPr marL="304800" lvl="1" indent="-171450">
              <a:buFontTx/>
              <a:buChar char="-"/>
            </a:pPr>
            <a:r>
              <a:rPr lang="de-CH" dirty="0"/>
              <a:t>Politik: unklar welche kurzfristigen Massnahmen für Kostendämpfung umgesetzt werden, Meinung zu Reserven wechselhaft</a:t>
            </a:r>
          </a:p>
          <a:p>
            <a:pPr marL="171450" lvl="0" indent="-171450">
              <a:buFontTx/>
              <a:buChar char="-"/>
            </a:pPr>
            <a:r>
              <a:rPr lang="de-CH" dirty="0"/>
              <a:t>Fazit: grosse Unsicherheiten in der Ausgangslage</a:t>
            </a:r>
            <a:br>
              <a:rPr lang="de-CH" dirty="0"/>
            </a:br>
            <a:endParaRPr lang="de-CH" dirty="0"/>
          </a:p>
          <a:p>
            <a:pPr marL="0" lvl="0" indent="0">
              <a:buFontTx/>
              <a:buNone/>
            </a:pPr>
            <a:r>
              <a:rPr lang="de-CH" dirty="0"/>
              <a:t>2. Prämien Helsana:  Festsetzung auf Grund von Einschätzungen dieser Unsicherheiten nach aktuellsten Stand des Wissens</a:t>
            </a:r>
          </a:p>
          <a:p>
            <a:pPr marL="171450" lvl="0" indent="-171450">
              <a:buFontTx/>
              <a:buChar char="-"/>
            </a:pPr>
            <a:endParaRPr lang="de-CH" dirty="0"/>
          </a:p>
          <a:p>
            <a:r>
              <a:rPr lang="de-CH" dirty="0"/>
              <a:t>3. Prämienposition: Ergebnis unsere eignen Einschätzung mit den Einschätzungen der Konkurrenten ist erst mit der Prämienkommunikation am 1.Oktober möglich (hipp </a:t>
            </a:r>
            <a:r>
              <a:rPr lang="de-CH" dirty="0" err="1"/>
              <a:t>hipp</a:t>
            </a:r>
            <a:r>
              <a:rPr lang="de-CH" dirty="0"/>
              <a:t> hurra oder zu Tode betrübt…)</a:t>
            </a:r>
          </a:p>
          <a:p>
            <a:endParaRPr lang="de-CH" dirty="0"/>
          </a:p>
          <a:p>
            <a:r>
              <a:rPr lang="de-CH" dirty="0"/>
              <a:t>Fazit: </a:t>
            </a:r>
          </a:p>
          <a:p>
            <a:pPr marL="304800" lvl="1" indent="-171450">
              <a:buFont typeface="Arial" panose="020B0604020202020204" pitchFamily="34" charset="0"/>
              <a:buChar char="•"/>
            </a:pPr>
            <a:r>
              <a:rPr lang="de-CH" dirty="0"/>
              <a:t>Die Prämienposition hängt nicht nur von den eigenen Einschätzungen sondern auch von den Einschätzungen der Konkurrenten ab. </a:t>
            </a:r>
            <a:br>
              <a:rPr lang="de-CH" dirty="0"/>
            </a:br>
            <a:r>
              <a:rPr lang="de-CH" dirty="0"/>
              <a:t>Sowohl wir als auch die Konkurrenten können richtig oder falsch liegen.</a:t>
            </a:r>
            <a:br>
              <a:rPr lang="de-CH" dirty="0"/>
            </a:br>
            <a:r>
              <a:rPr lang="de-CH" dirty="0"/>
              <a:t>Für uns zählt aber letztlich unsere finanzielle Stabilität.</a:t>
            </a:r>
          </a:p>
          <a:p>
            <a:pPr marL="304800" lvl="1" indent="-171450">
              <a:buFont typeface="Arial" panose="020B0604020202020204" pitchFamily="34" charset="0"/>
              <a:buChar char="•"/>
            </a:pPr>
            <a:r>
              <a:rPr lang="de-CH" dirty="0"/>
              <a:t>Das Endergebnis, d.h. ob die Prämien für die Leistungen ausreichend waren, ist erst ein Jahr später beurteilbar.</a:t>
            </a:r>
          </a:p>
        </p:txBody>
      </p:sp>
      <p:sp>
        <p:nvSpPr>
          <p:cNvPr id="4" name="Foliennummernplatzhalter 3"/>
          <p:cNvSpPr>
            <a:spLocks noGrp="1"/>
          </p:cNvSpPr>
          <p:nvPr>
            <p:ph type="sldNum" sz="quarter" idx="5"/>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399273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20</a:t>
            </a:fld>
            <a:endParaRPr lang="de-CH" dirty="0"/>
          </a:p>
        </p:txBody>
      </p:sp>
    </p:spTree>
    <p:extLst>
      <p:ext uri="{BB962C8B-B14F-4D97-AF65-F5344CB8AC3E}">
        <p14:creationId xmlns:p14="http://schemas.microsoft.com/office/powerpoint/2010/main" val="2384648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09E389C6-967E-484D-82C5-BC5257F1FD12}"/>
              </a:ext>
            </a:extLst>
          </p:cNvPr>
          <p:cNvSpPr/>
          <p:nvPr/>
        </p:nvSpPr>
        <p:spPr>
          <a:xfrm>
            <a:off x="251223" y="250032"/>
            <a:ext cx="8641556" cy="394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
        <p:nvSpPr>
          <p:cNvPr id="2" name="Titel 1"/>
          <p:cNvSpPr>
            <a:spLocks noGrp="1"/>
          </p:cNvSpPr>
          <p:nvPr>
            <p:ph type="ctrTitle"/>
          </p:nvPr>
        </p:nvSpPr>
        <p:spPr>
          <a:xfrm>
            <a:off x="467916" y="381000"/>
            <a:ext cx="8208169" cy="476251"/>
          </a:xfrm>
        </p:spPr>
        <p:txBody>
          <a:bodyPr anchor="t"/>
          <a:lstStyle>
            <a:lvl1pPr algn="l">
              <a:defRPr sz="3200">
                <a:solidFill>
                  <a:schemeClr val="bg1"/>
                </a:solidFill>
              </a:defRPr>
            </a:lvl1pPr>
          </a:lstStyle>
          <a:p>
            <a:r>
              <a:rPr lang="de-DE"/>
              <a:t>Mastertitelformat bearbeiten</a:t>
            </a:r>
            <a:endParaRPr lang="de-CH" dirty="0"/>
          </a:p>
        </p:txBody>
      </p:sp>
      <p:sp>
        <p:nvSpPr>
          <p:cNvPr id="3" name="Untertitel 2"/>
          <p:cNvSpPr>
            <a:spLocks noGrp="1"/>
          </p:cNvSpPr>
          <p:nvPr>
            <p:ph type="subTitle" idx="1" hasCustomPrompt="1"/>
          </p:nvPr>
        </p:nvSpPr>
        <p:spPr>
          <a:xfrm>
            <a:off x="467915" y="876300"/>
            <a:ext cx="8208170" cy="1101384"/>
          </a:xfrm>
        </p:spPr>
        <p:txBody>
          <a:bodyPr anchor="t"/>
          <a:lstStyle>
            <a:lvl1pPr marL="0" indent="0" algn="l">
              <a:spcAft>
                <a:spcPts val="0"/>
              </a:spcAft>
              <a:buNone/>
              <a:defRPr sz="3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CH" noProof="0" dirty="0"/>
              <a:t>Untertitel hinzufügen</a:t>
            </a:r>
            <a:endParaRPr lang="de-CH" dirty="0"/>
          </a:p>
        </p:txBody>
      </p:sp>
      <p:pic>
        <p:nvPicPr>
          <p:cNvPr id="12" name="Grafik 11">
            <a:extLst>
              <a:ext uri="{FF2B5EF4-FFF2-40B4-BE49-F238E27FC236}">
                <a16:creationId xmlns:a16="http://schemas.microsoft.com/office/drawing/2014/main" id="{EA460BCC-963A-45F6-9AA8-028A03E7B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983" y="4418402"/>
            <a:ext cx="1545974" cy="515388"/>
          </a:xfrm>
          <a:prstGeom prst="rect">
            <a:avLst/>
          </a:prstGeom>
        </p:spPr>
      </p:pic>
      <p:sp>
        <p:nvSpPr>
          <p:cNvPr id="7" name="Textplatzhalter 4">
            <a:extLst>
              <a:ext uri="{FF2B5EF4-FFF2-40B4-BE49-F238E27FC236}">
                <a16:creationId xmlns:a16="http://schemas.microsoft.com/office/drawing/2014/main" id="{88FA63A4-2705-446A-B2FC-08A367E48AAC}"/>
              </a:ext>
            </a:extLst>
          </p:cNvPr>
          <p:cNvSpPr>
            <a:spLocks noGrp="1"/>
          </p:cNvSpPr>
          <p:nvPr>
            <p:ph type="body" sz="quarter" idx="10" hasCustomPrompt="1"/>
          </p:nvPr>
        </p:nvSpPr>
        <p:spPr>
          <a:xfrm>
            <a:off x="251222" y="4410075"/>
            <a:ext cx="5724525" cy="538163"/>
          </a:xfrm>
        </p:spPr>
        <p:txBody>
          <a:bodyPr anchor="b"/>
          <a:lstStyle>
            <a:lvl1pPr>
              <a:lnSpc>
                <a:spcPct val="114000"/>
              </a:lnSpc>
              <a:spcAft>
                <a:spcPts val="0"/>
              </a:spcAft>
              <a:defRPr sz="1000" b="0">
                <a:solidFill>
                  <a:schemeClr val="accent1"/>
                </a:solidFill>
              </a:defRPr>
            </a:lvl1pPr>
            <a:lvl2pPr marL="0" indent="0">
              <a:buNone/>
              <a:defRPr/>
            </a:lvl2pPr>
          </a:lstStyle>
          <a:p>
            <a:pPr lvl="0"/>
            <a:r>
              <a:rPr lang="de-DE" dirty="0"/>
              <a:t>Vorname Name, Funktion</a:t>
            </a:r>
            <a:br>
              <a:rPr lang="de-DE" dirty="0"/>
            </a:br>
            <a:r>
              <a:rPr lang="de-DE" dirty="0"/>
              <a:t>vorname.name@helsana.ch</a:t>
            </a:r>
            <a:br>
              <a:rPr lang="de-DE" dirty="0"/>
            </a:br>
            <a:r>
              <a:rPr lang="de-DE" dirty="0"/>
              <a:t>Datum – Status</a:t>
            </a:r>
          </a:p>
        </p:txBody>
      </p:sp>
      <p:sp>
        <p:nvSpPr>
          <p:cNvPr id="4" name="Datumsplatzhalter 3">
            <a:extLst>
              <a:ext uri="{FF2B5EF4-FFF2-40B4-BE49-F238E27FC236}">
                <a16:creationId xmlns:a16="http://schemas.microsoft.com/office/drawing/2014/main" id="{61173A58-5046-4177-964D-0E0E1A4B5544}"/>
              </a:ext>
            </a:extLst>
          </p:cNvPr>
          <p:cNvSpPr>
            <a:spLocks noGrp="1"/>
          </p:cNvSpPr>
          <p:nvPr>
            <p:ph type="dt" sz="half" idx="11"/>
          </p:nvPr>
        </p:nvSpPr>
        <p:spPr>
          <a:xfrm>
            <a:off x="4733925" y="5200042"/>
            <a:ext cx="2136621" cy="108012"/>
          </a:xfrm>
        </p:spPr>
        <p:txBody>
          <a:bodyPr/>
          <a:lstStyle>
            <a:lvl1pPr>
              <a:defRPr>
                <a:solidFill>
                  <a:srgbClr val="E6E6E6"/>
                </a:solidFill>
              </a:defRPr>
            </a:lvl1pPr>
          </a:lstStyle>
          <a:p>
            <a:fld id="{DC0E459A-BD64-45FD-9C02-BE1CB7E312AE}" type="datetime1">
              <a:rPr lang="de-CH" smtClean="0"/>
              <a:t>29.04.2026</a:t>
            </a:fld>
            <a:endParaRPr lang="de-CH" dirty="0"/>
          </a:p>
        </p:txBody>
      </p:sp>
      <p:sp>
        <p:nvSpPr>
          <p:cNvPr id="5" name="Fußzeilenplatzhalter 4">
            <a:extLst>
              <a:ext uri="{FF2B5EF4-FFF2-40B4-BE49-F238E27FC236}">
                <a16:creationId xmlns:a16="http://schemas.microsoft.com/office/drawing/2014/main" id="{0EB0D6EF-146F-4995-8F25-7B5E372770B5}"/>
              </a:ext>
            </a:extLst>
          </p:cNvPr>
          <p:cNvSpPr>
            <a:spLocks noGrp="1"/>
          </p:cNvSpPr>
          <p:nvPr>
            <p:ph type="ftr" sz="quarter" idx="12"/>
          </p:nvPr>
        </p:nvSpPr>
        <p:spPr>
          <a:xfrm>
            <a:off x="467916" y="5200042"/>
            <a:ext cx="4104083" cy="108012"/>
          </a:xfrm>
        </p:spPr>
        <p:txBody>
          <a:bodyPr/>
          <a:lstStyle>
            <a:lvl1pPr>
              <a:defRPr>
                <a:solidFill>
                  <a:srgbClr val="E6E6E6"/>
                </a:solidFill>
              </a:defRPr>
            </a:lvl1pPr>
          </a:lstStyle>
          <a:p>
            <a:r>
              <a:rPr lang="en-US"/>
              <a:t>Health insurance affects us all</a:t>
            </a:r>
            <a:endParaRPr lang="de-CH" dirty="0"/>
          </a:p>
        </p:txBody>
      </p:sp>
      <p:sp>
        <p:nvSpPr>
          <p:cNvPr id="6" name="Foliennummernplatzhalter 5">
            <a:extLst>
              <a:ext uri="{FF2B5EF4-FFF2-40B4-BE49-F238E27FC236}">
                <a16:creationId xmlns:a16="http://schemas.microsoft.com/office/drawing/2014/main" id="{8AC993D7-2169-46E6-B399-AD53D0D0DA6A}"/>
              </a:ext>
            </a:extLst>
          </p:cNvPr>
          <p:cNvSpPr>
            <a:spLocks noGrp="1"/>
          </p:cNvSpPr>
          <p:nvPr>
            <p:ph type="sldNum" sz="quarter" idx="13"/>
          </p:nvPr>
        </p:nvSpPr>
        <p:spPr>
          <a:xfrm>
            <a:off x="242421" y="5200042"/>
            <a:ext cx="178145" cy="108012"/>
          </a:xfrm>
        </p:spPr>
        <p:txBody>
          <a:bodyPr/>
          <a:lstStyle>
            <a:lvl1pPr>
              <a:defRPr>
                <a:solidFill>
                  <a:srgbClr val="E6E6E6"/>
                </a:solidFill>
              </a:defRPr>
            </a:lvl1pPr>
          </a:lstStyle>
          <a:p>
            <a:fld id="{442AD375-037F-43D0-B059-5172DA06796A}" type="slidenum">
              <a:rPr lang="de-CH" smtClean="0"/>
              <a:pPr/>
              <a:t>‹#›</a:t>
            </a:fld>
            <a:endParaRPr lang="de-CH" dirty="0"/>
          </a:p>
        </p:txBody>
      </p:sp>
      <p:sp>
        <p:nvSpPr>
          <p:cNvPr id="10" name="Rechteck 9">
            <a:extLst>
              <a:ext uri="{FF2B5EF4-FFF2-40B4-BE49-F238E27FC236}">
                <a16:creationId xmlns:a16="http://schemas.microsoft.com/office/drawing/2014/main" id="{5B1382DF-6BA3-412D-B754-29972C342017}"/>
              </a:ext>
            </a:extLst>
          </p:cNvPr>
          <p:cNvSpPr/>
          <p:nvPr/>
        </p:nvSpPr>
        <p:spPr>
          <a:xfrm>
            <a:off x="251223" y="250032"/>
            <a:ext cx="8641556" cy="394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
        <p:nvSpPr>
          <p:cNvPr id="14" name="Rechteck 13">
            <a:extLst>
              <a:ext uri="{FF2B5EF4-FFF2-40B4-BE49-F238E27FC236}">
                <a16:creationId xmlns:a16="http://schemas.microsoft.com/office/drawing/2014/main" id="{2A9DF487-4499-4D0D-A5D9-580137385419}"/>
              </a:ext>
            </a:extLst>
          </p:cNvPr>
          <p:cNvSpPr/>
          <p:nvPr/>
        </p:nvSpPr>
        <p:spPr>
          <a:xfrm>
            <a:off x="251223" y="250032"/>
            <a:ext cx="8641556" cy="394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
        <p:nvSpPr>
          <p:cNvPr id="16" name="Rechteck 15">
            <a:extLst>
              <a:ext uri="{FF2B5EF4-FFF2-40B4-BE49-F238E27FC236}">
                <a16:creationId xmlns:a16="http://schemas.microsoft.com/office/drawing/2014/main" id="{2E73DE82-16D1-4F55-8893-7AA5A97F6C3B}"/>
              </a:ext>
            </a:extLst>
          </p:cNvPr>
          <p:cNvSpPr/>
          <p:nvPr userDrawn="1"/>
        </p:nvSpPr>
        <p:spPr>
          <a:xfrm>
            <a:off x="251223" y="250032"/>
            <a:ext cx="8641556" cy="394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Tree>
    <p:extLst>
      <p:ext uri="{BB962C8B-B14F-4D97-AF65-F5344CB8AC3E}">
        <p14:creationId xmlns:p14="http://schemas.microsoft.com/office/powerpoint/2010/main" val="1253285503"/>
      </p:ext>
    </p:extLst>
  </p:cSld>
  <p:clrMapOvr>
    <a:masterClrMapping/>
  </p:clrMapOvr>
  <p:extLst>
    <p:ext uri="{DCECCB84-F9BA-43D5-87BE-67443E8EF086}">
      <p15:sldGuideLst xmlns:p15="http://schemas.microsoft.com/office/powerpoint/2012/main">
        <p15:guide id="1" orient="horz" pos="26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el, Inhalt und Bild gross">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7544" y="1329613"/>
            <a:ext cx="3942158" cy="3240360"/>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8" name="Fußzeilenplatzhalter 7"/>
          <p:cNvSpPr>
            <a:spLocks noGrp="1"/>
          </p:cNvSpPr>
          <p:nvPr>
            <p:ph type="ftr" sz="quarter" idx="11"/>
          </p:nvPr>
        </p:nvSpPr>
        <p:spPr/>
        <p:txBody>
          <a:bodyPr/>
          <a:lstStyle/>
          <a:p>
            <a:r>
              <a:rPr lang="en-US"/>
              <a:t>Health insurance affects us all</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dirty="0"/>
          </a:p>
        </p:txBody>
      </p:sp>
      <p:sp>
        <p:nvSpPr>
          <p:cNvPr id="11" name="Bildplatzhalter 4">
            <a:extLst>
              <a:ext uri="{FF2B5EF4-FFF2-40B4-BE49-F238E27FC236}">
                <a16:creationId xmlns:a16="http://schemas.microsoft.com/office/drawing/2014/main" id="{A9099D09-CB49-4333-8B8A-EC4F7EBA76D4}"/>
              </a:ext>
            </a:extLst>
          </p:cNvPr>
          <p:cNvSpPr>
            <a:spLocks noGrp="1"/>
          </p:cNvSpPr>
          <p:nvPr>
            <p:ph type="pic" sz="quarter" idx="14"/>
          </p:nvPr>
        </p:nvSpPr>
        <p:spPr>
          <a:xfrm>
            <a:off x="4572000" y="0"/>
            <a:ext cx="4572000" cy="5143500"/>
          </a:xfrm>
          <a:pattFill prst="lgCheck">
            <a:fgClr>
              <a:schemeClr val="bg1">
                <a:lumMod val="85000"/>
              </a:schemeClr>
            </a:fgClr>
            <a:bgClr>
              <a:schemeClr val="bg1"/>
            </a:bgClr>
          </a:pattFill>
        </p:spPr>
        <p:txBody>
          <a:bodyPr tIns="720000" anchor="ctr"/>
          <a:lstStyle>
            <a:lvl1pPr algn="ctr">
              <a:defRPr sz="900"/>
            </a:lvl1pPr>
          </a:lstStyle>
          <a:p>
            <a:r>
              <a:rPr lang="de-DE"/>
              <a:t>Bild durch Klicken auf Symbol hinzufügen</a:t>
            </a:r>
            <a:endParaRPr lang="de-CH"/>
          </a:p>
        </p:txBody>
      </p:sp>
      <p:sp>
        <p:nvSpPr>
          <p:cNvPr id="10" name="Titel 3">
            <a:extLst>
              <a:ext uri="{FF2B5EF4-FFF2-40B4-BE49-F238E27FC236}">
                <a16:creationId xmlns:a16="http://schemas.microsoft.com/office/drawing/2014/main" id="{61683193-46B1-42C1-B2DE-58289A683E43}"/>
              </a:ext>
            </a:extLst>
          </p:cNvPr>
          <p:cNvSpPr>
            <a:spLocks noGrp="1"/>
          </p:cNvSpPr>
          <p:nvPr>
            <p:ph type="title" hasCustomPrompt="1"/>
          </p:nvPr>
        </p:nvSpPr>
        <p:spPr>
          <a:xfrm>
            <a:off x="467543" y="400051"/>
            <a:ext cx="3942158" cy="623887"/>
          </a:xfrm>
        </p:spPr>
        <p:txBody>
          <a:bodyPr/>
          <a:lstStyle>
            <a:lvl1pPr>
              <a:defRPr/>
            </a:lvl1pPr>
          </a:lstStyle>
          <a:p>
            <a:r>
              <a:rPr lang="de-DE" dirty="0"/>
              <a:t>Titel hinzufügen</a:t>
            </a:r>
            <a:endParaRPr lang="de-CH" dirty="0"/>
          </a:p>
        </p:txBody>
      </p:sp>
    </p:spTree>
    <p:extLst>
      <p:ext uri="{BB962C8B-B14F-4D97-AF65-F5344CB8AC3E}">
        <p14:creationId xmlns:p14="http://schemas.microsoft.com/office/powerpoint/2010/main" val="238162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titat Helsana-Rot">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7916" y="381000"/>
            <a:ext cx="6318331" cy="3811191"/>
          </a:xfrm>
        </p:spPr>
        <p:txBody>
          <a:bodyPr anchor="t"/>
          <a:lstStyle>
            <a:lvl1pPr algn="l">
              <a:defRPr sz="3200">
                <a:solidFill>
                  <a:schemeClr val="bg1"/>
                </a:solidFill>
              </a:defRPr>
            </a:lvl1pPr>
          </a:lstStyle>
          <a:p>
            <a:r>
              <a:rPr lang="de-CH" dirty="0"/>
              <a:t>«Zitat hinzufügen»</a:t>
            </a:r>
          </a:p>
        </p:txBody>
      </p:sp>
      <p:pic>
        <p:nvPicPr>
          <p:cNvPr id="8" name="Grafik 7">
            <a:extLst>
              <a:ext uri="{FF2B5EF4-FFF2-40B4-BE49-F238E27FC236}">
                <a16:creationId xmlns:a16="http://schemas.microsoft.com/office/drawing/2014/main" id="{C389EE1F-5D0F-4F0B-88F2-47F3A63CBA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12973" y="4783370"/>
            <a:ext cx="700302" cy="138939"/>
          </a:xfrm>
          <a:prstGeom prst="rect">
            <a:avLst/>
          </a:prstGeom>
        </p:spPr>
      </p:pic>
      <p:sp>
        <p:nvSpPr>
          <p:cNvPr id="4" name="Datumsplatzhalter 3">
            <a:extLst>
              <a:ext uri="{FF2B5EF4-FFF2-40B4-BE49-F238E27FC236}">
                <a16:creationId xmlns:a16="http://schemas.microsoft.com/office/drawing/2014/main" id="{DD09E4AF-A54A-4E22-8887-10B9DF416D62}"/>
              </a:ext>
            </a:extLst>
          </p:cNvPr>
          <p:cNvSpPr>
            <a:spLocks noGrp="1"/>
          </p:cNvSpPr>
          <p:nvPr>
            <p:ph type="dt" sz="half" idx="10"/>
          </p:nvPr>
        </p:nvSpPr>
        <p:spPr/>
        <p:txBody>
          <a:bodyPr/>
          <a:lstStyle>
            <a:lvl1pPr>
              <a:defRPr>
                <a:solidFill>
                  <a:schemeClr val="bg1"/>
                </a:solidFill>
              </a:defRPr>
            </a:lvl1pPr>
          </a:lstStyle>
          <a:p>
            <a:fld id="{2465155F-0BF7-4964-9BBB-B526E03728EE}" type="datetime1">
              <a:rPr lang="de-CH" smtClean="0"/>
              <a:t>29.04.2026</a:t>
            </a:fld>
            <a:endParaRPr lang="de-CH" dirty="0"/>
          </a:p>
        </p:txBody>
      </p:sp>
      <p:sp>
        <p:nvSpPr>
          <p:cNvPr id="6" name="Fußzeilenplatzhalter 5">
            <a:extLst>
              <a:ext uri="{FF2B5EF4-FFF2-40B4-BE49-F238E27FC236}">
                <a16:creationId xmlns:a16="http://schemas.microsoft.com/office/drawing/2014/main" id="{4BCDB989-2335-4C7A-BCF2-7682402A4C52}"/>
              </a:ext>
            </a:extLst>
          </p:cNvPr>
          <p:cNvSpPr>
            <a:spLocks noGrp="1"/>
          </p:cNvSpPr>
          <p:nvPr>
            <p:ph type="ftr" sz="quarter" idx="11"/>
          </p:nvPr>
        </p:nvSpPr>
        <p:spPr/>
        <p:txBody>
          <a:bodyPr/>
          <a:lstStyle>
            <a:lvl1pPr>
              <a:defRPr>
                <a:solidFill>
                  <a:schemeClr val="bg1"/>
                </a:solidFill>
              </a:defRPr>
            </a:lvl1pPr>
          </a:lstStyle>
          <a:p>
            <a:r>
              <a:rPr lang="en-US"/>
              <a:t>Health insurance affects us all</a:t>
            </a:r>
            <a:endParaRPr lang="de-CH" dirty="0"/>
          </a:p>
        </p:txBody>
      </p:sp>
      <p:sp>
        <p:nvSpPr>
          <p:cNvPr id="9" name="Foliennummernplatzhalter 8">
            <a:extLst>
              <a:ext uri="{FF2B5EF4-FFF2-40B4-BE49-F238E27FC236}">
                <a16:creationId xmlns:a16="http://schemas.microsoft.com/office/drawing/2014/main" id="{A152F306-D62D-4E0D-9CCF-E0F74D131EE9}"/>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a:t>
            </a:fld>
            <a:endParaRPr lang="de-CH" dirty="0"/>
          </a:p>
        </p:txBody>
      </p:sp>
      <p:pic>
        <p:nvPicPr>
          <p:cNvPr id="7" name="Grafik 6">
            <a:extLst>
              <a:ext uri="{FF2B5EF4-FFF2-40B4-BE49-F238E27FC236}">
                <a16:creationId xmlns:a16="http://schemas.microsoft.com/office/drawing/2014/main" id="{09486AA7-7D95-43B1-946C-FD723E8A2A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212973" y="4783370"/>
            <a:ext cx="700302" cy="138939"/>
          </a:xfrm>
          <a:prstGeom prst="rect">
            <a:avLst/>
          </a:prstGeom>
        </p:spPr>
      </p:pic>
    </p:spTree>
    <p:extLst>
      <p:ext uri="{BB962C8B-B14F-4D97-AF65-F5344CB8AC3E}">
        <p14:creationId xmlns:p14="http://schemas.microsoft.com/office/powerpoint/2010/main" val="2990130989"/>
      </p:ext>
    </p:extLst>
  </p:cSld>
  <p:clrMapOvr>
    <a:masterClrMapping/>
  </p:clrMapOvr>
  <p:extLst>
    <p:ext uri="{DCECCB84-F9BA-43D5-87BE-67443E8EF086}">
      <p15:sldGuideLst xmlns:p15="http://schemas.microsoft.com/office/powerpoint/2012/main">
        <p15:guide id="1" orient="horz" pos="264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folie Weiss">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7916" y="381000"/>
            <a:ext cx="6318331" cy="3811191"/>
          </a:xfrm>
        </p:spPr>
        <p:txBody>
          <a:bodyPr anchor="t"/>
          <a:lstStyle>
            <a:lvl1pPr algn="l">
              <a:defRPr sz="3200">
                <a:solidFill>
                  <a:schemeClr val="accent1"/>
                </a:solidFill>
              </a:defRPr>
            </a:lvl1pPr>
          </a:lstStyle>
          <a:p>
            <a:r>
              <a:rPr lang="de-CH" dirty="0"/>
              <a:t>«Zitat hinzufügen»</a:t>
            </a:r>
          </a:p>
        </p:txBody>
      </p:sp>
      <p:sp>
        <p:nvSpPr>
          <p:cNvPr id="3" name="Datumsplatzhalter 2">
            <a:extLst>
              <a:ext uri="{FF2B5EF4-FFF2-40B4-BE49-F238E27FC236}">
                <a16:creationId xmlns:a16="http://schemas.microsoft.com/office/drawing/2014/main" id="{D52254F7-39D1-4823-BABA-CDA4DE079612}"/>
              </a:ext>
            </a:extLst>
          </p:cNvPr>
          <p:cNvSpPr>
            <a:spLocks noGrp="1"/>
          </p:cNvSpPr>
          <p:nvPr>
            <p:ph type="dt" sz="half" idx="10"/>
          </p:nvPr>
        </p:nvSpPr>
        <p:spPr/>
        <p:txBody>
          <a:bodyPr/>
          <a:lstStyle/>
          <a:p>
            <a:fld id="{E1592268-A5CF-46CA-923A-C64AD95BE6A4}" type="datetime1">
              <a:rPr lang="de-CH" smtClean="0"/>
              <a:t>29.04.2026</a:t>
            </a:fld>
            <a:endParaRPr lang="de-CH" dirty="0"/>
          </a:p>
        </p:txBody>
      </p:sp>
      <p:sp>
        <p:nvSpPr>
          <p:cNvPr id="5" name="Fußzeilenplatzhalter 4">
            <a:extLst>
              <a:ext uri="{FF2B5EF4-FFF2-40B4-BE49-F238E27FC236}">
                <a16:creationId xmlns:a16="http://schemas.microsoft.com/office/drawing/2014/main" id="{F6FDADDD-9B43-4C8C-A2AE-3D029DE98408}"/>
              </a:ext>
            </a:extLst>
          </p:cNvPr>
          <p:cNvSpPr>
            <a:spLocks noGrp="1"/>
          </p:cNvSpPr>
          <p:nvPr>
            <p:ph type="ftr" sz="quarter" idx="11"/>
          </p:nvPr>
        </p:nvSpPr>
        <p:spPr/>
        <p:txBody>
          <a:bodyPr/>
          <a:lstStyle/>
          <a:p>
            <a:r>
              <a:rPr lang="en-US"/>
              <a:t>Health insurance affects us all</a:t>
            </a:r>
            <a:endParaRPr lang="de-CH" dirty="0"/>
          </a:p>
        </p:txBody>
      </p:sp>
      <p:sp>
        <p:nvSpPr>
          <p:cNvPr id="7" name="Foliennummernplatzhalter 6">
            <a:extLst>
              <a:ext uri="{FF2B5EF4-FFF2-40B4-BE49-F238E27FC236}">
                <a16:creationId xmlns:a16="http://schemas.microsoft.com/office/drawing/2014/main" id="{76420C1C-5DA2-44D6-8462-F9A72E1D493C}"/>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4196764809"/>
      </p:ext>
    </p:extLst>
  </p:cSld>
  <p:clrMapOvr>
    <a:masterClrMapping/>
  </p:clrMapOvr>
  <p:extLst>
    <p:ext uri="{DCECCB84-F9BA-43D5-87BE-67443E8EF086}">
      <p15:sldGuideLst xmlns:p15="http://schemas.microsoft.com/office/powerpoint/2012/main">
        <p15:guide id="1" orient="horz" pos="264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luss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7916" y="381000"/>
            <a:ext cx="8208169" cy="476251"/>
          </a:xfrm>
        </p:spPr>
        <p:txBody>
          <a:bodyPr anchor="t"/>
          <a:lstStyle>
            <a:lvl1pPr algn="l">
              <a:defRPr sz="3150">
                <a:solidFill>
                  <a:schemeClr val="accent1"/>
                </a:solidFill>
              </a:defRPr>
            </a:lvl1pPr>
          </a:lstStyle>
          <a:p>
            <a:r>
              <a:rPr lang="de-CH" dirty="0"/>
              <a:t>Titel der Schlussfolie</a:t>
            </a:r>
          </a:p>
        </p:txBody>
      </p:sp>
      <p:sp>
        <p:nvSpPr>
          <p:cNvPr id="3" name="Untertitel 2"/>
          <p:cNvSpPr>
            <a:spLocks noGrp="1"/>
          </p:cNvSpPr>
          <p:nvPr>
            <p:ph type="subTitle" idx="1" hasCustomPrompt="1"/>
          </p:nvPr>
        </p:nvSpPr>
        <p:spPr>
          <a:xfrm>
            <a:off x="467915" y="876300"/>
            <a:ext cx="8208170" cy="1101384"/>
          </a:xfrm>
        </p:spPr>
        <p:txBody>
          <a:bodyPr anchor="t"/>
          <a:lstStyle>
            <a:lvl1pPr marL="0" indent="0" algn="l">
              <a:spcAft>
                <a:spcPts val="0"/>
              </a:spcAft>
              <a:buNone/>
              <a:defRPr sz="32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CH" noProof="0" dirty="0"/>
              <a:t>Untertitel hinzufügen</a:t>
            </a:r>
            <a:endParaRPr lang="de-CH" dirty="0"/>
          </a:p>
        </p:txBody>
      </p:sp>
      <p:sp>
        <p:nvSpPr>
          <p:cNvPr id="5" name="Textplatzhalter 4">
            <a:extLst>
              <a:ext uri="{FF2B5EF4-FFF2-40B4-BE49-F238E27FC236}">
                <a16:creationId xmlns:a16="http://schemas.microsoft.com/office/drawing/2014/main" id="{0911A81E-C080-4149-A6E2-75050BF38E0E}"/>
              </a:ext>
            </a:extLst>
          </p:cNvPr>
          <p:cNvSpPr>
            <a:spLocks noGrp="1"/>
          </p:cNvSpPr>
          <p:nvPr>
            <p:ph type="body" sz="quarter" idx="10" hasCustomPrompt="1"/>
          </p:nvPr>
        </p:nvSpPr>
        <p:spPr>
          <a:xfrm>
            <a:off x="251222" y="4410075"/>
            <a:ext cx="5724525" cy="538163"/>
          </a:xfrm>
        </p:spPr>
        <p:txBody>
          <a:bodyPr anchor="b"/>
          <a:lstStyle>
            <a:lvl1pPr>
              <a:lnSpc>
                <a:spcPct val="114000"/>
              </a:lnSpc>
              <a:spcAft>
                <a:spcPts val="0"/>
              </a:spcAft>
              <a:defRPr sz="1000" b="0">
                <a:solidFill>
                  <a:schemeClr val="accent1"/>
                </a:solidFill>
              </a:defRPr>
            </a:lvl1pPr>
            <a:lvl2pPr marL="0" indent="0">
              <a:buNone/>
              <a:defRPr/>
            </a:lvl2pPr>
          </a:lstStyle>
          <a:p>
            <a:pPr lvl="0"/>
            <a:r>
              <a:rPr lang="de-DE" dirty="0"/>
              <a:t>Vorname Name, Funktion</a:t>
            </a:r>
            <a:br>
              <a:rPr lang="de-DE" dirty="0"/>
            </a:br>
            <a:r>
              <a:rPr lang="de-DE" dirty="0"/>
              <a:t>vorname.name@helsana.ch</a:t>
            </a:r>
            <a:br>
              <a:rPr lang="de-DE" dirty="0"/>
            </a:br>
            <a:r>
              <a:rPr lang="de-DE" dirty="0"/>
              <a:t>Datum – Status</a:t>
            </a:r>
          </a:p>
        </p:txBody>
      </p:sp>
      <p:pic>
        <p:nvPicPr>
          <p:cNvPr id="12" name="Grafik 11">
            <a:extLst>
              <a:ext uri="{FF2B5EF4-FFF2-40B4-BE49-F238E27FC236}">
                <a16:creationId xmlns:a16="http://schemas.microsoft.com/office/drawing/2014/main" id="{EA460BCC-963A-45F6-9AA8-028A03E7B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983" y="4418402"/>
            <a:ext cx="1545974" cy="515388"/>
          </a:xfrm>
          <a:prstGeom prst="rect">
            <a:avLst/>
          </a:prstGeom>
        </p:spPr>
      </p:pic>
    </p:spTree>
    <p:extLst>
      <p:ext uri="{BB962C8B-B14F-4D97-AF65-F5344CB8AC3E}">
        <p14:creationId xmlns:p14="http://schemas.microsoft.com/office/powerpoint/2010/main" val="354691215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0" y="1"/>
            <a:ext cx="9144000" cy="5143499"/>
          </a:xfrm>
          <a:pattFill prst="lgCheck">
            <a:fgClr>
              <a:schemeClr val="bg1">
                <a:lumMod val="85000"/>
              </a:schemeClr>
            </a:fgClr>
            <a:bgClr>
              <a:schemeClr val="bg1"/>
            </a:bgClr>
          </a:pattFill>
        </p:spPr>
        <p:txBody>
          <a:bodyPr tIns="720000" anchor="ctr"/>
          <a:lstStyle>
            <a:lvl1pPr algn="ctr">
              <a:defRPr sz="900"/>
            </a:lvl1pPr>
          </a:lstStyle>
          <a:p>
            <a:r>
              <a:rPr lang="de-DE"/>
              <a:t>Bild durch Klicken auf Symbol hinzufügen</a:t>
            </a:r>
            <a:endParaRPr lang="de-CH"/>
          </a:p>
        </p:txBody>
      </p:sp>
      <p:sp>
        <p:nvSpPr>
          <p:cNvPr id="2" name="Titel 1"/>
          <p:cNvSpPr>
            <a:spLocks noGrp="1"/>
          </p:cNvSpPr>
          <p:nvPr>
            <p:ph type="title"/>
          </p:nvPr>
        </p:nvSpPr>
        <p:spPr/>
        <p:txBody>
          <a:bodyPr/>
          <a:lstStyle>
            <a:lvl1pPr>
              <a:defRPr>
                <a:solidFill>
                  <a:schemeClr val="bg1"/>
                </a:solidFill>
              </a:defRPr>
            </a:lvl1pPr>
          </a:lstStyle>
          <a:p>
            <a:r>
              <a:rPr lang="de-DE"/>
              <a:t>Mastertitelformat bearbeiten</a:t>
            </a:r>
            <a:endParaRPr lang="de-CH" dirty="0"/>
          </a:p>
        </p:txBody>
      </p:sp>
    </p:spTree>
    <p:extLst>
      <p:ext uri="{BB962C8B-B14F-4D97-AF65-F5344CB8AC3E}">
        <p14:creationId xmlns:p14="http://schemas.microsoft.com/office/powerpoint/2010/main" val="164199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3BE15C22-C1F8-4997-8A31-1A5933AB1363}" type="datetime1">
              <a:rPr lang="de-CH" smtClean="0"/>
              <a:t>29.04.2026</a:t>
            </a:fld>
            <a:endParaRPr lang="de-CH" dirty="0"/>
          </a:p>
        </p:txBody>
      </p:sp>
      <p:sp>
        <p:nvSpPr>
          <p:cNvPr id="8" name="Fußzeilenplatzhalter 7"/>
          <p:cNvSpPr>
            <a:spLocks noGrp="1"/>
          </p:cNvSpPr>
          <p:nvPr>
            <p:ph type="ftr" sz="quarter" idx="11"/>
          </p:nvPr>
        </p:nvSpPr>
        <p:spPr/>
        <p:txBody>
          <a:bodyPr/>
          <a:lstStyle/>
          <a:p>
            <a:r>
              <a:rPr lang="en-US"/>
              <a:t>Health insurance affects us all</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dirty="0"/>
          </a:p>
        </p:txBody>
      </p:sp>
      <p:sp>
        <p:nvSpPr>
          <p:cNvPr id="3" name="Titel 2">
            <a:extLst>
              <a:ext uri="{FF2B5EF4-FFF2-40B4-BE49-F238E27FC236}">
                <a16:creationId xmlns:a16="http://schemas.microsoft.com/office/drawing/2014/main" id="{18F964DB-3796-4536-BEF9-F27AD928B19F}"/>
              </a:ext>
            </a:extLst>
          </p:cNvPr>
          <p:cNvSpPr>
            <a:spLocks noGrp="1"/>
          </p:cNvSpPr>
          <p:nvPr>
            <p:ph type="title" hasCustomPrompt="1"/>
          </p:nvPr>
        </p:nvSpPr>
        <p:spPr/>
        <p:txBody>
          <a:bodyPr/>
          <a:lstStyle>
            <a:lvl1pPr>
              <a:defRPr/>
            </a:lvl1pPr>
          </a:lstStyle>
          <a:p>
            <a:r>
              <a:rPr lang="de-DE" dirty="0"/>
              <a:t>Titel hinzufügen</a:t>
            </a:r>
            <a:endParaRPr lang="de-CH" dirty="0"/>
          </a:p>
        </p:txBody>
      </p:sp>
    </p:spTree>
    <p:extLst>
      <p:ext uri="{BB962C8B-B14F-4D97-AF65-F5344CB8AC3E}">
        <p14:creationId xmlns:p14="http://schemas.microsoft.com/office/powerpoint/2010/main" val="1487953757"/>
      </p:ext>
    </p:extLst>
  </p:cSld>
  <p:clrMapOvr>
    <a:masterClrMapping/>
  </p:clrMapOvr>
  <p:extLst>
    <p:ext uri="{DCECCB84-F9BA-43D5-87BE-67443E8EF086}">
      <p15:sldGuideLst xmlns:p15="http://schemas.microsoft.com/office/powerpoint/2012/main">
        <p15:guide id="1" orient="horz" pos="8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B8636ED-F2D2-4A73-BC6E-23D1980264FF}" type="datetime1">
              <a:rPr lang="de-CH" smtClean="0"/>
              <a:t>29.04.2026</a:t>
            </a:fld>
            <a:endParaRPr lang="de-CH" dirty="0"/>
          </a:p>
        </p:txBody>
      </p:sp>
      <p:sp>
        <p:nvSpPr>
          <p:cNvPr id="6" name="Fußzeilenplatzhalter 5"/>
          <p:cNvSpPr>
            <a:spLocks noGrp="1"/>
          </p:cNvSpPr>
          <p:nvPr>
            <p:ph type="ftr" sz="quarter" idx="11"/>
          </p:nvPr>
        </p:nvSpPr>
        <p:spPr/>
        <p:txBody>
          <a:bodyPr/>
          <a:lstStyle/>
          <a:p>
            <a:r>
              <a:rPr lang="en-US"/>
              <a:t>Health insurance affects us all</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125935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Weiss">
    <p:spTree>
      <p:nvGrpSpPr>
        <p:cNvPr id="1" name=""/>
        <p:cNvGrpSpPr/>
        <p:nvPr/>
      </p:nvGrpSpPr>
      <p:grpSpPr>
        <a:xfrm>
          <a:off x="0" y="0"/>
          <a:ext cx="0" cy="0"/>
          <a:chOff x="0" y="0"/>
          <a:chExt cx="0" cy="0"/>
        </a:xfrm>
      </p:grpSpPr>
      <p:sp>
        <p:nvSpPr>
          <p:cNvPr id="2" name="Titel 1"/>
          <p:cNvSpPr>
            <a:spLocks noGrp="1"/>
          </p:cNvSpPr>
          <p:nvPr>
            <p:ph type="ctrTitle"/>
          </p:nvPr>
        </p:nvSpPr>
        <p:spPr>
          <a:xfrm>
            <a:off x="467916" y="381000"/>
            <a:ext cx="8208169" cy="476251"/>
          </a:xfrm>
        </p:spPr>
        <p:txBody>
          <a:bodyPr anchor="t"/>
          <a:lstStyle>
            <a:lvl1pPr algn="l">
              <a:defRPr sz="3200">
                <a:solidFill>
                  <a:schemeClr val="accent1"/>
                </a:solidFill>
              </a:defRPr>
            </a:lvl1pPr>
          </a:lstStyle>
          <a:p>
            <a:r>
              <a:rPr lang="de-DE"/>
              <a:t>Mastertitelformat bearbeiten</a:t>
            </a:r>
            <a:endParaRPr lang="de-CH" dirty="0"/>
          </a:p>
        </p:txBody>
      </p:sp>
      <p:sp>
        <p:nvSpPr>
          <p:cNvPr id="3" name="Untertitel 2"/>
          <p:cNvSpPr>
            <a:spLocks noGrp="1"/>
          </p:cNvSpPr>
          <p:nvPr>
            <p:ph type="subTitle" idx="1" hasCustomPrompt="1"/>
          </p:nvPr>
        </p:nvSpPr>
        <p:spPr>
          <a:xfrm>
            <a:off x="467915" y="876300"/>
            <a:ext cx="8208170" cy="1101384"/>
          </a:xfrm>
        </p:spPr>
        <p:txBody>
          <a:bodyPr anchor="t"/>
          <a:lstStyle>
            <a:lvl1pPr marL="0" indent="0" algn="l">
              <a:spcAft>
                <a:spcPts val="0"/>
              </a:spcAft>
              <a:buNone/>
              <a:defRPr sz="32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CH" noProof="0" dirty="0"/>
              <a:t>Untertitel hinzufügen</a:t>
            </a:r>
            <a:endParaRPr lang="de-CH" dirty="0"/>
          </a:p>
        </p:txBody>
      </p:sp>
      <p:pic>
        <p:nvPicPr>
          <p:cNvPr id="12" name="Grafik 11">
            <a:extLst>
              <a:ext uri="{FF2B5EF4-FFF2-40B4-BE49-F238E27FC236}">
                <a16:creationId xmlns:a16="http://schemas.microsoft.com/office/drawing/2014/main" id="{EA460BCC-963A-45F6-9AA8-028A03E7B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983" y="4418402"/>
            <a:ext cx="1545974" cy="515388"/>
          </a:xfrm>
          <a:prstGeom prst="rect">
            <a:avLst/>
          </a:prstGeom>
        </p:spPr>
      </p:pic>
      <p:sp>
        <p:nvSpPr>
          <p:cNvPr id="7" name="Textplatzhalter 4">
            <a:extLst>
              <a:ext uri="{FF2B5EF4-FFF2-40B4-BE49-F238E27FC236}">
                <a16:creationId xmlns:a16="http://schemas.microsoft.com/office/drawing/2014/main" id="{88FA63A4-2705-446A-B2FC-08A367E48AAC}"/>
              </a:ext>
            </a:extLst>
          </p:cNvPr>
          <p:cNvSpPr>
            <a:spLocks noGrp="1"/>
          </p:cNvSpPr>
          <p:nvPr>
            <p:ph type="body" sz="quarter" idx="10" hasCustomPrompt="1"/>
          </p:nvPr>
        </p:nvSpPr>
        <p:spPr>
          <a:xfrm>
            <a:off x="251222" y="4410075"/>
            <a:ext cx="5724525" cy="538163"/>
          </a:xfrm>
        </p:spPr>
        <p:txBody>
          <a:bodyPr anchor="b"/>
          <a:lstStyle>
            <a:lvl1pPr>
              <a:lnSpc>
                <a:spcPct val="114000"/>
              </a:lnSpc>
              <a:spcAft>
                <a:spcPts val="0"/>
              </a:spcAft>
              <a:defRPr sz="1000" b="0">
                <a:solidFill>
                  <a:schemeClr val="accent1"/>
                </a:solidFill>
              </a:defRPr>
            </a:lvl1pPr>
            <a:lvl2pPr marL="0" indent="0">
              <a:buNone/>
              <a:defRPr/>
            </a:lvl2pPr>
          </a:lstStyle>
          <a:p>
            <a:pPr lvl="0"/>
            <a:r>
              <a:rPr lang="de-DE" dirty="0"/>
              <a:t>Vorname Name, Funktion</a:t>
            </a:r>
            <a:br>
              <a:rPr lang="de-DE" dirty="0"/>
            </a:br>
            <a:r>
              <a:rPr lang="de-DE" dirty="0"/>
              <a:t>vorname.name@helsana.ch</a:t>
            </a:r>
            <a:br>
              <a:rPr lang="de-DE" dirty="0"/>
            </a:br>
            <a:r>
              <a:rPr lang="de-DE" dirty="0"/>
              <a:t>Datum – Status</a:t>
            </a:r>
          </a:p>
        </p:txBody>
      </p:sp>
      <p:sp>
        <p:nvSpPr>
          <p:cNvPr id="4" name="Datumsplatzhalter 3">
            <a:extLst>
              <a:ext uri="{FF2B5EF4-FFF2-40B4-BE49-F238E27FC236}">
                <a16:creationId xmlns:a16="http://schemas.microsoft.com/office/drawing/2014/main" id="{72F7EC58-03FF-4815-9CAE-650C57A696A0}"/>
              </a:ext>
            </a:extLst>
          </p:cNvPr>
          <p:cNvSpPr>
            <a:spLocks noGrp="1"/>
          </p:cNvSpPr>
          <p:nvPr>
            <p:ph type="dt" sz="half" idx="11"/>
          </p:nvPr>
        </p:nvSpPr>
        <p:spPr>
          <a:xfrm>
            <a:off x="4733925" y="5200042"/>
            <a:ext cx="2136621" cy="108012"/>
          </a:xfrm>
        </p:spPr>
        <p:txBody>
          <a:bodyPr/>
          <a:lstStyle>
            <a:lvl1pPr>
              <a:defRPr>
                <a:solidFill>
                  <a:srgbClr val="E6E6E6"/>
                </a:solidFill>
              </a:defRPr>
            </a:lvl1pPr>
          </a:lstStyle>
          <a:p>
            <a:fld id="{726BA083-8BB7-4DAC-9C7C-3F40E991AE8C}" type="datetime1">
              <a:rPr lang="de-CH" smtClean="0"/>
              <a:t>29.04.2026</a:t>
            </a:fld>
            <a:endParaRPr lang="de-CH" dirty="0"/>
          </a:p>
        </p:txBody>
      </p:sp>
      <p:sp>
        <p:nvSpPr>
          <p:cNvPr id="5" name="Fußzeilenplatzhalter 4">
            <a:extLst>
              <a:ext uri="{FF2B5EF4-FFF2-40B4-BE49-F238E27FC236}">
                <a16:creationId xmlns:a16="http://schemas.microsoft.com/office/drawing/2014/main" id="{8682B150-9769-43FD-ABB1-8C2EEFB54A64}"/>
              </a:ext>
            </a:extLst>
          </p:cNvPr>
          <p:cNvSpPr>
            <a:spLocks noGrp="1"/>
          </p:cNvSpPr>
          <p:nvPr>
            <p:ph type="ftr" sz="quarter" idx="12"/>
          </p:nvPr>
        </p:nvSpPr>
        <p:spPr>
          <a:xfrm>
            <a:off x="467916" y="5200042"/>
            <a:ext cx="4104083" cy="108012"/>
          </a:xfrm>
        </p:spPr>
        <p:txBody>
          <a:bodyPr/>
          <a:lstStyle>
            <a:lvl1pPr>
              <a:defRPr>
                <a:solidFill>
                  <a:srgbClr val="E6E6E6"/>
                </a:solidFill>
              </a:defRPr>
            </a:lvl1pPr>
          </a:lstStyle>
          <a:p>
            <a:r>
              <a:rPr lang="en-US"/>
              <a:t>Health insurance affects us all</a:t>
            </a:r>
            <a:endParaRPr lang="de-CH" dirty="0"/>
          </a:p>
        </p:txBody>
      </p:sp>
      <p:sp>
        <p:nvSpPr>
          <p:cNvPr id="6" name="Foliennummernplatzhalter 5">
            <a:extLst>
              <a:ext uri="{FF2B5EF4-FFF2-40B4-BE49-F238E27FC236}">
                <a16:creationId xmlns:a16="http://schemas.microsoft.com/office/drawing/2014/main" id="{66BAA9CE-2C95-456A-AFF6-1F510A086B98}"/>
              </a:ext>
            </a:extLst>
          </p:cNvPr>
          <p:cNvSpPr>
            <a:spLocks noGrp="1"/>
          </p:cNvSpPr>
          <p:nvPr>
            <p:ph type="sldNum" sz="quarter" idx="13"/>
          </p:nvPr>
        </p:nvSpPr>
        <p:spPr>
          <a:xfrm>
            <a:off x="242421" y="5200042"/>
            <a:ext cx="178145" cy="108012"/>
          </a:xfrm>
        </p:spPr>
        <p:txBody>
          <a:bodyPr/>
          <a:lstStyle>
            <a:lvl1pPr>
              <a:defRPr>
                <a:solidFill>
                  <a:srgbClr val="E6E6E6"/>
                </a:solidFill>
              </a:defRPr>
            </a:lvl1p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21587843"/>
      </p:ext>
    </p:extLst>
  </p:cSld>
  <p:clrMapOvr>
    <a:masterClrMapping/>
  </p:clrMapOvr>
  <p:extLst>
    <p:ext uri="{DCECCB84-F9BA-43D5-87BE-67443E8EF086}">
      <p15:sldGuideLst xmlns:p15="http://schemas.microsoft.com/office/powerpoint/2012/main">
        <p15:guide id="1" orient="horz" pos="264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sp>
        <p:nvSpPr>
          <p:cNvPr id="7" name="Bildplatzhalter 4">
            <a:extLst>
              <a:ext uri="{FF2B5EF4-FFF2-40B4-BE49-F238E27FC236}">
                <a16:creationId xmlns:a16="http://schemas.microsoft.com/office/drawing/2014/main" id="{98B2F491-78A1-41DD-9422-C5FAC0D07886}"/>
              </a:ext>
            </a:extLst>
          </p:cNvPr>
          <p:cNvSpPr>
            <a:spLocks noGrp="1"/>
          </p:cNvSpPr>
          <p:nvPr>
            <p:ph type="pic" sz="quarter" idx="13"/>
          </p:nvPr>
        </p:nvSpPr>
        <p:spPr>
          <a:xfrm>
            <a:off x="251222" y="250031"/>
            <a:ext cx="8641556" cy="3942160"/>
          </a:xfrm>
          <a:pattFill prst="lgCheck">
            <a:fgClr>
              <a:schemeClr val="bg1">
                <a:lumMod val="85000"/>
              </a:schemeClr>
            </a:fgClr>
            <a:bgClr>
              <a:schemeClr val="bg1"/>
            </a:bgClr>
          </a:pattFill>
        </p:spPr>
        <p:txBody>
          <a:bodyPr tIns="720000" anchor="ctr"/>
          <a:lstStyle>
            <a:lvl1pPr algn="ctr">
              <a:defRPr sz="900"/>
            </a:lvl1pPr>
          </a:lstStyle>
          <a:p>
            <a:r>
              <a:rPr lang="de-DE"/>
              <a:t>Bild durch Klicken auf Symbol hinzufügen</a:t>
            </a:r>
            <a:endParaRPr lang="de-CH"/>
          </a:p>
        </p:txBody>
      </p:sp>
      <p:sp>
        <p:nvSpPr>
          <p:cNvPr id="2" name="Titel 1"/>
          <p:cNvSpPr>
            <a:spLocks noGrp="1"/>
          </p:cNvSpPr>
          <p:nvPr>
            <p:ph type="ctrTitle"/>
          </p:nvPr>
        </p:nvSpPr>
        <p:spPr>
          <a:xfrm>
            <a:off x="467916" y="381000"/>
            <a:ext cx="8208169" cy="476251"/>
          </a:xfrm>
        </p:spPr>
        <p:txBody>
          <a:bodyPr anchor="t"/>
          <a:lstStyle>
            <a:lvl1pPr algn="l">
              <a:defRPr sz="3200">
                <a:solidFill>
                  <a:schemeClr val="bg1"/>
                </a:solidFill>
              </a:defRPr>
            </a:lvl1pPr>
          </a:lstStyle>
          <a:p>
            <a:r>
              <a:rPr lang="de-DE"/>
              <a:t>Mastertitelformat bearbeiten</a:t>
            </a:r>
            <a:endParaRPr lang="de-CH" dirty="0"/>
          </a:p>
        </p:txBody>
      </p:sp>
      <p:sp>
        <p:nvSpPr>
          <p:cNvPr id="3" name="Untertitel 2"/>
          <p:cNvSpPr>
            <a:spLocks noGrp="1"/>
          </p:cNvSpPr>
          <p:nvPr>
            <p:ph type="subTitle" idx="1" hasCustomPrompt="1"/>
          </p:nvPr>
        </p:nvSpPr>
        <p:spPr>
          <a:xfrm>
            <a:off x="467915" y="876300"/>
            <a:ext cx="8208170" cy="1101384"/>
          </a:xfrm>
        </p:spPr>
        <p:txBody>
          <a:bodyPr anchor="t"/>
          <a:lstStyle>
            <a:lvl1pPr marL="0" indent="0" algn="l">
              <a:spcAft>
                <a:spcPts val="0"/>
              </a:spcAft>
              <a:buNone/>
              <a:defRPr sz="3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CH" noProof="0" dirty="0"/>
              <a:t>Untertitel hinzufügen</a:t>
            </a:r>
            <a:endParaRPr lang="de-CH" dirty="0"/>
          </a:p>
        </p:txBody>
      </p:sp>
      <p:sp>
        <p:nvSpPr>
          <p:cNvPr id="5" name="Textplatzhalter 4">
            <a:extLst>
              <a:ext uri="{FF2B5EF4-FFF2-40B4-BE49-F238E27FC236}">
                <a16:creationId xmlns:a16="http://schemas.microsoft.com/office/drawing/2014/main" id="{0911A81E-C080-4149-A6E2-75050BF38E0E}"/>
              </a:ext>
            </a:extLst>
          </p:cNvPr>
          <p:cNvSpPr>
            <a:spLocks noGrp="1"/>
          </p:cNvSpPr>
          <p:nvPr>
            <p:ph type="body" sz="quarter" idx="10" hasCustomPrompt="1"/>
          </p:nvPr>
        </p:nvSpPr>
        <p:spPr>
          <a:xfrm>
            <a:off x="251222" y="4410075"/>
            <a:ext cx="5724525" cy="538163"/>
          </a:xfrm>
        </p:spPr>
        <p:txBody>
          <a:bodyPr anchor="b"/>
          <a:lstStyle>
            <a:lvl1pPr>
              <a:lnSpc>
                <a:spcPct val="114000"/>
              </a:lnSpc>
              <a:spcAft>
                <a:spcPts val="0"/>
              </a:spcAft>
              <a:defRPr sz="1000" b="0">
                <a:solidFill>
                  <a:schemeClr val="accent1"/>
                </a:solidFill>
              </a:defRPr>
            </a:lvl1pPr>
            <a:lvl2pPr marL="0" indent="0">
              <a:buNone/>
              <a:defRPr/>
            </a:lvl2pPr>
          </a:lstStyle>
          <a:p>
            <a:pPr lvl="0"/>
            <a:r>
              <a:rPr lang="de-DE" dirty="0"/>
              <a:t>Vorname Name, Funktion</a:t>
            </a:r>
            <a:br>
              <a:rPr lang="de-DE" dirty="0"/>
            </a:br>
            <a:r>
              <a:rPr lang="de-DE" dirty="0"/>
              <a:t>vorname.name@helsana.ch</a:t>
            </a:r>
            <a:br>
              <a:rPr lang="de-DE" dirty="0"/>
            </a:br>
            <a:r>
              <a:rPr lang="de-DE" dirty="0"/>
              <a:t>Datum – Status</a:t>
            </a:r>
          </a:p>
        </p:txBody>
      </p:sp>
      <p:pic>
        <p:nvPicPr>
          <p:cNvPr id="12" name="Grafik 11">
            <a:extLst>
              <a:ext uri="{FF2B5EF4-FFF2-40B4-BE49-F238E27FC236}">
                <a16:creationId xmlns:a16="http://schemas.microsoft.com/office/drawing/2014/main" id="{EA460BCC-963A-45F6-9AA8-028A03E7B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983" y="4418402"/>
            <a:ext cx="1545974" cy="515388"/>
          </a:xfrm>
          <a:prstGeom prst="rect">
            <a:avLst/>
          </a:prstGeom>
        </p:spPr>
      </p:pic>
      <p:sp>
        <p:nvSpPr>
          <p:cNvPr id="4" name="Datumsplatzhalter 3">
            <a:extLst>
              <a:ext uri="{FF2B5EF4-FFF2-40B4-BE49-F238E27FC236}">
                <a16:creationId xmlns:a16="http://schemas.microsoft.com/office/drawing/2014/main" id="{DB5E5BCA-F947-45A8-839A-ED09115D5448}"/>
              </a:ext>
            </a:extLst>
          </p:cNvPr>
          <p:cNvSpPr>
            <a:spLocks noGrp="1"/>
          </p:cNvSpPr>
          <p:nvPr>
            <p:ph type="dt" sz="half" idx="14"/>
          </p:nvPr>
        </p:nvSpPr>
        <p:spPr>
          <a:xfrm>
            <a:off x="4733925" y="5200042"/>
            <a:ext cx="2136621" cy="108012"/>
          </a:xfrm>
        </p:spPr>
        <p:txBody>
          <a:bodyPr/>
          <a:lstStyle>
            <a:lvl1pPr>
              <a:defRPr>
                <a:solidFill>
                  <a:srgbClr val="E6E6E6"/>
                </a:solidFill>
              </a:defRPr>
            </a:lvl1pPr>
          </a:lstStyle>
          <a:p>
            <a:fld id="{FDDFDF9D-FD16-4C79-B3AF-710EFFE1ED16}" type="datetime1">
              <a:rPr lang="de-CH" smtClean="0"/>
              <a:t>29.04.2026</a:t>
            </a:fld>
            <a:endParaRPr lang="de-CH" dirty="0"/>
          </a:p>
        </p:txBody>
      </p:sp>
      <p:sp>
        <p:nvSpPr>
          <p:cNvPr id="6" name="Fußzeilenplatzhalter 5">
            <a:extLst>
              <a:ext uri="{FF2B5EF4-FFF2-40B4-BE49-F238E27FC236}">
                <a16:creationId xmlns:a16="http://schemas.microsoft.com/office/drawing/2014/main" id="{C37885B1-4A5B-4DA4-9A75-333D3AF6D345}"/>
              </a:ext>
            </a:extLst>
          </p:cNvPr>
          <p:cNvSpPr>
            <a:spLocks noGrp="1"/>
          </p:cNvSpPr>
          <p:nvPr>
            <p:ph type="ftr" sz="quarter" idx="15"/>
          </p:nvPr>
        </p:nvSpPr>
        <p:spPr>
          <a:xfrm>
            <a:off x="467916" y="5200042"/>
            <a:ext cx="4104083" cy="108012"/>
          </a:xfrm>
        </p:spPr>
        <p:txBody>
          <a:bodyPr/>
          <a:lstStyle>
            <a:lvl1pPr>
              <a:defRPr>
                <a:solidFill>
                  <a:srgbClr val="E6E6E6"/>
                </a:solidFill>
              </a:defRPr>
            </a:lvl1pPr>
          </a:lstStyle>
          <a:p>
            <a:r>
              <a:rPr lang="en-US"/>
              <a:t>Health insurance affects us all</a:t>
            </a:r>
            <a:endParaRPr lang="de-CH" dirty="0"/>
          </a:p>
        </p:txBody>
      </p:sp>
      <p:sp>
        <p:nvSpPr>
          <p:cNvPr id="8" name="Foliennummernplatzhalter 7">
            <a:extLst>
              <a:ext uri="{FF2B5EF4-FFF2-40B4-BE49-F238E27FC236}">
                <a16:creationId xmlns:a16="http://schemas.microsoft.com/office/drawing/2014/main" id="{16C5ADB0-4295-4CA2-8B61-6B3890E0737C}"/>
              </a:ext>
            </a:extLst>
          </p:cNvPr>
          <p:cNvSpPr>
            <a:spLocks noGrp="1"/>
          </p:cNvSpPr>
          <p:nvPr>
            <p:ph type="sldNum" sz="quarter" idx="16"/>
          </p:nvPr>
        </p:nvSpPr>
        <p:spPr>
          <a:xfrm>
            <a:off x="242421" y="5200042"/>
            <a:ext cx="178145" cy="108012"/>
          </a:xfrm>
        </p:spPr>
        <p:txBody>
          <a:bodyPr/>
          <a:lstStyle>
            <a:lvl1pPr>
              <a:defRPr>
                <a:solidFill>
                  <a:srgbClr val="E6E6E6"/>
                </a:solidFill>
              </a:defRPr>
            </a:lvl1p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3989486099"/>
      </p:ext>
    </p:extLst>
  </p:cSld>
  <p:clrMapOvr>
    <a:masterClrMapping/>
  </p:clrMapOvr>
  <p:extLst>
    <p:ext uri="{DCECCB84-F9BA-43D5-87BE-67443E8EF086}">
      <p15:sldGuideLst xmlns:p15="http://schemas.microsoft.com/office/powerpoint/2012/main">
        <p15:guide id="1" orient="horz" pos="264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titel Violet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09E389C6-967E-484D-82C5-BC5257F1FD12}"/>
              </a:ext>
            </a:extLst>
          </p:cNvPr>
          <p:cNvSpPr/>
          <p:nvPr/>
        </p:nvSpPr>
        <p:spPr>
          <a:xfrm>
            <a:off x="251223" y="250032"/>
            <a:ext cx="8641556" cy="3942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
        <p:nvSpPr>
          <p:cNvPr id="2" name="Titel 1"/>
          <p:cNvSpPr>
            <a:spLocks noGrp="1"/>
          </p:cNvSpPr>
          <p:nvPr>
            <p:ph type="ctrTitle" hasCustomPrompt="1"/>
          </p:nvPr>
        </p:nvSpPr>
        <p:spPr>
          <a:xfrm>
            <a:off x="467916" y="381000"/>
            <a:ext cx="8208169" cy="476251"/>
          </a:xfrm>
        </p:spPr>
        <p:txBody>
          <a:bodyPr anchor="t"/>
          <a:lstStyle>
            <a:lvl1pPr algn="l">
              <a:defRPr sz="3200">
                <a:solidFill>
                  <a:schemeClr val="bg1"/>
                </a:solidFill>
              </a:defRPr>
            </a:lvl1pPr>
          </a:lstStyle>
          <a:p>
            <a:r>
              <a:rPr lang="de-CH" dirty="0"/>
              <a:t>Kapiteltitel</a:t>
            </a:r>
          </a:p>
        </p:txBody>
      </p:sp>
      <p:sp>
        <p:nvSpPr>
          <p:cNvPr id="3" name="Untertitel 2"/>
          <p:cNvSpPr>
            <a:spLocks noGrp="1"/>
          </p:cNvSpPr>
          <p:nvPr>
            <p:ph type="subTitle" idx="1" hasCustomPrompt="1"/>
          </p:nvPr>
        </p:nvSpPr>
        <p:spPr>
          <a:xfrm>
            <a:off x="467915" y="876300"/>
            <a:ext cx="8208170" cy="1101384"/>
          </a:xfrm>
        </p:spPr>
        <p:txBody>
          <a:bodyPr anchor="t"/>
          <a:lstStyle>
            <a:lvl1pPr marL="0" indent="0" algn="l">
              <a:spcAft>
                <a:spcPts val="0"/>
              </a:spcAft>
              <a:buNone/>
              <a:defRPr sz="3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CH" noProof="0" dirty="0"/>
              <a:t>Untertitel hinzufügen</a:t>
            </a:r>
            <a:endParaRPr lang="de-CH" dirty="0"/>
          </a:p>
        </p:txBody>
      </p:sp>
      <p:sp>
        <p:nvSpPr>
          <p:cNvPr id="4" name="Datumsplatzhalter 3">
            <a:extLst>
              <a:ext uri="{FF2B5EF4-FFF2-40B4-BE49-F238E27FC236}">
                <a16:creationId xmlns:a16="http://schemas.microsoft.com/office/drawing/2014/main" id="{2D596FE3-4E78-4D9A-9FA8-575DE7122408}"/>
              </a:ext>
            </a:extLst>
          </p:cNvPr>
          <p:cNvSpPr>
            <a:spLocks noGrp="1"/>
          </p:cNvSpPr>
          <p:nvPr>
            <p:ph type="dt" sz="half" idx="10"/>
          </p:nvPr>
        </p:nvSpPr>
        <p:spPr/>
        <p:txBody>
          <a:bodyPr/>
          <a:lstStyle/>
          <a:p>
            <a:fld id="{8C7805AA-1149-4874-8071-80C26358DCA9}" type="datetime1">
              <a:rPr lang="de-CH" smtClean="0"/>
              <a:t>29.04.2026</a:t>
            </a:fld>
            <a:endParaRPr lang="de-CH" dirty="0"/>
          </a:p>
        </p:txBody>
      </p:sp>
      <p:sp>
        <p:nvSpPr>
          <p:cNvPr id="6" name="Fußzeilenplatzhalter 5">
            <a:extLst>
              <a:ext uri="{FF2B5EF4-FFF2-40B4-BE49-F238E27FC236}">
                <a16:creationId xmlns:a16="http://schemas.microsoft.com/office/drawing/2014/main" id="{9C99F878-34D7-4154-A370-D5A502A4166A}"/>
              </a:ext>
            </a:extLst>
          </p:cNvPr>
          <p:cNvSpPr>
            <a:spLocks noGrp="1"/>
          </p:cNvSpPr>
          <p:nvPr>
            <p:ph type="ftr" sz="quarter" idx="11"/>
          </p:nvPr>
        </p:nvSpPr>
        <p:spPr/>
        <p:txBody>
          <a:bodyPr/>
          <a:lstStyle/>
          <a:p>
            <a:r>
              <a:rPr lang="en-US"/>
              <a:t>Health insurance affects us all</a:t>
            </a:r>
            <a:endParaRPr lang="de-CH" dirty="0"/>
          </a:p>
        </p:txBody>
      </p:sp>
      <p:sp>
        <p:nvSpPr>
          <p:cNvPr id="7" name="Foliennummernplatzhalter 6">
            <a:extLst>
              <a:ext uri="{FF2B5EF4-FFF2-40B4-BE49-F238E27FC236}">
                <a16:creationId xmlns:a16="http://schemas.microsoft.com/office/drawing/2014/main" id="{37EF8E60-876E-415B-BEFE-1C2C5E5EB45D}"/>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8" name="Rechteck 7">
            <a:extLst>
              <a:ext uri="{FF2B5EF4-FFF2-40B4-BE49-F238E27FC236}">
                <a16:creationId xmlns:a16="http://schemas.microsoft.com/office/drawing/2014/main" id="{134B80B7-507E-4D59-A165-5EC39D865CA8}"/>
              </a:ext>
            </a:extLst>
          </p:cNvPr>
          <p:cNvSpPr/>
          <p:nvPr/>
        </p:nvSpPr>
        <p:spPr>
          <a:xfrm>
            <a:off x="251223" y="250032"/>
            <a:ext cx="8641556" cy="3942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
        <p:nvSpPr>
          <p:cNvPr id="9" name="Rechteck 8">
            <a:extLst>
              <a:ext uri="{FF2B5EF4-FFF2-40B4-BE49-F238E27FC236}">
                <a16:creationId xmlns:a16="http://schemas.microsoft.com/office/drawing/2014/main" id="{ED109A37-FF5C-416E-B27E-965806A4B71C}"/>
              </a:ext>
            </a:extLst>
          </p:cNvPr>
          <p:cNvSpPr/>
          <p:nvPr/>
        </p:nvSpPr>
        <p:spPr>
          <a:xfrm>
            <a:off x="251223" y="250032"/>
            <a:ext cx="8641556" cy="3942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
        <p:nvSpPr>
          <p:cNvPr id="10" name="Rechteck 9">
            <a:extLst>
              <a:ext uri="{FF2B5EF4-FFF2-40B4-BE49-F238E27FC236}">
                <a16:creationId xmlns:a16="http://schemas.microsoft.com/office/drawing/2014/main" id="{21624283-4EC9-4D49-946E-DC9F15DC2BDF}"/>
              </a:ext>
            </a:extLst>
          </p:cNvPr>
          <p:cNvSpPr/>
          <p:nvPr userDrawn="1"/>
        </p:nvSpPr>
        <p:spPr>
          <a:xfrm>
            <a:off x="251223" y="250032"/>
            <a:ext cx="8641556" cy="3942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Tree>
    <p:extLst>
      <p:ext uri="{BB962C8B-B14F-4D97-AF65-F5344CB8AC3E}">
        <p14:creationId xmlns:p14="http://schemas.microsoft.com/office/powerpoint/2010/main" val="3172606299"/>
      </p:ext>
    </p:extLst>
  </p:cSld>
  <p:clrMapOvr>
    <a:masterClrMapping/>
  </p:clrMapOvr>
  <p:extLst>
    <p:ext uri="{DCECCB84-F9BA-43D5-87BE-67443E8EF086}">
      <p15:sldGuideLst xmlns:p15="http://schemas.microsoft.com/office/powerpoint/2012/main">
        <p15:guide id="1" orient="horz" pos="26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titel Blau">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09E389C6-967E-484D-82C5-BC5257F1FD12}"/>
              </a:ext>
            </a:extLst>
          </p:cNvPr>
          <p:cNvSpPr/>
          <p:nvPr/>
        </p:nvSpPr>
        <p:spPr>
          <a:xfrm>
            <a:off x="251223" y="250032"/>
            <a:ext cx="8641556" cy="394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
        <p:nvSpPr>
          <p:cNvPr id="2" name="Titel 1"/>
          <p:cNvSpPr>
            <a:spLocks noGrp="1"/>
          </p:cNvSpPr>
          <p:nvPr>
            <p:ph type="ctrTitle" hasCustomPrompt="1"/>
          </p:nvPr>
        </p:nvSpPr>
        <p:spPr>
          <a:xfrm>
            <a:off x="467916" y="381000"/>
            <a:ext cx="8208169" cy="476251"/>
          </a:xfrm>
        </p:spPr>
        <p:txBody>
          <a:bodyPr anchor="t"/>
          <a:lstStyle>
            <a:lvl1pPr algn="l">
              <a:defRPr sz="3200">
                <a:solidFill>
                  <a:schemeClr val="bg1"/>
                </a:solidFill>
              </a:defRPr>
            </a:lvl1pPr>
          </a:lstStyle>
          <a:p>
            <a:r>
              <a:rPr lang="de-CH" dirty="0"/>
              <a:t>Kapiteltitel</a:t>
            </a:r>
          </a:p>
        </p:txBody>
      </p:sp>
      <p:sp>
        <p:nvSpPr>
          <p:cNvPr id="3" name="Untertitel 2"/>
          <p:cNvSpPr>
            <a:spLocks noGrp="1"/>
          </p:cNvSpPr>
          <p:nvPr>
            <p:ph type="subTitle" idx="1" hasCustomPrompt="1"/>
          </p:nvPr>
        </p:nvSpPr>
        <p:spPr>
          <a:xfrm>
            <a:off x="467915" y="876300"/>
            <a:ext cx="8208170" cy="1101384"/>
          </a:xfrm>
        </p:spPr>
        <p:txBody>
          <a:bodyPr anchor="t"/>
          <a:lstStyle>
            <a:lvl1pPr marL="0" indent="0" algn="l">
              <a:spcAft>
                <a:spcPts val="0"/>
              </a:spcAft>
              <a:buNone/>
              <a:defRPr sz="3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CH" noProof="0" dirty="0"/>
              <a:t>Untertitel hinzufügen</a:t>
            </a:r>
            <a:endParaRPr lang="de-CH" dirty="0"/>
          </a:p>
        </p:txBody>
      </p:sp>
      <p:sp>
        <p:nvSpPr>
          <p:cNvPr id="4" name="Datumsplatzhalter 3">
            <a:extLst>
              <a:ext uri="{FF2B5EF4-FFF2-40B4-BE49-F238E27FC236}">
                <a16:creationId xmlns:a16="http://schemas.microsoft.com/office/drawing/2014/main" id="{2D596FE3-4E78-4D9A-9FA8-575DE7122408}"/>
              </a:ext>
            </a:extLst>
          </p:cNvPr>
          <p:cNvSpPr>
            <a:spLocks noGrp="1"/>
          </p:cNvSpPr>
          <p:nvPr>
            <p:ph type="dt" sz="half" idx="10"/>
          </p:nvPr>
        </p:nvSpPr>
        <p:spPr/>
        <p:txBody>
          <a:bodyPr/>
          <a:lstStyle/>
          <a:p>
            <a:fld id="{839342A3-0146-4DD1-8299-76F2FBF32D1A}" type="datetime1">
              <a:rPr lang="de-CH" smtClean="0"/>
              <a:t>29.04.2026</a:t>
            </a:fld>
            <a:endParaRPr lang="de-CH" dirty="0"/>
          </a:p>
        </p:txBody>
      </p:sp>
      <p:sp>
        <p:nvSpPr>
          <p:cNvPr id="6" name="Fußzeilenplatzhalter 5">
            <a:extLst>
              <a:ext uri="{FF2B5EF4-FFF2-40B4-BE49-F238E27FC236}">
                <a16:creationId xmlns:a16="http://schemas.microsoft.com/office/drawing/2014/main" id="{9C99F878-34D7-4154-A370-D5A502A4166A}"/>
              </a:ext>
            </a:extLst>
          </p:cNvPr>
          <p:cNvSpPr>
            <a:spLocks noGrp="1"/>
          </p:cNvSpPr>
          <p:nvPr>
            <p:ph type="ftr" sz="quarter" idx="11"/>
          </p:nvPr>
        </p:nvSpPr>
        <p:spPr/>
        <p:txBody>
          <a:bodyPr/>
          <a:lstStyle/>
          <a:p>
            <a:r>
              <a:rPr lang="en-US"/>
              <a:t>Health insurance affects us all</a:t>
            </a:r>
            <a:endParaRPr lang="de-CH" dirty="0"/>
          </a:p>
        </p:txBody>
      </p:sp>
      <p:sp>
        <p:nvSpPr>
          <p:cNvPr id="7" name="Foliennummernplatzhalter 6">
            <a:extLst>
              <a:ext uri="{FF2B5EF4-FFF2-40B4-BE49-F238E27FC236}">
                <a16:creationId xmlns:a16="http://schemas.microsoft.com/office/drawing/2014/main" id="{37EF8E60-876E-415B-BEFE-1C2C5E5EB45D}"/>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8" name="Rechteck 7">
            <a:extLst>
              <a:ext uri="{FF2B5EF4-FFF2-40B4-BE49-F238E27FC236}">
                <a16:creationId xmlns:a16="http://schemas.microsoft.com/office/drawing/2014/main" id="{4DEC88FC-0D51-4E8C-B108-A41E18520283}"/>
              </a:ext>
            </a:extLst>
          </p:cNvPr>
          <p:cNvSpPr/>
          <p:nvPr/>
        </p:nvSpPr>
        <p:spPr>
          <a:xfrm>
            <a:off x="251223" y="250032"/>
            <a:ext cx="8641556" cy="394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
        <p:nvSpPr>
          <p:cNvPr id="9" name="Rechteck 8">
            <a:extLst>
              <a:ext uri="{FF2B5EF4-FFF2-40B4-BE49-F238E27FC236}">
                <a16:creationId xmlns:a16="http://schemas.microsoft.com/office/drawing/2014/main" id="{86C66701-DDA1-4AFA-A618-2AF6D0132E34}"/>
              </a:ext>
            </a:extLst>
          </p:cNvPr>
          <p:cNvSpPr/>
          <p:nvPr/>
        </p:nvSpPr>
        <p:spPr>
          <a:xfrm>
            <a:off x="251223" y="250032"/>
            <a:ext cx="8641556" cy="394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
        <p:nvSpPr>
          <p:cNvPr id="10" name="Rechteck 9">
            <a:extLst>
              <a:ext uri="{FF2B5EF4-FFF2-40B4-BE49-F238E27FC236}">
                <a16:creationId xmlns:a16="http://schemas.microsoft.com/office/drawing/2014/main" id="{A5546B35-3194-49C3-BE92-5029CA99CA6D}"/>
              </a:ext>
            </a:extLst>
          </p:cNvPr>
          <p:cNvSpPr/>
          <p:nvPr userDrawn="1"/>
        </p:nvSpPr>
        <p:spPr>
          <a:xfrm>
            <a:off x="251223" y="250032"/>
            <a:ext cx="8641556" cy="394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13"/>
          </a:p>
        </p:txBody>
      </p:sp>
    </p:spTree>
    <p:extLst>
      <p:ext uri="{BB962C8B-B14F-4D97-AF65-F5344CB8AC3E}">
        <p14:creationId xmlns:p14="http://schemas.microsoft.com/office/powerpoint/2010/main" val="3016340825"/>
      </p:ext>
    </p:extLst>
  </p:cSld>
  <p:clrMapOvr>
    <a:masterClrMapping/>
  </p:clrMapOvr>
  <p:extLst>
    <p:ext uri="{DCECCB84-F9BA-43D5-87BE-67443E8EF086}">
      <p15:sldGuideLst xmlns:p15="http://schemas.microsoft.com/office/powerpoint/2012/main">
        <p15:guide id="1" orient="horz" pos="264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titel Weis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7916" y="381000"/>
            <a:ext cx="8208169" cy="476251"/>
          </a:xfrm>
        </p:spPr>
        <p:txBody>
          <a:bodyPr anchor="t"/>
          <a:lstStyle>
            <a:lvl1pPr algn="l">
              <a:defRPr sz="3200">
                <a:solidFill>
                  <a:schemeClr val="accent1"/>
                </a:solidFill>
              </a:defRPr>
            </a:lvl1pPr>
          </a:lstStyle>
          <a:p>
            <a:r>
              <a:rPr lang="de-CH" dirty="0"/>
              <a:t>Kapiteltitel</a:t>
            </a:r>
          </a:p>
        </p:txBody>
      </p:sp>
      <p:sp>
        <p:nvSpPr>
          <p:cNvPr id="3" name="Untertitel 2"/>
          <p:cNvSpPr>
            <a:spLocks noGrp="1"/>
          </p:cNvSpPr>
          <p:nvPr>
            <p:ph type="subTitle" idx="1" hasCustomPrompt="1"/>
          </p:nvPr>
        </p:nvSpPr>
        <p:spPr>
          <a:xfrm>
            <a:off x="467915" y="876300"/>
            <a:ext cx="8208170" cy="1101384"/>
          </a:xfrm>
        </p:spPr>
        <p:txBody>
          <a:bodyPr anchor="t"/>
          <a:lstStyle>
            <a:lvl1pPr marL="0" indent="0" algn="l">
              <a:spcAft>
                <a:spcPts val="0"/>
              </a:spcAft>
              <a:buNone/>
              <a:defRPr sz="32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CH" noProof="0" dirty="0"/>
              <a:t>Untertitel hinzufügen</a:t>
            </a:r>
            <a:endParaRPr lang="de-CH" dirty="0"/>
          </a:p>
        </p:txBody>
      </p:sp>
      <p:sp>
        <p:nvSpPr>
          <p:cNvPr id="4" name="Datumsplatzhalter 3">
            <a:extLst>
              <a:ext uri="{FF2B5EF4-FFF2-40B4-BE49-F238E27FC236}">
                <a16:creationId xmlns:a16="http://schemas.microsoft.com/office/drawing/2014/main" id="{2D596FE3-4E78-4D9A-9FA8-575DE7122408}"/>
              </a:ext>
            </a:extLst>
          </p:cNvPr>
          <p:cNvSpPr>
            <a:spLocks noGrp="1"/>
          </p:cNvSpPr>
          <p:nvPr>
            <p:ph type="dt" sz="half" idx="10"/>
          </p:nvPr>
        </p:nvSpPr>
        <p:spPr/>
        <p:txBody>
          <a:bodyPr/>
          <a:lstStyle/>
          <a:p>
            <a:fld id="{D0E50D0F-622B-4DE2-987E-8A071F0F2E3D}" type="datetime1">
              <a:rPr lang="de-CH" smtClean="0"/>
              <a:t>29.04.2026</a:t>
            </a:fld>
            <a:endParaRPr lang="de-CH" dirty="0"/>
          </a:p>
        </p:txBody>
      </p:sp>
      <p:sp>
        <p:nvSpPr>
          <p:cNvPr id="6" name="Fußzeilenplatzhalter 5">
            <a:extLst>
              <a:ext uri="{FF2B5EF4-FFF2-40B4-BE49-F238E27FC236}">
                <a16:creationId xmlns:a16="http://schemas.microsoft.com/office/drawing/2014/main" id="{9C99F878-34D7-4154-A370-D5A502A4166A}"/>
              </a:ext>
            </a:extLst>
          </p:cNvPr>
          <p:cNvSpPr>
            <a:spLocks noGrp="1"/>
          </p:cNvSpPr>
          <p:nvPr>
            <p:ph type="ftr" sz="quarter" idx="11"/>
          </p:nvPr>
        </p:nvSpPr>
        <p:spPr/>
        <p:txBody>
          <a:bodyPr/>
          <a:lstStyle/>
          <a:p>
            <a:r>
              <a:rPr lang="en-US"/>
              <a:t>Health insurance affects us all</a:t>
            </a:r>
            <a:endParaRPr lang="de-CH" dirty="0"/>
          </a:p>
        </p:txBody>
      </p:sp>
      <p:sp>
        <p:nvSpPr>
          <p:cNvPr id="7" name="Foliennummernplatzhalter 6">
            <a:extLst>
              <a:ext uri="{FF2B5EF4-FFF2-40B4-BE49-F238E27FC236}">
                <a16:creationId xmlns:a16="http://schemas.microsoft.com/office/drawing/2014/main" id="{37EF8E60-876E-415B-BEFE-1C2C5E5EB45D}"/>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3083301128"/>
      </p:ext>
    </p:extLst>
  </p:cSld>
  <p:clrMapOvr>
    <a:masterClrMapping/>
  </p:clrMapOvr>
  <p:extLst>
    <p:ext uri="{DCECCB84-F9BA-43D5-87BE-67443E8EF086}">
      <p15:sldGuideLst xmlns:p15="http://schemas.microsoft.com/office/powerpoint/2012/main">
        <p15:guide id="1" orient="horz" pos="264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C101DFA8-2CB9-4994-ADF0-DD4ED3C59CD9}" type="datetime1">
              <a:rPr lang="de-CH" smtClean="0"/>
              <a:t>29.04.2026</a:t>
            </a:fld>
            <a:endParaRPr lang="de-CH" dirty="0"/>
          </a:p>
        </p:txBody>
      </p:sp>
      <p:sp>
        <p:nvSpPr>
          <p:cNvPr id="8" name="Fußzeilenplatzhalter 7"/>
          <p:cNvSpPr>
            <a:spLocks noGrp="1"/>
          </p:cNvSpPr>
          <p:nvPr>
            <p:ph type="ftr" sz="quarter" idx="11"/>
          </p:nvPr>
        </p:nvSpPr>
        <p:spPr/>
        <p:txBody>
          <a:bodyPr/>
          <a:lstStyle/>
          <a:p>
            <a:r>
              <a:rPr lang="en-US"/>
              <a:t>Health insurance affects us all</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dirty="0"/>
          </a:p>
        </p:txBody>
      </p:sp>
      <p:sp>
        <p:nvSpPr>
          <p:cNvPr id="4" name="Titel 3">
            <a:extLst>
              <a:ext uri="{FF2B5EF4-FFF2-40B4-BE49-F238E27FC236}">
                <a16:creationId xmlns:a16="http://schemas.microsoft.com/office/drawing/2014/main" id="{99E4F55B-11F2-4E1A-898D-B26A37E64BC3}"/>
              </a:ext>
            </a:extLst>
          </p:cNvPr>
          <p:cNvSpPr>
            <a:spLocks noGrp="1"/>
          </p:cNvSpPr>
          <p:nvPr>
            <p:ph type="title" hasCustomPrompt="1"/>
          </p:nvPr>
        </p:nvSpPr>
        <p:spPr/>
        <p:txBody>
          <a:bodyPr/>
          <a:lstStyle>
            <a:lvl1pPr>
              <a:defRPr/>
            </a:lvl1pPr>
          </a:lstStyle>
          <a:p>
            <a:r>
              <a:rPr lang="de-DE" dirty="0"/>
              <a:t>Titel hinzufügen</a:t>
            </a:r>
            <a:endParaRPr lang="de-CH" dirty="0"/>
          </a:p>
        </p:txBody>
      </p:sp>
    </p:spTree>
    <p:extLst>
      <p:ext uri="{BB962C8B-B14F-4D97-AF65-F5344CB8AC3E}">
        <p14:creationId xmlns:p14="http://schemas.microsoft.com/office/powerpoint/2010/main" val="398104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7544" y="1329613"/>
            <a:ext cx="3942158" cy="3240360"/>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7A857F5B-AC5E-457C-86D4-75D7C34D6618}" type="datetime1">
              <a:rPr lang="de-CH" smtClean="0"/>
              <a:t>29.04.2026</a:t>
            </a:fld>
            <a:endParaRPr lang="de-CH" dirty="0"/>
          </a:p>
        </p:txBody>
      </p:sp>
      <p:sp>
        <p:nvSpPr>
          <p:cNvPr id="8" name="Fußzeilenplatzhalter 7"/>
          <p:cNvSpPr>
            <a:spLocks noGrp="1"/>
          </p:cNvSpPr>
          <p:nvPr>
            <p:ph type="ftr" sz="quarter" idx="11"/>
          </p:nvPr>
        </p:nvSpPr>
        <p:spPr/>
        <p:txBody>
          <a:bodyPr/>
          <a:lstStyle/>
          <a:p>
            <a:r>
              <a:rPr lang="en-US"/>
              <a:t>Health insurance affects us all</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dirty="0"/>
          </a:p>
        </p:txBody>
      </p:sp>
      <p:sp>
        <p:nvSpPr>
          <p:cNvPr id="10" name="Inhaltsplatzhalter 2">
            <a:extLst>
              <a:ext uri="{FF2B5EF4-FFF2-40B4-BE49-F238E27FC236}">
                <a16:creationId xmlns:a16="http://schemas.microsoft.com/office/drawing/2014/main" id="{200ECCB0-347C-4ABF-8C05-401270B8DFEE}"/>
              </a:ext>
            </a:extLst>
          </p:cNvPr>
          <p:cNvSpPr>
            <a:spLocks noGrp="1"/>
          </p:cNvSpPr>
          <p:nvPr>
            <p:ph idx="14" hasCustomPrompt="1"/>
          </p:nvPr>
        </p:nvSpPr>
        <p:spPr>
          <a:xfrm>
            <a:off x="4736678" y="1329613"/>
            <a:ext cx="3942158" cy="3240360"/>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Titel 3">
            <a:extLst>
              <a:ext uri="{FF2B5EF4-FFF2-40B4-BE49-F238E27FC236}">
                <a16:creationId xmlns:a16="http://schemas.microsoft.com/office/drawing/2014/main" id="{F1740E94-A34A-4087-B0EB-5283A16F7D4B}"/>
              </a:ext>
            </a:extLst>
          </p:cNvPr>
          <p:cNvSpPr>
            <a:spLocks noGrp="1"/>
          </p:cNvSpPr>
          <p:nvPr>
            <p:ph type="title" hasCustomPrompt="1"/>
          </p:nvPr>
        </p:nvSpPr>
        <p:spPr/>
        <p:txBody>
          <a:bodyPr/>
          <a:lstStyle>
            <a:lvl1pPr>
              <a:defRPr/>
            </a:lvl1pPr>
          </a:lstStyle>
          <a:p>
            <a:r>
              <a:rPr lang="de-DE" dirty="0"/>
              <a:t>Titel hinzufügen</a:t>
            </a:r>
            <a:endParaRPr lang="de-CH" dirty="0"/>
          </a:p>
        </p:txBody>
      </p:sp>
    </p:spTree>
    <p:extLst>
      <p:ext uri="{BB962C8B-B14F-4D97-AF65-F5344CB8AC3E}">
        <p14:creationId xmlns:p14="http://schemas.microsoft.com/office/powerpoint/2010/main" val="353532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el, Inhalt und Bild">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7544" y="1329613"/>
            <a:ext cx="3942158" cy="3240360"/>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8" name="Fußzeilenplatzhalter 7"/>
          <p:cNvSpPr>
            <a:spLocks noGrp="1"/>
          </p:cNvSpPr>
          <p:nvPr>
            <p:ph type="ftr" sz="quarter" idx="11"/>
          </p:nvPr>
        </p:nvSpPr>
        <p:spPr/>
        <p:txBody>
          <a:bodyPr/>
          <a:lstStyle/>
          <a:p>
            <a:r>
              <a:rPr lang="en-US"/>
              <a:t>Health insurance affects us all</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dirty="0"/>
          </a:p>
        </p:txBody>
      </p:sp>
      <p:sp>
        <p:nvSpPr>
          <p:cNvPr id="11" name="Bildplatzhalter 4">
            <a:extLst>
              <a:ext uri="{FF2B5EF4-FFF2-40B4-BE49-F238E27FC236}">
                <a16:creationId xmlns:a16="http://schemas.microsoft.com/office/drawing/2014/main" id="{A9099D09-CB49-4333-8B8A-EC4F7EBA76D4}"/>
              </a:ext>
            </a:extLst>
          </p:cNvPr>
          <p:cNvSpPr>
            <a:spLocks noGrp="1"/>
          </p:cNvSpPr>
          <p:nvPr>
            <p:ph type="pic" sz="quarter" idx="14"/>
          </p:nvPr>
        </p:nvSpPr>
        <p:spPr>
          <a:xfrm>
            <a:off x="4572000" y="250031"/>
            <a:ext cx="4320779" cy="4643438"/>
          </a:xfrm>
          <a:pattFill prst="lgCheck">
            <a:fgClr>
              <a:schemeClr val="bg1">
                <a:lumMod val="85000"/>
              </a:schemeClr>
            </a:fgClr>
            <a:bgClr>
              <a:schemeClr val="bg1"/>
            </a:bgClr>
          </a:pattFill>
        </p:spPr>
        <p:txBody>
          <a:bodyPr tIns="720000" anchor="ctr"/>
          <a:lstStyle>
            <a:lvl1pPr algn="ctr">
              <a:defRPr sz="900"/>
            </a:lvl1pPr>
          </a:lstStyle>
          <a:p>
            <a:r>
              <a:rPr lang="de-DE"/>
              <a:t>Bild durch Klicken auf Symbol hinzufügen</a:t>
            </a:r>
            <a:endParaRPr lang="de-CH"/>
          </a:p>
        </p:txBody>
      </p:sp>
      <p:sp>
        <p:nvSpPr>
          <p:cNvPr id="10" name="Titel 3">
            <a:extLst>
              <a:ext uri="{FF2B5EF4-FFF2-40B4-BE49-F238E27FC236}">
                <a16:creationId xmlns:a16="http://schemas.microsoft.com/office/drawing/2014/main" id="{B743E908-E8F7-49BE-8EA1-EDF5D5506716}"/>
              </a:ext>
            </a:extLst>
          </p:cNvPr>
          <p:cNvSpPr>
            <a:spLocks noGrp="1"/>
          </p:cNvSpPr>
          <p:nvPr>
            <p:ph type="title" hasCustomPrompt="1"/>
          </p:nvPr>
        </p:nvSpPr>
        <p:spPr>
          <a:xfrm>
            <a:off x="467543" y="400051"/>
            <a:ext cx="3942158" cy="623887"/>
          </a:xfrm>
        </p:spPr>
        <p:txBody>
          <a:bodyPr/>
          <a:lstStyle>
            <a:lvl1pPr>
              <a:defRPr/>
            </a:lvl1pPr>
          </a:lstStyle>
          <a:p>
            <a:r>
              <a:rPr lang="de-DE" dirty="0"/>
              <a:t>Titel hinzufügen</a:t>
            </a:r>
            <a:endParaRPr lang="de-CH" dirty="0"/>
          </a:p>
        </p:txBody>
      </p:sp>
    </p:spTree>
    <p:extLst>
      <p:ext uri="{BB962C8B-B14F-4D97-AF65-F5344CB8AC3E}">
        <p14:creationId xmlns:p14="http://schemas.microsoft.com/office/powerpoint/2010/main" val="25939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7543" y="400051"/>
            <a:ext cx="8208542" cy="623887"/>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67544" y="1347787"/>
            <a:ext cx="8208541" cy="3240088"/>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4733925" y="4819804"/>
            <a:ext cx="2136621" cy="108012"/>
          </a:xfrm>
          <a:prstGeom prst="rect">
            <a:avLst/>
          </a:prstGeom>
        </p:spPr>
        <p:txBody>
          <a:bodyPr vert="horz" lIns="0" tIns="0" rIns="0" bIns="0" rtlCol="0" anchor="t" anchorCtr="0"/>
          <a:lstStyle>
            <a:lvl1pPr algn="l">
              <a:defRPr sz="800">
                <a:solidFill>
                  <a:schemeClr val="accent1"/>
                </a:solidFill>
              </a:defRPr>
            </a:lvl1pPr>
          </a:lstStyle>
          <a:p>
            <a:fld id="{486873FC-00A2-4628-BDE8-4B86E3DC2793}" type="datetime1">
              <a:rPr lang="de-CH" smtClean="0"/>
              <a:t>29.04.2026</a:t>
            </a:fld>
            <a:endParaRPr lang="de-CH" dirty="0"/>
          </a:p>
        </p:txBody>
      </p:sp>
      <p:sp>
        <p:nvSpPr>
          <p:cNvPr id="5" name="Fußzeilenplatzhalter 4"/>
          <p:cNvSpPr>
            <a:spLocks noGrp="1"/>
          </p:cNvSpPr>
          <p:nvPr>
            <p:ph type="ftr" sz="quarter" idx="3"/>
          </p:nvPr>
        </p:nvSpPr>
        <p:spPr>
          <a:xfrm>
            <a:off x="467916" y="4819804"/>
            <a:ext cx="4104083" cy="108012"/>
          </a:xfrm>
          <a:prstGeom prst="rect">
            <a:avLst/>
          </a:prstGeom>
        </p:spPr>
        <p:txBody>
          <a:bodyPr vert="horz" lIns="0" tIns="0" rIns="0" bIns="0" rtlCol="0" anchor="t" anchorCtr="0"/>
          <a:lstStyle>
            <a:lvl1pPr algn="l">
              <a:defRPr sz="800">
                <a:solidFill>
                  <a:schemeClr val="accent1"/>
                </a:solidFill>
              </a:defRPr>
            </a:lvl1pPr>
          </a:lstStyle>
          <a:p>
            <a:r>
              <a:rPr lang="en-US"/>
              <a:t>Health insurance affects us all</a:t>
            </a:r>
            <a:endParaRPr lang="de-CH" dirty="0"/>
          </a:p>
        </p:txBody>
      </p:sp>
      <p:sp>
        <p:nvSpPr>
          <p:cNvPr id="6" name="Foliennummernplatzhalter 5"/>
          <p:cNvSpPr>
            <a:spLocks noGrp="1"/>
          </p:cNvSpPr>
          <p:nvPr>
            <p:ph type="sldNum" sz="quarter" idx="4"/>
          </p:nvPr>
        </p:nvSpPr>
        <p:spPr>
          <a:xfrm>
            <a:off x="242421" y="4819804"/>
            <a:ext cx="178145" cy="108012"/>
          </a:xfrm>
          <a:prstGeom prst="rect">
            <a:avLst/>
          </a:prstGeom>
        </p:spPr>
        <p:txBody>
          <a:bodyPr vert="horz" lIns="0" tIns="0" rIns="0" bIns="0" rtlCol="0" anchor="t" anchorCtr="0"/>
          <a:lstStyle>
            <a:lvl1pPr algn="l">
              <a:defRPr sz="800" b="1">
                <a:solidFill>
                  <a:schemeClr val="accent1"/>
                </a:solidFill>
              </a:defRPr>
            </a:lvl1pPr>
          </a:lstStyle>
          <a:p>
            <a:fld id="{442AD375-037F-43D0-B059-5172DA06796A}" type="slidenum">
              <a:rPr lang="de-CH" smtClean="0"/>
              <a:pPr/>
              <a:t>‹#›</a:t>
            </a:fld>
            <a:endParaRPr lang="de-CH" dirty="0"/>
          </a:p>
        </p:txBody>
      </p:sp>
      <p:pic>
        <p:nvPicPr>
          <p:cNvPr id="11" name="Grafik 10">
            <a:extLst>
              <a:ext uri="{FF2B5EF4-FFF2-40B4-BE49-F238E27FC236}">
                <a16:creationId xmlns:a16="http://schemas.microsoft.com/office/drawing/2014/main" id="{35536827-DFBF-4D04-B8A3-2171FDFD76E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11532" y="4783370"/>
            <a:ext cx="703184" cy="138939"/>
          </a:xfrm>
          <a:prstGeom prst="rect">
            <a:avLst/>
          </a:prstGeom>
        </p:spPr>
      </p:pic>
    </p:spTree>
    <p:extLst>
      <p:ext uri="{BB962C8B-B14F-4D97-AF65-F5344CB8AC3E}">
        <p14:creationId xmlns:p14="http://schemas.microsoft.com/office/powerpoint/2010/main" val="404070210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Lst>
  <p:hf hdr="0" dt="0"/>
  <p:txStyles>
    <p:titleStyle>
      <a:lvl1pPr algn="l" defTabSz="685800" rtl="0" eaLnBrk="1" latinLnBrk="0" hangingPunct="1">
        <a:lnSpc>
          <a:spcPct val="100000"/>
        </a:lnSpc>
        <a:spcBef>
          <a:spcPct val="0"/>
        </a:spcBef>
        <a:buNone/>
        <a:defRPr sz="22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900"/>
        </a:spcAft>
        <a:buFont typeface="Arial" panose="020B0604020202020204" pitchFamily="34" charset="0"/>
        <a:buNone/>
        <a:defRPr sz="1200" kern="1200">
          <a:solidFill>
            <a:schemeClr val="tx1"/>
          </a:solidFill>
          <a:latin typeface="+mn-lt"/>
          <a:ea typeface="+mn-ea"/>
          <a:cs typeface="+mn-cs"/>
        </a:defRPr>
      </a:lvl1pPr>
      <a:lvl2pPr marL="202406"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2pPr>
      <a:lvl3pPr marL="404813"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3pPr>
      <a:lvl4pPr marL="607219" indent="-200025" algn="l" defTabSz="607219"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4pPr>
      <a:lvl5pPr marL="809625" indent="-205979"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5" pos="295" userDrawn="1">
          <p15:clr>
            <a:srgbClr val="F26B43"/>
          </p15:clr>
        </p15:guide>
        <p15:guide id="46" pos="5465" userDrawn="1">
          <p15:clr>
            <a:srgbClr val="F26B43"/>
          </p15:clr>
        </p15:guide>
        <p15:guide id="47" orient="horz" pos="645" userDrawn="1">
          <p15:clr>
            <a:srgbClr val="F26B43"/>
          </p15:clr>
        </p15:guide>
        <p15:guide id="48" orient="horz" pos="837" userDrawn="1">
          <p15:clr>
            <a:srgbClr val="F26B43"/>
          </p15:clr>
        </p15:guide>
        <p15:guide id="49" orient="horz" pos="157" userDrawn="1">
          <p15:clr>
            <a:srgbClr val="F26B43"/>
          </p15:clr>
        </p15:guide>
        <p15:guide id="50" pos="158" userDrawn="1">
          <p15:clr>
            <a:srgbClr val="F26B43"/>
          </p15:clr>
        </p15:guide>
        <p15:guide id="51" pos="5602" userDrawn="1">
          <p15:clr>
            <a:srgbClr val="F26B43"/>
          </p15:clr>
        </p15:guide>
        <p15:guide id="52" orient="horz" pos="305" userDrawn="1">
          <p15:clr>
            <a:srgbClr val="F26B43"/>
          </p15:clr>
        </p15:guide>
        <p15:guide id="53" orient="horz" pos="2641" userDrawn="1">
          <p15:clr>
            <a:srgbClr val="F26B43"/>
          </p15:clr>
        </p15:guide>
        <p15:guide id="54" orient="horz" pos="3095" userDrawn="1">
          <p15:clr>
            <a:srgbClr val="F26B43"/>
          </p15:clr>
        </p15:guide>
        <p15:guide id="55" orient="horz" pos="2799" userDrawn="1">
          <p15:clr>
            <a:srgbClr val="F26B43"/>
          </p15:clr>
        </p15:guide>
        <p15:guide id="56" orient="horz" pos="29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CEEA6EC-E7CF-ABEA-8201-A1CFDC0794BF}"/>
              </a:ext>
            </a:extLst>
          </p:cNvPr>
          <p:cNvPicPr>
            <a:picLocks noChangeAspect="1"/>
          </p:cNvPicPr>
          <p:nvPr/>
        </p:nvPicPr>
        <p:blipFill>
          <a:blip r:embed="rId2">
            <a:extLst>
              <a:ext uri="{28A0092B-C50C-407E-A947-70E740481C1C}">
                <a14:useLocalDpi xmlns:a14="http://schemas.microsoft.com/office/drawing/2010/main" val="0"/>
              </a:ext>
            </a:extLst>
          </a:blip>
          <a:srcRect l="-8" t="15840" r="8" b="2023"/>
          <a:stretch>
            <a:fillRect/>
          </a:stretch>
        </p:blipFill>
        <p:spPr>
          <a:xfrm>
            <a:off x="250527" y="249238"/>
            <a:ext cx="8641953" cy="3943350"/>
          </a:xfrm>
          <a:prstGeom prst="rect">
            <a:avLst/>
          </a:prstGeom>
        </p:spPr>
      </p:pic>
      <p:sp>
        <p:nvSpPr>
          <p:cNvPr id="2" name="Titel 1">
            <a:extLst>
              <a:ext uri="{FF2B5EF4-FFF2-40B4-BE49-F238E27FC236}">
                <a16:creationId xmlns:a16="http://schemas.microsoft.com/office/drawing/2014/main" id="{EF2193B4-4BAC-B578-8477-C49B15F63050}"/>
              </a:ext>
            </a:extLst>
          </p:cNvPr>
          <p:cNvSpPr>
            <a:spLocks noGrp="1"/>
          </p:cNvSpPr>
          <p:nvPr>
            <p:ph type="ctrTitle"/>
          </p:nvPr>
        </p:nvSpPr>
        <p:spPr/>
        <p:txBody>
          <a:bodyPr/>
          <a:lstStyle/>
          <a:p>
            <a:r>
              <a:rPr lang="en-US" noProof="0" dirty="0">
                <a:solidFill>
                  <a:schemeClr val="accent1"/>
                </a:solidFill>
              </a:rPr>
              <a:t>Health Insurance Affects Us All</a:t>
            </a:r>
          </a:p>
        </p:txBody>
      </p:sp>
      <p:sp>
        <p:nvSpPr>
          <p:cNvPr id="4" name="Textplatzhalter 3">
            <a:extLst>
              <a:ext uri="{FF2B5EF4-FFF2-40B4-BE49-F238E27FC236}">
                <a16:creationId xmlns:a16="http://schemas.microsoft.com/office/drawing/2014/main" id="{553D8941-EF7A-8B3B-4404-DFE9888124DF}"/>
              </a:ext>
            </a:extLst>
          </p:cNvPr>
          <p:cNvSpPr>
            <a:spLocks noGrp="1"/>
          </p:cNvSpPr>
          <p:nvPr>
            <p:ph type="body" sz="quarter" idx="10"/>
          </p:nvPr>
        </p:nvSpPr>
        <p:spPr/>
        <p:txBody>
          <a:bodyPr/>
          <a:lstStyle/>
          <a:p>
            <a:r>
              <a:rPr lang="en-US" noProof="0" dirty="0"/>
              <a:t>Thomas Holzberger, Appointed Actuary</a:t>
            </a:r>
          </a:p>
          <a:p>
            <a:r>
              <a:rPr lang="en-US" noProof="0" dirty="0"/>
              <a:t>thomas.holzberger@helsana.ch</a:t>
            </a:r>
          </a:p>
          <a:p>
            <a:r>
              <a:rPr lang="en-US" noProof="0" dirty="0"/>
              <a:t>08.05.2026</a:t>
            </a:r>
          </a:p>
        </p:txBody>
      </p:sp>
      <p:sp>
        <p:nvSpPr>
          <p:cNvPr id="5" name="Fußzeilenplatzhalter 4">
            <a:extLst>
              <a:ext uri="{FF2B5EF4-FFF2-40B4-BE49-F238E27FC236}">
                <a16:creationId xmlns:a16="http://schemas.microsoft.com/office/drawing/2014/main" id="{AD99EDC8-41C9-6EB0-75D8-85F665C6779A}"/>
              </a:ext>
            </a:extLst>
          </p:cNvPr>
          <p:cNvSpPr>
            <a:spLocks noGrp="1"/>
          </p:cNvSpPr>
          <p:nvPr>
            <p:ph type="ftr" sz="quarter" idx="12"/>
          </p:nvPr>
        </p:nvSpPr>
        <p:spPr/>
        <p:txBody>
          <a:bodyPr/>
          <a:lstStyle/>
          <a:p>
            <a:r>
              <a:rPr lang="en-US" noProof="0" dirty="0"/>
              <a:t>Health insurance affects us all</a:t>
            </a:r>
          </a:p>
        </p:txBody>
      </p:sp>
      <p:sp>
        <p:nvSpPr>
          <p:cNvPr id="6" name="Foliennummernplatzhalter 5">
            <a:extLst>
              <a:ext uri="{FF2B5EF4-FFF2-40B4-BE49-F238E27FC236}">
                <a16:creationId xmlns:a16="http://schemas.microsoft.com/office/drawing/2014/main" id="{87BDB935-B429-5584-4592-DF4CECBFC59B}"/>
              </a:ext>
            </a:extLst>
          </p:cNvPr>
          <p:cNvSpPr>
            <a:spLocks noGrp="1"/>
          </p:cNvSpPr>
          <p:nvPr>
            <p:ph type="sldNum" sz="quarter" idx="13"/>
          </p:nvPr>
        </p:nvSpPr>
        <p:spPr/>
        <p:txBody>
          <a:bodyPr/>
          <a:lstStyle/>
          <a:p>
            <a:fld id="{442AD375-037F-43D0-B059-5172DA06796A}" type="slidenum">
              <a:rPr lang="en-US" noProof="0" smtClean="0"/>
              <a:pPr/>
              <a:t>1</a:t>
            </a:fld>
            <a:endParaRPr lang="en-US" noProof="0" dirty="0"/>
          </a:p>
        </p:txBody>
      </p:sp>
    </p:spTree>
    <p:extLst>
      <p:ext uri="{BB962C8B-B14F-4D97-AF65-F5344CB8AC3E}">
        <p14:creationId xmlns:p14="http://schemas.microsoft.com/office/powerpoint/2010/main" val="15331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473037D-DDD6-49BF-E06A-B7134CD02C0C}"/>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A677ECAC-9969-6740-3EED-89E0C66B77F5}"/>
              </a:ext>
            </a:extLst>
          </p:cNvPr>
          <p:cNvSpPr>
            <a:spLocks noGrp="1"/>
          </p:cNvSpPr>
          <p:nvPr>
            <p:ph type="sldNum" sz="quarter" idx="12"/>
          </p:nvPr>
        </p:nvSpPr>
        <p:spPr/>
        <p:txBody>
          <a:bodyPr/>
          <a:lstStyle/>
          <a:p>
            <a:fld id="{442AD375-037F-43D0-B059-5172DA06796A}" type="slidenum">
              <a:rPr lang="en-US" noProof="0" smtClean="0"/>
              <a:pPr/>
              <a:t>10</a:t>
            </a:fld>
            <a:endParaRPr lang="en-US" noProof="0" dirty="0"/>
          </a:p>
        </p:txBody>
      </p:sp>
      <p:sp>
        <p:nvSpPr>
          <p:cNvPr id="5" name="Titel 4">
            <a:extLst>
              <a:ext uri="{FF2B5EF4-FFF2-40B4-BE49-F238E27FC236}">
                <a16:creationId xmlns:a16="http://schemas.microsoft.com/office/drawing/2014/main" id="{B7D36DDB-1705-6220-CAE3-3DC2558560FA}"/>
              </a:ext>
            </a:extLst>
          </p:cNvPr>
          <p:cNvSpPr>
            <a:spLocks noGrp="1"/>
          </p:cNvSpPr>
          <p:nvPr>
            <p:ph type="title"/>
          </p:nvPr>
        </p:nvSpPr>
        <p:spPr/>
        <p:txBody>
          <a:bodyPr/>
          <a:lstStyle/>
          <a:p>
            <a:r>
              <a:rPr lang="en-US" noProof="0" dirty="0"/>
              <a:t>Insurance Payments</a:t>
            </a:r>
            <a:br>
              <a:rPr lang="en-US" noProof="0" dirty="0"/>
            </a:br>
            <a:r>
              <a:rPr lang="en-US" sz="2000" b="0" noProof="0" dirty="0"/>
              <a:t>Drivers for the inflation </a:t>
            </a:r>
            <a:endParaRPr lang="en-US" b="0" noProof="0" dirty="0"/>
          </a:p>
        </p:txBody>
      </p:sp>
      <p:graphicFrame>
        <p:nvGraphicFramePr>
          <p:cNvPr id="2" name="Tabelle 10">
            <a:extLst>
              <a:ext uri="{FF2B5EF4-FFF2-40B4-BE49-F238E27FC236}">
                <a16:creationId xmlns:a16="http://schemas.microsoft.com/office/drawing/2014/main" id="{9BEA950F-A085-CBFC-5B78-8162A8DDA169}"/>
              </a:ext>
            </a:extLst>
          </p:cNvPr>
          <p:cNvGraphicFramePr>
            <a:graphicFrameLocks noGrp="1"/>
          </p:cNvGraphicFramePr>
          <p:nvPr>
            <p:extLst>
              <p:ext uri="{D42A27DB-BD31-4B8C-83A1-F6EECF244321}">
                <p14:modId xmlns:p14="http://schemas.microsoft.com/office/powerpoint/2010/main" val="2738514310"/>
              </p:ext>
            </p:extLst>
          </p:nvPr>
        </p:nvGraphicFramePr>
        <p:xfrm>
          <a:off x="467543" y="1339241"/>
          <a:ext cx="8229270" cy="2242877"/>
        </p:xfrm>
        <a:graphic>
          <a:graphicData uri="http://schemas.openxmlformats.org/drawingml/2006/table">
            <a:tbl>
              <a:tblPr firstRow="1" bandRow="1">
                <a:tableStyleId>{5C22544A-7EE6-4342-B048-85BDC9FD1C3A}</a:tableStyleId>
              </a:tblPr>
              <a:tblGrid>
                <a:gridCol w="4114635">
                  <a:extLst>
                    <a:ext uri="{9D8B030D-6E8A-4147-A177-3AD203B41FA5}">
                      <a16:colId xmlns:a16="http://schemas.microsoft.com/office/drawing/2014/main" val="3543454692"/>
                    </a:ext>
                  </a:extLst>
                </a:gridCol>
                <a:gridCol w="4114635">
                  <a:extLst>
                    <a:ext uri="{9D8B030D-6E8A-4147-A177-3AD203B41FA5}">
                      <a16:colId xmlns:a16="http://schemas.microsoft.com/office/drawing/2014/main" val="945434198"/>
                    </a:ext>
                  </a:extLst>
                </a:gridCol>
              </a:tblGrid>
              <a:tr h="411382">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noProof="0" dirty="0">
                          <a:latin typeface="+mj-lt"/>
                        </a:rPr>
                        <a:t>These factors drive the estimation of the expected insurance benefits</a:t>
                      </a:r>
                    </a:p>
                  </a:txBody>
                  <a:tcPr anchor="ctr">
                    <a:solidFill>
                      <a:schemeClr val="accent4"/>
                    </a:solidFill>
                  </a:tcPr>
                </a:tc>
                <a:tc hMerge="1">
                  <a:txBody>
                    <a:bodyPr/>
                    <a:lstStyle/>
                    <a:p>
                      <a:endParaRPr lang="de-CH" dirty="0"/>
                    </a:p>
                  </a:txBody>
                  <a:tcPr/>
                </a:tc>
                <a:extLst>
                  <a:ext uri="{0D108BD9-81ED-4DB2-BD59-A6C34878D82A}">
                    <a16:rowId xmlns:a16="http://schemas.microsoft.com/office/drawing/2014/main" val="3653917793"/>
                  </a:ext>
                </a:extLst>
              </a:tr>
              <a:tr h="411382">
                <a:tc>
                  <a:txBody>
                    <a:bodyPr/>
                    <a:lstStyle/>
                    <a:p>
                      <a:r>
                        <a:rPr lang="en-US" sz="1200" b="1" noProof="0" dirty="0">
                          <a:latin typeface="+mj-lt"/>
                        </a:rPr>
                        <a:t>Portfolio composition effect</a:t>
                      </a:r>
                    </a:p>
                  </a:txBody>
                  <a:tcPr anchor="ctr">
                    <a:solidFill>
                      <a:schemeClr val="accent2"/>
                    </a:solidFill>
                  </a:tcPr>
                </a:tc>
                <a:tc>
                  <a:txBody>
                    <a:bodyPr/>
                    <a:lstStyle/>
                    <a:p>
                      <a:r>
                        <a:rPr lang="en-US" sz="1200" b="1" noProof="0" dirty="0">
                          <a:latin typeface="+mj-lt"/>
                        </a:rPr>
                        <a:t>Exogenous cost trend</a:t>
                      </a:r>
                    </a:p>
                  </a:txBody>
                  <a:tcPr anchor="ctr">
                    <a:solidFill>
                      <a:schemeClr val="accent3"/>
                    </a:solidFill>
                  </a:tcPr>
                </a:tc>
                <a:extLst>
                  <a:ext uri="{0D108BD9-81ED-4DB2-BD59-A6C34878D82A}">
                    <a16:rowId xmlns:a16="http://schemas.microsoft.com/office/drawing/2014/main" val="1129729936"/>
                  </a:ext>
                </a:extLst>
              </a:tr>
              <a:tr h="507183">
                <a:tc>
                  <a:txBody>
                    <a:bodyPr/>
                    <a:lstStyle/>
                    <a:p>
                      <a:r>
                        <a:rPr lang="en-US" sz="1200" noProof="0" dirty="0">
                          <a:latin typeface="+mj-lt"/>
                        </a:rPr>
                        <a:t>Change in average cost of claims is driven by the change of the portfolio composition</a:t>
                      </a:r>
                    </a:p>
                  </a:txBody>
                  <a:tcPr>
                    <a:solidFill>
                      <a:schemeClr val="accent2">
                        <a:lumMod val="20000"/>
                        <a:lumOff val="80000"/>
                      </a:schemeClr>
                    </a:solidFill>
                  </a:tcPr>
                </a:tc>
                <a:tc>
                  <a:txBody>
                    <a:bodyPr/>
                    <a:lstStyle/>
                    <a:p>
                      <a:r>
                        <a:rPr lang="en-US" sz="1200" noProof="0" dirty="0">
                          <a:latin typeface="+mj-lt"/>
                        </a:rPr>
                        <a:t>Change in average cost of claims is due to exogenous effects</a:t>
                      </a:r>
                    </a:p>
                  </a:txBody>
                  <a:tcPr>
                    <a:solidFill>
                      <a:schemeClr val="accent3">
                        <a:lumMod val="20000"/>
                        <a:lumOff val="80000"/>
                      </a:schemeClr>
                    </a:solidFill>
                  </a:tcPr>
                </a:tc>
                <a:extLst>
                  <a:ext uri="{0D108BD9-81ED-4DB2-BD59-A6C34878D82A}">
                    <a16:rowId xmlns:a16="http://schemas.microsoft.com/office/drawing/2014/main" val="3806559599"/>
                  </a:ext>
                </a:extLst>
              </a:tr>
              <a:tr h="912930">
                <a:tc>
                  <a:txBody>
                    <a:bodyPr/>
                    <a:lstStyle/>
                    <a:p>
                      <a:r>
                        <a:rPr lang="en-US" sz="1200" b="1" noProof="0" dirty="0">
                          <a:latin typeface="+mj-lt"/>
                        </a:rPr>
                        <a:t>Origin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noProof="0" dirty="0">
                          <a:latin typeface="+mj-lt"/>
                        </a:rPr>
                        <a:t>Average age</a:t>
                      </a:r>
                    </a:p>
                    <a:p>
                      <a:pPr marL="171450" indent="-171450">
                        <a:buFont typeface="Symbol" panose="05050102010706020507" pitchFamily="18" charset="2"/>
                        <a:buChar char="-"/>
                      </a:pPr>
                      <a:r>
                        <a:rPr lang="en-US" sz="1200" noProof="0" dirty="0">
                          <a:latin typeface="+mj-lt"/>
                        </a:rPr>
                        <a:t>Composition of the deductible</a:t>
                      </a:r>
                    </a:p>
                    <a:p>
                      <a:pPr marL="171450" indent="-171450">
                        <a:buFont typeface="Symbol" panose="05050102010706020507" pitchFamily="18" charset="2"/>
                        <a:buChar char="-"/>
                      </a:pPr>
                      <a:r>
                        <a:rPr lang="en-US" sz="1200" noProof="0" dirty="0">
                          <a:latin typeface="+mj-lt"/>
                        </a:rPr>
                        <a:t>Etc.</a:t>
                      </a:r>
                    </a:p>
                  </a:txBody>
                  <a:tcPr>
                    <a:solidFill>
                      <a:schemeClr val="accent2">
                        <a:lumMod val="20000"/>
                        <a:lumOff val="80000"/>
                      </a:schemeClr>
                    </a:solidFill>
                  </a:tcPr>
                </a:tc>
                <a:tc>
                  <a:txBody>
                    <a:bodyPr/>
                    <a:lstStyle/>
                    <a:p>
                      <a:r>
                        <a:rPr lang="en-US" sz="1200" b="1" noProof="0" dirty="0">
                          <a:latin typeface="+mj-lt"/>
                        </a:rPr>
                        <a:t>Origin</a:t>
                      </a:r>
                      <a:r>
                        <a:rPr lang="en-US" sz="1200" noProof="0" dirty="0">
                          <a:latin typeface="+mj-lt"/>
                        </a:rPr>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noProof="0" dirty="0">
                          <a:latin typeface="+mj-lt"/>
                        </a:rPr>
                        <a:t>Movement in consumption</a:t>
                      </a:r>
                    </a:p>
                    <a:p>
                      <a:pPr marL="171450" indent="-171450">
                        <a:buFont typeface="Symbol" panose="05050102010706020507" pitchFamily="18" charset="2"/>
                        <a:buChar char="-"/>
                      </a:pPr>
                      <a:r>
                        <a:rPr lang="en-US" sz="1200" noProof="0" dirty="0">
                          <a:latin typeface="+mj-lt"/>
                        </a:rPr>
                        <a:t>Adjustment of tax points</a:t>
                      </a:r>
                    </a:p>
                    <a:p>
                      <a:pPr marL="171450" indent="-171450">
                        <a:buFont typeface="Symbol" panose="05050102010706020507" pitchFamily="18" charset="2"/>
                        <a:buChar char="-"/>
                      </a:pPr>
                      <a:r>
                        <a:rPr lang="en-US" sz="1200" noProof="0" dirty="0">
                          <a:latin typeface="+mj-lt"/>
                        </a:rPr>
                        <a:t>Etc.</a:t>
                      </a:r>
                    </a:p>
                  </a:txBody>
                  <a:tcPr>
                    <a:solidFill>
                      <a:schemeClr val="accent3">
                        <a:lumMod val="20000"/>
                        <a:lumOff val="80000"/>
                      </a:schemeClr>
                    </a:solidFill>
                  </a:tcPr>
                </a:tc>
                <a:extLst>
                  <a:ext uri="{0D108BD9-81ED-4DB2-BD59-A6C34878D82A}">
                    <a16:rowId xmlns:a16="http://schemas.microsoft.com/office/drawing/2014/main" val="2363711407"/>
                  </a:ext>
                </a:extLst>
              </a:tr>
            </a:tbl>
          </a:graphicData>
        </a:graphic>
      </p:graphicFrame>
      <p:pic>
        <p:nvPicPr>
          <p:cNvPr id="6" name="Grafik 5">
            <a:extLst>
              <a:ext uri="{FF2B5EF4-FFF2-40B4-BE49-F238E27FC236}">
                <a16:creationId xmlns:a16="http://schemas.microsoft.com/office/drawing/2014/main" id="{027B4646-5B26-720E-967E-A1144122CD97}"/>
              </a:ext>
            </a:extLst>
          </p:cNvPr>
          <p:cNvPicPr>
            <a:picLocks noChangeAspect="1"/>
          </p:cNvPicPr>
          <p:nvPr/>
        </p:nvPicPr>
        <p:blipFill>
          <a:blip r:embed="rId3"/>
          <a:stretch>
            <a:fillRect/>
          </a:stretch>
        </p:blipFill>
        <p:spPr>
          <a:xfrm>
            <a:off x="6588224" y="399329"/>
            <a:ext cx="2237026" cy="516237"/>
          </a:xfrm>
          <a:prstGeom prst="rect">
            <a:avLst/>
          </a:prstGeom>
        </p:spPr>
      </p:pic>
      <p:sp>
        <p:nvSpPr>
          <p:cNvPr id="8" name="Ellipse 7">
            <a:extLst>
              <a:ext uri="{FF2B5EF4-FFF2-40B4-BE49-F238E27FC236}">
                <a16:creationId xmlns:a16="http://schemas.microsoft.com/office/drawing/2014/main" id="{E76E7233-9D85-DA3C-F7AF-ABB5863C0C30}"/>
              </a:ext>
            </a:extLst>
          </p:cNvPr>
          <p:cNvSpPr/>
          <p:nvPr/>
        </p:nvSpPr>
        <p:spPr>
          <a:xfrm>
            <a:off x="7706737" y="379945"/>
            <a:ext cx="280120" cy="2954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b="1" dirty="0" err="1"/>
          </a:p>
        </p:txBody>
      </p:sp>
    </p:spTree>
    <p:extLst>
      <p:ext uri="{BB962C8B-B14F-4D97-AF65-F5344CB8AC3E}">
        <p14:creationId xmlns:p14="http://schemas.microsoft.com/office/powerpoint/2010/main" val="174113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8316E-4365-A828-DA27-346C81A01D57}"/>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5C6AA34-AAC1-3532-7A94-0026F1A0D960}"/>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BD973679-0237-F423-4899-609B4CE484DA}"/>
              </a:ext>
            </a:extLst>
          </p:cNvPr>
          <p:cNvSpPr>
            <a:spLocks noGrp="1"/>
          </p:cNvSpPr>
          <p:nvPr>
            <p:ph type="sldNum" sz="quarter" idx="12"/>
          </p:nvPr>
        </p:nvSpPr>
        <p:spPr/>
        <p:txBody>
          <a:bodyPr/>
          <a:lstStyle/>
          <a:p>
            <a:fld id="{442AD375-037F-43D0-B059-5172DA06796A}" type="slidenum">
              <a:rPr lang="en-US" noProof="0" smtClean="0"/>
              <a:pPr/>
              <a:t>11</a:t>
            </a:fld>
            <a:endParaRPr lang="en-US" noProof="0" dirty="0"/>
          </a:p>
        </p:txBody>
      </p:sp>
      <p:sp>
        <p:nvSpPr>
          <p:cNvPr id="5" name="Titel 4">
            <a:extLst>
              <a:ext uri="{FF2B5EF4-FFF2-40B4-BE49-F238E27FC236}">
                <a16:creationId xmlns:a16="http://schemas.microsoft.com/office/drawing/2014/main" id="{F246D7BF-DB33-F237-8BAE-18BF8E5083CF}"/>
              </a:ext>
            </a:extLst>
          </p:cNvPr>
          <p:cNvSpPr>
            <a:spLocks noGrp="1"/>
          </p:cNvSpPr>
          <p:nvPr>
            <p:ph type="title"/>
          </p:nvPr>
        </p:nvSpPr>
        <p:spPr/>
        <p:txBody>
          <a:bodyPr/>
          <a:lstStyle/>
          <a:p>
            <a:r>
              <a:rPr lang="en-US" noProof="0" dirty="0"/>
              <a:t>Insurance Payments</a:t>
            </a:r>
            <a:br>
              <a:rPr lang="en-US" noProof="0" dirty="0"/>
            </a:br>
            <a:r>
              <a:rPr lang="en-US" sz="2000" b="0" noProof="0" dirty="0"/>
              <a:t>Exogenous Inflation</a:t>
            </a:r>
            <a:endParaRPr lang="en-US" b="0" noProof="0" dirty="0"/>
          </a:p>
        </p:txBody>
      </p:sp>
      <p:pic>
        <p:nvPicPr>
          <p:cNvPr id="14" name="Grafik 13">
            <a:extLst>
              <a:ext uri="{FF2B5EF4-FFF2-40B4-BE49-F238E27FC236}">
                <a16:creationId xmlns:a16="http://schemas.microsoft.com/office/drawing/2014/main" id="{1BE767B4-1C49-544A-A1DB-694F1CCCE208}"/>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611560" y="1354794"/>
            <a:ext cx="144016" cy="170744"/>
          </a:xfrm>
          <a:prstGeom prst="rect">
            <a:avLst/>
          </a:prstGeom>
        </p:spPr>
      </p:pic>
      <p:sp>
        <p:nvSpPr>
          <p:cNvPr id="26" name="Rechteck: abgerundete Ecken 25">
            <a:extLst>
              <a:ext uri="{FF2B5EF4-FFF2-40B4-BE49-F238E27FC236}">
                <a16:creationId xmlns:a16="http://schemas.microsoft.com/office/drawing/2014/main" id="{92E2C200-260F-3818-319E-652F8E60206F}"/>
              </a:ext>
            </a:extLst>
          </p:cNvPr>
          <p:cNvSpPr/>
          <p:nvPr/>
        </p:nvSpPr>
        <p:spPr>
          <a:xfrm>
            <a:off x="459685" y="1212956"/>
            <a:ext cx="4257571" cy="623887"/>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en-US" sz="900" noProof="0" dirty="0">
                <a:solidFill>
                  <a:schemeClr val="bg1"/>
                </a:solidFill>
                <a:latin typeface="+mj-lt"/>
              </a:rPr>
              <a:t>The observed exogenous inflation is very volatile at the time of estimation (after 20 weeks). Therefore we estimate a historic base inflation rate and add special effects for the current and next year on top.</a:t>
            </a:r>
            <a:endParaRPr lang="en-US" sz="900" noProof="0" dirty="0"/>
          </a:p>
        </p:txBody>
      </p:sp>
      <p:pic>
        <p:nvPicPr>
          <p:cNvPr id="34" name="Grafik 33">
            <a:extLst>
              <a:ext uri="{FF2B5EF4-FFF2-40B4-BE49-F238E27FC236}">
                <a16:creationId xmlns:a16="http://schemas.microsoft.com/office/drawing/2014/main" id="{3AEF1907-1BEB-4960-5311-5CDEA4D3786D}"/>
              </a:ext>
            </a:extLst>
          </p:cNvPr>
          <p:cNvPicPr>
            <a:picLocks noChangeAspect="1"/>
          </p:cNvPicPr>
          <p:nvPr/>
        </p:nvPicPr>
        <p:blipFill>
          <a:blip r:embed="rId5"/>
          <a:stretch>
            <a:fillRect/>
          </a:stretch>
        </p:blipFill>
        <p:spPr>
          <a:xfrm>
            <a:off x="242421" y="1941258"/>
            <a:ext cx="4537744" cy="2831648"/>
          </a:xfrm>
          <a:prstGeom prst="rect">
            <a:avLst/>
          </a:prstGeom>
        </p:spPr>
      </p:pic>
      <p:pic>
        <p:nvPicPr>
          <p:cNvPr id="35" name="Grafik 34">
            <a:extLst>
              <a:ext uri="{FF2B5EF4-FFF2-40B4-BE49-F238E27FC236}">
                <a16:creationId xmlns:a16="http://schemas.microsoft.com/office/drawing/2014/main" id="{C32B3A59-0C8B-0400-F691-28DA5BB44B6B}"/>
              </a:ext>
            </a:extLst>
          </p:cNvPr>
          <p:cNvPicPr>
            <a:picLocks noChangeAspect="1"/>
          </p:cNvPicPr>
          <p:nvPr/>
        </p:nvPicPr>
        <p:blipFill>
          <a:blip r:embed="rId6"/>
          <a:stretch>
            <a:fillRect/>
          </a:stretch>
        </p:blipFill>
        <p:spPr>
          <a:xfrm>
            <a:off x="5364088" y="1169952"/>
            <a:ext cx="3418078" cy="3438185"/>
          </a:xfrm>
          <a:prstGeom prst="rect">
            <a:avLst/>
          </a:prstGeom>
        </p:spPr>
      </p:pic>
      <p:pic>
        <p:nvPicPr>
          <p:cNvPr id="2" name="Grafik 1">
            <a:extLst>
              <a:ext uri="{FF2B5EF4-FFF2-40B4-BE49-F238E27FC236}">
                <a16:creationId xmlns:a16="http://schemas.microsoft.com/office/drawing/2014/main" id="{AC197933-26C0-F2F3-E585-064B1B97909E}"/>
              </a:ext>
            </a:extLst>
          </p:cNvPr>
          <p:cNvPicPr>
            <a:picLocks noChangeAspect="1"/>
          </p:cNvPicPr>
          <p:nvPr/>
        </p:nvPicPr>
        <p:blipFill>
          <a:blip r:embed="rId7"/>
          <a:stretch>
            <a:fillRect/>
          </a:stretch>
        </p:blipFill>
        <p:spPr>
          <a:xfrm>
            <a:off x="6588224" y="399329"/>
            <a:ext cx="2237026" cy="516237"/>
          </a:xfrm>
          <a:prstGeom prst="rect">
            <a:avLst/>
          </a:prstGeom>
        </p:spPr>
      </p:pic>
      <p:sp>
        <p:nvSpPr>
          <p:cNvPr id="6" name="Ellipse 5">
            <a:extLst>
              <a:ext uri="{FF2B5EF4-FFF2-40B4-BE49-F238E27FC236}">
                <a16:creationId xmlns:a16="http://schemas.microsoft.com/office/drawing/2014/main" id="{505B613C-6109-8343-6EDF-E6991509D5F7}"/>
              </a:ext>
            </a:extLst>
          </p:cNvPr>
          <p:cNvSpPr/>
          <p:nvPr/>
        </p:nvSpPr>
        <p:spPr>
          <a:xfrm>
            <a:off x="7706737" y="379945"/>
            <a:ext cx="280120" cy="2954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b="1" dirty="0" err="1"/>
          </a:p>
        </p:txBody>
      </p:sp>
    </p:spTree>
    <p:extLst>
      <p:ext uri="{BB962C8B-B14F-4D97-AF65-F5344CB8AC3E}">
        <p14:creationId xmlns:p14="http://schemas.microsoft.com/office/powerpoint/2010/main" val="91380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18F98F6-A7F9-CF1D-64AA-73D87F2E2D99}"/>
              </a:ext>
            </a:extLst>
          </p:cNvPr>
          <p:cNvSpPr>
            <a:spLocks noGrp="1"/>
          </p:cNvSpPr>
          <p:nvPr>
            <p:ph idx="1"/>
          </p:nvPr>
        </p:nvSpPr>
        <p:spPr>
          <a:xfrm>
            <a:off x="468313" y="1247783"/>
            <a:ext cx="8208541" cy="1404306"/>
          </a:xfrm>
        </p:spPr>
        <p:txBody>
          <a:bodyPr/>
          <a:lstStyle/>
          <a:p>
            <a:pPr marL="171450" indent="-171450">
              <a:spcAft>
                <a:spcPts val="600"/>
              </a:spcAft>
              <a:buFont typeface="Symbol" panose="05050102010706020507" pitchFamily="18" charset="2"/>
              <a:buChar char="-"/>
            </a:pPr>
            <a:r>
              <a:rPr lang="en-US" noProof="0" dirty="0"/>
              <a:t>Risk equalization creates financial balance between health insurers with different risk structures. It is intended to counteract the incentive for risk selection. </a:t>
            </a:r>
          </a:p>
          <a:p>
            <a:pPr marL="171450" indent="-171450">
              <a:spcAft>
                <a:spcPts val="600"/>
              </a:spcAft>
              <a:buFont typeface="Symbol" panose="05050102010706020507" pitchFamily="18" charset="2"/>
              <a:buChar char="-"/>
            </a:pPr>
            <a:r>
              <a:rPr lang="en-US" noProof="0" dirty="0"/>
              <a:t>It is structured prospectively, therefore </a:t>
            </a:r>
            <a:r>
              <a:rPr lang="en-US" dirty="0"/>
              <a:t>it equalizes </a:t>
            </a:r>
            <a:r>
              <a:rPr lang="en-US" noProof="0" dirty="0"/>
              <a:t>risks rather than cost differences.</a:t>
            </a:r>
          </a:p>
          <a:p>
            <a:pPr marL="171450" indent="-171450">
              <a:spcAft>
                <a:spcPts val="600"/>
              </a:spcAft>
              <a:buFont typeface="Symbol" panose="05050102010706020507" pitchFamily="18" charset="2"/>
              <a:buChar char="-"/>
            </a:pPr>
            <a:r>
              <a:rPr lang="en-US" noProof="0" dirty="0"/>
              <a:t>Across Switzerland as a whole, the total amount paid into risk equalization corresponds to the total amount received from risk equalization.</a:t>
            </a:r>
          </a:p>
          <a:p>
            <a:pPr marL="171450" indent="-171450">
              <a:spcAft>
                <a:spcPts val="600"/>
              </a:spcAft>
              <a:buFont typeface="Symbol" panose="05050102010706020507" pitchFamily="18" charset="2"/>
              <a:buChar char="-"/>
            </a:pPr>
            <a:r>
              <a:rPr lang="en-US" noProof="0" dirty="0"/>
              <a:t>Indicators: age, sex, hospital stays, pharmaceutical cost groups (PCG)</a:t>
            </a:r>
          </a:p>
        </p:txBody>
      </p:sp>
      <p:sp>
        <p:nvSpPr>
          <p:cNvPr id="3" name="Fußzeilenplatzhalter 2">
            <a:extLst>
              <a:ext uri="{FF2B5EF4-FFF2-40B4-BE49-F238E27FC236}">
                <a16:creationId xmlns:a16="http://schemas.microsoft.com/office/drawing/2014/main" id="{49BA2E12-F4DB-71E8-3F6A-FB76E681F95A}"/>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782DDCAC-B011-44EC-7CFC-E3AEA43B66FF}"/>
              </a:ext>
            </a:extLst>
          </p:cNvPr>
          <p:cNvSpPr>
            <a:spLocks noGrp="1"/>
          </p:cNvSpPr>
          <p:nvPr>
            <p:ph type="sldNum" sz="quarter" idx="12"/>
          </p:nvPr>
        </p:nvSpPr>
        <p:spPr/>
        <p:txBody>
          <a:bodyPr/>
          <a:lstStyle/>
          <a:p>
            <a:fld id="{442AD375-037F-43D0-B059-5172DA06796A}" type="slidenum">
              <a:rPr lang="en-US" noProof="0" smtClean="0"/>
              <a:pPr/>
              <a:t>12</a:t>
            </a:fld>
            <a:endParaRPr lang="en-US" noProof="0" dirty="0"/>
          </a:p>
        </p:txBody>
      </p:sp>
      <p:sp>
        <p:nvSpPr>
          <p:cNvPr id="5" name="Titel 4">
            <a:extLst>
              <a:ext uri="{FF2B5EF4-FFF2-40B4-BE49-F238E27FC236}">
                <a16:creationId xmlns:a16="http://schemas.microsoft.com/office/drawing/2014/main" id="{A65A0628-E982-F049-D8A9-0C18B36743CC}"/>
              </a:ext>
            </a:extLst>
          </p:cNvPr>
          <p:cNvSpPr>
            <a:spLocks noGrp="1"/>
          </p:cNvSpPr>
          <p:nvPr>
            <p:ph type="title"/>
          </p:nvPr>
        </p:nvSpPr>
        <p:spPr/>
        <p:txBody>
          <a:bodyPr/>
          <a:lstStyle/>
          <a:p>
            <a:r>
              <a:rPr lang="en-US" noProof="0" dirty="0"/>
              <a:t>Risk Equalization</a:t>
            </a:r>
            <a:br>
              <a:rPr lang="en-US" noProof="0" dirty="0"/>
            </a:br>
            <a:r>
              <a:rPr lang="en-US" sz="2000" b="0" noProof="0" dirty="0"/>
              <a:t>Mechanism</a:t>
            </a:r>
            <a:endParaRPr lang="en-US" b="0" noProof="0" dirty="0"/>
          </a:p>
        </p:txBody>
      </p:sp>
      <p:grpSp>
        <p:nvGrpSpPr>
          <p:cNvPr id="17" name="Gruppieren 16">
            <a:extLst>
              <a:ext uri="{FF2B5EF4-FFF2-40B4-BE49-F238E27FC236}">
                <a16:creationId xmlns:a16="http://schemas.microsoft.com/office/drawing/2014/main" id="{5CBAD9FF-92ED-39C1-61FB-1F44B3036F92}"/>
              </a:ext>
            </a:extLst>
          </p:cNvPr>
          <p:cNvGrpSpPr/>
          <p:nvPr/>
        </p:nvGrpSpPr>
        <p:grpSpPr>
          <a:xfrm>
            <a:off x="478641" y="2787774"/>
            <a:ext cx="1584176" cy="2020315"/>
            <a:chOff x="1331640" y="1240157"/>
            <a:chExt cx="1584176" cy="2020315"/>
          </a:xfrm>
        </p:grpSpPr>
        <p:grpSp>
          <p:nvGrpSpPr>
            <p:cNvPr id="18" name="Gruppieren 17">
              <a:extLst>
                <a:ext uri="{FF2B5EF4-FFF2-40B4-BE49-F238E27FC236}">
                  <a16:creationId xmlns:a16="http://schemas.microsoft.com/office/drawing/2014/main" id="{77C6AD4E-BB58-8721-DC7A-1A5A15C2CEC4}"/>
                </a:ext>
              </a:extLst>
            </p:cNvPr>
            <p:cNvGrpSpPr/>
            <p:nvPr/>
          </p:nvGrpSpPr>
          <p:grpSpPr>
            <a:xfrm>
              <a:off x="1331640" y="1240157"/>
              <a:ext cx="1584176" cy="2020315"/>
              <a:chOff x="1331640" y="1240157"/>
              <a:chExt cx="1584176" cy="2020315"/>
            </a:xfrm>
          </p:grpSpPr>
          <p:sp>
            <p:nvSpPr>
              <p:cNvPr id="21" name="Textfeld 20">
                <a:extLst>
                  <a:ext uri="{FF2B5EF4-FFF2-40B4-BE49-F238E27FC236}">
                    <a16:creationId xmlns:a16="http://schemas.microsoft.com/office/drawing/2014/main" id="{EC6B6C6B-3FF9-F747-AB70-DC158FDDA079}"/>
                  </a:ext>
                </a:extLst>
              </p:cNvPr>
              <p:cNvSpPr txBox="1"/>
              <p:nvPr/>
            </p:nvSpPr>
            <p:spPr>
              <a:xfrm>
                <a:off x="1650935" y="1240157"/>
                <a:ext cx="944579" cy="184666"/>
              </a:xfrm>
              <a:prstGeom prst="rect">
                <a:avLst/>
              </a:prstGeom>
              <a:noFill/>
            </p:spPr>
            <p:txBody>
              <a:bodyPr wrap="square" lIns="0" tIns="0" rIns="0" bIns="0" rtlCol="0">
                <a:spAutoFit/>
              </a:bodyPr>
              <a:lstStyle/>
              <a:p>
                <a:r>
                  <a:rPr lang="en-US" sz="1000" noProof="0" dirty="0"/>
                  <a:t>Insurer</a:t>
                </a:r>
                <a:r>
                  <a:rPr lang="en-US" sz="1200" noProof="0" dirty="0"/>
                  <a:t> </a:t>
                </a:r>
                <a:r>
                  <a:rPr lang="en-US" sz="1000" noProof="0" dirty="0"/>
                  <a:t>1</a:t>
                </a:r>
              </a:p>
            </p:txBody>
          </p:sp>
          <p:grpSp>
            <p:nvGrpSpPr>
              <p:cNvPr id="22" name="Gruppieren 21">
                <a:extLst>
                  <a:ext uri="{FF2B5EF4-FFF2-40B4-BE49-F238E27FC236}">
                    <a16:creationId xmlns:a16="http://schemas.microsoft.com/office/drawing/2014/main" id="{DB33E1CA-C8C8-65CB-3B78-C8F52538B915}"/>
                  </a:ext>
                </a:extLst>
              </p:cNvPr>
              <p:cNvGrpSpPr/>
              <p:nvPr/>
            </p:nvGrpSpPr>
            <p:grpSpPr>
              <a:xfrm>
                <a:off x="1331640" y="1328738"/>
                <a:ext cx="1584176" cy="1931734"/>
                <a:chOff x="1331640" y="1328738"/>
                <a:chExt cx="1584176" cy="1931734"/>
              </a:xfrm>
            </p:grpSpPr>
            <p:grpSp>
              <p:nvGrpSpPr>
                <p:cNvPr id="23" name="Gruppieren 22">
                  <a:extLst>
                    <a:ext uri="{FF2B5EF4-FFF2-40B4-BE49-F238E27FC236}">
                      <a16:creationId xmlns:a16="http://schemas.microsoft.com/office/drawing/2014/main" id="{B5DC70D6-F95E-B515-4DB3-1D13F692BDB8}"/>
                    </a:ext>
                  </a:extLst>
                </p:cNvPr>
                <p:cNvGrpSpPr/>
                <p:nvPr/>
              </p:nvGrpSpPr>
              <p:grpSpPr>
                <a:xfrm>
                  <a:off x="1331640" y="1328738"/>
                  <a:ext cx="1584176" cy="1747068"/>
                  <a:chOff x="1331640" y="1328738"/>
                  <a:chExt cx="1584176" cy="1747068"/>
                </a:xfrm>
              </p:grpSpPr>
              <p:cxnSp>
                <p:nvCxnSpPr>
                  <p:cNvPr id="26" name="Gerade Verbindung mit Pfeil 25">
                    <a:extLst>
                      <a:ext uri="{FF2B5EF4-FFF2-40B4-BE49-F238E27FC236}">
                        <a16:creationId xmlns:a16="http://schemas.microsoft.com/office/drawing/2014/main" id="{E6620B1C-B684-5292-A2D2-19D46173F34F}"/>
                      </a:ext>
                    </a:extLst>
                  </p:cNvPr>
                  <p:cNvCxnSpPr>
                    <a:cxnSpLocks/>
                  </p:cNvCxnSpPr>
                  <p:nvPr/>
                </p:nvCxnSpPr>
                <p:spPr>
                  <a:xfrm flipV="1">
                    <a:off x="1331640" y="1328738"/>
                    <a:ext cx="0" cy="17470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86DE3C7C-F7CB-CA84-03DF-F27C84ECADAF}"/>
                      </a:ext>
                    </a:extLst>
                  </p:cNvPr>
                  <p:cNvSpPr/>
                  <p:nvPr/>
                </p:nvSpPr>
                <p:spPr>
                  <a:xfrm>
                    <a:off x="1475656" y="2643769"/>
                    <a:ext cx="432045" cy="432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28" name="Rechteck 27">
                    <a:extLst>
                      <a:ext uri="{FF2B5EF4-FFF2-40B4-BE49-F238E27FC236}">
                        <a16:creationId xmlns:a16="http://schemas.microsoft.com/office/drawing/2014/main" id="{B23C494C-E37C-8BE7-98CA-603B6FCDE71C}"/>
                      </a:ext>
                    </a:extLst>
                  </p:cNvPr>
                  <p:cNvSpPr/>
                  <p:nvPr/>
                </p:nvSpPr>
                <p:spPr>
                  <a:xfrm>
                    <a:off x="2224225" y="1648668"/>
                    <a:ext cx="432045" cy="1427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cxnSp>
                <p:nvCxnSpPr>
                  <p:cNvPr id="29" name="Gerade Verbindung mit Pfeil 28">
                    <a:extLst>
                      <a:ext uri="{FF2B5EF4-FFF2-40B4-BE49-F238E27FC236}">
                        <a16:creationId xmlns:a16="http://schemas.microsoft.com/office/drawing/2014/main" id="{DB599901-0912-9D0A-8E85-2CDFE006C948}"/>
                      </a:ext>
                    </a:extLst>
                  </p:cNvPr>
                  <p:cNvCxnSpPr>
                    <a:cxnSpLocks/>
                  </p:cNvCxnSpPr>
                  <p:nvPr/>
                </p:nvCxnSpPr>
                <p:spPr>
                  <a:xfrm>
                    <a:off x="1331640" y="3075806"/>
                    <a:ext cx="15841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BA36D3C-CC24-B01B-76EE-A7C292D9817A}"/>
                      </a:ext>
                    </a:extLst>
                  </p:cNvPr>
                  <p:cNvCxnSpPr/>
                  <p:nvPr/>
                </p:nvCxnSpPr>
                <p:spPr>
                  <a:xfrm>
                    <a:off x="1331640" y="1995686"/>
                    <a:ext cx="144066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4" name="Textfeld 23">
                  <a:extLst>
                    <a:ext uri="{FF2B5EF4-FFF2-40B4-BE49-F238E27FC236}">
                      <a16:creationId xmlns:a16="http://schemas.microsoft.com/office/drawing/2014/main" id="{3A0EBD02-B585-ABDF-3EF7-0E1FD3823F22}"/>
                    </a:ext>
                  </a:extLst>
                </p:cNvPr>
                <p:cNvSpPr txBox="1"/>
                <p:nvPr/>
              </p:nvSpPr>
              <p:spPr>
                <a:xfrm>
                  <a:off x="1626197" y="3075806"/>
                  <a:ext cx="130962" cy="184666"/>
                </a:xfrm>
                <a:prstGeom prst="rect">
                  <a:avLst/>
                </a:prstGeom>
                <a:noFill/>
              </p:spPr>
              <p:txBody>
                <a:bodyPr wrap="square" lIns="0" tIns="0" rIns="0" bIns="0" rtlCol="0">
                  <a:spAutoFit/>
                </a:bodyPr>
                <a:lstStyle/>
                <a:p>
                  <a:r>
                    <a:rPr lang="en-US" sz="1200" noProof="0" dirty="0">
                      <a:effectLst/>
                      <a:latin typeface="Arial" panose="020B0604020202020204" pitchFamily="34" charset="0"/>
                      <a:ea typeface="Arial" panose="020B0604020202020204" pitchFamily="34" charset="0"/>
                    </a:rPr>
                    <a:t>¼</a:t>
                  </a:r>
                  <a:endParaRPr lang="en-US" sz="1200" noProof="0" dirty="0"/>
                </a:p>
              </p:txBody>
            </p:sp>
            <p:sp>
              <p:nvSpPr>
                <p:cNvPr id="25" name="Textfeld 24">
                  <a:extLst>
                    <a:ext uri="{FF2B5EF4-FFF2-40B4-BE49-F238E27FC236}">
                      <a16:creationId xmlns:a16="http://schemas.microsoft.com/office/drawing/2014/main" id="{0BCFA985-A020-ACAA-CA68-6FFE1FA5965A}"/>
                    </a:ext>
                  </a:extLst>
                </p:cNvPr>
                <p:cNvSpPr txBox="1"/>
                <p:nvPr/>
              </p:nvSpPr>
              <p:spPr>
                <a:xfrm>
                  <a:off x="2374765" y="3075806"/>
                  <a:ext cx="130963" cy="184666"/>
                </a:xfrm>
                <a:prstGeom prst="rect">
                  <a:avLst/>
                </a:prstGeom>
                <a:noFill/>
              </p:spPr>
              <p:txBody>
                <a:bodyPr wrap="square" lIns="0" tIns="0" rIns="0" bIns="0" rtlCol="0">
                  <a:spAutoFit/>
                </a:bodyPr>
                <a:lstStyle/>
                <a:p>
                  <a:r>
                    <a:rPr lang="en-US" sz="1200" noProof="0" dirty="0">
                      <a:effectLst/>
                      <a:latin typeface="Arial" panose="020B0604020202020204" pitchFamily="34" charset="0"/>
                      <a:ea typeface="Arial" panose="020B0604020202020204" pitchFamily="34" charset="0"/>
                    </a:rPr>
                    <a:t>¾</a:t>
                  </a:r>
                  <a:endParaRPr lang="en-US" sz="1200" noProof="0" dirty="0"/>
                </a:p>
              </p:txBody>
            </p:sp>
          </p:grpSp>
        </p:grpSp>
        <p:sp>
          <p:nvSpPr>
            <p:cNvPr id="19" name="Textfeld 18">
              <a:extLst>
                <a:ext uri="{FF2B5EF4-FFF2-40B4-BE49-F238E27FC236}">
                  <a16:creationId xmlns:a16="http://schemas.microsoft.com/office/drawing/2014/main" id="{9645B299-D15F-81E7-F8FE-316E8A75A8B1}"/>
                </a:ext>
              </a:extLst>
            </p:cNvPr>
            <p:cNvSpPr txBox="1"/>
            <p:nvPr/>
          </p:nvSpPr>
          <p:spPr>
            <a:xfrm>
              <a:off x="1696191" y="1494257"/>
              <a:ext cx="144016" cy="153888"/>
            </a:xfrm>
            <a:prstGeom prst="rect">
              <a:avLst/>
            </a:prstGeom>
            <a:noFill/>
          </p:spPr>
          <p:txBody>
            <a:bodyPr wrap="square" lIns="0" tIns="0" rIns="0" bIns="0" rtlCol="0">
              <a:spAutoFit/>
            </a:bodyPr>
            <a:lstStyle/>
            <a:p>
              <a:r>
                <a:rPr lang="en-US" sz="1000" noProof="0" dirty="0"/>
                <a:t>A</a:t>
              </a:r>
            </a:p>
          </p:txBody>
        </p:sp>
        <p:sp>
          <p:nvSpPr>
            <p:cNvPr id="20" name="Textfeld 19">
              <a:extLst>
                <a:ext uri="{FF2B5EF4-FFF2-40B4-BE49-F238E27FC236}">
                  <a16:creationId xmlns:a16="http://schemas.microsoft.com/office/drawing/2014/main" id="{EAF0B356-9E6D-C36E-F9F7-C45C590503A2}"/>
                </a:ext>
              </a:extLst>
            </p:cNvPr>
            <p:cNvSpPr txBox="1"/>
            <p:nvPr/>
          </p:nvSpPr>
          <p:spPr>
            <a:xfrm>
              <a:off x="2375504" y="1471489"/>
              <a:ext cx="144016" cy="153888"/>
            </a:xfrm>
            <a:prstGeom prst="rect">
              <a:avLst/>
            </a:prstGeom>
            <a:noFill/>
          </p:spPr>
          <p:txBody>
            <a:bodyPr wrap="square" lIns="0" tIns="0" rIns="0" bIns="0" rtlCol="0">
              <a:spAutoFit/>
            </a:bodyPr>
            <a:lstStyle/>
            <a:p>
              <a:r>
                <a:rPr lang="en-US" sz="1000" noProof="0" dirty="0"/>
                <a:t>B</a:t>
              </a:r>
            </a:p>
          </p:txBody>
        </p:sp>
      </p:grpSp>
      <p:grpSp>
        <p:nvGrpSpPr>
          <p:cNvPr id="45" name="Gruppieren 44">
            <a:extLst>
              <a:ext uri="{FF2B5EF4-FFF2-40B4-BE49-F238E27FC236}">
                <a16:creationId xmlns:a16="http://schemas.microsoft.com/office/drawing/2014/main" id="{5CEDF0A3-1598-3336-5378-1EF502E48EBE}"/>
              </a:ext>
            </a:extLst>
          </p:cNvPr>
          <p:cNvGrpSpPr/>
          <p:nvPr/>
        </p:nvGrpSpPr>
        <p:grpSpPr>
          <a:xfrm>
            <a:off x="2339752" y="2805063"/>
            <a:ext cx="1584176" cy="2003026"/>
            <a:chOff x="2813985" y="2769614"/>
            <a:chExt cx="1584176" cy="2003026"/>
          </a:xfrm>
        </p:grpSpPr>
        <p:grpSp>
          <p:nvGrpSpPr>
            <p:cNvPr id="31" name="Gruppieren 30">
              <a:extLst>
                <a:ext uri="{FF2B5EF4-FFF2-40B4-BE49-F238E27FC236}">
                  <a16:creationId xmlns:a16="http://schemas.microsoft.com/office/drawing/2014/main" id="{D4DA61D9-3940-DB0C-21E5-63AD9334A9C5}"/>
                </a:ext>
              </a:extLst>
            </p:cNvPr>
            <p:cNvGrpSpPr/>
            <p:nvPr/>
          </p:nvGrpSpPr>
          <p:grpSpPr>
            <a:xfrm>
              <a:off x="2813985" y="2769614"/>
              <a:ext cx="1584176" cy="2003026"/>
              <a:chOff x="3707400" y="1257446"/>
              <a:chExt cx="1584176" cy="2003026"/>
            </a:xfrm>
          </p:grpSpPr>
          <p:grpSp>
            <p:nvGrpSpPr>
              <p:cNvPr id="32" name="Gruppieren 31">
                <a:extLst>
                  <a:ext uri="{FF2B5EF4-FFF2-40B4-BE49-F238E27FC236}">
                    <a16:creationId xmlns:a16="http://schemas.microsoft.com/office/drawing/2014/main" id="{3ED5DB15-AE22-631A-968A-EB96092C2C6D}"/>
                  </a:ext>
                </a:extLst>
              </p:cNvPr>
              <p:cNvGrpSpPr/>
              <p:nvPr/>
            </p:nvGrpSpPr>
            <p:grpSpPr>
              <a:xfrm>
                <a:off x="3707400" y="1257446"/>
                <a:ext cx="1584176" cy="2003026"/>
                <a:chOff x="3707400" y="1257446"/>
                <a:chExt cx="1584176" cy="2003026"/>
              </a:xfrm>
            </p:grpSpPr>
            <p:sp>
              <p:nvSpPr>
                <p:cNvPr id="35" name="Textfeld 34">
                  <a:extLst>
                    <a:ext uri="{FF2B5EF4-FFF2-40B4-BE49-F238E27FC236}">
                      <a16:creationId xmlns:a16="http://schemas.microsoft.com/office/drawing/2014/main" id="{D0F03923-380A-D586-CD85-43D51A4A5647}"/>
                    </a:ext>
                  </a:extLst>
                </p:cNvPr>
                <p:cNvSpPr txBox="1"/>
                <p:nvPr/>
              </p:nvSpPr>
              <p:spPr>
                <a:xfrm>
                  <a:off x="4039444" y="1257446"/>
                  <a:ext cx="919082" cy="153888"/>
                </a:xfrm>
                <a:prstGeom prst="rect">
                  <a:avLst/>
                </a:prstGeom>
                <a:noFill/>
              </p:spPr>
              <p:txBody>
                <a:bodyPr wrap="square" lIns="0" tIns="0" rIns="0" bIns="0" rtlCol="0">
                  <a:spAutoFit/>
                </a:bodyPr>
                <a:lstStyle/>
                <a:p>
                  <a:r>
                    <a:rPr lang="en-US" sz="1000" noProof="0" dirty="0"/>
                    <a:t>Insurer 2</a:t>
                  </a:r>
                </a:p>
              </p:txBody>
            </p:sp>
            <p:grpSp>
              <p:nvGrpSpPr>
                <p:cNvPr id="36" name="Gruppieren 35">
                  <a:extLst>
                    <a:ext uri="{FF2B5EF4-FFF2-40B4-BE49-F238E27FC236}">
                      <a16:creationId xmlns:a16="http://schemas.microsoft.com/office/drawing/2014/main" id="{B971BCE7-2B1B-3FFC-9B5A-44A8F3C83E7C}"/>
                    </a:ext>
                  </a:extLst>
                </p:cNvPr>
                <p:cNvGrpSpPr/>
                <p:nvPr/>
              </p:nvGrpSpPr>
              <p:grpSpPr>
                <a:xfrm>
                  <a:off x="3707400" y="1329806"/>
                  <a:ext cx="1584176" cy="1930666"/>
                  <a:chOff x="3707400" y="1329806"/>
                  <a:chExt cx="1584176" cy="1930666"/>
                </a:xfrm>
              </p:grpSpPr>
              <p:grpSp>
                <p:nvGrpSpPr>
                  <p:cNvPr id="37" name="Gruppieren 36">
                    <a:extLst>
                      <a:ext uri="{FF2B5EF4-FFF2-40B4-BE49-F238E27FC236}">
                        <a16:creationId xmlns:a16="http://schemas.microsoft.com/office/drawing/2014/main" id="{15C3E0CA-0149-922C-0D37-E2B184FA26E4}"/>
                      </a:ext>
                    </a:extLst>
                  </p:cNvPr>
                  <p:cNvGrpSpPr/>
                  <p:nvPr/>
                </p:nvGrpSpPr>
                <p:grpSpPr>
                  <a:xfrm>
                    <a:off x="3707400" y="1329806"/>
                    <a:ext cx="1584176" cy="1746001"/>
                    <a:chOff x="3707400" y="1329806"/>
                    <a:chExt cx="1584176" cy="1746001"/>
                  </a:xfrm>
                </p:grpSpPr>
                <p:cxnSp>
                  <p:nvCxnSpPr>
                    <p:cNvPr id="39" name="Gerade Verbindung mit Pfeil 38">
                      <a:extLst>
                        <a:ext uri="{FF2B5EF4-FFF2-40B4-BE49-F238E27FC236}">
                          <a16:creationId xmlns:a16="http://schemas.microsoft.com/office/drawing/2014/main" id="{52035DAC-E782-5A0B-D1F3-CD25A8AE21BA}"/>
                        </a:ext>
                      </a:extLst>
                    </p:cNvPr>
                    <p:cNvCxnSpPr>
                      <a:cxnSpLocks/>
                    </p:cNvCxnSpPr>
                    <p:nvPr/>
                  </p:nvCxnSpPr>
                  <p:spPr>
                    <a:xfrm flipV="1">
                      <a:off x="3707400" y="1329806"/>
                      <a:ext cx="0" cy="1746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0230AD6F-E1D7-1DAA-11AD-F418B1BE734E}"/>
                        </a:ext>
                      </a:extLst>
                    </p:cNvPr>
                    <p:cNvSpPr/>
                    <p:nvPr/>
                  </p:nvSpPr>
                  <p:spPr>
                    <a:xfrm>
                      <a:off x="3851416" y="1648669"/>
                      <a:ext cx="432045" cy="1427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41" name="Rechteck 40">
                      <a:extLst>
                        <a:ext uri="{FF2B5EF4-FFF2-40B4-BE49-F238E27FC236}">
                          <a16:creationId xmlns:a16="http://schemas.microsoft.com/office/drawing/2014/main" id="{F6576332-C1CD-0D9A-E8C3-E3DFFE7403C4}"/>
                        </a:ext>
                      </a:extLst>
                    </p:cNvPr>
                    <p:cNvSpPr/>
                    <p:nvPr/>
                  </p:nvSpPr>
                  <p:spPr>
                    <a:xfrm>
                      <a:off x="4599985" y="2643768"/>
                      <a:ext cx="432045" cy="432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cxnSp>
                  <p:nvCxnSpPr>
                    <p:cNvPr id="42" name="Gerade Verbindung mit Pfeil 41">
                      <a:extLst>
                        <a:ext uri="{FF2B5EF4-FFF2-40B4-BE49-F238E27FC236}">
                          <a16:creationId xmlns:a16="http://schemas.microsoft.com/office/drawing/2014/main" id="{CFD8DA41-48AB-6500-6739-55690CB54172}"/>
                        </a:ext>
                      </a:extLst>
                    </p:cNvPr>
                    <p:cNvCxnSpPr>
                      <a:cxnSpLocks/>
                    </p:cNvCxnSpPr>
                    <p:nvPr/>
                  </p:nvCxnSpPr>
                  <p:spPr>
                    <a:xfrm>
                      <a:off x="3707400" y="3075806"/>
                      <a:ext cx="15841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938519DE-C241-8A26-9001-77478B9E1490}"/>
                        </a:ext>
                      </a:extLst>
                    </p:cNvPr>
                    <p:cNvCxnSpPr/>
                    <p:nvPr/>
                  </p:nvCxnSpPr>
                  <p:spPr>
                    <a:xfrm>
                      <a:off x="3707400" y="2427734"/>
                      <a:ext cx="144066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55C52A41-0669-57F2-9308-A4240995B801}"/>
                      </a:ext>
                    </a:extLst>
                  </p:cNvPr>
                  <p:cNvSpPr txBox="1"/>
                  <p:nvPr/>
                </p:nvSpPr>
                <p:spPr>
                  <a:xfrm>
                    <a:off x="4015165" y="3075806"/>
                    <a:ext cx="130962" cy="184666"/>
                  </a:xfrm>
                  <a:prstGeom prst="rect">
                    <a:avLst/>
                  </a:prstGeom>
                  <a:noFill/>
                </p:spPr>
                <p:txBody>
                  <a:bodyPr wrap="square" lIns="0" tIns="0" rIns="0" bIns="0" rtlCol="0">
                    <a:spAutoFit/>
                  </a:bodyPr>
                  <a:lstStyle/>
                  <a:p>
                    <a:r>
                      <a:rPr lang="en-US" sz="1200" noProof="0" dirty="0">
                        <a:effectLst/>
                        <a:latin typeface="Arial" panose="020B0604020202020204" pitchFamily="34" charset="0"/>
                        <a:ea typeface="Arial" panose="020B0604020202020204" pitchFamily="34" charset="0"/>
                      </a:rPr>
                      <a:t>¼</a:t>
                    </a:r>
                    <a:endParaRPr lang="en-US" sz="1200" noProof="0" dirty="0"/>
                  </a:p>
                </p:txBody>
              </p:sp>
            </p:grpSp>
          </p:grpSp>
          <p:sp>
            <p:nvSpPr>
              <p:cNvPr id="33" name="Textfeld 32">
                <a:extLst>
                  <a:ext uri="{FF2B5EF4-FFF2-40B4-BE49-F238E27FC236}">
                    <a16:creationId xmlns:a16="http://schemas.microsoft.com/office/drawing/2014/main" id="{C0A454F6-74E1-A711-A0E4-E4941F5FD272}"/>
                  </a:ext>
                </a:extLst>
              </p:cNvPr>
              <p:cNvSpPr txBox="1"/>
              <p:nvPr/>
            </p:nvSpPr>
            <p:spPr>
              <a:xfrm>
                <a:off x="3995430" y="1488392"/>
                <a:ext cx="144016" cy="153888"/>
              </a:xfrm>
              <a:prstGeom prst="rect">
                <a:avLst/>
              </a:prstGeom>
              <a:noFill/>
            </p:spPr>
            <p:txBody>
              <a:bodyPr wrap="square" lIns="0" tIns="0" rIns="0" bIns="0" rtlCol="0">
                <a:spAutoFit/>
              </a:bodyPr>
              <a:lstStyle/>
              <a:p>
                <a:r>
                  <a:rPr lang="en-US" sz="1000" noProof="0" dirty="0"/>
                  <a:t>A</a:t>
                </a:r>
              </a:p>
            </p:txBody>
          </p:sp>
          <p:sp>
            <p:nvSpPr>
              <p:cNvPr id="34" name="Textfeld 33">
                <a:extLst>
                  <a:ext uri="{FF2B5EF4-FFF2-40B4-BE49-F238E27FC236}">
                    <a16:creationId xmlns:a16="http://schemas.microsoft.com/office/drawing/2014/main" id="{3229D763-676D-EC61-E5E8-89FA787DE4BC}"/>
                  </a:ext>
                </a:extLst>
              </p:cNvPr>
              <p:cNvSpPr txBox="1"/>
              <p:nvPr/>
            </p:nvSpPr>
            <p:spPr>
              <a:xfrm>
                <a:off x="4751263" y="1488392"/>
                <a:ext cx="144016" cy="153888"/>
              </a:xfrm>
              <a:prstGeom prst="rect">
                <a:avLst/>
              </a:prstGeom>
              <a:noFill/>
            </p:spPr>
            <p:txBody>
              <a:bodyPr wrap="square" lIns="0" tIns="0" rIns="0" bIns="0" rtlCol="0">
                <a:spAutoFit/>
              </a:bodyPr>
              <a:lstStyle/>
              <a:p>
                <a:r>
                  <a:rPr lang="en-US" sz="1000" noProof="0" dirty="0"/>
                  <a:t>B</a:t>
                </a:r>
              </a:p>
            </p:txBody>
          </p:sp>
        </p:grpSp>
        <p:sp>
          <p:nvSpPr>
            <p:cNvPr id="44" name="Textfeld 43">
              <a:extLst>
                <a:ext uri="{FF2B5EF4-FFF2-40B4-BE49-F238E27FC236}">
                  <a16:creationId xmlns:a16="http://schemas.microsoft.com/office/drawing/2014/main" id="{93041741-C3B4-8182-A8DA-A57FE24BA40F}"/>
                </a:ext>
              </a:extLst>
            </p:cNvPr>
            <p:cNvSpPr txBox="1"/>
            <p:nvPr/>
          </p:nvSpPr>
          <p:spPr>
            <a:xfrm>
              <a:off x="3846874" y="4587974"/>
              <a:ext cx="130963" cy="184666"/>
            </a:xfrm>
            <a:prstGeom prst="rect">
              <a:avLst/>
            </a:prstGeom>
            <a:noFill/>
          </p:spPr>
          <p:txBody>
            <a:bodyPr wrap="square" lIns="0" tIns="0" rIns="0" bIns="0" rtlCol="0">
              <a:spAutoFit/>
            </a:bodyPr>
            <a:lstStyle/>
            <a:p>
              <a:r>
                <a:rPr lang="en-US" sz="1200" noProof="0" dirty="0">
                  <a:effectLst/>
                  <a:latin typeface="Arial" panose="020B0604020202020204" pitchFamily="34" charset="0"/>
                  <a:ea typeface="Arial" panose="020B0604020202020204" pitchFamily="34" charset="0"/>
                </a:rPr>
                <a:t>¾</a:t>
              </a:r>
              <a:endParaRPr lang="en-US" sz="1200" noProof="0" dirty="0"/>
            </a:p>
          </p:txBody>
        </p:sp>
      </p:grpSp>
      <p:grpSp>
        <p:nvGrpSpPr>
          <p:cNvPr id="131" name="Gruppieren 130">
            <a:extLst>
              <a:ext uri="{FF2B5EF4-FFF2-40B4-BE49-F238E27FC236}">
                <a16:creationId xmlns:a16="http://schemas.microsoft.com/office/drawing/2014/main" id="{B436B77E-BB1B-53AC-204D-9586F0419C79}"/>
              </a:ext>
            </a:extLst>
          </p:cNvPr>
          <p:cNvGrpSpPr/>
          <p:nvPr/>
        </p:nvGrpSpPr>
        <p:grpSpPr>
          <a:xfrm>
            <a:off x="7092280" y="2805063"/>
            <a:ext cx="1584176" cy="2003026"/>
            <a:chOff x="7092280" y="2805063"/>
            <a:chExt cx="1584176" cy="2003026"/>
          </a:xfrm>
        </p:grpSpPr>
        <p:grpSp>
          <p:nvGrpSpPr>
            <p:cNvPr id="129" name="Gruppieren 128">
              <a:extLst>
                <a:ext uri="{FF2B5EF4-FFF2-40B4-BE49-F238E27FC236}">
                  <a16:creationId xmlns:a16="http://schemas.microsoft.com/office/drawing/2014/main" id="{5E603155-C929-65D3-4C47-D2AEBC618986}"/>
                </a:ext>
              </a:extLst>
            </p:cNvPr>
            <p:cNvGrpSpPr/>
            <p:nvPr/>
          </p:nvGrpSpPr>
          <p:grpSpPr>
            <a:xfrm>
              <a:off x="7092280" y="2805063"/>
              <a:ext cx="1584176" cy="2003026"/>
              <a:chOff x="7092280" y="2779613"/>
              <a:chExt cx="1584176" cy="2003026"/>
            </a:xfrm>
          </p:grpSpPr>
          <p:sp>
            <p:nvSpPr>
              <p:cNvPr id="107" name="Rechteck 106">
                <a:extLst>
                  <a:ext uri="{FF2B5EF4-FFF2-40B4-BE49-F238E27FC236}">
                    <a16:creationId xmlns:a16="http://schemas.microsoft.com/office/drawing/2014/main" id="{3E5A82C5-8167-A345-02ED-04933DAFFFB2}"/>
                  </a:ext>
                </a:extLst>
              </p:cNvPr>
              <p:cNvSpPr/>
              <p:nvPr/>
            </p:nvSpPr>
            <p:spPr>
              <a:xfrm>
                <a:off x="7984218" y="3723358"/>
                <a:ext cx="432045" cy="469230"/>
              </a:xfrm>
              <a:prstGeom prst="rect">
                <a:avLst/>
              </a:prstGeom>
              <a:pattFill prst="ltDnDiag">
                <a:fgClr>
                  <a:schemeClr val="accent1"/>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grpSp>
            <p:nvGrpSpPr>
              <p:cNvPr id="89" name="Gruppieren 88">
                <a:extLst>
                  <a:ext uri="{FF2B5EF4-FFF2-40B4-BE49-F238E27FC236}">
                    <a16:creationId xmlns:a16="http://schemas.microsoft.com/office/drawing/2014/main" id="{8C8045E5-15CF-F84A-90E8-862B6F9E6AAA}"/>
                  </a:ext>
                </a:extLst>
              </p:cNvPr>
              <p:cNvGrpSpPr/>
              <p:nvPr/>
            </p:nvGrpSpPr>
            <p:grpSpPr>
              <a:xfrm>
                <a:off x="7092280" y="2779613"/>
                <a:ext cx="1584176" cy="2003026"/>
                <a:chOff x="2813985" y="2769614"/>
                <a:chExt cx="1584176" cy="2003026"/>
              </a:xfrm>
            </p:grpSpPr>
            <p:grpSp>
              <p:nvGrpSpPr>
                <p:cNvPr id="90" name="Gruppieren 89">
                  <a:extLst>
                    <a:ext uri="{FF2B5EF4-FFF2-40B4-BE49-F238E27FC236}">
                      <a16:creationId xmlns:a16="http://schemas.microsoft.com/office/drawing/2014/main" id="{0EF1D554-B042-3EFF-D58A-33B982DE9AE9}"/>
                    </a:ext>
                  </a:extLst>
                </p:cNvPr>
                <p:cNvGrpSpPr/>
                <p:nvPr/>
              </p:nvGrpSpPr>
              <p:grpSpPr>
                <a:xfrm>
                  <a:off x="2813985" y="2769614"/>
                  <a:ext cx="1584176" cy="2003026"/>
                  <a:chOff x="3707400" y="1257446"/>
                  <a:chExt cx="1584176" cy="2003026"/>
                </a:xfrm>
              </p:grpSpPr>
              <p:grpSp>
                <p:nvGrpSpPr>
                  <p:cNvPr id="92" name="Gruppieren 91">
                    <a:extLst>
                      <a:ext uri="{FF2B5EF4-FFF2-40B4-BE49-F238E27FC236}">
                        <a16:creationId xmlns:a16="http://schemas.microsoft.com/office/drawing/2014/main" id="{AA9AC66F-49E7-81FC-6280-A6F989A468DE}"/>
                      </a:ext>
                    </a:extLst>
                  </p:cNvPr>
                  <p:cNvGrpSpPr/>
                  <p:nvPr/>
                </p:nvGrpSpPr>
                <p:grpSpPr>
                  <a:xfrm>
                    <a:off x="3707400" y="1257446"/>
                    <a:ext cx="1584176" cy="2003026"/>
                    <a:chOff x="3707400" y="1257446"/>
                    <a:chExt cx="1584176" cy="2003026"/>
                  </a:xfrm>
                </p:grpSpPr>
                <p:sp>
                  <p:nvSpPr>
                    <p:cNvPr id="95" name="Textfeld 94">
                      <a:extLst>
                        <a:ext uri="{FF2B5EF4-FFF2-40B4-BE49-F238E27FC236}">
                          <a16:creationId xmlns:a16="http://schemas.microsoft.com/office/drawing/2014/main" id="{A6069DC9-6026-34D0-9757-D787172E2D16}"/>
                        </a:ext>
                      </a:extLst>
                    </p:cNvPr>
                    <p:cNvSpPr txBox="1"/>
                    <p:nvPr/>
                  </p:nvSpPr>
                  <p:spPr>
                    <a:xfrm>
                      <a:off x="4039444" y="1257446"/>
                      <a:ext cx="919082" cy="153888"/>
                    </a:xfrm>
                    <a:prstGeom prst="rect">
                      <a:avLst/>
                    </a:prstGeom>
                    <a:noFill/>
                  </p:spPr>
                  <p:txBody>
                    <a:bodyPr wrap="square" lIns="0" tIns="0" rIns="0" bIns="0" rtlCol="0">
                      <a:spAutoFit/>
                    </a:bodyPr>
                    <a:lstStyle/>
                    <a:p>
                      <a:r>
                        <a:rPr lang="en-US" sz="1000" noProof="0" dirty="0"/>
                        <a:t>Insurer 2</a:t>
                      </a:r>
                    </a:p>
                  </p:txBody>
                </p:sp>
                <p:grpSp>
                  <p:nvGrpSpPr>
                    <p:cNvPr id="96" name="Gruppieren 95">
                      <a:extLst>
                        <a:ext uri="{FF2B5EF4-FFF2-40B4-BE49-F238E27FC236}">
                          <a16:creationId xmlns:a16="http://schemas.microsoft.com/office/drawing/2014/main" id="{A5BD4DE8-EB9A-EC49-C307-E91A9724B539}"/>
                        </a:ext>
                      </a:extLst>
                    </p:cNvPr>
                    <p:cNvGrpSpPr/>
                    <p:nvPr/>
                  </p:nvGrpSpPr>
                  <p:grpSpPr>
                    <a:xfrm>
                      <a:off x="3707400" y="1329806"/>
                      <a:ext cx="1584176" cy="1930666"/>
                      <a:chOff x="3707400" y="1329806"/>
                      <a:chExt cx="1584176" cy="1930666"/>
                    </a:xfrm>
                  </p:grpSpPr>
                  <p:grpSp>
                    <p:nvGrpSpPr>
                      <p:cNvPr id="97" name="Gruppieren 96">
                        <a:extLst>
                          <a:ext uri="{FF2B5EF4-FFF2-40B4-BE49-F238E27FC236}">
                            <a16:creationId xmlns:a16="http://schemas.microsoft.com/office/drawing/2014/main" id="{06CCB553-2BDC-F065-992A-634B6AC02BA7}"/>
                          </a:ext>
                        </a:extLst>
                      </p:cNvPr>
                      <p:cNvGrpSpPr/>
                      <p:nvPr/>
                    </p:nvGrpSpPr>
                    <p:grpSpPr>
                      <a:xfrm>
                        <a:off x="3707400" y="1329806"/>
                        <a:ext cx="1584176" cy="1746001"/>
                        <a:chOff x="3707400" y="1329806"/>
                        <a:chExt cx="1584176" cy="1746001"/>
                      </a:xfrm>
                    </p:grpSpPr>
                    <p:cxnSp>
                      <p:nvCxnSpPr>
                        <p:cNvPr id="99" name="Gerade Verbindung mit Pfeil 98">
                          <a:extLst>
                            <a:ext uri="{FF2B5EF4-FFF2-40B4-BE49-F238E27FC236}">
                              <a16:creationId xmlns:a16="http://schemas.microsoft.com/office/drawing/2014/main" id="{BCE0CAD4-A5DF-BC52-10D1-314099CEA690}"/>
                            </a:ext>
                          </a:extLst>
                        </p:cNvPr>
                        <p:cNvCxnSpPr>
                          <a:cxnSpLocks/>
                        </p:cNvCxnSpPr>
                        <p:nvPr/>
                      </p:nvCxnSpPr>
                      <p:spPr>
                        <a:xfrm flipV="1">
                          <a:off x="3707400" y="1329806"/>
                          <a:ext cx="0" cy="1746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Rechteck 99">
                          <a:extLst>
                            <a:ext uri="{FF2B5EF4-FFF2-40B4-BE49-F238E27FC236}">
                              <a16:creationId xmlns:a16="http://schemas.microsoft.com/office/drawing/2014/main" id="{77B0EAD9-B9FD-563E-5071-62EDE2D360D1}"/>
                            </a:ext>
                          </a:extLst>
                        </p:cNvPr>
                        <p:cNvSpPr/>
                        <p:nvPr/>
                      </p:nvSpPr>
                      <p:spPr>
                        <a:xfrm>
                          <a:off x="3851416" y="1648669"/>
                          <a:ext cx="432045" cy="1427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101" name="Rechteck 100">
                          <a:extLst>
                            <a:ext uri="{FF2B5EF4-FFF2-40B4-BE49-F238E27FC236}">
                              <a16:creationId xmlns:a16="http://schemas.microsoft.com/office/drawing/2014/main" id="{4891371B-6010-483C-C27B-4559B36390CF}"/>
                            </a:ext>
                          </a:extLst>
                        </p:cNvPr>
                        <p:cNvSpPr/>
                        <p:nvPr/>
                      </p:nvSpPr>
                      <p:spPr>
                        <a:xfrm>
                          <a:off x="4599985" y="2643768"/>
                          <a:ext cx="432045" cy="432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cxnSp>
                      <p:nvCxnSpPr>
                        <p:cNvPr id="102" name="Gerade Verbindung mit Pfeil 101">
                          <a:extLst>
                            <a:ext uri="{FF2B5EF4-FFF2-40B4-BE49-F238E27FC236}">
                              <a16:creationId xmlns:a16="http://schemas.microsoft.com/office/drawing/2014/main" id="{E330AD4F-111B-B9DC-CCC6-1FD891776099}"/>
                            </a:ext>
                          </a:extLst>
                        </p:cNvPr>
                        <p:cNvCxnSpPr>
                          <a:cxnSpLocks/>
                        </p:cNvCxnSpPr>
                        <p:nvPr/>
                      </p:nvCxnSpPr>
                      <p:spPr>
                        <a:xfrm>
                          <a:off x="3707400" y="3075806"/>
                          <a:ext cx="15841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9FEFBAF0-0E28-7823-F815-908C03DA2BE2}"/>
                            </a:ext>
                          </a:extLst>
                        </p:cNvPr>
                        <p:cNvCxnSpPr/>
                        <p:nvPr/>
                      </p:nvCxnSpPr>
                      <p:spPr>
                        <a:xfrm>
                          <a:off x="3707400" y="2195298"/>
                          <a:ext cx="144066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98" name="Textfeld 97">
                        <a:extLst>
                          <a:ext uri="{FF2B5EF4-FFF2-40B4-BE49-F238E27FC236}">
                            <a16:creationId xmlns:a16="http://schemas.microsoft.com/office/drawing/2014/main" id="{F45181AF-C948-77CF-00D2-9AC10661C0C4}"/>
                          </a:ext>
                        </a:extLst>
                      </p:cNvPr>
                      <p:cNvSpPr txBox="1"/>
                      <p:nvPr/>
                    </p:nvSpPr>
                    <p:spPr>
                      <a:xfrm>
                        <a:off x="4015165" y="3075806"/>
                        <a:ext cx="130962" cy="184666"/>
                      </a:xfrm>
                      <a:prstGeom prst="rect">
                        <a:avLst/>
                      </a:prstGeom>
                      <a:noFill/>
                    </p:spPr>
                    <p:txBody>
                      <a:bodyPr wrap="square" lIns="0" tIns="0" rIns="0" bIns="0" rtlCol="0">
                        <a:spAutoFit/>
                      </a:bodyPr>
                      <a:lstStyle/>
                      <a:p>
                        <a:r>
                          <a:rPr lang="en-US" sz="1200" noProof="0" dirty="0">
                            <a:effectLst/>
                            <a:latin typeface="Arial" panose="020B0604020202020204" pitchFamily="34" charset="0"/>
                            <a:ea typeface="Arial" panose="020B0604020202020204" pitchFamily="34" charset="0"/>
                          </a:rPr>
                          <a:t>¼</a:t>
                        </a:r>
                        <a:endParaRPr lang="en-US" sz="1200" noProof="0" dirty="0"/>
                      </a:p>
                    </p:txBody>
                  </p:sp>
                </p:grpSp>
              </p:grpSp>
              <p:sp>
                <p:nvSpPr>
                  <p:cNvPr id="93" name="Textfeld 92">
                    <a:extLst>
                      <a:ext uri="{FF2B5EF4-FFF2-40B4-BE49-F238E27FC236}">
                        <a16:creationId xmlns:a16="http://schemas.microsoft.com/office/drawing/2014/main" id="{A59A8DFA-D5CD-1F92-FC11-36E0448161C2}"/>
                      </a:ext>
                    </a:extLst>
                  </p:cNvPr>
                  <p:cNvSpPr txBox="1"/>
                  <p:nvPr/>
                </p:nvSpPr>
                <p:spPr>
                  <a:xfrm>
                    <a:off x="3995430" y="1488392"/>
                    <a:ext cx="144016" cy="153888"/>
                  </a:xfrm>
                  <a:prstGeom prst="rect">
                    <a:avLst/>
                  </a:prstGeom>
                  <a:noFill/>
                </p:spPr>
                <p:txBody>
                  <a:bodyPr wrap="square" lIns="0" tIns="0" rIns="0" bIns="0" rtlCol="0">
                    <a:spAutoFit/>
                  </a:bodyPr>
                  <a:lstStyle/>
                  <a:p>
                    <a:r>
                      <a:rPr lang="en-US" sz="1000" noProof="0" dirty="0"/>
                      <a:t>A</a:t>
                    </a:r>
                  </a:p>
                </p:txBody>
              </p:sp>
              <p:sp>
                <p:nvSpPr>
                  <p:cNvPr id="94" name="Textfeld 93">
                    <a:extLst>
                      <a:ext uri="{FF2B5EF4-FFF2-40B4-BE49-F238E27FC236}">
                        <a16:creationId xmlns:a16="http://schemas.microsoft.com/office/drawing/2014/main" id="{6A63573E-2A1E-C94F-C3D7-8CDB70F6CA86}"/>
                      </a:ext>
                    </a:extLst>
                  </p:cNvPr>
                  <p:cNvSpPr txBox="1"/>
                  <p:nvPr/>
                </p:nvSpPr>
                <p:spPr>
                  <a:xfrm>
                    <a:off x="4751263" y="1488392"/>
                    <a:ext cx="144016" cy="153888"/>
                  </a:xfrm>
                  <a:prstGeom prst="rect">
                    <a:avLst/>
                  </a:prstGeom>
                  <a:noFill/>
                </p:spPr>
                <p:txBody>
                  <a:bodyPr wrap="square" lIns="0" tIns="0" rIns="0" bIns="0" rtlCol="0">
                    <a:spAutoFit/>
                  </a:bodyPr>
                  <a:lstStyle/>
                  <a:p>
                    <a:r>
                      <a:rPr lang="en-US" sz="1000" noProof="0" dirty="0"/>
                      <a:t>B</a:t>
                    </a:r>
                  </a:p>
                </p:txBody>
              </p:sp>
            </p:grpSp>
            <p:sp>
              <p:nvSpPr>
                <p:cNvPr id="91" name="Textfeld 90">
                  <a:extLst>
                    <a:ext uri="{FF2B5EF4-FFF2-40B4-BE49-F238E27FC236}">
                      <a16:creationId xmlns:a16="http://schemas.microsoft.com/office/drawing/2014/main" id="{901B90F1-E901-6B2E-1697-917164F34AE6}"/>
                    </a:ext>
                  </a:extLst>
                </p:cNvPr>
                <p:cNvSpPr txBox="1"/>
                <p:nvPr/>
              </p:nvSpPr>
              <p:spPr>
                <a:xfrm>
                  <a:off x="3846874" y="4587974"/>
                  <a:ext cx="130963" cy="184666"/>
                </a:xfrm>
                <a:prstGeom prst="rect">
                  <a:avLst/>
                </a:prstGeom>
                <a:noFill/>
              </p:spPr>
              <p:txBody>
                <a:bodyPr wrap="square" lIns="0" tIns="0" rIns="0" bIns="0" rtlCol="0">
                  <a:spAutoFit/>
                </a:bodyPr>
                <a:lstStyle/>
                <a:p>
                  <a:r>
                    <a:rPr lang="en-US" sz="1200" noProof="0" dirty="0">
                      <a:effectLst/>
                      <a:latin typeface="Arial" panose="020B0604020202020204" pitchFamily="34" charset="0"/>
                      <a:ea typeface="Arial" panose="020B0604020202020204" pitchFamily="34" charset="0"/>
                    </a:rPr>
                    <a:t>¾</a:t>
                  </a:r>
                  <a:endParaRPr lang="en-US" sz="1200" noProof="0" dirty="0"/>
                </a:p>
              </p:txBody>
            </p:sp>
          </p:grpSp>
        </p:grpSp>
        <p:sp>
          <p:nvSpPr>
            <p:cNvPr id="111" name="Rechteck 110">
              <a:extLst>
                <a:ext uri="{FF2B5EF4-FFF2-40B4-BE49-F238E27FC236}">
                  <a16:creationId xmlns:a16="http://schemas.microsoft.com/office/drawing/2014/main" id="{A88C9796-1057-6C64-7BD7-5CC5814BEDD3}"/>
                </a:ext>
              </a:extLst>
            </p:cNvPr>
            <p:cNvSpPr/>
            <p:nvPr/>
          </p:nvSpPr>
          <p:spPr>
            <a:xfrm>
              <a:off x="7237090" y="3196605"/>
              <a:ext cx="432044" cy="541988"/>
            </a:xfrm>
            <a:prstGeom prst="rect">
              <a:avLst/>
            </a:prstGeom>
            <a:pattFill prst="ltDnDiag">
              <a:fgClr>
                <a:schemeClr val="accent2">
                  <a:lumMod val="50000"/>
                </a:schemeClr>
              </a:fgClr>
              <a:bgClr>
                <a:schemeClr val="accent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grpSp>
      <p:grpSp>
        <p:nvGrpSpPr>
          <p:cNvPr id="132" name="Gruppieren 131">
            <a:extLst>
              <a:ext uri="{FF2B5EF4-FFF2-40B4-BE49-F238E27FC236}">
                <a16:creationId xmlns:a16="http://schemas.microsoft.com/office/drawing/2014/main" id="{0DA47B7E-BB24-6837-E8F1-0FAA568D9E5E}"/>
              </a:ext>
            </a:extLst>
          </p:cNvPr>
          <p:cNvGrpSpPr/>
          <p:nvPr/>
        </p:nvGrpSpPr>
        <p:grpSpPr>
          <a:xfrm>
            <a:off x="5191580" y="2779613"/>
            <a:ext cx="1584176" cy="2020315"/>
            <a:chOff x="5191580" y="2779613"/>
            <a:chExt cx="1584176" cy="2020315"/>
          </a:xfrm>
        </p:grpSpPr>
        <p:grpSp>
          <p:nvGrpSpPr>
            <p:cNvPr id="112" name="Gruppieren 111">
              <a:extLst>
                <a:ext uri="{FF2B5EF4-FFF2-40B4-BE49-F238E27FC236}">
                  <a16:creationId xmlns:a16="http://schemas.microsoft.com/office/drawing/2014/main" id="{A0E2B728-89A0-C436-9FFE-45DA360C064A}"/>
                </a:ext>
              </a:extLst>
            </p:cNvPr>
            <p:cNvGrpSpPr/>
            <p:nvPr/>
          </p:nvGrpSpPr>
          <p:grpSpPr>
            <a:xfrm>
              <a:off x="5191580" y="2779613"/>
              <a:ext cx="1584176" cy="2020315"/>
              <a:chOff x="5191580" y="2779613"/>
              <a:chExt cx="1584176" cy="2020315"/>
            </a:xfrm>
          </p:grpSpPr>
          <p:sp>
            <p:nvSpPr>
              <p:cNvPr id="105" name="Rechteck 104">
                <a:extLst>
                  <a:ext uri="{FF2B5EF4-FFF2-40B4-BE49-F238E27FC236}">
                    <a16:creationId xmlns:a16="http://schemas.microsoft.com/office/drawing/2014/main" id="{80B53204-B8C5-5362-5CE4-0148247C1357}"/>
                  </a:ext>
                </a:extLst>
              </p:cNvPr>
              <p:cNvSpPr/>
              <p:nvPr/>
            </p:nvSpPr>
            <p:spPr>
              <a:xfrm>
                <a:off x="5335342" y="3723358"/>
                <a:ext cx="432045" cy="469230"/>
              </a:xfrm>
              <a:prstGeom prst="rect">
                <a:avLst/>
              </a:prstGeom>
              <a:pattFill prst="ltDnDiag">
                <a:fgClr>
                  <a:schemeClr val="accent1"/>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grpSp>
            <p:nvGrpSpPr>
              <p:cNvPr id="75" name="Gruppieren 74">
                <a:extLst>
                  <a:ext uri="{FF2B5EF4-FFF2-40B4-BE49-F238E27FC236}">
                    <a16:creationId xmlns:a16="http://schemas.microsoft.com/office/drawing/2014/main" id="{6F8167C8-D0FD-E373-585F-7220880031E3}"/>
                  </a:ext>
                </a:extLst>
              </p:cNvPr>
              <p:cNvGrpSpPr/>
              <p:nvPr/>
            </p:nvGrpSpPr>
            <p:grpSpPr>
              <a:xfrm>
                <a:off x="5191580" y="2779613"/>
                <a:ext cx="1584176" cy="2020315"/>
                <a:chOff x="1331640" y="1240157"/>
                <a:chExt cx="1584176" cy="2020315"/>
              </a:xfrm>
            </p:grpSpPr>
            <p:grpSp>
              <p:nvGrpSpPr>
                <p:cNvPr id="76" name="Gruppieren 75">
                  <a:extLst>
                    <a:ext uri="{FF2B5EF4-FFF2-40B4-BE49-F238E27FC236}">
                      <a16:creationId xmlns:a16="http://schemas.microsoft.com/office/drawing/2014/main" id="{6F6EB0E1-7ACA-546A-50B6-85501BDF900A}"/>
                    </a:ext>
                  </a:extLst>
                </p:cNvPr>
                <p:cNvGrpSpPr/>
                <p:nvPr/>
              </p:nvGrpSpPr>
              <p:grpSpPr>
                <a:xfrm>
                  <a:off x="1331640" y="1240157"/>
                  <a:ext cx="1584176" cy="2020315"/>
                  <a:chOff x="1331640" y="1240157"/>
                  <a:chExt cx="1584176" cy="2020315"/>
                </a:xfrm>
              </p:grpSpPr>
              <p:sp>
                <p:nvSpPr>
                  <p:cNvPr id="79" name="Textfeld 78">
                    <a:extLst>
                      <a:ext uri="{FF2B5EF4-FFF2-40B4-BE49-F238E27FC236}">
                        <a16:creationId xmlns:a16="http://schemas.microsoft.com/office/drawing/2014/main" id="{C334F0C9-40E4-9B4C-8157-89B6CD38E7C4}"/>
                      </a:ext>
                    </a:extLst>
                  </p:cNvPr>
                  <p:cNvSpPr txBox="1"/>
                  <p:nvPr/>
                </p:nvSpPr>
                <p:spPr>
                  <a:xfrm>
                    <a:off x="1650935" y="1240157"/>
                    <a:ext cx="944579" cy="184666"/>
                  </a:xfrm>
                  <a:prstGeom prst="rect">
                    <a:avLst/>
                  </a:prstGeom>
                  <a:noFill/>
                </p:spPr>
                <p:txBody>
                  <a:bodyPr wrap="square" lIns="0" tIns="0" rIns="0" bIns="0" rtlCol="0">
                    <a:spAutoFit/>
                  </a:bodyPr>
                  <a:lstStyle/>
                  <a:p>
                    <a:r>
                      <a:rPr lang="en-US" sz="1000" noProof="0" dirty="0"/>
                      <a:t>Insurer</a:t>
                    </a:r>
                    <a:r>
                      <a:rPr lang="en-US" sz="1200" noProof="0" dirty="0"/>
                      <a:t> </a:t>
                    </a:r>
                    <a:r>
                      <a:rPr lang="en-US" sz="1000" noProof="0" dirty="0"/>
                      <a:t>1</a:t>
                    </a:r>
                  </a:p>
                </p:txBody>
              </p:sp>
              <p:grpSp>
                <p:nvGrpSpPr>
                  <p:cNvPr id="80" name="Gruppieren 79">
                    <a:extLst>
                      <a:ext uri="{FF2B5EF4-FFF2-40B4-BE49-F238E27FC236}">
                        <a16:creationId xmlns:a16="http://schemas.microsoft.com/office/drawing/2014/main" id="{6F0F68D2-25C4-452F-35C1-78CDD2578CCF}"/>
                      </a:ext>
                    </a:extLst>
                  </p:cNvPr>
                  <p:cNvGrpSpPr/>
                  <p:nvPr/>
                </p:nvGrpSpPr>
                <p:grpSpPr>
                  <a:xfrm>
                    <a:off x="1331640" y="1328738"/>
                    <a:ext cx="1584176" cy="1931734"/>
                    <a:chOff x="1331640" y="1328738"/>
                    <a:chExt cx="1584176" cy="1931734"/>
                  </a:xfrm>
                </p:grpSpPr>
                <p:grpSp>
                  <p:nvGrpSpPr>
                    <p:cNvPr id="81" name="Gruppieren 80">
                      <a:extLst>
                        <a:ext uri="{FF2B5EF4-FFF2-40B4-BE49-F238E27FC236}">
                          <a16:creationId xmlns:a16="http://schemas.microsoft.com/office/drawing/2014/main" id="{04AB360B-E4E1-49FD-E417-2B2A862C5197}"/>
                        </a:ext>
                      </a:extLst>
                    </p:cNvPr>
                    <p:cNvGrpSpPr/>
                    <p:nvPr/>
                  </p:nvGrpSpPr>
                  <p:grpSpPr>
                    <a:xfrm>
                      <a:off x="1331640" y="1328738"/>
                      <a:ext cx="1584176" cy="1747068"/>
                      <a:chOff x="1331640" y="1328738"/>
                      <a:chExt cx="1584176" cy="1747068"/>
                    </a:xfrm>
                  </p:grpSpPr>
                  <p:cxnSp>
                    <p:nvCxnSpPr>
                      <p:cNvPr id="84" name="Gerade Verbindung mit Pfeil 83">
                        <a:extLst>
                          <a:ext uri="{FF2B5EF4-FFF2-40B4-BE49-F238E27FC236}">
                            <a16:creationId xmlns:a16="http://schemas.microsoft.com/office/drawing/2014/main" id="{D53A0CE7-3F17-6B63-05C3-A0AFA53482B2}"/>
                          </a:ext>
                        </a:extLst>
                      </p:cNvPr>
                      <p:cNvCxnSpPr>
                        <a:cxnSpLocks/>
                      </p:cNvCxnSpPr>
                      <p:nvPr/>
                    </p:nvCxnSpPr>
                    <p:spPr>
                      <a:xfrm flipV="1">
                        <a:off x="1331640" y="1328738"/>
                        <a:ext cx="0" cy="17470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hteck 84">
                        <a:extLst>
                          <a:ext uri="{FF2B5EF4-FFF2-40B4-BE49-F238E27FC236}">
                            <a16:creationId xmlns:a16="http://schemas.microsoft.com/office/drawing/2014/main" id="{5815D64F-F103-B8DD-FE61-A7694FED89B8}"/>
                          </a:ext>
                        </a:extLst>
                      </p:cNvPr>
                      <p:cNvSpPr/>
                      <p:nvPr/>
                    </p:nvSpPr>
                    <p:spPr>
                      <a:xfrm>
                        <a:off x="1475656" y="2643769"/>
                        <a:ext cx="432045" cy="432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86" name="Rechteck 85">
                        <a:extLst>
                          <a:ext uri="{FF2B5EF4-FFF2-40B4-BE49-F238E27FC236}">
                            <a16:creationId xmlns:a16="http://schemas.microsoft.com/office/drawing/2014/main" id="{55B26899-5B90-299C-CD88-183AC5D5EC66}"/>
                          </a:ext>
                        </a:extLst>
                      </p:cNvPr>
                      <p:cNvSpPr/>
                      <p:nvPr/>
                    </p:nvSpPr>
                    <p:spPr>
                      <a:xfrm>
                        <a:off x="2224225" y="1631380"/>
                        <a:ext cx="432045" cy="1444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cxnSp>
                    <p:nvCxnSpPr>
                      <p:cNvPr id="87" name="Gerade Verbindung mit Pfeil 86">
                        <a:extLst>
                          <a:ext uri="{FF2B5EF4-FFF2-40B4-BE49-F238E27FC236}">
                            <a16:creationId xmlns:a16="http://schemas.microsoft.com/office/drawing/2014/main" id="{EA90C526-47EF-9780-6F3B-F258608546EA}"/>
                          </a:ext>
                        </a:extLst>
                      </p:cNvPr>
                      <p:cNvCxnSpPr>
                        <a:cxnSpLocks/>
                      </p:cNvCxnSpPr>
                      <p:nvPr/>
                    </p:nvCxnSpPr>
                    <p:spPr>
                      <a:xfrm>
                        <a:off x="1331640" y="3075806"/>
                        <a:ext cx="15841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CA50CAE6-6E87-9AC4-89C7-3D8C0A606F7E}"/>
                          </a:ext>
                        </a:extLst>
                      </p:cNvPr>
                      <p:cNvCxnSpPr/>
                      <p:nvPr/>
                    </p:nvCxnSpPr>
                    <p:spPr>
                      <a:xfrm>
                        <a:off x="1331640" y="2184422"/>
                        <a:ext cx="144066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2" name="Textfeld 81">
                      <a:extLst>
                        <a:ext uri="{FF2B5EF4-FFF2-40B4-BE49-F238E27FC236}">
                          <a16:creationId xmlns:a16="http://schemas.microsoft.com/office/drawing/2014/main" id="{EB91B404-3F32-C246-CED9-C6E222C3AA8B}"/>
                        </a:ext>
                      </a:extLst>
                    </p:cNvPr>
                    <p:cNvSpPr txBox="1"/>
                    <p:nvPr/>
                  </p:nvSpPr>
                  <p:spPr>
                    <a:xfrm>
                      <a:off x="1626197" y="3075806"/>
                      <a:ext cx="130962" cy="184666"/>
                    </a:xfrm>
                    <a:prstGeom prst="rect">
                      <a:avLst/>
                    </a:prstGeom>
                    <a:noFill/>
                  </p:spPr>
                  <p:txBody>
                    <a:bodyPr wrap="square" lIns="0" tIns="0" rIns="0" bIns="0" rtlCol="0">
                      <a:spAutoFit/>
                    </a:bodyPr>
                    <a:lstStyle/>
                    <a:p>
                      <a:r>
                        <a:rPr lang="en-US" sz="1200" noProof="0" dirty="0">
                          <a:effectLst/>
                          <a:latin typeface="Arial" panose="020B0604020202020204" pitchFamily="34" charset="0"/>
                          <a:ea typeface="Arial" panose="020B0604020202020204" pitchFamily="34" charset="0"/>
                        </a:rPr>
                        <a:t>¼</a:t>
                      </a:r>
                      <a:endParaRPr lang="en-US" sz="1200" noProof="0" dirty="0"/>
                    </a:p>
                  </p:txBody>
                </p:sp>
                <p:sp>
                  <p:nvSpPr>
                    <p:cNvPr id="83" name="Textfeld 82">
                      <a:extLst>
                        <a:ext uri="{FF2B5EF4-FFF2-40B4-BE49-F238E27FC236}">
                          <a16:creationId xmlns:a16="http://schemas.microsoft.com/office/drawing/2014/main" id="{E51B856D-BD1E-B33B-6F05-937FE554059B}"/>
                        </a:ext>
                      </a:extLst>
                    </p:cNvPr>
                    <p:cNvSpPr txBox="1"/>
                    <p:nvPr/>
                  </p:nvSpPr>
                  <p:spPr>
                    <a:xfrm>
                      <a:off x="2374765" y="3075806"/>
                      <a:ext cx="130963" cy="184666"/>
                    </a:xfrm>
                    <a:prstGeom prst="rect">
                      <a:avLst/>
                    </a:prstGeom>
                    <a:noFill/>
                  </p:spPr>
                  <p:txBody>
                    <a:bodyPr wrap="square" lIns="0" tIns="0" rIns="0" bIns="0" rtlCol="0">
                      <a:spAutoFit/>
                    </a:bodyPr>
                    <a:lstStyle/>
                    <a:p>
                      <a:r>
                        <a:rPr lang="en-US" sz="1200" noProof="0" dirty="0">
                          <a:effectLst/>
                          <a:latin typeface="Arial" panose="020B0604020202020204" pitchFamily="34" charset="0"/>
                          <a:ea typeface="Arial" panose="020B0604020202020204" pitchFamily="34" charset="0"/>
                        </a:rPr>
                        <a:t>¾</a:t>
                      </a:r>
                      <a:endParaRPr lang="en-US" sz="1200" noProof="0" dirty="0"/>
                    </a:p>
                  </p:txBody>
                </p:sp>
              </p:grpSp>
            </p:grpSp>
            <p:sp>
              <p:nvSpPr>
                <p:cNvPr id="77" name="Textfeld 76">
                  <a:extLst>
                    <a:ext uri="{FF2B5EF4-FFF2-40B4-BE49-F238E27FC236}">
                      <a16:creationId xmlns:a16="http://schemas.microsoft.com/office/drawing/2014/main" id="{FF9A00B5-3342-73E1-EEE1-C7E2B95ED802}"/>
                    </a:ext>
                  </a:extLst>
                </p:cNvPr>
                <p:cNvSpPr txBox="1"/>
                <p:nvPr/>
              </p:nvSpPr>
              <p:spPr>
                <a:xfrm>
                  <a:off x="1696191" y="1494257"/>
                  <a:ext cx="144016" cy="153888"/>
                </a:xfrm>
                <a:prstGeom prst="rect">
                  <a:avLst/>
                </a:prstGeom>
                <a:noFill/>
              </p:spPr>
              <p:txBody>
                <a:bodyPr wrap="square" lIns="0" tIns="0" rIns="0" bIns="0" rtlCol="0">
                  <a:spAutoFit/>
                </a:bodyPr>
                <a:lstStyle/>
                <a:p>
                  <a:r>
                    <a:rPr lang="en-US" sz="1000" noProof="0" dirty="0"/>
                    <a:t>A</a:t>
                  </a:r>
                </a:p>
              </p:txBody>
            </p:sp>
            <p:sp>
              <p:nvSpPr>
                <p:cNvPr id="78" name="Textfeld 77">
                  <a:extLst>
                    <a:ext uri="{FF2B5EF4-FFF2-40B4-BE49-F238E27FC236}">
                      <a16:creationId xmlns:a16="http://schemas.microsoft.com/office/drawing/2014/main" id="{33E9573A-F35D-9B6B-E761-890210C0CC20}"/>
                    </a:ext>
                  </a:extLst>
                </p:cNvPr>
                <p:cNvSpPr txBox="1"/>
                <p:nvPr/>
              </p:nvSpPr>
              <p:spPr>
                <a:xfrm>
                  <a:off x="2375504" y="1471489"/>
                  <a:ext cx="144016" cy="153888"/>
                </a:xfrm>
                <a:prstGeom prst="rect">
                  <a:avLst/>
                </a:prstGeom>
                <a:noFill/>
              </p:spPr>
              <p:txBody>
                <a:bodyPr wrap="square" lIns="0" tIns="0" rIns="0" bIns="0" rtlCol="0">
                  <a:spAutoFit/>
                </a:bodyPr>
                <a:lstStyle/>
                <a:p>
                  <a:r>
                    <a:rPr lang="en-US" sz="1000" noProof="0" dirty="0"/>
                    <a:t>B</a:t>
                  </a:r>
                </a:p>
              </p:txBody>
            </p:sp>
          </p:grpSp>
        </p:grpSp>
        <p:sp>
          <p:nvSpPr>
            <p:cNvPr id="130" name="Rechteck 129">
              <a:extLst>
                <a:ext uri="{FF2B5EF4-FFF2-40B4-BE49-F238E27FC236}">
                  <a16:creationId xmlns:a16="http://schemas.microsoft.com/office/drawing/2014/main" id="{A2D346A8-374A-359E-EDBA-ADBCA0FF0553}"/>
                </a:ext>
              </a:extLst>
            </p:cNvPr>
            <p:cNvSpPr/>
            <p:nvPr/>
          </p:nvSpPr>
          <p:spPr>
            <a:xfrm>
              <a:off x="6084164" y="3172994"/>
              <a:ext cx="432044" cy="541988"/>
            </a:xfrm>
            <a:prstGeom prst="rect">
              <a:avLst/>
            </a:prstGeom>
            <a:pattFill prst="ltDnDiag">
              <a:fgClr>
                <a:schemeClr val="accent2">
                  <a:lumMod val="50000"/>
                </a:schemeClr>
              </a:fgClr>
              <a:bgClr>
                <a:schemeClr val="accent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grpSp>
      <p:sp>
        <p:nvSpPr>
          <p:cNvPr id="9" name="Pfeil: nach rechts 8">
            <a:extLst>
              <a:ext uri="{FF2B5EF4-FFF2-40B4-BE49-F238E27FC236}">
                <a16:creationId xmlns:a16="http://schemas.microsoft.com/office/drawing/2014/main" id="{CC54E62D-26F8-1854-DEEC-5B222FAF7719}"/>
              </a:ext>
            </a:extLst>
          </p:cNvPr>
          <p:cNvSpPr/>
          <p:nvPr/>
        </p:nvSpPr>
        <p:spPr>
          <a:xfrm>
            <a:off x="3924423" y="3078374"/>
            <a:ext cx="791593" cy="49587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noProof="0" dirty="0"/>
              <a:t>RE</a:t>
            </a:r>
          </a:p>
        </p:txBody>
      </p:sp>
      <p:sp>
        <p:nvSpPr>
          <p:cNvPr id="15" name="Textfeld 14">
            <a:extLst>
              <a:ext uri="{FF2B5EF4-FFF2-40B4-BE49-F238E27FC236}">
                <a16:creationId xmlns:a16="http://schemas.microsoft.com/office/drawing/2014/main" id="{79FB5265-923D-E8ED-ED73-6282E282975D}"/>
              </a:ext>
            </a:extLst>
          </p:cNvPr>
          <p:cNvSpPr txBox="1"/>
          <p:nvPr/>
        </p:nvSpPr>
        <p:spPr>
          <a:xfrm rot="16200000">
            <a:off x="231446" y="3086008"/>
            <a:ext cx="318307" cy="153888"/>
          </a:xfrm>
          <a:prstGeom prst="rect">
            <a:avLst/>
          </a:prstGeom>
          <a:noFill/>
        </p:spPr>
        <p:txBody>
          <a:bodyPr wrap="square" lIns="0" tIns="0" rIns="0" bIns="0" rtlCol="0">
            <a:spAutoFit/>
          </a:bodyPr>
          <a:lstStyle/>
          <a:p>
            <a:r>
              <a:rPr lang="en-US" sz="1000" dirty="0"/>
              <a:t>Risk</a:t>
            </a:r>
            <a:endParaRPr lang="en-US" sz="1000" noProof="0" dirty="0"/>
          </a:p>
        </p:txBody>
      </p:sp>
      <p:pic>
        <p:nvPicPr>
          <p:cNvPr id="6" name="Grafik 5">
            <a:extLst>
              <a:ext uri="{FF2B5EF4-FFF2-40B4-BE49-F238E27FC236}">
                <a16:creationId xmlns:a16="http://schemas.microsoft.com/office/drawing/2014/main" id="{D43D50F0-E85F-ABA4-97EA-05B6C84B8F6C}"/>
              </a:ext>
            </a:extLst>
          </p:cNvPr>
          <p:cNvPicPr>
            <a:picLocks noChangeAspect="1"/>
          </p:cNvPicPr>
          <p:nvPr/>
        </p:nvPicPr>
        <p:blipFill>
          <a:blip r:embed="rId3"/>
          <a:stretch>
            <a:fillRect/>
          </a:stretch>
        </p:blipFill>
        <p:spPr>
          <a:xfrm>
            <a:off x="6588224" y="399329"/>
            <a:ext cx="2237026" cy="516237"/>
          </a:xfrm>
          <a:prstGeom prst="rect">
            <a:avLst/>
          </a:prstGeom>
        </p:spPr>
      </p:pic>
      <p:sp>
        <p:nvSpPr>
          <p:cNvPr id="7" name="Textfeld 6">
            <a:extLst>
              <a:ext uri="{FF2B5EF4-FFF2-40B4-BE49-F238E27FC236}">
                <a16:creationId xmlns:a16="http://schemas.microsoft.com/office/drawing/2014/main" id="{7742F751-6F5C-E654-68B2-A3319344A28A}"/>
              </a:ext>
            </a:extLst>
          </p:cNvPr>
          <p:cNvSpPr txBox="1"/>
          <p:nvPr/>
        </p:nvSpPr>
        <p:spPr>
          <a:xfrm rot="16200000">
            <a:off x="2103654" y="3086008"/>
            <a:ext cx="318307" cy="153888"/>
          </a:xfrm>
          <a:prstGeom prst="rect">
            <a:avLst/>
          </a:prstGeom>
          <a:noFill/>
        </p:spPr>
        <p:txBody>
          <a:bodyPr wrap="square" lIns="0" tIns="0" rIns="0" bIns="0" rtlCol="0">
            <a:spAutoFit/>
          </a:bodyPr>
          <a:lstStyle/>
          <a:p>
            <a:r>
              <a:rPr lang="en-US" sz="1000" dirty="0"/>
              <a:t>Risk</a:t>
            </a:r>
            <a:endParaRPr lang="en-US" sz="1000" noProof="0" dirty="0"/>
          </a:p>
        </p:txBody>
      </p:sp>
      <p:sp>
        <p:nvSpPr>
          <p:cNvPr id="8" name="Textfeld 7">
            <a:extLst>
              <a:ext uri="{FF2B5EF4-FFF2-40B4-BE49-F238E27FC236}">
                <a16:creationId xmlns:a16="http://schemas.microsoft.com/office/drawing/2014/main" id="{D6BABBB8-37FC-541B-FF7A-6B0863CD20EB}"/>
              </a:ext>
            </a:extLst>
          </p:cNvPr>
          <p:cNvSpPr txBox="1"/>
          <p:nvPr/>
        </p:nvSpPr>
        <p:spPr>
          <a:xfrm rot="16200000">
            <a:off x="4949771" y="3086008"/>
            <a:ext cx="318307" cy="153888"/>
          </a:xfrm>
          <a:prstGeom prst="rect">
            <a:avLst/>
          </a:prstGeom>
          <a:noFill/>
        </p:spPr>
        <p:txBody>
          <a:bodyPr wrap="square" lIns="0" tIns="0" rIns="0" bIns="0" rtlCol="0">
            <a:spAutoFit/>
          </a:bodyPr>
          <a:lstStyle/>
          <a:p>
            <a:r>
              <a:rPr lang="en-US" sz="1000" dirty="0"/>
              <a:t>Risk</a:t>
            </a:r>
            <a:endParaRPr lang="en-US" sz="1000" noProof="0" dirty="0"/>
          </a:p>
        </p:txBody>
      </p:sp>
      <p:sp>
        <p:nvSpPr>
          <p:cNvPr id="10" name="Textfeld 9">
            <a:extLst>
              <a:ext uri="{FF2B5EF4-FFF2-40B4-BE49-F238E27FC236}">
                <a16:creationId xmlns:a16="http://schemas.microsoft.com/office/drawing/2014/main" id="{187D4630-F69E-8BA6-1CC7-138B3A46D064}"/>
              </a:ext>
            </a:extLst>
          </p:cNvPr>
          <p:cNvSpPr txBox="1"/>
          <p:nvPr/>
        </p:nvSpPr>
        <p:spPr>
          <a:xfrm rot="16200000">
            <a:off x="6855786" y="3086008"/>
            <a:ext cx="318307" cy="153888"/>
          </a:xfrm>
          <a:prstGeom prst="rect">
            <a:avLst/>
          </a:prstGeom>
          <a:noFill/>
        </p:spPr>
        <p:txBody>
          <a:bodyPr wrap="square" lIns="0" tIns="0" rIns="0" bIns="0" rtlCol="0">
            <a:spAutoFit/>
          </a:bodyPr>
          <a:lstStyle/>
          <a:p>
            <a:r>
              <a:rPr lang="en-US" sz="1000" dirty="0"/>
              <a:t>Risk</a:t>
            </a:r>
            <a:endParaRPr lang="en-US" sz="1000" noProof="0" dirty="0"/>
          </a:p>
        </p:txBody>
      </p:sp>
      <p:sp>
        <p:nvSpPr>
          <p:cNvPr id="11" name="Ellipse 10">
            <a:extLst>
              <a:ext uri="{FF2B5EF4-FFF2-40B4-BE49-F238E27FC236}">
                <a16:creationId xmlns:a16="http://schemas.microsoft.com/office/drawing/2014/main" id="{44AB130B-3A1E-7431-587B-D156B3D9EE88}"/>
              </a:ext>
            </a:extLst>
          </p:cNvPr>
          <p:cNvSpPr/>
          <p:nvPr/>
        </p:nvSpPr>
        <p:spPr>
          <a:xfrm>
            <a:off x="8116072" y="406934"/>
            <a:ext cx="280120" cy="2954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b="1" dirty="0" err="1"/>
          </a:p>
        </p:txBody>
      </p:sp>
    </p:spTree>
    <p:extLst>
      <p:ext uri="{BB962C8B-B14F-4D97-AF65-F5344CB8AC3E}">
        <p14:creationId xmlns:p14="http://schemas.microsoft.com/office/powerpoint/2010/main" val="152910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18F98F6-A7F9-CF1D-64AA-73D87F2E2D99}"/>
              </a:ext>
            </a:extLst>
          </p:cNvPr>
          <p:cNvSpPr>
            <a:spLocks noGrp="1"/>
          </p:cNvSpPr>
          <p:nvPr>
            <p:ph idx="1"/>
          </p:nvPr>
        </p:nvSpPr>
        <p:spPr>
          <a:xfrm>
            <a:off x="4355976" y="1347886"/>
            <a:ext cx="4248101" cy="3240088"/>
          </a:xfrm>
        </p:spPr>
        <p:txBody>
          <a:bodyPr/>
          <a:lstStyle/>
          <a:p>
            <a:pPr marL="171450" indent="-171450">
              <a:buFont typeface="Symbol" panose="05050102010706020507" pitchFamily="18" charset="2"/>
              <a:buChar char="-"/>
            </a:pPr>
            <a:r>
              <a:rPr lang="en-US" noProof="0" dirty="0"/>
              <a:t>Average Ultimate Claim (UC) differs between different groups of insured persons, for example age groups.</a:t>
            </a:r>
          </a:p>
          <a:p>
            <a:pPr marL="171450" indent="-171450">
              <a:buFont typeface="Symbol" panose="05050102010706020507" pitchFamily="18" charset="2"/>
              <a:buChar char="-"/>
            </a:pPr>
            <a:r>
              <a:rPr lang="en-US" noProof="0" dirty="0"/>
              <a:t>The left-hand graph shows that the UC increases with age.</a:t>
            </a:r>
          </a:p>
          <a:p>
            <a:pPr marL="171450" indent="-171450">
              <a:buFont typeface="Symbol" panose="05050102010706020507" pitchFamily="18" charset="2"/>
              <a:buChar char="-"/>
            </a:pPr>
            <a:r>
              <a:rPr lang="en-US" noProof="0" dirty="0"/>
              <a:t>The right-hand graph shows the effect of risk equalization.</a:t>
            </a:r>
          </a:p>
          <a:p>
            <a:pPr marL="171450" indent="-171450">
              <a:buFont typeface="Symbol" panose="05050102010706020507" pitchFamily="18" charset="2"/>
              <a:buChar char="-"/>
            </a:pPr>
            <a:r>
              <a:rPr lang="en-US" noProof="0" dirty="0"/>
              <a:t> The expenditure (UC + RE) is balanced across age groups. </a:t>
            </a:r>
          </a:p>
          <a:p>
            <a:pPr marL="171450" indent="-171450">
              <a:buFont typeface="Symbol" panose="05050102010706020507" pitchFamily="18" charset="2"/>
              <a:buChar char="-"/>
            </a:pPr>
            <a:r>
              <a:rPr lang="en-US" noProof="0" dirty="0"/>
              <a:t>For example: young people with UC=0 have UC + RE &gt; 0 after risk equalization.</a:t>
            </a:r>
          </a:p>
          <a:p>
            <a:endParaRPr lang="en-US" noProof="0" dirty="0"/>
          </a:p>
        </p:txBody>
      </p:sp>
      <p:sp>
        <p:nvSpPr>
          <p:cNvPr id="3" name="Fußzeilenplatzhalter 2">
            <a:extLst>
              <a:ext uri="{FF2B5EF4-FFF2-40B4-BE49-F238E27FC236}">
                <a16:creationId xmlns:a16="http://schemas.microsoft.com/office/drawing/2014/main" id="{49BA2E12-F4DB-71E8-3F6A-FB76E681F95A}"/>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782DDCAC-B011-44EC-7CFC-E3AEA43B66FF}"/>
              </a:ext>
            </a:extLst>
          </p:cNvPr>
          <p:cNvSpPr>
            <a:spLocks noGrp="1"/>
          </p:cNvSpPr>
          <p:nvPr>
            <p:ph type="sldNum" sz="quarter" idx="12"/>
          </p:nvPr>
        </p:nvSpPr>
        <p:spPr/>
        <p:txBody>
          <a:bodyPr/>
          <a:lstStyle/>
          <a:p>
            <a:fld id="{442AD375-037F-43D0-B059-5172DA06796A}" type="slidenum">
              <a:rPr lang="en-US" noProof="0" smtClean="0"/>
              <a:pPr/>
              <a:t>13</a:t>
            </a:fld>
            <a:endParaRPr lang="en-US" noProof="0" dirty="0"/>
          </a:p>
        </p:txBody>
      </p:sp>
      <p:sp>
        <p:nvSpPr>
          <p:cNvPr id="5" name="Titel 4">
            <a:extLst>
              <a:ext uri="{FF2B5EF4-FFF2-40B4-BE49-F238E27FC236}">
                <a16:creationId xmlns:a16="http://schemas.microsoft.com/office/drawing/2014/main" id="{A65A0628-E982-F049-D8A9-0C18B36743CC}"/>
              </a:ext>
            </a:extLst>
          </p:cNvPr>
          <p:cNvSpPr>
            <a:spLocks noGrp="1"/>
          </p:cNvSpPr>
          <p:nvPr>
            <p:ph type="title"/>
          </p:nvPr>
        </p:nvSpPr>
        <p:spPr/>
        <p:txBody>
          <a:bodyPr/>
          <a:lstStyle/>
          <a:p>
            <a:r>
              <a:rPr lang="en-US" noProof="0" dirty="0"/>
              <a:t>Risk Equalization</a:t>
            </a:r>
            <a:br>
              <a:rPr lang="en-US" noProof="0" dirty="0"/>
            </a:br>
            <a:r>
              <a:rPr lang="en-US" sz="2000" b="0" noProof="0" dirty="0"/>
              <a:t>Impact</a:t>
            </a:r>
            <a:endParaRPr lang="en-US" b="0" noProof="0" dirty="0"/>
          </a:p>
        </p:txBody>
      </p:sp>
      <p:pic>
        <p:nvPicPr>
          <p:cNvPr id="8" name="Grafik 7">
            <a:extLst>
              <a:ext uri="{FF2B5EF4-FFF2-40B4-BE49-F238E27FC236}">
                <a16:creationId xmlns:a16="http://schemas.microsoft.com/office/drawing/2014/main" id="{2F488B58-C648-539A-5C20-44D6E5396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1354261"/>
            <a:ext cx="3854419" cy="3212016"/>
          </a:xfrm>
          <a:prstGeom prst="rect">
            <a:avLst/>
          </a:prstGeom>
        </p:spPr>
      </p:pic>
      <p:pic>
        <p:nvPicPr>
          <p:cNvPr id="6" name="Grafik 5">
            <a:extLst>
              <a:ext uri="{FF2B5EF4-FFF2-40B4-BE49-F238E27FC236}">
                <a16:creationId xmlns:a16="http://schemas.microsoft.com/office/drawing/2014/main" id="{3B5C490C-2178-4CAF-E2DA-ED1D968B9C70}"/>
              </a:ext>
            </a:extLst>
          </p:cNvPr>
          <p:cNvPicPr>
            <a:picLocks noChangeAspect="1"/>
          </p:cNvPicPr>
          <p:nvPr/>
        </p:nvPicPr>
        <p:blipFill>
          <a:blip r:embed="rId3"/>
          <a:stretch>
            <a:fillRect/>
          </a:stretch>
        </p:blipFill>
        <p:spPr>
          <a:xfrm>
            <a:off x="6588224" y="399329"/>
            <a:ext cx="2237026" cy="516237"/>
          </a:xfrm>
          <a:prstGeom prst="rect">
            <a:avLst/>
          </a:prstGeom>
        </p:spPr>
      </p:pic>
      <p:sp>
        <p:nvSpPr>
          <p:cNvPr id="9" name="Ellipse 8">
            <a:extLst>
              <a:ext uri="{FF2B5EF4-FFF2-40B4-BE49-F238E27FC236}">
                <a16:creationId xmlns:a16="http://schemas.microsoft.com/office/drawing/2014/main" id="{6CF86476-98EA-F234-9847-C22B69F2E9B4}"/>
              </a:ext>
            </a:extLst>
          </p:cNvPr>
          <p:cNvSpPr/>
          <p:nvPr/>
        </p:nvSpPr>
        <p:spPr>
          <a:xfrm>
            <a:off x="8116072" y="406934"/>
            <a:ext cx="280120" cy="2954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b="1" dirty="0" err="1"/>
          </a:p>
        </p:txBody>
      </p:sp>
    </p:spTree>
    <p:extLst>
      <p:ext uri="{BB962C8B-B14F-4D97-AF65-F5344CB8AC3E}">
        <p14:creationId xmlns:p14="http://schemas.microsoft.com/office/powerpoint/2010/main" val="107108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33588-2516-DA0A-4169-095D1107F03B}"/>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377F4074-2742-1641-09FD-7232D754808D}"/>
              </a:ext>
            </a:extLst>
          </p:cNvPr>
          <p:cNvPicPr>
            <a:picLocks noChangeAspect="1"/>
          </p:cNvPicPr>
          <p:nvPr/>
        </p:nvPicPr>
        <p:blipFill>
          <a:blip r:embed="rId2"/>
          <a:stretch>
            <a:fillRect/>
          </a:stretch>
        </p:blipFill>
        <p:spPr>
          <a:xfrm>
            <a:off x="480523" y="1770950"/>
            <a:ext cx="3192379" cy="2953137"/>
          </a:xfrm>
          <a:prstGeom prst="rect">
            <a:avLst/>
          </a:prstGeom>
        </p:spPr>
      </p:pic>
      <p:sp>
        <p:nvSpPr>
          <p:cNvPr id="3" name="Fußzeilenplatzhalter 2">
            <a:extLst>
              <a:ext uri="{FF2B5EF4-FFF2-40B4-BE49-F238E27FC236}">
                <a16:creationId xmlns:a16="http://schemas.microsoft.com/office/drawing/2014/main" id="{392A8F59-8FD3-6878-3B0C-20BD92A78077}"/>
              </a:ext>
            </a:extLst>
          </p:cNvPr>
          <p:cNvSpPr>
            <a:spLocks noGrp="1"/>
          </p:cNvSpPr>
          <p:nvPr>
            <p:ph type="ftr" sz="quarter" idx="11"/>
          </p:nvPr>
        </p:nvSpPr>
        <p:spPr>
          <a:xfrm>
            <a:off x="467916" y="4819714"/>
            <a:ext cx="4104083" cy="108012"/>
          </a:xfrm>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A9220C86-96CB-9237-C0CA-B4F7DFD15592}"/>
              </a:ext>
            </a:extLst>
          </p:cNvPr>
          <p:cNvSpPr>
            <a:spLocks noGrp="1"/>
          </p:cNvSpPr>
          <p:nvPr>
            <p:ph type="sldNum" sz="quarter" idx="12"/>
          </p:nvPr>
        </p:nvSpPr>
        <p:spPr/>
        <p:txBody>
          <a:bodyPr/>
          <a:lstStyle/>
          <a:p>
            <a:fld id="{442AD375-037F-43D0-B059-5172DA06796A}" type="slidenum">
              <a:rPr lang="en-US" noProof="0" smtClean="0"/>
              <a:pPr/>
              <a:t>14</a:t>
            </a:fld>
            <a:endParaRPr lang="en-US" noProof="0" dirty="0"/>
          </a:p>
        </p:txBody>
      </p:sp>
      <p:sp>
        <p:nvSpPr>
          <p:cNvPr id="6" name="Titel 4">
            <a:extLst>
              <a:ext uri="{FF2B5EF4-FFF2-40B4-BE49-F238E27FC236}">
                <a16:creationId xmlns:a16="http://schemas.microsoft.com/office/drawing/2014/main" id="{A7FD7AA1-FA62-C1CF-75D3-B2ECA89F2F69}"/>
              </a:ext>
            </a:extLst>
          </p:cNvPr>
          <p:cNvSpPr txBox="1">
            <a:spLocks/>
          </p:cNvSpPr>
          <p:nvPr/>
        </p:nvSpPr>
        <p:spPr>
          <a:xfrm>
            <a:off x="442186" y="328648"/>
            <a:ext cx="8208542" cy="623887"/>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2200" b="1" kern="1200">
                <a:solidFill>
                  <a:schemeClr val="accent1"/>
                </a:solidFill>
                <a:latin typeface="+mj-lt"/>
                <a:ea typeface="+mj-ea"/>
                <a:cs typeface="+mj-cs"/>
              </a:defRPr>
            </a:lvl1pPr>
          </a:lstStyle>
          <a:p>
            <a:r>
              <a:rPr lang="en-US" noProof="0" dirty="0"/>
              <a:t>Risk Equalization</a:t>
            </a:r>
            <a:br>
              <a:rPr lang="en-US" noProof="0" dirty="0"/>
            </a:br>
            <a:r>
              <a:rPr lang="en-US" sz="2000" b="0" noProof="0" dirty="0"/>
              <a:t>Issues still to be resolved</a:t>
            </a:r>
            <a:endParaRPr lang="en-US" b="0" noProof="0" dirty="0"/>
          </a:p>
        </p:txBody>
      </p:sp>
      <p:sp>
        <p:nvSpPr>
          <p:cNvPr id="10" name="Textfeld 9">
            <a:extLst>
              <a:ext uri="{FF2B5EF4-FFF2-40B4-BE49-F238E27FC236}">
                <a16:creationId xmlns:a16="http://schemas.microsoft.com/office/drawing/2014/main" id="{E0C84366-24AF-82BB-8D1C-C13CCA6C9C9E}"/>
              </a:ext>
            </a:extLst>
          </p:cNvPr>
          <p:cNvSpPr txBox="1"/>
          <p:nvPr/>
        </p:nvSpPr>
        <p:spPr>
          <a:xfrm>
            <a:off x="331493" y="1133745"/>
            <a:ext cx="8537349" cy="3716402"/>
          </a:xfrm>
          <a:prstGeom prst="rect">
            <a:avLst/>
          </a:prstGeom>
          <a:noFill/>
        </p:spPr>
        <p:txBody>
          <a:bodyPr wrap="square">
            <a:spAutoFit/>
          </a:bodyPr>
          <a:lstStyle/>
          <a:p>
            <a:pPr marL="171450" indent="-171450">
              <a:spcAft>
                <a:spcPts val="600"/>
              </a:spcAft>
              <a:buFont typeface="Symbol" panose="05050102010706020507" pitchFamily="18" charset="2"/>
              <a:buChar char="-"/>
            </a:pPr>
            <a:r>
              <a:rPr lang="en-US" sz="1200" noProof="0" dirty="0"/>
              <a:t>Due to the introduction of EFAS, a refinement of the risk indicator for inpatient hospital stays is necessary.</a:t>
            </a:r>
          </a:p>
          <a:p>
            <a:pPr marL="171450" indent="-171450">
              <a:spcAft>
                <a:spcPts val="600"/>
              </a:spcAft>
              <a:buFont typeface="Symbol" panose="05050102010706020507" pitchFamily="18" charset="2"/>
              <a:buChar char="-"/>
            </a:pPr>
            <a:r>
              <a:rPr lang="en-US" sz="1200" noProof="0" dirty="0"/>
              <a:t>Swiss risk equalization undercompensates high-cost cases and overcompensates low-cost cases.</a:t>
            </a:r>
          </a:p>
          <a:p>
            <a:pPr>
              <a:spcAft>
                <a:spcPts val="600"/>
              </a:spcAft>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a:spcAft>
                <a:spcPts val="600"/>
              </a:spcAft>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p:txBody>
      </p:sp>
      <p:grpSp>
        <p:nvGrpSpPr>
          <p:cNvPr id="9" name="Gruppieren 8">
            <a:extLst>
              <a:ext uri="{FF2B5EF4-FFF2-40B4-BE49-F238E27FC236}">
                <a16:creationId xmlns:a16="http://schemas.microsoft.com/office/drawing/2014/main" id="{B87A87CE-6D91-4411-D533-AFE3E65E35B6}"/>
              </a:ext>
            </a:extLst>
          </p:cNvPr>
          <p:cNvGrpSpPr/>
          <p:nvPr/>
        </p:nvGrpSpPr>
        <p:grpSpPr>
          <a:xfrm>
            <a:off x="3275416" y="2453149"/>
            <a:ext cx="5039847" cy="1556606"/>
            <a:chOff x="3305080" y="2066499"/>
            <a:chExt cx="5039847" cy="1556606"/>
          </a:xfrm>
        </p:grpSpPr>
        <p:sp>
          <p:nvSpPr>
            <p:cNvPr id="17" name="Content Placeholder 3">
              <a:extLst>
                <a:ext uri="{FF2B5EF4-FFF2-40B4-BE49-F238E27FC236}">
                  <a16:creationId xmlns:a16="http://schemas.microsoft.com/office/drawing/2014/main" id="{27B66A5F-EEDF-C5B8-DFBE-AF793C65AA14}"/>
                </a:ext>
              </a:extLst>
            </p:cNvPr>
            <p:cNvSpPr txBox="1">
              <a:spLocks/>
            </p:cNvSpPr>
            <p:nvPr/>
          </p:nvSpPr>
          <p:spPr>
            <a:xfrm>
              <a:off x="4384927" y="2303701"/>
              <a:ext cx="3960000" cy="360000"/>
            </a:xfrm>
            <a:prstGeom prst="roundRect">
              <a:avLst/>
            </a:prstGeom>
            <a:solidFill>
              <a:schemeClr val="accent2">
                <a:lumMod val="20000"/>
                <a:lumOff val="80000"/>
              </a:schemeClr>
            </a:solidFill>
            <a:ln>
              <a:noFill/>
            </a:ln>
          </p:spPr>
          <p:txBody>
            <a:bodyPr lIns="91440" tIns="45720" rIns="91440" bIns="45720" anchor="ct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kern="1200">
                  <a:solidFill>
                    <a:schemeClr val="tx1"/>
                  </a:solidFill>
                  <a:latin typeface="+mn-lt"/>
                  <a:ea typeface="+mn-ea"/>
                  <a:cs typeface="+mn-cs"/>
                </a:defRPr>
              </a:lvl1pPr>
              <a:lvl2pPr marL="202406"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2pPr>
              <a:lvl3pPr marL="404813"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3pPr>
              <a:lvl4pPr marL="607219" indent="-200025" algn="l" defTabSz="607219"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4pPr>
              <a:lvl5pPr marL="809625" indent="-205979"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Aft>
                  <a:spcPts val="1200"/>
                </a:spcAft>
                <a:buNone/>
              </a:pPr>
              <a:r>
                <a:rPr lang="en-US" sz="1100" dirty="0">
                  <a:latin typeface="Arial"/>
                  <a:cs typeface="Arial"/>
                </a:rPr>
                <a:t>u</a:t>
              </a:r>
              <a:r>
                <a:rPr lang="en-US" sz="1100" noProof="0" dirty="0" err="1">
                  <a:latin typeface="Arial"/>
                  <a:cs typeface="Arial"/>
                </a:rPr>
                <a:t>ndercompensation</a:t>
              </a:r>
              <a:r>
                <a:rPr lang="en-US" sz="1100" noProof="0" dirty="0">
                  <a:latin typeface="Arial"/>
                  <a:cs typeface="Arial"/>
                </a:rPr>
                <a:t> for high-cost cases (HCC) </a:t>
              </a:r>
            </a:p>
          </p:txBody>
        </p:sp>
        <p:sp>
          <p:nvSpPr>
            <p:cNvPr id="18" name="Content Placeholder 3">
              <a:extLst>
                <a:ext uri="{FF2B5EF4-FFF2-40B4-BE49-F238E27FC236}">
                  <a16:creationId xmlns:a16="http://schemas.microsoft.com/office/drawing/2014/main" id="{49225CB1-B465-81EB-05F9-9E70B1EA0007}"/>
                </a:ext>
              </a:extLst>
            </p:cNvPr>
            <p:cNvSpPr txBox="1">
              <a:spLocks/>
            </p:cNvSpPr>
            <p:nvPr/>
          </p:nvSpPr>
          <p:spPr>
            <a:xfrm>
              <a:off x="4377671" y="2771903"/>
              <a:ext cx="3960440" cy="360000"/>
            </a:xfrm>
            <a:prstGeom prst="roundRect">
              <a:avLst/>
            </a:prstGeom>
            <a:solidFill>
              <a:schemeClr val="accent2">
                <a:lumMod val="20000"/>
                <a:lumOff val="80000"/>
              </a:schemeClr>
            </a:solidFill>
          </p:spPr>
          <p:txBody>
            <a:bodyPr lIns="91440" tIns="45720" rIns="91440" bIns="45720" anchor="ct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kern="1200">
                  <a:solidFill>
                    <a:schemeClr val="tx1"/>
                  </a:solidFill>
                  <a:latin typeface="+mn-lt"/>
                  <a:ea typeface="+mn-ea"/>
                  <a:cs typeface="+mn-cs"/>
                </a:defRPr>
              </a:lvl1pPr>
              <a:lvl2pPr marL="202406"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2pPr>
              <a:lvl3pPr marL="404813"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3pPr>
              <a:lvl4pPr marL="607219" indent="-200025" algn="l" defTabSz="607219"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4pPr>
              <a:lvl5pPr marL="809625" indent="-205979"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Aft>
                  <a:spcPts val="1200"/>
                </a:spcAft>
                <a:buNone/>
              </a:pPr>
              <a:r>
                <a:rPr lang="en-US" sz="1100" noProof="0" dirty="0">
                  <a:latin typeface="Arial"/>
                  <a:cs typeface="Arial"/>
                </a:rPr>
                <a:t>nearly normal compensation for medium-cost cases (MCC) </a:t>
              </a:r>
            </a:p>
          </p:txBody>
        </p:sp>
        <p:sp>
          <p:nvSpPr>
            <p:cNvPr id="22" name="Content Placeholder 3">
              <a:extLst>
                <a:ext uri="{FF2B5EF4-FFF2-40B4-BE49-F238E27FC236}">
                  <a16:creationId xmlns:a16="http://schemas.microsoft.com/office/drawing/2014/main" id="{6FDADFEE-6E36-132A-5B98-3DFF523CEEF3}"/>
                </a:ext>
              </a:extLst>
            </p:cNvPr>
            <p:cNvSpPr txBox="1">
              <a:spLocks/>
            </p:cNvSpPr>
            <p:nvPr/>
          </p:nvSpPr>
          <p:spPr>
            <a:xfrm>
              <a:off x="4378111" y="3243220"/>
              <a:ext cx="3960000" cy="360000"/>
            </a:xfrm>
            <a:prstGeom prst="roundRect">
              <a:avLst/>
            </a:prstGeom>
            <a:solidFill>
              <a:schemeClr val="accent2">
                <a:lumMod val="20000"/>
                <a:lumOff val="80000"/>
              </a:schemeClr>
            </a:solidFill>
            <a:ln>
              <a:noFill/>
            </a:ln>
          </p:spPr>
          <p:txBody>
            <a:bodyPr lIns="91440" tIns="45720" rIns="91440" bIns="45720" anchor="ct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kern="1200">
                  <a:solidFill>
                    <a:schemeClr val="tx1"/>
                  </a:solidFill>
                  <a:latin typeface="+mn-lt"/>
                  <a:ea typeface="+mn-ea"/>
                  <a:cs typeface="+mn-cs"/>
                </a:defRPr>
              </a:lvl1pPr>
              <a:lvl2pPr marL="202406"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2pPr>
              <a:lvl3pPr marL="404813"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3pPr>
              <a:lvl4pPr marL="607219" indent="-200025" algn="l" defTabSz="607219"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4pPr>
              <a:lvl5pPr marL="809625" indent="-205979"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Aft>
                  <a:spcPts val="1200"/>
                </a:spcAft>
                <a:buNone/>
              </a:pPr>
              <a:r>
                <a:rPr lang="en-US" sz="1100" noProof="0" dirty="0">
                  <a:latin typeface="Arial"/>
                  <a:cs typeface="Arial"/>
                </a:rPr>
                <a:t>overcompensation for low-cost cases (LCC) </a:t>
              </a:r>
            </a:p>
          </p:txBody>
        </p:sp>
        <p:cxnSp>
          <p:nvCxnSpPr>
            <p:cNvPr id="23" name="Straight Arrow Connector 9">
              <a:extLst>
                <a:ext uri="{FF2B5EF4-FFF2-40B4-BE49-F238E27FC236}">
                  <a16:creationId xmlns:a16="http://schemas.microsoft.com/office/drawing/2014/main" id="{4E847B51-B76E-B267-B29A-4833CB91146D}"/>
                </a:ext>
              </a:extLst>
            </p:cNvPr>
            <p:cNvCxnSpPr>
              <a:cxnSpLocks/>
              <a:stCxn id="22" idx="1"/>
            </p:cNvCxnSpPr>
            <p:nvPr/>
          </p:nvCxnSpPr>
          <p:spPr>
            <a:xfrm flipH="1">
              <a:off x="3305080" y="3423220"/>
              <a:ext cx="1073031" cy="19988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10">
              <a:extLst>
                <a:ext uri="{FF2B5EF4-FFF2-40B4-BE49-F238E27FC236}">
                  <a16:creationId xmlns:a16="http://schemas.microsoft.com/office/drawing/2014/main" id="{4D0EF26E-02AD-EB48-B8B0-2E48B1BB18AD}"/>
                </a:ext>
              </a:extLst>
            </p:cNvPr>
            <p:cNvCxnSpPr>
              <a:cxnSpLocks/>
              <a:stCxn id="18" idx="1"/>
            </p:cNvCxnSpPr>
            <p:nvPr/>
          </p:nvCxnSpPr>
          <p:spPr>
            <a:xfrm flipH="1">
              <a:off x="3305520" y="2951903"/>
              <a:ext cx="1072151"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10">
              <a:extLst>
                <a:ext uri="{FF2B5EF4-FFF2-40B4-BE49-F238E27FC236}">
                  <a16:creationId xmlns:a16="http://schemas.microsoft.com/office/drawing/2014/main" id="{556AA8AB-A099-BB8C-08F1-9994C363989F}"/>
                </a:ext>
              </a:extLst>
            </p:cNvPr>
            <p:cNvCxnSpPr>
              <a:cxnSpLocks/>
              <a:stCxn id="18" idx="1"/>
            </p:cNvCxnSpPr>
            <p:nvPr/>
          </p:nvCxnSpPr>
          <p:spPr>
            <a:xfrm flipH="1">
              <a:off x="3305520" y="2951903"/>
              <a:ext cx="1072151" cy="471317"/>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5">
              <a:extLst>
                <a:ext uri="{FF2B5EF4-FFF2-40B4-BE49-F238E27FC236}">
                  <a16:creationId xmlns:a16="http://schemas.microsoft.com/office/drawing/2014/main" id="{69ACE626-8DCD-E005-30EE-D6FADD599C02}"/>
                </a:ext>
              </a:extLst>
            </p:cNvPr>
            <p:cNvCxnSpPr>
              <a:cxnSpLocks/>
              <a:stCxn id="17" idx="1"/>
            </p:cNvCxnSpPr>
            <p:nvPr/>
          </p:nvCxnSpPr>
          <p:spPr>
            <a:xfrm flipH="1" flipV="1">
              <a:off x="3305080" y="2066499"/>
              <a:ext cx="1079847" cy="417202"/>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Grafik 1">
            <a:extLst>
              <a:ext uri="{FF2B5EF4-FFF2-40B4-BE49-F238E27FC236}">
                <a16:creationId xmlns:a16="http://schemas.microsoft.com/office/drawing/2014/main" id="{4330B06C-BD2D-18F7-427E-515AF37F98CB}"/>
              </a:ext>
            </a:extLst>
          </p:cNvPr>
          <p:cNvPicPr>
            <a:picLocks noChangeAspect="1"/>
          </p:cNvPicPr>
          <p:nvPr/>
        </p:nvPicPr>
        <p:blipFill>
          <a:blip r:embed="rId3"/>
          <a:stretch>
            <a:fillRect/>
          </a:stretch>
        </p:blipFill>
        <p:spPr>
          <a:xfrm>
            <a:off x="6588224" y="399329"/>
            <a:ext cx="2237026" cy="516237"/>
          </a:xfrm>
          <a:prstGeom prst="rect">
            <a:avLst/>
          </a:prstGeom>
        </p:spPr>
      </p:pic>
      <p:sp>
        <p:nvSpPr>
          <p:cNvPr id="5" name="Ellipse 4">
            <a:extLst>
              <a:ext uri="{FF2B5EF4-FFF2-40B4-BE49-F238E27FC236}">
                <a16:creationId xmlns:a16="http://schemas.microsoft.com/office/drawing/2014/main" id="{56AC492D-C9AA-782E-880C-BDE87BF58AAD}"/>
              </a:ext>
            </a:extLst>
          </p:cNvPr>
          <p:cNvSpPr/>
          <p:nvPr/>
        </p:nvSpPr>
        <p:spPr>
          <a:xfrm>
            <a:off x="8116072" y="406934"/>
            <a:ext cx="280120" cy="2954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b="1" dirty="0" err="1"/>
          </a:p>
        </p:txBody>
      </p:sp>
    </p:spTree>
    <p:extLst>
      <p:ext uri="{BB962C8B-B14F-4D97-AF65-F5344CB8AC3E}">
        <p14:creationId xmlns:p14="http://schemas.microsoft.com/office/powerpoint/2010/main" val="167913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B8E39-F481-59D4-4D31-2064F72047C5}"/>
            </a:ext>
          </a:extLst>
        </p:cNvPr>
        <p:cNvGrpSpPr/>
        <p:nvPr/>
      </p:nvGrpSpPr>
      <p:grpSpPr>
        <a:xfrm>
          <a:off x="0" y="0"/>
          <a:ext cx="0" cy="0"/>
          <a:chOff x="0" y="0"/>
          <a:chExt cx="0" cy="0"/>
        </a:xfrm>
      </p:grpSpPr>
      <p:sp>
        <p:nvSpPr>
          <p:cNvPr id="30" name="Rechteck 29">
            <a:extLst>
              <a:ext uri="{FF2B5EF4-FFF2-40B4-BE49-F238E27FC236}">
                <a16:creationId xmlns:a16="http://schemas.microsoft.com/office/drawing/2014/main" id="{92664C09-7DF9-1FE3-5F1B-0609CFF0D02B}"/>
              </a:ext>
            </a:extLst>
          </p:cNvPr>
          <p:cNvSpPr/>
          <p:nvPr/>
        </p:nvSpPr>
        <p:spPr>
          <a:xfrm>
            <a:off x="3665027" y="21568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3" name="Fußzeilenplatzhalter 2">
            <a:extLst>
              <a:ext uri="{FF2B5EF4-FFF2-40B4-BE49-F238E27FC236}">
                <a16:creationId xmlns:a16="http://schemas.microsoft.com/office/drawing/2014/main" id="{61634989-78E4-63B9-69A1-EA8976968B38}"/>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861AA025-F6C8-6D57-DF67-1177129D6D76}"/>
              </a:ext>
            </a:extLst>
          </p:cNvPr>
          <p:cNvSpPr>
            <a:spLocks noGrp="1"/>
          </p:cNvSpPr>
          <p:nvPr>
            <p:ph type="sldNum" sz="quarter" idx="12"/>
          </p:nvPr>
        </p:nvSpPr>
        <p:spPr/>
        <p:txBody>
          <a:bodyPr/>
          <a:lstStyle/>
          <a:p>
            <a:fld id="{442AD375-037F-43D0-B059-5172DA06796A}" type="slidenum">
              <a:rPr lang="en-US" noProof="0" smtClean="0"/>
              <a:pPr/>
              <a:t>15</a:t>
            </a:fld>
            <a:endParaRPr lang="en-US" noProof="0" dirty="0"/>
          </a:p>
        </p:txBody>
      </p:sp>
      <p:sp>
        <p:nvSpPr>
          <p:cNvPr id="6" name="Titel 4">
            <a:extLst>
              <a:ext uri="{FF2B5EF4-FFF2-40B4-BE49-F238E27FC236}">
                <a16:creationId xmlns:a16="http://schemas.microsoft.com/office/drawing/2014/main" id="{72489179-70F8-1E74-BD0A-E5EF348BB44E}"/>
              </a:ext>
            </a:extLst>
          </p:cNvPr>
          <p:cNvSpPr txBox="1">
            <a:spLocks/>
          </p:cNvSpPr>
          <p:nvPr/>
        </p:nvSpPr>
        <p:spPr>
          <a:xfrm>
            <a:off x="442186" y="328648"/>
            <a:ext cx="8208542" cy="623887"/>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2200" b="1" kern="1200">
                <a:solidFill>
                  <a:schemeClr val="accent1"/>
                </a:solidFill>
                <a:latin typeface="+mj-lt"/>
                <a:ea typeface="+mj-ea"/>
                <a:cs typeface="+mj-cs"/>
              </a:defRPr>
            </a:lvl1pPr>
          </a:lstStyle>
          <a:p>
            <a:r>
              <a:rPr lang="en-US" noProof="0" dirty="0"/>
              <a:t>Risk Equalization</a:t>
            </a:r>
            <a:br>
              <a:rPr lang="en-US" noProof="0" dirty="0"/>
            </a:br>
            <a:r>
              <a:rPr lang="en-US" sz="2000" b="0" noProof="0" dirty="0"/>
              <a:t>Issues still to be resolved </a:t>
            </a:r>
            <a:endParaRPr lang="en-US" b="0" noProof="0" dirty="0"/>
          </a:p>
        </p:txBody>
      </p:sp>
      <p:sp>
        <p:nvSpPr>
          <p:cNvPr id="10" name="Textfeld 9">
            <a:extLst>
              <a:ext uri="{FF2B5EF4-FFF2-40B4-BE49-F238E27FC236}">
                <a16:creationId xmlns:a16="http://schemas.microsoft.com/office/drawing/2014/main" id="{9CCDBE65-3665-AD6F-A0F1-9C553A168EB6}"/>
              </a:ext>
            </a:extLst>
          </p:cNvPr>
          <p:cNvSpPr txBox="1"/>
          <p:nvPr/>
        </p:nvSpPr>
        <p:spPr>
          <a:xfrm>
            <a:off x="438949" y="1110639"/>
            <a:ext cx="8359389" cy="3431709"/>
          </a:xfrm>
          <a:prstGeom prst="rect">
            <a:avLst/>
          </a:prstGeom>
          <a:noFill/>
        </p:spPr>
        <p:txBody>
          <a:bodyPr wrap="square">
            <a:spAutoFit/>
          </a:bodyPr>
          <a:lstStyle/>
          <a:p>
            <a:pPr>
              <a:spcAft>
                <a:spcPts val="600"/>
              </a:spcAft>
            </a:pPr>
            <a:r>
              <a:rPr lang="en-US" noProof="0" dirty="0"/>
              <a:t>The relationship between under-/overcompensation and status in the RE system (receiver/payer) by insurer</a:t>
            </a:r>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a:spcAft>
                <a:spcPts val="600"/>
              </a:spcAft>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marL="171450" indent="-171450">
              <a:spcAft>
                <a:spcPts val="600"/>
              </a:spcAft>
              <a:buFont typeface="Symbol" panose="05050102010706020507" pitchFamily="18" charset="2"/>
              <a:buChar char="-"/>
            </a:pPr>
            <a:endParaRPr lang="en-US" noProof="0" dirty="0"/>
          </a:p>
          <a:p>
            <a:pPr>
              <a:spcAft>
                <a:spcPts val="600"/>
              </a:spcAft>
            </a:pPr>
            <a:endParaRPr lang="en-US" noProof="0" dirty="0"/>
          </a:p>
          <a:p>
            <a:pPr marL="171450" indent="-171450">
              <a:spcAft>
                <a:spcPts val="600"/>
              </a:spcAft>
              <a:buFont typeface="Symbol" panose="05050102010706020507" pitchFamily="18" charset="2"/>
              <a:buChar char="-"/>
            </a:pPr>
            <a:endParaRPr lang="en-US" noProof="0" dirty="0"/>
          </a:p>
          <a:p>
            <a:pPr>
              <a:spcAft>
                <a:spcPts val="600"/>
              </a:spcAft>
            </a:pPr>
            <a:r>
              <a:rPr lang="en-US" noProof="0" dirty="0"/>
              <a:t> </a:t>
            </a:r>
          </a:p>
        </p:txBody>
      </p:sp>
      <p:grpSp>
        <p:nvGrpSpPr>
          <p:cNvPr id="21" name="Gruppieren 20">
            <a:extLst>
              <a:ext uri="{FF2B5EF4-FFF2-40B4-BE49-F238E27FC236}">
                <a16:creationId xmlns:a16="http://schemas.microsoft.com/office/drawing/2014/main" id="{C8808DAD-5771-171F-0871-77BEE95BE586}"/>
              </a:ext>
            </a:extLst>
          </p:cNvPr>
          <p:cNvGrpSpPr/>
          <p:nvPr/>
        </p:nvGrpSpPr>
        <p:grpSpPr>
          <a:xfrm>
            <a:off x="611560" y="1635646"/>
            <a:ext cx="7747921" cy="2197199"/>
            <a:chOff x="683568" y="1563638"/>
            <a:chExt cx="7747921" cy="2197199"/>
          </a:xfrm>
        </p:grpSpPr>
        <p:pic>
          <p:nvPicPr>
            <p:cNvPr id="8" name="Grafik 7">
              <a:extLst>
                <a:ext uri="{FF2B5EF4-FFF2-40B4-BE49-F238E27FC236}">
                  <a16:creationId xmlns:a16="http://schemas.microsoft.com/office/drawing/2014/main" id="{A914109D-1904-3A06-AAF1-59A9A2366AB1}"/>
                </a:ext>
              </a:extLst>
            </p:cNvPr>
            <p:cNvPicPr>
              <a:picLocks noChangeAspect="1"/>
            </p:cNvPicPr>
            <p:nvPr/>
          </p:nvPicPr>
          <p:blipFill>
            <a:blip r:embed="rId2"/>
            <a:stretch>
              <a:fillRect/>
            </a:stretch>
          </p:blipFill>
          <p:spPr>
            <a:xfrm>
              <a:off x="683568" y="1563638"/>
              <a:ext cx="3312368" cy="2161591"/>
            </a:xfrm>
            <a:prstGeom prst="rect">
              <a:avLst/>
            </a:prstGeom>
          </p:spPr>
        </p:pic>
        <p:pic>
          <p:nvPicPr>
            <p:cNvPr id="9" name="Grafik 8">
              <a:extLst>
                <a:ext uri="{FF2B5EF4-FFF2-40B4-BE49-F238E27FC236}">
                  <a16:creationId xmlns:a16="http://schemas.microsoft.com/office/drawing/2014/main" id="{DDFC613A-8AC7-1E9D-04EA-E850A46842B9}"/>
                </a:ext>
              </a:extLst>
            </p:cNvPr>
            <p:cNvPicPr>
              <a:picLocks noChangeAspect="1"/>
            </p:cNvPicPr>
            <p:nvPr/>
          </p:nvPicPr>
          <p:blipFill>
            <a:blip r:embed="rId3"/>
            <a:stretch>
              <a:fillRect/>
            </a:stretch>
          </p:blipFill>
          <p:spPr>
            <a:xfrm>
              <a:off x="1259235" y="3579862"/>
              <a:ext cx="2305050" cy="180975"/>
            </a:xfrm>
            <a:prstGeom prst="rect">
              <a:avLst/>
            </a:prstGeom>
          </p:spPr>
        </p:pic>
        <p:pic>
          <p:nvPicPr>
            <p:cNvPr id="11" name="Grafik 10">
              <a:extLst>
                <a:ext uri="{FF2B5EF4-FFF2-40B4-BE49-F238E27FC236}">
                  <a16:creationId xmlns:a16="http://schemas.microsoft.com/office/drawing/2014/main" id="{E3C10AF2-2A76-CDAB-73B2-792114EA1E9B}"/>
                </a:ext>
              </a:extLst>
            </p:cNvPr>
            <p:cNvPicPr>
              <a:picLocks noChangeAspect="1"/>
            </p:cNvPicPr>
            <p:nvPr/>
          </p:nvPicPr>
          <p:blipFill>
            <a:blip r:embed="rId4"/>
            <a:stretch>
              <a:fillRect/>
            </a:stretch>
          </p:blipFill>
          <p:spPr>
            <a:xfrm rot="16200000">
              <a:off x="99095" y="2435746"/>
              <a:ext cx="1781175" cy="180975"/>
            </a:xfrm>
            <a:prstGeom prst="rect">
              <a:avLst/>
            </a:prstGeom>
          </p:spPr>
        </p:pic>
        <p:cxnSp>
          <p:nvCxnSpPr>
            <p:cNvPr id="13" name="Gerader Verbinder 12">
              <a:extLst>
                <a:ext uri="{FF2B5EF4-FFF2-40B4-BE49-F238E27FC236}">
                  <a16:creationId xmlns:a16="http://schemas.microsoft.com/office/drawing/2014/main" id="{8CBCFB44-05B5-B45C-F2EB-1E500388661D}"/>
                </a:ext>
              </a:extLst>
            </p:cNvPr>
            <p:cNvCxnSpPr>
              <a:cxnSpLocks/>
            </p:cNvCxnSpPr>
            <p:nvPr/>
          </p:nvCxnSpPr>
          <p:spPr>
            <a:xfrm>
              <a:off x="1259235" y="2787724"/>
              <a:ext cx="2232645"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Gerader Verbinder 13">
              <a:extLst>
                <a:ext uri="{FF2B5EF4-FFF2-40B4-BE49-F238E27FC236}">
                  <a16:creationId xmlns:a16="http://schemas.microsoft.com/office/drawing/2014/main" id="{D80416F3-8B34-64F0-42A7-73894EA384BA}"/>
                </a:ext>
              </a:extLst>
            </p:cNvPr>
            <p:cNvCxnSpPr>
              <a:cxnSpLocks/>
            </p:cNvCxnSpPr>
            <p:nvPr/>
          </p:nvCxnSpPr>
          <p:spPr>
            <a:xfrm>
              <a:off x="2915816" y="1635646"/>
              <a:ext cx="0" cy="190855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Textfeld 33">
              <a:extLst>
                <a:ext uri="{FF2B5EF4-FFF2-40B4-BE49-F238E27FC236}">
                  <a16:creationId xmlns:a16="http://schemas.microsoft.com/office/drawing/2014/main" id="{7632621C-9941-8ABA-14A4-7C02EED5AEBD}"/>
                </a:ext>
              </a:extLst>
            </p:cNvPr>
            <p:cNvSpPr txBox="1"/>
            <p:nvPr/>
          </p:nvSpPr>
          <p:spPr>
            <a:xfrm>
              <a:off x="2949170" y="2803486"/>
              <a:ext cx="560646" cy="675518"/>
            </a:xfrm>
            <a:prstGeom prst="rect">
              <a:avLst/>
            </a:prstGeom>
            <a:noFill/>
            <a:ln w="19050">
              <a:solidFill>
                <a:schemeClr val="accent5"/>
              </a:solidFill>
            </a:ln>
          </p:spPr>
          <p:txBody>
            <a:bodyPr wrap="square" lIns="0" tIns="0" rIns="0" bIns="0" rtlCol="0">
              <a:spAutoFit/>
            </a:bodyPr>
            <a:lstStyle/>
            <a:p>
              <a:endParaRPr lang="en-US" sz="1100" noProof="0" dirty="0"/>
            </a:p>
          </p:txBody>
        </p:sp>
        <p:sp>
          <p:nvSpPr>
            <p:cNvPr id="36" name="Textfeld 35">
              <a:extLst>
                <a:ext uri="{FF2B5EF4-FFF2-40B4-BE49-F238E27FC236}">
                  <a16:creationId xmlns:a16="http://schemas.microsoft.com/office/drawing/2014/main" id="{4A8F0EBF-AF88-5F4D-CFAF-2DDB4DC75B4A}"/>
                </a:ext>
              </a:extLst>
            </p:cNvPr>
            <p:cNvSpPr txBox="1"/>
            <p:nvPr/>
          </p:nvSpPr>
          <p:spPr>
            <a:xfrm>
              <a:off x="1259233" y="1663012"/>
              <a:ext cx="1620000" cy="1104810"/>
            </a:xfrm>
            <a:prstGeom prst="rect">
              <a:avLst/>
            </a:prstGeom>
            <a:noFill/>
            <a:ln w="19050">
              <a:solidFill>
                <a:schemeClr val="accent6"/>
              </a:solidFill>
            </a:ln>
          </p:spPr>
          <p:txBody>
            <a:bodyPr wrap="square" lIns="0" tIns="0" rIns="0" bIns="0" rtlCol="0">
              <a:spAutoFit/>
            </a:bodyPr>
            <a:lstStyle/>
            <a:p>
              <a:endParaRPr lang="en-US" sz="1100" noProof="0" dirty="0">
                <a:solidFill>
                  <a:srgbClr val="FF0000"/>
                </a:solidFill>
              </a:endParaRPr>
            </a:p>
          </p:txBody>
        </p:sp>
        <p:sp>
          <p:nvSpPr>
            <p:cNvPr id="40" name="Textfeld 39">
              <a:extLst>
                <a:ext uri="{FF2B5EF4-FFF2-40B4-BE49-F238E27FC236}">
                  <a16:creationId xmlns:a16="http://schemas.microsoft.com/office/drawing/2014/main" id="{6A92B332-83B5-640A-F4CD-81E19461DC9A}"/>
                </a:ext>
              </a:extLst>
            </p:cNvPr>
            <p:cNvSpPr txBox="1"/>
            <p:nvPr/>
          </p:nvSpPr>
          <p:spPr>
            <a:xfrm>
              <a:off x="3931489" y="2060971"/>
              <a:ext cx="4500000" cy="306467"/>
            </a:xfrm>
            <a:prstGeom prst="roundRect">
              <a:avLst/>
            </a:prstGeom>
            <a:solidFill>
              <a:schemeClr val="accent2">
                <a:lumMod val="20000"/>
                <a:lumOff val="80000"/>
              </a:schemeClr>
            </a:solidFill>
          </p:spPr>
          <p:txBody>
            <a:bodyPr wrap="square">
              <a:spAutoFit/>
            </a:bodyPr>
            <a:lstStyle/>
            <a:p>
              <a:r>
                <a:rPr lang="en-US" sz="1200" noProof="0" dirty="0"/>
                <a:t>Insurers which are RE receivers are mainly undercompensated</a:t>
              </a:r>
            </a:p>
          </p:txBody>
        </p:sp>
        <p:sp>
          <p:nvSpPr>
            <p:cNvPr id="42" name="Textfeld 41">
              <a:extLst>
                <a:ext uri="{FF2B5EF4-FFF2-40B4-BE49-F238E27FC236}">
                  <a16:creationId xmlns:a16="http://schemas.microsoft.com/office/drawing/2014/main" id="{7F1BC4A5-F92F-6019-D1ED-E918456172EB}"/>
                </a:ext>
              </a:extLst>
            </p:cNvPr>
            <p:cNvSpPr txBox="1"/>
            <p:nvPr/>
          </p:nvSpPr>
          <p:spPr>
            <a:xfrm>
              <a:off x="3931489" y="2956479"/>
              <a:ext cx="4500000" cy="306467"/>
            </a:xfrm>
            <a:prstGeom prst="roundRect">
              <a:avLst/>
            </a:prstGeom>
            <a:solidFill>
              <a:schemeClr val="accent2">
                <a:lumMod val="20000"/>
                <a:lumOff val="80000"/>
              </a:schemeClr>
            </a:solidFill>
          </p:spPr>
          <p:txBody>
            <a:bodyPr wrap="square">
              <a:spAutoFit/>
            </a:bodyPr>
            <a:lstStyle/>
            <a:p>
              <a:r>
                <a:rPr lang="en-US" sz="1200" noProof="0" dirty="0"/>
                <a:t>Insurers which are RE payers are mainly overcompensated </a:t>
              </a:r>
            </a:p>
          </p:txBody>
        </p:sp>
        <p:cxnSp>
          <p:nvCxnSpPr>
            <p:cNvPr id="43" name="Straight Arrow Connector 5">
              <a:extLst>
                <a:ext uri="{FF2B5EF4-FFF2-40B4-BE49-F238E27FC236}">
                  <a16:creationId xmlns:a16="http://schemas.microsoft.com/office/drawing/2014/main" id="{34F9AEEE-F5ED-74ED-39E5-41A86F493BFE}"/>
                </a:ext>
              </a:extLst>
            </p:cNvPr>
            <p:cNvCxnSpPr>
              <a:cxnSpLocks/>
              <a:stCxn id="40" idx="1"/>
            </p:cNvCxnSpPr>
            <p:nvPr/>
          </p:nvCxnSpPr>
          <p:spPr>
            <a:xfrm flipH="1">
              <a:off x="2949170" y="2214205"/>
              <a:ext cx="982319" cy="26766"/>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5">
              <a:extLst>
                <a:ext uri="{FF2B5EF4-FFF2-40B4-BE49-F238E27FC236}">
                  <a16:creationId xmlns:a16="http://schemas.microsoft.com/office/drawing/2014/main" id="{7EB6CC2B-E74C-5B33-28F3-514C93328D06}"/>
                </a:ext>
              </a:extLst>
            </p:cNvPr>
            <p:cNvCxnSpPr>
              <a:cxnSpLocks/>
              <a:stCxn id="42" idx="1"/>
            </p:cNvCxnSpPr>
            <p:nvPr/>
          </p:nvCxnSpPr>
          <p:spPr>
            <a:xfrm flipH="1">
              <a:off x="3564285" y="3109713"/>
              <a:ext cx="367204" cy="26766"/>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Grafik 1">
            <a:extLst>
              <a:ext uri="{FF2B5EF4-FFF2-40B4-BE49-F238E27FC236}">
                <a16:creationId xmlns:a16="http://schemas.microsoft.com/office/drawing/2014/main" id="{9013A0D8-7E5C-4C5F-7045-903514A8832E}"/>
              </a:ext>
            </a:extLst>
          </p:cNvPr>
          <p:cNvPicPr>
            <a:picLocks noChangeAspect="1"/>
          </p:cNvPicPr>
          <p:nvPr/>
        </p:nvPicPr>
        <p:blipFill>
          <a:blip r:embed="rId5"/>
          <a:stretch>
            <a:fillRect/>
          </a:stretch>
        </p:blipFill>
        <p:spPr>
          <a:xfrm>
            <a:off x="6588224" y="399329"/>
            <a:ext cx="2237026" cy="516237"/>
          </a:xfrm>
          <a:prstGeom prst="rect">
            <a:avLst/>
          </a:prstGeom>
        </p:spPr>
      </p:pic>
      <p:sp>
        <p:nvSpPr>
          <p:cNvPr id="5" name="Ellipse 4">
            <a:extLst>
              <a:ext uri="{FF2B5EF4-FFF2-40B4-BE49-F238E27FC236}">
                <a16:creationId xmlns:a16="http://schemas.microsoft.com/office/drawing/2014/main" id="{62274923-78BA-EF02-3CBB-D7A6BCE573A3}"/>
              </a:ext>
            </a:extLst>
          </p:cNvPr>
          <p:cNvSpPr/>
          <p:nvPr/>
        </p:nvSpPr>
        <p:spPr>
          <a:xfrm>
            <a:off x="8116072" y="406934"/>
            <a:ext cx="280120" cy="2954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b="1" dirty="0" err="1"/>
          </a:p>
        </p:txBody>
      </p:sp>
    </p:spTree>
    <p:extLst>
      <p:ext uri="{BB962C8B-B14F-4D97-AF65-F5344CB8AC3E}">
        <p14:creationId xmlns:p14="http://schemas.microsoft.com/office/powerpoint/2010/main" val="165614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30EB7-F8DF-B213-CF3A-D5CEB4CE159E}"/>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5E42B24-7753-0A09-CDA7-7C48A6F6B2F5}"/>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13E325F2-6780-22BE-1BBC-8AA06F100387}"/>
              </a:ext>
            </a:extLst>
          </p:cNvPr>
          <p:cNvSpPr>
            <a:spLocks noGrp="1"/>
          </p:cNvSpPr>
          <p:nvPr>
            <p:ph type="sldNum" sz="quarter" idx="12"/>
          </p:nvPr>
        </p:nvSpPr>
        <p:spPr/>
        <p:txBody>
          <a:bodyPr/>
          <a:lstStyle/>
          <a:p>
            <a:fld id="{442AD375-037F-43D0-B059-5172DA06796A}" type="slidenum">
              <a:rPr lang="en-US" noProof="0" smtClean="0"/>
              <a:pPr/>
              <a:t>16</a:t>
            </a:fld>
            <a:endParaRPr lang="en-US" noProof="0" dirty="0"/>
          </a:p>
        </p:txBody>
      </p:sp>
      <p:sp>
        <p:nvSpPr>
          <p:cNvPr id="5" name="Titel 4">
            <a:extLst>
              <a:ext uri="{FF2B5EF4-FFF2-40B4-BE49-F238E27FC236}">
                <a16:creationId xmlns:a16="http://schemas.microsoft.com/office/drawing/2014/main" id="{5D997767-B23A-6AE1-C913-5033F6671445}"/>
              </a:ext>
            </a:extLst>
          </p:cNvPr>
          <p:cNvSpPr>
            <a:spLocks noGrp="1"/>
          </p:cNvSpPr>
          <p:nvPr>
            <p:ph type="title"/>
          </p:nvPr>
        </p:nvSpPr>
        <p:spPr/>
        <p:txBody>
          <a:bodyPr/>
          <a:lstStyle/>
          <a:p>
            <a:r>
              <a:rPr lang="en-US" noProof="0" dirty="0"/>
              <a:t>Loss Ratios</a:t>
            </a:r>
            <a:br>
              <a:rPr lang="en-US" noProof="0" dirty="0"/>
            </a:br>
            <a:r>
              <a:rPr lang="en-US" sz="2000" b="0" noProof="0" dirty="0"/>
              <a:t>Alternative insurance models including risk equalization</a:t>
            </a:r>
            <a:endParaRPr lang="en-US" b="0" noProof="0" dirty="0"/>
          </a:p>
        </p:txBody>
      </p:sp>
      <p:grpSp>
        <p:nvGrpSpPr>
          <p:cNvPr id="10" name="Gruppieren 9">
            <a:extLst>
              <a:ext uri="{FF2B5EF4-FFF2-40B4-BE49-F238E27FC236}">
                <a16:creationId xmlns:a16="http://schemas.microsoft.com/office/drawing/2014/main" id="{BFE9D0EB-D7F0-5A2A-1A51-528EEC64D1D6}"/>
              </a:ext>
            </a:extLst>
          </p:cNvPr>
          <p:cNvGrpSpPr/>
          <p:nvPr/>
        </p:nvGrpSpPr>
        <p:grpSpPr>
          <a:xfrm>
            <a:off x="5099914" y="1347614"/>
            <a:ext cx="3576171" cy="3011685"/>
            <a:chOff x="5037068" y="-1836591"/>
            <a:chExt cx="3814419" cy="3331092"/>
          </a:xfrm>
        </p:grpSpPr>
        <p:sp>
          <p:nvSpPr>
            <p:cNvPr id="11" name="Rechteck 10">
              <a:extLst>
                <a:ext uri="{FF2B5EF4-FFF2-40B4-BE49-F238E27FC236}">
                  <a16:creationId xmlns:a16="http://schemas.microsoft.com/office/drawing/2014/main" id="{E7307B29-B2A3-1B46-DF1A-52F33A3156A6}"/>
                </a:ext>
              </a:extLst>
            </p:cNvPr>
            <p:cNvSpPr/>
            <p:nvPr/>
          </p:nvSpPr>
          <p:spPr>
            <a:xfrm>
              <a:off x="5037068" y="-1836591"/>
              <a:ext cx="3814419" cy="33310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7145">
                <a:spcAft>
                  <a:spcPts val="600"/>
                </a:spcAft>
                <a:defRPr/>
              </a:pPr>
              <a:r>
                <a:rPr lang="en-US" sz="1000" noProof="0" dirty="0">
                  <a:solidFill>
                    <a:prstClr val="black"/>
                  </a:solidFill>
                  <a:latin typeface="Arial"/>
                </a:rPr>
                <a:t>The chart on the left-hand side describes the claims expenses (benefit costs plus risk equalization) for the different alternative insurance models.</a:t>
              </a:r>
            </a:p>
            <a:p>
              <a:pPr marL="180975" indent="-17145">
                <a:spcAft>
                  <a:spcPts val="600"/>
                </a:spcAft>
                <a:defRPr/>
              </a:pPr>
              <a:r>
                <a:rPr lang="en-US" sz="1000" noProof="0" dirty="0">
                  <a:solidFill>
                    <a:prstClr val="black"/>
                  </a:solidFill>
                  <a:latin typeface="Arial"/>
                </a:rPr>
                <a:t>In 2021 and 2022 most of the models were loss making, driven by a post corona compensation of consumption.</a:t>
              </a:r>
            </a:p>
            <a:p>
              <a:pPr marL="180975" indent="-17145">
                <a:spcAft>
                  <a:spcPts val="600"/>
                </a:spcAft>
                <a:defRPr/>
              </a:pPr>
              <a:r>
                <a:rPr lang="en-US" sz="1000" noProof="0" dirty="0">
                  <a:solidFill>
                    <a:prstClr val="black"/>
                  </a:solidFill>
                  <a:latin typeface="Arial"/>
                </a:rPr>
                <a:t>After 2023 the </a:t>
              </a:r>
              <a:r>
                <a:rPr lang="en-US" sz="1000" dirty="0">
                  <a:solidFill>
                    <a:prstClr val="black"/>
                  </a:solidFill>
                  <a:latin typeface="Arial"/>
                </a:rPr>
                <a:t>situation</a:t>
              </a:r>
              <a:r>
                <a:rPr lang="en-US" sz="1000" noProof="0" dirty="0">
                  <a:solidFill>
                    <a:prstClr val="black"/>
                  </a:solidFill>
                  <a:latin typeface="Arial"/>
                </a:rPr>
                <a:t> returned to equilibrium.</a:t>
              </a:r>
            </a:p>
          </p:txBody>
        </p:sp>
        <p:sp>
          <p:nvSpPr>
            <p:cNvPr id="12" name="Pfeil: Fünfeck 11">
              <a:extLst>
                <a:ext uri="{FF2B5EF4-FFF2-40B4-BE49-F238E27FC236}">
                  <a16:creationId xmlns:a16="http://schemas.microsoft.com/office/drawing/2014/main" id="{2687015A-FE14-CDB5-69FA-6ECBF0241C97}"/>
                </a:ext>
              </a:extLst>
            </p:cNvPr>
            <p:cNvSpPr/>
            <p:nvPr/>
          </p:nvSpPr>
          <p:spPr>
            <a:xfrm>
              <a:off x="5037069" y="-1836591"/>
              <a:ext cx="233006" cy="333109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grpSp>
      <p:pic>
        <p:nvPicPr>
          <p:cNvPr id="7" name="Grafik 6">
            <a:extLst>
              <a:ext uri="{FF2B5EF4-FFF2-40B4-BE49-F238E27FC236}">
                <a16:creationId xmlns:a16="http://schemas.microsoft.com/office/drawing/2014/main" id="{A9A49A75-B291-2668-03BE-5978ACBAFCA5}"/>
              </a:ext>
            </a:extLst>
          </p:cNvPr>
          <p:cNvPicPr>
            <a:picLocks noChangeAspect="1"/>
          </p:cNvPicPr>
          <p:nvPr/>
        </p:nvPicPr>
        <p:blipFill>
          <a:blip r:embed="rId3"/>
          <a:stretch>
            <a:fillRect/>
          </a:stretch>
        </p:blipFill>
        <p:spPr>
          <a:xfrm>
            <a:off x="467544" y="1347614"/>
            <a:ext cx="4584589" cy="3011685"/>
          </a:xfrm>
          <a:prstGeom prst="rect">
            <a:avLst/>
          </a:prstGeom>
        </p:spPr>
      </p:pic>
    </p:spTree>
    <p:extLst>
      <p:ext uri="{BB962C8B-B14F-4D97-AF65-F5344CB8AC3E}">
        <p14:creationId xmlns:p14="http://schemas.microsoft.com/office/powerpoint/2010/main" val="84725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fik 37">
            <a:extLst>
              <a:ext uri="{FF2B5EF4-FFF2-40B4-BE49-F238E27FC236}">
                <a16:creationId xmlns:a16="http://schemas.microsoft.com/office/drawing/2014/main" id="{CE7773BB-88A8-BBE5-D2CE-3DA86549AB77}"/>
              </a:ext>
            </a:extLst>
          </p:cNvPr>
          <p:cNvPicPr>
            <a:picLocks noChangeAspect="1"/>
          </p:cNvPicPr>
          <p:nvPr/>
        </p:nvPicPr>
        <p:blipFill>
          <a:blip r:embed="rId3"/>
          <a:stretch>
            <a:fillRect/>
          </a:stretch>
        </p:blipFill>
        <p:spPr>
          <a:xfrm>
            <a:off x="5436096" y="741701"/>
            <a:ext cx="3591491" cy="1308258"/>
          </a:xfrm>
          <a:prstGeom prst="rect">
            <a:avLst/>
          </a:prstGeom>
        </p:spPr>
      </p:pic>
      <p:sp>
        <p:nvSpPr>
          <p:cNvPr id="2" name="Inhaltsplatzhalter 1">
            <a:extLst>
              <a:ext uri="{FF2B5EF4-FFF2-40B4-BE49-F238E27FC236}">
                <a16:creationId xmlns:a16="http://schemas.microsoft.com/office/drawing/2014/main" id="{F3A19999-7837-CF06-5B49-08341B3A5EA6}"/>
              </a:ext>
            </a:extLst>
          </p:cNvPr>
          <p:cNvSpPr>
            <a:spLocks noGrp="1"/>
          </p:cNvSpPr>
          <p:nvPr>
            <p:ph idx="1"/>
          </p:nvPr>
        </p:nvSpPr>
        <p:spPr>
          <a:xfrm>
            <a:off x="468313" y="1326494"/>
            <a:ext cx="8208541" cy="701410"/>
          </a:xfrm>
        </p:spPr>
        <p:txBody>
          <a:bodyPr/>
          <a:lstStyle/>
          <a:p>
            <a:pPr marL="0" lvl="1" indent="0">
              <a:buNone/>
            </a:pPr>
            <a:r>
              <a:rPr lang="en-US" noProof="0" dirty="0"/>
              <a:t>1. Non-Profit assumption needs to be proved</a:t>
            </a:r>
            <a:endParaRPr lang="en-US" b="0" noProof="0" dirty="0"/>
          </a:p>
          <a:p>
            <a:pPr marL="0" lvl="1" indent="0">
              <a:buNone/>
            </a:pPr>
            <a:endParaRPr lang="en-US" noProof="0" dirty="0"/>
          </a:p>
          <a:p>
            <a:pPr marL="0" lvl="1" indent="0">
              <a:buNone/>
            </a:pPr>
            <a:endParaRPr lang="en-US" noProof="0" dirty="0"/>
          </a:p>
          <a:p>
            <a:pPr marL="0" lvl="1" indent="0">
              <a:buNone/>
            </a:pPr>
            <a:endParaRPr lang="en-US" noProof="0" dirty="0"/>
          </a:p>
          <a:p>
            <a:pPr marL="0" lvl="1" indent="0">
              <a:buNone/>
            </a:pPr>
            <a:r>
              <a:rPr lang="en-US" noProof="0" dirty="0"/>
              <a:t>2. Solvency ratio has to be above 100%, also in a pessimistic scenario</a:t>
            </a:r>
          </a:p>
          <a:p>
            <a:pPr marL="0" lvl="1" indent="0">
              <a:buNone/>
            </a:pPr>
            <a:endParaRPr lang="en-US" noProof="0" dirty="0"/>
          </a:p>
          <a:p>
            <a:pPr marL="0" lvl="1" indent="0">
              <a:buNone/>
            </a:pPr>
            <a:endParaRPr lang="en-US" noProof="0" dirty="0"/>
          </a:p>
          <a:p>
            <a:pPr marL="0" lvl="1" indent="0">
              <a:buNone/>
            </a:pPr>
            <a:endParaRPr lang="en-US" noProof="0" dirty="0"/>
          </a:p>
          <a:p>
            <a:pPr marL="0" lvl="1" indent="0">
              <a:buNone/>
            </a:pPr>
            <a:endParaRPr lang="en-US" noProof="0" dirty="0"/>
          </a:p>
          <a:p>
            <a:pPr marL="0" lvl="1" indent="0">
              <a:buNone/>
            </a:pPr>
            <a:r>
              <a:rPr lang="en-US" b="1" noProof="0" dirty="0"/>
              <a:t>If both criteria are met, and if political requirements are fulfilled, the premium gets approved by FOPH.</a:t>
            </a:r>
          </a:p>
          <a:p>
            <a:pPr lvl="1"/>
            <a:endParaRPr lang="en-US" noProof="0" dirty="0"/>
          </a:p>
          <a:p>
            <a:pPr lvl="1"/>
            <a:endParaRPr lang="en-US" noProof="0" dirty="0"/>
          </a:p>
          <a:p>
            <a:pPr lvl="1"/>
            <a:endParaRPr lang="en-US" noProof="0" dirty="0"/>
          </a:p>
          <a:p>
            <a:pPr lvl="1"/>
            <a:endParaRPr lang="en-US" noProof="0" dirty="0"/>
          </a:p>
          <a:p>
            <a:pPr lvl="1"/>
            <a:endParaRPr lang="en-US" noProof="0" dirty="0"/>
          </a:p>
          <a:p>
            <a:pPr lvl="1"/>
            <a:endParaRPr lang="en-US" noProof="0" dirty="0"/>
          </a:p>
          <a:p>
            <a:pPr lvl="1"/>
            <a:endParaRPr lang="en-US" noProof="0" dirty="0"/>
          </a:p>
          <a:p>
            <a:pPr lvl="1"/>
            <a:endParaRPr lang="en-US" noProof="0" dirty="0"/>
          </a:p>
          <a:p>
            <a:pPr lvl="1"/>
            <a:endParaRPr lang="en-US" noProof="0" dirty="0"/>
          </a:p>
          <a:p>
            <a:pPr marL="0" lvl="1" indent="0">
              <a:buNone/>
            </a:pPr>
            <a:endParaRPr lang="en-US" noProof="0" dirty="0"/>
          </a:p>
        </p:txBody>
      </p:sp>
      <p:sp>
        <p:nvSpPr>
          <p:cNvPr id="3" name="Fußzeilenplatzhalter 2">
            <a:extLst>
              <a:ext uri="{FF2B5EF4-FFF2-40B4-BE49-F238E27FC236}">
                <a16:creationId xmlns:a16="http://schemas.microsoft.com/office/drawing/2014/main" id="{4C1489FE-11C2-5191-5F31-2FFC81FCEF36}"/>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03C39774-F6F1-3F91-9AA7-F9D7BA05C648}"/>
              </a:ext>
            </a:extLst>
          </p:cNvPr>
          <p:cNvSpPr>
            <a:spLocks noGrp="1"/>
          </p:cNvSpPr>
          <p:nvPr>
            <p:ph type="sldNum" sz="quarter" idx="12"/>
          </p:nvPr>
        </p:nvSpPr>
        <p:spPr/>
        <p:txBody>
          <a:bodyPr/>
          <a:lstStyle/>
          <a:p>
            <a:fld id="{442AD375-037F-43D0-B059-5172DA06796A}" type="slidenum">
              <a:rPr lang="en-US" noProof="0" smtClean="0"/>
              <a:pPr/>
              <a:t>17</a:t>
            </a:fld>
            <a:endParaRPr lang="en-US" noProof="0" dirty="0"/>
          </a:p>
        </p:txBody>
      </p:sp>
      <p:sp>
        <p:nvSpPr>
          <p:cNvPr id="5" name="Titel 4">
            <a:extLst>
              <a:ext uri="{FF2B5EF4-FFF2-40B4-BE49-F238E27FC236}">
                <a16:creationId xmlns:a16="http://schemas.microsoft.com/office/drawing/2014/main" id="{5C152567-034F-231A-C56B-BD40DBC3F493}"/>
              </a:ext>
            </a:extLst>
          </p:cNvPr>
          <p:cNvSpPr>
            <a:spLocks noGrp="1"/>
          </p:cNvSpPr>
          <p:nvPr>
            <p:ph type="title"/>
          </p:nvPr>
        </p:nvSpPr>
        <p:spPr/>
        <p:txBody>
          <a:bodyPr/>
          <a:lstStyle/>
          <a:p>
            <a:r>
              <a:rPr lang="en-US" noProof="0" dirty="0"/>
              <a:t>Criteria for Premium approval by FOPH</a:t>
            </a:r>
          </a:p>
        </p:txBody>
      </p:sp>
      <mc:AlternateContent xmlns:mc="http://schemas.openxmlformats.org/markup-compatibility/2006" xmlns:a14="http://schemas.microsoft.com/office/drawing/2010/main">
        <mc:Choice Requires="a14">
          <p:sp>
            <p:nvSpPr>
              <p:cNvPr id="6" name="Rechteck: abgerundete Ecken 5">
                <a:extLst>
                  <a:ext uri="{FF2B5EF4-FFF2-40B4-BE49-F238E27FC236}">
                    <a16:creationId xmlns:a16="http://schemas.microsoft.com/office/drawing/2014/main" id="{03F52756-81F6-7B90-35D9-5AEB448F04A9}"/>
                  </a:ext>
                </a:extLst>
              </p:cNvPr>
              <p:cNvSpPr/>
              <p:nvPr/>
            </p:nvSpPr>
            <p:spPr>
              <a:xfrm>
                <a:off x="658475" y="2843088"/>
                <a:ext cx="2977421" cy="6480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sty m:val="p"/>
                        </m:rPr>
                        <a:rPr lang="en-US" sz="1800" smtClean="0">
                          <a:solidFill>
                            <a:schemeClr val="tx1"/>
                          </a:solidFill>
                          <a:latin typeface="Cambria Math" panose="02040503050406030204" pitchFamily="18" charset="0"/>
                        </a:rPr>
                        <m:t>Solvency</m:t>
                      </m:r>
                      <m:r>
                        <a:rPr lang="de-CH" sz="1800">
                          <a:solidFill>
                            <a:schemeClr val="tx1"/>
                          </a:solidFill>
                          <a:latin typeface="Cambria Math" panose="02040503050406030204" pitchFamily="18" charset="0"/>
                        </a:rPr>
                        <m:t> </m:t>
                      </m:r>
                      <m:r>
                        <m:rPr>
                          <m:sty m:val="p"/>
                        </m:rPr>
                        <a:rPr lang="en-US" sz="1800">
                          <a:solidFill>
                            <a:schemeClr val="tx1"/>
                          </a:solidFill>
                          <a:latin typeface="Cambria Math" panose="02040503050406030204" pitchFamily="18" charset="0"/>
                        </a:rPr>
                        <m:t>ratio</m:t>
                      </m:r>
                      <m:r>
                        <a:rPr lang="en-US" sz="1800" i="1">
                          <a:solidFill>
                            <a:schemeClr val="tx1"/>
                          </a:solidFill>
                          <a:latin typeface="Cambria Math" panose="02040503050406030204" pitchFamily="18" charset="0"/>
                          <a:ea typeface="Cambria Math" panose="02040503050406030204" pitchFamily="18" charset="0"/>
                        </a:rPr>
                        <m:t>&gt;100%</m:t>
                      </m:r>
                    </m:oMath>
                  </m:oMathPara>
                </a14:m>
                <a:endParaRPr lang="en-US" sz="1800" dirty="0">
                  <a:solidFill>
                    <a:schemeClr val="tx1"/>
                  </a:solidFill>
                </a:endParaRPr>
              </a:p>
            </p:txBody>
          </p:sp>
        </mc:Choice>
        <mc:Fallback xmlns="">
          <p:sp>
            <p:nvSpPr>
              <p:cNvPr id="6" name="Rechteck: abgerundete Ecken 5">
                <a:extLst>
                  <a:ext uri="{FF2B5EF4-FFF2-40B4-BE49-F238E27FC236}">
                    <a16:creationId xmlns:a16="http://schemas.microsoft.com/office/drawing/2014/main" id="{03F52756-81F6-7B90-35D9-5AEB448F04A9}"/>
                  </a:ext>
                </a:extLst>
              </p:cNvPr>
              <p:cNvSpPr>
                <a:spLocks noRot="1" noChangeAspect="1" noMove="1" noResize="1" noEditPoints="1" noAdjustHandles="1" noChangeArrowheads="1" noChangeShapeType="1" noTextEdit="1"/>
              </p:cNvSpPr>
              <p:nvPr/>
            </p:nvSpPr>
            <p:spPr>
              <a:xfrm>
                <a:off x="658475" y="2843088"/>
                <a:ext cx="2977421" cy="648000"/>
              </a:xfrm>
              <a:prstGeom prst="roundRect">
                <a:avLst/>
              </a:prstGeom>
              <a:blipFill>
                <a:blip r:embed="rId4"/>
                <a:stretch>
                  <a:fillRect/>
                </a:stretch>
              </a:blipFill>
              <a:ln>
                <a:noFill/>
              </a:ln>
            </p:spPr>
            <p:txBody>
              <a:bodyPr/>
              <a:lstStyle/>
              <a:p>
                <a:r>
                  <a:rPr lang="de-CH">
                    <a:noFill/>
                  </a:rPr>
                  <a:t> </a:t>
                </a:r>
              </a:p>
            </p:txBody>
          </p:sp>
        </mc:Fallback>
      </mc:AlternateContent>
      <p:sp>
        <p:nvSpPr>
          <p:cNvPr id="12" name="Denkblase: wolkenförmig 11">
            <a:extLst>
              <a:ext uri="{FF2B5EF4-FFF2-40B4-BE49-F238E27FC236}">
                <a16:creationId xmlns:a16="http://schemas.microsoft.com/office/drawing/2014/main" id="{51612FB9-20EF-FAB6-70B5-BF5B62ABC22A}"/>
              </a:ext>
            </a:extLst>
          </p:cNvPr>
          <p:cNvSpPr/>
          <p:nvPr/>
        </p:nvSpPr>
        <p:spPr>
          <a:xfrm rot="172189">
            <a:off x="7174141" y="1398117"/>
            <a:ext cx="1152128" cy="422477"/>
          </a:xfrm>
          <a:prstGeom prst="cloudCallout">
            <a:avLst>
              <a:gd name="adj1" fmla="val -12536"/>
              <a:gd name="adj2" fmla="val 4104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pic>
        <p:nvPicPr>
          <p:cNvPr id="9" name="Grafik 8">
            <a:extLst>
              <a:ext uri="{FF2B5EF4-FFF2-40B4-BE49-F238E27FC236}">
                <a16:creationId xmlns:a16="http://schemas.microsoft.com/office/drawing/2014/main" id="{BECEF567-2544-8AFB-697E-D8C59E1DAB08}"/>
              </a:ext>
            </a:extLst>
          </p:cNvPr>
          <p:cNvPicPr>
            <a:picLocks noChangeAspect="1"/>
          </p:cNvPicPr>
          <p:nvPr/>
        </p:nvPicPr>
        <p:blipFill>
          <a:blip r:embed="rId5"/>
          <a:stretch>
            <a:fillRect/>
          </a:stretch>
        </p:blipFill>
        <p:spPr>
          <a:xfrm>
            <a:off x="658475" y="1635646"/>
            <a:ext cx="2897375" cy="668452"/>
          </a:xfrm>
          <a:prstGeom prst="rect">
            <a:avLst/>
          </a:prstGeom>
        </p:spPr>
      </p:pic>
    </p:spTree>
    <p:extLst>
      <p:ext uri="{BB962C8B-B14F-4D97-AF65-F5344CB8AC3E}">
        <p14:creationId xmlns:p14="http://schemas.microsoft.com/office/powerpoint/2010/main" val="425300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C97E595-303F-A2B3-862C-DD3984089147}"/>
              </a:ext>
            </a:extLst>
          </p:cNvPr>
          <p:cNvSpPr>
            <a:spLocks noGrp="1"/>
          </p:cNvSpPr>
          <p:nvPr>
            <p:ph idx="1"/>
          </p:nvPr>
        </p:nvSpPr>
        <p:spPr/>
        <p:txBody>
          <a:bodyPr/>
          <a:lstStyle/>
          <a:p>
            <a:endParaRPr lang="en-US" noProof="0" dirty="0"/>
          </a:p>
          <a:p>
            <a:endParaRPr lang="en-US" noProof="0" dirty="0"/>
          </a:p>
          <a:p>
            <a:endParaRPr lang="en-US" noProof="0" dirty="0"/>
          </a:p>
          <a:p>
            <a:endParaRPr lang="en-US" noProof="0" dirty="0"/>
          </a:p>
          <a:p>
            <a:endParaRPr lang="en-US" noProof="0" dirty="0"/>
          </a:p>
        </p:txBody>
      </p:sp>
      <p:sp>
        <p:nvSpPr>
          <p:cNvPr id="3" name="Fußzeilenplatzhalter 2">
            <a:extLst>
              <a:ext uri="{FF2B5EF4-FFF2-40B4-BE49-F238E27FC236}">
                <a16:creationId xmlns:a16="http://schemas.microsoft.com/office/drawing/2014/main" id="{725A7B90-CED7-5E91-0E9F-87DC13A6FACE}"/>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F7661EE1-367C-4E39-2314-BE8AE231E084}"/>
              </a:ext>
            </a:extLst>
          </p:cNvPr>
          <p:cNvSpPr>
            <a:spLocks noGrp="1"/>
          </p:cNvSpPr>
          <p:nvPr>
            <p:ph type="sldNum" sz="quarter" idx="12"/>
          </p:nvPr>
        </p:nvSpPr>
        <p:spPr/>
        <p:txBody>
          <a:bodyPr/>
          <a:lstStyle/>
          <a:p>
            <a:fld id="{442AD375-037F-43D0-B059-5172DA06796A}" type="slidenum">
              <a:rPr lang="en-US" noProof="0" smtClean="0"/>
              <a:pPr/>
              <a:t>18</a:t>
            </a:fld>
            <a:endParaRPr lang="en-US" noProof="0" dirty="0"/>
          </a:p>
        </p:txBody>
      </p:sp>
      <p:sp>
        <p:nvSpPr>
          <p:cNvPr id="5" name="Titel 4">
            <a:extLst>
              <a:ext uri="{FF2B5EF4-FFF2-40B4-BE49-F238E27FC236}">
                <a16:creationId xmlns:a16="http://schemas.microsoft.com/office/drawing/2014/main" id="{3307B542-770C-2116-D4EB-C3A8D6700EC7}"/>
              </a:ext>
            </a:extLst>
          </p:cNvPr>
          <p:cNvSpPr>
            <a:spLocks noGrp="1"/>
          </p:cNvSpPr>
          <p:nvPr>
            <p:ph type="title"/>
          </p:nvPr>
        </p:nvSpPr>
        <p:spPr/>
        <p:txBody>
          <a:bodyPr/>
          <a:lstStyle/>
          <a:p>
            <a:r>
              <a:rPr lang="en-US" noProof="0" dirty="0"/>
              <a:t>Uncertainty of the Premium position</a:t>
            </a:r>
            <a:br>
              <a:rPr lang="en-US" noProof="0" dirty="0"/>
            </a:br>
            <a:endParaRPr lang="en-US" b="0" noProof="0" dirty="0"/>
          </a:p>
        </p:txBody>
      </p:sp>
      <p:graphicFrame>
        <p:nvGraphicFramePr>
          <p:cNvPr id="12" name="Diagramm 11">
            <a:extLst>
              <a:ext uri="{FF2B5EF4-FFF2-40B4-BE49-F238E27FC236}">
                <a16:creationId xmlns:a16="http://schemas.microsoft.com/office/drawing/2014/main" id="{11AE7F8C-044F-3DD5-FD6D-CE528BD97921}"/>
              </a:ext>
            </a:extLst>
          </p:cNvPr>
          <p:cNvGraphicFramePr/>
          <p:nvPr>
            <p:extLst>
              <p:ext uri="{D42A27DB-BD31-4B8C-83A1-F6EECF244321}">
                <p14:modId xmlns:p14="http://schemas.microsoft.com/office/powerpoint/2010/main" val="1048514782"/>
              </p:ext>
            </p:extLst>
          </p:nvPr>
        </p:nvGraphicFramePr>
        <p:xfrm>
          <a:off x="2556147" y="1283195"/>
          <a:ext cx="6912397"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a:extLst>
              <a:ext uri="{FF2B5EF4-FFF2-40B4-BE49-F238E27FC236}">
                <a16:creationId xmlns:a16="http://schemas.microsoft.com/office/drawing/2014/main" id="{9AF99F98-5287-299B-D27B-A519B797ECA3}"/>
              </a:ext>
            </a:extLst>
          </p:cNvPr>
          <p:cNvPicPr>
            <a:picLocks noChangeAspect="1"/>
          </p:cNvPicPr>
          <p:nvPr/>
        </p:nvPicPr>
        <p:blipFill>
          <a:blip r:embed="rId8"/>
          <a:stretch>
            <a:fillRect/>
          </a:stretch>
        </p:blipFill>
        <p:spPr>
          <a:xfrm rot="20943019">
            <a:off x="892426" y="1441131"/>
            <a:ext cx="2359318" cy="123818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4" name="Grafik 13">
            <a:extLst>
              <a:ext uri="{FF2B5EF4-FFF2-40B4-BE49-F238E27FC236}">
                <a16:creationId xmlns:a16="http://schemas.microsoft.com/office/drawing/2014/main" id="{973E8228-A2F2-B9F3-7C20-00DCD74E6ECC}"/>
              </a:ext>
            </a:extLst>
          </p:cNvPr>
          <p:cNvPicPr>
            <a:picLocks noChangeAspect="1"/>
          </p:cNvPicPr>
          <p:nvPr/>
        </p:nvPicPr>
        <p:blipFill>
          <a:blip r:embed="rId9"/>
          <a:stretch>
            <a:fillRect/>
          </a:stretch>
        </p:blipFill>
        <p:spPr>
          <a:xfrm rot="595689">
            <a:off x="761489" y="3064058"/>
            <a:ext cx="2555867" cy="57587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6" name="Grafik 15">
            <a:extLst>
              <a:ext uri="{FF2B5EF4-FFF2-40B4-BE49-F238E27FC236}">
                <a16:creationId xmlns:a16="http://schemas.microsoft.com/office/drawing/2014/main" id="{B2D08C7F-DB1B-BB90-25DC-241C96E8D553}"/>
              </a:ext>
            </a:extLst>
          </p:cNvPr>
          <p:cNvPicPr>
            <a:picLocks noChangeAspect="1"/>
          </p:cNvPicPr>
          <p:nvPr/>
        </p:nvPicPr>
        <p:blipFill>
          <a:blip r:embed="rId10"/>
          <a:stretch>
            <a:fillRect/>
          </a:stretch>
        </p:blipFill>
        <p:spPr>
          <a:xfrm rot="21229872">
            <a:off x="780672" y="3916807"/>
            <a:ext cx="2201218" cy="53572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8794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21183-5ADE-BE67-241E-9B62B142A449}"/>
            </a:ext>
          </a:extLst>
        </p:cNvPr>
        <p:cNvGrpSpPr/>
        <p:nvPr/>
      </p:nvGrpSpPr>
      <p:grpSpPr>
        <a:xfrm>
          <a:off x="0" y="0"/>
          <a:ext cx="0" cy="0"/>
          <a:chOff x="0" y="0"/>
          <a:chExt cx="0" cy="0"/>
        </a:xfrm>
      </p:grpSpPr>
      <p:sp>
        <p:nvSpPr>
          <p:cNvPr id="11" name="Rechteck 10">
            <a:extLst>
              <a:ext uri="{FF2B5EF4-FFF2-40B4-BE49-F238E27FC236}">
                <a16:creationId xmlns:a16="http://schemas.microsoft.com/office/drawing/2014/main" id="{792A2BF6-67F5-18D1-B634-AC491933AA84}"/>
              </a:ext>
            </a:extLst>
          </p:cNvPr>
          <p:cNvSpPr/>
          <p:nvPr/>
        </p:nvSpPr>
        <p:spPr>
          <a:xfrm>
            <a:off x="161266" y="3167055"/>
            <a:ext cx="8871288" cy="705263"/>
          </a:xfrm>
          <a:prstGeom prst="rect">
            <a:avLst/>
          </a:prstGeom>
          <a:solidFill>
            <a:schemeClr val="accent5">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10" name="Rechteck 9">
            <a:extLst>
              <a:ext uri="{FF2B5EF4-FFF2-40B4-BE49-F238E27FC236}">
                <a16:creationId xmlns:a16="http://schemas.microsoft.com/office/drawing/2014/main" id="{223AF18B-F56C-7138-4114-D78E5E2D079D}"/>
              </a:ext>
            </a:extLst>
          </p:cNvPr>
          <p:cNvSpPr/>
          <p:nvPr/>
        </p:nvSpPr>
        <p:spPr>
          <a:xfrm>
            <a:off x="161266" y="2241140"/>
            <a:ext cx="8871288" cy="935145"/>
          </a:xfrm>
          <a:prstGeom prst="rect">
            <a:avLst/>
          </a:prstGeom>
          <a:solidFill>
            <a:schemeClr val="accent2">
              <a:lumMod val="40000"/>
              <a:lumOff val="6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9" name="Rechteck 8">
            <a:extLst>
              <a:ext uri="{FF2B5EF4-FFF2-40B4-BE49-F238E27FC236}">
                <a16:creationId xmlns:a16="http://schemas.microsoft.com/office/drawing/2014/main" id="{16D3571E-6D4F-50D0-01C6-117602DCD437}"/>
              </a:ext>
            </a:extLst>
          </p:cNvPr>
          <p:cNvSpPr/>
          <p:nvPr/>
        </p:nvSpPr>
        <p:spPr>
          <a:xfrm>
            <a:off x="161266" y="1198258"/>
            <a:ext cx="8871288" cy="1057706"/>
          </a:xfrm>
          <a:prstGeom prst="rect">
            <a:avLst/>
          </a:prstGeom>
          <a:solidFill>
            <a:srgbClr val="FADCE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cxnSp>
        <p:nvCxnSpPr>
          <p:cNvPr id="41" name="Gerader Verbinder 40">
            <a:extLst>
              <a:ext uri="{FF2B5EF4-FFF2-40B4-BE49-F238E27FC236}">
                <a16:creationId xmlns:a16="http://schemas.microsoft.com/office/drawing/2014/main" id="{02EC8108-5C4F-73F9-3E48-5C7A368E9DBD}"/>
              </a:ext>
            </a:extLst>
          </p:cNvPr>
          <p:cNvCxnSpPr>
            <a:cxnSpLocks/>
          </p:cNvCxnSpPr>
          <p:nvPr/>
        </p:nvCxnSpPr>
        <p:spPr>
          <a:xfrm>
            <a:off x="1259632" y="1203597"/>
            <a:ext cx="29579" cy="270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DE6024FE-EA1F-200E-C69E-512DC59E9E92}"/>
              </a:ext>
            </a:extLst>
          </p:cNvPr>
          <p:cNvCxnSpPr>
            <a:cxnSpLocks/>
          </p:cNvCxnSpPr>
          <p:nvPr/>
        </p:nvCxnSpPr>
        <p:spPr>
          <a:xfrm>
            <a:off x="4293097" y="1203597"/>
            <a:ext cx="13016" cy="270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D17A0D34-54D6-1548-7E11-C377A805DE81}"/>
              </a:ext>
            </a:extLst>
          </p:cNvPr>
          <p:cNvCxnSpPr>
            <a:cxnSpLocks/>
          </p:cNvCxnSpPr>
          <p:nvPr/>
        </p:nvCxnSpPr>
        <p:spPr>
          <a:xfrm>
            <a:off x="6742055" y="1203598"/>
            <a:ext cx="0" cy="270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293C2874-83AD-1A9C-0DF0-0184C943A30A}"/>
              </a:ext>
            </a:extLst>
          </p:cNvPr>
          <p:cNvCxnSpPr>
            <a:cxnSpLocks/>
          </p:cNvCxnSpPr>
          <p:nvPr/>
        </p:nvCxnSpPr>
        <p:spPr>
          <a:xfrm>
            <a:off x="7725390" y="1212652"/>
            <a:ext cx="22145" cy="270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itel 4">
            <a:extLst>
              <a:ext uri="{FF2B5EF4-FFF2-40B4-BE49-F238E27FC236}">
                <a16:creationId xmlns:a16="http://schemas.microsoft.com/office/drawing/2014/main" id="{C6597A18-A6BB-DF21-0C65-64BD95722D80}"/>
              </a:ext>
            </a:extLst>
          </p:cNvPr>
          <p:cNvSpPr>
            <a:spLocks noGrp="1"/>
          </p:cNvSpPr>
          <p:nvPr>
            <p:ph type="title"/>
          </p:nvPr>
        </p:nvSpPr>
        <p:spPr/>
        <p:txBody>
          <a:bodyPr/>
          <a:lstStyle/>
          <a:p>
            <a:r>
              <a:rPr lang="en-US" noProof="0" dirty="0"/>
              <a:t>Development &amp; Political Engagement </a:t>
            </a:r>
            <a:br>
              <a:rPr lang="en-US" sz="2000" noProof="0" dirty="0"/>
            </a:br>
            <a:endParaRPr lang="en-US" sz="2000" noProof="0" dirty="0">
              <a:highlight>
                <a:srgbClr val="FFFF00"/>
              </a:highlight>
            </a:endParaRPr>
          </a:p>
        </p:txBody>
      </p:sp>
      <p:sp>
        <p:nvSpPr>
          <p:cNvPr id="43" name="Textfeld 42">
            <a:extLst>
              <a:ext uri="{FF2B5EF4-FFF2-40B4-BE49-F238E27FC236}">
                <a16:creationId xmlns:a16="http://schemas.microsoft.com/office/drawing/2014/main" id="{EADF533F-2282-F3E9-8EAC-FD1600DB3066}"/>
              </a:ext>
            </a:extLst>
          </p:cNvPr>
          <p:cNvSpPr txBox="1"/>
          <p:nvPr/>
        </p:nvSpPr>
        <p:spPr>
          <a:xfrm>
            <a:off x="1279677" y="997741"/>
            <a:ext cx="432048" cy="207749"/>
          </a:xfrm>
          <a:prstGeom prst="rect">
            <a:avLst/>
          </a:prstGeom>
          <a:noFill/>
        </p:spPr>
        <p:txBody>
          <a:bodyPr wrap="square" lIns="0" tIns="0" rIns="0" bIns="0" rtlCol="0">
            <a:spAutoFit/>
          </a:bodyPr>
          <a:lstStyle/>
          <a:p>
            <a:r>
              <a:rPr lang="en-US" noProof="0" dirty="0"/>
              <a:t>2026</a:t>
            </a:r>
          </a:p>
        </p:txBody>
      </p:sp>
      <p:sp>
        <p:nvSpPr>
          <p:cNvPr id="44" name="Textfeld 43">
            <a:extLst>
              <a:ext uri="{FF2B5EF4-FFF2-40B4-BE49-F238E27FC236}">
                <a16:creationId xmlns:a16="http://schemas.microsoft.com/office/drawing/2014/main" id="{B2C66097-123A-C1D6-8F77-853C5DB90288}"/>
              </a:ext>
            </a:extLst>
          </p:cNvPr>
          <p:cNvSpPr txBox="1"/>
          <p:nvPr/>
        </p:nvSpPr>
        <p:spPr>
          <a:xfrm>
            <a:off x="4316196" y="997741"/>
            <a:ext cx="432048" cy="207749"/>
          </a:xfrm>
          <a:prstGeom prst="rect">
            <a:avLst/>
          </a:prstGeom>
          <a:noFill/>
        </p:spPr>
        <p:txBody>
          <a:bodyPr wrap="square" lIns="0" tIns="0" rIns="0" bIns="0" rtlCol="0">
            <a:spAutoFit/>
          </a:bodyPr>
          <a:lstStyle/>
          <a:p>
            <a:r>
              <a:rPr lang="en-US" noProof="0" dirty="0"/>
              <a:t>2028</a:t>
            </a:r>
          </a:p>
        </p:txBody>
      </p:sp>
      <p:sp>
        <p:nvSpPr>
          <p:cNvPr id="45" name="Textfeld 44">
            <a:extLst>
              <a:ext uri="{FF2B5EF4-FFF2-40B4-BE49-F238E27FC236}">
                <a16:creationId xmlns:a16="http://schemas.microsoft.com/office/drawing/2014/main" id="{BEEA5272-6654-380E-EB76-25E6C45EECBB}"/>
              </a:ext>
            </a:extLst>
          </p:cNvPr>
          <p:cNvSpPr txBox="1"/>
          <p:nvPr/>
        </p:nvSpPr>
        <p:spPr>
          <a:xfrm>
            <a:off x="6766177" y="987574"/>
            <a:ext cx="432048" cy="207749"/>
          </a:xfrm>
          <a:prstGeom prst="rect">
            <a:avLst/>
          </a:prstGeom>
          <a:noFill/>
        </p:spPr>
        <p:txBody>
          <a:bodyPr wrap="square" lIns="0" tIns="0" rIns="0" bIns="0" rtlCol="0">
            <a:spAutoFit/>
          </a:bodyPr>
          <a:lstStyle/>
          <a:p>
            <a:r>
              <a:rPr lang="en-US" noProof="0" dirty="0"/>
              <a:t>2031</a:t>
            </a:r>
          </a:p>
        </p:txBody>
      </p:sp>
      <p:sp>
        <p:nvSpPr>
          <p:cNvPr id="46" name="Textfeld 45">
            <a:extLst>
              <a:ext uri="{FF2B5EF4-FFF2-40B4-BE49-F238E27FC236}">
                <a16:creationId xmlns:a16="http://schemas.microsoft.com/office/drawing/2014/main" id="{6B04C069-3263-2DB1-48A0-D5C47F645D00}"/>
              </a:ext>
            </a:extLst>
          </p:cNvPr>
          <p:cNvSpPr txBox="1"/>
          <p:nvPr/>
        </p:nvSpPr>
        <p:spPr>
          <a:xfrm>
            <a:off x="7747536" y="987574"/>
            <a:ext cx="432048" cy="207749"/>
          </a:xfrm>
          <a:prstGeom prst="rect">
            <a:avLst/>
          </a:prstGeom>
          <a:noFill/>
        </p:spPr>
        <p:txBody>
          <a:bodyPr wrap="square" lIns="0" tIns="0" rIns="0" bIns="0" rtlCol="0">
            <a:spAutoFit/>
          </a:bodyPr>
          <a:lstStyle/>
          <a:p>
            <a:r>
              <a:rPr lang="en-US" noProof="0" dirty="0"/>
              <a:t>2032</a:t>
            </a:r>
          </a:p>
        </p:txBody>
      </p:sp>
      <p:sp>
        <p:nvSpPr>
          <p:cNvPr id="38" name="Pfeil: Fünfeck 37">
            <a:extLst>
              <a:ext uri="{FF2B5EF4-FFF2-40B4-BE49-F238E27FC236}">
                <a16:creationId xmlns:a16="http://schemas.microsoft.com/office/drawing/2014/main" id="{D1C0D432-2BB8-6ED0-623E-82E51DF4AB09}"/>
              </a:ext>
            </a:extLst>
          </p:cNvPr>
          <p:cNvSpPr/>
          <p:nvPr/>
        </p:nvSpPr>
        <p:spPr>
          <a:xfrm>
            <a:off x="4299817" y="2859621"/>
            <a:ext cx="3431869" cy="180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Without </a:t>
            </a:r>
            <a:r>
              <a:rPr lang="en-US" sz="700"/>
              <a:t>nursing services </a:t>
            </a:r>
            <a:endParaRPr lang="en-US" sz="700" dirty="0"/>
          </a:p>
        </p:txBody>
      </p:sp>
      <p:sp>
        <p:nvSpPr>
          <p:cNvPr id="39" name="Pfeil: Fünfeck 38">
            <a:extLst>
              <a:ext uri="{FF2B5EF4-FFF2-40B4-BE49-F238E27FC236}">
                <a16:creationId xmlns:a16="http://schemas.microsoft.com/office/drawing/2014/main" id="{27A749F9-45A3-A27D-7AD4-9CD64CB39348}"/>
              </a:ext>
            </a:extLst>
          </p:cNvPr>
          <p:cNvSpPr/>
          <p:nvPr/>
        </p:nvSpPr>
        <p:spPr>
          <a:xfrm>
            <a:off x="7747535" y="2859621"/>
            <a:ext cx="1275089" cy="180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With </a:t>
            </a:r>
            <a:r>
              <a:rPr lang="en-US" sz="700"/>
              <a:t>nursing services</a:t>
            </a:r>
            <a:endParaRPr lang="en-US" sz="700" dirty="0"/>
          </a:p>
        </p:txBody>
      </p:sp>
      <p:sp>
        <p:nvSpPr>
          <p:cNvPr id="33" name="Pfeil: Fünfeck 32">
            <a:extLst>
              <a:ext uri="{FF2B5EF4-FFF2-40B4-BE49-F238E27FC236}">
                <a16:creationId xmlns:a16="http://schemas.microsoft.com/office/drawing/2014/main" id="{8151105B-A17B-5091-A9B5-21F222A2E703}"/>
              </a:ext>
            </a:extLst>
          </p:cNvPr>
          <p:cNvSpPr/>
          <p:nvPr/>
        </p:nvSpPr>
        <p:spPr>
          <a:xfrm>
            <a:off x="7747535" y="2343201"/>
            <a:ext cx="1274305" cy="29837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gn="ctr"/>
            <a:r>
              <a:rPr lang="en-US" sz="700" noProof="0" dirty="0"/>
              <a:t>Cantonal contribution minimum 26.9%</a:t>
            </a:r>
          </a:p>
        </p:txBody>
      </p:sp>
      <p:sp>
        <p:nvSpPr>
          <p:cNvPr id="34" name="Pfeil: Fünfeck 33">
            <a:extLst>
              <a:ext uri="{FF2B5EF4-FFF2-40B4-BE49-F238E27FC236}">
                <a16:creationId xmlns:a16="http://schemas.microsoft.com/office/drawing/2014/main" id="{AE856482-5AD1-75F0-B99B-8563927259C6}"/>
              </a:ext>
            </a:extLst>
          </p:cNvPr>
          <p:cNvSpPr/>
          <p:nvPr/>
        </p:nvSpPr>
        <p:spPr>
          <a:xfrm>
            <a:off x="4293097" y="2343201"/>
            <a:ext cx="3438589" cy="29032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Cantonal contribution for all services minimum 24.5%</a:t>
            </a:r>
          </a:p>
        </p:txBody>
      </p:sp>
      <p:sp>
        <p:nvSpPr>
          <p:cNvPr id="32" name="Pfeil: Fünfeck 31">
            <a:extLst>
              <a:ext uri="{FF2B5EF4-FFF2-40B4-BE49-F238E27FC236}">
                <a16:creationId xmlns:a16="http://schemas.microsoft.com/office/drawing/2014/main" id="{17AC4A8F-8D77-9F90-E05E-E62F9791E606}"/>
              </a:ext>
            </a:extLst>
          </p:cNvPr>
          <p:cNvSpPr/>
          <p:nvPr/>
        </p:nvSpPr>
        <p:spPr>
          <a:xfrm>
            <a:off x="1289211" y="2351258"/>
            <a:ext cx="2979238" cy="68836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8950">
              <a:lnSpc>
                <a:spcPct val="90000"/>
              </a:lnSpc>
              <a:spcBef>
                <a:spcPct val="0"/>
              </a:spcBef>
              <a:spcAft>
                <a:spcPct val="35000"/>
              </a:spcAft>
            </a:pPr>
            <a:r>
              <a:rPr lang="en-US" sz="700" dirty="0"/>
              <a:t>Inpatient cantonal contribution 55% of costs</a:t>
            </a:r>
          </a:p>
        </p:txBody>
      </p:sp>
      <p:sp>
        <p:nvSpPr>
          <p:cNvPr id="21" name="Rechteck 20">
            <a:extLst>
              <a:ext uri="{FF2B5EF4-FFF2-40B4-BE49-F238E27FC236}">
                <a16:creationId xmlns:a16="http://schemas.microsoft.com/office/drawing/2014/main" id="{A3AED9C7-E5A6-4E3D-37AD-FD79F18E62FF}"/>
              </a:ext>
            </a:extLst>
          </p:cNvPr>
          <p:cNvSpPr/>
          <p:nvPr/>
        </p:nvSpPr>
        <p:spPr>
          <a:xfrm rot="5400000">
            <a:off x="343823" y="2222981"/>
            <a:ext cx="692574" cy="974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noProof="0" dirty="0"/>
              <a:t>EFAS</a:t>
            </a:r>
          </a:p>
        </p:txBody>
      </p:sp>
      <p:sp>
        <p:nvSpPr>
          <p:cNvPr id="23" name="Rechteck 22">
            <a:extLst>
              <a:ext uri="{FF2B5EF4-FFF2-40B4-BE49-F238E27FC236}">
                <a16:creationId xmlns:a16="http://schemas.microsoft.com/office/drawing/2014/main" id="{F9C055DE-D6FA-0904-B0B6-DD6B355D1597}"/>
              </a:ext>
            </a:extLst>
          </p:cNvPr>
          <p:cNvSpPr/>
          <p:nvPr/>
        </p:nvSpPr>
        <p:spPr>
          <a:xfrm rot="5400000">
            <a:off x="313585" y="1290747"/>
            <a:ext cx="745405" cy="966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noProof="0" dirty="0" err="1"/>
              <a:t>Tardoc</a:t>
            </a:r>
            <a:r>
              <a:rPr lang="en-US" sz="800" b="1" noProof="0" dirty="0"/>
              <a:t> &amp; </a:t>
            </a:r>
          </a:p>
          <a:p>
            <a:pPr algn="ctr"/>
            <a:r>
              <a:rPr lang="en-US" sz="800" b="1" noProof="0" dirty="0"/>
              <a:t>Flat Rate</a:t>
            </a:r>
          </a:p>
        </p:txBody>
      </p:sp>
      <p:sp>
        <p:nvSpPr>
          <p:cNvPr id="49" name="Rechteck 48">
            <a:extLst>
              <a:ext uri="{FF2B5EF4-FFF2-40B4-BE49-F238E27FC236}">
                <a16:creationId xmlns:a16="http://schemas.microsoft.com/office/drawing/2014/main" id="{D8E74822-F543-2EB5-1A25-2B303652BAED}"/>
              </a:ext>
            </a:extLst>
          </p:cNvPr>
          <p:cNvSpPr/>
          <p:nvPr/>
        </p:nvSpPr>
        <p:spPr>
          <a:xfrm rot="5400000">
            <a:off x="442661" y="3039423"/>
            <a:ext cx="502544" cy="966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noProof="0" dirty="0"/>
              <a:t>Planned measures </a:t>
            </a:r>
          </a:p>
          <a:p>
            <a:pPr algn="ctr"/>
            <a:r>
              <a:rPr lang="en-US" sz="800" b="1" noProof="0" dirty="0"/>
              <a:t>for RE</a:t>
            </a:r>
          </a:p>
        </p:txBody>
      </p:sp>
      <p:sp>
        <p:nvSpPr>
          <p:cNvPr id="2" name="Pfeil: Fünfeck 1">
            <a:extLst>
              <a:ext uri="{FF2B5EF4-FFF2-40B4-BE49-F238E27FC236}">
                <a16:creationId xmlns:a16="http://schemas.microsoft.com/office/drawing/2014/main" id="{9B0A17F2-7A2F-559C-1AEE-3DB96464E173}"/>
              </a:ext>
            </a:extLst>
          </p:cNvPr>
          <p:cNvSpPr/>
          <p:nvPr/>
        </p:nvSpPr>
        <p:spPr>
          <a:xfrm>
            <a:off x="1274421" y="1702492"/>
            <a:ext cx="6739173" cy="180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en-US" sz="700" noProof="0" dirty="0"/>
              <a:t>Tax points are required to stay stable</a:t>
            </a:r>
          </a:p>
        </p:txBody>
      </p:sp>
      <p:sp>
        <p:nvSpPr>
          <p:cNvPr id="7" name="Pfeil: Fünfeck 6">
            <a:extLst>
              <a:ext uri="{FF2B5EF4-FFF2-40B4-BE49-F238E27FC236}">
                <a16:creationId xmlns:a16="http://schemas.microsoft.com/office/drawing/2014/main" id="{57F11C4F-5032-A836-AF17-7ECAC9050FB8}"/>
              </a:ext>
            </a:extLst>
          </p:cNvPr>
          <p:cNvSpPr/>
          <p:nvPr/>
        </p:nvSpPr>
        <p:spPr>
          <a:xfrm>
            <a:off x="1274421" y="1444342"/>
            <a:ext cx="5423675" cy="180000"/>
          </a:xfrm>
          <a:prstGeom prst="homePlat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en-US" sz="700" noProof="0" dirty="0"/>
              <a:t>FOPH requires stable cost development</a:t>
            </a:r>
          </a:p>
        </p:txBody>
      </p:sp>
      <p:sp>
        <p:nvSpPr>
          <p:cNvPr id="14" name="Pfeil: Fünfeck 13">
            <a:extLst>
              <a:ext uri="{FF2B5EF4-FFF2-40B4-BE49-F238E27FC236}">
                <a16:creationId xmlns:a16="http://schemas.microsoft.com/office/drawing/2014/main" id="{6C46A526-3E75-E2F2-5F71-44E6B7C09361}"/>
              </a:ext>
            </a:extLst>
          </p:cNvPr>
          <p:cNvSpPr/>
          <p:nvPr/>
        </p:nvSpPr>
        <p:spPr>
          <a:xfrm>
            <a:off x="1274421" y="1960642"/>
            <a:ext cx="6463379" cy="180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en-US" sz="700" noProof="0" dirty="0"/>
              <a:t>Level of DRG (Diagnosis Related Groups) Flat Rate volume to increase from 10% </a:t>
            </a:r>
            <a:r>
              <a:rPr lang="en-US" sz="700" noProof="0" dirty="0">
                <a:sym typeface="Wingdings" panose="05000000000000000000" pitchFamily="2" charset="2"/>
              </a:rPr>
              <a:t> 34%</a:t>
            </a:r>
            <a:endParaRPr lang="en-US" sz="700" noProof="0" dirty="0"/>
          </a:p>
        </p:txBody>
      </p:sp>
      <p:sp>
        <p:nvSpPr>
          <p:cNvPr id="24" name="Pfeil: Fünfeck 23">
            <a:extLst>
              <a:ext uri="{FF2B5EF4-FFF2-40B4-BE49-F238E27FC236}">
                <a16:creationId xmlns:a16="http://schemas.microsoft.com/office/drawing/2014/main" id="{77189920-3D5E-4C66-0DDE-7AF99081B14B}"/>
              </a:ext>
            </a:extLst>
          </p:cNvPr>
          <p:cNvSpPr/>
          <p:nvPr/>
        </p:nvSpPr>
        <p:spPr>
          <a:xfrm>
            <a:off x="4296131" y="3274176"/>
            <a:ext cx="4721211" cy="180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RE: PCG’s optimization, age </a:t>
            </a:r>
            <a:r>
              <a:rPr lang="en-US" sz="700"/>
              <a:t>dependent on inflation</a:t>
            </a:r>
            <a:endParaRPr lang="en-US" sz="700" dirty="0"/>
          </a:p>
        </p:txBody>
      </p:sp>
      <p:sp>
        <p:nvSpPr>
          <p:cNvPr id="40" name="Pfeil: Fünfeck 39">
            <a:extLst>
              <a:ext uri="{FF2B5EF4-FFF2-40B4-BE49-F238E27FC236}">
                <a16:creationId xmlns:a16="http://schemas.microsoft.com/office/drawing/2014/main" id="{AAABE09E-77FA-3F1C-FBCB-472D05A42F60}"/>
              </a:ext>
            </a:extLst>
          </p:cNvPr>
          <p:cNvSpPr/>
          <p:nvPr/>
        </p:nvSpPr>
        <p:spPr>
          <a:xfrm>
            <a:off x="4296131" y="3576142"/>
            <a:ext cx="4721211" cy="180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RE </a:t>
            </a:r>
            <a:r>
              <a:rPr lang="en-US" sz="700"/>
              <a:t>for foreign commuters</a:t>
            </a:r>
            <a:endParaRPr lang="en-US" sz="700" dirty="0"/>
          </a:p>
        </p:txBody>
      </p:sp>
      <p:sp>
        <p:nvSpPr>
          <p:cNvPr id="6" name="Textfeld 5">
            <a:extLst>
              <a:ext uri="{FF2B5EF4-FFF2-40B4-BE49-F238E27FC236}">
                <a16:creationId xmlns:a16="http://schemas.microsoft.com/office/drawing/2014/main" id="{70B82903-9F99-B392-C450-A56AFDF89701}"/>
              </a:ext>
            </a:extLst>
          </p:cNvPr>
          <p:cNvSpPr txBox="1"/>
          <p:nvPr/>
        </p:nvSpPr>
        <p:spPr>
          <a:xfrm>
            <a:off x="2659158" y="1000087"/>
            <a:ext cx="432048" cy="207749"/>
          </a:xfrm>
          <a:prstGeom prst="rect">
            <a:avLst/>
          </a:prstGeom>
          <a:noFill/>
        </p:spPr>
        <p:txBody>
          <a:bodyPr wrap="square" lIns="0" tIns="0" rIns="0" bIns="0" rtlCol="0">
            <a:spAutoFit/>
          </a:bodyPr>
          <a:lstStyle/>
          <a:p>
            <a:r>
              <a:rPr lang="en-US" noProof="0" dirty="0"/>
              <a:t>2027</a:t>
            </a:r>
          </a:p>
        </p:txBody>
      </p:sp>
      <p:sp>
        <p:nvSpPr>
          <p:cNvPr id="3" name="Fußzeilenplatzhalter 2">
            <a:extLst>
              <a:ext uri="{FF2B5EF4-FFF2-40B4-BE49-F238E27FC236}">
                <a16:creationId xmlns:a16="http://schemas.microsoft.com/office/drawing/2014/main" id="{A20366DC-4159-A2CD-18E0-180FDC272A90}"/>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B76A17C7-BBA0-9A25-30A4-3F98AB757EFD}"/>
              </a:ext>
            </a:extLst>
          </p:cNvPr>
          <p:cNvSpPr>
            <a:spLocks noGrp="1"/>
          </p:cNvSpPr>
          <p:nvPr>
            <p:ph type="sldNum" sz="quarter" idx="12"/>
          </p:nvPr>
        </p:nvSpPr>
        <p:spPr/>
        <p:txBody>
          <a:bodyPr/>
          <a:lstStyle/>
          <a:p>
            <a:fld id="{442AD375-037F-43D0-B059-5172DA06796A}" type="slidenum">
              <a:rPr lang="en-US" noProof="0" smtClean="0"/>
              <a:pPr/>
              <a:t>19</a:t>
            </a:fld>
            <a:endParaRPr lang="en-US" noProof="0" dirty="0"/>
          </a:p>
        </p:txBody>
      </p:sp>
      <p:sp>
        <p:nvSpPr>
          <p:cNvPr id="8" name="Pfeil: Fünfeck 7">
            <a:extLst>
              <a:ext uri="{FF2B5EF4-FFF2-40B4-BE49-F238E27FC236}">
                <a16:creationId xmlns:a16="http://schemas.microsoft.com/office/drawing/2014/main" id="{E6542316-8314-E9FE-43E0-F57EE6354E84}"/>
              </a:ext>
            </a:extLst>
          </p:cNvPr>
          <p:cNvSpPr/>
          <p:nvPr/>
        </p:nvSpPr>
        <p:spPr>
          <a:xfrm>
            <a:off x="1289211" y="4173289"/>
            <a:ext cx="4721211" cy="457604"/>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r>
              <a:rPr lang="en-US" sz="900" b="1" noProof="0" dirty="0">
                <a:solidFill>
                  <a:schemeClr val="tx1"/>
                </a:solidFill>
              </a:rPr>
              <a:t>Increased uncertainty due to data lag and unpredictable governmental influence. FOPH requirements are not mandatory for canton</a:t>
            </a:r>
            <a:r>
              <a:rPr lang="en-US" sz="900" b="1" dirty="0">
                <a:solidFill>
                  <a:schemeClr val="tx1"/>
                </a:solidFill>
              </a:rPr>
              <a:t>al</a:t>
            </a:r>
            <a:r>
              <a:rPr lang="en-US" sz="900" b="1" noProof="0" dirty="0">
                <a:solidFill>
                  <a:schemeClr val="tx1"/>
                </a:solidFill>
              </a:rPr>
              <a:t> health departments.</a:t>
            </a:r>
          </a:p>
        </p:txBody>
      </p:sp>
    </p:spTree>
    <p:extLst>
      <p:ext uri="{BB962C8B-B14F-4D97-AF65-F5344CB8AC3E}">
        <p14:creationId xmlns:p14="http://schemas.microsoft.com/office/powerpoint/2010/main" val="206782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9271F-028C-A0B2-0D69-0A5656FFF8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3647DC-34F5-5F60-3965-C488E4C61C76}"/>
              </a:ext>
            </a:extLst>
          </p:cNvPr>
          <p:cNvSpPr>
            <a:spLocks noGrp="1"/>
          </p:cNvSpPr>
          <p:nvPr>
            <p:ph type="ctrTitle"/>
          </p:nvPr>
        </p:nvSpPr>
        <p:spPr/>
        <p:txBody>
          <a:bodyPr/>
          <a:lstStyle/>
          <a:p>
            <a:r>
              <a:rPr lang="en-US" noProof="0" dirty="0"/>
              <a:t>Content</a:t>
            </a:r>
          </a:p>
        </p:txBody>
      </p:sp>
      <p:sp>
        <p:nvSpPr>
          <p:cNvPr id="3" name="Untertitel 2">
            <a:extLst>
              <a:ext uri="{FF2B5EF4-FFF2-40B4-BE49-F238E27FC236}">
                <a16:creationId xmlns:a16="http://schemas.microsoft.com/office/drawing/2014/main" id="{9911B06A-E5AC-1B75-4B34-52E261569AC8}"/>
              </a:ext>
            </a:extLst>
          </p:cNvPr>
          <p:cNvSpPr>
            <a:spLocks noGrp="1"/>
          </p:cNvSpPr>
          <p:nvPr>
            <p:ph type="subTitle" idx="1"/>
          </p:nvPr>
        </p:nvSpPr>
        <p:spPr>
          <a:xfrm>
            <a:off x="467914" y="1131590"/>
            <a:ext cx="8208170" cy="2506587"/>
          </a:xfrm>
        </p:spPr>
        <p:txBody>
          <a:bodyPr/>
          <a:lstStyle/>
          <a:p>
            <a:endParaRPr lang="en-US" sz="1200" noProof="0" dirty="0"/>
          </a:p>
          <a:p>
            <a:pPr marL="171450" indent="-171450">
              <a:lnSpc>
                <a:spcPct val="150000"/>
              </a:lnSpc>
              <a:spcAft>
                <a:spcPts val="300"/>
              </a:spcAft>
              <a:buFont typeface="Symbol" panose="05050102010706020507" pitchFamily="18" charset="2"/>
              <a:buChar char="-"/>
            </a:pPr>
            <a:r>
              <a:rPr lang="en-US" sz="1200" noProof="0" dirty="0">
                <a:solidFill>
                  <a:schemeClr val="tx1"/>
                </a:solidFill>
              </a:rPr>
              <a:t>Give insights into the political nature of the Mandatory Health Insurance</a:t>
            </a:r>
            <a:r>
              <a:rPr lang="en-US" sz="1200" dirty="0">
                <a:solidFill>
                  <a:schemeClr val="tx1"/>
                </a:solidFill>
              </a:rPr>
              <a:t> (OKP) s</a:t>
            </a:r>
            <a:r>
              <a:rPr lang="en-US" sz="1200" noProof="0" dirty="0" err="1">
                <a:solidFill>
                  <a:schemeClr val="tx1"/>
                </a:solidFill>
              </a:rPr>
              <a:t>ystem</a:t>
            </a:r>
            <a:r>
              <a:rPr lang="en-US" sz="1200" noProof="0" dirty="0">
                <a:solidFill>
                  <a:schemeClr val="tx1"/>
                </a:solidFill>
              </a:rPr>
              <a:t>.</a:t>
            </a:r>
          </a:p>
          <a:p>
            <a:pPr marL="171450" indent="-171450">
              <a:lnSpc>
                <a:spcPct val="150000"/>
              </a:lnSpc>
              <a:spcAft>
                <a:spcPts val="300"/>
              </a:spcAft>
              <a:buFont typeface="Symbol" panose="05050102010706020507" pitchFamily="18" charset="2"/>
              <a:buChar char="-"/>
            </a:pPr>
            <a:r>
              <a:rPr lang="en-US" sz="1200" noProof="0" dirty="0">
                <a:solidFill>
                  <a:schemeClr val="tx1"/>
                </a:solidFill>
              </a:rPr>
              <a:t>Overview of how premiums are calculated and approved by the Federal Office of Public Health (FOPH).</a:t>
            </a:r>
          </a:p>
          <a:p>
            <a:pPr marL="171450" indent="-171450">
              <a:lnSpc>
                <a:spcPct val="150000"/>
              </a:lnSpc>
              <a:spcAft>
                <a:spcPts val="300"/>
              </a:spcAft>
              <a:buFont typeface="Symbol" panose="05050102010706020507" pitchFamily="18" charset="2"/>
              <a:buChar char="-"/>
            </a:pPr>
            <a:r>
              <a:rPr lang="en-US" sz="1200" noProof="0" dirty="0">
                <a:solidFill>
                  <a:schemeClr val="tx1"/>
                </a:solidFill>
              </a:rPr>
              <a:t>Consideration of the effects of exogenous inflation, shifts in the composition of the insured population, as well as the impact of risk equalization.</a:t>
            </a:r>
          </a:p>
          <a:p>
            <a:pPr marL="171450" indent="-171450">
              <a:lnSpc>
                <a:spcPct val="150000"/>
              </a:lnSpc>
              <a:spcAft>
                <a:spcPts val="300"/>
              </a:spcAft>
              <a:buFont typeface="Symbol" panose="05050102010706020507" pitchFamily="18" charset="2"/>
              <a:buChar char="-"/>
            </a:pPr>
            <a:r>
              <a:rPr lang="en-US" sz="1200" noProof="0" dirty="0">
                <a:solidFill>
                  <a:schemeClr val="tx1"/>
                </a:solidFill>
              </a:rPr>
              <a:t>Recent impacts of TARDOC and the introduction of outpatient flat rates.</a:t>
            </a:r>
          </a:p>
          <a:p>
            <a:pPr marL="171450" indent="-171450">
              <a:lnSpc>
                <a:spcPct val="150000"/>
              </a:lnSpc>
              <a:spcAft>
                <a:spcPts val="300"/>
              </a:spcAft>
              <a:buFont typeface="Symbol" panose="05050102010706020507" pitchFamily="18" charset="2"/>
              <a:buChar char="-"/>
            </a:pPr>
            <a:r>
              <a:rPr lang="en-US" sz="1200" noProof="0" dirty="0">
                <a:solidFill>
                  <a:schemeClr val="tx1"/>
                </a:solidFill>
              </a:rPr>
              <a:t>Outlook on EFAS (uniform financing of outpatient and inpatient care), including key issues and challenges.</a:t>
            </a:r>
          </a:p>
          <a:p>
            <a:pPr marL="171450" indent="-171450">
              <a:lnSpc>
                <a:spcPct val="150000"/>
              </a:lnSpc>
              <a:spcAft>
                <a:spcPts val="300"/>
              </a:spcAft>
              <a:buFont typeface="Symbol" panose="05050102010706020507" pitchFamily="18" charset="2"/>
              <a:buChar char="-"/>
            </a:pPr>
            <a:r>
              <a:rPr lang="en-US" sz="1200" noProof="0" dirty="0">
                <a:solidFill>
                  <a:schemeClr val="tx1"/>
                </a:solidFill>
              </a:rPr>
              <a:t>Overview of Supplemental Health Insurance (VVG), including regulatory restrictions and the link </a:t>
            </a:r>
            <a:r>
              <a:rPr lang="en-US" sz="1200" dirty="0">
                <a:solidFill>
                  <a:schemeClr val="tx1"/>
                </a:solidFill>
              </a:rPr>
              <a:t>to</a:t>
            </a:r>
            <a:r>
              <a:rPr lang="en-US" sz="1200" noProof="0" dirty="0">
                <a:solidFill>
                  <a:schemeClr val="tx1"/>
                </a:solidFill>
              </a:rPr>
              <a:t> the </a:t>
            </a:r>
            <a:r>
              <a:rPr lang="en-US" sz="1200" dirty="0">
                <a:solidFill>
                  <a:schemeClr val="tx1"/>
                </a:solidFill>
              </a:rPr>
              <a:t>Mandatory Health Insurance</a:t>
            </a:r>
            <a:r>
              <a:rPr lang="en-US" sz="1200" noProof="0" dirty="0">
                <a:solidFill>
                  <a:schemeClr val="tx1"/>
                </a:solidFill>
              </a:rPr>
              <a:t>.</a:t>
            </a:r>
          </a:p>
        </p:txBody>
      </p:sp>
      <p:sp>
        <p:nvSpPr>
          <p:cNvPr id="4" name="Fußzeilenplatzhalter 3">
            <a:extLst>
              <a:ext uri="{FF2B5EF4-FFF2-40B4-BE49-F238E27FC236}">
                <a16:creationId xmlns:a16="http://schemas.microsoft.com/office/drawing/2014/main" id="{0DD0DC8D-70B1-F009-1D62-8A402907064F}"/>
              </a:ext>
            </a:extLst>
          </p:cNvPr>
          <p:cNvSpPr>
            <a:spLocks noGrp="1"/>
          </p:cNvSpPr>
          <p:nvPr>
            <p:ph type="ftr" sz="quarter" idx="11"/>
          </p:nvPr>
        </p:nvSpPr>
        <p:spPr/>
        <p:txBody>
          <a:bodyPr/>
          <a:lstStyle/>
          <a:p>
            <a:r>
              <a:rPr lang="en-US" noProof="0" dirty="0"/>
              <a:t>Health insurance affects us all</a:t>
            </a:r>
          </a:p>
        </p:txBody>
      </p:sp>
      <p:sp>
        <p:nvSpPr>
          <p:cNvPr id="5" name="Foliennummernplatzhalter 4">
            <a:extLst>
              <a:ext uri="{FF2B5EF4-FFF2-40B4-BE49-F238E27FC236}">
                <a16:creationId xmlns:a16="http://schemas.microsoft.com/office/drawing/2014/main" id="{1826514D-9C08-97B9-7716-17496B72D83C}"/>
              </a:ext>
            </a:extLst>
          </p:cNvPr>
          <p:cNvSpPr>
            <a:spLocks noGrp="1"/>
          </p:cNvSpPr>
          <p:nvPr>
            <p:ph type="sldNum" sz="quarter" idx="12"/>
          </p:nvPr>
        </p:nvSpPr>
        <p:spPr/>
        <p:txBody>
          <a:bodyPr/>
          <a:lstStyle/>
          <a:p>
            <a:fld id="{442AD375-037F-43D0-B059-5172DA06796A}" type="slidenum">
              <a:rPr lang="en-US" noProof="0" smtClean="0"/>
              <a:pPr/>
              <a:t>2</a:t>
            </a:fld>
            <a:endParaRPr lang="en-US" noProof="0" dirty="0"/>
          </a:p>
        </p:txBody>
      </p:sp>
    </p:spTree>
    <p:extLst>
      <p:ext uri="{BB962C8B-B14F-4D97-AF65-F5344CB8AC3E}">
        <p14:creationId xmlns:p14="http://schemas.microsoft.com/office/powerpoint/2010/main" val="200471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00B8-55C4-965B-6279-EEA401706618}"/>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2C73574-D2CA-7910-4DE5-A3533072B8C3}"/>
              </a:ext>
            </a:extLst>
          </p:cNvPr>
          <p:cNvSpPr>
            <a:spLocks noGrp="1"/>
          </p:cNvSpPr>
          <p:nvPr>
            <p:ph type="ftr" sz="quarter" idx="11"/>
          </p:nvPr>
        </p:nvSpPr>
        <p:spPr/>
        <p:txBody>
          <a:bodyPr/>
          <a:lstStyle/>
          <a:p>
            <a:r>
              <a:rPr lang="en-US" noProof="0" dirty="0"/>
              <a:t>Health insurance affects us all</a:t>
            </a:r>
          </a:p>
        </p:txBody>
      </p:sp>
      <p:sp>
        <p:nvSpPr>
          <p:cNvPr id="3" name="Foliennummernplatzhalter 2">
            <a:extLst>
              <a:ext uri="{FF2B5EF4-FFF2-40B4-BE49-F238E27FC236}">
                <a16:creationId xmlns:a16="http://schemas.microsoft.com/office/drawing/2014/main" id="{D1517AC9-C5A6-934F-A4D1-E1B8AEAE635F}"/>
              </a:ext>
            </a:extLst>
          </p:cNvPr>
          <p:cNvSpPr>
            <a:spLocks noGrp="1"/>
          </p:cNvSpPr>
          <p:nvPr>
            <p:ph type="sldNum" sz="quarter" idx="12"/>
          </p:nvPr>
        </p:nvSpPr>
        <p:spPr/>
        <p:txBody>
          <a:bodyPr/>
          <a:lstStyle/>
          <a:p>
            <a:fld id="{442AD375-037F-43D0-B059-5172DA06796A}" type="slidenum">
              <a:rPr lang="en-US" noProof="0" smtClean="0"/>
              <a:pPr/>
              <a:t>20</a:t>
            </a:fld>
            <a:endParaRPr lang="en-US" noProof="0" dirty="0"/>
          </a:p>
        </p:txBody>
      </p:sp>
      <p:sp>
        <p:nvSpPr>
          <p:cNvPr id="4" name="Titel 3">
            <a:extLst>
              <a:ext uri="{FF2B5EF4-FFF2-40B4-BE49-F238E27FC236}">
                <a16:creationId xmlns:a16="http://schemas.microsoft.com/office/drawing/2014/main" id="{2A051D10-6C72-768E-6A0F-B276202A8A7B}"/>
              </a:ext>
            </a:extLst>
          </p:cNvPr>
          <p:cNvSpPr>
            <a:spLocks noGrp="1"/>
          </p:cNvSpPr>
          <p:nvPr>
            <p:ph type="title"/>
          </p:nvPr>
        </p:nvSpPr>
        <p:spPr/>
        <p:txBody>
          <a:bodyPr/>
          <a:lstStyle/>
          <a:p>
            <a:r>
              <a:rPr lang="en-US" noProof="0" dirty="0"/>
              <a:t>Development &amp; Political Engagement</a:t>
            </a:r>
            <a:br>
              <a:rPr lang="en-US" sz="2000" noProof="0" dirty="0"/>
            </a:br>
            <a:r>
              <a:rPr lang="en-US" sz="1800" i="1" dirty="0"/>
              <a:t>I</a:t>
            </a:r>
            <a:r>
              <a:rPr lang="en-US" sz="1800" i="1" noProof="0" dirty="0" err="1"/>
              <a:t>npatient</a:t>
            </a:r>
            <a:r>
              <a:rPr lang="en-US" sz="1800" b="0" noProof="0" dirty="0"/>
              <a:t>:</a:t>
            </a:r>
            <a:r>
              <a:rPr lang="en-US" sz="2000" noProof="0" dirty="0"/>
              <a:t> </a:t>
            </a:r>
            <a:r>
              <a:rPr lang="en-US" sz="1800" b="0" noProof="0" dirty="0"/>
              <a:t>pre and post EFAS implementation</a:t>
            </a:r>
            <a:endParaRPr lang="en-US" sz="2000" b="0" noProof="0" dirty="0"/>
          </a:p>
        </p:txBody>
      </p:sp>
      <p:grpSp>
        <p:nvGrpSpPr>
          <p:cNvPr id="24" name="Gruppieren 23">
            <a:extLst>
              <a:ext uri="{FF2B5EF4-FFF2-40B4-BE49-F238E27FC236}">
                <a16:creationId xmlns:a16="http://schemas.microsoft.com/office/drawing/2014/main" id="{A229726F-7350-6A3E-9AA5-1A46EB329B45}"/>
              </a:ext>
            </a:extLst>
          </p:cNvPr>
          <p:cNvGrpSpPr/>
          <p:nvPr/>
        </p:nvGrpSpPr>
        <p:grpSpPr>
          <a:xfrm>
            <a:off x="457775" y="1568402"/>
            <a:ext cx="5842417" cy="2880000"/>
            <a:chOff x="401087" y="1635646"/>
            <a:chExt cx="5683080" cy="2807765"/>
          </a:xfrm>
        </p:grpSpPr>
        <p:sp>
          <p:nvSpPr>
            <p:cNvPr id="18" name="Rechteck 17">
              <a:extLst>
                <a:ext uri="{FF2B5EF4-FFF2-40B4-BE49-F238E27FC236}">
                  <a16:creationId xmlns:a16="http://schemas.microsoft.com/office/drawing/2014/main" id="{7AA1482C-C4B6-F9B8-0CA4-40CF70B8BB4E}"/>
                </a:ext>
              </a:extLst>
            </p:cNvPr>
            <p:cNvSpPr/>
            <p:nvPr/>
          </p:nvSpPr>
          <p:spPr>
            <a:xfrm>
              <a:off x="401087" y="2688558"/>
              <a:ext cx="5673806" cy="1754853"/>
            </a:xfrm>
            <a:prstGeom prst="rect">
              <a:avLst/>
            </a:prstGeom>
            <a:solidFill>
              <a:srgbClr val="E0EFF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13" name="Rechteck 12">
              <a:extLst>
                <a:ext uri="{FF2B5EF4-FFF2-40B4-BE49-F238E27FC236}">
                  <a16:creationId xmlns:a16="http://schemas.microsoft.com/office/drawing/2014/main" id="{3847EA6E-285A-602D-5312-AB864A1D4F00}"/>
                </a:ext>
              </a:extLst>
            </p:cNvPr>
            <p:cNvSpPr/>
            <p:nvPr/>
          </p:nvSpPr>
          <p:spPr>
            <a:xfrm>
              <a:off x="410360" y="1635646"/>
              <a:ext cx="5673807" cy="1052912"/>
            </a:xfrm>
            <a:prstGeom prst="rect">
              <a:avLst/>
            </a:prstGeom>
            <a:solidFill>
              <a:srgbClr val="FADCE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7" name="Textfeld 6">
              <a:extLst>
                <a:ext uri="{FF2B5EF4-FFF2-40B4-BE49-F238E27FC236}">
                  <a16:creationId xmlns:a16="http://schemas.microsoft.com/office/drawing/2014/main" id="{7B76FE98-B5DF-8FB5-5BFE-01B829096630}"/>
                </a:ext>
              </a:extLst>
            </p:cNvPr>
            <p:cNvSpPr txBox="1"/>
            <p:nvPr/>
          </p:nvSpPr>
          <p:spPr>
            <a:xfrm rot="16200000">
              <a:off x="355612" y="2124056"/>
              <a:ext cx="317248" cy="175308"/>
            </a:xfrm>
            <a:prstGeom prst="rect">
              <a:avLst/>
            </a:prstGeom>
            <a:noFill/>
          </p:spPr>
          <p:txBody>
            <a:bodyPr wrap="none" lIns="0" tIns="0" rIns="0" bIns="0" rtlCol="0">
              <a:spAutoFit/>
            </a:bodyPr>
            <a:lstStyle/>
            <a:p>
              <a:r>
                <a:rPr lang="en-US" sz="1200" noProof="0" dirty="0"/>
                <a:t>VVG</a:t>
              </a:r>
            </a:p>
          </p:txBody>
        </p:sp>
        <p:sp>
          <p:nvSpPr>
            <p:cNvPr id="8" name="Textfeld 7">
              <a:extLst>
                <a:ext uri="{FF2B5EF4-FFF2-40B4-BE49-F238E27FC236}">
                  <a16:creationId xmlns:a16="http://schemas.microsoft.com/office/drawing/2014/main" id="{CA9A8A54-8775-58D2-6580-0C3221977235}"/>
                </a:ext>
              </a:extLst>
            </p:cNvPr>
            <p:cNvSpPr txBox="1"/>
            <p:nvPr/>
          </p:nvSpPr>
          <p:spPr>
            <a:xfrm rot="16200000">
              <a:off x="355611" y="3527937"/>
              <a:ext cx="317248" cy="175308"/>
            </a:xfrm>
            <a:prstGeom prst="rect">
              <a:avLst/>
            </a:prstGeom>
            <a:noFill/>
          </p:spPr>
          <p:txBody>
            <a:bodyPr wrap="none" lIns="0" tIns="0" rIns="0" bIns="0" rtlCol="0">
              <a:spAutoFit/>
            </a:bodyPr>
            <a:lstStyle/>
            <a:p>
              <a:r>
                <a:rPr lang="en-US" sz="1200" noProof="0" dirty="0"/>
                <a:t>OKP</a:t>
              </a:r>
            </a:p>
          </p:txBody>
        </p:sp>
      </p:grpSp>
      <p:sp>
        <p:nvSpPr>
          <p:cNvPr id="12" name="Textfeld 11">
            <a:extLst>
              <a:ext uri="{FF2B5EF4-FFF2-40B4-BE49-F238E27FC236}">
                <a16:creationId xmlns:a16="http://schemas.microsoft.com/office/drawing/2014/main" id="{BDE999F0-AACE-839A-D7CC-AD61767B274B}"/>
              </a:ext>
            </a:extLst>
          </p:cNvPr>
          <p:cNvSpPr txBox="1"/>
          <p:nvPr/>
        </p:nvSpPr>
        <p:spPr>
          <a:xfrm>
            <a:off x="683569" y="1315808"/>
            <a:ext cx="732088" cy="184666"/>
          </a:xfrm>
          <a:prstGeom prst="rect">
            <a:avLst/>
          </a:prstGeom>
          <a:noFill/>
        </p:spPr>
        <p:txBody>
          <a:bodyPr wrap="square" lIns="0" tIns="0" rIns="0" bIns="0" rtlCol="0">
            <a:spAutoFit/>
          </a:bodyPr>
          <a:lstStyle/>
          <a:p>
            <a:r>
              <a:rPr lang="en-US" sz="1200" noProof="0" dirty="0"/>
              <a:t>Total costs</a:t>
            </a:r>
          </a:p>
        </p:txBody>
      </p:sp>
      <p:sp>
        <p:nvSpPr>
          <p:cNvPr id="17" name="Textfeld 16">
            <a:extLst>
              <a:ext uri="{FF2B5EF4-FFF2-40B4-BE49-F238E27FC236}">
                <a16:creationId xmlns:a16="http://schemas.microsoft.com/office/drawing/2014/main" id="{13E22365-4BAB-27F2-BE04-03817CD998DF}"/>
              </a:ext>
            </a:extLst>
          </p:cNvPr>
          <p:cNvSpPr txBox="1"/>
          <p:nvPr/>
        </p:nvSpPr>
        <p:spPr>
          <a:xfrm>
            <a:off x="1550258" y="1312258"/>
            <a:ext cx="991778" cy="184666"/>
          </a:xfrm>
          <a:prstGeom prst="rect">
            <a:avLst/>
          </a:prstGeom>
          <a:noFill/>
        </p:spPr>
        <p:txBody>
          <a:bodyPr wrap="square" lIns="0" tIns="0" rIns="0" bIns="0" rtlCol="0">
            <a:spAutoFit/>
          </a:bodyPr>
          <a:lstStyle/>
          <a:p>
            <a:r>
              <a:rPr lang="en-US" sz="1200" noProof="0" dirty="0"/>
              <a:t>Health Insurer</a:t>
            </a:r>
          </a:p>
        </p:txBody>
      </p:sp>
      <p:sp>
        <p:nvSpPr>
          <p:cNvPr id="21" name="Textfeld 20">
            <a:extLst>
              <a:ext uri="{FF2B5EF4-FFF2-40B4-BE49-F238E27FC236}">
                <a16:creationId xmlns:a16="http://schemas.microsoft.com/office/drawing/2014/main" id="{A77799C4-43AB-84FD-97A2-40326DCA30FB}"/>
              </a:ext>
            </a:extLst>
          </p:cNvPr>
          <p:cNvSpPr txBox="1"/>
          <p:nvPr/>
        </p:nvSpPr>
        <p:spPr>
          <a:xfrm>
            <a:off x="2745286" y="1322843"/>
            <a:ext cx="493725" cy="184666"/>
          </a:xfrm>
          <a:prstGeom prst="rect">
            <a:avLst/>
          </a:prstGeom>
          <a:noFill/>
        </p:spPr>
        <p:txBody>
          <a:bodyPr wrap="none" lIns="0" tIns="0" rIns="0" bIns="0" rtlCol="0">
            <a:spAutoFit/>
          </a:bodyPr>
          <a:lstStyle/>
          <a:p>
            <a:r>
              <a:rPr lang="en-US" sz="1200" noProof="0" dirty="0"/>
              <a:t>Canton</a:t>
            </a:r>
          </a:p>
        </p:txBody>
      </p:sp>
      <p:sp>
        <p:nvSpPr>
          <p:cNvPr id="42" name="Textfeld 41">
            <a:extLst>
              <a:ext uri="{FF2B5EF4-FFF2-40B4-BE49-F238E27FC236}">
                <a16:creationId xmlns:a16="http://schemas.microsoft.com/office/drawing/2014/main" id="{AE49844A-F6BA-E7E7-69C9-3E71777B5481}"/>
              </a:ext>
            </a:extLst>
          </p:cNvPr>
          <p:cNvSpPr txBox="1"/>
          <p:nvPr/>
        </p:nvSpPr>
        <p:spPr>
          <a:xfrm>
            <a:off x="6596759" y="3137619"/>
            <a:ext cx="2053254" cy="1107996"/>
          </a:xfrm>
          <a:prstGeom prst="rect">
            <a:avLst/>
          </a:prstGeom>
          <a:noFill/>
        </p:spPr>
        <p:txBody>
          <a:bodyPr wrap="none" lIns="0" tIns="0" rIns="0" bIns="0" rtlCol="0">
            <a:spAutoFit/>
          </a:bodyPr>
          <a:lstStyle/>
          <a:p>
            <a:r>
              <a:rPr lang="en-US" sz="1200" noProof="0" dirty="0"/>
              <a:t>Base rate CHF [9’500, 11’500]</a:t>
            </a:r>
          </a:p>
          <a:p>
            <a:r>
              <a:rPr lang="en-US" sz="1200" noProof="0" dirty="0"/>
              <a:t>depending on the hospital</a:t>
            </a:r>
          </a:p>
          <a:p>
            <a:endParaRPr lang="en-US" sz="1200" noProof="0" dirty="0"/>
          </a:p>
          <a:p>
            <a:r>
              <a:rPr lang="en-US" sz="1200" noProof="0" dirty="0"/>
              <a:t>Cost weight [0.2, 63.7]</a:t>
            </a:r>
          </a:p>
          <a:p>
            <a:r>
              <a:rPr lang="en-US" sz="1200" noProof="0" dirty="0"/>
              <a:t>according to the DRG</a:t>
            </a:r>
          </a:p>
          <a:p>
            <a:r>
              <a:rPr lang="en-US" sz="1200" noProof="0" dirty="0"/>
              <a:t>(Diagnosis Related Groups)</a:t>
            </a:r>
          </a:p>
        </p:txBody>
      </p:sp>
      <p:sp>
        <p:nvSpPr>
          <p:cNvPr id="10" name="Textfeld 9">
            <a:extLst>
              <a:ext uri="{FF2B5EF4-FFF2-40B4-BE49-F238E27FC236}">
                <a16:creationId xmlns:a16="http://schemas.microsoft.com/office/drawing/2014/main" id="{26A782F6-4588-784E-3E6B-02FE429320BF}"/>
              </a:ext>
            </a:extLst>
          </p:cNvPr>
          <p:cNvSpPr txBox="1"/>
          <p:nvPr/>
        </p:nvSpPr>
        <p:spPr>
          <a:xfrm>
            <a:off x="6606648" y="1937430"/>
            <a:ext cx="2192908" cy="369332"/>
          </a:xfrm>
          <a:prstGeom prst="rect">
            <a:avLst/>
          </a:prstGeom>
          <a:noFill/>
        </p:spPr>
        <p:txBody>
          <a:bodyPr wrap="none" lIns="0" tIns="0" rIns="0" bIns="0" rtlCol="0">
            <a:spAutoFit/>
          </a:bodyPr>
          <a:lstStyle/>
          <a:p>
            <a:r>
              <a:rPr lang="en-US" sz="1200" noProof="0" dirty="0"/>
              <a:t>Free choice of specialist doctors</a:t>
            </a:r>
          </a:p>
          <a:p>
            <a:r>
              <a:rPr lang="en-US" sz="1200" noProof="0" dirty="0"/>
              <a:t>Hospital rooming</a:t>
            </a:r>
          </a:p>
        </p:txBody>
      </p:sp>
      <p:grpSp>
        <p:nvGrpSpPr>
          <p:cNvPr id="49" name="Gruppieren 48">
            <a:extLst>
              <a:ext uri="{FF2B5EF4-FFF2-40B4-BE49-F238E27FC236}">
                <a16:creationId xmlns:a16="http://schemas.microsoft.com/office/drawing/2014/main" id="{4B9A7878-0AE3-E52E-0D5C-1AE9E89A4306}"/>
              </a:ext>
            </a:extLst>
          </p:cNvPr>
          <p:cNvGrpSpPr/>
          <p:nvPr/>
        </p:nvGrpSpPr>
        <p:grpSpPr>
          <a:xfrm>
            <a:off x="941977" y="1563638"/>
            <a:ext cx="396000" cy="1080000"/>
            <a:chOff x="1115616" y="1793396"/>
            <a:chExt cx="360040" cy="1080000"/>
          </a:xfrm>
        </p:grpSpPr>
        <p:sp>
          <p:nvSpPr>
            <p:cNvPr id="27" name="Rechteck 26">
              <a:extLst>
                <a:ext uri="{FF2B5EF4-FFF2-40B4-BE49-F238E27FC236}">
                  <a16:creationId xmlns:a16="http://schemas.microsoft.com/office/drawing/2014/main" id="{640FBE40-A833-511E-CDB9-081BC60569C1}"/>
                </a:ext>
              </a:extLst>
            </p:cNvPr>
            <p:cNvSpPr/>
            <p:nvPr/>
          </p:nvSpPr>
          <p:spPr>
            <a:xfrm>
              <a:off x="1115616" y="1793396"/>
              <a:ext cx="360040" cy="1080000"/>
            </a:xfrm>
            <a:prstGeom prst="rect">
              <a:avLst/>
            </a:prstGeom>
            <a:solidFill>
              <a:srgbClr val="9A0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45" name="Textfeld 44">
              <a:extLst>
                <a:ext uri="{FF2B5EF4-FFF2-40B4-BE49-F238E27FC236}">
                  <a16:creationId xmlns:a16="http://schemas.microsoft.com/office/drawing/2014/main" id="{9E2E6F75-164F-27C4-2C9E-4718EA614E8B}"/>
                </a:ext>
              </a:extLst>
            </p:cNvPr>
            <p:cNvSpPr txBox="1"/>
            <p:nvPr/>
          </p:nvSpPr>
          <p:spPr>
            <a:xfrm>
              <a:off x="1154572" y="2264147"/>
              <a:ext cx="282129" cy="138499"/>
            </a:xfrm>
            <a:prstGeom prst="rect">
              <a:avLst/>
            </a:prstGeom>
            <a:noFill/>
          </p:spPr>
          <p:txBody>
            <a:bodyPr wrap="none" lIns="0" tIns="0" rIns="0" bIns="0" rtlCol="0">
              <a:spAutoFit/>
            </a:bodyPr>
            <a:lstStyle/>
            <a:p>
              <a:r>
                <a:rPr lang="en-US" sz="900" noProof="0" dirty="0">
                  <a:solidFill>
                    <a:schemeClr val="bg1"/>
                  </a:solidFill>
                </a:rPr>
                <a:t>6’000</a:t>
              </a:r>
              <a:endParaRPr lang="en-US" sz="1050" noProof="0" dirty="0">
                <a:solidFill>
                  <a:schemeClr val="bg1"/>
                </a:solidFill>
              </a:endParaRPr>
            </a:p>
          </p:txBody>
        </p:sp>
      </p:grpSp>
      <p:grpSp>
        <p:nvGrpSpPr>
          <p:cNvPr id="50" name="Gruppieren 49">
            <a:extLst>
              <a:ext uri="{FF2B5EF4-FFF2-40B4-BE49-F238E27FC236}">
                <a16:creationId xmlns:a16="http://schemas.microsoft.com/office/drawing/2014/main" id="{4B933395-65D6-AABF-8BDD-C25F184659E2}"/>
              </a:ext>
            </a:extLst>
          </p:cNvPr>
          <p:cNvGrpSpPr/>
          <p:nvPr/>
        </p:nvGrpSpPr>
        <p:grpSpPr>
          <a:xfrm>
            <a:off x="1734065" y="1565023"/>
            <a:ext cx="396000" cy="1080000"/>
            <a:chOff x="1835696" y="1793396"/>
            <a:chExt cx="360040" cy="1080000"/>
          </a:xfrm>
        </p:grpSpPr>
        <p:sp>
          <p:nvSpPr>
            <p:cNvPr id="40" name="Rechteck 39">
              <a:extLst>
                <a:ext uri="{FF2B5EF4-FFF2-40B4-BE49-F238E27FC236}">
                  <a16:creationId xmlns:a16="http://schemas.microsoft.com/office/drawing/2014/main" id="{AB0D91E8-D69A-0031-9C20-7C84218E90C0}"/>
                </a:ext>
              </a:extLst>
            </p:cNvPr>
            <p:cNvSpPr/>
            <p:nvPr/>
          </p:nvSpPr>
          <p:spPr>
            <a:xfrm>
              <a:off x="1835696" y="1793396"/>
              <a:ext cx="360040" cy="1080000"/>
            </a:xfrm>
            <a:prstGeom prst="rect">
              <a:avLst/>
            </a:prstGeom>
            <a:solidFill>
              <a:srgbClr val="9A0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46" name="Textfeld 45">
              <a:extLst>
                <a:ext uri="{FF2B5EF4-FFF2-40B4-BE49-F238E27FC236}">
                  <a16:creationId xmlns:a16="http://schemas.microsoft.com/office/drawing/2014/main" id="{D1A28F62-7638-1ADC-56F7-DCC3FB6236E7}"/>
                </a:ext>
              </a:extLst>
            </p:cNvPr>
            <p:cNvSpPr txBox="1"/>
            <p:nvPr/>
          </p:nvSpPr>
          <p:spPr>
            <a:xfrm>
              <a:off x="1874652" y="2264147"/>
              <a:ext cx="282129" cy="138499"/>
            </a:xfrm>
            <a:prstGeom prst="rect">
              <a:avLst/>
            </a:prstGeom>
            <a:noFill/>
          </p:spPr>
          <p:txBody>
            <a:bodyPr wrap="none" lIns="0" tIns="0" rIns="0" bIns="0" rtlCol="0">
              <a:spAutoFit/>
            </a:bodyPr>
            <a:lstStyle/>
            <a:p>
              <a:r>
                <a:rPr lang="en-US" sz="900" noProof="0" dirty="0">
                  <a:solidFill>
                    <a:schemeClr val="bg1"/>
                  </a:solidFill>
                </a:rPr>
                <a:t>6’000</a:t>
              </a:r>
            </a:p>
          </p:txBody>
        </p:sp>
      </p:grpSp>
      <p:grpSp>
        <p:nvGrpSpPr>
          <p:cNvPr id="48" name="Gruppieren 47">
            <a:extLst>
              <a:ext uri="{FF2B5EF4-FFF2-40B4-BE49-F238E27FC236}">
                <a16:creationId xmlns:a16="http://schemas.microsoft.com/office/drawing/2014/main" id="{45348F22-5ED3-076F-2BDD-F774CD5699EA}"/>
              </a:ext>
            </a:extLst>
          </p:cNvPr>
          <p:cNvGrpSpPr/>
          <p:nvPr/>
        </p:nvGrpSpPr>
        <p:grpSpPr>
          <a:xfrm>
            <a:off x="941977" y="2642253"/>
            <a:ext cx="396000" cy="1800000"/>
            <a:chOff x="1105473" y="2872011"/>
            <a:chExt cx="360040" cy="1800000"/>
          </a:xfrm>
        </p:grpSpPr>
        <p:sp>
          <p:nvSpPr>
            <p:cNvPr id="25" name="Rechteck 24">
              <a:extLst>
                <a:ext uri="{FF2B5EF4-FFF2-40B4-BE49-F238E27FC236}">
                  <a16:creationId xmlns:a16="http://schemas.microsoft.com/office/drawing/2014/main" id="{9A6924F2-C741-3ECF-66C4-F1FD71EC8B2E}"/>
                </a:ext>
              </a:extLst>
            </p:cNvPr>
            <p:cNvSpPr/>
            <p:nvPr/>
          </p:nvSpPr>
          <p:spPr>
            <a:xfrm>
              <a:off x="1105473" y="2872011"/>
              <a:ext cx="360040"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47" name="Textfeld 46">
              <a:extLst>
                <a:ext uri="{FF2B5EF4-FFF2-40B4-BE49-F238E27FC236}">
                  <a16:creationId xmlns:a16="http://schemas.microsoft.com/office/drawing/2014/main" id="{9EC1977D-887B-61F5-8AD5-71BC0BB4355A}"/>
                </a:ext>
              </a:extLst>
            </p:cNvPr>
            <p:cNvSpPr txBox="1"/>
            <p:nvPr/>
          </p:nvSpPr>
          <p:spPr>
            <a:xfrm>
              <a:off x="1112369" y="3702762"/>
              <a:ext cx="346249" cy="138499"/>
            </a:xfrm>
            <a:prstGeom prst="rect">
              <a:avLst/>
            </a:prstGeom>
            <a:noFill/>
          </p:spPr>
          <p:txBody>
            <a:bodyPr wrap="none" lIns="0" tIns="0" rIns="0" bIns="0" rtlCol="0">
              <a:spAutoFit/>
            </a:bodyPr>
            <a:lstStyle/>
            <a:p>
              <a:r>
                <a:rPr lang="en-US" sz="900" noProof="0" dirty="0">
                  <a:solidFill>
                    <a:schemeClr val="bg1"/>
                  </a:solidFill>
                </a:rPr>
                <a:t>10’000</a:t>
              </a:r>
            </a:p>
          </p:txBody>
        </p:sp>
      </p:grpSp>
      <p:grpSp>
        <p:nvGrpSpPr>
          <p:cNvPr id="56" name="Gruppieren 55">
            <a:extLst>
              <a:ext uri="{FF2B5EF4-FFF2-40B4-BE49-F238E27FC236}">
                <a16:creationId xmlns:a16="http://schemas.microsoft.com/office/drawing/2014/main" id="{6B93D003-66BB-82A0-5E4F-31239063E45F}"/>
              </a:ext>
            </a:extLst>
          </p:cNvPr>
          <p:cNvGrpSpPr/>
          <p:nvPr/>
        </p:nvGrpSpPr>
        <p:grpSpPr>
          <a:xfrm>
            <a:off x="1734065" y="2643638"/>
            <a:ext cx="396000" cy="810000"/>
            <a:chOff x="1775278" y="2872011"/>
            <a:chExt cx="360040" cy="810000"/>
          </a:xfrm>
        </p:grpSpPr>
        <p:sp>
          <p:nvSpPr>
            <p:cNvPr id="41" name="Rechteck 40">
              <a:extLst>
                <a:ext uri="{FF2B5EF4-FFF2-40B4-BE49-F238E27FC236}">
                  <a16:creationId xmlns:a16="http://schemas.microsoft.com/office/drawing/2014/main" id="{7142D59B-DC0D-A338-8928-F5A3F0BC4C1C}"/>
                </a:ext>
              </a:extLst>
            </p:cNvPr>
            <p:cNvSpPr/>
            <p:nvPr/>
          </p:nvSpPr>
          <p:spPr>
            <a:xfrm>
              <a:off x="1775278" y="2872011"/>
              <a:ext cx="360040" cy="81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51" name="Textfeld 50">
              <a:extLst>
                <a:ext uri="{FF2B5EF4-FFF2-40B4-BE49-F238E27FC236}">
                  <a16:creationId xmlns:a16="http://schemas.microsoft.com/office/drawing/2014/main" id="{E733D30B-F1D1-6A2E-D2BB-5345C47DDD4A}"/>
                </a:ext>
              </a:extLst>
            </p:cNvPr>
            <p:cNvSpPr txBox="1"/>
            <p:nvPr/>
          </p:nvSpPr>
          <p:spPr>
            <a:xfrm>
              <a:off x="1814234" y="3207762"/>
              <a:ext cx="282129" cy="138499"/>
            </a:xfrm>
            <a:prstGeom prst="rect">
              <a:avLst/>
            </a:prstGeom>
            <a:noFill/>
          </p:spPr>
          <p:txBody>
            <a:bodyPr wrap="none" lIns="0" tIns="0" rIns="0" bIns="0" rtlCol="0">
              <a:spAutoFit/>
            </a:bodyPr>
            <a:lstStyle/>
            <a:p>
              <a:r>
                <a:rPr lang="en-US" sz="900" noProof="0" dirty="0">
                  <a:solidFill>
                    <a:schemeClr val="bg1"/>
                  </a:solidFill>
                </a:rPr>
                <a:t>4’500</a:t>
              </a:r>
            </a:p>
          </p:txBody>
        </p:sp>
      </p:grpSp>
      <p:grpSp>
        <p:nvGrpSpPr>
          <p:cNvPr id="53" name="Gruppieren 52">
            <a:extLst>
              <a:ext uri="{FF2B5EF4-FFF2-40B4-BE49-F238E27FC236}">
                <a16:creationId xmlns:a16="http://schemas.microsoft.com/office/drawing/2014/main" id="{495DF6B6-8F32-C4E0-7686-16E882244DE6}"/>
              </a:ext>
            </a:extLst>
          </p:cNvPr>
          <p:cNvGrpSpPr/>
          <p:nvPr/>
        </p:nvGrpSpPr>
        <p:grpSpPr>
          <a:xfrm>
            <a:off x="2526153" y="3458402"/>
            <a:ext cx="396000" cy="990000"/>
            <a:chOff x="2555776" y="3686775"/>
            <a:chExt cx="360040" cy="990000"/>
          </a:xfrm>
        </p:grpSpPr>
        <p:sp>
          <p:nvSpPr>
            <p:cNvPr id="44" name="Rechteck 43">
              <a:extLst>
                <a:ext uri="{FF2B5EF4-FFF2-40B4-BE49-F238E27FC236}">
                  <a16:creationId xmlns:a16="http://schemas.microsoft.com/office/drawing/2014/main" id="{EE7E61CC-6FA6-FA54-D427-A6A46AF32B6A}"/>
                </a:ext>
              </a:extLst>
            </p:cNvPr>
            <p:cNvSpPr/>
            <p:nvPr/>
          </p:nvSpPr>
          <p:spPr>
            <a:xfrm>
              <a:off x="2555776" y="3686775"/>
              <a:ext cx="360040" cy="9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52" name="Textfeld 51">
              <a:extLst>
                <a:ext uri="{FF2B5EF4-FFF2-40B4-BE49-F238E27FC236}">
                  <a16:creationId xmlns:a16="http://schemas.microsoft.com/office/drawing/2014/main" id="{013644DE-4FFF-D773-3916-11F008E2A23E}"/>
                </a:ext>
              </a:extLst>
            </p:cNvPr>
            <p:cNvSpPr txBox="1"/>
            <p:nvPr/>
          </p:nvSpPr>
          <p:spPr>
            <a:xfrm>
              <a:off x="2594732" y="4112526"/>
              <a:ext cx="282129" cy="138499"/>
            </a:xfrm>
            <a:prstGeom prst="rect">
              <a:avLst/>
            </a:prstGeom>
            <a:noFill/>
          </p:spPr>
          <p:txBody>
            <a:bodyPr wrap="none" lIns="0" tIns="0" rIns="0" bIns="0" rtlCol="0">
              <a:spAutoFit/>
            </a:bodyPr>
            <a:lstStyle/>
            <a:p>
              <a:r>
                <a:rPr lang="en-US" sz="900" noProof="0" dirty="0">
                  <a:solidFill>
                    <a:schemeClr val="bg1"/>
                  </a:solidFill>
                </a:rPr>
                <a:t>5’500</a:t>
              </a:r>
            </a:p>
          </p:txBody>
        </p:sp>
      </p:grpSp>
      <p:grpSp>
        <p:nvGrpSpPr>
          <p:cNvPr id="57" name="Gruppieren 56">
            <a:extLst>
              <a:ext uri="{FF2B5EF4-FFF2-40B4-BE49-F238E27FC236}">
                <a16:creationId xmlns:a16="http://schemas.microsoft.com/office/drawing/2014/main" id="{5E484C3C-EFFC-6015-187C-68D08938AEC3}"/>
              </a:ext>
            </a:extLst>
          </p:cNvPr>
          <p:cNvGrpSpPr/>
          <p:nvPr/>
        </p:nvGrpSpPr>
        <p:grpSpPr>
          <a:xfrm>
            <a:off x="4499992" y="1570946"/>
            <a:ext cx="396000" cy="1080000"/>
            <a:chOff x="1835696" y="1793396"/>
            <a:chExt cx="360040" cy="1080000"/>
          </a:xfrm>
        </p:grpSpPr>
        <p:sp>
          <p:nvSpPr>
            <p:cNvPr id="58" name="Rechteck 57">
              <a:extLst>
                <a:ext uri="{FF2B5EF4-FFF2-40B4-BE49-F238E27FC236}">
                  <a16:creationId xmlns:a16="http://schemas.microsoft.com/office/drawing/2014/main" id="{4D3404E7-E5C1-DDED-A0EF-CB61B08921BE}"/>
                </a:ext>
              </a:extLst>
            </p:cNvPr>
            <p:cNvSpPr/>
            <p:nvPr/>
          </p:nvSpPr>
          <p:spPr>
            <a:xfrm>
              <a:off x="1835696" y="1793396"/>
              <a:ext cx="360040" cy="1080000"/>
            </a:xfrm>
            <a:prstGeom prst="rect">
              <a:avLst/>
            </a:prstGeom>
            <a:solidFill>
              <a:srgbClr val="9A0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59" name="Textfeld 58">
              <a:extLst>
                <a:ext uri="{FF2B5EF4-FFF2-40B4-BE49-F238E27FC236}">
                  <a16:creationId xmlns:a16="http://schemas.microsoft.com/office/drawing/2014/main" id="{D61650C4-46EE-95B3-A394-8C46CF9F242E}"/>
                </a:ext>
              </a:extLst>
            </p:cNvPr>
            <p:cNvSpPr txBox="1"/>
            <p:nvPr/>
          </p:nvSpPr>
          <p:spPr>
            <a:xfrm>
              <a:off x="1874652" y="2264147"/>
              <a:ext cx="282129" cy="138499"/>
            </a:xfrm>
            <a:prstGeom prst="rect">
              <a:avLst/>
            </a:prstGeom>
            <a:noFill/>
          </p:spPr>
          <p:txBody>
            <a:bodyPr wrap="none" lIns="0" tIns="0" rIns="0" bIns="0" rtlCol="0">
              <a:spAutoFit/>
            </a:bodyPr>
            <a:lstStyle/>
            <a:p>
              <a:r>
                <a:rPr lang="en-US" sz="900" noProof="0" dirty="0">
                  <a:solidFill>
                    <a:schemeClr val="bg1"/>
                  </a:solidFill>
                </a:rPr>
                <a:t>6’000</a:t>
              </a:r>
            </a:p>
          </p:txBody>
        </p:sp>
      </p:grpSp>
      <p:grpSp>
        <p:nvGrpSpPr>
          <p:cNvPr id="60" name="Gruppieren 59">
            <a:extLst>
              <a:ext uri="{FF2B5EF4-FFF2-40B4-BE49-F238E27FC236}">
                <a16:creationId xmlns:a16="http://schemas.microsoft.com/office/drawing/2014/main" id="{C37BF140-E5EB-9F8D-B906-D30CB37211F4}"/>
              </a:ext>
            </a:extLst>
          </p:cNvPr>
          <p:cNvGrpSpPr/>
          <p:nvPr/>
        </p:nvGrpSpPr>
        <p:grpSpPr>
          <a:xfrm>
            <a:off x="4499992" y="2649561"/>
            <a:ext cx="396000" cy="1350000"/>
            <a:chOff x="1775278" y="2872011"/>
            <a:chExt cx="360040" cy="810000"/>
          </a:xfrm>
        </p:grpSpPr>
        <p:sp>
          <p:nvSpPr>
            <p:cNvPr id="61" name="Rechteck 60">
              <a:extLst>
                <a:ext uri="{FF2B5EF4-FFF2-40B4-BE49-F238E27FC236}">
                  <a16:creationId xmlns:a16="http://schemas.microsoft.com/office/drawing/2014/main" id="{A682664F-DCDD-849E-4DE9-005D287E13B4}"/>
                </a:ext>
              </a:extLst>
            </p:cNvPr>
            <p:cNvSpPr/>
            <p:nvPr/>
          </p:nvSpPr>
          <p:spPr>
            <a:xfrm>
              <a:off x="1775278" y="2872011"/>
              <a:ext cx="360040" cy="81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62" name="Textfeld 61">
              <a:extLst>
                <a:ext uri="{FF2B5EF4-FFF2-40B4-BE49-F238E27FC236}">
                  <a16:creationId xmlns:a16="http://schemas.microsoft.com/office/drawing/2014/main" id="{C2C7B338-DEFE-F228-D033-DA8C96756174}"/>
                </a:ext>
              </a:extLst>
            </p:cNvPr>
            <p:cNvSpPr txBox="1"/>
            <p:nvPr/>
          </p:nvSpPr>
          <p:spPr>
            <a:xfrm>
              <a:off x="1814234" y="3207762"/>
              <a:ext cx="282129" cy="138499"/>
            </a:xfrm>
            <a:prstGeom prst="rect">
              <a:avLst/>
            </a:prstGeom>
            <a:noFill/>
          </p:spPr>
          <p:txBody>
            <a:bodyPr wrap="none" lIns="0" tIns="0" rIns="0" bIns="0" rtlCol="0">
              <a:spAutoFit/>
            </a:bodyPr>
            <a:lstStyle/>
            <a:p>
              <a:r>
                <a:rPr lang="en-US" sz="900" noProof="0" dirty="0">
                  <a:solidFill>
                    <a:schemeClr val="bg1"/>
                  </a:solidFill>
                </a:rPr>
                <a:t>7’500</a:t>
              </a:r>
            </a:p>
          </p:txBody>
        </p:sp>
      </p:grpSp>
      <p:grpSp>
        <p:nvGrpSpPr>
          <p:cNvPr id="63" name="Gruppieren 62">
            <a:extLst>
              <a:ext uri="{FF2B5EF4-FFF2-40B4-BE49-F238E27FC236}">
                <a16:creationId xmlns:a16="http://schemas.microsoft.com/office/drawing/2014/main" id="{6FBA4EC1-8D5D-E951-8412-1BAD1BCECC95}"/>
              </a:ext>
            </a:extLst>
          </p:cNvPr>
          <p:cNvGrpSpPr/>
          <p:nvPr/>
        </p:nvGrpSpPr>
        <p:grpSpPr>
          <a:xfrm>
            <a:off x="5220072" y="3998402"/>
            <a:ext cx="396000" cy="450000"/>
            <a:chOff x="2555776" y="3686775"/>
            <a:chExt cx="360040" cy="990000"/>
          </a:xfrm>
        </p:grpSpPr>
        <p:sp>
          <p:nvSpPr>
            <p:cNvPr id="64" name="Rechteck 63">
              <a:extLst>
                <a:ext uri="{FF2B5EF4-FFF2-40B4-BE49-F238E27FC236}">
                  <a16:creationId xmlns:a16="http://schemas.microsoft.com/office/drawing/2014/main" id="{C801FE42-8E55-6CE3-07B2-797077DE6E47}"/>
                </a:ext>
              </a:extLst>
            </p:cNvPr>
            <p:cNvSpPr/>
            <p:nvPr/>
          </p:nvSpPr>
          <p:spPr>
            <a:xfrm>
              <a:off x="2555776" y="3686775"/>
              <a:ext cx="360040" cy="9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65" name="Textfeld 64">
              <a:extLst>
                <a:ext uri="{FF2B5EF4-FFF2-40B4-BE49-F238E27FC236}">
                  <a16:creationId xmlns:a16="http://schemas.microsoft.com/office/drawing/2014/main" id="{8531698A-BAA8-D8F9-E7A9-456590CA2726}"/>
                </a:ext>
              </a:extLst>
            </p:cNvPr>
            <p:cNvSpPr txBox="1"/>
            <p:nvPr/>
          </p:nvSpPr>
          <p:spPr>
            <a:xfrm>
              <a:off x="2594732" y="4112526"/>
              <a:ext cx="282129" cy="304698"/>
            </a:xfrm>
            <a:prstGeom prst="rect">
              <a:avLst/>
            </a:prstGeom>
            <a:noFill/>
          </p:spPr>
          <p:txBody>
            <a:bodyPr wrap="none" lIns="0" tIns="0" rIns="0" bIns="0" rtlCol="0">
              <a:spAutoFit/>
            </a:bodyPr>
            <a:lstStyle/>
            <a:p>
              <a:r>
                <a:rPr lang="en-US" sz="900" noProof="0" dirty="0">
                  <a:solidFill>
                    <a:schemeClr val="bg1"/>
                  </a:solidFill>
                </a:rPr>
                <a:t>2’500</a:t>
              </a:r>
            </a:p>
          </p:txBody>
        </p:sp>
      </p:grpSp>
      <p:sp>
        <p:nvSpPr>
          <p:cNvPr id="66" name="Geschweifte Klammer rechts 65">
            <a:extLst>
              <a:ext uri="{FF2B5EF4-FFF2-40B4-BE49-F238E27FC236}">
                <a16:creationId xmlns:a16="http://schemas.microsoft.com/office/drawing/2014/main" id="{AC04EE9A-D545-53B5-3894-8C71F627B91B}"/>
              </a:ext>
            </a:extLst>
          </p:cNvPr>
          <p:cNvSpPr/>
          <p:nvPr/>
        </p:nvSpPr>
        <p:spPr>
          <a:xfrm>
            <a:off x="6375055" y="1582096"/>
            <a:ext cx="144000" cy="1080000"/>
          </a:xfrm>
          <a:prstGeom prst="rightBrace">
            <a:avLst>
              <a:gd name="adj1" fmla="val 44514"/>
              <a:gd name="adj2" fmla="val 50992"/>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dirty="0"/>
          </a:p>
        </p:txBody>
      </p:sp>
      <p:sp>
        <p:nvSpPr>
          <p:cNvPr id="67" name="Geschweifte Klammer rechts 66">
            <a:extLst>
              <a:ext uri="{FF2B5EF4-FFF2-40B4-BE49-F238E27FC236}">
                <a16:creationId xmlns:a16="http://schemas.microsoft.com/office/drawing/2014/main" id="{69E9BF75-A147-8641-99B7-E45FB84F5A48}"/>
              </a:ext>
            </a:extLst>
          </p:cNvPr>
          <p:cNvSpPr/>
          <p:nvPr/>
        </p:nvSpPr>
        <p:spPr>
          <a:xfrm>
            <a:off x="6375055" y="2662096"/>
            <a:ext cx="144000" cy="1800000"/>
          </a:xfrm>
          <a:prstGeom prst="rightBrace">
            <a:avLst>
              <a:gd name="adj1" fmla="val 44514"/>
              <a:gd name="adj2" fmla="val 50992"/>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dirty="0"/>
          </a:p>
        </p:txBody>
      </p:sp>
      <p:cxnSp>
        <p:nvCxnSpPr>
          <p:cNvPr id="70" name="Gerade Verbindung mit Pfeil 69">
            <a:extLst>
              <a:ext uri="{FF2B5EF4-FFF2-40B4-BE49-F238E27FC236}">
                <a16:creationId xmlns:a16="http://schemas.microsoft.com/office/drawing/2014/main" id="{114BA53A-679A-74C3-94F5-B02A1E79AA47}"/>
              </a:ext>
            </a:extLst>
          </p:cNvPr>
          <p:cNvCxnSpPr/>
          <p:nvPr/>
        </p:nvCxnSpPr>
        <p:spPr>
          <a:xfrm>
            <a:off x="468313" y="4714860"/>
            <a:ext cx="269674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7498F61D-9641-94AE-F3F5-7DB394CBDB80}"/>
              </a:ext>
            </a:extLst>
          </p:cNvPr>
          <p:cNvSpPr txBox="1"/>
          <p:nvPr/>
        </p:nvSpPr>
        <p:spPr>
          <a:xfrm>
            <a:off x="1348361" y="4519868"/>
            <a:ext cx="1232710" cy="184666"/>
          </a:xfrm>
          <a:prstGeom prst="rect">
            <a:avLst/>
          </a:prstGeom>
          <a:noFill/>
        </p:spPr>
        <p:txBody>
          <a:bodyPr wrap="none" lIns="0" tIns="0" rIns="0" bIns="0" rtlCol="0">
            <a:spAutoFit/>
          </a:bodyPr>
          <a:lstStyle/>
          <a:p>
            <a:r>
              <a:rPr lang="en-US" sz="1200" b="1" noProof="0" dirty="0"/>
              <a:t>Until end of 2027</a:t>
            </a:r>
          </a:p>
        </p:txBody>
      </p:sp>
      <p:cxnSp>
        <p:nvCxnSpPr>
          <p:cNvPr id="72" name="Gerade Verbindung mit Pfeil 71">
            <a:extLst>
              <a:ext uri="{FF2B5EF4-FFF2-40B4-BE49-F238E27FC236}">
                <a16:creationId xmlns:a16="http://schemas.microsoft.com/office/drawing/2014/main" id="{7872C5C4-5B00-9585-902D-68E771B2B472}"/>
              </a:ext>
            </a:extLst>
          </p:cNvPr>
          <p:cNvCxnSpPr>
            <a:cxnSpLocks/>
          </p:cNvCxnSpPr>
          <p:nvPr/>
        </p:nvCxnSpPr>
        <p:spPr>
          <a:xfrm flipV="1">
            <a:off x="3807179" y="4704534"/>
            <a:ext cx="2483479" cy="12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C4DADE9B-AC65-5BDB-7741-5492F2B144C1}"/>
              </a:ext>
            </a:extLst>
          </p:cNvPr>
          <p:cNvSpPr txBox="1"/>
          <p:nvPr/>
        </p:nvSpPr>
        <p:spPr>
          <a:xfrm>
            <a:off x="4520728" y="4515966"/>
            <a:ext cx="987376" cy="184666"/>
          </a:xfrm>
          <a:prstGeom prst="rect">
            <a:avLst/>
          </a:prstGeom>
          <a:noFill/>
        </p:spPr>
        <p:txBody>
          <a:bodyPr wrap="square" lIns="0" tIns="0" rIns="0" bIns="0" rtlCol="0">
            <a:spAutoFit/>
          </a:bodyPr>
          <a:lstStyle/>
          <a:p>
            <a:r>
              <a:rPr lang="en-US" sz="1200" b="1" noProof="0" dirty="0"/>
              <a:t>From 2028</a:t>
            </a:r>
          </a:p>
        </p:txBody>
      </p:sp>
      <p:sp>
        <p:nvSpPr>
          <p:cNvPr id="76" name="Textfeld 75">
            <a:extLst>
              <a:ext uri="{FF2B5EF4-FFF2-40B4-BE49-F238E27FC236}">
                <a16:creationId xmlns:a16="http://schemas.microsoft.com/office/drawing/2014/main" id="{3D08751B-F85D-18CD-7D14-7C64743C2491}"/>
              </a:ext>
            </a:extLst>
          </p:cNvPr>
          <p:cNvSpPr txBox="1"/>
          <p:nvPr/>
        </p:nvSpPr>
        <p:spPr>
          <a:xfrm>
            <a:off x="4228294" y="1325700"/>
            <a:ext cx="991778" cy="184666"/>
          </a:xfrm>
          <a:prstGeom prst="rect">
            <a:avLst/>
          </a:prstGeom>
          <a:noFill/>
        </p:spPr>
        <p:txBody>
          <a:bodyPr wrap="square" lIns="0" tIns="0" rIns="0" bIns="0" rtlCol="0">
            <a:spAutoFit/>
          </a:bodyPr>
          <a:lstStyle/>
          <a:p>
            <a:r>
              <a:rPr lang="en-US" sz="1200" noProof="0" dirty="0"/>
              <a:t>Health Insurer</a:t>
            </a:r>
          </a:p>
        </p:txBody>
      </p:sp>
      <p:sp>
        <p:nvSpPr>
          <p:cNvPr id="77" name="Textfeld 76">
            <a:extLst>
              <a:ext uri="{FF2B5EF4-FFF2-40B4-BE49-F238E27FC236}">
                <a16:creationId xmlns:a16="http://schemas.microsoft.com/office/drawing/2014/main" id="{44057D6B-3826-EAC7-F7CB-49B2301C9E44}"/>
              </a:ext>
            </a:extLst>
          </p:cNvPr>
          <p:cNvSpPr txBox="1"/>
          <p:nvPr/>
        </p:nvSpPr>
        <p:spPr>
          <a:xfrm>
            <a:off x="5423322" y="1336285"/>
            <a:ext cx="493725" cy="184666"/>
          </a:xfrm>
          <a:prstGeom prst="rect">
            <a:avLst/>
          </a:prstGeom>
          <a:noFill/>
        </p:spPr>
        <p:txBody>
          <a:bodyPr wrap="none" lIns="0" tIns="0" rIns="0" bIns="0" rtlCol="0">
            <a:spAutoFit/>
          </a:bodyPr>
          <a:lstStyle/>
          <a:p>
            <a:r>
              <a:rPr lang="en-US" sz="1200" noProof="0" dirty="0"/>
              <a:t>Canton</a:t>
            </a:r>
          </a:p>
        </p:txBody>
      </p:sp>
    </p:spTree>
    <p:extLst>
      <p:ext uri="{BB962C8B-B14F-4D97-AF65-F5344CB8AC3E}">
        <p14:creationId xmlns:p14="http://schemas.microsoft.com/office/powerpoint/2010/main" val="1890898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E43DD-DFAF-BD5C-0433-A15FEB11947D}"/>
            </a:ext>
          </a:extLst>
        </p:cNvPr>
        <p:cNvGrpSpPr/>
        <p:nvPr/>
      </p:nvGrpSpPr>
      <p:grpSpPr>
        <a:xfrm>
          <a:off x="0" y="0"/>
          <a:ext cx="0" cy="0"/>
          <a:chOff x="0" y="0"/>
          <a:chExt cx="0" cy="0"/>
        </a:xfrm>
      </p:grpSpPr>
      <p:sp>
        <p:nvSpPr>
          <p:cNvPr id="10" name="Rechteck 9">
            <a:extLst>
              <a:ext uri="{FF2B5EF4-FFF2-40B4-BE49-F238E27FC236}">
                <a16:creationId xmlns:a16="http://schemas.microsoft.com/office/drawing/2014/main" id="{C805C537-E9CE-6A47-7802-12D996ED4FF0}"/>
              </a:ext>
            </a:extLst>
          </p:cNvPr>
          <p:cNvSpPr/>
          <p:nvPr/>
        </p:nvSpPr>
        <p:spPr>
          <a:xfrm>
            <a:off x="483982" y="2571750"/>
            <a:ext cx="5672429" cy="1701927"/>
          </a:xfrm>
          <a:prstGeom prst="rect">
            <a:avLst/>
          </a:prstGeom>
          <a:solidFill>
            <a:srgbClr val="E0EFF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5" name="Rechteck 4">
            <a:extLst>
              <a:ext uri="{FF2B5EF4-FFF2-40B4-BE49-F238E27FC236}">
                <a16:creationId xmlns:a16="http://schemas.microsoft.com/office/drawing/2014/main" id="{BF1C92F0-2ECD-3BF2-661D-D47ED3A3612E}"/>
              </a:ext>
            </a:extLst>
          </p:cNvPr>
          <p:cNvSpPr/>
          <p:nvPr/>
        </p:nvSpPr>
        <p:spPr>
          <a:xfrm>
            <a:off x="483982" y="1491630"/>
            <a:ext cx="5672429" cy="1080000"/>
          </a:xfrm>
          <a:prstGeom prst="rect">
            <a:avLst/>
          </a:prstGeom>
          <a:solidFill>
            <a:srgbClr val="FADCE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
        <p:nvSpPr>
          <p:cNvPr id="9" name="Rechteck 8">
            <a:extLst>
              <a:ext uri="{FF2B5EF4-FFF2-40B4-BE49-F238E27FC236}">
                <a16:creationId xmlns:a16="http://schemas.microsoft.com/office/drawing/2014/main" id="{ABAECA93-C5A2-3DBD-B5F8-250C53FEF4F5}"/>
              </a:ext>
            </a:extLst>
          </p:cNvPr>
          <p:cNvSpPr/>
          <p:nvPr/>
        </p:nvSpPr>
        <p:spPr>
          <a:xfrm>
            <a:off x="4928817" y="1496523"/>
            <a:ext cx="360040" cy="1075108"/>
          </a:xfrm>
          <a:prstGeom prst="rect">
            <a:avLst/>
          </a:prstGeom>
          <a:solidFill>
            <a:srgbClr val="9A0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Fußzeilenplatzhalter 1">
            <a:extLst>
              <a:ext uri="{FF2B5EF4-FFF2-40B4-BE49-F238E27FC236}">
                <a16:creationId xmlns:a16="http://schemas.microsoft.com/office/drawing/2014/main" id="{DF787BFE-032A-4A60-2819-739548D7B4F1}"/>
              </a:ext>
            </a:extLst>
          </p:cNvPr>
          <p:cNvSpPr>
            <a:spLocks noGrp="1"/>
          </p:cNvSpPr>
          <p:nvPr>
            <p:ph type="ftr" sz="quarter" idx="11"/>
          </p:nvPr>
        </p:nvSpPr>
        <p:spPr/>
        <p:txBody>
          <a:bodyPr/>
          <a:lstStyle/>
          <a:p>
            <a:r>
              <a:rPr lang="en-US" noProof="0" dirty="0"/>
              <a:t>Health insurance affects us all</a:t>
            </a:r>
          </a:p>
        </p:txBody>
      </p:sp>
      <p:sp>
        <p:nvSpPr>
          <p:cNvPr id="3" name="Foliennummernplatzhalter 2">
            <a:extLst>
              <a:ext uri="{FF2B5EF4-FFF2-40B4-BE49-F238E27FC236}">
                <a16:creationId xmlns:a16="http://schemas.microsoft.com/office/drawing/2014/main" id="{67623504-012F-05C8-002B-C2984226DF3A}"/>
              </a:ext>
            </a:extLst>
          </p:cNvPr>
          <p:cNvSpPr>
            <a:spLocks noGrp="1"/>
          </p:cNvSpPr>
          <p:nvPr>
            <p:ph type="sldNum" sz="quarter" idx="12"/>
          </p:nvPr>
        </p:nvSpPr>
        <p:spPr/>
        <p:txBody>
          <a:bodyPr/>
          <a:lstStyle/>
          <a:p>
            <a:fld id="{442AD375-037F-43D0-B059-5172DA06796A}" type="slidenum">
              <a:rPr lang="en-US" noProof="0" smtClean="0"/>
              <a:pPr/>
              <a:t>21</a:t>
            </a:fld>
            <a:endParaRPr lang="en-US" noProof="0" dirty="0"/>
          </a:p>
        </p:txBody>
      </p:sp>
      <p:sp>
        <p:nvSpPr>
          <p:cNvPr id="4" name="Titel 3">
            <a:extLst>
              <a:ext uri="{FF2B5EF4-FFF2-40B4-BE49-F238E27FC236}">
                <a16:creationId xmlns:a16="http://schemas.microsoft.com/office/drawing/2014/main" id="{B9D8A079-EB80-322E-16B6-8F4CCEF34FEA}"/>
              </a:ext>
            </a:extLst>
          </p:cNvPr>
          <p:cNvSpPr>
            <a:spLocks noGrp="1"/>
          </p:cNvSpPr>
          <p:nvPr>
            <p:ph type="title"/>
          </p:nvPr>
        </p:nvSpPr>
        <p:spPr/>
        <p:txBody>
          <a:bodyPr/>
          <a:lstStyle/>
          <a:p>
            <a:r>
              <a:rPr lang="en-US" noProof="0" dirty="0"/>
              <a:t>Development &amp; Political Engagement</a:t>
            </a:r>
            <a:br>
              <a:rPr lang="en-US" noProof="0" dirty="0"/>
            </a:br>
            <a:r>
              <a:rPr lang="en-US" sz="1800" i="1" dirty="0"/>
              <a:t>O</a:t>
            </a:r>
            <a:r>
              <a:rPr lang="en-US" sz="1800" i="1" noProof="0" dirty="0" err="1"/>
              <a:t>utpatient</a:t>
            </a:r>
            <a:r>
              <a:rPr lang="en-US" sz="1800" b="0" noProof="0" dirty="0"/>
              <a:t>: pre and post EFAS implementation</a:t>
            </a:r>
            <a:endParaRPr lang="en-US" noProof="0" dirty="0"/>
          </a:p>
        </p:txBody>
      </p:sp>
      <p:sp>
        <p:nvSpPr>
          <p:cNvPr id="6" name="Rechteck 5">
            <a:extLst>
              <a:ext uri="{FF2B5EF4-FFF2-40B4-BE49-F238E27FC236}">
                <a16:creationId xmlns:a16="http://schemas.microsoft.com/office/drawing/2014/main" id="{6B829275-CB38-3DCE-ED42-C35D609A8438}"/>
              </a:ext>
            </a:extLst>
          </p:cNvPr>
          <p:cNvSpPr/>
          <p:nvPr/>
        </p:nvSpPr>
        <p:spPr>
          <a:xfrm>
            <a:off x="1446089" y="2571630"/>
            <a:ext cx="360040" cy="1704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Textfeld 10">
            <a:extLst>
              <a:ext uri="{FF2B5EF4-FFF2-40B4-BE49-F238E27FC236}">
                <a16:creationId xmlns:a16="http://schemas.microsoft.com/office/drawing/2014/main" id="{B21803CD-6339-BA05-028E-37757FF174C6}"/>
              </a:ext>
            </a:extLst>
          </p:cNvPr>
          <p:cNvSpPr txBox="1"/>
          <p:nvPr/>
        </p:nvSpPr>
        <p:spPr>
          <a:xfrm>
            <a:off x="1529929" y="3154259"/>
            <a:ext cx="192360" cy="138499"/>
          </a:xfrm>
          <a:prstGeom prst="rect">
            <a:avLst/>
          </a:prstGeom>
          <a:noFill/>
        </p:spPr>
        <p:txBody>
          <a:bodyPr wrap="none" lIns="0" tIns="0" rIns="0" bIns="0" rtlCol="0">
            <a:spAutoFit/>
          </a:bodyPr>
          <a:lstStyle/>
          <a:p>
            <a:r>
              <a:rPr lang="en-US" sz="900" noProof="0" dirty="0">
                <a:solidFill>
                  <a:schemeClr val="bg1"/>
                </a:solidFill>
              </a:rPr>
              <a:t>220</a:t>
            </a:r>
          </a:p>
        </p:txBody>
      </p:sp>
      <p:sp>
        <p:nvSpPr>
          <p:cNvPr id="13" name="Rechteck 12">
            <a:extLst>
              <a:ext uri="{FF2B5EF4-FFF2-40B4-BE49-F238E27FC236}">
                <a16:creationId xmlns:a16="http://schemas.microsoft.com/office/drawing/2014/main" id="{E62651DE-1290-9FD3-9D02-FFBF1AF65F57}"/>
              </a:ext>
            </a:extLst>
          </p:cNvPr>
          <p:cNvSpPr/>
          <p:nvPr/>
        </p:nvSpPr>
        <p:spPr>
          <a:xfrm>
            <a:off x="2010775" y="1491630"/>
            <a:ext cx="360040" cy="1080000"/>
          </a:xfrm>
          <a:prstGeom prst="rect">
            <a:avLst/>
          </a:prstGeom>
          <a:solidFill>
            <a:srgbClr val="9A0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Textfeld 14">
            <a:extLst>
              <a:ext uri="{FF2B5EF4-FFF2-40B4-BE49-F238E27FC236}">
                <a16:creationId xmlns:a16="http://schemas.microsoft.com/office/drawing/2014/main" id="{65DD3D45-947A-D940-6F50-B9D06195DC2B}"/>
              </a:ext>
            </a:extLst>
          </p:cNvPr>
          <p:cNvSpPr txBox="1"/>
          <p:nvPr/>
        </p:nvSpPr>
        <p:spPr>
          <a:xfrm>
            <a:off x="2082276" y="2054675"/>
            <a:ext cx="192360" cy="138499"/>
          </a:xfrm>
          <a:prstGeom prst="rect">
            <a:avLst/>
          </a:prstGeom>
          <a:noFill/>
        </p:spPr>
        <p:txBody>
          <a:bodyPr wrap="none" lIns="0" tIns="0" rIns="0" bIns="0" rtlCol="0">
            <a:spAutoFit/>
          </a:bodyPr>
          <a:lstStyle/>
          <a:p>
            <a:r>
              <a:rPr lang="en-US" sz="900" noProof="0" dirty="0">
                <a:solidFill>
                  <a:schemeClr val="bg1"/>
                </a:solidFill>
              </a:rPr>
              <a:t>160</a:t>
            </a:r>
          </a:p>
        </p:txBody>
      </p:sp>
      <p:sp>
        <p:nvSpPr>
          <p:cNvPr id="17" name="Textfeld 16">
            <a:extLst>
              <a:ext uri="{FF2B5EF4-FFF2-40B4-BE49-F238E27FC236}">
                <a16:creationId xmlns:a16="http://schemas.microsoft.com/office/drawing/2014/main" id="{35F2C549-1582-2505-AC17-72700AB5660F}"/>
              </a:ext>
            </a:extLst>
          </p:cNvPr>
          <p:cNvSpPr txBox="1"/>
          <p:nvPr/>
        </p:nvSpPr>
        <p:spPr>
          <a:xfrm>
            <a:off x="1334542" y="1211873"/>
            <a:ext cx="953787" cy="184666"/>
          </a:xfrm>
          <a:prstGeom prst="rect">
            <a:avLst/>
          </a:prstGeom>
          <a:noFill/>
        </p:spPr>
        <p:txBody>
          <a:bodyPr wrap="none" lIns="0" tIns="0" rIns="0" bIns="0" rtlCol="0">
            <a:spAutoFit/>
          </a:bodyPr>
          <a:lstStyle/>
          <a:p>
            <a:r>
              <a:rPr lang="en-US" sz="1200" noProof="0" dirty="0"/>
              <a:t>Health insurer</a:t>
            </a:r>
          </a:p>
        </p:txBody>
      </p:sp>
      <p:cxnSp>
        <p:nvCxnSpPr>
          <p:cNvPr id="28" name="Gerade Verbindung mit Pfeil 27">
            <a:extLst>
              <a:ext uri="{FF2B5EF4-FFF2-40B4-BE49-F238E27FC236}">
                <a16:creationId xmlns:a16="http://schemas.microsoft.com/office/drawing/2014/main" id="{94F79141-E25B-8556-5EE6-1F8915E3C061}"/>
              </a:ext>
            </a:extLst>
          </p:cNvPr>
          <p:cNvCxnSpPr/>
          <p:nvPr/>
        </p:nvCxnSpPr>
        <p:spPr>
          <a:xfrm>
            <a:off x="542876" y="4544020"/>
            <a:ext cx="269674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44A7C155-E3F3-5225-ECF7-1E6CDEDC7168}"/>
              </a:ext>
            </a:extLst>
          </p:cNvPr>
          <p:cNvSpPr txBox="1"/>
          <p:nvPr/>
        </p:nvSpPr>
        <p:spPr>
          <a:xfrm>
            <a:off x="917032" y="4351591"/>
            <a:ext cx="1705595" cy="369332"/>
          </a:xfrm>
          <a:prstGeom prst="rect">
            <a:avLst/>
          </a:prstGeom>
          <a:noFill/>
        </p:spPr>
        <p:txBody>
          <a:bodyPr wrap="none" lIns="0" tIns="0" rIns="0" bIns="0" rtlCol="0">
            <a:spAutoFit/>
          </a:bodyPr>
          <a:lstStyle/>
          <a:p>
            <a:r>
              <a:rPr lang="en-US" sz="1200" b="1" noProof="0" dirty="0"/>
              <a:t>Until end of 2027 </a:t>
            </a:r>
          </a:p>
          <a:p>
            <a:r>
              <a:rPr lang="en-US" sz="1200" b="1" noProof="0" dirty="0"/>
              <a:t>no canton participation</a:t>
            </a:r>
          </a:p>
        </p:txBody>
      </p:sp>
      <p:cxnSp>
        <p:nvCxnSpPr>
          <p:cNvPr id="30" name="Gerade Verbindung mit Pfeil 29">
            <a:extLst>
              <a:ext uri="{FF2B5EF4-FFF2-40B4-BE49-F238E27FC236}">
                <a16:creationId xmlns:a16="http://schemas.microsoft.com/office/drawing/2014/main" id="{92191889-089E-A7D8-7F03-FE97654B1F3E}"/>
              </a:ext>
            </a:extLst>
          </p:cNvPr>
          <p:cNvCxnSpPr>
            <a:cxnSpLocks/>
          </p:cNvCxnSpPr>
          <p:nvPr/>
        </p:nvCxnSpPr>
        <p:spPr>
          <a:xfrm flipV="1">
            <a:off x="3711228" y="4543380"/>
            <a:ext cx="2664296" cy="3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B6BB7F3C-CDDB-8F6E-0D7C-F75B6C7C09D1}"/>
              </a:ext>
            </a:extLst>
          </p:cNvPr>
          <p:cNvSpPr txBox="1"/>
          <p:nvPr/>
        </p:nvSpPr>
        <p:spPr>
          <a:xfrm>
            <a:off x="3979436" y="4361707"/>
            <a:ext cx="1473160" cy="369332"/>
          </a:xfrm>
          <a:prstGeom prst="rect">
            <a:avLst/>
          </a:prstGeom>
          <a:noFill/>
        </p:spPr>
        <p:txBody>
          <a:bodyPr wrap="none" lIns="0" tIns="0" rIns="0" bIns="0" rtlCol="0">
            <a:spAutoFit/>
          </a:bodyPr>
          <a:lstStyle/>
          <a:p>
            <a:r>
              <a:rPr lang="en-US" sz="1200" b="1" noProof="0" dirty="0"/>
              <a:t>From 2028 </a:t>
            </a:r>
          </a:p>
          <a:p>
            <a:r>
              <a:rPr lang="en-US" sz="1200" b="1" noProof="0" dirty="0"/>
              <a:t>canton participation</a:t>
            </a:r>
          </a:p>
        </p:txBody>
      </p:sp>
      <p:sp>
        <p:nvSpPr>
          <p:cNvPr id="33" name="Rechteck 32">
            <a:extLst>
              <a:ext uri="{FF2B5EF4-FFF2-40B4-BE49-F238E27FC236}">
                <a16:creationId xmlns:a16="http://schemas.microsoft.com/office/drawing/2014/main" id="{1FCA0776-A93A-77A7-5BAC-58E12F30EE77}"/>
              </a:ext>
            </a:extLst>
          </p:cNvPr>
          <p:cNvSpPr/>
          <p:nvPr/>
        </p:nvSpPr>
        <p:spPr>
          <a:xfrm>
            <a:off x="4355976" y="2571630"/>
            <a:ext cx="360040" cy="13037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4" name="Textfeld 33">
            <a:extLst>
              <a:ext uri="{FF2B5EF4-FFF2-40B4-BE49-F238E27FC236}">
                <a16:creationId xmlns:a16="http://schemas.microsoft.com/office/drawing/2014/main" id="{9FE59424-3DB7-11D3-38C3-54FC95350E56}"/>
              </a:ext>
            </a:extLst>
          </p:cNvPr>
          <p:cNvSpPr txBox="1"/>
          <p:nvPr/>
        </p:nvSpPr>
        <p:spPr>
          <a:xfrm>
            <a:off x="5012657" y="2051349"/>
            <a:ext cx="192360" cy="138499"/>
          </a:xfrm>
          <a:prstGeom prst="rect">
            <a:avLst/>
          </a:prstGeom>
          <a:noFill/>
        </p:spPr>
        <p:txBody>
          <a:bodyPr wrap="none" lIns="0" tIns="0" rIns="0" bIns="0" rtlCol="0">
            <a:spAutoFit/>
          </a:bodyPr>
          <a:lstStyle/>
          <a:p>
            <a:r>
              <a:rPr lang="en-US" sz="900" noProof="0" dirty="0">
                <a:solidFill>
                  <a:schemeClr val="bg1"/>
                </a:solidFill>
              </a:rPr>
              <a:t>160</a:t>
            </a:r>
          </a:p>
        </p:txBody>
      </p:sp>
      <p:sp>
        <p:nvSpPr>
          <p:cNvPr id="35" name="Textfeld 34">
            <a:extLst>
              <a:ext uri="{FF2B5EF4-FFF2-40B4-BE49-F238E27FC236}">
                <a16:creationId xmlns:a16="http://schemas.microsoft.com/office/drawing/2014/main" id="{15BA5E55-26B3-1450-2BB4-4357610057AF}"/>
              </a:ext>
            </a:extLst>
          </p:cNvPr>
          <p:cNvSpPr txBox="1"/>
          <p:nvPr/>
        </p:nvSpPr>
        <p:spPr>
          <a:xfrm>
            <a:off x="4139952" y="1211873"/>
            <a:ext cx="953787" cy="184666"/>
          </a:xfrm>
          <a:prstGeom prst="rect">
            <a:avLst/>
          </a:prstGeom>
          <a:noFill/>
        </p:spPr>
        <p:txBody>
          <a:bodyPr wrap="none" lIns="0" tIns="0" rIns="0" bIns="0" rtlCol="0">
            <a:spAutoFit/>
          </a:bodyPr>
          <a:lstStyle/>
          <a:p>
            <a:r>
              <a:rPr lang="en-US" sz="1200" noProof="0" dirty="0"/>
              <a:t>Health</a:t>
            </a:r>
            <a:r>
              <a:rPr lang="en-US" sz="1200" b="1" noProof="0" dirty="0"/>
              <a:t> </a:t>
            </a:r>
            <a:r>
              <a:rPr lang="en-US" sz="1200" noProof="0" dirty="0"/>
              <a:t>insurer</a:t>
            </a:r>
          </a:p>
        </p:txBody>
      </p:sp>
      <p:sp>
        <p:nvSpPr>
          <p:cNvPr id="36" name="Rechteck 35">
            <a:extLst>
              <a:ext uri="{FF2B5EF4-FFF2-40B4-BE49-F238E27FC236}">
                <a16:creationId xmlns:a16="http://schemas.microsoft.com/office/drawing/2014/main" id="{8CD64329-FCBE-58CE-FFE2-10E75D76E7DA}"/>
              </a:ext>
            </a:extLst>
          </p:cNvPr>
          <p:cNvSpPr/>
          <p:nvPr/>
        </p:nvSpPr>
        <p:spPr>
          <a:xfrm>
            <a:off x="5586364" y="3877677"/>
            <a:ext cx="36004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7" name="Textfeld 36">
            <a:extLst>
              <a:ext uri="{FF2B5EF4-FFF2-40B4-BE49-F238E27FC236}">
                <a16:creationId xmlns:a16="http://schemas.microsoft.com/office/drawing/2014/main" id="{909FEE18-E7D0-41EA-8E99-E8266E8E2F89}"/>
              </a:ext>
            </a:extLst>
          </p:cNvPr>
          <p:cNvSpPr txBox="1"/>
          <p:nvPr/>
        </p:nvSpPr>
        <p:spPr>
          <a:xfrm>
            <a:off x="5702264" y="3980192"/>
            <a:ext cx="128240" cy="138499"/>
          </a:xfrm>
          <a:prstGeom prst="rect">
            <a:avLst/>
          </a:prstGeom>
          <a:noFill/>
        </p:spPr>
        <p:txBody>
          <a:bodyPr wrap="none" lIns="0" tIns="0" rIns="0" bIns="0" rtlCol="0">
            <a:spAutoFit/>
          </a:bodyPr>
          <a:lstStyle/>
          <a:p>
            <a:r>
              <a:rPr lang="en-US" sz="900" noProof="0" dirty="0">
                <a:solidFill>
                  <a:schemeClr val="bg1"/>
                </a:solidFill>
              </a:rPr>
              <a:t>55</a:t>
            </a:r>
          </a:p>
        </p:txBody>
      </p:sp>
      <p:sp>
        <p:nvSpPr>
          <p:cNvPr id="38" name="Textfeld 37">
            <a:extLst>
              <a:ext uri="{FF2B5EF4-FFF2-40B4-BE49-F238E27FC236}">
                <a16:creationId xmlns:a16="http://schemas.microsoft.com/office/drawing/2014/main" id="{8991F5FF-0507-A83B-EEE0-46B4DFA7A545}"/>
              </a:ext>
            </a:extLst>
          </p:cNvPr>
          <p:cNvSpPr txBox="1"/>
          <p:nvPr/>
        </p:nvSpPr>
        <p:spPr>
          <a:xfrm>
            <a:off x="5533466" y="1211553"/>
            <a:ext cx="493725" cy="184666"/>
          </a:xfrm>
          <a:prstGeom prst="rect">
            <a:avLst/>
          </a:prstGeom>
          <a:noFill/>
        </p:spPr>
        <p:txBody>
          <a:bodyPr wrap="none" lIns="0" tIns="0" rIns="0" bIns="0" rtlCol="0">
            <a:spAutoFit/>
          </a:bodyPr>
          <a:lstStyle/>
          <a:p>
            <a:r>
              <a:rPr lang="en-US" sz="1200" noProof="0" dirty="0"/>
              <a:t>Canton</a:t>
            </a:r>
          </a:p>
        </p:txBody>
      </p:sp>
      <p:sp>
        <p:nvSpPr>
          <p:cNvPr id="39" name="Textfeld 38">
            <a:extLst>
              <a:ext uri="{FF2B5EF4-FFF2-40B4-BE49-F238E27FC236}">
                <a16:creationId xmlns:a16="http://schemas.microsoft.com/office/drawing/2014/main" id="{4B558A3E-AA7F-BD60-6A2C-9EB143A1F7C4}"/>
              </a:ext>
            </a:extLst>
          </p:cNvPr>
          <p:cNvSpPr txBox="1"/>
          <p:nvPr/>
        </p:nvSpPr>
        <p:spPr>
          <a:xfrm>
            <a:off x="4439816" y="3176603"/>
            <a:ext cx="192360" cy="138499"/>
          </a:xfrm>
          <a:prstGeom prst="rect">
            <a:avLst/>
          </a:prstGeom>
          <a:noFill/>
        </p:spPr>
        <p:txBody>
          <a:bodyPr wrap="none" lIns="0" tIns="0" rIns="0" bIns="0" rtlCol="0">
            <a:spAutoFit/>
          </a:bodyPr>
          <a:lstStyle/>
          <a:p>
            <a:r>
              <a:rPr lang="en-US" sz="900" noProof="0" dirty="0">
                <a:solidFill>
                  <a:schemeClr val="bg1"/>
                </a:solidFill>
              </a:rPr>
              <a:t>165</a:t>
            </a:r>
          </a:p>
        </p:txBody>
      </p:sp>
      <p:sp>
        <p:nvSpPr>
          <p:cNvPr id="41" name="Geschweifte Klammer rechts 40">
            <a:extLst>
              <a:ext uri="{FF2B5EF4-FFF2-40B4-BE49-F238E27FC236}">
                <a16:creationId xmlns:a16="http://schemas.microsoft.com/office/drawing/2014/main" id="{354C8D38-5A60-682E-F393-D792BB1380F9}"/>
              </a:ext>
            </a:extLst>
          </p:cNvPr>
          <p:cNvSpPr/>
          <p:nvPr/>
        </p:nvSpPr>
        <p:spPr>
          <a:xfrm>
            <a:off x="6156176" y="2579465"/>
            <a:ext cx="216026" cy="1701287"/>
          </a:xfrm>
          <a:prstGeom prst="rightBrace">
            <a:avLst>
              <a:gd name="adj1" fmla="val 44514"/>
              <a:gd name="adj2" fmla="val 50992"/>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dirty="0"/>
          </a:p>
        </p:txBody>
      </p:sp>
      <p:sp>
        <p:nvSpPr>
          <p:cNvPr id="42" name="Textfeld 41">
            <a:extLst>
              <a:ext uri="{FF2B5EF4-FFF2-40B4-BE49-F238E27FC236}">
                <a16:creationId xmlns:a16="http://schemas.microsoft.com/office/drawing/2014/main" id="{4796BE19-6E06-970D-1694-CC3BACBC114B}"/>
              </a:ext>
            </a:extLst>
          </p:cNvPr>
          <p:cNvSpPr txBox="1"/>
          <p:nvPr/>
        </p:nvSpPr>
        <p:spPr>
          <a:xfrm>
            <a:off x="6515998" y="2872196"/>
            <a:ext cx="1971694" cy="1107996"/>
          </a:xfrm>
          <a:prstGeom prst="rect">
            <a:avLst/>
          </a:prstGeom>
          <a:noFill/>
        </p:spPr>
        <p:txBody>
          <a:bodyPr wrap="none" lIns="0" tIns="0" rIns="0" bIns="0" rtlCol="0">
            <a:spAutoFit/>
          </a:bodyPr>
          <a:lstStyle/>
          <a:p>
            <a:r>
              <a:rPr lang="en-US" sz="1200" noProof="0" dirty="0"/>
              <a:t>Drugs</a:t>
            </a:r>
          </a:p>
          <a:p>
            <a:r>
              <a:rPr lang="en-US" sz="1200" noProof="0" dirty="0"/>
              <a:t>Doctor treatment</a:t>
            </a:r>
          </a:p>
          <a:p>
            <a:r>
              <a:rPr lang="en-US" sz="1200" dirty="0"/>
              <a:t>O</a:t>
            </a:r>
            <a:r>
              <a:rPr lang="en-US" sz="1200" noProof="0" dirty="0" err="1"/>
              <a:t>utpatient</a:t>
            </a:r>
            <a:r>
              <a:rPr lang="en-US" sz="1200" noProof="0" dirty="0"/>
              <a:t> hospital treatment</a:t>
            </a:r>
          </a:p>
          <a:p>
            <a:r>
              <a:rPr lang="en-US" sz="1200" noProof="0" dirty="0"/>
              <a:t>Physiotherapy</a:t>
            </a:r>
          </a:p>
          <a:p>
            <a:r>
              <a:rPr lang="en-US" sz="1200" noProof="0" dirty="0" err="1"/>
              <a:t>Podology</a:t>
            </a:r>
            <a:endParaRPr lang="en-US" sz="1200" noProof="0" dirty="0"/>
          </a:p>
          <a:p>
            <a:r>
              <a:rPr lang="en-US" sz="1200" dirty="0"/>
              <a:t>Etc.</a:t>
            </a:r>
            <a:endParaRPr lang="en-US" sz="1200" noProof="0" dirty="0"/>
          </a:p>
        </p:txBody>
      </p:sp>
      <p:sp>
        <p:nvSpPr>
          <p:cNvPr id="18" name="Geschweifte Klammer rechts 17">
            <a:extLst>
              <a:ext uri="{FF2B5EF4-FFF2-40B4-BE49-F238E27FC236}">
                <a16:creationId xmlns:a16="http://schemas.microsoft.com/office/drawing/2014/main" id="{195C716F-11D0-F0FB-04CB-0B82EB042412}"/>
              </a:ext>
            </a:extLst>
          </p:cNvPr>
          <p:cNvSpPr/>
          <p:nvPr/>
        </p:nvSpPr>
        <p:spPr>
          <a:xfrm>
            <a:off x="6156175" y="1453554"/>
            <a:ext cx="216025" cy="1110042"/>
          </a:xfrm>
          <a:prstGeom prst="rightBrace">
            <a:avLst>
              <a:gd name="adj1" fmla="val 44514"/>
              <a:gd name="adj2" fmla="val 50992"/>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dirty="0"/>
          </a:p>
        </p:txBody>
      </p:sp>
      <p:sp>
        <p:nvSpPr>
          <p:cNvPr id="22" name="Textfeld 21">
            <a:extLst>
              <a:ext uri="{FF2B5EF4-FFF2-40B4-BE49-F238E27FC236}">
                <a16:creationId xmlns:a16="http://schemas.microsoft.com/office/drawing/2014/main" id="{96C7BA84-5E8D-9C1E-A7BE-5C4280AB2C2A}"/>
              </a:ext>
            </a:extLst>
          </p:cNvPr>
          <p:cNvSpPr txBox="1"/>
          <p:nvPr/>
        </p:nvSpPr>
        <p:spPr>
          <a:xfrm>
            <a:off x="6516216" y="1575420"/>
            <a:ext cx="2601674" cy="923330"/>
          </a:xfrm>
          <a:prstGeom prst="rect">
            <a:avLst/>
          </a:prstGeom>
          <a:noFill/>
        </p:spPr>
        <p:txBody>
          <a:bodyPr wrap="none" lIns="0" tIns="0" rIns="0" bIns="0" rtlCol="0">
            <a:spAutoFit/>
          </a:bodyPr>
          <a:lstStyle/>
          <a:p>
            <a:r>
              <a:rPr lang="en-US" sz="1200" noProof="0" dirty="0"/>
              <a:t>Special drugs not on specialty list (SL)</a:t>
            </a:r>
          </a:p>
          <a:p>
            <a:r>
              <a:rPr lang="en-US" sz="1200" dirty="0"/>
              <a:t>O</a:t>
            </a:r>
            <a:r>
              <a:rPr lang="en-US" sz="1200" noProof="0" dirty="0" err="1"/>
              <a:t>utpatient</a:t>
            </a:r>
            <a:r>
              <a:rPr lang="en-US" sz="1200" noProof="0" dirty="0"/>
              <a:t> hospital treatment</a:t>
            </a:r>
          </a:p>
          <a:p>
            <a:r>
              <a:rPr lang="en-US" sz="1200" noProof="0" dirty="0"/>
              <a:t>Ambulance transport</a:t>
            </a:r>
          </a:p>
          <a:p>
            <a:r>
              <a:rPr lang="en-US" sz="1200" noProof="0" dirty="0"/>
              <a:t>Health prevention</a:t>
            </a:r>
          </a:p>
          <a:p>
            <a:r>
              <a:rPr lang="en-US" sz="1200" dirty="0"/>
              <a:t>Etc.</a:t>
            </a:r>
            <a:endParaRPr lang="en-US" sz="1200" noProof="0" dirty="0"/>
          </a:p>
        </p:txBody>
      </p:sp>
      <p:sp>
        <p:nvSpPr>
          <p:cNvPr id="12" name="Textfeld 11">
            <a:extLst>
              <a:ext uri="{FF2B5EF4-FFF2-40B4-BE49-F238E27FC236}">
                <a16:creationId xmlns:a16="http://schemas.microsoft.com/office/drawing/2014/main" id="{B99EF527-A36E-50C5-F626-7D9ACE3DB6B1}"/>
              </a:ext>
            </a:extLst>
          </p:cNvPr>
          <p:cNvSpPr txBox="1"/>
          <p:nvPr/>
        </p:nvSpPr>
        <p:spPr>
          <a:xfrm rot="16200000">
            <a:off x="411391" y="2069175"/>
            <a:ext cx="325410" cy="180223"/>
          </a:xfrm>
          <a:prstGeom prst="rect">
            <a:avLst/>
          </a:prstGeom>
          <a:noFill/>
        </p:spPr>
        <p:txBody>
          <a:bodyPr wrap="none" lIns="0" tIns="0" rIns="0" bIns="0" rtlCol="0">
            <a:spAutoFit/>
          </a:bodyPr>
          <a:lstStyle/>
          <a:p>
            <a:r>
              <a:rPr lang="en-US" sz="1200" noProof="0" dirty="0"/>
              <a:t>VVG</a:t>
            </a:r>
          </a:p>
        </p:txBody>
      </p:sp>
      <p:sp>
        <p:nvSpPr>
          <p:cNvPr id="16" name="Textfeld 15">
            <a:extLst>
              <a:ext uri="{FF2B5EF4-FFF2-40B4-BE49-F238E27FC236}">
                <a16:creationId xmlns:a16="http://schemas.microsoft.com/office/drawing/2014/main" id="{3923DF40-DCA8-F5F1-8666-FEB5729FA930}"/>
              </a:ext>
            </a:extLst>
          </p:cNvPr>
          <p:cNvSpPr txBox="1"/>
          <p:nvPr/>
        </p:nvSpPr>
        <p:spPr>
          <a:xfrm rot="16200000">
            <a:off x="411390" y="3509173"/>
            <a:ext cx="325410" cy="180223"/>
          </a:xfrm>
          <a:prstGeom prst="rect">
            <a:avLst/>
          </a:prstGeom>
          <a:noFill/>
        </p:spPr>
        <p:txBody>
          <a:bodyPr wrap="none" lIns="0" tIns="0" rIns="0" bIns="0" rtlCol="0">
            <a:spAutoFit/>
          </a:bodyPr>
          <a:lstStyle/>
          <a:p>
            <a:r>
              <a:rPr lang="en-US" sz="1200" noProof="0" dirty="0"/>
              <a:t>OKP</a:t>
            </a:r>
          </a:p>
        </p:txBody>
      </p:sp>
    </p:spTree>
    <p:extLst>
      <p:ext uri="{BB962C8B-B14F-4D97-AF65-F5344CB8AC3E}">
        <p14:creationId xmlns:p14="http://schemas.microsoft.com/office/powerpoint/2010/main" val="22642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7D935-03C7-8A75-D34D-AAC65EFE0CEE}"/>
              </a:ext>
            </a:extLst>
          </p:cNvPr>
          <p:cNvSpPr>
            <a:spLocks noGrp="1"/>
          </p:cNvSpPr>
          <p:nvPr>
            <p:ph type="ctrTitle"/>
          </p:nvPr>
        </p:nvSpPr>
        <p:spPr/>
        <p:txBody>
          <a:bodyPr/>
          <a:lstStyle/>
          <a:p>
            <a:r>
              <a:rPr lang="en-US" noProof="0" dirty="0"/>
              <a:t>Supplemental insurance cover (VVG)</a:t>
            </a:r>
            <a:br>
              <a:rPr lang="en-US" noProof="0" dirty="0"/>
            </a:br>
            <a:endParaRPr lang="en-US" noProof="0" dirty="0"/>
          </a:p>
        </p:txBody>
      </p:sp>
      <p:sp>
        <p:nvSpPr>
          <p:cNvPr id="4" name="Fußzeilenplatzhalter 3">
            <a:extLst>
              <a:ext uri="{FF2B5EF4-FFF2-40B4-BE49-F238E27FC236}">
                <a16:creationId xmlns:a16="http://schemas.microsoft.com/office/drawing/2014/main" id="{D61C36CB-B5F3-EB24-F3DA-08171C2EC772}"/>
              </a:ext>
            </a:extLst>
          </p:cNvPr>
          <p:cNvSpPr>
            <a:spLocks noGrp="1"/>
          </p:cNvSpPr>
          <p:nvPr>
            <p:ph type="ftr" sz="quarter" idx="11"/>
          </p:nvPr>
        </p:nvSpPr>
        <p:spPr/>
        <p:txBody>
          <a:bodyPr/>
          <a:lstStyle/>
          <a:p>
            <a:r>
              <a:rPr lang="en-US" noProof="0" dirty="0"/>
              <a:t>Health insurance affects us all</a:t>
            </a:r>
          </a:p>
        </p:txBody>
      </p:sp>
      <p:sp>
        <p:nvSpPr>
          <p:cNvPr id="5" name="Foliennummernplatzhalter 4">
            <a:extLst>
              <a:ext uri="{FF2B5EF4-FFF2-40B4-BE49-F238E27FC236}">
                <a16:creationId xmlns:a16="http://schemas.microsoft.com/office/drawing/2014/main" id="{FF38DC40-7500-3FDB-DECB-4579E471F341}"/>
              </a:ext>
            </a:extLst>
          </p:cNvPr>
          <p:cNvSpPr>
            <a:spLocks noGrp="1"/>
          </p:cNvSpPr>
          <p:nvPr>
            <p:ph type="sldNum" sz="quarter" idx="12"/>
          </p:nvPr>
        </p:nvSpPr>
        <p:spPr/>
        <p:txBody>
          <a:bodyPr/>
          <a:lstStyle/>
          <a:p>
            <a:fld id="{442AD375-037F-43D0-B059-5172DA06796A}" type="slidenum">
              <a:rPr lang="en-US" noProof="0" smtClean="0"/>
              <a:pPr/>
              <a:t>22</a:t>
            </a:fld>
            <a:endParaRPr lang="en-US" noProof="0" dirty="0"/>
          </a:p>
        </p:txBody>
      </p:sp>
    </p:spTree>
    <p:extLst>
      <p:ext uri="{BB962C8B-B14F-4D97-AF65-F5344CB8AC3E}">
        <p14:creationId xmlns:p14="http://schemas.microsoft.com/office/powerpoint/2010/main" val="371967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D8E448-D4BC-208A-69DF-5DD3DCA08F7B}"/>
              </a:ext>
            </a:extLst>
          </p:cNvPr>
          <p:cNvSpPr>
            <a:spLocks noGrp="1"/>
          </p:cNvSpPr>
          <p:nvPr>
            <p:ph idx="1"/>
          </p:nvPr>
        </p:nvSpPr>
        <p:spPr>
          <a:xfrm>
            <a:off x="467543" y="1023938"/>
            <a:ext cx="8208541" cy="3312269"/>
          </a:xfrm>
        </p:spPr>
        <p:txBody>
          <a:bodyPr/>
          <a:lstStyle/>
          <a:p>
            <a:pPr>
              <a:spcAft>
                <a:spcPts val="0"/>
              </a:spcAft>
            </a:pPr>
            <a:r>
              <a:rPr lang="en-US" b="1" noProof="0" dirty="0">
                <a:latin typeface="Arial (Textkörper)"/>
              </a:rPr>
              <a:t>Outpatient products</a:t>
            </a:r>
          </a:p>
          <a:p>
            <a:pPr marL="171450" lvl="1" indent="-171450">
              <a:spcAft>
                <a:spcPts val="0"/>
              </a:spcAft>
              <a:buFont typeface="Symbol" panose="05050102010706020507" pitchFamily="18" charset="2"/>
              <a:buChar char="-"/>
            </a:pPr>
            <a:r>
              <a:rPr lang="en-US" noProof="0" dirty="0">
                <a:latin typeface="Arial (Textkörper)"/>
              </a:rPr>
              <a:t>Alternative services (TCM, etc.) </a:t>
            </a:r>
          </a:p>
          <a:p>
            <a:pPr marL="171450" lvl="1" indent="-171450">
              <a:spcAft>
                <a:spcPts val="0"/>
              </a:spcAft>
              <a:buFont typeface="Symbol" panose="05050102010706020507" pitchFamily="18" charset="2"/>
              <a:buChar char="-"/>
            </a:pPr>
            <a:r>
              <a:rPr lang="en-US" noProof="0" dirty="0">
                <a:latin typeface="Arial (Textkörper)"/>
              </a:rPr>
              <a:t>Special drugs</a:t>
            </a:r>
          </a:p>
          <a:p>
            <a:pPr marL="171450" lvl="1" indent="-171450">
              <a:spcAft>
                <a:spcPts val="0"/>
              </a:spcAft>
              <a:buFont typeface="Symbol" panose="05050102010706020507" pitchFamily="18" charset="2"/>
              <a:buChar char="-"/>
            </a:pPr>
            <a:r>
              <a:rPr lang="en-US" noProof="0" dirty="0">
                <a:latin typeface="Arial (Textkörper)"/>
              </a:rPr>
              <a:t>Prevention (gym, etc.) </a:t>
            </a:r>
          </a:p>
          <a:p>
            <a:pPr marL="171450" lvl="1" indent="-171450">
              <a:spcAft>
                <a:spcPts val="0"/>
              </a:spcAft>
              <a:buFont typeface="Symbol" panose="05050102010706020507" pitchFamily="18" charset="2"/>
              <a:buChar char="-"/>
            </a:pPr>
            <a:r>
              <a:rPr lang="en-US" noProof="0" dirty="0">
                <a:latin typeface="Arial (Textkörper)"/>
              </a:rPr>
              <a:t>Rescue and recovery</a:t>
            </a:r>
          </a:p>
          <a:p>
            <a:pPr marL="0" lvl="1" indent="0">
              <a:spcAft>
                <a:spcPts val="0"/>
              </a:spcAft>
              <a:buNone/>
            </a:pPr>
            <a:endParaRPr lang="en-US" noProof="0" dirty="0">
              <a:latin typeface="Arial (Textkörper)"/>
            </a:endParaRPr>
          </a:p>
          <a:p>
            <a:pPr>
              <a:spcAft>
                <a:spcPts val="0"/>
              </a:spcAft>
            </a:pPr>
            <a:r>
              <a:rPr lang="en-US" b="1" noProof="0" dirty="0"/>
              <a:t>Inpatient products</a:t>
            </a:r>
          </a:p>
          <a:p>
            <a:pPr marL="171450" lvl="1" indent="-171450">
              <a:spcAft>
                <a:spcPts val="0"/>
              </a:spcAft>
              <a:buFont typeface="Symbol" panose="05050102010706020507" pitchFamily="18" charset="2"/>
              <a:buChar char="-"/>
            </a:pPr>
            <a:r>
              <a:rPr lang="en-US" noProof="0" dirty="0">
                <a:latin typeface="Arial (Textkörper)"/>
              </a:rPr>
              <a:t>Free choice of specialist doctors</a:t>
            </a:r>
          </a:p>
          <a:p>
            <a:pPr marL="171450" lvl="1" indent="-171450">
              <a:spcAft>
                <a:spcPts val="0"/>
              </a:spcAft>
              <a:buFont typeface="Symbol" panose="05050102010706020507" pitchFamily="18" charset="2"/>
              <a:buChar char="-"/>
            </a:pPr>
            <a:r>
              <a:rPr lang="en-US" noProof="0" dirty="0">
                <a:latin typeface="Arial (Textkörper)"/>
              </a:rPr>
              <a:t>Faster access to surgery</a:t>
            </a:r>
          </a:p>
          <a:p>
            <a:pPr marL="171450" lvl="1" indent="-171450">
              <a:spcAft>
                <a:spcPts val="0"/>
              </a:spcAft>
              <a:buFont typeface="Symbol" panose="05050102010706020507" pitchFamily="18" charset="2"/>
              <a:buChar char="-"/>
            </a:pPr>
            <a:r>
              <a:rPr lang="en-US" dirty="0">
                <a:latin typeface="Arial (Textkörper)"/>
              </a:rPr>
              <a:t>Private</a:t>
            </a:r>
            <a:r>
              <a:rPr lang="en-US" noProof="0" dirty="0">
                <a:latin typeface="Arial (Textkörper)"/>
              </a:rPr>
              <a:t> or semiprivate hospital rooming</a:t>
            </a:r>
          </a:p>
          <a:p>
            <a:pPr marL="171450" lvl="1" indent="-171450">
              <a:spcAft>
                <a:spcPts val="0"/>
              </a:spcAft>
              <a:buFont typeface="Symbol" panose="05050102010706020507" pitchFamily="18" charset="2"/>
              <a:buChar char="-"/>
            </a:pPr>
            <a:endParaRPr lang="en-US" noProof="0" dirty="0">
              <a:latin typeface="Arial (Textkörper)"/>
            </a:endParaRPr>
          </a:p>
          <a:p>
            <a:pPr>
              <a:spcAft>
                <a:spcPts val="0"/>
              </a:spcAft>
            </a:pPr>
            <a:r>
              <a:rPr lang="en-US" b="1" noProof="0" dirty="0"/>
              <a:t>Premium features</a:t>
            </a:r>
          </a:p>
          <a:p>
            <a:pPr marL="171450" indent="-171450">
              <a:spcAft>
                <a:spcPts val="0"/>
              </a:spcAft>
              <a:buFont typeface="Symbol" panose="05050102010706020507" pitchFamily="18" charset="2"/>
              <a:buChar char="-"/>
            </a:pPr>
            <a:r>
              <a:rPr lang="en-US" noProof="0" dirty="0"/>
              <a:t>Age</a:t>
            </a:r>
          </a:p>
          <a:p>
            <a:pPr marL="171450" indent="-171450">
              <a:spcAft>
                <a:spcPts val="0"/>
              </a:spcAft>
              <a:buFont typeface="Symbol" panose="05050102010706020507" pitchFamily="18" charset="2"/>
              <a:buChar char="-"/>
            </a:pPr>
            <a:r>
              <a:rPr lang="en-US" noProof="0" dirty="0"/>
              <a:t>Regions</a:t>
            </a:r>
          </a:p>
          <a:p>
            <a:pPr marL="171450" indent="-171450">
              <a:spcAft>
                <a:spcPts val="0"/>
              </a:spcAft>
              <a:buFont typeface="Symbol" panose="05050102010706020507" pitchFamily="18" charset="2"/>
              <a:buChar char="-"/>
            </a:pPr>
            <a:r>
              <a:rPr lang="en-US" dirty="0"/>
              <a:t>Sex</a:t>
            </a:r>
            <a:endParaRPr lang="en-US" noProof="0" dirty="0"/>
          </a:p>
          <a:p>
            <a:pPr>
              <a:spcAft>
                <a:spcPts val="0"/>
              </a:spcAft>
            </a:pPr>
            <a:endParaRPr lang="en-US" noProof="0" dirty="0"/>
          </a:p>
          <a:p>
            <a:pPr>
              <a:spcAft>
                <a:spcPts val="0"/>
              </a:spcAft>
            </a:pPr>
            <a:r>
              <a:rPr lang="en-US" b="1" noProof="0" dirty="0"/>
              <a:t>Maximum inflation rate </a:t>
            </a:r>
            <a:r>
              <a:rPr lang="en-US" noProof="0" dirty="0"/>
              <a:t>is set by FINMA at the product group and market inflation level.</a:t>
            </a:r>
          </a:p>
          <a:p>
            <a:endParaRPr lang="en-US" noProof="0" dirty="0"/>
          </a:p>
        </p:txBody>
      </p:sp>
      <p:sp>
        <p:nvSpPr>
          <p:cNvPr id="3" name="Fußzeilenplatzhalter 2">
            <a:extLst>
              <a:ext uri="{FF2B5EF4-FFF2-40B4-BE49-F238E27FC236}">
                <a16:creationId xmlns:a16="http://schemas.microsoft.com/office/drawing/2014/main" id="{3EF444E4-9118-E793-CEDC-3D24486D3839}"/>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79E1D7F8-1558-771C-A918-6FC337EB1F17}"/>
              </a:ext>
            </a:extLst>
          </p:cNvPr>
          <p:cNvSpPr>
            <a:spLocks noGrp="1"/>
          </p:cNvSpPr>
          <p:nvPr>
            <p:ph type="sldNum" sz="quarter" idx="12"/>
          </p:nvPr>
        </p:nvSpPr>
        <p:spPr/>
        <p:txBody>
          <a:bodyPr/>
          <a:lstStyle/>
          <a:p>
            <a:fld id="{442AD375-037F-43D0-B059-5172DA06796A}" type="slidenum">
              <a:rPr lang="en-US" noProof="0" smtClean="0"/>
              <a:pPr/>
              <a:t>23</a:t>
            </a:fld>
            <a:endParaRPr lang="en-US" noProof="0" dirty="0"/>
          </a:p>
        </p:txBody>
      </p:sp>
      <p:sp>
        <p:nvSpPr>
          <p:cNvPr id="5" name="Titel 4">
            <a:extLst>
              <a:ext uri="{FF2B5EF4-FFF2-40B4-BE49-F238E27FC236}">
                <a16:creationId xmlns:a16="http://schemas.microsoft.com/office/drawing/2014/main" id="{E8B20A04-6B74-20F0-692D-58C9F142014E}"/>
              </a:ext>
            </a:extLst>
          </p:cNvPr>
          <p:cNvSpPr>
            <a:spLocks noGrp="1"/>
          </p:cNvSpPr>
          <p:nvPr>
            <p:ph type="title"/>
          </p:nvPr>
        </p:nvSpPr>
        <p:spPr/>
        <p:txBody>
          <a:bodyPr/>
          <a:lstStyle/>
          <a:p>
            <a:r>
              <a:rPr lang="en-US" dirty="0"/>
              <a:t>S</a:t>
            </a:r>
            <a:r>
              <a:rPr lang="en-US" noProof="0" dirty="0" err="1"/>
              <a:t>upplemental</a:t>
            </a:r>
            <a:r>
              <a:rPr lang="en-US" noProof="0" dirty="0"/>
              <a:t> Health Insurance Coverage</a:t>
            </a:r>
          </a:p>
        </p:txBody>
      </p:sp>
    </p:spTree>
    <p:extLst>
      <p:ext uri="{BB962C8B-B14F-4D97-AF65-F5344CB8AC3E}">
        <p14:creationId xmlns:p14="http://schemas.microsoft.com/office/powerpoint/2010/main" val="69967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B9F93-8D2B-A67C-444D-897B4BCBEE04}"/>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E9757BF-6806-6946-D6C3-BB86E7C7CB44}"/>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49B58B07-91EF-E8D5-901D-353D90E7024A}"/>
              </a:ext>
            </a:extLst>
          </p:cNvPr>
          <p:cNvSpPr>
            <a:spLocks noGrp="1"/>
          </p:cNvSpPr>
          <p:nvPr>
            <p:ph type="sldNum" sz="quarter" idx="12"/>
          </p:nvPr>
        </p:nvSpPr>
        <p:spPr/>
        <p:txBody>
          <a:bodyPr/>
          <a:lstStyle/>
          <a:p>
            <a:fld id="{442AD375-037F-43D0-B059-5172DA06796A}" type="slidenum">
              <a:rPr lang="en-US" noProof="0" smtClean="0"/>
              <a:pPr/>
              <a:t>24</a:t>
            </a:fld>
            <a:endParaRPr lang="en-US" noProof="0" dirty="0"/>
          </a:p>
        </p:txBody>
      </p:sp>
      <p:sp>
        <p:nvSpPr>
          <p:cNvPr id="5" name="Titel 4">
            <a:extLst>
              <a:ext uri="{FF2B5EF4-FFF2-40B4-BE49-F238E27FC236}">
                <a16:creationId xmlns:a16="http://schemas.microsoft.com/office/drawing/2014/main" id="{EAD3CC98-C466-0F0C-CF93-B6108ABD49C3}"/>
              </a:ext>
            </a:extLst>
          </p:cNvPr>
          <p:cNvSpPr>
            <a:spLocks noGrp="1"/>
          </p:cNvSpPr>
          <p:nvPr>
            <p:ph type="title"/>
          </p:nvPr>
        </p:nvSpPr>
        <p:spPr/>
        <p:txBody>
          <a:bodyPr/>
          <a:lstStyle/>
          <a:p>
            <a:r>
              <a:rPr lang="en-US" noProof="0" dirty="0"/>
              <a:t>Premium Process Timeline of Supplemental Health Insurance</a:t>
            </a:r>
            <a:br>
              <a:rPr lang="en-US" b="0" noProof="0" dirty="0"/>
            </a:br>
            <a:endParaRPr lang="en-US" b="0" noProof="0" dirty="0"/>
          </a:p>
        </p:txBody>
      </p:sp>
      <p:graphicFrame>
        <p:nvGraphicFramePr>
          <p:cNvPr id="6" name="Tabelle 5">
            <a:extLst>
              <a:ext uri="{FF2B5EF4-FFF2-40B4-BE49-F238E27FC236}">
                <a16:creationId xmlns:a16="http://schemas.microsoft.com/office/drawing/2014/main" id="{6961034F-AB74-FAA3-D76A-3DE879FDF4D8}"/>
              </a:ext>
            </a:extLst>
          </p:cNvPr>
          <p:cNvGraphicFramePr>
            <a:graphicFrameLocks noGrp="1"/>
          </p:cNvGraphicFramePr>
          <p:nvPr>
            <p:extLst>
              <p:ext uri="{D42A27DB-BD31-4B8C-83A1-F6EECF244321}">
                <p14:modId xmlns:p14="http://schemas.microsoft.com/office/powerpoint/2010/main" val="1101335920"/>
              </p:ext>
            </p:extLst>
          </p:nvPr>
        </p:nvGraphicFramePr>
        <p:xfrm>
          <a:off x="314425" y="1248326"/>
          <a:ext cx="8794079" cy="3195632"/>
        </p:xfrm>
        <a:graphic>
          <a:graphicData uri="http://schemas.openxmlformats.org/drawingml/2006/table">
            <a:tbl>
              <a:tblPr firstRow="1" bandRow="1"/>
              <a:tblGrid>
                <a:gridCol w="732840">
                  <a:extLst>
                    <a:ext uri="{9D8B030D-6E8A-4147-A177-3AD203B41FA5}">
                      <a16:colId xmlns:a16="http://schemas.microsoft.com/office/drawing/2014/main" val="2435703039"/>
                    </a:ext>
                  </a:extLst>
                </a:gridCol>
                <a:gridCol w="732840">
                  <a:extLst>
                    <a:ext uri="{9D8B030D-6E8A-4147-A177-3AD203B41FA5}">
                      <a16:colId xmlns:a16="http://schemas.microsoft.com/office/drawing/2014/main" val="708111355"/>
                    </a:ext>
                  </a:extLst>
                </a:gridCol>
                <a:gridCol w="732840">
                  <a:extLst>
                    <a:ext uri="{9D8B030D-6E8A-4147-A177-3AD203B41FA5}">
                      <a16:colId xmlns:a16="http://schemas.microsoft.com/office/drawing/2014/main" val="1132080736"/>
                    </a:ext>
                  </a:extLst>
                </a:gridCol>
                <a:gridCol w="732840">
                  <a:extLst>
                    <a:ext uri="{9D8B030D-6E8A-4147-A177-3AD203B41FA5}">
                      <a16:colId xmlns:a16="http://schemas.microsoft.com/office/drawing/2014/main" val="872386244"/>
                    </a:ext>
                  </a:extLst>
                </a:gridCol>
                <a:gridCol w="732840">
                  <a:extLst>
                    <a:ext uri="{9D8B030D-6E8A-4147-A177-3AD203B41FA5}">
                      <a16:colId xmlns:a16="http://schemas.microsoft.com/office/drawing/2014/main" val="732404630"/>
                    </a:ext>
                  </a:extLst>
                </a:gridCol>
                <a:gridCol w="732840">
                  <a:extLst>
                    <a:ext uri="{9D8B030D-6E8A-4147-A177-3AD203B41FA5}">
                      <a16:colId xmlns:a16="http://schemas.microsoft.com/office/drawing/2014/main" val="3337935647"/>
                    </a:ext>
                  </a:extLst>
                </a:gridCol>
                <a:gridCol w="732840">
                  <a:extLst>
                    <a:ext uri="{9D8B030D-6E8A-4147-A177-3AD203B41FA5}">
                      <a16:colId xmlns:a16="http://schemas.microsoft.com/office/drawing/2014/main" val="1693124608"/>
                    </a:ext>
                  </a:extLst>
                </a:gridCol>
                <a:gridCol w="732840">
                  <a:extLst>
                    <a:ext uri="{9D8B030D-6E8A-4147-A177-3AD203B41FA5}">
                      <a16:colId xmlns:a16="http://schemas.microsoft.com/office/drawing/2014/main" val="1833310666"/>
                    </a:ext>
                  </a:extLst>
                </a:gridCol>
                <a:gridCol w="743825">
                  <a:extLst>
                    <a:ext uri="{9D8B030D-6E8A-4147-A177-3AD203B41FA5}">
                      <a16:colId xmlns:a16="http://schemas.microsoft.com/office/drawing/2014/main" val="1099787687"/>
                    </a:ext>
                  </a:extLst>
                </a:gridCol>
                <a:gridCol w="721854">
                  <a:extLst>
                    <a:ext uri="{9D8B030D-6E8A-4147-A177-3AD203B41FA5}">
                      <a16:colId xmlns:a16="http://schemas.microsoft.com/office/drawing/2014/main" val="1321363065"/>
                    </a:ext>
                  </a:extLst>
                </a:gridCol>
                <a:gridCol w="732840">
                  <a:extLst>
                    <a:ext uri="{9D8B030D-6E8A-4147-A177-3AD203B41FA5}">
                      <a16:colId xmlns:a16="http://schemas.microsoft.com/office/drawing/2014/main" val="1674384239"/>
                    </a:ext>
                  </a:extLst>
                </a:gridCol>
                <a:gridCol w="732840">
                  <a:extLst>
                    <a:ext uri="{9D8B030D-6E8A-4147-A177-3AD203B41FA5}">
                      <a16:colId xmlns:a16="http://schemas.microsoft.com/office/drawing/2014/main" val="181571454"/>
                    </a:ext>
                  </a:extLst>
                </a:gridCol>
              </a:tblGrid>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1800990"/>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3412535"/>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3767132"/>
                  </a:ext>
                </a:extLst>
              </a:tr>
              <a:tr h="399454">
                <a:tc>
                  <a:txBody>
                    <a:bodyPr/>
                    <a:lstStyle/>
                    <a:p>
                      <a:pPr algn="ctr"/>
                      <a:r>
                        <a:rPr lang="en-US" sz="1200" b="1" noProof="0" dirty="0">
                          <a:solidFill>
                            <a:schemeClr val="accent1"/>
                          </a:solidFill>
                        </a:rPr>
                        <a:t>Jan</a:t>
                      </a: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noProof="0" dirty="0">
                          <a:solidFill>
                            <a:schemeClr val="accent1"/>
                          </a:solidFill>
                        </a:rPr>
                        <a:t>Feb</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noProof="0" dirty="0">
                          <a:solidFill>
                            <a:schemeClr val="accent1"/>
                          </a:solidFill>
                        </a:rPr>
                        <a:t>Mar</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noProof="0" dirty="0">
                          <a:solidFill>
                            <a:schemeClr val="accent1"/>
                          </a:solidFill>
                        </a:rPr>
                        <a:t>Apr</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May</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Jun</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Jul</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Aug</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Sep</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Oct</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baseline="0" noProof="0" dirty="0">
                          <a:solidFill>
                            <a:schemeClr val="accent1"/>
                          </a:solidFill>
                        </a:rPr>
                        <a:t>Nov</a:t>
                      </a:r>
                      <a:endParaRPr lang="en-US" sz="120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Dec</a:t>
                      </a: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300074"/>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4469561"/>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3112707"/>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879428"/>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7992088"/>
                  </a:ext>
                </a:extLst>
              </a:tr>
            </a:tbl>
          </a:graphicData>
        </a:graphic>
      </p:graphicFrame>
      <p:sp>
        <p:nvSpPr>
          <p:cNvPr id="14" name="Rechteck: abgerundete Ecken 13">
            <a:extLst>
              <a:ext uri="{FF2B5EF4-FFF2-40B4-BE49-F238E27FC236}">
                <a16:creationId xmlns:a16="http://schemas.microsoft.com/office/drawing/2014/main" id="{DCC8FB70-DDB0-6512-E491-10AF9572FDED}"/>
              </a:ext>
            </a:extLst>
          </p:cNvPr>
          <p:cNvSpPr/>
          <p:nvPr/>
        </p:nvSpPr>
        <p:spPr>
          <a:xfrm>
            <a:off x="1238041" y="1841902"/>
            <a:ext cx="844131"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Midterm -</a:t>
            </a:r>
          </a:p>
          <a:p>
            <a:pPr algn="ctr"/>
            <a:r>
              <a:rPr lang="en-US" sz="1000" noProof="0" dirty="0"/>
              <a:t>planning</a:t>
            </a:r>
          </a:p>
        </p:txBody>
      </p:sp>
      <p:sp>
        <p:nvSpPr>
          <p:cNvPr id="17" name="Rechteck: abgerundete Ecken 16">
            <a:extLst>
              <a:ext uri="{FF2B5EF4-FFF2-40B4-BE49-F238E27FC236}">
                <a16:creationId xmlns:a16="http://schemas.microsoft.com/office/drawing/2014/main" id="{8208B755-64E6-3115-DA9B-3CEAEC76973D}"/>
              </a:ext>
            </a:extLst>
          </p:cNvPr>
          <p:cNvSpPr/>
          <p:nvPr/>
        </p:nvSpPr>
        <p:spPr>
          <a:xfrm>
            <a:off x="340178" y="2900010"/>
            <a:ext cx="1296144"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Portfolio analysis </a:t>
            </a:r>
          </a:p>
          <a:p>
            <a:pPr algn="ctr"/>
            <a:r>
              <a:rPr lang="en-US" sz="1000" noProof="0" dirty="0"/>
              <a:t>according closing</a:t>
            </a:r>
          </a:p>
        </p:txBody>
      </p:sp>
      <p:sp>
        <p:nvSpPr>
          <p:cNvPr id="18" name="Rechteck: abgerundete Ecken 17">
            <a:extLst>
              <a:ext uri="{FF2B5EF4-FFF2-40B4-BE49-F238E27FC236}">
                <a16:creationId xmlns:a16="http://schemas.microsoft.com/office/drawing/2014/main" id="{09FA1077-A676-239E-3AB4-EB20BB7D1960}"/>
              </a:ext>
            </a:extLst>
          </p:cNvPr>
          <p:cNvSpPr/>
          <p:nvPr/>
        </p:nvSpPr>
        <p:spPr>
          <a:xfrm>
            <a:off x="1942983" y="2900010"/>
            <a:ext cx="1044841"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Premium assumptions</a:t>
            </a:r>
          </a:p>
        </p:txBody>
      </p:sp>
      <p:sp>
        <p:nvSpPr>
          <p:cNvPr id="24" name="Rechteck: abgerundete Ecken 23">
            <a:extLst>
              <a:ext uri="{FF2B5EF4-FFF2-40B4-BE49-F238E27FC236}">
                <a16:creationId xmlns:a16="http://schemas.microsoft.com/office/drawing/2014/main" id="{80EF24FE-9A07-23BD-9E13-37FEFD51A350}"/>
              </a:ext>
            </a:extLst>
          </p:cNvPr>
          <p:cNvSpPr/>
          <p:nvPr/>
        </p:nvSpPr>
        <p:spPr>
          <a:xfrm>
            <a:off x="3081850" y="3651910"/>
            <a:ext cx="1994205"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Estimation of ultimate</a:t>
            </a:r>
          </a:p>
        </p:txBody>
      </p:sp>
      <p:grpSp>
        <p:nvGrpSpPr>
          <p:cNvPr id="8" name="Gruppieren 7">
            <a:extLst>
              <a:ext uri="{FF2B5EF4-FFF2-40B4-BE49-F238E27FC236}">
                <a16:creationId xmlns:a16="http://schemas.microsoft.com/office/drawing/2014/main" id="{5338D60F-64D0-BB0E-31F9-C67399FD0417}"/>
              </a:ext>
            </a:extLst>
          </p:cNvPr>
          <p:cNvGrpSpPr/>
          <p:nvPr/>
        </p:nvGrpSpPr>
        <p:grpSpPr>
          <a:xfrm>
            <a:off x="3850031" y="1419622"/>
            <a:ext cx="1644897" cy="864096"/>
            <a:chOff x="3850031" y="1419622"/>
            <a:chExt cx="1644897" cy="864096"/>
          </a:xfrm>
        </p:grpSpPr>
        <p:pic>
          <p:nvPicPr>
            <p:cNvPr id="2" name="Grafik 1" descr="Pfeil Kreis mit einfarbiger Füllung">
              <a:extLst>
                <a:ext uri="{FF2B5EF4-FFF2-40B4-BE49-F238E27FC236}">
                  <a16:creationId xmlns:a16="http://schemas.microsoft.com/office/drawing/2014/main" id="{05E0F904-84A3-B9DC-0140-DD432F91D9B6}"/>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5976" y="1815718"/>
              <a:ext cx="468000" cy="468000"/>
            </a:xfrm>
            <a:prstGeom prst="rect">
              <a:avLst/>
            </a:prstGeom>
          </p:spPr>
        </p:pic>
        <p:sp>
          <p:nvSpPr>
            <p:cNvPr id="26" name="Rechteck: abgerundete Ecken 25">
              <a:extLst>
                <a:ext uri="{FF2B5EF4-FFF2-40B4-BE49-F238E27FC236}">
                  <a16:creationId xmlns:a16="http://schemas.microsoft.com/office/drawing/2014/main" id="{15244138-126C-F990-F1A5-81A29B5408A6}"/>
                </a:ext>
              </a:extLst>
            </p:cNvPr>
            <p:cNvSpPr/>
            <p:nvPr/>
          </p:nvSpPr>
          <p:spPr>
            <a:xfrm>
              <a:off x="3850031" y="1419622"/>
              <a:ext cx="1644897"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Premium iteration and executive board approval</a:t>
              </a:r>
            </a:p>
          </p:txBody>
        </p:sp>
      </p:grpSp>
      <p:sp>
        <p:nvSpPr>
          <p:cNvPr id="30" name="Pfeil: nach links und rechts 29">
            <a:extLst>
              <a:ext uri="{FF2B5EF4-FFF2-40B4-BE49-F238E27FC236}">
                <a16:creationId xmlns:a16="http://schemas.microsoft.com/office/drawing/2014/main" id="{68534AF2-2E78-210C-A69B-95392416B822}"/>
              </a:ext>
            </a:extLst>
          </p:cNvPr>
          <p:cNvSpPr/>
          <p:nvPr/>
        </p:nvSpPr>
        <p:spPr>
          <a:xfrm>
            <a:off x="5269518" y="1885824"/>
            <a:ext cx="1277300" cy="651691"/>
          </a:xfrm>
          <a:prstGeom prst="leftRightArrow">
            <a:avLst>
              <a:gd name="adj1" fmla="val 73274"/>
              <a:gd name="adj2" fmla="val 54773"/>
            </a:avLst>
          </a:prstGeom>
          <a:solidFill>
            <a:schemeClr val="accent4">
              <a:lumMod val="40000"/>
              <a:lumOff val="6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Approval by FINMA</a:t>
            </a:r>
          </a:p>
        </p:txBody>
      </p:sp>
      <p:sp>
        <p:nvSpPr>
          <p:cNvPr id="27" name="Rechteck: abgerundete Ecken 26">
            <a:extLst>
              <a:ext uri="{FF2B5EF4-FFF2-40B4-BE49-F238E27FC236}">
                <a16:creationId xmlns:a16="http://schemas.microsoft.com/office/drawing/2014/main" id="{C4846AFE-8844-E24C-97B5-867B1CE0A372}"/>
              </a:ext>
            </a:extLst>
          </p:cNvPr>
          <p:cNvSpPr/>
          <p:nvPr/>
        </p:nvSpPr>
        <p:spPr>
          <a:xfrm>
            <a:off x="4572000" y="3155599"/>
            <a:ext cx="1386067" cy="360000"/>
          </a:xfrm>
          <a:prstGeom prst="roundRect">
            <a:avLst/>
          </a:prstGeom>
          <a:solidFill>
            <a:schemeClr val="accent4">
              <a:lumMod val="40000"/>
              <a:lumOff val="6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1</a:t>
            </a:r>
            <a:r>
              <a:rPr lang="en-US" sz="1000" dirty="0"/>
              <a:t>. Premium –</a:t>
            </a:r>
            <a:endParaRPr lang="en-US" sz="1000" noProof="0" dirty="0"/>
          </a:p>
          <a:p>
            <a:pPr algn="ctr"/>
            <a:r>
              <a:rPr lang="en-US" sz="1000" noProof="0" dirty="0"/>
              <a:t>submission FINMA</a:t>
            </a:r>
          </a:p>
        </p:txBody>
      </p:sp>
      <p:cxnSp>
        <p:nvCxnSpPr>
          <p:cNvPr id="42" name="Gerade Verbindung mit Pfeil 41">
            <a:extLst>
              <a:ext uri="{FF2B5EF4-FFF2-40B4-BE49-F238E27FC236}">
                <a16:creationId xmlns:a16="http://schemas.microsoft.com/office/drawing/2014/main" id="{9CAC7251-2FC1-6A02-F1CA-27A00C2152C8}"/>
              </a:ext>
            </a:extLst>
          </p:cNvPr>
          <p:cNvCxnSpPr>
            <a:cxnSpLocks/>
          </p:cNvCxnSpPr>
          <p:nvPr/>
        </p:nvCxnSpPr>
        <p:spPr>
          <a:xfrm flipV="1">
            <a:off x="5421808" y="2795599"/>
            <a:ext cx="0" cy="36000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Rechteck: abgerundete Ecken 46">
            <a:extLst>
              <a:ext uri="{FF2B5EF4-FFF2-40B4-BE49-F238E27FC236}">
                <a16:creationId xmlns:a16="http://schemas.microsoft.com/office/drawing/2014/main" id="{A6C77A8B-D483-8B43-C138-4D48C68F2200}"/>
              </a:ext>
            </a:extLst>
          </p:cNvPr>
          <p:cNvSpPr/>
          <p:nvPr/>
        </p:nvSpPr>
        <p:spPr>
          <a:xfrm>
            <a:off x="5995756" y="3155599"/>
            <a:ext cx="1309055" cy="360000"/>
          </a:xfrm>
          <a:prstGeom prst="roundRect">
            <a:avLst/>
          </a:prstGeom>
          <a:solidFill>
            <a:schemeClr val="accent4">
              <a:lumMod val="40000"/>
              <a:lumOff val="6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2. Premium –submission FINMA</a:t>
            </a:r>
          </a:p>
        </p:txBody>
      </p:sp>
      <p:cxnSp>
        <p:nvCxnSpPr>
          <p:cNvPr id="48" name="Gerade Verbindung mit Pfeil 47">
            <a:extLst>
              <a:ext uri="{FF2B5EF4-FFF2-40B4-BE49-F238E27FC236}">
                <a16:creationId xmlns:a16="http://schemas.microsoft.com/office/drawing/2014/main" id="{B51C7F0E-99FC-0F61-09A5-A9002D45F367}"/>
              </a:ext>
            </a:extLst>
          </p:cNvPr>
          <p:cNvCxnSpPr>
            <a:cxnSpLocks/>
          </p:cNvCxnSpPr>
          <p:nvPr/>
        </p:nvCxnSpPr>
        <p:spPr>
          <a:xfrm flipV="1">
            <a:off x="6156176" y="2838814"/>
            <a:ext cx="0" cy="31678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uppieren 8">
            <a:extLst>
              <a:ext uri="{FF2B5EF4-FFF2-40B4-BE49-F238E27FC236}">
                <a16:creationId xmlns:a16="http://schemas.microsoft.com/office/drawing/2014/main" id="{BED600A1-6841-46D8-1F6B-0FFBD4F5282F}"/>
              </a:ext>
            </a:extLst>
          </p:cNvPr>
          <p:cNvGrpSpPr/>
          <p:nvPr/>
        </p:nvGrpSpPr>
        <p:grpSpPr>
          <a:xfrm>
            <a:off x="2467435" y="1851670"/>
            <a:ext cx="1456493" cy="657840"/>
            <a:chOff x="2467435" y="1851670"/>
            <a:chExt cx="1456493" cy="657840"/>
          </a:xfrm>
        </p:grpSpPr>
        <p:sp>
          <p:nvSpPr>
            <p:cNvPr id="25" name="Rechteck: abgerundete Ecken 24">
              <a:extLst>
                <a:ext uri="{FF2B5EF4-FFF2-40B4-BE49-F238E27FC236}">
                  <a16:creationId xmlns:a16="http://schemas.microsoft.com/office/drawing/2014/main" id="{583E88B3-047C-85D4-0A68-3B176BF6ABC5}"/>
                </a:ext>
              </a:extLst>
            </p:cNvPr>
            <p:cNvSpPr/>
            <p:nvPr/>
          </p:nvSpPr>
          <p:spPr>
            <a:xfrm>
              <a:off x="2467435" y="1851670"/>
              <a:ext cx="1456493"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Exogenous inflation determined by FINMA</a:t>
              </a:r>
            </a:p>
          </p:txBody>
        </p:sp>
        <p:cxnSp>
          <p:nvCxnSpPr>
            <p:cNvPr id="51" name="Gerade Verbindung mit Pfeil 50">
              <a:extLst>
                <a:ext uri="{FF2B5EF4-FFF2-40B4-BE49-F238E27FC236}">
                  <a16:creationId xmlns:a16="http://schemas.microsoft.com/office/drawing/2014/main" id="{C61F1717-50CC-F993-63E8-38C42C518A83}"/>
                </a:ext>
              </a:extLst>
            </p:cNvPr>
            <p:cNvCxnSpPr>
              <a:cxnSpLocks/>
            </p:cNvCxnSpPr>
            <p:nvPr/>
          </p:nvCxnSpPr>
          <p:spPr>
            <a:xfrm>
              <a:off x="3634363" y="2211670"/>
              <a:ext cx="0" cy="297840"/>
            </a:xfrm>
            <a:prstGeom prst="straightConnector1">
              <a:avLst/>
            </a:prstGeom>
            <a:ln w="127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11" name="Pfeil: Fünfeck 10">
            <a:extLst>
              <a:ext uri="{FF2B5EF4-FFF2-40B4-BE49-F238E27FC236}">
                <a16:creationId xmlns:a16="http://schemas.microsoft.com/office/drawing/2014/main" id="{1D36173D-342D-B384-94D1-DEC9EB7CF7C8}"/>
              </a:ext>
            </a:extLst>
          </p:cNvPr>
          <p:cNvSpPr/>
          <p:nvPr/>
        </p:nvSpPr>
        <p:spPr>
          <a:xfrm>
            <a:off x="7506174" y="3083645"/>
            <a:ext cx="1530321" cy="479421"/>
          </a:xfrm>
          <a:prstGeom prst="homePlate">
            <a:avLst>
              <a:gd name="adj" fmla="val 58414"/>
            </a:avLst>
          </a:prstGeom>
          <a:solidFill>
            <a:schemeClr val="accent5">
              <a:lumMod val="60000"/>
              <a:lumOff val="40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noProof="0" dirty="0">
                <a:solidFill>
                  <a:schemeClr val="tx1"/>
                </a:solidFill>
              </a:rPr>
              <a:t>Preparation for next year’s process</a:t>
            </a:r>
          </a:p>
        </p:txBody>
      </p:sp>
    </p:spTree>
    <p:extLst>
      <p:ext uri="{BB962C8B-B14F-4D97-AF65-F5344CB8AC3E}">
        <p14:creationId xmlns:p14="http://schemas.microsoft.com/office/powerpoint/2010/main" val="2477815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45B0B8D7-4AE8-560B-D265-8599AB57D0DF}"/>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8D60517C-6465-692D-DA8B-9A2903750484}"/>
              </a:ext>
            </a:extLst>
          </p:cNvPr>
          <p:cNvSpPr>
            <a:spLocks noGrp="1"/>
          </p:cNvSpPr>
          <p:nvPr>
            <p:ph type="sldNum" sz="quarter" idx="12"/>
          </p:nvPr>
        </p:nvSpPr>
        <p:spPr/>
        <p:txBody>
          <a:bodyPr/>
          <a:lstStyle/>
          <a:p>
            <a:fld id="{442AD375-037F-43D0-B059-5172DA06796A}" type="slidenum">
              <a:rPr lang="en-US" noProof="0" smtClean="0"/>
              <a:pPr/>
              <a:t>25</a:t>
            </a:fld>
            <a:endParaRPr lang="en-US" noProof="0" dirty="0"/>
          </a:p>
        </p:txBody>
      </p:sp>
      <p:sp>
        <p:nvSpPr>
          <p:cNvPr id="5" name="Titel 4">
            <a:extLst>
              <a:ext uri="{FF2B5EF4-FFF2-40B4-BE49-F238E27FC236}">
                <a16:creationId xmlns:a16="http://schemas.microsoft.com/office/drawing/2014/main" id="{F9FE793F-F777-F03E-AAA9-73F8CF9F3283}"/>
              </a:ext>
            </a:extLst>
          </p:cNvPr>
          <p:cNvSpPr>
            <a:spLocks noGrp="1"/>
          </p:cNvSpPr>
          <p:nvPr>
            <p:ph type="title"/>
          </p:nvPr>
        </p:nvSpPr>
        <p:spPr/>
        <p:txBody>
          <a:bodyPr/>
          <a:lstStyle/>
          <a:p>
            <a:r>
              <a:rPr lang="en-US" noProof="0" dirty="0"/>
              <a:t>Regulatory Objective</a:t>
            </a:r>
            <a:br>
              <a:rPr lang="en-US" noProof="0" dirty="0"/>
            </a:br>
            <a:r>
              <a:rPr lang="en-US" b="0" noProof="0" dirty="0"/>
              <a:t>Basics for Premium Approval</a:t>
            </a:r>
            <a:endParaRPr lang="en-US" noProof="0" dirty="0"/>
          </a:p>
        </p:txBody>
      </p:sp>
      <p:grpSp>
        <p:nvGrpSpPr>
          <p:cNvPr id="6" name="Gruppieren 5">
            <a:extLst>
              <a:ext uri="{FF2B5EF4-FFF2-40B4-BE49-F238E27FC236}">
                <a16:creationId xmlns:a16="http://schemas.microsoft.com/office/drawing/2014/main" id="{70656527-BEC2-76C0-1042-EED965EB8C04}"/>
              </a:ext>
            </a:extLst>
          </p:cNvPr>
          <p:cNvGrpSpPr/>
          <p:nvPr/>
        </p:nvGrpSpPr>
        <p:grpSpPr>
          <a:xfrm>
            <a:off x="899592" y="1995685"/>
            <a:ext cx="2592288" cy="936104"/>
            <a:chOff x="2357753" y="1779662"/>
            <a:chExt cx="2472578" cy="936104"/>
          </a:xfrm>
        </p:grpSpPr>
        <p:sp>
          <p:nvSpPr>
            <p:cNvPr id="2" name="Rechteck: abgerundete Ecken 1">
              <a:extLst>
                <a:ext uri="{FF2B5EF4-FFF2-40B4-BE49-F238E27FC236}">
                  <a16:creationId xmlns:a16="http://schemas.microsoft.com/office/drawing/2014/main" id="{14D356EA-C0B5-7358-43DC-9897C8E93B32}"/>
                </a:ext>
              </a:extLst>
            </p:cNvPr>
            <p:cNvSpPr/>
            <p:nvPr/>
          </p:nvSpPr>
          <p:spPr>
            <a:xfrm>
              <a:off x="2357753" y="1779662"/>
              <a:ext cx="2472578" cy="9361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8E0D50E9-71FB-8FC5-024E-ADD2D6D9475D}"/>
                    </a:ext>
                  </a:extLst>
                </p:cNvPr>
                <p:cNvSpPr txBox="1"/>
                <p:nvPr/>
              </p:nvSpPr>
              <p:spPr>
                <a:xfrm>
                  <a:off x="2453614" y="2063048"/>
                  <a:ext cx="2280857" cy="522387"/>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14:m>
                    <m:oMath xmlns:m="http://schemas.openxmlformats.org/officeDocument/2006/math">
                      <m:r>
                        <a:rPr lang="en-US" sz="2400" i="1" noProof="0" smtClean="0">
                          <a:latin typeface="Cambria Math" panose="02040503050406030204" pitchFamily="18" charset="0"/>
                        </a:rPr>
                        <m:t>8</m:t>
                      </m:r>
                      <m:r>
                        <a:rPr lang="en-US" sz="2400" b="0" i="1" noProof="0" smtClean="0">
                          <a:latin typeface="Cambria Math" panose="02040503050406030204" pitchFamily="18" charset="0"/>
                        </a:rPr>
                        <m:t>5%&lt;</m:t>
                      </m:r>
                      <m:r>
                        <a:rPr lang="en-US" sz="2400" b="0" i="1" noProof="0" smtClean="0">
                          <a:latin typeface="Cambria Math" panose="02040503050406030204" pitchFamily="18" charset="0"/>
                        </a:rPr>
                        <m:t>𝐶𝑅</m:t>
                      </m:r>
                    </m:oMath>
                  </a14:m>
                  <a:r>
                    <a:rPr lang="en-US" sz="1050" noProof="0" dirty="0">
                      <a:latin typeface="Cambria Math" panose="02040503050406030204" pitchFamily="18" charset="0"/>
                      <a:ea typeface="Cambria Math" panose="02040503050406030204" pitchFamily="18" charset="0"/>
                    </a:rPr>
                    <a:t>3-Years average</a:t>
                  </a:r>
                </a:p>
              </p:txBody>
            </p:sp>
          </mc:Choice>
          <mc:Fallback xmlns="">
            <p:sp>
              <p:nvSpPr>
                <p:cNvPr id="7" name="Textfeld 6">
                  <a:extLst>
                    <a:ext uri="{FF2B5EF4-FFF2-40B4-BE49-F238E27FC236}">
                      <a16:creationId xmlns:a16="http://schemas.microsoft.com/office/drawing/2014/main" id="{8E0D50E9-71FB-8FC5-024E-ADD2D6D9475D}"/>
                    </a:ext>
                  </a:extLst>
                </p:cNvPr>
                <p:cNvSpPr txBox="1">
                  <a:spLocks noRot="1" noChangeAspect="1" noMove="1" noResize="1" noEditPoints="1" noAdjustHandles="1" noChangeArrowheads="1" noChangeShapeType="1" noTextEdit="1"/>
                </p:cNvSpPr>
                <p:nvPr/>
              </p:nvSpPr>
              <p:spPr>
                <a:xfrm>
                  <a:off x="2453614" y="2063048"/>
                  <a:ext cx="2280857" cy="522387"/>
                </a:xfrm>
                <a:prstGeom prst="rect">
                  <a:avLst/>
                </a:prstGeom>
                <a:blipFill>
                  <a:blip r:embed="rId3"/>
                  <a:stretch>
                    <a:fillRect l="-4337" r="-510"/>
                  </a:stretch>
                </a:blipFill>
                <a:ln>
                  <a:noFill/>
                </a:ln>
                <a:effectLst/>
              </p:spPr>
              <p:txBody>
                <a:bodyPr/>
                <a:lstStyle/>
                <a:p>
                  <a:r>
                    <a:rPr lang="de-CH">
                      <a:noFill/>
                    </a:rPr>
                    <a:t> </a:t>
                  </a:r>
                </a:p>
              </p:txBody>
            </p:sp>
          </mc:Fallback>
        </mc:AlternateContent>
      </p:grpSp>
      <p:sp>
        <p:nvSpPr>
          <p:cNvPr id="8" name="Inhaltsplatzhalter 1">
            <a:extLst>
              <a:ext uri="{FF2B5EF4-FFF2-40B4-BE49-F238E27FC236}">
                <a16:creationId xmlns:a16="http://schemas.microsoft.com/office/drawing/2014/main" id="{12C68F27-565E-C1E6-A9E9-7706E8790B1C}"/>
              </a:ext>
            </a:extLst>
          </p:cNvPr>
          <p:cNvSpPr txBox="1">
            <a:spLocks/>
          </p:cNvSpPr>
          <p:nvPr/>
        </p:nvSpPr>
        <p:spPr>
          <a:xfrm>
            <a:off x="4211960" y="1995685"/>
            <a:ext cx="4032448" cy="936105"/>
          </a:xfrm>
          <a:prstGeom prst="roundRect">
            <a:avLst/>
          </a:prstGeom>
          <a:solidFill>
            <a:schemeClr val="accent4">
              <a:lumMod val="20000"/>
              <a:lumOff val="80000"/>
            </a:schemeClr>
          </a:solidFill>
        </p:spPr>
        <p:txBody>
          <a:bodyPr vert="horz" lIns="0" tIns="0" rIns="0" bIns="0" rtlCol="0" anchor="ctr">
            <a:no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kern="1200">
                <a:solidFill>
                  <a:schemeClr val="tx1"/>
                </a:solidFill>
                <a:latin typeface="+mn-lt"/>
                <a:ea typeface="+mn-ea"/>
                <a:cs typeface="+mn-cs"/>
              </a:defRPr>
            </a:lvl1pPr>
            <a:lvl2pPr marL="202406"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2pPr>
            <a:lvl3pPr marL="404813"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3pPr>
            <a:lvl4pPr marL="607219" indent="-200025" algn="l" defTabSz="607219"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4pPr>
            <a:lvl5pPr marL="809625" indent="-205979"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noProof="0" dirty="0"/>
              <a:t>If CR </a:t>
            </a:r>
            <a:r>
              <a:rPr lang="en-US" sz="700" noProof="0" dirty="0"/>
              <a:t>3 Years average</a:t>
            </a:r>
            <a:r>
              <a:rPr lang="en-US" noProof="0" dirty="0"/>
              <a:t> &lt;</a:t>
            </a:r>
            <a:r>
              <a:rPr lang="en-US" sz="1600" noProof="0" dirty="0"/>
              <a:t> 85% the Premium has to be reduced to achieve CR &gt; 90% </a:t>
            </a:r>
            <a:endParaRPr lang="en-US" noProof="0" dirty="0"/>
          </a:p>
        </p:txBody>
      </p:sp>
      <p:sp>
        <p:nvSpPr>
          <p:cNvPr id="9" name="Pfeil: nach rechts 8">
            <a:extLst>
              <a:ext uri="{FF2B5EF4-FFF2-40B4-BE49-F238E27FC236}">
                <a16:creationId xmlns:a16="http://schemas.microsoft.com/office/drawing/2014/main" id="{DFA76686-44AC-F498-0DD7-CBD9DA62548F}"/>
              </a:ext>
            </a:extLst>
          </p:cNvPr>
          <p:cNvSpPr/>
          <p:nvPr/>
        </p:nvSpPr>
        <p:spPr>
          <a:xfrm>
            <a:off x="3743908" y="2320596"/>
            <a:ext cx="216024" cy="28628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p:spTree>
    <p:extLst>
      <p:ext uri="{BB962C8B-B14F-4D97-AF65-F5344CB8AC3E}">
        <p14:creationId xmlns:p14="http://schemas.microsoft.com/office/powerpoint/2010/main" val="2797156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6D7E7-839D-A770-7569-6B35B808EDAD}"/>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5267224-97EE-3D26-07E4-976401B30450}"/>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3C8B52C9-B1DB-5D3C-B6BC-5AEC9C741BE8}"/>
              </a:ext>
            </a:extLst>
          </p:cNvPr>
          <p:cNvSpPr>
            <a:spLocks noGrp="1"/>
          </p:cNvSpPr>
          <p:nvPr>
            <p:ph type="sldNum" sz="quarter" idx="12"/>
          </p:nvPr>
        </p:nvSpPr>
        <p:spPr/>
        <p:txBody>
          <a:bodyPr/>
          <a:lstStyle/>
          <a:p>
            <a:fld id="{442AD375-037F-43D0-B059-5172DA06796A}" type="slidenum">
              <a:rPr lang="en-US" noProof="0" smtClean="0"/>
              <a:pPr/>
              <a:t>26</a:t>
            </a:fld>
            <a:endParaRPr lang="en-US" noProof="0" dirty="0"/>
          </a:p>
        </p:txBody>
      </p:sp>
      <p:sp>
        <p:nvSpPr>
          <p:cNvPr id="5" name="Titel 4">
            <a:extLst>
              <a:ext uri="{FF2B5EF4-FFF2-40B4-BE49-F238E27FC236}">
                <a16:creationId xmlns:a16="http://schemas.microsoft.com/office/drawing/2014/main" id="{DB762290-6FA8-43F0-B69B-D38959BB89D3}"/>
              </a:ext>
            </a:extLst>
          </p:cNvPr>
          <p:cNvSpPr>
            <a:spLocks noGrp="1"/>
          </p:cNvSpPr>
          <p:nvPr>
            <p:ph type="title"/>
          </p:nvPr>
        </p:nvSpPr>
        <p:spPr/>
        <p:txBody>
          <a:bodyPr/>
          <a:lstStyle/>
          <a:p>
            <a:r>
              <a:rPr lang="en-US" dirty="0"/>
              <a:t>Premium, Ultimate claims and Ageing reserves</a:t>
            </a:r>
            <a:endParaRPr lang="en-US" noProof="0" dirty="0"/>
          </a:p>
        </p:txBody>
      </p:sp>
      <p:pic>
        <p:nvPicPr>
          <p:cNvPr id="2" name="Picture 1">
            <a:extLst>
              <a:ext uri="{FF2B5EF4-FFF2-40B4-BE49-F238E27FC236}">
                <a16:creationId xmlns:a16="http://schemas.microsoft.com/office/drawing/2014/main" id="{369F329A-E412-3227-23ED-311BF12462FC}"/>
              </a:ext>
            </a:extLst>
          </p:cNvPr>
          <p:cNvPicPr>
            <a:picLocks noChangeAspect="1"/>
          </p:cNvPicPr>
          <p:nvPr/>
        </p:nvPicPr>
        <p:blipFill>
          <a:blip r:embed="rId3"/>
          <a:stretch>
            <a:fillRect/>
          </a:stretch>
        </p:blipFill>
        <p:spPr>
          <a:xfrm>
            <a:off x="449150" y="898997"/>
            <a:ext cx="3667671" cy="2204505"/>
          </a:xfrm>
          <a:prstGeom prst="rect">
            <a:avLst/>
          </a:prstGeom>
        </p:spPr>
      </p:pic>
      <p:sp>
        <p:nvSpPr>
          <p:cNvPr id="10" name="TextBox 9">
            <a:extLst>
              <a:ext uri="{FF2B5EF4-FFF2-40B4-BE49-F238E27FC236}">
                <a16:creationId xmlns:a16="http://schemas.microsoft.com/office/drawing/2014/main" id="{B0A1A667-C153-BF51-B6EA-9B89076A7452}"/>
              </a:ext>
            </a:extLst>
          </p:cNvPr>
          <p:cNvSpPr txBox="1"/>
          <p:nvPr/>
        </p:nvSpPr>
        <p:spPr>
          <a:xfrm>
            <a:off x="467543" y="3215610"/>
            <a:ext cx="3649278" cy="1107996"/>
          </a:xfrm>
          <a:prstGeom prst="rect">
            <a:avLst/>
          </a:prstGeom>
          <a:noFill/>
        </p:spPr>
        <p:txBody>
          <a:bodyPr wrap="square" lIns="0" tIns="0" rIns="0" bIns="0" rtlCol="0">
            <a:spAutoFit/>
          </a:bodyPr>
          <a:lstStyle/>
          <a:p>
            <a:r>
              <a:rPr lang="en-US" sz="1200" b="1" noProof="0" dirty="0">
                <a:latin typeface="+mj-lt"/>
              </a:rPr>
              <a:t>Attained-age premiums</a:t>
            </a:r>
          </a:p>
          <a:p>
            <a:r>
              <a:rPr lang="en-US" sz="1200" noProof="0" dirty="0">
                <a:latin typeface="+mj-lt"/>
              </a:rPr>
              <a:t>Premiums increase with advancing age. However, benefits increase even more than premiums, which is why ageing reserves must be built up. The premiums are partially risk‑adjusted with respect to age.</a:t>
            </a:r>
          </a:p>
          <a:p>
            <a:endParaRPr lang="en-US" sz="1200" noProof="0" dirty="0">
              <a:latin typeface="+mj-lt"/>
            </a:endParaRPr>
          </a:p>
        </p:txBody>
      </p:sp>
      <p:sp>
        <p:nvSpPr>
          <p:cNvPr id="12" name="TextBox 11">
            <a:extLst>
              <a:ext uri="{FF2B5EF4-FFF2-40B4-BE49-F238E27FC236}">
                <a16:creationId xmlns:a16="http://schemas.microsoft.com/office/drawing/2014/main" id="{4DE395C2-AB2D-C232-2911-BA9818A6F6EB}"/>
              </a:ext>
            </a:extLst>
          </p:cNvPr>
          <p:cNvSpPr txBox="1"/>
          <p:nvPr/>
        </p:nvSpPr>
        <p:spPr>
          <a:xfrm>
            <a:off x="4283967" y="3215610"/>
            <a:ext cx="3667671" cy="1292662"/>
          </a:xfrm>
          <a:prstGeom prst="rect">
            <a:avLst/>
          </a:prstGeom>
          <a:noFill/>
        </p:spPr>
        <p:txBody>
          <a:bodyPr wrap="square" lIns="0" tIns="0" rIns="0" bIns="0" rtlCol="0">
            <a:spAutoFit/>
          </a:bodyPr>
          <a:lstStyle/>
          <a:p>
            <a:r>
              <a:rPr lang="en-US" sz="1200" b="1" noProof="0" dirty="0">
                <a:latin typeface="+mj-lt"/>
              </a:rPr>
              <a:t>Issue-age premiums</a:t>
            </a:r>
          </a:p>
          <a:p>
            <a:r>
              <a:rPr lang="en-US" sz="1200" noProof="0" dirty="0">
                <a:latin typeface="+mj-lt"/>
              </a:rPr>
              <a:t>In younger years, one pays an excessively high premium in order to be protected against an increase in premiums at an advanced age. If you take out an insurance policy at age 30, you pay a lower premium than if you take it out at age 40.</a:t>
            </a:r>
          </a:p>
          <a:p>
            <a:endParaRPr lang="en-US" sz="1200" noProof="0" dirty="0">
              <a:latin typeface="+mj-lt"/>
            </a:endParaRPr>
          </a:p>
        </p:txBody>
      </p:sp>
      <p:pic>
        <p:nvPicPr>
          <p:cNvPr id="31" name="Picture 30">
            <a:extLst>
              <a:ext uri="{FF2B5EF4-FFF2-40B4-BE49-F238E27FC236}">
                <a16:creationId xmlns:a16="http://schemas.microsoft.com/office/drawing/2014/main" id="{DFEAC11D-3A04-4A45-8E0B-86C580744224}"/>
              </a:ext>
            </a:extLst>
          </p:cNvPr>
          <p:cNvPicPr>
            <a:picLocks noChangeAspect="1"/>
          </p:cNvPicPr>
          <p:nvPr/>
        </p:nvPicPr>
        <p:blipFill>
          <a:blip r:embed="rId4"/>
          <a:stretch>
            <a:fillRect/>
          </a:stretch>
        </p:blipFill>
        <p:spPr>
          <a:xfrm>
            <a:off x="4283967" y="898997"/>
            <a:ext cx="3667671" cy="2204505"/>
          </a:xfrm>
          <a:prstGeom prst="rect">
            <a:avLst/>
          </a:prstGeom>
        </p:spPr>
      </p:pic>
    </p:spTree>
    <p:extLst>
      <p:ext uri="{BB962C8B-B14F-4D97-AF65-F5344CB8AC3E}">
        <p14:creationId xmlns:p14="http://schemas.microsoft.com/office/powerpoint/2010/main" val="377831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8D3E5-5FBC-4F95-B2B9-035D09CA3F7C}"/>
              </a:ext>
            </a:extLst>
          </p:cNvPr>
          <p:cNvSpPr>
            <a:spLocks noGrp="1"/>
          </p:cNvSpPr>
          <p:nvPr>
            <p:ph type="ctrTitle"/>
          </p:nvPr>
        </p:nvSpPr>
        <p:spPr/>
        <p:txBody>
          <a:bodyPr/>
          <a:lstStyle/>
          <a:p>
            <a:r>
              <a:rPr lang="en-US" noProof="0" dirty="0"/>
              <a:t>Thank you!</a:t>
            </a:r>
          </a:p>
        </p:txBody>
      </p:sp>
      <p:sp>
        <p:nvSpPr>
          <p:cNvPr id="3" name="Untertitel 2">
            <a:extLst>
              <a:ext uri="{FF2B5EF4-FFF2-40B4-BE49-F238E27FC236}">
                <a16:creationId xmlns:a16="http://schemas.microsoft.com/office/drawing/2014/main" id="{E92EEE3F-540F-4D32-8202-1346F7B2CD3C}"/>
              </a:ext>
            </a:extLst>
          </p:cNvPr>
          <p:cNvSpPr>
            <a:spLocks noGrp="1"/>
          </p:cNvSpPr>
          <p:nvPr>
            <p:ph type="subTitle" idx="1"/>
          </p:nvPr>
        </p:nvSpPr>
        <p:spPr/>
        <p:txBody>
          <a:bodyPr/>
          <a:lstStyle/>
          <a:p>
            <a:r>
              <a:rPr lang="en-US" noProof="0" dirty="0"/>
              <a:t>Questions &amp; Discussion</a:t>
            </a:r>
          </a:p>
        </p:txBody>
      </p:sp>
      <p:sp>
        <p:nvSpPr>
          <p:cNvPr id="4" name="Textplatzhalter 3">
            <a:extLst>
              <a:ext uri="{FF2B5EF4-FFF2-40B4-BE49-F238E27FC236}">
                <a16:creationId xmlns:a16="http://schemas.microsoft.com/office/drawing/2014/main" id="{96B7F445-DAA4-4F62-BB27-FD54CD889170}"/>
              </a:ext>
            </a:extLst>
          </p:cNvPr>
          <p:cNvSpPr>
            <a:spLocks noGrp="1"/>
          </p:cNvSpPr>
          <p:nvPr>
            <p:ph type="body" sz="quarter" idx="10"/>
          </p:nvPr>
        </p:nvSpPr>
        <p:spPr/>
        <p:txBody>
          <a:bodyPr/>
          <a:lstStyle/>
          <a:p>
            <a:endParaRPr lang="en-US" b="1" noProof="0" dirty="0"/>
          </a:p>
          <a:p>
            <a:r>
              <a:rPr lang="en-US" b="1" noProof="0" dirty="0"/>
              <a:t>Thomas Holzberger, Appointed Actuary</a:t>
            </a:r>
          </a:p>
          <a:p>
            <a:r>
              <a:rPr lang="en-US" b="1" noProof="0" dirty="0"/>
              <a:t>thomas.holzberger@helsana.ch</a:t>
            </a:r>
          </a:p>
          <a:p>
            <a:r>
              <a:rPr lang="en-US" b="1" noProof="0" dirty="0"/>
              <a:t>08.05.2026</a:t>
            </a:r>
          </a:p>
        </p:txBody>
      </p:sp>
    </p:spTree>
    <p:extLst>
      <p:ext uri="{BB962C8B-B14F-4D97-AF65-F5344CB8AC3E}">
        <p14:creationId xmlns:p14="http://schemas.microsoft.com/office/powerpoint/2010/main" val="33852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850FC-CDD7-ED07-60A9-4BDC25462AC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68D157-475F-7B88-9F33-D1E2A44A121A}"/>
              </a:ext>
            </a:extLst>
          </p:cNvPr>
          <p:cNvSpPr>
            <a:spLocks noGrp="1"/>
          </p:cNvSpPr>
          <p:nvPr>
            <p:ph idx="1"/>
          </p:nvPr>
        </p:nvSpPr>
        <p:spPr>
          <a:xfrm>
            <a:off x="482063" y="1335613"/>
            <a:ext cx="8208541" cy="3499431"/>
          </a:xfrm>
        </p:spPr>
        <p:txBody>
          <a:bodyPr/>
          <a:lstStyle/>
          <a:p>
            <a:pPr>
              <a:spcAft>
                <a:spcPts val="0"/>
              </a:spcAft>
            </a:pPr>
            <a:r>
              <a:rPr lang="en-US" b="1" noProof="0" dirty="0">
                <a:latin typeface="Arial (Textkörper)"/>
              </a:rPr>
              <a:t>Insurance</a:t>
            </a:r>
          </a:p>
          <a:p>
            <a:pPr marL="171450" indent="-171450">
              <a:spcAft>
                <a:spcPts val="0"/>
              </a:spcAft>
              <a:buFont typeface="Symbol" panose="05050102010706020507" pitchFamily="18" charset="2"/>
              <a:buChar char="-"/>
            </a:pPr>
            <a:r>
              <a:rPr lang="en-US" noProof="0" dirty="0">
                <a:latin typeface="Arial (Textkörper)"/>
              </a:rPr>
              <a:t>It is a mandatory social insurance.</a:t>
            </a:r>
          </a:p>
          <a:p>
            <a:pPr marL="171450" indent="-171450">
              <a:spcAft>
                <a:spcPts val="0"/>
              </a:spcAft>
              <a:buFont typeface="Symbol" panose="05050102010706020507" pitchFamily="18" charset="2"/>
              <a:buChar char="-"/>
            </a:pPr>
            <a:r>
              <a:rPr lang="en-US" noProof="0" dirty="0">
                <a:latin typeface="Arial (Textkörper)"/>
              </a:rPr>
              <a:t>It has to be a </a:t>
            </a:r>
            <a:r>
              <a:rPr lang="en-US" b="1" i="1" noProof="0" dirty="0">
                <a:latin typeface="Arial (Textkörper)"/>
              </a:rPr>
              <a:t>non-profit business</a:t>
            </a:r>
            <a:r>
              <a:rPr lang="en-US" noProof="0" dirty="0">
                <a:latin typeface="Arial (Textkörper)"/>
              </a:rPr>
              <a:t>, with Expense Ratio below 5% and Loss Ratio at least 95%.</a:t>
            </a:r>
          </a:p>
          <a:p>
            <a:pPr marL="171450" indent="-171450">
              <a:spcAft>
                <a:spcPts val="0"/>
              </a:spcAft>
              <a:buFont typeface="Symbol" panose="05050102010706020507" pitchFamily="18" charset="2"/>
              <a:buChar char="-"/>
            </a:pPr>
            <a:r>
              <a:rPr lang="en-US" noProof="0" dirty="0">
                <a:latin typeface="Arial (Textkörper)"/>
              </a:rPr>
              <a:t>Often owned by Foundations, therefore not quoted on the stock market.</a:t>
            </a:r>
          </a:p>
          <a:p>
            <a:pPr marL="171450" indent="-171450">
              <a:spcAft>
                <a:spcPts val="0"/>
              </a:spcAft>
              <a:buFont typeface="Symbol" panose="05050102010706020507" pitchFamily="18" charset="2"/>
              <a:buChar char="-"/>
            </a:pPr>
            <a:r>
              <a:rPr lang="en-US" noProof="0" dirty="0">
                <a:latin typeface="Arial (Textkörper)"/>
              </a:rPr>
              <a:t>Services are defined, but the claims-handling can be different between the companies.</a:t>
            </a:r>
          </a:p>
          <a:p>
            <a:pPr>
              <a:spcAft>
                <a:spcPts val="0"/>
              </a:spcAft>
            </a:pPr>
            <a:endParaRPr lang="en-US" noProof="0" dirty="0">
              <a:latin typeface="Arial (Textkörper)"/>
            </a:endParaRPr>
          </a:p>
          <a:p>
            <a:pPr>
              <a:spcAft>
                <a:spcPts val="0"/>
              </a:spcAft>
            </a:pPr>
            <a:r>
              <a:rPr lang="en-US" b="1" noProof="0" dirty="0">
                <a:latin typeface="Arial (Textkörper)"/>
              </a:rPr>
              <a:t>Universe is defined by 26 Cantons</a:t>
            </a:r>
          </a:p>
          <a:p>
            <a:pPr marL="171450" indent="-171450">
              <a:spcAft>
                <a:spcPts val="0"/>
              </a:spcAft>
              <a:buFont typeface="Symbol" panose="05050102010706020507" pitchFamily="18" charset="2"/>
              <a:buChar char="-"/>
            </a:pPr>
            <a:r>
              <a:rPr lang="en-US" noProof="0" dirty="0">
                <a:latin typeface="Arial (Textkörper)"/>
              </a:rPr>
              <a:t>26 cantons, each with a health department that decides on hospital-planning.</a:t>
            </a:r>
          </a:p>
          <a:p>
            <a:pPr marL="171450" indent="-171450">
              <a:spcAft>
                <a:spcPts val="0"/>
              </a:spcAft>
              <a:buFont typeface="Symbol" panose="05050102010706020507" pitchFamily="18" charset="2"/>
              <a:buChar char="-"/>
            </a:pPr>
            <a:r>
              <a:rPr lang="en-US" noProof="0" dirty="0">
                <a:latin typeface="Arial (Textkörper)"/>
              </a:rPr>
              <a:t>Majority of hospitals are owned by the cantons.</a:t>
            </a:r>
          </a:p>
          <a:p>
            <a:pPr marL="171450" indent="-171450">
              <a:spcAft>
                <a:spcPts val="0"/>
              </a:spcAft>
              <a:buFont typeface="Symbol" panose="05050102010706020507" pitchFamily="18" charset="2"/>
              <a:buChar char="-"/>
            </a:pPr>
            <a:r>
              <a:rPr lang="en-US" noProof="0" dirty="0">
                <a:latin typeface="Arial (Textkörper)"/>
              </a:rPr>
              <a:t>Currently 55% of inpatient hospital costs are paid by the canton, therefore the financial department of each canton is involved. 45% of the inpatient hospital costs are paid by the health insurance company.</a:t>
            </a:r>
          </a:p>
          <a:p>
            <a:pPr>
              <a:spcAft>
                <a:spcPts val="0"/>
              </a:spcAft>
            </a:pPr>
            <a:endParaRPr lang="en-US" noProof="0" dirty="0">
              <a:latin typeface="Arial (Textkörper)"/>
            </a:endParaRPr>
          </a:p>
          <a:p>
            <a:pPr>
              <a:spcAft>
                <a:spcPts val="0"/>
              </a:spcAft>
            </a:pPr>
            <a:r>
              <a:rPr lang="en-US" b="1" noProof="0" dirty="0">
                <a:latin typeface="Arial (Textkörper)"/>
              </a:rPr>
              <a:t>Federal Office of Public Health (FOPH)</a:t>
            </a:r>
          </a:p>
          <a:p>
            <a:pPr marL="171450" indent="-171450">
              <a:spcAft>
                <a:spcPts val="0"/>
              </a:spcAft>
              <a:buFont typeface="Symbol" panose="05050102010706020507" pitchFamily="18" charset="2"/>
              <a:buChar char="-"/>
            </a:pPr>
            <a:r>
              <a:rPr lang="en-US" noProof="0" dirty="0">
                <a:latin typeface="Arial (Textkörper)"/>
              </a:rPr>
              <a:t>Every health insurance company gets approval of </a:t>
            </a:r>
            <a:r>
              <a:rPr lang="en-US" dirty="0">
                <a:latin typeface="Arial (Textkörper)"/>
              </a:rPr>
              <a:t>premium for each canton individually.</a:t>
            </a:r>
            <a:endParaRPr lang="en-US" noProof="0" dirty="0">
              <a:latin typeface="Arial (Textkörper)"/>
            </a:endParaRPr>
          </a:p>
          <a:p>
            <a:pPr>
              <a:spcAft>
                <a:spcPts val="0"/>
              </a:spcAft>
            </a:pPr>
            <a:endParaRPr lang="en-US" b="1" noProof="0" dirty="0">
              <a:latin typeface="Arial (Textkörper)"/>
            </a:endParaRPr>
          </a:p>
          <a:p>
            <a:pPr>
              <a:spcAft>
                <a:spcPts val="0"/>
              </a:spcAft>
            </a:pPr>
            <a:r>
              <a:rPr lang="en-US" b="1" noProof="0" dirty="0">
                <a:latin typeface="Arial (Textkörper)"/>
              </a:rPr>
              <a:t>Client</a:t>
            </a:r>
          </a:p>
          <a:p>
            <a:pPr marL="171450" indent="-171450">
              <a:spcAft>
                <a:spcPts val="0"/>
              </a:spcAft>
              <a:buFont typeface="Symbol" panose="05050102010706020507" pitchFamily="18" charset="2"/>
              <a:buChar char="-"/>
            </a:pPr>
            <a:r>
              <a:rPr lang="en-US" noProof="0" dirty="0">
                <a:latin typeface="Arial (Textkörper)"/>
              </a:rPr>
              <a:t>Has the option</a:t>
            </a:r>
            <a:r>
              <a:rPr lang="en-US" dirty="0">
                <a:latin typeface="Arial (Textkörper)"/>
              </a:rPr>
              <a:t> to each year</a:t>
            </a:r>
            <a:r>
              <a:rPr lang="en-US" noProof="0" dirty="0">
                <a:latin typeface="Arial (Textkörper)"/>
              </a:rPr>
              <a:t> change their insurance, service model or deductible without a health declaration.</a:t>
            </a:r>
          </a:p>
          <a:p>
            <a:endParaRPr lang="en-US" noProof="0" dirty="0">
              <a:latin typeface="Arial (Textkörper)"/>
            </a:endParaRPr>
          </a:p>
        </p:txBody>
      </p:sp>
      <p:sp>
        <p:nvSpPr>
          <p:cNvPr id="3" name="Fußzeilenplatzhalter 2">
            <a:extLst>
              <a:ext uri="{FF2B5EF4-FFF2-40B4-BE49-F238E27FC236}">
                <a16:creationId xmlns:a16="http://schemas.microsoft.com/office/drawing/2014/main" id="{B4C0FB95-F6B3-72A4-74CC-091B0382E797}"/>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F2AAE9D1-98B4-C530-622F-0387A14CC4CE}"/>
              </a:ext>
            </a:extLst>
          </p:cNvPr>
          <p:cNvSpPr>
            <a:spLocks noGrp="1"/>
          </p:cNvSpPr>
          <p:nvPr>
            <p:ph type="sldNum" sz="quarter" idx="12"/>
          </p:nvPr>
        </p:nvSpPr>
        <p:spPr/>
        <p:txBody>
          <a:bodyPr/>
          <a:lstStyle/>
          <a:p>
            <a:fld id="{442AD375-037F-43D0-B059-5172DA06796A}" type="slidenum">
              <a:rPr lang="en-US" noProof="0" smtClean="0"/>
              <a:pPr/>
              <a:t>3</a:t>
            </a:fld>
            <a:endParaRPr lang="en-US" noProof="0" dirty="0"/>
          </a:p>
        </p:txBody>
      </p:sp>
      <p:sp>
        <p:nvSpPr>
          <p:cNvPr id="5" name="Titel 4">
            <a:extLst>
              <a:ext uri="{FF2B5EF4-FFF2-40B4-BE49-F238E27FC236}">
                <a16:creationId xmlns:a16="http://schemas.microsoft.com/office/drawing/2014/main" id="{62263187-89B6-9313-EC3E-8A385B2B15C7}"/>
              </a:ext>
            </a:extLst>
          </p:cNvPr>
          <p:cNvSpPr>
            <a:spLocks noGrp="1"/>
          </p:cNvSpPr>
          <p:nvPr>
            <p:ph type="title"/>
          </p:nvPr>
        </p:nvSpPr>
        <p:spPr/>
        <p:txBody>
          <a:bodyPr/>
          <a:lstStyle/>
          <a:p>
            <a:r>
              <a:rPr lang="en-US" noProof="0" dirty="0"/>
              <a:t>Mandatory Health Insurance (OKP)</a:t>
            </a:r>
            <a:br>
              <a:rPr lang="en-US" noProof="0" dirty="0"/>
            </a:br>
            <a:r>
              <a:rPr lang="en-US" sz="1800" b="0" noProof="0" dirty="0"/>
              <a:t>as of today</a:t>
            </a:r>
            <a:br>
              <a:rPr lang="en-US" b="0" noProof="0" dirty="0"/>
            </a:br>
            <a:endParaRPr lang="en-US" noProof="0" dirty="0"/>
          </a:p>
        </p:txBody>
      </p:sp>
    </p:spTree>
    <p:extLst>
      <p:ext uri="{BB962C8B-B14F-4D97-AF65-F5344CB8AC3E}">
        <p14:creationId xmlns:p14="http://schemas.microsoft.com/office/powerpoint/2010/main" val="293548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93C51-FA22-8CB4-ED42-036527F7E6A9}"/>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395360-1269-AB08-2DC3-5B2B3B9CA7F3}"/>
              </a:ext>
            </a:extLst>
          </p:cNvPr>
          <p:cNvSpPr>
            <a:spLocks noGrp="1"/>
          </p:cNvSpPr>
          <p:nvPr>
            <p:ph idx="1"/>
          </p:nvPr>
        </p:nvSpPr>
        <p:spPr>
          <a:xfrm>
            <a:off x="482370" y="1342488"/>
            <a:ext cx="8208541" cy="3499431"/>
          </a:xfrm>
        </p:spPr>
        <p:txBody>
          <a:bodyPr/>
          <a:lstStyle/>
          <a:p>
            <a:pPr>
              <a:spcAft>
                <a:spcPts val="0"/>
              </a:spcAft>
            </a:pPr>
            <a:r>
              <a:rPr lang="en-US" b="1" noProof="0" dirty="0">
                <a:latin typeface="Arial (Textkörper)"/>
              </a:rPr>
              <a:t>Insurance</a:t>
            </a:r>
          </a:p>
          <a:p>
            <a:pPr marL="228600" indent="-228600">
              <a:spcAft>
                <a:spcPts val="0"/>
              </a:spcAft>
              <a:buFont typeface="Symbol" panose="05050102010706020507" pitchFamily="18" charset="2"/>
              <a:buChar char="-"/>
            </a:pPr>
            <a:r>
              <a:rPr lang="en-US" noProof="0" dirty="0">
                <a:latin typeface="Arial (Textkörper)"/>
              </a:rPr>
              <a:t>Voluntary, additional to the mandatory health insurance coverage.</a:t>
            </a:r>
          </a:p>
          <a:p>
            <a:pPr marL="228600" indent="-228600">
              <a:spcAft>
                <a:spcPts val="0"/>
              </a:spcAft>
              <a:buFont typeface="Symbol" panose="05050102010706020507" pitchFamily="18" charset="2"/>
              <a:buChar char="-"/>
            </a:pPr>
            <a:r>
              <a:rPr lang="en-US" noProof="0" dirty="0">
                <a:latin typeface="Arial (Textkörper)"/>
              </a:rPr>
              <a:t>Outpatient treatment: enhanced services, special drugs, etc.</a:t>
            </a:r>
          </a:p>
          <a:p>
            <a:pPr marL="228600" indent="-228600">
              <a:spcAft>
                <a:spcPts val="0"/>
              </a:spcAft>
              <a:buFont typeface="Symbol" panose="05050102010706020507" pitchFamily="18" charset="2"/>
              <a:buChar char="-"/>
            </a:pPr>
            <a:r>
              <a:rPr lang="en-US" noProof="0" dirty="0">
                <a:latin typeface="Arial (Textkörper)"/>
              </a:rPr>
              <a:t>Inpatient treatment: enhanced services, free selection of specialist doctors, hospital rooming, etc.</a:t>
            </a:r>
          </a:p>
          <a:p>
            <a:pPr>
              <a:spcAft>
                <a:spcPts val="0"/>
              </a:spcAft>
            </a:pPr>
            <a:endParaRPr lang="en-US" noProof="0" dirty="0">
              <a:latin typeface="Arial (Textkörper)"/>
            </a:endParaRPr>
          </a:p>
          <a:p>
            <a:pPr>
              <a:spcAft>
                <a:spcPts val="0"/>
              </a:spcAft>
            </a:pPr>
            <a:r>
              <a:rPr lang="en-US" b="1" noProof="0" dirty="0">
                <a:latin typeface="Arial (Textkörper)"/>
              </a:rPr>
              <a:t>Universe is defined by 26 Cantons</a:t>
            </a:r>
          </a:p>
          <a:p>
            <a:pPr marL="171450" indent="-171450">
              <a:spcAft>
                <a:spcPts val="0"/>
              </a:spcAft>
              <a:buFont typeface="Symbol" panose="05050102010706020507" pitchFamily="18" charset="2"/>
              <a:buChar char="-"/>
            </a:pPr>
            <a:r>
              <a:rPr lang="en-US" noProof="0" dirty="0">
                <a:latin typeface="Arial (Textkörper)"/>
              </a:rPr>
              <a:t>26 Cantons, each with a health department that decides on hospital-planning.</a:t>
            </a:r>
          </a:p>
          <a:p>
            <a:pPr marL="171450" indent="-171450">
              <a:spcAft>
                <a:spcPts val="0"/>
              </a:spcAft>
              <a:buFont typeface="Symbol" panose="05050102010706020507" pitchFamily="18" charset="2"/>
              <a:buChar char="-"/>
            </a:pPr>
            <a:r>
              <a:rPr lang="en-US" noProof="0" dirty="0">
                <a:latin typeface="Arial (Textkörper)"/>
              </a:rPr>
              <a:t>Majority of hospitals are owned by the cantons, or they are recognized as listed hospitals.</a:t>
            </a:r>
          </a:p>
          <a:p>
            <a:pPr>
              <a:spcAft>
                <a:spcPts val="0"/>
              </a:spcAft>
            </a:pPr>
            <a:endParaRPr lang="en-US" noProof="0" dirty="0">
              <a:latin typeface="Arial (Textkörper)"/>
            </a:endParaRPr>
          </a:p>
          <a:p>
            <a:pPr>
              <a:spcAft>
                <a:spcPts val="0"/>
              </a:spcAft>
            </a:pPr>
            <a:r>
              <a:rPr lang="en-US" b="1" noProof="0" dirty="0">
                <a:latin typeface="Arial (Textkörper)"/>
              </a:rPr>
              <a:t>FINMA (Regulator)</a:t>
            </a:r>
          </a:p>
          <a:p>
            <a:pPr marL="171450" indent="-171450">
              <a:spcAft>
                <a:spcPts val="0"/>
              </a:spcAft>
              <a:buFont typeface="Symbol" panose="05050102010706020507" pitchFamily="18" charset="2"/>
              <a:buChar char="-"/>
            </a:pPr>
            <a:r>
              <a:rPr lang="en-US" noProof="0" dirty="0">
                <a:latin typeface="Arial (Textkörper)"/>
              </a:rPr>
              <a:t>Every health insurance company gets individual approval of premium for each product per year.</a:t>
            </a:r>
          </a:p>
          <a:p>
            <a:pPr marL="171450" indent="-171450">
              <a:spcAft>
                <a:spcPts val="0"/>
              </a:spcAft>
              <a:buFont typeface="Symbol" panose="05050102010706020507" pitchFamily="18" charset="2"/>
              <a:buChar char="-"/>
            </a:pPr>
            <a:r>
              <a:rPr lang="en-US" noProof="0" dirty="0">
                <a:latin typeface="Arial (Textkörper)"/>
              </a:rPr>
              <a:t>Profit limitation by law is 10% - 15% of premium.</a:t>
            </a:r>
          </a:p>
          <a:p>
            <a:pPr marL="171450" indent="-171450">
              <a:spcAft>
                <a:spcPts val="0"/>
              </a:spcAft>
              <a:buFont typeface="Symbol" panose="05050102010706020507" pitchFamily="18" charset="2"/>
              <a:buChar char="-"/>
            </a:pPr>
            <a:r>
              <a:rPr lang="en-US" noProof="0" dirty="0">
                <a:latin typeface="Arial (Textkörper)"/>
              </a:rPr>
              <a:t>If a product is loss-making, the premium can only be increased in the defined range (close to 0% for impatient products). </a:t>
            </a:r>
          </a:p>
          <a:p>
            <a:pPr marL="171450" indent="-171450">
              <a:spcAft>
                <a:spcPts val="0"/>
              </a:spcAft>
              <a:buFont typeface="Arial" panose="020B0604020202020204" pitchFamily="34" charset="0"/>
              <a:buChar char="•"/>
            </a:pPr>
            <a:endParaRPr lang="en-US" noProof="0" dirty="0">
              <a:latin typeface="Arial (Textkörper)"/>
            </a:endParaRPr>
          </a:p>
          <a:p>
            <a:pPr>
              <a:spcAft>
                <a:spcPts val="0"/>
              </a:spcAft>
            </a:pPr>
            <a:r>
              <a:rPr lang="en-US" b="1" noProof="0" dirty="0">
                <a:latin typeface="Arial (Textkörper)"/>
              </a:rPr>
              <a:t>Client</a:t>
            </a:r>
          </a:p>
          <a:p>
            <a:pPr marL="171450" indent="-171450">
              <a:spcAft>
                <a:spcPts val="0"/>
              </a:spcAft>
              <a:buFont typeface="Symbol" panose="05050102010706020507" pitchFamily="18" charset="2"/>
              <a:buChar char="-"/>
            </a:pPr>
            <a:r>
              <a:rPr lang="en-US" noProof="0" dirty="0">
                <a:latin typeface="Arial (Textkörper)"/>
              </a:rPr>
              <a:t>Has the option to each year change their insurance, but they have to pass a health check.</a:t>
            </a:r>
          </a:p>
          <a:p>
            <a:pPr marL="171450" indent="-171450">
              <a:spcAft>
                <a:spcPts val="0"/>
              </a:spcAft>
              <a:buFont typeface="Symbol" panose="05050102010706020507" pitchFamily="18" charset="2"/>
              <a:buChar char="-"/>
            </a:pPr>
            <a:r>
              <a:rPr lang="en-US" noProof="0" dirty="0">
                <a:latin typeface="Arial (Textkörper)"/>
              </a:rPr>
              <a:t>Health insurance companies waive their right to terminate policies.</a:t>
            </a:r>
          </a:p>
          <a:p>
            <a:endParaRPr lang="en-US" noProof="0" dirty="0">
              <a:latin typeface="Arial (Textkörper)"/>
            </a:endParaRPr>
          </a:p>
        </p:txBody>
      </p:sp>
      <p:sp>
        <p:nvSpPr>
          <p:cNvPr id="3" name="Fußzeilenplatzhalter 2">
            <a:extLst>
              <a:ext uri="{FF2B5EF4-FFF2-40B4-BE49-F238E27FC236}">
                <a16:creationId xmlns:a16="http://schemas.microsoft.com/office/drawing/2014/main" id="{9590F973-6EC6-73B6-A665-87F122144909}"/>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028ABC7B-9762-8722-B1B4-6B4ABEFC57D8}"/>
              </a:ext>
            </a:extLst>
          </p:cNvPr>
          <p:cNvSpPr>
            <a:spLocks noGrp="1"/>
          </p:cNvSpPr>
          <p:nvPr>
            <p:ph type="sldNum" sz="quarter" idx="12"/>
          </p:nvPr>
        </p:nvSpPr>
        <p:spPr/>
        <p:txBody>
          <a:bodyPr/>
          <a:lstStyle/>
          <a:p>
            <a:fld id="{442AD375-037F-43D0-B059-5172DA06796A}" type="slidenum">
              <a:rPr lang="en-US" noProof="0" smtClean="0"/>
              <a:pPr/>
              <a:t>4</a:t>
            </a:fld>
            <a:endParaRPr lang="en-US" noProof="0" dirty="0"/>
          </a:p>
        </p:txBody>
      </p:sp>
      <p:sp>
        <p:nvSpPr>
          <p:cNvPr id="5" name="Titel 4">
            <a:extLst>
              <a:ext uri="{FF2B5EF4-FFF2-40B4-BE49-F238E27FC236}">
                <a16:creationId xmlns:a16="http://schemas.microsoft.com/office/drawing/2014/main" id="{AAC9A279-47CE-DC6B-CD36-7539EA17051F}"/>
              </a:ext>
            </a:extLst>
          </p:cNvPr>
          <p:cNvSpPr>
            <a:spLocks noGrp="1"/>
          </p:cNvSpPr>
          <p:nvPr>
            <p:ph type="title"/>
          </p:nvPr>
        </p:nvSpPr>
        <p:spPr/>
        <p:txBody>
          <a:bodyPr/>
          <a:lstStyle/>
          <a:p>
            <a:r>
              <a:rPr lang="en-US" noProof="0" dirty="0"/>
              <a:t>Supplemental Health Insurance (VVG)</a:t>
            </a:r>
            <a:br>
              <a:rPr lang="en-US" noProof="0" dirty="0"/>
            </a:br>
            <a:br>
              <a:rPr lang="en-US" b="0" noProof="0" dirty="0"/>
            </a:br>
            <a:endParaRPr lang="en-US" noProof="0" dirty="0"/>
          </a:p>
        </p:txBody>
      </p:sp>
    </p:spTree>
    <p:extLst>
      <p:ext uri="{BB962C8B-B14F-4D97-AF65-F5344CB8AC3E}">
        <p14:creationId xmlns:p14="http://schemas.microsoft.com/office/powerpoint/2010/main" val="163999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64DC-DF42-245A-7E23-8F16F2D0B6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4220F8-5E05-A2AC-21DB-9EBB8F9F25B1}"/>
              </a:ext>
            </a:extLst>
          </p:cNvPr>
          <p:cNvSpPr>
            <a:spLocks noGrp="1"/>
          </p:cNvSpPr>
          <p:nvPr>
            <p:ph type="ctrTitle"/>
          </p:nvPr>
        </p:nvSpPr>
        <p:spPr/>
        <p:txBody>
          <a:bodyPr/>
          <a:lstStyle/>
          <a:p>
            <a:r>
              <a:rPr lang="en-US" noProof="0" dirty="0"/>
              <a:t>Mandatory Health Insurance (OKP)</a:t>
            </a:r>
            <a:br>
              <a:rPr lang="en-US" noProof="0" dirty="0"/>
            </a:br>
            <a:endParaRPr lang="en-US" noProof="0" dirty="0"/>
          </a:p>
        </p:txBody>
      </p:sp>
      <p:sp>
        <p:nvSpPr>
          <p:cNvPr id="4" name="Fußzeilenplatzhalter 3">
            <a:extLst>
              <a:ext uri="{FF2B5EF4-FFF2-40B4-BE49-F238E27FC236}">
                <a16:creationId xmlns:a16="http://schemas.microsoft.com/office/drawing/2014/main" id="{F3905F78-44E3-98B9-FFC5-B6515F64F6D5}"/>
              </a:ext>
            </a:extLst>
          </p:cNvPr>
          <p:cNvSpPr>
            <a:spLocks noGrp="1"/>
          </p:cNvSpPr>
          <p:nvPr>
            <p:ph type="ftr" sz="quarter" idx="11"/>
          </p:nvPr>
        </p:nvSpPr>
        <p:spPr/>
        <p:txBody>
          <a:bodyPr/>
          <a:lstStyle/>
          <a:p>
            <a:r>
              <a:rPr lang="en-US" noProof="0" dirty="0"/>
              <a:t>Health insurance affects us all</a:t>
            </a:r>
          </a:p>
        </p:txBody>
      </p:sp>
      <p:sp>
        <p:nvSpPr>
          <p:cNvPr id="5" name="Foliennummernplatzhalter 4">
            <a:extLst>
              <a:ext uri="{FF2B5EF4-FFF2-40B4-BE49-F238E27FC236}">
                <a16:creationId xmlns:a16="http://schemas.microsoft.com/office/drawing/2014/main" id="{FDD50231-16C7-2850-B551-83D10AD1ADD5}"/>
              </a:ext>
            </a:extLst>
          </p:cNvPr>
          <p:cNvSpPr>
            <a:spLocks noGrp="1"/>
          </p:cNvSpPr>
          <p:nvPr>
            <p:ph type="sldNum" sz="quarter" idx="12"/>
          </p:nvPr>
        </p:nvSpPr>
        <p:spPr/>
        <p:txBody>
          <a:bodyPr/>
          <a:lstStyle/>
          <a:p>
            <a:fld id="{442AD375-037F-43D0-B059-5172DA06796A}" type="slidenum">
              <a:rPr lang="en-US" noProof="0" smtClean="0"/>
              <a:pPr/>
              <a:t>5</a:t>
            </a:fld>
            <a:endParaRPr lang="en-US" noProof="0" dirty="0"/>
          </a:p>
        </p:txBody>
      </p:sp>
    </p:spTree>
    <p:extLst>
      <p:ext uri="{BB962C8B-B14F-4D97-AF65-F5344CB8AC3E}">
        <p14:creationId xmlns:p14="http://schemas.microsoft.com/office/powerpoint/2010/main" val="366911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A6C2047-5AAC-425A-8B3F-9EA140D631E7}"/>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B3E1856D-3815-47E2-8877-1BF7C86DAAC4}"/>
              </a:ext>
            </a:extLst>
          </p:cNvPr>
          <p:cNvSpPr>
            <a:spLocks noGrp="1"/>
          </p:cNvSpPr>
          <p:nvPr>
            <p:ph type="sldNum" sz="quarter" idx="12"/>
          </p:nvPr>
        </p:nvSpPr>
        <p:spPr/>
        <p:txBody>
          <a:bodyPr/>
          <a:lstStyle/>
          <a:p>
            <a:fld id="{442AD375-037F-43D0-B059-5172DA06796A}" type="slidenum">
              <a:rPr lang="en-US" noProof="0" smtClean="0"/>
              <a:pPr/>
              <a:t>6</a:t>
            </a:fld>
            <a:endParaRPr lang="en-US" noProof="0" dirty="0"/>
          </a:p>
        </p:txBody>
      </p:sp>
      <p:sp>
        <p:nvSpPr>
          <p:cNvPr id="5" name="Titel 4">
            <a:extLst>
              <a:ext uri="{FF2B5EF4-FFF2-40B4-BE49-F238E27FC236}">
                <a16:creationId xmlns:a16="http://schemas.microsoft.com/office/drawing/2014/main" id="{CBACEBA5-BC26-46E7-B95C-E5AFADB85ABF}"/>
              </a:ext>
            </a:extLst>
          </p:cNvPr>
          <p:cNvSpPr>
            <a:spLocks noGrp="1"/>
          </p:cNvSpPr>
          <p:nvPr>
            <p:ph type="title"/>
          </p:nvPr>
        </p:nvSpPr>
        <p:spPr/>
        <p:txBody>
          <a:bodyPr/>
          <a:lstStyle/>
          <a:p>
            <a:r>
              <a:rPr lang="en-US" noProof="0" dirty="0"/>
              <a:t>Premium Process Timeline of Mandatory Health Insurance</a:t>
            </a:r>
            <a:br>
              <a:rPr lang="en-US" b="0" noProof="0" dirty="0"/>
            </a:br>
            <a:endParaRPr lang="en-US" b="0" noProof="0" dirty="0"/>
          </a:p>
        </p:txBody>
      </p:sp>
      <p:graphicFrame>
        <p:nvGraphicFramePr>
          <p:cNvPr id="6" name="Tabelle 5">
            <a:extLst>
              <a:ext uri="{FF2B5EF4-FFF2-40B4-BE49-F238E27FC236}">
                <a16:creationId xmlns:a16="http://schemas.microsoft.com/office/drawing/2014/main" id="{850B612E-3AC6-1B56-0A32-13410A2A5C8A}"/>
              </a:ext>
            </a:extLst>
          </p:cNvPr>
          <p:cNvGraphicFramePr>
            <a:graphicFrameLocks noGrp="1"/>
          </p:cNvGraphicFramePr>
          <p:nvPr>
            <p:extLst>
              <p:ext uri="{D42A27DB-BD31-4B8C-83A1-F6EECF244321}">
                <p14:modId xmlns:p14="http://schemas.microsoft.com/office/powerpoint/2010/main" val="1420782256"/>
              </p:ext>
            </p:extLst>
          </p:nvPr>
        </p:nvGraphicFramePr>
        <p:xfrm>
          <a:off x="314425" y="1248326"/>
          <a:ext cx="8794079" cy="3195632"/>
        </p:xfrm>
        <a:graphic>
          <a:graphicData uri="http://schemas.openxmlformats.org/drawingml/2006/table">
            <a:tbl>
              <a:tblPr firstRow="1" bandRow="1"/>
              <a:tblGrid>
                <a:gridCol w="732840">
                  <a:extLst>
                    <a:ext uri="{9D8B030D-6E8A-4147-A177-3AD203B41FA5}">
                      <a16:colId xmlns:a16="http://schemas.microsoft.com/office/drawing/2014/main" val="2435703039"/>
                    </a:ext>
                  </a:extLst>
                </a:gridCol>
                <a:gridCol w="732840">
                  <a:extLst>
                    <a:ext uri="{9D8B030D-6E8A-4147-A177-3AD203B41FA5}">
                      <a16:colId xmlns:a16="http://schemas.microsoft.com/office/drawing/2014/main" val="708111355"/>
                    </a:ext>
                  </a:extLst>
                </a:gridCol>
                <a:gridCol w="732840">
                  <a:extLst>
                    <a:ext uri="{9D8B030D-6E8A-4147-A177-3AD203B41FA5}">
                      <a16:colId xmlns:a16="http://schemas.microsoft.com/office/drawing/2014/main" val="1132080736"/>
                    </a:ext>
                  </a:extLst>
                </a:gridCol>
                <a:gridCol w="732840">
                  <a:extLst>
                    <a:ext uri="{9D8B030D-6E8A-4147-A177-3AD203B41FA5}">
                      <a16:colId xmlns:a16="http://schemas.microsoft.com/office/drawing/2014/main" val="872386244"/>
                    </a:ext>
                  </a:extLst>
                </a:gridCol>
                <a:gridCol w="732840">
                  <a:extLst>
                    <a:ext uri="{9D8B030D-6E8A-4147-A177-3AD203B41FA5}">
                      <a16:colId xmlns:a16="http://schemas.microsoft.com/office/drawing/2014/main" val="732404630"/>
                    </a:ext>
                  </a:extLst>
                </a:gridCol>
                <a:gridCol w="732840">
                  <a:extLst>
                    <a:ext uri="{9D8B030D-6E8A-4147-A177-3AD203B41FA5}">
                      <a16:colId xmlns:a16="http://schemas.microsoft.com/office/drawing/2014/main" val="3337935647"/>
                    </a:ext>
                  </a:extLst>
                </a:gridCol>
                <a:gridCol w="732840">
                  <a:extLst>
                    <a:ext uri="{9D8B030D-6E8A-4147-A177-3AD203B41FA5}">
                      <a16:colId xmlns:a16="http://schemas.microsoft.com/office/drawing/2014/main" val="1693124608"/>
                    </a:ext>
                  </a:extLst>
                </a:gridCol>
                <a:gridCol w="732840">
                  <a:extLst>
                    <a:ext uri="{9D8B030D-6E8A-4147-A177-3AD203B41FA5}">
                      <a16:colId xmlns:a16="http://schemas.microsoft.com/office/drawing/2014/main" val="1833310666"/>
                    </a:ext>
                  </a:extLst>
                </a:gridCol>
                <a:gridCol w="743825">
                  <a:extLst>
                    <a:ext uri="{9D8B030D-6E8A-4147-A177-3AD203B41FA5}">
                      <a16:colId xmlns:a16="http://schemas.microsoft.com/office/drawing/2014/main" val="1099787687"/>
                    </a:ext>
                  </a:extLst>
                </a:gridCol>
                <a:gridCol w="721854">
                  <a:extLst>
                    <a:ext uri="{9D8B030D-6E8A-4147-A177-3AD203B41FA5}">
                      <a16:colId xmlns:a16="http://schemas.microsoft.com/office/drawing/2014/main" val="1321363065"/>
                    </a:ext>
                  </a:extLst>
                </a:gridCol>
                <a:gridCol w="732840">
                  <a:extLst>
                    <a:ext uri="{9D8B030D-6E8A-4147-A177-3AD203B41FA5}">
                      <a16:colId xmlns:a16="http://schemas.microsoft.com/office/drawing/2014/main" val="1674384239"/>
                    </a:ext>
                  </a:extLst>
                </a:gridCol>
                <a:gridCol w="732840">
                  <a:extLst>
                    <a:ext uri="{9D8B030D-6E8A-4147-A177-3AD203B41FA5}">
                      <a16:colId xmlns:a16="http://schemas.microsoft.com/office/drawing/2014/main" val="181571454"/>
                    </a:ext>
                  </a:extLst>
                </a:gridCol>
              </a:tblGrid>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1800990"/>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3412535"/>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3767132"/>
                  </a:ext>
                </a:extLst>
              </a:tr>
              <a:tr h="399454">
                <a:tc>
                  <a:txBody>
                    <a:bodyPr/>
                    <a:lstStyle/>
                    <a:p>
                      <a:pPr algn="ctr"/>
                      <a:r>
                        <a:rPr lang="en-US" sz="1200" b="1" noProof="0" dirty="0">
                          <a:solidFill>
                            <a:schemeClr val="accent1"/>
                          </a:solidFill>
                        </a:rPr>
                        <a:t>Jan</a:t>
                      </a: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noProof="0" dirty="0">
                          <a:solidFill>
                            <a:schemeClr val="accent1"/>
                          </a:solidFill>
                        </a:rPr>
                        <a:t>Feb</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noProof="0" dirty="0">
                          <a:solidFill>
                            <a:schemeClr val="accent1"/>
                          </a:solidFill>
                        </a:rPr>
                        <a:t>Mar</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noProof="0" dirty="0">
                          <a:solidFill>
                            <a:schemeClr val="accent1"/>
                          </a:solidFill>
                        </a:rPr>
                        <a:t>Apr</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May</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Jun</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Jul</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Aug</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Sep</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Oct</a:t>
                      </a: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baseline="0" noProof="0" dirty="0">
                          <a:solidFill>
                            <a:schemeClr val="accent1"/>
                          </a:solidFill>
                        </a:rPr>
                        <a:t>Nov</a:t>
                      </a:r>
                      <a:endParaRPr lang="en-US" sz="120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noProof="0" dirty="0">
                          <a:solidFill>
                            <a:schemeClr val="accent1"/>
                          </a:solidFill>
                        </a:rPr>
                        <a:t>Dec</a:t>
                      </a: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300074"/>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4469561"/>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3112707"/>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879428"/>
                  </a:ext>
                </a:extLst>
              </a:tr>
              <a:tr h="399454">
                <a:tc>
                  <a:txBody>
                    <a:bodyPr/>
                    <a:lstStyle/>
                    <a:p>
                      <a:pPr algn="ctr"/>
                      <a:endParaRPr lang="en-US" sz="850" b="1" noProof="0" dirty="0">
                        <a:solidFill>
                          <a:schemeClr val="accent1"/>
                        </a:solidFill>
                      </a:endParaRPr>
                    </a:p>
                  </a:txBody>
                  <a:tcPr anchor="ctr">
                    <a:lnL w="12700" cmpd="sng">
                      <a:noFill/>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solidFill>
                        <a:sysClr val="windowText" lastClr="000000"/>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850" b="1" noProof="0" dirty="0">
                        <a:solidFill>
                          <a:schemeClr val="accent1"/>
                        </a:solidFill>
                      </a:endParaRPr>
                    </a:p>
                  </a:txBody>
                  <a:tcPr anchor="ctr">
                    <a:lnL w="6350" cap="flat" cmpd="sng" algn="ctr">
                      <a:solidFill>
                        <a:sysClr val="windowText" lastClr="000000"/>
                      </a:solidFill>
                      <a:prstDash val="dash"/>
                      <a:round/>
                      <a:headEnd type="none" w="med" len="med"/>
                      <a:tailEnd type="none" w="med" len="med"/>
                    </a:lnL>
                    <a:lnR w="6350"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7992088"/>
                  </a:ext>
                </a:extLst>
              </a:tr>
            </a:tbl>
          </a:graphicData>
        </a:graphic>
      </p:graphicFrame>
      <p:sp>
        <p:nvSpPr>
          <p:cNvPr id="10" name="Pfeil: Fünfeck 9">
            <a:extLst>
              <a:ext uri="{FF2B5EF4-FFF2-40B4-BE49-F238E27FC236}">
                <a16:creationId xmlns:a16="http://schemas.microsoft.com/office/drawing/2014/main" id="{B77AB9B5-BD75-9ABC-8B1E-F9C5252375AC}"/>
              </a:ext>
            </a:extLst>
          </p:cNvPr>
          <p:cNvSpPr/>
          <p:nvPr/>
        </p:nvSpPr>
        <p:spPr>
          <a:xfrm>
            <a:off x="7506174" y="3083645"/>
            <a:ext cx="1530321" cy="479421"/>
          </a:xfrm>
          <a:prstGeom prst="homePlate">
            <a:avLst>
              <a:gd name="adj" fmla="val 58414"/>
            </a:avLst>
          </a:prstGeom>
          <a:solidFill>
            <a:schemeClr val="accent5">
              <a:lumMod val="60000"/>
              <a:lumOff val="40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noProof="0" dirty="0">
                <a:solidFill>
                  <a:schemeClr val="tx1"/>
                </a:solidFill>
              </a:rPr>
              <a:t>Preparation for next year’s process</a:t>
            </a:r>
          </a:p>
        </p:txBody>
      </p:sp>
      <p:sp>
        <p:nvSpPr>
          <p:cNvPr id="14" name="Rechteck: abgerundete Ecken 13">
            <a:extLst>
              <a:ext uri="{FF2B5EF4-FFF2-40B4-BE49-F238E27FC236}">
                <a16:creationId xmlns:a16="http://schemas.microsoft.com/office/drawing/2014/main" id="{95B920D4-907A-1940-FD3C-1F15A4B11B0C}"/>
              </a:ext>
            </a:extLst>
          </p:cNvPr>
          <p:cNvSpPr/>
          <p:nvPr/>
        </p:nvSpPr>
        <p:spPr>
          <a:xfrm>
            <a:off x="1238041" y="1841902"/>
            <a:ext cx="844131"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Midterm -</a:t>
            </a:r>
          </a:p>
          <a:p>
            <a:pPr algn="ctr"/>
            <a:r>
              <a:rPr lang="en-US" sz="1000" noProof="0" dirty="0"/>
              <a:t>planning</a:t>
            </a:r>
          </a:p>
        </p:txBody>
      </p:sp>
      <p:sp>
        <p:nvSpPr>
          <p:cNvPr id="17" name="Rechteck: abgerundete Ecken 16">
            <a:extLst>
              <a:ext uri="{FF2B5EF4-FFF2-40B4-BE49-F238E27FC236}">
                <a16:creationId xmlns:a16="http://schemas.microsoft.com/office/drawing/2014/main" id="{E401A057-C541-E322-FB3E-BAB19783AE24}"/>
              </a:ext>
            </a:extLst>
          </p:cNvPr>
          <p:cNvSpPr/>
          <p:nvPr/>
        </p:nvSpPr>
        <p:spPr>
          <a:xfrm>
            <a:off x="340178" y="2900010"/>
            <a:ext cx="1296144"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Portfolio analysis </a:t>
            </a:r>
          </a:p>
          <a:p>
            <a:pPr algn="ctr"/>
            <a:r>
              <a:rPr lang="en-US" sz="1000" noProof="0" dirty="0"/>
              <a:t>according closing</a:t>
            </a:r>
          </a:p>
        </p:txBody>
      </p:sp>
      <p:sp>
        <p:nvSpPr>
          <p:cNvPr id="18" name="Rechteck: abgerundete Ecken 17">
            <a:extLst>
              <a:ext uri="{FF2B5EF4-FFF2-40B4-BE49-F238E27FC236}">
                <a16:creationId xmlns:a16="http://schemas.microsoft.com/office/drawing/2014/main" id="{6FD78A80-F944-9C4E-64E9-C9AB83910D2A}"/>
              </a:ext>
            </a:extLst>
          </p:cNvPr>
          <p:cNvSpPr/>
          <p:nvPr/>
        </p:nvSpPr>
        <p:spPr>
          <a:xfrm>
            <a:off x="1942983" y="2900010"/>
            <a:ext cx="1044841"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Premium assumptions</a:t>
            </a:r>
          </a:p>
        </p:txBody>
      </p:sp>
      <p:sp>
        <p:nvSpPr>
          <p:cNvPr id="24" name="Rechteck: abgerundete Ecken 23">
            <a:extLst>
              <a:ext uri="{FF2B5EF4-FFF2-40B4-BE49-F238E27FC236}">
                <a16:creationId xmlns:a16="http://schemas.microsoft.com/office/drawing/2014/main" id="{05EC3BFD-1241-5340-C0B2-F83568B98959}"/>
              </a:ext>
            </a:extLst>
          </p:cNvPr>
          <p:cNvSpPr/>
          <p:nvPr/>
        </p:nvSpPr>
        <p:spPr>
          <a:xfrm>
            <a:off x="3081850" y="3651910"/>
            <a:ext cx="1994205"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Estimation of ultimate by region</a:t>
            </a:r>
          </a:p>
        </p:txBody>
      </p:sp>
      <p:grpSp>
        <p:nvGrpSpPr>
          <p:cNvPr id="8" name="Gruppieren 7">
            <a:extLst>
              <a:ext uri="{FF2B5EF4-FFF2-40B4-BE49-F238E27FC236}">
                <a16:creationId xmlns:a16="http://schemas.microsoft.com/office/drawing/2014/main" id="{3E470FF1-4F09-DD0A-F2C1-F9C645274C67}"/>
              </a:ext>
            </a:extLst>
          </p:cNvPr>
          <p:cNvGrpSpPr/>
          <p:nvPr/>
        </p:nvGrpSpPr>
        <p:grpSpPr>
          <a:xfrm>
            <a:off x="3850031" y="1419622"/>
            <a:ext cx="1644897" cy="864096"/>
            <a:chOff x="3850031" y="1419622"/>
            <a:chExt cx="1644897" cy="864096"/>
          </a:xfrm>
        </p:grpSpPr>
        <p:pic>
          <p:nvPicPr>
            <p:cNvPr id="2" name="Grafik 1" descr="Pfeil Kreis mit einfarbiger Füllung">
              <a:extLst>
                <a:ext uri="{FF2B5EF4-FFF2-40B4-BE49-F238E27FC236}">
                  <a16:creationId xmlns:a16="http://schemas.microsoft.com/office/drawing/2014/main" id="{06544CBA-738B-6CA0-3577-1790803A21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2032" y="1815718"/>
              <a:ext cx="468000" cy="468000"/>
            </a:xfrm>
            <a:prstGeom prst="rect">
              <a:avLst/>
            </a:prstGeom>
          </p:spPr>
        </p:pic>
        <p:sp>
          <p:nvSpPr>
            <p:cNvPr id="26" name="Rechteck: abgerundete Ecken 25">
              <a:extLst>
                <a:ext uri="{FF2B5EF4-FFF2-40B4-BE49-F238E27FC236}">
                  <a16:creationId xmlns:a16="http://schemas.microsoft.com/office/drawing/2014/main" id="{4763DAD8-EF3C-51DD-EB75-4B363FD69504}"/>
                </a:ext>
              </a:extLst>
            </p:cNvPr>
            <p:cNvSpPr/>
            <p:nvPr/>
          </p:nvSpPr>
          <p:spPr>
            <a:xfrm>
              <a:off x="3850031" y="1419622"/>
              <a:ext cx="1644897"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Premium iteration and executive board approval</a:t>
              </a:r>
            </a:p>
          </p:txBody>
        </p:sp>
      </p:grpSp>
      <p:sp>
        <p:nvSpPr>
          <p:cNvPr id="33" name="Rechteck: abgerundete Ecken 32">
            <a:extLst>
              <a:ext uri="{FF2B5EF4-FFF2-40B4-BE49-F238E27FC236}">
                <a16:creationId xmlns:a16="http://schemas.microsoft.com/office/drawing/2014/main" id="{4A65D444-15DA-9A5F-22E5-A0998B422A2D}"/>
              </a:ext>
            </a:extLst>
          </p:cNvPr>
          <p:cNvSpPr/>
          <p:nvPr/>
        </p:nvSpPr>
        <p:spPr>
          <a:xfrm>
            <a:off x="3396291" y="3164461"/>
            <a:ext cx="1243352" cy="360000"/>
          </a:xfrm>
          <a:prstGeom prst="roundRect">
            <a:avLst/>
          </a:prstGeom>
          <a:solidFill>
            <a:schemeClr val="accent4">
              <a:lumMod val="40000"/>
              <a:lumOff val="6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Risk equalization prior year</a:t>
            </a:r>
          </a:p>
        </p:txBody>
      </p:sp>
      <p:cxnSp>
        <p:nvCxnSpPr>
          <p:cNvPr id="35" name="Gerade Verbindung mit Pfeil 34">
            <a:extLst>
              <a:ext uri="{FF2B5EF4-FFF2-40B4-BE49-F238E27FC236}">
                <a16:creationId xmlns:a16="http://schemas.microsoft.com/office/drawing/2014/main" id="{B2D7B436-5268-D625-CB99-4521D90DBDA7}"/>
              </a:ext>
            </a:extLst>
          </p:cNvPr>
          <p:cNvCxnSpPr>
            <a:cxnSpLocks/>
            <a:stCxn id="33" idx="0"/>
          </p:cNvCxnSpPr>
          <p:nvPr/>
        </p:nvCxnSpPr>
        <p:spPr>
          <a:xfrm flipV="1">
            <a:off x="4017967" y="2817582"/>
            <a:ext cx="0" cy="34687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a16="http://schemas.microsoft.com/office/drawing/2014/main" id="{FF062904-9870-002D-7392-CA08BB4C601E}"/>
              </a:ext>
            </a:extLst>
          </p:cNvPr>
          <p:cNvGrpSpPr/>
          <p:nvPr/>
        </p:nvGrpSpPr>
        <p:grpSpPr>
          <a:xfrm>
            <a:off x="4698098" y="2817582"/>
            <a:ext cx="1386067" cy="698017"/>
            <a:chOff x="4796807" y="2824910"/>
            <a:chExt cx="999329" cy="698017"/>
          </a:xfrm>
        </p:grpSpPr>
        <p:sp>
          <p:nvSpPr>
            <p:cNvPr id="27" name="Rechteck: abgerundete Ecken 26">
              <a:extLst>
                <a:ext uri="{FF2B5EF4-FFF2-40B4-BE49-F238E27FC236}">
                  <a16:creationId xmlns:a16="http://schemas.microsoft.com/office/drawing/2014/main" id="{F7EADB34-1182-FC7C-F112-C18932007F4A}"/>
                </a:ext>
              </a:extLst>
            </p:cNvPr>
            <p:cNvSpPr/>
            <p:nvPr/>
          </p:nvSpPr>
          <p:spPr>
            <a:xfrm>
              <a:off x="4796807" y="3162927"/>
              <a:ext cx="999329" cy="360000"/>
            </a:xfrm>
            <a:prstGeom prst="roundRect">
              <a:avLst/>
            </a:prstGeom>
            <a:solidFill>
              <a:schemeClr val="accent4">
                <a:lumMod val="40000"/>
                <a:lumOff val="6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1. </a:t>
              </a:r>
              <a:r>
                <a:rPr lang="en-US" sz="1000" dirty="0"/>
                <a:t>Premium –</a:t>
              </a:r>
              <a:endParaRPr lang="en-US" sz="1000" noProof="0" dirty="0"/>
            </a:p>
            <a:p>
              <a:pPr algn="ctr"/>
              <a:r>
                <a:rPr lang="en-US" sz="1000" noProof="0" dirty="0"/>
                <a:t>submission FOPH</a:t>
              </a:r>
            </a:p>
          </p:txBody>
        </p:sp>
        <p:cxnSp>
          <p:nvCxnSpPr>
            <p:cNvPr id="42" name="Gerade Verbindung mit Pfeil 41">
              <a:extLst>
                <a:ext uri="{FF2B5EF4-FFF2-40B4-BE49-F238E27FC236}">
                  <a16:creationId xmlns:a16="http://schemas.microsoft.com/office/drawing/2014/main" id="{9EB80171-D6D6-32F2-3A43-57AE6EEC25C5}"/>
                </a:ext>
              </a:extLst>
            </p:cNvPr>
            <p:cNvCxnSpPr>
              <a:cxnSpLocks/>
              <a:stCxn id="27" idx="0"/>
            </p:cNvCxnSpPr>
            <p:nvPr/>
          </p:nvCxnSpPr>
          <p:spPr>
            <a:xfrm flipV="1">
              <a:off x="5296472" y="2824910"/>
              <a:ext cx="0" cy="33801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uppieren 10">
            <a:extLst>
              <a:ext uri="{FF2B5EF4-FFF2-40B4-BE49-F238E27FC236}">
                <a16:creationId xmlns:a16="http://schemas.microsoft.com/office/drawing/2014/main" id="{761DF41D-D1C9-3FE2-976A-DF44A6195CDA}"/>
              </a:ext>
            </a:extLst>
          </p:cNvPr>
          <p:cNvGrpSpPr/>
          <p:nvPr/>
        </p:nvGrpSpPr>
        <p:grpSpPr>
          <a:xfrm>
            <a:off x="6121854" y="2838814"/>
            <a:ext cx="1243351" cy="676785"/>
            <a:chOff x="6092951" y="2838814"/>
            <a:chExt cx="1243351" cy="676785"/>
          </a:xfrm>
        </p:grpSpPr>
        <p:sp>
          <p:nvSpPr>
            <p:cNvPr id="47" name="Rechteck: abgerundete Ecken 46">
              <a:extLst>
                <a:ext uri="{FF2B5EF4-FFF2-40B4-BE49-F238E27FC236}">
                  <a16:creationId xmlns:a16="http://schemas.microsoft.com/office/drawing/2014/main" id="{46F60237-ABD4-BF02-75A4-1E97783D4F68}"/>
                </a:ext>
              </a:extLst>
            </p:cNvPr>
            <p:cNvSpPr/>
            <p:nvPr/>
          </p:nvSpPr>
          <p:spPr>
            <a:xfrm>
              <a:off x="6092951" y="3155599"/>
              <a:ext cx="1243351" cy="360000"/>
            </a:xfrm>
            <a:prstGeom prst="roundRect">
              <a:avLst/>
            </a:prstGeom>
            <a:solidFill>
              <a:schemeClr val="accent4">
                <a:lumMod val="40000"/>
                <a:lumOff val="6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2. Premium –submission FOPH</a:t>
              </a:r>
            </a:p>
          </p:txBody>
        </p:sp>
        <p:cxnSp>
          <p:nvCxnSpPr>
            <p:cNvPr id="48" name="Gerade Verbindung mit Pfeil 47">
              <a:extLst>
                <a:ext uri="{FF2B5EF4-FFF2-40B4-BE49-F238E27FC236}">
                  <a16:creationId xmlns:a16="http://schemas.microsoft.com/office/drawing/2014/main" id="{E4360CF3-5233-8FAF-0390-945C8E0125E9}"/>
                </a:ext>
              </a:extLst>
            </p:cNvPr>
            <p:cNvCxnSpPr>
              <a:cxnSpLocks/>
              <a:stCxn id="47" idx="0"/>
            </p:cNvCxnSpPr>
            <p:nvPr/>
          </p:nvCxnSpPr>
          <p:spPr>
            <a:xfrm flipV="1">
              <a:off x="6714627" y="2838814"/>
              <a:ext cx="0" cy="31678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uppieren 8">
            <a:extLst>
              <a:ext uri="{FF2B5EF4-FFF2-40B4-BE49-F238E27FC236}">
                <a16:creationId xmlns:a16="http://schemas.microsoft.com/office/drawing/2014/main" id="{1827D77D-BE26-B3C1-967C-CC5ECCB4EC32}"/>
              </a:ext>
            </a:extLst>
          </p:cNvPr>
          <p:cNvGrpSpPr/>
          <p:nvPr/>
        </p:nvGrpSpPr>
        <p:grpSpPr>
          <a:xfrm>
            <a:off x="2467435" y="1851670"/>
            <a:ext cx="1456493" cy="657840"/>
            <a:chOff x="2467435" y="1851670"/>
            <a:chExt cx="1456493" cy="657840"/>
          </a:xfrm>
        </p:grpSpPr>
        <p:sp>
          <p:nvSpPr>
            <p:cNvPr id="25" name="Rechteck: abgerundete Ecken 24">
              <a:extLst>
                <a:ext uri="{FF2B5EF4-FFF2-40B4-BE49-F238E27FC236}">
                  <a16:creationId xmlns:a16="http://schemas.microsoft.com/office/drawing/2014/main" id="{4C652787-0416-AFCE-F04D-8F4577707F4A}"/>
                </a:ext>
              </a:extLst>
            </p:cNvPr>
            <p:cNvSpPr/>
            <p:nvPr/>
          </p:nvSpPr>
          <p:spPr>
            <a:xfrm>
              <a:off x="2467435" y="1851670"/>
              <a:ext cx="1456493" cy="360000"/>
            </a:xfrm>
            <a:prstGeom prst="roundRect">
              <a:avLst/>
            </a:prstGeom>
            <a:solidFill>
              <a:schemeClr val="accent2">
                <a:lumMod val="40000"/>
                <a:lumOff val="6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Determination of exogenous inflation</a:t>
              </a:r>
            </a:p>
          </p:txBody>
        </p:sp>
        <p:cxnSp>
          <p:nvCxnSpPr>
            <p:cNvPr id="51" name="Gerade Verbindung mit Pfeil 50">
              <a:extLst>
                <a:ext uri="{FF2B5EF4-FFF2-40B4-BE49-F238E27FC236}">
                  <a16:creationId xmlns:a16="http://schemas.microsoft.com/office/drawing/2014/main" id="{0FE610C9-E862-F3F8-6366-1EE7DDFE0005}"/>
                </a:ext>
              </a:extLst>
            </p:cNvPr>
            <p:cNvCxnSpPr>
              <a:cxnSpLocks/>
            </p:cNvCxnSpPr>
            <p:nvPr/>
          </p:nvCxnSpPr>
          <p:spPr>
            <a:xfrm>
              <a:off x="3634363" y="2211670"/>
              <a:ext cx="0" cy="297840"/>
            </a:xfrm>
            <a:prstGeom prst="straightConnector1">
              <a:avLst/>
            </a:prstGeom>
            <a:ln w="127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7" name="Gruppieren 6">
            <a:extLst>
              <a:ext uri="{FF2B5EF4-FFF2-40B4-BE49-F238E27FC236}">
                <a16:creationId xmlns:a16="http://schemas.microsoft.com/office/drawing/2014/main" id="{2575D2B2-C9C1-F491-3EC9-4215A56B167F}"/>
              </a:ext>
            </a:extLst>
          </p:cNvPr>
          <p:cNvGrpSpPr/>
          <p:nvPr/>
        </p:nvGrpSpPr>
        <p:grpSpPr>
          <a:xfrm>
            <a:off x="6090820" y="1413630"/>
            <a:ext cx="1644897" cy="1095880"/>
            <a:chOff x="6089722" y="1413630"/>
            <a:chExt cx="1373333" cy="1095880"/>
          </a:xfrm>
        </p:grpSpPr>
        <p:sp>
          <p:nvSpPr>
            <p:cNvPr id="28" name="Rechteck: abgerundete Ecken 27">
              <a:extLst>
                <a:ext uri="{FF2B5EF4-FFF2-40B4-BE49-F238E27FC236}">
                  <a16:creationId xmlns:a16="http://schemas.microsoft.com/office/drawing/2014/main" id="{34E340AA-46C0-750D-4709-F614E77D355E}"/>
                </a:ext>
              </a:extLst>
            </p:cNvPr>
            <p:cNvSpPr/>
            <p:nvPr/>
          </p:nvSpPr>
          <p:spPr>
            <a:xfrm>
              <a:off x="6089722" y="1413630"/>
              <a:ext cx="1373333" cy="360000"/>
            </a:xfrm>
            <a:prstGeom prst="roundRect">
              <a:avLst/>
            </a:prstGeom>
            <a:solidFill>
              <a:schemeClr val="accent4">
                <a:lumMod val="40000"/>
                <a:lumOff val="6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Premium communication FOPH</a:t>
              </a:r>
            </a:p>
          </p:txBody>
        </p:sp>
        <p:cxnSp>
          <p:nvCxnSpPr>
            <p:cNvPr id="56" name="Gerade Verbindung mit Pfeil 55">
              <a:extLst>
                <a:ext uri="{FF2B5EF4-FFF2-40B4-BE49-F238E27FC236}">
                  <a16:creationId xmlns:a16="http://schemas.microsoft.com/office/drawing/2014/main" id="{C6210425-9F49-40D5-F4C2-80D874133B20}"/>
                </a:ext>
              </a:extLst>
            </p:cNvPr>
            <p:cNvCxnSpPr>
              <a:cxnSpLocks/>
              <a:stCxn id="28" idx="2"/>
            </p:cNvCxnSpPr>
            <p:nvPr/>
          </p:nvCxnSpPr>
          <p:spPr>
            <a:xfrm flipH="1">
              <a:off x="6770834" y="1773630"/>
              <a:ext cx="5555" cy="735880"/>
            </a:xfrm>
            <a:prstGeom prst="straightConnector1">
              <a:avLst/>
            </a:prstGeom>
            <a:ln w="127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grpSp>
      <p:sp>
        <p:nvSpPr>
          <p:cNvPr id="15" name="Pfeil: nach links und rechts 14">
            <a:extLst>
              <a:ext uri="{FF2B5EF4-FFF2-40B4-BE49-F238E27FC236}">
                <a16:creationId xmlns:a16="http://schemas.microsoft.com/office/drawing/2014/main" id="{4242B440-0F72-E8D3-019D-C974D5551F6A}"/>
              </a:ext>
            </a:extLst>
          </p:cNvPr>
          <p:cNvSpPr/>
          <p:nvPr/>
        </p:nvSpPr>
        <p:spPr>
          <a:xfrm>
            <a:off x="5269518" y="1885824"/>
            <a:ext cx="1277300" cy="651691"/>
          </a:xfrm>
          <a:prstGeom prst="leftRightArrow">
            <a:avLst>
              <a:gd name="adj1" fmla="val 73274"/>
              <a:gd name="adj2" fmla="val 54773"/>
            </a:avLst>
          </a:prstGeom>
          <a:solidFill>
            <a:schemeClr val="accent4">
              <a:lumMod val="40000"/>
              <a:lumOff val="6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noProof="0" dirty="0"/>
              <a:t>Approval by FOPH</a:t>
            </a:r>
          </a:p>
        </p:txBody>
      </p:sp>
    </p:spTree>
    <p:extLst>
      <p:ext uri="{BB962C8B-B14F-4D97-AF65-F5344CB8AC3E}">
        <p14:creationId xmlns:p14="http://schemas.microsoft.com/office/powerpoint/2010/main" val="195759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45B0B8D7-4AE8-560B-D265-8599AB57D0DF}"/>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8D60517C-6465-692D-DA8B-9A2903750484}"/>
              </a:ext>
            </a:extLst>
          </p:cNvPr>
          <p:cNvSpPr>
            <a:spLocks noGrp="1"/>
          </p:cNvSpPr>
          <p:nvPr>
            <p:ph type="sldNum" sz="quarter" idx="12"/>
          </p:nvPr>
        </p:nvSpPr>
        <p:spPr/>
        <p:txBody>
          <a:bodyPr/>
          <a:lstStyle/>
          <a:p>
            <a:fld id="{442AD375-037F-43D0-B059-5172DA06796A}" type="slidenum">
              <a:rPr lang="en-US" noProof="0" smtClean="0"/>
              <a:pPr/>
              <a:t>7</a:t>
            </a:fld>
            <a:endParaRPr lang="en-US" noProof="0" dirty="0"/>
          </a:p>
        </p:txBody>
      </p:sp>
      <p:sp>
        <p:nvSpPr>
          <p:cNvPr id="5" name="Titel 4">
            <a:extLst>
              <a:ext uri="{FF2B5EF4-FFF2-40B4-BE49-F238E27FC236}">
                <a16:creationId xmlns:a16="http://schemas.microsoft.com/office/drawing/2014/main" id="{F9FE793F-F777-F03E-AAA9-73F8CF9F3283}"/>
              </a:ext>
            </a:extLst>
          </p:cNvPr>
          <p:cNvSpPr>
            <a:spLocks noGrp="1"/>
          </p:cNvSpPr>
          <p:nvPr>
            <p:ph type="title"/>
          </p:nvPr>
        </p:nvSpPr>
        <p:spPr/>
        <p:txBody>
          <a:bodyPr/>
          <a:lstStyle/>
          <a:p>
            <a:r>
              <a:rPr lang="en-US" noProof="0" dirty="0"/>
              <a:t>Objective to be achieved</a:t>
            </a:r>
            <a:br>
              <a:rPr lang="en-US" noProof="0" dirty="0"/>
            </a:br>
            <a:r>
              <a:rPr lang="en-US" sz="2000" b="0" noProof="0" dirty="0"/>
              <a:t>Basics for calculating the premium</a:t>
            </a:r>
            <a:endParaRPr lang="en-US" noProof="0" dirty="0"/>
          </a:p>
        </p:txBody>
      </p:sp>
      <p:grpSp>
        <p:nvGrpSpPr>
          <p:cNvPr id="19" name="Gruppieren 18">
            <a:extLst>
              <a:ext uri="{FF2B5EF4-FFF2-40B4-BE49-F238E27FC236}">
                <a16:creationId xmlns:a16="http://schemas.microsoft.com/office/drawing/2014/main" id="{844B4CAC-A695-58E9-738A-8B120B6425B3}"/>
              </a:ext>
            </a:extLst>
          </p:cNvPr>
          <p:cNvGrpSpPr/>
          <p:nvPr/>
        </p:nvGrpSpPr>
        <p:grpSpPr>
          <a:xfrm>
            <a:off x="1259632" y="1645095"/>
            <a:ext cx="4042298" cy="936104"/>
            <a:chOff x="1321790" y="2103698"/>
            <a:chExt cx="4042298" cy="936104"/>
          </a:xfrm>
        </p:grpSpPr>
        <p:sp>
          <p:nvSpPr>
            <p:cNvPr id="2" name="Rechteck: abgerundete Ecken 1">
              <a:extLst>
                <a:ext uri="{FF2B5EF4-FFF2-40B4-BE49-F238E27FC236}">
                  <a16:creationId xmlns:a16="http://schemas.microsoft.com/office/drawing/2014/main" id="{14D356EA-C0B5-7358-43DC-9897C8E93B32}"/>
                </a:ext>
              </a:extLst>
            </p:cNvPr>
            <p:cNvSpPr/>
            <p:nvPr/>
          </p:nvSpPr>
          <p:spPr>
            <a:xfrm>
              <a:off x="1321790" y="2103698"/>
              <a:ext cx="4042298" cy="9361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dirty="0"/>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8E0D50E9-71FB-8FC5-024E-ADD2D6D9475D}"/>
                    </a:ext>
                  </a:extLst>
                </p:cNvPr>
                <p:cNvSpPr txBox="1"/>
                <p:nvPr/>
              </p:nvSpPr>
              <p:spPr>
                <a:xfrm>
                  <a:off x="1398722" y="2215571"/>
                  <a:ext cx="3888434" cy="714876"/>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en-US" sz="2400" b="0" i="1" noProof="0" smtClean="0">
                            <a:latin typeface="Cambria Math" panose="02040503050406030204" pitchFamily="18" charset="0"/>
                          </a:rPr>
                          <m:t>100%=</m:t>
                        </m:r>
                        <m:r>
                          <a:rPr lang="en-US" sz="2400" b="0" i="1" noProof="0" smtClean="0">
                            <a:latin typeface="Cambria Math" panose="02040503050406030204" pitchFamily="18" charset="0"/>
                          </a:rPr>
                          <m:t>𝐶𝑅</m:t>
                        </m:r>
                        <m:r>
                          <a:rPr lang="en-US" sz="2400" b="0" i="1" noProof="0" smtClean="0">
                            <a:latin typeface="Cambria Math" panose="02040503050406030204" pitchFamily="18" charset="0"/>
                          </a:rPr>
                          <m:t>=</m:t>
                        </m:r>
                        <m:f>
                          <m:fPr>
                            <m:ctrlPr>
                              <a:rPr lang="en-US" sz="2400" b="0" i="1" noProof="0" smtClean="0">
                                <a:latin typeface="Cambria Math" panose="02040503050406030204" pitchFamily="18" charset="0"/>
                              </a:rPr>
                            </m:ctrlPr>
                          </m:fPr>
                          <m:num>
                            <m:r>
                              <a:rPr lang="en-US" sz="2400" b="0" i="1" noProof="0" smtClean="0">
                                <a:latin typeface="Cambria Math" panose="02040503050406030204" pitchFamily="18" charset="0"/>
                              </a:rPr>
                              <m:t>𝑈𝐶</m:t>
                            </m:r>
                            <m:r>
                              <a:rPr lang="en-US" sz="2400" b="0" i="1" noProof="0" smtClean="0">
                                <a:latin typeface="Cambria Math" panose="02040503050406030204" pitchFamily="18" charset="0"/>
                              </a:rPr>
                              <m:t>+</m:t>
                            </m:r>
                            <m:r>
                              <a:rPr lang="en-US" sz="2400" b="0" i="1" noProof="0" smtClean="0">
                                <a:latin typeface="Cambria Math" panose="02040503050406030204" pitchFamily="18" charset="0"/>
                              </a:rPr>
                              <m:t>𝑅𝐸</m:t>
                            </m:r>
                            <m:r>
                              <a:rPr lang="en-US" sz="2400" b="0" i="1" noProof="0" smtClean="0">
                                <a:latin typeface="Cambria Math" panose="02040503050406030204" pitchFamily="18" charset="0"/>
                              </a:rPr>
                              <m:t>+</m:t>
                            </m:r>
                            <m:r>
                              <a:rPr lang="en-US" sz="2400" b="0" i="1" noProof="0" smtClean="0">
                                <a:latin typeface="Cambria Math" panose="02040503050406030204" pitchFamily="18" charset="0"/>
                              </a:rPr>
                              <m:t>𝐸𝑅</m:t>
                            </m:r>
                          </m:num>
                          <m:den>
                            <m:r>
                              <a:rPr lang="en-US" sz="2400" b="0" i="1" noProof="0" smtClean="0">
                                <a:latin typeface="Cambria Math" panose="02040503050406030204" pitchFamily="18" charset="0"/>
                              </a:rPr>
                              <m:t>𝐸𝑃</m:t>
                            </m:r>
                          </m:den>
                        </m:f>
                      </m:oMath>
                    </m:oMathPara>
                  </a14:m>
                  <a:endParaRPr lang="en-US" sz="2400" noProof="0" dirty="0"/>
                </a:p>
              </p:txBody>
            </p:sp>
          </mc:Choice>
          <mc:Fallback xmlns="">
            <p:sp>
              <p:nvSpPr>
                <p:cNvPr id="7" name="Textfeld 6">
                  <a:extLst>
                    <a:ext uri="{FF2B5EF4-FFF2-40B4-BE49-F238E27FC236}">
                      <a16:creationId xmlns:a16="http://schemas.microsoft.com/office/drawing/2014/main" id="{8E0D50E9-71FB-8FC5-024E-ADD2D6D9475D}"/>
                    </a:ext>
                  </a:extLst>
                </p:cNvPr>
                <p:cNvSpPr txBox="1">
                  <a:spLocks noRot="1" noChangeAspect="1" noMove="1" noResize="1" noEditPoints="1" noAdjustHandles="1" noChangeArrowheads="1" noChangeShapeType="1" noTextEdit="1"/>
                </p:cNvSpPr>
                <p:nvPr/>
              </p:nvSpPr>
              <p:spPr>
                <a:xfrm>
                  <a:off x="1398722" y="2215571"/>
                  <a:ext cx="3888434" cy="714876"/>
                </a:xfrm>
                <a:prstGeom prst="rect">
                  <a:avLst/>
                </a:prstGeom>
                <a:blipFill>
                  <a:blip r:embed="rId3"/>
                  <a:stretch>
                    <a:fillRect/>
                  </a:stretch>
                </a:blipFill>
                <a:ln>
                  <a:noFill/>
                </a:ln>
                <a:effectLst/>
              </p:spPr>
              <p:txBody>
                <a:bodyPr/>
                <a:lstStyle/>
                <a:p>
                  <a:r>
                    <a:rPr lang="de-CH">
                      <a:noFill/>
                    </a:rPr>
                    <a:t> </a:t>
                  </a:r>
                </a:p>
              </p:txBody>
            </p:sp>
          </mc:Fallback>
        </mc:AlternateContent>
      </p:grpSp>
      <p:sp>
        <p:nvSpPr>
          <p:cNvPr id="23" name="Inhaltsplatzhalter 1">
            <a:extLst>
              <a:ext uri="{FF2B5EF4-FFF2-40B4-BE49-F238E27FC236}">
                <a16:creationId xmlns:a16="http://schemas.microsoft.com/office/drawing/2014/main" id="{AC286568-B4C4-E0BA-C731-0B8072846DEF}"/>
              </a:ext>
            </a:extLst>
          </p:cNvPr>
          <p:cNvSpPr txBox="1">
            <a:spLocks/>
          </p:cNvSpPr>
          <p:nvPr/>
        </p:nvSpPr>
        <p:spPr>
          <a:xfrm>
            <a:off x="1289123" y="2787774"/>
            <a:ext cx="1928998" cy="1485107"/>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kern="1200">
                <a:solidFill>
                  <a:schemeClr val="tx1"/>
                </a:solidFill>
                <a:latin typeface="+mn-lt"/>
                <a:ea typeface="+mn-ea"/>
                <a:cs typeface="+mn-cs"/>
              </a:defRPr>
            </a:lvl1pPr>
            <a:lvl2pPr marL="202406"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2pPr>
            <a:lvl3pPr marL="404813"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3pPr>
            <a:lvl4pPr marL="607219" indent="-200025" algn="l" defTabSz="607219"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4pPr>
            <a:lvl5pPr marL="809625" indent="-205979"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noProof="0" dirty="0"/>
              <a:t>CR: </a:t>
            </a:r>
            <a:r>
              <a:rPr lang="en-US" sz="1200" noProof="0" dirty="0"/>
              <a:t>Combined Ratio</a:t>
            </a:r>
          </a:p>
          <a:p>
            <a:r>
              <a:rPr lang="en-US" b="1" dirty="0"/>
              <a:t>UC:</a:t>
            </a:r>
            <a:r>
              <a:rPr lang="en-US" dirty="0"/>
              <a:t> Ultimate Claim</a:t>
            </a:r>
            <a:endParaRPr lang="en-US" sz="1200" noProof="0" dirty="0"/>
          </a:p>
          <a:p>
            <a:r>
              <a:rPr lang="en-US" sz="1200" b="1" noProof="0" dirty="0"/>
              <a:t>RE:</a:t>
            </a:r>
            <a:r>
              <a:rPr lang="en-US" sz="1200" noProof="0" dirty="0"/>
              <a:t> Risk Equalization </a:t>
            </a:r>
          </a:p>
          <a:p>
            <a:r>
              <a:rPr lang="en-US" sz="1200" b="1" noProof="0" dirty="0"/>
              <a:t>ER</a:t>
            </a:r>
            <a:r>
              <a:rPr lang="en-US" b="1" noProof="0" dirty="0"/>
              <a:t>: </a:t>
            </a:r>
            <a:r>
              <a:rPr lang="en-US" noProof="0" dirty="0"/>
              <a:t>Expense Ratio </a:t>
            </a:r>
          </a:p>
          <a:p>
            <a:r>
              <a:rPr lang="en-US" b="1" dirty="0"/>
              <a:t>EP: </a:t>
            </a:r>
            <a:r>
              <a:rPr lang="en-US" dirty="0"/>
              <a:t>Earned Premium</a:t>
            </a:r>
            <a:r>
              <a:rPr lang="en-US" sz="1050" dirty="0"/>
              <a:t> </a:t>
            </a:r>
            <a:endParaRPr lang="en-US" noProof="0" dirty="0"/>
          </a:p>
          <a:p>
            <a:r>
              <a:rPr lang="en-US" noProof="0" dirty="0"/>
              <a:t> </a:t>
            </a:r>
          </a:p>
        </p:txBody>
      </p:sp>
      <p:sp>
        <p:nvSpPr>
          <p:cNvPr id="29" name="Textfeld 28">
            <a:extLst>
              <a:ext uri="{FF2B5EF4-FFF2-40B4-BE49-F238E27FC236}">
                <a16:creationId xmlns:a16="http://schemas.microsoft.com/office/drawing/2014/main" id="{E338AC75-1CB6-CE46-A3C3-FEC381D610A4}"/>
              </a:ext>
            </a:extLst>
          </p:cNvPr>
          <p:cNvSpPr txBox="1"/>
          <p:nvPr/>
        </p:nvSpPr>
        <p:spPr>
          <a:xfrm>
            <a:off x="3319669" y="4111354"/>
            <a:ext cx="65" cy="207749"/>
          </a:xfrm>
          <a:prstGeom prst="rect">
            <a:avLst/>
          </a:prstGeom>
          <a:noFill/>
        </p:spPr>
        <p:txBody>
          <a:bodyPr wrap="none" lIns="0" tIns="0" rIns="0" bIns="0" rtlCol="0">
            <a:spAutoFit/>
          </a:bodyPr>
          <a:lstStyle/>
          <a:p>
            <a:endParaRPr lang="en-US" noProof="0" dirty="0"/>
          </a:p>
        </p:txBody>
      </p:sp>
      <p:grpSp>
        <p:nvGrpSpPr>
          <p:cNvPr id="31" name="Gruppieren 30">
            <a:extLst>
              <a:ext uri="{FF2B5EF4-FFF2-40B4-BE49-F238E27FC236}">
                <a16:creationId xmlns:a16="http://schemas.microsoft.com/office/drawing/2014/main" id="{C06CEDC9-2F9F-A283-2A8E-2A8869EF7D11}"/>
              </a:ext>
            </a:extLst>
          </p:cNvPr>
          <p:cNvGrpSpPr/>
          <p:nvPr/>
        </p:nvGrpSpPr>
        <p:grpSpPr>
          <a:xfrm>
            <a:off x="4787387" y="3780027"/>
            <a:ext cx="3889069" cy="866048"/>
            <a:chOff x="4283199" y="3780027"/>
            <a:chExt cx="3889069" cy="866048"/>
          </a:xfrm>
        </p:grpSpPr>
        <p:sp>
          <p:nvSpPr>
            <p:cNvPr id="30" name="Rechteck: abgerundete Ecken 29">
              <a:extLst>
                <a:ext uri="{FF2B5EF4-FFF2-40B4-BE49-F238E27FC236}">
                  <a16:creationId xmlns:a16="http://schemas.microsoft.com/office/drawing/2014/main" id="{416CC32D-3277-FD25-D341-B0EFA0AF2A9E}"/>
                </a:ext>
              </a:extLst>
            </p:cNvPr>
            <p:cNvSpPr/>
            <p:nvPr/>
          </p:nvSpPr>
          <p:spPr>
            <a:xfrm>
              <a:off x="4283199" y="3780027"/>
              <a:ext cx="3889069" cy="866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dirty="0">
                <a:solidFill>
                  <a:schemeClr val="bg1"/>
                </a:solidFill>
              </a:endParaRPr>
            </a:p>
            <a:p>
              <a:endParaRPr lang="en-US" sz="1400" noProof="0" dirty="0">
                <a:solidFill>
                  <a:schemeClr val="bg1"/>
                </a:solidFill>
              </a:endParaRPr>
            </a:p>
            <a:p>
              <a:r>
                <a:rPr lang="en-US" sz="1200" noProof="0" dirty="0">
                  <a:solidFill>
                    <a:schemeClr val="bg1"/>
                  </a:solidFill>
                </a:rPr>
                <a:t>It is required to include the </a:t>
              </a:r>
              <a:r>
                <a:rPr lang="en-US" sz="1200" dirty="0">
                  <a:solidFill>
                    <a:schemeClr val="bg1"/>
                  </a:solidFill>
                </a:rPr>
                <a:t>insurance’s </a:t>
              </a:r>
              <a:r>
                <a:rPr lang="en-US" sz="1200" noProof="0" dirty="0">
                  <a:solidFill>
                    <a:schemeClr val="bg1"/>
                  </a:solidFill>
                </a:rPr>
                <a:t>own 10-year- average of capital returns.</a:t>
              </a:r>
              <a:endParaRPr lang="en-US" sz="1200" noProof="0" dirty="0"/>
            </a:p>
            <a:p>
              <a:pPr algn="ctr"/>
              <a:endParaRPr lang="en-US" b="1" noProof="0" dirty="0"/>
            </a:p>
          </p:txBody>
        </p:sp>
        <p:pic>
          <p:nvPicPr>
            <p:cNvPr id="14" name="Grafik 13">
              <a:extLst>
                <a:ext uri="{FF2B5EF4-FFF2-40B4-BE49-F238E27FC236}">
                  <a16:creationId xmlns:a16="http://schemas.microsoft.com/office/drawing/2014/main" id="{80FCBC95-7E04-402B-D9F8-F63B9AB3C1AF}"/>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4384223" y="3860170"/>
              <a:ext cx="267604" cy="223748"/>
            </a:xfrm>
            <a:prstGeom prst="rect">
              <a:avLst/>
            </a:prstGeom>
          </p:spPr>
        </p:pic>
      </p:grpSp>
      <p:sp>
        <p:nvSpPr>
          <p:cNvPr id="8" name="Inhaltsplatzhalter 1">
            <a:extLst>
              <a:ext uri="{FF2B5EF4-FFF2-40B4-BE49-F238E27FC236}">
                <a16:creationId xmlns:a16="http://schemas.microsoft.com/office/drawing/2014/main" id="{12C68F27-565E-C1E6-A9E9-7706E8790B1C}"/>
              </a:ext>
            </a:extLst>
          </p:cNvPr>
          <p:cNvSpPr txBox="1">
            <a:spLocks/>
          </p:cNvSpPr>
          <p:nvPr/>
        </p:nvSpPr>
        <p:spPr>
          <a:xfrm>
            <a:off x="5508104" y="1877391"/>
            <a:ext cx="2457371" cy="577670"/>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kern="1200">
                <a:solidFill>
                  <a:schemeClr val="tx1"/>
                </a:solidFill>
                <a:latin typeface="+mn-lt"/>
                <a:ea typeface="+mn-ea"/>
                <a:cs typeface="+mn-cs"/>
              </a:defRPr>
            </a:lvl1pPr>
            <a:lvl2pPr marL="202406"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2pPr>
            <a:lvl3pPr marL="404813" indent="-202406"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3pPr>
            <a:lvl4pPr marL="607219" indent="-200025" algn="l" defTabSz="607219"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4pPr>
            <a:lvl5pPr marL="809625" indent="-205979" algn="l" defTabSz="685800" rtl="0" eaLnBrk="1" latinLnBrk="0" hangingPunct="1">
              <a:lnSpc>
                <a:spcPct val="10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noProof="0" dirty="0"/>
              <a:t>Equilibrium between premium and net-incurred losses plus expenses </a:t>
            </a:r>
          </a:p>
          <a:p>
            <a:r>
              <a:rPr lang="en-US" noProof="0" dirty="0"/>
              <a:t> </a:t>
            </a:r>
          </a:p>
          <a:p>
            <a:r>
              <a:rPr lang="en-US" noProof="0" dirty="0"/>
              <a:t> </a:t>
            </a:r>
          </a:p>
        </p:txBody>
      </p:sp>
    </p:spTree>
    <p:extLst>
      <p:ext uri="{BB962C8B-B14F-4D97-AF65-F5344CB8AC3E}">
        <p14:creationId xmlns:p14="http://schemas.microsoft.com/office/powerpoint/2010/main" val="254408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C58F9A6-D8B4-B2CF-9341-A048AF9EF6E8}"/>
              </a:ext>
            </a:extLst>
          </p:cNvPr>
          <p:cNvSpPr>
            <a:spLocks noGrp="1"/>
          </p:cNvSpPr>
          <p:nvPr>
            <p:ph idx="1"/>
          </p:nvPr>
        </p:nvSpPr>
        <p:spPr>
          <a:xfrm>
            <a:off x="467544" y="1389706"/>
            <a:ext cx="8208541" cy="3240088"/>
          </a:xfrm>
        </p:spPr>
        <p:txBody>
          <a:bodyPr/>
          <a:lstStyle/>
          <a:p>
            <a:r>
              <a:rPr lang="en-US" noProof="0" dirty="0"/>
              <a:t>Mandatory health insurance has a unified premium, independent of age, sex and health status.</a:t>
            </a:r>
          </a:p>
          <a:p>
            <a:r>
              <a:rPr lang="en-US" sz="1200" b="0" i="0" u="none" strike="noStrike" baseline="0" noProof="0" dirty="0">
                <a:solidFill>
                  <a:srgbClr val="000000"/>
                </a:solidFill>
                <a:latin typeface="Arial" panose="020B0604020202020204" pitchFamily="34" charset="0"/>
              </a:rPr>
              <a:t>The premium has to be cost covering in each canton.</a:t>
            </a:r>
          </a:p>
          <a:p>
            <a:r>
              <a:rPr lang="en-US" noProof="0" dirty="0">
                <a:solidFill>
                  <a:srgbClr val="000000"/>
                </a:solidFill>
                <a:latin typeface="Arial" panose="020B0604020202020204" pitchFamily="34" charset="0"/>
              </a:rPr>
              <a:t>Differences in premium are due to the following segregations</a:t>
            </a:r>
            <a:r>
              <a:rPr lang="en-US" noProof="0" dirty="0"/>
              <a:t>: </a:t>
            </a:r>
          </a:p>
          <a:p>
            <a:pPr marL="171450" indent="-171450">
              <a:buFont typeface="Symbol" panose="05050102010706020507" pitchFamily="18" charset="2"/>
              <a:buChar char="-"/>
            </a:pPr>
            <a:r>
              <a:rPr lang="en-US" noProof="0" dirty="0"/>
              <a:t>Premium regions (42 regions, cantons consists of 1 to 3 regions)</a:t>
            </a:r>
          </a:p>
          <a:p>
            <a:pPr marL="171450" indent="-171450">
              <a:buFont typeface="Symbol" panose="05050102010706020507" pitchFamily="18" charset="2"/>
              <a:buChar char="-"/>
            </a:pPr>
            <a:r>
              <a:rPr lang="en-US" noProof="0" dirty="0"/>
              <a:t>Age groups (kids 0-18, young adults 19-25, adults 26+)</a:t>
            </a:r>
          </a:p>
          <a:p>
            <a:pPr marL="171450" indent="-171450">
              <a:buFont typeface="Symbol" panose="05050102010706020507" pitchFamily="18" charset="2"/>
              <a:buChar char="-"/>
            </a:pPr>
            <a:r>
              <a:rPr lang="en-US" noProof="0" dirty="0"/>
              <a:t>Deductible (0 for kids, 300, 500, 1000, 1500, 2000, 2500)</a:t>
            </a:r>
          </a:p>
          <a:p>
            <a:pPr marL="171450" indent="-171450">
              <a:buFont typeface="Symbol" panose="05050102010706020507" pitchFamily="18" charset="2"/>
              <a:buChar char="-"/>
            </a:pPr>
            <a:r>
              <a:rPr lang="en-US" noProof="0" dirty="0"/>
              <a:t>Limitation in selection of service provider (Alternative Insurance Model - AIM)</a:t>
            </a:r>
          </a:p>
          <a:p>
            <a:pPr marL="171450" indent="-171450">
              <a:buFont typeface="Symbol" panose="05050102010706020507" pitchFamily="18" charset="2"/>
              <a:buChar char="-"/>
            </a:pPr>
            <a:r>
              <a:rPr lang="en-US" noProof="0" dirty="0"/>
              <a:t>Exclusion of accident coverage</a:t>
            </a:r>
          </a:p>
        </p:txBody>
      </p:sp>
      <p:sp>
        <p:nvSpPr>
          <p:cNvPr id="3" name="Fußzeilenplatzhalter 2">
            <a:extLst>
              <a:ext uri="{FF2B5EF4-FFF2-40B4-BE49-F238E27FC236}">
                <a16:creationId xmlns:a16="http://schemas.microsoft.com/office/drawing/2014/main" id="{646C8CAC-4839-D84E-1F4F-460934B51729}"/>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CD300F96-7EBB-F053-C38E-899D7342FBF5}"/>
              </a:ext>
            </a:extLst>
          </p:cNvPr>
          <p:cNvSpPr>
            <a:spLocks noGrp="1"/>
          </p:cNvSpPr>
          <p:nvPr>
            <p:ph type="sldNum" sz="quarter" idx="12"/>
          </p:nvPr>
        </p:nvSpPr>
        <p:spPr/>
        <p:txBody>
          <a:bodyPr/>
          <a:lstStyle/>
          <a:p>
            <a:fld id="{442AD375-037F-43D0-B059-5172DA06796A}" type="slidenum">
              <a:rPr lang="en-US" noProof="0" smtClean="0"/>
              <a:pPr/>
              <a:t>8</a:t>
            </a:fld>
            <a:endParaRPr lang="en-US" noProof="0" dirty="0"/>
          </a:p>
        </p:txBody>
      </p:sp>
      <p:sp>
        <p:nvSpPr>
          <p:cNvPr id="5" name="Titel 4">
            <a:extLst>
              <a:ext uri="{FF2B5EF4-FFF2-40B4-BE49-F238E27FC236}">
                <a16:creationId xmlns:a16="http://schemas.microsoft.com/office/drawing/2014/main" id="{112A31BE-F998-D2C4-3564-A677428B363F}"/>
              </a:ext>
            </a:extLst>
          </p:cNvPr>
          <p:cNvSpPr>
            <a:spLocks noGrp="1"/>
          </p:cNvSpPr>
          <p:nvPr>
            <p:ph type="title"/>
          </p:nvPr>
        </p:nvSpPr>
        <p:spPr>
          <a:xfrm>
            <a:off x="467543" y="400051"/>
            <a:ext cx="6048673" cy="623887"/>
          </a:xfrm>
        </p:spPr>
        <p:txBody>
          <a:bodyPr/>
          <a:lstStyle/>
          <a:p>
            <a:r>
              <a:rPr lang="en-US" noProof="0" dirty="0"/>
              <a:t>Regulatory Requirements for Premium calculation</a:t>
            </a:r>
            <a:br>
              <a:rPr lang="en-US" noProof="0" dirty="0"/>
            </a:br>
            <a:br>
              <a:rPr lang="en-US" b="0" noProof="0" dirty="0"/>
            </a:br>
            <a:endParaRPr lang="en-US" noProof="0" dirty="0"/>
          </a:p>
        </p:txBody>
      </p:sp>
      <p:pic>
        <p:nvPicPr>
          <p:cNvPr id="7" name="Grafik 6">
            <a:extLst>
              <a:ext uri="{FF2B5EF4-FFF2-40B4-BE49-F238E27FC236}">
                <a16:creationId xmlns:a16="http://schemas.microsoft.com/office/drawing/2014/main" id="{E377200B-3ED6-A142-87F9-0774EEB66DA3}"/>
              </a:ext>
            </a:extLst>
          </p:cNvPr>
          <p:cNvPicPr>
            <a:picLocks noChangeAspect="1"/>
          </p:cNvPicPr>
          <p:nvPr/>
        </p:nvPicPr>
        <p:blipFill>
          <a:blip r:embed="rId2"/>
          <a:stretch>
            <a:fillRect/>
          </a:stretch>
        </p:blipFill>
        <p:spPr>
          <a:xfrm>
            <a:off x="6588224" y="399329"/>
            <a:ext cx="2237026" cy="516237"/>
          </a:xfrm>
          <a:prstGeom prst="rect">
            <a:avLst/>
          </a:prstGeom>
        </p:spPr>
      </p:pic>
      <p:sp>
        <p:nvSpPr>
          <p:cNvPr id="8" name="Ellipse 7">
            <a:extLst>
              <a:ext uri="{FF2B5EF4-FFF2-40B4-BE49-F238E27FC236}">
                <a16:creationId xmlns:a16="http://schemas.microsoft.com/office/drawing/2014/main" id="{7E663436-F9D9-6BEF-84F3-2A6DAD278395}"/>
              </a:ext>
            </a:extLst>
          </p:cNvPr>
          <p:cNvSpPr/>
          <p:nvPr/>
        </p:nvSpPr>
        <p:spPr>
          <a:xfrm>
            <a:off x="8100392" y="650499"/>
            <a:ext cx="280120" cy="2954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b="1" dirty="0" err="1"/>
          </a:p>
        </p:txBody>
      </p:sp>
    </p:spTree>
    <p:extLst>
      <p:ext uri="{BB962C8B-B14F-4D97-AF65-F5344CB8AC3E}">
        <p14:creationId xmlns:p14="http://schemas.microsoft.com/office/powerpoint/2010/main" val="317314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A7EBD-21C9-AD6A-706A-2497CF61E7AB}"/>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B429144-1B42-786D-8861-C3B6EA63F35F}"/>
              </a:ext>
            </a:extLst>
          </p:cNvPr>
          <p:cNvSpPr>
            <a:spLocks noGrp="1"/>
          </p:cNvSpPr>
          <p:nvPr>
            <p:ph type="ftr" sz="quarter" idx="11"/>
          </p:nvPr>
        </p:nvSpPr>
        <p:spPr/>
        <p:txBody>
          <a:bodyPr/>
          <a:lstStyle/>
          <a:p>
            <a:r>
              <a:rPr lang="en-US" noProof="0" dirty="0"/>
              <a:t>Health insurance affects us all</a:t>
            </a:r>
          </a:p>
        </p:txBody>
      </p:sp>
      <p:sp>
        <p:nvSpPr>
          <p:cNvPr id="4" name="Foliennummernplatzhalter 3">
            <a:extLst>
              <a:ext uri="{FF2B5EF4-FFF2-40B4-BE49-F238E27FC236}">
                <a16:creationId xmlns:a16="http://schemas.microsoft.com/office/drawing/2014/main" id="{0C5C6CC6-D409-D778-9B31-6235E0B0B50F}"/>
              </a:ext>
            </a:extLst>
          </p:cNvPr>
          <p:cNvSpPr>
            <a:spLocks noGrp="1"/>
          </p:cNvSpPr>
          <p:nvPr>
            <p:ph type="sldNum" sz="quarter" idx="12"/>
          </p:nvPr>
        </p:nvSpPr>
        <p:spPr/>
        <p:txBody>
          <a:bodyPr/>
          <a:lstStyle/>
          <a:p>
            <a:fld id="{442AD375-037F-43D0-B059-5172DA06796A}" type="slidenum">
              <a:rPr lang="en-US" noProof="0" smtClean="0"/>
              <a:pPr/>
              <a:t>9</a:t>
            </a:fld>
            <a:endParaRPr lang="en-US" noProof="0" dirty="0"/>
          </a:p>
        </p:txBody>
      </p:sp>
      <p:sp>
        <p:nvSpPr>
          <p:cNvPr id="5" name="Titel 4">
            <a:extLst>
              <a:ext uri="{FF2B5EF4-FFF2-40B4-BE49-F238E27FC236}">
                <a16:creationId xmlns:a16="http://schemas.microsoft.com/office/drawing/2014/main" id="{C7F7D7F6-73D7-B801-4701-18C5C46F8BA2}"/>
              </a:ext>
            </a:extLst>
          </p:cNvPr>
          <p:cNvSpPr>
            <a:spLocks noGrp="1"/>
          </p:cNvSpPr>
          <p:nvPr>
            <p:ph type="title"/>
          </p:nvPr>
        </p:nvSpPr>
        <p:spPr/>
        <p:txBody>
          <a:bodyPr/>
          <a:lstStyle/>
          <a:p>
            <a:r>
              <a:rPr lang="en-US" noProof="0" dirty="0"/>
              <a:t>Illustration of the Level of Details</a:t>
            </a:r>
            <a:br>
              <a:rPr lang="en-US" b="0" noProof="0" dirty="0"/>
            </a:br>
            <a:endParaRPr lang="en-US" noProof="0" dirty="0"/>
          </a:p>
        </p:txBody>
      </p:sp>
      <p:pic>
        <p:nvPicPr>
          <p:cNvPr id="6" name="Grafik 5">
            <a:extLst>
              <a:ext uri="{FF2B5EF4-FFF2-40B4-BE49-F238E27FC236}">
                <a16:creationId xmlns:a16="http://schemas.microsoft.com/office/drawing/2014/main" id="{57F8F914-45D2-085B-4D63-C325DC481205}"/>
              </a:ext>
            </a:extLst>
          </p:cNvPr>
          <p:cNvPicPr>
            <a:picLocks noChangeAspect="1"/>
          </p:cNvPicPr>
          <p:nvPr/>
        </p:nvPicPr>
        <p:blipFill>
          <a:blip r:embed="rId2"/>
          <a:stretch>
            <a:fillRect/>
          </a:stretch>
        </p:blipFill>
        <p:spPr>
          <a:xfrm>
            <a:off x="468312" y="1341678"/>
            <a:ext cx="8237792" cy="2166176"/>
          </a:xfrm>
          <a:prstGeom prst="rect">
            <a:avLst/>
          </a:prstGeom>
        </p:spPr>
      </p:pic>
      <p:sp>
        <p:nvSpPr>
          <p:cNvPr id="7" name="Inhaltsplatzhalter 1">
            <a:extLst>
              <a:ext uri="{FF2B5EF4-FFF2-40B4-BE49-F238E27FC236}">
                <a16:creationId xmlns:a16="http://schemas.microsoft.com/office/drawing/2014/main" id="{E055B5A5-19F2-EE5D-3C5F-E97521398110}"/>
              </a:ext>
            </a:extLst>
          </p:cNvPr>
          <p:cNvSpPr>
            <a:spLocks noGrp="1"/>
          </p:cNvSpPr>
          <p:nvPr>
            <p:ph idx="1"/>
          </p:nvPr>
        </p:nvSpPr>
        <p:spPr>
          <a:xfrm>
            <a:off x="491658" y="3840610"/>
            <a:ext cx="8184427" cy="719410"/>
          </a:xfrm>
        </p:spPr>
        <p:txBody>
          <a:bodyPr/>
          <a:lstStyle/>
          <a:p>
            <a:r>
              <a:rPr lang="en-US" noProof="0" dirty="0"/>
              <a:t>42 premium regions, 7 major AIM, 6 deductibles: for adults, young adults, kids</a:t>
            </a:r>
            <a:br>
              <a:rPr lang="en-US" noProof="0" dirty="0"/>
            </a:br>
            <a:endParaRPr lang="en-US" noProof="0" dirty="0"/>
          </a:p>
          <a:p>
            <a:r>
              <a:rPr lang="en-US" noProof="0" dirty="0"/>
              <a:t> </a:t>
            </a:r>
            <a:br>
              <a:rPr lang="en-US" noProof="0" dirty="0"/>
            </a:br>
            <a:endParaRPr lang="en-US" noProof="0" dirty="0"/>
          </a:p>
        </p:txBody>
      </p:sp>
      <p:pic>
        <p:nvPicPr>
          <p:cNvPr id="2" name="Grafik 1">
            <a:extLst>
              <a:ext uri="{FF2B5EF4-FFF2-40B4-BE49-F238E27FC236}">
                <a16:creationId xmlns:a16="http://schemas.microsoft.com/office/drawing/2014/main" id="{805FE66F-9FD1-343E-3B39-D22B2AAF3C6A}"/>
              </a:ext>
            </a:extLst>
          </p:cNvPr>
          <p:cNvPicPr>
            <a:picLocks noChangeAspect="1"/>
          </p:cNvPicPr>
          <p:nvPr/>
        </p:nvPicPr>
        <p:blipFill>
          <a:blip r:embed="rId3"/>
          <a:stretch>
            <a:fillRect/>
          </a:stretch>
        </p:blipFill>
        <p:spPr>
          <a:xfrm>
            <a:off x="6588224" y="399329"/>
            <a:ext cx="2237026" cy="516237"/>
          </a:xfrm>
          <a:prstGeom prst="rect">
            <a:avLst/>
          </a:prstGeom>
        </p:spPr>
      </p:pic>
      <p:sp>
        <p:nvSpPr>
          <p:cNvPr id="9" name="Ellipse 8">
            <a:extLst>
              <a:ext uri="{FF2B5EF4-FFF2-40B4-BE49-F238E27FC236}">
                <a16:creationId xmlns:a16="http://schemas.microsoft.com/office/drawing/2014/main" id="{9BB40792-2A3F-83CE-A0CC-D0F9DD920AA2}"/>
              </a:ext>
            </a:extLst>
          </p:cNvPr>
          <p:cNvSpPr/>
          <p:nvPr/>
        </p:nvSpPr>
        <p:spPr>
          <a:xfrm>
            <a:off x="8100392" y="650499"/>
            <a:ext cx="280120" cy="2954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b="1" dirty="0" err="1"/>
          </a:p>
        </p:txBody>
      </p:sp>
    </p:spTree>
    <p:extLst>
      <p:ext uri="{BB962C8B-B14F-4D97-AF65-F5344CB8AC3E}">
        <p14:creationId xmlns:p14="http://schemas.microsoft.com/office/powerpoint/2010/main" val="2419439430"/>
      </p:ext>
    </p:extLst>
  </p:cSld>
  <p:clrMapOvr>
    <a:masterClrMapping/>
  </p:clrMapOvr>
</p:sld>
</file>

<file path=ppt/theme/theme1.xml><?xml version="1.0" encoding="utf-8"?>
<a:theme xmlns:a="http://schemas.openxmlformats.org/drawingml/2006/main" name="Helsana">
  <a:themeElements>
    <a:clrScheme name="Helsana">
      <a:dk1>
        <a:sysClr val="windowText" lastClr="000000"/>
      </a:dk1>
      <a:lt1>
        <a:sysClr val="window" lastClr="FFFFFF"/>
      </a:lt1>
      <a:dk2>
        <a:srgbClr val="BEA786"/>
      </a:dk2>
      <a:lt2>
        <a:srgbClr val="F2F2F2"/>
      </a:lt2>
      <a:accent1>
        <a:srgbClr val="9A0941"/>
      </a:accent1>
      <a:accent2>
        <a:srgbClr val="62AEDF"/>
      </a:accent2>
      <a:accent3>
        <a:srgbClr val="9281C6"/>
      </a:accent3>
      <a:accent4>
        <a:srgbClr val="E55086"/>
      </a:accent4>
      <a:accent5>
        <a:srgbClr val="B6CA2F"/>
      </a:accent5>
      <a:accent6>
        <a:srgbClr val="FEC600"/>
      </a:accent6>
      <a:hlink>
        <a:srgbClr val="000000"/>
      </a:hlink>
      <a:folHlink>
        <a:srgbClr val="000000"/>
      </a:folHlink>
    </a:clrScheme>
    <a:fontScheme name="Helsa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Blank.potx" id="{44100FE6-62EC-4787-BE5D-F30725253247}" vid="{98A7E1E9-FFF7-4B41-8F78-C49B056212F0}"/>
    </a:ext>
  </a:extLst>
</a:theme>
</file>

<file path=ppt/theme/theme2.xml><?xml version="1.0" encoding="utf-8"?>
<a:theme xmlns:a="http://schemas.openxmlformats.org/drawingml/2006/main" name="Office Theme">
  <a:themeElements>
    <a:clrScheme name="Helsana">
      <a:dk1>
        <a:sysClr val="windowText" lastClr="000000"/>
      </a:dk1>
      <a:lt1>
        <a:sysClr val="window" lastClr="FFFFFF"/>
      </a:lt1>
      <a:dk2>
        <a:srgbClr val="BEA786"/>
      </a:dk2>
      <a:lt2>
        <a:srgbClr val="F2F2F2"/>
      </a:lt2>
      <a:accent1>
        <a:srgbClr val="9A0941"/>
      </a:accent1>
      <a:accent2>
        <a:srgbClr val="62AEDF"/>
      </a:accent2>
      <a:accent3>
        <a:srgbClr val="9281C6"/>
      </a:accent3>
      <a:accent4>
        <a:srgbClr val="E55086"/>
      </a:accent4>
      <a:accent5>
        <a:srgbClr val="B6CA2F"/>
      </a:accent5>
      <a:accent6>
        <a:srgbClr val="FEC6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lsana">
      <a:dk1>
        <a:sysClr val="windowText" lastClr="000000"/>
      </a:dk1>
      <a:lt1>
        <a:sysClr val="window" lastClr="FFFFFF"/>
      </a:lt1>
      <a:dk2>
        <a:srgbClr val="BEA786"/>
      </a:dk2>
      <a:lt2>
        <a:srgbClr val="F2F2F2"/>
      </a:lt2>
      <a:accent1>
        <a:srgbClr val="9A0941"/>
      </a:accent1>
      <a:accent2>
        <a:srgbClr val="62AEDF"/>
      </a:accent2>
      <a:accent3>
        <a:srgbClr val="9281C6"/>
      </a:accent3>
      <a:accent4>
        <a:srgbClr val="E55086"/>
      </a:accent4>
      <a:accent5>
        <a:srgbClr val="B6CA2F"/>
      </a:accent5>
      <a:accent6>
        <a:srgbClr val="FEC6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2331</Words>
  <Application>Microsoft Office PowerPoint</Application>
  <PresentationFormat>On-screen Show (16:9)</PresentationFormat>
  <Paragraphs>437</Paragraphs>
  <Slides>27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(Textkörper)</vt:lpstr>
      <vt:lpstr>Cambria Math</vt:lpstr>
      <vt:lpstr>Symbol</vt:lpstr>
      <vt:lpstr>Wingdings</vt:lpstr>
      <vt:lpstr>Helsana</vt:lpstr>
      <vt:lpstr>Health Insurance Affects Us All</vt:lpstr>
      <vt:lpstr>Content</vt:lpstr>
      <vt:lpstr>Mandatory Health Insurance (OKP) as of today </vt:lpstr>
      <vt:lpstr>Supplemental Health Insurance (VVG)  </vt:lpstr>
      <vt:lpstr>Mandatory Health Insurance (OKP) </vt:lpstr>
      <vt:lpstr>Premium Process Timeline of Mandatory Health Insurance </vt:lpstr>
      <vt:lpstr>Objective to be achieved Basics for calculating the premium</vt:lpstr>
      <vt:lpstr>Regulatory Requirements for Premium calculation  </vt:lpstr>
      <vt:lpstr>Illustration of the Level of Details </vt:lpstr>
      <vt:lpstr>Insurance Payments Drivers for the inflation </vt:lpstr>
      <vt:lpstr>Insurance Payments Exogenous Inflation</vt:lpstr>
      <vt:lpstr>Risk Equalization Mechanism</vt:lpstr>
      <vt:lpstr>Risk Equalization Impact</vt:lpstr>
      <vt:lpstr>PowerPoint Presentation</vt:lpstr>
      <vt:lpstr>PowerPoint Presentation</vt:lpstr>
      <vt:lpstr>Loss Ratios Alternative insurance models including risk equalization</vt:lpstr>
      <vt:lpstr>Criteria for Premium approval by FOPH</vt:lpstr>
      <vt:lpstr>Uncertainty of the Premium position </vt:lpstr>
      <vt:lpstr>Development &amp; Political Engagement  </vt:lpstr>
      <vt:lpstr>Development &amp; Political Engagement Inpatient: pre and post EFAS implementation</vt:lpstr>
      <vt:lpstr>Development &amp; Political Engagement Outpatient: pre and post EFAS implementation</vt:lpstr>
      <vt:lpstr>Supplemental insurance cover (VVG) </vt:lpstr>
      <vt:lpstr>Supplemental Health Insurance Coverage</vt:lpstr>
      <vt:lpstr>Premium Process Timeline of Supplemental Health Insurance </vt:lpstr>
      <vt:lpstr>Regulatory Objective Basics for Premium Approval</vt:lpstr>
      <vt:lpstr>Premium, Ultimate claims and Ageing reserves</vt:lpstr>
      <vt:lpstr>Thank you!</vt:lpstr>
    </vt:vector>
  </TitlesOfParts>
  <Company>Helsana Versicherungen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Bag</dc:title>
  <dc:creator>Walker Laura</dc:creator>
  <cp:lastModifiedBy>Akroyd, Stephanie</cp:lastModifiedBy>
  <cp:revision>224</cp:revision>
  <dcterms:created xsi:type="dcterms:W3CDTF">2023-03-07T06:39:46Z</dcterms:created>
  <dcterms:modified xsi:type="dcterms:W3CDTF">2026-04-29T08:59:15Z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205858e-9294-46c5-ad97-4b22fdf546f1_Enabled">
    <vt:lpwstr>true</vt:lpwstr>
  </property>
  <property fmtid="{D5CDD505-2E9C-101B-9397-08002B2CF9AE}" pid="3" name="MSIP_Label_0205858e-9294-46c5-ad97-4b22fdf546f1_SetDate">
    <vt:lpwstr>2023-03-07T06:39:46Z</vt:lpwstr>
  </property>
  <property fmtid="{D5CDD505-2E9C-101B-9397-08002B2CF9AE}" pid="4" name="MSIP_Label_0205858e-9294-46c5-ad97-4b22fdf546f1_Method">
    <vt:lpwstr>Standard</vt:lpwstr>
  </property>
  <property fmtid="{D5CDD505-2E9C-101B-9397-08002B2CF9AE}" pid="5" name="MSIP_Label_0205858e-9294-46c5-ad97-4b22fdf546f1_Name">
    <vt:lpwstr>Sensibel (C)</vt:lpwstr>
  </property>
  <property fmtid="{D5CDD505-2E9C-101B-9397-08002B2CF9AE}" pid="6" name="MSIP_Label_0205858e-9294-46c5-ad97-4b22fdf546f1_SiteId">
    <vt:lpwstr>96e5b9ed-5716-4cf3-ac0c-9c12acfa73c3</vt:lpwstr>
  </property>
  <property fmtid="{D5CDD505-2E9C-101B-9397-08002B2CF9AE}" pid="7" name="MSIP_Label_0205858e-9294-46c5-ad97-4b22fdf546f1_ActionId">
    <vt:lpwstr>045072c2-bb85-4ba2-88cf-847442817a77</vt:lpwstr>
  </property>
  <property fmtid="{D5CDD505-2E9C-101B-9397-08002B2CF9AE}" pid="8" name="MSIP_Label_0205858e-9294-46c5-ad97-4b22fdf546f1_ContentBits">
    <vt:lpwstr>0</vt:lpwstr>
  </property>
  <property fmtid="{D5CDD505-2E9C-101B-9397-08002B2CF9AE}" pid="9" name="_AdHocReviewCycleID">
    <vt:i4>543372842</vt:i4>
  </property>
  <property fmtid="{D5CDD505-2E9C-101B-9397-08002B2CF9AE}" pid="10" name="_NewReviewCycle">
    <vt:lpwstr/>
  </property>
  <property fmtid="{D5CDD505-2E9C-101B-9397-08002B2CF9AE}" pid="11" name="_EmailSubject">
    <vt:lpwstr>Presentation for CAE</vt:lpwstr>
  </property>
  <property fmtid="{D5CDD505-2E9C-101B-9397-08002B2CF9AE}" pid="12" name="_AuthorEmail">
    <vt:lpwstr>mirjam.pergar@helsana.ch</vt:lpwstr>
  </property>
  <property fmtid="{D5CDD505-2E9C-101B-9397-08002B2CF9AE}" pid="13" name="_AuthorEmailDisplayName">
    <vt:lpwstr>Pergar Mirjam</vt:lpwstr>
  </property>
  <property fmtid="{D5CDD505-2E9C-101B-9397-08002B2CF9AE}" pid="14" name="_PreviousAdHocReviewCycleID">
    <vt:i4>879596594</vt:i4>
  </property>
  <property fmtid="{D5CDD505-2E9C-101B-9397-08002B2CF9AE}" pid="15" name="MSIP_Label_73932f2e-4486-4831-a40b-beb4b229ba57_Enabled">
    <vt:lpwstr>true</vt:lpwstr>
  </property>
  <property fmtid="{D5CDD505-2E9C-101B-9397-08002B2CF9AE}" pid="16" name="MSIP_Label_73932f2e-4486-4831-a40b-beb4b229ba57_SetDate">
    <vt:lpwstr>2026-04-29T08:59:10Z</vt:lpwstr>
  </property>
  <property fmtid="{D5CDD505-2E9C-101B-9397-08002B2CF9AE}" pid="17" name="MSIP_Label_73932f2e-4486-4831-a40b-beb4b229ba57_Method">
    <vt:lpwstr>Standard</vt:lpwstr>
  </property>
  <property fmtid="{D5CDD505-2E9C-101B-9397-08002B2CF9AE}" pid="18" name="MSIP_Label_73932f2e-4486-4831-a40b-beb4b229ba57_Name">
    <vt:lpwstr>Restricted Everyone Has Full Control</vt:lpwstr>
  </property>
  <property fmtid="{D5CDD505-2E9C-101B-9397-08002B2CF9AE}" pid="19" name="MSIP_Label_73932f2e-4486-4831-a40b-beb4b229ba57_SiteId">
    <vt:lpwstr>5f2f4ea8-f1ba-4234-898c-c4ae4a4c70bb</vt:lpwstr>
  </property>
  <property fmtid="{D5CDD505-2E9C-101B-9397-08002B2CF9AE}" pid="20" name="MSIP_Label_73932f2e-4486-4831-a40b-beb4b229ba57_ActionId">
    <vt:lpwstr>146fa7a1-9231-4ac7-a3b5-a68077f4bab7</vt:lpwstr>
  </property>
  <property fmtid="{D5CDD505-2E9C-101B-9397-08002B2CF9AE}" pid="21" name="MSIP_Label_73932f2e-4486-4831-a40b-beb4b229ba57_ContentBits">
    <vt:lpwstr>0</vt:lpwstr>
  </property>
  <property fmtid="{D5CDD505-2E9C-101B-9397-08002B2CF9AE}" pid="22" name="MSIP_Label_73932f2e-4486-4831-a40b-beb4b229ba57_Tag">
    <vt:lpwstr>10, 1, 2, 1</vt:lpwstr>
  </property>
</Properties>
</file>