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5" r:id="rId4"/>
  </p:sldMasterIdLst>
  <p:notesMasterIdLst>
    <p:notesMasterId r:id="rId23"/>
  </p:notesMasterIdLst>
  <p:handoutMasterIdLst>
    <p:handoutMasterId r:id="rId24"/>
  </p:handoutMasterIdLst>
  <p:sldIdLst>
    <p:sldId id="256" r:id="rId5"/>
    <p:sldId id="3916" r:id="rId6"/>
    <p:sldId id="272" r:id="rId7"/>
    <p:sldId id="579" r:id="rId8"/>
    <p:sldId id="3922" r:id="rId9"/>
    <p:sldId id="271" r:id="rId10"/>
    <p:sldId id="556" r:id="rId11"/>
    <p:sldId id="559" r:id="rId12"/>
    <p:sldId id="573" r:id="rId13"/>
    <p:sldId id="269" r:id="rId14"/>
    <p:sldId id="733" r:id="rId15"/>
    <p:sldId id="3921" r:id="rId16"/>
    <p:sldId id="3920" r:id="rId17"/>
    <p:sldId id="731" r:id="rId18"/>
    <p:sldId id="3918" r:id="rId19"/>
    <p:sldId id="571" r:id="rId20"/>
    <p:sldId id="554" r:id="rId21"/>
    <p:sldId id="260" r:id="rId22"/>
  </p:sldIdLst>
  <p:sldSz cx="12192000" cy="6858000"/>
  <p:notesSz cx="70104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68" userDrawn="1">
          <p15:clr>
            <a:srgbClr val="A4A3A4"/>
          </p15:clr>
        </p15:guide>
        <p15:guide id="21" pos="3840" userDrawn="1">
          <p15:clr>
            <a:srgbClr val="A4A3A4"/>
          </p15:clr>
        </p15:guide>
        <p15:guide id="23" orient="horz" pos="772" userDrawn="1">
          <p15:clr>
            <a:srgbClr val="A4A3A4"/>
          </p15:clr>
        </p15:guide>
        <p15:guide id="27" orient="horz" pos="2160" userDrawn="1">
          <p15:clr>
            <a:srgbClr val="A4A3A4"/>
          </p15:clr>
        </p15:guide>
        <p15:guide id="28" orient="horz" pos="5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51334" initials="I"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75A"/>
    <a:srgbClr val="8D9296"/>
    <a:srgbClr val="555759"/>
    <a:srgbClr val="676B6D"/>
    <a:srgbClr val="59CBE8"/>
    <a:srgbClr val="006BA6"/>
    <a:srgbClr val="00334A"/>
    <a:srgbClr val="00B8E7"/>
    <a:srgbClr val="00A9E0"/>
    <a:srgbClr val="004B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6327" autoAdjust="0"/>
  </p:normalViewPr>
  <p:slideViewPr>
    <p:cSldViewPr snapToGrid="0">
      <p:cViewPr varScale="1">
        <p:scale>
          <a:sx n="78" d="100"/>
          <a:sy n="78" d="100"/>
        </p:scale>
        <p:origin x="1114" y="91"/>
      </p:cViewPr>
      <p:guideLst>
        <p:guide orient="horz" pos="168"/>
        <p:guide pos="3840"/>
        <p:guide orient="horz" pos="772"/>
        <p:guide orient="horz" pos="2160"/>
        <p:guide orient="horz" pos="568"/>
      </p:guideLst>
    </p:cSldViewPr>
  </p:slideViewPr>
  <p:notesTextViewPr>
    <p:cViewPr>
      <p:scale>
        <a:sx n="150" d="100"/>
        <a:sy n="150" d="100"/>
      </p:scale>
      <p:origin x="0" y="0"/>
    </p:cViewPr>
  </p:notesTextViewPr>
  <p:sorterViewPr>
    <p:cViewPr>
      <p:scale>
        <a:sx n="66" d="100"/>
        <a:sy n="66" d="100"/>
      </p:scale>
      <p:origin x="0" y="-228"/>
    </p:cViewPr>
  </p:sorterViewPr>
  <p:notesViewPr>
    <p:cSldViewPr snapToGrid="0">
      <p:cViewPr varScale="1">
        <p:scale>
          <a:sx n="157" d="100"/>
          <a:sy n="157" d="100"/>
        </p:scale>
        <p:origin x="342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8D9296"/>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004B8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3F43-D749-B903-442050B3A9F4}"/>
            </c:ext>
          </c:extLst>
        </c:ser>
        <c:ser>
          <c:idx val="1"/>
          <c:order val="1"/>
          <c:tx>
            <c:strRef>
              <c:f>Sheet1!$C$1</c:f>
              <c:strCache>
                <c:ptCount val="1"/>
                <c:pt idx="0">
                  <c:v>Series 2</c:v>
                </c:pt>
              </c:strCache>
            </c:strRef>
          </c:tx>
          <c:spPr>
            <a:ln w="28575" cap="rnd">
              <a:solidFill>
                <a:srgbClr val="00B8E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3F43-D749-B903-442050B3A9F4}"/>
            </c:ext>
          </c:extLst>
        </c:ser>
        <c:ser>
          <c:idx val="2"/>
          <c:order val="2"/>
          <c:tx>
            <c:strRef>
              <c:f>Sheet1!$D$1</c:f>
              <c:strCache>
                <c:ptCount val="1"/>
                <c:pt idx="0">
                  <c:v>Series 3</c:v>
                </c:pt>
              </c:strCache>
            </c:strRef>
          </c:tx>
          <c:spPr>
            <a:ln w="28575" cap="rnd">
              <a:solidFill>
                <a:srgbClr val="40C1A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3F43-D749-B903-442050B3A9F4}"/>
            </c:ext>
          </c:extLst>
        </c:ser>
        <c:dLbls>
          <c:showLegendKey val="0"/>
          <c:showVal val="0"/>
          <c:showCatName val="0"/>
          <c:showSerName val="0"/>
          <c:showPercent val="0"/>
          <c:showBubbleSize val="0"/>
        </c:dLbls>
        <c:smooth val="0"/>
        <c:axId val="-1257375088"/>
        <c:axId val="-1257398848"/>
      </c:lineChart>
      <c:catAx>
        <c:axId val="-125737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crossAx val="-1257398848"/>
        <c:crosses val="autoZero"/>
        <c:auto val="1"/>
        <c:lblAlgn val="ctr"/>
        <c:lblOffset val="100"/>
        <c:noMultiLvlLbl val="0"/>
      </c:catAx>
      <c:valAx>
        <c:axId val="-125739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crossAx val="-1257375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8D9296"/>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4B87"/>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944-5A4D-893C-63FD85F34451}"/>
            </c:ext>
          </c:extLst>
        </c:ser>
        <c:ser>
          <c:idx val="1"/>
          <c:order val="1"/>
          <c:tx>
            <c:strRef>
              <c:f>Sheet1!$C$1</c:f>
              <c:strCache>
                <c:ptCount val="1"/>
                <c:pt idx="0">
                  <c:v>Series 2</c:v>
                </c:pt>
              </c:strCache>
            </c:strRef>
          </c:tx>
          <c:spPr>
            <a:solidFill>
              <a:srgbClr val="00B8E7"/>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944-5A4D-893C-63FD85F34451}"/>
            </c:ext>
          </c:extLst>
        </c:ser>
        <c:ser>
          <c:idx val="2"/>
          <c:order val="2"/>
          <c:tx>
            <c:strRef>
              <c:f>Sheet1!$D$1</c:f>
              <c:strCache>
                <c:ptCount val="1"/>
                <c:pt idx="0">
                  <c:v>Series 3</c:v>
                </c:pt>
              </c:strCache>
            </c:strRef>
          </c:tx>
          <c:spPr>
            <a:solidFill>
              <a:srgbClr val="40C1AC"/>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944-5A4D-893C-63FD85F34451}"/>
            </c:ext>
          </c:extLst>
        </c:ser>
        <c:dLbls>
          <c:showLegendKey val="0"/>
          <c:showVal val="0"/>
          <c:showCatName val="0"/>
          <c:showSerName val="0"/>
          <c:showPercent val="0"/>
          <c:showBubbleSize val="0"/>
        </c:dLbls>
        <c:gapWidth val="219"/>
        <c:overlap val="-27"/>
        <c:axId val="-1257753584"/>
        <c:axId val="-1257760128"/>
      </c:barChart>
      <c:catAx>
        <c:axId val="-125775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crossAx val="-1257760128"/>
        <c:crosses val="autoZero"/>
        <c:auto val="1"/>
        <c:lblAlgn val="ctr"/>
        <c:lblOffset val="100"/>
        <c:noMultiLvlLbl val="0"/>
      </c:catAx>
      <c:valAx>
        <c:axId val="-1257760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crossAx val="-125775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D9296"/>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Calendar Year Loss Ratios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2"/>
          <c:order val="0"/>
          <c:tx>
            <c:strRef>
              <c:f>'[Copy of 2019 Calendar Year Results by Segment SOLM data-TS tm.xlsx]Select Charts'!$C$2</c:f>
              <c:strCache>
                <c:ptCount val="1"/>
                <c:pt idx="0">
                  <c:v>Overall Loss Ratio</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'[Copy of 2019 Calendar Year Results by Segment SOLM data-TS tm.xlsx]Select Charts'!$B$3:$B$12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'[Copy of 2019 Calendar Year Results by Segment SOLM data-TS tm.xlsx]Select Charts'!$C$3:$C$12</c:f>
              <c:numCache>
                <c:formatCode>0.0%</c:formatCode>
                <c:ptCount val="10"/>
                <c:pt idx="0">
                  <c:v>0.56011697562503449</c:v>
                </c:pt>
                <c:pt idx="1">
                  <c:v>0.59466110060316102</c:v>
                </c:pt>
                <c:pt idx="2">
                  <c:v>0.56742784686563175</c:v>
                </c:pt>
                <c:pt idx="3">
                  <c:v>0.54460097795296014</c:v>
                </c:pt>
                <c:pt idx="4">
                  <c:v>0.54350574249453665</c:v>
                </c:pt>
                <c:pt idx="5">
                  <c:v>0.52929338966159911</c:v>
                </c:pt>
                <c:pt idx="6">
                  <c:v>0.54483061460210758</c:v>
                </c:pt>
                <c:pt idx="7">
                  <c:v>0.58592759315414988</c:v>
                </c:pt>
                <c:pt idx="8">
                  <c:v>0.61556887110259928</c:v>
                </c:pt>
                <c:pt idx="9">
                  <c:v>0.61020310142809508</c:v>
                </c:pt>
              </c:numCache>
            </c:numRef>
          </c:val>
          <c:smooth val="0"/>
          <c:extLst>
            <c:ext xmlns:c16="http://schemas.microsoft.com/office/drawing/2014/chart" uri="{C3380CC4-5D6E-409C-BE32-E72D297353CC}">
              <c16:uniqueId val="{00000000-F7CD-429D-BF7F-80896889394C}"/>
            </c:ext>
          </c:extLst>
        </c:ser>
        <c:ser>
          <c:idx val="1"/>
          <c:order val="1"/>
          <c:tx>
            <c:strRef>
              <c:f>'[Copy of 2019 Calendar Year Results by Segment SOLM data-TS tm.xlsx]Select Charts'!$D$2</c:f>
              <c:strCache>
                <c:ptCount val="1"/>
                <c:pt idx="0">
                  <c:v>Umbrella/Excess Loss Ratio</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dLbl>
              <c:idx val="8"/>
              <c:layout>
                <c:manualLayout>
                  <c:x val="-1.7960861903656627E-2"/>
                  <c:y val="7.05665533753737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CD-429D-BF7F-80896889394C}"/>
                </c:ext>
              </c:extLst>
            </c:dLbl>
            <c:dLbl>
              <c:idx val="9"/>
              <c:layout>
                <c:manualLayout>
                  <c:x val="-2.1033058895830743E-2"/>
                  <c:y val="7.3568429902755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CD-429D-BF7F-8089688939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val>
            <c:numRef>
              <c:f>'[Copy of 2019 Calendar Year Results by Segment SOLM data-TS tm.xlsx]Select Charts'!$D$3:$D$12</c:f>
              <c:numCache>
                <c:formatCode>0.0%</c:formatCode>
                <c:ptCount val="10"/>
                <c:pt idx="0">
                  <c:v>0.35932812178770951</c:v>
                </c:pt>
                <c:pt idx="1">
                  <c:v>0.44473814519999999</c:v>
                </c:pt>
                <c:pt idx="2">
                  <c:v>0.39140697163636362</c:v>
                </c:pt>
                <c:pt idx="3">
                  <c:v>0.39732008350694442</c:v>
                </c:pt>
                <c:pt idx="4">
                  <c:v>0.40118898209677417</c:v>
                </c:pt>
                <c:pt idx="5">
                  <c:v>0.42455284482758621</c:v>
                </c:pt>
                <c:pt idx="6">
                  <c:v>0.45863923753665692</c:v>
                </c:pt>
                <c:pt idx="7">
                  <c:v>0.52113226886930986</c:v>
                </c:pt>
                <c:pt idx="8">
                  <c:v>0.58369358250336478</c:v>
                </c:pt>
                <c:pt idx="9">
                  <c:v>0.57883275409395973</c:v>
                </c:pt>
              </c:numCache>
            </c:numRef>
          </c:val>
          <c:smooth val="0"/>
          <c:extLst>
            <c:ext xmlns:c16="http://schemas.microsoft.com/office/drawing/2014/chart" uri="{C3380CC4-5D6E-409C-BE32-E72D297353CC}">
              <c16:uniqueId val="{00000003-F7CD-429D-BF7F-80896889394C}"/>
            </c:ext>
          </c:extLst>
        </c:ser>
        <c:dLbls>
          <c:dLblPos val="t"/>
          <c:showLegendKey val="0"/>
          <c:showVal val="1"/>
          <c:showCatName val="0"/>
          <c:showSerName val="0"/>
          <c:showPercent val="0"/>
          <c:showBubbleSize val="0"/>
        </c:dLbls>
        <c:smooth val="0"/>
        <c:axId val="597431528"/>
        <c:axId val="597436448"/>
      </c:lineChart>
      <c:valAx>
        <c:axId val="597436448"/>
        <c:scaling>
          <c:orientation val="minMax"/>
          <c:max val="0.8"/>
          <c:min val="0.30000000000000004"/>
        </c:scaling>
        <c:delete val="0"/>
        <c:axPos val="r"/>
        <c:majorGridlines>
          <c:spPr>
            <a:ln w="9525" cap="flat" cmpd="sng" algn="ctr">
              <a:solidFill>
                <a:schemeClr val="lt1">
                  <a:lumMod val="95000"/>
                  <a:alpha val="1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97431528"/>
        <c:crosses val="max"/>
        <c:crossBetween val="between"/>
      </c:valAx>
      <c:catAx>
        <c:axId val="59743152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974364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33" tIns="45717" rIns="91433" bIns="4571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33" tIns="45717" rIns="91433" bIns="45717" rtlCol="0"/>
          <a:lstStyle>
            <a:lvl1pPr algn="r">
              <a:defRPr sz="1200"/>
            </a:lvl1pPr>
          </a:lstStyle>
          <a:p>
            <a:fld id="{BD3A0C50-E1CA-4E77-96B0-27DAD85BB38C}" type="datetimeFigureOut">
              <a:rPr lang="en-US" smtClean="0"/>
              <a:pPr/>
              <a:t>5/4/2021</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1433" tIns="45717" rIns="91433" bIns="457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1433" tIns="45717" rIns="91433" bIns="45717" rtlCol="0" anchor="b"/>
          <a:lstStyle>
            <a:lvl1pPr algn="r">
              <a:defRPr sz="1200"/>
            </a:lvl1pPr>
          </a:lstStyle>
          <a:p>
            <a:fld id="{AD858600-E446-4665-9473-F6CFB70F902B}" type="slidenum">
              <a:rPr lang="en-US" smtClean="0"/>
              <a:pPr/>
              <a:t>‹#›</a:t>
            </a:fld>
            <a:endParaRPr lang="en-US" dirty="0"/>
          </a:p>
        </p:txBody>
      </p:sp>
    </p:spTree>
    <p:extLst>
      <p:ext uri="{BB962C8B-B14F-4D97-AF65-F5344CB8AC3E}">
        <p14:creationId xmlns:p14="http://schemas.microsoft.com/office/powerpoint/2010/main" val="31826557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33" tIns="45717" rIns="91433" bIns="4571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33" tIns="45717" rIns="91433" bIns="45717" rtlCol="0"/>
          <a:lstStyle>
            <a:lvl1pPr algn="r">
              <a:defRPr sz="1200"/>
            </a:lvl1pPr>
          </a:lstStyle>
          <a:p>
            <a:fld id="{0A0830D5-D02C-4E49-82E3-D6B36F6B1F59}" type="datetimeFigureOut">
              <a:rPr lang="en-US" smtClean="0"/>
              <a:pPr/>
              <a:t>5/4/2021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3" tIns="45717" rIns="91433" bIns="4571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1433" tIns="45717" rIns="91433" bIns="457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433" tIns="45717" rIns="91433" bIns="45717" rtlCol="0" anchor="b"/>
          <a:lstStyle>
            <a:lvl1pPr algn="r">
              <a:defRPr sz="1200"/>
            </a:lvl1pPr>
          </a:lstStyle>
          <a:p>
            <a:fld id="{D7435F94-B76E-4C4F-9CC1-16C116738A31}" type="slidenum">
              <a:rPr lang="en-US" smtClean="0"/>
              <a:pPr/>
              <a:t>‹#›</a:t>
            </a:fld>
            <a:endParaRPr lang="en-US" dirty="0"/>
          </a:p>
        </p:txBody>
      </p:sp>
    </p:spTree>
    <p:extLst>
      <p:ext uri="{BB962C8B-B14F-4D97-AF65-F5344CB8AC3E}">
        <p14:creationId xmlns:p14="http://schemas.microsoft.com/office/powerpoint/2010/main" val="39939751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FC7BD7-A213-451D-AC50-6A43B5407757}" type="slidenum">
              <a:rPr lang="en-US" smtClean="0"/>
              <a:t>3</a:t>
            </a:fld>
            <a:endParaRPr lang="en-US" dirty="0"/>
          </a:p>
        </p:txBody>
      </p:sp>
    </p:spTree>
    <p:extLst>
      <p:ext uri="{BB962C8B-B14F-4D97-AF65-F5344CB8AC3E}">
        <p14:creationId xmlns:p14="http://schemas.microsoft.com/office/powerpoint/2010/main" val="651795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FC7BD7-A213-451D-AC50-6A43B5407757}" type="slidenum">
              <a:rPr lang="en-US" smtClean="0"/>
              <a:t>5</a:t>
            </a:fld>
            <a:endParaRPr lang="en-US" dirty="0"/>
          </a:p>
        </p:txBody>
      </p:sp>
    </p:spTree>
    <p:extLst>
      <p:ext uri="{BB962C8B-B14F-4D97-AF65-F5344CB8AC3E}">
        <p14:creationId xmlns:p14="http://schemas.microsoft.com/office/powerpoint/2010/main" val="748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FC7BD7-A213-451D-AC50-6A43B5407757}" type="slidenum">
              <a:rPr lang="en-US" smtClean="0"/>
              <a:t>6</a:t>
            </a:fld>
            <a:endParaRPr lang="en-US" dirty="0"/>
          </a:p>
        </p:txBody>
      </p:sp>
    </p:spTree>
    <p:extLst>
      <p:ext uri="{BB962C8B-B14F-4D97-AF65-F5344CB8AC3E}">
        <p14:creationId xmlns:p14="http://schemas.microsoft.com/office/powerpoint/2010/main" val="377868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sp>
        <p:nvSpPr>
          <p:cNvPr id="6" name="Text Placeholder 12"/>
          <p:cNvSpPr>
            <a:spLocks noGrp="1"/>
          </p:cNvSpPr>
          <p:nvPr>
            <p:ph type="body" sz="quarter" idx="11" hasCustomPrompt="1"/>
          </p:nvPr>
        </p:nvSpPr>
        <p:spPr>
          <a:xfrm>
            <a:off x="384156" y="100584"/>
            <a:ext cx="4953900"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
        <p:nvSpPr>
          <p:cNvPr id="7" name="Title 1"/>
          <p:cNvSpPr>
            <a:spLocks noGrp="1"/>
          </p:cNvSpPr>
          <p:nvPr>
            <p:ph type="title"/>
          </p:nvPr>
        </p:nvSpPr>
        <p:spPr>
          <a:xfrm>
            <a:off x="384156" y="685800"/>
            <a:ext cx="11318406" cy="302580"/>
          </a:xfrm>
        </p:spPr>
        <p:txBody>
          <a:bodyPr wrap="square"/>
          <a:lstStyle/>
          <a:p>
            <a:r>
              <a:rPr lang="en-US" dirty="0"/>
              <a:t>Click to edit Master title style</a:t>
            </a:r>
          </a:p>
        </p:txBody>
      </p:sp>
      <p:sp>
        <p:nvSpPr>
          <p:cNvPr id="8" name="Content Placeholder 2"/>
          <p:cNvSpPr>
            <a:spLocks noGrp="1"/>
          </p:cNvSpPr>
          <p:nvPr>
            <p:ph idx="1"/>
          </p:nvPr>
        </p:nvSpPr>
        <p:spPr>
          <a:xfrm>
            <a:off x="384155" y="1643711"/>
            <a:ext cx="11520629" cy="4851400"/>
          </a:xfrm>
        </p:spPr>
        <p:txBody>
          <a:bodyPr wrap="square"/>
          <a:lstStyle>
            <a:lvl1pPr>
              <a:buClr>
                <a:srgbClr val="006BA6"/>
              </a:buClr>
              <a:defRPr>
                <a:solidFill>
                  <a:schemeClr val="tx1"/>
                </a:solidFill>
              </a:defRPr>
            </a:lvl1pPr>
            <a:lvl2pPr>
              <a:buClr>
                <a:srgbClr val="006BA6"/>
              </a:buClr>
              <a:defRPr>
                <a:solidFill>
                  <a:schemeClr val="tx1"/>
                </a:solidFill>
              </a:defRPr>
            </a:lvl2pPr>
            <a:lvl3pPr>
              <a:buClr>
                <a:srgbClr val="006BA6"/>
              </a:buClr>
              <a:defRPr>
                <a:solidFill>
                  <a:schemeClr val="tx1"/>
                </a:solidFill>
              </a:defRPr>
            </a:lvl3pPr>
            <a:lvl4pPr>
              <a:buClr>
                <a:srgbClr val="006BA6"/>
              </a:buClr>
              <a:defRPr>
                <a:solidFill>
                  <a:schemeClr val="tx1"/>
                </a:solidFill>
              </a:defRPr>
            </a:lvl4pPr>
            <a:lvl5pPr>
              <a:buClr>
                <a:srgbClr val="006BA6"/>
              </a:buClr>
              <a:defRPr>
                <a:solidFill>
                  <a:schemeClr val="tx1"/>
                </a:solidFill>
              </a:defRPr>
            </a:lvl5pPr>
            <a:lvl6pPr>
              <a:buClr>
                <a:srgbClr val="007FB5"/>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0"/>
          </p:nvPr>
        </p:nvSpPr>
        <p:spPr>
          <a:xfrm>
            <a:off x="381000" y="1005840"/>
            <a:ext cx="11321562" cy="319090"/>
          </a:xfrm>
        </p:spPr>
        <p:txBody>
          <a:bodyPr/>
          <a:lstStyle>
            <a:lvl1pPr marL="0" indent="0">
              <a:buNone/>
              <a:defRPr sz="1800" b="1">
                <a:solidFill>
                  <a:srgbClr val="006BA6"/>
                </a:solidFill>
              </a:defRPr>
            </a:lvl1pPr>
          </a:lstStyle>
          <a:p>
            <a:pPr lvl="0"/>
            <a:r>
              <a:rPr lang="en-US" dirty="0"/>
              <a:t>Click to edit Master text styles</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4B2C-542F-48FD-AD9D-960FF4790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49E60-A7DA-44CB-A1FD-B0CB86F8E037}"/>
              </a:ext>
            </a:extLst>
          </p:cNvPr>
          <p:cNvSpPr>
            <a:spLocks noGrp="1"/>
          </p:cNvSpPr>
          <p:nvPr>
            <p:ph type="dt" sz="half" idx="10"/>
          </p:nvPr>
        </p:nvSpPr>
        <p:spPr/>
        <p:txBody>
          <a:bodyPr/>
          <a:lstStyle/>
          <a:p>
            <a:fld id="{28F02F81-8351-4C34-A3C6-E1355E2B8C04}" type="datetimeFigureOut">
              <a:rPr lang="en-US" smtClean="0"/>
              <a:t>5/4/2021</a:t>
            </a:fld>
            <a:endParaRPr lang="en-US" dirty="0"/>
          </a:p>
        </p:txBody>
      </p:sp>
      <p:sp>
        <p:nvSpPr>
          <p:cNvPr id="4" name="Footer Placeholder 3">
            <a:extLst>
              <a:ext uri="{FF2B5EF4-FFF2-40B4-BE49-F238E27FC236}">
                <a16:creationId xmlns:a16="http://schemas.microsoft.com/office/drawing/2014/main" id="{35DBBF7F-2E0A-4845-9D96-00ABD5AEDC6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D9C7F9-ACB8-4F90-8896-01E813F4282B}"/>
              </a:ext>
            </a:extLst>
          </p:cNvPr>
          <p:cNvSpPr>
            <a:spLocks noGrp="1"/>
          </p:cNvSpPr>
          <p:nvPr>
            <p:ph type="sldNum" sz="quarter" idx="12"/>
          </p:nvPr>
        </p:nvSpPr>
        <p:spPr/>
        <p:txBody>
          <a:bodyPr/>
          <a:lstStyle/>
          <a:p>
            <a:fld id="{3A56CAC4-0F07-41DD-92EE-D8984ECB23D9}" type="slidenum">
              <a:rPr lang="en-US" smtClean="0"/>
              <a:t>‹#›</a:t>
            </a:fld>
            <a:endParaRPr lang="en-US" dirty="0"/>
          </a:p>
        </p:txBody>
      </p:sp>
    </p:spTree>
    <p:extLst>
      <p:ext uri="{BB962C8B-B14F-4D97-AF65-F5344CB8AC3E}">
        <p14:creationId xmlns:p14="http://schemas.microsoft.com/office/powerpoint/2010/main" val="1245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Title 1"/>
          <p:cNvSpPr>
            <a:spLocks noGrp="1"/>
          </p:cNvSpPr>
          <p:nvPr>
            <p:ph type="title"/>
          </p:nvPr>
        </p:nvSpPr>
        <p:spPr>
          <a:xfrm>
            <a:off x="378746" y="685800"/>
            <a:ext cx="11490867" cy="302580"/>
          </a:xfrm>
        </p:spPr>
        <p:txBody>
          <a:bodyPr wrap="square"/>
          <a:lstStyle/>
          <a:p>
            <a:r>
              <a:rPr lang="en-US" dirty="0"/>
              <a:t>Click to edit Master title style</a:t>
            </a:r>
          </a:p>
        </p:txBody>
      </p:sp>
      <p:sp>
        <p:nvSpPr>
          <p:cNvPr id="10" name="Content Placeholder 2"/>
          <p:cNvSpPr>
            <a:spLocks noGrp="1"/>
          </p:cNvSpPr>
          <p:nvPr>
            <p:ph idx="1"/>
          </p:nvPr>
        </p:nvSpPr>
        <p:spPr>
          <a:xfrm>
            <a:off x="384156" y="1643711"/>
            <a:ext cx="11490869" cy="4851400"/>
          </a:xfrm>
        </p:spPr>
        <p:txBody>
          <a:bodyPr wrap="square"/>
          <a:lstStyle>
            <a:lvl1pPr>
              <a:buClr>
                <a:srgbClr val="006BA6"/>
              </a:buClr>
              <a:defRPr>
                <a:solidFill>
                  <a:schemeClr val="tx1"/>
                </a:solidFill>
              </a:defRPr>
            </a:lvl1pPr>
            <a:lvl2pPr>
              <a:buClr>
                <a:srgbClr val="006BA6"/>
              </a:buClr>
              <a:defRPr>
                <a:solidFill>
                  <a:schemeClr val="tx1"/>
                </a:solidFill>
              </a:defRPr>
            </a:lvl2pPr>
            <a:lvl3pPr>
              <a:buClr>
                <a:srgbClr val="006BA6"/>
              </a:buClr>
              <a:defRPr>
                <a:solidFill>
                  <a:schemeClr val="tx1"/>
                </a:solidFill>
              </a:defRPr>
            </a:lvl3pPr>
            <a:lvl4pPr>
              <a:buClr>
                <a:srgbClr val="006BA6"/>
              </a:buClr>
              <a:defRPr>
                <a:solidFill>
                  <a:schemeClr val="tx1"/>
                </a:solidFill>
              </a:defRPr>
            </a:lvl4pPr>
            <a:lvl5pPr>
              <a:buClr>
                <a:srgbClr val="006BA6"/>
              </a:buClr>
              <a:defRPr>
                <a:solidFill>
                  <a:schemeClr val="tx1"/>
                </a:solidFill>
              </a:defRPr>
            </a:lvl5pPr>
            <a:lvl6pPr>
              <a:buClr>
                <a:srgbClr val="007FB5"/>
              </a:buClr>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2"/>
          <p:cNvSpPr>
            <a:spLocks noGrp="1"/>
          </p:cNvSpPr>
          <p:nvPr>
            <p:ph type="body" sz="quarter" idx="11" hasCustomPrompt="1"/>
          </p:nvPr>
        </p:nvSpPr>
        <p:spPr>
          <a:xfrm>
            <a:off x="378746" y="100584"/>
            <a:ext cx="4959310" cy="238760"/>
          </a:xfrm>
        </p:spPr>
        <p:txBody>
          <a:bodyPr/>
          <a:lstStyle>
            <a:lvl1pPr marL="0" indent="0">
              <a:buNone/>
              <a:defRPr sz="1400" b="0">
                <a:solidFill>
                  <a:srgbClr val="00A9E0"/>
                </a:solidFill>
              </a:defRPr>
            </a:lvl1pPr>
          </a:lstStyle>
          <a:p>
            <a:pPr lvl="0"/>
            <a:r>
              <a:rPr lang="en-US" dirty="0"/>
              <a:t>Optional Section Header</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Copy And Paste This Table From The Master Into Your Presentation</a:t>
            </a:r>
          </a:p>
        </p:txBody>
      </p:sp>
      <p:graphicFrame>
        <p:nvGraphicFramePr>
          <p:cNvPr id="4" name="Table 3"/>
          <p:cNvGraphicFramePr>
            <a:graphicFrameLocks noGrp="1"/>
          </p:cNvGraphicFramePr>
          <p:nvPr>
            <p:extLst>
              <p:ext uri="{D42A27DB-BD31-4B8C-83A1-F6EECF244321}">
                <p14:modId xmlns:p14="http://schemas.microsoft.com/office/powerpoint/2010/main" val="1347983455"/>
              </p:ext>
            </p:extLst>
          </p:nvPr>
        </p:nvGraphicFramePr>
        <p:xfrm>
          <a:off x="391407" y="1638300"/>
          <a:ext cx="11495793" cy="4851396"/>
        </p:xfrm>
        <a:graphic>
          <a:graphicData uri="http://schemas.openxmlformats.org/drawingml/2006/table">
            <a:tbl>
              <a:tblPr firstRow="1" bandRow="1"/>
              <a:tblGrid>
                <a:gridCol w="3831931">
                  <a:extLst>
                    <a:ext uri="{9D8B030D-6E8A-4147-A177-3AD203B41FA5}">
                      <a16:colId xmlns:a16="http://schemas.microsoft.com/office/drawing/2014/main" val="20000"/>
                    </a:ext>
                  </a:extLst>
                </a:gridCol>
                <a:gridCol w="3831931">
                  <a:extLst>
                    <a:ext uri="{9D8B030D-6E8A-4147-A177-3AD203B41FA5}">
                      <a16:colId xmlns:a16="http://schemas.microsoft.com/office/drawing/2014/main" val="20001"/>
                    </a:ext>
                  </a:extLst>
                </a:gridCol>
                <a:gridCol w="3831931">
                  <a:extLst>
                    <a:ext uri="{9D8B030D-6E8A-4147-A177-3AD203B41FA5}">
                      <a16:colId xmlns:a16="http://schemas.microsoft.com/office/drawing/2014/main" val="20002"/>
                    </a:ext>
                  </a:extLst>
                </a:gridCol>
              </a:tblGrid>
              <a:tr h="404283">
                <a:tc>
                  <a:txBody>
                    <a:bodyPr/>
                    <a:lstStyle>
                      <a:lvl1pPr marL="0" algn="l" defTabSz="914377" rtl="0" eaLnBrk="1" latinLnBrk="0" hangingPunct="1">
                        <a:defRPr sz="1800" b="1" kern="1200">
                          <a:solidFill>
                            <a:schemeClr val="lt1"/>
                          </a:solidFill>
                          <a:latin typeface="Arial" panose="020B0604020202020204"/>
                          <a:ea typeface=""/>
                          <a:cs typeface=""/>
                        </a:defRPr>
                      </a:lvl1pPr>
                      <a:lvl2pPr marL="457189" algn="l" defTabSz="914377" rtl="0" eaLnBrk="1" latinLnBrk="0" hangingPunct="1">
                        <a:defRPr sz="1800" b="1" kern="1200">
                          <a:solidFill>
                            <a:schemeClr val="lt1"/>
                          </a:solidFill>
                          <a:latin typeface="Arial" panose="020B0604020202020204"/>
                          <a:ea typeface=""/>
                          <a:cs typeface=""/>
                        </a:defRPr>
                      </a:lvl2pPr>
                      <a:lvl3pPr marL="914377" algn="l" defTabSz="914377" rtl="0" eaLnBrk="1" latinLnBrk="0" hangingPunct="1">
                        <a:defRPr sz="1800" b="1" kern="1200">
                          <a:solidFill>
                            <a:schemeClr val="lt1"/>
                          </a:solidFill>
                          <a:latin typeface="Arial" panose="020B0604020202020204"/>
                          <a:ea typeface=""/>
                          <a:cs typeface=""/>
                        </a:defRPr>
                      </a:lvl3pPr>
                      <a:lvl4pPr marL="1371566" algn="l" defTabSz="914377" rtl="0" eaLnBrk="1" latinLnBrk="0" hangingPunct="1">
                        <a:defRPr sz="1800" b="1" kern="1200">
                          <a:solidFill>
                            <a:schemeClr val="lt1"/>
                          </a:solidFill>
                          <a:latin typeface="Arial" panose="020B0604020202020204"/>
                          <a:ea typeface=""/>
                          <a:cs typeface=""/>
                        </a:defRPr>
                      </a:lvl4pPr>
                      <a:lvl5pPr marL="1828754" algn="l" defTabSz="914377" rtl="0" eaLnBrk="1" latinLnBrk="0" hangingPunct="1">
                        <a:defRPr sz="1800" b="1" kern="1200">
                          <a:solidFill>
                            <a:schemeClr val="lt1"/>
                          </a:solidFill>
                          <a:latin typeface="Arial" panose="020B0604020202020204"/>
                          <a:ea typeface=""/>
                          <a:cs typeface=""/>
                        </a:defRPr>
                      </a:lvl5pPr>
                      <a:lvl6pPr marL="2285943" algn="l" defTabSz="914377" rtl="0" eaLnBrk="1" latinLnBrk="0" hangingPunct="1">
                        <a:defRPr sz="1800" b="1" kern="1200">
                          <a:solidFill>
                            <a:schemeClr val="lt1"/>
                          </a:solidFill>
                          <a:latin typeface="Arial" panose="020B0604020202020204"/>
                          <a:ea typeface=""/>
                          <a:cs typeface=""/>
                        </a:defRPr>
                      </a:lvl6pPr>
                      <a:lvl7pPr marL="2743131" algn="l" defTabSz="914377" rtl="0" eaLnBrk="1" latinLnBrk="0" hangingPunct="1">
                        <a:defRPr sz="1800" b="1" kern="1200">
                          <a:solidFill>
                            <a:schemeClr val="lt1"/>
                          </a:solidFill>
                          <a:latin typeface="Arial" panose="020B0604020202020204"/>
                          <a:ea typeface=""/>
                          <a:cs typeface=""/>
                        </a:defRPr>
                      </a:lvl7pPr>
                      <a:lvl8pPr marL="3200320" algn="l" defTabSz="914377" rtl="0" eaLnBrk="1" latinLnBrk="0" hangingPunct="1">
                        <a:defRPr sz="1800" b="1" kern="1200">
                          <a:solidFill>
                            <a:schemeClr val="lt1"/>
                          </a:solidFill>
                          <a:latin typeface="Arial" panose="020B0604020202020204"/>
                          <a:ea typeface=""/>
                          <a:cs typeface=""/>
                        </a:defRPr>
                      </a:lvl8pPr>
                      <a:lvl9pPr marL="3657509" algn="l" defTabSz="914377" rtl="0" eaLnBrk="1" latinLnBrk="0" hangingPunct="1">
                        <a:defRPr sz="1800" b="1" kern="1200">
                          <a:solidFill>
                            <a:schemeClr val="lt1"/>
                          </a:solidFill>
                          <a:latin typeface="Arial" panose="020B0604020202020204"/>
                          <a:ea typeface=""/>
                          <a:cs typeface=""/>
                        </a:defRPr>
                      </a:lvl9p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600" dirty="0"/>
                        <a:t>Place Text Here</a:t>
                      </a:r>
                      <a:r>
                        <a:rPr lang="mr-IN" sz="1600" dirty="0"/>
                        <a:t>…</a:t>
                      </a:r>
                      <a:endParaRPr lang="en-US" sz="1600" dirty="0"/>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lvl1pPr marL="0" algn="l" defTabSz="914377" rtl="0" eaLnBrk="1" latinLnBrk="0" hangingPunct="1">
                        <a:defRPr sz="1800" b="1" kern="1200">
                          <a:solidFill>
                            <a:schemeClr val="lt1"/>
                          </a:solidFill>
                          <a:latin typeface="Arial" panose="020B0604020202020204"/>
                          <a:ea typeface=""/>
                          <a:cs typeface=""/>
                        </a:defRPr>
                      </a:lvl1pPr>
                      <a:lvl2pPr marL="457189" algn="l" defTabSz="914377" rtl="0" eaLnBrk="1" latinLnBrk="0" hangingPunct="1">
                        <a:defRPr sz="1800" b="1" kern="1200">
                          <a:solidFill>
                            <a:schemeClr val="lt1"/>
                          </a:solidFill>
                          <a:latin typeface="Arial" panose="020B0604020202020204"/>
                          <a:ea typeface=""/>
                          <a:cs typeface=""/>
                        </a:defRPr>
                      </a:lvl2pPr>
                      <a:lvl3pPr marL="914377" algn="l" defTabSz="914377" rtl="0" eaLnBrk="1" latinLnBrk="0" hangingPunct="1">
                        <a:defRPr sz="1800" b="1" kern="1200">
                          <a:solidFill>
                            <a:schemeClr val="lt1"/>
                          </a:solidFill>
                          <a:latin typeface="Arial" panose="020B0604020202020204"/>
                          <a:ea typeface=""/>
                          <a:cs typeface=""/>
                        </a:defRPr>
                      </a:lvl3pPr>
                      <a:lvl4pPr marL="1371566" algn="l" defTabSz="914377" rtl="0" eaLnBrk="1" latinLnBrk="0" hangingPunct="1">
                        <a:defRPr sz="1800" b="1" kern="1200">
                          <a:solidFill>
                            <a:schemeClr val="lt1"/>
                          </a:solidFill>
                          <a:latin typeface="Arial" panose="020B0604020202020204"/>
                          <a:ea typeface=""/>
                          <a:cs typeface=""/>
                        </a:defRPr>
                      </a:lvl4pPr>
                      <a:lvl5pPr marL="1828754" algn="l" defTabSz="914377" rtl="0" eaLnBrk="1" latinLnBrk="0" hangingPunct="1">
                        <a:defRPr sz="1800" b="1" kern="1200">
                          <a:solidFill>
                            <a:schemeClr val="lt1"/>
                          </a:solidFill>
                          <a:latin typeface="Arial" panose="020B0604020202020204"/>
                          <a:ea typeface=""/>
                          <a:cs typeface=""/>
                        </a:defRPr>
                      </a:lvl5pPr>
                      <a:lvl6pPr marL="2285943" algn="l" defTabSz="914377" rtl="0" eaLnBrk="1" latinLnBrk="0" hangingPunct="1">
                        <a:defRPr sz="1800" b="1" kern="1200">
                          <a:solidFill>
                            <a:schemeClr val="lt1"/>
                          </a:solidFill>
                          <a:latin typeface="Arial" panose="020B0604020202020204"/>
                          <a:ea typeface=""/>
                          <a:cs typeface=""/>
                        </a:defRPr>
                      </a:lvl6pPr>
                      <a:lvl7pPr marL="2743131" algn="l" defTabSz="914377" rtl="0" eaLnBrk="1" latinLnBrk="0" hangingPunct="1">
                        <a:defRPr sz="1800" b="1" kern="1200">
                          <a:solidFill>
                            <a:schemeClr val="lt1"/>
                          </a:solidFill>
                          <a:latin typeface="Arial" panose="020B0604020202020204"/>
                          <a:ea typeface=""/>
                          <a:cs typeface=""/>
                        </a:defRPr>
                      </a:lvl7pPr>
                      <a:lvl8pPr marL="3200320" algn="l" defTabSz="914377" rtl="0" eaLnBrk="1" latinLnBrk="0" hangingPunct="1">
                        <a:defRPr sz="1800" b="1" kern="1200">
                          <a:solidFill>
                            <a:schemeClr val="lt1"/>
                          </a:solidFill>
                          <a:latin typeface="Arial" panose="020B0604020202020204"/>
                          <a:ea typeface=""/>
                          <a:cs typeface=""/>
                        </a:defRPr>
                      </a:lvl8pPr>
                      <a:lvl9pPr marL="3657509" algn="l" defTabSz="914377" rtl="0" eaLnBrk="1" latinLnBrk="0" hangingPunct="1">
                        <a:defRPr sz="1800" b="1" kern="1200">
                          <a:solidFill>
                            <a:schemeClr val="lt1"/>
                          </a:solidFill>
                          <a:latin typeface="Arial" panose="020B0604020202020204"/>
                          <a:ea typeface=""/>
                          <a:cs typeface=""/>
                        </a:defRPr>
                      </a:lvl9p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t>Place Text Here</a:t>
                      </a:r>
                      <a:r>
                        <a:rPr lang="mr-IN" sz="1800" dirty="0"/>
                        <a:t>…</a:t>
                      </a:r>
                      <a:endParaRPr lang="en-US" sz="1800" dirty="0"/>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lvl1pPr marL="0" algn="l" defTabSz="914377" rtl="0" eaLnBrk="1" latinLnBrk="0" hangingPunct="1">
                        <a:defRPr sz="1800" b="1" kern="1200">
                          <a:solidFill>
                            <a:schemeClr val="lt1"/>
                          </a:solidFill>
                          <a:latin typeface="Arial" panose="020B0604020202020204"/>
                          <a:ea typeface=""/>
                          <a:cs typeface=""/>
                        </a:defRPr>
                      </a:lvl1pPr>
                      <a:lvl2pPr marL="457189" algn="l" defTabSz="914377" rtl="0" eaLnBrk="1" latinLnBrk="0" hangingPunct="1">
                        <a:defRPr sz="1800" b="1" kern="1200">
                          <a:solidFill>
                            <a:schemeClr val="lt1"/>
                          </a:solidFill>
                          <a:latin typeface="Arial" panose="020B0604020202020204"/>
                          <a:ea typeface=""/>
                          <a:cs typeface=""/>
                        </a:defRPr>
                      </a:lvl2pPr>
                      <a:lvl3pPr marL="914377" algn="l" defTabSz="914377" rtl="0" eaLnBrk="1" latinLnBrk="0" hangingPunct="1">
                        <a:defRPr sz="1800" b="1" kern="1200">
                          <a:solidFill>
                            <a:schemeClr val="lt1"/>
                          </a:solidFill>
                          <a:latin typeface="Arial" panose="020B0604020202020204"/>
                          <a:ea typeface=""/>
                          <a:cs typeface=""/>
                        </a:defRPr>
                      </a:lvl3pPr>
                      <a:lvl4pPr marL="1371566" algn="l" defTabSz="914377" rtl="0" eaLnBrk="1" latinLnBrk="0" hangingPunct="1">
                        <a:defRPr sz="1800" b="1" kern="1200">
                          <a:solidFill>
                            <a:schemeClr val="lt1"/>
                          </a:solidFill>
                          <a:latin typeface="Arial" panose="020B0604020202020204"/>
                          <a:ea typeface=""/>
                          <a:cs typeface=""/>
                        </a:defRPr>
                      </a:lvl4pPr>
                      <a:lvl5pPr marL="1828754" algn="l" defTabSz="914377" rtl="0" eaLnBrk="1" latinLnBrk="0" hangingPunct="1">
                        <a:defRPr sz="1800" b="1" kern="1200">
                          <a:solidFill>
                            <a:schemeClr val="lt1"/>
                          </a:solidFill>
                          <a:latin typeface="Arial" panose="020B0604020202020204"/>
                          <a:ea typeface=""/>
                          <a:cs typeface=""/>
                        </a:defRPr>
                      </a:lvl5pPr>
                      <a:lvl6pPr marL="2285943" algn="l" defTabSz="914377" rtl="0" eaLnBrk="1" latinLnBrk="0" hangingPunct="1">
                        <a:defRPr sz="1800" b="1" kern="1200">
                          <a:solidFill>
                            <a:schemeClr val="lt1"/>
                          </a:solidFill>
                          <a:latin typeface="Arial" panose="020B0604020202020204"/>
                          <a:ea typeface=""/>
                          <a:cs typeface=""/>
                        </a:defRPr>
                      </a:lvl6pPr>
                      <a:lvl7pPr marL="2743131" algn="l" defTabSz="914377" rtl="0" eaLnBrk="1" latinLnBrk="0" hangingPunct="1">
                        <a:defRPr sz="1800" b="1" kern="1200">
                          <a:solidFill>
                            <a:schemeClr val="lt1"/>
                          </a:solidFill>
                          <a:latin typeface="Arial" panose="020B0604020202020204"/>
                          <a:ea typeface=""/>
                          <a:cs typeface=""/>
                        </a:defRPr>
                      </a:lvl7pPr>
                      <a:lvl8pPr marL="3200320" algn="l" defTabSz="914377" rtl="0" eaLnBrk="1" latinLnBrk="0" hangingPunct="1">
                        <a:defRPr sz="1800" b="1" kern="1200">
                          <a:solidFill>
                            <a:schemeClr val="lt1"/>
                          </a:solidFill>
                          <a:latin typeface="Arial" panose="020B0604020202020204"/>
                          <a:ea typeface=""/>
                          <a:cs typeface=""/>
                        </a:defRPr>
                      </a:lvl8pPr>
                      <a:lvl9pPr marL="3657509" algn="l" defTabSz="914377" rtl="0" eaLnBrk="1" latinLnBrk="0" hangingPunct="1">
                        <a:defRPr sz="1800" b="1" kern="1200">
                          <a:solidFill>
                            <a:schemeClr val="lt1"/>
                          </a:solidFill>
                          <a:latin typeface="Arial" panose="020B0604020202020204"/>
                          <a:ea typeface=""/>
                          <a:cs typeface=""/>
                        </a:defRPr>
                      </a:lvl9p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dirty="0"/>
                        <a:t>Place Text Here</a:t>
                      </a:r>
                      <a:r>
                        <a:rPr lang="mr-IN" sz="1800" dirty="0"/>
                        <a:t>…</a:t>
                      </a:r>
                      <a:endParaRPr lang="en-US" sz="1800" dirty="0"/>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0"/>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04283">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r>
                        <a:rPr lang="en-US" sz="1200" dirty="0">
                          <a:solidFill>
                            <a:schemeClr val="tx1"/>
                          </a:solidFill>
                        </a:rPr>
                        <a:t>xxx</a:t>
                      </a:r>
                    </a:p>
                  </a:txBody>
                  <a:tcPr marL="182880" marR="0" marT="0" marB="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ea typeface=""/>
                          <a:cs typeface=""/>
                        </a:defRPr>
                      </a:lvl1pPr>
                      <a:lvl2pPr marL="457189" algn="l" defTabSz="914377" rtl="0" eaLnBrk="1" latinLnBrk="0" hangingPunct="1">
                        <a:defRPr sz="1800" kern="1200">
                          <a:solidFill>
                            <a:schemeClr val="dk1"/>
                          </a:solidFill>
                          <a:latin typeface="Arial" panose="020B0604020202020204"/>
                          <a:ea typeface=""/>
                          <a:cs typeface=""/>
                        </a:defRPr>
                      </a:lvl2pPr>
                      <a:lvl3pPr marL="914377" algn="l" defTabSz="914377" rtl="0" eaLnBrk="1" latinLnBrk="0" hangingPunct="1">
                        <a:defRPr sz="1800" kern="1200">
                          <a:solidFill>
                            <a:schemeClr val="dk1"/>
                          </a:solidFill>
                          <a:latin typeface="Arial" panose="020B0604020202020204"/>
                          <a:ea typeface=""/>
                          <a:cs typeface=""/>
                        </a:defRPr>
                      </a:lvl3pPr>
                      <a:lvl4pPr marL="1371566" algn="l" defTabSz="914377" rtl="0" eaLnBrk="1" latinLnBrk="0" hangingPunct="1">
                        <a:defRPr sz="1800" kern="1200">
                          <a:solidFill>
                            <a:schemeClr val="dk1"/>
                          </a:solidFill>
                          <a:latin typeface="Arial" panose="020B0604020202020204"/>
                          <a:ea typeface=""/>
                          <a:cs typeface=""/>
                        </a:defRPr>
                      </a:lvl4pPr>
                      <a:lvl5pPr marL="1828754" algn="l" defTabSz="914377" rtl="0" eaLnBrk="1" latinLnBrk="0" hangingPunct="1">
                        <a:defRPr sz="1800" kern="1200">
                          <a:solidFill>
                            <a:schemeClr val="dk1"/>
                          </a:solidFill>
                          <a:latin typeface="Arial" panose="020B0604020202020204"/>
                          <a:ea typeface=""/>
                          <a:cs typeface=""/>
                        </a:defRPr>
                      </a:lvl5pPr>
                      <a:lvl6pPr marL="2285943" algn="l" defTabSz="914377" rtl="0" eaLnBrk="1" latinLnBrk="0" hangingPunct="1">
                        <a:defRPr sz="1800" kern="1200">
                          <a:solidFill>
                            <a:schemeClr val="dk1"/>
                          </a:solidFill>
                          <a:latin typeface="Arial" panose="020B0604020202020204"/>
                          <a:ea typeface=""/>
                          <a:cs typeface=""/>
                        </a:defRPr>
                      </a:lvl6pPr>
                      <a:lvl7pPr marL="2743131" algn="l" defTabSz="914377" rtl="0" eaLnBrk="1" latinLnBrk="0" hangingPunct="1">
                        <a:defRPr sz="1800" kern="1200">
                          <a:solidFill>
                            <a:schemeClr val="dk1"/>
                          </a:solidFill>
                          <a:latin typeface="Arial" panose="020B0604020202020204"/>
                          <a:ea typeface=""/>
                          <a:cs typeface=""/>
                        </a:defRPr>
                      </a:lvl7pPr>
                      <a:lvl8pPr marL="3200320" algn="l" defTabSz="914377" rtl="0" eaLnBrk="1" latinLnBrk="0" hangingPunct="1">
                        <a:defRPr sz="1800" kern="1200">
                          <a:solidFill>
                            <a:schemeClr val="dk1"/>
                          </a:solidFill>
                          <a:latin typeface="Arial" panose="020B0604020202020204"/>
                          <a:ea typeface=""/>
                          <a:cs typeface=""/>
                        </a:defRPr>
                      </a:lvl8pPr>
                      <a:lvl9pPr marL="3657509" algn="l" defTabSz="914377" rtl="0" eaLnBrk="1" latinLnBrk="0" hangingPunct="1">
                        <a:defRPr sz="1800" kern="1200">
                          <a:solidFill>
                            <a:schemeClr val="dk1"/>
                          </a:solidFill>
                          <a:latin typeface="Arial" panose="020B0604020202020204"/>
                          <a:ea typeface=""/>
                          <a:cs typeface=""/>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xxx</a:t>
                      </a:r>
                    </a:p>
                  </a:txBody>
                  <a:tcPr marL="182880" anchor="ctr">
                    <a:lnL w="6350" cap="flat" cmpd="sng" algn="ctr">
                      <a:solidFill>
                        <a:srgbClr val="00B8E7"/>
                      </a:solidFill>
                      <a:prstDash val="solid"/>
                      <a:round/>
                      <a:headEnd type="none" w="med" len="med"/>
                      <a:tailEnd type="none" w="med" len="med"/>
                    </a:lnL>
                    <a:lnR w="6350" cap="flat" cmpd="sng" algn="ctr">
                      <a:solidFill>
                        <a:srgbClr val="00B8E7"/>
                      </a:solidFill>
                      <a:prstDash val="solid"/>
                      <a:round/>
                      <a:headEnd type="none" w="med" len="med"/>
                      <a:tailEnd type="none" w="med" len="med"/>
                    </a:lnR>
                    <a:lnT w="6350" cap="flat" cmpd="sng" algn="ctr">
                      <a:solidFill>
                        <a:srgbClr val="00B8E7"/>
                      </a:solidFill>
                      <a:prstDash val="solid"/>
                      <a:round/>
                      <a:headEnd type="none" w="med" len="med"/>
                      <a:tailEnd type="none" w="med" len="med"/>
                    </a:lnT>
                    <a:lnB w="6350" cap="flat" cmpd="sng" algn="ctr">
                      <a:solidFill>
                        <a:srgbClr val="00B8E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5" name="Text Placeholder 12"/>
          <p:cNvSpPr>
            <a:spLocks noGrp="1"/>
          </p:cNvSpPr>
          <p:nvPr>
            <p:ph type="body" sz="quarter" idx="11" hasCustomPrompt="1"/>
          </p:nvPr>
        </p:nvSpPr>
        <p:spPr>
          <a:xfrm>
            <a:off x="378746" y="100584"/>
            <a:ext cx="4959310"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
        <p:nvSpPr>
          <p:cNvPr id="6" name="10-Point Star 5"/>
          <p:cNvSpPr/>
          <p:nvPr userDrawn="1"/>
        </p:nvSpPr>
        <p:spPr>
          <a:xfrm>
            <a:off x="402335" y="4720167"/>
            <a:ext cx="1769533"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3" name="Chart 2"/>
          <p:cNvGraphicFramePr/>
          <p:nvPr>
            <p:extLst>
              <p:ext uri="{D42A27DB-BD31-4B8C-83A1-F6EECF244321}">
                <p14:modId xmlns:p14="http://schemas.microsoft.com/office/powerpoint/2010/main" val="2074698431"/>
              </p:ext>
            </p:extLst>
          </p:nvPr>
        </p:nvGraphicFramePr>
        <p:xfrm>
          <a:off x="944880" y="1396999"/>
          <a:ext cx="10505440" cy="48090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12"/>
          <p:cNvSpPr>
            <a:spLocks noGrp="1"/>
          </p:cNvSpPr>
          <p:nvPr>
            <p:ph type="body" sz="quarter" idx="11" hasCustomPrompt="1"/>
          </p:nvPr>
        </p:nvSpPr>
        <p:spPr>
          <a:xfrm>
            <a:off x="378746" y="100584"/>
            <a:ext cx="4959310"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
        <p:nvSpPr>
          <p:cNvPr id="5" name="10-Point Star 4"/>
          <p:cNvSpPr/>
          <p:nvPr userDrawn="1"/>
        </p:nvSpPr>
        <p:spPr>
          <a:xfrm>
            <a:off x="402335" y="4720167"/>
            <a:ext cx="1769533"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aphicFrame>
        <p:nvGraphicFramePr>
          <p:cNvPr id="3" name="Chart 2"/>
          <p:cNvGraphicFramePr/>
          <p:nvPr userDrawn="1">
            <p:extLst>
              <p:ext uri="{D42A27DB-BD31-4B8C-83A1-F6EECF244321}">
                <p14:modId xmlns:p14="http://schemas.microsoft.com/office/powerpoint/2010/main" val="170774875"/>
              </p:ext>
            </p:extLst>
          </p:nvPr>
        </p:nvGraphicFramePr>
        <p:xfrm>
          <a:off x="960968" y="1396999"/>
          <a:ext cx="10357272" cy="481753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12"/>
          <p:cNvSpPr>
            <a:spLocks noGrp="1"/>
          </p:cNvSpPr>
          <p:nvPr>
            <p:ph type="body" sz="quarter" idx="11" hasCustomPrompt="1"/>
          </p:nvPr>
        </p:nvSpPr>
        <p:spPr>
          <a:xfrm>
            <a:off x="384156" y="100584"/>
            <a:ext cx="4953900"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
        <p:nvSpPr>
          <p:cNvPr id="5" name="10-Point Star 4"/>
          <p:cNvSpPr/>
          <p:nvPr userDrawn="1"/>
        </p:nvSpPr>
        <p:spPr>
          <a:xfrm>
            <a:off x="402335" y="4720167"/>
            <a:ext cx="1769533"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Name Surname</a:t>
            </a:r>
          </a:p>
        </p:txBody>
      </p:sp>
      <p:sp>
        <p:nvSpPr>
          <p:cNvPr id="20" name="Text Placeholder 46"/>
          <p:cNvSpPr txBox="1">
            <a:spLocks/>
          </p:cNvSpPr>
          <p:nvPr/>
        </p:nvSpPr>
        <p:spPr>
          <a:xfrm>
            <a:off x="6716559" y="4998947"/>
            <a:ext cx="2214213" cy="184666"/>
          </a:xfrm>
          <a:prstGeom prst="rect">
            <a:avLst/>
          </a:prstGeom>
        </p:spPr>
        <p:txBody>
          <a:bodyPr vert="horz" wrap="square" lIns="0" tIns="0" rIns="0" bIns="0" rtlCol="0">
            <a:noAutofit/>
          </a:bodyPr>
          <a:lstStyle>
            <a:lvl1pPr marL="0" indent="0" algn="l" defTabSz="914377" rtl="0" eaLnBrk="1" latinLnBrk="0" hangingPunct="1">
              <a:spcBef>
                <a:spcPts val="200"/>
              </a:spcBef>
              <a:buClr>
                <a:srgbClr val="005F99"/>
              </a:buClr>
              <a:buFont typeface="Arial" pitchFamily="34" charset="0"/>
              <a:buNone/>
              <a:tabLst/>
              <a:defRPr sz="1200" b="0" i="0" kern="1200">
                <a:solidFill>
                  <a:schemeClr val="tx1"/>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a:pPr>
            <a:r>
              <a:rPr kumimoji="0" lang="en-GB" sz="1200" b="0" i="0" u="none" strike="noStrike" kern="1200" cap="none" spc="0" normalizeH="0" baseline="0" noProof="0" dirty="0">
                <a:ln>
                  <a:noFill/>
                </a:ln>
                <a:solidFill>
                  <a:srgbClr val="53575A"/>
                </a:solidFill>
                <a:effectLst/>
                <a:uLnTx/>
                <a:uFillTx/>
                <a:latin typeface="Arial" charset="0"/>
                <a:ea typeface=""/>
                <a:cs typeface=""/>
              </a:rPr>
              <a:t>+X XXX XXX XXXX</a:t>
            </a:r>
          </a:p>
        </p:txBody>
      </p:sp>
      <p:sp>
        <p:nvSpPr>
          <p:cNvPr id="21" name="Text Placeholder 47"/>
          <p:cNvSpPr txBox="1">
            <a:spLocks/>
          </p:cNvSpPr>
          <p:nvPr/>
        </p:nvSpPr>
        <p:spPr>
          <a:xfrm>
            <a:off x="6716559" y="4165281"/>
            <a:ext cx="2214213" cy="184666"/>
          </a:xfrm>
          <a:prstGeom prst="rect">
            <a:avLst/>
          </a:prstGeom>
        </p:spPr>
        <p:txBody>
          <a:bodyPr vert="horz" wrap="square" lIns="0" tIns="0" rIns="0" bIns="0" rtlCol="0">
            <a:noAutofit/>
          </a:bodyPr>
          <a:lstStyle>
            <a:lvl1pPr marL="0" marR="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sz="1200" b="0" i="0" kern="1200" baseline="0">
                <a:solidFill>
                  <a:schemeClr val="tx1"/>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a:pPr>
            <a:r>
              <a:rPr kumimoji="0" lang="en-GB" sz="1200" b="0" i="0" u="none" strike="noStrike" kern="1200" cap="none" spc="0" normalizeH="0" baseline="0" noProof="0" dirty="0">
                <a:ln>
                  <a:noFill/>
                </a:ln>
                <a:solidFill>
                  <a:srgbClr val="53575A"/>
                </a:solidFill>
                <a:effectLst/>
                <a:uLnTx/>
                <a:uFillTx/>
                <a:latin typeface="Arial" charset="0"/>
                <a:ea typeface=""/>
                <a:cs typeface=""/>
              </a:rPr>
              <a:t>+X XXX XXX XXXX</a:t>
            </a:r>
          </a:p>
          <a:p>
            <a:pPr marL="0" marR="0" lvl="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a:pPr>
            <a:endParaRPr kumimoji="0" lang="en-GB" sz="1200" b="0" i="0" u="none" strike="noStrike" kern="1200" cap="none" spc="0" normalizeH="0" baseline="0" noProof="0" dirty="0">
              <a:ln>
                <a:noFill/>
              </a:ln>
              <a:solidFill>
                <a:srgbClr val="53575A"/>
              </a:solidFill>
              <a:effectLst/>
              <a:uLnTx/>
              <a:uFillTx/>
              <a:latin typeface="Arial" charset="0"/>
              <a:ea typeface=""/>
              <a:cs typeface=""/>
            </a:endParaRPr>
          </a:p>
        </p:txBody>
      </p:sp>
      <p:sp>
        <p:nvSpPr>
          <p:cNvPr id="22" name="Text Placeholder 48"/>
          <p:cNvSpPr txBox="1">
            <a:spLocks/>
          </p:cNvSpPr>
          <p:nvPr/>
        </p:nvSpPr>
        <p:spPr>
          <a:xfrm>
            <a:off x="6716559" y="5735150"/>
            <a:ext cx="2214213" cy="184666"/>
          </a:xfrm>
          <a:prstGeom prst="rect">
            <a:avLst/>
          </a:prstGeom>
        </p:spPr>
        <p:txBody>
          <a:bodyPr vert="horz" wrap="square" lIns="0" tIns="0" rIns="0" bIns="0" rtlCol="0">
            <a:noAutofit/>
          </a:bodyPr>
          <a:lstStyle>
            <a:lvl1pPr marL="0" indent="0" algn="l" defTabSz="914377" rtl="0" eaLnBrk="1" latinLnBrk="0" hangingPunct="1">
              <a:spcBef>
                <a:spcPts val="200"/>
              </a:spcBef>
              <a:buClr>
                <a:srgbClr val="005F99"/>
              </a:buClr>
              <a:buFont typeface="Arial" pitchFamily="34" charset="0"/>
              <a:buNone/>
              <a:tabLst/>
              <a:defRPr sz="1200" b="0" i="0" kern="1200">
                <a:solidFill>
                  <a:schemeClr val="tx1"/>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a:pPr>
            <a:r>
              <a:rPr kumimoji="0" lang="en-GB" sz="1200" b="0" i="0" u="none" strike="noStrike" kern="1200" cap="none" spc="0" normalizeH="0" baseline="0" noProof="0" dirty="0">
                <a:ln>
                  <a:noFill/>
                </a:ln>
                <a:solidFill>
                  <a:srgbClr val="53575A"/>
                </a:solidFill>
                <a:effectLst/>
                <a:uLnTx/>
                <a:uFillTx/>
                <a:latin typeface="Arial" charset="0"/>
                <a:ea typeface=""/>
                <a:cs typeface=""/>
              </a:rPr>
              <a:t>@XXXXXXX</a:t>
            </a:r>
          </a:p>
        </p:txBody>
      </p:sp>
      <p:sp>
        <p:nvSpPr>
          <p:cNvPr id="23" name="Text Placeholder 45"/>
          <p:cNvSpPr txBox="1">
            <a:spLocks/>
          </p:cNvSpPr>
          <p:nvPr/>
        </p:nvSpPr>
        <p:spPr>
          <a:xfrm>
            <a:off x="6716559" y="3384834"/>
            <a:ext cx="2268522" cy="184666"/>
          </a:xfrm>
          <a:prstGeom prst="rect">
            <a:avLst/>
          </a:prstGeom>
        </p:spPr>
        <p:txBody>
          <a:bodyPr vert="horz" wrap="square" lIns="0" tIns="0" rIns="0" bIns="0" rtlCol="0">
            <a:noAutofit/>
          </a:bodyPr>
          <a:lstStyle>
            <a:lvl1pPr marL="0" indent="0" algn="l" defTabSz="914377" rtl="0" eaLnBrk="1" latinLnBrk="0" hangingPunct="1">
              <a:spcBef>
                <a:spcPts val="200"/>
              </a:spcBef>
              <a:buClr>
                <a:srgbClr val="005F99"/>
              </a:buClr>
              <a:buFont typeface="Arial" charset="0"/>
              <a:buNone/>
              <a:tabLst/>
              <a:defRPr sz="1200" b="0" i="0" kern="1200">
                <a:solidFill>
                  <a:schemeClr val="tx1"/>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5F99"/>
              </a:buClr>
              <a:buSzTx/>
              <a:buFont typeface="Arial" charset="0"/>
              <a:buNone/>
              <a:tabLst/>
              <a:defRPr/>
            </a:pPr>
            <a:r>
              <a:rPr kumimoji="0" lang="en-GB" sz="1200" b="0" i="0" u="none" strike="noStrike" kern="1200" cap="none" spc="0" normalizeH="0" baseline="0" noProof="0" dirty="0">
                <a:ln>
                  <a:noFill/>
                </a:ln>
                <a:solidFill>
                  <a:srgbClr val="53575A"/>
                </a:solidFill>
                <a:effectLst/>
                <a:uLnTx/>
                <a:uFillTx/>
                <a:latin typeface="Arial" charset="0"/>
                <a:ea typeface=""/>
                <a:cs typeface=""/>
              </a:rPr>
              <a:t>Name@verisk.com</a:t>
            </a:r>
          </a:p>
        </p:txBody>
      </p:sp>
      <p:sp>
        <p:nvSpPr>
          <p:cNvPr id="25" name="Text Placeholder 14"/>
          <p:cNvSpPr txBox="1">
            <a:spLocks/>
          </p:cNvSpPr>
          <p:nvPr/>
        </p:nvSpPr>
        <p:spPr>
          <a:xfrm>
            <a:off x="402336" y="1137395"/>
            <a:ext cx="4465332" cy="558000"/>
          </a:xfrm>
          <a:prstGeom prst="rect">
            <a:avLst/>
          </a:prstGeom>
        </p:spPr>
        <p:txBody>
          <a:bodyPr vert="horz" wrap="square" lIns="0" tIns="0" rIns="0" bIns="0" rtlCol="0">
            <a:noAutofit/>
          </a:bodyPr>
          <a:lstStyle>
            <a:lvl1pPr marL="0" indent="0" algn="l" defTabSz="914377" rtl="0" eaLnBrk="1" latinLnBrk="0" hangingPunct="1">
              <a:spcBef>
                <a:spcPts val="200"/>
              </a:spcBef>
              <a:buClr>
                <a:srgbClr val="005F99"/>
              </a:buClr>
              <a:buFont typeface="Arial" pitchFamily="34" charset="0"/>
              <a:buNone/>
              <a:tabLst/>
              <a:defRPr sz="1600" b="0" i="0" kern="1200">
                <a:solidFill>
                  <a:srgbClr val="00A9E0"/>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a:pPr>
            <a:r>
              <a:rPr kumimoji="0" lang="en-US" sz="1600" b="0" i="0" u="none" strike="noStrike" kern="1200" cap="none" spc="0" normalizeH="0" baseline="0" noProof="0" dirty="0">
                <a:ln>
                  <a:noFill/>
                </a:ln>
                <a:solidFill>
                  <a:srgbClr val="00A9E0"/>
                </a:solidFill>
                <a:effectLst/>
                <a:uLnTx/>
                <a:uFillTx/>
                <a:latin typeface="Arial" charset="0"/>
                <a:ea typeface=""/>
                <a:cs typeface=""/>
              </a:rPr>
              <a:t>Click to edit Master text styles</a:t>
            </a:r>
          </a:p>
        </p:txBody>
      </p:sp>
      <p:sp>
        <p:nvSpPr>
          <p:cNvPr id="26" name="Content Placeholder 13"/>
          <p:cNvSpPr txBox="1">
            <a:spLocks/>
          </p:cNvSpPr>
          <p:nvPr/>
        </p:nvSpPr>
        <p:spPr>
          <a:xfrm>
            <a:off x="402336" y="1548000"/>
            <a:ext cx="4981313" cy="328691"/>
          </a:xfrm>
          <a:prstGeom prst="rect">
            <a:avLst/>
          </a:prstGeom>
        </p:spPr>
        <p:txBody>
          <a:bodyPr vert="horz" wrap="square" lIns="0" tIns="0" rIns="0" bIns="0" rtlCol="0">
            <a:noAutofit/>
          </a:bodyPr>
          <a:lstStyle>
            <a:lvl1pPr marL="0" indent="0" algn="l" defTabSz="914377" rtl="0" eaLnBrk="1" latinLnBrk="0" hangingPunct="1">
              <a:spcBef>
                <a:spcPts val="200"/>
              </a:spcBef>
              <a:buClr>
                <a:srgbClr val="005F99"/>
              </a:buClr>
              <a:buFont typeface="Arial" pitchFamily="34" charset="0"/>
              <a:buNone/>
              <a:tabLst/>
              <a:defRPr sz="1600" b="1" i="0" kern="1200">
                <a:solidFill>
                  <a:srgbClr val="004B87"/>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a:pPr>
            <a:r>
              <a:rPr kumimoji="0" lang="en-US" sz="1600" b="1" i="0" u="none" strike="noStrike" kern="1200" cap="none" spc="0" normalizeH="0" baseline="0" noProof="0" dirty="0">
                <a:ln>
                  <a:noFill/>
                </a:ln>
                <a:solidFill>
                  <a:srgbClr val="004B87"/>
                </a:solidFill>
                <a:effectLst/>
                <a:uLnTx/>
                <a:uFillTx/>
                <a:latin typeface="Arial" charset="0"/>
                <a:ea typeface=""/>
                <a:cs typeface=""/>
              </a:rPr>
              <a:t>Click to edit Master text styles</a:t>
            </a:r>
          </a:p>
        </p:txBody>
      </p:sp>
      <p:sp>
        <p:nvSpPr>
          <p:cNvPr id="27" name="Content Placeholder 19"/>
          <p:cNvSpPr txBox="1">
            <a:spLocks/>
          </p:cNvSpPr>
          <p:nvPr/>
        </p:nvSpPr>
        <p:spPr>
          <a:xfrm>
            <a:off x="402336" y="1908000"/>
            <a:ext cx="5188995" cy="4608000"/>
          </a:xfrm>
          <a:prstGeom prst="rect">
            <a:avLst/>
          </a:prstGeom>
        </p:spPr>
        <p:txBody>
          <a:bodyPr vert="horz" wrap="square" lIns="0" tIns="0" rIns="0" bIns="0" rtlCol="0">
            <a:noAutofit/>
          </a:bodyPr>
          <a:lstStyle>
            <a:lvl1pPr marL="171450" indent="-17145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1pPr>
            <a:lvl2pPr marL="400050" indent="-228600" algn="l" defTabSz="914377" rtl="0" eaLnBrk="1" latinLnBrk="0" hangingPunct="1">
              <a:spcBef>
                <a:spcPts val="200"/>
              </a:spcBef>
              <a:buClr>
                <a:srgbClr val="005F99"/>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5F99"/>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5F99"/>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5F99"/>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200"/>
              </a:spcBef>
              <a:spcAft>
                <a:spcPts val="0"/>
              </a:spcAft>
              <a:buClr>
                <a:srgbClr val="005F99"/>
              </a:buClr>
              <a:buSzTx/>
              <a:buFont typeface="Arial" pitchFamily="34" charset="0"/>
              <a:buNone/>
              <a:tabLst/>
              <a:defRPr/>
            </a:pPr>
            <a:r>
              <a:rPr kumimoji="0" lang="en-US" sz="1600" b="0" i="0" u="none" strike="noStrike" kern="1200" cap="none" spc="0" normalizeH="0" baseline="0" noProof="0" dirty="0">
                <a:ln>
                  <a:noFill/>
                </a:ln>
                <a:solidFill>
                  <a:srgbClr val="53575A"/>
                </a:solidFill>
                <a:effectLst/>
                <a:uLnTx/>
                <a:uFillTx/>
                <a:latin typeface="Arial" charset="0"/>
                <a:ea typeface=""/>
                <a:cs typeface=""/>
              </a:rPr>
              <a:t>Click to edit Master text styles</a:t>
            </a:r>
          </a:p>
        </p:txBody>
      </p:sp>
      <p:sp>
        <p:nvSpPr>
          <p:cNvPr id="30" name="Freeform 41"/>
          <p:cNvSpPr>
            <a:spLocks noEditPoints="1"/>
          </p:cNvSpPr>
          <p:nvPr/>
        </p:nvSpPr>
        <p:spPr bwMode="auto">
          <a:xfrm>
            <a:off x="6716559" y="3035274"/>
            <a:ext cx="430836" cy="282105"/>
          </a:xfrm>
          <a:custGeom>
            <a:avLst/>
            <a:gdLst>
              <a:gd name="T0" fmla="*/ 392 w 416"/>
              <a:gd name="T1" fmla="*/ 256 h 272"/>
              <a:gd name="T2" fmla="*/ 256 w 416"/>
              <a:gd name="T3" fmla="*/ 162 h 272"/>
              <a:gd name="T4" fmla="*/ 228 w 416"/>
              <a:gd name="T5" fmla="*/ 185 h 272"/>
              <a:gd name="T6" fmla="*/ 188 w 416"/>
              <a:gd name="T7" fmla="*/ 185 h 272"/>
              <a:gd name="T8" fmla="*/ 159 w 416"/>
              <a:gd name="T9" fmla="*/ 162 h 272"/>
              <a:gd name="T10" fmla="*/ 24 w 416"/>
              <a:gd name="T11" fmla="*/ 256 h 272"/>
              <a:gd name="T12" fmla="*/ 392 w 416"/>
              <a:gd name="T13" fmla="*/ 256 h 272"/>
              <a:gd name="T14" fmla="*/ 16 w 416"/>
              <a:gd name="T15" fmla="*/ 242 h 272"/>
              <a:gd name="T16" fmla="*/ 146 w 416"/>
              <a:gd name="T17" fmla="*/ 152 h 272"/>
              <a:gd name="T18" fmla="*/ 16 w 416"/>
              <a:gd name="T19" fmla="*/ 46 h 272"/>
              <a:gd name="T20" fmla="*/ 16 w 416"/>
              <a:gd name="T21" fmla="*/ 242 h 272"/>
              <a:gd name="T22" fmla="*/ 16 w 416"/>
              <a:gd name="T23" fmla="*/ 16 h 272"/>
              <a:gd name="T24" fmla="*/ 16 w 416"/>
              <a:gd name="T25" fmla="*/ 23 h 272"/>
              <a:gd name="T26" fmla="*/ 18 w 416"/>
              <a:gd name="T27" fmla="*/ 28 h 272"/>
              <a:gd name="T28" fmla="*/ 198 w 416"/>
              <a:gd name="T29" fmla="*/ 172 h 272"/>
              <a:gd name="T30" fmla="*/ 218 w 416"/>
              <a:gd name="T31" fmla="*/ 172 h 272"/>
              <a:gd name="T32" fmla="*/ 397 w 416"/>
              <a:gd name="T33" fmla="*/ 28 h 272"/>
              <a:gd name="T34" fmla="*/ 400 w 416"/>
              <a:gd name="T35" fmla="*/ 24 h 272"/>
              <a:gd name="T36" fmla="*/ 400 w 416"/>
              <a:gd name="T37" fmla="*/ 16 h 272"/>
              <a:gd name="T38" fmla="*/ 16 w 416"/>
              <a:gd name="T39" fmla="*/ 16 h 272"/>
              <a:gd name="T40" fmla="*/ 416 w 416"/>
              <a:gd name="T41" fmla="*/ 272 h 272"/>
              <a:gd name="T42" fmla="*/ 0 w 416"/>
              <a:gd name="T43" fmla="*/ 272 h 272"/>
              <a:gd name="T44" fmla="*/ 0 w 416"/>
              <a:gd name="T45" fmla="*/ 0 h 272"/>
              <a:gd name="T46" fmla="*/ 416 w 416"/>
              <a:gd name="T47" fmla="*/ 0 h 272"/>
              <a:gd name="T48" fmla="*/ 416 w 416"/>
              <a:gd name="T49" fmla="*/ 272 h 272"/>
              <a:gd name="T50" fmla="*/ 400 w 416"/>
              <a:gd name="T51" fmla="*/ 46 h 272"/>
              <a:gd name="T52" fmla="*/ 269 w 416"/>
              <a:gd name="T53" fmla="*/ 152 h 272"/>
              <a:gd name="T54" fmla="*/ 400 w 416"/>
              <a:gd name="T55" fmla="*/ 242 h 272"/>
              <a:gd name="T56" fmla="*/ 400 w 416"/>
              <a:gd name="T57" fmla="*/ 4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6" h="272">
                <a:moveTo>
                  <a:pt x="392" y="256"/>
                </a:moveTo>
                <a:cubicBezTo>
                  <a:pt x="256" y="162"/>
                  <a:pt x="256" y="162"/>
                  <a:pt x="256" y="162"/>
                </a:cubicBezTo>
                <a:cubicBezTo>
                  <a:pt x="228" y="185"/>
                  <a:pt x="228" y="185"/>
                  <a:pt x="228" y="185"/>
                </a:cubicBezTo>
                <a:cubicBezTo>
                  <a:pt x="216" y="194"/>
                  <a:pt x="200" y="194"/>
                  <a:pt x="188" y="185"/>
                </a:cubicBezTo>
                <a:cubicBezTo>
                  <a:pt x="159" y="162"/>
                  <a:pt x="159" y="162"/>
                  <a:pt x="159" y="162"/>
                </a:cubicBezTo>
                <a:cubicBezTo>
                  <a:pt x="24" y="256"/>
                  <a:pt x="24" y="256"/>
                  <a:pt x="24" y="256"/>
                </a:cubicBezTo>
                <a:lnTo>
                  <a:pt x="392" y="256"/>
                </a:lnTo>
                <a:close/>
                <a:moveTo>
                  <a:pt x="16" y="242"/>
                </a:moveTo>
                <a:cubicBezTo>
                  <a:pt x="146" y="152"/>
                  <a:pt x="146" y="152"/>
                  <a:pt x="146" y="152"/>
                </a:cubicBezTo>
                <a:cubicBezTo>
                  <a:pt x="16" y="46"/>
                  <a:pt x="16" y="46"/>
                  <a:pt x="16" y="46"/>
                </a:cubicBezTo>
                <a:lnTo>
                  <a:pt x="16" y="242"/>
                </a:lnTo>
                <a:close/>
                <a:moveTo>
                  <a:pt x="16" y="16"/>
                </a:moveTo>
                <a:cubicBezTo>
                  <a:pt x="16" y="23"/>
                  <a:pt x="16" y="23"/>
                  <a:pt x="16" y="23"/>
                </a:cubicBezTo>
                <a:cubicBezTo>
                  <a:pt x="16" y="25"/>
                  <a:pt x="16" y="26"/>
                  <a:pt x="18" y="28"/>
                </a:cubicBezTo>
                <a:cubicBezTo>
                  <a:pt x="198" y="172"/>
                  <a:pt x="198" y="172"/>
                  <a:pt x="198" y="172"/>
                </a:cubicBezTo>
                <a:cubicBezTo>
                  <a:pt x="204" y="177"/>
                  <a:pt x="212" y="177"/>
                  <a:pt x="218" y="172"/>
                </a:cubicBezTo>
                <a:cubicBezTo>
                  <a:pt x="397" y="28"/>
                  <a:pt x="397" y="28"/>
                  <a:pt x="397" y="28"/>
                </a:cubicBezTo>
                <a:cubicBezTo>
                  <a:pt x="398" y="27"/>
                  <a:pt x="399" y="26"/>
                  <a:pt x="400" y="24"/>
                </a:cubicBezTo>
                <a:cubicBezTo>
                  <a:pt x="400" y="16"/>
                  <a:pt x="400" y="16"/>
                  <a:pt x="400" y="16"/>
                </a:cubicBezTo>
                <a:lnTo>
                  <a:pt x="16" y="16"/>
                </a:lnTo>
                <a:close/>
                <a:moveTo>
                  <a:pt x="416" y="272"/>
                </a:moveTo>
                <a:cubicBezTo>
                  <a:pt x="0" y="272"/>
                  <a:pt x="0" y="272"/>
                  <a:pt x="0" y="272"/>
                </a:cubicBezTo>
                <a:cubicBezTo>
                  <a:pt x="0" y="0"/>
                  <a:pt x="0" y="0"/>
                  <a:pt x="0" y="0"/>
                </a:cubicBezTo>
                <a:cubicBezTo>
                  <a:pt x="416" y="0"/>
                  <a:pt x="416" y="0"/>
                  <a:pt x="416" y="0"/>
                </a:cubicBezTo>
                <a:cubicBezTo>
                  <a:pt x="416" y="91"/>
                  <a:pt x="416" y="181"/>
                  <a:pt x="416" y="272"/>
                </a:cubicBezTo>
                <a:close/>
                <a:moveTo>
                  <a:pt x="400" y="46"/>
                </a:moveTo>
                <a:cubicBezTo>
                  <a:pt x="269" y="152"/>
                  <a:pt x="269" y="152"/>
                  <a:pt x="269" y="152"/>
                </a:cubicBezTo>
                <a:cubicBezTo>
                  <a:pt x="400" y="242"/>
                  <a:pt x="400" y="242"/>
                  <a:pt x="400" y="242"/>
                </a:cubicBezTo>
                <a:lnTo>
                  <a:pt x="400" y="46"/>
                </a:lnTo>
                <a:close/>
              </a:path>
            </a:pathLst>
          </a:custGeom>
          <a:solidFill>
            <a:srgbClr val="00263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75A"/>
              </a:solidFill>
              <a:effectLst/>
              <a:uLnTx/>
              <a:uFillTx/>
              <a:cs typeface="Arial" panose="020B0604020202020204" pitchFamily="34" charset="0"/>
            </a:endParaRPr>
          </a:p>
        </p:txBody>
      </p:sp>
      <p:pic>
        <p:nvPicPr>
          <p:cNvPr id="31" name="Content Placeholder 2"/>
          <p:cNvPicPr>
            <a:picLocks noChangeAspect="1"/>
          </p:cNvPicPr>
          <p:nvPr/>
        </p:nvPicPr>
        <p:blipFill rotWithShape="1">
          <a:blip r:embed="rId2">
            <a:extLst>
              <a:ext uri="{28A0092B-C50C-407E-A947-70E740481C1C}">
                <a14:useLocalDpi xmlns:a14="http://schemas.microsoft.com/office/drawing/2010/main" val="0"/>
              </a:ext>
            </a:extLst>
          </a:blip>
          <a:srcRect t="-541" r="12037" b="12578"/>
          <a:stretch/>
        </p:blipFill>
        <p:spPr>
          <a:xfrm>
            <a:off x="6706020" y="1542974"/>
            <a:ext cx="1144800" cy="1144800"/>
          </a:xfrm>
          <a:prstGeom prst="ellipse">
            <a:avLst/>
          </a:prstGeom>
          <a:ln w="19050" cap="rnd">
            <a:solidFill>
              <a:srgbClr val="007FB5"/>
            </a:solidFill>
          </a:ln>
          <a:effectLst/>
          <a:scene3d>
            <a:camera prst="orthographicFront"/>
            <a:lightRig rig="contrasting" dir="t">
              <a:rot lat="0" lon="0" rev="3000000"/>
            </a:lightRig>
          </a:scene3d>
          <a:sp3d>
            <a:contourClr>
              <a:srgbClr val="333333"/>
            </a:contourClr>
          </a:sp3d>
        </p:spPr>
      </p:pic>
      <p:sp>
        <p:nvSpPr>
          <p:cNvPr id="32" name="Freeform 153"/>
          <p:cNvSpPr>
            <a:spLocks/>
          </p:cNvSpPr>
          <p:nvPr/>
        </p:nvSpPr>
        <p:spPr bwMode="auto">
          <a:xfrm>
            <a:off x="6716559" y="5372494"/>
            <a:ext cx="360192" cy="294872"/>
          </a:xfrm>
          <a:custGeom>
            <a:avLst/>
            <a:gdLst>
              <a:gd name="T0" fmla="*/ 138 w 138"/>
              <a:gd name="T1" fmla="*/ 16 h 113"/>
              <a:gd name="T2" fmla="*/ 125 w 138"/>
              <a:gd name="T3" fmla="*/ 30 h 113"/>
              <a:gd name="T4" fmla="*/ 125 w 138"/>
              <a:gd name="T5" fmla="*/ 33 h 113"/>
              <a:gd name="T6" fmla="*/ 117 w 138"/>
              <a:gd name="T7" fmla="*/ 66 h 113"/>
              <a:gd name="T8" fmla="*/ 45 w 138"/>
              <a:gd name="T9" fmla="*/ 113 h 113"/>
              <a:gd name="T10" fmla="*/ 8 w 138"/>
              <a:gd name="T11" fmla="*/ 104 h 113"/>
              <a:gd name="T12" fmla="*/ 1 w 138"/>
              <a:gd name="T13" fmla="*/ 100 h 113"/>
              <a:gd name="T14" fmla="*/ 0 w 138"/>
              <a:gd name="T15" fmla="*/ 98 h 113"/>
              <a:gd name="T16" fmla="*/ 3 w 138"/>
              <a:gd name="T17" fmla="*/ 96 h 113"/>
              <a:gd name="T18" fmla="*/ 9 w 138"/>
              <a:gd name="T19" fmla="*/ 96 h 113"/>
              <a:gd name="T20" fmla="*/ 37 w 138"/>
              <a:gd name="T21" fmla="*/ 88 h 113"/>
              <a:gd name="T22" fmla="*/ 15 w 138"/>
              <a:gd name="T23" fmla="*/ 68 h 113"/>
              <a:gd name="T24" fmla="*/ 15 w 138"/>
              <a:gd name="T25" fmla="*/ 68 h 113"/>
              <a:gd name="T26" fmla="*/ 17 w 138"/>
              <a:gd name="T27" fmla="*/ 65 h 113"/>
              <a:gd name="T28" fmla="*/ 19 w 138"/>
              <a:gd name="T29" fmla="*/ 66 h 113"/>
              <a:gd name="T30" fmla="*/ 5 w 138"/>
              <a:gd name="T31" fmla="*/ 40 h 113"/>
              <a:gd name="T32" fmla="*/ 8 w 138"/>
              <a:gd name="T33" fmla="*/ 38 h 113"/>
              <a:gd name="T34" fmla="*/ 13 w 138"/>
              <a:gd name="T35" fmla="*/ 40 h 113"/>
              <a:gd name="T36" fmla="*/ 6 w 138"/>
              <a:gd name="T37" fmla="*/ 21 h 113"/>
              <a:gd name="T38" fmla="*/ 10 w 138"/>
              <a:gd name="T39" fmla="*/ 6 h 113"/>
              <a:gd name="T40" fmla="*/ 12 w 138"/>
              <a:gd name="T41" fmla="*/ 5 h 113"/>
              <a:gd name="T42" fmla="*/ 14 w 138"/>
              <a:gd name="T43" fmla="*/ 6 h 113"/>
              <a:gd name="T44" fmla="*/ 22 w 138"/>
              <a:gd name="T45" fmla="*/ 14 h 113"/>
              <a:gd name="T46" fmla="*/ 65 w 138"/>
              <a:gd name="T47" fmla="*/ 33 h 113"/>
              <a:gd name="T48" fmla="*/ 65 w 138"/>
              <a:gd name="T49" fmla="*/ 29 h 113"/>
              <a:gd name="T50" fmla="*/ 95 w 138"/>
              <a:gd name="T51" fmla="*/ 0 h 113"/>
              <a:gd name="T52" fmla="*/ 116 w 138"/>
              <a:gd name="T53" fmla="*/ 8 h 113"/>
              <a:gd name="T54" fmla="*/ 131 w 138"/>
              <a:gd name="T55" fmla="*/ 2 h 113"/>
              <a:gd name="T56" fmla="*/ 132 w 138"/>
              <a:gd name="T57" fmla="*/ 2 h 113"/>
              <a:gd name="T58" fmla="*/ 135 w 138"/>
              <a:gd name="T59" fmla="*/ 4 h 113"/>
              <a:gd name="T60" fmla="*/ 129 w 138"/>
              <a:gd name="T61" fmla="*/ 15 h 113"/>
              <a:gd name="T62" fmla="*/ 136 w 138"/>
              <a:gd name="T63" fmla="*/ 12 h 113"/>
              <a:gd name="T64" fmla="*/ 138 w 138"/>
              <a:gd name="T65" fmla="*/ 15 h 113"/>
              <a:gd name="T66" fmla="*/ 138 w 138"/>
              <a:gd name="T6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13">
                <a:moveTo>
                  <a:pt x="138" y="16"/>
                </a:moveTo>
                <a:cubicBezTo>
                  <a:pt x="135" y="21"/>
                  <a:pt x="130" y="26"/>
                  <a:pt x="125" y="30"/>
                </a:cubicBezTo>
                <a:cubicBezTo>
                  <a:pt x="125" y="33"/>
                  <a:pt x="125" y="33"/>
                  <a:pt x="125" y="33"/>
                </a:cubicBezTo>
                <a:cubicBezTo>
                  <a:pt x="125" y="44"/>
                  <a:pt x="122" y="56"/>
                  <a:pt x="117" y="66"/>
                </a:cubicBezTo>
                <a:cubicBezTo>
                  <a:pt x="104" y="96"/>
                  <a:pt x="77" y="113"/>
                  <a:pt x="45" y="113"/>
                </a:cubicBezTo>
                <a:cubicBezTo>
                  <a:pt x="32" y="113"/>
                  <a:pt x="19" y="110"/>
                  <a:pt x="8" y="104"/>
                </a:cubicBezTo>
                <a:cubicBezTo>
                  <a:pt x="6" y="103"/>
                  <a:pt x="3" y="101"/>
                  <a:pt x="1" y="100"/>
                </a:cubicBezTo>
                <a:cubicBezTo>
                  <a:pt x="1" y="100"/>
                  <a:pt x="0" y="99"/>
                  <a:pt x="0" y="98"/>
                </a:cubicBezTo>
                <a:cubicBezTo>
                  <a:pt x="0" y="97"/>
                  <a:pt x="1" y="96"/>
                  <a:pt x="3" y="96"/>
                </a:cubicBezTo>
                <a:cubicBezTo>
                  <a:pt x="5" y="96"/>
                  <a:pt x="7" y="96"/>
                  <a:pt x="9" y="96"/>
                </a:cubicBezTo>
                <a:cubicBezTo>
                  <a:pt x="19" y="96"/>
                  <a:pt x="28" y="93"/>
                  <a:pt x="37" y="88"/>
                </a:cubicBezTo>
                <a:cubicBezTo>
                  <a:pt x="27" y="86"/>
                  <a:pt x="18" y="78"/>
                  <a:pt x="15" y="68"/>
                </a:cubicBezTo>
                <a:cubicBezTo>
                  <a:pt x="15" y="68"/>
                  <a:pt x="15" y="68"/>
                  <a:pt x="15" y="68"/>
                </a:cubicBezTo>
                <a:cubicBezTo>
                  <a:pt x="15" y="67"/>
                  <a:pt x="16" y="65"/>
                  <a:pt x="17" y="65"/>
                </a:cubicBezTo>
                <a:cubicBezTo>
                  <a:pt x="18" y="65"/>
                  <a:pt x="19" y="66"/>
                  <a:pt x="19" y="66"/>
                </a:cubicBezTo>
                <a:cubicBezTo>
                  <a:pt x="11" y="60"/>
                  <a:pt x="5" y="51"/>
                  <a:pt x="5" y="40"/>
                </a:cubicBezTo>
                <a:cubicBezTo>
                  <a:pt x="5" y="39"/>
                  <a:pt x="6" y="38"/>
                  <a:pt x="8" y="38"/>
                </a:cubicBezTo>
                <a:cubicBezTo>
                  <a:pt x="9" y="38"/>
                  <a:pt x="11" y="39"/>
                  <a:pt x="13" y="40"/>
                </a:cubicBezTo>
                <a:cubicBezTo>
                  <a:pt x="8" y="34"/>
                  <a:pt x="6" y="28"/>
                  <a:pt x="6" y="21"/>
                </a:cubicBezTo>
                <a:cubicBezTo>
                  <a:pt x="6" y="16"/>
                  <a:pt x="7" y="10"/>
                  <a:pt x="10" y="6"/>
                </a:cubicBezTo>
                <a:cubicBezTo>
                  <a:pt x="10" y="5"/>
                  <a:pt x="11" y="5"/>
                  <a:pt x="12" y="5"/>
                </a:cubicBezTo>
                <a:cubicBezTo>
                  <a:pt x="13" y="5"/>
                  <a:pt x="13" y="5"/>
                  <a:pt x="14" y="6"/>
                </a:cubicBezTo>
                <a:cubicBezTo>
                  <a:pt x="16" y="8"/>
                  <a:pt x="19" y="11"/>
                  <a:pt x="22" y="14"/>
                </a:cubicBezTo>
                <a:cubicBezTo>
                  <a:pt x="34" y="25"/>
                  <a:pt x="49" y="32"/>
                  <a:pt x="65" y="33"/>
                </a:cubicBezTo>
                <a:cubicBezTo>
                  <a:pt x="65" y="32"/>
                  <a:pt x="65" y="31"/>
                  <a:pt x="65" y="29"/>
                </a:cubicBezTo>
                <a:cubicBezTo>
                  <a:pt x="65" y="13"/>
                  <a:pt x="79" y="0"/>
                  <a:pt x="95" y="0"/>
                </a:cubicBezTo>
                <a:cubicBezTo>
                  <a:pt x="103" y="0"/>
                  <a:pt x="110" y="3"/>
                  <a:pt x="116" y="8"/>
                </a:cubicBezTo>
                <a:cubicBezTo>
                  <a:pt x="121" y="7"/>
                  <a:pt x="126" y="5"/>
                  <a:pt x="131" y="2"/>
                </a:cubicBezTo>
                <a:cubicBezTo>
                  <a:pt x="131" y="2"/>
                  <a:pt x="132" y="2"/>
                  <a:pt x="132" y="2"/>
                </a:cubicBezTo>
                <a:cubicBezTo>
                  <a:pt x="134" y="2"/>
                  <a:pt x="135" y="3"/>
                  <a:pt x="135" y="4"/>
                </a:cubicBezTo>
                <a:cubicBezTo>
                  <a:pt x="135" y="7"/>
                  <a:pt x="131" y="13"/>
                  <a:pt x="129" y="15"/>
                </a:cubicBezTo>
                <a:cubicBezTo>
                  <a:pt x="130" y="15"/>
                  <a:pt x="135" y="12"/>
                  <a:pt x="136" y="12"/>
                </a:cubicBezTo>
                <a:cubicBezTo>
                  <a:pt x="137" y="12"/>
                  <a:pt x="138" y="14"/>
                  <a:pt x="138" y="15"/>
                </a:cubicBezTo>
                <a:cubicBezTo>
                  <a:pt x="138" y="15"/>
                  <a:pt x="138" y="16"/>
                  <a:pt x="138" y="16"/>
                </a:cubicBezTo>
                <a:close/>
              </a:path>
            </a:pathLst>
          </a:custGeom>
          <a:noFill/>
          <a:ln w="19050">
            <a:solidFill>
              <a:srgbClr val="00263A"/>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75A"/>
              </a:solidFill>
              <a:effectLst/>
              <a:uLnTx/>
              <a:uFillTx/>
              <a:cs typeface="Arial" panose="020B0604020202020204" pitchFamily="34" charset="0"/>
            </a:endParaRPr>
          </a:p>
        </p:txBody>
      </p:sp>
      <p:sp>
        <p:nvSpPr>
          <p:cNvPr id="33" name="Freeform 46"/>
          <p:cNvSpPr>
            <a:spLocks noEditPoints="1"/>
          </p:cNvSpPr>
          <p:nvPr/>
        </p:nvSpPr>
        <p:spPr bwMode="auto">
          <a:xfrm>
            <a:off x="6716559" y="3681738"/>
            <a:ext cx="361243" cy="416308"/>
          </a:xfrm>
          <a:custGeom>
            <a:avLst/>
            <a:gdLst>
              <a:gd name="T0" fmla="*/ 104 w 322"/>
              <a:gd name="T1" fmla="*/ 261 h 371"/>
              <a:gd name="T2" fmla="*/ 96 w 322"/>
              <a:gd name="T3" fmla="*/ 250 h 371"/>
              <a:gd name="T4" fmla="*/ 81 w 322"/>
              <a:gd name="T5" fmla="*/ 244 h 371"/>
              <a:gd name="T6" fmla="*/ 21 w 322"/>
              <a:gd name="T7" fmla="*/ 296 h 371"/>
              <a:gd name="T8" fmla="*/ 21 w 322"/>
              <a:gd name="T9" fmla="*/ 310 h 371"/>
              <a:gd name="T10" fmla="*/ 30 w 322"/>
              <a:gd name="T11" fmla="*/ 322 h 371"/>
              <a:gd name="T12" fmla="*/ 62 w 322"/>
              <a:gd name="T13" fmla="*/ 346 h 371"/>
              <a:gd name="T14" fmla="*/ 95 w 322"/>
              <a:gd name="T15" fmla="*/ 353 h 371"/>
              <a:gd name="T16" fmla="*/ 110 w 322"/>
              <a:gd name="T17" fmla="*/ 347 h 371"/>
              <a:gd name="T18" fmla="*/ 224 w 322"/>
              <a:gd name="T19" fmla="*/ 240 h 371"/>
              <a:gd name="T20" fmla="*/ 303 w 322"/>
              <a:gd name="T21" fmla="*/ 105 h 371"/>
              <a:gd name="T22" fmla="*/ 306 w 322"/>
              <a:gd name="T23" fmla="*/ 88 h 371"/>
              <a:gd name="T24" fmla="*/ 294 w 322"/>
              <a:gd name="T25" fmla="*/ 56 h 371"/>
              <a:gd name="T26" fmla="*/ 264 w 322"/>
              <a:gd name="T27" fmla="*/ 27 h 371"/>
              <a:gd name="T28" fmla="*/ 252 w 322"/>
              <a:gd name="T29" fmla="*/ 21 h 371"/>
              <a:gd name="T30" fmla="*/ 239 w 322"/>
              <a:gd name="T31" fmla="*/ 23 h 371"/>
              <a:gd name="T32" fmla="*/ 201 w 322"/>
              <a:gd name="T33" fmla="*/ 93 h 371"/>
              <a:gd name="T34" fmla="*/ 201 w 322"/>
              <a:gd name="T35" fmla="*/ 99 h 371"/>
              <a:gd name="T36" fmla="*/ 210 w 322"/>
              <a:gd name="T37" fmla="*/ 108 h 371"/>
              <a:gd name="T38" fmla="*/ 221 w 322"/>
              <a:gd name="T39" fmla="*/ 115 h 371"/>
              <a:gd name="T40" fmla="*/ 239 w 322"/>
              <a:gd name="T41" fmla="*/ 149 h 371"/>
              <a:gd name="T42" fmla="*/ 202 w 322"/>
              <a:gd name="T43" fmla="*/ 220 h 371"/>
              <a:gd name="T44" fmla="*/ 141 w 322"/>
              <a:gd name="T45" fmla="*/ 272 h 371"/>
              <a:gd name="T46" fmla="*/ 121 w 322"/>
              <a:gd name="T47" fmla="*/ 273 h 371"/>
              <a:gd name="T48" fmla="*/ 104 w 322"/>
              <a:gd name="T49" fmla="*/ 261 h 371"/>
              <a:gd name="T50" fmla="*/ 116 w 322"/>
              <a:gd name="T51" fmla="*/ 251 h 371"/>
              <a:gd name="T52" fmla="*/ 134 w 322"/>
              <a:gd name="T53" fmla="*/ 257 h 371"/>
              <a:gd name="T54" fmla="*/ 189 w 322"/>
              <a:gd name="T55" fmla="*/ 210 h 371"/>
              <a:gd name="T56" fmla="*/ 223 w 322"/>
              <a:gd name="T57" fmla="*/ 146 h 371"/>
              <a:gd name="T58" fmla="*/ 214 w 322"/>
              <a:gd name="T59" fmla="*/ 129 h 371"/>
              <a:gd name="T60" fmla="*/ 202 w 322"/>
              <a:gd name="T61" fmla="*/ 122 h 371"/>
              <a:gd name="T62" fmla="*/ 187 w 322"/>
              <a:gd name="T63" fmla="*/ 106 h 371"/>
              <a:gd name="T64" fmla="*/ 187 w 322"/>
              <a:gd name="T65" fmla="*/ 86 h 371"/>
              <a:gd name="T66" fmla="*/ 225 w 322"/>
              <a:gd name="T67" fmla="*/ 16 h 371"/>
              <a:gd name="T68" fmla="*/ 259 w 322"/>
              <a:gd name="T69" fmla="*/ 7 h 371"/>
              <a:gd name="T70" fmla="*/ 272 w 322"/>
              <a:gd name="T71" fmla="*/ 13 h 371"/>
              <a:gd name="T72" fmla="*/ 307 w 322"/>
              <a:gd name="T73" fmla="*/ 47 h 371"/>
              <a:gd name="T74" fmla="*/ 322 w 322"/>
              <a:gd name="T75" fmla="*/ 88 h 371"/>
              <a:gd name="T76" fmla="*/ 318 w 322"/>
              <a:gd name="T77" fmla="*/ 111 h 371"/>
              <a:gd name="T78" fmla="*/ 236 w 322"/>
              <a:gd name="T79" fmla="*/ 250 h 371"/>
              <a:gd name="T80" fmla="*/ 119 w 322"/>
              <a:gd name="T81" fmla="*/ 360 h 371"/>
              <a:gd name="T82" fmla="*/ 98 w 322"/>
              <a:gd name="T83" fmla="*/ 368 h 371"/>
              <a:gd name="T84" fmla="*/ 56 w 322"/>
              <a:gd name="T85" fmla="*/ 361 h 371"/>
              <a:gd name="T86" fmla="*/ 17 w 322"/>
              <a:gd name="T87" fmla="*/ 331 h 371"/>
              <a:gd name="T88" fmla="*/ 8 w 322"/>
              <a:gd name="T89" fmla="*/ 320 h 371"/>
              <a:gd name="T90" fmla="*/ 11 w 322"/>
              <a:gd name="T91" fmla="*/ 284 h 371"/>
              <a:gd name="T92" fmla="*/ 71 w 322"/>
              <a:gd name="T93" fmla="*/ 231 h 371"/>
              <a:gd name="T94" fmla="*/ 107 w 322"/>
              <a:gd name="T95" fmla="*/ 239 h 371"/>
              <a:gd name="T96" fmla="*/ 116 w 322"/>
              <a:gd name="T97" fmla="*/ 25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2" h="371">
                <a:moveTo>
                  <a:pt x="104" y="261"/>
                </a:moveTo>
                <a:cubicBezTo>
                  <a:pt x="96" y="250"/>
                  <a:pt x="96" y="250"/>
                  <a:pt x="96" y="250"/>
                </a:cubicBezTo>
                <a:cubicBezTo>
                  <a:pt x="93" y="247"/>
                  <a:pt x="84" y="240"/>
                  <a:pt x="81" y="244"/>
                </a:cubicBezTo>
                <a:cubicBezTo>
                  <a:pt x="21" y="296"/>
                  <a:pt x="21" y="296"/>
                  <a:pt x="21" y="296"/>
                </a:cubicBezTo>
                <a:cubicBezTo>
                  <a:pt x="17" y="300"/>
                  <a:pt x="18" y="306"/>
                  <a:pt x="21" y="310"/>
                </a:cubicBezTo>
                <a:cubicBezTo>
                  <a:pt x="30" y="322"/>
                  <a:pt x="30" y="322"/>
                  <a:pt x="30" y="322"/>
                </a:cubicBezTo>
                <a:cubicBezTo>
                  <a:pt x="38" y="331"/>
                  <a:pt x="49" y="341"/>
                  <a:pt x="62" y="346"/>
                </a:cubicBezTo>
                <a:cubicBezTo>
                  <a:pt x="74" y="352"/>
                  <a:pt x="85" y="354"/>
                  <a:pt x="95" y="353"/>
                </a:cubicBezTo>
                <a:cubicBezTo>
                  <a:pt x="101" y="352"/>
                  <a:pt x="106" y="350"/>
                  <a:pt x="110" y="347"/>
                </a:cubicBezTo>
                <a:cubicBezTo>
                  <a:pt x="149" y="322"/>
                  <a:pt x="189" y="284"/>
                  <a:pt x="224" y="240"/>
                </a:cubicBezTo>
                <a:cubicBezTo>
                  <a:pt x="258" y="197"/>
                  <a:pt x="287" y="149"/>
                  <a:pt x="303" y="105"/>
                </a:cubicBezTo>
                <a:cubicBezTo>
                  <a:pt x="305" y="100"/>
                  <a:pt x="306" y="94"/>
                  <a:pt x="306" y="88"/>
                </a:cubicBezTo>
                <a:cubicBezTo>
                  <a:pt x="306" y="78"/>
                  <a:pt x="301" y="66"/>
                  <a:pt x="294" y="56"/>
                </a:cubicBezTo>
                <a:cubicBezTo>
                  <a:pt x="286" y="44"/>
                  <a:pt x="275" y="33"/>
                  <a:pt x="264" y="27"/>
                </a:cubicBezTo>
                <a:cubicBezTo>
                  <a:pt x="252" y="21"/>
                  <a:pt x="252" y="21"/>
                  <a:pt x="252" y="21"/>
                </a:cubicBezTo>
                <a:cubicBezTo>
                  <a:pt x="247" y="18"/>
                  <a:pt x="241" y="18"/>
                  <a:pt x="239" y="23"/>
                </a:cubicBezTo>
                <a:cubicBezTo>
                  <a:pt x="201" y="93"/>
                  <a:pt x="201" y="93"/>
                  <a:pt x="201" y="93"/>
                </a:cubicBezTo>
                <a:cubicBezTo>
                  <a:pt x="200" y="95"/>
                  <a:pt x="200" y="97"/>
                  <a:pt x="201" y="99"/>
                </a:cubicBezTo>
                <a:cubicBezTo>
                  <a:pt x="203" y="103"/>
                  <a:pt x="206" y="106"/>
                  <a:pt x="210" y="108"/>
                </a:cubicBezTo>
                <a:cubicBezTo>
                  <a:pt x="221" y="115"/>
                  <a:pt x="221" y="115"/>
                  <a:pt x="221" y="115"/>
                </a:cubicBezTo>
                <a:cubicBezTo>
                  <a:pt x="233" y="121"/>
                  <a:pt x="242" y="135"/>
                  <a:pt x="239" y="149"/>
                </a:cubicBezTo>
                <a:cubicBezTo>
                  <a:pt x="234" y="172"/>
                  <a:pt x="220" y="197"/>
                  <a:pt x="202" y="220"/>
                </a:cubicBezTo>
                <a:cubicBezTo>
                  <a:pt x="184" y="243"/>
                  <a:pt x="161" y="262"/>
                  <a:pt x="141" y="272"/>
                </a:cubicBezTo>
                <a:cubicBezTo>
                  <a:pt x="134" y="275"/>
                  <a:pt x="127" y="275"/>
                  <a:pt x="121" y="273"/>
                </a:cubicBezTo>
                <a:cubicBezTo>
                  <a:pt x="114" y="271"/>
                  <a:pt x="108" y="267"/>
                  <a:pt x="104" y="261"/>
                </a:cubicBezTo>
                <a:close/>
                <a:moveTo>
                  <a:pt x="116" y="251"/>
                </a:moveTo>
                <a:cubicBezTo>
                  <a:pt x="120" y="256"/>
                  <a:pt x="128" y="260"/>
                  <a:pt x="134" y="257"/>
                </a:cubicBezTo>
                <a:cubicBezTo>
                  <a:pt x="152" y="249"/>
                  <a:pt x="173" y="231"/>
                  <a:pt x="189" y="210"/>
                </a:cubicBezTo>
                <a:cubicBezTo>
                  <a:pt x="206" y="189"/>
                  <a:pt x="219" y="166"/>
                  <a:pt x="223" y="146"/>
                </a:cubicBezTo>
                <a:cubicBezTo>
                  <a:pt x="224" y="139"/>
                  <a:pt x="220" y="132"/>
                  <a:pt x="214" y="129"/>
                </a:cubicBezTo>
                <a:cubicBezTo>
                  <a:pt x="202" y="122"/>
                  <a:pt x="202" y="122"/>
                  <a:pt x="202" y="122"/>
                </a:cubicBezTo>
                <a:cubicBezTo>
                  <a:pt x="196" y="119"/>
                  <a:pt x="190" y="113"/>
                  <a:pt x="187" y="106"/>
                </a:cubicBezTo>
                <a:cubicBezTo>
                  <a:pt x="184" y="100"/>
                  <a:pt x="183" y="93"/>
                  <a:pt x="187" y="86"/>
                </a:cubicBezTo>
                <a:cubicBezTo>
                  <a:pt x="225" y="16"/>
                  <a:pt x="225" y="16"/>
                  <a:pt x="225" y="16"/>
                </a:cubicBezTo>
                <a:cubicBezTo>
                  <a:pt x="232" y="3"/>
                  <a:pt x="246" y="0"/>
                  <a:pt x="259" y="7"/>
                </a:cubicBezTo>
                <a:cubicBezTo>
                  <a:pt x="272" y="13"/>
                  <a:pt x="272" y="13"/>
                  <a:pt x="272" y="13"/>
                </a:cubicBezTo>
                <a:cubicBezTo>
                  <a:pt x="285" y="21"/>
                  <a:pt x="298" y="33"/>
                  <a:pt x="307" y="47"/>
                </a:cubicBezTo>
                <a:cubicBezTo>
                  <a:pt x="316" y="60"/>
                  <a:pt x="322" y="74"/>
                  <a:pt x="322" y="88"/>
                </a:cubicBezTo>
                <a:cubicBezTo>
                  <a:pt x="322" y="96"/>
                  <a:pt x="321" y="103"/>
                  <a:pt x="318" y="111"/>
                </a:cubicBezTo>
                <a:cubicBezTo>
                  <a:pt x="302" y="156"/>
                  <a:pt x="272" y="206"/>
                  <a:pt x="236" y="250"/>
                </a:cubicBezTo>
                <a:cubicBezTo>
                  <a:pt x="201" y="295"/>
                  <a:pt x="159" y="335"/>
                  <a:pt x="119" y="360"/>
                </a:cubicBezTo>
                <a:cubicBezTo>
                  <a:pt x="113" y="364"/>
                  <a:pt x="106" y="367"/>
                  <a:pt x="98" y="368"/>
                </a:cubicBezTo>
                <a:cubicBezTo>
                  <a:pt x="85" y="371"/>
                  <a:pt x="70" y="367"/>
                  <a:pt x="56" y="361"/>
                </a:cubicBezTo>
                <a:cubicBezTo>
                  <a:pt x="41" y="354"/>
                  <a:pt x="27" y="343"/>
                  <a:pt x="17" y="331"/>
                </a:cubicBezTo>
                <a:cubicBezTo>
                  <a:pt x="8" y="320"/>
                  <a:pt x="8" y="320"/>
                  <a:pt x="8" y="320"/>
                </a:cubicBezTo>
                <a:cubicBezTo>
                  <a:pt x="0" y="309"/>
                  <a:pt x="0" y="293"/>
                  <a:pt x="11" y="284"/>
                </a:cubicBezTo>
                <a:cubicBezTo>
                  <a:pt x="16" y="279"/>
                  <a:pt x="71" y="231"/>
                  <a:pt x="71" y="231"/>
                </a:cubicBezTo>
                <a:cubicBezTo>
                  <a:pt x="82" y="222"/>
                  <a:pt x="99" y="229"/>
                  <a:pt x="107" y="239"/>
                </a:cubicBezTo>
                <a:cubicBezTo>
                  <a:pt x="110" y="243"/>
                  <a:pt x="113" y="247"/>
                  <a:pt x="116" y="251"/>
                </a:cubicBezTo>
                <a:close/>
              </a:path>
            </a:pathLst>
          </a:custGeom>
          <a:solidFill>
            <a:srgbClr val="00263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75A"/>
              </a:solidFill>
              <a:effectLst/>
              <a:uLnTx/>
              <a:uFillTx/>
              <a:cs typeface="Arial" panose="020B0604020202020204" pitchFamily="34" charset="0"/>
            </a:endParaRPr>
          </a:p>
        </p:txBody>
      </p:sp>
      <p:sp>
        <p:nvSpPr>
          <p:cNvPr id="34" name="Freeform 47"/>
          <p:cNvSpPr>
            <a:spLocks noEditPoints="1"/>
          </p:cNvSpPr>
          <p:nvPr/>
        </p:nvSpPr>
        <p:spPr bwMode="auto">
          <a:xfrm>
            <a:off x="6716559" y="4495793"/>
            <a:ext cx="305517" cy="449739"/>
          </a:xfrm>
          <a:custGeom>
            <a:avLst/>
            <a:gdLst>
              <a:gd name="T0" fmla="*/ 120 w 288"/>
              <a:gd name="T1" fmla="*/ 48 h 424"/>
              <a:gd name="T2" fmla="*/ 112 w 288"/>
              <a:gd name="T3" fmla="*/ 40 h 424"/>
              <a:gd name="T4" fmla="*/ 120 w 288"/>
              <a:gd name="T5" fmla="*/ 32 h 424"/>
              <a:gd name="T6" fmla="*/ 168 w 288"/>
              <a:gd name="T7" fmla="*/ 32 h 424"/>
              <a:gd name="T8" fmla="*/ 176 w 288"/>
              <a:gd name="T9" fmla="*/ 40 h 424"/>
              <a:gd name="T10" fmla="*/ 168 w 288"/>
              <a:gd name="T11" fmla="*/ 48 h 424"/>
              <a:gd name="T12" fmla="*/ 120 w 288"/>
              <a:gd name="T13" fmla="*/ 48 h 424"/>
              <a:gd name="T14" fmla="*/ 144 w 288"/>
              <a:gd name="T15" fmla="*/ 352 h 424"/>
              <a:gd name="T16" fmla="*/ 168 w 288"/>
              <a:gd name="T17" fmla="*/ 376 h 424"/>
              <a:gd name="T18" fmla="*/ 144 w 288"/>
              <a:gd name="T19" fmla="*/ 400 h 424"/>
              <a:gd name="T20" fmla="*/ 120 w 288"/>
              <a:gd name="T21" fmla="*/ 376 h 424"/>
              <a:gd name="T22" fmla="*/ 144 w 288"/>
              <a:gd name="T23" fmla="*/ 352 h 424"/>
              <a:gd name="T24" fmla="*/ 144 w 288"/>
              <a:gd name="T25" fmla="*/ 368 h 424"/>
              <a:gd name="T26" fmla="*/ 136 w 288"/>
              <a:gd name="T27" fmla="*/ 376 h 424"/>
              <a:gd name="T28" fmla="*/ 144 w 288"/>
              <a:gd name="T29" fmla="*/ 384 h 424"/>
              <a:gd name="T30" fmla="*/ 152 w 288"/>
              <a:gd name="T31" fmla="*/ 376 h 424"/>
              <a:gd name="T32" fmla="*/ 144 w 288"/>
              <a:gd name="T33" fmla="*/ 368 h 424"/>
              <a:gd name="T34" fmla="*/ 256 w 288"/>
              <a:gd name="T35" fmla="*/ 64 h 424"/>
              <a:gd name="T36" fmla="*/ 256 w 288"/>
              <a:gd name="T37" fmla="*/ 344 h 424"/>
              <a:gd name="T38" fmla="*/ 32 w 288"/>
              <a:gd name="T39" fmla="*/ 344 h 424"/>
              <a:gd name="T40" fmla="*/ 32 w 288"/>
              <a:gd name="T41" fmla="*/ 64 h 424"/>
              <a:gd name="T42" fmla="*/ 256 w 288"/>
              <a:gd name="T43" fmla="*/ 64 h 424"/>
              <a:gd name="T44" fmla="*/ 240 w 288"/>
              <a:gd name="T45" fmla="*/ 80 h 424"/>
              <a:gd name="T46" fmla="*/ 48 w 288"/>
              <a:gd name="T47" fmla="*/ 80 h 424"/>
              <a:gd name="T48" fmla="*/ 48 w 288"/>
              <a:gd name="T49" fmla="*/ 328 h 424"/>
              <a:gd name="T50" fmla="*/ 240 w 288"/>
              <a:gd name="T51" fmla="*/ 328 h 424"/>
              <a:gd name="T52" fmla="*/ 240 w 288"/>
              <a:gd name="T53" fmla="*/ 80 h 424"/>
              <a:gd name="T54" fmla="*/ 40 w 288"/>
              <a:gd name="T55" fmla="*/ 0 h 424"/>
              <a:gd name="T56" fmla="*/ 248 w 288"/>
              <a:gd name="T57" fmla="*/ 0 h 424"/>
              <a:gd name="T58" fmla="*/ 288 w 288"/>
              <a:gd name="T59" fmla="*/ 40 h 424"/>
              <a:gd name="T60" fmla="*/ 288 w 288"/>
              <a:gd name="T61" fmla="*/ 384 h 424"/>
              <a:gd name="T62" fmla="*/ 248 w 288"/>
              <a:gd name="T63" fmla="*/ 424 h 424"/>
              <a:gd name="T64" fmla="*/ 40 w 288"/>
              <a:gd name="T65" fmla="*/ 424 h 424"/>
              <a:gd name="T66" fmla="*/ 0 w 288"/>
              <a:gd name="T67" fmla="*/ 384 h 424"/>
              <a:gd name="T68" fmla="*/ 0 w 288"/>
              <a:gd name="T69" fmla="*/ 40 h 424"/>
              <a:gd name="T70" fmla="*/ 40 w 288"/>
              <a:gd name="T71" fmla="*/ 0 h 424"/>
              <a:gd name="T72" fmla="*/ 248 w 288"/>
              <a:gd name="T73" fmla="*/ 16 h 424"/>
              <a:gd name="T74" fmla="*/ 40 w 288"/>
              <a:gd name="T75" fmla="*/ 16 h 424"/>
              <a:gd name="T76" fmla="*/ 16 w 288"/>
              <a:gd name="T77" fmla="*/ 40 h 424"/>
              <a:gd name="T78" fmla="*/ 16 w 288"/>
              <a:gd name="T79" fmla="*/ 384 h 424"/>
              <a:gd name="T80" fmla="*/ 40 w 288"/>
              <a:gd name="T81" fmla="*/ 408 h 424"/>
              <a:gd name="T82" fmla="*/ 248 w 288"/>
              <a:gd name="T83" fmla="*/ 408 h 424"/>
              <a:gd name="T84" fmla="*/ 272 w 288"/>
              <a:gd name="T85" fmla="*/ 384 h 424"/>
              <a:gd name="T86" fmla="*/ 272 w 288"/>
              <a:gd name="T87" fmla="*/ 40 h 424"/>
              <a:gd name="T88" fmla="*/ 248 w 288"/>
              <a:gd name="T89" fmla="*/ 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424">
                <a:moveTo>
                  <a:pt x="120" y="48"/>
                </a:moveTo>
                <a:cubicBezTo>
                  <a:pt x="116" y="48"/>
                  <a:pt x="112" y="44"/>
                  <a:pt x="112" y="40"/>
                </a:cubicBezTo>
                <a:cubicBezTo>
                  <a:pt x="112" y="36"/>
                  <a:pt x="116" y="32"/>
                  <a:pt x="120" y="32"/>
                </a:cubicBezTo>
                <a:cubicBezTo>
                  <a:pt x="168" y="32"/>
                  <a:pt x="168" y="32"/>
                  <a:pt x="168" y="32"/>
                </a:cubicBezTo>
                <a:cubicBezTo>
                  <a:pt x="172" y="32"/>
                  <a:pt x="176" y="36"/>
                  <a:pt x="176" y="40"/>
                </a:cubicBezTo>
                <a:cubicBezTo>
                  <a:pt x="176" y="44"/>
                  <a:pt x="172" y="48"/>
                  <a:pt x="168" y="48"/>
                </a:cubicBezTo>
                <a:lnTo>
                  <a:pt x="120" y="48"/>
                </a:lnTo>
                <a:close/>
                <a:moveTo>
                  <a:pt x="144" y="352"/>
                </a:moveTo>
                <a:cubicBezTo>
                  <a:pt x="157" y="352"/>
                  <a:pt x="168" y="363"/>
                  <a:pt x="168" y="376"/>
                </a:cubicBezTo>
                <a:cubicBezTo>
                  <a:pt x="168" y="389"/>
                  <a:pt x="157" y="400"/>
                  <a:pt x="144" y="400"/>
                </a:cubicBezTo>
                <a:cubicBezTo>
                  <a:pt x="131" y="400"/>
                  <a:pt x="120" y="389"/>
                  <a:pt x="120" y="376"/>
                </a:cubicBezTo>
                <a:cubicBezTo>
                  <a:pt x="120" y="363"/>
                  <a:pt x="131" y="352"/>
                  <a:pt x="144" y="352"/>
                </a:cubicBezTo>
                <a:close/>
                <a:moveTo>
                  <a:pt x="144" y="368"/>
                </a:moveTo>
                <a:cubicBezTo>
                  <a:pt x="140" y="368"/>
                  <a:pt x="136" y="371"/>
                  <a:pt x="136" y="376"/>
                </a:cubicBezTo>
                <a:cubicBezTo>
                  <a:pt x="136" y="380"/>
                  <a:pt x="140" y="384"/>
                  <a:pt x="144" y="384"/>
                </a:cubicBezTo>
                <a:cubicBezTo>
                  <a:pt x="149" y="384"/>
                  <a:pt x="152" y="380"/>
                  <a:pt x="152" y="376"/>
                </a:cubicBezTo>
                <a:cubicBezTo>
                  <a:pt x="152" y="371"/>
                  <a:pt x="149" y="368"/>
                  <a:pt x="144" y="368"/>
                </a:cubicBezTo>
                <a:close/>
                <a:moveTo>
                  <a:pt x="256" y="64"/>
                </a:moveTo>
                <a:cubicBezTo>
                  <a:pt x="256" y="344"/>
                  <a:pt x="256" y="344"/>
                  <a:pt x="256" y="344"/>
                </a:cubicBezTo>
                <a:cubicBezTo>
                  <a:pt x="32" y="344"/>
                  <a:pt x="32" y="344"/>
                  <a:pt x="32" y="344"/>
                </a:cubicBezTo>
                <a:cubicBezTo>
                  <a:pt x="32" y="64"/>
                  <a:pt x="32" y="64"/>
                  <a:pt x="32" y="64"/>
                </a:cubicBezTo>
                <a:lnTo>
                  <a:pt x="256" y="64"/>
                </a:lnTo>
                <a:close/>
                <a:moveTo>
                  <a:pt x="240" y="80"/>
                </a:moveTo>
                <a:cubicBezTo>
                  <a:pt x="48" y="80"/>
                  <a:pt x="48" y="80"/>
                  <a:pt x="48" y="80"/>
                </a:cubicBezTo>
                <a:cubicBezTo>
                  <a:pt x="48" y="328"/>
                  <a:pt x="48" y="328"/>
                  <a:pt x="48" y="328"/>
                </a:cubicBezTo>
                <a:cubicBezTo>
                  <a:pt x="240" y="328"/>
                  <a:pt x="240" y="328"/>
                  <a:pt x="240" y="328"/>
                </a:cubicBezTo>
                <a:lnTo>
                  <a:pt x="240" y="80"/>
                </a:lnTo>
                <a:close/>
                <a:moveTo>
                  <a:pt x="40" y="0"/>
                </a:moveTo>
                <a:cubicBezTo>
                  <a:pt x="248" y="0"/>
                  <a:pt x="248" y="0"/>
                  <a:pt x="248" y="0"/>
                </a:cubicBezTo>
                <a:cubicBezTo>
                  <a:pt x="270" y="0"/>
                  <a:pt x="288" y="18"/>
                  <a:pt x="288" y="40"/>
                </a:cubicBezTo>
                <a:cubicBezTo>
                  <a:pt x="288" y="384"/>
                  <a:pt x="288" y="384"/>
                  <a:pt x="288" y="384"/>
                </a:cubicBezTo>
                <a:cubicBezTo>
                  <a:pt x="288" y="406"/>
                  <a:pt x="270" y="424"/>
                  <a:pt x="248" y="424"/>
                </a:cubicBezTo>
                <a:cubicBezTo>
                  <a:pt x="40" y="424"/>
                  <a:pt x="40" y="424"/>
                  <a:pt x="40" y="424"/>
                </a:cubicBezTo>
                <a:cubicBezTo>
                  <a:pt x="18" y="424"/>
                  <a:pt x="0" y="406"/>
                  <a:pt x="0" y="384"/>
                </a:cubicBezTo>
                <a:cubicBezTo>
                  <a:pt x="0" y="40"/>
                  <a:pt x="0" y="40"/>
                  <a:pt x="0" y="40"/>
                </a:cubicBezTo>
                <a:cubicBezTo>
                  <a:pt x="0" y="18"/>
                  <a:pt x="18" y="0"/>
                  <a:pt x="40" y="0"/>
                </a:cubicBezTo>
                <a:close/>
                <a:moveTo>
                  <a:pt x="248" y="16"/>
                </a:moveTo>
                <a:cubicBezTo>
                  <a:pt x="40" y="16"/>
                  <a:pt x="40" y="16"/>
                  <a:pt x="40" y="16"/>
                </a:cubicBezTo>
                <a:cubicBezTo>
                  <a:pt x="27" y="16"/>
                  <a:pt x="16" y="27"/>
                  <a:pt x="16" y="40"/>
                </a:cubicBezTo>
                <a:cubicBezTo>
                  <a:pt x="16" y="384"/>
                  <a:pt x="16" y="384"/>
                  <a:pt x="16" y="384"/>
                </a:cubicBezTo>
                <a:cubicBezTo>
                  <a:pt x="16" y="397"/>
                  <a:pt x="27" y="408"/>
                  <a:pt x="40" y="408"/>
                </a:cubicBezTo>
                <a:cubicBezTo>
                  <a:pt x="248" y="408"/>
                  <a:pt x="248" y="408"/>
                  <a:pt x="248" y="408"/>
                </a:cubicBezTo>
                <a:cubicBezTo>
                  <a:pt x="261" y="408"/>
                  <a:pt x="272" y="397"/>
                  <a:pt x="272" y="384"/>
                </a:cubicBezTo>
                <a:cubicBezTo>
                  <a:pt x="272" y="40"/>
                  <a:pt x="272" y="40"/>
                  <a:pt x="272" y="40"/>
                </a:cubicBezTo>
                <a:cubicBezTo>
                  <a:pt x="272" y="27"/>
                  <a:pt x="261" y="16"/>
                  <a:pt x="248" y="16"/>
                </a:cubicBezTo>
                <a:close/>
              </a:path>
            </a:pathLst>
          </a:custGeom>
          <a:solidFill>
            <a:srgbClr val="00263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75A"/>
              </a:solidFill>
              <a:effectLst/>
              <a:uLnTx/>
              <a:uFillTx/>
              <a:cs typeface="Arial" panose="020B0604020202020204" pitchFamily="34" charset="0"/>
            </a:endParaRPr>
          </a:p>
        </p:txBody>
      </p:sp>
      <p:sp>
        <p:nvSpPr>
          <p:cNvPr id="35" name="Freeform 41"/>
          <p:cNvSpPr>
            <a:spLocks noEditPoints="1"/>
          </p:cNvSpPr>
          <p:nvPr/>
        </p:nvSpPr>
        <p:spPr bwMode="auto">
          <a:xfrm>
            <a:off x="6716559" y="3035274"/>
            <a:ext cx="430836" cy="282105"/>
          </a:xfrm>
          <a:custGeom>
            <a:avLst/>
            <a:gdLst>
              <a:gd name="T0" fmla="*/ 392 w 416"/>
              <a:gd name="T1" fmla="*/ 256 h 272"/>
              <a:gd name="T2" fmla="*/ 256 w 416"/>
              <a:gd name="T3" fmla="*/ 162 h 272"/>
              <a:gd name="T4" fmla="*/ 228 w 416"/>
              <a:gd name="T5" fmla="*/ 185 h 272"/>
              <a:gd name="T6" fmla="*/ 188 w 416"/>
              <a:gd name="T7" fmla="*/ 185 h 272"/>
              <a:gd name="T8" fmla="*/ 159 w 416"/>
              <a:gd name="T9" fmla="*/ 162 h 272"/>
              <a:gd name="T10" fmla="*/ 24 w 416"/>
              <a:gd name="T11" fmla="*/ 256 h 272"/>
              <a:gd name="T12" fmla="*/ 392 w 416"/>
              <a:gd name="T13" fmla="*/ 256 h 272"/>
              <a:gd name="T14" fmla="*/ 16 w 416"/>
              <a:gd name="T15" fmla="*/ 242 h 272"/>
              <a:gd name="T16" fmla="*/ 146 w 416"/>
              <a:gd name="T17" fmla="*/ 152 h 272"/>
              <a:gd name="T18" fmla="*/ 16 w 416"/>
              <a:gd name="T19" fmla="*/ 46 h 272"/>
              <a:gd name="T20" fmla="*/ 16 w 416"/>
              <a:gd name="T21" fmla="*/ 242 h 272"/>
              <a:gd name="T22" fmla="*/ 16 w 416"/>
              <a:gd name="T23" fmla="*/ 16 h 272"/>
              <a:gd name="T24" fmla="*/ 16 w 416"/>
              <a:gd name="T25" fmla="*/ 23 h 272"/>
              <a:gd name="T26" fmla="*/ 18 w 416"/>
              <a:gd name="T27" fmla="*/ 28 h 272"/>
              <a:gd name="T28" fmla="*/ 198 w 416"/>
              <a:gd name="T29" fmla="*/ 172 h 272"/>
              <a:gd name="T30" fmla="*/ 218 w 416"/>
              <a:gd name="T31" fmla="*/ 172 h 272"/>
              <a:gd name="T32" fmla="*/ 397 w 416"/>
              <a:gd name="T33" fmla="*/ 28 h 272"/>
              <a:gd name="T34" fmla="*/ 400 w 416"/>
              <a:gd name="T35" fmla="*/ 24 h 272"/>
              <a:gd name="T36" fmla="*/ 400 w 416"/>
              <a:gd name="T37" fmla="*/ 16 h 272"/>
              <a:gd name="T38" fmla="*/ 16 w 416"/>
              <a:gd name="T39" fmla="*/ 16 h 272"/>
              <a:gd name="T40" fmla="*/ 416 w 416"/>
              <a:gd name="T41" fmla="*/ 272 h 272"/>
              <a:gd name="T42" fmla="*/ 0 w 416"/>
              <a:gd name="T43" fmla="*/ 272 h 272"/>
              <a:gd name="T44" fmla="*/ 0 w 416"/>
              <a:gd name="T45" fmla="*/ 0 h 272"/>
              <a:gd name="T46" fmla="*/ 416 w 416"/>
              <a:gd name="T47" fmla="*/ 0 h 272"/>
              <a:gd name="T48" fmla="*/ 416 w 416"/>
              <a:gd name="T49" fmla="*/ 272 h 272"/>
              <a:gd name="T50" fmla="*/ 400 w 416"/>
              <a:gd name="T51" fmla="*/ 46 h 272"/>
              <a:gd name="T52" fmla="*/ 269 w 416"/>
              <a:gd name="T53" fmla="*/ 152 h 272"/>
              <a:gd name="T54" fmla="*/ 400 w 416"/>
              <a:gd name="T55" fmla="*/ 242 h 272"/>
              <a:gd name="T56" fmla="*/ 400 w 416"/>
              <a:gd name="T57" fmla="*/ 4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6" h="272">
                <a:moveTo>
                  <a:pt x="392" y="256"/>
                </a:moveTo>
                <a:cubicBezTo>
                  <a:pt x="256" y="162"/>
                  <a:pt x="256" y="162"/>
                  <a:pt x="256" y="162"/>
                </a:cubicBezTo>
                <a:cubicBezTo>
                  <a:pt x="228" y="185"/>
                  <a:pt x="228" y="185"/>
                  <a:pt x="228" y="185"/>
                </a:cubicBezTo>
                <a:cubicBezTo>
                  <a:pt x="216" y="194"/>
                  <a:pt x="200" y="194"/>
                  <a:pt x="188" y="185"/>
                </a:cubicBezTo>
                <a:cubicBezTo>
                  <a:pt x="159" y="162"/>
                  <a:pt x="159" y="162"/>
                  <a:pt x="159" y="162"/>
                </a:cubicBezTo>
                <a:cubicBezTo>
                  <a:pt x="24" y="256"/>
                  <a:pt x="24" y="256"/>
                  <a:pt x="24" y="256"/>
                </a:cubicBezTo>
                <a:lnTo>
                  <a:pt x="392" y="256"/>
                </a:lnTo>
                <a:close/>
                <a:moveTo>
                  <a:pt x="16" y="242"/>
                </a:moveTo>
                <a:cubicBezTo>
                  <a:pt x="146" y="152"/>
                  <a:pt x="146" y="152"/>
                  <a:pt x="146" y="152"/>
                </a:cubicBezTo>
                <a:cubicBezTo>
                  <a:pt x="16" y="46"/>
                  <a:pt x="16" y="46"/>
                  <a:pt x="16" y="46"/>
                </a:cubicBezTo>
                <a:lnTo>
                  <a:pt x="16" y="242"/>
                </a:lnTo>
                <a:close/>
                <a:moveTo>
                  <a:pt x="16" y="16"/>
                </a:moveTo>
                <a:cubicBezTo>
                  <a:pt x="16" y="23"/>
                  <a:pt x="16" y="23"/>
                  <a:pt x="16" y="23"/>
                </a:cubicBezTo>
                <a:cubicBezTo>
                  <a:pt x="16" y="25"/>
                  <a:pt x="16" y="26"/>
                  <a:pt x="18" y="28"/>
                </a:cubicBezTo>
                <a:cubicBezTo>
                  <a:pt x="198" y="172"/>
                  <a:pt x="198" y="172"/>
                  <a:pt x="198" y="172"/>
                </a:cubicBezTo>
                <a:cubicBezTo>
                  <a:pt x="204" y="177"/>
                  <a:pt x="212" y="177"/>
                  <a:pt x="218" y="172"/>
                </a:cubicBezTo>
                <a:cubicBezTo>
                  <a:pt x="397" y="28"/>
                  <a:pt x="397" y="28"/>
                  <a:pt x="397" y="28"/>
                </a:cubicBezTo>
                <a:cubicBezTo>
                  <a:pt x="398" y="27"/>
                  <a:pt x="399" y="26"/>
                  <a:pt x="400" y="24"/>
                </a:cubicBezTo>
                <a:cubicBezTo>
                  <a:pt x="400" y="16"/>
                  <a:pt x="400" y="16"/>
                  <a:pt x="400" y="16"/>
                </a:cubicBezTo>
                <a:lnTo>
                  <a:pt x="16" y="16"/>
                </a:lnTo>
                <a:close/>
                <a:moveTo>
                  <a:pt x="416" y="272"/>
                </a:moveTo>
                <a:cubicBezTo>
                  <a:pt x="0" y="272"/>
                  <a:pt x="0" y="272"/>
                  <a:pt x="0" y="272"/>
                </a:cubicBezTo>
                <a:cubicBezTo>
                  <a:pt x="0" y="0"/>
                  <a:pt x="0" y="0"/>
                  <a:pt x="0" y="0"/>
                </a:cubicBezTo>
                <a:cubicBezTo>
                  <a:pt x="416" y="0"/>
                  <a:pt x="416" y="0"/>
                  <a:pt x="416" y="0"/>
                </a:cubicBezTo>
                <a:cubicBezTo>
                  <a:pt x="416" y="91"/>
                  <a:pt x="416" y="181"/>
                  <a:pt x="416" y="272"/>
                </a:cubicBezTo>
                <a:close/>
                <a:moveTo>
                  <a:pt x="400" y="46"/>
                </a:moveTo>
                <a:cubicBezTo>
                  <a:pt x="269" y="152"/>
                  <a:pt x="269" y="152"/>
                  <a:pt x="269" y="152"/>
                </a:cubicBezTo>
                <a:cubicBezTo>
                  <a:pt x="400" y="242"/>
                  <a:pt x="400" y="242"/>
                  <a:pt x="400" y="242"/>
                </a:cubicBezTo>
                <a:lnTo>
                  <a:pt x="400" y="46"/>
                </a:lnTo>
                <a:close/>
              </a:path>
            </a:pathLst>
          </a:custGeom>
          <a:solidFill>
            <a:srgbClr val="00263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75A"/>
              </a:solidFill>
              <a:effectLst/>
              <a:uLnTx/>
              <a:uFillTx/>
              <a:cs typeface="Arial" panose="020B0604020202020204" pitchFamily="34" charset="0"/>
            </a:endParaRPr>
          </a:p>
        </p:txBody>
      </p:sp>
      <p:pic>
        <p:nvPicPr>
          <p:cNvPr id="36" name="Content Placeholder 2"/>
          <p:cNvPicPr>
            <a:picLocks noChangeAspect="1"/>
          </p:cNvPicPr>
          <p:nvPr/>
        </p:nvPicPr>
        <p:blipFill rotWithShape="1">
          <a:blip r:embed="rId2">
            <a:extLst>
              <a:ext uri="{28A0092B-C50C-407E-A947-70E740481C1C}">
                <a14:useLocalDpi xmlns:a14="http://schemas.microsoft.com/office/drawing/2010/main" val="0"/>
              </a:ext>
            </a:extLst>
          </a:blip>
          <a:srcRect t="-541" r="12037" b="12578"/>
          <a:stretch/>
        </p:blipFill>
        <p:spPr>
          <a:xfrm>
            <a:off x="6706020" y="1542974"/>
            <a:ext cx="1144800" cy="1144800"/>
          </a:xfrm>
          <a:prstGeom prst="ellipse">
            <a:avLst/>
          </a:prstGeom>
          <a:ln w="19050" cap="rnd">
            <a:solidFill>
              <a:srgbClr val="007FB5"/>
            </a:solidFill>
          </a:ln>
          <a:effectLst/>
          <a:scene3d>
            <a:camera prst="orthographicFront"/>
            <a:lightRig rig="contrasting" dir="t">
              <a:rot lat="0" lon="0" rev="3000000"/>
            </a:lightRig>
          </a:scene3d>
          <a:sp3d>
            <a:contourClr>
              <a:srgbClr val="333333"/>
            </a:contourClr>
          </a:sp3d>
        </p:spPr>
      </p:pic>
      <p:sp>
        <p:nvSpPr>
          <p:cNvPr id="37" name="Text Placeholder 12"/>
          <p:cNvSpPr>
            <a:spLocks noGrp="1"/>
          </p:cNvSpPr>
          <p:nvPr>
            <p:ph type="body" sz="quarter" idx="11" hasCustomPrompt="1"/>
          </p:nvPr>
        </p:nvSpPr>
        <p:spPr>
          <a:xfrm>
            <a:off x="378746" y="100584"/>
            <a:ext cx="4959309" cy="238760"/>
          </a:xfrm>
        </p:spPr>
        <p:txBody>
          <a:bodyPr wrap="square"/>
          <a:lstStyle>
            <a:lvl1pPr marL="0" indent="0">
              <a:spcBef>
                <a:spcPts val="0"/>
              </a:spcBef>
              <a:buNone/>
              <a:defRPr sz="1400" b="0">
                <a:solidFill>
                  <a:srgbClr val="00A9E0"/>
                </a:solidFill>
              </a:defRPr>
            </a:lvl1pPr>
          </a:lstStyle>
          <a:p>
            <a:pPr lvl="0"/>
            <a:r>
              <a:rPr lang="en-US" dirty="0"/>
              <a:t>Optional Section Header</a:t>
            </a:r>
          </a:p>
        </p:txBody>
      </p:sp>
      <p:sp>
        <p:nvSpPr>
          <p:cNvPr id="42" name="Freeform 153"/>
          <p:cNvSpPr>
            <a:spLocks/>
          </p:cNvSpPr>
          <p:nvPr userDrawn="1"/>
        </p:nvSpPr>
        <p:spPr bwMode="auto">
          <a:xfrm>
            <a:off x="6716559" y="5372494"/>
            <a:ext cx="360192" cy="294872"/>
          </a:xfrm>
          <a:custGeom>
            <a:avLst/>
            <a:gdLst>
              <a:gd name="T0" fmla="*/ 138 w 138"/>
              <a:gd name="T1" fmla="*/ 16 h 113"/>
              <a:gd name="T2" fmla="*/ 125 w 138"/>
              <a:gd name="T3" fmla="*/ 30 h 113"/>
              <a:gd name="T4" fmla="*/ 125 w 138"/>
              <a:gd name="T5" fmla="*/ 33 h 113"/>
              <a:gd name="T6" fmla="*/ 117 w 138"/>
              <a:gd name="T7" fmla="*/ 66 h 113"/>
              <a:gd name="T8" fmla="*/ 45 w 138"/>
              <a:gd name="T9" fmla="*/ 113 h 113"/>
              <a:gd name="T10" fmla="*/ 8 w 138"/>
              <a:gd name="T11" fmla="*/ 104 h 113"/>
              <a:gd name="T12" fmla="*/ 1 w 138"/>
              <a:gd name="T13" fmla="*/ 100 h 113"/>
              <a:gd name="T14" fmla="*/ 0 w 138"/>
              <a:gd name="T15" fmla="*/ 98 h 113"/>
              <a:gd name="T16" fmla="*/ 3 w 138"/>
              <a:gd name="T17" fmla="*/ 96 h 113"/>
              <a:gd name="T18" fmla="*/ 9 w 138"/>
              <a:gd name="T19" fmla="*/ 96 h 113"/>
              <a:gd name="T20" fmla="*/ 37 w 138"/>
              <a:gd name="T21" fmla="*/ 88 h 113"/>
              <a:gd name="T22" fmla="*/ 15 w 138"/>
              <a:gd name="T23" fmla="*/ 68 h 113"/>
              <a:gd name="T24" fmla="*/ 15 w 138"/>
              <a:gd name="T25" fmla="*/ 68 h 113"/>
              <a:gd name="T26" fmla="*/ 17 w 138"/>
              <a:gd name="T27" fmla="*/ 65 h 113"/>
              <a:gd name="T28" fmla="*/ 19 w 138"/>
              <a:gd name="T29" fmla="*/ 66 h 113"/>
              <a:gd name="T30" fmla="*/ 5 w 138"/>
              <a:gd name="T31" fmla="*/ 40 h 113"/>
              <a:gd name="T32" fmla="*/ 8 w 138"/>
              <a:gd name="T33" fmla="*/ 38 h 113"/>
              <a:gd name="T34" fmla="*/ 13 w 138"/>
              <a:gd name="T35" fmla="*/ 40 h 113"/>
              <a:gd name="T36" fmla="*/ 6 w 138"/>
              <a:gd name="T37" fmla="*/ 21 h 113"/>
              <a:gd name="T38" fmla="*/ 10 w 138"/>
              <a:gd name="T39" fmla="*/ 6 h 113"/>
              <a:gd name="T40" fmla="*/ 12 w 138"/>
              <a:gd name="T41" fmla="*/ 5 h 113"/>
              <a:gd name="T42" fmla="*/ 14 w 138"/>
              <a:gd name="T43" fmla="*/ 6 h 113"/>
              <a:gd name="T44" fmla="*/ 22 w 138"/>
              <a:gd name="T45" fmla="*/ 14 h 113"/>
              <a:gd name="T46" fmla="*/ 65 w 138"/>
              <a:gd name="T47" fmla="*/ 33 h 113"/>
              <a:gd name="T48" fmla="*/ 65 w 138"/>
              <a:gd name="T49" fmla="*/ 29 h 113"/>
              <a:gd name="T50" fmla="*/ 95 w 138"/>
              <a:gd name="T51" fmla="*/ 0 h 113"/>
              <a:gd name="T52" fmla="*/ 116 w 138"/>
              <a:gd name="T53" fmla="*/ 8 h 113"/>
              <a:gd name="T54" fmla="*/ 131 w 138"/>
              <a:gd name="T55" fmla="*/ 2 h 113"/>
              <a:gd name="T56" fmla="*/ 132 w 138"/>
              <a:gd name="T57" fmla="*/ 2 h 113"/>
              <a:gd name="T58" fmla="*/ 135 w 138"/>
              <a:gd name="T59" fmla="*/ 4 h 113"/>
              <a:gd name="T60" fmla="*/ 129 w 138"/>
              <a:gd name="T61" fmla="*/ 15 h 113"/>
              <a:gd name="T62" fmla="*/ 136 w 138"/>
              <a:gd name="T63" fmla="*/ 12 h 113"/>
              <a:gd name="T64" fmla="*/ 138 w 138"/>
              <a:gd name="T65" fmla="*/ 15 h 113"/>
              <a:gd name="T66" fmla="*/ 138 w 138"/>
              <a:gd name="T6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13">
                <a:moveTo>
                  <a:pt x="138" y="16"/>
                </a:moveTo>
                <a:cubicBezTo>
                  <a:pt x="135" y="21"/>
                  <a:pt x="130" y="26"/>
                  <a:pt x="125" y="30"/>
                </a:cubicBezTo>
                <a:cubicBezTo>
                  <a:pt x="125" y="33"/>
                  <a:pt x="125" y="33"/>
                  <a:pt x="125" y="33"/>
                </a:cubicBezTo>
                <a:cubicBezTo>
                  <a:pt x="125" y="44"/>
                  <a:pt x="122" y="56"/>
                  <a:pt x="117" y="66"/>
                </a:cubicBezTo>
                <a:cubicBezTo>
                  <a:pt x="104" y="96"/>
                  <a:pt x="77" y="113"/>
                  <a:pt x="45" y="113"/>
                </a:cubicBezTo>
                <a:cubicBezTo>
                  <a:pt x="32" y="113"/>
                  <a:pt x="19" y="110"/>
                  <a:pt x="8" y="104"/>
                </a:cubicBezTo>
                <a:cubicBezTo>
                  <a:pt x="6" y="103"/>
                  <a:pt x="3" y="101"/>
                  <a:pt x="1" y="100"/>
                </a:cubicBezTo>
                <a:cubicBezTo>
                  <a:pt x="1" y="100"/>
                  <a:pt x="0" y="99"/>
                  <a:pt x="0" y="98"/>
                </a:cubicBezTo>
                <a:cubicBezTo>
                  <a:pt x="0" y="97"/>
                  <a:pt x="1" y="96"/>
                  <a:pt x="3" y="96"/>
                </a:cubicBezTo>
                <a:cubicBezTo>
                  <a:pt x="5" y="96"/>
                  <a:pt x="7" y="96"/>
                  <a:pt x="9" y="96"/>
                </a:cubicBezTo>
                <a:cubicBezTo>
                  <a:pt x="19" y="96"/>
                  <a:pt x="28" y="93"/>
                  <a:pt x="37" y="88"/>
                </a:cubicBezTo>
                <a:cubicBezTo>
                  <a:pt x="27" y="86"/>
                  <a:pt x="18" y="78"/>
                  <a:pt x="15" y="68"/>
                </a:cubicBezTo>
                <a:cubicBezTo>
                  <a:pt x="15" y="68"/>
                  <a:pt x="15" y="68"/>
                  <a:pt x="15" y="68"/>
                </a:cubicBezTo>
                <a:cubicBezTo>
                  <a:pt x="15" y="67"/>
                  <a:pt x="16" y="65"/>
                  <a:pt x="17" y="65"/>
                </a:cubicBezTo>
                <a:cubicBezTo>
                  <a:pt x="18" y="65"/>
                  <a:pt x="19" y="66"/>
                  <a:pt x="19" y="66"/>
                </a:cubicBezTo>
                <a:cubicBezTo>
                  <a:pt x="11" y="60"/>
                  <a:pt x="5" y="51"/>
                  <a:pt x="5" y="40"/>
                </a:cubicBezTo>
                <a:cubicBezTo>
                  <a:pt x="5" y="39"/>
                  <a:pt x="6" y="38"/>
                  <a:pt x="8" y="38"/>
                </a:cubicBezTo>
                <a:cubicBezTo>
                  <a:pt x="9" y="38"/>
                  <a:pt x="11" y="39"/>
                  <a:pt x="13" y="40"/>
                </a:cubicBezTo>
                <a:cubicBezTo>
                  <a:pt x="8" y="34"/>
                  <a:pt x="6" y="28"/>
                  <a:pt x="6" y="21"/>
                </a:cubicBezTo>
                <a:cubicBezTo>
                  <a:pt x="6" y="16"/>
                  <a:pt x="7" y="10"/>
                  <a:pt x="10" y="6"/>
                </a:cubicBezTo>
                <a:cubicBezTo>
                  <a:pt x="10" y="5"/>
                  <a:pt x="11" y="5"/>
                  <a:pt x="12" y="5"/>
                </a:cubicBezTo>
                <a:cubicBezTo>
                  <a:pt x="13" y="5"/>
                  <a:pt x="13" y="5"/>
                  <a:pt x="14" y="6"/>
                </a:cubicBezTo>
                <a:cubicBezTo>
                  <a:pt x="16" y="8"/>
                  <a:pt x="19" y="11"/>
                  <a:pt x="22" y="14"/>
                </a:cubicBezTo>
                <a:cubicBezTo>
                  <a:pt x="34" y="25"/>
                  <a:pt x="49" y="32"/>
                  <a:pt x="65" y="33"/>
                </a:cubicBezTo>
                <a:cubicBezTo>
                  <a:pt x="65" y="32"/>
                  <a:pt x="65" y="31"/>
                  <a:pt x="65" y="29"/>
                </a:cubicBezTo>
                <a:cubicBezTo>
                  <a:pt x="65" y="13"/>
                  <a:pt x="79" y="0"/>
                  <a:pt x="95" y="0"/>
                </a:cubicBezTo>
                <a:cubicBezTo>
                  <a:pt x="103" y="0"/>
                  <a:pt x="110" y="3"/>
                  <a:pt x="116" y="8"/>
                </a:cubicBezTo>
                <a:cubicBezTo>
                  <a:pt x="121" y="7"/>
                  <a:pt x="126" y="5"/>
                  <a:pt x="131" y="2"/>
                </a:cubicBezTo>
                <a:cubicBezTo>
                  <a:pt x="131" y="2"/>
                  <a:pt x="132" y="2"/>
                  <a:pt x="132" y="2"/>
                </a:cubicBezTo>
                <a:cubicBezTo>
                  <a:pt x="134" y="2"/>
                  <a:pt x="135" y="3"/>
                  <a:pt x="135" y="4"/>
                </a:cubicBezTo>
                <a:cubicBezTo>
                  <a:pt x="135" y="7"/>
                  <a:pt x="131" y="13"/>
                  <a:pt x="129" y="15"/>
                </a:cubicBezTo>
                <a:cubicBezTo>
                  <a:pt x="130" y="15"/>
                  <a:pt x="135" y="12"/>
                  <a:pt x="136" y="12"/>
                </a:cubicBezTo>
                <a:cubicBezTo>
                  <a:pt x="137" y="12"/>
                  <a:pt x="138" y="14"/>
                  <a:pt x="138" y="15"/>
                </a:cubicBezTo>
                <a:cubicBezTo>
                  <a:pt x="138" y="15"/>
                  <a:pt x="138" y="16"/>
                  <a:pt x="138" y="16"/>
                </a:cubicBezTo>
                <a:close/>
              </a:path>
            </a:pathLst>
          </a:custGeom>
          <a:noFill/>
          <a:ln w="19050">
            <a:solidFill>
              <a:srgbClr val="00263A"/>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75A"/>
              </a:solidFill>
              <a:effectLst/>
              <a:uLnTx/>
              <a:uFillTx/>
              <a:cs typeface="Arial" panose="020B0604020202020204" pitchFamily="34" charset="0"/>
            </a:endParaRPr>
          </a:p>
        </p:txBody>
      </p:sp>
      <p:sp>
        <p:nvSpPr>
          <p:cNvPr id="46" name="Freeform 46"/>
          <p:cNvSpPr>
            <a:spLocks noEditPoints="1"/>
          </p:cNvSpPr>
          <p:nvPr userDrawn="1"/>
        </p:nvSpPr>
        <p:spPr bwMode="auto">
          <a:xfrm>
            <a:off x="6716559" y="3681738"/>
            <a:ext cx="361243" cy="416308"/>
          </a:xfrm>
          <a:custGeom>
            <a:avLst/>
            <a:gdLst>
              <a:gd name="T0" fmla="*/ 104 w 322"/>
              <a:gd name="T1" fmla="*/ 261 h 371"/>
              <a:gd name="T2" fmla="*/ 96 w 322"/>
              <a:gd name="T3" fmla="*/ 250 h 371"/>
              <a:gd name="T4" fmla="*/ 81 w 322"/>
              <a:gd name="T5" fmla="*/ 244 h 371"/>
              <a:gd name="T6" fmla="*/ 21 w 322"/>
              <a:gd name="T7" fmla="*/ 296 h 371"/>
              <a:gd name="T8" fmla="*/ 21 w 322"/>
              <a:gd name="T9" fmla="*/ 310 h 371"/>
              <a:gd name="T10" fmla="*/ 30 w 322"/>
              <a:gd name="T11" fmla="*/ 322 h 371"/>
              <a:gd name="T12" fmla="*/ 62 w 322"/>
              <a:gd name="T13" fmla="*/ 346 h 371"/>
              <a:gd name="T14" fmla="*/ 95 w 322"/>
              <a:gd name="T15" fmla="*/ 353 h 371"/>
              <a:gd name="T16" fmla="*/ 110 w 322"/>
              <a:gd name="T17" fmla="*/ 347 h 371"/>
              <a:gd name="T18" fmla="*/ 224 w 322"/>
              <a:gd name="T19" fmla="*/ 240 h 371"/>
              <a:gd name="T20" fmla="*/ 303 w 322"/>
              <a:gd name="T21" fmla="*/ 105 h 371"/>
              <a:gd name="T22" fmla="*/ 306 w 322"/>
              <a:gd name="T23" fmla="*/ 88 h 371"/>
              <a:gd name="T24" fmla="*/ 294 w 322"/>
              <a:gd name="T25" fmla="*/ 56 h 371"/>
              <a:gd name="T26" fmla="*/ 264 w 322"/>
              <a:gd name="T27" fmla="*/ 27 h 371"/>
              <a:gd name="T28" fmla="*/ 252 w 322"/>
              <a:gd name="T29" fmla="*/ 21 h 371"/>
              <a:gd name="T30" fmla="*/ 239 w 322"/>
              <a:gd name="T31" fmla="*/ 23 h 371"/>
              <a:gd name="T32" fmla="*/ 201 w 322"/>
              <a:gd name="T33" fmla="*/ 93 h 371"/>
              <a:gd name="T34" fmla="*/ 201 w 322"/>
              <a:gd name="T35" fmla="*/ 99 h 371"/>
              <a:gd name="T36" fmla="*/ 210 w 322"/>
              <a:gd name="T37" fmla="*/ 108 h 371"/>
              <a:gd name="T38" fmla="*/ 221 w 322"/>
              <a:gd name="T39" fmla="*/ 115 h 371"/>
              <a:gd name="T40" fmla="*/ 239 w 322"/>
              <a:gd name="T41" fmla="*/ 149 h 371"/>
              <a:gd name="T42" fmla="*/ 202 w 322"/>
              <a:gd name="T43" fmla="*/ 220 h 371"/>
              <a:gd name="T44" fmla="*/ 141 w 322"/>
              <a:gd name="T45" fmla="*/ 272 h 371"/>
              <a:gd name="T46" fmla="*/ 121 w 322"/>
              <a:gd name="T47" fmla="*/ 273 h 371"/>
              <a:gd name="T48" fmla="*/ 104 w 322"/>
              <a:gd name="T49" fmla="*/ 261 h 371"/>
              <a:gd name="T50" fmla="*/ 116 w 322"/>
              <a:gd name="T51" fmla="*/ 251 h 371"/>
              <a:gd name="T52" fmla="*/ 134 w 322"/>
              <a:gd name="T53" fmla="*/ 257 h 371"/>
              <a:gd name="T54" fmla="*/ 189 w 322"/>
              <a:gd name="T55" fmla="*/ 210 h 371"/>
              <a:gd name="T56" fmla="*/ 223 w 322"/>
              <a:gd name="T57" fmla="*/ 146 h 371"/>
              <a:gd name="T58" fmla="*/ 214 w 322"/>
              <a:gd name="T59" fmla="*/ 129 h 371"/>
              <a:gd name="T60" fmla="*/ 202 w 322"/>
              <a:gd name="T61" fmla="*/ 122 h 371"/>
              <a:gd name="T62" fmla="*/ 187 w 322"/>
              <a:gd name="T63" fmla="*/ 106 h 371"/>
              <a:gd name="T64" fmla="*/ 187 w 322"/>
              <a:gd name="T65" fmla="*/ 86 h 371"/>
              <a:gd name="T66" fmla="*/ 225 w 322"/>
              <a:gd name="T67" fmla="*/ 16 h 371"/>
              <a:gd name="T68" fmla="*/ 259 w 322"/>
              <a:gd name="T69" fmla="*/ 7 h 371"/>
              <a:gd name="T70" fmla="*/ 272 w 322"/>
              <a:gd name="T71" fmla="*/ 13 h 371"/>
              <a:gd name="T72" fmla="*/ 307 w 322"/>
              <a:gd name="T73" fmla="*/ 47 h 371"/>
              <a:gd name="T74" fmla="*/ 322 w 322"/>
              <a:gd name="T75" fmla="*/ 88 h 371"/>
              <a:gd name="T76" fmla="*/ 318 w 322"/>
              <a:gd name="T77" fmla="*/ 111 h 371"/>
              <a:gd name="T78" fmla="*/ 236 w 322"/>
              <a:gd name="T79" fmla="*/ 250 h 371"/>
              <a:gd name="T80" fmla="*/ 119 w 322"/>
              <a:gd name="T81" fmla="*/ 360 h 371"/>
              <a:gd name="T82" fmla="*/ 98 w 322"/>
              <a:gd name="T83" fmla="*/ 368 h 371"/>
              <a:gd name="T84" fmla="*/ 56 w 322"/>
              <a:gd name="T85" fmla="*/ 361 h 371"/>
              <a:gd name="T86" fmla="*/ 17 w 322"/>
              <a:gd name="T87" fmla="*/ 331 h 371"/>
              <a:gd name="T88" fmla="*/ 8 w 322"/>
              <a:gd name="T89" fmla="*/ 320 h 371"/>
              <a:gd name="T90" fmla="*/ 11 w 322"/>
              <a:gd name="T91" fmla="*/ 284 h 371"/>
              <a:gd name="T92" fmla="*/ 71 w 322"/>
              <a:gd name="T93" fmla="*/ 231 h 371"/>
              <a:gd name="T94" fmla="*/ 107 w 322"/>
              <a:gd name="T95" fmla="*/ 239 h 371"/>
              <a:gd name="T96" fmla="*/ 116 w 322"/>
              <a:gd name="T97" fmla="*/ 25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2" h="371">
                <a:moveTo>
                  <a:pt x="104" y="261"/>
                </a:moveTo>
                <a:cubicBezTo>
                  <a:pt x="96" y="250"/>
                  <a:pt x="96" y="250"/>
                  <a:pt x="96" y="250"/>
                </a:cubicBezTo>
                <a:cubicBezTo>
                  <a:pt x="93" y="247"/>
                  <a:pt x="84" y="240"/>
                  <a:pt x="81" y="244"/>
                </a:cubicBezTo>
                <a:cubicBezTo>
                  <a:pt x="21" y="296"/>
                  <a:pt x="21" y="296"/>
                  <a:pt x="21" y="296"/>
                </a:cubicBezTo>
                <a:cubicBezTo>
                  <a:pt x="17" y="300"/>
                  <a:pt x="18" y="306"/>
                  <a:pt x="21" y="310"/>
                </a:cubicBezTo>
                <a:cubicBezTo>
                  <a:pt x="30" y="322"/>
                  <a:pt x="30" y="322"/>
                  <a:pt x="30" y="322"/>
                </a:cubicBezTo>
                <a:cubicBezTo>
                  <a:pt x="38" y="331"/>
                  <a:pt x="49" y="341"/>
                  <a:pt x="62" y="346"/>
                </a:cubicBezTo>
                <a:cubicBezTo>
                  <a:pt x="74" y="352"/>
                  <a:pt x="85" y="354"/>
                  <a:pt x="95" y="353"/>
                </a:cubicBezTo>
                <a:cubicBezTo>
                  <a:pt x="101" y="352"/>
                  <a:pt x="106" y="350"/>
                  <a:pt x="110" y="347"/>
                </a:cubicBezTo>
                <a:cubicBezTo>
                  <a:pt x="149" y="322"/>
                  <a:pt x="189" y="284"/>
                  <a:pt x="224" y="240"/>
                </a:cubicBezTo>
                <a:cubicBezTo>
                  <a:pt x="258" y="197"/>
                  <a:pt x="287" y="149"/>
                  <a:pt x="303" y="105"/>
                </a:cubicBezTo>
                <a:cubicBezTo>
                  <a:pt x="305" y="100"/>
                  <a:pt x="306" y="94"/>
                  <a:pt x="306" y="88"/>
                </a:cubicBezTo>
                <a:cubicBezTo>
                  <a:pt x="306" y="78"/>
                  <a:pt x="301" y="66"/>
                  <a:pt x="294" y="56"/>
                </a:cubicBezTo>
                <a:cubicBezTo>
                  <a:pt x="286" y="44"/>
                  <a:pt x="275" y="33"/>
                  <a:pt x="264" y="27"/>
                </a:cubicBezTo>
                <a:cubicBezTo>
                  <a:pt x="252" y="21"/>
                  <a:pt x="252" y="21"/>
                  <a:pt x="252" y="21"/>
                </a:cubicBezTo>
                <a:cubicBezTo>
                  <a:pt x="247" y="18"/>
                  <a:pt x="241" y="18"/>
                  <a:pt x="239" y="23"/>
                </a:cubicBezTo>
                <a:cubicBezTo>
                  <a:pt x="201" y="93"/>
                  <a:pt x="201" y="93"/>
                  <a:pt x="201" y="93"/>
                </a:cubicBezTo>
                <a:cubicBezTo>
                  <a:pt x="200" y="95"/>
                  <a:pt x="200" y="97"/>
                  <a:pt x="201" y="99"/>
                </a:cubicBezTo>
                <a:cubicBezTo>
                  <a:pt x="203" y="103"/>
                  <a:pt x="206" y="106"/>
                  <a:pt x="210" y="108"/>
                </a:cubicBezTo>
                <a:cubicBezTo>
                  <a:pt x="221" y="115"/>
                  <a:pt x="221" y="115"/>
                  <a:pt x="221" y="115"/>
                </a:cubicBezTo>
                <a:cubicBezTo>
                  <a:pt x="233" y="121"/>
                  <a:pt x="242" y="135"/>
                  <a:pt x="239" y="149"/>
                </a:cubicBezTo>
                <a:cubicBezTo>
                  <a:pt x="234" y="172"/>
                  <a:pt x="220" y="197"/>
                  <a:pt x="202" y="220"/>
                </a:cubicBezTo>
                <a:cubicBezTo>
                  <a:pt x="184" y="243"/>
                  <a:pt x="161" y="262"/>
                  <a:pt x="141" y="272"/>
                </a:cubicBezTo>
                <a:cubicBezTo>
                  <a:pt x="134" y="275"/>
                  <a:pt x="127" y="275"/>
                  <a:pt x="121" y="273"/>
                </a:cubicBezTo>
                <a:cubicBezTo>
                  <a:pt x="114" y="271"/>
                  <a:pt x="108" y="267"/>
                  <a:pt x="104" y="261"/>
                </a:cubicBezTo>
                <a:close/>
                <a:moveTo>
                  <a:pt x="116" y="251"/>
                </a:moveTo>
                <a:cubicBezTo>
                  <a:pt x="120" y="256"/>
                  <a:pt x="128" y="260"/>
                  <a:pt x="134" y="257"/>
                </a:cubicBezTo>
                <a:cubicBezTo>
                  <a:pt x="152" y="249"/>
                  <a:pt x="173" y="231"/>
                  <a:pt x="189" y="210"/>
                </a:cubicBezTo>
                <a:cubicBezTo>
                  <a:pt x="206" y="189"/>
                  <a:pt x="219" y="166"/>
                  <a:pt x="223" y="146"/>
                </a:cubicBezTo>
                <a:cubicBezTo>
                  <a:pt x="224" y="139"/>
                  <a:pt x="220" y="132"/>
                  <a:pt x="214" y="129"/>
                </a:cubicBezTo>
                <a:cubicBezTo>
                  <a:pt x="202" y="122"/>
                  <a:pt x="202" y="122"/>
                  <a:pt x="202" y="122"/>
                </a:cubicBezTo>
                <a:cubicBezTo>
                  <a:pt x="196" y="119"/>
                  <a:pt x="190" y="113"/>
                  <a:pt x="187" y="106"/>
                </a:cubicBezTo>
                <a:cubicBezTo>
                  <a:pt x="184" y="100"/>
                  <a:pt x="183" y="93"/>
                  <a:pt x="187" y="86"/>
                </a:cubicBezTo>
                <a:cubicBezTo>
                  <a:pt x="225" y="16"/>
                  <a:pt x="225" y="16"/>
                  <a:pt x="225" y="16"/>
                </a:cubicBezTo>
                <a:cubicBezTo>
                  <a:pt x="232" y="3"/>
                  <a:pt x="246" y="0"/>
                  <a:pt x="259" y="7"/>
                </a:cubicBezTo>
                <a:cubicBezTo>
                  <a:pt x="272" y="13"/>
                  <a:pt x="272" y="13"/>
                  <a:pt x="272" y="13"/>
                </a:cubicBezTo>
                <a:cubicBezTo>
                  <a:pt x="285" y="21"/>
                  <a:pt x="298" y="33"/>
                  <a:pt x="307" y="47"/>
                </a:cubicBezTo>
                <a:cubicBezTo>
                  <a:pt x="316" y="60"/>
                  <a:pt x="322" y="74"/>
                  <a:pt x="322" y="88"/>
                </a:cubicBezTo>
                <a:cubicBezTo>
                  <a:pt x="322" y="96"/>
                  <a:pt x="321" y="103"/>
                  <a:pt x="318" y="111"/>
                </a:cubicBezTo>
                <a:cubicBezTo>
                  <a:pt x="302" y="156"/>
                  <a:pt x="272" y="206"/>
                  <a:pt x="236" y="250"/>
                </a:cubicBezTo>
                <a:cubicBezTo>
                  <a:pt x="201" y="295"/>
                  <a:pt x="159" y="335"/>
                  <a:pt x="119" y="360"/>
                </a:cubicBezTo>
                <a:cubicBezTo>
                  <a:pt x="113" y="364"/>
                  <a:pt x="106" y="367"/>
                  <a:pt x="98" y="368"/>
                </a:cubicBezTo>
                <a:cubicBezTo>
                  <a:pt x="85" y="371"/>
                  <a:pt x="70" y="367"/>
                  <a:pt x="56" y="361"/>
                </a:cubicBezTo>
                <a:cubicBezTo>
                  <a:pt x="41" y="354"/>
                  <a:pt x="27" y="343"/>
                  <a:pt x="17" y="331"/>
                </a:cubicBezTo>
                <a:cubicBezTo>
                  <a:pt x="8" y="320"/>
                  <a:pt x="8" y="320"/>
                  <a:pt x="8" y="320"/>
                </a:cubicBezTo>
                <a:cubicBezTo>
                  <a:pt x="0" y="309"/>
                  <a:pt x="0" y="293"/>
                  <a:pt x="11" y="284"/>
                </a:cubicBezTo>
                <a:cubicBezTo>
                  <a:pt x="16" y="279"/>
                  <a:pt x="71" y="231"/>
                  <a:pt x="71" y="231"/>
                </a:cubicBezTo>
                <a:cubicBezTo>
                  <a:pt x="82" y="222"/>
                  <a:pt x="99" y="229"/>
                  <a:pt x="107" y="239"/>
                </a:cubicBezTo>
                <a:cubicBezTo>
                  <a:pt x="110" y="243"/>
                  <a:pt x="113" y="247"/>
                  <a:pt x="116" y="251"/>
                </a:cubicBezTo>
                <a:close/>
              </a:path>
            </a:pathLst>
          </a:custGeom>
          <a:solidFill>
            <a:srgbClr val="00263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75A"/>
              </a:solidFill>
              <a:effectLst/>
              <a:uLnTx/>
              <a:uFillTx/>
              <a:cs typeface="Arial" panose="020B0604020202020204" pitchFamily="34" charset="0"/>
            </a:endParaRPr>
          </a:p>
        </p:txBody>
      </p:sp>
      <p:sp>
        <p:nvSpPr>
          <p:cNvPr id="47" name="Freeform 47"/>
          <p:cNvSpPr>
            <a:spLocks noEditPoints="1"/>
          </p:cNvSpPr>
          <p:nvPr userDrawn="1"/>
        </p:nvSpPr>
        <p:spPr bwMode="auto">
          <a:xfrm>
            <a:off x="6716559" y="4495793"/>
            <a:ext cx="305517" cy="449739"/>
          </a:xfrm>
          <a:custGeom>
            <a:avLst/>
            <a:gdLst>
              <a:gd name="T0" fmla="*/ 120 w 288"/>
              <a:gd name="T1" fmla="*/ 48 h 424"/>
              <a:gd name="T2" fmla="*/ 112 w 288"/>
              <a:gd name="T3" fmla="*/ 40 h 424"/>
              <a:gd name="T4" fmla="*/ 120 w 288"/>
              <a:gd name="T5" fmla="*/ 32 h 424"/>
              <a:gd name="T6" fmla="*/ 168 w 288"/>
              <a:gd name="T7" fmla="*/ 32 h 424"/>
              <a:gd name="T8" fmla="*/ 176 w 288"/>
              <a:gd name="T9" fmla="*/ 40 h 424"/>
              <a:gd name="T10" fmla="*/ 168 w 288"/>
              <a:gd name="T11" fmla="*/ 48 h 424"/>
              <a:gd name="T12" fmla="*/ 120 w 288"/>
              <a:gd name="T13" fmla="*/ 48 h 424"/>
              <a:gd name="T14" fmla="*/ 144 w 288"/>
              <a:gd name="T15" fmla="*/ 352 h 424"/>
              <a:gd name="T16" fmla="*/ 168 w 288"/>
              <a:gd name="T17" fmla="*/ 376 h 424"/>
              <a:gd name="T18" fmla="*/ 144 w 288"/>
              <a:gd name="T19" fmla="*/ 400 h 424"/>
              <a:gd name="T20" fmla="*/ 120 w 288"/>
              <a:gd name="T21" fmla="*/ 376 h 424"/>
              <a:gd name="T22" fmla="*/ 144 w 288"/>
              <a:gd name="T23" fmla="*/ 352 h 424"/>
              <a:gd name="T24" fmla="*/ 144 w 288"/>
              <a:gd name="T25" fmla="*/ 368 h 424"/>
              <a:gd name="T26" fmla="*/ 136 w 288"/>
              <a:gd name="T27" fmla="*/ 376 h 424"/>
              <a:gd name="T28" fmla="*/ 144 w 288"/>
              <a:gd name="T29" fmla="*/ 384 h 424"/>
              <a:gd name="T30" fmla="*/ 152 w 288"/>
              <a:gd name="T31" fmla="*/ 376 h 424"/>
              <a:gd name="T32" fmla="*/ 144 w 288"/>
              <a:gd name="T33" fmla="*/ 368 h 424"/>
              <a:gd name="T34" fmla="*/ 256 w 288"/>
              <a:gd name="T35" fmla="*/ 64 h 424"/>
              <a:gd name="T36" fmla="*/ 256 w 288"/>
              <a:gd name="T37" fmla="*/ 344 h 424"/>
              <a:gd name="T38" fmla="*/ 32 w 288"/>
              <a:gd name="T39" fmla="*/ 344 h 424"/>
              <a:gd name="T40" fmla="*/ 32 w 288"/>
              <a:gd name="T41" fmla="*/ 64 h 424"/>
              <a:gd name="T42" fmla="*/ 256 w 288"/>
              <a:gd name="T43" fmla="*/ 64 h 424"/>
              <a:gd name="T44" fmla="*/ 240 w 288"/>
              <a:gd name="T45" fmla="*/ 80 h 424"/>
              <a:gd name="T46" fmla="*/ 48 w 288"/>
              <a:gd name="T47" fmla="*/ 80 h 424"/>
              <a:gd name="T48" fmla="*/ 48 w 288"/>
              <a:gd name="T49" fmla="*/ 328 h 424"/>
              <a:gd name="T50" fmla="*/ 240 w 288"/>
              <a:gd name="T51" fmla="*/ 328 h 424"/>
              <a:gd name="T52" fmla="*/ 240 w 288"/>
              <a:gd name="T53" fmla="*/ 80 h 424"/>
              <a:gd name="T54" fmla="*/ 40 w 288"/>
              <a:gd name="T55" fmla="*/ 0 h 424"/>
              <a:gd name="T56" fmla="*/ 248 w 288"/>
              <a:gd name="T57" fmla="*/ 0 h 424"/>
              <a:gd name="T58" fmla="*/ 288 w 288"/>
              <a:gd name="T59" fmla="*/ 40 h 424"/>
              <a:gd name="T60" fmla="*/ 288 w 288"/>
              <a:gd name="T61" fmla="*/ 384 h 424"/>
              <a:gd name="T62" fmla="*/ 248 w 288"/>
              <a:gd name="T63" fmla="*/ 424 h 424"/>
              <a:gd name="T64" fmla="*/ 40 w 288"/>
              <a:gd name="T65" fmla="*/ 424 h 424"/>
              <a:gd name="T66" fmla="*/ 0 w 288"/>
              <a:gd name="T67" fmla="*/ 384 h 424"/>
              <a:gd name="T68" fmla="*/ 0 w 288"/>
              <a:gd name="T69" fmla="*/ 40 h 424"/>
              <a:gd name="T70" fmla="*/ 40 w 288"/>
              <a:gd name="T71" fmla="*/ 0 h 424"/>
              <a:gd name="T72" fmla="*/ 248 w 288"/>
              <a:gd name="T73" fmla="*/ 16 h 424"/>
              <a:gd name="T74" fmla="*/ 40 w 288"/>
              <a:gd name="T75" fmla="*/ 16 h 424"/>
              <a:gd name="T76" fmla="*/ 16 w 288"/>
              <a:gd name="T77" fmla="*/ 40 h 424"/>
              <a:gd name="T78" fmla="*/ 16 w 288"/>
              <a:gd name="T79" fmla="*/ 384 h 424"/>
              <a:gd name="T80" fmla="*/ 40 w 288"/>
              <a:gd name="T81" fmla="*/ 408 h 424"/>
              <a:gd name="T82" fmla="*/ 248 w 288"/>
              <a:gd name="T83" fmla="*/ 408 h 424"/>
              <a:gd name="T84" fmla="*/ 272 w 288"/>
              <a:gd name="T85" fmla="*/ 384 h 424"/>
              <a:gd name="T86" fmla="*/ 272 w 288"/>
              <a:gd name="T87" fmla="*/ 40 h 424"/>
              <a:gd name="T88" fmla="*/ 248 w 288"/>
              <a:gd name="T89" fmla="*/ 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424">
                <a:moveTo>
                  <a:pt x="120" y="48"/>
                </a:moveTo>
                <a:cubicBezTo>
                  <a:pt x="116" y="48"/>
                  <a:pt x="112" y="44"/>
                  <a:pt x="112" y="40"/>
                </a:cubicBezTo>
                <a:cubicBezTo>
                  <a:pt x="112" y="36"/>
                  <a:pt x="116" y="32"/>
                  <a:pt x="120" y="32"/>
                </a:cubicBezTo>
                <a:cubicBezTo>
                  <a:pt x="168" y="32"/>
                  <a:pt x="168" y="32"/>
                  <a:pt x="168" y="32"/>
                </a:cubicBezTo>
                <a:cubicBezTo>
                  <a:pt x="172" y="32"/>
                  <a:pt x="176" y="36"/>
                  <a:pt x="176" y="40"/>
                </a:cubicBezTo>
                <a:cubicBezTo>
                  <a:pt x="176" y="44"/>
                  <a:pt x="172" y="48"/>
                  <a:pt x="168" y="48"/>
                </a:cubicBezTo>
                <a:lnTo>
                  <a:pt x="120" y="48"/>
                </a:lnTo>
                <a:close/>
                <a:moveTo>
                  <a:pt x="144" y="352"/>
                </a:moveTo>
                <a:cubicBezTo>
                  <a:pt x="157" y="352"/>
                  <a:pt x="168" y="363"/>
                  <a:pt x="168" y="376"/>
                </a:cubicBezTo>
                <a:cubicBezTo>
                  <a:pt x="168" y="389"/>
                  <a:pt x="157" y="400"/>
                  <a:pt x="144" y="400"/>
                </a:cubicBezTo>
                <a:cubicBezTo>
                  <a:pt x="131" y="400"/>
                  <a:pt x="120" y="389"/>
                  <a:pt x="120" y="376"/>
                </a:cubicBezTo>
                <a:cubicBezTo>
                  <a:pt x="120" y="363"/>
                  <a:pt x="131" y="352"/>
                  <a:pt x="144" y="352"/>
                </a:cubicBezTo>
                <a:close/>
                <a:moveTo>
                  <a:pt x="144" y="368"/>
                </a:moveTo>
                <a:cubicBezTo>
                  <a:pt x="140" y="368"/>
                  <a:pt x="136" y="371"/>
                  <a:pt x="136" y="376"/>
                </a:cubicBezTo>
                <a:cubicBezTo>
                  <a:pt x="136" y="380"/>
                  <a:pt x="140" y="384"/>
                  <a:pt x="144" y="384"/>
                </a:cubicBezTo>
                <a:cubicBezTo>
                  <a:pt x="149" y="384"/>
                  <a:pt x="152" y="380"/>
                  <a:pt x="152" y="376"/>
                </a:cubicBezTo>
                <a:cubicBezTo>
                  <a:pt x="152" y="371"/>
                  <a:pt x="149" y="368"/>
                  <a:pt x="144" y="368"/>
                </a:cubicBezTo>
                <a:close/>
                <a:moveTo>
                  <a:pt x="256" y="64"/>
                </a:moveTo>
                <a:cubicBezTo>
                  <a:pt x="256" y="344"/>
                  <a:pt x="256" y="344"/>
                  <a:pt x="256" y="344"/>
                </a:cubicBezTo>
                <a:cubicBezTo>
                  <a:pt x="32" y="344"/>
                  <a:pt x="32" y="344"/>
                  <a:pt x="32" y="344"/>
                </a:cubicBezTo>
                <a:cubicBezTo>
                  <a:pt x="32" y="64"/>
                  <a:pt x="32" y="64"/>
                  <a:pt x="32" y="64"/>
                </a:cubicBezTo>
                <a:lnTo>
                  <a:pt x="256" y="64"/>
                </a:lnTo>
                <a:close/>
                <a:moveTo>
                  <a:pt x="240" y="80"/>
                </a:moveTo>
                <a:cubicBezTo>
                  <a:pt x="48" y="80"/>
                  <a:pt x="48" y="80"/>
                  <a:pt x="48" y="80"/>
                </a:cubicBezTo>
                <a:cubicBezTo>
                  <a:pt x="48" y="328"/>
                  <a:pt x="48" y="328"/>
                  <a:pt x="48" y="328"/>
                </a:cubicBezTo>
                <a:cubicBezTo>
                  <a:pt x="240" y="328"/>
                  <a:pt x="240" y="328"/>
                  <a:pt x="240" y="328"/>
                </a:cubicBezTo>
                <a:lnTo>
                  <a:pt x="240" y="80"/>
                </a:lnTo>
                <a:close/>
                <a:moveTo>
                  <a:pt x="40" y="0"/>
                </a:moveTo>
                <a:cubicBezTo>
                  <a:pt x="248" y="0"/>
                  <a:pt x="248" y="0"/>
                  <a:pt x="248" y="0"/>
                </a:cubicBezTo>
                <a:cubicBezTo>
                  <a:pt x="270" y="0"/>
                  <a:pt x="288" y="18"/>
                  <a:pt x="288" y="40"/>
                </a:cubicBezTo>
                <a:cubicBezTo>
                  <a:pt x="288" y="384"/>
                  <a:pt x="288" y="384"/>
                  <a:pt x="288" y="384"/>
                </a:cubicBezTo>
                <a:cubicBezTo>
                  <a:pt x="288" y="406"/>
                  <a:pt x="270" y="424"/>
                  <a:pt x="248" y="424"/>
                </a:cubicBezTo>
                <a:cubicBezTo>
                  <a:pt x="40" y="424"/>
                  <a:pt x="40" y="424"/>
                  <a:pt x="40" y="424"/>
                </a:cubicBezTo>
                <a:cubicBezTo>
                  <a:pt x="18" y="424"/>
                  <a:pt x="0" y="406"/>
                  <a:pt x="0" y="384"/>
                </a:cubicBezTo>
                <a:cubicBezTo>
                  <a:pt x="0" y="40"/>
                  <a:pt x="0" y="40"/>
                  <a:pt x="0" y="40"/>
                </a:cubicBezTo>
                <a:cubicBezTo>
                  <a:pt x="0" y="18"/>
                  <a:pt x="18" y="0"/>
                  <a:pt x="40" y="0"/>
                </a:cubicBezTo>
                <a:close/>
                <a:moveTo>
                  <a:pt x="248" y="16"/>
                </a:moveTo>
                <a:cubicBezTo>
                  <a:pt x="40" y="16"/>
                  <a:pt x="40" y="16"/>
                  <a:pt x="40" y="16"/>
                </a:cubicBezTo>
                <a:cubicBezTo>
                  <a:pt x="27" y="16"/>
                  <a:pt x="16" y="27"/>
                  <a:pt x="16" y="40"/>
                </a:cubicBezTo>
                <a:cubicBezTo>
                  <a:pt x="16" y="384"/>
                  <a:pt x="16" y="384"/>
                  <a:pt x="16" y="384"/>
                </a:cubicBezTo>
                <a:cubicBezTo>
                  <a:pt x="16" y="397"/>
                  <a:pt x="27" y="408"/>
                  <a:pt x="40" y="408"/>
                </a:cubicBezTo>
                <a:cubicBezTo>
                  <a:pt x="248" y="408"/>
                  <a:pt x="248" y="408"/>
                  <a:pt x="248" y="408"/>
                </a:cubicBezTo>
                <a:cubicBezTo>
                  <a:pt x="261" y="408"/>
                  <a:pt x="272" y="397"/>
                  <a:pt x="272" y="384"/>
                </a:cubicBezTo>
                <a:cubicBezTo>
                  <a:pt x="272" y="40"/>
                  <a:pt x="272" y="40"/>
                  <a:pt x="272" y="40"/>
                </a:cubicBezTo>
                <a:cubicBezTo>
                  <a:pt x="272" y="27"/>
                  <a:pt x="261" y="16"/>
                  <a:pt x="248" y="16"/>
                </a:cubicBezTo>
                <a:close/>
              </a:path>
            </a:pathLst>
          </a:custGeom>
          <a:solidFill>
            <a:srgbClr val="00263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75A"/>
              </a:solidFill>
              <a:effectLst/>
              <a:uLnTx/>
              <a:uFillTx/>
              <a:cs typeface="Arial" panose="020B0604020202020204" pitchFamily="34" charset="0"/>
            </a:endParaRPr>
          </a:p>
        </p:txBody>
      </p:sp>
      <p:sp>
        <p:nvSpPr>
          <p:cNvPr id="48" name="Freeform 41"/>
          <p:cNvSpPr>
            <a:spLocks noEditPoints="1"/>
          </p:cNvSpPr>
          <p:nvPr userDrawn="1"/>
        </p:nvSpPr>
        <p:spPr bwMode="auto">
          <a:xfrm>
            <a:off x="6716559" y="3035274"/>
            <a:ext cx="430836" cy="282105"/>
          </a:xfrm>
          <a:custGeom>
            <a:avLst/>
            <a:gdLst>
              <a:gd name="T0" fmla="*/ 392 w 416"/>
              <a:gd name="T1" fmla="*/ 256 h 272"/>
              <a:gd name="T2" fmla="*/ 256 w 416"/>
              <a:gd name="T3" fmla="*/ 162 h 272"/>
              <a:gd name="T4" fmla="*/ 228 w 416"/>
              <a:gd name="T5" fmla="*/ 185 h 272"/>
              <a:gd name="T6" fmla="*/ 188 w 416"/>
              <a:gd name="T7" fmla="*/ 185 h 272"/>
              <a:gd name="T8" fmla="*/ 159 w 416"/>
              <a:gd name="T9" fmla="*/ 162 h 272"/>
              <a:gd name="T10" fmla="*/ 24 w 416"/>
              <a:gd name="T11" fmla="*/ 256 h 272"/>
              <a:gd name="T12" fmla="*/ 392 w 416"/>
              <a:gd name="T13" fmla="*/ 256 h 272"/>
              <a:gd name="T14" fmla="*/ 16 w 416"/>
              <a:gd name="T15" fmla="*/ 242 h 272"/>
              <a:gd name="T16" fmla="*/ 146 w 416"/>
              <a:gd name="T17" fmla="*/ 152 h 272"/>
              <a:gd name="T18" fmla="*/ 16 w 416"/>
              <a:gd name="T19" fmla="*/ 46 h 272"/>
              <a:gd name="T20" fmla="*/ 16 w 416"/>
              <a:gd name="T21" fmla="*/ 242 h 272"/>
              <a:gd name="T22" fmla="*/ 16 w 416"/>
              <a:gd name="T23" fmla="*/ 16 h 272"/>
              <a:gd name="T24" fmla="*/ 16 w 416"/>
              <a:gd name="T25" fmla="*/ 23 h 272"/>
              <a:gd name="T26" fmla="*/ 18 w 416"/>
              <a:gd name="T27" fmla="*/ 28 h 272"/>
              <a:gd name="T28" fmla="*/ 198 w 416"/>
              <a:gd name="T29" fmla="*/ 172 h 272"/>
              <a:gd name="T30" fmla="*/ 218 w 416"/>
              <a:gd name="T31" fmla="*/ 172 h 272"/>
              <a:gd name="T32" fmla="*/ 397 w 416"/>
              <a:gd name="T33" fmla="*/ 28 h 272"/>
              <a:gd name="T34" fmla="*/ 400 w 416"/>
              <a:gd name="T35" fmla="*/ 24 h 272"/>
              <a:gd name="T36" fmla="*/ 400 w 416"/>
              <a:gd name="T37" fmla="*/ 16 h 272"/>
              <a:gd name="T38" fmla="*/ 16 w 416"/>
              <a:gd name="T39" fmla="*/ 16 h 272"/>
              <a:gd name="T40" fmla="*/ 416 w 416"/>
              <a:gd name="T41" fmla="*/ 272 h 272"/>
              <a:gd name="T42" fmla="*/ 0 w 416"/>
              <a:gd name="T43" fmla="*/ 272 h 272"/>
              <a:gd name="T44" fmla="*/ 0 w 416"/>
              <a:gd name="T45" fmla="*/ 0 h 272"/>
              <a:gd name="T46" fmla="*/ 416 w 416"/>
              <a:gd name="T47" fmla="*/ 0 h 272"/>
              <a:gd name="T48" fmla="*/ 416 w 416"/>
              <a:gd name="T49" fmla="*/ 272 h 272"/>
              <a:gd name="T50" fmla="*/ 400 w 416"/>
              <a:gd name="T51" fmla="*/ 46 h 272"/>
              <a:gd name="T52" fmla="*/ 269 w 416"/>
              <a:gd name="T53" fmla="*/ 152 h 272"/>
              <a:gd name="T54" fmla="*/ 400 w 416"/>
              <a:gd name="T55" fmla="*/ 242 h 272"/>
              <a:gd name="T56" fmla="*/ 400 w 416"/>
              <a:gd name="T57" fmla="*/ 4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6" h="272">
                <a:moveTo>
                  <a:pt x="392" y="256"/>
                </a:moveTo>
                <a:cubicBezTo>
                  <a:pt x="256" y="162"/>
                  <a:pt x="256" y="162"/>
                  <a:pt x="256" y="162"/>
                </a:cubicBezTo>
                <a:cubicBezTo>
                  <a:pt x="228" y="185"/>
                  <a:pt x="228" y="185"/>
                  <a:pt x="228" y="185"/>
                </a:cubicBezTo>
                <a:cubicBezTo>
                  <a:pt x="216" y="194"/>
                  <a:pt x="200" y="194"/>
                  <a:pt x="188" y="185"/>
                </a:cubicBezTo>
                <a:cubicBezTo>
                  <a:pt x="159" y="162"/>
                  <a:pt x="159" y="162"/>
                  <a:pt x="159" y="162"/>
                </a:cubicBezTo>
                <a:cubicBezTo>
                  <a:pt x="24" y="256"/>
                  <a:pt x="24" y="256"/>
                  <a:pt x="24" y="256"/>
                </a:cubicBezTo>
                <a:lnTo>
                  <a:pt x="392" y="256"/>
                </a:lnTo>
                <a:close/>
                <a:moveTo>
                  <a:pt x="16" y="242"/>
                </a:moveTo>
                <a:cubicBezTo>
                  <a:pt x="146" y="152"/>
                  <a:pt x="146" y="152"/>
                  <a:pt x="146" y="152"/>
                </a:cubicBezTo>
                <a:cubicBezTo>
                  <a:pt x="16" y="46"/>
                  <a:pt x="16" y="46"/>
                  <a:pt x="16" y="46"/>
                </a:cubicBezTo>
                <a:lnTo>
                  <a:pt x="16" y="242"/>
                </a:lnTo>
                <a:close/>
                <a:moveTo>
                  <a:pt x="16" y="16"/>
                </a:moveTo>
                <a:cubicBezTo>
                  <a:pt x="16" y="23"/>
                  <a:pt x="16" y="23"/>
                  <a:pt x="16" y="23"/>
                </a:cubicBezTo>
                <a:cubicBezTo>
                  <a:pt x="16" y="25"/>
                  <a:pt x="16" y="26"/>
                  <a:pt x="18" y="28"/>
                </a:cubicBezTo>
                <a:cubicBezTo>
                  <a:pt x="198" y="172"/>
                  <a:pt x="198" y="172"/>
                  <a:pt x="198" y="172"/>
                </a:cubicBezTo>
                <a:cubicBezTo>
                  <a:pt x="204" y="177"/>
                  <a:pt x="212" y="177"/>
                  <a:pt x="218" y="172"/>
                </a:cubicBezTo>
                <a:cubicBezTo>
                  <a:pt x="397" y="28"/>
                  <a:pt x="397" y="28"/>
                  <a:pt x="397" y="28"/>
                </a:cubicBezTo>
                <a:cubicBezTo>
                  <a:pt x="398" y="27"/>
                  <a:pt x="399" y="26"/>
                  <a:pt x="400" y="24"/>
                </a:cubicBezTo>
                <a:cubicBezTo>
                  <a:pt x="400" y="16"/>
                  <a:pt x="400" y="16"/>
                  <a:pt x="400" y="16"/>
                </a:cubicBezTo>
                <a:lnTo>
                  <a:pt x="16" y="16"/>
                </a:lnTo>
                <a:close/>
                <a:moveTo>
                  <a:pt x="416" y="272"/>
                </a:moveTo>
                <a:cubicBezTo>
                  <a:pt x="0" y="272"/>
                  <a:pt x="0" y="272"/>
                  <a:pt x="0" y="272"/>
                </a:cubicBezTo>
                <a:cubicBezTo>
                  <a:pt x="0" y="0"/>
                  <a:pt x="0" y="0"/>
                  <a:pt x="0" y="0"/>
                </a:cubicBezTo>
                <a:cubicBezTo>
                  <a:pt x="416" y="0"/>
                  <a:pt x="416" y="0"/>
                  <a:pt x="416" y="0"/>
                </a:cubicBezTo>
                <a:cubicBezTo>
                  <a:pt x="416" y="91"/>
                  <a:pt x="416" y="181"/>
                  <a:pt x="416" y="272"/>
                </a:cubicBezTo>
                <a:close/>
                <a:moveTo>
                  <a:pt x="400" y="46"/>
                </a:moveTo>
                <a:cubicBezTo>
                  <a:pt x="269" y="152"/>
                  <a:pt x="269" y="152"/>
                  <a:pt x="269" y="152"/>
                </a:cubicBezTo>
                <a:cubicBezTo>
                  <a:pt x="400" y="242"/>
                  <a:pt x="400" y="242"/>
                  <a:pt x="400" y="242"/>
                </a:cubicBezTo>
                <a:lnTo>
                  <a:pt x="400" y="46"/>
                </a:lnTo>
                <a:close/>
              </a:path>
            </a:pathLst>
          </a:custGeom>
          <a:solidFill>
            <a:srgbClr val="00263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75A"/>
              </a:solidFill>
              <a:effectLst/>
              <a:uLnTx/>
              <a:uFillTx/>
              <a:cs typeface="Arial" panose="020B0604020202020204" pitchFamily="34" charset="0"/>
            </a:endParaRPr>
          </a:p>
        </p:txBody>
      </p:sp>
      <p:sp>
        <p:nvSpPr>
          <p:cNvPr id="50" name="Freeform 153"/>
          <p:cNvSpPr>
            <a:spLocks/>
          </p:cNvSpPr>
          <p:nvPr userDrawn="1"/>
        </p:nvSpPr>
        <p:spPr bwMode="auto">
          <a:xfrm>
            <a:off x="6716559" y="5372494"/>
            <a:ext cx="360192" cy="294872"/>
          </a:xfrm>
          <a:custGeom>
            <a:avLst/>
            <a:gdLst>
              <a:gd name="T0" fmla="*/ 138 w 138"/>
              <a:gd name="T1" fmla="*/ 16 h 113"/>
              <a:gd name="T2" fmla="*/ 125 w 138"/>
              <a:gd name="T3" fmla="*/ 30 h 113"/>
              <a:gd name="T4" fmla="*/ 125 w 138"/>
              <a:gd name="T5" fmla="*/ 33 h 113"/>
              <a:gd name="T6" fmla="*/ 117 w 138"/>
              <a:gd name="T7" fmla="*/ 66 h 113"/>
              <a:gd name="T8" fmla="*/ 45 w 138"/>
              <a:gd name="T9" fmla="*/ 113 h 113"/>
              <a:gd name="T10" fmla="*/ 8 w 138"/>
              <a:gd name="T11" fmla="*/ 104 h 113"/>
              <a:gd name="T12" fmla="*/ 1 w 138"/>
              <a:gd name="T13" fmla="*/ 100 h 113"/>
              <a:gd name="T14" fmla="*/ 0 w 138"/>
              <a:gd name="T15" fmla="*/ 98 h 113"/>
              <a:gd name="T16" fmla="*/ 3 w 138"/>
              <a:gd name="T17" fmla="*/ 96 h 113"/>
              <a:gd name="T18" fmla="*/ 9 w 138"/>
              <a:gd name="T19" fmla="*/ 96 h 113"/>
              <a:gd name="T20" fmla="*/ 37 w 138"/>
              <a:gd name="T21" fmla="*/ 88 h 113"/>
              <a:gd name="T22" fmla="*/ 15 w 138"/>
              <a:gd name="T23" fmla="*/ 68 h 113"/>
              <a:gd name="T24" fmla="*/ 15 w 138"/>
              <a:gd name="T25" fmla="*/ 68 h 113"/>
              <a:gd name="T26" fmla="*/ 17 w 138"/>
              <a:gd name="T27" fmla="*/ 65 h 113"/>
              <a:gd name="T28" fmla="*/ 19 w 138"/>
              <a:gd name="T29" fmla="*/ 66 h 113"/>
              <a:gd name="T30" fmla="*/ 5 w 138"/>
              <a:gd name="T31" fmla="*/ 40 h 113"/>
              <a:gd name="T32" fmla="*/ 8 w 138"/>
              <a:gd name="T33" fmla="*/ 38 h 113"/>
              <a:gd name="T34" fmla="*/ 13 w 138"/>
              <a:gd name="T35" fmla="*/ 40 h 113"/>
              <a:gd name="T36" fmla="*/ 6 w 138"/>
              <a:gd name="T37" fmla="*/ 21 h 113"/>
              <a:gd name="T38" fmla="*/ 10 w 138"/>
              <a:gd name="T39" fmla="*/ 6 h 113"/>
              <a:gd name="T40" fmla="*/ 12 w 138"/>
              <a:gd name="T41" fmla="*/ 5 h 113"/>
              <a:gd name="T42" fmla="*/ 14 w 138"/>
              <a:gd name="T43" fmla="*/ 6 h 113"/>
              <a:gd name="T44" fmla="*/ 22 w 138"/>
              <a:gd name="T45" fmla="*/ 14 h 113"/>
              <a:gd name="T46" fmla="*/ 65 w 138"/>
              <a:gd name="T47" fmla="*/ 33 h 113"/>
              <a:gd name="T48" fmla="*/ 65 w 138"/>
              <a:gd name="T49" fmla="*/ 29 h 113"/>
              <a:gd name="T50" fmla="*/ 95 w 138"/>
              <a:gd name="T51" fmla="*/ 0 h 113"/>
              <a:gd name="T52" fmla="*/ 116 w 138"/>
              <a:gd name="T53" fmla="*/ 8 h 113"/>
              <a:gd name="T54" fmla="*/ 131 w 138"/>
              <a:gd name="T55" fmla="*/ 2 h 113"/>
              <a:gd name="T56" fmla="*/ 132 w 138"/>
              <a:gd name="T57" fmla="*/ 2 h 113"/>
              <a:gd name="T58" fmla="*/ 135 w 138"/>
              <a:gd name="T59" fmla="*/ 4 h 113"/>
              <a:gd name="T60" fmla="*/ 129 w 138"/>
              <a:gd name="T61" fmla="*/ 15 h 113"/>
              <a:gd name="T62" fmla="*/ 136 w 138"/>
              <a:gd name="T63" fmla="*/ 12 h 113"/>
              <a:gd name="T64" fmla="*/ 138 w 138"/>
              <a:gd name="T65" fmla="*/ 15 h 113"/>
              <a:gd name="T66" fmla="*/ 138 w 138"/>
              <a:gd name="T67"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113">
                <a:moveTo>
                  <a:pt x="138" y="16"/>
                </a:moveTo>
                <a:cubicBezTo>
                  <a:pt x="135" y="21"/>
                  <a:pt x="130" y="26"/>
                  <a:pt x="125" y="30"/>
                </a:cubicBezTo>
                <a:cubicBezTo>
                  <a:pt x="125" y="33"/>
                  <a:pt x="125" y="33"/>
                  <a:pt x="125" y="33"/>
                </a:cubicBezTo>
                <a:cubicBezTo>
                  <a:pt x="125" y="44"/>
                  <a:pt x="122" y="56"/>
                  <a:pt x="117" y="66"/>
                </a:cubicBezTo>
                <a:cubicBezTo>
                  <a:pt x="104" y="96"/>
                  <a:pt x="77" y="113"/>
                  <a:pt x="45" y="113"/>
                </a:cubicBezTo>
                <a:cubicBezTo>
                  <a:pt x="32" y="113"/>
                  <a:pt x="19" y="110"/>
                  <a:pt x="8" y="104"/>
                </a:cubicBezTo>
                <a:cubicBezTo>
                  <a:pt x="6" y="103"/>
                  <a:pt x="3" y="101"/>
                  <a:pt x="1" y="100"/>
                </a:cubicBezTo>
                <a:cubicBezTo>
                  <a:pt x="1" y="100"/>
                  <a:pt x="0" y="99"/>
                  <a:pt x="0" y="98"/>
                </a:cubicBezTo>
                <a:cubicBezTo>
                  <a:pt x="0" y="97"/>
                  <a:pt x="1" y="96"/>
                  <a:pt x="3" y="96"/>
                </a:cubicBezTo>
                <a:cubicBezTo>
                  <a:pt x="5" y="96"/>
                  <a:pt x="7" y="96"/>
                  <a:pt x="9" y="96"/>
                </a:cubicBezTo>
                <a:cubicBezTo>
                  <a:pt x="19" y="96"/>
                  <a:pt x="28" y="93"/>
                  <a:pt x="37" y="88"/>
                </a:cubicBezTo>
                <a:cubicBezTo>
                  <a:pt x="27" y="86"/>
                  <a:pt x="18" y="78"/>
                  <a:pt x="15" y="68"/>
                </a:cubicBezTo>
                <a:cubicBezTo>
                  <a:pt x="15" y="68"/>
                  <a:pt x="15" y="68"/>
                  <a:pt x="15" y="68"/>
                </a:cubicBezTo>
                <a:cubicBezTo>
                  <a:pt x="15" y="67"/>
                  <a:pt x="16" y="65"/>
                  <a:pt x="17" y="65"/>
                </a:cubicBezTo>
                <a:cubicBezTo>
                  <a:pt x="18" y="65"/>
                  <a:pt x="19" y="66"/>
                  <a:pt x="19" y="66"/>
                </a:cubicBezTo>
                <a:cubicBezTo>
                  <a:pt x="11" y="60"/>
                  <a:pt x="5" y="51"/>
                  <a:pt x="5" y="40"/>
                </a:cubicBezTo>
                <a:cubicBezTo>
                  <a:pt x="5" y="39"/>
                  <a:pt x="6" y="38"/>
                  <a:pt x="8" y="38"/>
                </a:cubicBezTo>
                <a:cubicBezTo>
                  <a:pt x="9" y="38"/>
                  <a:pt x="11" y="39"/>
                  <a:pt x="13" y="40"/>
                </a:cubicBezTo>
                <a:cubicBezTo>
                  <a:pt x="8" y="34"/>
                  <a:pt x="6" y="28"/>
                  <a:pt x="6" y="21"/>
                </a:cubicBezTo>
                <a:cubicBezTo>
                  <a:pt x="6" y="16"/>
                  <a:pt x="7" y="10"/>
                  <a:pt x="10" y="6"/>
                </a:cubicBezTo>
                <a:cubicBezTo>
                  <a:pt x="10" y="5"/>
                  <a:pt x="11" y="5"/>
                  <a:pt x="12" y="5"/>
                </a:cubicBezTo>
                <a:cubicBezTo>
                  <a:pt x="13" y="5"/>
                  <a:pt x="13" y="5"/>
                  <a:pt x="14" y="6"/>
                </a:cubicBezTo>
                <a:cubicBezTo>
                  <a:pt x="16" y="8"/>
                  <a:pt x="19" y="11"/>
                  <a:pt x="22" y="14"/>
                </a:cubicBezTo>
                <a:cubicBezTo>
                  <a:pt x="34" y="25"/>
                  <a:pt x="49" y="32"/>
                  <a:pt x="65" y="33"/>
                </a:cubicBezTo>
                <a:cubicBezTo>
                  <a:pt x="65" y="32"/>
                  <a:pt x="65" y="31"/>
                  <a:pt x="65" y="29"/>
                </a:cubicBezTo>
                <a:cubicBezTo>
                  <a:pt x="65" y="13"/>
                  <a:pt x="79" y="0"/>
                  <a:pt x="95" y="0"/>
                </a:cubicBezTo>
                <a:cubicBezTo>
                  <a:pt x="103" y="0"/>
                  <a:pt x="110" y="3"/>
                  <a:pt x="116" y="8"/>
                </a:cubicBezTo>
                <a:cubicBezTo>
                  <a:pt x="121" y="7"/>
                  <a:pt x="126" y="5"/>
                  <a:pt x="131" y="2"/>
                </a:cubicBezTo>
                <a:cubicBezTo>
                  <a:pt x="131" y="2"/>
                  <a:pt x="132" y="2"/>
                  <a:pt x="132" y="2"/>
                </a:cubicBezTo>
                <a:cubicBezTo>
                  <a:pt x="134" y="2"/>
                  <a:pt x="135" y="3"/>
                  <a:pt x="135" y="4"/>
                </a:cubicBezTo>
                <a:cubicBezTo>
                  <a:pt x="135" y="7"/>
                  <a:pt x="131" y="13"/>
                  <a:pt x="129" y="15"/>
                </a:cubicBezTo>
                <a:cubicBezTo>
                  <a:pt x="130" y="15"/>
                  <a:pt x="135" y="12"/>
                  <a:pt x="136" y="12"/>
                </a:cubicBezTo>
                <a:cubicBezTo>
                  <a:pt x="137" y="12"/>
                  <a:pt x="138" y="14"/>
                  <a:pt x="138" y="15"/>
                </a:cubicBezTo>
                <a:cubicBezTo>
                  <a:pt x="138" y="15"/>
                  <a:pt x="138" y="16"/>
                  <a:pt x="138" y="16"/>
                </a:cubicBezTo>
                <a:close/>
              </a:path>
            </a:pathLst>
          </a:custGeom>
          <a:noFill/>
          <a:ln w="19050">
            <a:solidFill>
              <a:srgbClr val="00263A"/>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75A"/>
              </a:solidFill>
              <a:effectLst/>
              <a:uLnTx/>
              <a:uFillTx/>
              <a:cs typeface="Arial" panose="020B0604020202020204" pitchFamily="34" charset="0"/>
            </a:endParaRPr>
          </a:p>
        </p:txBody>
      </p:sp>
      <p:sp>
        <p:nvSpPr>
          <p:cNvPr id="51" name="Freeform 46"/>
          <p:cNvSpPr>
            <a:spLocks noEditPoints="1"/>
          </p:cNvSpPr>
          <p:nvPr userDrawn="1"/>
        </p:nvSpPr>
        <p:spPr bwMode="auto">
          <a:xfrm>
            <a:off x="6716559" y="3681738"/>
            <a:ext cx="361243" cy="416308"/>
          </a:xfrm>
          <a:custGeom>
            <a:avLst/>
            <a:gdLst>
              <a:gd name="T0" fmla="*/ 104 w 322"/>
              <a:gd name="T1" fmla="*/ 261 h 371"/>
              <a:gd name="T2" fmla="*/ 96 w 322"/>
              <a:gd name="T3" fmla="*/ 250 h 371"/>
              <a:gd name="T4" fmla="*/ 81 w 322"/>
              <a:gd name="T5" fmla="*/ 244 h 371"/>
              <a:gd name="T6" fmla="*/ 21 w 322"/>
              <a:gd name="T7" fmla="*/ 296 h 371"/>
              <a:gd name="T8" fmla="*/ 21 w 322"/>
              <a:gd name="T9" fmla="*/ 310 h 371"/>
              <a:gd name="T10" fmla="*/ 30 w 322"/>
              <a:gd name="T11" fmla="*/ 322 h 371"/>
              <a:gd name="T12" fmla="*/ 62 w 322"/>
              <a:gd name="T13" fmla="*/ 346 h 371"/>
              <a:gd name="T14" fmla="*/ 95 w 322"/>
              <a:gd name="T15" fmla="*/ 353 h 371"/>
              <a:gd name="T16" fmla="*/ 110 w 322"/>
              <a:gd name="T17" fmla="*/ 347 h 371"/>
              <a:gd name="T18" fmla="*/ 224 w 322"/>
              <a:gd name="T19" fmla="*/ 240 h 371"/>
              <a:gd name="T20" fmla="*/ 303 w 322"/>
              <a:gd name="T21" fmla="*/ 105 h 371"/>
              <a:gd name="T22" fmla="*/ 306 w 322"/>
              <a:gd name="T23" fmla="*/ 88 h 371"/>
              <a:gd name="T24" fmla="*/ 294 w 322"/>
              <a:gd name="T25" fmla="*/ 56 h 371"/>
              <a:gd name="T26" fmla="*/ 264 w 322"/>
              <a:gd name="T27" fmla="*/ 27 h 371"/>
              <a:gd name="T28" fmla="*/ 252 w 322"/>
              <a:gd name="T29" fmla="*/ 21 h 371"/>
              <a:gd name="T30" fmla="*/ 239 w 322"/>
              <a:gd name="T31" fmla="*/ 23 h 371"/>
              <a:gd name="T32" fmla="*/ 201 w 322"/>
              <a:gd name="T33" fmla="*/ 93 h 371"/>
              <a:gd name="T34" fmla="*/ 201 w 322"/>
              <a:gd name="T35" fmla="*/ 99 h 371"/>
              <a:gd name="T36" fmla="*/ 210 w 322"/>
              <a:gd name="T37" fmla="*/ 108 h 371"/>
              <a:gd name="T38" fmla="*/ 221 w 322"/>
              <a:gd name="T39" fmla="*/ 115 h 371"/>
              <a:gd name="T40" fmla="*/ 239 w 322"/>
              <a:gd name="T41" fmla="*/ 149 h 371"/>
              <a:gd name="T42" fmla="*/ 202 w 322"/>
              <a:gd name="T43" fmla="*/ 220 h 371"/>
              <a:gd name="T44" fmla="*/ 141 w 322"/>
              <a:gd name="T45" fmla="*/ 272 h 371"/>
              <a:gd name="T46" fmla="*/ 121 w 322"/>
              <a:gd name="T47" fmla="*/ 273 h 371"/>
              <a:gd name="T48" fmla="*/ 104 w 322"/>
              <a:gd name="T49" fmla="*/ 261 h 371"/>
              <a:gd name="T50" fmla="*/ 116 w 322"/>
              <a:gd name="T51" fmla="*/ 251 h 371"/>
              <a:gd name="T52" fmla="*/ 134 w 322"/>
              <a:gd name="T53" fmla="*/ 257 h 371"/>
              <a:gd name="T54" fmla="*/ 189 w 322"/>
              <a:gd name="T55" fmla="*/ 210 h 371"/>
              <a:gd name="T56" fmla="*/ 223 w 322"/>
              <a:gd name="T57" fmla="*/ 146 h 371"/>
              <a:gd name="T58" fmla="*/ 214 w 322"/>
              <a:gd name="T59" fmla="*/ 129 h 371"/>
              <a:gd name="T60" fmla="*/ 202 w 322"/>
              <a:gd name="T61" fmla="*/ 122 h 371"/>
              <a:gd name="T62" fmla="*/ 187 w 322"/>
              <a:gd name="T63" fmla="*/ 106 h 371"/>
              <a:gd name="T64" fmla="*/ 187 w 322"/>
              <a:gd name="T65" fmla="*/ 86 h 371"/>
              <a:gd name="T66" fmla="*/ 225 w 322"/>
              <a:gd name="T67" fmla="*/ 16 h 371"/>
              <a:gd name="T68" fmla="*/ 259 w 322"/>
              <a:gd name="T69" fmla="*/ 7 h 371"/>
              <a:gd name="T70" fmla="*/ 272 w 322"/>
              <a:gd name="T71" fmla="*/ 13 h 371"/>
              <a:gd name="T72" fmla="*/ 307 w 322"/>
              <a:gd name="T73" fmla="*/ 47 h 371"/>
              <a:gd name="T74" fmla="*/ 322 w 322"/>
              <a:gd name="T75" fmla="*/ 88 h 371"/>
              <a:gd name="T76" fmla="*/ 318 w 322"/>
              <a:gd name="T77" fmla="*/ 111 h 371"/>
              <a:gd name="T78" fmla="*/ 236 w 322"/>
              <a:gd name="T79" fmla="*/ 250 h 371"/>
              <a:gd name="T80" fmla="*/ 119 w 322"/>
              <a:gd name="T81" fmla="*/ 360 h 371"/>
              <a:gd name="T82" fmla="*/ 98 w 322"/>
              <a:gd name="T83" fmla="*/ 368 h 371"/>
              <a:gd name="T84" fmla="*/ 56 w 322"/>
              <a:gd name="T85" fmla="*/ 361 h 371"/>
              <a:gd name="T86" fmla="*/ 17 w 322"/>
              <a:gd name="T87" fmla="*/ 331 h 371"/>
              <a:gd name="T88" fmla="*/ 8 w 322"/>
              <a:gd name="T89" fmla="*/ 320 h 371"/>
              <a:gd name="T90" fmla="*/ 11 w 322"/>
              <a:gd name="T91" fmla="*/ 284 h 371"/>
              <a:gd name="T92" fmla="*/ 71 w 322"/>
              <a:gd name="T93" fmla="*/ 231 h 371"/>
              <a:gd name="T94" fmla="*/ 107 w 322"/>
              <a:gd name="T95" fmla="*/ 239 h 371"/>
              <a:gd name="T96" fmla="*/ 116 w 322"/>
              <a:gd name="T97" fmla="*/ 25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2" h="371">
                <a:moveTo>
                  <a:pt x="104" y="261"/>
                </a:moveTo>
                <a:cubicBezTo>
                  <a:pt x="96" y="250"/>
                  <a:pt x="96" y="250"/>
                  <a:pt x="96" y="250"/>
                </a:cubicBezTo>
                <a:cubicBezTo>
                  <a:pt x="93" y="247"/>
                  <a:pt x="84" y="240"/>
                  <a:pt x="81" y="244"/>
                </a:cubicBezTo>
                <a:cubicBezTo>
                  <a:pt x="21" y="296"/>
                  <a:pt x="21" y="296"/>
                  <a:pt x="21" y="296"/>
                </a:cubicBezTo>
                <a:cubicBezTo>
                  <a:pt x="17" y="300"/>
                  <a:pt x="18" y="306"/>
                  <a:pt x="21" y="310"/>
                </a:cubicBezTo>
                <a:cubicBezTo>
                  <a:pt x="30" y="322"/>
                  <a:pt x="30" y="322"/>
                  <a:pt x="30" y="322"/>
                </a:cubicBezTo>
                <a:cubicBezTo>
                  <a:pt x="38" y="331"/>
                  <a:pt x="49" y="341"/>
                  <a:pt x="62" y="346"/>
                </a:cubicBezTo>
                <a:cubicBezTo>
                  <a:pt x="74" y="352"/>
                  <a:pt x="85" y="354"/>
                  <a:pt x="95" y="353"/>
                </a:cubicBezTo>
                <a:cubicBezTo>
                  <a:pt x="101" y="352"/>
                  <a:pt x="106" y="350"/>
                  <a:pt x="110" y="347"/>
                </a:cubicBezTo>
                <a:cubicBezTo>
                  <a:pt x="149" y="322"/>
                  <a:pt x="189" y="284"/>
                  <a:pt x="224" y="240"/>
                </a:cubicBezTo>
                <a:cubicBezTo>
                  <a:pt x="258" y="197"/>
                  <a:pt x="287" y="149"/>
                  <a:pt x="303" y="105"/>
                </a:cubicBezTo>
                <a:cubicBezTo>
                  <a:pt x="305" y="100"/>
                  <a:pt x="306" y="94"/>
                  <a:pt x="306" y="88"/>
                </a:cubicBezTo>
                <a:cubicBezTo>
                  <a:pt x="306" y="78"/>
                  <a:pt x="301" y="66"/>
                  <a:pt x="294" y="56"/>
                </a:cubicBezTo>
                <a:cubicBezTo>
                  <a:pt x="286" y="44"/>
                  <a:pt x="275" y="33"/>
                  <a:pt x="264" y="27"/>
                </a:cubicBezTo>
                <a:cubicBezTo>
                  <a:pt x="252" y="21"/>
                  <a:pt x="252" y="21"/>
                  <a:pt x="252" y="21"/>
                </a:cubicBezTo>
                <a:cubicBezTo>
                  <a:pt x="247" y="18"/>
                  <a:pt x="241" y="18"/>
                  <a:pt x="239" y="23"/>
                </a:cubicBezTo>
                <a:cubicBezTo>
                  <a:pt x="201" y="93"/>
                  <a:pt x="201" y="93"/>
                  <a:pt x="201" y="93"/>
                </a:cubicBezTo>
                <a:cubicBezTo>
                  <a:pt x="200" y="95"/>
                  <a:pt x="200" y="97"/>
                  <a:pt x="201" y="99"/>
                </a:cubicBezTo>
                <a:cubicBezTo>
                  <a:pt x="203" y="103"/>
                  <a:pt x="206" y="106"/>
                  <a:pt x="210" y="108"/>
                </a:cubicBezTo>
                <a:cubicBezTo>
                  <a:pt x="221" y="115"/>
                  <a:pt x="221" y="115"/>
                  <a:pt x="221" y="115"/>
                </a:cubicBezTo>
                <a:cubicBezTo>
                  <a:pt x="233" y="121"/>
                  <a:pt x="242" y="135"/>
                  <a:pt x="239" y="149"/>
                </a:cubicBezTo>
                <a:cubicBezTo>
                  <a:pt x="234" y="172"/>
                  <a:pt x="220" y="197"/>
                  <a:pt x="202" y="220"/>
                </a:cubicBezTo>
                <a:cubicBezTo>
                  <a:pt x="184" y="243"/>
                  <a:pt x="161" y="262"/>
                  <a:pt x="141" y="272"/>
                </a:cubicBezTo>
                <a:cubicBezTo>
                  <a:pt x="134" y="275"/>
                  <a:pt x="127" y="275"/>
                  <a:pt x="121" y="273"/>
                </a:cubicBezTo>
                <a:cubicBezTo>
                  <a:pt x="114" y="271"/>
                  <a:pt x="108" y="267"/>
                  <a:pt x="104" y="261"/>
                </a:cubicBezTo>
                <a:close/>
                <a:moveTo>
                  <a:pt x="116" y="251"/>
                </a:moveTo>
                <a:cubicBezTo>
                  <a:pt x="120" y="256"/>
                  <a:pt x="128" y="260"/>
                  <a:pt x="134" y="257"/>
                </a:cubicBezTo>
                <a:cubicBezTo>
                  <a:pt x="152" y="249"/>
                  <a:pt x="173" y="231"/>
                  <a:pt x="189" y="210"/>
                </a:cubicBezTo>
                <a:cubicBezTo>
                  <a:pt x="206" y="189"/>
                  <a:pt x="219" y="166"/>
                  <a:pt x="223" y="146"/>
                </a:cubicBezTo>
                <a:cubicBezTo>
                  <a:pt x="224" y="139"/>
                  <a:pt x="220" y="132"/>
                  <a:pt x="214" y="129"/>
                </a:cubicBezTo>
                <a:cubicBezTo>
                  <a:pt x="202" y="122"/>
                  <a:pt x="202" y="122"/>
                  <a:pt x="202" y="122"/>
                </a:cubicBezTo>
                <a:cubicBezTo>
                  <a:pt x="196" y="119"/>
                  <a:pt x="190" y="113"/>
                  <a:pt x="187" y="106"/>
                </a:cubicBezTo>
                <a:cubicBezTo>
                  <a:pt x="184" y="100"/>
                  <a:pt x="183" y="93"/>
                  <a:pt x="187" y="86"/>
                </a:cubicBezTo>
                <a:cubicBezTo>
                  <a:pt x="225" y="16"/>
                  <a:pt x="225" y="16"/>
                  <a:pt x="225" y="16"/>
                </a:cubicBezTo>
                <a:cubicBezTo>
                  <a:pt x="232" y="3"/>
                  <a:pt x="246" y="0"/>
                  <a:pt x="259" y="7"/>
                </a:cubicBezTo>
                <a:cubicBezTo>
                  <a:pt x="272" y="13"/>
                  <a:pt x="272" y="13"/>
                  <a:pt x="272" y="13"/>
                </a:cubicBezTo>
                <a:cubicBezTo>
                  <a:pt x="285" y="21"/>
                  <a:pt x="298" y="33"/>
                  <a:pt x="307" y="47"/>
                </a:cubicBezTo>
                <a:cubicBezTo>
                  <a:pt x="316" y="60"/>
                  <a:pt x="322" y="74"/>
                  <a:pt x="322" y="88"/>
                </a:cubicBezTo>
                <a:cubicBezTo>
                  <a:pt x="322" y="96"/>
                  <a:pt x="321" y="103"/>
                  <a:pt x="318" y="111"/>
                </a:cubicBezTo>
                <a:cubicBezTo>
                  <a:pt x="302" y="156"/>
                  <a:pt x="272" y="206"/>
                  <a:pt x="236" y="250"/>
                </a:cubicBezTo>
                <a:cubicBezTo>
                  <a:pt x="201" y="295"/>
                  <a:pt x="159" y="335"/>
                  <a:pt x="119" y="360"/>
                </a:cubicBezTo>
                <a:cubicBezTo>
                  <a:pt x="113" y="364"/>
                  <a:pt x="106" y="367"/>
                  <a:pt x="98" y="368"/>
                </a:cubicBezTo>
                <a:cubicBezTo>
                  <a:pt x="85" y="371"/>
                  <a:pt x="70" y="367"/>
                  <a:pt x="56" y="361"/>
                </a:cubicBezTo>
                <a:cubicBezTo>
                  <a:pt x="41" y="354"/>
                  <a:pt x="27" y="343"/>
                  <a:pt x="17" y="331"/>
                </a:cubicBezTo>
                <a:cubicBezTo>
                  <a:pt x="8" y="320"/>
                  <a:pt x="8" y="320"/>
                  <a:pt x="8" y="320"/>
                </a:cubicBezTo>
                <a:cubicBezTo>
                  <a:pt x="0" y="309"/>
                  <a:pt x="0" y="293"/>
                  <a:pt x="11" y="284"/>
                </a:cubicBezTo>
                <a:cubicBezTo>
                  <a:pt x="16" y="279"/>
                  <a:pt x="71" y="231"/>
                  <a:pt x="71" y="231"/>
                </a:cubicBezTo>
                <a:cubicBezTo>
                  <a:pt x="82" y="222"/>
                  <a:pt x="99" y="229"/>
                  <a:pt x="107" y="239"/>
                </a:cubicBezTo>
                <a:cubicBezTo>
                  <a:pt x="110" y="243"/>
                  <a:pt x="113" y="247"/>
                  <a:pt x="116" y="251"/>
                </a:cubicBezTo>
                <a:close/>
              </a:path>
            </a:pathLst>
          </a:custGeom>
          <a:solidFill>
            <a:srgbClr val="00263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75A"/>
              </a:solidFill>
              <a:effectLst/>
              <a:uLnTx/>
              <a:uFillTx/>
              <a:cs typeface="Arial" panose="020B0604020202020204" pitchFamily="34" charset="0"/>
            </a:endParaRPr>
          </a:p>
        </p:txBody>
      </p:sp>
      <p:sp>
        <p:nvSpPr>
          <p:cNvPr id="52" name="Freeform 47"/>
          <p:cNvSpPr>
            <a:spLocks noEditPoints="1"/>
          </p:cNvSpPr>
          <p:nvPr userDrawn="1"/>
        </p:nvSpPr>
        <p:spPr bwMode="auto">
          <a:xfrm>
            <a:off x="6716559" y="4495793"/>
            <a:ext cx="305517" cy="449739"/>
          </a:xfrm>
          <a:custGeom>
            <a:avLst/>
            <a:gdLst>
              <a:gd name="T0" fmla="*/ 120 w 288"/>
              <a:gd name="T1" fmla="*/ 48 h 424"/>
              <a:gd name="T2" fmla="*/ 112 w 288"/>
              <a:gd name="T3" fmla="*/ 40 h 424"/>
              <a:gd name="T4" fmla="*/ 120 w 288"/>
              <a:gd name="T5" fmla="*/ 32 h 424"/>
              <a:gd name="T6" fmla="*/ 168 w 288"/>
              <a:gd name="T7" fmla="*/ 32 h 424"/>
              <a:gd name="T8" fmla="*/ 176 w 288"/>
              <a:gd name="T9" fmla="*/ 40 h 424"/>
              <a:gd name="T10" fmla="*/ 168 w 288"/>
              <a:gd name="T11" fmla="*/ 48 h 424"/>
              <a:gd name="T12" fmla="*/ 120 w 288"/>
              <a:gd name="T13" fmla="*/ 48 h 424"/>
              <a:gd name="T14" fmla="*/ 144 w 288"/>
              <a:gd name="T15" fmla="*/ 352 h 424"/>
              <a:gd name="T16" fmla="*/ 168 w 288"/>
              <a:gd name="T17" fmla="*/ 376 h 424"/>
              <a:gd name="T18" fmla="*/ 144 w 288"/>
              <a:gd name="T19" fmla="*/ 400 h 424"/>
              <a:gd name="T20" fmla="*/ 120 w 288"/>
              <a:gd name="T21" fmla="*/ 376 h 424"/>
              <a:gd name="T22" fmla="*/ 144 w 288"/>
              <a:gd name="T23" fmla="*/ 352 h 424"/>
              <a:gd name="T24" fmla="*/ 144 w 288"/>
              <a:gd name="T25" fmla="*/ 368 h 424"/>
              <a:gd name="T26" fmla="*/ 136 w 288"/>
              <a:gd name="T27" fmla="*/ 376 h 424"/>
              <a:gd name="T28" fmla="*/ 144 w 288"/>
              <a:gd name="T29" fmla="*/ 384 h 424"/>
              <a:gd name="T30" fmla="*/ 152 w 288"/>
              <a:gd name="T31" fmla="*/ 376 h 424"/>
              <a:gd name="T32" fmla="*/ 144 w 288"/>
              <a:gd name="T33" fmla="*/ 368 h 424"/>
              <a:gd name="T34" fmla="*/ 256 w 288"/>
              <a:gd name="T35" fmla="*/ 64 h 424"/>
              <a:gd name="T36" fmla="*/ 256 w 288"/>
              <a:gd name="T37" fmla="*/ 344 h 424"/>
              <a:gd name="T38" fmla="*/ 32 w 288"/>
              <a:gd name="T39" fmla="*/ 344 h 424"/>
              <a:gd name="T40" fmla="*/ 32 w 288"/>
              <a:gd name="T41" fmla="*/ 64 h 424"/>
              <a:gd name="T42" fmla="*/ 256 w 288"/>
              <a:gd name="T43" fmla="*/ 64 h 424"/>
              <a:gd name="T44" fmla="*/ 240 w 288"/>
              <a:gd name="T45" fmla="*/ 80 h 424"/>
              <a:gd name="T46" fmla="*/ 48 w 288"/>
              <a:gd name="T47" fmla="*/ 80 h 424"/>
              <a:gd name="T48" fmla="*/ 48 w 288"/>
              <a:gd name="T49" fmla="*/ 328 h 424"/>
              <a:gd name="T50" fmla="*/ 240 w 288"/>
              <a:gd name="T51" fmla="*/ 328 h 424"/>
              <a:gd name="T52" fmla="*/ 240 w 288"/>
              <a:gd name="T53" fmla="*/ 80 h 424"/>
              <a:gd name="T54" fmla="*/ 40 w 288"/>
              <a:gd name="T55" fmla="*/ 0 h 424"/>
              <a:gd name="T56" fmla="*/ 248 w 288"/>
              <a:gd name="T57" fmla="*/ 0 h 424"/>
              <a:gd name="T58" fmla="*/ 288 w 288"/>
              <a:gd name="T59" fmla="*/ 40 h 424"/>
              <a:gd name="T60" fmla="*/ 288 w 288"/>
              <a:gd name="T61" fmla="*/ 384 h 424"/>
              <a:gd name="T62" fmla="*/ 248 w 288"/>
              <a:gd name="T63" fmla="*/ 424 h 424"/>
              <a:gd name="T64" fmla="*/ 40 w 288"/>
              <a:gd name="T65" fmla="*/ 424 h 424"/>
              <a:gd name="T66" fmla="*/ 0 w 288"/>
              <a:gd name="T67" fmla="*/ 384 h 424"/>
              <a:gd name="T68" fmla="*/ 0 w 288"/>
              <a:gd name="T69" fmla="*/ 40 h 424"/>
              <a:gd name="T70" fmla="*/ 40 w 288"/>
              <a:gd name="T71" fmla="*/ 0 h 424"/>
              <a:gd name="T72" fmla="*/ 248 w 288"/>
              <a:gd name="T73" fmla="*/ 16 h 424"/>
              <a:gd name="T74" fmla="*/ 40 w 288"/>
              <a:gd name="T75" fmla="*/ 16 h 424"/>
              <a:gd name="T76" fmla="*/ 16 w 288"/>
              <a:gd name="T77" fmla="*/ 40 h 424"/>
              <a:gd name="T78" fmla="*/ 16 w 288"/>
              <a:gd name="T79" fmla="*/ 384 h 424"/>
              <a:gd name="T80" fmla="*/ 40 w 288"/>
              <a:gd name="T81" fmla="*/ 408 h 424"/>
              <a:gd name="T82" fmla="*/ 248 w 288"/>
              <a:gd name="T83" fmla="*/ 408 h 424"/>
              <a:gd name="T84" fmla="*/ 272 w 288"/>
              <a:gd name="T85" fmla="*/ 384 h 424"/>
              <a:gd name="T86" fmla="*/ 272 w 288"/>
              <a:gd name="T87" fmla="*/ 40 h 424"/>
              <a:gd name="T88" fmla="*/ 248 w 288"/>
              <a:gd name="T89" fmla="*/ 1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8" h="424">
                <a:moveTo>
                  <a:pt x="120" y="48"/>
                </a:moveTo>
                <a:cubicBezTo>
                  <a:pt x="116" y="48"/>
                  <a:pt x="112" y="44"/>
                  <a:pt x="112" y="40"/>
                </a:cubicBezTo>
                <a:cubicBezTo>
                  <a:pt x="112" y="36"/>
                  <a:pt x="116" y="32"/>
                  <a:pt x="120" y="32"/>
                </a:cubicBezTo>
                <a:cubicBezTo>
                  <a:pt x="168" y="32"/>
                  <a:pt x="168" y="32"/>
                  <a:pt x="168" y="32"/>
                </a:cubicBezTo>
                <a:cubicBezTo>
                  <a:pt x="172" y="32"/>
                  <a:pt x="176" y="36"/>
                  <a:pt x="176" y="40"/>
                </a:cubicBezTo>
                <a:cubicBezTo>
                  <a:pt x="176" y="44"/>
                  <a:pt x="172" y="48"/>
                  <a:pt x="168" y="48"/>
                </a:cubicBezTo>
                <a:lnTo>
                  <a:pt x="120" y="48"/>
                </a:lnTo>
                <a:close/>
                <a:moveTo>
                  <a:pt x="144" y="352"/>
                </a:moveTo>
                <a:cubicBezTo>
                  <a:pt x="157" y="352"/>
                  <a:pt x="168" y="363"/>
                  <a:pt x="168" y="376"/>
                </a:cubicBezTo>
                <a:cubicBezTo>
                  <a:pt x="168" y="389"/>
                  <a:pt x="157" y="400"/>
                  <a:pt x="144" y="400"/>
                </a:cubicBezTo>
                <a:cubicBezTo>
                  <a:pt x="131" y="400"/>
                  <a:pt x="120" y="389"/>
                  <a:pt x="120" y="376"/>
                </a:cubicBezTo>
                <a:cubicBezTo>
                  <a:pt x="120" y="363"/>
                  <a:pt x="131" y="352"/>
                  <a:pt x="144" y="352"/>
                </a:cubicBezTo>
                <a:close/>
                <a:moveTo>
                  <a:pt x="144" y="368"/>
                </a:moveTo>
                <a:cubicBezTo>
                  <a:pt x="140" y="368"/>
                  <a:pt x="136" y="371"/>
                  <a:pt x="136" y="376"/>
                </a:cubicBezTo>
                <a:cubicBezTo>
                  <a:pt x="136" y="380"/>
                  <a:pt x="140" y="384"/>
                  <a:pt x="144" y="384"/>
                </a:cubicBezTo>
                <a:cubicBezTo>
                  <a:pt x="149" y="384"/>
                  <a:pt x="152" y="380"/>
                  <a:pt x="152" y="376"/>
                </a:cubicBezTo>
                <a:cubicBezTo>
                  <a:pt x="152" y="371"/>
                  <a:pt x="149" y="368"/>
                  <a:pt x="144" y="368"/>
                </a:cubicBezTo>
                <a:close/>
                <a:moveTo>
                  <a:pt x="256" y="64"/>
                </a:moveTo>
                <a:cubicBezTo>
                  <a:pt x="256" y="344"/>
                  <a:pt x="256" y="344"/>
                  <a:pt x="256" y="344"/>
                </a:cubicBezTo>
                <a:cubicBezTo>
                  <a:pt x="32" y="344"/>
                  <a:pt x="32" y="344"/>
                  <a:pt x="32" y="344"/>
                </a:cubicBezTo>
                <a:cubicBezTo>
                  <a:pt x="32" y="64"/>
                  <a:pt x="32" y="64"/>
                  <a:pt x="32" y="64"/>
                </a:cubicBezTo>
                <a:lnTo>
                  <a:pt x="256" y="64"/>
                </a:lnTo>
                <a:close/>
                <a:moveTo>
                  <a:pt x="240" y="80"/>
                </a:moveTo>
                <a:cubicBezTo>
                  <a:pt x="48" y="80"/>
                  <a:pt x="48" y="80"/>
                  <a:pt x="48" y="80"/>
                </a:cubicBezTo>
                <a:cubicBezTo>
                  <a:pt x="48" y="328"/>
                  <a:pt x="48" y="328"/>
                  <a:pt x="48" y="328"/>
                </a:cubicBezTo>
                <a:cubicBezTo>
                  <a:pt x="240" y="328"/>
                  <a:pt x="240" y="328"/>
                  <a:pt x="240" y="328"/>
                </a:cubicBezTo>
                <a:lnTo>
                  <a:pt x="240" y="80"/>
                </a:lnTo>
                <a:close/>
                <a:moveTo>
                  <a:pt x="40" y="0"/>
                </a:moveTo>
                <a:cubicBezTo>
                  <a:pt x="248" y="0"/>
                  <a:pt x="248" y="0"/>
                  <a:pt x="248" y="0"/>
                </a:cubicBezTo>
                <a:cubicBezTo>
                  <a:pt x="270" y="0"/>
                  <a:pt x="288" y="18"/>
                  <a:pt x="288" y="40"/>
                </a:cubicBezTo>
                <a:cubicBezTo>
                  <a:pt x="288" y="384"/>
                  <a:pt x="288" y="384"/>
                  <a:pt x="288" y="384"/>
                </a:cubicBezTo>
                <a:cubicBezTo>
                  <a:pt x="288" y="406"/>
                  <a:pt x="270" y="424"/>
                  <a:pt x="248" y="424"/>
                </a:cubicBezTo>
                <a:cubicBezTo>
                  <a:pt x="40" y="424"/>
                  <a:pt x="40" y="424"/>
                  <a:pt x="40" y="424"/>
                </a:cubicBezTo>
                <a:cubicBezTo>
                  <a:pt x="18" y="424"/>
                  <a:pt x="0" y="406"/>
                  <a:pt x="0" y="384"/>
                </a:cubicBezTo>
                <a:cubicBezTo>
                  <a:pt x="0" y="40"/>
                  <a:pt x="0" y="40"/>
                  <a:pt x="0" y="40"/>
                </a:cubicBezTo>
                <a:cubicBezTo>
                  <a:pt x="0" y="18"/>
                  <a:pt x="18" y="0"/>
                  <a:pt x="40" y="0"/>
                </a:cubicBezTo>
                <a:close/>
                <a:moveTo>
                  <a:pt x="248" y="16"/>
                </a:moveTo>
                <a:cubicBezTo>
                  <a:pt x="40" y="16"/>
                  <a:pt x="40" y="16"/>
                  <a:pt x="40" y="16"/>
                </a:cubicBezTo>
                <a:cubicBezTo>
                  <a:pt x="27" y="16"/>
                  <a:pt x="16" y="27"/>
                  <a:pt x="16" y="40"/>
                </a:cubicBezTo>
                <a:cubicBezTo>
                  <a:pt x="16" y="384"/>
                  <a:pt x="16" y="384"/>
                  <a:pt x="16" y="384"/>
                </a:cubicBezTo>
                <a:cubicBezTo>
                  <a:pt x="16" y="397"/>
                  <a:pt x="27" y="408"/>
                  <a:pt x="40" y="408"/>
                </a:cubicBezTo>
                <a:cubicBezTo>
                  <a:pt x="248" y="408"/>
                  <a:pt x="248" y="408"/>
                  <a:pt x="248" y="408"/>
                </a:cubicBezTo>
                <a:cubicBezTo>
                  <a:pt x="261" y="408"/>
                  <a:pt x="272" y="397"/>
                  <a:pt x="272" y="384"/>
                </a:cubicBezTo>
                <a:cubicBezTo>
                  <a:pt x="272" y="40"/>
                  <a:pt x="272" y="40"/>
                  <a:pt x="272" y="40"/>
                </a:cubicBezTo>
                <a:cubicBezTo>
                  <a:pt x="272" y="27"/>
                  <a:pt x="261" y="16"/>
                  <a:pt x="248" y="16"/>
                </a:cubicBezTo>
                <a:close/>
              </a:path>
            </a:pathLst>
          </a:custGeom>
          <a:solidFill>
            <a:srgbClr val="00263A"/>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53575A"/>
              </a:solidFill>
              <a:effectLst/>
              <a:uLnTx/>
              <a:uFillTx/>
              <a:cs typeface="Arial" panose="020B0604020202020204" pitchFamily="34" charset="0"/>
            </a:endParaRPr>
          </a:p>
        </p:txBody>
      </p:sp>
      <p:sp>
        <p:nvSpPr>
          <p:cNvPr id="28" name="10-Point Star 27"/>
          <p:cNvSpPr/>
          <p:nvPr userDrawn="1"/>
        </p:nvSpPr>
        <p:spPr>
          <a:xfrm>
            <a:off x="402335" y="4720167"/>
            <a:ext cx="1769533" cy="1769533"/>
          </a:xfrm>
          <a:prstGeom prst="star10">
            <a:avLst>
              <a:gd name="adj" fmla="val 36052"/>
              <a:gd name="hf" fmla="val 10514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53575A"/>
                </a:solidFill>
              </a:rPr>
              <a:t>SAMPLE SLIDE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624" y="0"/>
            <a:ext cx="4913376" cy="6858000"/>
          </a:xfrm>
          <a:prstGeom prst="rect">
            <a:avLst/>
          </a:prstGeom>
        </p:spPr>
      </p:pic>
      <p:sp>
        <p:nvSpPr>
          <p:cNvPr id="10" name="Title 1"/>
          <p:cNvSpPr>
            <a:spLocks noGrp="1"/>
          </p:cNvSpPr>
          <p:nvPr>
            <p:ph type="title" hasCustomPrompt="1"/>
          </p:nvPr>
        </p:nvSpPr>
        <p:spPr>
          <a:xfrm>
            <a:off x="380999" y="2149370"/>
            <a:ext cx="8020051" cy="1541817"/>
          </a:xfrm>
        </p:spPr>
        <p:txBody>
          <a:bodyPr/>
          <a:lstStyle>
            <a:lvl1pPr>
              <a:defRPr sz="6000" b="0">
                <a:solidFill>
                  <a:srgbClr val="004B87"/>
                </a:solidFill>
              </a:defRPr>
            </a:lvl1pPr>
          </a:lstStyle>
          <a:p>
            <a:r>
              <a:rPr lang="en-US" dirty="0"/>
              <a:t>Click to edit </a:t>
            </a:r>
            <a:br>
              <a:rPr lang="en-US" dirty="0"/>
            </a:br>
            <a:r>
              <a:rPr lang="en-US" dirty="0"/>
              <a:t>Master title</a:t>
            </a:r>
          </a:p>
        </p:txBody>
      </p:sp>
      <p:sp>
        <p:nvSpPr>
          <p:cNvPr id="11" name="Subtitle 2"/>
          <p:cNvSpPr>
            <a:spLocks noGrp="1"/>
          </p:cNvSpPr>
          <p:nvPr>
            <p:ph type="subTitle" idx="1"/>
          </p:nvPr>
        </p:nvSpPr>
        <p:spPr>
          <a:xfrm>
            <a:off x="380999" y="4700759"/>
            <a:ext cx="5715001" cy="424486"/>
          </a:xfrm>
          <a:prstGeom prst="rect">
            <a:avLst/>
          </a:prstGeom>
        </p:spPr>
        <p:txBody>
          <a:bodyPr/>
          <a:lstStyle>
            <a:lvl1pPr marL="0" indent="0" algn="l">
              <a:spcBef>
                <a:spcPts val="0"/>
              </a:spcBef>
              <a:buNone/>
              <a:defRPr sz="2000" b="0" i="0">
                <a:solidFill>
                  <a:srgbClr val="00A9E0"/>
                </a:solidFill>
                <a:latin typeface="Arial"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3" name="Picture 2">
            <a:extLst>
              <a:ext uri="{FF2B5EF4-FFF2-40B4-BE49-F238E27FC236}">
                <a16:creationId xmlns:a16="http://schemas.microsoft.com/office/drawing/2014/main" id="{9AC81CE5-CF96-2847-9972-D1281D1D26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999" y="6345536"/>
            <a:ext cx="3175001" cy="167909"/>
          </a:xfrm>
          <a:prstGeom prst="rect">
            <a:avLst/>
          </a:prstGeom>
        </p:spPr>
      </p:pic>
      <p:pic>
        <p:nvPicPr>
          <p:cNvPr id="8" name="Picture 7">
            <a:extLst>
              <a:ext uri="{FF2B5EF4-FFF2-40B4-BE49-F238E27FC236}">
                <a16:creationId xmlns:a16="http://schemas.microsoft.com/office/drawing/2014/main" id="{12F5CEB0-9FEE-BD45-AA69-5A1B8E81DFF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2176" y="421069"/>
            <a:ext cx="1149627" cy="424995"/>
          </a:xfrm>
          <a:prstGeom prst="rect">
            <a:avLst/>
          </a:prstGeom>
        </p:spPr>
      </p:pic>
    </p:spTree>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624" y="0"/>
            <a:ext cx="4913376" cy="6858000"/>
          </a:xfrm>
          <a:prstGeom prst="rect">
            <a:avLst/>
          </a:prstGeom>
        </p:spPr>
      </p:pic>
      <p:sp>
        <p:nvSpPr>
          <p:cNvPr id="4" name="TextBox 3"/>
          <p:cNvSpPr txBox="1"/>
          <p:nvPr/>
        </p:nvSpPr>
        <p:spPr>
          <a:xfrm>
            <a:off x="7092778" y="-675503"/>
            <a:ext cx="914400" cy="91440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78624" y="0"/>
            <a:ext cx="4913376" cy="6858000"/>
          </a:xfrm>
          <a:prstGeom prst="rect">
            <a:avLst/>
          </a:prstGeom>
        </p:spPr>
      </p:pic>
      <p:sp>
        <p:nvSpPr>
          <p:cNvPr id="12" name="TextBox 11"/>
          <p:cNvSpPr txBox="1"/>
          <p:nvPr userDrawn="1"/>
        </p:nvSpPr>
        <p:spPr>
          <a:xfrm>
            <a:off x="7092778" y="-675503"/>
            <a:ext cx="914400" cy="91440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52320" y="2631439"/>
            <a:ext cx="4135124" cy="1503681"/>
          </a:xfrm>
          <a:prstGeom prst="rect">
            <a:avLst/>
          </a:prstGeom>
        </p:spPr>
      </p:pic>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Callout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2380"/>
          </a:xfrm>
          <a:prstGeom prst="rect">
            <a:avLst/>
          </a:prstGeom>
        </p:spPr>
      </p:pic>
      <p:sp>
        <p:nvSpPr>
          <p:cNvPr id="14" name="Title 1"/>
          <p:cNvSpPr>
            <a:spLocks noGrp="1"/>
          </p:cNvSpPr>
          <p:nvPr>
            <p:ph type="title" hasCustomPrompt="1"/>
          </p:nvPr>
        </p:nvSpPr>
        <p:spPr>
          <a:xfrm>
            <a:off x="381000" y="2658094"/>
            <a:ext cx="11512924" cy="1541817"/>
          </a:xfrm>
          <a:prstGeom prst="rect">
            <a:avLst/>
          </a:prstGeom>
        </p:spPr>
        <p:txBody>
          <a:bodyPr wrap="square" anchor="ctr" anchorCtr="0"/>
          <a:lstStyle>
            <a:lvl1pPr algn="ctr">
              <a:defRPr sz="4400" b="0">
                <a:solidFill>
                  <a:schemeClr val="bg1"/>
                </a:solidFill>
              </a:defRPr>
            </a:lvl1pPr>
          </a:lstStyle>
          <a:p>
            <a:r>
              <a:rPr lang="en-US" dirty="0"/>
              <a:t>Click to edit </a:t>
            </a:r>
            <a:br>
              <a:rPr lang="en-US" dirty="0"/>
            </a:br>
            <a:r>
              <a:rPr lang="en-US" dirty="0"/>
              <a:t>Bold message/chapter</a:t>
            </a:r>
          </a:p>
        </p:txBody>
      </p:sp>
      <p:sp>
        <p:nvSpPr>
          <p:cNvPr id="9" name="Rectangle 8"/>
          <p:cNvSpPr/>
          <p:nvPr userDrawn="1"/>
        </p:nvSpPr>
        <p:spPr>
          <a:xfrm>
            <a:off x="8784855" y="6601701"/>
            <a:ext cx="2905869" cy="107722"/>
          </a:xfrm>
          <a:prstGeom prst="rect">
            <a:avLst/>
          </a:prstGeom>
        </p:spPr>
        <p:txBody>
          <a:bodyPr wrap="square" lIns="0" tIns="0" rIns="0" bIns="0" anchor="t">
            <a:spAutoFit/>
          </a:bodyPr>
          <a:lstStyle/>
          <a:p>
            <a:pPr algn="r"/>
            <a:r>
              <a:rPr lang="en-US" sz="700" b="0" i="0" kern="1200" dirty="0">
                <a:solidFill>
                  <a:schemeClr val="bg1"/>
                </a:solidFill>
                <a:latin typeface="Arial" charset="0"/>
                <a:ea typeface="+mn-ea"/>
                <a:cs typeface="Arial" charset="0"/>
              </a:rPr>
              <a:t>© 2019 Insurance Services Office, Inc. All rights reserved.</a:t>
            </a:r>
          </a:p>
        </p:txBody>
      </p:sp>
      <p:sp>
        <p:nvSpPr>
          <p:cNvPr id="10" name="Rectangle 9"/>
          <p:cNvSpPr/>
          <p:nvPr/>
        </p:nvSpPr>
        <p:spPr>
          <a:xfrm>
            <a:off x="11719299" y="6601701"/>
            <a:ext cx="174625" cy="107722"/>
          </a:xfrm>
          <a:prstGeom prst="rect">
            <a:avLst/>
          </a:prstGeom>
        </p:spPr>
        <p:txBody>
          <a:bodyPr wrap="square" lIns="0" tIns="0" rIns="0" bIns="0" anchor="t">
            <a:spAutoFit/>
          </a:bodyPr>
          <a:lstStyle/>
          <a:p>
            <a:pPr algn="r"/>
            <a:fld id="{794AB575-7986-1741-A4D9-8B601F7D4868}" type="slidenum">
              <a:rPr lang="en-US" sz="700" b="1" smtClean="0">
                <a:solidFill>
                  <a:schemeClr val="bg1"/>
                </a:solidFill>
              </a:rPr>
              <a:t>‹#›</a:t>
            </a:fld>
            <a:endParaRPr lang="en-US" sz="700" b="1" dirty="0">
              <a:solidFill>
                <a:schemeClr val="bg1"/>
              </a:solidFill>
            </a:endParaRPr>
          </a:p>
        </p:txBody>
      </p:sp>
      <p:pic>
        <p:nvPicPr>
          <p:cNvPr id="7" name="Picture 6">
            <a:extLst>
              <a:ext uri="{FF2B5EF4-FFF2-40B4-BE49-F238E27FC236}">
                <a16:creationId xmlns:a16="http://schemas.microsoft.com/office/drawing/2014/main" id="{F2B6FC2A-FE3F-254F-9137-8FA1190F35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700" y="6110689"/>
            <a:ext cx="1133096" cy="418884"/>
          </a:xfrm>
          <a:prstGeom prst="rect">
            <a:avLst/>
          </a:prstGeom>
        </p:spPr>
      </p:pic>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62398" y="88107"/>
            <a:ext cx="231526" cy="228783"/>
          </a:xfrm>
          <a:prstGeom prst="rect">
            <a:avLst/>
          </a:prstGeom>
        </p:spPr>
      </p:pic>
      <p:cxnSp>
        <p:nvCxnSpPr>
          <p:cNvPr id="6" name="Straight Connector 5"/>
          <p:cNvCxnSpPr/>
          <p:nvPr/>
        </p:nvCxnSpPr>
        <p:spPr>
          <a:xfrm>
            <a:off x="365759" y="411480"/>
            <a:ext cx="11521441" cy="0"/>
          </a:xfrm>
          <a:prstGeom prst="line">
            <a:avLst/>
          </a:prstGeom>
          <a:ln>
            <a:solidFill>
              <a:srgbClr val="006BA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9676" y="1861751"/>
            <a:ext cx="1219200" cy="91440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sp>
        <p:nvSpPr>
          <p:cNvPr id="12" name="Rectangle 11"/>
          <p:cNvSpPr/>
          <p:nvPr/>
        </p:nvSpPr>
        <p:spPr>
          <a:xfrm>
            <a:off x="8784855" y="6601702"/>
            <a:ext cx="2905869" cy="107722"/>
          </a:xfrm>
          <a:prstGeom prst="rect">
            <a:avLst/>
          </a:prstGeom>
        </p:spPr>
        <p:txBody>
          <a:bodyPr wrap="square" lIns="0" tIns="0" rIns="0" bIns="0" anchor="t">
            <a:spAutoFit/>
          </a:bodyPr>
          <a:lstStyle/>
          <a:p>
            <a:pPr algn="r"/>
            <a:r>
              <a:rPr lang="en-US" sz="700" b="0" i="0" kern="1200" dirty="0">
                <a:solidFill>
                  <a:schemeClr val="bg1">
                    <a:lumMod val="50000"/>
                  </a:schemeClr>
                </a:solidFill>
                <a:latin typeface="Arial" charset="0"/>
                <a:ea typeface="+mn-ea"/>
                <a:cs typeface="Arial" charset="0"/>
              </a:rPr>
              <a:t>© 2020 Insurance Services Office, Inc. All rights reserved.</a:t>
            </a:r>
          </a:p>
        </p:txBody>
      </p:sp>
      <p:sp>
        <p:nvSpPr>
          <p:cNvPr id="13" name="Rectangle 12"/>
          <p:cNvSpPr/>
          <p:nvPr/>
        </p:nvSpPr>
        <p:spPr>
          <a:xfrm>
            <a:off x="11719299" y="6601702"/>
            <a:ext cx="174625" cy="107722"/>
          </a:xfrm>
          <a:prstGeom prst="rect">
            <a:avLst/>
          </a:prstGeom>
        </p:spPr>
        <p:txBody>
          <a:bodyPr wrap="square" lIns="0" tIns="0" rIns="0" bIns="0" anchor="t">
            <a:spAutoFit/>
          </a:bodyPr>
          <a:lstStyle/>
          <a:p>
            <a:pPr algn="r"/>
            <a:fld id="{794AB575-7986-1741-A4D9-8B601F7D4868}" type="slidenum">
              <a:rPr lang="en-US" sz="700" b="1" smtClean="0">
                <a:solidFill>
                  <a:srgbClr val="006BA6"/>
                </a:solidFill>
              </a:rPr>
              <a:t>‹#›</a:t>
            </a:fld>
            <a:endParaRPr lang="en-US" sz="700" b="1" dirty="0">
              <a:solidFill>
                <a:srgbClr val="006BA6"/>
              </a:solidFill>
            </a:endParaRPr>
          </a:p>
        </p:txBody>
      </p:sp>
      <p:sp>
        <p:nvSpPr>
          <p:cNvPr id="17" name="Text Placeholder 2"/>
          <p:cNvSpPr>
            <a:spLocks noGrp="1"/>
          </p:cNvSpPr>
          <p:nvPr>
            <p:ph type="body" idx="1"/>
          </p:nvPr>
        </p:nvSpPr>
        <p:spPr>
          <a:xfrm>
            <a:off x="386411" y="1643711"/>
            <a:ext cx="11506200" cy="4845985"/>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Placeholder 1"/>
          <p:cNvSpPr>
            <a:spLocks noGrp="1"/>
          </p:cNvSpPr>
          <p:nvPr>
            <p:ph type="title"/>
          </p:nvPr>
        </p:nvSpPr>
        <p:spPr>
          <a:xfrm>
            <a:off x="381000" y="685800"/>
            <a:ext cx="11506200" cy="305637"/>
          </a:xfrm>
          <a:prstGeom prst="rect">
            <a:avLst/>
          </a:prstGeom>
        </p:spPr>
        <p:txBody>
          <a:bodyPr vert="horz" wrap="none" lIns="0" tIns="0" rIns="0" bIns="0" rtlCol="0" anchor="t" anchorCtr="0">
            <a:noAutofit/>
          </a:bodyPr>
          <a:lstStyle/>
          <a:p>
            <a:r>
              <a:rPr lang="en-US" dirty="0"/>
              <a:t>Click to edit Master title style</a:t>
            </a:r>
          </a:p>
        </p:txBody>
      </p:sp>
      <p:sp>
        <p:nvSpPr>
          <p:cNvPr id="19" name="Triangle 18"/>
          <p:cNvSpPr/>
          <p:nvPr/>
        </p:nvSpPr>
        <p:spPr>
          <a:xfrm rot="10800000">
            <a:off x="365760" y="411480"/>
            <a:ext cx="100584" cy="82297"/>
          </a:xfrm>
          <a:prstGeom prst="triangle">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219676" y="1861751"/>
            <a:ext cx="1219200" cy="914400"/>
          </a:xfrm>
          <a:prstGeom prst="rect">
            <a:avLst/>
          </a:prstGeom>
        </p:spPr>
        <p:txBody>
          <a:bodyPr vert="horz" wrap="non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pic>
        <p:nvPicPr>
          <p:cNvPr id="14" name="Picture 13">
            <a:extLst>
              <a:ext uri="{FF2B5EF4-FFF2-40B4-BE49-F238E27FC236}">
                <a16:creationId xmlns:a16="http://schemas.microsoft.com/office/drawing/2014/main" id="{5C4938F8-27D5-214E-B698-57D3E8124ECF}"/>
              </a:ext>
            </a:extLst>
          </p:cNvPr>
          <p:cNvPicPr>
            <a:picLocks noChangeAspect="1"/>
          </p:cNvPicPr>
          <p:nvPr userDrawn="1"/>
        </p:nvPicPr>
        <p:blipFill>
          <a:blip r:embed="rId13"/>
          <a:stretch>
            <a:fillRect/>
          </a:stretch>
        </p:blipFill>
        <p:spPr>
          <a:xfrm>
            <a:off x="383286" y="6617462"/>
            <a:ext cx="1673352" cy="82489"/>
          </a:xfrm>
          <a:prstGeom prst="rect">
            <a:avLst/>
          </a:prstGeom>
        </p:spPr>
      </p:pic>
    </p:spTree>
    <p:extLst>
      <p:ext uri="{BB962C8B-B14F-4D97-AF65-F5344CB8AC3E}">
        <p14:creationId xmlns:p14="http://schemas.microsoft.com/office/powerpoint/2010/main" val="89239832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2" r:id="rId6"/>
    <p:sldLayoutId id="2147483773" r:id="rId7"/>
    <p:sldLayoutId id="2147483774" r:id="rId8"/>
    <p:sldLayoutId id="2147483775" r:id="rId9"/>
    <p:sldLayoutId id="2147483776" r:id="rId10"/>
  </p:sldLayoutIdLst>
  <p:transition spd="slow"/>
  <p:hf hdr="0" ftr="0" dt="0"/>
  <p:txStyles>
    <p:titleStyle>
      <a:lvl1pPr algn="l" defTabSz="914377" rtl="0" eaLnBrk="1" latinLnBrk="0" hangingPunct="1">
        <a:lnSpc>
          <a:spcPct val="80000"/>
        </a:lnSpc>
        <a:spcBef>
          <a:spcPct val="0"/>
        </a:spcBef>
        <a:buNone/>
        <a:defRPr sz="2400" b="1" i="0" kern="1200">
          <a:solidFill>
            <a:srgbClr val="004B87"/>
          </a:solidFill>
          <a:effectLst/>
          <a:latin typeface="Arial" charset="0"/>
          <a:ea typeface="+mj-ea"/>
          <a:cs typeface="+mj-cs"/>
        </a:defRPr>
      </a:lvl1pPr>
    </p:titleStyle>
    <p:bodyStyle>
      <a:lvl1pPr marL="171450" indent="-171450" algn="l" defTabSz="914377" rtl="0" eaLnBrk="1" latinLnBrk="0" hangingPunct="1">
        <a:spcBef>
          <a:spcPts val="200"/>
        </a:spcBef>
        <a:buClr>
          <a:srgbClr val="016AA6"/>
        </a:buClr>
        <a:buFont typeface="Arial" pitchFamily="34" charset="0"/>
        <a:buChar char="•"/>
        <a:tabLst/>
        <a:defRPr sz="1600" b="0" i="0" kern="1200">
          <a:solidFill>
            <a:srgbClr val="53575A"/>
          </a:solidFill>
          <a:latin typeface="Arial" charset="0"/>
          <a:ea typeface="+mn-ea"/>
          <a:cs typeface="+mn-cs"/>
        </a:defRPr>
      </a:lvl1pPr>
      <a:lvl2pPr marL="400050" indent="-228600" algn="l" defTabSz="914377" rtl="0" eaLnBrk="1" latinLnBrk="0" hangingPunct="1">
        <a:spcBef>
          <a:spcPts val="200"/>
        </a:spcBef>
        <a:buClr>
          <a:srgbClr val="016AA6"/>
        </a:buClr>
        <a:buFont typeface="Calibri" pitchFamily="34" charset="0"/>
        <a:buChar char="–"/>
        <a:tabLst/>
        <a:defRPr sz="1600" b="0" i="0" kern="1200">
          <a:solidFill>
            <a:srgbClr val="53575A"/>
          </a:solidFill>
          <a:latin typeface="Arial" charset="0"/>
          <a:ea typeface="+mn-ea"/>
          <a:cs typeface="+mn-cs"/>
        </a:defRPr>
      </a:lvl2pPr>
      <a:lvl3pPr marL="571500" indent="-171450" algn="l" defTabSz="914377" rtl="0" eaLnBrk="1" latinLnBrk="0" hangingPunct="1">
        <a:spcBef>
          <a:spcPts val="200"/>
        </a:spcBef>
        <a:buClr>
          <a:srgbClr val="016AA6"/>
        </a:buClr>
        <a:buFont typeface="Arial"/>
        <a:buChar char="•"/>
        <a:tabLst>
          <a:tab pos="571500" algn="l"/>
        </a:tabLst>
        <a:defRPr sz="1600" b="0" i="0" kern="1200">
          <a:solidFill>
            <a:srgbClr val="53575A"/>
          </a:solidFill>
          <a:latin typeface="Arial" charset="0"/>
          <a:ea typeface="+mn-ea"/>
          <a:cs typeface="+mn-cs"/>
        </a:defRPr>
      </a:lvl3pPr>
      <a:lvl4pPr marL="800100" indent="-228600" algn="l" defTabSz="914377" rtl="0" eaLnBrk="1" latinLnBrk="0" hangingPunct="1">
        <a:spcBef>
          <a:spcPts val="200"/>
        </a:spcBef>
        <a:buClr>
          <a:srgbClr val="016AA6"/>
        </a:buClr>
        <a:buFont typeface="Arial" pitchFamily="34" charset="0"/>
        <a:buChar char="–"/>
        <a:tabLst/>
        <a:defRPr sz="1600" b="0" i="0" kern="1200">
          <a:solidFill>
            <a:srgbClr val="53575A"/>
          </a:solidFill>
          <a:latin typeface="Arial" charset="0"/>
          <a:ea typeface="+mn-ea"/>
          <a:cs typeface="+mn-cs"/>
        </a:defRPr>
      </a:lvl4pPr>
      <a:lvl5pPr marL="971550" indent="-171450" algn="l" defTabSz="914377" rtl="0" eaLnBrk="1" latinLnBrk="0" hangingPunct="1">
        <a:spcBef>
          <a:spcPts val="200"/>
        </a:spcBef>
        <a:buClr>
          <a:srgbClr val="016AA6"/>
        </a:buClr>
        <a:buFont typeface="Arial"/>
        <a:buChar char="•"/>
        <a:tabLst/>
        <a:defRPr sz="1600" b="0" i="0" kern="1200">
          <a:solidFill>
            <a:srgbClr val="53575A"/>
          </a:solidFill>
          <a:latin typeface="Arial"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2160" userDrawn="1">
          <p15:clr>
            <a:srgbClr val="F26B43"/>
          </p15:clr>
        </p15:guide>
        <p15:guide id="13" pos="3840" userDrawn="1">
          <p15:clr>
            <a:srgbClr val="F26B43"/>
          </p15:clr>
        </p15:guide>
        <p15:guide id="14" pos="240" userDrawn="1">
          <p15:clr>
            <a:srgbClr val="F26B43"/>
          </p15:clr>
        </p15:guide>
        <p15:guide id="15" pos="7488" userDrawn="1">
          <p15:clr>
            <a:srgbClr val="F26B43"/>
          </p15:clr>
        </p15:guide>
        <p15:guide id="16" orient="horz" pos="4088" userDrawn="1">
          <p15:clr>
            <a:srgbClr val="F26B43"/>
          </p15:clr>
        </p15:guide>
        <p15:guide id="17" orient="horz" pos="288" userDrawn="1">
          <p15:clr>
            <a:srgbClr val="F26B43"/>
          </p15:clr>
        </p15:guide>
        <p15:guide id="18" orient="horz" pos="10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dede.ba@verisk.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aw.com/2019/10/17/jurors-want-to-punish-why-a-jury-verdict-goes-nuclear/"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hyperlink" Target="https://www.ft.com/content/5fb9aef8-07fb-11ea-a984-fbbacad9e7dd" TargetMode="External"/><Relationship Id="rId4" Type="http://schemas.openxmlformats.org/officeDocument/2006/relationships/hyperlink" Target="https://www.wsj.com/articles/the-specter-of-social-inflation-haunts-insurers-1157744278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aw.com/dailyreportonline/2020/05/11/tort-reform-capping-nuclear-insurance-verdicts-stymied-by-covid-19/"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https://www.mondaq.com/unitedstates/patent/774162/a-strategic-look-at-champerty-and-third-party-litigation-financing" TargetMode="External"/><Relationship Id="rId4" Type="http://schemas.openxmlformats.org/officeDocument/2006/relationships/hyperlink" Target="https://www.atra.org/issue/punitive-damag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mericanbar.org/content/dam/aba/administrative/litigation/materials/2015_spring_leadership_meeting/guide_to_litigation_financing_may_2014_charles_agee.authcheckdam.pdf"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aic.org/documents/industry_pcm_p_c_2017.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0999" y="4700759"/>
            <a:ext cx="5715001" cy="870308"/>
          </a:xfrm>
        </p:spPr>
        <p:txBody>
          <a:bodyPr/>
          <a:lstStyle/>
          <a:p>
            <a:r>
              <a:rPr lang="en-US" dirty="0"/>
              <a:t>CAMAR</a:t>
            </a:r>
          </a:p>
          <a:p>
            <a:r>
              <a:rPr lang="en-US" dirty="0"/>
              <a:t>May 10, 2021</a:t>
            </a:r>
          </a:p>
        </p:txBody>
      </p:sp>
      <p:sp>
        <p:nvSpPr>
          <p:cNvPr id="5" name="Title 4">
            <a:extLst>
              <a:ext uri="{FF2B5EF4-FFF2-40B4-BE49-F238E27FC236}">
                <a16:creationId xmlns:a16="http://schemas.microsoft.com/office/drawing/2014/main" id="{533D6AB0-30CC-8A4E-BC15-0D594B18D124}"/>
              </a:ext>
            </a:extLst>
          </p:cNvPr>
          <p:cNvSpPr>
            <a:spLocks noGrp="1"/>
          </p:cNvSpPr>
          <p:nvPr>
            <p:ph type="title"/>
          </p:nvPr>
        </p:nvSpPr>
        <p:spPr/>
        <p:txBody>
          <a:bodyPr/>
          <a:lstStyle/>
          <a:p>
            <a:r>
              <a:rPr lang="en-US" sz="3600" b="1" dirty="0"/>
              <a:t>Social Inflation</a:t>
            </a:r>
          </a:p>
        </p:txBody>
      </p:sp>
    </p:spTree>
    <p:extLst>
      <p:ext uri="{BB962C8B-B14F-4D97-AF65-F5344CB8AC3E}">
        <p14:creationId xmlns:p14="http://schemas.microsoft.com/office/powerpoint/2010/main" val="77811259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156" y="593522"/>
            <a:ext cx="11318406" cy="319090"/>
          </a:xfrm>
        </p:spPr>
        <p:txBody>
          <a:bodyPr/>
          <a:lstStyle/>
          <a:p>
            <a:r>
              <a:rPr lang="en-US" dirty="0"/>
              <a:t>General Liability Overall vs. Commercial Umbrella/Excess</a:t>
            </a:r>
          </a:p>
        </p:txBody>
      </p:sp>
      <p:sp>
        <p:nvSpPr>
          <p:cNvPr id="5" name="Text Placeholder 4"/>
          <p:cNvSpPr>
            <a:spLocks noGrp="1"/>
          </p:cNvSpPr>
          <p:nvPr>
            <p:ph type="body" sz="quarter" idx="10"/>
          </p:nvPr>
        </p:nvSpPr>
        <p:spPr/>
        <p:txBody>
          <a:bodyPr/>
          <a:lstStyle/>
          <a:p>
            <a:pPr lvl="0"/>
            <a:endParaRPr lang="en-US" dirty="0"/>
          </a:p>
          <a:p>
            <a:endParaRPr lang="en-US" dirty="0"/>
          </a:p>
        </p:txBody>
      </p:sp>
      <p:sp>
        <p:nvSpPr>
          <p:cNvPr id="7" name="TextBox 6">
            <a:extLst>
              <a:ext uri="{FF2B5EF4-FFF2-40B4-BE49-F238E27FC236}">
                <a16:creationId xmlns:a16="http://schemas.microsoft.com/office/drawing/2014/main" id="{A80B20AC-E43A-4BB4-A7AD-E59654D615FB}"/>
              </a:ext>
            </a:extLst>
          </p:cNvPr>
          <p:cNvSpPr txBox="1"/>
          <p:nvPr/>
        </p:nvSpPr>
        <p:spPr>
          <a:xfrm>
            <a:off x="804672" y="5413248"/>
            <a:ext cx="10707624" cy="996696"/>
          </a:xfrm>
          <a:prstGeom prst="rect">
            <a:avLst/>
          </a:prstGeom>
        </p:spPr>
        <p:txBody>
          <a:bodyPr vert="horz" wrap="squar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sp>
        <p:nvSpPr>
          <p:cNvPr id="14" name="Rectangle 1">
            <a:extLst>
              <a:ext uri="{FF2B5EF4-FFF2-40B4-BE49-F238E27FC236}">
                <a16:creationId xmlns:a16="http://schemas.microsoft.com/office/drawing/2014/main" id="{F4C6A4B7-6C5B-4B4F-951E-CB76368D8C15}"/>
              </a:ext>
            </a:extLst>
          </p:cNvPr>
          <p:cNvSpPr>
            <a:spLocks noChangeArrowheads="1"/>
          </p:cNvSpPr>
          <p:nvPr/>
        </p:nvSpPr>
        <p:spPr bwMode="auto">
          <a:xfrm>
            <a:off x="-673608" y="-1097281"/>
            <a:ext cx="13154074" cy="56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9" name="Table 8">
            <a:extLst>
              <a:ext uri="{FF2B5EF4-FFF2-40B4-BE49-F238E27FC236}">
                <a16:creationId xmlns:a16="http://schemas.microsoft.com/office/drawing/2014/main" id="{DE025CD0-D782-45ED-A189-4C43A26A3D6B}"/>
              </a:ext>
            </a:extLst>
          </p:cNvPr>
          <p:cNvGraphicFramePr>
            <a:graphicFrameLocks noGrp="1"/>
          </p:cNvGraphicFramePr>
          <p:nvPr>
            <p:extLst>
              <p:ext uri="{D42A27DB-BD31-4B8C-83A1-F6EECF244321}">
                <p14:modId xmlns:p14="http://schemas.microsoft.com/office/powerpoint/2010/main" val="2825881584"/>
              </p:ext>
            </p:extLst>
          </p:nvPr>
        </p:nvGraphicFramePr>
        <p:xfrm>
          <a:off x="804672" y="5892800"/>
          <a:ext cx="9934448" cy="731520"/>
        </p:xfrm>
        <a:graphic>
          <a:graphicData uri="http://schemas.openxmlformats.org/drawingml/2006/table">
            <a:tbl>
              <a:tblPr firstRow="1" bandRow="1">
                <a:tableStyleId>{5C22544A-7EE6-4342-B048-85BDC9FD1C3A}</a:tableStyleId>
              </a:tblPr>
              <a:tblGrid>
                <a:gridCol w="9934448">
                  <a:extLst>
                    <a:ext uri="{9D8B030D-6E8A-4147-A177-3AD203B41FA5}">
                      <a16:colId xmlns:a16="http://schemas.microsoft.com/office/drawing/2014/main" val="3357999978"/>
                    </a:ext>
                  </a:extLst>
                </a:gridCol>
              </a:tblGrid>
              <a:tr h="421358">
                <a:tc>
                  <a:txBody>
                    <a:bodyPr/>
                    <a:lstStyle/>
                    <a:p>
                      <a:r>
                        <a:rPr lang="en-US" sz="1400" b="0" dirty="0">
                          <a:solidFill>
                            <a:schemeClr val="tx1">
                              <a:lumMod val="50000"/>
                            </a:schemeClr>
                          </a:solidFill>
                        </a:rPr>
                        <a:t>Bulk reserves are not included and a consistent number of accident years are included in each calendar year.   This includes Premises/Operations, Products/Completed Operations, Composite Rated Risks, and Commercial Umbrella/Excess.</a:t>
                      </a:r>
                    </a:p>
                    <a:p>
                      <a:r>
                        <a:rPr lang="en-US" sz="1400" b="0" dirty="0">
                          <a:solidFill>
                            <a:schemeClr val="tx1">
                              <a:lumMod val="50000"/>
                            </a:schemeClr>
                          </a:solidFill>
                        </a:rPr>
                        <a:t>Source: ISO data</a:t>
                      </a:r>
                    </a:p>
                  </a:txBody>
                  <a:tcPr>
                    <a:solidFill>
                      <a:schemeClr val="bg1"/>
                    </a:solidFill>
                  </a:tcPr>
                </a:tc>
                <a:extLst>
                  <a:ext uri="{0D108BD9-81ED-4DB2-BD59-A6C34878D82A}">
                    <a16:rowId xmlns:a16="http://schemas.microsoft.com/office/drawing/2014/main" val="963965919"/>
                  </a:ext>
                </a:extLst>
              </a:tr>
            </a:tbl>
          </a:graphicData>
        </a:graphic>
      </p:graphicFrame>
      <p:graphicFrame>
        <p:nvGraphicFramePr>
          <p:cNvPr id="11" name="Chart 10">
            <a:extLst>
              <a:ext uri="{FF2B5EF4-FFF2-40B4-BE49-F238E27FC236}">
                <a16:creationId xmlns:a16="http://schemas.microsoft.com/office/drawing/2014/main" id="{9487E86A-6C3C-4504-9B8A-181C79A9E6C6}"/>
              </a:ext>
            </a:extLst>
          </p:cNvPr>
          <p:cNvGraphicFramePr>
            <a:graphicFrameLocks/>
          </p:cNvGraphicFramePr>
          <p:nvPr>
            <p:extLst>
              <p:ext uri="{D42A27DB-BD31-4B8C-83A1-F6EECF244321}">
                <p14:modId xmlns:p14="http://schemas.microsoft.com/office/powerpoint/2010/main" val="1490161787"/>
              </p:ext>
            </p:extLst>
          </p:nvPr>
        </p:nvGraphicFramePr>
        <p:xfrm>
          <a:off x="737616" y="1185705"/>
          <a:ext cx="10068560" cy="4486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509985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887" y="593522"/>
            <a:ext cx="11779795" cy="319090"/>
          </a:xfrm>
        </p:spPr>
        <p:txBody>
          <a:bodyPr/>
          <a:lstStyle/>
          <a:p>
            <a:r>
              <a:rPr lang="en-US" dirty="0"/>
              <a:t>Commercial Umbrella &amp; Excess Liability – Attachment Point Distribution (PY)</a:t>
            </a:r>
          </a:p>
        </p:txBody>
      </p:sp>
      <p:sp>
        <p:nvSpPr>
          <p:cNvPr id="5" name="Text Placeholder 4"/>
          <p:cNvSpPr>
            <a:spLocks noGrp="1"/>
          </p:cNvSpPr>
          <p:nvPr>
            <p:ph type="body" sz="quarter" idx="10"/>
          </p:nvPr>
        </p:nvSpPr>
        <p:spPr/>
        <p:txBody>
          <a:bodyPr/>
          <a:lstStyle/>
          <a:p>
            <a:pPr lvl="0"/>
            <a:endParaRPr lang="en-US" dirty="0"/>
          </a:p>
          <a:p>
            <a:endParaRPr lang="en-US" dirty="0"/>
          </a:p>
        </p:txBody>
      </p:sp>
      <p:sp>
        <p:nvSpPr>
          <p:cNvPr id="7" name="TextBox 6">
            <a:extLst>
              <a:ext uri="{FF2B5EF4-FFF2-40B4-BE49-F238E27FC236}">
                <a16:creationId xmlns:a16="http://schemas.microsoft.com/office/drawing/2014/main" id="{A80B20AC-E43A-4BB4-A7AD-E59654D615FB}"/>
              </a:ext>
            </a:extLst>
          </p:cNvPr>
          <p:cNvSpPr txBox="1"/>
          <p:nvPr/>
        </p:nvSpPr>
        <p:spPr>
          <a:xfrm>
            <a:off x="804672" y="5413248"/>
            <a:ext cx="10707624" cy="996696"/>
          </a:xfrm>
          <a:prstGeom prst="rect">
            <a:avLst/>
          </a:prstGeom>
        </p:spPr>
        <p:txBody>
          <a:bodyPr vert="horz" wrap="squar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sp>
        <p:nvSpPr>
          <p:cNvPr id="12" name="Content Placeholder 21">
            <a:extLst>
              <a:ext uri="{FF2B5EF4-FFF2-40B4-BE49-F238E27FC236}">
                <a16:creationId xmlns:a16="http://schemas.microsoft.com/office/drawing/2014/main" id="{AC84C265-FC61-4986-9648-25FF87DC565A}"/>
              </a:ext>
            </a:extLst>
          </p:cNvPr>
          <p:cNvSpPr txBox="1">
            <a:spLocks/>
          </p:cNvSpPr>
          <p:nvPr/>
        </p:nvSpPr>
        <p:spPr>
          <a:xfrm>
            <a:off x="2596896" y="5513832"/>
            <a:ext cx="7237984" cy="1140630"/>
          </a:xfrm>
          <a:prstGeom prst="rect">
            <a:avLst/>
          </a:prstGeom>
        </p:spPr>
        <p:txBody>
          <a:bodyPr vert="horz" wrap="square" lIns="0" tIns="0" rIns="0" bIns="0" rtlCol="0">
            <a:normAutofit/>
          </a:bodyPr>
          <a:lstStyle>
            <a:lvl1pPr marL="171450" indent="-171450" algn="l" defTabSz="914377" rtl="0" eaLnBrk="1" latinLnBrk="0" hangingPunct="1">
              <a:spcBef>
                <a:spcPts val="200"/>
              </a:spcBef>
              <a:buClr>
                <a:srgbClr val="006BA6"/>
              </a:buClr>
              <a:buFont typeface="Arial" pitchFamily="34" charset="0"/>
              <a:buChar char="•"/>
              <a:tabLst/>
              <a:defRPr sz="1600" b="0" i="0" kern="1200">
                <a:solidFill>
                  <a:schemeClr val="tx1"/>
                </a:solidFill>
                <a:latin typeface="Arial" charset="0"/>
                <a:ea typeface="+mn-ea"/>
                <a:cs typeface="+mn-cs"/>
              </a:defRPr>
            </a:lvl1pPr>
            <a:lvl2pPr marL="400050" indent="-228600" algn="l" defTabSz="914377" rtl="0" eaLnBrk="1" latinLnBrk="0" hangingPunct="1">
              <a:spcBef>
                <a:spcPts val="200"/>
              </a:spcBef>
              <a:buClr>
                <a:srgbClr val="006BA6"/>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6BA6"/>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6BA6"/>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6BA6"/>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Clr>
                <a:srgbClr val="007FB5"/>
              </a:buClr>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a:t>Attachment Point Size Groups - High, Medium, and Low</a:t>
            </a:r>
          </a:p>
          <a:p>
            <a:pPr marL="0" indent="0" algn="ctr">
              <a:buNone/>
            </a:pPr>
            <a:r>
              <a:rPr lang="en-US" sz="1500" dirty="0"/>
              <a:t>High: Attachment Point &gt; $1.5M</a:t>
            </a:r>
          </a:p>
          <a:p>
            <a:pPr marL="0" indent="0" algn="ctr">
              <a:buNone/>
            </a:pPr>
            <a:r>
              <a:rPr lang="en-US" sz="1500" dirty="0"/>
              <a:t>Medium: $500k &lt; Attachment Point &lt;=$1.5M</a:t>
            </a:r>
          </a:p>
          <a:p>
            <a:pPr marL="0" indent="0" algn="ctr">
              <a:buNone/>
            </a:pPr>
            <a:r>
              <a:rPr lang="en-US" sz="1500" dirty="0"/>
              <a:t>Low: Attachment Point &lt;= $500k                                                      </a:t>
            </a:r>
            <a:endParaRPr lang="en-US" sz="1800" dirty="0">
              <a:solidFill>
                <a:schemeClr val="bg1"/>
              </a:solidFill>
            </a:endParaRPr>
          </a:p>
        </p:txBody>
      </p:sp>
      <p:pic>
        <p:nvPicPr>
          <p:cNvPr id="6" name="Content Placeholder 5">
            <a:extLst>
              <a:ext uri="{FF2B5EF4-FFF2-40B4-BE49-F238E27FC236}">
                <a16:creationId xmlns:a16="http://schemas.microsoft.com/office/drawing/2014/main" id="{31BC89E9-EA19-4EC4-86DD-46931C08A421}"/>
              </a:ext>
            </a:extLst>
          </p:cNvPr>
          <p:cNvPicPr>
            <a:picLocks noGrp="1" noChangeAspect="1"/>
          </p:cNvPicPr>
          <p:nvPr>
            <p:ph idx="1"/>
          </p:nvPr>
        </p:nvPicPr>
        <p:blipFill>
          <a:blip r:embed="rId2"/>
          <a:stretch>
            <a:fillRect/>
          </a:stretch>
        </p:blipFill>
        <p:spPr>
          <a:xfrm>
            <a:off x="572938" y="968604"/>
            <a:ext cx="11117981" cy="4383042"/>
          </a:xfrm>
          <a:prstGeom prst="rect">
            <a:avLst/>
          </a:prstGeom>
        </p:spPr>
      </p:pic>
      <p:sp>
        <p:nvSpPr>
          <p:cNvPr id="2" name="TextBox 1">
            <a:extLst>
              <a:ext uri="{FF2B5EF4-FFF2-40B4-BE49-F238E27FC236}">
                <a16:creationId xmlns:a16="http://schemas.microsoft.com/office/drawing/2014/main" id="{F5189122-06B1-4161-8410-2B4CBADD9685}"/>
              </a:ext>
            </a:extLst>
          </p:cNvPr>
          <p:cNvSpPr txBox="1"/>
          <p:nvPr/>
        </p:nvSpPr>
        <p:spPr>
          <a:xfrm>
            <a:off x="9834880" y="5513832"/>
            <a:ext cx="1677416" cy="750646"/>
          </a:xfrm>
          <a:prstGeom prst="rect">
            <a:avLst/>
          </a:prstGeom>
        </p:spPr>
        <p:txBody>
          <a:bodyPr vert="horz" wrap="squar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400" b="1" dirty="0">
              <a:solidFill>
                <a:srgbClr val="777777"/>
              </a:solidFill>
            </a:endParaRPr>
          </a:p>
          <a:p>
            <a:pPr marL="0" indent="0">
              <a:spcBef>
                <a:spcPts val="200"/>
              </a:spcBef>
              <a:spcAft>
                <a:spcPts val="600"/>
              </a:spcAft>
              <a:buClr>
                <a:srgbClr val="159FE8"/>
              </a:buClr>
              <a:buFont typeface="Calibri" pitchFamily="34" charset="0"/>
              <a:buNone/>
            </a:pPr>
            <a:endParaRPr lang="en-US" sz="1400" b="1" dirty="0">
              <a:solidFill>
                <a:srgbClr val="777777"/>
              </a:solidFill>
            </a:endParaRPr>
          </a:p>
          <a:p>
            <a:pPr marL="0" indent="0">
              <a:spcBef>
                <a:spcPts val="200"/>
              </a:spcBef>
              <a:spcAft>
                <a:spcPts val="600"/>
              </a:spcAft>
              <a:buClr>
                <a:srgbClr val="159FE8"/>
              </a:buClr>
              <a:buFont typeface="Calibri" pitchFamily="34" charset="0"/>
              <a:buNone/>
            </a:pPr>
            <a:r>
              <a:rPr lang="en-US" sz="1400" dirty="0">
                <a:solidFill>
                  <a:srgbClr val="777777"/>
                </a:solidFill>
              </a:rPr>
              <a:t>Source: ISO Data</a:t>
            </a:r>
          </a:p>
        </p:txBody>
      </p:sp>
    </p:spTree>
    <p:extLst>
      <p:ext uri="{BB962C8B-B14F-4D97-AF65-F5344CB8AC3E}">
        <p14:creationId xmlns:p14="http://schemas.microsoft.com/office/powerpoint/2010/main" val="8405280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4156" y="610032"/>
            <a:ext cx="11318406" cy="302580"/>
          </a:xfrm>
        </p:spPr>
        <p:txBody>
          <a:bodyPr/>
          <a:lstStyle/>
          <a:p>
            <a:r>
              <a:rPr lang="en-US" dirty="0"/>
              <a:t>Commercial Umbrella &amp; Excess Liability – Policy Counts</a:t>
            </a:r>
          </a:p>
        </p:txBody>
      </p:sp>
      <p:sp>
        <p:nvSpPr>
          <p:cNvPr id="5" name="Text Placeholder 4"/>
          <p:cNvSpPr>
            <a:spLocks noGrp="1"/>
          </p:cNvSpPr>
          <p:nvPr>
            <p:ph type="body" sz="quarter" idx="10"/>
          </p:nvPr>
        </p:nvSpPr>
        <p:spPr/>
        <p:txBody>
          <a:bodyPr/>
          <a:lstStyle/>
          <a:p>
            <a:pPr lvl="0"/>
            <a:endParaRPr lang="en-US" dirty="0"/>
          </a:p>
          <a:p>
            <a:endParaRPr lang="en-US" dirty="0"/>
          </a:p>
        </p:txBody>
      </p:sp>
      <p:sp>
        <p:nvSpPr>
          <p:cNvPr id="7" name="TextBox 6">
            <a:extLst>
              <a:ext uri="{FF2B5EF4-FFF2-40B4-BE49-F238E27FC236}">
                <a16:creationId xmlns:a16="http://schemas.microsoft.com/office/drawing/2014/main" id="{A80B20AC-E43A-4BB4-A7AD-E59654D615FB}"/>
              </a:ext>
            </a:extLst>
          </p:cNvPr>
          <p:cNvSpPr txBox="1"/>
          <p:nvPr/>
        </p:nvSpPr>
        <p:spPr>
          <a:xfrm>
            <a:off x="804672" y="5413248"/>
            <a:ext cx="10707624" cy="996696"/>
          </a:xfrm>
          <a:prstGeom prst="rect">
            <a:avLst/>
          </a:prstGeom>
        </p:spPr>
        <p:txBody>
          <a:bodyPr vert="horz" wrap="squar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sp>
        <p:nvSpPr>
          <p:cNvPr id="12" name="Content Placeholder 21">
            <a:extLst>
              <a:ext uri="{FF2B5EF4-FFF2-40B4-BE49-F238E27FC236}">
                <a16:creationId xmlns:a16="http://schemas.microsoft.com/office/drawing/2014/main" id="{AC84C265-FC61-4986-9648-25FF87DC565A}"/>
              </a:ext>
            </a:extLst>
          </p:cNvPr>
          <p:cNvSpPr txBox="1">
            <a:spLocks/>
          </p:cNvSpPr>
          <p:nvPr/>
        </p:nvSpPr>
        <p:spPr>
          <a:xfrm>
            <a:off x="567398" y="5775158"/>
            <a:ext cx="11038448" cy="548640"/>
          </a:xfrm>
          <a:prstGeom prst="rect">
            <a:avLst/>
          </a:prstGeom>
        </p:spPr>
        <p:txBody>
          <a:bodyPr vert="horz" wrap="square" lIns="0" tIns="0" rIns="0" bIns="0" rtlCol="0">
            <a:normAutofit/>
          </a:bodyPr>
          <a:lstStyle>
            <a:lvl1pPr marL="171450" indent="-171450" algn="l" defTabSz="914377" rtl="0" eaLnBrk="1" latinLnBrk="0" hangingPunct="1">
              <a:spcBef>
                <a:spcPts val="200"/>
              </a:spcBef>
              <a:buClr>
                <a:srgbClr val="006BA6"/>
              </a:buClr>
              <a:buFont typeface="Arial" pitchFamily="34" charset="0"/>
              <a:buChar char="•"/>
              <a:tabLst/>
              <a:defRPr sz="1600" b="0" i="0" kern="1200">
                <a:solidFill>
                  <a:schemeClr val="tx1"/>
                </a:solidFill>
                <a:latin typeface="Arial" charset="0"/>
                <a:ea typeface="+mn-ea"/>
                <a:cs typeface="+mn-cs"/>
              </a:defRPr>
            </a:lvl1pPr>
            <a:lvl2pPr marL="400050" indent="-228600" algn="l" defTabSz="914377" rtl="0" eaLnBrk="1" latinLnBrk="0" hangingPunct="1">
              <a:spcBef>
                <a:spcPts val="200"/>
              </a:spcBef>
              <a:buClr>
                <a:srgbClr val="006BA6"/>
              </a:buClr>
              <a:buFont typeface="Calibri" pitchFamily="34" charset="0"/>
              <a:buChar char="–"/>
              <a:tabLst/>
              <a:defRPr sz="1600" b="0" i="0" kern="1200">
                <a:solidFill>
                  <a:schemeClr val="tx1"/>
                </a:solidFill>
                <a:latin typeface="Arial" charset="0"/>
                <a:ea typeface="+mn-ea"/>
                <a:cs typeface="+mn-cs"/>
              </a:defRPr>
            </a:lvl2pPr>
            <a:lvl3pPr marL="571500" indent="-171450" algn="l" defTabSz="914377" rtl="0" eaLnBrk="1" latinLnBrk="0" hangingPunct="1">
              <a:spcBef>
                <a:spcPts val="200"/>
              </a:spcBef>
              <a:buClr>
                <a:srgbClr val="006BA6"/>
              </a:buClr>
              <a:buFont typeface="Arial"/>
              <a:buChar char="•"/>
              <a:tabLst>
                <a:tab pos="571500" algn="l"/>
              </a:tabLst>
              <a:defRPr sz="1600" b="0" i="0" kern="1200">
                <a:solidFill>
                  <a:schemeClr val="tx1"/>
                </a:solidFill>
                <a:latin typeface="Arial" charset="0"/>
                <a:ea typeface="+mn-ea"/>
                <a:cs typeface="+mn-cs"/>
              </a:defRPr>
            </a:lvl3pPr>
            <a:lvl4pPr marL="800100" indent="-228600" algn="l" defTabSz="914377" rtl="0" eaLnBrk="1" latinLnBrk="0" hangingPunct="1">
              <a:spcBef>
                <a:spcPts val="200"/>
              </a:spcBef>
              <a:buClr>
                <a:srgbClr val="006BA6"/>
              </a:buClr>
              <a:buFont typeface="Arial" pitchFamily="34" charset="0"/>
              <a:buChar char="–"/>
              <a:tabLst/>
              <a:defRPr sz="1600" b="0" i="0" kern="1200">
                <a:solidFill>
                  <a:schemeClr val="tx1"/>
                </a:solidFill>
                <a:latin typeface="Arial" charset="0"/>
                <a:ea typeface="+mn-ea"/>
                <a:cs typeface="+mn-cs"/>
              </a:defRPr>
            </a:lvl4pPr>
            <a:lvl5pPr marL="971550" indent="-171450" algn="l" defTabSz="914377" rtl="0" eaLnBrk="1" latinLnBrk="0" hangingPunct="1">
              <a:spcBef>
                <a:spcPts val="200"/>
              </a:spcBef>
              <a:buClr>
                <a:srgbClr val="006BA6"/>
              </a:buClr>
              <a:buFont typeface="Arial"/>
              <a:buChar char="•"/>
              <a:tabLst/>
              <a:defRPr sz="1600" b="0" i="0" kern="1200">
                <a:solidFill>
                  <a:schemeClr val="tx1"/>
                </a:solidFill>
                <a:latin typeface="Arial" charset="0"/>
                <a:ea typeface="+mn-ea"/>
                <a:cs typeface="+mn-cs"/>
              </a:defRPr>
            </a:lvl5pPr>
            <a:lvl6pPr marL="2514537" indent="-228594" algn="l" defTabSz="914377" rtl="0" eaLnBrk="1" latinLnBrk="0" hangingPunct="1">
              <a:spcBef>
                <a:spcPct val="20000"/>
              </a:spcBef>
              <a:buClr>
                <a:srgbClr val="007FB5"/>
              </a:buClr>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dirty="0"/>
              <a:t>Sources: US Census Bureau  - Statistics of US Business Survey (SUSB) Annual Data Tables by Establishment Industry Total Employment Size Category for years 2005-2017.   Number of policies is based on ISO reported information</a:t>
            </a:r>
          </a:p>
        </p:txBody>
      </p:sp>
      <p:pic>
        <p:nvPicPr>
          <p:cNvPr id="4" name="Picture 3">
            <a:extLst>
              <a:ext uri="{FF2B5EF4-FFF2-40B4-BE49-F238E27FC236}">
                <a16:creationId xmlns:a16="http://schemas.microsoft.com/office/drawing/2014/main" id="{85D34A09-FA03-4B61-BA76-17233751E974}"/>
              </a:ext>
            </a:extLst>
          </p:cNvPr>
          <p:cNvPicPr>
            <a:picLocks noChangeAspect="1"/>
          </p:cNvPicPr>
          <p:nvPr/>
        </p:nvPicPr>
        <p:blipFill>
          <a:blip r:embed="rId2"/>
          <a:stretch>
            <a:fillRect/>
          </a:stretch>
        </p:blipFill>
        <p:spPr>
          <a:xfrm>
            <a:off x="894446" y="1407074"/>
            <a:ext cx="2913932" cy="3562121"/>
          </a:xfrm>
          <a:prstGeom prst="rect">
            <a:avLst/>
          </a:prstGeom>
        </p:spPr>
      </p:pic>
      <p:pic>
        <p:nvPicPr>
          <p:cNvPr id="9" name="Content Placeholder 8">
            <a:extLst>
              <a:ext uri="{FF2B5EF4-FFF2-40B4-BE49-F238E27FC236}">
                <a16:creationId xmlns:a16="http://schemas.microsoft.com/office/drawing/2014/main" id="{4DFC3B84-C361-462F-B3F3-67DDFD2A68B9}"/>
              </a:ext>
            </a:extLst>
          </p:cNvPr>
          <p:cNvPicPr>
            <a:picLocks noGrp="1" noChangeAspect="1"/>
          </p:cNvPicPr>
          <p:nvPr>
            <p:ph idx="1"/>
          </p:nvPr>
        </p:nvPicPr>
        <p:blipFill>
          <a:blip r:embed="rId3"/>
          <a:stretch>
            <a:fillRect/>
          </a:stretch>
        </p:blipFill>
        <p:spPr>
          <a:xfrm>
            <a:off x="4410901" y="1418158"/>
            <a:ext cx="7101395" cy="3697677"/>
          </a:xfrm>
          <a:prstGeom prst="rect">
            <a:avLst/>
          </a:prstGeom>
        </p:spPr>
      </p:pic>
    </p:spTree>
    <p:extLst>
      <p:ext uri="{BB962C8B-B14F-4D97-AF65-F5344CB8AC3E}">
        <p14:creationId xmlns:p14="http://schemas.microsoft.com/office/powerpoint/2010/main" val="56561862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Umbrella &amp; Excess – Loss Development</a:t>
            </a:r>
          </a:p>
        </p:txBody>
      </p:sp>
      <p:sp>
        <p:nvSpPr>
          <p:cNvPr id="3" name="Content Placeholder 2"/>
          <p:cNvSpPr>
            <a:spLocks noGrp="1"/>
          </p:cNvSpPr>
          <p:nvPr>
            <p:ph idx="1"/>
          </p:nvPr>
        </p:nvSpPr>
        <p:spPr>
          <a:xfrm>
            <a:off x="1105071" y="988380"/>
            <a:ext cx="9680160" cy="5283069"/>
          </a:xfrm>
        </p:spPr>
        <p:txBody>
          <a:bodyPr/>
          <a:lstStyle/>
          <a:p>
            <a:endParaRPr lang="en-US" sz="2000" b="1" dirty="0"/>
          </a:p>
          <a:p>
            <a:endParaRPr lang="en-US" sz="2000" dirty="0"/>
          </a:p>
          <a:p>
            <a:pPr marL="0" indent="0">
              <a:buNone/>
            </a:pPr>
            <a:endParaRPr lang="en-US" sz="2000" dirty="0"/>
          </a:p>
          <a:p>
            <a:pPr lvl="1"/>
            <a:r>
              <a:rPr lang="en-US" sz="2400" dirty="0"/>
              <a:t>Calendar year perspective: </a:t>
            </a:r>
            <a:r>
              <a:rPr lang="en-US" sz="2400" b="1" dirty="0"/>
              <a:t>9</a:t>
            </a:r>
            <a:r>
              <a:rPr lang="en-US" sz="2400" dirty="0"/>
              <a:t> out of the last </a:t>
            </a:r>
            <a:r>
              <a:rPr lang="en-US" sz="2400" b="1" dirty="0"/>
              <a:t>10 </a:t>
            </a:r>
            <a:r>
              <a:rPr lang="en-US" sz="2400" dirty="0"/>
              <a:t>years have developed adversely</a:t>
            </a:r>
          </a:p>
          <a:p>
            <a:pPr marL="171450" lvl="1" indent="0">
              <a:buNone/>
            </a:pPr>
            <a:endParaRPr lang="en-US" sz="2400" dirty="0"/>
          </a:p>
          <a:p>
            <a:pPr lvl="1"/>
            <a:r>
              <a:rPr lang="en-US" sz="2400" dirty="0"/>
              <a:t>Accident year perspective: </a:t>
            </a:r>
            <a:r>
              <a:rPr lang="en-US" sz="2400" b="1" dirty="0"/>
              <a:t>8 </a:t>
            </a:r>
            <a:r>
              <a:rPr lang="en-US" sz="2400" dirty="0"/>
              <a:t>out of the last </a:t>
            </a:r>
            <a:r>
              <a:rPr lang="en-US" sz="2400" b="1" dirty="0"/>
              <a:t>10</a:t>
            </a:r>
            <a:r>
              <a:rPr lang="en-US" sz="2400" dirty="0"/>
              <a:t> years have cumulatively developed adversely.  </a:t>
            </a:r>
          </a:p>
          <a:p>
            <a:pPr marL="171450" lvl="1" indent="0">
              <a:buNone/>
            </a:pPr>
            <a:endParaRPr lang="en-US" sz="1800" dirty="0"/>
          </a:p>
          <a:p>
            <a:pPr marL="0" indent="0">
              <a:buNone/>
            </a:pPr>
            <a:endParaRPr lang="en-US" sz="2000" dirty="0"/>
          </a:p>
          <a:p>
            <a:pPr marL="0" indent="0">
              <a:buNone/>
            </a:pPr>
            <a:endParaRPr lang="en-US" sz="2000" dirty="0"/>
          </a:p>
          <a:p>
            <a:pPr marL="0" indent="0">
              <a:buNone/>
            </a:pPr>
            <a:endParaRPr lang="en-US" sz="2000" dirty="0">
              <a:solidFill>
                <a:schemeClr val="tx1">
                  <a:lumMod val="50000"/>
                </a:schemeClr>
              </a:solidFill>
            </a:endParaRPr>
          </a:p>
          <a:p>
            <a:pPr marL="0" indent="0">
              <a:buNone/>
            </a:pPr>
            <a:endParaRPr lang="en-US" sz="3200" dirty="0">
              <a:solidFill>
                <a:schemeClr val="tx1">
                  <a:lumMod val="50000"/>
                </a:schemeClr>
              </a:solidFill>
            </a:endParaRPr>
          </a:p>
          <a:p>
            <a:pPr marL="0" indent="0">
              <a:buNone/>
            </a:pPr>
            <a:r>
              <a:rPr lang="en-US" sz="1400" dirty="0">
                <a:solidFill>
                  <a:srgbClr val="53575A"/>
                </a:solidFill>
              </a:rPr>
              <a:t>Source: Size of Loss Matrix 2020 V1.</a:t>
            </a:r>
          </a:p>
          <a:p>
            <a:pPr marL="0" indent="0">
              <a:buNone/>
            </a:pPr>
            <a:r>
              <a:rPr lang="en-US" sz="1400" dirty="0">
                <a:solidFill>
                  <a:srgbClr val="53575A"/>
                </a:solidFill>
              </a:rPr>
              <a:t>19 year ex-ante analysis using 7-year loss weighted average for LDFs for Incurred Indemnity and ALAE (included) </a:t>
            </a:r>
          </a:p>
          <a:p>
            <a:pPr marL="0" indent="0">
              <a:buNone/>
            </a:pPr>
            <a:endParaRPr lang="en-US" sz="1400" dirty="0"/>
          </a:p>
          <a:p>
            <a:pPr marL="0" indent="0">
              <a:buNone/>
            </a:pPr>
            <a:endParaRPr lang="en-US" sz="2000" dirty="0">
              <a:solidFill>
                <a:schemeClr val="tx1">
                  <a:lumMod val="50000"/>
                </a:schemeClr>
              </a:solidFill>
            </a:endParaRPr>
          </a:p>
          <a:p>
            <a:pPr marL="0" indent="0">
              <a:buNone/>
            </a:pPr>
            <a:endParaRPr lang="en-US" sz="2000" dirty="0">
              <a:solidFill>
                <a:schemeClr val="tx1">
                  <a:lumMod val="50000"/>
                </a:schemeClr>
              </a:solidFill>
            </a:endParaRPr>
          </a:p>
          <a:p>
            <a:pPr marL="0" indent="0">
              <a:buNone/>
            </a:pPr>
            <a:endParaRPr lang="en-US" sz="2000" dirty="0">
              <a:solidFill>
                <a:schemeClr val="tx1">
                  <a:lumMod val="50000"/>
                </a:schemeClr>
              </a:solidFill>
            </a:endParaRPr>
          </a:p>
          <a:p>
            <a:pPr marL="0" indent="0">
              <a:buNone/>
            </a:pPr>
            <a:endParaRPr lang="en-US" sz="2000" dirty="0"/>
          </a:p>
          <a:p>
            <a:endParaRPr lang="en-US" sz="2000" dirty="0"/>
          </a:p>
          <a:p>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55957407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484F-164B-492F-BABB-578C625118DC}"/>
              </a:ext>
            </a:extLst>
          </p:cNvPr>
          <p:cNvSpPr>
            <a:spLocks noGrp="1"/>
          </p:cNvSpPr>
          <p:nvPr>
            <p:ph type="title"/>
          </p:nvPr>
        </p:nvSpPr>
        <p:spPr/>
        <p:txBody>
          <a:bodyPr/>
          <a:lstStyle/>
          <a:p>
            <a:r>
              <a:rPr lang="en-US" dirty="0"/>
              <a:t>Historical Reference to General Liability and Social Inflation</a:t>
            </a:r>
          </a:p>
        </p:txBody>
      </p:sp>
      <p:sp>
        <p:nvSpPr>
          <p:cNvPr id="3" name="Content Placeholder 2">
            <a:extLst>
              <a:ext uri="{FF2B5EF4-FFF2-40B4-BE49-F238E27FC236}">
                <a16:creationId xmlns:a16="http://schemas.microsoft.com/office/drawing/2014/main" id="{0B1636A6-7796-4FF9-8F47-3EA8DB5C6C84}"/>
              </a:ext>
            </a:extLst>
          </p:cNvPr>
          <p:cNvSpPr>
            <a:spLocks noGrp="1"/>
          </p:cNvSpPr>
          <p:nvPr>
            <p:ph idx="1"/>
          </p:nvPr>
        </p:nvSpPr>
        <p:spPr/>
        <p:txBody>
          <a:bodyPr/>
          <a:lstStyle/>
          <a:p>
            <a:pPr lvl="4"/>
            <a:endParaRPr lang="en-US" dirty="0"/>
          </a:p>
          <a:p>
            <a:pPr lvl="4"/>
            <a:endParaRPr lang="en-US" dirty="0"/>
          </a:p>
          <a:p>
            <a:pPr lvl="4"/>
            <a:endParaRPr lang="en-US" dirty="0"/>
          </a:p>
          <a:p>
            <a:pPr marL="0" indent="0">
              <a:buNone/>
            </a:pPr>
            <a:r>
              <a:rPr lang="en-US" dirty="0"/>
              <a:t> </a:t>
            </a:r>
          </a:p>
          <a:p>
            <a:pPr marL="800100" lvl="4" indent="0">
              <a:buNone/>
            </a:pPr>
            <a:r>
              <a:rPr lang="en-US" sz="2400" dirty="0"/>
              <a:t>“…..the presence of persistent economic and social inflation coupled with increasing opposition to rate increases from regulators and consumer groups have led insurance companies to view inflation sensitive exposure bases as a great boon.”</a:t>
            </a:r>
          </a:p>
          <a:p>
            <a:pPr marL="0" indent="0">
              <a:buNone/>
            </a:pPr>
            <a:r>
              <a:rPr lang="en-US" dirty="0"/>
              <a:t> </a:t>
            </a:r>
          </a:p>
          <a:p>
            <a:pPr marL="0" indent="0">
              <a:buNone/>
            </a:pPr>
            <a:r>
              <a:rPr lang="en-US" dirty="0"/>
              <a:t>							</a:t>
            </a:r>
          </a:p>
          <a:p>
            <a:pPr marL="3657509" lvl="8" indent="0">
              <a:buNone/>
            </a:pPr>
            <a:r>
              <a:rPr lang="en-US" b="1" dirty="0"/>
              <a:t>Richard Biondi/Kevin Thompson – CAS Proceedings 1981</a:t>
            </a:r>
          </a:p>
        </p:txBody>
      </p:sp>
      <p:sp>
        <p:nvSpPr>
          <p:cNvPr id="4" name="Text Placeholder 3">
            <a:extLst>
              <a:ext uri="{FF2B5EF4-FFF2-40B4-BE49-F238E27FC236}">
                <a16:creationId xmlns:a16="http://schemas.microsoft.com/office/drawing/2014/main" id="{65AE9973-A3EE-49FF-8A4B-5CD598BC210D}"/>
              </a:ext>
            </a:extLst>
          </p:cNvPr>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35256292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a:t>
            </a:r>
          </a:p>
        </p:txBody>
      </p:sp>
      <p:sp>
        <p:nvSpPr>
          <p:cNvPr id="3" name="Content Placeholder 2"/>
          <p:cNvSpPr>
            <a:spLocks noGrp="1"/>
          </p:cNvSpPr>
          <p:nvPr>
            <p:ph idx="1"/>
          </p:nvPr>
        </p:nvSpPr>
        <p:spPr>
          <a:xfrm>
            <a:off x="1105071" y="988380"/>
            <a:ext cx="8500364" cy="5283069"/>
          </a:xfrm>
        </p:spPr>
        <p:txBody>
          <a:bodyPr/>
          <a:lstStyle/>
          <a:p>
            <a:endParaRPr lang="en-US" sz="2000" b="1" dirty="0"/>
          </a:p>
          <a:p>
            <a:r>
              <a:rPr lang="en-US" sz="2000" b="1" dirty="0"/>
              <a:t>Higher Inflation</a:t>
            </a:r>
          </a:p>
          <a:p>
            <a:pPr lvl="1"/>
            <a:r>
              <a:rPr lang="en-US" sz="2000" dirty="0"/>
              <a:t>Fooled Once (Twice…..Ten Times)</a:t>
            </a:r>
          </a:p>
          <a:p>
            <a:endParaRPr lang="en-US" sz="2000" dirty="0"/>
          </a:p>
          <a:p>
            <a:r>
              <a:rPr lang="en-US" sz="2000" b="1" dirty="0"/>
              <a:t>Severity Trend vs. General Inflation</a:t>
            </a:r>
          </a:p>
          <a:p>
            <a:endParaRPr lang="en-US" sz="2000" dirty="0"/>
          </a:p>
          <a:p>
            <a:r>
              <a:rPr lang="en-US" sz="2000" b="1" dirty="0"/>
              <a:t>Savings Rate</a:t>
            </a:r>
          </a:p>
          <a:p>
            <a:endParaRPr lang="en-US" sz="2000" dirty="0"/>
          </a:p>
          <a:p>
            <a:r>
              <a:rPr lang="en-US" sz="2000" b="1" dirty="0"/>
              <a:t>Supply Chain</a:t>
            </a:r>
          </a:p>
          <a:p>
            <a:pPr lvl="1"/>
            <a:r>
              <a:rPr lang="en-US" sz="2000" dirty="0"/>
              <a:t>COVID </a:t>
            </a:r>
          </a:p>
          <a:p>
            <a:pPr lvl="1"/>
            <a:r>
              <a:rPr lang="en-US" sz="2000" dirty="0"/>
              <a:t>Weather</a:t>
            </a:r>
          </a:p>
          <a:p>
            <a:pPr lvl="1"/>
            <a:r>
              <a:rPr lang="en-US" sz="2000" dirty="0"/>
              <a:t>Geopolitical Relations</a:t>
            </a:r>
          </a:p>
          <a:p>
            <a:pPr lvl="1"/>
            <a:endParaRPr lang="en-US" sz="2000" dirty="0"/>
          </a:p>
          <a:p>
            <a:r>
              <a:rPr lang="en-US" sz="2000" b="1" dirty="0"/>
              <a:t>Unemployment</a:t>
            </a:r>
          </a:p>
          <a:p>
            <a:pPr lvl="1"/>
            <a:r>
              <a:rPr lang="en-US" sz="2000" dirty="0"/>
              <a:t>Vaccine</a:t>
            </a:r>
          </a:p>
          <a:p>
            <a:pPr lvl="1"/>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p:txBody>
      </p:sp>
      <p:pic>
        <p:nvPicPr>
          <p:cNvPr id="4" name="Picture 3" descr="A person sitting at a desk in front of a television&#10;&#10;Description automatically generated">
            <a:extLst>
              <a:ext uri="{FF2B5EF4-FFF2-40B4-BE49-F238E27FC236}">
                <a16:creationId xmlns:a16="http://schemas.microsoft.com/office/drawing/2014/main" id="{75A2B179-2444-40C7-92FC-25E0233013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8215" y="1249680"/>
            <a:ext cx="5114379" cy="3409320"/>
          </a:xfrm>
          <a:prstGeom prst="rect">
            <a:avLst/>
          </a:prstGeom>
        </p:spPr>
      </p:pic>
    </p:spTree>
    <p:extLst>
      <p:ext uri="{BB962C8B-B14F-4D97-AF65-F5344CB8AC3E}">
        <p14:creationId xmlns:p14="http://schemas.microsoft.com/office/powerpoint/2010/main" val="127896365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06" y="685800"/>
            <a:ext cx="11490867" cy="302580"/>
          </a:xfrm>
        </p:spPr>
        <p:txBody>
          <a:bodyPr/>
          <a:lstStyle/>
          <a:p>
            <a:r>
              <a:rPr lang="en-US" dirty="0"/>
              <a:t>Uncertain Future</a:t>
            </a:r>
          </a:p>
        </p:txBody>
      </p:sp>
      <p:sp>
        <p:nvSpPr>
          <p:cNvPr id="3" name="Content Placeholder 2"/>
          <p:cNvSpPr>
            <a:spLocks noGrp="1"/>
          </p:cNvSpPr>
          <p:nvPr>
            <p:ph idx="1"/>
          </p:nvPr>
        </p:nvSpPr>
        <p:spPr>
          <a:xfrm>
            <a:off x="1105071" y="988380"/>
            <a:ext cx="8500364" cy="5283069"/>
          </a:xfrm>
        </p:spPr>
        <p:txBody>
          <a:bodyPr/>
          <a:lstStyle/>
          <a:p>
            <a:endParaRPr lang="en-US" sz="2000" b="1" dirty="0"/>
          </a:p>
          <a:p>
            <a:endParaRPr lang="en-US" sz="2000" b="1" dirty="0"/>
          </a:p>
          <a:p>
            <a:r>
              <a:rPr lang="en-US" sz="2000" b="1" dirty="0"/>
              <a:t>COVID</a:t>
            </a:r>
          </a:p>
          <a:p>
            <a:pPr lvl="1"/>
            <a:r>
              <a:rPr lang="en-US" sz="2000" dirty="0"/>
              <a:t>Court System</a:t>
            </a:r>
          </a:p>
          <a:p>
            <a:pPr lvl="1"/>
            <a:r>
              <a:rPr lang="en-US" sz="2000" dirty="0"/>
              <a:t>Recession</a:t>
            </a:r>
          </a:p>
          <a:p>
            <a:pPr lvl="1"/>
            <a:r>
              <a:rPr lang="en-US" sz="2000" dirty="0"/>
              <a:t>Claim Settlement Patterns </a:t>
            </a:r>
          </a:p>
          <a:p>
            <a:pPr lvl="1"/>
            <a:r>
              <a:rPr lang="en-US" sz="2000" dirty="0"/>
              <a:t>Medical Providers</a:t>
            </a:r>
          </a:p>
          <a:p>
            <a:pPr lvl="1"/>
            <a:endParaRPr lang="en-US" sz="2000" dirty="0"/>
          </a:p>
          <a:p>
            <a:r>
              <a:rPr lang="en-US" sz="2000" b="1" dirty="0"/>
              <a:t>Societal Division</a:t>
            </a:r>
          </a:p>
          <a:p>
            <a:pPr marL="171450" lvl="1" indent="0">
              <a:buNone/>
            </a:pPr>
            <a:endParaRPr lang="en-US" sz="2000" dirty="0"/>
          </a:p>
          <a:p>
            <a:r>
              <a:rPr lang="en-US" sz="2000" b="1" dirty="0"/>
              <a:t>Statue of Limitations</a:t>
            </a:r>
          </a:p>
          <a:p>
            <a:pPr lvl="1"/>
            <a:endParaRPr lang="en-US" sz="2000" dirty="0"/>
          </a:p>
          <a:p>
            <a:endParaRPr lang="en-US" sz="2000" dirty="0"/>
          </a:p>
          <a:p>
            <a:endParaRPr lang="en-US" sz="2000" dirty="0"/>
          </a:p>
          <a:p>
            <a:endParaRPr lang="en-US" sz="2000" dirty="0"/>
          </a:p>
          <a:p>
            <a:endParaRPr lang="en-US" sz="2000" dirty="0"/>
          </a:p>
          <a:p>
            <a:pPr marL="0" indent="0">
              <a:buNone/>
            </a:pPr>
            <a:endParaRPr lang="en-US" sz="2000" dirty="0"/>
          </a:p>
        </p:txBody>
      </p:sp>
      <p:pic>
        <p:nvPicPr>
          <p:cNvPr id="4" name="Picture 3" descr="A picture containing smoke, train, steam, coming&#10;&#10;Description automatically generated">
            <a:extLst>
              <a:ext uri="{FF2B5EF4-FFF2-40B4-BE49-F238E27FC236}">
                <a16:creationId xmlns:a16="http://schemas.microsoft.com/office/drawing/2014/main" id="{C3D02739-792B-474B-ADD6-101A9CCF1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167196"/>
            <a:ext cx="5312137" cy="3582604"/>
          </a:xfrm>
          <a:prstGeom prst="rect">
            <a:avLst/>
          </a:prstGeom>
        </p:spPr>
      </p:pic>
    </p:spTree>
    <p:extLst>
      <p:ext uri="{BB962C8B-B14F-4D97-AF65-F5344CB8AC3E}">
        <p14:creationId xmlns:p14="http://schemas.microsoft.com/office/powerpoint/2010/main" val="251681694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Information</a:t>
            </a:r>
            <a:endParaRPr lang="en-US" dirty="0"/>
          </a:p>
        </p:txBody>
      </p:sp>
      <p:sp>
        <p:nvSpPr>
          <p:cNvPr id="10" name="Content Placeholder 9">
            <a:extLst>
              <a:ext uri="{FF2B5EF4-FFF2-40B4-BE49-F238E27FC236}">
                <a16:creationId xmlns:a16="http://schemas.microsoft.com/office/drawing/2014/main" id="{F6BBC67E-41A8-4B5B-BA00-9320BFD7F2DB}"/>
              </a:ext>
            </a:extLst>
          </p:cNvPr>
          <p:cNvSpPr txBox="1">
            <a:spLocks noGrp="1"/>
          </p:cNvSpPr>
          <p:nvPr>
            <p:ph idx="1"/>
          </p:nvPr>
        </p:nvSpPr>
        <p:spPr>
          <a:xfrm>
            <a:off x="1926338" y="5284724"/>
            <a:ext cx="8501062" cy="553998"/>
          </a:xfrm>
          <a:prstGeom prst="rect">
            <a:avLst/>
          </a:prstGeom>
          <a:noFill/>
        </p:spPr>
        <p:txBody>
          <a:bodyPr wrap="square" rtlCol="0">
            <a:spAutoFit/>
          </a:bodyPr>
          <a:lstStyle/>
          <a:p>
            <a:pPr marL="0" indent="0" algn="ctr">
              <a:buNone/>
            </a:pPr>
            <a:r>
              <a:rPr lang="en-US" sz="1200" b="1" dirty="0"/>
              <a:t>No part of this presentation may be copied or redistributed without the prior written consent of Insurance Services Office, Inc.  This material was used exclusively as an exhibit to an oral presentation.  It may not be, nor should it be relied upon as reflecting, a complete record of the discussion.</a:t>
            </a:r>
            <a:endParaRPr lang="en-US" sz="1200" dirty="0"/>
          </a:p>
        </p:txBody>
      </p:sp>
      <p:sp>
        <p:nvSpPr>
          <p:cNvPr id="12" name="Content Placeholder 9">
            <a:extLst>
              <a:ext uri="{FF2B5EF4-FFF2-40B4-BE49-F238E27FC236}">
                <a16:creationId xmlns:a16="http://schemas.microsoft.com/office/drawing/2014/main" id="{D67147DC-7C89-4F5D-AD4C-3F8B6E6889D2}"/>
              </a:ext>
            </a:extLst>
          </p:cNvPr>
          <p:cNvSpPr txBox="1">
            <a:spLocks/>
          </p:cNvSpPr>
          <p:nvPr/>
        </p:nvSpPr>
        <p:spPr>
          <a:xfrm>
            <a:off x="1926338" y="1270509"/>
            <a:ext cx="8501062" cy="1877437"/>
          </a:xfrm>
          <a:prstGeom prst="rect">
            <a:avLst/>
          </a:prstGeom>
          <a:noFill/>
        </p:spPr>
        <p:txBody>
          <a:bodyPr vert="horz" wrap="square" lIns="0" tIns="0" rIns="0" bIns="0" rtlCol="0">
            <a:spAutoFit/>
          </a:bodyPr>
          <a:lstStyle>
            <a:lvl1pPr marL="171450" indent="-171450" algn="l" defTabSz="914377" rtl="0" eaLnBrk="1" latinLnBrk="0" hangingPunct="1">
              <a:spcBef>
                <a:spcPts val="200"/>
              </a:spcBef>
              <a:buClr>
                <a:srgbClr val="006BA6"/>
              </a:buClr>
              <a:buFont typeface="Arial" pitchFamily="34" charset="0"/>
              <a:buChar char="•"/>
              <a:tabLst/>
              <a:defRPr sz="1600" b="0" i="0" kern="1200">
                <a:solidFill>
                  <a:srgbClr val="53575A"/>
                </a:solidFill>
                <a:latin typeface="Arial" charset="0"/>
                <a:ea typeface="+mn-ea"/>
                <a:cs typeface="+mn-cs"/>
              </a:defRPr>
            </a:lvl1pPr>
            <a:lvl2pPr marL="400050" indent="-228600" algn="l" defTabSz="914377" rtl="0" eaLnBrk="1" latinLnBrk="0" hangingPunct="1">
              <a:spcBef>
                <a:spcPts val="200"/>
              </a:spcBef>
              <a:buClr>
                <a:srgbClr val="006BA6"/>
              </a:buClr>
              <a:buFont typeface="Calibri" pitchFamily="34" charset="0"/>
              <a:buChar char="–"/>
              <a:tabLst/>
              <a:defRPr sz="1600" b="0" i="0" kern="1200">
                <a:solidFill>
                  <a:srgbClr val="53575A"/>
                </a:solidFill>
                <a:latin typeface="Arial" charset="0"/>
                <a:ea typeface="+mn-ea"/>
                <a:cs typeface="+mn-cs"/>
              </a:defRPr>
            </a:lvl2pPr>
            <a:lvl3pPr marL="571500" indent="-171450" algn="l" defTabSz="914377" rtl="0" eaLnBrk="1" latinLnBrk="0" hangingPunct="1">
              <a:spcBef>
                <a:spcPts val="200"/>
              </a:spcBef>
              <a:buClr>
                <a:srgbClr val="006BA6"/>
              </a:buClr>
              <a:buFont typeface="Arial"/>
              <a:buChar char="•"/>
              <a:tabLst>
                <a:tab pos="571500" algn="l"/>
              </a:tabLst>
              <a:defRPr sz="1600" b="0" i="0" kern="1200">
                <a:solidFill>
                  <a:srgbClr val="53575A"/>
                </a:solidFill>
                <a:latin typeface="Arial" charset="0"/>
                <a:ea typeface="+mn-ea"/>
                <a:cs typeface="+mn-cs"/>
              </a:defRPr>
            </a:lvl3pPr>
            <a:lvl4pPr marL="800100" indent="-228600" algn="l" defTabSz="914377" rtl="0" eaLnBrk="1" latinLnBrk="0" hangingPunct="1">
              <a:spcBef>
                <a:spcPts val="200"/>
              </a:spcBef>
              <a:buClr>
                <a:srgbClr val="006BA6"/>
              </a:buClr>
              <a:buFont typeface="Arial" pitchFamily="34" charset="0"/>
              <a:buChar char="–"/>
              <a:tabLst/>
              <a:defRPr sz="1600" b="0" i="0" kern="1200">
                <a:solidFill>
                  <a:srgbClr val="53575A"/>
                </a:solidFill>
                <a:latin typeface="Arial" charset="0"/>
                <a:ea typeface="+mn-ea"/>
                <a:cs typeface="+mn-cs"/>
              </a:defRPr>
            </a:lvl4pPr>
            <a:lvl5pPr marL="971550" indent="-171450" algn="l" defTabSz="914377" rtl="0" eaLnBrk="1" latinLnBrk="0" hangingPunct="1">
              <a:spcBef>
                <a:spcPts val="200"/>
              </a:spcBef>
              <a:buClr>
                <a:srgbClr val="006BA6"/>
              </a:buClr>
              <a:buFont typeface="Arial"/>
              <a:buChar char="•"/>
              <a:tabLst/>
              <a:defRPr sz="1600" b="0" i="0" kern="1200">
                <a:solidFill>
                  <a:srgbClr val="53575A"/>
                </a:solidFill>
                <a:latin typeface="Arial" charset="0"/>
                <a:ea typeface="+mn-ea"/>
                <a:cs typeface="+mn-cs"/>
              </a:defRPr>
            </a:lvl5pPr>
            <a:lvl6pPr marL="2514537" indent="-228594" algn="l" defTabSz="914377" rtl="0" eaLnBrk="1" latinLnBrk="0" hangingPunct="1">
              <a:spcBef>
                <a:spcPct val="20000"/>
              </a:spcBef>
              <a:buClr>
                <a:srgbClr val="007FB5"/>
              </a:buClr>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defTabSz="914400">
              <a:lnSpc>
                <a:spcPct val="85000"/>
              </a:lnSpc>
              <a:spcBef>
                <a:spcPct val="20000"/>
              </a:spcBef>
              <a:buNone/>
            </a:pPr>
            <a:r>
              <a:rPr lang="en-US" sz="2000" b="1" dirty="0">
                <a:latin typeface="+mn-lt"/>
              </a:rPr>
              <a:t>Tim McCarthy</a:t>
            </a:r>
          </a:p>
          <a:p>
            <a:pPr marL="342900" indent="-342900" defTabSz="914400">
              <a:lnSpc>
                <a:spcPct val="85000"/>
              </a:lnSpc>
              <a:spcBef>
                <a:spcPct val="20000"/>
              </a:spcBef>
              <a:buNone/>
            </a:pPr>
            <a:r>
              <a:rPr lang="en-US" sz="2000" b="1" dirty="0">
                <a:latin typeface="+mn-lt"/>
              </a:rPr>
              <a:t>Actuarial Director – Commercial Liability</a:t>
            </a:r>
          </a:p>
          <a:p>
            <a:pPr marL="342900" indent="-342900" defTabSz="914400">
              <a:lnSpc>
                <a:spcPct val="85000"/>
              </a:lnSpc>
              <a:spcBef>
                <a:spcPct val="20000"/>
              </a:spcBef>
              <a:buNone/>
            </a:pPr>
            <a:r>
              <a:rPr lang="en-US" sz="2000" b="1" dirty="0">
                <a:latin typeface="+mn-lt"/>
              </a:rPr>
              <a:t>Commercial Lines Actuarial</a:t>
            </a:r>
          </a:p>
          <a:p>
            <a:pPr marL="342900" indent="-342900" defTabSz="914400">
              <a:lnSpc>
                <a:spcPct val="85000"/>
              </a:lnSpc>
              <a:spcBef>
                <a:spcPct val="20000"/>
              </a:spcBef>
              <a:buNone/>
            </a:pPr>
            <a:r>
              <a:rPr lang="en-US" sz="2000" b="1" dirty="0">
                <a:latin typeface="+mn-lt"/>
              </a:rPr>
              <a:t>ISO</a:t>
            </a:r>
          </a:p>
          <a:p>
            <a:pPr marL="342900" indent="-342900" defTabSz="914400">
              <a:lnSpc>
                <a:spcPct val="85000"/>
              </a:lnSpc>
              <a:spcBef>
                <a:spcPct val="20000"/>
              </a:spcBef>
              <a:buNone/>
            </a:pPr>
            <a:r>
              <a:rPr lang="en-US" sz="2000" b="1" dirty="0">
                <a:latin typeface="+mn-lt"/>
              </a:rPr>
              <a:t>(201) 469-2743</a:t>
            </a:r>
          </a:p>
          <a:p>
            <a:pPr marL="342900" indent="-342900" defTabSz="914400">
              <a:lnSpc>
                <a:spcPct val="85000"/>
              </a:lnSpc>
              <a:spcBef>
                <a:spcPct val="20000"/>
              </a:spcBef>
              <a:buNone/>
            </a:pPr>
            <a:r>
              <a:rPr lang="en-US" sz="2000" b="1" dirty="0">
                <a:latin typeface="Arial (body)"/>
                <a:hlinkClick r:id="rId2"/>
              </a:rPr>
              <a:t>timothy.mccarthy@verisk.com</a:t>
            </a:r>
            <a:endParaRPr lang="en-US" sz="2000" b="1" dirty="0">
              <a:latin typeface="Arial (body)"/>
            </a:endParaRPr>
          </a:p>
        </p:txBody>
      </p:sp>
    </p:spTree>
    <p:extLst>
      <p:ext uri="{BB962C8B-B14F-4D97-AF65-F5344CB8AC3E}">
        <p14:creationId xmlns:p14="http://schemas.microsoft.com/office/powerpoint/2010/main" val="366204099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02257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Definition of “Social Inflation”</a:t>
            </a:r>
          </a:p>
        </p:txBody>
      </p:sp>
      <p:sp>
        <p:nvSpPr>
          <p:cNvPr id="3" name="Content Placeholder 2"/>
          <p:cNvSpPr>
            <a:spLocks noGrp="1"/>
          </p:cNvSpPr>
          <p:nvPr>
            <p:ph idx="1"/>
          </p:nvPr>
        </p:nvSpPr>
        <p:spPr>
          <a:xfrm>
            <a:off x="984738" y="988381"/>
            <a:ext cx="9441964" cy="5283069"/>
          </a:xfrm>
        </p:spPr>
        <p:txBody>
          <a:bodyPr/>
          <a:lstStyle/>
          <a:p>
            <a:endParaRPr lang="en-US" sz="2000" b="1" dirty="0"/>
          </a:p>
          <a:p>
            <a:endParaRPr lang="en-US" sz="2400" dirty="0"/>
          </a:p>
          <a:p>
            <a:pPr marL="0" indent="0">
              <a:buNone/>
            </a:pPr>
            <a:r>
              <a:rPr lang="en-US" sz="2400" b="1" dirty="0"/>
              <a:t>“Social Inflation”</a:t>
            </a:r>
          </a:p>
          <a:p>
            <a:pPr marL="0" indent="0">
              <a:buNone/>
            </a:pPr>
            <a:endParaRPr lang="en-US" sz="2400" dirty="0"/>
          </a:p>
          <a:p>
            <a:pPr lvl="1"/>
            <a:r>
              <a:rPr lang="en-US" sz="2000" dirty="0"/>
              <a:t>Larger Jury Verdicts</a:t>
            </a:r>
          </a:p>
          <a:p>
            <a:pPr lvl="1"/>
            <a:endParaRPr lang="en-US" sz="2000" dirty="0"/>
          </a:p>
          <a:p>
            <a:pPr lvl="1"/>
            <a:r>
              <a:rPr lang="en-US" sz="2000" dirty="0"/>
              <a:t>Changing Judicial Decisions</a:t>
            </a:r>
          </a:p>
          <a:p>
            <a:pPr lvl="1"/>
            <a:endParaRPr lang="en-US" sz="2000" dirty="0"/>
          </a:p>
          <a:p>
            <a:pPr lvl="1"/>
            <a:r>
              <a:rPr lang="en-US" sz="2000" dirty="0"/>
              <a:t>Greater Propensity to Sue</a:t>
            </a:r>
          </a:p>
          <a:p>
            <a:endParaRPr lang="en-US" sz="2400" dirty="0"/>
          </a:p>
          <a:p>
            <a:endParaRPr lang="en-US" sz="2400" dirty="0"/>
          </a:p>
          <a:p>
            <a:endParaRPr lang="en-US" sz="2400" dirty="0"/>
          </a:p>
          <a:p>
            <a:endParaRPr lang="en-US" sz="2400" dirty="0"/>
          </a:p>
          <a:p>
            <a:endParaRPr lang="en-US" sz="2400" dirty="0"/>
          </a:p>
          <a:p>
            <a:endParaRPr lang="en-US" sz="2000" dirty="0"/>
          </a:p>
          <a:p>
            <a:endParaRPr lang="en-US" sz="2000" dirty="0"/>
          </a:p>
          <a:p>
            <a:endParaRPr lang="en-US" sz="2000" dirty="0"/>
          </a:p>
          <a:p>
            <a:pPr marL="0" indent="0">
              <a:buNone/>
            </a:pPr>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355537758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04B2-9FEB-44C9-B944-F50CB056AAFF}"/>
              </a:ext>
            </a:extLst>
          </p:cNvPr>
          <p:cNvSpPr>
            <a:spLocks noGrp="1"/>
          </p:cNvSpPr>
          <p:nvPr>
            <p:ph type="title"/>
          </p:nvPr>
        </p:nvSpPr>
        <p:spPr/>
        <p:txBody>
          <a:bodyPr/>
          <a:lstStyle/>
          <a:p>
            <a:r>
              <a:rPr lang="en-US" dirty="0">
                <a:cs typeface="Calibri Light"/>
              </a:rPr>
              <a:t>Trends in Jury Awards</a:t>
            </a:r>
          </a:p>
        </p:txBody>
      </p:sp>
      <p:sp>
        <p:nvSpPr>
          <p:cNvPr id="3" name="Content Placeholder 2">
            <a:extLst>
              <a:ext uri="{FF2B5EF4-FFF2-40B4-BE49-F238E27FC236}">
                <a16:creationId xmlns:a16="http://schemas.microsoft.com/office/drawing/2014/main" id="{3ED8A1B0-49C5-4B33-936B-78FBED099176}"/>
              </a:ext>
            </a:extLst>
          </p:cNvPr>
          <p:cNvSpPr>
            <a:spLocks noGrp="1"/>
          </p:cNvSpPr>
          <p:nvPr>
            <p:ph idx="4294967295"/>
          </p:nvPr>
        </p:nvSpPr>
        <p:spPr>
          <a:xfrm>
            <a:off x="773723" y="1545501"/>
            <a:ext cx="6768940" cy="3542470"/>
          </a:xfrm>
        </p:spPr>
        <p:txBody>
          <a:bodyPr vert="horz" wrap="square" lIns="68580" tIns="34290" rIns="68580" bIns="34290" rtlCol="0" anchor="t">
            <a:normAutofit/>
          </a:bodyPr>
          <a:lstStyle/>
          <a:p>
            <a:r>
              <a:rPr lang="en-US" dirty="0">
                <a:ea typeface="+mn-lt"/>
                <a:cs typeface="+mn-lt"/>
              </a:rPr>
              <a:t>Societal trends may reportedly affect how juries decide. </a:t>
            </a:r>
            <a:endParaRPr lang="en-US" dirty="0">
              <a:cs typeface="Calibri" panose="020F0502020204030204"/>
            </a:endParaRPr>
          </a:p>
          <a:p>
            <a:r>
              <a:rPr lang="en-US" dirty="0">
                <a:ea typeface="+mn-lt"/>
                <a:cs typeface="+mn-lt"/>
              </a:rPr>
              <a:t>For example, a 2019 Law.com </a:t>
            </a:r>
            <a:r>
              <a:rPr lang="en-US" dirty="0">
                <a:ea typeface="+mn-lt"/>
                <a:cs typeface="+mn-lt"/>
                <a:hlinkClick r:id="rId3"/>
              </a:rPr>
              <a:t>article</a:t>
            </a:r>
            <a:r>
              <a:rPr lang="en-US" dirty="0">
                <a:ea typeface="+mn-lt"/>
                <a:cs typeface="+mn-lt"/>
              </a:rPr>
              <a:t> discusses, in part, how a jury's attitude towards large corporations may be the reason for the increase in awards in civil cases against corporations.  Per the article, it may be that "jurors are increasingly familiar with corporate wrongdoing. When it comes to punitive damages, the idea is to punish a corporation and deter it from future wrongdoing…"</a:t>
            </a:r>
            <a:endParaRPr lang="en-US" dirty="0"/>
          </a:p>
          <a:p>
            <a:r>
              <a:rPr lang="en-US" dirty="0">
                <a:ea typeface="+mn-lt"/>
                <a:cs typeface="+mn-lt"/>
              </a:rPr>
              <a:t>A 2019 </a:t>
            </a:r>
            <a:r>
              <a:rPr lang="en-US" dirty="0">
                <a:ea typeface="+mn-lt"/>
                <a:cs typeface="+mn-lt"/>
                <a:hlinkClick r:id="rId4"/>
              </a:rPr>
              <a:t>article</a:t>
            </a:r>
            <a:r>
              <a:rPr lang="en-US" dirty="0">
                <a:ea typeface="+mn-lt"/>
                <a:cs typeface="+mn-lt"/>
              </a:rPr>
              <a:t> in the </a:t>
            </a:r>
            <a:r>
              <a:rPr lang="en-US" i="1" dirty="0">
                <a:ea typeface="+mn-lt"/>
                <a:cs typeface="+mn-lt"/>
              </a:rPr>
              <a:t>Wall Street Journal </a:t>
            </a:r>
            <a:r>
              <a:rPr lang="en-US" dirty="0">
                <a:ea typeface="+mn-lt"/>
                <a:cs typeface="+mn-lt"/>
              </a:rPr>
              <a:t>reported "a more than 300% rise in the frequency of verdicts $20 million or over in 2019 from the annual average from 2001 to 2010."</a:t>
            </a:r>
            <a:endParaRPr lang="en-US" dirty="0"/>
          </a:p>
          <a:p>
            <a:r>
              <a:rPr lang="en-US" dirty="0">
                <a:ea typeface="+mn-lt"/>
                <a:cs typeface="+mn-lt"/>
              </a:rPr>
              <a:t>A 2019 </a:t>
            </a:r>
            <a:r>
              <a:rPr lang="en-US" dirty="0">
                <a:ea typeface="+mn-lt"/>
                <a:cs typeface="+mn-lt"/>
                <a:hlinkClick r:id="rId5"/>
              </a:rPr>
              <a:t>article</a:t>
            </a:r>
            <a:r>
              <a:rPr lang="en-US" dirty="0">
                <a:ea typeface="+mn-lt"/>
                <a:cs typeface="+mn-lt"/>
              </a:rPr>
              <a:t> in the </a:t>
            </a:r>
            <a:r>
              <a:rPr lang="en-US" i="1" dirty="0">
                <a:ea typeface="+mn-lt"/>
                <a:cs typeface="+mn-lt"/>
              </a:rPr>
              <a:t>Financial Times</a:t>
            </a:r>
            <a:r>
              <a:rPr lang="en-US" dirty="0">
                <a:ea typeface="+mn-lt"/>
                <a:cs typeface="+mn-lt"/>
              </a:rPr>
              <a:t> reported the "median cost of the top 50 [single plaintiff] bodily injury [verdicts] in the US rose from around $28m in 2014 to just over $54m [in 2018]."</a:t>
            </a:r>
            <a:endParaRPr lang="en-US" dirty="0"/>
          </a:p>
        </p:txBody>
      </p:sp>
      <p:sp>
        <p:nvSpPr>
          <p:cNvPr id="4" name="TextBox 3">
            <a:extLst>
              <a:ext uri="{FF2B5EF4-FFF2-40B4-BE49-F238E27FC236}">
                <a16:creationId xmlns:a16="http://schemas.microsoft.com/office/drawing/2014/main" id="{B5C1C73A-14A2-4139-B4F9-82AF252F2F65}"/>
              </a:ext>
            </a:extLst>
          </p:cNvPr>
          <p:cNvSpPr txBox="1"/>
          <p:nvPr/>
        </p:nvSpPr>
        <p:spPr>
          <a:xfrm>
            <a:off x="2306926" y="5353683"/>
            <a:ext cx="8476420" cy="22313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1000" dirty="0">
                <a:latin typeface="Arial"/>
                <a:ea typeface="Arial"/>
                <a:cs typeface="Arial"/>
              </a:rPr>
              <a:t>https://www.law.com/2019/10/17/jurors-want-to-punish-why-a-jury-verdict-goes-nuclear/</a:t>
            </a:r>
            <a:endParaRPr lang="en-US" sz="1000" dirty="0"/>
          </a:p>
        </p:txBody>
      </p:sp>
      <p:sp>
        <p:nvSpPr>
          <p:cNvPr id="5" name="TextBox 4">
            <a:extLst>
              <a:ext uri="{FF2B5EF4-FFF2-40B4-BE49-F238E27FC236}">
                <a16:creationId xmlns:a16="http://schemas.microsoft.com/office/drawing/2014/main" id="{552974E8-FABC-46A4-8C02-29DC5DD1E158}"/>
              </a:ext>
            </a:extLst>
          </p:cNvPr>
          <p:cNvSpPr txBox="1"/>
          <p:nvPr/>
        </p:nvSpPr>
        <p:spPr>
          <a:xfrm>
            <a:off x="2282079" y="5569032"/>
            <a:ext cx="6803335" cy="22313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00" dirty="0">
                <a:latin typeface="Arial"/>
                <a:cs typeface="Arial"/>
              </a:rPr>
              <a:t>https://www.wsj.com/articles/the-specter-of-social-inflation-haunts-insurers-11577442780</a:t>
            </a:r>
            <a:endParaRPr lang="en-US" sz="1000" dirty="0"/>
          </a:p>
        </p:txBody>
      </p:sp>
      <p:sp>
        <p:nvSpPr>
          <p:cNvPr id="6" name="TextBox 5">
            <a:extLst>
              <a:ext uri="{FF2B5EF4-FFF2-40B4-BE49-F238E27FC236}">
                <a16:creationId xmlns:a16="http://schemas.microsoft.com/office/drawing/2014/main" id="{DF4BF116-8041-4081-A129-817C5A5ECD99}"/>
              </a:ext>
            </a:extLst>
          </p:cNvPr>
          <p:cNvSpPr txBox="1"/>
          <p:nvPr/>
        </p:nvSpPr>
        <p:spPr>
          <a:xfrm>
            <a:off x="2306927" y="5760710"/>
            <a:ext cx="6397487" cy="22313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000" dirty="0">
                <a:latin typeface="Arial"/>
                <a:cs typeface="Arial"/>
              </a:rPr>
              <a:t>https://www.ft.com/content/5fb9aef8-07fb-11ea-a984-fbbacad9e7dd</a:t>
            </a:r>
            <a:endParaRPr lang="en-US" sz="1000" dirty="0"/>
          </a:p>
        </p:txBody>
      </p:sp>
      <p:sp>
        <p:nvSpPr>
          <p:cNvPr id="9" name="Rectangle 8">
            <a:extLst>
              <a:ext uri="{FF2B5EF4-FFF2-40B4-BE49-F238E27FC236}">
                <a16:creationId xmlns:a16="http://schemas.microsoft.com/office/drawing/2014/main" id="{93FB26CF-26A8-4D79-A32C-1857E6BDFDAA}"/>
              </a:ext>
            </a:extLst>
          </p:cNvPr>
          <p:cNvSpPr/>
          <p:nvPr/>
        </p:nvSpPr>
        <p:spPr>
          <a:xfrm>
            <a:off x="7725322" y="1671774"/>
            <a:ext cx="1351206" cy="1325563"/>
          </a:xfrm>
          <a:prstGeom prst="rect">
            <a:avLst/>
          </a:prstGeom>
        </p:spPr>
        <p:style>
          <a:lnRef idx="2">
            <a:schemeClr val="accent2">
              <a:shade val="50000"/>
            </a:schemeClr>
          </a:lnRef>
          <a:fillRef idx="1001">
            <a:schemeClr val="dk2"/>
          </a:fillRef>
          <a:effectRef idx="0">
            <a:schemeClr val="accent2"/>
          </a:effectRef>
          <a:fontRef idx="minor">
            <a:schemeClr val="lt1"/>
          </a:fontRef>
        </p:style>
        <p:txBody>
          <a:bodyPr rtlCol="0" anchor="ctr"/>
          <a:lstStyle/>
          <a:p>
            <a:pPr algn="ctr"/>
            <a:r>
              <a:rPr lang="en-US" sz="1400" dirty="0"/>
              <a:t>Growing distrust in large corporations</a:t>
            </a:r>
            <a:endParaRPr lang="en-US" sz="2400" dirty="0"/>
          </a:p>
        </p:txBody>
      </p:sp>
      <p:sp>
        <p:nvSpPr>
          <p:cNvPr id="10" name="Rectangle 9">
            <a:extLst>
              <a:ext uri="{FF2B5EF4-FFF2-40B4-BE49-F238E27FC236}">
                <a16:creationId xmlns:a16="http://schemas.microsoft.com/office/drawing/2014/main" id="{3E6A0D5E-8CAC-4660-B76E-8CECC2B200AA}"/>
              </a:ext>
            </a:extLst>
          </p:cNvPr>
          <p:cNvSpPr/>
          <p:nvPr/>
        </p:nvSpPr>
        <p:spPr>
          <a:xfrm>
            <a:off x="7725322" y="3355382"/>
            <a:ext cx="1351206" cy="1325563"/>
          </a:xfrm>
          <a:prstGeom prst="rect">
            <a:avLst/>
          </a:prstGeom>
        </p:spPr>
        <p:style>
          <a:lnRef idx="2">
            <a:schemeClr val="accent2">
              <a:shade val="50000"/>
            </a:schemeClr>
          </a:lnRef>
          <a:fillRef idx="1001">
            <a:schemeClr val="dk2"/>
          </a:fillRef>
          <a:effectRef idx="0">
            <a:schemeClr val="accent2"/>
          </a:effectRef>
          <a:fontRef idx="minor">
            <a:schemeClr val="lt1"/>
          </a:fontRef>
        </p:style>
        <p:txBody>
          <a:bodyPr rtlCol="0" anchor="ctr"/>
          <a:lstStyle/>
          <a:p>
            <a:pPr algn="ctr"/>
            <a:r>
              <a:rPr lang="en-US" sz="1400" dirty="0"/>
              <a:t>Use of So –called “Reptile Theory” By Plaintiff’s Counsel</a:t>
            </a:r>
            <a:endParaRPr lang="en-US" sz="2400" dirty="0"/>
          </a:p>
        </p:txBody>
      </p:sp>
      <p:sp>
        <p:nvSpPr>
          <p:cNvPr id="12" name="Rectangle 11">
            <a:extLst>
              <a:ext uri="{FF2B5EF4-FFF2-40B4-BE49-F238E27FC236}">
                <a16:creationId xmlns:a16="http://schemas.microsoft.com/office/drawing/2014/main" id="{054CD50D-7949-4A9B-9E69-B9C04C67B55A}"/>
              </a:ext>
            </a:extLst>
          </p:cNvPr>
          <p:cNvSpPr/>
          <p:nvPr/>
        </p:nvSpPr>
        <p:spPr>
          <a:xfrm>
            <a:off x="2251220" y="5969045"/>
            <a:ext cx="6634871" cy="246221"/>
          </a:xfrm>
          <a:prstGeom prst="rect">
            <a:avLst/>
          </a:prstGeom>
        </p:spPr>
        <p:txBody>
          <a:bodyPr wrap="square">
            <a:spAutoFit/>
          </a:bodyPr>
          <a:lstStyle/>
          <a:p>
            <a:r>
              <a:rPr lang="en-US" sz="1000" dirty="0"/>
              <a:t>“The Age of Reptiles“ https://www.lexology.com/library/detail.aspx?g=b640404b-c8b7-4ef8-852e-9c693ec70431</a:t>
            </a:r>
          </a:p>
        </p:txBody>
      </p:sp>
    </p:spTree>
    <p:extLst>
      <p:ext uri="{BB962C8B-B14F-4D97-AF65-F5344CB8AC3E}">
        <p14:creationId xmlns:p14="http://schemas.microsoft.com/office/powerpoint/2010/main" val="33233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Hypothesized Causes for Changing Loss Experience</a:t>
            </a:r>
          </a:p>
        </p:txBody>
      </p:sp>
      <p:sp>
        <p:nvSpPr>
          <p:cNvPr id="3" name="Content Placeholder 2"/>
          <p:cNvSpPr>
            <a:spLocks noGrp="1"/>
          </p:cNvSpPr>
          <p:nvPr>
            <p:ph idx="1"/>
          </p:nvPr>
        </p:nvSpPr>
        <p:spPr>
          <a:xfrm>
            <a:off x="984738" y="843281"/>
            <a:ext cx="6462542" cy="5428170"/>
          </a:xfrm>
        </p:spPr>
        <p:txBody>
          <a:bodyPr/>
          <a:lstStyle/>
          <a:p>
            <a:endParaRPr lang="en-US" sz="2000" b="1" dirty="0"/>
          </a:p>
          <a:p>
            <a:endParaRPr lang="en-US" sz="2000" b="1" dirty="0"/>
          </a:p>
          <a:p>
            <a:r>
              <a:rPr lang="en-US" sz="2000" b="1" dirty="0"/>
              <a:t>“Social Inflation”</a:t>
            </a:r>
          </a:p>
          <a:p>
            <a:endParaRPr lang="en-US" sz="2000" dirty="0"/>
          </a:p>
          <a:p>
            <a:r>
              <a:rPr lang="en-US" sz="2000" b="1" dirty="0"/>
              <a:t>Inflation</a:t>
            </a:r>
          </a:p>
          <a:p>
            <a:pPr lvl="1"/>
            <a:r>
              <a:rPr lang="en-US" sz="2000" dirty="0"/>
              <a:t>Medical Costs</a:t>
            </a:r>
          </a:p>
          <a:p>
            <a:pPr lvl="1"/>
            <a:r>
              <a:rPr lang="en-US" sz="2000" dirty="0"/>
              <a:t>Legal Costs</a:t>
            </a:r>
          </a:p>
          <a:p>
            <a:pPr marL="0" indent="0">
              <a:buNone/>
            </a:pPr>
            <a:endParaRPr lang="en-US" sz="2000" b="1" dirty="0"/>
          </a:p>
          <a:p>
            <a:r>
              <a:rPr lang="en-US" sz="2000" b="1" dirty="0"/>
              <a:t>Evolving Loss Types</a:t>
            </a:r>
          </a:p>
          <a:p>
            <a:pPr lvl="1"/>
            <a:r>
              <a:rPr lang="en-US" sz="2000" dirty="0"/>
              <a:t>Traumatic Brain Injuries for example</a:t>
            </a:r>
          </a:p>
          <a:p>
            <a:pPr marL="0" indent="0">
              <a:buNone/>
            </a:pPr>
            <a:endParaRPr lang="en-US" sz="2400" dirty="0"/>
          </a:p>
          <a:p>
            <a:r>
              <a:rPr lang="en-US" sz="2000" b="1" dirty="0"/>
              <a:t>Law Changes</a:t>
            </a:r>
          </a:p>
          <a:p>
            <a:pPr lvl="1"/>
            <a:r>
              <a:rPr lang="en-US" sz="2000" dirty="0"/>
              <a:t>Tort Reform</a:t>
            </a:r>
          </a:p>
          <a:p>
            <a:endParaRPr lang="en-US" sz="2000" dirty="0"/>
          </a:p>
          <a:p>
            <a:r>
              <a:rPr lang="en-US" sz="2000" b="1" dirty="0"/>
              <a:t>Litigation Funding/Greater Use of Analytics </a:t>
            </a:r>
          </a:p>
          <a:p>
            <a:pPr marL="0" indent="0">
              <a:buNone/>
            </a:pPr>
            <a:r>
              <a:rPr lang="en-US" sz="2000" b="1" dirty="0"/>
              <a:t>   by Plaintiffs</a:t>
            </a:r>
          </a:p>
          <a:p>
            <a:pPr marL="0" indent="0">
              <a:buNone/>
            </a:pPr>
            <a:endParaRPr lang="en-US" sz="2400" dirty="0"/>
          </a:p>
          <a:p>
            <a:endParaRPr lang="en-US" sz="2400" dirty="0"/>
          </a:p>
          <a:p>
            <a:endParaRPr lang="en-US" sz="2400" dirty="0"/>
          </a:p>
          <a:p>
            <a:endParaRPr lang="en-US" sz="2000" dirty="0"/>
          </a:p>
          <a:p>
            <a:endParaRPr lang="en-US" sz="2000" dirty="0"/>
          </a:p>
          <a:p>
            <a:endParaRPr lang="en-US" sz="2000" dirty="0"/>
          </a:p>
          <a:p>
            <a:pPr marL="0" indent="0">
              <a:buNone/>
            </a:pPr>
            <a:endParaRPr lang="en-US" sz="2000" dirty="0"/>
          </a:p>
          <a:p>
            <a:endParaRPr lang="en-US" sz="2000" dirty="0"/>
          </a:p>
          <a:p>
            <a:pPr marL="0" indent="0">
              <a:buNone/>
            </a:pPr>
            <a:endParaRPr lang="en-US" sz="2000" dirty="0"/>
          </a:p>
        </p:txBody>
      </p:sp>
      <p:sp>
        <p:nvSpPr>
          <p:cNvPr id="4" name="TextBox 3">
            <a:extLst>
              <a:ext uri="{FF2B5EF4-FFF2-40B4-BE49-F238E27FC236}">
                <a16:creationId xmlns:a16="http://schemas.microsoft.com/office/drawing/2014/main" id="{91A574F0-3AF8-45FA-B266-2140A8FF5C2C}"/>
              </a:ext>
            </a:extLst>
          </p:cNvPr>
          <p:cNvSpPr txBox="1"/>
          <p:nvPr/>
        </p:nvSpPr>
        <p:spPr>
          <a:xfrm>
            <a:off x="7620000" y="1493520"/>
            <a:ext cx="4249613" cy="4551680"/>
          </a:xfrm>
          <a:prstGeom prst="rect">
            <a:avLst/>
          </a:prstGeom>
        </p:spPr>
        <p:txBody>
          <a:bodyPr vert="horz" wrap="squar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pic>
        <p:nvPicPr>
          <p:cNvPr id="7" name="Picture 6" descr="A picture containing indoor, table, sitting, small&#10;&#10;Description automatically generated">
            <a:extLst>
              <a:ext uri="{FF2B5EF4-FFF2-40B4-BE49-F238E27FC236}">
                <a16:creationId xmlns:a16="http://schemas.microsoft.com/office/drawing/2014/main" id="{2E4B37F8-A5A2-4526-A76F-1A1B9E22F6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0935" y="1406895"/>
            <a:ext cx="5114379" cy="3409586"/>
          </a:xfrm>
          <a:prstGeom prst="rect">
            <a:avLst/>
          </a:prstGeom>
        </p:spPr>
      </p:pic>
    </p:spTree>
    <p:extLst>
      <p:ext uri="{BB962C8B-B14F-4D97-AF65-F5344CB8AC3E}">
        <p14:creationId xmlns:p14="http://schemas.microsoft.com/office/powerpoint/2010/main" val="319463884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83E4-6810-4908-BFD2-23932C1DDB83}"/>
              </a:ext>
            </a:extLst>
          </p:cNvPr>
          <p:cNvSpPr>
            <a:spLocks noGrp="1"/>
          </p:cNvSpPr>
          <p:nvPr>
            <p:ph type="title"/>
          </p:nvPr>
        </p:nvSpPr>
        <p:spPr>
          <a:xfrm>
            <a:off x="418514" y="836783"/>
            <a:ext cx="11506200" cy="305637"/>
          </a:xfrm>
        </p:spPr>
        <p:txBody>
          <a:bodyPr/>
          <a:lstStyle/>
          <a:p>
            <a:r>
              <a:rPr lang="en-US" dirty="0">
                <a:cs typeface="Calibri Light"/>
              </a:rPr>
              <a:t>State Regulatory Environments</a:t>
            </a:r>
            <a:endParaRPr lang="en-US" dirty="0"/>
          </a:p>
        </p:txBody>
      </p:sp>
      <p:sp>
        <p:nvSpPr>
          <p:cNvPr id="6" name="Rectangle 5">
            <a:extLst>
              <a:ext uri="{FF2B5EF4-FFF2-40B4-BE49-F238E27FC236}">
                <a16:creationId xmlns:a16="http://schemas.microsoft.com/office/drawing/2014/main" id="{EEC57666-1005-4F82-A534-DB295AFB8CBA}"/>
              </a:ext>
            </a:extLst>
          </p:cNvPr>
          <p:cNvSpPr/>
          <p:nvPr/>
        </p:nvSpPr>
        <p:spPr>
          <a:xfrm>
            <a:off x="2288275" y="1535677"/>
            <a:ext cx="1645484" cy="1744211"/>
          </a:xfrm>
          <a:prstGeom prst="rect">
            <a:avLst/>
          </a:prstGeom>
          <a:solidFill>
            <a:schemeClr val="accent1">
              <a:lumMod val="60000"/>
              <a:lumOff val="40000"/>
            </a:schemeClr>
          </a:solidFill>
        </p:spPr>
        <p:style>
          <a:lnRef idx="2">
            <a:schemeClr val="accent3">
              <a:shade val="50000"/>
            </a:schemeClr>
          </a:lnRef>
          <a:fillRef idx="1001">
            <a:schemeClr val="dk2"/>
          </a:fillRef>
          <a:effectRef idx="0">
            <a:schemeClr val="accent3"/>
          </a:effectRef>
          <a:fontRef idx="minor">
            <a:schemeClr val="lt1"/>
          </a:fontRef>
        </p:style>
        <p:txBody>
          <a:bodyPr rtlCol="0" anchor="ctr"/>
          <a:lstStyle/>
          <a:p>
            <a:pPr algn="ctr"/>
            <a:r>
              <a:rPr lang="en-US" sz="1600" dirty="0"/>
              <a:t>Erosion of Some Tort Reform in Some States</a:t>
            </a:r>
          </a:p>
        </p:txBody>
      </p:sp>
      <p:sp>
        <p:nvSpPr>
          <p:cNvPr id="11" name="Rectangle 10">
            <a:extLst>
              <a:ext uri="{FF2B5EF4-FFF2-40B4-BE49-F238E27FC236}">
                <a16:creationId xmlns:a16="http://schemas.microsoft.com/office/drawing/2014/main" id="{7AD789BC-62CB-4774-BC22-31E7896DE418}"/>
              </a:ext>
            </a:extLst>
          </p:cNvPr>
          <p:cNvSpPr/>
          <p:nvPr/>
        </p:nvSpPr>
        <p:spPr>
          <a:xfrm>
            <a:off x="2281450" y="3957356"/>
            <a:ext cx="1645484" cy="1744211"/>
          </a:xfrm>
          <a:prstGeom prst="rect">
            <a:avLst/>
          </a:prstGeom>
          <a:solidFill>
            <a:schemeClr val="accent1">
              <a:lumMod val="60000"/>
              <a:lumOff val="40000"/>
            </a:schemeClr>
          </a:solidFill>
        </p:spPr>
        <p:style>
          <a:lnRef idx="2">
            <a:schemeClr val="accent3">
              <a:shade val="50000"/>
            </a:schemeClr>
          </a:lnRef>
          <a:fillRef idx="1001">
            <a:schemeClr val="dk2"/>
          </a:fillRef>
          <a:effectRef idx="0">
            <a:schemeClr val="accent3"/>
          </a:effectRef>
          <a:fontRef idx="minor">
            <a:schemeClr val="lt1"/>
          </a:fontRef>
        </p:style>
        <p:txBody>
          <a:bodyPr rtlCol="0" anchor="ctr"/>
          <a:lstStyle/>
          <a:p>
            <a:pPr algn="ctr"/>
            <a:r>
              <a:rPr lang="en-US" sz="1400" dirty="0"/>
              <a:t>States Following Champertous Doctrines May Hinder Some Litigation Funding Arrangements</a:t>
            </a:r>
          </a:p>
        </p:txBody>
      </p:sp>
      <p:sp>
        <p:nvSpPr>
          <p:cNvPr id="12" name="TextBox 11">
            <a:extLst>
              <a:ext uri="{FF2B5EF4-FFF2-40B4-BE49-F238E27FC236}">
                <a16:creationId xmlns:a16="http://schemas.microsoft.com/office/drawing/2014/main" id="{FDB2774B-8F45-467B-AC7D-F0AD96A3FDD4}"/>
              </a:ext>
            </a:extLst>
          </p:cNvPr>
          <p:cNvSpPr txBox="1"/>
          <p:nvPr/>
        </p:nvSpPr>
        <p:spPr>
          <a:xfrm>
            <a:off x="4198962" y="1633972"/>
            <a:ext cx="766948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State court decisions strike down, in part, </a:t>
            </a:r>
            <a:r>
              <a:rPr lang="en-US" b="1" dirty="0"/>
              <a:t>noneconomic damage caps </a:t>
            </a:r>
            <a:r>
              <a:rPr lang="en-US" dirty="0"/>
              <a:t>(e.g.  pain and suffering) for medical malpractice cases in some states, for example:*</a:t>
            </a:r>
          </a:p>
          <a:p>
            <a:pPr marL="800100" lvl="1" indent="-342900">
              <a:buFont typeface="Arial" panose="020B0604020202020204" pitchFamily="34" charset="0"/>
              <a:buChar char="•"/>
            </a:pPr>
            <a:r>
              <a:rPr lang="en-US" dirty="0"/>
              <a:t>Georgia (2010), Florida (2017) </a:t>
            </a:r>
            <a:br>
              <a:rPr lang="en-US" dirty="0"/>
            </a:br>
            <a:endParaRPr lang="en-US" dirty="0"/>
          </a:p>
          <a:p>
            <a:pPr marL="342900" indent="-342900">
              <a:buFont typeface="Arial" panose="020B0604020202020204" pitchFamily="34" charset="0"/>
              <a:buChar char="•"/>
            </a:pPr>
            <a:r>
              <a:rPr lang="en-US" dirty="0"/>
              <a:t>State court decisions strike down, in part, </a:t>
            </a:r>
            <a:r>
              <a:rPr lang="en-US" b="1" dirty="0"/>
              <a:t>punitive damages reforms</a:t>
            </a:r>
            <a:r>
              <a:rPr lang="en-US" dirty="0"/>
              <a:t> in some states, for example: **</a:t>
            </a:r>
          </a:p>
          <a:p>
            <a:pPr marL="800100" lvl="1" indent="-342900">
              <a:buFont typeface="Arial" panose="020B0604020202020204" pitchFamily="34" charset="0"/>
              <a:buChar char="•"/>
            </a:pPr>
            <a:r>
              <a:rPr lang="en-US" dirty="0"/>
              <a:t>Georgia (1990), Virginia (1992), Oregon (1998), Utah (2005), Missouri (2014)</a:t>
            </a:r>
          </a:p>
        </p:txBody>
      </p:sp>
      <p:sp>
        <p:nvSpPr>
          <p:cNvPr id="13" name="Rectangle 12">
            <a:extLst>
              <a:ext uri="{FF2B5EF4-FFF2-40B4-BE49-F238E27FC236}">
                <a16:creationId xmlns:a16="http://schemas.microsoft.com/office/drawing/2014/main" id="{BA03FF2C-9EFE-4BF3-938F-D30981BA6D54}"/>
              </a:ext>
            </a:extLst>
          </p:cNvPr>
          <p:cNvSpPr/>
          <p:nvPr/>
        </p:nvSpPr>
        <p:spPr>
          <a:xfrm>
            <a:off x="2232003" y="5938369"/>
            <a:ext cx="7198039" cy="1015663"/>
          </a:xfrm>
          <a:prstGeom prst="rect">
            <a:avLst/>
          </a:prstGeom>
        </p:spPr>
        <p:txBody>
          <a:bodyPr wrap="square">
            <a:spAutoFit/>
          </a:bodyPr>
          <a:lstStyle/>
          <a:p>
            <a:r>
              <a:rPr lang="en-US" sz="1000" dirty="0">
                <a:hlinkClick r:id="rId3"/>
              </a:rPr>
              <a:t>*</a:t>
            </a:r>
            <a:r>
              <a:rPr lang="x-none" sz="1000" dirty="0">
                <a:hlinkClick r:id="rId3"/>
              </a:rPr>
              <a:t>https://www.law.com/dailyreportonline/2020/05/11/tort-reform-capping-nuclear-insurance-verdicts-stymied-by-covid-19/</a:t>
            </a:r>
            <a:endParaRPr lang="en-US" sz="1000" dirty="0"/>
          </a:p>
          <a:p>
            <a:r>
              <a:rPr lang="en-US" sz="1000" dirty="0"/>
              <a:t>** </a:t>
            </a:r>
            <a:r>
              <a:rPr lang="en-US" sz="1000" dirty="0">
                <a:hlinkClick r:id="rId4"/>
              </a:rPr>
              <a:t>https://www.atra.org/issue/punitive-damages/</a:t>
            </a:r>
            <a:r>
              <a:rPr lang="en-US" sz="1000" dirty="0"/>
              <a:t> </a:t>
            </a:r>
          </a:p>
          <a:p>
            <a:r>
              <a:rPr lang="en-US" sz="1000" dirty="0"/>
              <a:t>*** </a:t>
            </a:r>
            <a:r>
              <a:rPr lang="en-US" sz="1000" dirty="0">
                <a:hlinkClick r:id="rId5"/>
              </a:rPr>
              <a:t>https://www.mondaq.com/unitedstates/patent/774162/a-strategic-look-at-champerty-and-third-party-litigation-financing</a:t>
            </a:r>
            <a:r>
              <a:rPr lang="en-US" sz="1000" dirty="0"/>
              <a:t>? </a:t>
            </a:r>
          </a:p>
          <a:p>
            <a:endParaRPr lang="en-US" sz="1000" dirty="0"/>
          </a:p>
          <a:p>
            <a:endParaRPr lang="x-none" sz="1000" dirty="0"/>
          </a:p>
          <a:p>
            <a:endParaRPr lang="x-none" sz="1000" dirty="0"/>
          </a:p>
        </p:txBody>
      </p:sp>
      <p:sp>
        <p:nvSpPr>
          <p:cNvPr id="14" name="TextBox 13">
            <a:extLst>
              <a:ext uri="{FF2B5EF4-FFF2-40B4-BE49-F238E27FC236}">
                <a16:creationId xmlns:a16="http://schemas.microsoft.com/office/drawing/2014/main" id="{528C0C2C-B558-48D2-ADEC-21EAA04B9D68}"/>
              </a:ext>
            </a:extLst>
          </p:cNvPr>
          <p:cNvSpPr txBox="1"/>
          <p:nvPr/>
        </p:nvSpPr>
        <p:spPr>
          <a:xfrm>
            <a:off x="4246806" y="4306968"/>
            <a:ext cx="7198039" cy="923330"/>
          </a:xfrm>
          <a:prstGeom prst="rect">
            <a:avLst/>
          </a:prstGeom>
          <a:noFill/>
        </p:spPr>
        <p:txBody>
          <a:bodyPr wrap="square" rtlCol="0">
            <a:spAutoFit/>
          </a:bodyPr>
          <a:lstStyle/>
          <a:p>
            <a:r>
              <a:rPr lang="en-US" dirty="0"/>
              <a:t>Some states that may follow champertous doctrines include: Alabama, Delaware, Georgia, Minnesota, Mississippi, New York and Pennsylvania ***</a:t>
            </a:r>
          </a:p>
        </p:txBody>
      </p:sp>
    </p:spTree>
    <p:extLst>
      <p:ext uri="{BB962C8B-B14F-4D97-AF65-F5344CB8AC3E}">
        <p14:creationId xmlns:p14="http://schemas.microsoft.com/office/powerpoint/2010/main" val="296298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47EBD-2271-48B5-911B-9F8BF6A6C2F7}"/>
              </a:ext>
            </a:extLst>
          </p:cNvPr>
          <p:cNvSpPr>
            <a:spLocks noGrp="1"/>
          </p:cNvSpPr>
          <p:nvPr>
            <p:ph type="title"/>
          </p:nvPr>
        </p:nvSpPr>
        <p:spPr/>
        <p:txBody>
          <a:bodyPr/>
          <a:lstStyle/>
          <a:p>
            <a:r>
              <a:rPr lang="en-US" dirty="0">
                <a:cs typeface="Calibri Light"/>
              </a:rPr>
              <a:t>What is Litigation Financing?</a:t>
            </a:r>
            <a:endParaRPr lang="en-US" dirty="0"/>
          </a:p>
        </p:txBody>
      </p:sp>
      <p:sp>
        <p:nvSpPr>
          <p:cNvPr id="4" name="Rectangle 3">
            <a:extLst>
              <a:ext uri="{FF2B5EF4-FFF2-40B4-BE49-F238E27FC236}">
                <a16:creationId xmlns:a16="http://schemas.microsoft.com/office/drawing/2014/main" id="{3B6D6143-907E-454D-A3CB-97ED58CE0FC1}"/>
              </a:ext>
            </a:extLst>
          </p:cNvPr>
          <p:cNvSpPr/>
          <p:nvPr/>
        </p:nvSpPr>
        <p:spPr>
          <a:xfrm>
            <a:off x="2250647" y="5839449"/>
            <a:ext cx="7579894" cy="400110"/>
          </a:xfrm>
          <a:prstGeom prst="rect">
            <a:avLst/>
          </a:prstGeom>
        </p:spPr>
        <p:txBody>
          <a:bodyPr wrap="square">
            <a:spAutoFit/>
          </a:bodyPr>
          <a:lstStyle/>
          <a:p>
            <a:r>
              <a:rPr lang="en-US" sz="1000" dirty="0">
                <a:hlinkClick r:id="rId3"/>
              </a:rPr>
              <a:t>https://www.americanbar.org/content/dam/aba/administrative/litigation/materials/2015_spring_leadership_meeting/guide_to_litigation_financing_may_2014_charles_agee.authcheckdam.pdf</a:t>
            </a:r>
            <a:r>
              <a:rPr lang="en-US" sz="1000" dirty="0"/>
              <a:t> </a:t>
            </a:r>
          </a:p>
        </p:txBody>
      </p:sp>
      <p:sp>
        <p:nvSpPr>
          <p:cNvPr id="8" name="Rectangle 7">
            <a:extLst>
              <a:ext uri="{FF2B5EF4-FFF2-40B4-BE49-F238E27FC236}">
                <a16:creationId xmlns:a16="http://schemas.microsoft.com/office/drawing/2014/main" id="{0A01A3DD-1E1D-4F7A-B07D-3ABFF539AB6A}"/>
              </a:ext>
            </a:extLst>
          </p:cNvPr>
          <p:cNvSpPr/>
          <p:nvPr/>
        </p:nvSpPr>
        <p:spPr>
          <a:xfrm>
            <a:off x="6950243" y="1494734"/>
            <a:ext cx="2237873" cy="19852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Non-Recourse Loans</a:t>
            </a:r>
          </a:p>
        </p:txBody>
      </p:sp>
      <p:sp>
        <p:nvSpPr>
          <p:cNvPr id="9" name="Rectangle 8">
            <a:extLst>
              <a:ext uri="{FF2B5EF4-FFF2-40B4-BE49-F238E27FC236}">
                <a16:creationId xmlns:a16="http://schemas.microsoft.com/office/drawing/2014/main" id="{F6CE962D-259E-4685-A6D6-5BCBA3A71F1E}"/>
              </a:ext>
            </a:extLst>
          </p:cNvPr>
          <p:cNvSpPr/>
          <p:nvPr/>
        </p:nvSpPr>
        <p:spPr>
          <a:xfrm>
            <a:off x="5779169" y="3519834"/>
            <a:ext cx="2237873" cy="19852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Loans to Plaintiff Firms</a:t>
            </a:r>
          </a:p>
        </p:txBody>
      </p:sp>
      <p:sp>
        <p:nvSpPr>
          <p:cNvPr id="10" name="Rectangle 9">
            <a:extLst>
              <a:ext uri="{FF2B5EF4-FFF2-40B4-BE49-F238E27FC236}">
                <a16:creationId xmlns:a16="http://schemas.microsoft.com/office/drawing/2014/main" id="{CA3D8663-9F69-4618-95B9-C87DAA733483}"/>
              </a:ext>
            </a:extLst>
          </p:cNvPr>
          <p:cNvSpPr/>
          <p:nvPr/>
        </p:nvSpPr>
        <p:spPr>
          <a:xfrm>
            <a:off x="8069179" y="3519833"/>
            <a:ext cx="2237873" cy="19852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Investment Type</a:t>
            </a:r>
          </a:p>
        </p:txBody>
      </p:sp>
      <p:sp>
        <p:nvSpPr>
          <p:cNvPr id="11" name="TextBox 10">
            <a:extLst>
              <a:ext uri="{FF2B5EF4-FFF2-40B4-BE49-F238E27FC236}">
                <a16:creationId xmlns:a16="http://schemas.microsoft.com/office/drawing/2014/main" id="{AB9885BC-FD09-43B4-96A5-23AF6AFD5FB1}"/>
              </a:ext>
            </a:extLst>
          </p:cNvPr>
          <p:cNvSpPr txBox="1"/>
          <p:nvPr/>
        </p:nvSpPr>
        <p:spPr>
          <a:xfrm>
            <a:off x="381000" y="1919780"/>
            <a:ext cx="5134414" cy="2862322"/>
          </a:xfrm>
          <a:prstGeom prst="rect">
            <a:avLst/>
          </a:prstGeom>
          <a:noFill/>
        </p:spPr>
        <p:txBody>
          <a:bodyPr wrap="square" rtlCol="0">
            <a:spAutoFit/>
          </a:bodyPr>
          <a:lstStyle/>
          <a:p>
            <a:r>
              <a:rPr lang="en-US" dirty="0">
                <a:ea typeface="+mn-lt"/>
                <a:cs typeface="+mn-lt"/>
              </a:rPr>
              <a:t>According to an American Bar Association guide, litigation financing generally means a transaction in which a third party who is not party to a legal claim chooses to provide capital to a party in a legal claim or its counsel in exchange for a financial interest in the outcome of the legal claim if it is successful.  Both defendant and plaintiff sides can reportedly be funded in this manner. </a:t>
            </a:r>
            <a:endParaRPr lang="en-US" dirty="0"/>
          </a:p>
          <a:p>
            <a:endParaRPr lang="en-US" dirty="0"/>
          </a:p>
        </p:txBody>
      </p:sp>
    </p:spTree>
    <p:extLst>
      <p:ext uri="{BB962C8B-B14F-4D97-AF65-F5344CB8AC3E}">
        <p14:creationId xmlns:p14="http://schemas.microsoft.com/office/powerpoint/2010/main" val="254256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Statement LOBs Including General Liability	</a:t>
            </a:r>
          </a:p>
        </p:txBody>
      </p:sp>
      <p:sp>
        <p:nvSpPr>
          <p:cNvPr id="3" name="Content Placeholder 2"/>
          <p:cNvSpPr>
            <a:spLocks noGrp="1"/>
          </p:cNvSpPr>
          <p:nvPr>
            <p:ph idx="1"/>
          </p:nvPr>
        </p:nvSpPr>
        <p:spPr>
          <a:xfrm>
            <a:off x="1926338" y="988381"/>
            <a:ext cx="8500364" cy="5283069"/>
          </a:xfrm>
        </p:spPr>
        <p:txBody>
          <a:bodyPr/>
          <a:lstStyle/>
          <a:p>
            <a:endParaRPr lang="en-US" sz="2000" b="1" dirty="0"/>
          </a:p>
          <a:p>
            <a:endParaRPr lang="en-US" sz="2400" dirty="0"/>
          </a:p>
          <a:p>
            <a:endParaRPr lang="en-US" sz="2400" dirty="0"/>
          </a:p>
          <a:p>
            <a:r>
              <a:rPr lang="en-US" sz="2400" dirty="0"/>
              <a:t>Commercial Multi-Peril Liability (052)	</a:t>
            </a:r>
          </a:p>
          <a:p>
            <a:endParaRPr lang="en-US" sz="2400" dirty="0"/>
          </a:p>
          <a:p>
            <a:r>
              <a:rPr lang="en-US" sz="2400" dirty="0"/>
              <a:t>Other Liability (170)</a:t>
            </a:r>
          </a:p>
          <a:p>
            <a:endParaRPr lang="en-US" sz="2400" dirty="0"/>
          </a:p>
          <a:p>
            <a:r>
              <a:rPr lang="en-US" sz="2400" dirty="0"/>
              <a:t>Products Liability (180)</a:t>
            </a:r>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229232053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Insurance included in Annual Statement LOB “Other Liability”	</a:t>
            </a:r>
          </a:p>
        </p:txBody>
      </p:sp>
      <p:sp>
        <p:nvSpPr>
          <p:cNvPr id="3" name="Content Placeholder 2"/>
          <p:cNvSpPr>
            <a:spLocks noGrp="1"/>
          </p:cNvSpPr>
          <p:nvPr>
            <p:ph idx="1"/>
          </p:nvPr>
        </p:nvSpPr>
        <p:spPr>
          <a:xfrm>
            <a:off x="1935130" y="979589"/>
            <a:ext cx="8500364" cy="5283069"/>
          </a:xfrm>
        </p:spPr>
        <p:txBody>
          <a:bodyPr/>
          <a:lstStyle/>
          <a:p>
            <a:endParaRPr lang="en-US" sz="2000" b="1" dirty="0"/>
          </a:p>
          <a:p>
            <a:endParaRPr lang="en-US" sz="2400" dirty="0"/>
          </a:p>
          <a:p>
            <a:r>
              <a:rPr lang="en-US" sz="2400" dirty="0"/>
              <a:t>Premises/Operations</a:t>
            </a:r>
          </a:p>
          <a:p>
            <a:r>
              <a:rPr lang="en-US" sz="2400" dirty="0"/>
              <a:t>Liquor Liability</a:t>
            </a:r>
          </a:p>
          <a:p>
            <a:r>
              <a:rPr lang="en-US" sz="2400" dirty="0"/>
              <a:t>Directors and Officers</a:t>
            </a:r>
          </a:p>
          <a:p>
            <a:r>
              <a:rPr lang="en-US" sz="2400" dirty="0"/>
              <a:t>Cyber Liability</a:t>
            </a:r>
          </a:p>
          <a:p>
            <a:r>
              <a:rPr lang="en-US" sz="2400" dirty="0"/>
              <a:t>Professional E&amp;O</a:t>
            </a:r>
          </a:p>
          <a:p>
            <a:pPr lvl="1"/>
            <a:r>
              <a:rPr lang="en-US" sz="2400" dirty="0"/>
              <a:t>Excluding Medical Professional</a:t>
            </a:r>
          </a:p>
          <a:p>
            <a:r>
              <a:rPr lang="en-US" sz="2400" dirty="0"/>
              <a:t>Commercial Umbrella/Excess (Including Commercial Auto)</a:t>
            </a:r>
          </a:p>
          <a:p>
            <a:r>
              <a:rPr lang="en-US" sz="2400" dirty="0"/>
              <a:t>Personal Umbrella</a:t>
            </a:r>
          </a:p>
          <a:p>
            <a:r>
              <a:rPr lang="en-US" sz="2400" dirty="0"/>
              <a:t>Personal Liability</a:t>
            </a:r>
          </a:p>
          <a:p>
            <a:r>
              <a:rPr lang="en-US" sz="2400" dirty="0"/>
              <a:t>Plus More……</a:t>
            </a:r>
          </a:p>
          <a:p>
            <a:endParaRPr lang="en-US" sz="2000" dirty="0"/>
          </a:p>
          <a:p>
            <a:pPr marL="0" indent="0">
              <a:buNone/>
            </a:pPr>
            <a:r>
              <a:rPr lang="en-US" sz="2000" dirty="0"/>
              <a:t>Source: </a:t>
            </a:r>
            <a:r>
              <a:rPr lang="en-US" sz="2000" dirty="0">
                <a:solidFill>
                  <a:schemeClr val="tx1">
                    <a:lumMod val="50000"/>
                  </a:schemeClr>
                </a:solidFill>
                <a:hlinkClick r:id="rId2">
                  <a:extLst>
                    <a:ext uri="{A12FA001-AC4F-418D-AE19-62706E023703}">
                      <ahyp:hlinkClr xmlns:ahyp="http://schemas.microsoft.com/office/drawing/2018/hyperlinkcolor" val="tx"/>
                    </a:ext>
                  </a:extLst>
                </a:hlinkClick>
              </a:rPr>
              <a:t>https://www.naic.org/documents/industry_pcm_p_c_2017.pdf</a:t>
            </a:r>
            <a:endParaRPr lang="en-US" sz="2000" dirty="0">
              <a:solidFill>
                <a:schemeClr val="tx1">
                  <a:lumMod val="50000"/>
                </a:schemeClr>
              </a:solidFill>
            </a:endParaRPr>
          </a:p>
          <a:p>
            <a:pPr marL="0" indent="0">
              <a:buNone/>
            </a:pPr>
            <a:endParaRPr lang="en-US" sz="2000" dirty="0"/>
          </a:p>
        </p:txBody>
      </p:sp>
    </p:spTree>
    <p:extLst>
      <p:ext uri="{BB962C8B-B14F-4D97-AF65-F5344CB8AC3E}">
        <p14:creationId xmlns:p14="http://schemas.microsoft.com/office/powerpoint/2010/main" val="114530578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41A107FD-F60C-49CD-A4CD-5A7FBB41FDD4}"/>
              </a:ext>
            </a:extLst>
          </p:cNvPr>
          <p:cNvGraphicFramePr>
            <a:graphicFrameLocks noGrp="1"/>
          </p:cNvGraphicFramePr>
          <p:nvPr>
            <p:extLst>
              <p:ext uri="{D42A27DB-BD31-4B8C-83A1-F6EECF244321}">
                <p14:modId xmlns:p14="http://schemas.microsoft.com/office/powerpoint/2010/main" val="462802742"/>
              </p:ext>
            </p:extLst>
          </p:nvPr>
        </p:nvGraphicFramePr>
        <p:xfrm>
          <a:off x="454725" y="5317236"/>
          <a:ext cx="11230583" cy="1127760"/>
        </p:xfrm>
        <a:graphic>
          <a:graphicData uri="http://schemas.openxmlformats.org/drawingml/2006/table">
            <a:tbl>
              <a:tblPr firstRow="1" bandRow="1">
                <a:tableStyleId>{5C22544A-7EE6-4342-B048-85BDC9FD1C3A}</a:tableStyleId>
              </a:tblPr>
              <a:tblGrid>
                <a:gridCol w="11230583">
                  <a:extLst>
                    <a:ext uri="{9D8B030D-6E8A-4147-A177-3AD203B41FA5}">
                      <a16:colId xmlns:a16="http://schemas.microsoft.com/office/drawing/2014/main" val="3357999978"/>
                    </a:ext>
                  </a:extLst>
                </a:gridCol>
              </a:tblGrid>
              <a:tr h="1059731">
                <a:tc>
                  <a:txBody>
                    <a:bodyPr/>
                    <a:lstStyle/>
                    <a:p>
                      <a:pPr marL="285750" lvl="0" indent="-285750" fontAlgn="b">
                        <a:buFont typeface="Arial" panose="020B0604020202020204" pitchFamily="34" charset="0"/>
                        <a:buChar char="•"/>
                        <a:tabLst>
                          <a:tab pos="457200" algn="l"/>
                        </a:tabLst>
                      </a:pPr>
                      <a:r>
                        <a:rPr lang="en-US" sz="1600" b="0" kern="1200" dirty="0">
                          <a:solidFill>
                            <a:srgbClr val="53575A"/>
                          </a:solidFill>
                          <a:effectLst/>
                          <a:latin typeface="Arial" panose="020B0604020202020204" pitchFamily="34" charset="0"/>
                          <a:ea typeface="Times New Roman" panose="02020603050405020304" pitchFamily="18" charset="0"/>
                          <a:cs typeface="Times New Roman" panose="02020603050405020304" pitchFamily="18" charset="0"/>
                        </a:rPr>
                        <a:t>Bodily Injury, Property Damage and Fringe Combined. (# of occurrences per $1M of ALCCL)</a:t>
                      </a:r>
                      <a:endParaRPr lang="en-US" sz="1600" b="0" dirty="0">
                        <a:effectLst/>
                        <a:cs typeface="Times New Roman" panose="02020603050405020304" pitchFamily="18" charset="0"/>
                      </a:endParaRPr>
                    </a:p>
                    <a:p>
                      <a:pPr marL="285750" lvl="0" indent="-285750" fontAlgn="b">
                        <a:buFont typeface="Arial" panose="020B0604020202020204" pitchFamily="34" charset="0"/>
                        <a:buChar char="•"/>
                        <a:tabLst>
                          <a:tab pos="457200" algn="l"/>
                        </a:tabLst>
                      </a:pPr>
                      <a:r>
                        <a:rPr lang="en-US" sz="1600" b="0" kern="1200" dirty="0">
                          <a:solidFill>
                            <a:srgbClr val="53575A"/>
                          </a:solidFill>
                          <a:effectLst/>
                          <a:latin typeface="Arial" panose="020B0604020202020204" pitchFamily="34" charset="0"/>
                          <a:ea typeface="Times New Roman" panose="02020603050405020304" pitchFamily="18" charset="0"/>
                          <a:cs typeface="Times New Roman" panose="02020603050405020304" pitchFamily="18" charset="0"/>
                        </a:rPr>
                        <a:t>Accident Years Ending 6/30 evaluated as of 9/30/2019</a:t>
                      </a:r>
                      <a:endParaRPr lang="en-US" sz="1600" b="0" dirty="0">
                        <a:effectLst/>
                        <a:cs typeface="Times New Roman" panose="02020603050405020304" pitchFamily="18" charset="0"/>
                      </a:endParaRPr>
                    </a:p>
                    <a:p>
                      <a:pPr marL="285750" indent="-285750">
                        <a:buFont typeface="Arial" panose="020B0604020202020204" pitchFamily="34" charset="0"/>
                        <a:buChar char="•"/>
                      </a:pPr>
                      <a:r>
                        <a:rPr lang="en-US" sz="1600" b="0" kern="1200" dirty="0">
                          <a:solidFill>
                            <a:srgbClr val="53575A"/>
                          </a:solidFill>
                          <a:effectLst/>
                          <a:latin typeface="Arial" panose="020B0604020202020204" pitchFamily="34" charset="0"/>
                          <a:ea typeface="Times New Roman" panose="02020603050405020304" pitchFamily="18" charset="0"/>
                        </a:rPr>
                        <a:t>Source: ISO General Liability Experience Reviews – 2020 Groups 3 and 4</a:t>
                      </a:r>
                      <a:r>
                        <a:rPr lang="en-US" sz="1600" b="0" kern="1200" dirty="0">
                          <a:solidFill>
                            <a:schemeClr val="lt1"/>
                          </a:solidFill>
                          <a:effectLst/>
                          <a:latin typeface="+mn-lt"/>
                          <a:ea typeface="+mn-ea"/>
                          <a:cs typeface="+mn-cs"/>
                        </a:rPr>
                        <a:t>  General </a:t>
                      </a:r>
                      <a:r>
                        <a:rPr lang="en-US" sz="1800" b="1" kern="1200" dirty="0">
                          <a:solidFill>
                            <a:schemeClr val="lt1"/>
                          </a:solidFill>
                          <a:effectLst/>
                          <a:latin typeface="+mn-lt"/>
                          <a:ea typeface="+mn-ea"/>
                          <a:cs typeface="+mn-cs"/>
                        </a:rPr>
                        <a:t>Liability Experience Reviews – 2020 Groups 3 and 4AccA</a:t>
                      </a:r>
                      <a:endParaRPr lang="en-US" sz="1400" b="0" dirty="0">
                        <a:solidFill>
                          <a:schemeClr val="tx1">
                            <a:lumMod val="50000"/>
                          </a:schemeClr>
                        </a:solidFill>
                      </a:endParaRPr>
                    </a:p>
                  </a:txBody>
                  <a:tcPr>
                    <a:solidFill>
                      <a:schemeClr val="bg1"/>
                    </a:solidFill>
                  </a:tcPr>
                </a:tc>
                <a:extLst>
                  <a:ext uri="{0D108BD9-81ED-4DB2-BD59-A6C34878D82A}">
                    <a16:rowId xmlns:a16="http://schemas.microsoft.com/office/drawing/2014/main" val="963965919"/>
                  </a:ext>
                </a:extLst>
              </a:tr>
            </a:tbl>
          </a:graphicData>
        </a:graphic>
      </p:graphicFrame>
      <p:sp>
        <p:nvSpPr>
          <p:cNvPr id="3" name="Title 2"/>
          <p:cNvSpPr>
            <a:spLocks noGrp="1"/>
          </p:cNvSpPr>
          <p:nvPr>
            <p:ph type="title"/>
          </p:nvPr>
        </p:nvSpPr>
        <p:spPr>
          <a:xfrm>
            <a:off x="384156" y="593522"/>
            <a:ext cx="11318406" cy="319090"/>
          </a:xfrm>
        </p:spPr>
        <p:txBody>
          <a:bodyPr/>
          <a:lstStyle/>
          <a:p>
            <a:r>
              <a:rPr lang="en-US" dirty="0"/>
              <a:t>General Liability – Premises/Operations Accident Year Occ. Frequency</a:t>
            </a:r>
          </a:p>
        </p:txBody>
      </p:sp>
      <p:sp>
        <p:nvSpPr>
          <p:cNvPr id="5" name="Text Placeholder 4"/>
          <p:cNvSpPr>
            <a:spLocks noGrp="1"/>
          </p:cNvSpPr>
          <p:nvPr>
            <p:ph type="body" sz="quarter" idx="10"/>
          </p:nvPr>
        </p:nvSpPr>
        <p:spPr/>
        <p:txBody>
          <a:bodyPr/>
          <a:lstStyle/>
          <a:p>
            <a:pPr lvl="0"/>
            <a:endParaRPr lang="en-US" dirty="0"/>
          </a:p>
          <a:p>
            <a:endParaRPr lang="en-US" dirty="0"/>
          </a:p>
        </p:txBody>
      </p:sp>
      <p:sp>
        <p:nvSpPr>
          <p:cNvPr id="7" name="TextBox 6">
            <a:extLst>
              <a:ext uri="{FF2B5EF4-FFF2-40B4-BE49-F238E27FC236}">
                <a16:creationId xmlns:a16="http://schemas.microsoft.com/office/drawing/2014/main" id="{A80B20AC-E43A-4BB4-A7AD-E59654D615FB}"/>
              </a:ext>
            </a:extLst>
          </p:cNvPr>
          <p:cNvSpPr txBox="1"/>
          <p:nvPr/>
        </p:nvSpPr>
        <p:spPr>
          <a:xfrm>
            <a:off x="804672" y="5413248"/>
            <a:ext cx="10707624" cy="996696"/>
          </a:xfrm>
          <a:prstGeom prst="rect">
            <a:avLst/>
          </a:prstGeom>
        </p:spPr>
        <p:txBody>
          <a:bodyPr vert="horz" wrap="square" lIns="0" tIns="0" rIns="0" bIns="0" rtlCol="0" anchor="t" anchorCtr="0">
            <a:noAutofit/>
          </a:bodyPr>
          <a:lstStyle/>
          <a:p>
            <a:pPr marL="0" indent="0">
              <a:spcBef>
                <a:spcPts val="200"/>
              </a:spcBef>
              <a:spcAft>
                <a:spcPts val="600"/>
              </a:spcAft>
              <a:buClr>
                <a:srgbClr val="159FE8"/>
              </a:buClr>
              <a:buFont typeface="Calibri" pitchFamily="34" charset="0"/>
              <a:buNone/>
            </a:pPr>
            <a:endParaRPr lang="en-US" sz="1900" b="1" dirty="0">
              <a:solidFill>
                <a:srgbClr val="777777"/>
              </a:solidFill>
              <a:latin typeface="Century Gothic" panose="020B0502020202020204" pitchFamily="34" charset="0"/>
            </a:endParaRPr>
          </a:p>
        </p:txBody>
      </p:sp>
      <p:sp>
        <p:nvSpPr>
          <p:cNvPr id="14" name="Rectangle 1">
            <a:extLst>
              <a:ext uri="{FF2B5EF4-FFF2-40B4-BE49-F238E27FC236}">
                <a16:creationId xmlns:a16="http://schemas.microsoft.com/office/drawing/2014/main" id="{F4C6A4B7-6C5B-4B4F-951E-CB76368D8C15}"/>
              </a:ext>
            </a:extLst>
          </p:cNvPr>
          <p:cNvSpPr>
            <a:spLocks noChangeArrowheads="1"/>
          </p:cNvSpPr>
          <p:nvPr/>
        </p:nvSpPr>
        <p:spPr bwMode="auto">
          <a:xfrm>
            <a:off x="-673608" y="-1097281"/>
            <a:ext cx="13154074" cy="56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6" name="Content Placeholder 5">
            <a:extLst>
              <a:ext uri="{FF2B5EF4-FFF2-40B4-BE49-F238E27FC236}">
                <a16:creationId xmlns:a16="http://schemas.microsoft.com/office/drawing/2014/main" id="{BF78E214-7DCE-4730-81FE-342235ECC101}"/>
              </a:ext>
            </a:extLst>
          </p:cNvPr>
          <p:cNvPicPr>
            <a:picLocks noGrp="1" noChangeAspect="1"/>
          </p:cNvPicPr>
          <p:nvPr>
            <p:ph idx="1"/>
          </p:nvPr>
        </p:nvPicPr>
        <p:blipFill>
          <a:blip r:embed="rId2"/>
          <a:stretch>
            <a:fillRect/>
          </a:stretch>
        </p:blipFill>
        <p:spPr>
          <a:xfrm>
            <a:off x="804671" y="1082218"/>
            <a:ext cx="9910345" cy="4232019"/>
          </a:xfrm>
          <a:prstGeom prst="rect">
            <a:avLst/>
          </a:prstGeom>
        </p:spPr>
      </p:pic>
    </p:spTree>
    <p:extLst>
      <p:ext uri="{BB962C8B-B14F-4D97-AF65-F5344CB8AC3E}">
        <p14:creationId xmlns:p14="http://schemas.microsoft.com/office/powerpoint/2010/main" val="1031887337"/>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570&quot;&gt;&lt;property id=&quot;20148&quot; value=&quot;5&quot;/&gt;&lt;property id=&quot;20300&quot; value=&quot;Slide 2&quot;/&gt;&lt;property id=&quot;20307&quot; value=&quot;285&quot;/&gt;&lt;/object&gt;&lt;object type=&quot;3&quot; unique_id=&quot;10587&quot;&gt;&lt;property id=&quot;20148&quot; value=&quot;5&quot;/&gt;&lt;property id=&quot;20300&quot; value=&quot;Slide 3&quot;/&gt;&lt;property id=&quot;20307&quot; value=&quot;286&quot;/&gt;&lt;/object&gt;&lt;object type=&quot;3&quot; unique_id=&quot;10690&quot;&gt;&lt;property id=&quot;20148&quot; value=&quot;5&quot;/&gt;&lt;property id=&quot;20300&quot; value=&quot;Slide 4&quot;/&gt;&lt;property id=&quot;20307&quot; value=&quot;287&quot;/&gt;&lt;/object&gt;&lt;object type=&quot;3&quot; unique_id=&quot;10745&quot;&gt;&lt;property id=&quot;20148&quot; value=&quot;5&quot;/&gt;&lt;property id=&quot;20300&quot; value=&quot;Slide 5&quot;/&gt;&lt;property id=&quot;20307&quot; value=&quot;288&quot;/&gt;&lt;/object&gt;&lt;object type=&quot;3&quot; unique_id=&quot;10879&quot;&gt;&lt;property id=&quot;20148&quot; value=&quot;5&quot;/&gt;&lt;property id=&quot;20300&quot; value=&quot;Slide 11&quot;/&gt;&lt;property id=&quot;20307&quot; value=&quot;289&quot;/&gt;&lt;/object&gt;&lt;object type=&quot;3&quot; unique_id=&quot;11589&quot;&gt;&lt;property id=&quot;20148&quot; value=&quot;5&quot;/&gt;&lt;property id=&quot;20300&quot; value=&quot;Slide 6&quot;/&gt;&lt;property id=&quot;20307&quot; value=&quot;299&quot;/&gt;&lt;/object&gt;&lt;object type=&quot;3&quot; unique_id=&quot;11590&quot;&gt;&lt;property id=&quot;20148&quot; value=&quot;5&quot;/&gt;&lt;property id=&quot;20300&quot; value=&quot;Slide 7&quot;/&gt;&lt;property id=&quot;20307&quot; value=&quot;297&quot;/&gt;&lt;/object&gt;&lt;object type=&quot;3&quot; unique_id=&quot;11591&quot;&gt;&lt;property id=&quot;20148&quot; value=&quot;5&quot;/&gt;&lt;property id=&quot;20300&quot; value=&quot;Slide 8&quot;/&gt;&lt;property id=&quot;20307&quot; value=&quot;300&quot;/&gt;&lt;/object&gt;&lt;object type=&quot;3&quot; unique_id=&quot;11592&quot;&gt;&lt;property id=&quot;20148&quot; value=&quot;5&quot;/&gt;&lt;property id=&quot;20300&quot; value=&quot;Slide 9&quot;/&gt;&lt;property id=&quot;20307&quot; value=&quot;301&quot;/&gt;&lt;/object&gt;&lt;object type=&quot;3&quot; unique_id=&quot;11593&quot;&gt;&lt;property id=&quot;20148&quot; value=&quot;5&quot;/&gt;&lt;property id=&quot;20300&quot; value=&quot;Slide 10&quot;/&gt;&lt;property id=&quot;20307&quot; value=&quot;302&quot;/&gt;&lt;/object&gt;&lt;object type=&quot;3&quot; unique_id=&quot;11594&quot;&gt;&lt;property id=&quot;20148&quot; value=&quot;5&quot;/&gt;&lt;property id=&quot;20300&quot; value=&quot;Slide 16&quot;/&gt;&lt;property id=&quot;20307&quot; value=&quot;303&quot;/&gt;&lt;/object&gt;&lt;object type=&quot;3&quot; unique_id=&quot;11595&quot;&gt;&lt;property id=&quot;20148&quot; value=&quot;5&quot;/&gt;&lt;property id=&quot;20300&quot; value=&quot;Slide 12&quot;/&gt;&lt;property id=&quot;20307&quot; value=&quot;305&quot;/&gt;&lt;/object&gt;&lt;object type=&quot;3&quot; unique_id=&quot;11723&quot;&gt;&lt;property id=&quot;20148&quot; value=&quot;5&quot;/&gt;&lt;property id=&quot;20300&quot; value=&quot;Slide 13&quot;/&gt;&lt;property id=&quot;20307&quot; value=&quot;306&quot;/&gt;&lt;/object&gt;&lt;object type=&quot;3&quot; unique_id=&quot;11724&quot;&gt;&lt;property id=&quot;20148&quot; value=&quot;5&quot;/&gt;&lt;property id=&quot;20300&quot; value=&quot;Slide 14&quot;/&gt;&lt;property id=&quot;20307&quot; value=&quot;307&quot;/&gt;&lt;/object&gt;&lt;object type=&quot;3&quot; unique_id=&quot;12390&quot;&gt;&lt;property id=&quot;20148&quot; value=&quot;5&quot;/&gt;&lt;property id=&quot;20300&quot; value=&quot;Slide 17&quot;/&gt;&lt;property id=&quot;20307&quot; value=&quot;309&quot;/&gt;&lt;/object&gt;&lt;object type=&quot;3&quot; unique_id=&quot;12427&quot;&gt;&lt;property id=&quot;20148&quot; value=&quot;5&quot;/&gt;&lt;property id=&quot;20300&quot; value=&quot;Slide 15&quot;/&gt;&lt;property id=&quot;20307&quot; value=&quot;310&quot;/&gt;&lt;/object&gt;&lt;/object&gt;&lt;/object&gt;&lt;/database&gt;"/>
  <p:tag name="SECTOMILLISECCONVERTED" val="1"/>
</p:tagLst>
</file>

<file path=ppt/theme/theme1.xml><?xml version="1.0" encoding="utf-8"?>
<a:theme xmlns:a="http://schemas.openxmlformats.org/drawingml/2006/main" name="Verisk Widescreen Theme">
  <a:themeElements>
    <a:clrScheme name="Verisk">
      <a:dk1>
        <a:srgbClr val="53575A"/>
      </a:dk1>
      <a:lt1>
        <a:srgbClr val="FFFFFF"/>
      </a:lt1>
      <a:dk2>
        <a:srgbClr val="004B87"/>
      </a:dk2>
      <a:lt2>
        <a:srgbClr val="006BA6"/>
      </a:lt2>
      <a:accent1>
        <a:srgbClr val="004B86"/>
      </a:accent1>
      <a:accent2>
        <a:srgbClr val="00B8E6"/>
      </a:accent2>
      <a:accent3>
        <a:srgbClr val="40C1AB"/>
      </a:accent3>
      <a:accent4>
        <a:srgbClr val="00324A"/>
      </a:accent4>
      <a:accent5>
        <a:srgbClr val="007FB5"/>
      </a:accent5>
      <a:accent6>
        <a:srgbClr val="83BD08"/>
      </a:accent6>
      <a:hlink>
        <a:srgbClr val="00B8E7"/>
      </a:hlink>
      <a:folHlink>
        <a:srgbClr val="FE5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0" tIns="0" rIns="0" bIns="0" rtlCol="0" anchor="t" anchorCtr="0">
        <a:noAutofit/>
      </a:bodyPr>
      <a:lstStyle>
        <a:defPPr marL="0" indent="0">
          <a:spcBef>
            <a:spcPts val="200"/>
          </a:spcBef>
          <a:spcAft>
            <a:spcPts val="600"/>
          </a:spcAft>
          <a:buClr>
            <a:srgbClr val="159FE8"/>
          </a:buClr>
          <a:buFont typeface="Calibri" pitchFamily="34" charset="0"/>
          <a:buNone/>
          <a:defRPr sz="1900" b="1" dirty="0">
            <a:solidFill>
              <a:srgbClr val="777777"/>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Verisk-16x9-Template-New" id="{E0A6081D-0065-D148-AA74-780146DCE0C0}" vid="{EA11FA5A-E79B-E049-BEE7-B8533D392A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83EBA30B396F4BAD3725C5DB91957A" ma:contentTypeVersion="8" ma:contentTypeDescription="Create a new document." ma:contentTypeScope="" ma:versionID="24b67b783b8e03245def3fc21043f898">
  <xsd:schema xmlns:xsd="http://www.w3.org/2001/XMLSchema" xmlns:xs="http://www.w3.org/2001/XMLSchema" xmlns:p="http://schemas.microsoft.com/office/2006/metadata/properties" xmlns:ns3="668735ec-22b4-4744-86b7-dd8be7bf1526" targetNamespace="http://schemas.microsoft.com/office/2006/metadata/properties" ma:root="true" ma:fieldsID="f769e14134d9521f64185af31d498954" ns3:_="">
    <xsd:import namespace="668735ec-22b4-4744-86b7-dd8be7bf152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8735ec-22b4-4744-86b7-dd8be7bf1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74E54A-6B94-41CA-8C8E-2331412E237F}">
  <ds:schemaRefs>
    <ds:schemaRef ds:uri="http://purl.org/dc/elements/1.1/"/>
    <ds:schemaRef ds:uri="http://schemas.microsoft.com/office/2006/metadata/properties"/>
    <ds:schemaRef ds:uri="668735ec-22b4-4744-86b7-dd8be7bf152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F7AA584-0996-4D13-BAD0-EC7D07E63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8735ec-22b4-4744-86b7-dd8be7bf1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49B7B5-AC31-43B5-A4BA-582859BE7D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Verisk-16x9-Template-New</Template>
  <TotalTime>19164</TotalTime>
  <Words>1170</Words>
  <Application>Microsoft Office PowerPoint</Application>
  <PresentationFormat>Widescreen</PresentationFormat>
  <Paragraphs>202</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(body)</vt:lpstr>
      <vt:lpstr>Calibri</vt:lpstr>
      <vt:lpstr>Century Gothic</vt:lpstr>
      <vt:lpstr>Times New Roman</vt:lpstr>
      <vt:lpstr>Verisk Widescreen Theme</vt:lpstr>
      <vt:lpstr>Social Inflation</vt:lpstr>
      <vt:lpstr>One Definition of “Social Inflation”</vt:lpstr>
      <vt:lpstr>Trends in Jury Awards</vt:lpstr>
      <vt:lpstr>Hypothesized Causes for Changing Loss Experience</vt:lpstr>
      <vt:lpstr>State Regulatory Environments</vt:lpstr>
      <vt:lpstr>What is Litigation Financing?</vt:lpstr>
      <vt:lpstr>Annual Statement LOBs Including General Liability </vt:lpstr>
      <vt:lpstr>Types of Insurance included in Annual Statement LOB “Other Liability” </vt:lpstr>
      <vt:lpstr>General Liability – Premises/Operations Accident Year Occ. Frequency</vt:lpstr>
      <vt:lpstr>General Liability Overall vs. Commercial Umbrella/Excess</vt:lpstr>
      <vt:lpstr>Commercial Umbrella &amp; Excess Liability – Attachment Point Distribution (PY)</vt:lpstr>
      <vt:lpstr>Commercial Umbrella &amp; Excess Liability – Policy Counts</vt:lpstr>
      <vt:lpstr>Commercial Umbrella &amp; Excess – Loss Development</vt:lpstr>
      <vt:lpstr>Historical Reference to General Liability and Social Inflation</vt:lpstr>
      <vt:lpstr>Inflation</vt:lpstr>
      <vt:lpstr>Uncertain Future</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dc:title>
  <dc:creator>Rutkowski, Michael</dc:creator>
  <cp:lastModifiedBy>Todd</cp:lastModifiedBy>
  <cp:revision>68</cp:revision>
  <cp:lastPrinted>2017-07-07T15:44:45Z</cp:lastPrinted>
  <dcterms:created xsi:type="dcterms:W3CDTF">2017-10-02T13:07:09Z</dcterms:created>
  <dcterms:modified xsi:type="dcterms:W3CDTF">2021-05-04T11:26:21Z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0x010100F983EBA30B396F4BAD3725C5DB91957A</vt:lpwstr>
  </property>
</Properties>
</file>