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63"/>
  </p:notesMasterIdLst>
  <p:sldIdLst>
    <p:sldId id="256" r:id="rId2"/>
    <p:sldId id="841" r:id="rId3"/>
    <p:sldId id="842" r:id="rId4"/>
    <p:sldId id="257" r:id="rId5"/>
    <p:sldId id="258" r:id="rId6"/>
    <p:sldId id="259" r:id="rId7"/>
    <p:sldId id="870" r:id="rId8"/>
    <p:sldId id="871" r:id="rId9"/>
    <p:sldId id="830" r:id="rId10"/>
    <p:sldId id="840" r:id="rId11"/>
    <p:sldId id="266" r:id="rId12"/>
    <p:sldId id="880" r:id="rId13"/>
    <p:sldId id="808" r:id="rId14"/>
    <p:sldId id="843" r:id="rId15"/>
    <p:sldId id="260" r:id="rId16"/>
    <p:sldId id="872" r:id="rId17"/>
    <p:sldId id="873" r:id="rId18"/>
    <p:sldId id="882" r:id="rId19"/>
    <p:sldId id="814" r:id="rId20"/>
    <p:sldId id="815" r:id="rId21"/>
    <p:sldId id="290" r:id="rId22"/>
    <p:sldId id="291" r:id="rId23"/>
    <p:sldId id="847" r:id="rId24"/>
    <p:sldId id="817" r:id="rId25"/>
    <p:sldId id="868" r:id="rId26"/>
    <p:sldId id="271" r:id="rId27"/>
    <p:sldId id="810" r:id="rId28"/>
    <p:sldId id="874" r:id="rId29"/>
    <p:sldId id="857" r:id="rId30"/>
    <p:sldId id="858" r:id="rId31"/>
    <p:sldId id="859" r:id="rId32"/>
    <p:sldId id="863" r:id="rId33"/>
    <p:sldId id="273" r:id="rId34"/>
    <p:sldId id="276" r:id="rId35"/>
    <p:sldId id="277" r:id="rId36"/>
    <p:sldId id="278" r:id="rId37"/>
    <p:sldId id="280" r:id="rId38"/>
    <p:sldId id="860" r:id="rId39"/>
    <p:sldId id="281" r:id="rId40"/>
    <p:sldId id="282" r:id="rId41"/>
    <p:sldId id="275" r:id="rId42"/>
    <p:sldId id="861" r:id="rId43"/>
    <p:sldId id="284" r:id="rId44"/>
    <p:sldId id="864" r:id="rId45"/>
    <p:sldId id="865" r:id="rId46"/>
    <p:sldId id="274" r:id="rId47"/>
    <p:sldId id="270" r:id="rId48"/>
    <p:sldId id="867" r:id="rId49"/>
    <p:sldId id="285" r:id="rId50"/>
    <p:sldId id="866" r:id="rId51"/>
    <p:sldId id="875" r:id="rId52"/>
    <p:sldId id="876" r:id="rId53"/>
    <p:sldId id="849" r:id="rId54"/>
    <p:sldId id="816" r:id="rId55"/>
    <p:sldId id="878" r:id="rId56"/>
    <p:sldId id="877" r:id="rId57"/>
    <p:sldId id="818" r:id="rId58"/>
    <p:sldId id="819" r:id="rId59"/>
    <p:sldId id="820" r:id="rId60"/>
    <p:sldId id="855" r:id="rId61"/>
    <p:sldId id="881"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initials="L" lastIdx="1" clrIdx="0">
    <p:extLst>
      <p:ext uri="{19B8F6BF-5375-455C-9EA6-DF929625EA0E}">
        <p15:presenceInfo xmlns:p15="http://schemas.microsoft.com/office/powerpoint/2012/main" userId="203e4e22453d94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61AD0-505D-4622-8559-FE6AE189EEE5}"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8EBBF-1371-4ADC-9DF7-D5F04A049BF7}" type="slidenum">
              <a:rPr lang="en-US" smtClean="0"/>
              <a:t>‹#›</a:t>
            </a:fld>
            <a:endParaRPr lang="en-US"/>
          </a:p>
        </p:txBody>
      </p:sp>
    </p:spTree>
    <p:extLst>
      <p:ext uri="{BB962C8B-B14F-4D97-AF65-F5344CB8AC3E}">
        <p14:creationId xmlns:p14="http://schemas.microsoft.com/office/powerpoint/2010/main" val="323674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E8B557A-4BFA-4A5F-95FC-9439F415EE8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B9ADE-C912-4B46-A40C-786A78CC2FE3}"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0850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B557A-4BFA-4A5F-95FC-9439F415EE8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B9ADE-C912-4B46-A40C-786A78CC2FE3}" type="slidenum">
              <a:rPr lang="en-US" smtClean="0"/>
              <a:t>‹#›</a:t>
            </a:fld>
            <a:endParaRPr lang="en-US"/>
          </a:p>
        </p:txBody>
      </p:sp>
    </p:spTree>
    <p:extLst>
      <p:ext uri="{BB962C8B-B14F-4D97-AF65-F5344CB8AC3E}">
        <p14:creationId xmlns:p14="http://schemas.microsoft.com/office/powerpoint/2010/main" val="319999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B557A-4BFA-4A5F-95FC-9439F415EE8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B9ADE-C912-4B46-A40C-786A78CC2FE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33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to edit Master title style</a:t>
            </a:r>
          </a:p>
        </p:txBody>
      </p:sp>
      <p:sp>
        <p:nvSpPr>
          <p:cNvPr id="8" name="Text Placeholder 7"/>
          <p:cNvSpPr>
            <a:spLocks noGrp="1"/>
          </p:cNvSpPr>
          <p:nvPr>
            <p:ph type="body" sz="quarter" idx="12"/>
          </p:nvPr>
        </p:nvSpPr>
        <p:spPr>
          <a:xfrm>
            <a:off x="711200" y="1295400"/>
            <a:ext cx="10972800" cy="4419600"/>
          </a:xfrm>
        </p:spPr>
        <p:txBody>
          <a:bodyPr>
            <a:normAutofit/>
          </a:bodyPr>
          <a:lstStyle>
            <a:lvl1pPr algn="l">
              <a:defRPr b="0"/>
            </a:lvl1pPr>
            <a:lvl2pPr marL="914400" indent="-457200" algn="l">
              <a:buClr>
                <a:srgbClr val="993366"/>
              </a:buClr>
              <a:buFont typeface="Wingdings" pitchFamily="2" charset="2"/>
              <a:buChar char="Ø"/>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66460044"/>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652098"/>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to edit Master title style</a:t>
            </a:r>
          </a:p>
        </p:txBody>
      </p:sp>
      <p:sp>
        <p:nvSpPr>
          <p:cNvPr id="8" name="Text Placeholder 7"/>
          <p:cNvSpPr>
            <a:spLocks noGrp="1"/>
          </p:cNvSpPr>
          <p:nvPr>
            <p:ph type="body" sz="quarter" idx="12"/>
          </p:nvPr>
        </p:nvSpPr>
        <p:spPr>
          <a:xfrm>
            <a:off x="711200" y="1295400"/>
            <a:ext cx="10972800" cy="4419600"/>
          </a:xfrm>
        </p:spPr>
        <p:txBody>
          <a:bodyPr>
            <a:normAutofit/>
          </a:bodyPr>
          <a:lstStyle>
            <a:lvl1pPr algn="l">
              <a:defRPr b="0"/>
            </a:lvl1pPr>
            <a:lvl2pPr marL="914400" indent="-457200" algn="l">
              <a:buClr>
                <a:srgbClr val="993366"/>
              </a:buClr>
              <a:buFont typeface="Wingdings" pitchFamily="2" charset="2"/>
              <a:buChar char="Ø"/>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29474972"/>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to edit Master title style</a:t>
            </a:r>
          </a:p>
        </p:txBody>
      </p:sp>
      <p:sp>
        <p:nvSpPr>
          <p:cNvPr id="8" name="Text Placeholder 7"/>
          <p:cNvSpPr>
            <a:spLocks noGrp="1"/>
          </p:cNvSpPr>
          <p:nvPr>
            <p:ph type="body" sz="quarter" idx="12"/>
          </p:nvPr>
        </p:nvSpPr>
        <p:spPr>
          <a:xfrm>
            <a:off x="711200" y="1295400"/>
            <a:ext cx="10972800" cy="4419600"/>
          </a:xfrm>
        </p:spPr>
        <p:txBody>
          <a:bodyPr>
            <a:normAutofit/>
          </a:bodyPr>
          <a:lstStyle>
            <a:lvl1pPr algn="l">
              <a:defRPr b="0"/>
            </a:lvl1pPr>
            <a:lvl2pPr marL="914400" indent="-457200" algn="l">
              <a:buClr>
                <a:srgbClr val="993366"/>
              </a:buClr>
              <a:buFont typeface="Wingdings" pitchFamily="2" charset="2"/>
              <a:buChar char="Ø"/>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79782786"/>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to edit Master title style</a:t>
            </a:r>
          </a:p>
        </p:txBody>
      </p:sp>
      <p:sp>
        <p:nvSpPr>
          <p:cNvPr id="8" name="Text Placeholder 7"/>
          <p:cNvSpPr>
            <a:spLocks noGrp="1"/>
          </p:cNvSpPr>
          <p:nvPr>
            <p:ph type="body" sz="quarter" idx="12"/>
          </p:nvPr>
        </p:nvSpPr>
        <p:spPr>
          <a:xfrm>
            <a:off x="711200" y="1295400"/>
            <a:ext cx="10972800" cy="4419600"/>
          </a:xfrm>
        </p:spPr>
        <p:txBody>
          <a:bodyPr>
            <a:normAutofit/>
          </a:bodyPr>
          <a:lstStyle>
            <a:lvl1pPr algn="l">
              <a:defRPr b="0"/>
            </a:lvl1pPr>
            <a:lvl2pPr marL="914400" indent="-457200" algn="l">
              <a:buClr>
                <a:srgbClr val="993366"/>
              </a:buClr>
              <a:buFont typeface="Wingdings" pitchFamily="2" charset="2"/>
              <a:buChar char="Ø"/>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06774295"/>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to edit Master title style</a:t>
            </a:r>
          </a:p>
        </p:txBody>
      </p:sp>
      <p:sp>
        <p:nvSpPr>
          <p:cNvPr id="8" name="Text Placeholder 7"/>
          <p:cNvSpPr>
            <a:spLocks noGrp="1"/>
          </p:cNvSpPr>
          <p:nvPr>
            <p:ph type="body" sz="quarter" idx="12"/>
          </p:nvPr>
        </p:nvSpPr>
        <p:spPr>
          <a:xfrm>
            <a:off x="711200" y="1295400"/>
            <a:ext cx="10972800" cy="4419600"/>
          </a:xfrm>
        </p:spPr>
        <p:txBody>
          <a:bodyPr>
            <a:normAutofit/>
          </a:bodyPr>
          <a:lstStyle>
            <a:lvl1pPr algn="l">
              <a:defRPr b="0"/>
            </a:lvl1pPr>
            <a:lvl2pPr marL="914400" indent="-457200" algn="l">
              <a:buClr>
                <a:srgbClr val="993366"/>
              </a:buClr>
              <a:buFont typeface="Wingdings" pitchFamily="2" charset="2"/>
              <a:buChar char="Ø"/>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87201152"/>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to edit Master title style</a:t>
            </a:r>
          </a:p>
        </p:txBody>
      </p:sp>
      <p:sp>
        <p:nvSpPr>
          <p:cNvPr id="8" name="Text Placeholder 7"/>
          <p:cNvSpPr>
            <a:spLocks noGrp="1"/>
          </p:cNvSpPr>
          <p:nvPr>
            <p:ph type="body" sz="quarter" idx="12"/>
          </p:nvPr>
        </p:nvSpPr>
        <p:spPr>
          <a:xfrm>
            <a:off x="711200" y="1295400"/>
            <a:ext cx="10972800" cy="4419600"/>
          </a:xfrm>
        </p:spPr>
        <p:txBody>
          <a:bodyPr>
            <a:normAutofit/>
          </a:bodyPr>
          <a:lstStyle>
            <a:lvl1pPr algn="l">
              <a:defRPr b="0"/>
            </a:lvl1pPr>
            <a:lvl2pPr marL="914400" indent="-457200" algn="l">
              <a:buClr>
                <a:srgbClr val="993366"/>
              </a:buClr>
              <a:buFont typeface="Wingdings" pitchFamily="2" charset="2"/>
              <a:buChar char="Ø"/>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6381756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B557A-4BFA-4A5F-95FC-9439F415EE8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B9ADE-C912-4B46-A40C-786A78CC2FE3}" type="slidenum">
              <a:rPr lang="en-US" smtClean="0"/>
              <a:t>‹#›</a:t>
            </a:fld>
            <a:endParaRPr lang="en-US"/>
          </a:p>
        </p:txBody>
      </p:sp>
    </p:spTree>
    <p:extLst>
      <p:ext uri="{BB962C8B-B14F-4D97-AF65-F5344CB8AC3E}">
        <p14:creationId xmlns:p14="http://schemas.microsoft.com/office/powerpoint/2010/main" val="260109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B557A-4BFA-4A5F-95FC-9439F415EE8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B9ADE-C912-4B46-A40C-786A78CC2FE3}"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276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8B557A-4BFA-4A5F-95FC-9439F415EE8E}"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B9ADE-C912-4B46-A40C-786A78CC2FE3}" type="slidenum">
              <a:rPr lang="en-US" smtClean="0"/>
              <a:t>‹#›</a:t>
            </a:fld>
            <a:endParaRPr lang="en-US"/>
          </a:p>
        </p:txBody>
      </p:sp>
    </p:spTree>
    <p:extLst>
      <p:ext uri="{BB962C8B-B14F-4D97-AF65-F5344CB8AC3E}">
        <p14:creationId xmlns:p14="http://schemas.microsoft.com/office/powerpoint/2010/main" val="40145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8B557A-4BFA-4A5F-95FC-9439F415EE8E}"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B9ADE-C912-4B46-A40C-786A78CC2FE3}" type="slidenum">
              <a:rPr lang="en-US" smtClean="0"/>
              <a:t>‹#›</a:t>
            </a:fld>
            <a:endParaRPr lang="en-US"/>
          </a:p>
        </p:txBody>
      </p:sp>
    </p:spTree>
    <p:extLst>
      <p:ext uri="{BB962C8B-B14F-4D97-AF65-F5344CB8AC3E}">
        <p14:creationId xmlns:p14="http://schemas.microsoft.com/office/powerpoint/2010/main" val="321787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8B557A-4BFA-4A5F-95FC-9439F415EE8E}"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B9ADE-C912-4B46-A40C-786A78CC2FE3}" type="slidenum">
              <a:rPr lang="en-US" smtClean="0"/>
              <a:t>‹#›</a:t>
            </a:fld>
            <a:endParaRPr lang="en-US"/>
          </a:p>
        </p:txBody>
      </p:sp>
    </p:spTree>
    <p:extLst>
      <p:ext uri="{BB962C8B-B14F-4D97-AF65-F5344CB8AC3E}">
        <p14:creationId xmlns:p14="http://schemas.microsoft.com/office/powerpoint/2010/main" val="15974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B557A-4BFA-4A5F-95FC-9439F415EE8E}"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B9ADE-C912-4B46-A40C-786A78CC2FE3}" type="slidenum">
              <a:rPr lang="en-US" smtClean="0"/>
              <a:t>‹#›</a:t>
            </a:fld>
            <a:endParaRPr lang="en-US"/>
          </a:p>
        </p:txBody>
      </p:sp>
    </p:spTree>
    <p:extLst>
      <p:ext uri="{BB962C8B-B14F-4D97-AF65-F5344CB8AC3E}">
        <p14:creationId xmlns:p14="http://schemas.microsoft.com/office/powerpoint/2010/main" val="104822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B557A-4BFA-4A5F-95FC-9439F415EE8E}"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B9ADE-C912-4B46-A40C-786A78CC2FE3}" type="slidenum">
              <a:rPr lang="en-US" smtClean="0"/>
              <a:t>‹#›</a:t>
            </a:fld>
            <a:endParaRPr lang="en-US"/>
          </a:p>
        </p:txBody>
      </p:sp>
    </p:spTree>
    <p:extLst>
      <p:ext uri="{BB962C8B-B14F-4D97-AF65-F5344CB8AC3E}">
        <p14:creationId xmlns:p14="http://schemas.microsoft.com/office/powerpoint/2010/main" val="321643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B557A-4BFA-4A5F-95FC-9439F415EE8E}"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B9ADE-C912-4B46-A40C-786A78CC2FE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18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E8B557A-4BFA-4A5F-95FC-9439F415EE8E}" type="datetimeFigureOut">
              <a:rPr lang="en-US" smtClean="0"/>
              <a:t>5/7/2021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45B9ADE-C912-4B46-A40C-786A78CC2FE3}"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01978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767" r:id="rId14"/>
    <p:sldLayoutId id="2147483768" r:id="rId15"/>
    <p:sldLayoutId id="2147483769" r:id="rId16"/>
    <p:sldLayoutId id="2147483771" r:id="rId17"/>
    <p:sldLayoutId id="2147483772" r:id="rId18"/>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bm.com/support/knowledgecenter/en/SS3RA7_15.0.0/com.ibm.spss.crispdm.help/crisp_overview.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ibm.com/support/knowledgecenter/en/SS3RA7_15.0.0/com.ibm.spss.crispdm.help/crisp_overview.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DC0A-B577-4FB2-91FD-A186E787C925}"/>
              </a:ext>
            </a:extLst>
          </p:cNvPr>
          <p:cNvSpPr>
            <a:spLocks noGrp="1"/>
          </p:cNvSpPr>
          <p:nvPr>
            <p:ph type="ctrTitle"/>
          </p:nvPr>
        </p:nvSpPr>
        <p:spPr/>
        <p:txBody>
          <a:bodyPr>
            <a:normAutofit fontScale="90000"/>
          </a:bodyPr>
          <a:lstStyle/>
          <a:p>
            <a:r>
              <a:rPr lang="en-US" dirty="0"/>
              <a:t>Data Munging And Data Pre-Processing in R</a:t>
            </a:r>
            <a:br>
              <a:rPr lang="en-US" dirty="0"/>
            </a:br>
            <a:r>
              <a:rPr lang="en-US" dirty="0"/>
              <a:t>SPRING 2021 CAMAR MEETING</a:t>
            </a:r>
          </a:p>
        </p:txBody>
      </p:sp>
      <p:sp>
        <p:nvSpPr>
          <p:cNvPr id="3" name="Subtitle 2">
            <a:extLst>
              <a:ext uri="{FF2B5EF4-FFF2-40B4-BE49-F238E27FC236}">
                <a16:creationId xmlns:a16="http://schemas.microsoft.com/office/drawing/2014/main" id="{4BB3045E-DAA1-43D0-B7F6-30D66896D75E}"/>
              </a:ext>
            </a:extLst>
          </p:cNvPr>
          <p:cNvSpPr>
            <a:spLocks noGrp="1"/>
          </p:cNvSpPr>
          <p:nvPr>
            <p:ph type="subTitle" idx="1"/>
          </p:nvPr>
        </p:nvSpPr>
        <p:spPr/>
        <p:txBody>
          <a:bodyPr>
            <a:normAutofit lnSpcReduction="10000"/>
          </a:bodyPr>
          <a:lstStyle/>
          <a:p>
            <a:r>
              <a:rPr lang="en-US" dirty="0"/>
              <a:t>Louise Francis, FCAS, CSPA, MAAA</a:t>
            </a:r>
          </a:p>
          <a:p>
            <a:r>
              <a:rPr lang="en-US" dirty="0"/>
              <a:t>Francis Analytics and Actuarial Data Mining, Inc</a:t>
            </a:r>
          </a:p>
          <a:p>
            <a:r>
              <a:rPr lang="en-US" dirty="0"/>
              <a:t>Louise_francis@msn.com</a:t>
            </a:r>
          </a:p>
        </p:txBody>
      </p:sp>
    </p:spTree>
    <p:extLst>
      <p:ext uri="{BB962C8B-B14F-4D97-AF65-F5344CB8AC3E}">
        <p14:creationId xmlns:p14="http://schemas.microsoft.com/office/powerpoint/2010/main" val="173756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140992-1CC7-41F9-8671-5E3247C96EEB}"/>
              </a:ext>
            </a:extLst>
          </p:cNvPr>
          <p:cNvSpPr>
            <a:spLocks noGrp="1"/>
          </p:cNvSpPr>
          <p:nvPr>
            <p:ph type="title"/>
          </p:nvPr>
        </p:nvSpPr>
        <p:spPr/>
        <p:txBody>
          <a:bodyPr/>
          <a:lstStyle/>
          <a:p>
            <a:r>
              <a:rPr lang="en-US" dirty="0"/>
              <a:t>6 Phases of CRISP DM </a:t>
            </a:r>
          </a:p>
        </p:txBody>
      </p:sp>
      <p:sp>
        <p:nvSpPr>
          <p:cNvPr id="5" name="Text Placeholder 4">
            <a:extLst>
              <a:ext uri="{FF2B5EF4-FFF2-40B4-BE49-F238E27FC236}">
                <a16:creationId xmlns:a16="http://schemas.microsoft.com/office/drawing/2014/main" id="{7E9C6CEA-A47B-4134-AFBB-3FC76A2DE922}"/>
              </a:ext>
            </a:extLst>
          </p:cNvPr>
          <p:cNvSpPr>
            <a:spLocks noGrp="1"/>
          </p:cNvSpPr>
          <p:nvPr>
            <p:ph type="body" sz="quarter" idx="12"/>
          </p:nvPr>
        </p:nvSpPr>
        <p:spPr>
          <a:xfrm>
            <a:off x="682625" y="1853184"/>
            <a:ext cx="10972800" cy="4419600"/>
          </a:xfrm>
        </p:spPr>
        <p:txBody>
          <a:bodyPr>
            <a:normAutofit/>
          </a:bodyPr>
          <a:lstStyle/>
          <a:p>
            <a:pPr marL="514350" indent="-514350">
              <a:buFont typeface="+mj-lt"/>
              <a:buAutoNum type="arabicPeriod"/>
            </a:pPr>
            <a:r>
              <a:rPr lang="en-US" sz="2400" dirty="0"/>
              <a:t>Business understanding</a:t>
            </a:r>
          </a:p>
          <a:p>
            <a:pPr marL="514350" indent="-514350">
              <a:buFont typeface="+mj-lt"/>
              <a:buAutoNum type="arabicPeriod"/>
            </a:pPr>
            <a:r>
              <a:rPr lang="en-US" sz="2400" b="1" dirty="0"/>
              <a:t>Data Understanding</a:t>
            </a:r>
          </a:p>
          <a:p>
            <a:pPr marL="514350" indent="-514350">
              <a:buFont typeface="+mj-lt"/>
              <a:buAutoNum type="arabicPeriod"/>
            </a:pPr>
            <a:r>
              <a:rPr lang="en-US" sz="2400" b="1" dirty="0"/>
              <a:t>Data Preprocessing</a:t>
            </a:r>
          </a:p>
          <a:p>
            <a:pPr marL="514350" indent="-514350">
              <a:buFont typeface="+mj-lt"/>
              <a:buAutoNum type="arabicPeriod"/>
            </a:pPr>
            <a:r>
              <a:rPr lang="en-US" sz="2400" dirty="0"/>
              <a:t>Modeling</a:t>
            </a:r>
          </a:p>
          <a:p>
            <a:pPr marL="514350" indent="-514350">
              <a:buFont typeface="+mj-lt"/>
              <a:buAutoNum type="arabicPeriod"/>
            </a:pPr>
            <a:r>
              <a:rPr lang="en-US" sz="2400" dirty="0"/>
              <a:t>Evaluation</a:t>
            </a:r>
          </a:p>
          <a:p>
            <a:pPr marL="514350" indent="-514350">
              <a:buFont typeface="+mj-lt"/>
              <a:buAutoNum type="arabicPeriod"/>
            </a:pPr>
            <a:r>
              <a:rPr lang="en-US" sz="2400" dirty="0"/>
              <a:t>Deployment</a:t>
            </a:r>
          </a:p>
        </p:txBody>
      </p:sp>
    </p:spTree>
    <p:extLst>
      <p:ext uri="{BB962C8B-B14F-4D97-AF65-F5344CB8AC3E}">
        <p14:creationId xmlns:p14="http://schemas.microsoft.com/office/powerpoint/2010/main" val="216940944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DA2BC0C6-9DB9-40E1-8A7D-F931CBC9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699" y="2049464"/>
            <a:ext cx="2181225" cy="321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a:extLst>
              <a:ext uri="{FF2B5EF4-FFF2-40B4-BE49-F238E27FC236}">
                <a16:creationId xmlns:a16="http://schemas.microsoft.com/office/drawing/2014/main" id="{41D8DD48-DFBB-45EB-AC16-8DEA381364E9}"/>
              </a:ext>
            </a:extLst>
          </p:cNvPr>
          <p:cNvSpPr>
            <a:spLocks noGrp="1" noChangeArrowheads="1"/>
          </p:cNvSpPr>
          <p:nvPr>
            <p:ph type="title"/>
          </p:nvPr>
        </p:nvSpPr>
        <p:spPr/>
        <p:txBody>
          <a:bodyPr/>
          <a:lstStyle/>
          <a:p>
            <a:r>
              <a:rPr lang="en-US" altLang="en-US" dirty="0"/>
              <a:t>Hadley Wickham</a:t>
            </a:r>
          </a:p>
        </p:txBody>
      </p:sp>
      <p:sp>
        <p:nvSpPr>
          <p:cNvPr id="14340" name="Content Placeholder 2">
            <a:extLst>
              <a:ext uri="{FF2B5EF4-FFF2-40B4-BE49-F238E27FC236}">
                <a16:creationId xmlns:a16="http://schemas.microsoft.com/office/drawing/2014/main" id="{8ABB5818-C17E-4F9B-9027-DFA3F6985EFB}"/>
              </a:ext>
            </a:extLst>
          </p:cNvPr>
          <p:cNvSpPr>
            <a:spLocks noGrp="1" noChangeArrowheads="1"/>
          </p:cNvSpPr>
          <p:nvPr>
            <p:ph idx="1"/>
          </p:nvPr>
        </p:nvSpPr>
        <p:spPr>
          <a:xfrm>
            <a:off x="933450" y="1958975"/>
            <a:ext cx="6256338" cy="3263900"/>
          </a:xfrm>
        </p:spPr>
        <p:txBody>
          <a:bodyPr>
            <a:normAutofit/>
          </a:bodyPr>
          <a:lstStyle/>
          <a:p>
            <a:r>
              <a:rPr lang="en-US" altLang="en-US" sz="2800" dirty="0"/>
              <a:t>Hadley Wickham: http://hadley.nz/</a:t>
            </a:r>
          </a:p>
          <a:p>
            <a:pPr lvl="1"/>
            <a:r>
              <a:rPr lang="en-US" altLang="en-US" sz="2800" dirty="0"/>
              <a:t>Well known R programmer of R libraries</a:t>
            </a:r>
          </a:p>
          <a:p>
            <a:pPr lvl="1"/>
            <a:r>
              <a:rPr lang="en-US" altLang="en-US" sz="2800" dirty="0"/>
              <a:t>Chief scientist at Rstudio</a:t>
            </a:r>
          </a:p>
          <a:p>
            <a:pPr lvl="1"/>
            <a:r>
              <a:rPr lang="en-US" altLang="en-US" sz="2800" dirty="0"/>
              <a:t>One of his first packages was reshape package for aggregating and organizing data</a:t>
            </a:r>
          </a:p>
          <a:p>
            <a:pPr lvl="1"/>
            <a:endParaRPr lang="en-US" altLang="en-US" dirty="0"/>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56EC-CE7B-4D7D-B716-E5574A20D267}"/>
              </a:ext>
            </a:extLst>
          </p:cNvPr>
          <p:cNvSpPr>
            <a:spLocks noGrp="1"/>
          </p:cNvSpPr>
          <p:nvPr>
            <p:ph type="title"/>
          </p:nvPr>
        </p:nvSpPr>
        <p:spPr/>
        <p:txBody>
          <a:bodyPr/>
          <a:lstStyle/>
          <a:p>
            <a:r>
              <a:rPr lang="en-US" dirty="0"/>
              <a:t>Another Resource: R for Actuaries</a:t>
            </a:r>
          </a:p>
        </p:txBody>
      </p:sp>
      <p:sp>
        <p:nvSpPr>
          <p:cNvPr id="3" name="Content Placeholder 2">
            <a:extLst>
              <a:ext uri="{FF2B5EF4-FFF2-40B4-BE49-F238E27FC236}">
                <a16:creationId xmlns:a16="http://schemas.microsoft.com/office/drawing/2014/main" id="{137775D3-A1D9-42E5-B35F-0D2C5BFBD38B}"/>
              </a:ext>
            </a:extLst>
          </p:cNvPr>
          <p:cNvSpPr>
            <a:spLocks noGrp="1"/>
          </p:cNvSpPr>
          <p:nvPr>
            <p:ph idx="1"/>
          </p:nvPr>
        </p:nvSpPr>
        <p:spPr/>
        <p:txBody>
          <a:bodyPr/>
          <a:lstStyle/>
          <a:p>
            <a:r>
              <a:rPr lang="en-US" dirty="0"/>
              <a:t>Recommended: Chapter on Data Wrangling in R for Actuaries by Brian Fannin</a:t>
            </a:r>
          </a:p>
        </p:txBody>
      </p:sp>
      <p:pic>
        <p:nvPicPr>
          <p:cNvPr id="4" name="Picture 3">
            <a:extLst>
              <a:ext uri="{FF2B5EF4-FFF2-40B4-BE49-F238E27FC236}">
                <a16:creationId xmlns:a16="http://schemas.microsoft.com/office/drawing/2014/main" id="{1BB71872-8C03-4CC4-8031-3587D3A30421}"/>
              </a:ext>
            </a:extLst>
          </p:cNvPr>
          <p:cNvPicPr/>
          <p:nvPr/>
        </p:nvPicPr>
        <p:blipFill>
          <a:blip r:embed="rId2"/>
          <a:stretch>
            <a:fillRect/>
          </a:stretch>
        </p:blipFill>
        <p:spPr>
          <a:xfrm>
            <a:off x="1716820" y="2913808"/>
            <a:ext cx="7999674" cy="3836849"/>
          </a:xfrm>
          <a:prstGeom prst="rect">
            <a:avLst/>
          </a:prstGeom>
        </p:spPr>
      </p:pic>
    </p:spTree>
    <p:extLst>
      <p:ext uri="{BB962C8B-B14F-4D97-AF65-F5344CB8AC3E}">
        <p14:creationId xmlns:p14="http://schemas.microsoft.com/office/powerpoint/2010/main" val="346931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3CDC4FC-9702-4CCF-94FE-15F9D294E0B6}"/>
              </a:ext>
            </a:extLst>
          </p:cNvPr>
          <p:cNvSpPr>
            <a:spLocks noGrp="1" noChangeArrowheads="1"/>
          </p:cNvSpPr>
          <p:nvPr>
            <p:ph type="title"/>
          </p:nvPr>
        </p:nvSpPr>
        <p:spPr/>
        <p:txBody>
          <a:bodyPr/>
          <a:lstStyle/>
          <a:p>
            <a:r>
              <a:rPr lang="en-US" altLang="en-US" dirty="0"/>
              <a:t>Hadley Wickham</a:t>
            </a:r>
          </a:p>
        </p:txBody>
      </p:sp>
      <p:sp>
        <p:nvSpPr>
          <p:cNvPr id="15363" name="Text Placeholder 2">
            <a:extLst>
              <a:ext uri="{FF2B5EF4-FFF2-40B4-BE49-F238E27FC236}">
                <a16:creationId xmlns:a16="http://schemas.microsoft.com/office/drawing/2014/main" id="{ADDB90C0-17F4-462D-BCD0-212D1AE2273B}"/>
              </a:ext>
            </a:extLst>
          </p:cNvPr>
          <p:cNvSpPr>
            <a:spLocks noGrp="1" noChangeArrowheads="1"/>
          </p:cNvSpPr>
          <p:nvPr>
            <p:ph type="body" sz="quarter" idx="12"/>
          </p:nvPr>
        </p:nvSpPr>
        <p:spPr>
          <a:xfrm>
            <a:off x="520700" y="1853184"/>
            <a:ext cx="10972800" cy="4419600"/>
          </a:xfrm>
        </p:spPr>
        <p:txBody>
          <a:bodyPr/>
          <a:lstStyle/>
          <a:p>
            <a:pPr lvl="1"/>
            <a:r>
              <a:rPr lang="en-US" altLang="en-US" sz="2800" dirty="0"/>
              <a:t>Developed </a:t>
            </a:r>
            <a:r>
              <a:rPr lang="en-US" altLang="en-US" sz="2800" i="1" dirty="0"/>
              <a:t>ggplot2</a:t>
            </a:r>
            <a:r>
              <a:rPr lang="en-US" altLang="en-US" sz="2800" dirty="0"/>
              <a:t> package</a:t>
            </a:r>
          </a:p>
          <a:p>
            <a:pPr lvl="1"/>
            <a:r>
              <a:rPr lang="en-US" altLang="en-US" sz="2800" dirty="0"/>
              <a:t>Developed </a:t>
            </a:r>
            <a:r>
              <a:rPr lang="en-US" altLang="en-US" sz="2800" i="1" dirty="0"/>
              <a:t>dplyr</a:t>
            </a:r>
            <a:r>
              <a:rPr lang="en-US" altLang="en-US" sz="2800" dirty="0"/>
              <a:t> package</a:t>
            </a:r>
          </a:p>
          <a:p>
            <a:pPr lvl="1"/>
            <a:r>
              <a:rPr lang="en-US" altLang="en-US" sz="2800" dirty="0"/>
              <a:t>Books include </a:t>
            </a:r>
            <a:r>
              <a:rPr lang="en-US" altLang="en-US" sz="2800" i="1" dirty="0"/>
              <a:t>R for Data Science</a:t>
            </a:r>
            <a:r>
              <a:rPr lang="en-US" altLang="en-US" sz="2800" dirty="0"/>
              <a:t> and </a:t>
            </a:r>
            <a:r>
              <a:rPr lang="en-US" altLang="en-US" sz="2800" i="1" dirty="0"/>
              <a:t>ggplot2</a:t>
            </a:r>
          </a:p>
          <a:p>
            <a:pPr lvl="1"/>
            <a:r>
              <a:rPr lang="en-US" altLang="en-US" sz="2800" dirty="0"/>
              <a:t>Proposed tidy data framework</a:t>
            </a:r>
          </a:p>
          <a:p>
            <a:pPr lvl="2"/>
            <a:r>
              <a:rPr lang="en-US" altLang="en-US" sz="2800" dirty="0"/>
              <a:t>Described in paper</a:t>
            </a:r>
            <a:r>
              <a:rPr lang="en-US" altLang="en-US" sz="2800" i="1" dirty="0"/>
              <a:t> “Tidy Data” in Journal of Statistical Software</a:t>
            </a:r>
          </a:p>
          <a:p>
            <a:pPr marL="0" indent="0"/>
            <a:endParaRPr lang="en-US" altLang="en-US" dirty="0"/>
          </a:p>
        </p:txBody>
      </p:sp>
      <p:pic>
        <p:nvPicPr>
          <p:cNvPr id="2" name="Picture 1">
            <a:extLst>
              <a:ext uri="{FF2B5EF4-FFF2-40B4-BE49-F238E27FC236}">
                <a16:creationId xmlns:a16="http://schemas.microsoft.com/office/drawing/2014/main" id="{66AA7BBA-1060-4E31-928D-97627FF31707}"/>
              </a:ext>
            </a:extLst>
          </p:cNvPr>
          <p:cNvPicPr>
            <a:picLocks noChangeAspect="1"/>
          </p:cNvPicPr>
          <p:nvPr/>
        </p:nvPicPr>
        <p:blipFill>
          <a:blip r:embed="rId2"/>
          <a:stretch>
            <a:fillRect/>
          </a:stretch>
        </p:blipFill>
        <p:spPr>
          <a:xfrm>
            <a:off x="9175771" y="862188"/>
            <a:ext cx="1880066" cy="2767583"/>
          </a:xfrm>
          <a:prstGeom prst="rect">
            <a:avLst/>
          </a:prstGeom>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DA2BC0C6-9DB9-40E1-8A7D-F931CBC9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699" y="2049464"/>
            <a:ext cx="2181225" cy="321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a:extLst>
              <a:ext uri="{FF2B5EF4-FFF2-40B4-BE49-F238E27FC236}">
                <a16:creationId xmlns:a16="http://schemas.microsoft.com/office/drawing/2014/main" id="{41D8DD48-DFBB-45EB-AC16-8DEA381364E9}"/>
              </a:ext>
            </a:extLst>
          </p:cNvPr>
          <p:cNvSpPr>
            <a:spLocks noGrp="1" noChangeArrowheads="1"/>
          </p:cNvSpPr>
          <p:nvPr>
            <p:ph type="title"/>
          </p:nvPr>
        </p:nvSpPr>
        <p:spPr/>
        <p:txBody>
          <a:bodyPr/>
          <a:lstStyle/>
          <a:p>
            <a:r>
              <a:rPr lang="en-US" altLang="en-US"/>
              <a:t>Hadley Wickham</a:t>
            </a:r>
          </a:p>
        </p:txBody>
      </p:sp>
      <p:sp>
        <p:nvSpPr>
          <p:cNvPr id="14340" name="Content Placeholder 2">
            <a:extLst>
              <a:ext uri="{FF2B5EF4-FFF2-40B4-BE49-F238E27FC236}">
                <a16:creationId xmlns:a16="http://schemas.microsoft.com/office/drawing/2014/main" id="{8ABB5818-C17E-4F9B-9027-DFA3F6985EFB}"/>
              </a:ext>
            </a:extLst>
          </p:cNvPr>
          <p:cNvSpPr>
            <a:spLocks noGrp="1" noChangeArrowheads="1"/>
          </p:cNvSpPr>
          <p:nvPr>
            <p:ph idx="1"/>
          </p:nvPr>
        </p:nvSpPr>
        <p:spPr>
          <a:xfrm>
            <a:off x="933450" y="1958975"/>
            <a:ext cx="6256338" cy="3263900"/>
          </a:xfrm>
        </p:spPr>
        <p:txBody>
          <a:bodyPr>
            <a:normAutofit/>
          </a:bodyPr>
          <a:lstStyle/>
          <a:p>
            <a:r>
              <a:rPr lang="en-US" altLang="en-US" sz="2800" dirty="0"/>
              <a:t>Hadley Wickham: http://hadley.nz/</a:t>
            </a:r>
          </a:p>
          <a:p>
            <a:pPr lvl="1"/>
            <a:r>
              <a:rPr lang="en-US" altLang="en-US" sz="2800" dirty="0"/>
              <a:t>Well known R programmer of R libraries</a:t>
            </a:r>
          </a:p>
          <a:p>
            <a:pPr lvl="1"/>
            <a:r>
              <a:rPr lang="en-US" altLang="en-US" sz="2800" dirty="0"/>
              <a:t>Chief scientist at </a:t>
            </a:r>
            <a:r>
              <a:rPr lang="en-US" altLang="en-US" sz="2800" dirty="0" err="1"/>
              <a:t>Rstudio</a:t>
            </a:r>
            <a:endParaRPr lang="en-US" altLang="en-US" sz="2800" dirty="0"/>
          </a:p>
          <a:p>
            <a:pPr lvl="1"/>
            <a:r>
              <a:rPr lang="en-US" altLang="en-US" sz="2800" dirty="0"/>
              <a:t>One of his first packages was reshape package for aggregating and organizing data</a:t>
            </a:r>
          </a:p>
          <a:p>
            <a:pPr lvl="1"/>
            <a:endParaRPr lang="en-US" altLang="en-US" dirty="0"/>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D0E2-409A-47E9-938E-57234B63855D}"/>
              </a:ext>
            </a:extLst>
          </p:cNvPr>
          <p:cNvSpPr>
            <a:spLocks noGrp="1"/>
          </p:cNvSpPr>
          <p:nvPr>
            <p:ph type="title"/>
          </p:nvPr>
        </p:nvSpPr>
        <p:spPr/>
        <p:txBody>
          <a:bodyPr/>
          <a:lstStyle/>
          <a:p>
            <a:r>
              <a:rPr lang="en-US" dirty="0"/>
              <a:t>Reading data – </a:t>
            </a:r>
            <a:r>
              <a:rPr lang="en-US" dirty="0" err="1"/>
              <a:t>readr</a:t>
            </a:r>
            <a:r>
              <a:rPr lang="en-US" dirty="0"/>
              <a:t> library</a:t>
            </a:r>
          </a:p>
        </p:txBody>
      </p:sp>
      <p:sp>
        <p:nvSpPr>
          <p:cNvPr id="3" name="Content Placeholder 2">
            <a:extLst>
              <a:ext uri="{FF2B5EF4-FFF2-40B4-BE49-F238E27FC236}">
                <a16:creationId xmlns:a16="http://schemas.microsoft.com/office/drawing/2014/main" id="{A5046414-DE48-45D1-BF2F-7FFC915FDBA0}"/>
              </a:ext>
            </a:extLst>
          </p:cNvPr>
          <p:cNvSpPr>
            <a:spLocks noGrp="1"/>
          </p:cNvSpPr>
          <p:nvPr>
            <p:ph idx="1"/>
          </p:nvPr>
        </p:nvSpPr>
        <p:spPr/>
        <p:txBody>
          <a:bodyPr>
            <a:normAutofit/>
          </a:bodyPr>
          <a:lstStyle/>
          <a:p>
            <a:r>
              <a:rPr lang="en-US" dirty="0"/>
              <a:t>read.csv</a:t>
            </a:r>
          </a:p>
          <a:p>
            <a:r>
              <a:rPr lang="en-US" dirty="0" err="1"/>
              <a:t>read_csv</a:t>
            </a:r>
            <a:endParaRPr lang="en-US" dirty="0"/>
          </a:p>
          <a:p>
            <a:endParaRPr lang="en-US" dirty="0"/>
          </a:p>
          <a:p>
            <a:r>
              <a:rPr lang="en-US" dirty="0"/>
              <a:t>Both read comma delimited files</a:t>
            </a:r>
          </a:p>
          <a:p>
            <a:r>
              <a:rPr lang="en-US" dirty="0" err="1"/>
              <a:t>read_csv</a:t>
            </a:r>
            <a:r>
              <a:rPr lang="en-US" dirty="0"/>
              <a:t> has some capabilities read.csv does not have</a:t>
            </a:r>
          </a:p>
          <a:p>
            <a:pPr lvl="1"/>
            <a:r>
              <a:rPr lang="en-US" dirty="0"/>
              <a:t>Creates </a:t>
            </a:r>
            <a:r>
              <a:rPr lang="en-US" dirty="0" err="1"/>
              <a:t>tibble</a:t>
            </a:r>
            <a:endParaRPr lang="en-US" dirty="0"/>
          </a:p>
          <a:p>
            <a:pPr lvl="1"/>
            <a:r>
              <a:rPr lang="en-US" dirty="0"/>
              <a:t>Reads larger data sets</a:t>
            </a:r>
          </a:p>
          <a:p>
            <a:pPr lvl="1"/>
            <a:r>
              <a:rPr lang="en-US" dirty="0"/>
              <a:t>Faster</a:t>
            </a:r>
          </a:p>
          <a:p>
            <a:r>
              <a:rPr lang="en-US" dirty="0" err="1"/>
              <a:t>readr</a:t>
            </a:r>
            <a:r>
              <a:rPr lang="en-US" dirty="0"/>
              <a:t> also has read.xls</a:t>
            </a:r>
          </a:p>
        </p:txBody>
      </p:sp>
    </p:spTree>
    <p:extLst>
      <p:ext uri="{BB962C8B-B14F-4D97-AF65-F5344CB8AC3E}">
        <p14:creationId xmlns:p14="http://schemas.microsoft.com/office/powerpoint/2010/main" val="1112015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B085-E32A-495B-A649-A9C9A77D9F39}"/>
              </a:ext>
            </a:extLst>
          </p:cNvPr>
          <p:cNvSpPr>
            <a:spLocks noGrp="1"/>
          </p:cNvSpPr>
          <p:nvPr>
            <p:ph type="title"/>
          </p:nvPr>
        </p:nvSpPr>
        <p:spPr/>
        <p:txBody>
          <a:bodyPr/>
          <a:lstStyle/>
          <a:p>
            <a:r>
              <a:rPr lang="en-US" dirty="0"/>
              <a:t>Example: Ozone Data</a:t>
            </a:r>
          </a:p>
        </p:txBody>
      </p:sp>
      <p:sp>
        <p:nvSpPr>
          <p:cNvPr id="3" name="Content Placeholder 2">
            <a:extLst>
              <a:ext uri="{FF2B5EF4-FFF2-40B4-BE49-F238E27FC236}">
                <a16:creationId xmlns:a16="http://schemas.microsoft.com/office/drawing/2014/main" id="{7AB5EF02-5046-458F-BA8A-4720C9502203}"/>
              </a:ext>
            </a:extLst>
          </p:cNvPr>
          <p:cNvSpPr>
            <a:spLocks noGrp="1"/>
          </p:cNvSpPr>
          <p:nvPr>
            <p:ph idx="1"/>
          </p:nvPr>
        </p:nvSpPr>
        <p:spPr/>
        <p:txBody>
          <a:bodyPr/>
          <a:lstStyle/>
          <a:p>
            <a:r>
              <a:rPr lang="en-US" dirty="0"/>
              <a:t>From EPA</a:t>
            </a:r>
          </a:p>
          <a:p>
            <a:r>
              <a:rPr lang="en-US" dirty="0"/>
              <a:t>Download from https://aqs.epa.gov/aqsweb/airdata/download_files.html</a:t>
            </a:r>
          </a:p>
          <a:p>
            <a:r>
              <a:rPr lang="en-US" dirty="0"/>
              <a:t>Over 5,000,000 records</a:t>
            </a:r>
          </a:p>
        </p:txBody>
      </p:sp>
      <p:pic>
        <p:nvPicPr>
          <p:cNvPr id="4" name="Picture 3">
            <a:extLst>
              <a:ext uri="{FF2B5EF4-FFF2-40B4-BE49-F238E27FC236}">
                <a16:creationId xmlns:a16="http://schemas.microsoft.com/office/drawing/2014/main" id="{06F5ACD3-E209-4C09-B9DF-555CBB2E7BD6}"/>
              </a:ext>
            </a:extLst>
          </p:cNvPr>
          <p:cNvPicPr>
            <a:picLocks noChangeAspect="1"/>
          </p:cNvPicPr>
          <p:nvPr/>
        </p:nvPicPr>
        <p:blipFill>
          <a:blip r:embed="rId2"/>
          <a:stretch>
            <a:fillRect/>
          </a:stretch>
        </p:blipFill>
        <p:spPr>
          <a:xfrm>
            <a:off x="1302578" y="3931064"/>
            <a:ext cx="8712200" cy="1301750"/>
          </a:xfrm>
          <a:prstGeom prst="rect">
            <a:avLst/>
          </a:prstGeom>
        </p:spPr>
      </p:pic>
    </p:spTree>
    <p:extLst>
      <p:ext uri="{BB962C8B-B14F-4D97-AF65-F5344CB8AC3E}">
        <p14:creationId xmlns:p14="http://schemas.microsoft.com/office/powerpoint/2010/main" val="154513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5C2F-F204-46F7-8486-84ACE68DD816}"/>
              </a:ext>
            </a:extLst>
          </p:cNvPr>
          <p:cNvSpPr>
            <a:spLocks noGrp="1"/>
          </p:cNvSpPr>
          <p:nvPr>
            <p:ph type="title"/>
          </p:nvPr>
        </p:nvSpPr>
        <p:spPr/>
        <p:txBody>
          <a:bodyPr/>
          <a:lstStyle/>
          <a:p>
            <a:r>
              <a:rPr lang="en-US" dirty="0"/>
              <a:t>Code to run both and time them</a:t>
            </a:r>
          </a:p>
        </p:txBody>
      </p:sp>
      <p:pic>
        <p:nvPicPr>
          <p:cNvPr id="9" name="Content Placeholder 8">
            <a:extLst>
              <a:ext uri="{FF2B5EF4-FFF2-40B4-BE49-F238E27FC236}">
                <a16:creationId xmlns:a16="http://schemas.microsoft.com/office/drawing/2014/main" id="{FB1C0087-5F45-4C46-9B88-EAA1D6B77CAF}"/>
              </a:ext>
            </a:extLst>
          </p:cNvPr>
          <p:cNvPicPr>
            <a:picLocks noGrp="1" noChangeAspect="1"/>
          </p:cNvPicPr>
          <p:nvPr>
            <p:ph idx="1"/>
          </p:nvPr>
        </p:nvPicPr>
        <p:blipFill>
          <a:blip r:embed="rId2"/>
          <a:stretch>
            <a:fillRect/>
          </a:stretch>
        </p:blipFill>
        <p:spPr>
          <a:xfrm>
            <a:off x="1143563" y="1758827"/>
            <a:ext cx="7562458" cy="4734048"/>
          </a:xfrm>
        </p:spPr>
      </p:pic>
      <p:pic>
        <p:nvPicPr>
          <p:cNvPr id="10" name="Picture 9">
            <a:extLst>
              <a:ext uri="{FF2B5EF4-FFF2-40B4-BE49-F238E27FC236}">
                <a16:creationId xmlns:a16="http://schemas.microsoft.com/office/drawing/2014/main" id="{E6CF085A-FCFB-4F7A-BE5A-F5B3A9EC8542}"/>
              </a:ext>
            </a:extLst>
          </p:cNvPr>
          <p:cNvPicPr>
            <a:picLocks noChangeAspect="1"/>
          </p:cNvPicPr>
          <p:nvPr/>
        </p:nvPicPr>
        <p:blipFill>
          <a:blip r:embed="rId3"/>
          <a:stretch>
            <a:fillRect/>
          </a:stretch>
        </p:blipFill>
        <p:spPr>
          <a:xfrm>
            <a:off x="5451778" y="2518273"/>
            <a:ext cx="4731859" cy="1632308"/>
          </a:xfrm>
          <a:prstGeom prst="rect">
            <a:avLst/>
          </a:prstGeom>
        </p:spPr>
      </p:pic>
    </p:spTree>
    <p:extLst>
      <p:ext uri="{BB962C8B-B14F-4D97-AF65-F5344CB8AC3E}">
        <p14:creationId xmlns:p14="http://schemas.microsoft.com/office/powerpoint/2010/main" val="176766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DE96-AE31-49FD-9A1D-0CECCBCA0436}"/>
              </a:ext>
            </a:extLst>
          </p:cNvPr>
          <p:cNvSpPr>
            <a:spLocks noGrp="1"/>
          </p:cNvSpPr>
          <p:nvPr>
            <p:ph type="title"/>
          </p:nvPr>
        </p:nvSpPr>
        <p:spPr/>
        <p:txBody>
          <a:bodyPr/>
          <a:lstStyle/>
          <a:p>
            <a:r>
              <a:rPr lang="en-US" dirty="0"/>
              <a:t>Dplyr and tidyr libraries</a:t>
            </a:r>
          </a:p>
        </p:txBody>
      </p:sp>
      <p:pic>
        <p:nvPicPr>
          <p:cNvPr id="3" name="Picture 2">
            <a:extLst>
              <a:ext uri="{FF2B5EF4-FFF2-40B4-BE49-F238E27FC236}">
                <a16:creationId xmlns:a16="http://schemas.microsoft.com/office/drawing/2014/main" id="{D63FB6F9-E34F-45A3-8190-14E4B7EDAF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10543" y="2256409"/>
            <a:ext cx="5943600" cy="4016375"/>
          </a:xfrm>
          <a:prstGeom prst="rect">
            <a:avLst/>
          </a:prstGeom>
          <a:noFill/>
          <a:ln>
            <a:noFill/>
          </a:ln>
        </p:spPr>
      </p:pic>
    </p:spTree>
    <p:extLst>
      <p:ext uri="{BB962C8B-B14F-4D97-AF65-F5344CB8AC3E}">
        <p14:creationId xmlns:p14="http://schemas.microsoft.com/office/powerpoint/2010/main" val="127496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2B2CB32-697C-4824-9517-CA793CF4C295}"/>
              </a:ext>
            </a:extLst>
          </p:cNvPr>
          <p:cNvSpPr>
            <a:spLocks noGrp="1" noChangeArrowheads="1"/>
          </p:cNvSpPr>
          <p:nvPr>
            <p:ph type="title"/>
          </p:nvPr>
        </p:nvSpPr>
        <p:spPr/>
        <p:txBody>
          <a:bodyPr/>
          <a:lstStyle/>
          <a:p>
            <a:r>
              <a:rPr lang="en-US" altLang="en-US"/>
              <a:t>Tidy Data Principles </a:t>
            </a:r>
          </a:p>
        </p:txBody>
      </p:sp>
      <p:sp>
        <p:nvSpPr>
          <p:cNvPr id="17411" name="Text Placeholder 2">
            <a:extLst>
              <a:ext uri="{FF2B5EF4-FFF2-40B4-BE49-F238E27FC236}">
                <a16:creationId xmlns:a16="http://schemas.microsoft.com/office/drawing/2014/main" id="{DB246507-7D31-4982-94CC-15BE1BF10EA1}"/>
              </a:ext>
            </a:extLst>
          </p:cNvPr>
          <p:cNvSpPr>
            <a:spLocks noGrp="1" noChangeArrowheads="1"/>
          </p:cNvSpPr>
          <p:nvPr>
            <p:ph type="body" sz="quarter" idx="12"/>
          </p:nvPr>
        </p:nvSpPr>
        <p:spPr>
          <a:xfrm>
            <a:off x="692150" y="1685925"/>
            <a:ext cx="10972800" cy="4419600"/>
          </a:xfrm>
        </p:spPr>
        <p:txBody>
          <a:bodyPr/>
          <a:lstStyle/>
          <a:p>
            <a:pPr marL="457200" indent="-457200">
              <a:buFont typeface="Wingdings" panose="05000000000000000000" pitchFamily="2" charset="2"/>
              <a:buChar char="Ø"/>
            </a:pPr>
            <a:r>
              <a:rPr lang="en-US" altLang="en-US" sz="2800" dirty="0"/>
              <a:t>Provides principles on how to organize data</a:t>
            </a:r>
          </a:p>
          <a:p>
            <a:pPr marL="457200" indent="-457200">
              <a:buFont typeface="Wingdings" panose="05000000000000000000" pitchFamily="2" charset="2"/>
              <a:buChar char="Ø"/>
            </a:pPr>
            <a:r>
              <a:rPr lang="en-US" altLang="en-US" sz="2800" dirty="0"/>
              <a:t>To make data cleaning easier</a:t>
            </a:r>
          </a:p>
          <a:p>
            <a:pPr marL="457200" indent="-457200">
              <a:buFont typeface="Wingdings" panose="05000000000000000000" pitchFamily="2" charset="2"/>
              <a:buChar char="Ø"/>
            </a:pPr>
            <a:r>
              <a:rPr lang="en-US" altLang="en-US" sz="2800" dirty="0"/>
              <a:t>Which led to tools to make the process easier and more efficient</a:t>
            </a:r>
          </a:p>
          <a:p>
            <a:pPr marL="457200" indent="-457200">
              <a:buFont typeface="Wingdings" panose="05000000000000000000" pitchFamily="2" charset="2"/>
              <a:buChar char="Ø"/>
            </a:pPr>
            <a:endParaRPr lang="en-US" altLang="en-US" dirty="0"/>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BE0A-533F-49A0-AEDC-DCBB2F4C7F23}"/>
              </a:ext>
            </a:extLst>
          </p:cNvPr>
          <p:cNvSpPr>
            <a:spLocks noGrp="1"/>
          </p:cNvSpPr>
          <p:nvPr>
            <p:ph type="title"/>
          </p:nvPr>
        </p:nvSpPr>
        <p:spPr/>
        <p:txBody>
          <a:bodyPr/>
          <a:lstStyle/>
          <a:p>
            <a:r>
              <a:rPr lang="en-US" dirty="0"/>
              <a:t>Poll: Time  Spent on Data Munging Tasks</a:t>
            </a:r>
          </a:p>
        </p:txBody>
      </p:sp>
      <p:sp>
        <p:nvSpPr>
          <p:cNvPr id="3" name="Content Placeholder 2">
            <a:extLst>
              <a:ext uri="{FF2B5EF4-FFF2-40B4-BE49-F238E27FC236}">
                <a16:creationId xmlns:a16="http://schemas.microsoft.com/office/drawing/2014/main" id="{EECFE6A0-B88D-443A-B7ED-FA8E5D847D7E}"/>
              </a:ext>
            </a:extLst>
          </p:cNvPr>
          <p:cNvSpPr>
            <a:spLocks noGrp="1"/>
          </p:cNvSpPr>
          <p:nvPr>
            <p:ph idx="1"/>
          </p:nvPr>
        </p:nvSpPr>
        <p:spPr/>
        <p:txBody>
          <a:bodyPr/>
          <a:lstStyle/>
          <a:p>
            <a:r>
              <a:rPr lang="en-US" dirty="0"/>
              <a:t>How Much Time do you spend on data as a percentage of your time on your projects?</a:t>
            </a:r>
          </a:p>
          <a:p>
            <a:pPr lvl="1"/>
            <a:r>
              <a:rPr lang="en-US" dirty="0"/>
              <a:t>0 – 10%</a:t>
            </a:r>
          </a:p>
          <a:p>
            <a:pPr lvl="1"/>
            <a:r>
              <a:rPr lang="en-US" dirty="0"/>
              <a:t>11 - 25%</a:t>
            </a:r>
          </a:p>
          <a:p>
            <a:pPr lvl="1"/>
            <a:r>
              <a:rPr lang="en-US" dirty="0"/>
              <a:t>25 - 50%</a:t>
            </a:r>
          </a:p>
          <a:p>
            <a:pPr lvl="1"/>
            <a:r>
              <a:rPr lang="en-US" dirty="0"/>
              <a:t>50 - 75%</a:t>
            </a:r>
          </a:p>
          <a:p>
            <a:pPr lvl="1"/>
            <a:r>
              <a:rPr lang="en-US" dirty="0"/>
              <a:t>&gt; 75%</a:t>
            </a:r>
          </a:p>
          <a:p>
            <a:pPr lvl="1"/>
            <a:endParaRPr lang="en-US" dirty="0"/>
          </a:p>
        </p:txBody>
      </p:sp>
    </p:spTree>
    <p:extLst>
      <p:ext uri="{BB962C8B-B14F-4D97-AF65-F5344CB8AC3E}">
        <p14:creationId xmlns:p14="http://schemas.microsoft.com/office/powerpoint/2010/main" val="12148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077BF2F-71B5-465F-8869-49C0731B6542}"/>
              </a:ext>
            </a:extLst>
          </p:cNvPr>
          <p:cNvSpPr>
            <a:spLocks noGrp="1" noChangeArrowheads="1"/>
          </p:cNvSpPr>
          <p:nvPr>
            <p:ph type="title"/>
          </p:nvPr>
        </p:nvSpPr>
        <p:spPr/>
        <p:txBody>
          <a:bodyPr/>
          <a:lstStyle/>
          <a:p>
            <a:r>
              <a:rPr lang="en-US" altLang="en-US"/>
              <a:t>Wickham’s Definitions</a:t>
            </a:r>
          </a:p>
        </p:txBody>
      </p:sp>
      <p:sp>
        <p:nvSpPr>
          <p:cNvPr id="18435" name="Text Placeholder 2">
            <a:extLst>
              <a:ext uri="{FF2B5EF4-FFF2-40B4-BE49-F238E27FC236}">
                <a16:creationId xmlns:a16="http://schemas.microsoft.com/office/drawing/2014/main" id="{4BFAA67E-385B-4851-AB09-2FB9ACB09C7C}"/>
              </a:ext>
            </a:extLst>
          </p:cNvPr>
          <p:cNvSpPr>
            <a:spLocks noGrp="1" noChangeArrowheads="1"/>
          </p:cNvSpPr>
          <p:nvPr>
            <p:ph type="body" sz="quarter" idx="12"/>
          </p:nvPr>
        </p:nvSpPr>
        <p:spPr>
          <a:xfrm>
            <a:off x="758825" y="1853184"/>
            <a:ext cx="10972800" cy="4419600"/>
          </a:xfrm>
        </p:spPr>
        <p:txBody>
          <a:bodyPr>
            <a:normAutofit/>
          </a:bodyPr>
          <a:lstStyle/>
          <a:p>
            <a:pPr marL="457200" indent="-457200">
              <a:buFont typeface="Wingdings" panose="05000000000000000000" pitchFamily="2" charset="2"/>
              <a:buChar char="Ø"/>
            </a:pPr>
            <a:r>
              <a:rPr lang="en-US" altLang="en-US" sz="2800" dirty="0"/>
              <a:t>A data set is a collection of values</a:t>
            </a:r>
          </a:p>
          <a:p>
            <a:pPr marL="1028700" lvl="1"/>
            <a:r>
              <a:rPr lang="en-US" altLang="en-US" sz="2800" dirty="0"/>
              <a:t>quantitative</a:t>
            </a:r>
          </a:p>
          <a:p>
            <a:pPr marL="1028700" lvl="1"/>
            <a:r>
              <a:rPr lang="en-US" altLang="en-US" sz="2800" dirty="0"/>
              <a:t>qualitative</a:t>
            </a:r>
          </a:p>
          <a:p>
            <a:pPr marL="457200" indent="-457200">
              <a:buFont typeface="Wingdings" panose="05000000000000000000" pitchFamily="2" charset="2"/>
              <a:buChar char="Ø"/>
            </a:pPr>
            <a:r>
              <a:rPr lang="en-US" altLang="en-US" sz="2800" dirty="0"/>
              <a:t>A variable contains all values that measure the same attribute (such as paid losses)</a:t>
            </a:r>
          </a:p>
          <a:p>
            <a:pPr marL="457200" indent="-457200">
              <a:buFont typeface="Wingdings" panose="05000000000000000000" pitchFamily="2" charset="2"/>
              <a:buChar char="Ø"/>
            </a:pPr>
            <a:r>
              <a:rPr lang="en-US" altLang="en-US" sz="2800" dirty="0"/>
              <a:t>An observation contains all values measured on the same unit (such as accident year)</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4C413DB-73C3-4848-BE06-B2A2E0DB0360}"/>
              </a:ext>
            </a:extLst>
          </p:cNvPr>
          <p:cNvSpPr>
            <a:spLocks noGrp="1" noChangeArrowheads="1"/>
          </p:cNvSpPr>
          <p:nvPr>
            <p:ph type="title"/>
          </p:nvPr>
        </p:nvSpPr>
        <p:spPr/>
        <p:txBody>
          <a:bodyPr/>
          <a:lstStyle/>
          <a:p>
            <a:r>
              <a:rPr lang="en-US" altLang="en-US" dirty="0"/>
              <a:t>Multiple ways to organize data</a:t>
            </a:r>
          </a:p>
        </p:txBody>
      </p:sp>
      <p:sp>
        <p:nvSpPr>
          <p:cNvPr id="19459" name="Content Placeholder 2">
            <a:extLst>
              <a:ext uri="{FF2B5EF4-FFF2-40B4-BE49-F238E27FC236}">
                <a16:creationId xmlns:a16="http://schemas.microsoft.com/office/drawing/2014/main" id="{5C4C3242-1D67-4D8D-860E-63CBFCDE38AC}"/>
              </a:ext>
            </a:extLst>
          </p:cNvPr>
          <p:cNvSpPr>
            <a:spLocks noGrp="1" noChangeArrowheads="1"/>
          </p:cNvSpPr>
          <p:nvPr>
            <p:ph idx="1"/>
          </p:nvPr>
        </p:nvSpPr>
        <p:spPr/>
        <p:txBody>
          <a:bodyPr>
            <a:normAutofit/>
          </a:bodyPr>
          <a:lstStyle/>
          <a:p>
            <a:pPr marL="457200" indent="-457200">
              <a:buFont typeface="Wingdings" panose="05000000000000000000" pitchFamily="2" charset="2"/>
              <a:buChar char="Ø"/>
            </a:pPr>
            <a:r>
              <a:rPr lang="en-US" altLang="en-US" sz="2800" dirty="0"/>
              <a:t>Two views of data</a:t>
            </a:r>
          </a:p>
          <a:p>
            <a:pPr marL="1022350" lvl="1" indent="-457200"/>
            <a:r>
              <a:rPr lang="en-US" altLang="en-US" sz="2800" dirty="0"/>
              <a:t>Database form</a:t>
            </a:r>
          </a:p>
          <a:p>
            <a:pPr marL="1022350" lvl="1" indent="-457200"/>
            <a:r>
              <a:rPr lang="en-US" altLang="en-US" sz="2800" dirty="0"/>
              <a:t>Spread out form – columns names could represent data</a:t>
            </a:r>
          </a:p>
          <a:p>
            <a:pPr marL="457200" indent="-457200">
              <a:buFont typeface="Wingdings" panose="05000000000000000000" pitchFamily="2" charset="2"/>
              <a:buChar char="Ø"/>
            </a:pPr>
            <a:r>
              <a:rPr lang="en-US" altLang="en-US" sz="2800" dirty="0"/>
              <a:t>Both can be tidy depending on the application</a:t>
            </a: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ABFAE98-0904-480D-9203-7019C2E261C2}"/>
              </a:ext>
            </a:extLst>
          </p:cNvPr>
          <p:cNvSpPr>
            <a:spLocks noGrp="1" noChangeArrowheads="1"/>
          </p:cNvSpPr>
          <p:nvPr>
            <p:ph type="title"/>
          </p:nvPr>
        </p:nvSpPr>
        <p:spPr/>
        <p:txBody>
          <a:bodyPr/>
          <a:lstStyle/>
          <a:p>
            <a:r>
              <a:rPr lang="en-US" altLang="en-US" dirty="0"/>
              <a:t>Triangle data</a:t>
            </a:r>
          </a:p>
        </p:txBody>
      </p:sp>
      <p:sp>
        <p:nvSpPr>
          <p:cNvPr id="21507" name="Content Placeholder 2">
            <a:extLst>
              <a:ext uri="{FF2B5EF4-FFF2-40B4-BE49-F238E27FC236}">
                <a16:creationId xmlns:a16="http://schemas.microsoft.com/office/drawing/2014/main" id="{E2551572-221F-488F-8CFD-9328A60E1040}"/>
              </a:ext>
            </a:extLst>
          </p:cNvPr>
          <p:cNvSpPr>
            <a:spLocks noGrp="1" noChangeArrowheads="1"/>
          </p:cNvSpPr>
          <p:nvPr>
            <p:ph idx="1"/>
          </p:nvPr>
        </p:nvSpPr>
        <p:spPr>
          <a:xfrm>
            <a:off x="969698" y="1654629"/>
            <a:ext cx="9720073" cy="4023360"/>
          </a:xfrm>
        </p:spPr>
        <p:txBody>
          <a:bodyPr/>
          <a:lstStyle/>
          <a:p>
            <a:r>
              <a:rPr lang="en-US" altLang="en-US" dirty="0"/>
              <a:t>The spread out form</a:t>
            </a:r>
          </a:p>
          <a:p>
            <a:endParaRPr lang="en-US" altLang="en-US" dirty="0"/>
          </a:p>
        </p:txBody>
      </p:sp>
      <p:pic>
        <p:nvPicPr>
          <p:cNvPr id="21508" name="Picture 4">
            <a:extLst>
              <a:ext uri="{FF2B5EF4-FFF2-40B4-BE49-F238E27FC236}">
                <a16:creationId xmlns:a16="http://schemas.microsoft.com/office/drawing/2014/main" id="{4255B75E-C6BA-4C4C-84F0-935CC0B18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2727326"/>
            <a:ext cx="892175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0829244-5CC4-4F11-8940-E26FA523AAC3}"/>
              </a:ext>
            </a:extLst>
          </p:cNvPr>
          <p:cNvSpPr txBox="1"/>
          <p:nvPr/>
        </p:nvSpPr>
        <p:spPr>
          <a:xfrm>
            <a:off x="2177143" y="6085114"/>
            <a:ext cx="7064828" cy="646331"/>
          </a:xfrm>
          <a:prstGeom prst="rect">
            <a:avLst/>
          </a:prstGeom>
          <a:noFill/>
        </p:spPr>
        <p:txBody>
          <a:bodyPr wrap="square" rtlCol="0">
            <a:spAutoFit/>
          </a:bodyPr>
          <a:lstStyle/>
          <a:p>
            <a:r>
              <a:rPr lang="en-US"/>
              <a:t>https://www.casact.org/publications-research/research/research-resources/loss-reserving-data-pulled-naic-schedule-p</a:t>
            </a:r>
            <a:endParaRPr lang="en-US" dirty="0"/>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3507270-F324-45BB-AF43-F4BDFD1420E8}"/>
              </a:ext>
            </a:extLst>
          </p:cNvPr>
          <p:cNvSpPr>
            <a:spLocks noGrp="1" noChangeArrowheads="1"/>
          </p:cNvSpPr>
          <p:nvPr>
            <p:ph type="title"/>
          </p:nvPr>
        </p:nvSpPr>
        <p:spPr/>
        <p:txBody>
          <a:bodyPr/>
          <a:lstStyle/>
          <a:p>
            <a:r>
              <a:rPr lang="en-US" altLang="en-US" dirty="0"/>
              <a:t>Triangle data -snapshot</a:t>
            </a:r>
          </a:p>
        </p:txBody>
      </p:sp>
      <p:sp>
        <p:nvSpPr>
          <p:cNvPr id="22532" name="Text Placeholder 2">
            <a:extLst>
              <a:ext uri="{FF2B5EF4-FFF2-40B4-BE49-F238E27FC236}">
                <a16:creationId xmlns:a16="http://schemas.microsoft.com/office/drawing/2014/main" id="{84B7D8FB-1912-4C25-9AFF-E51F93E82FCA}"/>
              </a:ext>
            </a:extLst>
          </p:cNvPr>
          <p:cNvSpPr>
            <a:spLocks noGrp="1" noChangeArrowheads="1"/>
          </p:cNvSpPr>
          <p:nvPr>
            <p:ph type="body" sz="quarter" idx="12"/>
          </p:nvPr>
        </p:nvSpPr>
        <p:spPr>
          <a:xfrm>
            <a:off x="701675" y="1853184"/>
            <a:ext cx="10972800" cy="4419600"/>
          </a:xfrm>
        </p:spPr>
        <p:txBody>
          <a:bodyPr/>
          <a:lstStyle/>
          <a:p>
            <a:pPr marL="0" indent="0"/>
            <a:r>
              <a:rPr lang="en-US" altLang="en-US" dirty="0"/>
              <a:t>Values spread across development month</a:t>
            </a:r>
          </a:p>
        </p:txBody>
      </p:sp>
      <p:pic>
        <p:nvPicPr>
          <p:cNvPr id="22531" name="Picture 3">
            <a:extLst>
              <a:ext uri="{FF2B5EF4-FFF2-40B4-BE49-F238E27FC236}">
                <a16:creationId xmlns:a16="http://schemas.microsoft.com/office/drawing/2014/main" id="{FBC77D73-DE46-4D14-8116-38C839BD5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6" y="2814638"/>
            <a:ext cx="669766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731DBE3-62F9-4C59-AAF5-6E591ECA5F1F}"/>
              </a:ext>
            </a:extLst>
          </p:cNvPr>
          <p:cNvSpPr>
            <a:spLocks noGrp="1" noChangeArrowheads="1"/>
          </p:cNvSpPr>
          <p:nvPr>
            <p:ph type="title"/>
          </p:nvPr>
        </p:nvSpPr>
        <p:spPr/>
        <p:txBody>
          <a:bodyPr/>
          <a:lstStyle/>
          <a:p>
            <a:r>
              <a:rPr lang="en-US" altLang="en-US" dirty="0"/>
              <a:t>Long Database Format</a:t>
            </a:r>
          </a:p>
        </p:txBody>
      </p:sp>
      <p:sp>
        <p:nvSpPr>
          <p:cNvPr id="23555" name="Text Placeholder 2">
            <a:extLst>
              <a:ext uri="{FF2B5EF4-FFF2-40B4-BE49-F238E27FC236}">
                <a16:creationId xmlns:a16="http://schemas.microsoft.com/office/drawing/2014/main" id="{AA983B3F-6E30-4768-9E41-6AD1DE71EC3B}"/>
              </a:ext>
            </a:extLst>
          </p:cNvPr>
          <p:cNvSpPr>
            <a:spLocks noGrp="1" noChangeArrowheads="1"/>
          </p:cNvSpPr>
          <p:nvPr>
            <p:ph type="body" sz="quarter" idx="12"/>
          </p:nvPr>
        </p:nvSpPr>
        <p:spPr/>
        <p:txBody>
          <a:bodyPr/>
          <a:lstStyle/>
          <a:p>
            <a:pPr marL="0" indent="0"/>
            <a:endParaRPr lang="en-US" altLang="en-US" dirty="0"/>
          </a:p>
          <a:p>
            <a:pPr marL="0" indent="0"/>
            <a:endParaRPr lang="en-US" altLang="en-US" dirty="0"/>
          </a:p>
          <a:p>
            <a:pPr marL="0" indent="0"/>
            <a:r>
              <a:rPr lang="en-US" altLang="en-US" sz="2800" dirty="0"/>
              <a:t>All paid values in one column, one variable</a:t>
            </a:r>
          </a:p>
          <a:p>
            <a:pPr marL="0" indent="0"/>
            <a:endParaRPr lang="en-US" altLang="en-US" dirty="0"/>
          </a:p>
        </p:txBody>
      </p:sp>
      <p:pic>
        <p:nvPicPr>
          <p:cNvPr id="23556" name="Picture 4">
            <a:extLst>
              <a:ext uri="{FF2B5EF4-FFF2-40B4-BE49-F238E27FC236}">
                <a16:creationId xmlns:a16="http://schemas.microsoft.com/office/drawing/2014/main" id="{CCA4D278-8CE0-475C-A7BB-B56E27B5E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6" y="2795016"/>
            <a:ext cx="4932363"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8" name="Picture 1">
            <a:extLst>
              <a:ext uri="{FF2B5EF4-FFF2-40B4-BE49-F238E27FC236}">
                <a16:creationId xmlns:a16="http://schemas.microsoft.com/office/drawing/2014/main" id="{A491D58F-8520-48B5-8995-06394521D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90600"/>
            <a:ext cx="73485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367765"/>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B90AA07-8600-4927-BF28-64E4C5552D99}"/>
              </a:ext>
            </a:extLst>
          </p:cNvPr>
          <p:cNvSpPr>
            <a:spLocks noGrp="1" noChangeArrowheads="1"/>
          </p:cNvSpPr>
          <p:nvPr>
            <p:ph type="title"/>
          </p:nvPr>
        </p:nvSpPr>
        <p:spPr/>
        <p:txBody>
          <a:bodyPr/>
          <a:lstStyle/>
          <a:p>
            <a:r>
              <a:rPr lang="en-US" altLang="en-US" i="1" dirty="0" err="1"/>
              <a:t>tidyverse</a:t>
            </a:r>
            <a:endParaRPr lang="en-US" altLang="en-US" i="1" dirty="0"/>
          </a:p>
        </p:txBody>
      </p:sp>
      <p:sp>
        <p:nvSpPr>
          <p:cNvPr id="3" name="Content Placeholder 2">
            <a:extLst>
              <a:ext uri="{FF2B5EF4-FFF2-40B4-BE49-F238E27FC236}">
                <a16:creationId xmlns:a16="http://schemas.microsoft.com/office/drawing/2014/main" id="{BF42B25F-3A64-4AF0-8021-0E205A0B7F44}"/>
              </a:ext>
            </a:extLst>
          </p:cNvPr>
          <p:cNvSpPr>
            <a:spLocks noGrp="1"/>
          </p:cNvSpPr>
          <p:nvPr>
            <p:ph idx="1"/>
          </p:nvPr>
        </p:nvSpPr>
        <p:spPr>
          <a:xfrm>
            <a:off x="2152650" y="1962150"/>
            <a:ext cx="7886700" cy="3263900"/>
          </a:xfrm>
        </p:spPr>
        <p:txBody>
          <a:bodyPr>
            <a:normAutofit fontScale="25000" lnSpcReduction="20000"/>
          </a:bodyPr>
          <a:lstStyle/>
          <a:p>
            <a:pPr>
              <a:defRPr/>
            </a:pPr>
            <a:r>
              <a:rPr lang="en-US" sz="11200" dirty="0"/>
              <a:t>Set of related libraries that</a:t>
            </a:r>
          </a:p>
          <a:p>
            <a:pPr lvl="1">
              <a:defRPr/>
            </a:pPr>
            <a:r>
              <a:rPr lang="en-US" sz="11200" dirty="0"/>
              <a:t>Read data efficiently (</a:t>
            </a:r>
            <a:r>
              <a:rPr lang="en-US" sz="11200" dirty="0" err="1"/>
              <a:t>readr</a:t>
            </a:r>
            <a:r>
              <a:rPr lang="en-US" sz="11200" dirty="0"/>
              <a:t>)</a:t>
            </a:r>
          </a:p>
          <a:p>
            <a:pPr lvl="1">
              <a:defRPr/>
            </a:pPr>
            <a:r>
              <a:rPr lang="en-US" sz="11200" b="1" dirty="0">
                <a:solidFill>
                  <a:srgbClr val="FF0000"/>
                </a:solidFill>
              </a:rPr>
              <a:t>Tidy the data through reorganization (tidyr)</a:t>
            </a:r>
          </a:p>
          <a:p>
            <a:pPr lvl="1">
              <a:defRPr/>
            </a:pPr>
            <a:r>
              <a:rPr lang="en-US" sz="11200" b="1" dirty="0">
                <a:solidFill>
                  <a:srgbClr val="FF0000"/>
                </a:solidFill>
              </a:rPr>
              <a:t>Perform database management functions (</a:t>
            </a:r>
            <a:r>
              <a:rPr lang="en-US" sz="11200" b="1" dirty="0" err="1">
                <a:solidFill>
                  <a:srgbClr val="FF0000"/>
                </a:solidFill>
              </a:rPr>
              <a:t>diplyr</a:t>
            </a:r>
            <a:r>
              <a:rPr lang="en-US" sz="11200" b="1" dirty="0">
                <a:solidFill>
                  <a:srgbClr val="FF0000"/>
                </a:solidFill>
              </a:rPr>
              <a:t>)</a:t>
            </a:r>
          </a:p>
          <a:p>
            <a:pPr lvl="1">
              <a:defRPr/>
            </a:pPr>
            <a:r>
              <a:rPr lang="en-US" sz="11200" dirty="0"/>
              <a:t>Perform string functions </a:t>
            </a:r>
            <a:r>
              <a:rPr lang="en-US" sz="11200" dirty="0" err="1"/>
              <a:t>stringr</a:t>
            </a:r>
            <a:r>
              <a:rPr lang="en-US" sz="11200" dirty="0"/>
              <a:t>()</a:t>
            </a:r>
          </a:p>
          <a:p>
            <a:pPr lvl="1">
              <a:defRPr/>
            </a:pPr>
            <a:r>
              <a:rPr lang="en-US" sz="11200" dirty="0"/>
              <a:t>Perform EDA (ggplot2)</a:t>
            </a:r>
          </a:p>
          <a:p>
            <a:pPr lvl="1">
              <a:defRPr/>
            </a:pPr>
            <a:r>
              <a:rPr lang="en-US" sz="11200" dirty="0"/>
              <a:t>Use code: </a:t>
            </a:r>
          </a:p>
          <a:p>
            <a:pPr marL="342900" lvl="1" indent="0">
              <a:buNone/>
              <a:defRPr/>
            </a:pPr>
            <a:r>
              <a:rPr lang="en-US" sz="11200" dirty="0"/>
              <a:t>     &gt;library(</a:t>
            </a:r>
            <a:r>
              <a:rPr lang="en-US" sz="11200" dirty="0" err="1"/>
              <a:t>tidyverse</a:t>
            </a:r>
            <a:r>
              <a:rPr lang="en-US" sz="11200" dirty="0"/>
              <a:t>)</a:t>
            </a:r>
          </a:p>
          <a:p>
            <a:pPr lvl="1">
              <a:defRPr/>
            </a:pPr>
            <a:r>
              <a:rPr lang="en-US" sz="11200" dirty="0"/>
              <a:t>Make sure you have installed </a:t>
            </a:r>
            <a:r>
              <a:rPr lang="en-US" sz="11200" i="1" dirty="0" err="1"/>
              <a:t>tidyverse</a:t>
            </a:r>
            <a:endParaRPr lang="en-US" sz="11200" i="1" dirty="0"/>
          </a:p>
          <a:p>
            <a:pPr marL="342900" lvl="1" indent="0">
              <a:buNone/>
              <a:defRPr/>
            </a:pPr>
            <a:endParaRPr lang="en-US" sz="4500" dirty="0"/>
          </a:p>
          <a:p>
            <a:pPr lvl="1">
              <a:defRPr/>
            </a:pPr>
            <a:endParaRPr lang="en-US" i="1" dirty="0"/>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E1CFFD2-DE7B-4F50-BAD5-7721DC8F51A4}"/>
              </a:ext>
            </a:extLst>
          </p:cNvPr>
          <p:cNvSpPr>
            <a:spLocks noGrp="1" noChangeArrowheads="1"/>
          </p:cNvSpPr>
          <p:nvPr>
            <p:ph type="title"/>
          </p:nvPr>
        </p:nvSpPr>
        <p:spPr>
          <a:xfrm>
            <a:off x="966624" y="384417"/>
            <a:ext cx="9720072" cy="1499616"/>
          </a:xfrm>
        </p:spPr>
        <p:txBody>
          <a:bodyPr/>
          <a:lstStyle/>
          <a:p>
            <a:r>
              <a:rPr lang="en-US" altLang="en-US" dirty="0"/>
              <a:t>Claim Data used for illustrations</a:t>
            </a:r>
          </a:p>
        </p:txBody>
      </p:sp>
      <p:sp>
        <p:nvSpPr>
          <p:cNvPr id="3" name="Text Placeholder 2">
            <a:extLst>
              <a:ext uri="{FF2B5EF4-FFF2-40B4-BE49-F238E27FC236}">
                <a16:creationId xmlns:a16="http://schemas.microsoft.com/office/drawing/2014/main" id="{0C11227C-CCFF-4ABC-854B-13D3029B417B}"/>
              </a:ext>
            </a:extLst>
          </p:cNvPr>
          <p:cNvSpPr>
            <a:spLocks noGrp="1"/>
          </p:cNvSpPr>
          <p:nvPr>
            <p:ph type="body" sz="quarter" idx="12"/>
          </p:nvPr>
        </p:nvSpPr>
        <p:spPr/>
        <p:txBody>
          <a:bodyPr/>
          <a:lstStyle/>
          <a:p>
            <a:r>
              <a:rPr lang="en-US" dirty="0"/>
              <a:t>WC Claim dataset</a:t>
            </a:r>
          </a:p>
          <a:p>
            <a:r>
              <a:rPr lang="en-US" altLang="en-US" dirty="0"/>
              <a:t>From Crowd Analytics competition</a:t>
            </a:r>
          </a:p>
          <a:p>
            <a:endParaRPr lang="en-US" dirty="0"/>
          </a:p>
          <a:p>
            <a:endParaRPr lang="en-US" dirty="0"/>
          </a:p>
        </p:txBody>
      </p:sp>
      <p:pic>
        <p:nvPicPr>
          <p:cNvPr id="4" name="Picture 3">
            <a:extLst>
              <a:ext uri="{FF2B5EF4-FFF2-40B4-BE49-F238E27FC236}">
                <a16:creationId xmlns:a16="http://schemas.microsoft.com/office/drawing/2014/main" id="{F7AFCAAE-C69D-4567-8537-CBCD8D5002E6}"/>
              </a:ext>
            </a:extLst>
          </p:cNvPr>
          <p:cNvPicPr>
            <a:picLocks noChangeAspect="1"/>
          </p:cNvPicPr>
          <p:nvPr/>
        </p:nvPicPr>
        <p:blipFill>
          <a:blip r:embed="rId2"/>
          <a:stretch>
            <a:fillRect/>
          </a:stretch>
        </p:blipFill>
        <p:spPr>
          <a:xfrm>
            <a:off x="1480621" y="2472665"/>
            <a:ext cx="8692079" cy="3369367"/>
          </a:xfrm>
          <a:prstGeom prst="rect">
            <a:avLst/>
          </a:prstGeom>
        </p:spPr>
      </p:pic>
    </p:spTree>
    <p:extLst>
      <p:ext uri="{BB962C8B-B14F-4D97-AF65-F5344CB8AC3E}">
        <p14:creationId xmlns:p14="http://schemas.microsoft.com/office/powerpoint/2010/main" val="373901027"/>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B90AA07-8600-4927-BF28-64E4C5552D99}"/>
              </a:ext>
            </a:extLst>
          </p:cNvPr>
          <p:cNvSpPr>
            <a:spLocks noGrp="1" noChangeArrowheads="1"/>
          </p:cNvSpPr>
          <p:nvPr>
            <p:ph type="title"/>
          </p:nvPr>
        </p:nvSpPr>
        <p:spPr/>
        <p:txBody>
          <a:bodyPr/>
          <a:lstStyle/>
          <a:p>
            <a:r>
              <a:rPr lang="en-US" altLang="en-US" i="1" dirty="0"/>
              <a:t>tidyverse</a:t>
            </a:r>
          </a:p>
        </p:txBody>
      </p:sp>
      <p:sp>
        <p:nvSpPr>
          <p:cNvPr id="3" name="Content Placeholder 2">
            <a:extLst>
              <a:ext uri="{FF2B5EF4-FFF2-40B4-BE49-F238E27FC236}">
                <a16:creationId xmlns:a16="http://schemas.microsoft.com/office/drawing/2014/main" id="{BF42B25F-3A64-4AF0-8021-0E205A0B7F44}"/>
              </a:ext>
            </a:extLst>
          </p:cNvPr>
          <p:cNvSpPr>
            <a:spLocks noGrp="1"/>
          </p:cNvSpPr>
          <p:nvPr>
            <p:ph idx="1"/>
          </p:nvPr>
        </p:nvSpPr>
        <p:spPr>
          <a:xfrm>
            <a:off x="2152650" y="1962150"/>
            <a:ext cx="7886700" cy="3263900"/>
          </a:xfrm>
        </p:spPr>
        <p:txBody>
          <a:bodyPr>
            <a:normAutofit fontScale="25000" lnSpcReduction="20000"/>
          </a:bodyPr>
          <a:lstStyle/>
          <a:p>
            <a:pPr>
              <a:defRPr/>
            </a:pPr>
            <a:r>
              <a:rPr lang="en-US" sz="11200" dirty="0"/>
              <a:t>Set of related libraries that</a:t>
            </a:r>
          </a:p>
          <a:p>
            <a:pPr lvl="1">
              <a:defRPr/>
            </a:pPr>
            <a:r>
              <a:rPr lang="en-US" sz="11200" dirty="0"/>
              <a:t>Read data efficiently (readr)</a:t>
            </a:r>
          </a:p>
          <a:p>
            <a:pPr lvl="1">
              <a:defRPr/>
            </a:pPr>
            <a:r>
              <a:rPr lang="en-US" sz="11200" dirty="0"/>
              <a:t>Create tibble data (tibble)</a:t>
            </a:r>
          </a:p>
          <a:p>
            <a:pPr lvl="1">
              <a:defRPr/>
            </a:pPr>
            <a:r>
              <a:rPr lang="en-US" sz="11200" dirty="0"/>
              <a:t>Tidy the data through reorganization (tidyr)</a:t>
            </a:r>
          </a:p>
          <a:p>
            <a:pPr lvl="1">
              <a:defRPr/>
            </a:pPr>
            <a:r>
              <a:rPr lang="en-US" sz="11200" dirty="0"/>
              <a:t>Perform database management functions (diplyr)</a:t>
            </a:r>
          </a:p>
          <a:p>
            <a:pPr lvl="1">
              <a:defRPr/>
            </a:pPr>
            <a:r>
              <a:rPr lang="en-US" sz="11200" dirty="0"/>
              <a:t>Perform string functions stringr()</a:t>
            </a:r>
          </a:p>
          <a:p>
            <a:pPr lvl="1">
              <a:defRPr/>
            </a:pPr>
            <a:r>
              <a:rPr lang="en-US" sz="11200" dirty="0"/>
              <a:t>Perform EDA (ggplot2)</a:t>
            </a:r>
          </a:p>
          <a:p>
            <a:pPr lvl="1">
              <a:defRPr/>
            </a:pPr>
            <a:r>
              <a:rPr lang="en-US" sz="11200" dirty="0"/>
              <a:t>Use code: </a:t>
            </a:r>
          </a:p>
          <a:p>
            <a:pPr marL="342900" lvl="1" indent="0">
              <a:buNone/>
              <a:defRPr/>
            </a:pPr>
            <a:r>
              <a:rPr lang="en-US" sz="11200" dirty="0"/>
              <a:t>     &gt;library(tidyverse)</a:t>
            </a:r>
          </a:p>
          <a:p>
            <a:pPr lvl="1">
              <a:defRPr/>
            </a:pPr>
            <a:r>
              <a:rPr lang="en-US" sz="11200" dirty="0"/>
              <a:t>Make sure you have installed </a:t>
            </a:r>
            <a:r>
              <a:rPr lang="en-US" sz="11200" i="1" dirty="0"/>
              <a:t>tidyverse</a:t>
            </a:r>
          </a:p>
          <a:p>
            <a:pPr marL="342900" lvl="1" indent="0">
              <a:buNone/>
              <a:defRPr/>
            </a:pPr>
            <a:endParaRPr lang="en-US" sz="4500" dirty="0"/>
          </a:p>
          <a:p>
            <a:pPr lvl="1">
              <a:defRPr/>
            </a:pPr>
            <a:endParaRPr lang="en-US" i="1" dirty="0"/>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E7388FC-0F3E-4BDA-A198-6D62213D3BA0}"/>
              </a:ext>
            </a:extLst>
          </p:cNvPr>
          <p:cNvSpPr>
            <a:spLocks noGrp="1" noChangeArrowheads="1"/>
          </p:cNvSpPr>
          <p:nvPr>
            <p:ph type="title"/>
          </p:nvPr>
        </p:nvSpPr>
        <p:spPr/>
        <p:txBody>
          <a:bodyPr/>
          <a:lstStyle/>
          <a:p>
            <a:r>
              <a:rPr lang="en-US" dirty="0"/>
              <a:t>More on </a:t>
            </a:r>
            <a:r>
              <a:rPr lang="en-US" i="1" dirty="0"/>
              <a:t>readr</a:t>
            </a:r>
            <a:r>
              <a:rPr lang="en-US" dirty="0"/>
              <a:t>: Spaces in Variable Names</a:t>
            </a:r>
            <a:endParaRPr lang="en-US" altLang="en-US" dirty="0"/>
          </a:p>
        </p:txBody>
      </p:sp>
      <p:pic>
        <p:nvPicPr>
          <p:cNvPr id="6" name="Content Placeholder 5">
            <a:extLst>
              <a:ext uri="{FF2B5EF4-FFF2-40B4-BE49-F238E27FC236}">
                <a16:creationId xmlns:a16="http://schemas.microsoft.com/office/drawing/2014/main" id="{91E12FD3-7399-4C8E-9EF7-636A98E7E82F}"/>
              </a:ext>
            </a:extLst>
          </p:cNvPr>
          <p:cNvPicPr>
            <a:picLocks noGrp="1" noChangeAspect="1"/>
          </p:cNvPicPr>
          <p:nvPr>
            <p:ph idx="1"/>
          </p:nvPr>
        </p:nvPicPr>
        <p:blipFill>
          <a:blip r:embed="rId2"/>
          <a:stretch>
            <a:fillRect/>
          </a:stretch>
        </p:blipFill>
        <p:spPr>
          <a:xfrm>
            <a:off x="1473482" y="2181950"/>
            <a:ext cx="7332334" cy="3761650"/>
          </a:xfrm>
          <a:prstGeom prst="rect">
            <a:avLst/>
          </a:prstGeom>
        </p:spPr>
      </p:pic>
    </p:spTree>
    <p:extLst>
      <p:ext uri="{BB962C8B-B14F-4D97-AF65-F5344CB8AC3E}">
        <p14:creationId xmlns:p14="http://schemas.microsoft.com/office/powerpoint/2010/main" val="41540635"/>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67326-0B8F-4842-82FB-92C8BB1F530E}"/>
              </a:ext>
            </a:extLst>
          </p:cNvPr>
          <p:cNvSpPr>
            <a:spLocks noGrp="1"/>
          </p:cNvSpPr>
          <p:nvPr>
            <p:ph type="title"/>
          </p:nvPr>
        </p:nvSpPr>
        <p:spPr/>
        <p:txBody>
          <a:bodyPr/>
          <a:lstStyle/>
          <a:p>
            <a:r>
              <a:rPr lang="en-US" dirty="0"/>
              <a:t>Follow-up : What type of projects do you do?</a:t>
            </a:r>
          </a:p>
        </p:txBody>
      </p:sp>
      <p:sp>
        <p:nvSpPr>
          <p:cNvPr id="3" name="Content Placeholder 2">
            <a:extLst>
              <a:ext uri="{FF2B5EF4-FFF2-40B4-BE49-F238E27FC236}">
                <a16:creationId xmlns:a16="http://schemas.microsoft.com/office/drawing/2014/main" id="{421C8247-CEAB-4B54-BB0E-06912278AA11}"/>
              </a:ext>
            </a:extLst>
          </p:cNvPr>
          <p:cNvSpPr>
            <a:spLocks noGrp="1"/>
          </p:cNvSpPr>
          <p:nvPr>
            <p:ph idx="1"/>
          </p:nvPr>
        </p:nvSpPr>
        <p:spPr/>
        <p:txBody>
          <a:bodyPr/>
          <a:lstStyle/>
          <a:p>
            <a:endParaRPr lang="en-US" dirty="0"/>
          </a:p>
          <a:p>
            <a:r>
              <a:rPr lang="en-US" dirty="0"/>
              <a:t>What type of work do you do?</a:t>
            </a:r>
          </a:p>
          <a:p>
            <a:pPr lvl="1"/>
            <a:r>
              <a:rPr lang="en-US" dirty="0"/>
              <a:t>Traditional Actuarial</a:t>
            </a:r>
          </a:p>
          <a:p>
            <a:pPr lvl="1"/>
            <a:r>
              <a:rPr lang="en-US" dirty="0"/>
              <a:t>Predictive Modeling</a:t>
            </a:r>
          </a:p>
          <a:p>
            <a:pPr lvl="1"/>
            <a:r>
              <a:rPr lang="en-US" dirty="0"/>
              <a:t>Both</a:t>
            </a:r>
          </a:p>
          <a:p>
            <a:pPr lvl="1"/>
            <a:r>
              <a:rPr lang="en-US" dirty="0"/>
              <a:t>Other</a:t>
            </a:r>
          </a:p>
        </p:txBody>
      </p:sp>
    </p:spTree>
    <p:extLst>
      <p:ext uri="{BB962C8B-B14F-4D97-AF65-F5344CB8AC3E}">
        <p14:creationId xmlns:p14="http://schemas.microsoft.com/office/powerpoint/2010/main" val="1016726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A866-970C-4E3E-81E0-A7866C4A3F61}"/>
              </a:ext>
            </a:extLst>
          </p:cNvPr>
          <p:cNvSpPr>
            <a:spLocks noGrp="1"/>
          </p:cNvSpPr>
          <p:nvPr>
            <p:ph type="title"/>
          </p:nvPr>
        </p:nvSpPr>
        <p:spPr/>
        <p:txBody>
          <a:bodyPr/>
          <a:lstStyle/>
          <a:p>
            <a:r>
              <a:rPr lang="en-US" dirty="0"/>
              <a:t>Make.names</a:t>
            </a:r>
          </a:p>
        </p:txBody>
      </p:sp>
      <p:sp>
        <p:nvSpPr>
          <p:cNvPr id="3" name="Content Placeholder 2">
            <a:extLst>
              <a:ext uri="{FF2B5EF4-FFF2-40B4-BE49-F238E27FC236}">
                <a16:creationId xmlns:a16="http://schemas.microsoft.com/office/drawing/2014/main" id="{C4813142-361B-4DCE-A7DA-7458602FE56D}"/>
              </a:ext>
            </a:extLst>
          </p:cNvPr>
          <p:cNvSpPr>
            <a:spLocks noGrp="1"/>
          </p:cNvSpPr>
          <p:nvPr>
            <p:ph idx="1"/>
          </p:nvPr>
        </p:nvSpPr>
        <p:spPr/>
        <p:txBody>
          <a:bodyPr>
            <a:normAutofit/>
          </a:bodyPr>
          <a:lstStyle/>
          <a:p>
            <a:pPr>
              <a:buFont typeface="Courier New" panose="02070309020205020404" pitchFamily="49" charset="0"/>
              <a:buChar char="o"/>
            </a:pPr>
            <a:r>
              <a:rPr lang="en-US" sz="2800" dirty="0"/>
              <a:t>The </a:t>
            </a:r>
            <a:r>
              <a:rPr lang="en-US" sz="2800" i="1" dirty="0"/>
              <a:t>make.names </a:t>
            </a:r>
            <a:r>
              <a:rPr lang="en-US" sz="2800" dirty="0"/>
              <a:t>function can be used to eliminate the spaces</a:t>
            </a:r>
          </a:p>
          <a:p>
            <a:pPr>
              <a:buFont typeface="Courier New" panose="02070309020205020404" pitchFamily="49" charset="0"/>
              <a:buChar char="o"/>
            </a:pPr>
            <a:r>
              <a:rPr lang="en-US" sz="2800" dirty="0"/>
              <a:t>This makes the variables easier to work with in R</a:t>
            </a:r>
          </a:p>
          <a:p>
            <a:pPr marL="0" indent="0">
              <a:buNone/>
            </a:pPr>
            <a:endParaRPr lang="en-US" dirty="0"/>
          </a:p>
          <a:p>
            <a:pPr marL="0" indent="0">
              <a:buNone/>
            </a:pPr>
            <a:r>
              <a:rPr lang="en-US" dirty="0"/>
              <a:t>myfile="D:/RPM Data/CompClaimsTrain.csv“</a:t>
            </a:r>
          </a:p>
          <a:p>
            <a:pPr marL="0" indent="0">
              <a:buNone/>
            </a:pPr>
            <a:r>
              <a:rPr lang="en-US" dirty="0"/>
              <a:t>wcdata&lt;-read_csv(myfile)</a:t>
            </a:r>
          </a:p>
          <a:p>
            <a:pPr marL="0" indent="0">
              <a:buNone/>
            </a:pPr>
            <a:r>
              <a:rPr lang="en-US" dirty="0"/>
              <a:t>names(wcdata)</a:t>
            </a:r>
          </a:p>
          <a:p>
            <a:pPr marL="0" indent="0">
              <a:buNone/>
            </a:pPr>
            <a:r>
              <a:rPr lang="en-US" dirty="0"/>
              <a:t>names(wcdata)=make.names(names(wcdata),unique=TRUE)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3581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1AFE-A836-4E78-86B4-719592E28A3B}"/>
              </a:ext>
            </a:extLst>
          </p:cNvPr>
          <p:cNvSpPr>
            <a:spLocks noGrp="1"/>
          </p:cNvSpPr>
          <p:nvPr>
            <p:ph type="title"/>
          </p:nvPr>
        </p:nvSpPr>
        <p:spPr/>
        <p:txBody>
          <a:bodyPr/>
          <a:lstStyle/>
          <a:p>
            <a:r>
              <a:rPr lang="en-US" dirty="0"/>
              <a:t>BASE R - Basic Descriptive Statistics: </a:t>
            </a:r>
            <a:r>
              <a:rPr lang="en-US" i="1" dirty="0"/>
              <a:t>summary()</a:t>
            </a:r>
          </a:p>
        </p:txBody>
      </p:sp>
      <p:sp>
        <p:nvSpPr>
          <p:cNvPr id="3" name="Content Placeholder 2">
            <a:extLst>
              <a:ext uri="{FF2B5EF4-FFF2-40B4-BE49-F238E27FC236}">
                <a16:creationId xmlns:a16="http://schemas.microsoft.com/office/drawing/2014/main" id="{ECE53972-23B3-4B3D-B7A2-07795414554A}"/>
              </a:ext>
            </a:extLst>
          </p:cNvPr>
          <p:cNvSpPr>
            <a:spLocks noGrp="1"/>
          </p:cNvSpPr>
          <p:nvPr>
            <p:ph idx="1"/>
          </p:nvPr>
        </p:nvSpPr>
        <p:spPr/>
        <p:txBody>
          <a:bodyPr/>
          <a:lstStyle/>
          <a:p>
            <a:pPr>
              <a:buFont typeface="Courier New" panose="02070309020205020404" pitchFamily="49" charset="0"/>
              <a:buChar char="o"/>
            </a:pPr>
            <a:r>
              <a:rPr lang="en-US" dirty="0"/>
              <a:t>Use summary function</a:t>
            </a:r>
          </a:p>
          <a:p>
            <a:pPr>
              <a:buFont typeface="Courier New" panose="02070309020205020404" pitchFamily="49" charset="0"/>
              <a:buChar char="o"/>
            </a:pPr>
            <a:r>
              <a:rPr lang="en-US" dirty="0"/>
              <a:t>summary(wcdata)</a:t>
            </a:r>
          </a:p>
        </p:txBody>
      </p:sp>
      <p:pic>
        <p:nvPicPr>
          <p:cNvPr id="4" name="Picture 3">
            <a:extLst>
              <a:ext uri="{FF2B5EF4-FFF2-40B4-BE49-F238E27FC236}">
                <a16:creationId xmlns:a16="http://schemas.microsoft.com/office/drawing/2014/main" id="{A27C911F-79EE-475E-8CD4-B32B1983AA5B}"/>
              </a:ext>
            </a:extLst>
          </p:cNvPr>
          <p:cNvPicPr>
            <a:picLocks noChangeAspect="1"/>
          </p:cNvPicPr>
          <p:nvPr/>
        </p:nvPicPr>
        <p:blipFill>
          <a:blip r:embed="rId2"/>
          <a:stretch>
            <a:fillRect/>
          </a:stretch>
        </p:blipFill>
        <p:spPr>
          <a:xfrm>
            <a:off x="1094862" y="3543357"/>
            <a:ext cx="10192263" cy="1959518"/>
          </a:xfrm>
          <a:prstGeom prst="rect">
            <a:avLst/>
          </a:prstGeom>
        </p:spPr>
      </p:pic>
    </p:spTree>
    <p:extLst>
      <p:ext uri="{BB962C8B-B14F-4D97-AF65-F5344CB8AC3E}">
        <p14:creationId xmlns:p14="http://schemas.microsoft.com/office/powerpoint/2010/main" val="1530897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EA62-49D2-4238-94D8-F0E918EA946B}"/>
              </a:ext>
            </a:extLst>
          </p:cNvPr>
          <p:cNvSpPr>
            <a:spLocks noGrp="1"/>
          </p:cNvSpPr>
          <p:nvPr>
            <p:ph type="title"/>
          </p:nvPr>
        </p:nvSpPr>
        <p:spPr/>
        <p:txBody>
          <a:bodyPr/>
          <a:lstStyle/>
          <a:p>
            <a:r>
              <a:rPr lang="en-US" dirty="0"/>
              <a:t>Get metadata: </a:t>
            </a:r>
            <a:r>
              <a:rPr lang="en-US" i="1" dirty="0"/>
              <a:t>str()</a:t>
            </a:r>
          </a:p>
        </p:txBody>
      </p:sp>
      <p:pic>
        <p:nvPicPr>
          <p:cNvPr id="4" name="Content Placeholder 3">
            <a:extLst>
              <a:ext uri="{FF2B5EF4-FFF2-40B4-BE49-F238E27FC236}">
                <a16:creationId xmlns:a16="http://schemas.microsoft.com/office/drawing/2014/main" id="{4E4DBB06-FB14-4793-9425-B8FA71E73CA4}"/>
              </a:ext>
            </a:extLst>
          </p:cNvPr>
          <p:cNvPicPr>
            <a:picLocks noGrp="1" noChangeAspect="1"/>
          </p:cNvPicPr>
          <p:nvPr>
            <p:ph idx="1"/>
          </p:nvPr>
        </p:nvPicPr>
        <p:blipFill>
          <a:blip r:embed="rId2"/>
          <a:stretch>
            <a:fillRect/>
          </a:stretch>
        </p:blipFill>
        <p:spPr>
          <a:xfrm>
            <a:off x="1751893" y="1809750"/>
            <a:ext cx="6411032" cy="4829175"/>
          </a:xfrm>
          <a:prstGeom prst="rect">
            <a:avLst/>
          </a:prstGeom>
        </p:spPr>
      </p:pic>
    </p:spTree>
    <p:extLst>
      <p:ext uri="{BB962C8B-B14F-4D97-AF65-F5344CB8AC3E}">
        <p14:creationId xmlns:p14="http://schemas.microsoft.com/office/powerpoint/2010/main" val="137621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EE27B37-ABD7-426B-898D-A5DE13ABED6B}"/>
              </a:ext>
            </a:extLst>
          </p:cNvPr>
          <p:cNvSpPr>
            <a:spLocks noGrp="1" noChangeArrowheads="1"/>
          </p:cNvSpPr>
          <p:nvPr>
            <p:ph type="title"/>
          </p:nvPr>
        </p:nvSpPr>
        <p:spPr/>
        <p:txBody>
          <a:bodyPr/>
          <a:lstStyle/>
          <a:p>
            <a:r>
              <a:rPr lang="en-US" altLang="en-US" i="1" dirty="0"/>
              <a:t>dplyr</a:t>
            </a:r>
            <a:r>
              <a:rPr lang="en-US" altLang="en-US" dirty="0"/>
              <a:t> used for data management</a:t>
            </a:r>
          </a:p>
        </p:txBody>
      </p:sp>
      <p:sp>
        <p:nvSpPr>
          <p:cNvPr id="55299" name="Content Placeholder 2">
            <a:extLst>
              <a:ext uri="{FF2B5EF4-FFF2-40B4-BE49-F238E27FC236}">
                <a16:creationId xmlns:a16="http://schemas.microsoft.com/office/drawing/2014/main" id="{55A3530A-36AA-4141-8AD7-FE4D6FBA0802}"/>
              </a:ext>
            </a:extLst>
          </p:cNvPr>
          <p:cNvSpPr>
            <a:spLocks noGrp="1" noChangeArrowheads="1"/>
          </p:cNvSpPr>
          <p:nvPr>
            <p:ph idx="1"/>
          </p:nvPr>
        </p:nvSpPr>
        <p:spPr/>
        <p:txBody>
          <a:bodyPr>
            <a:noAutofit/>
          </a:bodyPr>
          <a:lstStyle/>
          <a:p>
            <a:pPr>
              <a:buFont typeface="Courier New" panose="02070309020205020404" pitchFamily="49" charset="0"/>
              <a:buChar char="o"/>
            </a:pPr>
            <a:r>
              <a:rPr lang="en-US" altLang="en-US" sz="2800" dirty="0"/>
              <a:t>Optimized version of plyr package</a:t>
            </a:r>
          </a:p>
          <a:p>
            <a:pPr>
              <a:buFont typeface="Courier New" panose="02070309020205020404" pitchFamily="49" charset="0"/>
              <a:buChar char="o"/>
            </a:pPr>
            <a:r>
              <a:rPr lang="en-US" altLang="en-US" sz="2800" dirty="0"/>
              <a:t>Use to subset, summarize, filter and join data</a:t>
            </a:r>
          </a:p>
          <a:p>
            <a:pPr>
              <a:buFont typeface="Courier New" panose="02070309020205020404" pitchFamily="49" charset="0"/>
              <a:buChar char="o"/>
            </a:pPr>
            <a:r>
              <a:rPr lang="en-US" altLang="en-US" sz="2800" dirty="0"/>
              <a:t>R has functions such as subset and operators such as [ ] that can perform data management functions but they can be difficult to use</a:t>
            </a:r>
          </a:p>
          <a:p>
            <a:pPr>
              <a:buFont typeface="Courier New" panose="02070309020205020404" pitchFamily="49" charset="0"/>
              <a:buChar char="o"/>
            </a:pPr>
            <a:r>
              <a:rPr lang="en-US" altLang="en-US" sz="2800" dirty="0"/>
              <a:t>We will use </a:t>
            </a:r>
            <a:r>
              <a:rPr lang="en-US" altLang="en-US" sz="2800" i="1" dirty="0"/>
              <a:t>dplyr</a:t>
            </a:r>
            <a:r>
              <a:rPr lang="en-US" altLang="en-US" sz="2800" dirty="0"/>
              <a:t> on Schedule P data downloaded from CAS web site</a:t>
            </a:r>
          </a:p>
          <a:p>
            <a:pPr>
              <a:buFont typeface="Courier New" panose="02070309020205020404" pitchFamily="49" charset="0"/>
              <a:buChar char="o"/>
            </a:pPr>
            <a:r>
              <a:rPr lang="en-US" altLang="en-US" sz="2800" dirty="0"/>
              <a:t>First read in the data</a:t>
            </a:r>
          </a:p>
          <a:p>
            <a:pPr>
              <a:buFont typeface="Courier New" panose="02070309020205020404" pitchFamily="49" charset="0"/>
              <a:buChar char="o"/>
            </a:pPr>
            <a:r>
              <a:rPr lang="en-US" altLang="en-US" sz="2800" dirty="0"/>
              <a:t>Note that </a:t>
            </a:r>
            <a:r>
              <a:rPr lang="en-US" altLang="en-US" sz="2800" i="1" dirty="0"/>
              <a:t>read_csv</a:t>
            </a:r>
            <a:r>
              <a:rPr lang="en-US" altLang="en-US" sz="2800" dirty="0"/>
              <a:t> provides some metadata</a:t>
            </a: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9EA8A16-A438-400B-B425-75DCEA0078EA}"/>
              </a:ext>
            </a:extLst>
          </p:cNvPr>
          <p:cNvSpPr>
            <a:spLocks noGrp="1" noChangeArrowheads="1"/>
          </p:cNvSpPr>
          <p:nvPr>
            <p:ph type="title"/>
          </p:nvPr>
        </p:nvSpPr>
        <p:spPr/>
        <p:txBody>
          <a:bodyPr/>
          <a:lstStyle/>
          <a:p>
            <a:r>
              <a:rPr lang="en-US" altLang="en-US" i="1" dirty="0"/>
              <a:t>dplyr</a:t>
            </a:r>
            <a:r>
              <a:rPr lang="en-US" altLang="en-US" dirty="0"/>
              <a:t> grammar</a:t>
            </a:r>
          </a:p>
        </p:txBody>
      </p:sp>
      <p:sp>
        <p:nvSpPr>
          <p:cNvPr id="56323" name="Content Placeholder 2">
            <a:extLst>
              <a:ext uri="{FF2B5EF4-FFF2-40B4-BE49-F238E27FC236}">
                <a16:creationId xmlns:a16="http://schemas.microsoft.com/office/drawing/2014/main" id="{3AA7EC57-6F56-426B-B341-49566BA0A3C2}"/>
              </a:ext>
            </a:extLst>
          </p:cNvPr>
          <p:cNvSpPr>
            <a:spLocks noGrp="1" noChangeArrowheads="1"/>
          </p:cNvSpPr>
          <p:nvPr>
            <p:ph idx="1"/>
          </p:nvPr>
        </p:nvSpPr>
        <p:spPr>
          <a:xfrm>
            <a:off x="1314450" y="1816100"/>
            <a:ext cx="8610600" cy="4648200"/>
          </a:xfrm>
        </p:spPr>
        <p:txBody>
          <a:bodyPr>
            <a:normAutofit fontScale="92500"/>
          </a:bodyPr>
          <a:lstStyle/>
          <a:p>
            <a:pPr>
              <a:buFont typeface="Courier New" panose="02070309020205020404" pitchFamily="49" charset="0"/>
              <a:buChar char="o"/>
            </a:pPr>
            <a:r>
              <a:rPr lang="en-US" altLang="en-US" sz="2800" dirty="0"/>
              <a:t>select() selects variables/columns from data frame</a:t>
            </a:r>
          </a:p>
          <a:p>
            <a:pPr>
              <a:buFont typeface="Courier New" panose="02070309020205020404" pitchFamily="49" charset="0"/>
              <a:buChar char="o"/>
            </a:pPr>
            <a:r>
              <a:rPr lang="en-US" altLang="en-US" sz="2800" dirty="0"/>
              <a:t>filter() subsets rows of data frame based on logical conditions</a:t>
            </a:r>
          </a:p>
          <a:p>
            <a:pPr>
              <a:buFont typeface="Courier New" panose="02070309020205020404" pitchFamily="49" charset="0"/>
              <a:buChar char="o"/>
            </a:pPr>
            <a:r>
              <a:rPr lang="en-US" altLang="en-US" sz="2800" dirty="0"/>
              <a:t>arrange() reorders rows of data frame</a:t>
            </a:r>
          </a:p>
          <a:p>
            <a:pPr>
              <a:buFont typeface="Courier New" panose="02070309020205020404" pitchFamily="49" charset="0"/>
              <a:buChar char="o"/>
            </a:pPr>
            <a:r>
              <a:rPr lang="en-US" altLang="en-US" sz="2800" dirty="0"/>
              <a:t>rename() renames variables in data frame</a:t>
            </a:r>
          </a:p>
          <a:p>
            <a:pPr>
              <a:buFont typeface="Courier New" panose="02070309020205020404" pitchFamily="49" charset="0"/>
              <a:buChar char="o"/>
            </a:pPr>
            <a:r>
              <a:rPr lang="en-US" altLang="en-US" sz="2800" dirty="0"/>
              <a:t>mutate() performs variable transformations and adds variables</a:t>
            </a:r>
          </a:p>
          <a:p>
            <a:pPr>
              <a:buFont typeface="Courier New" panose="02070309020205020404" pitchFamily="49" charset="0"/>
              <a:buChar char="o"/>
            </a:pPr>
            <a:r>
              <a:rPr lang="en-US" altLang="en-US" sz="2800" dirty="0"/>
              <a:t>summarize() summarizes/aggregates data from a data frame</a:t>
            </a:r>
          </a:p>
          <a:p>
            <a:pPr>
              <a:buFont typeface="Courier New" panose="02070309020205020404" pitchFamily="49" charset="0"/>
              <a:buChar char="o"/>
            </a:pPr>
            <a:r>
              <a:rPr lang="en-US" altLang="en-US" sz="2800" dirty="0"/>
              <a:t>%&gt;% pipe operators used to link multiple verb actions together</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D28EF06-9497-437A-AD90-18E15A9F25AF}"/>
              </a:ext>
            </a:extLst>
          </p:cNvPr>
          <p:cNvSpPr>
            <a:spLocks noGrp="1" noChangeArrowheads="1"/>
          </p:cNvSpPr>
          <p:nvPr>
            <p:ph type="title"/>
          </p:nvPr>
        </p:nvSpPr>
        <p:spPr/>
        <p:txBody>
          <a:bodyPr/>
          <a:lstStyle/>
          <a:p>
            <a:r>
              <a:rPr lang="en-US" altLang="en-US" i="1" dirty="0"/>
              <a:t>dplyr</a:t>
            </a:r>
            <a:r>
              <a:rPr lang="en-US" altLang="en-US" dirty="0"/>
              <a:t> functions</a:t>
            </a:r>
          </a:p>
        </p:txBody>
      </p:sp>
      <p:sp>
        <p:nvSpPr>
          <p:cNvPr id="57347" name="Content Placeholder 2">
            <a:extLst>
              <a:ext uri="{FF2B5EF4-FFF2-40B4-BE49-F238E27FC236}">
                <a16:creationId xmlns:a16="http://schemas.microsoft.com/office/drawing/2014/main" id="{3D310746-C383-4987-BB8A-402AB4ACB851}"/>
              </a:ext>
            </a:extLst>
          </p:cNvPr>
          <p:cNvSpPr>
            <a:spLocks noGrp="1" noChangeArrowheads="1"/>
          </p:cNvSpPr>
          <p:nvPr>
            <p:ph idx="1"/>
          </p:nvPr>
        </p:nvSpPr>
        <p:spPr/>
        <p:txBody>
          <a:bodyPr>
            <a:normAutofit/>
          </a:bodyPr>
          <a:lstStyle/>
          <a:p>
            <a:pPr>
              <a:buFont typeface="Courier New" panose="02070309020205020404" pitchFamily="49" charset="0"/>
              <a:buChar char="o"/>
            </a:pPr>
            <a:r>
              <a:rPr lang="en-US" altLang="en-US" sz="2800" dirty="0"/>
              <a:t>First argument is a data frame</a:t>
            </a:r>
          </a:p>
          <a:p>
            <a:pPr>
              <a:buFont typeface="Courier New" panose="02070309020205020404" pitchFamily="49" charset="0"/>
              <a:buChar char="o"/>
            </a:pPr>
            <a:r>
              <a:rPr lang="en-US" altLang="en-US" sz="2800" dirty="0"/>
              <a:t>Subsequent arguments describe what is to be done</a:t>
            </a:r>
          </a:p>
          <a:p>
            <a:pPr>
              <a:buFont typeface="Courier New" panose="02070309020205020404" pitchFamily="49" charset="0"/>
              <a:buChar char="o"/>
            </a:pPr>
            <a:r>
              <a:rPr lang="en-US" altLang="en-US" sz="2800" dirty="0"/>
              <a:t>You can refer to columns without using dollar operator</a:t>
            </a:r>
          </a:p>
          <a:p>
            <a:pPr>
              <a:buFont typeface="Courier New" panose="02070309020205020404" pitchFamily="49" charset="0"/>
              <a:buChar char="o"/>
            </a:pPr>
            <a:r>
              <a:rPr lang="en-US" altLang="en-US" sz="2800" dirty="0"/>
              <a:t>Return result is a new data frame</a:t>
            </a:r>
          </a:p>
          <a:p>
            <a:pPr>
              <a:buFont typeface="Courier New" panose="02070309020205020404" pitchFamily="49" charset="0"/>
              <a:buChar char="o"/>
            </a:pPr>
            <a:r>
              <a:rPr lang="en-US" altLang="en-US" sz="2800" dirty="0"/>
              <a:t>The dataframe needs to be tidy</a:t>
            </a:r>
          </a:p>
          <a:p>
            <a:endParaRPr lang="en-US" altLang="en-US" dirty="0"/>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E7388FC-0F3E-4BDA-A198-6D62213D3BA0}"/>
              </a:ext>
            </a:extLst>
          </p:cNvPr>
          <p:cNvSpPr>
            <a:spLocks noGrp="1" noChangeArrowheads="1"/>
          </p:cNvSpPr>
          <p:nvPr>
            <p:ph type="title"/>
          </p:nvPr>
        </p:nvSpPr>
        <p:spPr/>
        <p:txBody>
          <a:bodyPr/>
          <a:lstStyle/>
          <a:p>
            <a:r>
              <a:rPr lang="en-US" altLang="en-US" dirty="0"/>
              <a:t>We do not need all the columns</a:t>
            </a:r>
          </a:p>
        </p:txBody>
      </p:sp>
      <p:pic>
        <p:nvPicPr>
          <p:cNvPr id="6" name="Content Placeholder 5">
            <a:extLst>
              <a:ext uri="{FF2B5EF4-FFF2-40B4-BE49-F238E27FC236}">
                <a16:creationId xmlns:a16="http://schemas.microsoft.com/office/drawing/2014/main" id="{91E12FD3-7399-4C8E-9EF7-636A98E7E82F}"/>
              </a:ext>
            </a:extLst>
          </p:cNvPr>
          <p:cNvPicPr>
            <a:picLocks noGrp="1" noChangeAspect="1"/>
          </p:cNvPicPr>
          <p:nvPr>
            <p:ph idx="1"/>
          </p:nvPr>
        </p:nvPicPr>
        <p:blipFill>
          <a:blip r:embed="rId2"/>
          <a:stretch>
            <a:fillRect/>
          </a:stretch>
        </p:blipFill>
        <p:spPr>
          <a:xfrm>
            <a:off x="1473482" y="2181950"/>
            <a:ext cx="7332334" cy="3761650"/>
          </a:xfrm>
          <a:prstGeom prst="rect">
            <a:avLst/>
          </a:prstGeom>
        </p:spPr>
      </p:pic>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B834E1D2-9DF8-4ED1-B7C8-210943787EEC}"/>
              </a:ext>
            </a:extLst>
          </p:cNvPr>
          <p:cNvSpPr>
            <a:spLocks noGrp="1" noChangeArrowheads="1"/>
          </p:cNvSpPr>
          <p:nvPr>
            <p:ph type="title"/>
          </p:nvPr>
        </p:nvSpPr>
        <p:spPr/>
        <p:txBody>
          <a:bodyPr/>
          <a:lstStyle/>
          <a:p>
            <a:r>
              <a:rPr lang="en-US" altLang="en-US" i="1" dirty="0"/>
              <a:t>select</a:t>
            </a:r>
            <a:r>
              <a:rPr lang="en-US" altLang="en-US" dirty="0"/>
              <a:t>()</a:t>
            </a:r>
          </a:p>
        </p:txBody>
      </p:sp>
      <p:sp>
        <p:nvSpPr>
          <p:cNvPr id="60419" name="Content Placeholder 2">
            <a:extLst>
              <a:ext uri="{FF2B5EF4-FFF2-40B4-BE49-F238E27FC236}">
                <a16:creationId xmlns:a16="http://schemas.microsoft.com/office/drawing/2014/main" id="{3A7C5256-50E7-4152-8186-ED0D35B79003}"/>
              </a:ext>
            </a:extLst>
          </p:cNvPr>
          <p:cNvSpPr>
            <a:spLocks noGrp="1" noChangeArrowheads="1"/>
          </p:cNvSpPr>
          <p:nvPr>
            <p:ph idx="1"/>
          </p:nvPr>
        </p:nvSpPr>
        <p:spPr/>
        <p:txBody>
          <a:bodyPr>
            <a:normAutofit/>
          </a:bodyPr>
          <a:lstStyle/>
          <a:p>
            <a:pPr>
              <a:buFont typeface="Courier New" panose="02070309020205020404" pitchFamily="49" charset="0"/>
              <a:buChar char="o"/>
            </a:pPr>
            <a:r>
              <a:rPr lang="en-US" altLang="en-US" sz="2800" dirty="0"/>
              <a:t>We do not need all the columns</a:t>
            </a:r>
          </a:p>
          <a:p>
            <a:pPr>
              <a:buFont typeface="Courier New" panose="02070309020205020404" pitchFamily="49" charset="0"/>
              <a:buChar char="o"/>
            </a:pPr>
            <a:r>
              <a:rPr lang="en-US" altLang="en-US" sz="2800" dirty="0"/>
              <a:t>Only keep those relevant to analysis</a:t>
            </a:r>
          </a:p>
          <a:p>
            <a:pPr>
              <a:buFont typeface="Courier New" panose="02070309020205020404" pitchFamily="49" charset="0"/>
              <a:buChar char="o"/>
            </a:pPr>
            <a:r>
              <a:rPr lang="en-US" altLang="en-US" sz="2800" dirty="0"/>
              <a:t>Use </a:t>
            </a:r>
            <a:r>
              <a:rPr lang="en-US" altLang="en-US" sz="2800" i="1" dirty="0"/>
              <a:t>select()</a:t>
            </a:r>
            <a:r>
              <a:rPr lang="en-US" altLang="en-US" sz="2800" dirty="0"/>
              <a:t> to extract only needed columns</a:t>
            </a:r>
          </a:p>
          <a:p>
            <a:pPr>
              <a:buFont typeface="Courier New" panose="02070309020205020404" pitchFamily="49" charset="0"/>
              <a:buChar char="o"/>
            </a:pPr>
            <a:r>
              <a:rPr lang="en-US" altLang="en-US" sz="2800" dirty="0"/>
              <a:t>Let’s take the first 10 columns</a:t>
            </a:r>
          </a:p>
          <a:p>
            <a:r>
              <a:rPr lang="en-US" altLang="en-US" sz="2800" dirty="0"/>
              <a:t>wcdata2&lt;-select(wcdata, 1:10)</a:t>
            </a:r>
          </a:p>
          <a:p>
            <a:r>
              <a:rPr lang="en-US" altLang="en-US" sz="2800" dirty="0"/>
              <a:t>names(wcdata2)</a:t>
            </a:r>
          </a:p>
          <a:p>
            <a:endParaRPr lang="en-US" altLang="en-US" sz="2800" dirty="0"/>
          </a:p>
        </p:txBody>
      </p:sp>
      <p:pic>
        <p:nvPicPr>
          <p:cNvPr id="2" name="Picture 1">
            <a:extLst>
              <a:ext uri="{FF2B5EF4-FFF2-40B4-BE49-F238E27FC236}">
                <a16:creationId xmlns:a16="http://schemas.microsoft.com/office/drawing/2014/main" id="{B0EB271C-C3E3-4A7E-A5BD-2CA8579BAF68}"/>
              </a:ext>
            </a:extLst>
          </p:cNvPr>
          <p:cNvPicPr>
            <a:picLocks noChangeAspect="1"/>
          </p:cNvPicPr>
          <p:nvPr/>
        </p:nvPicPr>
        <p:blipFill>
          <a:blip r:embed="rId2"/>
          <a:stretch>
            <a:fillRect/>
          </a:stretch>
        </p:blipFill>
        <p:spPr>
          <a:xfrm>
            <a:off x="4876288" y="5323498"/>
            <a:ext cx="7386774" cy="949286"/>
          </a:xfrm>
          <a:prstGeom prst="rect">
            <a:avLst/>
          </a:prstGeom>
        </p:spPr>
      </p:pic>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1B0D-DBB6-4F1C-BF02-56DC0381AC63}"/>
              </a:ext>
            </a:extLst>
          </p:cNvPr>
          <p:cNvSpPr>
            <a:spLocks noGrp="1"/>
          </p:cNvSpPr>
          <p:nvPr>
            <p:ph type="title"/>
          </p:nvPr>
        </p:nvSpPr>
        <p:spPr/>
        <p:txBody>
          <a:bodyPr/>
          <a:lstStyle/>
          <a:p>
            <a:r>
              <a:rPr lang="en-US" dirty="0"/>
              <a:t>Select by Elimination</a:t>
            </a:r>
          </a:p>
        </p:txBody>
      </p:sp>
      <p:sp>
        <p:nvSpPr>
          <p:cNvPr id="3" name="Content Placeholder 2">
            <a:extLst>
              <a:ext uri="{FF2B5EF4-FFF2-40B4-BE49-F238E27FC236}">
                <a16:creationId xmlns:a16="http://schemas.microsoft.com/office/drawing/2014/main" id="{F0065ECC-0BDF-4F10-ACC4-B41F0770CE3F}"/>
              </a:ext>
            </a:extLst>
          </p:cNvPr>
          <p:cNvSpPr>
            <a:spLocks noGrp="1"/>
          </p:cNvSpPr>
          <p:nvPr>
            <p:ph idx="1"/>
          </p:nvPr>
        </p:nvSpPr>
        <p:spPr/>
        <p:txBody>
          <a:bodyPr>
            <a:normAutofit lnSpcReduction="10000"/>
          </a:bodyPr>
          <a:lstStyle/>
          <a:p>
            <a:pPr>
              <a:buFont typeface="Courier New" panose="02070309020205020404" pitchFamily="49" charset="0"/>
              <a:buChar char="o"/>
            </a:pPr>
            <a:r>
              <a:rPr lang="en-US" sz="2800" dirty="0"/>
              <a:t>Leave out variables we don’t want by using a “-” within select function</a:t>
            </a:r>
          </a:p>
          <a:p>
            <a:pPr>
              <a:buFont typeface="Courier New" panose="02070309020205020404" pitchFamily="49" charset="0"/>
              <a:buChar char="o"/>
            </a:pPr>
            <a:r>
              <a:rPr lang="en-US" sz="2800" dirty="0"/>
              <a:t>In this example, we eliminate variables that are duplicates of other variables, such as Jurisdiction and Jurisdiction.Code</a:t>
            </a:r>
          </a:p>
          <a:p>
            <a:pPr>
              <a:buFont typeface="Courier New" panose="02070309020205020404" pitchFamily="49" charset="0"/>
              <a:buChar char="o"/>
            </a:pPr>
            <a:r>
              <a:rPr lang="en-US" sz="2800" dirty="0"/>
              <a:t>We will keep the “Code” variable</a:t>
            </a:r>
          </a:p>
          <a:p>
            <a:pPr marL="0" indent="0">
              <a:buNone/>
            </a:pPr>
            <a:r>
              <a:rPr lang="en-US" dirty="0"/>
              <a:t>wcdata2&lt;-select(wcdata, -Body.Part,-Cause,</a:t>
            </a:r>
          </a:p>
          <a:p>
            <a:pPr marL="0" indent="0">
              <a:buNone/>
            </a:pPr>
            <a:r>
              <a:rPr lang="en-US" dirty="0"/>
              <a:t>-Claimant.Hire.Date,-Detail.Cause,-Injury.Illness.State,</a:t>
            </a:r>
          </a:p>
          <a:p>
            <a:pPr marL="0" indent="0">
              <a:buNone/>
            </a:pPr>
            <a:r>
              <a:rPr lang="en-US" dirty="0"/>
              <a:t>-Jurisdiction, -Nature.of.Injury.Illness,</a:t>
            </a:r>
          </a:p>
          <a:p>
            <a:pPr marL="0" indent="0">
              <a:buNone/>
            </a:pPr>
            <a:r>
              <a:rPr lang="en-US" dirty="0"/>
              <a:t>-OSHA.Injury.Type,-Type.of.Loss)</a:t>
            </a:r>
          </a:p>
          <a:p>
            <a:pPr marL="0" indent="0">
              <a:buNone/>
            </a:pPr>
            <a:endParaRPr lang="en-US"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954187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8453019A-20CE-4462-86AE-5B3C4E2E921E}"/>
              </a:ext>
            </a:extLst>
          </p:cNvPr>
          <p:cNvSpPr>
            <a:spLocks noGrp="1" noChangeArrowheads="1"/>
          </p:cNvSpPr>
          <p:nvPr>
            <p:ph type="title"/>
          </p:nvPr>
        </p:nvSpPr>
        <p:spPr/>
        <p:txBody>
          <a:bodyPr/>
          <a:lstStyle/>
          <a:p>
            <a:r>
              <a:rPr lang="en-US" altLang="en-US" dirty="0"/>
              <a:t>select()</a:t>
            </a:r>
          </a:p>
        </p:txBody>
      </p:sp>
      <p:sp>
        <p:nvSpPr>
          <p:cNvPr id="61443" name="Content Placeholder 2">
            <a:extLst>
              <a:ext uri="{FF2B5EF4-FFF2-40B4-BE49-F238E27FC236}">
                <a16:creationId xmlns:a16="http://schemas.microsoft.com/office/drawing/2014/main" id="{45A4E998-F19A-4173-9B33-07E23E85C454}"/>
              </a:ext>
            </a:extLst>
          </p:cNvPr>
          <p:cNvSpPr>
            <a:spLocks noGrp="1" noChangeArrowheads="1"/>
          </p:cNvSpPr>
          <p:nvPr>
            <p:ph idx="1"/>
          </p:nvPr>
        </p:nvSpPr>
        <p:spPr/>
        <p:txBody>
          <a:bodyPr>
            <a:normAutofit/>
          </a:bodyPr>
          <a:lstStyle/>
          <a:p>
            <a:r>
              <a:rPr lang="en-US" altLang="en-US" sz="2800" dirty="0"/>
              <a:t>Can select columns based on patterns in name</a:t>
            </a:r>
          </a:p>
          <a:p>
            <a:pPr lvl="1"/>
            <a:r>
              <a:rPr lang="en-US" altLang="en-US" sz="2800" dirty="0"/>
              <a:t>starts_with</a:t>
            </a:r>
          </a:p>
          <a:p>
            <a:pPr lvl="1"/>
            <a:r>
              <a:rPr lang="en-US" altLang="en-US" sz="2800" dirty="0"/>
              <a:t>ends_with</a:t>
            </a:r>
          </a:p>
          <a:p>
            <a:pPr lvl="1"/>
            <a:r>
              <a:rPr lang="en-US" altLang="en-US" sz="2800" dirty="0"/>
              <a:t>contains</a:t>
            </a:r>
          </a:p>
          <a:p>
            <a:pPr lvl="1"/>
            <a:r>
              <a:rPr lang="en-US" altLang="en-US" sz="2800" dirty="0"/>
              <a:t>matches</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9B18-1690-4F0A-9EAE-3EC4683473B6}"/>
              </a:ext>
            </a:extLst>
          </p:cNvPr>
          <p:cNvSpPr>
            <a:spLocks noGrp="1"/>
          </p:cNvSpPr>
          <p:nvPr>
            <p:ph type="title"/>
          </p:nvPr>
        </p:nvSpPr>
        <p:spPr/>
        <p:txBody>
          <a:bodyPr/>
          <a:lstStyle/>
          <a:p>
            <a:r>
              <a:rPr lang="en-US" dirty="0"/>
              <a:t>Data component of actuarial work</a:t>
            </a:r>
          </a:p>
        </p:txBody>
      </p:sp>
      <p:sp>
        <p:nvSpPr>
          <p:cNvPr id="3" name="Content Placeholder 2">
            <a:extLst>
              <a:ext uri="{FF2B5EF4-FFF2-40B4-BE49-F238E27FC236}">
                <a16:creationId xmlns:a16="http://schemas.microsoft.com/office/drawing/2014/main" id="{204ED979-E669-43CB-8678-66433D46C531}"/>
              </a:ext>
            </a:extLst>
          </p:cNvPr>
          <p:cNvSpPr>
            <a:spLocks noGrp="1"/>
          </p:cNvSpPr>
          <p:nvPr>
            <p:ph idx="1"/>
          </p:nvPr>
        </p:nvSpPr>
        <p:spPr>
          <a:xfrm>
            <a:off x="1024128" y="2286000"/>
            <a:ext cx="6418293" cy="4023360"/>
          </a:xfrm>
        </p:spPr>
        <p:txBody>
          <a:bodyPr/>
          <a:lstStyle/>
          <a:p>
            <a:r>
              <a:rPr lang="en-US" dirty="0"/>
              <a:t>Data Tasks are a key part of Actuarial Work</a:t>
            </a:r>
          </a:p>
          <a:p>
            <a:endParaRPr lang="en-US" dirty="0"/>
          </a:p>
          <a:p>
            <a:r>
              <a:rPr lang="en-US" dirty="0"/>
              <a:t>According to a survey about 1/3 of actuarial time is spent on data</a:t>
            </a:r>
          </a:p>
          <a:p>
            <a:pPr lvl="1"/>
            <a:r>
              <a:rPr lang="en-US" dirty="0"/>
              <a:t>From “Dirty Data on Both Sides of the Pond”, CAS 2008 winter e-forum</a:t>
            </a:r>
          </a:p>
          <a:p>
            <a:r>
              <a:rPr lang="en-US" dirty="0"/>
              <a:t>The percentage of time for data scientists is more like 80%</a:t>
            </a:r>
          </a:p>
          <a:p>
            <a:pPr marL="0" indent="0">
              <a:buNone/>
            </a:pPr>
            <a:r>
              <a:rPr lang="en-US" dirty="0"/>
              <a:t> </a:t>
            </a:r>
          </a:p>
        </p:txBody>
      </p:sp>
    </p:spTree>
    <p:extLst>
      <p:ext uri="{BB962C8B-B14F-4D97-AF65-F5344CB8AC3E}">
        <p14:creationId xmlns:p14="http://schemas.microsoft.com/office/powerpoint/2010/main" val="1960508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F1D6AA11-F170-40CE-B5B5-4BCAD5BDF142}"/>
              </a:ext>
            </a:extLst>
          </p:cNvPr>
          <p:cNvSpPr>
            <a:spLocks noGrp="1" noChangeArrowheads="1"/>
          </p:cNvSpPr>
          <p:nvPr>
            <p:ph type="title"/>
          </p:nvPr>
        </p:nvSpPr>
        <p:spPr/>
        <p:txBody>
          <a:bodyPr/>
          <a:lstStyle/>
          <a:p>
            <a:r>
              <a:rPr lang="en-US" altLang="en-US" dirty="0"/>
              <a:t>filter()</a:t>
            </a:r>
          </a:p>
        </p:txBody>
      </p:sp>
      <p:sp>
        <p:nvSpPr>
          <p:cNvPr id="72707" name="Content Placeholder 2">
            <a:extLst>
              <a:ext uri="{FF2B5EF4-FFF2-40B4-BE49-F238E27FC236}">
                <a16:creationId xmlns:a16="http://schemas.microsoft.com/office/drawing/2014/main" id="{6BA93F07-D990-4197-A0F9-550E201A5684}"/>
              </a:ext>
            </a:extLst>
          </p:cNvPr>
          <p:cNvSpPr>
            <a:spLocks noGrp="1" noChangeArrowheads="1"/>
          </p:cNvSpPr>
          <p:nvPr>
            <p:ph idx="1"/>
          </p:nvPr>
        </p:nvSpPr>
        <p:spPr/>
        <p:txBody>
          <a:bodyPr>
            <a:normAutofit fontScale="92500"/>
          </a:bodyPr>
          <a:lstStyle/>
          <a:p>
            <a:pPr>
              <a:buFont typeface="Courier New" panose="02070309020205020404" pitchFamily="49" charset="0"/>
              <a:buChar char="o"/>
            </a:pPr>
            <a:r>
              <a:rPr lang="en-US" altLang="en-US" sz="2800" dirty="0"/>
              <a:t>Selects rows based on filter applied to values in rows</a:t>
            </a:r>
          </a:p>
          <a:p>
            <a:pPr>
              <a:buFont typeface="Courier New" panose="02070309020205020404" pitchFamily="49" charset="0"/>
              <a:buChar char="o"/>
            </a:pPr>
            <a:r>
              <a:rPr lang="en-US" altLang="en-US" sz="2800" dirty="0"/>
              <a:t>Similar to subset but faster</a:t>
            </a:r>
          </a:p>
          <a:p>
            <a:pPr>
              <a:buFont typeface="Courier New" panose="02070309020205020404" pitchFamily="49" charset="0"/>
              <a:buChar char="o"/>
            </a:pPr>
            <a:r>
              <a:rPr lang="en-US" altLang="en-US" sz="2800" dirty="0"/>
              <a:t>Can be used to eliminate records with clearly erroneous values</a:t>
            </a:r>
          </a:p>
          <a:p>
            <a:pPr>
              <a:buFont typeface="Courier New" panose="02070309020205020404" pitchFamily="49" charset="0"/>
              <a:buChar char="o"/>
            </a:pPr>
            <a:r>
              <a:rPr lang="en-US" altLang="en-US" sz="2800" dirty="0"/>
              <a:t>Such as selecting either lost time or medical only claims for modeling </a:t>
            </a:r>
          </a:p>
          <a:p>
            <a:pPr marL="0" indent="0">
              <a:buNone/>
            </a:pPr>
            <a:r>
              <a:rPr lang="en-US" altLang="en-US" sz="2800" dirty="0"/>
              <a:t>wcdata3&lt;-filter(wcdata2, Lost.Time.or.Medical.Only..Code=="MO")</a:t>
            </a:r>
          </a:p>
          <a:p>
            <a:pPr marL="0" indent="0">
              <a:buNone/>
            </a:pPr>
            <a:endParaRPr lang="en-US" altLang="en-US" sz="2800" dirty="0"/>
          </a:p>
          <a:p>
            <a:pPr>
              <a:buFont typeface="Courier New" panose="02070309020205020404" pitchFamily="49" charset="0"/>
              <a:buChar char="o"/>
            </a:pPr>
            <a:r>
              <a:rPr lang="en-US" altLang="en-US" sz="2800" dirty="0"/>
              <a:t>Can have multiple conditions (using &amp;, ||)</a:t>
            </a:r>
          </a:p>
          <a:p>
            <a:endParaRPr lang="en-US" altLang="en-US" dirty="0"/>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5674FEFB-FE51-4BE7-B54D-B5CF147BB3CD}"/>
              </a:ext>
            </a:extLst>
          </p:cNvPr>
          <p:cNvSpPr>
            <a:spLocks noGrp="1" noChangeArrowheads="1"/>
          </p:cNvSpPr>
          <p:nvPr>
            <p:ph type="title"/>
          </p:nvPr>
        </p:nvSpPr>
        <p:spPr/>
        <p:txBody>
          <a:bodyPr/>
          <a:lstStyle/>
          <a:p>
            <a:r>
              <a:rPr lang="en-US" altLang="en-US" dirty="0"/>
              <a:t>arrange()</a:t>
            </a:r>
          </a:p>
        </p:txBody>
      </p:sp>
      <p:sp>
        <p:nvSpPr>
          <p:cNvPr id="73731" name="Content Placeholder 2">
            <a:extLst>
              <a:ext uri="{FF2B5EF4-FFF2-40B4-BE49-F238E27FC236}">
                <a16:creationId xmlns:a16="http://schemas.microsoft.com/office/drawing/2014/main" id="{982A90FC-EAD1-47B5-BFFA-41E0ADFD7557}"/>
              </a:ext>
            </a:extLst>
          </p:cNvPr>
          <p:cNvSpPr>
            <a:spLocks noGrp="1" noChangeArrowheads="1"/>
          </p:cNvSpPr>
          <p:nvPr>
            <p:ph idx="1"/>
          </p:nvPr>
        </p:nvSpPr>
        <p:spPr/>
        <p:txBody>
          <a:bodyPr>
            <a:noAutofit/>
          </a:bodyPr>
          <a:lstStyle/>
          <a:p>
            <a:r>
              <a:rPr lang="en-US" altLang="en-US" sz="2800" dirty="0"/>
              <a:t>Use arrange() for sorting</a:t>
            </a:r>
          </a:p>
          <a:p>
            <a:pPr marL="128016" lvl="1" indent="0">
              <a:buNone/>
            </a:pPr>
            <a:r>
              <a:rPr lang="en-US" altLang="en-US" sz="2800" dirty="0"/>
              <a:t>wcdata2&lt;-arrange(subset,desc(Dependent))</a:t>
            </a:r>
          </a:p>
          <a:p>
            <a:r>
              <a:rPr lang="en-US" altLang="en-US" sz="2800" dirty="0"/>
              <a:t>wcdata4&lt;-arrange(wcdata3, desc(Dependent))</a:t>
            </a:r>
          </a:p>
          <a:p>
            <a:r>
              <a:rPr lang="en-US" altLang="en-US" sz="2800" dirty="0"/>
              <a:t>wcdata4[1:5,1:4]</a:t>
            </a:r>
          </a:p>
          <a:p>
            <a:endParaRPr lang="en-US" altLang="en-US" sz="2800" dirty="0"/>
          </a:p>
          <a:p>
            <a:r>
              <a:rPr lang="en-US" altLang="en-US" sz="2800" dirty="0"/>
              <a:t>It is easier to use than sort()</a:t>
            </a:r>
          </a:p>
          <a:p>
            <a:r>
              <a:rPr lang="en-US" altLang="en-US" sz="2800" dirty="0"/>
              <a:t>Use desc(varname) to sort descending</a:t>
            </a:r>
          </a:p>
          <a:p>
            <a:r>
              <a:rPr lang="en-US" altLang="en-US" sz="2800" dirty="0"/>
              <a:t>Can use .by_group to sort by a group</a:t>
            </a: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4BE07F-6001-42BD-9690-7A4AC61174F6}"/>
              </a:ext>
            </a:extLst>
          </p:cNvPr>
          <p:cNvSpPr>
            <a:spLocks noGrp="1"/>
          </p:cNvSpPr>
          <p:nvPr>
            <p:ph type="title"/>
          </p:nvPr>
        </p:nvSpPr>
        <p:spPr/>
        <p:txBody>
          <a:bodyPr/>
          <a:lstStyle/>
          <a:p>
            <a:r>
              <a:rPr lang="en-US" dirty="0"/>
              <a:t>Sorted Data</a:t>
            </a:r>
          </a:p>
        </p:txBody>
      </p:sp>
      <p:pic>
        <p:nvPicPr>
          <p:cNvPr id="5" name="Picture 4">
            <a:extLst>
              <a:ext uri="{FF2B5EF4-FFF2-40B4-BE49-F238E27FC236}">
                <a16:creationId xmlns:a16="http://schemas.microsoft.com/office/drawing/2014/main" id="{62B8AE65-D1DB-4CB9-8546-64824E3D79F5}"/>
              </a:ext>
            </a:extLst>
          </p:cNvPr>
          <p:cNvPicPr>
            <a:picLocks noChangeAspect="1"/>
          </p:cNvPicPr>
          <p:nvPr/>
        </p:nvPicPr>
        <p:blipFill>
          <a:blip r:embed="rId2"/>
          <a:stretch>
            <a:fillRect/>
          </a:stretch>
        </p:blipFill>
        <p:spPr>
          <a:xfrm>
            <a:off x="1218688" y="2284593"/>
            <a:ext cx="11535596" cy="2220732"/>
          </a:xfrm>
          <a:prstGeom prst="rect">
            <a:avLst/>
          </a:prstGeom>
        </p:spPr>
      </p:pic>
    </p:spTree>
    <p:extLst>
      <p:ext uri="{BB962C8B-B14F-4D97-AF65-F5344CB8AC3E}">
        <p14:creationId xmlns:p14="http://schemas.microsoft.com/office/powerpoint/2010/main" val="1472291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1E3822EC-5148-4A52-87B7-7A1F1A28DD64}"/>
              </a:ext>
            </a:extLst>
          </p:cNvPr>
          <p:cNvSpPr>
            <a:spLocks noGrp="1" noChangeArrowheads="1"/>
          </p:cNvSpPr>
          <p:nvPr>
            <p:ph type="title"/>
          </p:nvPr>
        </p:nvSpPr>
        <p:spPr/>
        <p:txBody>
          <a:bodyPr/>
          <a:lstStyle/>
          <a:p>
            <a:r>
              <a:rPr lang="en-US" altLang="en-US" i="1" dirty="0"/>
              <a:t>mutate()</a:t>
            </a:r>
          </a:p>
        </p:txBody>
      </p:sp>
      <p:sp>
        <p:nvSpPr>
          <p:cNvPr id="75779" name="Content Placeholder 2">
            <a:extLst>
              <a:ext uri="{FF2B5EF4-FFF2-40B4-BE49-F238E27FC236}">
                <a16:creationId xmlns:a16="http://schemas.microsoft.com/office/drawing/2014/main" id="{1C70CC2C-0A64-4B74-85E0-8CE5F8BA5FE0}"/>
              </a:ext>
            </a:extLst>
          </p:cNvPr>
          <p:cNvSpPr>
            <a:spLocks noGrp="1" noChangeArrowheads="1"/>
          </p:cNvSpPr>
          <p:nvPr>
            <p:ph idx="1"/>
          </p:nvPr>
        </p:nvSpPr>
        <p:spPr/>
        <p:txBody>
          <a:bodyPr/>
          <a:lstStyle/>
          <a:p>
            <a:pPr>
              <a:buFont typeface="Courier New" panose="02070309020205020404" pitchFamily="49" charset="0"/>
              <a:buChar char="o"/>
            </a:pPr>
            <a:r>
              <a:rPr lang="en-US" altLang="en-US" dirty="0"/>
              <a:t>Used to perform variable transformations</a:t>
            </a:r>
          </a:p>
          <a:p>
            <a:pPr>
              <a:buFont typeface="Courier New" panose="02070309020205020404" pitchFamily="49" charset="0"/>
              <a:buChar char="o"/>
            </a:pPr>
            <a:r>
              <a:rPr lang="en-US" altLang="en-US" dirty="0"/>
              <a:t>Most Predictive Modeling projects need a variety of transformations:</a:t>
            </a:r>
          </a:p>
          <a:p>
            <a:pPr>
              <a:buFont typeface="Courier New" panose="02070309020205020404" pitchFamily="49" charset="0"/>
              <a:buChar char="o"/>
            </a:pPr>
            <a:r>
              <a:rPr lang="en-US" altLang="en-US" dirty="0"/>
              <a:t>For instance, we may want to log highly skewed variables</a:t>
            </a:r>
          </a:p>
          <a:p>
            <a:pPr lvl="1"/>
            <a:endParaRPr lang="en-US" altLang="en-US" dirty="0"/>
          </a:p>
          <a:p>
            <a:pPr marL="128016" lvl="1" indent="0">
              <a:buNone/>
            </a:pPr>
            <a:endParaRPr lang="en-US" altLang="en-US" dirty="0"/>
          </a:p>
        </p:txBody>
      </p:sp>
      <p:pic>
        <p:nvPicPr>
          <p:cNvPr id="2" name="Picture 1">
            <a:extLst>
              <a:ext uri="{FF2B5EF4-FFF2-40B4-BE49-F238E27FC236}">
                <a16:creationId xmlns:a16="http://schemas.microsoft.com/office/drawing/2014/main" id="{F74F3CFA-E838-4CA4-8E47-7C8600EC7862}"/>
              </a:ext>
            </a:extLst>
          </p:cNvPr>
          <p:cNvPicPr>
            <a:picLocks noChangeAspect="1"/>
          </p:cNvPicPr>
          <p:nvPr/>
        </p:nvPicPr>
        <p:blipFill>
          <a:blip r:embed="rId2"/>
          <a:stretch>
            <a:fillRect/>
          </a:stretch>
        </p:blipFill>
        <p:spPr>
          <a:xfrm>
            <a:off x="4175041" y="4213177"/>
            <a:ext cx="4056012" cy="2297351"/>
          </a:xfrm>
          <a:prstGeom prst="rect">
            <a:avLst/>
          </a:prstGeom>
        </p:spPr>
      </p:pic>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F179-B2A2-4221-897C-6ADBBC8CC0EA}"/>
              </a:ext>
            </a:extLst>
          </p:cNvPr>
          <p:cNvSpPr>
            <a:spLocks noGrp="1"/>
          </p:cNvSpPr>
          <p:nvPr>
            <p:ph type="title"/>
          </p:nvPr>
        </p:nvSpPr>
        <p:spPr/>
        <p:txBody>
          <a:bodyPr/>
          <a:lstStyle/>
          <a:p>
            <a:r>
              <a:rPr lang="en-US" dirty="0"/>
              <a:t>Mutate dependent variable</a:t>
            </a:r>
          </a:p>
        </p:txBody>
      </p:sp>
      <p:sp>
        <p:nvSpPr>
          <p:cNvPr id="3" name="Content Placeholder 2">
            <a:extLst>
              <a:ext uri="{FF2B5EF4-FFF2-40B4-BE49-F238E27FC236}">
                <a16:creationId xmlns:a16="http://schemas.microsoft.com/office/drawing/2014/main" id="{B3F8BB14-D056-4A5A-8E01-09FBA90EE3D3}"/>
              </a:ext>
            </a:extLst>
          </p:cNvPr>
          <p:cNvSpPr>
            <a:spLocks noGrp="1"/>
          </p:cNvSpPr>
          <p:nvPr>
            <p:ph idx="1"/>
          </p:nvPr>
        </p:nvSpPr>
        <p:spPr/>
        <p:txBody>
          <a:bodyPr/>
          <a:lstStyle/>
          <a:p>
            <a:r>
              <a:rPr lang="en-US" sz="2400" dirty="0"/>
              <a:t>wcdata4&lt;-mutate(wcdata4,logDependent=log(Dependent+1))</a:t>
            </a:r>
          </a:p>
          <a:p>
            <a:r>
              <a:rPr lang="en-US" sz="2400" dirty="0"/>
              <a:t>qplot(logDependent,data=wcdata4)</a:t>
            </a:r>
          </a:p>
          <a:p>
            <a:endParaRPr lang="en-US" dirty="0"/>
          </a:p>
        </p:txBody>
      </p:sp>
      <p:pic>
        <p:nvPicPr>
          <p:cNvPr id="4" name="Picture 3">
            <a:extLst>
              <a:ext uri="{FF2B5EF4-FFF2-40B4-BE49-F238E27FC236}">
                <a16:creationId xmlns:a16="http://schemas.microsoft.com/office/drawing/2014/main" id="{1F34C4A1-72AD-4E06-89F6-1B2791A90EC5}"/>
              </a:ext>
            </a:extLst>
          </p:cNvPr>
          <p:cNvPicPr>
            <a:picLocks noChangeAspect="1"/>
          </p:cNvPicPr>
          <p:nvPr/>
        </p:nvPicPr>
        <p:blipFill>
          <a:blip r:embed="rId2"/>
          <a:stretch>
            <a:fillRect/>
          </a:stretch>
        </p:blipFill>
        <p:spPr>
          <a:xfrm>
            <a:off x="2844633" y="3376882"/>
            <a:ext cx="5759192" cy="3262043"/>
          </a:xfrm>
          <a:prstGeom prst="rect">
            <a:avLst/>
          </a:prstGeom>
        </p:spPr>
      </p:pic>
    </p:spTree>
    <p:extLst>
      <p:ext uri="{BB962C8B-B14F-4D97-AF65-F5344CB8AC3E}">
        <p14:creationId xmlns:p14="http://schemas.microsoft.com/office/powerpoint/2010/main" val="119570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D8F7-855B-4CE5-8B89-A8A2B0A75E78}"/>
              </a:ext>
            </a:extLst>
          </p:cNvPr>
          <p:cNvSpPr>
            <a:spLocks noGrp="1"/>
          </p:cNvSpPr>
          <p:nvPr>
            <p:ph type="title"/>
          </p:nvPr>
        </p:nvSpPr>
        <p:spPr/>
        <p:txBody>
          <a:bodyPr/>
          <a:lstStyle/>
          <a:p>
            <a:r>
              <a:rPr lang="en-US" dirty="0"/>
              <a:t>Other transformations</a:t>
            </a:r>
          </a:p>
        </p:txBody>
      </p:sp>
      <p:sp>
        <p:nvSpPr>
          <p:cNvPr id="3" name="Content Placeholder 2">
            <a:extLst>
              <a:ext uri="{FF2B5EF4-FFF2-40B4-BE49-F238E27FC236}">
                <a16:creationId xmlns:a16="http://schemas.microsoft.com/office/drawing/2014/main" id="{E2100D00-DEAC-4F11-9AE0-644AA2DB5823}"/>
              </a:ext>
            </a:extLst>
          </p:cNvPr>
          <p:cNvSpPr>
            <a:spLocks noGrp="1"/>
          </p:cNvSpPr>
          <p:nvPr>
            <p:ph idx="1"/>
          </p:nvPr>
        </p:nvSpPr>
        <p:spPr/>
        <p:txBody>
          <a:bodyPr>
            <a:normAutofit/>
          </a:bodyPr>
          <a:lstStyle/>
          <a:p>
            <a:pPr>
              <a:buFont typeface="Courier New" panose="02070309020205020404" pitchFamily="49" charset="0"/>
              <a:buChar char="o"/>
            </a:pPr>
            <a:r>
              <a:rPr lang="en-US" sz="3200" dirty="0"/>
              <a:t>Indicator variables to Identify missing's in variables</a:t>
            </a:r>
          </a:p>
          <a:p>
            <a:pPr>
              <a:buFont typeface="Courier New" panose="02070309020205020404" pitchFamily="49" charset="0"/>
              <a:buChar char="o"/>
            </a:pPr>
            <a:r>
              <a:rPr lang="en-US" sz="3200" dirty="0"/>
              <a:t>Compute time lag variables (Report lag to employer, report lag to carrier)</a:t>
            </a:r>
          </a:p>
        </p:txBody>
      </p:sp>
    </p:spTree>
    <p:extLst>
      <p:ext uri="{BB962C8B-B14F-4D97-AF65-F5344CB8AC3E}">
        <p14:creationId xmlns:p14="http://schemas.microsoft.com/office/powerpoint/2010/main" val="2728959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81F78702-AB2C-488E-97BE-BEBE62451129}"/>
              </a:ext>
            </a:extLst>
          </p:cNvPr>
          <p:cNvSpPr>
            <a:spLocks noGrp="1" noChangeArrowheads="1"/>
          </p:cNvSpPr>
          <p:nvPr>
            <p:ph type="title"/>
          </p:nvPr>
        </p:nvSpPr>
        <p:spPr/>
        <p:txBody>
          <a:bodyPr/>
          <a:lstStyle/>
          <a:p>
            <a:r>
              <a:rPr lang="en-US" altLang="en-US" i="1" dirty="0"/>
              <a:t>group_by(), summarize()</a:t>
            </a:r>
          </a:p>
        </p:txBody>
      </p:sp>
      <p:sp>
        <p:nvSpPr>
          <p:cNvPr id="3" name="Content Placeholder 2">
            <a:extLst>
              <a:ext uri="{FF2B5EF4-FFF2-40B4-BE49-F238E27FC236}">
                <a16:creationId xmlns:a16="http://schemas.microsoft.com/office/drawing/2014/main" id="{CD3EBE8F-2597-45F5-9F70-DFD9008FD40E}"/>
              </a:ext>
            </a:extLst>
          </p:cNvPr>
          <p:cNvSpPr>
            <a:spLocks noGrp="1"/>
          </p:cNvSpPr>
          <p:nvPr>
            <p:ph idx="1"/>
          </p:nvPr>
        </p:nvSpPr>
        <p:spPr/>
        <p:txBody>
          <a:bodyPr>
            <a:normAutofit fontScale="92500" lnSpcReduction="20000"/>
          </a:bodyPr>
          <a:lstStyle/>
          <a:p>
            <a:pPr>
              <a:buFont typeface="Courier New" panose="02070309020205020404" pitchFamily="49" charset="0"/>
              <a:buChar char="o"/>
              <a:defRPr/>
            </a:pPr>
            <a:r>
              <a:rPr lang="en-US" sz="2800" dirty="0"/>
              <a:t>Can be used to group data by a variable or variables and then summarize</a:t>
            </a:r>
          </a:p>
          <a:p>
            <a:pPr>
              <a:buFont typeface="Courier New" panose="02070309020205020404" pitchFamily="49" charset="0"/>
              <a:buChar char="o"/>
              <a:defRPr/>
            </a:pPr>
            <a:r>
              <a:rPr lang="en-US" sz="2800" dirty="0"/>
              <a:t>Lets compute some state level statistics using claimant state:</a:t>
            </a:r>
          </a:p>
          <a:p>
            <a:pPr lvl="1">
              <a:buFont typeface="Courier New" panose="02070309020205020404" pitchFamily="49" charset="0"/>
              <a:buChar char="o"/>
              <a:defRPr/>
            </a:pPr>
            <a:r>
              <a:rPr lang="en-US" sz="2800" dirty="0"/>
              <a:t>Get size in database by counting the number of records for each state</a:t>
            </a:r>
          </a:p>
          <a:p>
            <a:pPr lvl="1">
              <a:buFont typeface="Courier New" panose="02070309020205020404" pitchFamily="49" charset="0"/>
              <a:buChar char="o"/>
              <a:defRPr/>
            </a:pPr>
            <a:r>
              <a:rPr lang="en-US" sz="2800" dirty="0"/>
              <a:t>Use result to reduce cardinality by grouping all low count states into one “small” category</a:t>
            </a:r>
          </a:p>
          <a:p>
            <a:pPr>
              <a:defRPr/>
            </a:pPr>
            <a:r>
              <a:rPr lang="en-US" dirty="0"/>
              <a:t>byState=group_by(wcdata4,Claimant.State)</a:t>
            </a:r>
          </a:p>
          <a:p>
            <a:pPr>
              <a:defRPr/>
            </a:pPr>
            <a:r>
              <a:rPr lang="en-US" dirty="0"/>
              <a:t>StateSize=summarize(byState,count=n())</a:t>
            </a:r>
          </a:p>
          <a:p>
            <a:pPr>
              <a:defRPr/>
            </a:pPr>
            <a:r>
              <a:rPr lang="en-US" dirty="0"/>
              <a:t>StateSize=mutate(StateSize,rankState=min_rank(desc(count)))</a:t>
            </a:r>
          </a:p>
          <a:p>
            <a:pPr>
              <a:defRPr/>
            </a:pPr>
            <a:r>
              <a:rPr lang="en-US" dirty="0"/>
              <a:t>head(StateSize)</a:t>
            </a:r>
          </a:p>
          <a:p>
            <a:pPr>
              <a:defRPr/>
            </a:pPr>
            <a:endParaRPr lang="en-US" dirty="0"/>
          </a:p>
          <a:p>
            <a:pPr>
              <a:defRPr/>
            </a:pPr>
            <a:endParaRPr lang="en-US" dirty="0"/>
          </a:p>
        </p:txBody>
      </p:sp>
      <p:pic>
        <p:nvPicPr>
          <p:cNvPr id="2" name="Picture 1">
            <a:extLst>
              <a:ext uri="{FF2B5EF4-FFF2-40B4-BE49-F238E27FC236}">
                <a16:creationId xmlns:a16="http://schemas.microsoft.com/office/drawing/2014/main" id="{1CAA1E9E-DF5C-4F1F-95F7-6C0301707DBF}"/>
              </a:ext>
            </a:extLst>
          </p:cNvPr>
          <p:cNvPicPr>
            <a:picLocks noChangeAspect="1"/>
          </p:cNvPicPr>
          <p:nvPr/>
        </p:nvPicPr>
        <p:blipFill>
          <a:blip r:embed="rId2"/>
          <a:stretch>
            <a:fillRect/>
          </a:stretch>
        </p:blipFill>
        <p:spPr>
          <a:xfrm>
            <a:off x="6247376" y="5509560"/>
            <a:ext cx="5944624" cy="1272240"/>
          </a:xfrm>
          <a:prstGeom prst="rect">
            <a:avLst/>
          </a:prstGeom>
        </p:spPr>
      </p:pic>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B93F3F62-0E6B-48BB-94E3-A612283103A6}"/>
              </a:ext>
            </a:extLst>
          </p:cNvPr>
          <p:cNvSpPr>
            <a:spLocks noGrp="1" noChangeArrowheads="1"/>
          </p:cNvSpPr>
          <p:nvPr>
            <p:ph type="title"/>
          </p:nvPr>
        </p:nvSpPr>
        <p:spPr/>
        <p:txBody>
          <a:bodyPr/>
          <a:lstStyle/>
          <a:p>
            <a:r>
              <a:rPr lang="en-US" altLang="en-US" dirty="0"/>
              <a:t>Using the pipe operator</a:t>
            </a:r>
          </a:p>
        </p:txBody>
      </p:sp>
      <p:sp>
        <p:nvSpPr>
          <p:cNvPr id="58371" name="Content Placeholder 2">
            <a:extLst>
              <a:ext uri="{FF2B5EF4-FFF2-40B4-BE49-F238E27FC236}">
                <a16:creationId xmlns:a16="http://schemas.microsoft.com/office/drawing/2014/main" id="{C0412CC0-76EF-4F9E-A2E1-CD51DC052066}"/>
              </a:ext>
            </a:extLst>
          </p:cNvPr>
          <p:cNvSpPr>
            <a:spLocks noGrp="1" noChangeArrowheads="1"/>
          </p:cNvSpPr>
          <p:nvPr>
            <p:ph idx="1"/>
          </p:nvPr>
        </p:nvSpPr>
        <p:spPr/>
        <p:txBody>
          <a:bodyPr>
            <a:normAutofit/>
          </a:bodyPr>
          <a:lstStyle/>
          <a:p>
            <a:pPr>
              <a:buFont typeface="Wingdings" panose="05000000000000000000" pitchFamily="2" charset="2"/>
              <a:buChar char="Ø"/>
            </a:pPr>
            <a:r>
              <a:rPr lang="en-US" altLang="en-US" sz="2800" dirty="0"/>
              <a:t>A different way of organizing code</a:t>
            </a:r>
          </a:p>
          <a:p>
            <a:pPr>
              <a:buFont typeface="Wingdings" panose="05000000000000000000" pitchFamily="2" charset="2"/>
              <a:buChar char="Ø"/>
            </a:pPr>
            <a:r>
              <a:rPr lang="en-US" altLang="en-US" sz="2800" dirty="0"/>
              <a:t>The logical sequence of the code is more natural</a:t>
            </a:r>
          </a:p>
          <a:p>
            <a:pPr>
              <a:buFont typeface="Wingdings" panose="05000000000000000000" pitchFamily="2" charset="2"/>
              <a:buChar char="Ø"/>
            </a:pPr>
            <a:r>
              <a:rPr lang="en-US" altLang="en-US" sz="2800" dirty="0"/>
              <a:t>A way of executing steps or nested code/ functions</a:t>
            </a:r>
          </a:p>
          <a:p>
            <a:pPr>
              <a:buFont typeface="Wingdings" panose="05000000000000000000" pitchFamily="2" charset="2"/>
              <a:buChar char="Ø"/>
            </a:pPr>
            <a:r>
              <a:rPr lang="en-US" altLang="en-US" sz="2800" dirty="0"/>
              <a:t>The pipe operator is %&gt;%</a:t>
            </a:r>
          </a:p>
        </p:txBody>
      </p:sp>
    </p:spTree>
    <p:extLst>
      <p:ext uri="{BB962C8B-B14F-4D97-AF65-F5344CB8AC3E}">
        <p14:creationId xmlns:p14="http://schemas.microsoft.com/office/powerpoint/2010/main" val="1255403301"/>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50FA-E446-4302-9907-3B1D354DBEA8}"/>
              </a:ext>
            </a:extLst>
          </p:cNvPr>
          <p:cNvSpPr>
            <a:spLocks noGrp="1"/>
          </p:cNvSpPr>
          <p:nvPr>
            <p:ph type="title"/>
          </p:nvPr>
        </p:nvSpPr>
        <p:spPr/>
        <p:txBody>
          <a:bodyPr/>
          <a:lstStyle/>
          <a:p>
            <a:r>
              <a:rPr lang="en-US" dirty="0"/>
              <a:t>Redo Group_by and Summarize with pipe operator</a:t>
            </a:r>
          </a:p>
        </p:txBody>
      </p:sp>
      <p:sp>
        <p:nvSpPr>
          <p:cNvPr id="3" name="Content Placeholder 2">
            <a:extLst>
              <a:ext uri="{FF2B5EF4-FFF2-40B4-BE49-F238E27FC236}">
                <a16:creationId xmlns:a16="http://schemas.microsoft.com/office/drawing/2014/main" id="{D70DD8B6-5CC2-470A-AE0A-B6075488E3A2}"/>
              </a:ext>
            </a:extLst>
          </p:cNvPr>
          <p:cNvSpPr>
            <a:spLocks noGrp="1"/>
          </p:cNvSpPr>
          <p:nvPr>
            <p:ph idx="1"/>
          </p:nvPr>
        </p:nvSpPr>
        <p:spPr/>
        <p:txBody>
          <a:bodyPr>
            <a:normAutofit lnSpcReduction="10000"/>
          </a:bodyPr>
          <a:lstStyle/>
          <a:p>
            <a:r>
              <a:rPr lang="en-US" dirty="0"/>
              <a:t>StateSize&lt;- wcdata3 %&gt;% group_by(Claimant.State.Code) %&gt;%</a:t>
            </a:r>
          </a:p>
          <a:p>
            <a:r>
              <a:rPr lang="en-US" dirty="0"/>
              <a:t>  summarize(count=n()) %&gt;%</a:t>
            </a:r>
          </a:p>
          <a:p>
            <a:r>
              <a:rPr lang="en-US" dirty="0"/>
              <a:t>  mutate(r=min_rank(desc(count)))</a:t>
            </a:r>
          </a:p>
          <a:p>
            <a:endParaRPr lang="en-US" dirty="0"/>
          </a:p>
          <a:p>
            <a:pPr>
              <a:buFont typeface="Courier New" panose="02070309020205020404" pitchFamily="49" charset="0"/>
              <a:buChar char="o"/>
            </a:pPr>
            <a:r>
              <a:rPr lang="en-US" sz="2800" dirty="0"/>
              <a:t>The pipe operator is denoted with “%&gt;%”</a:t>
            </a:r>
          </a:p>
          <a:p>
            <a:pPr>
              <a:buFont typeface="Courier New" panose="02070309020205020404" pitchFamily="49" charset="0"/>
              <a:buChar char="o"/>
            </a:pPr>
            <a:r>
              <a:rPr lang="en-US" sz="2800" dirty="0"/>
              <a:t>It moves from left to right</a:t>
            </a:r>
          </a:p>
          <a:p>
            <a:pPr>
              <a:buFont typeface="Courier New" panose="02070309020205020404" pitchFamily="49" charset="0"/>
              <a:buChar char="o"/>
            </a:pPr>
            <a:r>
              <a:rPr lang="en-US" sz="2800" dirty="0"/>
              <a:t>The database comes first</a:t>
            </a:r>
          </a:p>
          <a:p>
            <a:pPr>
              <a:buFont typeface="Courier New" panose="02070309020205020404" pitchFamily="49" charset="0"/>
              <a:buChar char="o"/>
            </a:pPr>
            <a:r>
              <a:rPr lang="en-US" sz="2800" dirty="0"/>
              <a:t>Then the procedures performed on it in chronological order</a:t>
            </a:r>
          </a:p>
          <a:p>
            <a:endParaRPr lang="en-US" dirty="0"/>
          </a:p>
        </p:txBody>
      </p:sp>
    </p:spTree>
    <p:extLst>
      <p:ext uri="{BB962C8B-B14F-4D97-AF65-F5344CB8AC3E}">
        <p14:creationId xmlns:p14="http://schemas.microsoft.com/office/powerpoint/2010/main" val="3377494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54CA72C6-7478-4585-A1F5-C3B88C61EA63}"/>
              </a:ext>
            </a:extLst>
          </p:cNvPr>
          <p:cNvSpPr>
            <a:spLocks noGrp="1" noChangeArrowheads="1"/>
          </p:cNvSpPr>
          <p:nvPr>
            <p:ph type="title"/>
          </p:nvPr>
        </p:nvSpPr>
        <p:spPr/>
        <p:txBody>
          <a:bodyPr/>
          <a:lstStyle/>
          <a:p>
            <a:r>
              <a:rPr lang="en-US" altLang="en-US" dirty="0"/>
              <a:t>Joining data</a:t>
            </a:r>
          </a:p>
        </p:txBody>
      </p:sp>
      <p:sp>
        <p:nvSpPr>
          <p:cNvPr id="77827" name="Content Placeholder 2">
            <a:extLst>
              <a:ext uri="{FF2B5EF4-FFF2-40B4-BE49-F238E27FC236}">
                <a16:creationId xmlns:a16="http://schemas.microsoft.com/office/drawing/2014/main" id="{EE6C614B-8E31-4539-8858-A2FAB80EC95F}"/>
              </a:ext>
            </a:extLst>
          </p:cNvPr>
          <p:cNvSpPr>
            <a:spLocks noGrp="1" noChangeArrowheads="1"/>
          </p:cNvSpPr>
          <p:nvPr>
            <p:ph idx="1"/>
          </p:nvPr>
        </p:nvSpPr>
        <p:spPr/>
        <p:txBody>
          <a:bodyPr/>
          <a:lstStyle/>
          <a:p>
            <a:r>
              <a:rPr lang="en-US" altLang="en-US" dirty="0"/>
              <a:t>Used to merge datasets</a:t>
            </a:r>
          </a:p>
          <a:p>
            <a:r>
              <a:rPr lang="en-US" altLang="en-US" dirty="0"/>
              <a:t>Certain joins are like a VLOOKUP in Excel</a:t>
            </a:r>
          </a:p>
          <a:p>
            <a:r>
              <a:rPr lang="en-US" altLang="en-US" i="1" dirty="0"/>
              <a:t>inner_join()</a:t>
            </a:r>
          </a:p>
          <a:p>
            <a:r>
              <a:rPr lang="en-US" altLang="en-US" i="1" dirty="0"/>
              <a:t>left_join()</a:t>
            </a:r>
          </a:p>
          <a:p>
            <a:r>
              <a:rPr lang="en-US" altLang="en-US" i="1" dirty="0"/>
              <a:t>right_join()</a:t>
            </a:r>
          </a:p>
          <a:p>
            <a:r>
              <a:rPr lang="en-US" altLang="en-US" i="1" dirty="0"/>
              <a:t>full_join()</a:t>
            </a:r>
          </a:p>
          <a:p>
            <a:r>
              <a:rPr lang="en-US" altLang="en-US" i="1" dirty="0"/>
              <a:t>We can use a join to join the StateSize data into the data file</a:t>
            </a: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911B-094D-4BE4-9A32-FE8E13D758EB}"/>
              </a:ext>
            </a:extLst>
          </p:cNvPr>
          <p:cNvSpPr>
            <a:spLocks noGrp="1"/>
          </p:cNvSpPr>
          <p:nvPr>
            <p:ph type="title"/>
          </p:nvPr>
        </p:nvSpPr>
        <p:spPr/>
        <p:txBody>
          <a:bodyPr/>
          <a:lstStyle/>
          <a:p>
            <a:r>
              <a:rPr lang="en-US" dirty="0"/>
              <a:t>Data Wrangling</a:t>
            </a:r>
          </a:p>
        </p:txBody>
      </p:sp>
      <p:sp>
        <p:nvSpPr>
          <p:cNvPr id="3" name="Content Placeholder 2">
            <a:extLst>
              <a:ext uri="{FF2B5EF4-FFF2-40B4-BE49-F238E27FC236}">
                <a16:creationId xmlns:a16="http://schemas.microsoft.com/office/drawing/2014/main" id="{BB03045B-8F70-4BD8-9C2D-930030B4E339}"/>
              </a:ext>
            </a:extLst>
          </p:cNvPr>
          <p:cNvSpPr>
            <a:spLocks noGrp="1"/>
          </p:cNvSpPr>
          <p:nvPr>
            <p:ph idx="1"/>
          </p:nvPr>
        </p:nvSpPr>
        <p:spPr/>
        <p:txBody>
          <a:bodyPr/>
          <a:lstStyle/>
          <a:p>
            <a:r>
              <a:rPr lang="en-US" dirty="0" err="1"/>
              <a:t>FromWikipedia</a:t>
            </a:r>
            <a:endParaRPr lang="en-US" dirty="0"/>
          </a:p>
          <a:p>
            <a:pPr marL="0" indent="0">
              <a:buNone/>
            </a:pPr>
            <a:r>
              <a:rPr lang="en-US" dirty="0"/>
              <a:t>“Data wrangling, sometimes referred to as data munging, is the process of transforming and mapping data from one "raw" data form into another format with the intent of making it more appropriate and valuable for a variety of downstream purposes such as analytics. The goal of data wrangling is to assure quality and useful data. Data analysts typically spend the majority of their time in the process of data wrangling compared to the actual analysis of the data. “</a:t>
            </a:r>
          </a:p>
          <a:p>
            <a:pPr marL="0" indent="0">
              <a:buNone/>
            </a:pPr>
            <a:r>
              <a:rPr lang="en-US" dirty="0"/>
              <a:t>-https://en.wikipedia.org/wiki/</a:t>
            </a:r>
            <a:r>
              <a:rPr lang="en-US" dirty="0" err="1"/>
              <a:t>Data_wrangling</a:t>
            </a:r>
            <a:endParaRPr lang="en-US" dirty="0"/>
          </a:p>
        </p:txBody>
      </p:sp>
    </p:spTree>
    <p:extLst>
      <p:ext uri="{BB962C8B-B14F-4D97-AF65-F5344CB8AC3E}">
        <p14:creationId xmlns:p14="http://schemas.microsoft.com/office/powerpoint/2010/main" val="2181999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41A5-4F14-48FC-9DE4-6B0DCE4FF510}"/>
              </a:ext>
            </a:extLst>
          </p:cNvPr>
          <p:cNvSpPr>
            <a:spLocks noGrp="1"/>
          </p:cNvSpPr>
          <p:nvPr>
            <p:ph type="title"/>
          </p:nvPr>
        </p:nvSpPr>
        <p:spPr/>
        <p:txBody>
          <a:bodyPr/>
          <a:lstStyle/>
          <a:p>
            <a:r>
              <a:rPr lang="en-US" dirty="0"/>
              <a:t>JoiNing the grouped data back into original data</a:t>
            </a:r>
          </a:p>
        </p:txBody>
      </p:sp>
      <p:sp>
        <p:nvSpPr>
          <p:cNvPr id="3" name="Content Placeholder 2">
            <a:extLst>
              <a:ext uri="{FF2B5EF4-FFF2-40B4-BE49-F238E27FC236}">
                <a16:creationId xmlns:a16="http://schemas.microsoft.com/office/drawing/2014/main" id="{B0461ECE-DF42-4A21-A1B1-6206A54B1B42}"/>
              </a:ext>
            </a:extLst>
          </p:cNvPr>
          <p:cNvSpPr>
            <a:spLocks noGrp="1"/>
          </p:cNvSpPr>
          <p:nvPr>
            <p:ph idx="1"/>
          </p:nvPr>
        </p:nvSpPr>
        <p:spPr>
          <a:xfrm>
            <a:off x="1024128" y="2286000"/>
            <a:ext cx="4414647" cy="4023360"/>
          </a:xfrm>
        </p:spPr>
        <p:txBody>
          <a:bodyPr>
            <a:normAutofit/>
          </a:bodyPr>
          <a:lstStyle/>
          <a:p>
            <a:r>
              <a:rPr lang="en-US" dirty="0"/>
              <a:t>wcdata5 =inner_join(wcdata4,StateSize,by="Claimant.State.Code")</a:t>
            </a:r>
          </a:p>
          <a:p>
            <a:r>
              <a:rPr lang="en-US" dirty="0"/>
              <a:t>names(wcdata5)</a:t>
            </a:r>
          </a:p>
          <a:p>
            <a:r>
              <a:rPr lang="en-US" dirty="0"/>
              <a:t>Or</a:t>
            </a:r>
          </a:p>
          <a:p>
            <a:r>
              <a:rPr lang="en-US" dirty="0"/>
              <a:t>wcdata5 =right_join(wcdata4,StateSize,by="Claimant.State.Code")</a:t>
            </a:r>
          </a:p>
          <a:p>
            <a:r>
              <a:rPr lang="en-US" dirty="0"/>
              <a:t>names(wcdata5)</a:t>
            </a:r>
          </a:p>
          <a:p>
            <a:endParaRPr lang="en-US" dirty="0"/>
          </a:p>
          <a:p>
            <a:endParaRPr lang="en-US" dirty="0"/>
          </a:p>
        </p:txBody>
      </p:sp>
      <p:pic>
        <p:nvPicPr>
          <p:cNvPr id="5" name="Picture 4">
            <a:extLst>
              <a:ext uri="{FF2B5EF4-FFF2-40B4-BE49-F238E27FC236}">
                <a16:creationId xmlns:a16="http://schemas.microsoft.com/office/drawing/2014/main" id="{093DEBA5-E643-4362-83EB-E2C907C355F8}"/>
              </a:ext>
            </a:extLst>
          </p:cNvPr>
          <p:cNvPicPr>
            <a:picLocks noChangeAspect="1"/>
          </p:cNvPicPr>
          <p:nvPr/>
        </p:nvPicPr>
        <p:blipFill>
          <a:blip r:embed="rId2"/>
          <a:stretch>
            <a:fillRect/>
          </a:stretch>
        </p:blipFill>
        <p:spPr>
          <a:xfrm>
            <a:off x="5884164" y="1447052"/>
            <a:ext cx="5944624" cy="5335496"/>
          </a:xfrm>
          <a:prstGeom prst="rect">
            <a:avLst/>
          </a:prstGeom>
        </p:spPr>
      </p:pic>
    </p:spTree>
    <p:extLst>
      <p:ext uri="{BB962C8B-B14F-4D97-AF65-F5344CB8AC3E}">
        <p14:creationId xmlns:p14="http://schemas.microsoft.com/office/powerpoint/2010/main" val="3024017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8D65-D19E-49F6-BF3C-16D090459645}"/>
              </a:ext>
            </a:extLst>
          </p:cNvPr>
          <p:cNvSpPr>
            <a:spLocks noGrp="1"/>
          </p:cNvSpPr>
          <p:nvPr>
            <p:ph type="title"/>
          </p:nvPr>
        </p:nvSpPr>
        <p:spPr/>
        <p:txBody>
          <a:bodyPr/>
          <a:lstStyle/>
          <a:p>
            <a:r>
              <a:rPr lang="en-US" dirty="0"/>
              <a:t>String Functions</a:t>
            </a:r>
          </a:p>
        </p:txBody>
      </p:sp>
      <p:sp>
        <p:nvSpPr>
          <p:cNvPr id="5" name="Content Placeholder 4">
            <a:extLst>
              <a:ext uri="{FF2B5EF4-FFF2-40B4-BE49-F238E27FC236}">
                <a16:creationId xmlns:a16="http://schemas.microsoft.com/office/drawing/2014/main" id="{5B7B79FE-BB9C-4B1E-AC66-07CD06AF3EB7}"/>
              </a:ext>
            </a:extLst>
          </p:cNvPr>
          <p:cNvSpPr>
            <a:spLocks noGrp="1"/>
          </p:cNvSpPr>
          <p:nvPr>
            <p:ph idx="1"/>
          </p:nvPr>
        </p:nvSpPr>
        <p:spPr/>
        <p:txBody>
          <a:bodyPr/>
          <a:lstStyle/>
          <a:p>
            <a:r>
              <a:rPr lang="en-US" dirty="0"/>
              <a:t>Nearly all languages used by actuaries contain string functions</a:t>
            </a:r>
          </a:p>
          <a:p>
            <a:r>
              <a:rPr lang="en-US" dirty="0"/>
              <a:t>Some simple </a:t>
            </a:r>
            <a:r>
              <a:rPr lang="en-US"/>
              <a:t>string functions </a:t>
            </a:r>
            <a:r>
              <a:rPr lang="en-US" dirty="0"/>
              <a:t>can help with data preprocessing in actuarial analyses</a:t>
            </a:r>
          </a:p>
          <a:p>
            <a:r>
              <a:rPr lang="en-US" dirty="0"/>
              <a:t>Example – Identification of multiple occurrence claims</a:t>
            </a:r>
          </a:p>
        </p:txBody>
      </p:sp>
      <p:pic>
        <p:nvPicPr>
          <p:cNvPr id="4" name="Picture 3">
            <a:extLst>
              <a:ext uri="{FF2B5EF4-FFF2-40B4-BE49-F238E27FC236}">
                <a16:creationId xmlns:a16="http://schemas.microsoft.com/office/drawing/2014/main" id="{B0C3100C-BF20-45AC-9319-DB530EFD9A3B}"/>
              </a:ext>
            </a:extLst>
          </p:cNvPr>
          <p:cNvPicPr>
            <a:picLocks noChangeAspect="1"/>
          </p:cNvPicPr>
          <p:nvPr/>
        </p:nvPicPr>
        <p:blipFill>
          <a:blip r:embed="rId2"/>
          <a:stretch>
            <a:fillRect/>
          </a:stretch>
        </p:blipFill>
        <p:spPr>
          <a:xfrm>
            <a:off x="1836723" y="3620365"/>
            <a:ext cx="2736850" cy="3223720"/>
          </a:xfrm>
          <a:prstGeom prst="rect">
            <a:avLst/>
          </a:prstGeom>
        </p:spPr>
      </p:pic>
      <p:sp>
        <p:nvSpPr>
          <p:cNvPr id="6" name="Arrow: Right 5">
            <a:extLst>
              <a:ext uri="{FF2B5EF4-FFF2-40B4-BE49-F238E27FC236}">
                <a16:creationId xmlns:a16="http://schemas.microsoft.com/office/drawing/2014/main" id="{2B3C6041-396B-4E14-8605-5BC813FB20FE}"/>
              </a:ext>
            </a:extLst>
          </p:cNvPr>
          <p:cNvSpPr/>
          <p:nvPr/>
        </p:nvSpPr>
        <p:spPr>
          <a:xfrm rot="11264748">
            <a:off x="4728389" y="4043437"/>
            <a:ext cx="2611394" cy="595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771A19AD-8D2E-44E6-8895-CF4A7BB5A88C}"/>
              </a:ext>
            </a:extLst>
          </p:cNvPr>
          <p:cNvSpPr/>
          <p:nvPr/>
        </p:nvSpPr>
        <p:spPr>
          <a:xfrm rot="11264748">
            <a:off x="4728827" y="5349770"/>
            <a:ext cx="2515600" cy="595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448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AD58-8136-41A5-9C5F-F02D9E493CA2}"/>
              </a:ext>
            </a:extLst>
          </p:cNvPr>
          <p:cNvSpPr>
            <a:spLocks noGrp="1"/>
          </p:cNvSpPr>
          <p:nvPr>
            <p:ph type="title"/>
          </p:nvPr>
        </p:nvSpPr>
        <p:spPr/>
        <p:txBody>
          <a:bodyPr/>
          <a:lstStyle/>
          <a:p>
            <a:r>
              <a:rPr lang="en-US" dirty="0"/>
              <a:t>Simple String Functions Let Us:</a:t>
            </a:r>
          </a:p>
        </p:txBody>
      </p:sp>
      <p:sp>
        <p:nvSpPr>
          <p:cNvPr id="3" name="Content Placeholder 2">
            <a:extLst>
              <a:ext uri="{FF2B5EF4-FFF2-40B4-BE49-F238E27FC236}">
                <a16:creationId xmlns:a16="http://schemas.microsoft.com/office/drawing/2014/main" id="{FB678EAF-5FE9-4FA0-A545-CF6AEBF504A1}"/>
              </a:ext>
            </a:extLst>
          </p:cNvPr>
          <p:cNvSpPr>
            <a:spLocks noGrp="1"/>
          </p:cNvSpPr>
          <p:nvPr>
            <p:ph idx="1"/>
          </p:nvPr>
        </p:nvSpPr>
        <p:spPr/>
        <p:txBody>
          <a:bodyPr/>
          <a:lstStyle/>
          <a:p>
            <a:r>
              <a:rPr lang="en-US" dirty="0"/>
              <a:t>Tabulate how many claims there are for each occurrence</a:t>
            </a:r>
          </a:p>
          <a:p>
            <a:r>
              <a:rPr lang="en-US" dirty="0"/>
              <a:t>Compute the occurrence number, so data can be aggregated to the occurrence level</a:t>
            </a:r>
          </a:p>
        </p:txBody>
      </p:sp>
      <p:pic>
        <p:nvPicPr>
          <p:cNvPr id="4" name="Picture 3">
            <a:extLst>
              <a:ext uri="{FF2B5EF4-FFF2-40B4-BE49-F238E27FC236}">
                <a16:creationId xmlns:a16="http://schemas.microsoft.com/office/drawing/2014/main" id="{8953285B-042E-45A8-AB4D-471738D0BF65}"/>
              </a:ext>
            </a:extLst>
          </p:cNvPr>
          <p:cNvPicPr>
            <a:picLocks noChangeAspect="1"/>
          </p:cNvPicPr>
          <p:nvPr/>
        </p:nvPicPr>
        <p:blipFill>
          <a:blip r:embed="rId2"/>
          <a:stretch>
            <a:fillRect/>
          </a:stretch>
        </p:blipFill>
        <p:spPr>
          <a:xfrm>
            <a:off x="1212441" y="3604702"/>
            <a:ext cx="2781300" cy="1670050"/>
          </a:xfrm>
          <a:prstGeom prst="rect">
            <a:avLst/>
          </a:prstGeom>
        </p:spPr>
      </p:pic>
      <p:sp>
        <p:nvSpPr>
          <p:cNvPr id="5" name="TextBox 4">
            <a:extLst>
              <a:ext uri="{FF2B5EF4-FFF2-40B4-BE49-F238E27FC236}">
                <a16:creationId xmlns:a16="http://schemas.microsoft.com/office/drawing/2014/main" id="{618CB19C-D89D-40D2-9387-3FDE578A9EF2}"/>
              </a:ext>
            </a:extLst>
          </p:cNvPr>
          <p:cNvSpPr txBox="1"/>
          <p:nvPr/>
        </p:nvSpPr>
        <p:spPr>
          <a:xfrm>
            <a:off x="4417604" y="3680895"/>
            <a:ext cx="1343025" cy="369332"/>
          </a:xfrm>
          <a:prstGeom prst="rect">
            <a:avLst/>
          </a:prstGeom>
          <a:noFill/>
        </p:spPr>
        <p:txBody>
          <a:bodyPr wrap="square" rtlCol="0">
            <a:spAutoFit/>
          </a:bodyPr>
          <a:lstStyle/>
          <a:p>
            <a:r>
              <a:rPr lang="en-US" dirty="0"/>
              <a:t>=right(A2,2)</a:t>
            </a:r>
          </a:p>
        </p:txBody>
      </p:sp>
      <p:pic>
        <p:nvPicPr>
          <p:cNvPr id="6" name="Picture 5">
            <a:extLst>
              <a:ext uri="{FF2B5EF4-FFF2-40B4-BE49-F238E27FC236}">
                <a16:creationId xmlns:a16="http://schemas.microsoft.com/office/drawing/2014/main" id="{5AE1BD67-25F0-4001-B148-CC4790CC35E5}"/>
              </a:ext>
            </a:extLst>
          </p:cNvPr>
          <p:cNvPicPr>
            <a:picLocks noChangeAspect="1"/>
          </p:cNvPicPr>
          <p:nvPr/>
        </p:nvPicPr>
        <p:blipFill>
          <a:blip r:embed="rId3"/>
          <a:stretch>
            <a:fillRect/>
          </a:stretch>
        </p:blipFill>
        <p:spPr>
          <a:xfrm>
            <a:off x="5978321" y="3604702"/>
            <a:ext cx="2781300" cy="1577975"/>
          </a:xfrm>
          <a:prstGeom prst="rect">
            <a:avLst/>
          </a:prstGeom>
        </p:spPr>
      </p:pic>
      <p:sp>
        <p:nvSpPr>
          <p:cNvPr id="7" name="TextBox 6">
            <a:extLst>
              <a:ext uri="{FF2B5EF4-FFF2-40B4-BE49-F238E27FC236}">
                <a16:creationId xmlns:a16="http://schemas.microsoft.com/office/drawing/2014/main" id="{DDE0354B-55C5-42A6-A009-205470253F0F}"/>
              </a:ext>
            </a:extLst>
          </p:cNvPr>
          <p:cNvSpPr txBox="1"/>
          <p:nvPr/>
        </p:nvSpPr>
        <p:spPr>
          <a:xfrm>
            <a:off x="8892285" y="3680895"/>
            <a:ext cx="1599628" cy="369332"/>
          </a:xfrm>
          <a:prstGeom prst="rect">
            <a:avLst/>
          </a:prstGeom>
          <a:noFill/>
        </p:spPr>
        <p:txBody>
          <a:bodyPr wrap="square" rtlCol="0">
            <a:spAutoFit/>
          </a:bodyPr>
          <a:lstStyle/>
          <a:p>
            <a:r>
              <a:rPr lang="en-US" dirty="0"/>
              <a:t>=left(A2,15)</a:t>
            </a:r>
          </a:p>
        </p:txBody>
      </p:sp>
    </p:spTree>
    <p:extLst>
      <p:ext uri="{BB962C8B-B14F-4D97-AF65-F5344CB8AC3E}">
        <p14:creationId xmlns:p14="http://schemas.microsoft.com/office/powerpoint/2010/main" val="376927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8133-CCF1-4EA4-B058-5A2B3D1A3BEE}"/>
              </a:ext>
            </a:extLst>
          </p:cNvPr>
          <p:cNvSpPr>
            <a:spLocks noGrp="1"/>
          </p:cNvSpPr>
          <p:nvPr>
            <p:ph type="title"/>
          </p:nvPr>
        </p:nvSpPr>
        <p:spPr/>
        <p:txBody>
          <a:bodyPr/>
          <a:lstStyle/>
          <a:p>
            <a:r>
              <a:rPr lang="en-US" dirty="0"/>
              <a:t>Regular Expressions</a:t>
            </a:r>
          </a:p>
        </p:txBody>
      </p:sp>
      <p:sp>
        <p:nvSpPr>
          <p:cNvPr id="3" name="Content Placeholder 2">
            <a:extLst>
              <a:ext uri="{FF2B5EF4-FFF2-40B4-BE49-F238E27FC236}">
                <a16:creationId xmlns:a16="http://schemas.microsoft.com/office/drawing/2014/main" id="{CD400072-4D3E-411F-90E9-BF76B48C9422}"/>
              </a:ext>
            </a:extLst>
          </p:cNvPr>
          <p:cNvSpPr>
            <a:spLocks noGrp="1"/>
          </p:cNvSpPr>
          <p:nvPr>
            <p:ph idx="1"/>
          </p:nvPr>
        </p:nvSpPr>
        <p:spPr/>
        <p:txBody>
          <a:bodyPr>
            <a:normAutofit fontScale="25000" lnSpcReduction="20000"/>
          </a:bodyPr>
          <a:lstStyle/>
          <a:p>
            <a:pPr>
              <a:defRPr/>
            </a:pPr>
            <a:r>
              <a:rPr lang="en-US" sz="11200" dirty="0"/>
              <a:t>There are various shorthand characters to denote types of strings including:</a:t>
            </a:r>
          </a:p>
          <a:p>
            <a:pPr lvl="1">
              <a:defRPr/>
            </a:pPr>
            <a:r>
              <a:rPr lang="en-US" sz="11200" dirty="0"/>
              <a:t>0-9 a digit</a:t>
            </a:r>
          </a:p>
          <a:p>
            <a:pPr lvl="1">
              <a:defRPr/>
            </a:pPr>
            <a:r>
              <a:rPr lang="en-US" sz="11200" dirty="0"/>
              <a:t>\d for digit</a:t>
            </a:r>
          </a:p>
          <a:p>
            <a:pPr lvl="1">
              <a:defRPr/>
            </a:pPr>
            <a:r>
              <a:rPr lang="en-US" sz="11200" dirty="0"/>
              <a:t>\b for border  (blank or punctuation before or after a word</a:t>
            </a:r>
          </a:p>
          <a:p>
            <a:pPr lvl="1">
              <a:defRPr/>
            </a:pPr>
            <a:r>
              <a:rPr lang="en-US" sz="11200" dirty="0"/>
              <a:t>a-z lowercase letters and A-Z uppercase letters. Also :alpha: for letters</a:t>
            </a:r>
          </a:p>
          <a:p>
            <a:pPr lvl="1">
              <a:defRPr/>
            </a:pPr>
            <a:r>
              <a:rPr lang="en-US" sz="11200" dirty="0"/>
              <a:t>\w for an alphanumeric character</a:t>
            </a:r>
          </a:p>
          <a:p>
            <a:pPr lvl="1">
              <a:defRPr/>
            </a:pPr>
            <a:r>
              <a:rPr lang="en-US" sz="11200" dirty="0"/>
              <a:t>\n end of line</a:t>
            </a:r>
          </a:p>
          <a:p>
            <a:pPr lvl="1">
              <a:defRPr/>
            </a:pPr>
            <a:r>
              <a:rPr lang="en-US" sz="11200" dirty="0"/>
              <a:t>^ at beginning denotes beginning of string, $ at the end denotes the end of a string</a:t>
            </a:r>
          </a:p>
          <a:p>
            <a:pPr lvl="1">
              <a:defRPr/>
            </a:pPr>
            <a:r>
              <a:rPr lang="en-US" sz="11200" dirty="0"/>
              <a:t>+ one or more of the previous pattern</a:t>
            </a:r>
          </a:p>
          <a:p>
            <a:pPr lvl="1">
              <a:defRPr/>
            </a:pPr>
            <a:r>
              <a:rPr lang="en-US" sz="11200" dirty="0"/>
              <a:t>* zero or more of the pattern</a:t>
            </a:r>
          </a:p>
          <a:p>
            <a:endParaRPr lang="en-US" dirty="0"/>
          </a:p>
        </p:txBody>
      </p:sp>
    </p:spTree>
    <p:extLst>
      <p:ext uri="{BB962C8B-B14F-4D97-AF65-F5344CB8AC3E}">
        <p14:creationId xmlns:p14="http://schemas.microsoft.com/office/powerpoint/2010/main" val="3539564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A033-9CF4-423D-AC05-96BD59DA0BAE}"/>
              </a:ext>
            </a:extLst>
          </p:cNvPr>
          <p:cNvSpPr>
            <a:spLocks noGrp="1"/>
          </p:cNvSpPr>
          <p:nvPr>
            <p:ph type="title"/>
          </p:nvPr>
        </p:nvSpPr>
        <p:spPr/>
        <p:txBody>
          <a:bodyPr/>
          <a:lstStyle/>
          <a:p>
            <a:r>
              <a:rPr lang="en-US" dirty="0" err="1"/>
              <a:t>stringr</a:t>
            </a:r>
            <a:r>
              <a:rPr lang="en-US" dirty="0"/>
              <a:t> library</a:t>
            </a:r>
          </a:p>
        </p:txBody>
      </p:sp>
      <p:sp>
        <p:nvSpPr>
          <p:cNvPr id="3" name="Content Placeholder 2">
            <a:extLst>
              <a:ext uri="{FF2B5EF4-FFF2-40B4-BE49-F238E27FC236}">
                <a16:creationId xmlns:a16="http://schemas.microsoft.com/office/drawing/2014/main" id="{1ECE9961-C0F6-4A6A-8ADF-FD666D67BAA8}"/>
              </a:ext>
            </a:extLst>
          </p:cNvPr>
          <p:cNvSpPr>
            <a:spLocks noGrp="1"/>
          </p:cNvSpPr>
          <p:nvPr>
            <p:ph idx="1"/>
          </p:nvPr>
        </p:nvSpPr>
        <p:spPr/>
        <p:txBody>
          <a:bodyPr>
            <a:noAutofit/>
          </a:bodyPr>
          <a:lstStyle/>
          <a:p>
            <a:r>
              <a:rPr lang="en-US" dirty="0" err="1"/>
              <a:t>stringr</a:t>
            </a:r>
            <a:r>
              <a:rPr lang="en-US" dirty="0"/>
              <a:t> is an R library for processing strings</a:t>
            </a:r>
          </a:p>
          <a:p>
            <a:r>
              <a:rPr lang="en-US" dirty="0"/>
              <a:t>Functions include</a:t>
            </a:r>
          </a:p>
          <a:p>
            <a:pPr lvl="1"/>
            <a:r>
              <a:rPr lang="en-US" sz="2400" dirty="0" err="1"/>
              <a:t>str_locate</a:t>
            </a:r>
            <a:r>
              <a:rPr lang="en-US" sz="2400" dirty="0"/>
              <a:t> – locates the position of a pattern</a:t>
            </a:r>
          </a:p>
          <a:p>
            <a:pPr lvl="1"/>
            <a:r>
              <a:rPr lang="en-US" sz="2400" dirty="0" err="1"/>
              <a:t>str_detect</a:t>
            </a:r>
            <a:r>
              <a:rPr lang="en-US" sz="2400" dirty="0"/>
              <a:t> – used to detect a pattern</a:t>
            </a:r>
          </a:p>
          <a:p>
            <a:pPr lvl="1"/>
            <a:r>
              <a:rPr lang="en-US" sz="2400" dirty="0" err="1"/>
              <a:t>str_extract</a:t>
            </a:r>
            <a:r>
              <a:rPr lang="en-US" sz="2400" dirty="0"/>
              <a:t> – extracts string matching a pattern</a:t>
            </a:r>
          </a:p>
          <a:p>
            <a:pPr lvl="1"/>
            <a:r>
              <a:rPr lang="en-US" sz="2400" dirty="0" err="1"/>
              <a:t>str_count</a:t>
            </a:r>
            <a:r>
              <a:rPr lang="en-US" sz="2400" dirty="0"/>
              <a:t> – counts number of matches to a pattern</a:t>
            </a:r>
          </a:p>
          <a:p>
            <a:pPr lvl="1"/>
            <a:r>
              <a:rPr lang="en-US" sz="2400" dirty="0" err="1"/>
              <a:t>str_sub</a:t>
            </a:r>
            <a:r>
              <a:rPr lang="en-US" sz="2400" dirty="0"/>
              <a:t> – subsets a string using start and end position</a:t>
            </a:r>
          </a:p>
          <a:p>
            <a:pPr lvl="1"/>
            <a:r>
              <a:rPr lang="en-US" sz="2400" dirty="0" err="1"/>
              <a:t>str_subset</a:t>
            </a:r>
            <a:r>
              <a:rPr lang="en-US" sz="2400" dirty="0"/>
              <a:t> – subsets a string using a regular expression pattern</a:t>
            </a:r>
          </a:p>
          <a:p>
            <a:pPr lvl="1"/>
            <a:r>
              <a:rPr lang="en-US" sz="2400" dirty="0" err="1"/>
              <a:t>str_replace</a:t>
            </a:r>
            <a:r>
              <a:rPr lang="en-US" sz="2400" dirty="0"/>
              <a:t> – replaces a string with another string</a:t>
            </a:r>
          </a:p>
          <a:p>
            <a:pPr lvl="1"/>
            <a:r>
              <a:rPr lang="en-US" sz="2400" dirty="0" err="1"/>
              <a:t>str_c</a:t>
            </a:r>
            <a:r>
              <a:rPr lang="en-US" sz="2400" dirty="0"/>
              <a:t> – combines strings</a:t>
            </a:r>
          </a:p>
        </p:txBody>
      </p:sp>
    </p:spTree>
    <p:extLst>
      <p:ext uri="{BB962C8B-B14F-4D97-AF65-F5344CB8AC3E}">
        <p14:creationId xmlns:p14="http://schemas.microsoft.com/office/powerpoint/2010/main" val="2538001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A033-9CF4-423D-AC05-96BD59DA0BAE}"/>
              </a:ext>
            </a:extLst>
          </p:cNvPr>
          <p:cNvSpPr>
            <a:spLocks noGrp="1"/>
          </p:cNvSpPr>
          <p:nvPr>
            <p:ph type="title"/>
          </p:nvPr>
        </p:nvSpPr>
        <p:spPr/>
        <p:txBody>
          <a:bodyPr/>
          <a:lstStyle/>
          <a:p>
            <a:r>
              <a:rPr lang="en-US" dirty="0" err="1"/>
              <a:t>stringr</a:t>
            </a:r>
            <a:r>
              <a:rPr lang="en-US" dirty="0"/>
              <a:t> library</a:t>
            </a:r>
          </a:p>
        </p:txBody>
      </p:sp>
      <p:sp>
        <p:nvSpPr>
          <p:cNvPr id="3" name="Content Placeholder 2">
            <a:extLst>
              <a:ext uri="{FF2B5EF4-FFF2-40B4-BE49-F238E27FC236}">
                <a16:creationId xmlns:a16="http://schemas.microsoft.com/office/drawing/2014/main" id="{1ECE9961-C0F6-4A6A-8ADF-FD666D67BAA8}"/>
              </a:ext>
            </a:extLst>
          </p:cNvPr>
          <p:cNvSpPr>
            <a:spLocks noGrp="1"/>
          </p:cNvSpPr>
          <p:nvPr>
            <p:ph idx="1"/>
          </p:nvPr>
        </p:nvSpPr>
        <p:spPr/>
        <p:txBody>
          <a:bodyPr>
            <a:noAutofit/>
          </a:bodyPr>
          <a:lstStyle/>
          <a:p>
            <a:r>
              <a:rPr lang="en-US" dirty="0" err="1"/>
              <a:t>stringr</a:t>
            </a:r>
            <a:r>
              <a:rPr lang="en-US" dirty="0"/>
              <a:t> is an R library for processing strings</a:t>
            </a:r>
          </a:p>
          <a:p>
            <a:r>
              <a:rPr lang="en-US" dirty="0"/>
              <a:t>Functions include</a:t>
            </a:r>
          </a:p>
          <a:p>
            <a:pPr lvl="1"/>
            <a:r>
              <a:rPr lang="en-US" sz="2400" dirty="0" err="1"/>
              <a:t>str_locate</a:t>
            </a:r>
            <a:r>
              <a:rPr lang="en-US" sz="2400" dirty="0"/>
              <a:t> – locates the position of a pattern</a:t>
            </a:r>
          </a:p>
          <a:p>
            <a:pPr lvl="1"/>
            <a:r>
              <a:rPr lang="en-US" sz="2400" dirty="0" err="1"/>
              <a:t>str_detect</a:t>
            </a:r>
            <a:r>
              <a:rPr lang="en-US" sz="2400" dirty="0"/>
              <a:t> – used to detect a pattern</a:t>
            </a:r>
          </a:p>
          <a:p>
            <a:pPr lvl="1"/>
            <a:r>
              <a:rPr lang="en-US" sz="2400" dirty="0" err="1"/>
              <a:t>str_extract</a:t>
            </a:r>
            <a:r>
              <a:rPr lang="en-US" sz="2400" dirty="0"/>
              <a:t> – extracts string matching a pattern</a:t>
            </a:r>
          </a:p>
          <a:p>
            <a:pPr lvl="1"/>
            <a:r>
              <a:rPr lang="en-US" sz="2400" dirty="0" err="1"/>
              <a:t>str_count</a:t>
            </a:r>
            <a:r>
              <a:rPr lang="en-US" sz="2400" dirty="0"/>
              <a:t> – counts number of matches to a pattern</a:t>
            </a:r>
          </a:p>
          <a:p>
            <a:pPr lvl="1"/>
            <a:r>
              <a:rPr lang="en-US" sz="2400" dirty="0" err="1"/>
              <a:t>str_sub</a:t>
            </a:r>
            <a:r>
              <a:rPr lang="en-US" sz="2400" dirty="0"/>
              <a:t> – subsets a string using start and end position</a:t>
            </a:r>
          </a:p>
          <a:p>
            <a:pPr lvl="1"/>
            <a:r>
              <a:rPr lang="en-US" sz="2400" dirty="0" err="1"/>
              <a:t>str_subset</a:t>
            </a:r>
            <a:r>
              <a:rPr lang="en-US" sz="2400" dirty="0"/>
              <a:t> – subsets a string using a regular expression pattern</a:t>
            </a:r>
          </a:p>
          <a:p>
            <a:pPr lvl="1"/>
            <a:r>
              <a:rPr lang="en-US" sz="2400" dirty="0" err="1"/>
              <a:t>str_replace</a:t>
            </a:r>
            <a:r>
              <a:rPr lang="en-US" sz="2400" dirty="0"/>
              <a:t> – replaces a string with another string</a:t>
            </a:r>
          </a:p>
          <a:p>
            <a:pPr lvl="1"/>
            <a:r>
              <a:rPr lang="en-US" sz="2400" dirty="0" err="1"/>
              <a:t>str_c</a:t>
            </a:r>
            <a:r>
              <a:rPr lang="en-US" sz="2400" dirty="0"/>
              <a:t> – combines strings</a:t>
            </a:r>
          </a:p>
        </p:txBody>
      </p:sp>
    </p:spTree>
    <p:extLst>
      <p:ext uri="{BB962C8B-B14F-4D97-AF65-F5344CB8AC3E}">
        <p14:creationId xmlns:p14="http://schemas.microsoft.com/office/powerpoint/2010/main" val="569947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1357-9F1B-46B1-8B58-9E7D829C1E48}"/>
              </a:ext>
            </a:extLst>
          </p:cNvPr>
          <p:cNvSpPr>
            <a:spLocks noGrp="1"/>
          </p:cNvSpPr>
          <p:nvPr>
            <p:ph type="title"/>
          </p:nvPr>
        </p:nvSpPr>
        <p:spPr/>
        <p:txBody>
          <a:bodyPr>
            <a:normAutofit/>
          </a:bodyPr>
          <a:lstStyle/>
          <a:p>
            <a:r>
              <a:rPr lang="en-US" dirty="0"/>
              <a:t>Use regular expression to get claimant number</a:t>
            </a:r>
          </a:p>
        </p:txBody>
      </p:sp>
      <p:sp>
        <p:nvSpPr>
          <p:cNvPr id="3" name="Content Placeholder 2">
            <a:extLst>
              <a:ext uri="{FF2B5EF4-FFF2-40B4-BE49-F238E27FC236}">
                <a16:creationId xmlns:a16="http://schemas.microsoft.com/office/drawing/2014/main" id="{D23B6B63-CE1B-4559-A7AE-E4E02B4DCEC9}"/>
              </a:ext>
            </a:extLst>
          </p:cNvPr>
          <p:cNvSpPr>
            <a:spLocks noGrp="1"/>
          </p:cNvSpPr>
          <p:nvPr>
            <p:ph idx="1"/>
          </p:nvPr>
        </p:nvSpPr>
        <p:spPr/>
        <p:txBody>
          <a:bodyPr/>
          <a:lstStyle/>
          <a:p>
            <a:r>
              <a:rPr lang="en-US" dirty="0"/>
              <a:t>pattern="([\\d]{2})$“</a:t>
            </a:r>
          </a:p>
          <a:p>
            <a:endParaRPr lang="en-US" dirty="0"/>
          </a:p>
          <a:p>
            <a:endParaRPr lang="en-US" dirty="0"/>
          </a:p>
          <a:p>
            <a:r>
              <a:rPr lang="en-US" dirty="0"/>
              <a:t>Use </a:t>
            </a:r>
            <a:r>
              <a:rPr lang="en-US" dirty="0" err="1"/>
              <a:t>str_extract</a:t>
            </a:r>
            <a:r>
              <a:rPr lang="en-US" dirty="0"/>
              <a:t> to extract last 2 digits</a:t>
            </a:r>
          </a:p>
          <a:p>
            <a:r>
              <a:rPr lang="en-US" dirty="0" err="1"/>
              <a:t>ClaimantNo</a:t>
            </a:r>
            <a:r>
              <a:rPr lang="en-US" dirty="0"/>
              <a:t>=</a:t>
            </a:r>
            <a:r>
              <a:rPr lang="en-US" dirty="0" err="1"/>
              <a:t>str_extract</a:t>
            </a:r>
            <a:r>
              <a:rPr lang="en-US" dirty="0"/>
              <a:t>(</a:t>
            </a:r>
            <a:r>
              <a:rPr lang="en-US" dirty="0" err="1"/>
              <a:t>ClaimData$Claim_Number,pattern</a:t>
            </a:r>
            <a:r>
              <a:rPr lang="en-US" dirty="0"/>
              <a:t>)</a:t>
            </a:r>
          </a:p>
          <a:p>
            <a:r>
              <a:rPr lang="en-US" dirty="0"/>
              <a:t>head(</a:t>
            </a:r>
            <a:r>
              <a:rPr lang="en-US" dirty="0" err="1"/>
              <a:t>ClaimantNo</a:t>
            </a:r>
            <a:r>
              <a:rPr lang="en-US" dirty="0"/>
              <a:t>)</a:t>
            </a:r>
          </a:p>
          <a:p>
            <a:pPr marL="0" indent="0">
              <a:buNone/>
            </a:pPr>
            <a:r>
              <a:rPr lang="en-US" dirty="0"/>
              <a:t>[1] "01" "02" "01" "02" "03" "04"</a:t>
            </a:r>
          </a:p>
          <a:p>
            <a:endParaRPr lang="en-US" dirty="0"/>
          </a:p>
        </p:txBody>
      </p:sp>
      <p:cxnSp>
        <p:nvCxnSpPr>
          <p:cNvPr id="5" name="Straight Arrow Connector 4">
            <a:extLst>
              <a:ext uri="{FF2B5EF4-FFF2-40B4-BE49-F238E27FC236}">
                <a16:creationId xmlns:a16="http://schemas.microsoft.com/office/drawing/2014/main" id="{57A8C8C5-C47E-4011-BD30-9F60734C8360}"/>
              </a:ext>
            </a:extLst>
          </p:cNvPr>
          <p:cNvCxnSpPr/>
          <p:nvPr/>
        </p:nvCxnSpPr>
        <p:spPr>
          <a:xfrm flipH="1" flipV="1">
            <a:off x="2647950" y="2228850"/>
            <a:ext cx="381000" cy="466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B9A8BF-08AC-441D-9B9F-1308BD8F1998}"/>
              </a:ext>
            </a:extLst>
          </p:cNvPr>
          <p:cNvSpPr txBox="1"/>
          <p:nvPr/>
        </p:nvSpPr>
        <p:spPr>
          <a:xfrm>
            <a:off x="3105149" y="2695573"/>
            <a:ext cx="1590676" cy="369332"/>
          </a:xfrm>
          <a:prstGeom prst="rect">
            <a:avLst/>
          </a:prstGeom>
          <a:noFill/>
        </p:spPr>
        <p:txBody>
          <a:bodyPr wrap="square" rtlCol="0">
            <a:spAutoFit/>
          </a:bodyPr>
          <a:lstStyle/>
          <a:p>
            <a:r>
              <a:rPr lang="en-US" dirty="0"/>
              <a:t>2 digits</a:t>
            </a:r>
          </a:p>
        </p:txBody>
      </p:sp>
      <p:cxnSp>
        <p:nvCxnSpPr>
          <p:cNvPr id="9" name="Straight Arrow Connector 8">
            <a:extLst>
              <a:ext uri="{FF2B5EF4-FFF2-40B4-BE49-F238E27FC236}">
                <a16:creationId xmlns:a16="http://schemas.microsoft.com/office/drawing/2014/main" id="{37BD4DAB-2586-4179-9F89-3E4E1E3A5CD2}"/>
              </a:ext>
            </a:extLst>
          </p:cNvPr>
          <p:cNvCxnSpPr/>
          <p:nvPr/>
        </p:nvCxnSpPr>
        <p:spPr>
          <a:xfrm flipH="1">
            <a:off x="3495675" y="2085975"/>
            <a:ext cx="657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150165-DC45-4209-B93E-BB8D025F7646}"/>
              </a:ext>
            </a:extLst>
          </p:cNvPr>
          <p:cNvSpPr txBox="1"/>
          <p:nvPr/>
        </p:nvSpPr>
        <p:spPr>
          <a:xfrm>
            <a:off x="4301490" y="1815881"/>
            <a:ext cx="1390650" cy="646331"/>
          </a:xfrm>
          <a:prstGeom prst="rect">
            <a:avLst/>
          </a:prstGeom>
          <a:noFill/>
        </p:spPr>
        <p:txBody>
          <a:bodyPr wrap="square" rtlCol="0">
            <a:spAutoFit/>
          </a:bodyPr>
          <a:lstStyle/>
          <a:p>
            <a:r>
              <a:rPr lang="en-US" dirty="0"/>
              <a:t>At end of string</a:t>
            </a:r>
          </a:p>
        </p:txBody>
      </p:sp>
      <p:cxnSp>
        <p:nvCxnSpPr>
          <p:cNvPr id="12" name="Straight Arrow Connector 11">
            <a:extLst>
              <a:ext uri="{FF2B5EF4-FFF2-40B4-BE49-F238E27FC236}">
                <a16:creationId xmlns:a16="http://schemas.microsoft.com/office/drawing/2014/main" id="{4F1FC3B4-8DF6-4461-AEE2-2AAE6BEE5F39}"/>
              </a:ext>
            </a:extLst>
          </p:cNvPr>
          <p:cNvCxnSpPr/>
          <p:nvPr/>
        </p:nvCxnSpPr>
        <p:spPr>
          <a:xfrm flipV="1">
            <a:off x="1876425" y="2139046"/>
            <a:ext cx="285750" cy="556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BE05B55-9A1E-4DC8-AFA5-D5E189336F0D}"/>
              </a:ext>
            </a:extLst>
          </p:cNvPr>
          <p:cNvSpPr txBox="1"/>
          <p:nvPr/>
        </p:nvSpPr>
        <p:spPr>
          <a:xfrm>
            <a:off x="420624" y="2552701"/>
            <a:ext cx="1551051" cy="369332"/>
          </a:xfrm>
          <a:prstGeom prst="rect">
            <a:avLst/>
          </a:prstGeom>
          <a:noFill/>
        </p:spPr>
        <p:txBody>
          <a:bodyPr wrap="square" rtlCol="0">
            <a:spAutoFit/>
          </a:bodyPr>
          <a:lstStyle/>
          <a:p>
            <a:r>
              <a:rPr lang="en-US" dirty="0"/>
              <a:t>Escape symbol</a:t>
            </a:r>
          </a:p>
        </p:txBody>
      </p:sp>
      <p:cxnSp>
        <p:nvCxnSpPr>
          <p:cNvPr id="15" name="Straight Arrow Connector 14">
            <a:extLst>
              <a:ext uri="{FF2B5EF4-FFF2-40B4-BE49-F238E27FC236}">
                <a16:creationId xmlns:a16="http://schemas.microsoft.com/office/drawing/2014/main" id="{D513A14F-A6FB-42F9-BF64-52B6956E6D15}"/>
              </a:ext>
            </a:extLst>
          </p:cNvPr>
          <p:cNvCxnSpPr/>
          <p:nvPr/>
        </p:nvCxnSpPr>
        <p:spPr>
          <a:xfrm flipH="1" flipV="1">
            <a:off x="5692140" y="4145280"/>
            <a:ext cx="1470660" cy="4368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CC5E1FA-ACCB-4521-B89A-A20E42ACDC93}"/>
              </a:ext>
            </a:extLst>
          </p:cNvPr>
          <p:cNvSpPr txBox="1"/>
          <p:nvPr/>
        </p:nvSpPr>
        <p:spPr>
          <a:xfrm>
            <a:off x="7315200" y="4527945"/>
            <a:ext cx="2905760" cy="369332"/>
          </a:xfrm>
          <a:prstGeom prst="rect">
            <a:avLst/>
          </a:prstGeom>
          <a:noFill/>
        </p:spPr>
        <p:txBody>
          <a:bodyPr wrap="square" rtlCol="0">
            <a:spAutoFit/>
          </a:bodyPr>
          <a:lstStyle/>
          <a:p>
            <a:r>
              <a:rPr lang="en-US" dirty="0"/>
              <a:t>Must be character, not factor</a:t>
            </a:r>
          </a:p>
        </p:txBody>
      </p:sp>
    </p:spTree>
    <p:extLst>
      <p:ext uri="{BB962C8B-B14F-4D97-AF65-F5344CB8AC3E}">
        <p14:creationId xmlns:p14="http://schemas.microsoft.com/office/powerpoint/2010/main" val="23684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15C3-CDCE-485A-8392-6354959B89B9}"/>
              </a:ext>
            </a:extLst>
          </p:cNvPr>
          <p:cNvSpPr>
            <a:spLocks noGrp="1"/>
          </p:cNvSpPr>
          <p:nvPr>
            <p:ph type="title"/>
          </p:nvPr>
        </p:nvSpPr>
        <p:spPr/>
        <p:txBody>
          <a:bodyPr>
            <a:normAutofit/>
          </a:bodyPr>
          <a:lstStyle/>
          <a:p>
            <a:r>
              <a:rPr lang="en-US" dirty="0"/>
              <a:t>Use Regular Expression to get LOB</a:t>
            </a:r>
          </a:p>
        </p:txBody>
      </p:sp>
      <p:sp>
        <p:nvSpPr>
          <p:cNvPr id="3" name="Content Placeholder 2">
            <a:extLst>
              <a:ext uri="{FF2B5EF4-FFF2-40B4-BE49-F238E27FC236}">
                <a16:creationId xmlns:a16="http://schemas.microsoft.com/office/drawing/2014/main" id="{7BD609C8-661F-43BF-9717-C55CBF8EB8A2}"/>
              </a:ext>
            </a:extLst>
          </p:cNvPr>
          <p:cNvSpPr>
            <a:spLocks noGrp="1"/>
          </p:cNvSpPr>
          <p:nvPr>
            <p:ph idx="1"/>
          </p:nvPr>
        </p:nvSpPr>
        <p:spPr>
          <a:ln w="15875">
            <a:solidFill>
              <a:schemeClr val="accent1"/>
            </a:solidFill>
          </a:ln>
        </p:spPr>
        <p:txBody>
          <a:bodyPr/>
          <a:lstStyle/>
          <a:p>
            <a:r>
              <a:rPr lang="en-US" dirty="0"/>
              <a:t>pattern="([:alpha:]{2})“  or pattern="([A-Z]{2})"</a:t>
            </a:r>
          </a:p>
          <a:p>
            <a:endParaRPr lang="en-US" dirty="0"/>
          </a:p>
          <a:p>
            <a:endParaRPr lang="en-US" dirty="0"/>
          </a:p>
          <a:p>
            <a:r>
              <a:rPr lang="en-US" dirty="0"/>
              <a:t>LOB=</a:t>
            </a:r>
            <a:r>
              <a:rPr lang="en-US" dirty="0" err="1"/>
              <a:t>str_extract</a:t>
            </a:r>
            <a:r>
              <a:rPr lang="en-US" dirty="0"/>
              <a:t>(</a:t>
            </a:r>
            <a:r>
              <a:rPr lang="en-US" dirty="0" err="1"/>
              <a:t>Claim_Number,pattern</a:t>
            </a:r>
            <a:r>
              <a:rPr lang="en-US" dirty="0"/>
              <a:t>)</a:t>
            </a:r>
          </a:p>
          <a:p>
            <a:r>
              <a:rPr lang="en-US" dirty="0"/>
              <a:t>head(LOB)</a:t>
            </a:r>
          </a:p>
          <a:p>
            <a:pPr marL="0" indent="0">
              <a:buNone/>
            </a:pPr>
            <a:r>
              <a:rPr lang="pl-PL" dirty="0"/>
              <a:t>[1] "WC" "WC" "WC" "WC" "WC" "WC"</a:t>
            </a:r>
            <a:endParaRPr lang="en-US" dirty="0"/>
          </a:p>
        </p:txBody>
      </p:sp>
      <p:cxnSp>
        <p:nvCxnSpPr>
          <p:cNvPr id="5" name="Straight Arrow Connector 4">
            <a:extLst>
              <a:ext uri="{FF2B5EF4-FFF2-40B4-BE49-F238E27FC236}">
                <a16:creationId xmlns:a16="http://schemas.microsoft.com/office/drawing/2014/main" id="{3E16ADAA-AA6E-485F-A330-1EC9E1391681}"/>
              </a:ext>
            </a:extLst>
          </p:cNvPr>
          <p:cNvCxnSpPr/>
          <p:nvPr/>
        </p:nvCxnSpPr>
        <p:spPr>
          <a:xfrm flipV="1">
            <a:off x="2305050" y="2181225"/>
            <a:ext cx="419100" cy="476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07F1E45-B864-4DED-B6A0-605F4B61D9FA}"/>
              </a:ext>
            </a:extLst>
          </p:cNvPr>
          <p:cNvSpPr txBox="1"/>
          <p:nvPr/>
        </p:nvSpPr>
        <p:spPr>
          <a:xfrm>
            <a:off x="2514600" y="2607746"/>
            <a:ext cx="2225040" cy="369332"/>
          </a:xfrm>
          <a:prstGeom prst="rect">
            <a:avLst/>
          </a:prstGeom>
          <a:noFill/>
        </p:spPr>
        <p:txBody>
          <a:bodyPr wrap="square" rtlCol="0">
            <a:spAutoFit/>
          </a:bodyPr>
          <a:lstStyle/>
          <a:p>
            <a:r>
              <a:rPr lang="en-US" dirty="0"/>
              <a:t>2 alphas – (the first 2)</a:t>
            </a:r>
          </a:p>
        </p:txBody>
      </p:sp>
    </p:spTree>
    <p:extLst>
      <p:ext uri="{BB962C8B-B14F-4D97-AF65-F5344CB8AC3E}">
        <p14:creationId xmlns:p14="http://schemas.microsoft.com/office/powerpoint/2010/main" val="308303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634C-10BF-4B89-9C29-00467139B2FE}"/>
              </a:ext>
            </a:extLst>
          </p:cNvPr>
          <p:cNvSpPr>
            <a:spLocks noGrp="1"/>
          </p:cNvSpPr>
          <p:nvPr>
            <p:ph type="title"/>
          </p:nvPr>
        </p:nvSpPr>
        <p:spPr/>
        <p:txBody>
          <a:bodyPr>
            <a:normAutofit/>
          </a:bodyPr>
          <a:lstStyle/>
          <a:p>
            <a:r>
              <a:rPr lang="en-US" dirty="0"/>
              <a:t>Subset claim number for Occurrence Number</a:t>
            </a:r>
          </a:p>
        </p:txBody>
      </p:sp>
      <p:sp>
        <p:nvSpPr>
          <p:cNvPr id="3" name="Content Placeholder 2">
            <a:extLst>
              <a:ext uri="{FF2B5EF4-FFF2-40B4-BE49-F238E27FC236}">
                <a16:creationId xmlns:a16="http://schemas.microsoft.com/office/drawing/2014/main" id="{8D764CF3-2A56-466A-8DC0-57A8E92509B6}"/>
              </a:ext>
            </a:extLst>
          </p:cNvPr>
          <p:cNvSpPr>
            <a:spLocks noGrp="1"/>
          </p:cNvSpPr>
          <p:nvPr>
            <p:ph idx="1"/>
          </p:nvPr>
        </p:nvSpPr>
        <p:spPr/>
        <p:txBody>
          <a:bodyPr/>
          <a:lstStyle/>
          <a:p>
            <a:r>
              <a:rPr lang="en-US" dirty="0" err="1"/>
              <a:t>OccurrenceNo</a:t>
            </a:r>
            <a:r>
              <a:rPr lang="en-US" dirty="0"/>
              <a:t>=</a:t>
            </a:r>
            <a:r>
              <a:rPr lang="en-US" dirty="0" err="1"/>
              <a:t>str_sub</a:t>
            </a:r>
            <a:r>
              <a:rPr lang="en-US" dirty="0"/>
              <a:t>(Claim_Number,1,16)</a:t>
            </a:r>
          </a:p>
          <a:p>
            <a:endParaRPr lang="en-US" dirty="0"/>
          </a:p>
          <a:p>
            <a:pPr marL="0" indent="0">
              <a:buNone/>
            </a:pPr>
            <a:r>
              <a:rPr lang="pl-PL" dirty="0"/>
              <a:t>[1] "112375-119959-WC" "112375-119959-WC"</a:t>
            </a:r>
          </a:p>
          <a:p>
            <a:pPr marL="0" indent="0">
              <a:buNone/>
            </a:pPr>
            <a:r>
              <a:rPr lang="pl-PL" dirty="0"/>
              <a:t>[3] "112375-128321-WC" "112375-128321-WC"</a:t>
            </a:r>
          </a:p>
          <a:p>
            <a:pPr marL="0" indent="0">
              <a:buNone/>
            </a:pPr>
            <a:r>
              <a:rPr lang="pl-PL" dirty="0"/>
              <a:t>[5] "112375-128321-WC" "112375-128321-WC"</a:t>
            </a:r>
          </a:p>
          <a:p>
            <a:pPr marL="0" indent="0">
              <a:buNone/>
            </a:pPr>
            <a:endParaRPr lang="en-US" dirty="0"/>
          </a:p>
          <a:p>
            <a:pPr marL="0" indent="0">
              <a:buNone/>
            </a:pPr>
            <a:endParaRPr lang="en-US" dirty="0"/>
          </a:p>
        </p:txBody>
      </p:sp>
      <p:cxnSp>
        <p:nvCxnSpPr>
          <p:cNvPr id="5" name="Straight Arrow Connector 4">
            <a:extLst>
              <a:ext uri="{FF2B5EF4-FFF2-40B4-BE49-F238E27FC236}">
                <a16:creationId xmlns:a16="http://schemas.microsoft.com/office/drawing/2014/main" id="{8B688EE2-39FC-4F18-970C-C3CB548CCD12}"/>
              </a:ext>
            </a:extLst>
          </p:cNvPr>
          <p:cNvCxnSpPr/>
          <p:nvPr/>
        </p:nvCxnSpPr>
        <p:spPr>
          <a:xfrm flipH="1" flipV="1">
            <a:off x="5801360" y="2235200"/>
            <a:ext cx="690880" cy="416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F015EDC-8C7C-4DE6-92FB-D57BADBD9BCF}"/>
              </a:ext>
            </a:extLst>
          </p:cNvPr>
          <p:cNvSpPr txBox="1"/>
          <p:nvPr/>
        </p:nvSpPr>
        <p:spPr>
          <a:xfrm>
            <a:off x="6786154" y="2467093"/>
            <a:ext cx="2651760" cy="369332"/>
          </a:xfrm>
          <a:prstGeom prst="rect">
            <a:avLst/>
          </a:prstGeom>
          <a:noFill/>
        </p:spPr>
        <p:txBody>
          <a:bodyPr wrap="square" rtlCol="0">
            <a:spAutoFit/>
          </a:bodyPr>
          <a:lstStyle/>
          <a:p>
            <a:r>
              <a:rPr lang="en-US" dirty="0"/>
              <a:t>Start and end position</a:t>
            </a:r>
          </a:p>
        </p:txBody>
      </p:sp>
    </p:spTree>
    <p:extLst>
      <p:ext uri="{BB962C8B-B14F-4D97-AF65-F5344CB8AC3E}">
        <p14:creationId xmlns:p14="http://schemas.microsoft.com/office/powerpoint/2010/main" val="345085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3A25-AF51-44D6-B4A7-E02FF25CF80C}"/>
              </a:ext>
            </a:extLst>
          </p:cNvPr>
          <p:cNvSpPr>
            <a:spLocks noGrp="1"/>
          </p:cNvSpPr>
          <p:nvPr>
            <p:ph type="title"/>
          </p:nvPr>
        </p:nvSpPr>
        <p:spPr/>
        <p:txBody>
          <a:bodyPr/>
          <a:lstStyle/>
          <a:p>
            <a:r>
              <a:rPr lang="en-US" dirty="0" err="1"/>
              <a:t>str_remove</a:t>
            </a:r>
            <a:r>
              <a:rPr lang="en-US" dirty="0"/>
              <a:t> to remove the LOB</a:t>
            </a:r>
          </a:p>
        </p:txBody>
      </p:sp>
      <p:sp>
        <p:nvSpPr>
          <p:cNvPr id="3" name="Content Placeholder 2">
            <a:extLst>
              <a:ext uri="{FF2B5EF4-FFF2-40B4-BE49-F238E27FC236}">
                <a16:creationId xmlns:a16="http://schemas.microsoft.com/office/drawing/2014/main" id="{574C05B1-91D4-4125-B709-F620C730CD15}"/>
              </a:ext>
            </a:extLst>
          </p:cNvPr>
          <p:cNvSpPr>
            <a:spLocks noGrp="1"/>
          </p:cNvSpPr>
          <p:nvPr>
            <p:ph idx="1"/>
          </p:nvPr>
        </p:nvSpPr>
        <p:spPr/>
        <p:txBody>
          <a:bodyPr/>
          <a:lstStyle/>
          <a:p>
            <a:r>
              <a:rPr lang="en-US" dirty="0"/>
              <a:t>All records end with the same LOB so remove it</a:t>
            </a:r>
          </a:p>
          <a:p>
            <a:endParaRPr lang="en-US" dirty="0"/>
          </a:p>
          <a:p>
            <a:r>
              <a:rPr lang="en-US" dirty="0"/>
              <a:t>pattern="-WC"</a:t>
            </a:r>
          </a:p>
          <a:p>
            <a:r>
              <a:rPr lang="en-US" dirty="0" err="1"/>
              <a:t>OccurrenceNo</a:t>
            </a:r>
            <a:r>
              <a:rPr lang="en-US" dirty="0"/>
              <a:t>=</a:t>
            </a:r>
            <a:r>
              <a:rPr lang="en-US" dirty="0" err="1"/>
              <a:t>str_remove</a:t>
            </a:r>
            <a:r>
              <a:rPr lang="en-US" dirty="0"/>
              <a:t>(</a:t>
            </a:r>
            <a:r>
              <a:rPr lang="en-US" dirty="0" err="1"/>
              <a:t>OccurrenceNo,pattern</a:t>
            </a:r>
            <a:r>
              <a:rPr lang="en-US" dirty="0"/>
              <a:t>)</a:t>
            </a:r>
          </a:p>
          <a:p>
            <a:r>
              <a:rPr lang="en-US" dirty="0"/>
              <a:t>head(</a:t>
            </a:r>
            <a:r>
              <a:rPr lang="en-US" dirty="0" err="1"/>
              <a:t>OccurrenceNo</a:t>
            </a:r>
            <a:r>
              <a:rPr lang="en-US" dirty="0"/>
              <a:t>)</a:t>
            </a:r>
          </a:p>
          <a:p>
            <a:pPr marL="0" indent="0">
              <a:buNone/>
            </a:pPr>
            <a:r>
              <a:rPr lang="en-US" dirty="0"/>
              <a:t>[1] "112375-119959" "112375-119959"</a:t>
            </a:r>
          </a:p>
          <a:p>
            <a:pPr marL="0" indent="0">
              <a:buNone/>
            </a:pPr>
            <a:r>
              <a:rPr lang="en-US" dirty="0"/>
              <a:t>[3] "112375-128321" "112375-128321"</a:t>
            </a:r>
          </a:p>
          <a:p>
            <a:pPr marL="0" indent="0">
              <a:buNone/>
            </a:pPr>
            <a:r>
              <a:rPr lang="en-US" dirty="0"/>
              <a:t>[5] "112375-128321" "112375-128321"</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61896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01F7-14C9-4005-9906-3F44D3C4416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9C99ACE-39B6-42F2-8B70-1E010B558DE7}"/>
              </a:ext>
            </a:extLst>
          </p:cNvPr>
          <p:cNvSpPr>
            <a:spLocks noGrp="1"/>
          </p:cNvSpPr>
          <p:nvPr>
            <p:ph idx="1"/>
          </p:nvPr>
        </p:nvSpPr>
        <p:spPr/>
        <p:txBody>
          <a:bodyPr/>
          <a:lstStyle/>
          <a:p>
            <a:r>
              <a:rPr lang="en-US" dirty="0"/>
              <a:t>Where data is in the predictive modeling cycle</a:t>
            </a:r>
          </a:p>
          <a:p>
            <a:pPr lvl="1"/>
            <a:r>
              <a:rPr lang="en-US" dirty="0"/>
              <a:t>CRISP-DM</a:t>
            </a:r>
          </a:p>
          <a:p>
            <a:r>
              <a:rPr lang="en-US" dirty="0"/>
              <a:t>What is tidy data?</a:t>
            </a:r>
          </a:p>
          <a:p>
            <a:r>
              <a:rPr lang="en-US" dirty="0"/>
              <a:t>What R tools help tidy data?</a:t>
            </a:r>
          </a:p>
          <a:p>
            <a:r>
              <a:rPr lang="en-US" dirty="0"/>
              <a:t>Introduce the </a:t>
            </a:r>
            <a:r>
              <a:rPr lang="en-US" dirty="0" err="1"/>
              <a:t>tidyverse</a:t>
            </a:r>
            <a:r>
              <a:rPr lang="en-US" dirty="0"/>
              <a:t> packages</a:t>
            </a:r>
          </a:p>
          <a:p>
            <a:r>
              <a:rPr lang="en-US" dirty="0"/>
              <a:t>Introduce Other Packages useful for data wrangling</a:t>
            </a:r>
          </a:p>
        </p:txBody>
      </p:sp>
    </p:spTree>
    <p:extLst>
      <p:ext uri="{BB962C8B-B14F-4D97-AF65-F5344CB8AC3E}">
        <p14:creationId xmlns:p14="http://schemas.microsoft.com/office/powerpoint/2010/main" val="4187402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C353-FC5E-4F10-BED3-57398E27F226}"/>
              </a:ext>
            </a:extLst>
          </p:cNvPr>
          <p:cNvSpPr>
            <a:spLocks noGrp="1"/>
          </p:cNvSpPr>
          <p:nvPr>
            <p:ph type="title"/>
          </p:nvPr>
        </p:nvSpPr>
        <p:spPr/>
        <p:txBody>
          <a:bodyPr/>
          <a:lstStyle/>
          <a:p>
            <a:r>
              <a:rPr lang="en-US" dirty="0"/>
              <a:t>Wrangling Date data: Parsing variables</a:t>
            </a:r>
          </a:p>
        </p:txBody>
      </p:sp>
      <p:sp>
        <p:nvSpPr>
          <p:cNvPr id="3" name="Content Placeholder 2">
            <a:extLst>
              <a:ext uri="{FF2B5EF4-FFF2-40B4-BE49-F238E27FC236}">
                <a16:creationId xmlns:a16="http://schemas.microsoft.com/office/drawing/2014/main" id="{2FD62BA8-E0FA-4461-B403-9A3C504A2D62}"/>
              </a:ext>
            </a:extLst>
          </p:cNvPr>
          <p:cNvSpPr>
            <a:spLocks noGrp="1"/>
          </p:cNvSpPr>
          <p:nvPr>
            <p:ph idx="1"/>
          </p:nvPr>
        </p:nvSpPr>
        <p:spPr/>
        <p:txBody>
          <a:bodyPr>
            <a:normAutofit fontScale="92500"/>
          </a:bodyPr>
          <a:lstStyle/>
          <a:p>
            <a:pPr>
              <a:buFont typeface="Courier New" panose="02070309020205020404" pitchFamily="49" charset="0"/>
              <a:buChar char="o"/>
            </a:pPr>
            <a:r>
              <a:rPr lang="en-US" sz="2800" dirty="0"/>
              <a:t>When the data was read in the wrong data type was assigned to some variables</a:t>
            </a:r>
          </a:p>
          <a:p>
            <a:pPr lvl="1">
              <a:buFont typeface="Courier New" panose="02070309020205020404" pitchFamily="49" charset="0"/>
              <a:buChar char="o"/>
            </a:pPr>
            <a:r>
              <a:rPr lang="en-US" sz="2800" dirty="0"/>
              <a:t>Date variables read in as character</a:t>
            </a:r>
          </a:p>
          <a:p>
            <a:pPr>
              <a:buFont typeface="Courier New" panose="02070309020205020404" pitchFamily="49" charset="0"/>
              <a:buChar char="o"/>
            </a:pPr>
            <a:r>
              <a:rPr lang="en-US" sz="2800" dirty="0"/>
              <a:t>Use one of </a:t>
            </a:r>
            <a:r>
              <a:rPr lang="en-US" sz="2800" i="1" dirty="0"/>
              <a:t>readr’s</a:t>
            </a:r>
            <a:r>
              <a:rPr lang="en-US" sz="2800" dirty="0"/>
              <a:t> parsing functions to transform to correct data type</a:t>
            </a:r>
          </a:p>
          <a:p>
            <a:pPr lvl="1">
              <a:buFont typeface="Courier New" panose="02070309020205020404" pitchFamily="49" charset="0"/>
              <a:buChar char="o"/>
            </a:pPr>
            <a:r>
              <a:rPr lang="en-US" sz="2400" dirty="0"/>
              <a:t>parse_date(), parse_number(),parse_factor(), parse_logical()</a:t>
            </a:r>
          </a:p>
          <a:p>
            <a:pPr lvl="1">
              <a:buFont typeface="Courier New" panose="02070309020205020404" pitchFamily="49" charset="0"/>
              <a:buChar char="o"/>
            </a:pPr>
            <a:r>
              <a:rPr lang="en-US" sz="2400" dirty="0"/>
              <a:t>Require a string vector</a:t>
            </a:r>
          </a:p>
          <a:p>
            <a:pPr>
              <a:buFont typeface="Courier New" panose="02070309020205020404" pitchFamily="49" charset="0"/>
              <a:buChar char="o"/>
            </a:pPr>
            <a:r>
              <a:rPr lang="en-US" sz="2800" dirty="0"/>
              <a:t>Example:</a:t>
            </a:r>
          </a:p>
          <a:p>
            <a:pPr>
              <a:buFont typeface="Courier New" panose="02070309020205020404" pitchFamily="49" charset="0"/>
              <a:buChar char="o"/>
            </a:pPr>
            <a:r>
              <a:rPr lang="en-US" sz="2800" dirty="0"/>
              <a:t>wcdata$Dt.Reported.to.Carrier.TPA=parse_date(wcdata$Dt.Reported.to.Carrier.TPA,"%m/%d/%Y")</a:t>
            </a:r>
          </a:p>
          <a:p>
            <a:pPr>
              <a:buFont typeface="Courier New" panose="02070309020205020404" pitchFamily="49" charset="0"/>
              <a:buChar char="o"/>
            </a:pPr>
            <a:endParaRPr lang="en-US" sz="2800"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67112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F055-CB44-426A-BB60-0A7F9B3AA724}"/>
              </a:ext>
            </a:extLst>
          </p:cNvPr>
          <p:cNvSpPr>
            <a:spLocks noGrp="1"/>
          </p:cNvSpPr>
          <p:nvPr>
            <p:ph type="title"/>
          </p:nvPr>
        </p:nvSpPr>
        <p:spPr/>
        <p:txBody>
          <a:bodyPr/>
          <a:lstStyle/>
          <a:p>
            <a:r>
              <a:rPr lang="en-US" dirty="0"/>
              <a:t>Any Questions?</a:t>
            </a:r>
          </a:p>
        </p:txBody>
      </p:sp>
      <p:pic>
        <p:nvPicPr>
          <p:cNvPr id="5" name="Content Placeholder 4">
            <a:extLst>
              <a:ext uri="{FF2B5EF4-FFF2-40B4-BE49-F238E27FC236}">
                <a16:creationId xmlns:a16="http://schemas.microsoft.com/office/drawing/2014/main" id="{C4B75D26-5B11-4350-9C82-9777EC546A73}"/>
              </a:ext>
            </a:extLst>
          </p:cNvPr>
          <p:cNvPicPr>
            <a:picLocks noGrp="1" noChangeAspect="1"/>
          </p:cNvPicPr>
          <p:nvPr>
            <p:ph idx="1"/>
          </p:nvPr>
        </p:nvPicPr>
        <p:blipFill>
          <a:blip r:embed="rId2"/>
          <a:stretch>
            <a:fillRect/>
          </a:stretch>
        </p:blipFill>
        <p:spPr>
          <a:xfrm>
            <a:off x="1024128" y="2442640"/>
            <a:ext cx="8770843" cy="2725708"/>
          </a:xfrm>
          <a:prstGeom prst="rect">
            <a:avLst/>
          </a:prstGeom>
        </p:spPr>
      </p:pic>
    </p:spTree>
    <p:extLst>
      <p:ext uri="{BB962C8B-B14F-4D97-AF65-F5344CB8AC3E}">
        <p14:creationId xmlns:p14="http://schemas.microsoft.com/office/powerpoint/2010/main" val="197176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3E4F-9E2A-4F53-8D30-F55E40AF881F}"/>
              </a:ext>
            </a:extLst>
          </p:cNvPr>
          <p:cNvSpPr>
            <a:spLocks noGrp="1"/>
          </p:cNvSpPr>
          <p:nvPr>
            <p:ph type="title"/>
          </p:nvPr>
        </p:nvSpPr>
        <p:spPr/>
        <p:txBody>
          <a:bodyPr/>
          <a:lstStyle/>
          <a:p>
            <a:r>
              <a:rPr lang="en-US" dirty="0"/>
              <a:t>CRISP DM</a:t>
            </a:r>
          </a:p>
        </p:txBody>
      </p:sp>
      <p:sp>
        <p:nvSpPr>
          <p:cNvPr id="3" name="Text Placeholder 2">
            <a:extLst>
              <a:ext uri="{FF2B5EF4-FFF2-40B4-BE49-F238E27FC236}">
                <a16:creationId xmlns:a16="http://schemas.microsoft.com/office/drawing/2014/main" id="{6E53A766-9A85-4454-AB47-AEC1E21A0460}"/>
              </a:ext>
            </a:extLst>
          </p:cNvPr>
          <p:cNvSpPr>
            <a:spLocks noGrp="1"/>
          </p:cNvSpPr>
          <p:nvPr>
            <p:ph idx="1"/>
          </p:nvPr>
        </p:nvSpPr>
        <p:spPr/>
        <p:txBody>
          <a:bodyPr/>
          <a:lstStyle/>
          <a:p>
            <a:pPr>
              <a:buFont typeface="Courier New" panose="02070309020205020404" pitchFamily="49" charset="0"/>
              <a:buChar char="o"/>
            </a:pPr>
            <a:r>
              <a:rPr lang="en-US" dirty="0"/>
              <a:t> </a:t>
            </a:r>
            <a:r>
              <a:rPr lang="en-US" sz="2800" dirty="0"/>
              <a:t>Describes life cycle for data mining</a:t>
            </a:r>
          </a:p>
          <a:p>
            <a:r>
              <a:rPr lang="en-US" sz="2800" dirty="0"/>
              <a:t>See: </a:t>
            </a:r>
            <a:r>
              <a:rPr lang="en-US" sz="2800" dirty="0">
                <a:hlinkClick r:id="rId2"/>
              </a:rPr>
              <a:t>https://www.ibm.com/support/knowledgecenter/en/SS3RA7_15.0.0/com.ibm.spss.crispdm.help/crisp_overview.htm</a:t>
            </a:r>
            <a:endParaRPr lang="en-US" sz="2800" dirty="0"/>
          </a:p>
          <a:p>
            <a:pPr>
              <a:buFont typeface="Courier New" panose="02070309020205020404" pitchFamily="49" charset="0"/>
              <a:buChar char="o"/>
            </a:pPr>
            <a:r>
              <a:rPr lang="en-US" sz="2800" dirty="0"/>
              <a:t>Has six phases with feedback loop</a:t>
            </a:r>
          </a:p>
        </p:txBody>
      </p:sp>
    </p:spTree>
    <p:extLst>
      <p:ext uri="{BB962C8B-B14F-4D97-AF65-F5344CB8AC3E}">
        <p14:creationId xmlns:p14="http://schemas.microsoft.com/office/powerpoint/2010/main" val="50468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140992-1CC7-41F9-8671-5E3247C96EEB}"/>
              </a:ext>
            </a:extLst>
          </p:cNvPr>
          <p:cNvSpPr>
            <a:spLocks noGrp="1"/>
          </p:cNvSpPr>
          <p:nvPr>
            <p:ph type="title"/>
          </p:nvPr>
        </p:nvSpPr>
        <p:spPr/>
        <p:txBody>
          <a:bodyPr/>
          <a:lstStyle/>
          <a:p>
            <a:r>
              <a:rPr lang="en-US" dirty="0"/>
              <a:t>6 Phases of CRISP DM </a:t>
            </a:r>
          </a:p>
        </p:txBody>
      </p:sp>
      <p:sp>
        <p:nvSpPr>
          <p:cNvPr id="5" name="Text Placeholder 4">
            <a:extLst>
              <a:ext uri="{FF2B5EF4-FFF2-40B4-BE49-F238E27FC236}">
                <a16:creationId xmlns:a16="http://schemas.microsoft.com/office/drawing/2014/main" id="{7E9C6CEA-A47B-4134-AFBB-3FC76A2DE922}"/>
              </a:ext>
            </a:extLst>
          </p:cNvPr>
          <p:cNvSpPr>
            <a:spLocks noGrp="1"/>
          </p:cNvSpPr>
          <p:nvPr>
            <p:ph type="body" sz="quarter" idx="12"/>
          </p:nvPr>
        </p:nvSpPr>
        <p:spPr>
          <a:xfrm>
            <a:off x="682625" y="1853184"/>
            <a:ext cx="10972800" cy="4419600"/>
          </a:xfrm>
        </p:spPr>
        <p:txBody>
          <a:bodyPr>
            <a:normAutofit/>
          </a:bodyPr>
          <a:lstStyle/>
          <a:p>
            <a:pPr marL="514350" indent="-514350">
              <a:buFont typeface="+mj-lt"/>
              <a:buAutoNum type="arabicPeriod"/>
            </a:pPr>
            <a:r>
              <a:rPr lang="en-US" sz="2400" dirty="0"/>
              <a:t>Business understanding</a:t>
            </a:r>
          </a:p>
          <a:p>
            <a:pPr marL="514350" indent="-514350">
              <a:buFont typeface="+mj-lt"/>
              <a:buAutoNum type="arabicPeriod"/>
            </a:pPr>
            <a:r>
              <a:rPr lang="en-US" sz="2400" b="1" dirty="0"/>
              <a:t>Data Understanding</a:t>
            </a:r>
          </a:p>
          <a:p>
            <a:pPr marL="514350" indent="-514350">
              <a:buFont typeface="+mj-lt"/>
              <a:buAutoNum type="arabicPeriod"/>
            </a:pPr>
            <a:r>
              <a:rPr lang="en-US" sz="2400" b="1" dirty="0"/>
              <a:t>Data Preprocessing</a:t>
            </a:r>
          </a:p>
          <a:p>
            <a:pPr marL="514350" indent="-514350">
              <a:buFont typeface="+mj-lt"/>
              <a:buAutoNum type="arabicPeriod"/>
            </a:pPr>
            <a:r>
              <a:rPr lang="en-US" sz="2400" dirty="0"/>
              <a:t>Modeling</a:t>
            </a:r>
          </a:p>
          <a:p>
            <a:pPr marL="514350" indent="-514350">
              <a:buFont typeface="+mj-lt"/>
              <a:buAutoNum type="arabicPeriod"/>
            </a:pPr>
            <a:r>
              <a:rPr lang="en-US" sz="2400" dirty="0"/>
              <a:t>Evaluation</a:t>
            </a:r>
          </a:p>
          <a:p>
            <a:pPr marL="514350" indent="-514350">
              <a:buFont typeface="+mj-lt"/>
              <a:buAutoNum type="arabicPeriod"/>
            </a:pPr>
            <a:r>
              <a:rPr lang="en-US" sz="2400" dirty="0"/>
              <a:t>Deployment</a:t>
            </a:r>
          </a:p>
        </p:txBody>
      </p:sp>
    </p:spTree>
    <p:extLst>
      <p:ext uri="{BB962C8B-B14F-4D97-AF65-F5344CB8AC3E}">
        <p14:creationId xmlns:p14="http://schemas.microsoft.com/office/powerpoint/2010/main" val="564542564"/>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3E4F-9E2A-4F53-8D30-F55E40AF881F}"/>
              </a:ext>
            </a:extLst>
          </p:cNvPr>
          <p:cNvSpPr>
            <a:spLocks noGrp="1"/>
          </p:cNvSpPr>
          <p:nvPr>
            <p:ph type="title"/>
          </p:nvPr>
        </p:nvSpPr>
        <p:spPr/>
        <p:txBody>
          <a:bodyPr/>
          <a:lstStyle/>
          <a:p>
            <a:r>
              <a:rPr lang="en-US" dirty="0"/>
              <a:t>CRISP DM</a:t>
            </a:r>
          </a:p>
        </p:txBody>
      </p:sp>
      <p:sp>
        <p:nvSpPr>
          <p:cNvPr id="3" name="Text Placeholder 2">
            <a:extLst>
              <a:ext uri="{FF2B5EF4-FFF2-40B4-BE49-F238E27FC236}">
                <a16:creationId xmlns:a16="http://schemas.microsoft.com/office/drawing/2014/main" id="{6E53A766-9A85-4454-AB47-AEC1E21A0460}"/>
              </a:ext>
            </a:extLst>
          </p:cNvPr>
          <p:cNvSpPr>
            <a:spLocks noGrp="1"/>
          </p:cNvSpPr>
          <p:nvPr>
            <p:ph idx="1"/>
          </p:nvPr>
        </p:nvSpPr>
        <p:spPr/>
        <p:txBody>
          <a:bodyPr/>
          <a:lstStyle/>
          <a:p>
            <a:pPr>
              <a:buFont typeface="Courier New" panose="02070309020205020404" pitchFamily="49" charset="0"/>
              <a:buChar char="o"/>
            </a:pPr>
            <a:r>
              <a:rPr lang="en-US" dirty="0"/>
              <a:t> </a:t>
            </a:r>
            <a:r>
              <a:rPr lang="en-US" sz="2800" dirty="0"/>
              <a:t>Describes life cycle for data mining</a:t>
            </a:r>
          </a:p>
          <a:p>
            <a:r>
              <a:rPr lang="en-US" sz="2800" dirty="0"/>
              <a:t>See: </a:t>
            </a:r>
            <a:r>
              <a:rPr lang="en-US" sz="2800" dirty="0">
                <a:hlinkClick r:id="rId2"/>
              </a:rPr>
              <a:t>https://www.ibm.com/support/knowledgecenter/en/SS3RA7_15.0.0/com.ibm.spss.crispdm.help/crisp_overview.htm</a:t>
            </a:r>
            <a:endParaRPr lang="en-US" sz="2800" dirty="0"/>
          </a:p>
          <a:p>
            <a:pPr>
              <a:buFont typeface="Courier New" panose="02070309020205020404" pitchFamily="49" charset="0"/>
              <a:buChar char="o"/>
            </a:pPr>
            <a:r>
              <a:rPr lang="en-US" sz="2800" dirty="0"/>
              <a:t>Has six phases with feedback loop</a:t>
            </a:r>
          </a:p>
        </p:txBody>
      </p:sp>
    </p:spTree>
    <p:extLst>
      <p:ext uri="{BB962C8B-B14F-4D97-AF65-F5344CB8AC3E}">
        <p14:creationId xmlns:p14="http://schemas.microsoft.com/office/powerpoint/2010/main" val="1145340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3184</TotalTime>
  <Words>2513</Words>
  <Application>Microsoft Office PowerPoint</Application>
  <PresentationFormat>Widescreen</PresentationFormat>
  <Paragraphs>350</Paragraphs>
  <Slides>61</Slides>
  <Notes>0</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Calibri</vt:lpstr>
      <vt:lpstr>Courier New</vt:lpstr>
      <vt:lpstr>Tw Cen MT</vt:lpstr>
      <vt:lpstr>Tw Cen MT Condensed</vt:lpstr>
      <vt:lpstr>Wingdings</vt:lpstr>
      <vt:lpstr>Wingdings 3</vt:lpstr>
      <vt:lpstr>Integral</vt:lpstr>
      <vt:lpstr>Data Munging And Data Pre-Processing in R SPRING 2021 CAMAR MEETING</vt:lpstr>
      <vt:lpstr>Poll: Time  Spent on Data Munging Tasks</vt:lpstr>
      <vt:lpstr>Follow-up : What type of projects do you do?</vt:lpstr>
      <vt:lpstr>Data component of actuarial work</vt:lpstr>
      <vt:lpstr>Data Wrangling</vt:lpstr>
      <vt:lpstr>Overview</vt:lpstr>
      <vt:lpstr>CRISP DM</vt:lpstr>
      <vt:lpstr>6 Phases of CRISP DM </vt:lpstr>
      <vt:lpstr>CRISP DM</vt:lpstr>
      <vt:lpstr>6 Phases of CRISP DM </vt:lpstr>
      <vt:lpstr>Hadley Wickham</vt:lpstr>
      <vt:lpstr>Another Resource: R for Actuaries</vt:lpstr>
      <vt:lpstr>Hadley Wickham</vt:lpstr>
      <vt:lpstr>Hadley Wickham</vt:lpstr>
      <vt:lpstr>Reading data – readr library</vt:lpstr>
      <vt:lpstr>Example: Ozone Data</vt:lpstr>
      <vt:lpstr>Code to run both and time them</vt:lpstr>
      <vt:lpstr>Dplyr and tidyr libraries</vt:lpstr>
      <vt:lpstr>Tidy Data Principles </vt:lpstr>
      <vt:lpstr>Wickham’s Definitions</vt:lpstr>
      <vt:lpstr>Multiple ways to organize data</vt:lpstr>
      <vt:lpstr>Triangle data</vt:lpstr>
      <vt:lpstr>Triangle data -snapshot</vt:lpstr>
      <vt:lpstr>Long Database Format</vt:lpstr>
      <vt:lpstr>PowerPoint Presentation</vt:lpstr>
      <vt:lpstr>tidyverse</vt:lpstr>
      <vt:lpstr>Claim Data used for illustrations</vt:lpstr>
      <vt:lpstr>tidyverse</vt:lpstr>
      <vt:lpstr>More on readr: Spaces in Variable Names</vt:lpstr>
      <vt:lpstr>Make.names</vt:lpstr>
      <vt:lpstr>BASE R - Basic Descriptive Statistics: summary()</vt:lpstr>
      <vt:lpstr>Get metadata: str()</vt:lpstr>
      <vt:lpstr>dplyr used for data management</vt:lpstr>
      <vt:lpstr>dplyr grammar</vt:lpstr>
      <vt:lpstr>dplyr functions</vt:lpstr>
      <vt:lpstr>We do not need all the columns</vt:lpstr>
      <vt:lpstr>select()</vt:lpstr>
      <vt:lpstr>Select by Elimination</vt:lpstr>
      <vt:lpstr>select()</vt:lpstr>
      <vt:lpstr>filter()</vt:lpstr>
      <vt:lpstr>arrange()</vt:lpstr>
      <vt:lpstr>Sorted Data</vt:lpstr>
      <vt:lpstr>mutate()</vt:lpstr>
      <vt:lpstr>Mutate dependent variable</vt:lpstr>
      <vt:lpstr>Other transformations</vt:lpstr>
      <vt:lpstr>group_by(), summarize()</vt:lpstr>
      <vt:lpstr>Using the pipe operator</vt:lpstr>
      <vt:lpstr>Redo Group_by and Summarize with pipe operator</vt:lpstr>
      <vt:lpstr>Joining data</vt:lpstr>
      <vt:lpstr>JoiNing the grouped data back into original data</vt:lpstr>
      <vt:lpstr>String Functions</vt:lpstr>
      <vt:lpstr>Simple String Functions Let Us:</vt:lpstr>
      <vt:lpstr>Regular Expressions</vt:lpstr>
      <vt:lpstr>stringr library</vt:lpstr>
      <vt:lpstr>stringr library</vt:lpstr>
      <vt:lpstr>Use regular expression to get claimant number</vt:lpstr>
      <vt:lpstr>Use Regular Expression to get LOB</vt:lpstr>
      <vt:lpstr>Subset claim number for Occurrence Number</vt:lpstr>
      <vt:lpstr>str_remove to remove the LOB</vt:lpstr>
      <vt:lpstr>Wrangling Date data: Parsing variables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dc:creator>
  <cp:lastModifiedBy>Todd</cp:lastModifiedBy>
  <cp:revision>39</cp:revision>
  <dcterms:created xsi:type="dcterms:W3CDTF">2021-05-04T17:43:46Z</dcterms:created>
  <dcterms:modified xsi:type="dcterms:W3CDTF">2021-05-07T14:06:56Z</dcterms:modified>
</cp:coreProperties>
</file>