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sldIdLst>
    <p:sldId id="256" r:id="rId5"/>
    <p:sldId id="257" r:id="rId6"/>
    <p:sldId id="271" r:id="rId7"/>
    <p:sldId id="258" r:id="rId8"/>
    <p:sldId id="291" r:id="rId9"/>
    <p:sldId id="280" r:id="rId10"/>
    <p:sldId id="281" r:id="rId11"/>
    <p:sldId id="285" r:id="rId12"/>
    <p:sldId id="282" r:id="rId13"/>
    <p:sldId id="273" r:id="rId14"/>
    <p:sldId id="277" r:id="rId15"/>
    <p:sldId id="272" r:id="rId16"/>
    <p:sldId id="278" r:id="rId17"/>
    <p:sldId id="279" r:id="rId18"/>
    <p:sldId id="275" r:id="rId19"/>
    <p:sldId id="276" r:id="rId20"/>
    <p:sldId id="274" r:id="rId21"/>
    <p:sldId id="286" r:id="rId22"/>
    <p:sldId id="261" r:id="rId23"/>
    <p:sldId id="283" r:id="rId24"/>
    <p:sldId id="287" r:id="rId25"/>
    <p:sldId id="288" r:id="rId26"/>
    <p:sldId id="290" r:id="rId27"/>
    <p:sldId id="270" r:id="rId28"/>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BD"/>
    <a:srgbClr val="001B5D"/>
    <a:srgbClr val="E78A17"/>
    <a:srgbClr val="FCB4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0261A-DCFB-4467-B166-7D2581533D9C}" v="62" dt="2021-04-29T17:04:44.7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001B5D"/>
            </a:gs>
            <a:gs pos="100000">
              <a:srgbClr val="0072BD"/>
            </a:gs>
          </a:gsLst>
          <a:lin ang="108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9716-6A2F-4BB1-AFA9-2FE622348367}"/>
              </a:ext>
            </a:extLst>
          </p:cNvPr>
          <p:cNvSpPr>
            <a:spLocks noGrp="1"/>
          </p:cNvSpPr>
          <p:nvPr>
            <p:ph type="ctrTitle"/>
          </p:nvPr>
        </p:nvSpPr>
        <p:spPr>
          <a:xfrm>
            <a:off x="1524000" y="1724706"/>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F7D6A30-B4FC-474C-9712-B35A47E0FEB4}"/>
              </a:ext>
            </a:extLst>
          </p:cNvPr>
          <p:cNvSpPr>
            <a:spLocks noGrp="1"/>
          </p:cNvSpPr>
          <p:nvPr>
            <p:ph type="subTitle" idx="1"/>
          </p:nvPr>
        </p:nvSpPr>
        <p:spPr>
          <a:xfrm>
            <a:off x="1524000" y="4204381"/>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3691206-5A2A-493A-9AF6-408A5CBC4D8E}"/>
              </a:ext>
            </a:extLst>
          </p:cNvPr>
          <p:cNvSpPr>
            <a:spLocks noGrp="1"/>
          </p:cNvSpPr>
          <p:nvPr>
            <p:ph type="dt" sz="half" idx="10"/>
          </p:nvPr>
        </p:nvSpPr>
        <p:spPr/>
        <p:txBody>
          <a:bodyPr/>
          <a:lstStyle/>
          <a:p>
            <a:fld id="{B41503FA-8AC9-4D6B-A46D-CF6B6A0552EA}" type="datetimeFigureOut">
              <a:rPr lang="en-US" smtClean="0"/>
              <a:t>5/7/2021</a:t>
            </a:fld>
            <a:endParaRPr lang="en-US"/>
          </a:p>
        </p:txBody>
      </p:sp>
      <p:sp>
        <p:nvSpPr>
          <p:cNvPr id="5" name="Footer Placeholder 4">
            <a:extLst>
              <a:ext uri="{FF2B5EF4-FFF2-40B4-BE49-F238E27FC236}">
                <a16:creationId xmlns:a16="http://schemas.microsoft.com/office/drawing/2014/main" id="{A87BEA97-C60E-46A6-8662-C923377EB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77DA0-0F52-44E5-A942-FD47DB0ACC10}"/>
              </a:ext>
            </a:extLst>
          </p:cNvPr>
          <p:cNvSpPr>
            <a:spLocks noGrp="1"/>
          </p:cNvSpPr>
          <p:nvPr>
            <p:ph type="sldNum" sz="quarter" idx="12"/>
          </p:nvPr>
        </p:nvSpPr>
        <p:spPr/>
        <p:txBody>
          <a:bodyPr/>
          <a:lstStyle/>
          <a:p>
            <a:fld id="{CF30B299-FA7F-448D-9BFF-FF99716F7176}" type="slidenum">
              <a:rPr lang="en-US" smtClean="0"/>
              <a:t>‹#›</a:t>
            </a:fld>
            <a:endParaRPr lang="en-US"/>
          </a:p>
        </p:txBody>
      </p:sp>
    </p:spTree>
    <p:extLst>
      <p:ext uri="{BB962C8B-B14F-4D97-AF65-F5344CB8AC3E}">
        <p14:creationId xmlns:p14="http://schemas.microsoft.com/office/powerpoint/2010/main" val="407842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AEBFE-81A5-4E4B-BE3C-2889A5F69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C208AA-AF49-4883-AA6E-10B96655CE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65B49F-0C1C-44FB-B2BF-D5A4B052A9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B11A08-65BD-4B86-9D5C-A59F2C55026E}"/>
              </a:ext>
            </a:extLst>
          </p:cNvPr>
          <p:cNvSpPr>
            <a:spLocks noGrp="1"/>
          </p:cNvSpPr>
          <p:nvPr>
            <p:ph type="dt" sz="half" idx="10"/>
          </p:nvPr>
        </p:nvSpPr>
        <p:spPr/>
        <p:txBody>
          <a:bodyPr/>
          <a:lstStyle/>
          <a:p>
            <a:fld id="{B41503FA-8AC9-4D6B-A46D-CF6B6A0552EA}" type="datetimeFigureOut">
              <a:rPr lang="en-US" smtClean="0"/>
              <a:t>5/7/2021</a:t>
            </a:fld>
            <a:endParaRPr lang="en-US"/>
          </a:p>
        </p:txBody>
      </p:sp>
      <p:sp>
        <p:nvSpPr>
          <p:cNvPr id="6" name="Footer Placeholder 5">
            <a:extLst>
              <a:ext uri="{FF2B5EF4-FFF2-40B4-BE49-F238E27FC236}">
                <a16:creationId xmlns:a16="http://schemas.microsoft.com/office/drawing/2014/main" id="{C7798FC9-000A-4389-8D09-D08E53DDB7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F5AE1-6F8E-4104-9BA4-3C88C12EC34E}"/>
              </a:ext>
            </a:extLst>
          </p:cNvPr>
          <p:cNvSpPr>
            <a:spLocks noGrp="1"/>
          </p:cNvSpPr>
          <p:nvPr>
            <p:ph type="sldNum" sz="quarter" idx="12"/>
          </p:nvPr>
        </p:nvSpPr>
        <p:spPr/>
        <p:txBody>
          <a:bodyPr/>
          <a:lstStyle/>
          <a:p>
            <a:fld id="{CF30B299-FA7F-448D-9BFF-FF99716F7176}" type="slidenum">
              <a:rPr lang="en-US" smtClean="0"/>
              <a:t>‹#›</a:t>
            </a:fld>
            <a:endParaRPr lang="en-US"/>
          </a:p>
        </p:txBody>
      </p:sp>
    </p:spTree>
    <p:extLst>
      <p:ext uri="{BB962C8B-B14F-4D97-AF65-F5344CB8AC3E}">
        <p14:creationId xmlns:p14="http://schemas.microsoft.com/office/powerpoint/2010/main" val="208290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470A-E993-4FDF-80C3-D0C82EB5B0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AF8256-FE66-404F-94EF-797C80CCD6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95D87-2D94-4707-BD17-C09B041348E4}"/>
              </a:ext>
            </a:extLst>
          </p:cNvPr>
          <p:cNvSpPr>
            <a:spLocks noGrp="1"/>
          </p:cNvSpPr>
          <p:nvPr>
            <p:ph type="dt" sz="half" idx="10"/>
          </p:nvPr>
        </p:nvSpPr>
        <p:spPr/>
        <p:txBody>
          <a:bodyPr/>
          <a:lstStyle/>
          <a:p>
            <a:fld id="{B41503FA-8AC9-4D6B-A46D-CF6B6A0552EA}" type="datetimeFigureOut">
              <a:rPr lang="en-US" smtClean="0"/>
              <a:t>5/7/2021</a:t>
            </a:fld>
            <a:endParaRPr lang="en-US"/>
          </a:p>
        </p:txBody>
      </p:sp>
      <p:sp>
        <p:nvSpPr>
          <p:cNvPr id="5" name="Footer Placeholder 4">
            <a:extLst>
              <a:ext uri="{FF2B5EF4-FFF2-40B4-BE49-F238E27FC236}">
                <a16:creationId xmlns:a16="http://schemas.microsoft.com/office/drawing/2014/main" id="{B318437C-717A-4E7B-A414-1576855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49B49-F4BD-400A-B9D2-9591566C44A9}"/>
              </a:ext>
            </a:extLst>
          </p:cNvPr>
          <p:cNvSpPr>
            <a:spLocks noGrp="1"/>
          </p:cNvSpPr>
          <p:nvPr>
            <p:ph type="sldNum" sz="quarter" idx="12"/>
          </p:nvPr>
        </p:nvSpPr>
        <p:spPr/>
        <p:txBody>
          <a:bodyPr/>
          <a:lstStyle/>
          <a:p>
            <a:fld id="{CF30B299-FA7F-448D-9BFF-FF99716F7176}" type="slidenum">
              <a:rPr lang="en-US" smtClean="0"/>
              <a:t>‹#›</a:t>
            </a:fld>
            <a:endParaRPr lang="en-US"/>
          </a:p>
        </p:txBody>
      </p:sp>
    </p:spTree>
    <p:extLst>
      <p:ext uri="{BB962C8B-B14F-4D97-AF65-F5344CB8AC3E}">
        <p14:creationId xmlns:p14="http://schemas.microsoft.com/office/powerpoint/2010/main" val="200400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039428-3DCE-49FC-80B6-2B6BD27013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1587CF-D75B-4AAD-B611-C92F81F107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C89FFD-8D18-4B68-B458-B48783737A7D}"/>
              </a:ext>
            </a:extLst>
          </p:cNvPr>
          <p:cNvSpPr>
            <a:spLocks noGrp="1"/>
          </p:cNvSpPr>
          <p:nvPr>
            <p:ph type="dt" sz="half" idx="10"/>
          </p:nvPr>
        </p:nvSpPr>
        <p:spPr/>
        <p:txBody>
          <a:bodyPr/>
          <a:lstStyle/>
          <a:p>
            <a:fld id="{B41503FA-8AC9-4D6B-A46D-CF6B6A0552EA}" type="datetimeFigureOut">
              <a:rPr lang="en-US" smtClean="0"/>
              <a:t>5/7/2021</a:t>
            </a:fld>
            <a:endParaRPr lang="en-US"/>
          </a:p>
        </p:txBody>
      </p:sp>
      <p:sp>
        <p:nvSpPr>
          <p:cNvPr id="5" name="Footer Placeholder 4">
            <a:extLst>
              <a:ext uri="{FF2B5EF4-FFF2-40B4-BE49-F238E27FC236}">
                <a16:creationId xmlns:a16="http://schemas.microsoft.com/office/drawing/2014/main" id="{6CFCCA84-9418-498B-8744-2B903ABD9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9E9CB-FFC6-485E-8862-5D78583526AF}"/>
              </a:ext>
            </a:extLst>
          </p:cNvPr>
          <p:cNvSpPr>
            <a:spLocks noGrp="1"/>
          </p:cNvSpPr>
          <p:nvPr>
            <p:ph type="sldNum" sz="quarter" idx="12"/>
          </p:nvPr>
        </p:nvSpPr>
        <p:spPr/>
        <p:txBody>
          <a:bodyPr/>
          <a:lstStyle/>
          <a:p>
            <a:fld id="{CF30B299-FA7F-448D-9BFF-FF99716F7176}" type="slidenum">
              <a:rPr lang="en-US" smtClean="0"/>
              <a:t>‹#›</a:t>
            </a:fld>
            <a:endParaRPr lang="en-US"/>
          </a:p>
        </p:txBody>
      </p:sp>
    </p:spTree>
    <p:extLst>
      <p:ext uri="{BB962C8B-B14F-4D97-AF65-F5344CB8AC3E}">
        <p14:creationId xmlns:p14="http://schemas.microsoft.com/office/powerpoint/2010/main" val="403068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a:gsLst>
            <a:gs pos="0">
              <a:srgbClr val="001B5D"/>
            </a:gs>
            <a:gs pos="100000">
              <a:srgbClr val="0072BD"/>
            </a:gs>
          </a:gsLst>
          <a:lin ang="108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9716-6A2F-4BB1-AFA9-2FE622348367}"/>
              </a:ext>
            </a:extLst>
          </p:cNvPr>
          <p:cNvSpPr>
            <a:spLocks noGrp="1"/>
          </p:cNvSpPr>
          <p:nvPr>
            <p:ph type="ctrTitle"/>
          </p:nvPr>
        </p:nvSpPr>
        <p:spPr>
          <a:xfrm>
            <a:off x="1524000" y="1724706"/>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F7D6A30-B4FC-474C-9712-B35A47E0FEB4}"/>
              </a:ext>
            </a:extLst>
          </p:cNvPr>
          <p:cNvSpPr>
            <a:spLocks noGrp="1"/>
          </p:cNvSpPr>
          <p:nvPr>
            <p:ph type="subTitle" idx="1"/>
          </p:nvPr>
        </p:nvSpPr>
        <p:spPr>
          <a:xfrm>
            <a:off x="1524000" y="4204381"/>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3691206-5A2A-493A-9AF6-408A5CBC4D8E}"/>
              </a:ext>
            </a:extLst>
          </p:cNvPr>
          <p:cNvSpPr>
            <a:spLocks noGrp="1"/>
          </p:cNvSpPr>
          <p:nvPr>
            <p:ph type="dt" sz="half" idx="10"/>
          </p:nvPr>
        </p:nvSpPr>
        <p:spPr/>
        <p:txBody>
          <a:bodyPr/>
          <a:lstStyle/>
          <a:p>
            <a:fld id="{B41503FA-8AC9-4D6B-A46D-CF6B6A0552EA}" type="datetimeFigureOut">
              <a:rPr lang="en-US" smtClean="0"/>
              <a:t>5/7/2021</a:t>
            </a:fld>
            <a:endParaRPr lang="en-US"/>
          </a:p>
        </p:txBody>
      </p:sp>
      <p:sp>
        <p:nvSpPr>
          <p:cNvPr id="5" name="Footer Placeholder 4">
            <a:extLst>
              <a:ext uri="{FF2B5EF4-FFF2-40B4-BE49-F238E27FC236}">
                <a16:creationId xmlns:a16="http://schemas.microsoft.com/office/drawing/2014/main" id="{A87BEA97-C60E-46A6-8662-C923377EB9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577DA0-0F52-44E5-A942-FD47DB0ACC10}"/>
              </a:ext>
            </a:extLst>
          </p:cNvPr>
          <p:cNvSpPr>
            <a:spLocks noGrp="1"/>
          </p:cNvSpPr>
          <p:nvPr>
            <p:ph type="sldNum" sz="quarter" idx="12"/>
          </p:nvPr>
        </p:nvSpPr>
        <p:spPr/>
        <p:txBody>
          <a:bodyPr/>
          <a:lstStyle/>
          <a:p>
            <a:fld id="{CF30B299-FA7F-448D-9BFF-FF99716F7176}" type="slidenum">
              <a:rPr lang="en-US" smtClean="0"/>
              <a:t>‹#›</a:t>
            </a:fld>
            <a:endParaRPr lang="en-US"/>
          </a:p>
        </p:txBody>
      </p:sp>
      <p:sp>
        <p:nvSpPr>
          <p:cNvPr id="13" name="Title Placeholder 1">
            <a:extLst>
              <a:ext uri="{FF2B5EF4-FFF2-40B4-BE49-F238E27FC236}">
                <a16:creationId xmlns:a16="http://schemas.microsoft.com/office/drawing/2014/main" id="{3A0C84CF-FEF8-4BF1-B2B2-98CB4CC24CF0}"/>
              </a:ext>
            </a:extLst>
          </p:cNvPr>
          <p:cNvSpPr txBox="1">
            <a:spLocks/>
          </p:cNvSpPr>
          <p:nvPr userDrawn="1"/>
        </p:nvSpPr>
        <p:spPr>
          <a:xfrm>
            <a:off x="838200" y="53073"/>
            <a:ext cx="10515600" cy="12656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dirty="0"/>
              <a:t>2021 CAGNY Annual Meeting </a:t>
            </a:r>
          </a:p>
        </p:txBody>
      </p:sp>
    </p:spTree>
    <p:extLst>
      <p:ext uri="{BB962C8B-B14F-4D97-AF65-F5344CB8AC3E}">
        <p14:creationId xmlns:p14="http://schemas.microsoft.com/office/powerpoint/2010/main" val="164897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70BBC-F5AA-4D7F-BD23-059478DF6E1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75FE1DC-85E8-423B-864B-38F01EC07E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BF8CD-A886-422A-ABE9-886C55A174D0}"/>
              </a:ext>
            </a:extLst>
          </p:cNvPr>
          <p:cNvSpPr>
            <a:spLocks noGrp="1"/>
          </p:cNvSpPr>
          <p:nvPr>
            <p:ph type="dt" sz="half" idx="10"/>
          </p:nvPr>
        </p:nvSpPr>
        <p:spPr/>
        <p:txBody>
          <a:bodyPr/>
          <a:lstStyle/>
          <a:p>
            <a:fld id="{B41503FA-8AC9-4D6B-A46D-CF6B6A0552EA}" type="datetimeFigureOut">
              <a:rPr lang="en-US" smtClean="0"/>
              <a:t>5/7/2021</a:t>
            </a:fld>
            <a:endParaRPr lang="en-US"/>
          </a:p>
        </p:txBody>
      </p:sp>
      <p:sp>
        <p:nvSpPr>
          <p:cNvPr id="5" name="Footer Placeholder 4">
            <a:extLst>
              <a:ext uri="{FF2B5EF4-FFF2-40B4-BE49-F238E27FC236}">
                <a16:creationId xmlns:a16="http://schemas.microsoft.com/office/drawing/2014/main" id="{573C968A-D348-44A9-9E53-054A1BA21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2A88E-62BE-428C-B09C-E983FFE952F0}"/>
              </a:ext>
            </a:extLst>
          </p:cNvPr>
          <p:cNvSpPr>
            <a:spLocks noGrp="1"/>
          </p:cNvSpPr>
          <p:nvPr>
            <p:ph type="sldNum" sz="quarter" idx="12"/>
          </p:nvPr>
        </p:nvSpPr>
        <p:spPr/>
        <p:txBody>
          <a:bodyPr/>
          <a:lstStyle/>
          <a:p>
            <a:fld id="{CF30B299-FA7F-448D-9BFF-FF99716F7176}" type="slidenum">
              <a:rPr lang="en-US" smtClean="0"/>
              <a:t>‹#›</a:t>
            </a:fld>
            <a:endParaRPr lang="en-US"/>
          </a:p>
        </p:txBody>
      </p:sp>
    </p:spTree>
    <p:extLst>
      <p:ext uri="{BB962C8B-B14F-4D97-AF65-F5344CB8AC3E}">
        <p14:creationId xmlns:p14="http://schemas.microsoft.com/office/powerpoint/2010/main" val="371386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EDE64-CAB8-4F8A-A22A-942B6D1D5B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79E843-777B-4B5C-84C4-EAB192DF23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5D9865-7154-4D3F-8302-2598B0CD5CCE}"/>
              </a:ext>
            </a:extLst>
          </p:cNvPr>
          <p:cNvSpPr>
            <a:spLocks noGrp="1"/>
          </p:cNvSpPr>
          <p:nvPr>
            <p:ph type="dt" sz="half" idx="10"/>
          </p:nvPr>
        </p:nvSpPr>
        <p:spPr/>
        <p:txBody>
          <a:bodyPr/>
          <a:lstStyle/>
          <a:p>
            <a:fld id="{B41503FA-8AC9-4D6B-A46D-CF6B6A0552EA}" type="datetimeFigureOut">
              <a:rPr lang="en-US" smtClean="0"/>
              <a:t>5/7/2021</a:t>
            </a:fld>
            <a:endParaRPr lang="en-US"/>
          </a:p>
        </p:txBody>
      </p:sp>
      <p:sp>
        <p:nvSpPr>
          <p:cNvPr id="5" name="Footer Placeholder 4">
            <a:extLst>
              <a:ext uri="{FF2B5EF4-FFF2-40B4-BE49-F238E27FC236}">
                <a16:creationId xmlns:a16="http://schemas.microsoft.com/office/drawing/2014/main" id="{7A89D7B6-4C8A-4C78-8EBF-9D32A56D7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C99417-D07B-45C0-A83B-5F68C83BD698}"/>
              </a:ext>
            </a:extLst>
          </p:cNvPr>
          <p:cNvSpPr>
            <a:spLocks noGrp="1"/>
          </p:cNvSpPr>
          <p:nvPr>
            <p:ph type="sldNum" sz="quarter" idx="12"/>
          </p:nvPr>
        </p:nvSpPr>
        <p:spPr/>
        <p:txBody>
          <a:bodyPr/>
          <a:lstStyle/>
          <a:p>
            <a:fld id="{CF30B299-FA7F-448D-9BFF-FF99716F7176}" type="slidenum">
              <a:rPr lang="en-US" smtClean="0"/>
              <a:t>‹#›</a:t>
            </a:fld>
            <a:endParaRPr lang="en-US"/>
          </a:p>
        </p:txBody>
      </p:sp>
    </p:spTree>
    <p:extLst>
      <p:ext uri="{BB962C8B-B14F-4D97-AF65-F5344CB8AC3E}">
        <p14:creationId xmlns:p14="http://schemas.microsoft.com/office/powerpoint/2010/main" val="376915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88ADD-7099-4B49-8F5E-CC0D4A5507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B67E4A-37EF-460D-9E59-F49C97936E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455125-62BD-4F63-B2FA-4CE5AD6D42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1C797E-32CA-4B4E-8067-92C0AD1DF48C}"/>
              </a:ext>
            </a:extLst>
          </p:cNvPr>
          <p:cNvSpPr>
            <a:spLocks noGrp="1"/>
          </p:cNvSpPr>
          <p:nvPr>
            <p:ph type="dt" sz="half" idx="10"/>
          </p:nvPr>
        </p:nvSpPr>
        <p:spPr/>
        <p:txBody>
          <a:bodyPr/>
          <a:lstStyle/>
          <a:p>
            <a:fld id="{B41503FA-8AC9-4D6B-A46D-CF6B6A0552EA}" type="datetimeFigureOut">
              <a:rPr lang="en-US" smtClean="0"/>
              <a:t>5/7/2021</a:t>
            </a:fld>
            <a:endParaRPr lang="en-US"/>
          </a:p>
        </p:txBody>
      </p:sp>
      <p:sp>
        <p:nvSpPr>
          <p:cNvPr id="6" name="Footer Placeholder 5">
            <a:extLst>
              <a:ext uri="{FF2B5EF4-FFF2-40B4-BE49-F238E27FC236}">
                <a16:creationId xmlns:a16="http://schemas.microsoft.com/office/drawing/2014/main" id="{B530D02B-5543-4C8E-986B-7BCA3BFBE7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15AA95-0715-4EB4-AD78-C07C591BCD29}"/>
              </a:ext>
            </a:extLst>
          </p:cNvPr>
          <p:cNvSpPr>
            <a:spLocks noGrp="1"/>
          </p:cNvSpPr>
          <p:nvPr>
            <p:ph type="sldNum" sz="quarter" idx="12"/>
          </p:nvPr>
        </p:nvSpPr>
        <p:spPr/>
        <p:txBody>
          <a:bodyPr/>
          <a:lstStyle/>
          <a:p>
            <a:fld id="{CF30B299-FA7F-448D-9BFF-FF99716F7176}" type="slidenum">
              <a:rPr lang="en-US" smtClean="0"/>
              <a:t>‹#›</a:t>
            </a:fld>
            <a:endParaRPr lang="en-US"/>
          </a:p>
        </p:txBody>
      </p:sp>
    </p:spTree>
    <p:extLst>
      <p:ext uri="{BB962C8B-B14F-4D97-AF65-F5344CB8AC3E}">
        <p14:creationId xmlns:p14="http://schemas.microsoft.com/office/powerpoint/2010/main" val="392583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BF478-BA91-4AEF-827B-15AEDD9D64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6CF61-0855-46BB-85CA-D3BA8285CC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92A97C-3F98-4057-88FC-B3E931CFE0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BFD49F1-FD25-44F8-B8A0-7C81BAC7AD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90752F-6900-47FA-AE9D-D0E8886038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8EA268-BC80-409E-B542-1FB1E3F5AE15}"/>
              </a:ext>
            </a:extLst>
          </p:cNvPr>
          <p:cNvSpPr>
            <a:spLocks noGrp="1"/>
          </p:cNvSpPr>
          <p:nvPr>
            <p:ph type="dt" sz="half" idx="10"/>
          </p:nvPr>
        </p:nvSpPr>
        <p:spPr/>
        <p:txBody>
          <a:bodyPr/>
          <a:lstStyle/>
          <a:p>
            <a:fld id="{B41503FA-8AC9-4D6B-A46D-CF6B6A0552EA}" type="datetimeFigureOut">
              <a:rPr lang="en-US" smtClean="0"/>
              <a:t>5/7/2021</a:t>
            </a:fld>
            <a:endParaRPr lang="en-US"/>
          </a:p>
        </p:txBody>
      </p:sp>
      <p:sp>
        <p:nvSpPr>
          <p:cNvPr id="8" name="Footer Placeholder 7">
            <a:extLst>
              <a:ext uri="{FF2B5EF4-FFF2-40B4-BE49-F238E27FC236}">
                <a16:creationId xmlns:a16="http://schemas.microsoft.com/office/drawing/2014/main" id="{16B44E80-751F-45F9-9E58-126B8056A3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DBF531-1433-4B20-9D6C-F0A1EC36C490}"/>
              </a:ext>
            </a:extLst>
          </p:cNvPr>
          <p:cNvSpPr>
            <a:spLocks noGrp="1"/>
          </p:cNvSpPr>
          <p:nvPr>
            <p:ph type="sldNum" sz="quarter" idx="12"/>
          </p:nvPr>
        </p:nvSpPr>
        <p:spPr/>
        <p:txBody>
          <a:bodyPr/>
          <a:lstStyle/>
          <a:p>
            <a:fld id="{CF30B299-FA7F-448D-9BFF-FF99716F7176}" type="slidenum">
              <a:rPr lang="en-US" smtClean="0"/>
              <a:t>‹#›</a:t>
            </a:fld>
            <a:endParaRPr lang="en-US"/>
          </a:p>
        </p:txBody>
      </p:sp>
    </p:spTree>
    <p:extLst>
      <p:ext uri="{BB962C8B-B14F-4D97-AF65-F5344CB8AC3E}">
        <p14:creationId xmlns:p14="http://schemas.microsoft.com/office/powerpoint/2010/main" val="249536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119BB-CC87-4A16-ADE8-97BF396D590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625C9D-B8D8-42C7-BDFC-08DB4F34565A}"/>
              </a:ext>
            </a:extLst>
          </p:cNvPr>
          <p:cNvSpPr>
            <a:spLocks noGrp="1"/>
          </p:cNvSpPr>
          <p:nvPr>
            <p:ph type="dt" sz="half" idx="10"/>
          </p:nvPr>
        </p:nvSpPr>
        <p:spPr/>
        <p:txBody>
          <a:bodyPr/>
          <a:lstStyle/>
          <a:p>
            <a:fld id="{B41503FA-8AC9-4D6B-A46D-CF6B6A0552EA}" type="datetimeFigureOut">
              <a:rPr lang="en-US" smtClean="0"/>
              <a:t>5/7/2021</a:t>
            </a:fld>
            <a:endParaRPr lang="en-US"/>
          </a:p>
        </p:txBody>
      </p:sp>
      <p:sp>
        <p:nvSpPr>
          <p:cNvPr id="4" name="Footer Placeholder 3">
            <a:extLst>
              <a:ext uri="{FF2B5EF4-FFF2-40B4-BE49-F238E27FC236}">
                <a16:creationId xmlns:a16="http://schemas.microsoft.com/office/drawing/2014/main" id="{12ABE7E9-4D7D-4362-97D3-5BF44911C4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60F4C6-B201-422B-8CDB-AD9972C50859}"/>
              </a:ext>
            </a:extLst>
          </p:cNvPr>
          <p:cNvSpPr>
            <a:spLocks noGrp="1"/>
          </p:cNvSpPr>
          <p:nvPr>
            <p:ph type="sldNum" sz="quarter" idx="12"/>
          </p:nvPr>
        </p:nvSpPr>
        <p:spPr/>
        <p:txBody>
          <a:bodyPr/>
          <a:lstStyle/>
          <a:p>
            <a:fld id="{CF30B299-FA7F-448D-9BFF-FF99716F7176}" type="slidenum">
              <a:rPr lang="en-US" smtClean="0"/>
              <a:t>‹#›</a:t>
            </a:fld>
            <a:endParaRPr lang="en-US"/>
          </a:p>
        </p:txBody>
      </p:sp>
    </p:spTree>
    <p:extLst>
      <p:ext uri="{BB962C8B-B14F-4D97-AF65-F5344CB8AC3E}">
        <p14:creationId xmlns:p14="http://schemas.microsoft.com/office/powerpoint/2010/main" val="71401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17C18-5F66-48C7-B1C7-81A11070AF96}"/>
              </a:ext>
            </a:extLst>
          </p:cNvPr>
          <p:cNvSpPr>
            <a:spLocks noGrp="1"/>
          </p:cNvSpPr>
          <p:nvPr>
            <p:ph type="dt" sz="half" idx="10"/>
          </p:nvPr>
        </p:nvSpPr>
        <p:spPr/>
        <p:txBody>
          <a:bodyPr/>
          <a:lstStyle/>
          <a:p>
            <a:fld id="{B41503FA-8AC9-4D6B-A46D-CF6B6A0552EA}" type="datetimeFigureOut">
              <a:rPr lang="en-US" smtClean="0"/>
              <a:t>5/7/2021</a:t>
            </a:fld>
            <a:endParaRPr lang="en-US"/>
          </a:p>
        </p:txBody>
      </p:sp>
      <p:sp>
        <p:nvSpPr>
          <p:cNvPr id="3" name="Footer Placeholder 2">
            <a:extLst>
              <a:ext uri="{FF2B5EF4-FFF2-40B4-BE49-F238E27FC236}">
                <a16:creationId xmlns:a16="http://schemas.microsoft.com/office/drawing/2014/main" id="{6E8503F7-8DD5-4042-A442-3CCA37F647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4679C5-0F53-425F-B66B-F80193C7E29D}"/>
              </a:ext>
            </a:extLst>
          </p:cNvPr>
          <p:cNvSpPr>
            <a:spLocks noGrp="1"/>
          </p:cNvSpPr>
          <p:nvPr>
            <p:ph type="sldNum" sz="quarter" idx="12"/>
          </p:nvPr>
        </p:nvSpPr>
        <p:spPr/>
        <p:txBody>
          <a:bodyPr/>
          <a:lstStyle/>
          <a:p>
            <a:fld id="{CF30B299-FA7F-448D-9BFF-FF99716F7176}" type="slidenum">
              <a:rPr lang="en-US" smtClean="0"/>
              <a:t>‹#›</a:t>
            </a:fld>
            <a:endParaRPr lang="en-US"/>
          </a:p>
        </p:txBody>
      </p:sp>
    </p:spTree>
    <p:extLst>
      <p:ext uri="{BB962C8B-B14F-4D97-AF65-F5344CB8AC3E}">
        <p14:creationId xmlns:p14="http://schemas.microsoft.com/office/powerpoint/2010/main" val="277481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DDA6A-EE5B-4CAB-8025-7A750C827E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9A75D0-3633-4F3F-BDC6-0BE8ADF29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33C21D-F971-49C0-9766-283A35B947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206AB3-8109-434C-BB10-2D4823897B4E}"/>
              </a:ext>
            </a:extLst>
          </p:cNvPr>
          <p:cNvSpPr>
            <a:spLocks noGrp="1"/>
          </p:cNvSpPr>
          <p:nvPr>
            <p:ph type="dt" sz="half" idx="10"/>
          </p:nvPr>
        </p:nvSpPr>
        <p:spPr/>
        <p:txBody>
          <a:bodyPr/>
          <a:lstStyle/>
          <a:p>
            <a:fld id="{B41503FA-8AC9-4D6B-A46D-CF6B6A0552EA}" type="datetimeFigureOut">
              <a:rPr lang="en-US" smtClean="0"/>
              <a:t>5/7/2021</a:t>
            </a:fld>
            <a:endParaRPr lang="en-US"/>
          </a:p>
        </p:txBody>
      </p:sp>
      <p:sp>
        <p:nvSpPr>
          <p:cNvPr id="6" name="Footer Placeholder 5">
            <a:extLst>
              <a:ext uri="{FF2B5EF4-FFF2-40B4-BE49-F238E27FC236}">
                <a16:creationId xmlns:a16="http://schemas.microsoft.com/office/drawing/2014/main" id="{E33DF92E-D9F0-4A72-9C3B-878CA9FB13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C8AB8-64BB-4ECD-BE63-3719F30226E4}"/>
              </a:ext>
            </a:extLst>
          </p:cNvPr>
          <p:cNvSpPr>
            <a:spLocks noGrp="1"/>
          </p:cNvSpPr>
          <p:nvPr>
            <p:ph type="sldNum" sz="quarter" idx="12"/>
          </p:nvPr>
        </p:nvSpPr>
        <p:spPr/>
        <p:txBody>
          <a:bodyPr/>
          <a:lstStyle/>
          <a:p>
            <a:fld id="{CF30B299-FA7F-448D-9BFF-FF99716F7176}" type="slidenum">
              <a:rPr lang="en-US" smtClean="0"/>
              <a:t>‹#›</a:t>
            </a:fld>
            <a:endParaRPr lang="en-US"/>
          </a:p>
        </p:txBody>
      </p:sp>
    </p:spTree>
    <p:extLst>
      <p:ext uri="{BB962C8B-B14F-4D97-AF65-F5344CB8AC3E}">
        <p14:creationId xmlns:p14="http://schemas.microsoft.com/office/powerpoint/2010/main" val="819622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93EC2DD-360A-4F4E-B9DC-8B1CBF97195F}"/>
              </a:ext>
            </a:extLst>
          </p:cNvPr>
          <p:cNvGraphicFramePr>
            <a:graphicFrameLocks noChangeAspect="1"/>
          </p:cNvGraphicFramePr>
          <p:nvPr userDrawn="1">
            <p:custDataLst>
              <p:tags r:id="rId15"/>
            </p:custDataLst>
            <p:extLst>
              <p:ext uri="{D42A27DB-BD31-4B8C-83A1-F6EECF244321}">
                <p14:modId xmlns:p14="http://schemas.microsoft.com/office/powerpoint/2010/main" val="270899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think-cell Slide" r:id="rId17" imgW="395" imgH="396" progId="TCLayout.ActiveDocument.1">
                  <p:embed/>
                </p:oleObj>
              </mc:Choice>
              <mc:Fallback>
                <p:oleObj name="think-cell Slide" r:id="rId17" imgW="395" imgH="39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ACC295D-3689-48B5-91A6-E1CE250D16C8}"/>
              </a:ext>
            </a:extLst>
          </p:cNvPr>
          <p:cNvSpPr/>
          <p:nvPr userDrawn="1">
            <p:custDataLst>
              <p:tags r:id="rId1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4400" b="0" i="0" baseline="0" dirty="0">
              <a:latin typeface="Calibri Light" panose="020F0302020204030204" pitchFamily="34" charset="0"/>
              <a:ea typeface="+mj-ea"/>
              <a:cs typeface="+mj-cs"/>
              <a:sym typeface="Calibri Light" panose="020F0302020204030204" pitchFamily="34" charset="0"/>
            </a:endParaRPr>
          </a:p>
        </p:txBody>
      </p:sp>
      <p:sp>
        <p:nvSpPr>
          <p:cNvPr id="8" name="Rectangle 7">
            <a:extLst>
              <a:ext uri="{FF2B5EF4-FFF2-40B4-BE49-F238E27FC236}">
                <a16:creationId xmlns:a16="http://schemas.microsoft.com/office/drawing/2014/main" id="{EAA33402-EE1D-482C-A818-1822F2F50775}"/>
              </a:ext>
            </a:extLst>
          </p:cNvPr>
          <p:cNvSpPr/>
          <p:nvPr userDrawn="1"/>
        </p:nvSpPr>
        <p:spPr>
          <a:xfrm>
            <a:off x="0" y="-7824"/>
            <a:ext cx="12192000" cy="1147195"/>
          </a:xfrm>
          <a:prstGeom prst="rect">
            <a:avLst/>
          </a:prstGeom>
          <a:gradFill flip="none" rotWithShape="1">
            <a:gsLst>
              <a:gs pos="0">
                <a:srgbClr val="0072BD"/>
              </a:gs>
              <a:gs pos="100000">
                <a:srgbClr val="001B5D"/>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08BC574-66F8-48DA-AD6F-2311AADAE533}"/>
              </a:ext>
            </a:extLst>
          </p:cNvPr>
          <p:cNvSpPr/>
          <p:nvPr userDrawn="1"/>
        </p:nvSpPr>
        <p:spPr>
          <a:xfrm>
            <a:off x="0" y="1124971"/>
            <a:ext cx="12192000" cy="268400"/>
          </a:xfrm>
          <a:prstGeom prst="rect">
            <a:avLst/>
          </a:prstGeom>
          <a:gradFill flip="none" rotWithShape="1">
            <a:gsLst>
              <a:gs pos="0">
                <a:srgbClr val="FCB416"/>
              </a:gs>
              <a:gs pos="100000">
                <a:srgbClr val="E78A1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DB1EFBD7-1121-45B1-A3B4-6D615EA9A851}"/>
              </a:ext>
            </a:extLst>
          </p:cNvPr>
          <p:cNvSpPr>
            <a:spLocks noGrp="1"/>
          </p:cNvSpPr>
          <p:nvPr>
            <p:ph type="title"/>
          </p:nvPr>
        </p:nvSpPr>
        <p:spPr>
          <a:xfrm>
            <a:off x="838200" y="53073"/>
            <a:ext cx="10515600" cy="126568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0B3D565-1A5C-44F4-BB1A-30A7A642E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C3BC69-E0DC-40FF-9519-C2C9F32F21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1503FA-8AC9-4D6B-A46D-CF6B6A0552EA}" type="datetimeFigureOut">
              <a:rPr lang="en-US" smtClean="0"/>
              <a:t>5/7/2021</a:t>
            </a:fld>
            <a:endParaRPr lang="en-US"/>
          </a:p>
        </p:txBody>
      </p:sp>
      <p:sp>
        <p:nvSpPr>
          <p:cNvPr id="5" name="Footer Placeholder 4">
            <a:extLst>
              <a:ext uri="{FF2B5EF4-FFF2-40B4-BE49-F238E27FC236}">
                <a16:creationId xmlns:a16="http://schemas.microsoft.com/office/drawing/2014/main" id="{1E209CA4-5888-4735-9A14-CAD906587A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7AD3C6-651A-40CD-A90B-6235ED7077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0B299-FA7F-448D-9BFF-FF99716F7176}" type="slidenum">
              <a:rPr lang="en-US" smtClean="0"/>
              <a:t>‹#›</a:t>
            </a:fld>
            <a:endParaRPr lang="en-US"/>
          </a:p>
        </p:txBody>
      </p:sp>
    </p:spTree>
    <p:extLst>
      <p:ext uri="{BB962C8B-B14F-4D97-AF65-F5344CB8AC3E}">
        <p14:creationId xmlns:p14="http://schemas.microsoft.com/office/powerpoint/2010/main" val="58413320"/>
      </p:ext>
    </p:extLst>
  </p:cSld>
  <p:clrMap bg1="lt1" tx1="dk1" bg2="lt2" tx2="dk2" accent1="accent1" accent2="accent2" accent3="accent3" accent4="accent4" accent5="accent5" accent6="accent6" hlink="hlink" folHlink="folHlink"/>
  <p:sldLayoutIdLst>
    <p:sldLayoutId id="2147483679" r:id="rId1"/>
    <p:sldLayoutId id="2147483690"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hyperlink" Target="http://www.lg.com/nz/busines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7AE708A-D77E-4659-B6EA-499A1DD5F21B}"/>
              </a:ext>
            </a:extLst>
          </p:cNvPr>
          <p:cNvSpPr>
            <a:spLocks noGrp="1"/>
          </p:cNvSpPr>
          <p:nvPr>
            <p:ph type="ctrTitle"/>
          </p:nvPr>
        </p:nvSpPr>
        <p:spPr/>
        <p:txBody>
          <a:bodyPr>
            <a:normAutofit/>
          </a:bodyPr>
          <a:lstStyle/>
          <a:p>
            <a:r>
              <a:rPr lang="en-US" dirty="0"/>
              <a:t>2021 CAGNY Annual Meeting</a:t>
            </a:r>
            <a:br>
              <a:rPr lang="en-US" dirty="0"/>
            </a:br>
            <a:endParaRPr lang="en-US" dirty="0"/>
          </a:p>
        </p:txBody>
      </p:sp>
      <p:sp>
        <p:nvSpPr>
          <p:cNvPr id="9" name="Subtitle 8">
            <a:extLst>
              <a:ext uri="{FF2B5EF4-FFF2-40B4-BE49-F238E27FC236}">
                <a16:creationId xmlns:a16="http://schemas.microsoft.com/office/drawing/2014/main" id="{AE648A51-BAED-49E5-8336-6C7EE24B265D}"/>
              </a:ext>
            </a:extLst>
          </p:cNvPr>
          <p:cNvSpPr>
            <a:spLocks noGrp="1"/>
          </p:cNvSpPr>
          <p:nvPr>
            <p:ph type="subTitle" idx="1"/>
          </p:nvPr>
        </p:nvSpPr>
        <p:spPr/>
        <p:txBody>
          <a:bodyPr/>
          <a:lstStyle/>
          <a:p>
            <a:r>
              <a:rPr lang="en-US" dirty="0"/>
              <a:t>May 12, 2021</a:t>
            </a:r>
          </a:p>
        </p:txBody>
      </p:sp>
      <p:pic>
        <p:nvPicPr>
          <p:cNvPr id="11" name="Picture 3" descr="C:\Users\nucxliao\Pictures\CAS\logo.png">
            <a:extLst>
              <a:ext uri="{FF2B5EF4-FFF2-40B4-BE49-F238E27FC236}">
                <a16:creationId xmlns:a16="http://schemas.microsoft.com/office/drawing/2014/main" id="{E92CDDA6-8CED-40A3-80E3-80D05A0BB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5032262"/>
            <a:ext cx="1314450"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16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42055-048E-40C6-A712-DD54492BC030}"/>
              </a:ext>
            </a:extLst>
          </p:cNvPr>
          <p:cNvSpPr>
            <a:spLocks noGrp="1"/>
          </p:cNvSpPr>
          <p:nvPr>
            <p:ph type="ctrTitle"/>
          </p:nvPr>
        </p:nvSpPr>
        <p:spPr/>
        <p:txBody>
          <a:bodyPr/>
          <a:lstStyle/>
          <a:p>
            <a:r>
              <a:rPr lang="en-US" dirty="0"/>
              <a:t>CAGNY Business Session</a:t>
            </a:r>
            <a:br>
              <a:rPr lang="en-US" dirty="0"/>
            </a:br>
            <a:endParaRPr lang="en-US" dirty="0"/>
          </a:p>
        </p:txBody>
      </p:sp>
      <p:sp>
        <p:nvSpPr>
          <p:cNvPr id="5" name="Subtitle 4">
            <a:extLst>
              <a:ext uri="{FF2B5EF4-FFF2-40B4-BE49-F238E27FC236}">
                <a16:creationId xmlns:a16="http://schemas.microsoft.com/office/drawing/2014/main" id="{B29C50EE-4C25-4D4A-B41F-034F5A9ADBB8}"/>
              </a:ext>
            </a:extLst>
          </p:cNvPr>
          <p:cNvSpPr>
            <a:spLocks noGrp="1"/>
          </p:cNvSpPr>
          <p:nvPr>
            <p:ph type="subTitle" idx="1"/>
          </p:nvPr>
        </p:nvSpPr>
        <p:spPr/>
        <p:txBody>
          <a:bodyPr/>
          <a:lstStyle/>
          <a:p>
            <a:r>
              <a:rPr lang="en-US" i="1" dirty="0"/>
              <a:t>CAGNY Board</a:t>
            </a:r>
          </a:p>
        </p:txBody>
      </p:sp>
    </p:spTree>
    <p:extLst>
      <p:ext uri="{BB962C8B-B14F-4D97-AF65-F5344CB8AC3E}">
        <p14:creationId xmlns:p14="http://schemas.microsoft.com/office/powerpoint/2010/main" val="265353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1246A6-1896-4075-A05F-633977D907CD}"/>
              </a:ext>
            </a:extLst>
          </p:cNvPr>
          <p:cNvSpPr>
            <a:spLocks noGrp="1"/>
          </p:cNvSpPr>
          <p:nvPr>
            <p:ph type="title"/>
          </p:nvPr>
        </p:nvSpPr>
        <p:spPr/>
        <p:txBody>
          <a:bodyPr/>
          <a:lstStyle/>
          <a:p>
            <a:r>
              <a:rPr lang="en-US" dirty="0"/>
              <a:t>2021 CAGNY Annual Meeting</a:t>
            </a:r>
          </a:p>
        </p:txBody>
      </p:sp>
      <p:sp>
        <p:nvSpPr>
          <p:cNvPr id="5" name="Content Placeholder 4">
            <a:extLst>
              <a:ext uri="{FF2B5EF4-FFF2-40B4-BE49-F238E27FC236}">
                <a16:creationId xmlns:a16="http://schemas.microsoft.com/office/drawing/2014/main" id="{8EFA059D-A101-4665-B5DF-CAE1CBBFA805}"/>
              </a:ext>
            </a:extLst>
          </p:cNvPr>
          <p:cNvSpPr>
            <a:spLocks noGrp="1"/>
          </p:cNvSpPr>
          <p:nvPr>
            <p:ph idx="1"/>
          </p:nvPr>
        </p:nvSpPr>
        <p:spPr/>
        <p:txBody>
          <a:bodyPr>
            <a:normAutofit/>
          </a:bodyPr>
          <a:lstStyle/>
          <a:p>
            <a:r>
              <a:rPr lang="en-US" b="1" dirty="0"/>
              <a:t>Financials</a:t>
            </a:r>
          </a:p>
          <a:p>
            <a:pPr marL="457200" lvl="1" indent="0">
              <a:buNone/>
            </a:pPr>
            <a:r>
              <a:rPr lang="en-US" b="1" dirty="0">
                <a:solidFill>
                  <a:schemeClr val="accent1"/>
                </a:solidFill>
              </a:rPr>
              <a:t>Jared Smollik</a:t>
            </a:r>
          </a:p>
          <a:p>
            <a:pPr marL="457200" lvl="1" indent="0">
              <a:buNone/>
            </a:pPr>
            <a:r>
              <a:rPr lang="en-US" i="1" dirty="0"/>
              <a:t>Treasurer</a:t>
            </a:r>
          </a:p>
        </p:txBody>
      </p:sp>
      <p:pic>
        <p:nvPicPr>
          <p:cNvPr id="6" name="Picture 5" descr="A person wearing a suit and tie smiling at the camera&#10;&#10;Description automatically generated">
            <a:extLst>
              <a:ext uri="{FF2B5EF4-FFF2-40B4-BE49-F238E27FC236}">
                <a16:creationId xmlns:a16="http://schemas.microsoft.com/office/drawing/2014/main" id="{3FC98E50-C25C-4CF1-B060-43250FCABB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1516" y="1829996"/>
            <a:ext cx="2900242" cy="4346967"/>
          </a:xfrm>
          <a:prstGeom prst="rect">
            <a:avLst/>
          </a:prstGeom>
        </p:spPr>
      </p:pic>
      <p:pic>
        <p:nvPicPr>
          <p:cNvPr id="7" name="Picture 6" descr="A calculator on a table&#10;&#10;Description automatically generated">
            <a:extLst>
              <a:ext uri="{FF2B5EF4-FFF2-40B4-BE49-F238E27FC236}">
                <a16:creationId xmlns:a16="http://schemas.microsoft.com/office/drawing/2014/main" id="{6BEE52E6-5D38-4661-9878-4D1318039A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66089" y="4932846"/>
            <a:ext cx="3124200" cy="1244117"/>
          </a:xfrm>
          <a:prstGeom prst="rect">
            <a:avLst/>
          </a:prstGeom>
          <a:effectLst>
            <a:softEdge rad="63500"/>
          </a:effectLst>
        </p:spPr>
      </p:pic>
    </p:spTree>
    <p:extLst>
      <p:ext uri="{BB962C8B-B14F-4D97-AF65-F5344CB8AC3E}">
        <p14:creationId xmlns:p14="http://schemas.microsoft.com/office/powerpoint/2010/main" val="506464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1246A6-1896-4075-A05F-633977D907CD}"/>
              </a:ext>
            </a:extLst>
          </p:cNvPr>
          <p:cNvSpPr>
            <a:spLocks noGrp="1"/>
          </p:cNvSpPr>
          <p:nvPr>
            <p:ph type="title"/>
          </p:nvPr>
        </p:nvSpPr>
        <p:spPr/>
        <p:txBody>
          <a:bodyPr/>
          <a:lstStyle/>
          <a:p>
            <a:r>
              <a:rPr lang="en-US" dirty="0"/>
              <a:t>CAGNY Financials</a:t>
            </a:r>
          </a:p>
        </p:txBody>
      </p:sp>
      <p:sp>
        <p:nvSpPr>
          <p:cNvPr id="5" name="Content Placeholder 4">
            <a:extLst>
              <a:ext uri="{FF2B5EF4-FFF2-40B4-BE49-F238E27FC236}">
                <a16:creationId xmlns:a16="http://schemas.microsoft.com/office/drawing/2014/main" id="{8EFA059D-A101-4665-B5DF-CAE1CBBFA805}"/>
              </a:ext>
            </a:extLst>
          </p:cNvPr>
          <p:cNvSpPr>
            <a:spLocks noGrp="1"/>
          </p:cNvSpPr>
          <p:nvPr>
            <p:ph idx="1"/>
          </p:nvPr>
        </p:nvSpPr>
        <p:spPr>
          <a:xfrm>
            <a:off x="439674" y="1825625"/>
            <a:ext cx="4968350" cy="4351338"/>
          </a:xfrm>
        </p:spPr>
        <p:txBody>
          <a:bodyPr>
            <a:normAutofit fontScale="55000" lnSpcReduction="20000"/>
          </a:bodyPr>
          <a:lstStyle/>
          <a:p>
            <a:r>
              <a:rPr lang="en-US" b="1" dirty="0"/>
              <a:t>Total revenues in 2020 were </a:t>
            </a:r>
            <a:r>
              <a:rPr lang="en-US" b="1" dirty="0">
                <a:solidFill>
                  <a:schemeClr val="accent1"/>
                </a:solidFill>
              </a:rPr>
              <a:t>$12,510</a:t>
            </a:r>
          </a:p>
          <a:p>
            <a:pPr lvl="1"/>
            <a:r>
              <a:rPr lang="en-US" dirty="0"/>
              <a:t>The revenue was $24,085 including CAGNY Fall Meeting registration fees, which were not wired from the CAS account until just after the end of the year. For tax purposes, we used this since we account on an accrual basis like most organizations do, rather than a cash basis.</a:t>
            </a:r>
          </a:p>
          <a:p>
            <a:r>
              <a:rPr lang="en-US" b="1" dirty="0"/>
              <a:t>Total expenses in 2019 were </a:t>
            </a:r>
            <a:r>
              <a:rPr lang="en-US" b="1" dirty="0">
                <a:solidFill>
                  <a:schemeClr val="accent1"/>
                </a:solidFill>
              </a:rPr>
              <a:t>$6,145</a:t>
            </a:r>
          </a:p>
          <a:p>
            <a:r>
              <a:rPr lang="en-US" b="1" dirty="0"/>
              <a:t>The December 31, 2020 surplus is </a:t>
            </a:r>
            <a:r>
              <a:rPr lang="en-US" b="1" dirty="0">
                <a:solidFill>
                  <a:schemeClr val="accent1"/>
                </a:solidFill>
              </a:rPr>
              <a:t>$116,752</a:t>
            </a:r>
            <a:r>
              <a:rPr lang="en-US" b="1" dirty="0"/>
              <a:t>, up from </a:t>
            </a:r>
            <a:r>
              <a:rPr lang="en-US" b="1" dirty="0">
                <a:solidFill>
                  <a:schemeClr val="accent1"/>
                </a:solidFill>
              </a:rPr>
              <a:t>$110,387 </a:t>
            </a:r>
            <a:r>
              <a:rPr lang="en-US" b="1" dirty="0"/>
              <a:t>on December 31, 2019</a:t>
            </a:r>
          </a:p>
          <a:p>
            <a:pPr lvl="1"/>
            <a:r>
              <a:rPr lang="en-US" dirty="0"/>
              <a:t>The surplus including Fall Meeting registration fees was $128,327. ($17,940 net income)</a:t>
            </a:r>
          </a:p>
          <a:p>
            <a:r>
              <a:rPr lang="en-US" b="1" dirty="0"/>
              <a:t>We feel we are in a good position to resume in-person events when appropriate, potentially as soon as the 2021 Fall meeting.</a:t>
            </a:r>
          </a:p>
          <a:p>
            <a:pPr lvl="1"/>
            <a:r>
              <a:rPr lang="en-US" dirty="0"/>
              <a:t>Negotiated with New Yorker to return deposit premium in 2020. Will host next meeting at the New Yorker.</a:t>
            </a:r>
          </a:p>
          <a:p>
            <a:pPr lvl="1"/>
            <a:r>
              <a:rPr lang="en-US" dirty="0"/>
              <a:t>Virtual webinars provided sufficient income for continued scholarships and strengthening of the surplus in anticipation of increased venue costs for in-person meetings.</a:t>
            </a:r>
          </a:p>
          <a:p>
            <a:pPr lvl="1"/>
            <a:r>
              <a:rPr lang="en-US" dirty="0"/>
              <a:t>Prior to the lockdown, the board compared costs of various venues and determined at the time that The New Yorker still provided the best value for CAGNY’s needs.</a:t>
            </a:r>
          </a:p>
          <a:p>
            <a:pPr lvl="1"/>
            <a:r>
              <a:rPr lang="en-US" dirty="0"/>
              <a:t>Meetings had been growing in attendance and we will need to assess whether that will continue.</a:t>
            </a:r>
          </a:p>
        </p:txBody>
      </p:sp>
      <p:pic>
        <p:nvPicPr>
          <p:cNvPr id="6" name="Picture 5">
            <a:extLst>
              <a:ext uri="{FF2B5EF4-FFF2-40B4-BE49-F238E27FC236}">
                <a16:creationId xmlns:a16="http://schemas.microsoft.com/office/drawing/2014/main" id="{CE81443F-8195-444D-8823-88E4F3FA7F61}"/>
              </a:ext>
            </a:extLst>
          </p:cNvPr>
          <p:cNvPicPr>
            <a:picLocks noChangeAspect="1"/>
          </p:cNvPicPr>
          <p:nvPr/>
        </p:nvPicPr>
        <p:blipFill>
          <a:blip r:embed="rId2"/>
          <a:stretch>
            <a:fillRect/>
          </a:stretch>
        </p:blipFill>
        <p:spPr>
          <a:xfrm>
            <a:off x="5509183" y="1825625"/>
            <a:ext cx="6243143" cy="4351338"/>
          </a:xfrm>
          <a:prstGeom prst="rect">
            <a:avLst/>
          </a:prstGeom>
        </p:spPr>
      </p:pic>
    </p:spTree>
    <p:extLst>
      <p:ext uri="{BB962C8B-B14F-4D97-AF65-F5344CB8AC3E}">
        <p14:creationId xmlns:p14="http://schemas.microsoft.com/office/powerpoint/2010/main" val="33789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1246A6-1896-4075-A05F-633977D907CD}"/>
              </a:ext>
            </a:extLst>
          </p:cNvPr>
          <p:cNvSpPr>
            <a:spLocks noGrp="1"/>
          </p:cNvSpPr>
          <p:nvPr>
            <p:ph type="title"/>
          </p:nvPr>
        </p:nvSpPr>
        <p:spPr/>
        <p:txBody>
          <a:bodyPr/>
          <a:lstStyle/>
          <a:p>
            <a:r>
              <a:rPr lang="en-US" dirty="0"/>
              <a:t>2021 CAGNY Annual Meeting</a:t>
            </a:r>
          </a:p>
        </p:txBody>
      </p:sp>
      <p:sp>
        <p:nvSpPr>
          <p:cNvPr id="5" name="Content Placeholder 4">
            <a:extLst>
              <a:ext uri="{FF2B5EF4-FFF2-40B4-BE49-F238E27FC236}">
                <a16:creationId xmlns:a16="http://schemas.microsoft.com/office/drawing/2014/main" id="{8EFA059D-A101-4665-B5DF-CAE1CBBFA805}"/>
              </a:ext>
            </a:extLst>
          </p:cNvPr>
          <p:cNvSpPr>
            <a:spLocks noGrp="1"/>
          </p:cNvSpPr>
          <p:nvPr>
            <p:ph idx="1"/>
          </p:nvPr>
        </p:nvSpPr>
        <p:spPr/>
        <p:txBody>
          <a:bodyPr>
            <a:normAutofit/>
          </a:bodyPr>
          <a:lstStyle/>
          <a:p>
            <a:r>
              <a:rPr lang="en-US" b="1" dirty="0"/>
              <a:t>Scholarships</a:t>
            </a:r>
          </a:p>
          <a:p>
            <a:pPr marL="457200" lvl="1" indent="0">
              <a:buNone/>
            </a:pPr>
            <a:r>
              <a:rPr lang="en-US" b="1" dirty="0">
                <a:solidFill>
                  <a:schemeClr val="accent1"/>
                </a:solidFill>
              </a:rPr>
              <a:t>Victoria Marciano</a:t>
            </a:r>
          </a:p>
          <a:p>
            <a:pPr marL="457200" lvl="1" indent="0">
              <a:buNone/>
            </a:pPr>
            <a:r>
              <a:rPr lang="en-US" i="1" dirty="0"/>
              <a:t>Education Chair</a:t>
            </a:r>
          </a:p>
        </p:txBody>
      </p:sp>
      <p:pic>
        <p:nvPicPr>
          <p:cNvPr id="7" name="Picture 6" descr="A person standing posing for the camera&#10;&#10;Description automatically generated">
            <a:extLst>
              <a:ext uri="{FF2B5EF4-FFF2-40B4-BE49-F238E27FC236}">
                <a16:creationId xmlns:a16="http://schemas.microsoft.com/office/drawing/2014/main" id="{91524546-2E92-4525-94FB-A811265020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9033" y="1826966"/>
            <a:ext cx="2957152" cy="4349998"/>
          </a:xfrm>
          <a:prstGeom prst="rect">
            <a:avLst/>
          </a:prstGeom>
        </p:spPr>
      </p:pic>
      <p:pic>
        <p:nvPicPr>
          <p:cNvPr id="6" name="Picture 2" descr="C:\Users\nucxliao\Pictures\CAS\Scholarship.jpg">
            <a:extLst>
              <a:ext uri="{FF2B5EF4-FFF2-40B4-BE49-F238E27FC236}">
                <a16:creationId xmlns:a16="http://schemas.microsoft.com/office/drawing/2014/main" id="{72F12307-9E75-45D9-96B5-1DD18F6404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5052" y="4809840"/>
            <a:ext cx="4222429" cy="1378752"/>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4340CF-0881-4F70-87EA-140771265344}"/>
              </a:ext>
            </a:extLst>
          </p:cNvPr>
          <p:cNvSpPr txBox="1"/>
          <p:nvPr/>
        </p:nvSpPr>
        <p:spPr>
          <a:xfrm>
            <a:off x="1665053" y="4339263"/>
            <a:ext cx="1681264" cy="369332"/>
          </a:xfrm>
          <a:prstGeom prst="rect">
            <a:avLst/>
          </a:prstGeom>
          <a:noFill/>
        </p:spPr>
        <p:txBody>
          <a:bodyPr wrap="square" rtlCol="0">
            <a:spAutoFit/>
          </a:bodyPr>
          <a:lstStyle/>
          <a:p>
            <a:r>
              <a:rPr lang="en-US" dirty="0"/>
              <a:t>Sponsored by</a:t>
            </a:r>
          </a:p>
        </p:txBody>
      </p:sp>
      <p:pic>
        <p:nvPicPr>
          <p:cNvPr id="1026" name="Picture 2">
            <a:extLst>
              <a:ext uri="{FF2B5EF4-FFF2-40B4-BE49-F238E27FC236}">
                <a16:creationId xmlns:a16="http://schemas.microsoft.com/office/drawing/2014/main" id="{DEEB1A26-0124-4CE7-AEC0-FF33B2FB26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577" y="4302974"/>
            <a:ext cx="2736905" cy="454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9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1246A6-1896-4075-A05F-633977D907CD}"/>
              </a:ext>
            </a:extLst>
          </p:cNvPr>
          <p:cNvSpPr>
            <a:spLocks noGrp="1"/>
          </p:cNvSpPr>
          <p:nvPr>
            <p:ph type="title"/>
          </p:nvPr>
        </p:nvSpPr>
        <p:spPr/>
        <p:txBody>
          <a:bodyPr/>
          <a:lstStyle/>
          <a:p>
            <a:r>
              <a:rPr lang="en-US" dirty="0"/>
              <a:t>2021 CAGNY Scholarship</a:t>
            </a:r>
          </a:p>
        </p:txBody>
      </p:sp>
      <p:sp>
        <p:nvSpPr>
          <p:cNvPr id="5" name="Content Placeholder 4">
            <a:extLst>
              <a:ext uri="{FF2B5EF4-FFF2-40B4-BE49-F238E27FC236}">
                <a16:creationId xmlns:a16="http://schemas.microsoft.com/office/drawing/2014/main" id="{8EFA059D-A101-4665-B5DF-CAE1CBBFA805}"/>
              </a:ext>
            </a:extLst>
          </p:cNvPr>
          <p:cNvSpPr>
            <a:spLocks noGrp="1"/>
          </p:cNvSpPr>
          <p:nvPr>
            <p:ph idx="1"/>
          </p:nvPr>
        </p:nvSpPr>
        <p:spPr/>
        <p:txBody>
          <a:bodyPr>
            <a:normAutofit/>
          </a:bodyPr>
          <a:lstStyle/>
          <a:p>
            <a:r>
              <a:rPr lang="en-US" dirty="0"/>
              <a:t>Congratulations to the 2021 CAGNY scholarship recipients!</a:t>
            </a:r>
          </a:p>
        </p:txBody>
      </p:sp>
      <p:pic>
        <p:nvPicPr>
          <p:cNvPr id="3" name="Picture 2">
            <a:extLst>
              <a:ext uri="{FF2B5EF4-FFF2-40B4-BE49-F238E27FC236}">
                <a16:creationId xmlns:a16="http://schemas.microsoft.com/office/drawing/2014/main" id="{E3C62D9E-F032-41F8-8D30-AAE7835BA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3600" y="2465878"/>
            <a:ext cx="2658232" cy="3987348"/>
          </a:xfrm>
          <a:prstGeom prst="rect">
            <a:avLst/>
          </a:prstGeom>
        </p:spPr>
      </p:pic>
      <p:pic>
        <p:nvPicPr>
          <p:cNvPr id="8" name="Picture 7">
            <a:extLst>
              <a:ext uri="{FF2B5EF4-FFF2-40B4-BE49-F238E27FC236}">
                <a16:creationId xmlns:a16="http://schemas.microsoft.com/office/drawing/2014/main" id="{F507198A-D5A5-452A-9120-4C19A7B930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168" y="2466408"/>
            <a:ext cx="3189455" cy="3986818"/>
          </a:xfrm>
          <a:prstGeom prst="rect">
            <a:avLst/>
          </a:prstGeom>
        </p:spPr>
      </p:pic>
      <p:sp>
        <p:nvSpPr>
          <p:cNvPr id="9" name="TextBox 8">
            <a:extLst>
              <a:ext uri="{FF2B5EF4-FFF2-40B4-BE49-F238E27FC236}">
                <a16:creationId xmlns:a16="http://schemas.microsoft.com/office/drawing/2014/main" id="{98E424E7-3EA5-4095-8BE3-BC59D52801CE}"/>
              </a:ext>
            </a:extLst>
          </p:cNvPr>
          <p:cNvSpPr txBox="1"/>
          <p:nvPr/>
        </p:nvSpPr>
        <p:spPr>
          <a:xfrm>
            <a:off x="5877507" y="2563725"/>
            <a:ext cx="2740992" cy="830997"/>
          </a:xfrm>
          <a:prstGeom prst="rect">
            <a:avLst/>
          </a:prstGeom>
          <a:noFill/>
        </p:spPr>
        <p:txBody>
          <a:bodyPr wrap="square" rtlCol="0">
            <a:spAutoFit/>
          </a:bodyPr>
          <a:lstStyle/>
          <a:p>
            <a:r>
              <a:rPr lang="en-US" sz="2400" b="1" dirty="0">
                <a:solidFill>
                  <a:schemeClr val="accent1"/>
                </a:solidFill>
              </a:rPr>
              <a:t>Reiner </a:t>
            </a:r>
            <a:r>
              <a:rPr lang="en-US" sz="2400" b="1" dirty="0" err="1">
                <a:solidFill>
                  <a:schemeClr val="accent1"/>
                </a:solidFill>
              </a:rPr>
              <a:t>Atstathi</a:t>
            </a:r>
            <a:endParaRPr lang="en-US" sz="2400" b="1" dirty="0">
              <a:solidFill>
                <a:schemeClr val="accent1"/>
              </a:solidFill>
            </a:endParaRPr>
          </a:p>
          <a:p>
            <a:r>
              <a:rPr lang="en-US" sz="2400" i="1" dirty="0"/>
              <a:t>St. John’s University</a:t>
            </a:r>
          </a:p>
        </p:txBody>
      </p:sp>
      <p:sp>
        <p:nvSpPr>
          <p:cNvPr id="10" name="TextBox 9">
            <a:extLst>
              <a:ext uri="{FF2B5EF4-FFF2-40B4-BE49-F238E27FC236}">
                <a16:creationId xmlns:a16="http://schemas.microsoft.com/office/drawing/2014/main" id="{C6131DD1-A670-440C-A94A-F27CB030EEDB}"/>
              </a:ext>
            </a:extLst>
          </p:cNvPr>
          <p:cNvSpPr txBox="1"/>
          <p:nvPr/>
        </p:nvSpPr>
        <p:spPr>
          <a:xfrm>
            <a:off x="4187485" y="5622229"/>
            <a:ext cx="2658231" cy="830997"/>
          </a:xfrm>
          <a:prstGeom prst="rect">
            <a:avLst/>
          </a:prstGeom>
          <a:noFill/>
        </p:spPr>
        <p:txBody>
          <a:bodyPr wrap="square" rtlCol="0">
            <a:spAutoFit/>
          </a:bodyPr>
          <a:lstStyle/>
          <a:p>
            <a:r>
              <a:rPr lang="en-US" sz="2400" b="1" dirty="0" err="1">
                <a:solidFill>
                  <a:schemeClr val="accent1"/>
                </a:solidFill>
              </a:rPr>
              <a:t>Allon</a:t>
            </a:r>
            <a:r>
              <a:rPr lang="en-US" sz="2400" b="1" dirty="0">
                <a:solidFill>
                  <a:schemeClr val="accent1"/>
                </a:solidFill>
              </a:rPr>
              <a:t> </a:t>
            </a:r>
            <a:r>
              <a:rPr lang="en-US" sz="2400" b="1" dirty="0" err="1">
                <a:solidFill>
                  <a:schemeClr val="accent1"/>
                </a:solidFill>
              </a:rPr>
              <a:t>Pevzner</a:t>
            </a:r>
            <a:endParaRPr lang="en-US" sz="2400" b="1" dirty="0">
              <a:solidFill>
                <a:schemeClr val="accent1"/>
              </a:solidFill>
            </a:endParaRPr>
          </a:p>
          <a:p>
            <a:r>
              <a:rPr lang="en-US" sz="2400" i="1" dirty="0"/>
              <a:t>St. John’s University</a:t>
            </a:r>
          </a:p>
        </p:txBody>
      </p:sp>
    </p:spTree>
    <p:extLst>
      <p:ext uri="{BB962C8B-B14F-4D97-AF65-F5344CB8AC3E}">
        <p14:creationId xmlns:p14="http://schemas.microsoft.com/office/powerpoint/2010/main" val="2443996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7068B3-B4DB-43DD-AE26-3F07BF6CCAFF}"/>
              </a:ext>
            </a:extLst>
          </p:cNvPr>
          <p:cNvSpPr>
            <a:spLocks noGrp="1"/>
          </p:cNvSpPr>
          <p:nvPr>
            <p:ph type="title"/>
          </p:nvPr>
        </p:nvSpPr>
        <p:spPr/>
        <p:txBody>
          <a:bodyPr/>
          <a:lstStyle/>
          <a:p>
            <a:r>
              <a:rPr lang="en-US" dirty="0"/>
              <a:t>2021 CAGNY Annual Meeting</a:t>
            </a:r>
          </a:p>
        </p:txBody>
      </p:sp>
      <p:sp>
        <p:nvSpPr>
          <p:cNvPr id="10" name="Content Placeholder 9">
            <a:extLst>
              <a:ext uri="{FF2B5EF4-FFF2-40B4-BE49-F238E27FC236}">
                <a16:creationId xmlns:a16="http://schemas.microsoft.com/office/drawing/2014/main" id="{EB54DD90-5776-41B6-BA61-B557FC17006A}"/>
              </a:ext>
            </a:extLst>
          </p:cNvPr>
          <p:cNvSpPr>
            <a:spLocks noGrp="1"/>
          </p:cNvSpPr>
          <p:nvPr>
            <p:ph idx="1"/>
          </p:nvPr>
        </p:nvSpPr>
        <p:spPr/>
        <p:txBody>
          <a:bodyPr/>
          <a:lstStyle/>
          <a:p>
            <a:r>
              <a:rPr lang="en-US" b="1" dirty="0"/>
              <a:t>2021 Board Nomination</a:t>
            </a:r>
          </a:p>
          <a:p>
            <a:pPr marL="457200" lvl="1" indent="0">
              <a:buNone/>
            </a:pPr>
            <a:r>
              <a:rPr lang="en-US" b="1" dirty="0">
                <a:solidFill>
                  <a:schemeClr val="accent1"/>
                </a:solidFill>
              </a:rPr>
              <a:t>Somil Jain</a:t>
            </a:r>
          </a:p>
          <a:p>
            <a:pPr marL="457200" lvl="1" indent="0">
              <a:buNone/>
            </a:pPr>
            <a:r>
              <a:rPr lang="en-US" i="1" dirty="0"/>
              <a:t>Prospective Treasurer</a:t>
            </a:r>
          </a:p>
        </p:txBody>
      </p:sp>
      <p:pic>
        <p:nvPicPr>
          <p:cNvPr id="3" name="Picture 2">
            <a:extLst>
              <a:ext uri="{FF2B5EF4-FFF2-40B4-BE49-F238E27FC236}">
                <a16:creationId xmlns:a16="http://schemas.microsoft.com/office/drawing/2014/main" id="{70C30C94-C5BD-44B1-A362-B26325AE32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299" y="1824371"/>
            <a:ext cx="4344518" cy="4350624"/>
          </a:xfrm>
          <a:prstGeom prst="rect">
            <a:avLst/>
          </a:prstGeom>
        </p:spPr>
      </p:pic>
    </p:spTree>
    <p:extLst>
      <p:ext uri="{BB962C8B-B14F-4D97-AF65-F5344CB8AC3E}">
        <p14:creationId xmlns:p14="http://schemas.microsoft.com/office/powerpoint/2010/main" val="3740226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7068B3-B4DB-43DD-AE26-3F07BF6CCAFF}"/>
              </a:ext>
            </a:extLst>
          </p:cNvPr>
          <p:cNvSpPr>
            <a:spLocks noGrp="1"/>
          </p:cNvSpPr>
          <p:nvPr>
            <p:ph type="title"/>
          </p:nvPr>
        </p:nvSpPr>
        <p:spPr/>
        <p:txBody>
          <a:bodyPr/>
          <a:lstStyle/>
          <a:p>
            <a:r>
              <a:rPr lang="en-US" dirty="0"/>
              <a:t>2021 CAGNY Annual Meeting</a:t>
            </a:r>
          </a:p>
        </p:txBody>
      </p:sp>
      <p:sp>
        <p:nvSpPr>
          <p:cNvPr id="10" name="Content Placeholder 9">
            <a:extLst>
              <a:ext uri="{FF2B5EF4-FFF2-40B4-BE49-F238E27FC236}">
                <a16:creationId xmlns:a16="http://schemas.microsoft.com/office/drawing/2014/main" id="{EB54DD90-5776-41B6-BA61-B557FC17006A}"/>
              </a:ext>
            </a:extLst>
          </p:cNvPr>
          <p:cNvSpPr>
            <a:spLocks noGrp="1"/>
          </p:cNvSpPr>
          <p:nvPr>
            <p:ph idx="1"/>
          </p:nvPr>
        </p:nvSpPr>
        <p:spPr/>
        <p:txBody>
          <a:bodyPr/>
          <a:lstStyle/>
          <a:p>
            <a:r>
              <a:rPr lang="en-US" b="1" dirty="0"/>
              <a:t>Transitions for 2021-2022</a:t>
            </a:r>
          </a:p>
          <a:p>
            <a:pPr lvl="1"/>
            <a:r>
              <a:rPr lang="en-US" b="1" dirty="0">
                <a:solidFill>
                  <a:schemeClr val="accent1"/>
                </a:solidFill>
              </a:rPr>
              <a:t>Jason Pessel</a:t>
            </a:r>
            <a:r>
              <a:rPr lang="en-US" dirty="0"/>
              <a:t>, </a:t>
            </a:r>
            <a:r>
              <a:rPr lang="en-US" i="1" dirty="0"/>
              <a:t>Immediate Past President</a:t>
            </a:r>
          </a:p>
          <a:p>
            <a:pPr lvl="1"/>
            <a:r>
              <a:rPr lang="en-US" b="1" dirty="0">
                <a:solidFill>
                  <a:schemeClr val="accent1"/>
                </a:solidFill>
              </a:rPr>
              <a:t>John </a:t>
            </a:r>
            <a:r>
              <a:rPr lang="en-US" b="1" dirty="0" err="1">
                <a:solidFill>
                  <a:schemeClr val="accent1"/>
                </a:solidFill>
              </a:rPr>
              <a:t>Celidonio</a:t>
            </a:r>
            <a:r>
              <a:rPr lang="en-US" dirty="0"/>
              <a:t>, </a:t>
            </a:r>
            <a:r>
              <a:rPr lang="en-US" i="1" dirty="0"/>
              <a:t>President and filling the remainder of a vacant term</a:t>
            </a:r>
          </a:p>
          <a:p>
            <a:pPr lvl="1"/>
            <a:r>
              <a:rPr lang="en-US" b="1" dirty="0">
                <a:solidFill>
                  <a:schemeClr val="accent1"/>
                </a:solidFill>
              </a:rPr>
              <a:t>Halina Smosna</a:t>
            </a:r>
            <a:r>
              <a:rPr lang="en-US" dirty="0"/>
              <a:t>, </a:t>
            </a:r>
            <a:r>
              <a:rPr lang="en-US" i="1" dirty="0"/>
              <a:t>President-Elect</a:t>
            </a:r>
          </a:p>
          <a:p>
            <a:pPr lvl="1"/>
            <a:r>
              <a:rPr lang="en-US" b="1" dirty="0">
                <a:solidFill>
                  <a:schemeClr val="accent1"/>
                </a:solidFill>
              </a:rPr>
              <a:t>Jared Smollik</a:t>
            </a:r>
            <a:r>
              <a:rPr lang="en-US" dirty="0"/>
              <a:t>, </a:t>
            </a:r>
            <a:r>
              <a:rPr lang="en-US" i="1" dirty="0"/>
              <a:t>Vice President</a:t>
            </a:r>
          </a:p>
        </p:txBody>
      </p:sp>
      <p:pic>
        <p:nvPicPr>
          <p:cNvPr id="5" name="Picture 4" descr="A person smiling for the camera&#10;&#10;Description automatically generated">
            <a:extLst>
              <a:ext uri="{FF2B5EF4-FFF2-40B4-BE49-F238E27FC236}">
                <a16:creationId xmlns:a16="http://schemas.microsoft.com/office/drawing/2014/main" id="{0D9F60CB-4B85-4A03-A913-000F9D5D0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1897" y="4229426"/>
            <a:ext cx="2315183" cy="2315183"/>
          </a:xfrm>
          <a:prstGeom prst="rect">
            <a:avLst/>
          </a:prstGeom>
        </p:spPr>
      </p:pic>
      <p:pic>
        <p:nvPicPr>
          <p:cNvPr id="3" name="Picture 2">
            <a:extLst>
              <a:ext uri="{FF2B5EF4-FFF2-40B4-BE49-F238E27FC236}">
                <a16:creationId xmlns:a16="http://schemas.microsoft.com/office/drawing/2014/main" id="{C86224B3-D2E1-4507-A6AE-5C60AE309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3945" y="4121826"/>
            <a:ext cx="2090562" cy="2422783"/>
          </a:xfrm>
          <a:prstGeom prst="rect">
            <a:avLst/>
          </a:prstGeom>
        </p:spPr>
      </p:pic>
    </p:spTree>
    <p:extLst>
      <p:ext uri="{BB962C8B-B14F-4D97-AF65-F5344CB8AC3E}">
        <p14:creationId xmlns:p14="http://schemas.microsoft.com/office/powerpoint/2010/main" val="2039372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7068B3-B4DB-43DD-AE26-3F07BF6CCAFF}"/>
              </a:ext>
            </a:extLst>
          </p:cNvPr>
          <p:cNvSpPr>
            <a:spLocks noGrp="1"/>
          </p:cNvSpPr>
          <p:nvPr>
            <p:ph type="title"/>
          </p:nvPr>
        </p:nvSpPr>
        <p:spPr/>
        <p:txBody>
          <a:bodyPr/>
          <a:lstStyle/>
          <a:p>
            <a:r>
              <a:rPr lang="en-US" dirty="0"/>
              <a:t>2021 CAGNY Annual Meeting</a:t>
            </a:r>
          </a:p>
        </p:txBody>
      </p:sp>
      <p:pic>
        <p:nvPicPr>
          <p:cNvPr id="6" name="0A04C954-357F-4071-8C8F-B0BD4DF7E742">
            <a:extLst>
              <a:ext uri="{FF2B5EF4-FFF2-40B4-BE49-F238E27FC236}">
                <a16:creationId xmlns:a16="http://schemas.microsoft.com/office/drawing/2014/main" id="{3871C3CB-E85C-4C76-8E94-2A3A25D099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3382" y="1823656"/>
            <a:ext cx="3263503" cy="4351338"/>
          </a:xfrm>
          <a:prstGeom prst="rect">
            <a:avLst/>
          </a:prstGeom>
          <a:noFill/>
          <a:ln>
            <a:noFill/>
          </a:ln>
        </p:spPr>
      </p:pic>
      <p:sp>
        <p:nvSpPr>
          <p:cNvPr id="10" name="Content Placeholder 9">
            <a:extLst>
              <a:ext uri="{FF2B5EF4-FFF2-40B4-BE49-F238E27FC236}">
                <a16:creationId xmlns:a16="http://schemas.microsoft.com/office/drawing/2014/main" id="{EB54DD90-5776-41B6-BA61-B557FC17006A}"/>
              </a:ext>
            </a:extLst>
          </p:cNvPr>
          <p:cNvSpPr>
            <a:spLocks noGrp="1"/>
          </p:cNvSpPr>
          <p:nvPr>
            <p:ph idx="1"/>
          </p:nvPr>
        </p:nvSpPr>
        <p:spPr/>
        <p:txBody>
          <a:bodyPr/>
          <a:lstStyle/>
          <a:p>
            <a:r>
              <a:rPr lang="en-US" b="1" dirty="0"/>
              <a:t>Outgoing board member</a:t>
            </a:r>
          </a:p>
          <a:p>
            <a:pPr marL="457200" lvl="1" indent="0">
              <a:buNone/>
            </a:pPr>
            <a:r>
              <a:rPr lang="en-US" b="1" dirty="0">
                <a:solidFill>
                  <a:schemeClr val="accent1"/>
                </a:solidFill>
              </a:rPr>
              <a:t>Christine Ng</a:t>
            </a:r>
          </a:p>
          <a:p>
            <a:pPr marL="457200" lvl="1" indent="0">
              <a:buNone/>
            </a:pPr>
            <a:r>
              <a:rPr lang="en-US" i="1" dirty="0"/>
              <a:t>Served 2015-2021</a:t>
            </a:r>
          </a:p>
          <a:p>
            <a:pPr marL="457200" lvl="1" indent="0">
              <a:buNone/>
            </a:pPr>
            <a:r>
              <a:rPr lang="en-US" i="1" dirty="0"/>
              <a:t>President 2019-2020</a:t>
            </a:r>
          </a:p>
        </p:txBody>
      </p:sp>
      <p:pic>
        <p:nvPicPr>
          <p:cNvPr id="11" name="Content Placeholder 7">
            <a:extLst>
              <a:ext uri="{FF2B5EF4-FFF2-40B4-BE49-F238E27FC236}">
                <a16:creationId xmlns:a16="http://schemas.microsoft.com/office/drawing/2014/main" id="{F5696D32-BD12-4D70-B28F-560059C39F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896" y="1825625"/>
            <a:ext cx="3233325" cy="4351338"/>
          </a:xfrm>
          <a:prstGeom prst="rect">
            <a:avLst/>
          </a:prstGeom>
        </p:spPr>
      </p:pic>
    </p:spTree>
    <p:extLst>
      <p:ext uri="{BB962C8B-B14F-4D97-AF65-F5344CB8AC3E}">
        <p14:creationId xmlns:p14="http://schemas.microsoft.com/office/powerpoint/2010/main" val="3915439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764C30-ACD0-42EA-8F24-F7F1BFF3ECB6}"/>
              </a:ext>
            </a:extLst>
          </p:cNvPr>
          <p:cNvSpPr>
            <a:spLocks noGrp="1"/>
          </p:cNvSpPr>
          <p:nvPr>
            <p:ph type="subTitle" idx="1"/>
          </p:nvPr>
        </p:nvSpPr>
        <p:spPr/>
        <p:txBody>
          <a:bodyPr/>
          <a:lstStyle/>
          <a:p>
            <a:endParaRPr lang="en-US" dirty="0"/>
          </a:p>
        </p:txBody>
      </p:sp>
      <p:sp>
        <p:nvSpPr>
          <p:cNvPr id="4" name="Title 3">
            <a:extLst>
              <a:ext uri="{FF2B5EF4-FFF2-40B4-BE49-F238E27FC236}">
                <a16:creationId xmlns:a16="http://schemas.microsoft.com/office/drawing/2014/main" id="{5D642055-048E-40C6-A712-DD54492BC030}"/>
              </a:ext>
            </a:extLst>
          </p:cNvPr>
          <p:cNvSpPr>
            <a:spLocks noGrp="1"/>
          </p:cNvSpPr>
          <p:nvPr>
            <p:ph type="ctrTitle"/>
          </p:nvPr>
        </p:nvSpPr>
        <p:spPr/>
        <p:txBody>
          <a:bodyPr>
            <a:normAutofit/>
          </a:bodyPr>
          <a:lstStyle/>
          <a:p>
            <a:r>
              <a:rPr lang="en-US" dirty="0"/>
              <a:t>Lunch</a:t>
            </a:r>
            <a:br>
              <a:rPr lang="en-US" dirty="0"/>
            </a:br>
            <a:endParaRPr lang="en-US" dirty="0"/>
          </a:p>
        </p:txBody>
      </p:sp>
    </p:spTree>
    <p:extLst>
      <p:ext uri="{BB962C8B-B14F-4D97-AF65-F5344CB8AC3E}">
        <p14:creationId xmlns:p14="http://schemas.microsoft.com/office/powerpoint/2010/main" val="3824246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42055-048E-40C6-A712-DD54492BC030}"/>
              </a:ext>
            </a:extLst>
          </p:cNvPr>
          <p:cNvSpPr>
            <a:spLocks noGrp="1"/>
          </p:cNvSpPr>
          <p:nvPr>
            <p:ph type="ctrTitle"/>
          </p:nvPr>
        </p:nvSpPr>
        <p:spPr/>
        <p:txBody>
          <a:bodyPr/>
          <a:lstStyle/>
          <a:p>
            <a:r>
              <a:rPr lang="en-US" dirty="0"/>
              <a:t>Fraud</a:t>
            </a:r>
            <a:br>
              <a:rPr lang="en-US" dirty="0"/>
            </a:br>
            <a:endParaRPr lang="en-US" dirty="0"/>
          </a:p>
        </p:txBody>
      </p:sp>
      <p:sp>
        <p:nvSpPr>
          <p:cNvPr id="5" name="Subtitle 4">
            <a:extLst>
              <a:ext uri="{FF2B5EF4-FFF2-40B4-BE49-F238E27FC236}">
                <a16:creationId xmlns:a16="http://schemas.microsoft.com/office/drawing/2014/main" id="{B29C50EE-4C25-4D4A-B41F-034F5A9ADBB8}"/>
              </a:ext>
            </a:extLst>
          </p:cNvPr>
          <p:cNvSpPr>
            <a:spLocks noGrp="1"/>
          </p:cNvSpPr>
          <p:nvPr>
            <p:ph type="subTitle" idx="1"/>
          </p:nvPr>
        </p:nvSpPr>
        <p:spPr/>
        <p:txBody>
          <a:bodyPr/>
          <a:lstStyle/>
          <a:p>
            <a:r>
              <a:rPr lang="en-US" dirty="0"/>
              <a:t>Ben Turner, </a:t>
            </a:r>
            <a:r>
              <a:rPr lang="en-US" i="1" dirty="0" err="1"/>
              <a:t>FraudSpotters</a:t>
            </a:r>
            <a:endParaRPr lang="en-US" i="1" dirty="0"/>
          </a:p>
        </p:txBody>
      </p:sp>
    </p:spTree>
    <p:extLst>
      <p:ext uri="{BB962C8B-B14F-4D97-AF65-F5344CB8AC3E}">
        <p14:creationId xmlns:p14="http://schemas.microsoft.com/office/powerpoint/2010/main" val="3888877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39243-3D12-47DF-BEA8-B83A67FF2BD5}"/>
              </a:ext>
            </a:extLst>
          </p:cNvPr>
          <p:cNvSpPr>
            <a:spLocks noGrp="1"/>
          </p:cNvSpPr>
          <p:nvPr>
            <p:ph type="title"/>
          </p:nvPr>
        </p:nvSpPr>
        <p:spPr/>
        <p:txBody>
          <a:bodyPr/>
          <a:lstStyle/>
          <a:p>
            <a:r>
              <a:rPr lang="en-US" dirty="0"/>
              <a:t>Schedule</a:t>
            </a:r>
          </a:p>
        </p:txBody>
      </p:sp>
      <p:graphicFrame>
        <p:nvGraphicFramePr>
          <p:cNvPr id="4" name="Table 4">
            <a:extLst>
              <a:ext uri="{FF2B5EF4-FFF2-40B4-BE49-F238E27FC236}">
                <a16:creationId xmlns:a16="http://schemas.microsoft.com/office/drawing/2014/main" id="{140A8D15-56BC-4608-A7C1-30E42A3088E0}"/>
              </a:ext>
            </a:extLst>
          </p:cNvPr>
          <p:cNvGraphicFramePr>
            <a:graphicFrameLocks noGrp="1"/>
          </p:cNvGraphicFramePr>
          <p:nvPr>
            <p:ph idx="1"/>
            <p:extLst>
              <p:ext uri="{D42A27DB-BD31-4B8C-83A1-F6EECF244321}">
                <p14:modId xmlns:p14="http://schemas.microsoft.com/office/powerpoint/2010/main" val="2493098817"/>
              </p:ext>
            </p:extLst>
          </p:nvPr>
        </p:nvGraphicFramePr>
        <p:xfrm>
          <a:off x="345990" y="1520828"/>
          <a:ext cx="11500022" cy="4820920"/>
        </p:xfrm>
        <a:graphic>
          <a:graphicData uri="http://schemas.openxmlformats.org/drawingml/2006/table">
            <a:tbl>
              <a:tblPr firstRow="1" bandRow="1">
                <a:tableStyleId>{E8034E78-7F5D-4C2E-B375-FC64B27BC917}</a:tableStyleId>
              </a:tblPr>
              <a:tblGrid>
                <a:gridCol w="963827">
                  <a:extLst>
                    <a:ext uri="{9D8B030D-6E8A-4147-A177-3AD203B41FA5}">
                      <a16:colId xmlns:a16="http://schemas.microsoft.com/office/drawing/2014/main" val="1336762917"/>
                    </a:ext>
                  </a:extLst>
                </a:gridCol>
                <a:gridCol w="963827">
                  <a:extLst>
                    <a:ext uri="{9D8B030D-6E8A-4147-A177-3AD203B41FA5}">
                      <a16:colId xmlns:a16="http://schemas.microsoft.com/office/drawing/2014/main" val="668462030"/>
                    </a:ext>
                  </a:extLst>
                </a:gridCol>
                <a:gridCol w="9572368">
                  <a:extLst>
                    <a:ext uri="{9D8B030D-6E8A-4147-A177-3AD203B41FA5}">
                      <a16:colId xmlns:a16="http://schemas.microsoft.com/office/drawing/2014/main" val="3561929799"/>
                    </a:ext>
                  </a:extLst>
                </a:gridCol>
              </a:tblGrid>
              <a:tr h="370840">
                <a:tc>
                  <a:txBody>
                    <a:bodyPr/>
                    <a:lstStyle/>
                    <a:p>
                      <a:pPr algn="ctr"/>
                      <a:r>
                        <a:rPr lang="en-US" dirty="0"/>
                        <a:t>Start</a:t>
                      </a:r>
                    </a:p>
                  </a:txBody>
                  <a:tcPr>
                    <a:solidFill>
                      <a:srgbClr val="0072BD"/>
                    </a:solidFill>
                  </a:tcPr>
                </a:tc>
                <a:tc>
                  <a:txBody>
                    <a:bodyPr/>
                    <a:lstStyle/>
                    <a:p>
                      <a:pPr algn="ctr"/>
                      <a:r>
                        <a:rPr lang="en-US" dirty="0"/>
                        <a:t>End</a:t>
                      </a:r>
                    </a:p>
                  </a:txBody>
                  <a:tcPr>
                    <a:solidFill>
                      <a:srgbClr val="0072BD"/>
                    </a:solidFill>
                  </a:tcPr>
                </a:tc>
                <a:tc>
                  <a:txBody>
                    <a:bodyPr/>
                    <a:lstStyle/>
                    <a:p>
                      <a:r>
                        <a:rPr lang="en-US" dirty="0"/>
                        <a:t>Topic</a:t>
                      </a:r>
                    </a:p>
                  </a:txBody>
                  <a:tcPr>
                    <a:solidFill>
                      <a:srgbClr val="0072BD"/>
                    </a:solidFill>
                  </a:tcPr>
                </a:tc>
                <a:extLst>
                  <a:ext uri="{0D108BD9-81ED-4DB2-BD59-A6C34878D82A}">
                    <a16:rowId xmlns:a16="http://schemas.microsoft.com/office/drawing/2014/main" val="3806786339"/>
                  </a:ext>
                </a:extLst>
              </a:tr>
              <a:tr h="370840">
                <a:tc>
                  <a:txBody>
                    <a:bodyPr/>
                    <a:lstStyle/>
                    <a:p>
                      <a:pPr algn="ctr"/>
                      <a:r>
                        <a:rPr lang="en-US" b="1" dirty="0">
                          <a:solidFill>
                            <a:schemeClr val="tx1"/>
                          </a:solidFill>
                        </a:rPr>
                        <a:t>9:00a</a:t>
                      </a:r>
                    </a:p>
                  </a:txBody>
                  <a:tcPr/>
                </a:tc>
                <a:tc>
                  <a:txBody>
                    <a:bodyPr/>
                    <a:lstStyle/>
                    <a:p>
                      <a:pPr algn="ctr"/>
                      <a:r>
                        <a:rPr lang="en-US" b="1" dirty="0">
                          <a:solidFill>
                            <a:schemeClr val="tx1"/>
                          </a:solidFill>
                        </a:rPr>
                        <a:t>9:05a</a:t>
                      </a:r>
                    </a:p>
                  </a:txBody>
                  <a:tcPr/>
                </a:tc>
                <a:tc>
                  <a:txBody>
                    <a:bodyPr/>
                    <a:lstStyle/>
                    <a:p>
                      <a:r>
                        <a:rPr lang="en-US" b="1" dirty="0">
                          <a:solidFill>
                            <a:schemeClr val="tx1"/>
                          </a:solidFill>
                        </a:rPr>
                        <a:t>Welcoming Remarks, </a:t>
                      </a:r>
                      <a:r>
                        <a:rPr lang="en-US" b="1" i="1" dirty="0">
                          <a:solidFill>
                            <a:schemeClr val="tx1"/>
                          </a:solidFill>
                        </a:rPr>
                        <a:t>Jason Pessel</a:t>
                      </a:r>
                    </a:p>
                  </a:txBody>
                  <a:tcPr/>
                </a:tc>
                <a:extLst>
                  <a:ext uri="{0D108BD9-81ED-4DB2-BD59-A6C34878D82A}">
                    <a16:rowId xmlns:a16="http://schemas.microsoft.com/office/drawing/2014/main" val="3862629723"/>
                  </a:ext>
                </a:extLst>
              </a:tr>
              <a:tr h="370840">
                <a:tc>
                  <a:txBody>
                    <a:bodyPr/>
                    <a:lstStyle/>
                    <a:p>
                      <a:pPr algn="ctr"/>
                      <a:r>
                        <a:rPr lang="en-US" b="1" dirty="0">
                          <a:solidFill>
                            <a:schemeClr val="tx1"/>
                          </a:solidFill>
                        </a:rPr>
                        <a:t>9:05a</a:t>
                      </a:r>
                    </a:p>
                  </a:txBody>
                  <a:tcPr/>
                </a:tc>
                <a:tc>
                  <a:txBody>
                    <a:bodyPr/>
                    <a:lstStyle/>
                    <a:p>
                      <a:pPr algn="ctr"/>
                      <a:r>
                        <a:rPr lang="en-US" b="1" dirty="0">
                          <a:solidFill>
                            <a:schemeClr val="tx1"/>
                          </a:solidFill>
                        </a:rPr>
                        <a:t>9:55a</a:t>
                      </a:r>
                    </a:p>
                  </a:txBody>
                  <a:tcPr/>
                </a:tc>
                <a:tc>
                  <a:txBody>
                    <a:bodyPr/>
                    <a:lstStyle/>
                    <a:p>
                      <a:r>
                        <a:rPr lang="en-US" b="1" dirty="0">
                          <a:solidFill>
                            <a:schemeClr val="tx1"/>
                          </a:solidFill>
                        </a:rPr>
                        <a:t>Machine Learning on Estimation of Claim Liabilities, </a:t>
                      </a:r>
                      <a:r>
                        <a:rPr lang="en-US" b="1" i="1" dirty="0">
                          <a:solidFill>
                            <a:schemeClr val="tx1"/>
                          </a:solidFill>
                        </a:rPr>
                        <a:t>Marco De </a:t>
                      </a:r>
                      <a:r>
                        <a:rPr lang="en-US" b="1" i="1" dirty="0" err="1">
                          <a:solidFill>
                            <a:schemeClr val="tx1"/>
                          </a:solidFill>
                        </a:rPr>
                        <a:t>Virgilis</a:t>
                      </a:r>
                      <a:endParaRPr lang="en-US" b="1" i="1" dirty="0">
                        <a:solidFill>
                          <a:schemeClr val="tx1"/>
                        </a:solidFill>
                      </a:endParaRPr>
                    </a:p>
                  </a:txBody>
                  <a:tcPr/>
                </a:tc>
                <a:extLst>
                  <a:ext uri="{0D108BD9-81ED-4DB2-BD59-A6C34878D82A}">
                    <a16:rowId xmlns:a16="http://schemas.microsoft.com/office/drawing/2014/main" val="2417037760"/>
                  </a:ext>
                </a:extLst>
              </a:tr>
              <a:tr h="370840">
                <a:tc>
                  <a:txBody>
                    <a:bodyPr/>
                    <a:lstStyle/>
                    <a:p>
                      <a:pPr algn="ctr"/>
                      <a:r>
                        <a:rPr lang="en-US" b="1" dirty="0">
                          <a:solidFill>
                            <a:schemeClr val="tx1"/>
                          </a:solidFill>
                        </a:rPr>
                        <a:t>9:55a</a:t>
                      </a:r>
                    </a:p>
                  </a:txBody>
                  <a:tcPr/>
                </a:tc>
                <a:tc>
                  <a:txBody>
                    <a:bodyPr/>
                    <a:lstStyle/>
                    <a:p>
                      <a:pPr algn="ctr"/>
                      <a:r>
                        <a:rPr lang="en-US" b="1" dirty="0">
                          <a:solidFill>
                            <a:schemeClr val="tx1"/>
                          </a:solidFill>
                        </a:rPr>
                        <a:t>10:45a</a:t>
                      </a:r>
                    </a:p>
                  </a:txBody>
                  <a:tcPr/>
                </a:tc>
                <a:tc>
                  <a:txBody>
                    <a:bodyPr/>
                    <a:lstStyle/>
                    <a:p>
                      <a:r>
                        <a:rPr lang="en-US" b="1" dirty="0">
                          <a:solidFill>
                            <a:schemeClr val="tx1"/>
                          </a:solidFill>
                        </a:rPr>
                        <a:t>When is Premium Riskier Than Loss?, </a:t>
                      </a:r>
                      <a:r>
                        <a:rPr lang="en-US" b="1" i="1" dirty="0">
                          <a:solidFill>
                            <a:schemeClr val="tx1"/>
                          </a:solidFill>
                        </a:rPr>
                        <a:t>Stephen Mildenhall</a:t>
                      </a:r>
                    </a:p>
                  </a:txBody>
                  <a:tcPr/>
                </a:tc>
                <a:extLst>
                  <a:ext uri="{0D108BD9-81ED-4DB2-BD59-A6C34878D82A}">
                    <a16:rowId xmlns:a16="http://schemas.microsoft.com/office/drawing/2014/main" val="299346372"/>
                  </a:ext>
                </a:extLst>
              </a:tr>
              <a:tr h="370840">
                <a:tc>
                  <a:txBody>
                    <a:bodyPr/>
                    <a:lstStyle/>
                    <a:p>
                      <a:pPr algn="ctr"/>
                      <a:r>
                        <a:rPr lang="en-US" dirty="0">
                          <a:solidFill>
                            <a:schemeClr val="tx1"/>
                          </a:solidFill>
                        </a:rPr>
                        <a:t>10:45a </a:t>
                      </a:r>
                    </a:p>
                  </a:txBody>
                  <a:tcPr/>
                </a:tc>
                <a:tc>
                  <a:txBody>
                    <a:bodyPr/>
                    <a:lstStyle/>
                    <a:p>
                      <a:pPr algn="ctr"/>
                      <a:r>
                        <a:rPr lang="en-US" dirty="0">
                          <a:solidFill>
                            <a:schemeClr val="tx1"/>
                          </a:solidFill>
                        </a:rPr>
                        <a:t>10:55a</a:t>
                      </a:r>
                    </a:p>
                  </a:txBody>
                  <a:tcPr/>
                </a:tc>
                <a:tc>
                  <a:txBody>
                    <a:bodyPr/>
                    <a:lstStyle/>
                    <a:p>
                      <a:r>
                        <a:rPr lang="en-US" dirty="0">
                          <a:solidFill>
                            <a:schemeClr val="tx1"/>
                          </a:solidFill>
                        </a:rPr>
                        <a:t>10-minute break</a:t>
                      </a:r>
                    </a:p>
                  </a:txBody>
                  <a:tcPr/>
                </a:tc>
                <a:extLst>
                  <a:ext uri="{0D108BD9-81ED-4DB2-BD59-A6C34878D82A}">
                    <a16:rowId xmlns:a16="http://schemas.microsoft.com/office/drawing/2014/main" val="1843460723"/>
                  </a:ext>
                </a:extLst>
              </a:tr>
              <a:tr h="370840">
                <a:tc>
                  <a:txBody>
                    <a:bodyPr/>
                    <a:lstStyle/>
                    <a:p>
                      <a:pPr algn="ctr"/>
                      <a:r>
                        <a:rPr lang="en-US" b="1" dirty="0">
                          <a:solidFill>
                            <a:schemeClr val="tx1"/>
                          </a:solidFill>
                        </a:rPr>
                        <a:t>10:55a</a:t>
                      </a:r>
                    </a:p>
                  </a:txBody>
                  <a:tcPr/>
                </a:tc>
                <a:tc>
                  <a:txBody>
                    <a:bodyPr/>
                    <a:lstStyle/>
                    <a:p>
                      <a:pPr algn="ctr"/>
                      <a:r>
                        <a:rPr lang="en-US" b="1" dirty="0">
                          <a:solidFill>
                            <a:schemeClr val="tx1"/>
                          </a:solidFill>
                        </a:rPr>
                        <a:t>11:55a</a:t>
                      </a:r>
                    </a:p>
                  </a:txBody>
                  <a:tcPr/>
                </a:tc>
                <a:tc>
                  <a:txBody>
                    <a:bodyPr/>
                    <a:lstStyle/>
                    <a:p>
                      <a:r>
                        <a:rPr lang="en-US" b="1" dirty="0">
                          <a:solidFill>
                            <a:schemeClr val="tx1"/>
                          </a:solidFill>
                        </a:rPr>
                        <a:t>Cyber Risk Insurance, </a:t>
                      </a:r>
                      <a:r>
                        <a:rPr lang="en-US" b="1" i="1" dirty="0">
                          <a:solidFill>
                            <a:schemeClr val="tx1"/>
                          </a:solidFill>
                        </a:rPr>
                        <a:t>Norman </a:t>
                      </a:r>
                      <a:r>
                        <a:rPr lang="en-US" b="1" i="1" dirty="0" err="1">
                          <a:solidFill>
                            <a:schemeClr val="tx1"/>
                          </a:solidFill>
                        </a:rPr>
                        <a:t>Niami</a:t>
                      </a:r>
                      <a:endParaRPr lang="en-US" b="1" i="1" dirty="0">
                        <a:solidFill>
                          <a:schemeClr val="tx1"/>
                        </a:solidFill>
                      </a:endParaRPr>
                    </a:p>
                  </a:txBody>
                  <a:tcPr/>
                </a:tc>
                <a:extLst>
                  <a:ext uri="{0D108BD9-81ED-4DB2-BD59-A6C34878D82A}">
                    <a16:rowId xmlns:a16="http://schemas.microsoft.com/office/drawing/2014/main" val="4129942680"/>
                  </a:ext>
                </a:extLst>
              </a:tr>
              <a:tr h="370840">
                <a:tc>
                  <a:txBody>
                    <a:bodyPr/>
                    <a:lstStyle/>
                    <a:p>
                      <a:pPr algn="ctr"/>
                      <a:r>
                        <a:rPr lang="en-US" b="1" dirty="0">
                          <a:solidFill>
                            <a:schemeClr val="tx1"/>
                          </a:solidFill>
                        </a:rPr>
                        <a:t>11:55a</a:t>
                      </a:r>
                    </a:p>
                  </a:txBody>
                  <a:tcPr/>
                </a:tc>
                <a:tc>
                  <a:txBody>
                    <a:bodyPr/>
                    <a:lstStyle/>
                    <a:p>
                      <a:pPr algn="ctr"/>
                      <a:r>
                        <a:rPr lang="en-US" b="1" dirty="0">
                          <a:solidFill>
                            <a:schemeClr val="tx1"/>
                          </a:solidFill>
                        </a:rPr>
                        <a:t>12:15p</a:t>
                      </a:r>
                    </a:p>
                  </a:txBody>
                  <a:tcPr/>
                </a:tc>
                <a:tc>
                  <a:txBody>
                    <a:bodyPr/>
                    <a:lstStyle/>
                    <a:p>
                      <a:r>
                        <a:rPr lang="en-US" b="1" dirty="0">
                          <a:solidFill>
                            <a:schemeClr val="tx1"/>
                          </a:solidFill>
                        </a:rPr>
                        <a:t>CAGNY Business Session, </a:t>
                      </a:r>
                      <a:r>
                        <a:rPr lang="en-US" b="1" i="1" dirty="0">
                          <a:solidFill>
                            <a:schemeClr val="tx1"/>
                          </a:solidFill>
                        </a:rPr>
                        <a:t>CAGNY Board</a:t>
                      </a:r>
                    </a:p>
                  </a:txBody>
                  <a:tcPr/>
                </a:tc>
                <a:extLst>
                  <a:ext uri="{0D108BD9-81ED-4DB2-BD59-A6C34878D82A}">
                    <a16:rowId xmlns:a16="http://schemas.microsoft.com/office/drawing/2014/main" val="3596940425"/>
                  </a:ext>
                </a:extLst>
              </a:tr>
              <a:tr h="370840">
                <a:tc>
                  <a:txBody>
                    <a:bodyPr/>
                    <a:lstStyle/>
                    <a:p>
                      <a:pPr algn="ctr"/>
                      <a:r>
                        <a:rPr lang="en-US" dirty="0">
                          <a:solidFill>
                            <a:schemeClr val="tx1"/>
                          </a:solidFill>
                        </a:rPr>
                        <a:t>12:15p</a:t>
                      </a:r>
                    </a:p>
                  </a:txBody>
                  <a:tcPr/>
                </a:tc>
                <a:tc>
                  <a:txBody>
                    <a:bodyPr/>
                    <a:lstStyle/>
                    <a:p>
                      <a:pPr algn="ctr"/>
                      <a:r>
                        <a:rPr lang="en-US" dirty="0">
                          <a:solidFill>
                            <a:schemeClr val="tx1"/>
                          </a:solidFill>
                        </a:rPr>
                        <a:t>1:15p</a:t>
                      </a:r>
                    </a:p>
                  </a:txBody>
                  <a:tcPr/>
                </a:tc>
                <a:tc>
                  <a:txBody>
                    <a:bodyPr/>
                    <a:lstStyle/>
                    <a:p>
                      <a:r>
                        <a:rPr lang="en-US" dirty="0">
                          <a:solidFill>
                            <a:schemeClr val="tx1"/>
                          </a:solidFill>
                        </a:rPr>
                        <a:t>Lunch</a:t>
                      </a:r>
                    </a:p>
                  </a:txBody>
                  <a:tcPr/>
                </a:tc>
                <a:extLst>
                  <a:ext uri="{0D108BD9-81ED-4DB2-BD59-A6C34878D82A}">
                    <a16:rowId xmlns:a16="http://schemas.microsoft.com/office/drawing/2014/main" val="3283520747"/>
                  </a:ext>
                </a:extLst>
              </a:tr>
              <a:tr h="370840">
                <a:tc>
                  <a:txBody>
                    <a:bodyPr/>
                    <a:lstStyle/>
                    <a:p>
                      <a:pPr algn="ctr"/>
                      <a:r>
                        <a:rPr lang="en-US" b="1" dirty="0">
                          <a:solidFill>
                            <a:schemeClr val="tx1"/>
                          </a:solidFill>
                        </a:rPr>
                        <a:t>1:15p</a:t>
                      </a:r>
                    </a:p>
                  </a:txBody>
                  <a:tcPr/>
                </a:tc>
                <a:tc>
                  <a:txBody>
                    <a:bodyPr/>
                    <a:lstStyle/>
                    <a:p>
                      <a:pPr algn="ctr"/>
                      <a:r>
                        <a:rPr lang="en-US" b="1" dirty="0">
                          <a:solidFill>
                            <a:schemeClr val="tx1"/>
                          </a:solidFill>
                        </a:rPr>
                        <a:t>2:15p</a:t>
                      </a:r>
                    </a:p>
                  </a:txBody>
                  <a:tcPr/>
                </a:tc>
                <a:tc>
                  <a:txBody>
                    <a:bodyPr/>
                    <a:lstStyle/>
                    <a:p>
                      <a:r>
                        <a:rPr lang="en-US" b="1" dirty="0">
                          <a:solidFill>
                            <a:schemeClr val="tx1"/>
                          </a:solidFill>
                        </a:rPr>
                        <a:t>Fraud, </a:t>
                      </a:r>
                      <a:r>
                        <a:rPr lang="en-US" b="1" i="1" dirty="0">
                          <a:solidFill>
                            <a:schemeClr val="tx1"/>
                          </a:solidFill>
                        </a:rPr>
                        <a:t>Ben Turner</a:t>
                      </a:r>
                    </a:p>
                  </a:txBody>
                  <a:tcPr/>
                </a:tc>
                <a:extLst>
                  <a:ext uri="{0D108BD9-81ED-4DB2-BD59-A6C34878D82A}">
                    <a16:rowId xmlns:a16="http://schemas.microsoft.com/office/drawing/2014/main" val="1886138404"/>
                  </a:ext>
                </a:extLst>
              </a:tr>
              <a:tr h="370840">
                <a:tc>
                  <a:txBody>
                    <a:bodyPr/>
                    <a:lstStyle/>
                    <a:p>
                      <a:pPr algn="ctr"/>
                      <a:r>
                        <a:rPr lang="en-US" b="1" dirty="0">
                          <a:solidFill>
                            <a:schemeClr val="tx1"/>
                          </a:solidFill>
                        </a:rPr>
                        <a:t>2:15p</a:t>
                      </a:r>
                    </a:p>
                  </a:txBody>
                  <a:tcPr/>
                </a:tc>
                <a:tc>
                  <a:txBody>
                    <a:bodyPr/>
                    <a:lstStyle/>
                    <a:p>
                      <a:pPr algn="ctr"/>
                      <a:r>
                        <a:rPr lang="en-US" b="1" dirty="0">
                          <a:solidFill>
                            <a:schemeClr val="tx1"/>
                          </a:solidFill>
                        </a:rPr>
                        <a:t>3:05p</a:t>
                      </a:r>
                    </a:p>
                  </a:txBody>
                  <a:tcPr/>
                </a:tc>
                <a:tc>
                  <a:txBody>
                    <a:bodyPr/>
                    <a:lstStyle/>
                    <a:p>
                      <a:r>
                        <a:rPr lang="en-US" b="1" dirty="0">
                          <a:solidFill>
                            <a:schemeClr val="tx1"/>
                          </a:solidFill>
                        </a:rPr>
                        <a:t>Telematics in Ratemaking, </a:t>
                      </a:r>
                      <a:r>
                        <a:rPr lang="en-US" b="1" i="1" dirty="0">
                          <a:solidFill>
                            <a:schemeClr val="tx1"/>
                          </a:solidFill>
                        </a:rPr>
                        <a:t>Roxanne Turcotte &amp; Francis Duval</a:t>
                      </a:r>
                    </a:p>
                  </a:txBody>
                  <a:tcPr/>
                </a:tc>
                <a:extLst>
                  <a:ext uri="{0D108BD9-81ED-4DB2-BD59-A6C34878D82A}">
                    <a16:rowId xmlns:a16="http://schemas.microsoft.com/office/drawing/2014/main" val="1331899891"/>
                  </a:ext>
                </a:extLst>
              </a:tr>
              <a:tr h="370840">
                <a:tc>
                  <a:txBody>
                    <a:bodyPr/>
                    <a:lstStyle/>
                    <a:p>
                      <a:pPr marL="0" algn="ctr" defTabSz="914400" rtl="0" eaLnBrk="1" latinLnBrk="0" hangingPunct="1"/>
                      <a:r>
                        <a:rPr lang="en-US" sz="1800" kern="1200" dirty="0">
                          <a:solidFill>
                            <a:schemeClr val="tx1"/>
                          </a:solidFill>
                          <a:latin typeface="+mn-lt"/>
                          <a:ea typeface="+mn-ea"/>
                          <a:cs typeface="+mn-cs"/>
                        </a:rPr>
                        <a:t>3:05p</a:t>
                      </a:r>
                    </a:p>
                  </a:txBody>
                  <a:tcPr/>
                </a:tc>
                <a:tc>
                  <a:txBody>
                    <a:bodyPr/>
                    <a:lstStyle/>
                    <a:p>
                      <a:pPr marL="0" algn="ctr" defTabSz="914400" rtl="0" eaLnBrk="1" latinLnBrk="0" hangingPunct="1"/>
                      <a:r>
                        <a:rPr lang="en-US" sz="1800" kern="1200" dirty="0">
                          <a:solidFill>
                            <a:schemeClr val="tx1"/>
                          </a:solidFill>
                          <a:latin typeface="+mn-lt"/>
                          <a:ea typeface="+mn-ea"/>
                          <a:cs typeface="+mn-cs"/>
                        </a:rPr>
                        <a:t>3:15p</a:t>
                      </a:r>
                    </a:p>
                  </a:txBody>
                  <a:tcPr/>
                </a:tc>
                <a:tc>
                  <a:txBody>
                    <a:bodyPr/>
                    <a:lstStyle/>
                    <a:p>
                      <a:pPr marL="0" algn="l" defTabSz="914400" rtl="0" eaLnBrk="1" latinLnBrk="0" hangingPunct="1"/>
                      <a:r>
                        <a:rPr lang="en-US" sz="1800" kern="1200" dirty="0">
                          <a:solidFill>
                            <a:schemeClr val="tx1"/>
                          </a:solidFill>
                          <a:latin typeface="+mn-lt"/>
                          <a:ea typeface="+mn-ea"/>
                          <a:cs typeface="+mn-cs"/>
                        </a:rPr>
                        <a:t>10-minute break</a:t>
                      </a:r>
                    </a:p>
                  </a:txBody>
                  <a:tcPr/>
                </a:tc>
                <a:extLst>
                  <a:ext uri="{0D108BD9-81ED-4DB2-BD59-A6C34878D82A}">
                    <a16:rowId xmlns:a16="http://schemas.microsoft.com/office/drawing/2014/main" val="2824199152"/>
                  </a:ext>
                </a:extLst>
              </a:tr>
              <a:tr h="370840">
                <a:tc>
                  <a:txBody>
                    <a:bodyPr/>
                    <a:lstStyle/>
                    <a:p>
                      <a:pPr algn="ctr"/>
                      <a:r>
                        <a:rPr lang="en-US" b="1" dirty="0">
                          <a:solidFill>
                            <a:schemeClr val="tx1"/>
                          </a:solidFill>
                        </a:rPr>
                        <a:t>3:15p</a:t>
                      </a:r>
                    </a:p>
                  </a:txBody>
                  <a:tcPr/>
                </a:tc>
                <a:tc>
                  <a:txBody>
                    <a:bodyPr/>
                    <a:lstStyle/>
                    <a:p>
                      <a:pPr algn="ctr"/>
                      <a:r>
                        <a:rPr lang="en-US" b="1" dirty="0">
                          <a:solidFill>
                            <a:schemeClr val="tx1"/>
                          </a:solidFill>
                        </a:rPr>
                        <a:t>4:05p</a:t>
                      </a:r>
                    </a:p>
                  </a:txBody>
                  <a:tcPr/>
                </a:tc>
                <a:tc>
                  <a:txBody>
                    <a:bodyPr/>
                    <a:lstStyle/>
                    <a:p>
                      <a:r>
                        <a:rPr lang="en-US" b="1" dirty="0">
                          <a:solidFill>
                            <a:schemeClr val="tx1"/>
                          </a:solidFill>
                        </a:rPr>
                        <a:t>Human Values in the Loop: Thinking Through the Ethics of AI, </a:t>
                      </a:r>
                      <a:r>
                        <a:rPr lang="en-US" b="1" i="1" dirty="0">
                          <a:solidFill>
                            <a:schemeClr val="tx1"/>
                          </a:solidFill>
                        </a:rPr>
                        <a:t>Jim </a:t>
                      </a:r>
                      <a:r>
                        <a:rPr lang="en-US" b="1" i="1" dirty="0" err="1">
                          <a:solidFill>
                            <a:schemeClr val="tx1"/>
                          </a:solidFill>
                        </a:rPr>
                        <a:t>Guszcza</a:t>
                      </a:r>
                      <a:endParaRPr lang="en-US" b="1" i="1" dirty="0">
                        <a:solidFill>
                          <a:schemeClr val="tx1"/>
                        </a:solidFill>
                      </a:endParaRPr>
                    </a:p>
                  </a:txBody>
                  <a:tcPr/>
                </a:tc>
                <a:extLst>
                  <a:ext uri="{0D108BD9-81ED-4DB2-BD59-A6C34878D82A}">
                    <a16:rowId xmlns:a16="http://schemas.microsoft.com/office/drawing/2014/main" val="4094047359"/>
                  </a:ext>
                </a:extLst>
              </a:tr>
              <a:tr h="370840">
                <a:tc>
                  <a:txBody>
                    <a:bodyPr/>
                    <a:lstStyle/>
                    <a:p>
                      <a:pPr algn="ctr"/>
                      <a:r>
                        <a:rPr lang="en-US" b="1" dirty="0">
                          <a:solidFill>
                            <a:schemeClr val="tx1"/>
                          </a:solidFill>
                        </a:rPr>
                        <a:t>4:05p</a:t>
                      </a:r>
                    </a:p>
                  </a:txBody>
                  <a:tcPr/>
                </a:tc>
                <a:tc>
                  <a:txBody>
                    <a:bodyPr/>
                    <a:lstStyle/>
                    <a:p>
                      <a:pPr algn="ctr"/>
                      <a:r>
                        <a:rPr lang="en-US" b="1" dirty="0">
                          <a:solidFill>
                            <a:schemeClr val="tx1"/>
                          </a:solidFill>
                        </a:rPr>
                        <a:t>4:55p</a:t>
                      </a:r>
                    </a:p>
                  </a:txBody>
                  <a:tcPr/>
                </a:tc>
                <a:tc>
                  <a:txBody>
                    <a:bodyPr/>
                    <a:lstStyle/>
                    <a:p>
                      <a:r>
                        <a:rPr lang="en-US" b="1" dirty="0">
                          <a:solidFill>
                            <a:schemeClr val="tx1"/>
                          </a:solidFill>
                        </a:rPr>
                        <a:t>Professionalism and Modeling, a look at ASOP 56 and ASOP 38, </a:t>
                      </a:r>
                      <a:r>
                        <a:rPr lang="en-US" b="1" i="1" dirty="0">
                          <a:solidFill>
                            <a:schemeClr val="tx1"/>
                          </a:solidFill>
                        </a:rPr>
                        <a:t>Ken Williams</a:t>
                      </a:r>
                    </a:p>
                  </a:txBody>
                  <a:tcPr/>
                </a:tc>
                <a:extLst>
                  <a:ext uri="{0D108BD9-81ED-4DB2-BD59-A6C34878D82A}">
                    <a16:rowId xmlns:a16="http://schemas.microsoft.com/office/drawing/2014/main" val="535622350"/>
                  </a:ext>
                </a:extLst>
              </a:tr>
            </a:tbl>
          </a:graphicData>
        </a:graphic>
      </p:graphicFrame>
    </p:spTree>
    <p:extLst>
      <p:ext uri="{BB962C8B-B14F-4D97-AF65-F5344CB8AC3E}">
        <p14:creationId xmlns:p14="http://schemas.microsoft.com/office/powerpoint/2010/main" val="3844292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42055-048E-40C6-A712-DD54492BC030}"/>
              </a:ext>
            </a:extLst>
          </p:cNvPr>
          <p:cNvSpPr>
            <a:spLocks noGrp="1"/>
          </p:cNvSpPr>
          <p:nvPr>
            <p:ph type="ctrTitle"/>
          </p:nvPr>
        </p:nvSpPr>
        <p:spPr/>
        <p:txBody>
          <a:bodyPr/>
          <a:lstStyle/>
          <a:p>
            <a:r>
              <a:rPr lang="en-US" dirty="0"/>
              <a:t>Telematics in Ratemaking</a:t>
            </a:r>
            <a:br>
              <a:rPr lang="en-US" dirty="0"/>
            </a:br>
            <a:endParaRPr lang="en-US" dirty="0"/>
          </a:p>
        </p:txBody>
      </p:sp>
      <p:sp>
        <p:nvSpPr>
          <p:cNvPr id="5" name="Subtitle 4">
            <a:extLst>
              <a:ext uri="{FF2B5EF4-FFF2-40B4-BE49-F238E27FC236}">
                <a16:creationId xmlns:a16="http://schemas.microsoft.com/office/drawing/2014/main" id="{B29C50EE-4C25-4D4A-B41F-034F5A9ADBB8}"/>
              </a:ext>
            </a:extLst>
          </p:cNvPr>
          <p:cNvSpPr>
            <a:spLocks noGrp="1"/>
          </p:cNvSpPr>
          <p:nvPr>
            <p:ph type="subTitle" idx="1"/>
          </p:nvPr>
        </p:nvSpPr>
        <p:spPr/>
        <p:txBody>
          <a:bodyPr/>
          <a:lstStyle/>
          <a:p>
            <a:r>
              <a:rPr lang="en-US" dirty="0"/>
              <a:t>Roxanne Turcotte, </a:t>
            </a:r>
            <a:r>
              <a:rPr lang="en-US" i="1" dirty="0" err="1"/>
              <a:t>Université</a:t>
            </a:r>
            <a:r>
              <a:rPr lang="en-US" i="1" dirty="0"/>
              <a:t> du Québec à Montréal</a:t>
            </a:r>
          </a:p>
          <a:p>
            <a:r>
              <a:rPr lang="en-US" dirty="0"/>
              <a:t>Francis Duval, </a:t>
            </a:r>
            <a:r>
              <a:rPr lang="en-US" i="1" dirty="0" err="1"/>
              <a:t>Université</a:t>
            </a:r>
            <a:r>
              <a:rPr lang="en-US" i="1" dirty="0"/>
              <a:t> du Québec à Montréal</a:t>
            </a:r>
          </a:p>
        </p:txBody>
      </p:sp>
    </p:spTree>
    <p:extLst>
      <p:ext uri="{BB962C8B-B14F-4D97-AF65-F5344CB8AC3E}">
        <p14:creationId xmlns:p14="http://schemas.microsoft.com/office/powerpoint/2010/main" val="357528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764C30-ACD0-42EA-8F24-F7F1BFF3ECB6}"/>
              </a:ext>
            </a:extLst>
          </p:cNvPr>
          <p:cNvSpPr>
            <a:spLocks noGrp="1"/>
          </p:cNvSpPr>
          <p:nvPr>
            <p:ph type="subTitle" idx="1"/>
          </p:nvPr>
        </p:nvSpPr>
        <p:spPr/>
        <p:txBody>
          <a:bodyPr/>
          <a:lstStyle/>
          <a:p>
            <a:endParaRPr lang="en-US" dirty="0"/>
          </a:p>
        </p:txBody>
      </p:sp>
      <p:sp>
        <p:nvSpPr>
          <p:cNvPr id="4" name="Title 3">
            <a:extLst>
              <a:ext uri="{FF2B5EF4-FFF2-40B4-BE49-F238E27FC236}">
                <a16:creationId xmlns:a16="http://schemas.microsoft.com/office/drawing/2014/main" id="{5D642055-048E-40C6-A712-DD54492BC030}"/>
              </a:ext>
            </a:extLst>
          </p:cNvPr>
          <p:cNvSpPr>
            <a:spLocks noGrp="1"/>
          </p:cNvSpPr>
          <p:nvPr>
            <p:ph type="ctrTitle"/>
          </p:nvPr>
        </p:nvSpPr>
        <p:spPr/>
        <p:txBody>
          <a:bodyPr>
            <a:normAutofit/>
          </a:bodyPr>
          <a:lstStyle/>
          <a:p>
            <a:r>
              <a:rPr lang="en-US" dirty="0"/>
              <a:t>Break</a:t>
            </a:r>
            <a:br>
              <a:rPr lang="en-US" dirty="0"/>
            </a:br>
            <a:endParaRPr lang="en-US" dirty="0"/>
          </a:p>
        </p:txBody>
      </p:sp>
    </p:spTree>
    <p:extLst>
      <p:ext uri="{BB962C8B-B14F-4D97-AF65-F5344CB8AC3E}">
        <p14:creationId xmlns:p14="http://schemas.microsoft.com/office/powerpoint/2010/main" val="2047683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42055-048E-40C6-A712-DD54492BC030}"/>
              </a:ext>
            </a:extLst>
          </p:cNvPr>
          <p:cNvSpPr>
            <a:spLocks noGrp="1"/>
          </p:cNvSpPr>
          <p:nvPr>
            <p:ph type="ctrTitle"/>
          </p:nvPr>
        </p:nvSpPr>
        <p:spPr/>
        <p:txBody>
          <a:bodyPr>
            <a:normAutofit fontScale="90000"/>
          </a:bodyPr>
          <a:lstStyle/>
          <a:p>
            <a:r>
              <a:rPr lang="en-US" dirty="0"/>
              <a:t>Human Values in the Loop: Thinking Through the Ethics of AI</a:t>
            </a:r>
          </a:p>
        </p:txBody>
      </p:sp>
      <p:sp>
        <p:nvSpPr>
          <p:cNvPr id="5" name="Subtitle 4">
            <a:extLst>
              <a:ext uri="{FF2B5EF4-FFF2-40B4-BE49-F238E27FC236}">
                <a16:creationId xmlns:a16="http://schemas.microsoft.com/office/drawing/2014/main" id="{B29C50EE-4C25-4D4A-B41F-034F5A9ADBB8}"/>
              </a:ext>
            </a:extLst>
          </p:cNvPr>
          <p:cNvSpPr>
            <a:spLocks noGrp="1"/>
          </p:cNvSpPr>
          <p:nvPr>
            <p:ph type="subTitle" idx="1"/>
          </p:nvPr>
        </p:nvSpPr>
        <p:spPr/>
        <p:txBody>
          <a:bodyPr/>
          <a:lstStyle/>
          <a:p>
            <a:r>
              <a:rPr lang="en-US" dirty="0"/>
              <a:t>Jim </a:t>
            </a:r>
            <a:r>
              <a:rPr lang="en-US" dirty="0" err="1"/>
              <a:t>Guszcza</a:t>
            </a:r>
            <a:r>
              <a:rPr lang="en-US" dirty="0"/>
              <a:t>, </a:t>
            </a:r>
            <a:r>
              <a:rPr lang="en-US" i="1" dirty="0"/>
              <a:t>Deloitte Consulting</a:t>
            </a:r>
          </a:p>
        </p:txBody>
      </p:sp>
    </p:spTree>
    <p:extLst>
      <p:ext uri="{BB962C8B-B14F-4D97-AF65-F5344CB8AC3E}">
        <p14:creationId xmlns:p14="http://schemas.microsoft.com/office/powerpoint/2010/main" val="2015103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FDB3B2-8A53-47EA-A9AA-6B014055F349}"/>
              </a:ext>
            </a:extLst>
          </p:cNvPr>
          <p:cNvGraphicFramePr>
            <a:graphicFrameLocks noChangeAspect="1"/>
          </p:cNvGraphicFramePr>
          <p:nvPr>
            <p:custDataLst>
              <p:tags r:id="rId2"/>
            </p:custDataLst>
            <p:extLst>
              <p:ext uri="{D42A27DB-BD31-4B8C-83A1-F6EECF244321}">
                <p14:modId xmlns:p14="http://schemas.microsoft.com/office/powerpoint/2010/main" val="511435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767A856-8723-4758-9712-D3A2BA86BB1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5400" dirty="0">
              <a:latin typeface="Calibri Light" panose="020F0302020204030204" pitchFamily="34" charset="0"/>
              <a:ea typeface="+mj-ea"/>
              <a:cs typeface="+mj-cs"/>
              <a:sym typeface="Calibri Light" panose="020F0302020204030204" pitchFamily="34" charset="0"/>
            </a:endParaRPr>
          </a:p>
        </p:txBody>
      </p:sp>
      <p:sp>
        <p:nvSpPr>
          <p:cNvPr id="4" name="Title 3">
            <a:extLst>
              <a:ext uri="{FF2B5EF4-FFF2-40B4-BE49-F238E27FC236}">
                <a16:creationId xmlns:a16="http://schemas.microsoft.com/office/drawing/2014/main" id="{5D642055-048E-40C6-A712-DD54492BC030}"/>
              </a:ext>
            </a:extLst>
          </p:cNvPr>
          <p:cNvSpPr>
            <a:spLocks noGrp="1"/>
          </p:cNvSpPr>
          <p:nvPr>
            <p:ph type="ctrTitle"/>
          </p:nvPr>
        </p:nvSpPr>
        <p:spPr/>
        <p:txBody>
          <a:bodyPr>
            <a:normAutofit fontScale="90000"/>
          </a:bodyPr>
          <a:lstStyle/>
          <a:p>
            <a:r>
              <a:rPr lang="en-US" dirty="0"/>
              <a:t>Professionalism and Modeling, a look at ASOP 56 and ASOP 38</a:t>
            </a:r>
          </a:p>
        </p:txBody>
      </p:sp>
      <p:sp>
        <p:nvSpPr>
          <p:cNvPr id="5" name="Subtitle 4">
            <a:extLst>
              <a:ext uri="{FF2B5EF4-FFF2-40B4-BE49-F238E27FC236}">
                <a16:creationId xmlns:a16="http://schemas.microsoft.com/office/drawing/2014/main" id="{B29C50EE-4C25-4D4A-B41F-034F5A9ADBB8}"/>
              </a:ext>
            </a:extLst>
          </p:cNvPr>
          <p:cNvSpPr>
            <a:spLocks noGrp="1"/>
          </p:cNvSpPr>
          <p:nvPr>
            <p:ph type="subTitle" idx="1"/>
          </p:nvPr>
        </p:nvSpPr>
        <p:spPr/>
        <p:txBody>
          <a:bodyPr/>
          <a:lstStyle/>
          <a:p>
            <a:r>
              <a:rPr lang="en-US" dirty="0"/>
              <a:t>Ken Williams, </a:t>
            </a:r>
            <a:r>
              <a:rPr lang="en-US" i="1" dirty="0"/>
              <a:t>Casualty Actuarial Society</a:t>
            </a:r>
          </a:p>
        </p:txBody>
      </p:sp>
    </p:spTree>
    <p:extLst>
      <p:ext uri="{BB962C8B-B14F-4D97-AF65-F5344CB8AC3E}">
        <p14:creationId xmlns:p14="http://schemas.microsoft.com/office/powerpoint/2010/main" val="3634976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42055-048E-40C6-A712-DD54492BC030}"/>
              </a:ext>
            </a:extLst>
          </p:cNvPr>
          <p:cNvSpPr>
            <a:spLocks noGrp="1"/>
          </p:cNvSpPr>
          <p:nvPr>
            <p:ph type="ctrTitle"/>
          </p:nvPr>
        </p:nvSpPr>
        <p:spPr/>
        <p:txBody>
          <a:bodyPr>
            <a:normAutofit/>
          </a:bodyPr>
          <a:lstStyle/>
          <a:p>
            <a:r>
              <a:rPr lang="en-US" dirty="0"/>
              <a:t>Closing Remarks</a:t>
            </a:r>
            <a:br>
              <a:rPr lang="en-US" dirty="0"/>
            </a:br>
            <a:endParaRPr lang="en-US" dirty="0"/>
          </a:p>
        </p:txBody>
      </p:sp>
      <p:sp>
        <p:nvSpPr>
          <p:cNvPr id="5" name="Subtitle 4">
            <a:extLst>
              <a:ext uri="{FF2B5EF4-FFF2-40B4-BE49-F238E27FC236}">
                <a16:creationId xmlns:a16="http://schemas.microsoft.com/office/drawing/2014/main" id="{B29C50EE-4C25-4D4A-B41F-034F5A9ADBB8}"/>
              </a:ext>
            </a:extLst>
          </p:cNvPr>
          <p:cNvSpPr>
            <a:spLocks noGrp="1"/>
          </p:cNvSpPr>
          <p:nvPr>
            <p:ph type="subTitle" idx="1"/>
          </p:nvPr>
        </p:nvSpPr>
        <p:spPr/>
        <p:txBody>
          <a:bodyPr/>
          <a:lstStyle/>
          <a:p>
            <a:r>
              <a:rPr lang="en-US" dirty="0"/>
              <a:t>CAGNY Vice President Halina Smosna</a:t>
            </a:r>
          </a:p>
        </p:txBody>
      </p:sp>
    </p:spTree>
    <p:extLst>
      <p:ext uri="{BB962C8B-B14F-4D97-AF65-F5344CB8AC3E}">
        <p14:creationId xmlns:p14="http://schemas.microsoft.com/office/powerpoint/2010/main" val="388181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8DDD4-5A22-4F74-917A-72C6EE922EA0}"/>
              </a:ext>
            </a:extLst>
          </p:cNvPr>
          <p:cNvSpPr>
            <a:spLocks noGrp="1"/>
          </p:cNvSpPr>
          <p:nvPr>
            <p:ph type="title"/>
          </p:nvPr>
        </p:nvSpPr>
        <p:spPr/>
        <p:txBody>
          <a:bodyPr/>
          <a:lstStyle/>
          <a:p>
            <a:r>
              <a:rPr lang="en-US" dirty="0"/>
              <a:t>CAS Antitrust Notice</a:t>
            </a:r>
          </a:p>
        </p:txBody>
      </p:sp>
      <p:sp>
        <p:nvSpPr>
          <p:cNvPr id="3" name="Content Placeholder 2">
            <a:extLst>
              <a:ext uri="{FF2B5EF4-FFF2-40B4-BE49-F238E27FC236}">
                <a16:creationId xmlns:a16="http://schemas.microsoft.com/office/drawing/2014/main" id="{02DFF999-2550-4DA9-895B-8AD069E03F78}"/>
              </a:ext>
            </a:extLst>
          </p:cNvPr>
          <p:cNvSpPr>
            <a:spLocks noGrp="1"/>
          </p:cNvSpPr>
          <p:nvPr>
            <p:ph idx="1"/>
          </p:nvPr>
        </p:nvSpPr>
        <p:spPr/>
        <p:txBody>
          <a:bodyPr>
            <a:normAutofit fontScale="92500" lnSpcReduction="20000"/>
          </a:bodyPr>
          <a:lstStyle/>
          <a:p>
            <a:r>
              <a:rPr lang="en-US" dirty="0"/>
              <a:t>The Casualty Actuarial Society is committed to adhering strictly to the letter and spirit of the antitrust laws. Seminars conducted under the auspices of the CAS are designed solely to provide a forum for the expression of various points of view on topics described in the programs or agendas for such meetings.</a:t>
            </a:r>
          </a:p>
          <a:p>
            <a:r>
              <a:rPr lang="en-US" dirty="0"/>
              <a:t>Under no circumstances shall CAS seminars be used as a means for competing companies or firms to reach any understanding – expressed or implied – that restricts competition or in any way impairs the ability of members to exercise independent business judgment regarding matters affecting competition.</a:t>
            </a:r>
          </a:p>
          <a:p>
            <a:r>
              <a:rPr lang="en-US" dirty="0"/>
              <a:t>It is the responsibility of all seminar participants to be aware of antitrust regulations, to prevent any written or verbal discussions that appear to violate these laws, and to adhere in every respect to the CAS antitrust </a:t>
            </a:r>
            <a:r>
              <a:rPr lang="en-US"/>
              <a:t>compliance policy.</a:t>
            </a:r>
            <a:endParaRPr lang="en-US" dirty="0"/>
          </a:p>
        </p:txBody>
      </p:sp>
    </p:spTree>
    <p:extLst>
      <p:ext uri="{BB962C8B-B14F-4D97-AF65-F5344CB8AC3E}">
        <p14:creationId xmlns:p14="http://schemas.microsoft.com/office/powerpoint/2010/main" val="314196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42055-048E-40C6-A712-DD54492BC030}"/>
              </a:ext>
            </a:extLst>
          </p:cNvPr>
          <p:cNvSpPr>
            <a:spLocks noGrp="1"/>
          </p:cNvSpPr>
          <p:nvPr>
            <p:ph type="ctrTitle"/>
          </p:nvPr>
        </p:nvSpPr>
        <p:spPr/>
        <p:txBody>
          <a:bodyPr/>
          <a:lstStyle/>
          <a:p>
            <a:r>
              <a:rPr lang="en-US" dirty="0"/>
              <a:t>Welcoming Remarks</a:t>
            </a:r>
            <a:br>
              <a:rPr lang="en-US" dirty="0"/>
            </a:br>
            <a:endParaRPr lang="en-US" dirty="0"/>
          </a:p>
        </p:txBody>
      </p:sp>
      <p:sp>
        <p:nvSpPr>
          <p:cNvPr id="5" name="Subtitle 4">
            <a:extLst>
              <a:ext uri="{FF2B5EF4-FFF2-40B4-BE49-F238E27FC236}">
                <a16:creationId xmlns:a16="http://schemas.microsoft.com/office/drawing/2014/main" id="{B29C50EE-4C25-4D4A-B41F-034F5A9ADBB8}"/>
              </a:ext>
            </a:extLst>
          </p:cNvPr>
          <p:cNvSpPr>
            <a:spLocks noGrp="1"/>
          </p:cNvSpPr>
          <p:nvPr>
            <p:ph type="subTitle" idx="1"/>
          </p:nvPr>
        </p:nvSpPr>
        <p:spPr/>
        <p:txBody>
          <a:bodyPr/>
          <a:lstStyle/>
          <a:p>
            <a:r>
              <a:rPr lang="en-US" dirty="0"/>
              <a:t>Jason Pessel, </a:t>
            </a:r>
            <a:r>
              <a:rPr lang="en-US" i="1" dirty="0"/>
              <a:t>CAGNY President</a:t>
            </a:r>
          </a:p>
        </p:txBody>
      </p:sp>
    </p:spTree>
    <p:extLst>
      <p:ext uri="{BB962C8B-B14F-4D97-AF65-F5344CB8AC3E}">
        <p14:creationId xmlns:p14="http://schemas.microsoft.com/office/powerpoint/2010/main" val="948210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42055-048E-40C6-A712-DD54492BC030}"/>
              </a:ext>
            </a:extLst>
          </p:cNvPr>
          <p:cNvSpPr>
            <a:spLocks noGrp="1"/>
          </p:cNvSpPr>
          <p:nvPr>
            <p:ph type="title"/>
          </p:nvPr>
        </p:nvSpPr>
        <p:spPr/>
        <p:txBody>
          <a:bodyPr>
            <a:normAutofit/>
          </a:bodyPr>
          <a:lstStyle/>
          <a:p>
            <a:r>
              <a:rPr lang="en-US" dirty="0"/>
              <a:t>2021 CAGNY Annual Meeting</a:t>
            </a:r>
          </a:p>
        </p:txBody>
      </p:sp>
      <p:sp>
        <p:nvSpPr>
          <p:cNvPr id="5" name="Subtitle 4">
            <a:extLst>
              <a:ext uri="{FF2B5EF4-FFF2-40B4-BE49-F238E27FC236}">
                <a16:creationId xmlns:a16="http://schemas.microsoft.com/office/drawing/2014/main" id="{B29C50EE-4C25-4D4A-B41F-034F5A9ADBB8}"/>
              </a:ext>
            </a:extLst>
          </p:cNvPr>
          <p:cNvSpPr>
            <a:spLocks noGrp="1"/>
          </p:cNvSpPr>
          <p:nvPr>
            <p:ph idx="1"/>
          </p:nvPr>
        </p:nvSpPr>
        <p:spPr/>
        <p:txBody>
          <a:bodyPr/>
          <a:lstStyle/>
          <a:p>
            <a:r>
              <a:rPr lang="en-US" dirty="0"/>
              <a:t>Welcoming remarks</a:t>
            </a:r>
          </a:p>
          <a:p>
            <a:pPr marL="457200" lvl="1" indent="0">
              <a:buNone/>
            </a:pPr>
            <a:r>
              <a:rPr lang="en-US" dirty="0"/>
              <a:t>Jason Pessel</a:t>
            </a:r>
          </a:p>
          <a:p>
            <a:pPr marL="457200" lvl="1" indent="0">
              <a:buNone/>
            </a:pPr>
            <a:r>
              <a:rPr lang="en-US" i="1" dirty="0"/>
              <a:t>CAGNY President</a:t>
            </a:r>
          </a:p>
        </p:txBody>
      </p:sp>
      <p:pic>
        <p:nvPicPr>
          <p:cNvPr id="6" name="Picture 5" descr="A person wearing a suit and tie smiling at the camera&#10;&#10;Description automatically generated">
            <a:extLst>
              <a:ext uri="{FF2B5EF4-FFF2-40B4-BE49-F238E27FC236}">
                <a16:creationId xmlns:a16="http://schemas.microsoft.com/office/drawing/2014/main" id="{C8C26A96-78A0-43C1-9F4B-53FE9F8798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5700" y="1827951"/>
            <a:ext cx="4153711" cy="4351728"/>
          </a:xfrm>
          <a:prstGeom prst="rect">
            <a:avLst/>
          </a:prstGeom>
        </p:spPr>
      </p:pic>
      <p:pic>
        <p:nvPicPr>
          <p:cNvPr id="7" name="Picture 6" descr="A large body of water with a city in the background&#10;&#10;Description automatically generated">
            <a:extLst>
              <a:ext uri="{FF2B5EF4-FFF2-40B4-BE49-F238E27FC236}">
                <a16:creationId xmlns:a16="http://schemas.microsoft.com/office/drawing/2014/main" id="{4A745EC3-64EC-4ACA-BE3C-2A6643C16BF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431587" y="4708589"/>
            <a:ext cx="3657600" cy="1468374"/>
          </a:xfrm>
          <a:prstGeom prst="rect">
            <a:avLst/>
          </a:prstGeom>
          <a:effectLst>
            <a:softEdge rad="114300"/>
          </a:effectLst>
        </p:spPr>
      </p:pic>
    </p:spTree>
    <p:extLst>
      <p:ext uri="{BB962C8B-B14F-4D97-AF65-F5344CB8AC3E}">
        <p14:creationId xmlns:p14="http://schemas.microsoft.com/office/powerpoint/2010/main" val="152992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42055-048E-40C6-A712-DD54492BC030}"/>
              </a:ext>
            </a:extLst>
          </p:cNvPr>
          <p:cNvSpPr>
            <a:spLocks noGrp="1"/>
          </p:cNvSpPr>
          <p:nvPr>
            <p:ph type="ctrTitle"/>
          </p:nvPr>
        </p:nvSpPr>
        <p:spPr/>
        <p:txBody>
          <a:bodyPr>
            <a:normAutofit fontScale="90000"/>
          </a:bodyPr>
          <a:lstStyle/>
          <a:p>
            <a:r>
              <a:rPr lang="en-US" dirty="0"/>
              <a:t>Machine Learning on Estimation of Claim Liabilities</a:t>
            </a:r>
            <a:br>
              <a:rPr lang="en-US" dirty="0"/>
            </a:br>
            <a:endParaRPr lang="en-US" dirty="0"/>
          </a:p>
        </p:txBody>
      </p:sp>
      <p:sp>
        <p:nvSpPr>
          <p:cNvPr id="5" name="Subtitle 4">
            <a:extLst>
              <a:ext uri="{FF2B5EF4-FFF2-40B4-BE49-F238E27FC236}">
                <a16:creationId xmlns:a16="http://schemas.microsoft.com/office/drawing/2014/main" id="{B29C50EE-4C25-4D4A-B41F-034F5A9ADBB8}"/>
              </a:ext>
            </a:extLst>
          </p:cNvPr>
          <p:cNvSpPr>
            <a:spLocks noGrp="1"/>
          </p:cNvSpPr>
          <p:nvPr>
            <p:ph type="subTitle" idx="1"/>
          </p:nvPr>
        </p:nvSpPr>
        <p:spPr/>
        <p:txBody>
          <a:bodyPr/>
          <a:lstStyle/>
          <a:p>
            <a:r>
              <a:rPr lang="en-US" dirty="0"/>
              <a:t>Marco De </a:t>
            </a:r>
            <a:r>
              <a:rPr lang="en-US" dirty="0" err="1"/>
              <a:t>Virgilis</a:t>
            </a:r>
            <a:r>
              <a:rPr lang="en-US" dirty="0"/>
              <a:t>, </a:t>
            </a:r>
            <a:r>
              <a:rPr lang="en-US" i="1" dirty="0"/>
              <a:t>Allstate</a:t>
            </a:r>
          </a:p>
        </p:txBody>
      </p:sp>
    </p:spTree>
    <p:extLst>
      <p:ext uri="{BB962C8B-B14F-4D97-AF65-F5344CB8AC3E}">
        <p14:creationId xmlns:p14="http://schemas.microsoft.com/office/powerpoint/2010/main" val="248589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42055-048E-40C6-A712-DD54492BC030}"/>
              </a:ext>
            </a:extLst>
          </p:cNvPr>
          <p:cNvSpPr>
            <a:spLocks noGrp="1"/>
          </p:cNvSpPr>
          <p:nvPr>
            <p:ph type="ctrTitle"/>
          </p:nvPr>
        </p:nvSpPr>
        <p:spPr/>
        <p:txBody>
          <a:bodyPr>
            <a:normAutofit fontScale="90000"/>
          </a:bodyPr>
          <a:lstStyle/>
          <a:p>
            <a:r>
              <a:rPr lang="en-US" dirty="0"/>
              <a:t>When is Premium Riskier Than Loss?</a:t>
            </a:r>
            <a:br>
              <a:rPr lang="en-US" dirty="0"/>
            </a:br>
            <a:endParaRPr lang="en-US" dirty="0"/>
          </a:p>
        </p:txBody>
      </p:sp>
      <p:sp>
        <p:nvSpPr>
          <p:cNvPr id="5" name="Subtitle 4">
            <a:extLst>
              <a:ext uri="{FF2B5EF4-FFF2-40B4-BE49-F238E27FC236}">
                <a16:creationId xmlns:a16="http://schemas.microsoft.com/office/drawing/2014/main" id="{B29C50EE-4C25-4D4A-B41F-034F5A9ADBB8}"/>
              </a:ext>
            </a:extLst>
          </p:cNvPr>
          <p:cNvSpPr>
            <a:spLocks noGrp="1"/>
          </p:cNvSpPr>
          <p:nvPr>
            <p:ph type="subTitle" idx="1"/>
          </p:nvPr>
        </p:nvSpPr>
        <p:spPr/>
        <p:txBody>
          <a:bodyPr/>
          <a:lstStyle/>
          <a:p>
            <a:r>
              <a:rPr lang="en-US" dirty="0"/>
              <a:t>Stephen Mildenhall, </a:t>
            </a:r>
            <a:r>
              <a:rPr lang="en-US" i="1" dirty="0"/>
              <a:t>Convex Risk</a:t>
            </a:r>
          </a:p>
        </p:txBody>
      </p:sp>
    </p:spTree>
    <p:extLst>
      <p:ext uri="{BB962C8B-B14F-4D97-AF65-F5344CB8AC3E}">
        <p14:creationId xmlns:p14="http://schemas.microsoft.com/office/powerpoint/2010/main" val="2340116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764C30-ACD0-42EA-8F24-F7F1BFF3ECB6}"/>
              </a:ext>
            </a:extLst>
          </p:cNvPr>
          <p:cNvSpPr>
            <a:spLocks noGrp="1"/>
          </p:cNvSpPr>
          <p:nvPr>
            <p:ph type="subTitle" idx="1"/>
          </p:nvPr>
        </p:nvSpPr>
        <p:spPr/>
        <p:txBody>
          <a:bodyPr/>
          <a:lstStyle/>
          <a:p>
            <a:endParaRPr lang="en-US" dirty="0"/>
          </a:p>
        </p:txBody>
      </p:sp>
      <p:sp>
        <p:nvSpPr>
          <p:cNvPr id="4" name="Title 3">
            <a:extLst>
              <a:ext uri="{FF2B5EF4-FFF2-40B4-BE49-F238E27FC236}">
                <a16:creationId xmlns:a16="http://schemas.microsoft.com/office/drawing/2014/main" id="{5D642055-048E-40C6-A712-DD54492BC030}"/>
              </a:ext>
            </a:extLst>
          </p:cNvPr>
          <p:cNvSpPr>
            <a:spLocks noGrp="1"/>
          </p:cNvSpPr>
          <p:nvPr>
            <p:ph type="ctrTitle"/>
          </p:nvPr>
        </p:nvSpPr>
        <p:spPr/>
        <p:txBody>
          <a:bodyPr>
            <a:normAutofit/>
          </a:bodyPr>
          <a:lstStyle/>
          <a:p>
            <a:r>
              <a:rPr lang="en-US" dirty="0"/>
              <a:t>Break</a:t>
            </a:r>
            <a:br>
              <a:rPr lang="en-US" dirty="0"/>
            </a:br>
            <a:endParaRPr lang="en-US" dirty="0"/>
          </a:p>
        </p:txBody>
      </p:sp>
    </p:spTree>
    <p:extLst>
      <p:ext uri="{BB962C8B-B14F-4D97-AF65-F5344CB8AC3E}">
        <p14:creationId xmlns:p14="http://schemas.microsoft.com/office/powerpoint/2010/main" val="800669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42055-048E-40C6-A712-DD54492BC030}"/>
              </a:ext>
            </a:extLst>
          </p:cNvPr>
          <p:cNvSpPr>
            <a:spLocks noGrp="1"/>
          </p:cNvSpPr>
          <p:nvPr>
            <p:ph type="ctrTitle"/>
          </p:nvPr>
        </p:nvSpPr>
        <p:spPr/>
        <p:txBody>
          <a:bodyPr>
            <a:normAutofit/>
          </a:bodyPr>
          <a:lstStyle/>
          <a:p>
            <a:r>
              <a:rPr lang="en-US" dirty="0"/>
              <a:t>Cyber Risk Insurance</a:t>
            </a:r>
            <a:br>
              <a:rPr lang="en-US" dirty="0"/>
            </a:br>
            <a:endParaRPr lang="en-US" dirty="0"/>
          </a:p>
        </p:txBody>
      </p:sp>
      <p:sp>
        <p:nvSpPr>
          <p:cNvPr id="5" name="Subtitle 4">
            <a:extLst>
              <a:ext uri="{FF2B5EF4-FFF2-40B4-BE49-F238E27FC236}">
                <a16:creationId xmlns:a16="http://schemas.microsoft.com/office/drawing/2014/main" id="{B29C50EE-4C25-4D4A-B41F-034F5A9ADBB8}"/>
              </a:ext>
            </a:extLst>
          </p:cNvPr>
          <p:cNvSpPr>
            <a:spLocks noGrp="1"/>
          </p:cNvSpPr>
          <p:nvPr>
            <p:ph type="subTitle" idx="1"/>
          </p:nvPr>
        </p:nvSpPr>
        <p:spPr/>
        <p:txBody>
          <a:bodyPr/>
          <a:lstStyle/>
          <a:p>
            <a:r>
              <a:rPr lang="en-US" dirty="0"/>
              <a:t>Norman </a:t>
            </a:r>
            <a:r>
              <a:rPr lang="en-US" dirty="0" err="1"/>
              <a:t>Niami</a:t>
            </a:r>
            <a:r>
              <a:rPr lang="en-US" dirty="0"/>
              <a:t>, </a:t>
            </a:r>
            <a:r>
              <a:rPr lang="en-US" i="1" dirty="0"/>
              <a:t>Chairperson, Academy Cyber Risk Task Force (CRTF)</a:t>
            </a:r>
          </a:p>
        </p:txBody>
      </p:sp>
    </p:spTree>
    <p:extLst>
      <p:ext uri="{BB962C8B-B14F-4D97-AF65-F5344CB8AC3E}">
        <p14:creationId xmlns:p14="http://schemas.microsoft.com/office/powerpoint/2010/main" val="18925696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MFeHIP7XYXXuQMEAWLji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qa2Vg8KMvcOuvEbdH0ZsN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293C1630AEB44AFBAFACBDDF88646" ma:contentTypeVersion="15" ma:contentTypeDescription="Create a new document." ma:contentTypeScope="" ma:versionID="21c9b8fa7dce86c5ee2baf8d010207a5">
  <xsd:schema xmlns:xsd="http://www.w3.org/2001/XMLSchema" xmlns:xs="http://www.w3.org/2001/XMLSchema" xmlns:p="http://schemas.microsoft.com/office/2006/metadata/properties" xmlns:ns1="http://schemas.microsoft.com/sharepoint/v3" xmlns:ns3="157be24a-c4b1-44bc-8d8e-fd64a4520159" xmlns:ns4="5357562e-5273-405d-b027-08f4ad3e4f0d" targetNamespace="http://schemas.microsoft.com/office/2006/metadata/properties" ma:root="true" ma:fieldsID="c8d5a0f862cf1830c50af3a579ac6a3b" ns1:_="" ns3:_="" ns4:_="">
    <xsd:import namespace="http://schemas.microsoft.com/sharepoint/v3"/>
    <xsd:import namespace="157be24a-c4b1-44bc-8d8e-fd64a4520159"/>
    <xsd:import namespace="5357562e-5273-405d-b027-08f4ad3e4f0d"/>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7be24a-c4b1-44bc-8d8e-fd64a452015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57562e-5273-405d-b027-08f4ad3e4f0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41807639-BA9B-4679-8375-9E77F900F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7be24a-c4b1-44bc-8d8e-fd64a4520159"/>
    <ds:schemaRef ds:uri="5357562e-5273-405d-b027-08f4ad3e4f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6FECAA-7F19-474F-92FF-131F0D33339D}">
  <ds:schemaRefs>
    <ds:schemaRef ds:uri="http://schemas.microsoft.com/sharepoint/v3/contenttype/forms"/>
  </ds:schemaRefs>
</ds:datastoreItem>
</file>

<file path=customXml/itemProps3.xml><?xml version="1.0" encoding="utf-8"?>
<ds:datastoreItem xmlns:ds="http://schemas.openxmlformats.org/officeDocument/2006/customXml" ds:itemID="{D758AF67-04EE-4466-AF15-3F68A52DE76F}">
  <ds:schemaRefs>
    <ds:schemaRef ds:uri="http://www.w3.org/XML/1998/namespace"/>
    <ds:schemaRef ds:uri="http://schemas.openxmlformats.org/package/2006/metadata/core-properties"/>
    <ds:schemaRef ds:uri="http://schemas.microsoft.com/office/2006/documentManagement/types"/>
    <ds:schemaRef ds:uri="http://schemas.microsoft.com/sharepoint/v3"/>
    <ds:schemaRef ds:uri="http://purl.org/dc/elements/1.1/"/>
    <ds:schemaRef ds:uri="http://purl.org/dc/terms/"/>
    <ds:schemaRef ds:uri="http://schemas.microsoft.com/office/2006/metadata/properties"/>
    <ds:schemaRef ds:uri="5357562e-5273-405d-b027-08f4ad3e4f0d"/>
    <ds:schemaRef ds:uri="http://purl.org/dc/dcmitype/"/>
    <ds:schemaRef ds:uri="http://schemas.microsoft.com/office/infopath/2007/PartnerControls"/>
    <ds:schemaRef ds:uri="157be24a-c4b1-44bc-8d8e-fd64a4520159"/>
  </ds:schemaRefs>
</ds:datastoreItem>
</file>

<file path=docProps/app.xml><?xml version="1.0" encoding="utf-8"?>
<Properties xmlns="http://schemas.openxmlformats.org/officeDocument/2006/extended-properties" xmlns:vt="http://schemas.openxmlformats.org/officeDocument/2006/docPropsVTypes">
  <Template/>
  <TotalTime>1499</TotalTime>
  <Words>729</Words>
  <Application>Microsoft Office PowerPoint</Application>
  <PresentationFormat>Widescreen</PresentationFormat>
  <Paragraphs>115</Paragraphs>
  <Slides>24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Calibri</vt:lpstr>
      <vt:lpstr>Calibri Light</vt:lpstr>
      <vt:lpstr>Office Theme</vt:lpstr>
      <vt:lpstr>think-cell Slide</vt:lpstr>
      <vt:lpstr>2021 CAGNY Annual Meeting </vt:lpstr>
      <vt:lpstr>Schedule</vt:lpstr>
      <vt:lpstr>CAS Antitrust Notice</vt:lpstr>
      <vt:lpstr>Welcoming Remarks </vt:lpstr>
      <vt:lpstr>2021 CAGNY Annual Meeting</vt:lpstr>
      <vt:lpstr>Machine Learning on Estimation of Claim Liabilities </vt:lpstr>
      <vt:lpstr>When is Premium Riskier Than Loss? </vt:lpstr>
      <vt:lpstr>Break </vt:lpstr>
      <vt:lpstr>Cyber Risk Insurance </vt:lpstr>
      <vt:lpstr>CAGNY Business Session </vt:lpstr>
      <vt:lpstr>2021 CAGNY Annual Meeting</vt:lpstr>
      <vt:lpstr>CAGNY Financials</vt:lpstr>
      <vt:lpstr>2021 CAGNY Annual Meeting</vt:lpstr>
      <vt:lpstr>2021 CAGNY Scholarship</vt:lpstr>
      <vt:lpstr>2021 CAGNY Annual Meeting</vt:lpstr>
      <vt:lpstr>2021 CAGNY Annual Meeting</vt:lpstr>
      <vt:lpstr>2021 CAGNY Annual Meeting</vt:lpstr>
      <vt:lpstr>Lunch </vt:lpstr>
      <vt:lpstr>Fraud </vt:lpstr>
      <vt:lpstr>Telematics in Ratemaking </vt:lpstr>
      <vt:lpstr>Break </vt:lpstr>
      <vt:lpstr>Human Values in the Loop: Thinking Through the Ethics of AI</vt:lpstr>
      <vt:lpstr>Professionalism and Modeling, a look at ASOP 56 and ASOP 38</vt:lpstr>
      <vt:lpstr>Closing Remarks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Smollik, Jared</dc:creator>
  <cp:lastModifiedBy>Pessel, Jason</cp:lastModifiedBy>
  <cp:revision>26</cp:revision>
  <dcterms:created xsi:type="dcterms:W3CDTF">2020-12-08T20:29:10Z</dcterms:created>
  <dcterms:modified xsi:type="dcterms:W3CDTF">2021-05-08T03:18:39Z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0x010100FD6293C1630AEB44AFBAFACBDDF88646</vt:lpwstr>
  </property>
</Properties>
</file>