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1986" r:id="rId4"/>
    <p:sldId id="302" r:id="rId5"/>
    <p:sldId id="297" r:id="rId6"/>
    <p:sldId id="2916" r:id="rId7"/>
    <p:sldId id="298" r:id="rId8"/>
    <p:sldId id="299" r:id="rId9"/>
    <p:sldId id="2919" r:id="rId10"/>
    <p:sldId id="2920" r:id="rId11"/>
    <p:sldId id="2918" r:id="rId12"/>
    <p:sldId id="288" r:id="rId13"/>
    <p:sldId id="300" r:id="rId14"/>
    <p:sldId id="303" r:id="rId15"/>
    <p:sldId id="276" r:id="rId16"/>
    <p:sldId id="277" r:id="rId17"/>
    <p:sldId id="278" r:id="rId18"/>
    <p:sldId id="2924" r:id="rId19"/>
    <p:sldId id="1982" r:id="rId20"/>
    <p:sldId id="2008" r:id="rId21"/>
    <p:sldId id="2007" r:id="rId22"/>
    <p:sldId id="2010" r:id="rId23"/>
    <p:sldId id="2009" r:id="rId24"/>
    <p:sldId id="1991" r:id="rId25"/>
    <p:sldId id="1987" r:id="rId26"/>
    <p:sldId id="1988" r:id="rId27"/>
    <p:sldId id="2004" r:id="rId28"/>
    <p:sldId id="2005" r:id="rId29"/>
    <p:sldId id="2923" r:id="rId30"/>
    <p:sldId id="1992" r:id="rId31"/>
    <p:sldId id="1993" r:id="rId32"/>
    <p:sldId id="1994" r:id="rId33"/>
    <p:sldId id="1995" r:id="rId34"/>
    <p:sldId id="2002" r:id="rId35"/>
    <p:sldId id="2921" r:id="rId36"/>
    <p:sldId id="2911" r:id="rId37"/>
    <p:sldId id="2922" r:id="rId38"/>
    <p:sldId id="1985"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bson, Rich N" initials="GRN" lastIdx="4" clrIdx="0">
    <p:extLst>
      <p:ext uri="{19B8F6BF-5375-455C-9EA6-DF929625EA0E}">
        <p15:presenceInfo xmlns:p15="http://schemas.microsoft.com/office/powerpoint/2012/main" userId="Gibson, Rich N" providerId="None"/>
      </p:ext>
    </p:extLst>
  </p:cmAuthor>
  <p:cmAuthor id="2" name="Craig Hanna" initials="CH" lastIdx="14" clrIdx="1">
    <p:extLst>
      <p:ext uri="{19B8F6BF-5375-455C-9EA6-DF929625EA0E}">
        <p15:presenceInfo xmlns:p15="http://schemas.microsoft.com/office/powerpoint/2012/main" userId="S-1-5-21-1207165035-2947860791-3976529702-1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94694"/>
  </p:normalViewPr>
  <p:slideViewPr>
    <p:cSldViewPr snapToGrid="0" snapToObjects="1">
      <p:cViewPr varScale="1">
        <p:scale>
          <a:sx n="83" d="100"/>
          <a:sy n="83" d="100"/>
        </p:scale>
        <p:origin x="1020" y="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man" userId="8083e8f1-2e76-45d7-b7f5-1121ecb392af" providerId="ADAL" clId="{3CFAEB14-85BF-4DFF-A532-6F6F920E85FB}"/>
    <pc:docChg chg="custSel delSld modSld">
      <pc:chgData name="Norman" userId="8083e8f1-2e76-45d7-b7f5-1121ecb392af" providerId="ADAL" clId="{3CFAEB14-85BF-4DFF-A532-6F6F920E85FB}" dt="2021-04-09T12:51:13.180" v="46" actId="1592"/>
      <pc:docMkLst>
        <pc:docMk/>
      </pc:docMkLst>
      <pc:sldChg chg="delCm">
        <pc:chgData name="Norman" userId="8083e8f1-2e76-45d7-b7f5-1121ecb392af" providerId="ADAL" clId="{3CFAEB14-85BF-4DFF-A532-6F6F920E85FB}" dt="2021-04-09T12:51:13.180" v="46" actId="1592"/>
        <pc:sldMkLst>
          <pc:docMk/>
          <pc:sldMk cId="2485447632" sldId="256"/>
        </pc:sldMkLst>
      </pc:sldChg>
      <pc:sldChg chg="modSp mod">
        <pc:chgData name="Norman" userId="8083e8f1-2e76-45d7-b7f5-1121ecb392af" providerId="ADAL" clId="{3CFAEB14-85BF-4DFF-A532-6F6F920E85FB}" dt="2021-04-09T12:37:56.625" v="26" actId="1076"/>
        <pc:sldMkLst>
          <pc:docMk/>
          <pc:sldMk cId="2531596656" sldId="302"/>
        </pc:sldMkLst>
        <pc:spChg chg="mod">
          <ac:chgData name="Norman" userId="8083e8f1-2e76-45d7-b7f5-1121ecb392af" providerId="ADAL" clId="{3CFAEB14-85BF-4DFF-A532-6F6F920E85FB}" dt="2021-04-09T12:37:56.625" v="26" actId="1076"/>
          <ac:spMkLst>
            <pc:docMk/>
            <pc:sldMk cId="2531596656" sldId="302"/>
            <ac:spMk id="2" creationId="{399B2D8D-4DB1-4ED7-80A0-E30481BA4EE4}"/>
          </ac:spMkLst>
        </pc:spChg>
      </pc:sldChg>
      <pc:sldChg chg="modSp mod">
        <pc:chgData name="Norman" userId="8083e8f1-2e76-45d7-b7f5-1121ecb392af" providerId="ADAL" clId="{3CFAEB14-85BF-4DFF-A532-6F6F920E85FB}" dt="2021-04-09T12:38:06.414" v="43" actId="20577"/>
        <pc:sldMkLst>
          <pc:docMk/>
          <pc:sldMk cId="2699758534" sldId="1986"/>
        </pc:sldMkLst>
        <pc:spChg chg="mod">
          <ac:chgData name="Norman" userId="8083e8f1-2e76-45d7-b7f5-1121ecb392af" providerId="ADAL" clId="{3CFAEB14-85BF-4DFF-A532-6F6F920E85FB}" dt="2021-04-09T12:38:06.414" v="43" actId="20577"/>
          <ac:spMkLst>
            <pc:docMk/>
            <pc:sldMk cId="2699758534" sldId="1986"/>
            <ac:spMk id="3" creationId="{09E51305-7DB6-4692-8B9E-A92E304D443A}"/>
          </ac:spMkLst>
        </pc:spChg>
      </pc:sldChg>
      <pc:sldChg chg="del">
        <pc:chgData name="Norman" userId="8083e8f1-2e76-45d7-b7f5-1121ecb392af" providerId="ADAL" clId="{3CFAEB14-85BF-4DFF-A532-6F6F920E85FB}" dt="2021-04-09T12:40:02.655" v="44" actId="2696"/>
        <pc:sldMkLst>
          <pc:docMk/>
          <pc:sldMk cId="4062805247" sldId="1999"/>
        </pc:sldMkLst>
      </pc:sldChg>
      <pc:sldChg chg="del">
        <pc:chgData name="Norman" userId="8083e8f1-2e76-45d7-b7f5-1121ecb392af" providerId="ADAL" clId="{3CFAEB14-85BF-4DFF-A532-6F6F920E85FB}" dt="2021-04-09T12:40:06.785" v="45" actId="2696"/>
        <pc:sldMkLst>
          <pc:docMk/>
          <pc:sldMk cId="2146194989" sldId="2000"/>
        </pc:sldMkLst>
      </pc:sldChg>
      <pc:sldChg chg="modSp mod">
        <pc:chgData name="Norman" userId="8083e8f1-2e76-45d7-b7f5-1121ecb392af" providerId="ADAL" clId="{3CFAEB14-85BF-4DFF-A532-6F6F920E85FB}" dt="2021-04-09T11:07:08.802" v="3" actId="27636"/>
        <pc:sldMkLst>
          <pc:docMk/>
          <pc:sldMk cId="1065499977" sldId="2923"/>
        </pc:sldMkLst>
        <pc:spChg chg="mod">
          <ac:chgData name="Norman" userId="8083e8f1-2e76-45d7-b7f5-1121ecb392af" providerId="ADAL" clId="{3CFAEB14-85BF-4DFF-A532-6F6F920E85FB}" dt="2021-04-09T11:07:08.802" v="3" actId="27636"/>
          <ac:spMkLst>
            <pc:docMk/>
            <pc:sldMk cId="1065499977" sldId="2923"/>
            <ac:spMk id="3" creationId="{B34E15CD-A450-405E-B740-D2C2217D154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yus-my.sharepoint.com/personal/mj_teo_ey_com/Documents/Desktop/Cyber%20Task%20Force/Marketshare/SNL%20Template.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yus-my.sharepoint.com/personal/mj_teo_ey_com/Documents/Desktop/Cyber%20Task%20Force/Marketshare/SNL%20Template.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yus-my.sharepoint.com/personal/mj_teo_ey_com/Documents/Desktop/Cyber%20Task%20Force/Marketshare/SNL%20Template.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yus-my.sharepoint.com/personal/mj_teo_ey_com/Documents/Desktop/Cyber%20Task%20Force/Marketshare/SNL%20Template.xlsm"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Consolidate!$C$2</c:f>
              <c:strCache>
                <c:ptCount val="1"/>
                <c:pt idx="0">
                  <c:v>Stand-alone Cyber</c:v>
                </c:pt>
              </c:strCache>
            </c:strRef>
          </c:tx>
          <c:spPr>
            <a:solidFill>
              <a:schemeClr val="accent1"/>
            </a:solidFill>
            <a:ln>
              <a:noFill/>
            </a:ln>
            <a:effectLst/>
          </c:spPr>
          <c:invertIfNegative val="0"/>
          <c:dLbls>
            <c:dLbl>
              <c:idx val="0"/>
              <c:layout>
                <c:manualLayout>
                  <c:x val="-2.6429929376311796E-2"/>
                  <c:y val="4.4217769992372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EE-4E2D-BA07-F27620507D4D}"/>
                </c:ext>
              </c:extLst>
            </c:dLbl>
            <c:dLbl>
              <c:idx val="4"/>
              <c:layout>
                <c:manualLayout>
                  <c:x val="-7.9291661160301313E-3"/>
                  <c:y val="8.84564352056610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EE-4E2D-BA07-F27620507D4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Consolidate!$B$3:$B$7</c:f>
              <c:numCache>
                <c:formatCode>General</c:formatCode>
                <c:ptCount val="5"/>
                <c:pt idx="0">
                  <c:v>2015</c:v>
                </c:pt>
                <c:pt idx="1">
                  <c:v>2016</c:v>
                </c:pt>
                <c:pt idx="2">
                  <c:v>2017</c:v>
                </c:pt>
                <c:pt idx="3">
                  <c:v>2018</c:v>
                </c:pt>
                <c:pt idx="4">
                  <c:v>2019</c:v>
                </c:pt>
              </c:numCache>
            </c:numRef>
          </c:cat>
          <c:val>
            <c:numRef>
              <c:f>Consolidate!$C$3:$C$7</c:f>
              <c:numCache>
                <c:formatCode>#,##0</c:formatCode>
                <c:ptCount val="5"/>
                <c:pt idx="0">
                  <c:v>487981.84700000001</c:v>
                </c:pt>
                <c:pt idx="1">
                  <c:v>920686.50600000005</c:v>
                </c:pt>
                <c:pt idx="2">
                  <c:v>994234.05099999998</c:v>
                </c:pt>
                <c:pt idx="3">
                  <c:v>1109811.4510000001</c:v>
                </c:pt>
                <c:pt idx="4">
                  <c:v>1260889.2930000001</c:v>
                </c:pt>
              </c:numCache>
            </c:numRef>
          </c:val>
          <c:extLst>
            <c:ext xmlns:c16="http://schemas.microsoft.com/office/drawing/2014/chart" uri="{C3380CC4-5D6E-409C-BE32-E72D297353CC}">
              <c16:uniqueId val="{00000002-61EE-4E2D-BA07-F27620507D4D}"/>
            </c:ext>
          </c:extLst>
        </c:ser>
        <c:ser>
          <c:idx val="1"/>
          <c:order val="1"/>
          <c:tx>
            <c:strRef>
              <c:f>Consolidate!$D$2</c:f>
              <c:strCache>
                <c:ptCount val="1"/>
                <c:pt idx="0">
                  <c:v>Packaged</c:v>
                </c:pt>
              </c:strCache>
            </c:strRef>
          </c:tx>
          <c:spPr>
            <a:solidFill>
              <a:schemeClr val="accent2"/>
            </a:solidFill>
            <a:ln>
              <a:noFill/>
            </a:ln>
            <a:effectLst/>
          </c:spPr>
          <c:invertIfNegative val="0"/>
          <c:dLbls>
            <c:dLbl>
              <c:idx val="0"/>
              <c:layout>
                <c:manualLayout>
                  <c:x val="1.850138760407033E-2"/>
                  <c:y val="8.84947431106715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EE-4E2D-BA07-F27620507D4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Consolidate!$B$3:$B$7</c:f>
              <c:numCache>
                <c:formatCode>General</c:formatCode>
                <c:ptCount val="5"/>
                <c:pt idx="0">
                  <c:v>2015</c:v>
                </c:pt>
                <c:pt idx="1">
                  <c:v>2016</c:v>
                </c:pt>
                <c:pt idx="2">
                  <c:v>2017</c:v>
                </c:pt>
                <c:pt idx="3">
                  <c:v>2018</c:v>
                </c:pt>
                <c:pt idx="4">
                  <c:v>2019</c:v>
                </c:pt>
              </c:numCache>
            </c:numRef>
          </c:cat>
          <c:val>
            <c:numRef>
              <c:f>Consolidate!$D$3:$D$7</c:f>
              <c:numCache>
                <c:formatCode>#,##0</c:formatCode>
                <c:ptCount val="5"/>
                <c:pt idx="0">
                  <c:v>515100.23900000006</c:v>
                </c:pt>
                <c:pt idx="1">
                  <c:v>434486.13900000002</c:v>
                </c:pt>
                <c:pt idx="2">
                  <c:v>865049.20799999998</c:v>
                </c:pt>
                <c:pt idx="3">
                  <c:v>898274.20600000001</c:v>
                </c:pt>
                <c:pt idx="4">
                  <c:v>987764.201</c:v>
                </c:pt>
              </c:numCache>
            </c:numRef>
          </c:val>
          <c:extLst>
            <c:ext xmlns:c16="http://schemas.microsoft.com/office/drawing/2014/chart" uri="{C3380CC4-5D6E-409C-BE32-E72D297353CC}">
              <c16:uniqueId val="{00000004-61EE-4E2D-BA07-F27620507D4D}"/>
            </c:ext>
          </c:extLst>
        </c:ser>
        <c:dLbls>
          <c:dLblPos val="outEnd"/>
          <c:showLegendKey val="0"/>
          <c:showVal val="1"/>
          <c:showCatName val="0"/>
          <c:showSerName val="0"/>
          <c:showPercent val="0"/>
          <c:showBubbleSize val="0"/>
        </c:dLbls>
        <c:gapWidth val="219"/>
        <c:overlap val="-27"/>
        <c:axId val="125543680"/>
        <c:axId val="161857520"/>
      </c:barChart>
      <c:catAx>
        <c:axId val="12554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57520"/>
        <c:crosses val="autoZero"/>
        <c:auto val="1"/>
        <c:lblAlgn val="ctr"/>
        <c:lblOffset val="100"/>
        <c:noMultiLvlLbl val="0"/>
      </c:catAx>
      <c:valAx>
        <c:axId val="161857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54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Stand-alone Cyber</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'[SNL Template.xlsm]Consolidate'!$B$3:$B$7</c:f>
              <c:numCache>
                <c:formatCode>General</c:formatCode>
                <c:ptCount val="5"/>
                <c:pt idx="0">
                  <c:v>2015</c:v>
                </c:pt>
                <c:pt idx="1">
                  <c:v>2016</c:v>
                </c:pt>
                <c:pt idx="2">
                  <c:v>2017</c:v>
                </c:pt>
                <c:pt idx="3">
                  <c:v>2018</c:v>
                </c:pt>
                <c:pt idx="4">
                  <c:v>2019</c:v>
                </c:pt>
              </c:numCache>
            </c:numRef>
          </c:cat>
          <c:val>
            <c:numRef>
              <c:f>'[SNL Template.xlsm]Consolidate'!$I$3:$I$7</c:f>
              <c:numCache>
                <c:formatCode>General</c:formatCode>
                <c:ptCount val="5"/>
                <c:pt idx="0">
                  <c:v>45</c:v>
                </c:pt>
                <c:pt idx="1">
                  <c:v>50</c:v>
                </c:pt>
                <c:pt idx="2">
                  <c:v>55</c:v>
                </c:pt>
                <c:pt idx="3">
                  <c:v>57</c:v>
                </c:pt>
                <c:pt idx="4">
                  <c:v>60</c:v>
                </c:pt>
              </c:numCache>
            </c:numRef>
          </c:val>
          <c:extLst>
            <c:ext xmlns:c16="http://schemas.microsoft.com/office/drawing/2014/chart" uri="{C3380CC4-5D6E-409C-BE32-E72D297353CC}">
              <c16:uniqueId val="{00000000-8FC0-48BB-A9ED-27D0D1CF7A19}"/>
            </c:ext>
          </c:extLst>
        </c:ser>
        <c:ser>
          <c:idx val="1"/>
          <c:order val="1"/>
          <c:tx>
            <c:strRef>
              <c:f>'[SNL Template.xlsm]Consolidate'!$J$2</c:f>
              <c:strCache>
                <c:ptCount val="1"/>
                <c:pt idx="0">
                  <c:v>Packaged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'[SNL Template.xlsm]Consolidate'!$B$3:$B$7</c:f>
              <c:numCache>
                <c:formatCode>General</c:formatCode>
                <c:ptCount val="5"/>
                <c:pt idx="0">
                  <c:v>2015</c:v>
                </c:pt>
                <c:pt idx="1">
                  <c:v>2016</c:v>
                </c:pt>
                <c:pt idx="2">
                  <c:v>2017</c:v>
                </c:pt>
                <c:pt idx="3">
                  <c:v>2018</c:v>
                </c:pt>
                <c:pt idx="4">
                  <c:v>2019</c:v>
                </c:pt>
              </c:numCache>
            </c:numRef>
          </c:cat>
          <c:val>
            <c:numRef>
              <c:f>'[SNL Template.xlsm]Consolidate'!$J$3:$J$7</c:f>
              <c:numCache>
                <c:formatCode>General</c:formatCode>
                <c:ptCount val="5"/>
                <c:pt idx="0">
                  <c:v>97</c:v>
                </c:pt>
                <c:pt idx="1">
                  <c:v>120</c:v>
                </c:pt>
                <c:pt idx="2">
                  <c:v>148</c:v>
                </c:pt>
                <c:pt idx="3">
                  <c:v>168</c:v>
                </c:pt>
                <c:pt idx="4">
                  <c:v>177</c:v>
                </c:pt>
              </c:numCache>
            </c:numRef>
          </c:val>
          <c:extLst>
            <c:ext xmlns:c16="http://schemas.microsoft.com/office/drawing/2014/chart" uri="{C3380CC4-5D6E-409C-BE32-E72D297353CC}">
              <c16:uniqueId val="{00000001-8FC0-48BB-A9ED-27D0D1CF7A19}"/>
            </c:ext>
          </c:extLst>
        </c:ser>
        <c:dLbls>
          <c:dLblPos val="outEnd"/>
          <c:showLegendKey val="0"/>
          <c:showVal val="1"/>
          <c:showCatName val="0"/>
          <c:showSerName val="0"/>
          <c:showPercent val="0"/>
          <c:showBubbleSize val="0"/>
        </c:dLbls>
        <c:gapWidth val="219"/>
        <c:overlap val="-27"/>
        <c:axId val="161860320"/>
        <c:axId val="161860880"/>
      </c:barChart>
      <c:catAx>
        <c:axId val="16186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60880"/>
        <c:crosses val="autoZero"/>
        <c:auto val="1"/>
        <c:lblAlgn val="ctr"/>
        <c:lblOffset val="100"/>
        <c:noMultiLvlLbl val="0"/>
      </c:catAx>
      <c:valAx>
        <c:axId val="16186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6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Cybersecurity Premiums Written in 2019 </a:t>
            </a:r>
          </a:p>
          <a:p>
            <a:pPr>
              <a:defRPr/>
            </a:pPr>
            <a:r>
              <a:rPr lang="en-US" sz="1400" dirty="0"/>
              <a:t>(Stand-alone Cyber and Packaged Combined)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35-49F0-A392-A0BC935D56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35-49F0-A392-A0BC935D565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Consolidate!$Q$2:$R$2</c:f>
              <c:strCache>
                <c:ptCount val="2"/>
                <c:pt idx="0">
                  <c:v>Top 10</c:v>
                </c:pt>
                <c:pt idx="1">
                  <c:v>Others</c:v>
                </c:pt>
              </c:strCache>
            </c:strRef>
          </c:cat>
          <c:val>
            <c:numRef>
              <c:f>Consolidate!$Q$7:$R$7</c:f>
              <c:numCache>
                <c:formatCode>0.0%</c:formatCode>
                <c:ptCount val="2"/>
                <c:pt idx="0">
                  <c:v>0.76146578144155819</c:v>
                </c:pt>
                <c:pt idx="1">
                  <c:v>0.23853421855844181</c:v>
                </c:pt>
              </c:numCache>
            </c:numRef>
          </c:val>
          <c:extLst>
            <c:ext xmlns:c16="http://schemas.microsoft.com/office/drawing/2014/chart" uri="{C3380CC4-5D6E-409C-BE32-E72D297353CC}">
              <c16:uniqueId val="{00000004-8835-49F0-A392-A0BC935D56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Consolidate!$E$10</c:f>
              <c:strCache>
                <c:ptCount val="1"/>
                <c:pt idx="0">
                  <c:v>Stand-alone Cyber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Consolidate!$B$11:$B$15</c:f>
              <c:numCache>
                <c:formatCode>General</c:formatCode>
                <c:ptCount val="5"/>
                <c:pt idx="0">
                  <c:v>2015</c:v>
                </c:pt>
                <c:pt idx="1">
                  <c:v>2016</c:v>
                </c:pt>
                <c:pt idx="2">
                  <c:v>2017</c:v>
                </c:pt>
                <c:pt idx="3">
                  <c:v>2018</c:v>
                </c:pt>
                <c:pt idx="4">
                  <c:v>2019</c:v>
                </c:pt>
              </c:numCache>
            </c:numRef>
          </c:cat>
          <c:val>
            <c:numRef>
              <c:f>Consolidate!$E$11:$E$15</c:f>
              <c:numCache>
                <c:formatCode>0.0%</c:formatCode>
                <c:ptCount val="5"/>
                <c:pt idx="0">
                  <c:v>0.31276531891154552</c:v>
                </c:pt>
                <c:pt idx="1">
                  <c:v>0.29681594138624207</c:v>
                </c:pt>
                <c:pt idx="2">
                  <c:v>0.26131631353672075</c:v>
                </c:pt>
                <c:pt idx="3">
                  <c:v>0.33134177762236838</c:v>
                </c:pt>
                <c:pt idx="4">
                  <c:v>0.39500162604679995</c:v>
                </c:pt>
              </c:numCache>
            </c:numRef>
          </c:val>
          <c:extLst>
            <c:ext xmlns:c16="http://schemas.microsoft.com/office/drawing/2014/chart" uri="{C3380CC4-5D6E-409C-BE32-E72D297353CC}">
              <c16:uniqueId val="{00000000-7AD6-4AC0-91D6-407946F00665}"/>
            </c:ext>
          </c:extLst>
        </c:ser>
        <c:ser>
          <c:idx val="1"/>
          <c:order val="1"/>
          <c:tx>
            <c:strRef>
              <c:f>Consolidate!$I$10</c:f>
              <c:strCache>
                <c:ptCount val="1"/>
                <c:pt idx="0">
                  <c:v>P&amp;C Market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Consolidate!$B$11:$B$15</c:f>
              <c:numCache>
                <c:formatCode>General</c:formatCode>
                <c:ptCount val="5"/>
                <c:pt idx="0">
                  <c:v>2015</c:v>
                </c:pt>
                <c:pt idx="1">
                  <c:v>2016</c:v>
                </c:pt>
                <c:pt idx="2">
                  <c:v>2017</c:v>
                </c:pt>
                <c:pt idx="3">
                  <c:v>2018</c:v>
                </c:pt>
                <c:pt idx="4">
                  <c:v>2019</c:v>
                </c:pt>
              </c:numCache>
            </c:numRef>
          </c:cat>
          <c:val>
            <c:numRef>
              <c:f>Consolidate!$I$11:$I$15</c:f>
              <c:numCache>
                <c:formatCode>0.0%</c:formatCode>
                <c:ptCount val="5"/>
                <c:pt idx="0">
                  <c:v>0.57059746507944176</c:v>
                </c:pt>
                <c:pt idx="1">
                  <c:v>0.60568260881542602</c:v>
                </c:pt>
                <c:pt idx="2">
                  <c:v>0.66582864574035527</c:v>
                </c:pt>
                <c:pt idx="3">
                  <c:v>0.6162706474103764</c:v>
                </c:pt>
                <c:pt idx="4">
                  <c:v>0.59637680033111584</c:v>
                </c:pt>
              </c:numCache>
            </c:numRef>
          </c:val>
          <c:extLst>
            <c:ext xmlns:c16="http://schemas.microsoft.com/office/drawing/2014/chart" uri="{C3380CC4-5D6E-409C-BE32-E72D297353CC}">
              <c16:uniqueId val="{00000001-7AD6-4AC0-91D6-407946F00665}"/>
            </c:ext>
          </c:extLst>
        </c:ser>
        <c:dLbls>
          <c:showLegendKey val="0"/>
          <c:showVal val="1"/>
          <c:showCatName val="0"/>
          <c:showSerName val="0"/>
          <c:showPercent val="0"/>
          <c:showBubbleSize val="0"/>
        </c:dLbls>
        <c:gapWidth val="219"/>
        <c:overlap val="-27"/>
        <c:axId val="162691360"/>
        <c:axId val="162691920"/>
      </c:barChart>
      <c:catAx>
        <c:axId val="16269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91920"/>
        <c:crosses val="autoZero"/>
        <c:auto val="1"/>
        <c:lblAlgn val="ctr"/>
        <c:lblOffset val="100"/>
        <c:noMultiLvlLbl val="0"/>
      </c:catAx>
      <c:valAx>
        <c:axId val="162691920"/>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691360"/>
        <c:crosses val="autoZero"/>
        <c:crossBetween val="between"/>
        <c:majorUnit val="5.000000000000001E-2"/>
        <c:min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C343B-6A54-4A6E-985E-F99C759AEDFB}"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193B03DA-6329-43B1-9EAD-B52ADF17E0A0}">
      <dgm:prSet phldrT="[Text]"/>
      <dgm:spPr/>
      <dgm:t>
        <a:bodyPr/>
        <a:lstStyle/>
        <a:p>
          <a:r>
            <a:rPr lang="en-US" dirty="0"/>
            <a:t>Merck - $870M</a:t>
          </a:r>
        </a:p>
      </dgm:t>
    </dgm:pt>
    <dgm:pt modelId="{33F9B60C-FF5F-4B64-9263-06C39129FB45}" type="parTrans" cxnId="{D3C00493-E7E9-4794-9DFC-0E2EF0CAF260}">
      <dgm:prSet/>
      <dgm:spPr/>
      <dgm:t>
        <a:bodyPr/>
        <a:lstStyle/>
        <a:p>
          <a:endParaRPr lang="en-US"/>
        </a:p>
      </dgm:t>
    </dgm:pt>
    <dgm:pt modelId="{99810CCD-C598-4008-A2D1-B5B8BFC41C28}" type="sibTrans" cxnId="{D3C00493-E7E9-4794-9DFC-0E2EF0CAF260}">
      <dgm:prSet/>
      <dgm:spPr/>
      <dgm:t>
        <a:bodyPr/>
        <a:lstStyle/>
        <a:p>
          <a:endParaRPr lang="en-US"/>
        </a:p>
      </dgm:t>
    </dgm:pt>
    <dgm:pt modelId="{06E56961-177D-4528-AFC6-82D4642AEACB}">
      <dgm:prSet phldrT="[Text]"/>
      <dgm:spPr/>
      <dgm:t>
        <a:bodyPr/>
        <a:lstStyle/>
        <a:p>
          <a:r>
            <a:rPr lang="en-US" dirty="0"/>
            <a:t>TNT Express - $400M</a:t>
          </a:r>
        </a:p>
      </dgm:t>
    </dgm:pt>
    <dgm:pt modelId="{D0C3D0D6-0184-43E1-B57E-BB7CE49F94B7}" type="parTrans" cxnId="{A17DF52C-E2CF-483A-992A-4D3038A91F50}">
      <dgm:prSet/>
      <dgm:spPr/>
      <dgm:t>
        <a:bodyPr/>
        <a:lstStyle/>
        <a:p>
          <a:endParaRPr lang="en-US"/>
        </a:p>
      </dgm:t>
    </dgm:pt>
    <dgm:pt modelId="{DCCAC560-E48C-4862-A46F-1FBDB510D7EF}" type="sibTrans" cxnId="{A17DF52C-E2CF-483A-992A-4D3038A91F50}">
      <dgm:prSet/>
      <dgm:spPr/>
      <dgm:t>
        <a:bodyPr/>
        <a:lstStyle/>
        <a:p>
          <a:endParaRPr lang="en-US"/>
        </a:p>
      </dgm:t>
    </dgm:pt>
    <dgm:pt modelId="{B85F2A80-4E40-4337-8B34-8BBB0D0BA86D}">
      <dgm:prSet phldrT="[Text]"/>
      <dgm:spPr/>
      <dgm:t>
        <a:bodyPr/>
        <a:lstStyle/>
        <a:p>
          <a:r>
            <a:rPr lang="en-US" dirty="0"/>
            <a:t>Saint-Gobain - $384M</a:t>
          </a:r>
        </a:p>
      </dgm:t>
    </dgm:pt>
    <dgm:pt modelId="{23523165-25D0-42D6-A056-112598AA3068}" type="parTrans" cxnId="{A1F2F7BA-70BA-407F-8006-DC19F997FF2C}">
      <dgm:prSet/>
      <dgm:spPr/>
      <dgm:t>
        <a:bodyPr/>
        <a:lstStyle/>
        <a:p>
          <a:endParaRPr lang="en-US"/>
        </a:p>
      </dgm:t>
    </dgm:pt>
    <dgm:pt modelId="{AB718268-BD40-4CA4-98B8-C0FF1267D306}" type="sibTrans" cxnId="{A1F2F7BA-70BA-407F-8006-DC19F997FF2C}">
      <dgm:prSet/>
      <dgm:spPr/>
      <dgm:t>
        <a:bodyPr/>
        <a:lstStyle/>
        <a:p>
          <a:endParaRPr lang="en-US"/>
        </a:p>
      </dgm:t>
    </dgm:pt>
    <dgm:pt modelId="{0845850E-8F30-47EF-86E0-3DD290082A51}">
      <dgm:prSet/>
      <dgm:spPr/>
      <dgm:t>
        <a:bodyPr/>
        <a:lstStyle/>
        <a:p>
          <a:r>
            <a:rPr lang="en-US" dirty="0"/>
            <a:t>Maersk - $300M</a:t>
          </a:r>
        </a:p>
      </dgm:t>
    </dgm:pt>
    <dgm:pt modelId="{E8059F59-73B8-4818-8511-936CA54427E3}" type="parTrans" cxnId="{FA775F4C-5AF4-49E9-A4F7-FD0F9AEF62F0}">
      <dgm:prSet/>
      <dgm:spPr/>
      <dgm:t>
        <a:bodyPr/>
        <a:lstStyle/>
        <a:p>
          <a:endParaRPr lang="en-US"/>
        </a:p>
      </dgm:t>
    </dgm:pt>
    <dgm:pt modelId="{8B74D6C4-2E66-4449-BD32-B36350D63E3D}" type="sibTrans" cxnId="{FA775F4C-5AF4-49E9-A4F7-FD0F9AEF62F0}">
      <dgm:prSet/>
      <dgm:spPr/>
      <dgm:t>
        <a:bodyPr/>
        <a:lstStyle/>
        <a:p>
          <a:endParaRPr lang="en-US"/>
        </a:p>
      </dgm:t>
    </dgm:pt>
    <dgm:pt modelId="{6DA1C94C-2A28-431C-B384-0CDAE8EB8622}">
      <dgm:prSet/>
      <dgm:spPr/>
      <dgm:t>
        <a:bodyPr/>
        <a:lstStyle/>
        <a:p>
          <a:r>
            <a:rPr lang="en-US" dirty="0"/>
            <a:t>Mondeléz - $188M</a:t>
          </a:r>
        </a:p>
      </dgm:t>
    </dgm:pt>
    <dgm:pt modelId="{636C9C30-A743-4C36-917E-234E60D285AB}" type="parTrans" cxnId="{B2E21D20-2922-4C1F-8DB3-BE65A9575BBF}">
      <dgm:prSet/>
      <dgm:spPr/>
      <dgm:t>
        <a:bodyPr/>
        <a:lstStyle/>
        <a:p>
          <a:endParaRPr lang="en-US"/>
        </a:p>
      </dgm:t>
    </dgm:pt>
    <dgm:pt modelId="{385A93F2-72EA-4BC3-9BCA-BD3B3E55F62A}" type="sibTrans" cxnId="{B2E21D20-2922-4C1F-8DB3-BE65A9575BBF}">
      <dgm:prSet/>
      <dgm:spPr/>
      <dgm:t>
        <a:bodyPr/>
        <a:lstStyle/>
        <a:p>
          <a:endParaRPr lang="en-US"/>
        </a:p>
      </dgm:t>
    </dgm:pt>
    <dgm:pt modelId="{B6B1DFB9-BB4B-4B48-A137-45BC6619A033}">
      <dgm:prSet/>
      <dgm:spPr/>
      <dgm:t>
        <a:bodyPr/>
        <a:lstStyle/>
        <a:p>
          <a:r>
            <a:rPr lang="en-US" dirty="0"/>
            <a:t>Reckitt Benckiser - $129M</a:t>
          </a:r>
        </a:p>
      </dgm:t>
    </dgm:pt>
    <dgm:pt modelId="{669B9FA8-CD7D-4C51-8A87-D43BC4327FE7}" type="parTrans" cxnId="{A8990241-2D0C-467A-AAAD-E52DAF8A4085}">
      <dgm:prSet/>
      <dgm:spPr/>
      <dgm:t>
        <a:bodyPr/>
        <a:lstStyle/>
        <a:p>
          <a:endParaRPr lang="en-US"/>
        </a:p>
      </dgm:t>
    </dgm:pt>
    <dgm:pt modelId="{04CCC852-C3EF-48A8-A9BF-5CE37BAD571F}" type="sibTrans" cxnId="{A8990241-2D0C-467A-AAAD-E52DAF8A4085}">
      <dgm:prSet/>
      <dgm:spPr/>
      <dgm:t>
        <a:bodyPr/>
        <a:lstStyle/>
        <a:p>
          <a:endParaRPr lang="en-US"/>
        </a:p>
      </dgm:t>
    </dgm:pt>
    <dgm:pt modelId="{866A6526-E08B-4F8F-B4E0-858DD0912C25}" type="pres">
      <dgm:prSet presAssocID="{FFAC343B-6A54-4A6E-985E-F99C759AEDFB}" presName="compositeShape" presStyleCnt="0">
        <dgm:presLayoutVars>
          <dgm:dir/>
          <dgm:resizeHandles/>
        </dgm:presLayoutVars>
      </dgm:prSet>
      <dgm:spPr/>
    </dgm:pt>
    <dgm:pt modelId="{AB184CBC-B515-46DA-9B0B-CB1ADF103210}" type="pres">
      <dgm:prSet presAssocID="{FFAC343B-6A54-4A6E-985E-F99C759AEDFB}" presName="pyramid" presStyleLbl="node1" presStyleIdx="0" presStyleCnt="1"/>
      <dgm:spPr/>
    </dgm:pt>
    <dgm:pt modelId="{2E9738A9-E45F-415D-80C6-7810FD5B738E}" type="pres">
      <dgm:prSet presAssocID="{FFAC343B-6A54-4A6E-985E-F99C759AEDFB}" presName="theList" presStyleCnt="0"/>
      <dgm:spPr/>
    </dgm:pt>
    <dgm:pt modelId="{D938213C-A0C5-48B3-B4AC-B91F44CD5CA0}" type="pres">
      <dgm:prSet presAssocID="{193B03DA-6329-43B1-9EAD-B52ADF17E0A0}" presName="aNode" presStyleLbl="fgAcc1" presStyleIdx="0" presStyleCnt="6">
        <dgm:presLayoutVars>
          <dgm:bulletEnabled val="1"/>
        </dgm:presLayoutVars>
      </dgm:prSet>
      <dgm:spPr/>
    </dgm:pt>
    <dgm:pt modelId="{B02E27E1-A757-4E45-B6B5-B587BD50C04D}" type="pres">
      <dgm:prSet presAssocID="{193B03DA-6329-43B1-9EAD-B52ADF17E0A0}" presName="aSpace" presStyleCnt="0"/>
      <dgm:spPr/>
    </dgm:pt>
    <dgm:pt modelId="{1EEBAF66-802D-4800-A498-C7F1A3742371}" type="pres">
      <dgm:prSet presAssocID="{06E56961-177D-4528-AFC6-82D4642AEACB}" presName="aNode" presStyleLbl="fgAcc1" presStyleIdx="1" presStyleCnt="6">
        <dgm:presLayoutVars>
          <dgm:bulletEnabled val="1"/>
        </dgm:presLayoutVars>
      </dgm:prSet>
      <dgm:spPr/>
    </dgm:pt>
    <dgm:pt modelId="{40EACF11-3530-49F4-B7AA-4EFFE31A8383}" type="pres">
      <dgm:prSet presAssocID="{06E56961-177D-4528-AFC6-82D4642AEACB}" presName="aSpace" presStyleCnt="0"/>
      <dgm:spPr/>
    </dgm:pt>
    <dgm:pt modelId="{BED8A466-63C9-4033-BBCE-78A4AD8E63DB}" type="pres">
      <dgm:prSet presAssocID="{B85F2A80-4E40-4337-8B34-8BBB0D0BA86D}" presName="aNode" presStyleLbl="fgAcc1" presStyleIdx="2" presStyleCnt="6">
        <dgm:presLayoutVars>
          <dgm:bulletEnabled val="1"/>
        </dgm:presLayoutVars>
      </dgm:prSet>
      <dgm:spPr/>
    </dgm:pt>
    <dgm:pt modelId="{9DD4DD96-F637-437B-A0E0-43B7B30857B4}" type="pres">
      <dgm:prSet presAssocID="{B85F2A80-4E40-4337-8B34-8BBB0D0BA86D}" presName="aSpace" presStyleCnt="0"/>
      <dgm:spPr/>
    </dgm:pt>
    <dgm:pt modelId="{FAD13042-6B62-46C2-8066-D86F3C89BBD2}" type="pres">
      <dgm:prSet presAssocID="{0845850E-8F30-47EF-86E0-3DD290082A51}" presName="aNode" presStyleLbl="fgAcc1" presStyleIdx="3" presStyleCnt="6">
        <dgm:presLayoutVars>
          <dgm:bulletEnabled val="1"/>
        </dgm:presLayoutVars>
      </dgm:prSet>
      <dgm:spPr/>
    </dgm:pt>
    <dgm:pt modelId="{F2C5F21A-4A04-458C-AA8E-19E1AF083A94}" type="pres">
      <dgm:prSet presAssocID="{0845850E-8F30-47EF-86E0-3DD290082A51}" presName="aSpace" presStyleCnt="0"/>
      <dgm:spPr/>
    </dgm:pt>
    <dgm:pt modelId="{1B698A01-59EF-48C5-93B2-713D7850D0C8}" type="pres">
      <dgm:prSet presAssocID="{6DA1C94C-2A28-431C-B384-0CDAE8EB8622}" presName="aNode" presStyleLbl="fgAcc1" presStyleIdx="4" presStyleCnt="6">
        <dgm:presLayoutVars>
          <dgm:bulletEnabled val="1"/>
        </dgm:presLayoutVars>
      </dgm:prSet>
      <dgm:spPr/>
    </dgm:pt>
    <dgm:pt modelId="{48E06150-8B88-42E1-A15E-C8700992FC46}" type="pres">
      <dgm:prSet presAssocID="{6DA1C94C-2A28-431C-B384-0CDAE8EB8622}" presName="aSpace" presStyleCnt="0"/>
      <dgm:spPr/>
    </dgm:pt>
    <dgm:pt modelId="{58F7A0BA-76A3-49BC-8F85-73740B07C723}" type="pres">
      <dgm:prSet presAssocID="{B6B1DFB9-BB4B-4B48-A137-45BC6619A033}" presName="aNode" presStyleLbl="fgAcc1" presStyleIdx="5" presStyleCnt="6">
        <dgm:presLayoutVars>
          <dgm:bulletEnabled val="1"/>
        </dgm:presLayoutVars>
      </dgm:prSet>
      <dgm:spPr/>
    </dgm:pt>
    <dgm:pt modelId="{45153FD8-5F25-40CA-A63F-A619D34A854D}" type="pres">
      <dgm:prSet presAssocID="{B6B1DFB9-BB4B-4B48-A137-45BC6619A033}" presName="aSpace" presStyleCnt="0"/>
      <dgm:spPr/>
    </dgm:pt>
  </dgm:ptLst>
  <dgm:cxnLst>
    <dgm:cxn modelId="{9406D71E-25E9-4381-8701-F758612DEDD9}" type="presOf" srcId="{FFAC343B-6A54-4A6E-985E-F99C759AEDFB}" destId="{866A6526-E08B-4F8F-B4E0-858DD0912C25}" srcOrd="0" destOrd="0" presId="urn:microsoft.com/office/officeart/2005/8/layout/pyramid2"/>
    <dgm:cxn modelId="{B2E21D20-2922-4C1F-8DB3-BE65A9575BBF}" srcId="{FFAC343B-6A54-4A6E-985E-F99C759AEDFB}" destId="{6DA1C94C-2A28-431C-B384-0CDAE8EB8622}" srcOrd="4" destOrd="0" parTransId="{636C9C30-A743-4C36-917E-234E60D285AB}" sibTransId="{385A93F2-72EA-4BC3-9BCA-BD3B3E55F62A}"/>
    <dgm:cxn modelId="{A17DF52C-E2CF-483A-992A-4D3038A91F50}" srcId="{FFAC343B-6A54-4A6E-985E-F99C759AEDFB}" destId="{06E56961-177D-4528-AFC6-82D4642AEACB}" srcOrd="1" destOrd="0" parTransId="{D0C3D0D6-0184-43E1-B57E-BB7CE49F94B7}" sibTransId="{DCCAC560-E48C-4862-A46F-1FBDB510D7EF}"/>
    <dgm:cxn modelId="{1AB7FA2C-E495-4BF6-8339-4B61D1FFBEE2}" type="presOf" srcId="{06E56961-177D-4528-AFC6-82D4642AEACB}" destId="{1EEBAF66-802D-4800-A498-C7F1A3742371}" srcOrd="0" destOrd="0" presId="urn:microsoft.com/office/officeart/2005/8/layout/pyramid2"/>
    <dgm:cxn modelId="{A8990241-2D0C-467A-AAAD-E52DAF8A4085}" srcId="{FFAC343B-6A54-4A6E-985E-F99C759AEDFB}" destId="{B6B1DFB9-BB4B-4B48-A137-45BC6619A033}" srcOrd="5" destOrd="0" parTransId="{669B9FA8-CD7D-4C51-8A87-D43BC4327FE7}" sibTransId="{04CCC852-C3EF-48A8-A9BF-5CE37BAD571F}"/>
    <dgm:cxn modelId="{96A37963-5FB9-453C-BCA3-4B6074BDA27D}" type="presOf" srcId="{B6B1DFB9-BB4B-4B48-A137-45BC6619A033}" destId="{58F7A0BA-76A3-49BC-8F85-73740B07C723}" srcOrd="0" destOrd="0" presId="urn:microsoft.com/office/officeart/2005/8/layout/pyramid2"/>
    <dgm:cxn modelId="{FA775F4C-5AF4-49E9-A4F7-FD0F9AEF62F0}" srcId="{FFAC343B-6A54-4A6E-985E-F99C759AEDFB}" destId="{0845850E-8F30-47EF-86E0-3DD290082A51}" srcOrd="3" destOrd="0" parTransId="{E8059F59-73B8-4818-8511-936CA54427E3}" sibTransId="{8B74D6C4-2E66-4449-BD32-B36350D63E3D}"/>
    <dgm:cxn modelId="{E595C189-1D2A-48AE-BA0E-945ECB573BB8}" type="presOf" srcId="{0845850E-8F30-47EF-86E0-3DD290082A51}" destId="{FAD13042-6B62-46C2-8066-D86F3C89BBD2}" srcOrd="0" destOrd="0" presId="urn:microsoft.com/office/officeart/2005/8/layout/pyramid2"/>
    <dgm:cxn modelId="{D3C00493-E7E9-4794-9DFC-0E2EF0CAF260}" srcId="{FFAC343B-6A54-4A6E-985E-F99C759AEDFB}" destId="{193B03DA-6329-43B1-9EAD-B52ADF17E0A0}" srcOrd="0" destOrd="0" parTransId="{33F9B60C-FF5F-4B64-9263-06C39129FB45}" sibTransId="{99810CCD-C598-4008-A2D1-B5B8BFC41C28}"/>
    <dgm:cxn modelId="{A8BCC595-790B-4211-82A0-7C8A27884A75}" type="presOf" srcId="{B85F2A80-4E40-4337-8B34-8BBB0D0BA86D}" destId="{BED8A466-63C9-4033-BBCE-78A4AD8E63DB}" srcOrd="0" destOrd="0" presId="urn:microsoft.com/office/officeart/2005/8/layout/pyramid2"/>
    <dgm:cxn modelId="{293583AD-4D3A-4D39-BF79-3609FEDB8F06}" type="presOf" srcId="{193B03DA-6329-43B1-9EAD-B52ADF17E0A0}" destId="{D938213C-A0C5-48B3-B4AC-B91F44CD5CA0}" srcOrd="0" destOrd="0" presId="urn:microsoft.com/office/officeart/2005/8/layout/pyramid2"/>
    <dgm:cxn modelId="{A1F2F7BA-70BA-407F-8006-DC19F997FF2C}" srcId="{FFAC343B-6A54-4A6E-985E-F99C759AEDFB}" destId="{B85F2A80-4E40-4337-8B34-8BBB0D0BA86D}" srcOrd="2" destOrd="0" parTransId="{23523165-25D0-42D6-A056-112598AA3068}" sibTransId="{AB718268-BD40-4CA4-98B8-C0FF1267D306}"/>
    <dgm:cxn modelId="{5EF673DA-1BDE-458E-8984-F36AF85D934A}" type="presOf" srcId="{6DA1C94C-2A28-431C-B384-0CDAE8EB8622}" destId="{1B698A01-59EF-48C5-93B2-713D7850D0C8}" srcOrd="0" destOrd="0" presId="urn:microsoft.com/office/officeart/2005/8/layout/pyramid2"/>
    <dgm:cxn modelId="{83754E43-CD1D-404B-8ABE-7318DB9FEFBD}" type="presParOf" srcId="{866A6526-E08B-4F8F-B4E0-858DD0912C25}" destId="{AB184CBC-B515-46DA-9B0B-CB1ADF103210}" srcOrd="0" destOrd="0" presId="urn:microsoft.com/office/officeart/2005/8/layout/pyramid2"/>
    <dgm:cxn modelId="{2AFF74E3-46D0-4F56-A11A-8BB9E9779F0A}" type="presParOf" srcId="{866A6526-E08B-4F8F-B4E0-858DD0912C25}" destId="{2E9738A9-E45F-415D-80C6-7810FD5B738E}" srcOrd="1" destOrd="0" presId="urn:microsoft.com/office/officeart/2005/8/layout/pyramid2"/>
    <dgm:cxn modelId="{3229BEEF-1348-42AC-B69A-ADE033C1964E}" type="presParOf" srcId="{2E9738A9-E45F-415D-80C6-7810FD5B738E}" destId="{D938213C-A0C5-48B3-B4AC-B91F44CD5CA0}" srcOrd="0" destOrd="0" presId="urn:microsoft.com/office/officeart/2005/8/layout/pyramid2"/>
    <dgm:cxn modelId="{7C35D572-46A2-413C-B3A6-B3F9EE0A0330}" type="presParOf" srcId="{2E9738A9-E45F-415D-80C6-7810FD5B738E}" destId="{B02E27E1-A757-4E45-B6B5-B587BD50C04D}" srcOrd="1" destOrd="0" presId="urn:microsoft.com/office/officeart/2005/8/layout/pyramid2"/>
    <dgm:cxn modelId="{5281299A-1892-4815-A765-EEC2CD313A83}" type="presParOf" srcId="{2E9738A9-E45F-415D-80C6-7810FD5B738E}" destId="{1EEBAF66-802D-4800-A498-C7F1A3742371}" srcOrd="2" destOrd="0" presId="urn:microsoft.com/office/officeart/2005/8/layout/pyramid2"/>
    <dgm:cxn modelId="{2E7CB39E-373A-45B9-9B30-A335CEB45011}" type="presParOf" srcId="{2E9738A9-E45F-415D-80C6-7810FD5B738E}" destId="{40EACF11-3530-49F4-B7AA-4EFFE31A8383}" srcOrd="3" destOrd="0" presId="urn:microsoft.com/office/officeart/2005/8/layout/pyramid2"/>
    <dgm:cxn modelId="{F8CA009B-C715-44FD-88D1-F0E22D693648}" type="presParOf" srcId="{2E9738A9-E45F-415D-80C6-7810FD5B738E}" destId="{BED8A466-63C9-4033-BBCE-78A4AD8E63DB}" srcOrd="4" destOrd="0" presId="urn:microsoft.com/office/officeart/2005/8/layout/pyramid2"/>
    <dgm:cxn modelId="{0FE9B7E4-284E-4F96-A5F7-4551BCEEC9A0}" type="presParOf" srcId="{2E9738A9-E45F-415D-80C6-7810FD5B738E}" destId="{9DD4DD96-F637-437B-A0E0-43B7B30857B4}" srcOrd="5" destOrd="0" presId="urn:microsoft.com/office/officeart/2005/8/layout/pyramid2"/>
    <dgm:cxn modelId="{46CC0288-93F3-4DCD-BBB8-67CC8341F097}" type="presParOf" srcId="{2E9738A9-E45F-415D-80C6-7810FD5B738E}" destId="{FAD13042-6B62-46C2-8066-D86F3C89BBD2}" srcOrd="6" destOrd="0" presId="urn:microsoft.com/office/officeart/2005/8/layout/pyramid2"/>
    <dgm:cxn modelId="{DC578763-32D6-439D-8F7D-B60B983CF13B}" type="presParOf" srcId="{2E9738A9-E45F-415D-80C6-7810FD5B738E}" destId="{F2C5F21A-4A04-458C-AA8E-19E1AF083A94}" srcOrd="7" destOrd="0" presId="urn:microsoft.com/office/officeart/2005/8/layout/pyramid2"/>
    <dgm:cxn modelId="{D2DE8D66-1862-4A86-A5C7-D5F239D7453D}" type="presParOf" srcId="{2E9738A9-E45F-415D-80C6-7810FD5B738E}" destId="{1B698A01-59EF-48C5-93B2-713D7850D0C8}" srcOrd="8" destOrd="0" presId="urn:microsoft.com/office/officeart/2005/8/layout/pyramid2"/>
    <dgm:cxn modelId="{CA11546C-FC40-481A-8F29-73E125954A6C}" type="presParOf" srcId="{2E9738A9-E45F-415D-80C6-7810FD5B738E}" destId="{48E06150-8B88-42E1-A15E-C8700992FC46}" srcOrd="9" destOrd="0" presId="urn:microsoft.com/office/officeart/2005/8/layout/pyramid2"/>
    <dgm:cxn modelId="{AA650824-D104-4F3A-B30D-77BEBC50B2B7}" type="presParOf" srcId="{2E9738A9-E45F-415D-80C6-7810FD5B738E}" destId="{58F7A0BA-76A3-49BC-8F85-73740B07C723}" srcOrd="10" destOrd="0" presId="urn:microsoft.com/office/officeart/2005/8/layout/pyramid2"/>
    <dgm:cxn modelId="{18A01356-0909-4895-ADF2-04BF4CF97B37}" type="presParOf" srcId="{2E9738A9-E45F-415D-80C6-7810FD5B738E}" destId="{45153FD8-5F25-40CA-A63F-A619D34A854D}"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84CBC-B515-46DA-9B0B-CB1ADF103210}">
      <dsp:nvSpPr>
        <dsp:cNvPr id="0" name=""/>
        <dsp:cNvSpPr/>
      </dsp:nvSpPr>
      <dsp:spPr>
        <a:xfrm>
          <a:off x="786484" y="0"/>
          <a:ext cx="3139889" cy="3139889"/>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8213C-A0C5-48B3-B4AC-B91F44CD5CA0}">
      <dsp:nvSpPr>
        <dsp:cNvPr id="0" name=""/>
        <dsp:cNvSpPr/>
      </dsp:nvSpPr>
      <dsp:spPr>
        <a:xfrm>
          <a:off x="2356428" y="315675"/>
          <a:ext cx="2040927" cy="3716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Merck - $870M</a:t>
          </a:r>
        </a:p>
      </dsp:txBody>
      <dsp:txXfrm>
        <a:off x="2374570" y="333817"/>
        <a:ext cx="2004643" cy="335351"/>
      </dsp:txXfrm>
    </dsp:sp>
    <dsp:sp modelId="{1EEBAF66-802D-4800-A498-C7F1A3742371}">
      <dsp:nvSpPr>
        <dsp:cNvPr id="0" name=""/>
        <dsp:cNvSpPr/>
      </dsp:nvSpPr>
      <dsp:spPr>
        <a:xfrm>
          <a:off x="2356428" y="733765"/>
          <a:ext cx="2040927" cy="3716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TNT Express - $400M</a:t>
          </a:r>
        </a:p>
      </dsp:txBody>
      <dsp:txXfrm>
        <a:off x="2374570" y="751907"/>
        <a:ext cx="2004643" cy="335351"/>
      </dsp:txXfrm>
    </dsp:sp>
    <dsp:sp modelId="{BED8A466-63C9-4033-BBCE-78A4AD8E63DB}">
      <dsp:nvSpPr>
        <dsp:cNvPr id="0" name=""/>
        <dsp:cNvSpPr/>
      </dsp:nvSpPr>
      <dsp:spPr>
        <a:xfrm>
          <a:off x="2356428" y="1151854"/>
          <a:ext cx="2040927" cy="3716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Saint-Gobain - $384M</a:t>
          </a:r>
        </a:p>
      </dsp:txBody>
      <dsp:txXfrm>
        <a:off x="2374570" y="1169996"/>
        <a:ext cx="2004643" cy="335351"/>
      </dsp:txXfrm>
    </dsp:sp>
    <dsp:sp modelId="{FAD13042-6B62-46C2-8066-D86F3C89BBD2}">
      <dsp:nvSpPr>
        <dsp:cNvPr id="0" name=""/>
        <dsp:cNvSpPr/>
      </dsp:nvSpPr>
      <dsp:spPr>
        <a:xfrm>
          <a:off x="2356428" y="1569944"/>
          <a:ext cx="2040927" cy="3716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Maersk - $300M</a:t>
          </a:r>
        </a:p>
      </dsp:txBody>
      <dsp:txXfrm>
        <a:off x="2374570" y="1588086"/>
        <a:ext cx="2004643" cy="335351"/>
      </dsp:txXfrm>
    </dsp:sp>
    <dsp:sp modelId="{1B698A01-59EF-48C5-93B2-713D7850D0C8}">
      <dsp:nvSpPr>
        <dsp:cNvPr id="0" name=""/>
        <dsp:cNvSpPr/>
      </dsp:nvSpPr>
      <dsp:spPr>
        <a:xfrm>
          <a:off x="2356428" y="1988034"/>
          <a:ext cx="2040927" cy="3716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Mondeléz - $188M</a:t>
          </a:r>
        </a:p>
      </dsp:txBody>
      <dsp:txXfrm>
        <a:off x="2374570" y="2006176"/>
        <a:ext cx="2004643" cy="335351"/>
      </dsp:txXfrm>
    </dsp:sp>
    <dsp:sp modelId="{58F7A0BA-76A3-49BC-8F85-73740B07C723}">
      <dsp:nvSpPr>
        <dsp:cNvPr id="0" name=""/>
        <dsp:cNvSpPr/>
      </dsp:nvSpPr>
      <dsp:spPr>
        <a:xfrm>
          <a:off x="2356428" y="2406123"/>
          <a:ext cx="2040927" cy="3716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Reckitt Benckiser - $129M</a:t>
          </a:r>
        </a:p>
      </dsp:txBody>
      <dsp:txXfrm>
        <a:off x="2374570" y="2424265"/>
        <a:ext cx="2004643" cy="3353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3028950"/>
            <a:ext cx="6477000" cy="1371600"/>
          </a:xfrm>
        </p:spPr>
        <p:txBody>
          <a:bodyPr anchor="b"/>
          <a:lstStyle>
            <a:lvl1pPr>
              <a:defRPr cap="none" baseline="0"/>
            </a:lvl1pPr>
          </a:lstStyle>
          <a:p>
            <a:r>
              <a:rPr kumimoji="0" lang="en-US" dirty="0"/>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pic>
        <p:nvPicPr>
          <p:cNvPr id="6" name="Picture 5" descr="2014AAALOGO_white_horiz_outlines copy.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3361" y="3565126"/>
            <a:ext cx="1601611" cy="771920"/>
          </a:xfrm>
          <a:prstGeom prst="rect">
            <a:avLst/>
          </a:prstGeom>
        </p:spPr>
      </p:pic>
      <p:sp>
        <p:nvSpPr>
          <p:cNvPr id="13" name="Rectangle 12"/>
          <p:cNvSpPr/>
          <p:nvPr userDrawn="1"/>
        </p:nvSpPr>
        <p:spPr>
          <a:xfrm>
            <a:off x="101586" y="4836169"/>
            <a:ext cx="2108526" cy="276999"/>
          </a:xfrm>
          <a:prstGeom prst="rect">
            <a:avLst/>
          </a:prstGeom>
        </p:spPr>
        <p:txBody>
          <a:bodyPr wrap="none">
            <a:spAutoFit/>
          </a:bodyPr>
          <a:lstStyle/>
          <a:p>
            <a:pPr algn="ctr" rtl="0"/>
            <a:r>
              <a:rPr lang="en-US" sz="900" b="0" i="0" u="none" strike="noStrike" kern="1200" spc="10" baseline="30000" dirty="0">
                <a:solidFill>
                  <a:schemeClr val="tx1"/>
                </a:solidFill>
                <a:latin typeface="+mn-lt"/>
                <a:ea typeface="+mn-ea"/>
                <a:cs typeface="+mn-cs"/>
              </a:rPr>
              <a:t>© 2021 American Academy of Actuaries. All rights reserved.</a:t>
            </a:r>
          </a:p>
          <a:p>
            <a:pPr algn="ctr" rtl="0"/>
            <a:r>
              <a:rPr lang="en-US" sz="900" b="0" i="0" u="none" strike="noStrike" kern="1200" spc="10" baseline="30000" dirty="0">
                <a:solidFill>
                  <a:schemeClr val="tx1"/>
                </a:solidFill>
                <a:latin typeface="+mn-lt"/>
                <a:ea typeface="+mn-ea"/>
                <a:cs typeface="+mn-cs"/>
              </a:rPr>
              <a:t>May not be reproduced without express permission.</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6056313" y="77787"/>
            <a:ext cx="400050" cy="244476"/>
          </a:xfrm>
        </p:spPr>
        <p:txBody>
          <a:bodyPr/>
          <a:lstStyle/>
          <a:p>
            <a:fld id="{F0C94032-CD4C-4C25-B0C2-CEC720522D92}" type="slidenum">
              <a:rPr kumimoji="0" lang="en-US" smtClean="0"/>
              <a:pPr eaLnBrk="1" latinLnBrk="0" hangingPunct="1"/>
              <a:t>‹#›</a:t>
            </a:fld>
            <a:endParaRPr kumimoji="0" lang="en-US" dirty="0"/>
          </a:p>
        </p:txBody>
      </p:sp>
      <p:pic>
        <p:nvPicPr>
          <p:cNvPr id="10" name="Picture 9"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12927" y="4275667"/>
            <a:ext cx="1463799" cy="705500"/>
          </a:xfrm>
          <a:prstGeom prst="rect">
            <a:avLst/>
          </a:prstGeom>
        </p:spPr>
      </p:pic>
      <p:sp>
        <p:nvSpPr>
          <p:cNvPr id="14" name="Rectangle 13"/>
          <p:cNvSpPr/>
          <p:nvPr userDrawn="1"/>
        </p:nvSpPr>
        <p:spPr>
          <a:xfrm>
            <a:off x="6822417" y="4925356"/>
            <a:ext cx="2019152" cy="276999"/>
          </a:xfrm>
          <a:prstGeom prst="rect">
            <a:avLst/>
          </a:prstGeom>
        </p:spPr>
        <p:txBody>
          <a:bodyPr wrap="none">
            <a:noAutofit/>
          </a:bodyPr>
          <a:lstStyle/>
          <a:p>
            <a:pPr algn="ctr" rtl="0"/>
            <a:r>
              <a:rPr lang="en-US" sz="800" b="0" i="0" u="none" strike="noStrike" kern="1200" spc="10" baseline="30000" dirty="0">
                <a:solidFill>
                  <a:schemeClr val="tx1"/>
                </a:solidFill>
                <a:latin typeface="+mn-lt"/>
                <a:ea typeface="+mn-ea"/>
                <a:cs typeface="+mn-cs"/>
              </a:rPr>
              <a:t>© 2021 American Academy of Actuaries. All rights reserved.</a:t>
            </a:r>
          </a:p>
          <a:p>
            <a:pPr algn="ctr" rtl="0"/>
            <a:r>
              <a:rPr lang="en-US" sz="800" b="0" i="0" u="none" strike="noStrike" kern="1200" spc="10" baseline="30000" dirty="0">
                <a:solidFill>
                  <a:schemeClr val="tx1"/>
                </a:solidFill>
                <a:latin typeface="+mn-lt"/>
                <a:ea typeface="+mn-ea"/>
                <a:cs typeface="+mn-cs"/>
              </a:rPr>
              <a:t>May not be reproduced without express permission.</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ssions Cover">
    <p:spTree>
      <p:nvGrpSpPr>
        <p:cNvPr id="1" name=""/>
        <p:cNvGrpSpPr/>
        <p:nvPr/>
      </p:nvGrpSpPr>
      <p:grpSpPr>
        <a:xfrm>
          <a:off x="0" y="0"/>
          <a:ext cx="0" cy="0"/>
          <a:chOff x="0" y="0"/>
          <a:chExt cx="0" cy="0"/>
        </a:xfrm>
      </p:grpSpPr>
      <p:sp>
        <p:nvSpPr>
          <p:cNvPr id="2" name="Title 1"/>
          <p:cNvSpPr>
            <a:spLocks noGrp="1"/>
          </p:cNvSpPr>
          <p:nvPr>
            <p:ph type="title"/>
          </p:nvPr>
        </p:nvSpPr>
        <p:spPr>
          <a:xfrm>
            <a:off x="2652088" y="1827321"/>
            <a:ext cx="4849035" cy="995711"/>
          </a:xfrm>
          <a:prstGeom prst="rect">
            <a:avLst/>
          </a:prstGeom>
        </p:spPr>
        <p:txBody>
          <a:bodyPr anchor="t"/>
          <a:lstStyle>
            <a:lvl1pPr algn="l" defTabSz="914400" rtl="0" eaLnBrk="1" latinLnBrk="0" hangingPunct="1">
              <a:lnSpc>
                <a:spcPct val="80000"/>
              </a:lnSpc>
              <a:spcBef>
                <a:spcPct val="0"/>
              </a:spcBef>
              <a:buNone/>
              <a:defRPr lang="en-US" sz="1800" b="0" kern="1500" spc="0" baseline="0" dirty="0">
                <a:solidFill>
                  <a:schemeClr val="bg1"/>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97510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3156" y="251555"/>
            <a:ext cx="7472232" cy="732343"/>
          </a:xfrm>
          <a:prstGeom prst="rect">
            <a:avLst/>
          </a:prstGeom>
        </p:spPr>
        <p:txBody>
          <a:bodyPr/>
          <a:lstStyle>
            <a:lvl1pPr>
              <a:defRPr sz="2000" b="0" i="0">
                <a:solidFill>
                  <a:srgbClr val="2A4D9D"/>
                </a:solidFill>
                <a:latin typeface="+mj-lt"/>
                <a:cs typeface="Calibri Light"/>
              </a:defRPr>
            </a:lvl1pPr>
          </a:lstStyle>
          <a:p>
            <a:r>
              <a:rPr lang="en-US" dirty="0"/>
              <a:t>Click to edit Master title style</a:t>
            </a:r>
          </a:p>
        </p:txBody>
      </p:sp>
      <p:sp>
        <p:nvSpPr>
          <p:cNvPr id="5" name="Text Placeholder 2"/>
          <p:cNvSpPr>
            <a:spLocks noGrp="1"/>
          </p:cNvSpPr>
          <p:nvPr>
            <p:ph idx="1"/>
          </p:nvPr>
        </p:nvSpPr>
        <p:spPr>
          <a:xfrm>
            <a:off x="274716" y="1015633"/>
            <a:ext cx="7480711" cy="3547443"/>
          </a:xfrm>
          <a:prstGeom prst="rect">
            <a:avLst/>
          </a:prstGeom>
        </p:spPr>
        <p:txBody>
          <a:bodyPr vert="horz" lIns="91440" tIns="45720" rIns="91440" bIns="45720" rtlCol="0">
            <a:normAutofit/>
          </a:bodyPr>
          <a:lstStyle>
            <a:lvl1pPr>
              <a:defRPr sz="1800">
                <a:solidFill>
                  <a:schemeClr val="tx1">
                    <a:lumMod val="50000"/>
                    <a:lumOff val="50000"/>
                  </a:schemeClr>
                </a:solidFill>
              </a:defRPr>
            </a:lvl1pPr>
            <a:lvl2pPr>
              <a:defRPr sz="1400">
                <a:solidFill>
                  <a:schemeClr val="tx1">
                    <a:lumMod val="50000"/>
                    <a:lumOff val="50000"/>
                  </a:schemeClr>
                </a:solidFill>
              </a:defRPr>
            </a:lvl2pPr>
            <a:lvl3pPr>
              <a:defRPr sz="1200">
                <a:solidFill>
                  <a:schemeClr val="tx1">
                    <a:lumMod val="50000"/>
                    <a:lumOff val="50000"/>
                  </a:schemeClr>
                </a:solidFill>
              </a:defRPr>
            </a:lvl3pPr>
            <a:lvl4pPr>
              <a:defRPr sz="1200">
                <a:solidFill>
                  <a:schemeClr val="tx1">
                    <a:lumMod val="50000"/>
                    <a:lumOff val="50000"/>
                  </a:schemeClr>
                </a:solidFill>
              </a:defRPr>
            </a:lvl4pPr>
            <a:lvl5pPr>
              <a:defRPr sz="1050">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82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pic>
        <p:nvPicPr>
          <p:cNvPr id="10" name="Picture 9"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12" name="Rectangle 11"/>
          <p:cNvSpPr/>
          <p:nvPr userDrawn="1"/>
        </p:nvSpPr>
        <p:spPr>
          <a:xfrm>
            <a:off x="7003025" y="4919712"/>
            <a:ext cx="2019152" cy="276999"/>
          </a:xfrm>
          <a:prstGeom prst="rect">
            <a:avLst/>
          </a:prstGeom>
        </p:spPr>
        <p:txBody>
          <a:bodyPr wrap="none">
            <a:noAutofit/>
          </a:bodyPr>
          <a:lstStyle/>
          <a:p>
            <a:pPr algn="ctr" rtl="0"/>
            <a:r>
              <a:rPr lang="en-US" sz="800" b="0" i="0" u="none" strike="noStrike" kern="1200" spc="10" baseline="30000" dirty="0">
                <a:solidFill>
                  <a:schemeClr val="tx1"/>
                </a:solidFill>
                <a:latin typeface="+mn-lt"/>
                <a:ea typeface="+mn-ea"/>
                <a:cs typeface="+mn-cs"/>
              </a:rPr>
              <a:t>© 2021 American Academy of Actuaries. All rights reserved.</a:t>
            </a:r>
          </a:p>
          <a:p>
            <a:pPr algn="ctr" rtl="0"/>
            <a:r>
              <a:rPr lang="en-US" sz="800" b="0" i="0" u="none" strike="noStrike" kern="1200" spc="10" baseline="30000" dirty="0">
                <a:solidFill>
                  <a:schemeClr val="tx1"/>
                </a:solidFill>
                <a:latin typeface="+mn-lt"/>
                <a:ea typeface="+mn-ea"/>
                <a:cs typeface="+mn-cs"/>
              </a:rPr>
              <a:t>May not be reproduced without express permission.</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dirty="0"/>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pic>
        <p:nvPicPr>
          <p:cNvPr id="5" name="Picture 4" descr="2014AAALOGO_horiz_outlines_all_black.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7" name="Rectangle 6"/>
          <p:cNvSpPr/>
          <p:nvPr userDrawn="1"/>
        </p:nvSpPr>
        <p:spPr>
          <a:xfrm>
            <a:off x="7003025" y="4947932"/>
            <a:ext cx="2038576" cy="184666"/>
          </a:xfrm>
          <a:prstGeom prst="rect">
            <a:avLst/>
          </a:prstGeom>
        </p:spPr>
        <p:txBody>
          <a:bodyPr wrap="none">
            <a:spAutoFit/>
          </a:bodyPr>
          <a:lstStyle/>
          <a:p>
            <a:pPr rtl="0"/>
            <a:r>
              <a:rPr lang="en-US" sz="900" b="0" i="0" u="none" strike="noStrike" kern="1200" baseline="30000" dirty="0">
                <a:solidFill>
                  <a:schemeClr val="tx1"/>
                </a:solidFill>
                <a:latin typeface="+mn-lt"/>
                <a:ea typeface="+mn-ea"/>
                <a:cs typeface="+mn-cs"/>
              </a:rPr>
              <a:t>© 2021 American Academy of Actuaries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a:t>Click to edit Master title style</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6" name="Picture 5" descr="2014AAALOGO_horiz_outlines_all_black.eps"/>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299201" y="4275667"/>
            <a:ext cx="1463799" cy="705500"/>
          </a:xfrm>
          <a:prstGeom prst="rect">
            <a:avLst/>
          </a:prstGeom>
        </p:spPr>
      </p:pic>
      <p:sp>
        <p:nvSpPr>
          <p:cNvPr id="2" name="Rectangle 1"/>
          <p:cNvSpPr/>
          <p:nvPr/>
        </p:nvSpPr>
        <p:spPr>
          <a:xfrm>
            <a:off x="7003025" y="4919712"/>
            <a:ext cx="2019152" cy="276999"/>
          </a:xfrm>
          <a:prstGeom prst="rect">
            <a:avLst/>
          </a:prstGeom>
        </p:spPr>
        <p:txBody>
          <a:bodyPr wrap="none">
            <a:noAutofit/>
          </a:bodyPr>
          <a:lstStyle/>
          <a:p>
            <a:pPr algn="ctr" rtl="0"/>
            <a:r>
              <a:rPr lang="en-US" sz="800" b="0" i="0" u="none" strike="noStrike" kern="1200" spc="10" baseline="30000" dirty="0">
                <a:solidFill>
                  <a:schemeClr val="tx1"/>
                </a:solidFill>
                <a:latin typeface="+mn-lt"/>
                <a:ea typeface="+mn-ea"/>
                <a:cs typeface="+mn-cs"/>
              </a:rPr>
              <a:t>© 2021 American Academy of Actuaries. All rights reserved.</a:t>
            </a:r>
          </a:p>
          <a:p>
            <a:pPr algn="ctr" rtl="0"/>
            <a:r>
              <a:rPr lang="en-US" sz="800" b="0" i="0" u="none" strike="noStrike" kern="1200" spc="10" baseline="30000" dirty="0">
                <a:solidFill>
                  <a:schemeClr val="tx1"/>
                </a:solidFill>
                <a:latin typeface="+mn-lt"/>
                <a:ea typeface="+mn-ea"/>
                <a:cs typeface="+mn-cs"/>
              </a:rPr>
              <a:t>May not be reproduced without express permission.</a:t>
            </a:r>
          </a:p>
        </p:txBody>
      </p:sp>
      <p:sp>
        <p:nvSpPr>
          <p:cNvPr id="12" name="Slide Number Placehold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310D2A-A45C-2948-9FDA-BC595B9AA542}" type="slidenum">
              <a:rPr lang="en-US" smtClean="0"/>
              <a:pPr/>
              <a:t>‹#›</a:t>
            </a:fld>
            <a:endParaRPr lang="en-US" dirty="0"/>
          </a:p>
        </p:txBody>
      </p:sp>
      <p:sp>
        <p:nvSpPr>
          <p:cNvPr id="1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D310D2A-A45C-2948-9FDA-BC595B9AA542}" type="slidenum">
              <a:rPr lang="en-US" smtClean="0"/>
              <a:pPr/>
              <a:t>‹#›</a:t>
            </a:fld>
            <a:endParaRPr lang="en-US" dirty="0"/>
          </a:p>
        </p:txBody>
      </p:sp>
      <p:sp>
        <p:nvSpPr>
          <p:cNvPr id="4" name="Rectangle 3"/>
          <p:cNvSpPr/>
          <p:nvPr/>
        </p:nvSpPr>
        <p:spPr>
          <a:xfrm>
            <a:off x="77326" y="4622289"/>
            <a:ext cx="456074" cy="369332"/>
          </a:xfrm>
          <a:prstGeom prst="rect">
            <a:avLst/>
          </a:prstGeom>
        </p:spPr>
        <p:txBody>
          <a:bodyPr wrap="none">
            <a:spAutoFit/>
          </a:bodyPr>
          <a:lstStyle/>
          <a:p>
            <a:fld id="{F0C94032-CD4C-4C25-B0C2-CEC720522D92}" type="slidenum">
              <a:rPr kumimoji="0"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3" r:id="rId11"/>
    <p:sldLayoutId id="2147483674"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actuary.org/content/academy-antitrust-policy"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hyperlink" Target="https://www.actuary.org/sites/default/files/2020-11/Cyber_Breach_Reporting.pdf"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s://www.businessinsider.com/author/aaron-holm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271304"/>
            <a:ext cx="5902234" cy="1371600"/>
          </a:xfrm>
        </p:spPr>
        <p:txBody>
          <a:bodyPr>
            <a:normAutofit fontScale="90000"/>
          </a:bodyPr>
          <a:lstStyle/>
          <a:p>
            <a:r>
              <a:rPr kumimoji="0" lang="en-US" sz="2800" b="0" i="0" u="none" strike="noStrike" kern="1500" cap="none" spc="0" normalizeH="0" baseline="0" noProof="0" dirty="0">
                <a:ln>
                  <a:noFill/>
                </a:ln>
                <a:solidFill>
                  <a:prstClr val="white"/>
                </a:solidFill>
                <a:effectLst/>
                <a:uLnTx/>
                <a:uFillTx/>
                <a:latin typeface="Calibri"/>
                <a:ea typeface="+mj-ea"/>
                <a:cs typeface="+mj-cs"/>
              </a:rPr>
              <a:t>CYBER RISK INSURANCE</a:t>
            </a:r>
            <a:br>
              <a:rPr kumimoji="0" lang="en-US" sz="2800" b="0" i="0" u="none" strike="noStrike" kern="1500" cap="none" spc="0" normalizeH="0" baseline="0" noProof="0" dirty="0">
                <a:ln>
                  <a:noFill/>
                </a:ln>
                <a:solidFill>
                  <a:prstClr val="white"/>
                </a:solidFill>
                <a:effectLst/>
                <a:uLnTx/>
                <a:uFillTx/>
                <a:latin typeface="Calibri"/>
                <a:ea typeface="+mj-ea"/>
                <a:cs typeface="+mj-cs"/>
              </a:rPr>
            </a:br>
            <a:br>
              <a:rPr lang="en-US" sz="4000" kern="1500" dirty="0">
                <a:solidFill>
                  <a:prstClr val="white"/>
                </a:solidFill>
              </a:rPr>
            </a:br>
            <a:br>
              <a:rPr lang="en-US" sz="4000" kern="1500" dirty="0">
                <a:solidFill>
                  <a:prstClr val="white"/>
                </a:solidFill>
              </a:rPr>
            </a:br>
            <a:br>
              <a:rPr lang="en-US" sz="4000" kern="1500" dirty="0">
                <a:solidFill>
                  <a:prstClr val="white"/>
                </a:solidFill>
              </a:rPr>
            </a:br>
            <a:br>
              <a:rPr lang="en-US" sz="4000" kern="1500" dirty="0">
                <a:solidFill>
                  <a:prstClr val="white"/>
                </a:solidFill>
              </a:rPr>
            </a:br>
            <a:br>
              <a:rPr lang="en-US" sz="4000" kern="1500" dirty="0">
                <a:solidFill>
                  <a:prstClr val="white"/>
                </a:solidFill>
              </a:rPr>
            </a:br>
            <a:br>
              <a:rPr lang="en-US" sz="4000" kern="1500" dirty="0">
                <a:solidFill>
                  <a:prstClr val="white"/>
                </a:solidFill>
              </a:rPr>
            </a:br>
            <a:br>
              <a:rPr lang="en-US" sz="2800" kern="1500" dirty="0">
                <a:solidFill>
                  <a:prstClr val="white"/>
                </a:solidFill>
              </a:rPr>
            </a:br>
            <a:br>
              <a:rPr lang="en-US" sz="2400" dirty="0"/>
            </a:br>
            <a:br>
              <a:rPr kumimoji="0" lang="en-US" sz="2800" b="0" i="0" u="none" strike="noStrike" kern="1500" cap="none" spc="0" normalizeH="0" baseline="0" noProof="0" dirty="0">
                <a:ln>
                  <a:noFill/>
                </a:ln>
                <a:solidFill>
                  <a:prstClr val="white"/>
                </a:solidFill>
                <a:effectLst/>
                <a:uLnTx/>
                <a:uFillTx/>
                <a:latin typeface="Calibri"/>
                <a:ea typeface="+mj-ea"/>
                <a:cs typeface="+mj-cs"/>
              </a:rPr>
            </a:br>
            <a:br>
              <a:rPr kumimoji="0" lang="en-US" sz="2400" b="0" i="0" u="none" strike="noStrike" kern="1500" cap="none" spc="0" normalizeH="0" baseline="0" noProof="0" dirty="0">
                <a:ln>
                  <a:noFill/>
                </a:ln>
                <a:solidFill>
                  <a:prstClr val="white"/>
                </a:solidFill>
                <a:effectLst/>
                <a:uLnTx/>
                <a:uFillTx/>
                <a:latin typeface="Calibri"/>
                <a:ea typeface="+mj-ea"/>
                <a:cs typeface="+mj-cs"/>
              </a:rPr>
            </a:br>
            <a:br>
              <a:rPr kumimoji="0" lang="en-US" sz="2400" b="0" i="0" u="none" strike="noStrike" kern="1500" cap="none" spc="0" normalizeH="0" baseline="0" noProof="0" dirty="0">
                <a:ln>
                  <a:noFill/>
                </a:ln>
                <a:solidFill>
                  <a:prstClr val="white"/>
                </a:solidFill>
                <a:effectLst/>
                <a:uLnTx/>
                <a:uFillTx/>
                <a:latin typeface="Calibri"/>
                <a:ea typeface="+mj-ea"/>
                <a:cs typeface="+mj-cs"/>
              </a:rPr>
            </a:br>
            <a:r>
              <a:rPr lang="en-US" sz="2400" kern="1500" dirty="0">
                <a:solidFill>
                  <a:prstClr val="white"/>
                </a:solidFill>
              </a:rPr>
              <a:t>Norman Niami</a:t>
            </a:r>
            <a:br>
              <a:rPr lang="en-US" sz="2400" kern="1500" dirty="0">
                <a:solidFill>
                  <a:prstClr val="white"/>
                </a:solidFill>
              </a:rPr>
            </a:br>
            <a:r>
              <a:rPr lang="en-US" sz="2400" kern="1500" dirty="0">
                <a:solidFill>
                  <a:prstClr val="white"/>
                </a:solidFill>
              </a:rPr>
              <a:t>Chairperson, </a:t>
            </a:r>
            <a:br>
              <a:rPr lang="en-US" sz="2400" kern="1500" dirty="0">
                <a:solidFill>
                  <a:prstClr val="white"/>
                </a:solidFill>
              </a:rPr>
            </a:br>
            <a:r>
              <a:rPr lang="en-US" sz="2400" kern="1500" dirty="0">
                <a:solidFill>
                  <a:prstClr val="white"/>
                </a:solidFill>
              </a:rPr>
              <a:t>Academy Cyber Risk Task Force (CRTF)</a:t>
            </a:r>
            <a:br>
              <a:rPr kumimoji="0" lang="en-US" sz="2400" b="0" i="0" u="none" strike="noStrike" kern="1500" cap="none" spc="0" normalizeH="0" baseline="0" noProof="0" dirty="0">
                <a:ln>
                  <a:noFill/>
                </a:ln>
                <a:solidFill>
                  <a:prstClr val="white"/>
                </a:solidFill>
                <a:effectLst/>
                <a:uLnTx/>
                <a:uFillTx/>
                <a:latin typeface="Calibri"/>
                <a:ea typeface="+mj-ea"/>
                <a:cs typeface="+mj-cs"/>
              </a:rPr>
            </a:br>
            <a:endParaRPr lang="en-US" dirty="0"/>
          </a:p>
        </p:txBody>
      </p:sp>
      <p:sp>
        <p:nvSpPr>
          <p:cNvPr id="3" name="Subtitle 2"/>
          <p:cNvSpPr>
            <a:spLocks noGrp="1"/>
          </p:cNvSpPr>
          <p:nvPr>
            <p:ph type="subTitle" idx="1"/>
          </p:nvPr>
        </p:nvSpPr>
        <p:spPr/>
        <p:txBody>
          <a:bodyPr>
            <a:normAutofit fontScale="85000" lnSpcReduction="10000"/>
          </a:bodyPr>
          <a:lstStyle/>
          <a:p>
            <a:r>
              <a:rPr lang="en-US" sz="2400" kern="1500" dirty="0">
                <a:solidFill>
                  <a:prstClr val="white"/>
                </a:solidFill>
              </a:rPr>
              <a:t>Casualty Actuaries of Greater New York (</a:t>
            </a:r>
            <a:r>
              <a:rPr lang="en-US" sz="2000" kern="1500" dirty="0">
                <a:solidFill>
                  <a:prstClr val="white"/>
                </a:solidFill>
              </a:rPr>
              <a:t>CAGNY)—12 May 2021</a:t>
            </a:r>
            <a:endParaRPr lang="en-US" dirty="0"/>
          </a:p>
        </p:txBody>
      </p:sp>
    </p:spTree>
    <p:extLst>
      <p:ext uri="{BB962C8B-B14F-4D97-AF65-F5344CB8AC3E}">
        <p14:creationId xmlns:p14="http://schemas.microsoft.com/office/powerpoint/2010/main" val="24854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normAutofit/>
          </a:bodyPr>
          <a:lstStyle/>
          <a:p>
            <a:r>
              <a:rPr lang="en-US" dirty="0"/>
              <a:t>Challenges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59325"/>
            <a:ext cx="7480711" cy="3547443"/>
          </a:xfrm>
        </p:spPr>
        <p:txBody>
          <a:bodyPr>
            <a:normAutofit/>
          </a:bodyPr>
          <a:lstStyle/>
          <a:p>
            <a:r>
              <a:rPr lang="en-US" dirty="0"/>
              <a:t>Globally the U.S. ranks the highest for ransomware attacks with 18.2% of ransomware attacks.</a:t>
            </a:r>
          </a:p>
          <a:p>
            <a:endParaRPr lang="en-US" dirty="0"/>
          </a:p>
          <a:p>
            <a:r>
              <a:rPr lang="en-US" u="sng" dirty="0"/>
              <a:t>Pandemic</a:t>
            </a:r>
            <a:r>
              <a:rPr lang="en-US" dirty="0"/>
              <a:t> created increase in vulnerabilities and attacks:</a:t>
            </a:r>
          </a:p>
          <a:p>
            <a:pPr lvl="1"/>
            <a:r>
              <a:rPr lang="en-US" sz="1800" dirty="0"/>
              <a:t>Google blocked </a:t>
            </a:r>
            <a:r>
              <a:rPr lang="en-US" sz="1800" u="sng" dirty="0"/>
              <a:t>18 million daily malware and phishing emails</a:t>
            </a:r>
            <a:r>
              <a:rPr lang="en-US" sz="1800" dirty="0"/>
              <a:t> related to coronavirus in April 2020</a:t>
            </a:r>
          </a:p>
          <a:p>
            <a:pPr lvl="1"/>
            <a:endParaRPr lang="en-US" sz="1800" dirty="0"/>
          </a:p>
          <a:p>
            <a:pPr lvl="1"/>
            <a:r>
              <a:rPr lang="en-US" sz="1800" u="sng" dirty="0"/>
              <a:t>Cloud-based cyber attacks increased 630%</a:t>
            </a:r>
            <a:r>
              <a:rPr lang="en-US" sz="1800" dirty="0"/>
              <a:t> from January to April 2020</a:t>
            </a:r>
          </a:p>
          <a:p>
            <a:pPr lvl="1"/>
            <a:endParaRPr lang="en-US" sz="1800" dirty="0"/>
          </a:p>
          <a:p>
            <a:r>
              <a:rPr lang="en-US" sz="1800" dirty="0"/>
              <a:t>Average time to </a:t>
            </a:r>
            <a:r>
              <a:rPr lang="en-US" sz="1800" u="sng" dirty="0"/>
              <a:t>identify a breach</a:t>
            </a:r>
            <a:r>
              <a:rPr lang="en-US" sz="1800" dirty="0"/>
              <a:t> in 2020 was </a:t>
            </a:r>
            <a:r>
              <a:rPr lang="en-US" sz="1800" u="sng" dirty="0"/>
              <a:t>207 days</a:t>
            </a:r>
            <a:r>
              <a:rPr lang="en-US" sz="1800" dirty="0"/>
              <a:t>.</a:t>
            </a:r>
          </a:p>
          <a:p>
            <a:endParaRPr lang="en-US" dirty="0"/>
          </a:p>
          <a:p>
            <a:endParaRPr lang="en-US" sz="1900" dirty="0"/>
          </a:p>
          <a:p>
            <a:pPr marL="0" indent="0">
              <a:buNone/>
            </a:pPr>
            <a:endParaRPr lang="en-US" dirty="0"/>
          </a:p>
          <a:p>
            <a:endParaRPr lang="en-US" dirty="0"/>
          </a:p>
        </p:txBody>
      </p:sp>
    </p:spTree>
    <p:extLst>
      <p:ext uri="{BB962C8B-B14F-4D97-AF65-F5344CB8AC3E}">
        <p14:creationId xmlns:p14="http://schemas.microsoft.com/office/powerpoint/2010/main" val="225357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normAutofit/>
          </a:bodyPr>
          <a:lstStyle/>
          <a:p>
            <a:r>
              <a:rPr lang="en-US" dirty="0"/>
              <a:t>Costs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59325"/>
            <a:ext cx="7480711" cy="3547443"/>
          </a:xfrm>
        </p:spPr>
        <p:txBody>
          <a:bodyPr>
            <a:normAutofit lnSpcReduction="10000"/>
          </a:bodyPr>
          <a:lstStyle/>
          <a:p>
            <a:r>
              <a:rPr lang="en-US" sz="1900" dirty="0"/>
              <a:t>Average cost of a data breach in 2020 was $3.86m.</a:t>
            </a:r>
          </a:p>
          <a:p>
            <a:endParaRPr lang="en-US" sz="1900" dirty="0"/>
          </a:p>
          <a:p>
            <a:r>
              <a:rPr lang="en-US" sz="1900" dirty="0"/>
              <a:t>Average ransomware payment in 2020 was $111k+ (33% above 2019).</a:t>
            </a:r>
          </a:p>
          <a:p>
            <a:endParaRPr lang="en-US" sz="1900" dirty="0"/>
          </a:p>
          <a:p>
            <a:r>
              <a:rPr lang="en-US" sz="1900" dirty="0"/>
              <a:t>Globally U.S. has the highest data breach average cost at almost $9m.</a:t>
            </a:r>
          </a:p>
          <a:p>
            <a:endParaRPr lang="en-US" sz="1800" u="sng" dirty="0"/>
          </a:p>
          <a:p>
            <a:r>
              <a:rPr lang="en-US" sz="1800" u="sng" dirty="0"/>
              <a:t>2021</a:t>
            </a:r>
            <a:r>
              <a:rPr lang="en-US" sz="1800" dirty="0"/>
              <a:t> global cost of cybercrime is estimated at </a:t>
            </a:r>
            <a:r>
              <a:rPr lang="en-US" sz="1800" u="sng" dirty="0"/>
              <a:t>$6 trillion</a:t>
            </a:r>
            <a:r>
              <a:rPr lang="en-US" sz="1800" dirty="0"/>
              <a:t>.</a:t>
            </a:r>
          </a:p>
          <a:p>
            <a:endParaRPr lang="en-US" sz="1800" dirty="0"/>
          </a:p>
          <a:p>
            <a:r>
              <a:rPr lang="en-US" sz="1800" dirty="0"/>
              <a:t>Estimates are that by </a:t>
            </a:r>
            <a:r>
              <a:rPr lang="en-US" sz="1800" u="sng" dirty="0"/>
              <a:t>2025</a:t>
            </a:r>
            <a:r>
              <a:rPr lang="en-US" sz="1800" dirty="0"/>
              <a:t> the annual cost could be as high as </a:t>
            </a:r>
            <a:br>
              <a:rPr lang="en-US" sz="1800" dirty="0"/>
            </a:br>
            <a:r>
              <a:rPr lang="en-US" sz="1800" u="sng" dirty="0"/>
              <a:t>$10.5 trillion</a:t>
            </a:r>
            <a:r>
              <a:rPr lang="en-US" sz="1800" dirty="0"/>
              <a:t> (only U.S. &amp; China have GDPs above that figure).</a:t>
            </a:r>
            <a:endParaRPr lang="en-US" sz="2000" dirty="0"/>
          </a:p>
          <a:p>
            <a:endParaRPr lang="en-US" sz="1900" u="sng" dirty="0"/>
          </a:p>
          <a:p>
            <a:endParaRPr lang="en-US" sz="1900" dirty="0"/>
          </a:p>
          <a:p>
            <a:pPr marL="0" indent="0">
              <a:buNone/>
            </a:pPr>
            <a:endParaRPr lang="en-US" dirty="0"/>
          </a:p>
          <a:p>
            <a:endParaRPr lang="en-US" dirty="0"/>
          </a:p>
        </p:txBody>
      </p:sp>
    </p:spTree>
    <p:extLst>
      <p:ext uri="{BB962C8B-B14F-4D97-AF65-F5344CB8AC3E}">
        <p14:creationId xmlns:p14="http://schemas.microsoft.com/office/powerpoint/2010/main" val="365690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NotPetya -- 2017</a:t>
            </a:r>
          </a:p>
        </p:txBody>
      </p:sp>
      <p:sp>
        <p:nvSpPr>
          <p:cNvPr id="3" name="Content Placeholder 2"/>
          <p:cNvSpPr>
            <a:spLocks noGrp="1"/>
          </p:cNvSpPr>
          <p:nvPr>
            <p:ph idx="1"/>
          </p:nvPr>
        </p:nvSpPr>
        <p:spPr>
          <a:xfrm>
            <a:off x="564775" y="1210235"/>
            <a:ext cx="3212095" cy="3352841"/>
          </a:xfrm>
        </p:spPr>
        <p:txBody>
          <a:bodyPr>
            <a:normAutofit/>
          </a:bodyPr>
          <a:lstStyle/>
          <a:p>
            <a:r>
              <a:rPr lang="en-US" dirty="0"/>
              <a:t>Spread quickly</a:t>
            </a:r>
          </a:p>
          <a:p>
            <a:r>
              <a:rPr lang="en-US" dirty="0"/>
              <a:t>$10 billion total damages</a:t>
            </a:r>
          </a:p>
          <a:p>
            <a:r>
              <a:rPr lang="en-US" dirty="0"/>
              <a:t>Act of war?</a:t>
            </a:r>
          </a:p>
          <a:p>
            <a:endParaRPr lang="en-US" dirty="0"/>
          </a:p>
        </p:txBody>
      </p:sp>
      <p:graphicFrame>
        <p:nvGraphicFramePr>
          <p:cNvPr id="7" name="Diagram 6"/>
          <p:cNvGraphicFramePr/>
          <p:nvPr>
            <p:extLst>
              <p:ext uri="{D42A27DB-BD31-4B8C-83A1-F6EECF244321}">
                <p14:modId xmlns:p14="http://schemas.microsoft.com/office/powerpoint/2010/main" val="1106547362"/>
              </p:ext>
            </p:extLst>
          </p:nvPr>
        </p:nvGraphicFramePr>
        <p:xfrm>
          <a:off x="3469341" y="1129552"/>
          <a:ext cx="5183841" cy="313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 Brace 3">
            <a:extLst>
              <a:ext uri="{FF2B5EF4-FFF2-40B4-BE49-F238E27FC236}">
                <a16:creationId xmlns:a16="http://schemas.microsoft.com/office/drawing/2014/main" id="{83B68D29-E4E5-44F8-A5F6-761E273FFDA5}"/>
              </a:ext>
            </a:extLst>
          </p:cNvPr>
          <p:cNvSpPr/>
          <p:nvPr/>
        </p:nvSpPr>
        <p:spPr>
          <a:xfrm>
            <a:off x="3469341" y="1210235"/>
            <a:ext cx="307529" cy="259564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7108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lstStyle/>
          <a:p>
            <a:r>
              <a:rPr lang="en-US" sz="2400" dirty="0"/>
              <a:t>Scales of Some Recent Incidents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85450"/>
            <a:ext cx="7480711" cy="3547443"/>
          </a:xfrm>
        </p:spPr>
        <p:txBody>
          <a:bodyPr>
            <a:normAutofit/>
          </a:bodyPr>
          <a:lstStyle/>
          <a:p>
            <a:r>
              <a:rPr lang="en-US" dirty="0"/>
              <a:t>2020 SolarWinds—estimates of at least around </a:t>
            </a:r>
            <a:r>
              <a:rPr lang="en-US" u="sng" dirty="0"/>
              <a:t>20,000 customers vulnerable including 250 government agencies; Insured for $15m</a:t>
            </a:r>
            <a:r>
              <a:rPr lang="en-US" dirty="0"/>
              <a:t>.</a:t>
            </a:r>
          </a:p>
          <a:p>
            <a:endParaRPr lang="en-US" dirty="0"/>
          </a:p>
          <a:p>
            <a:r>
              <a:rPr lang="en-US" dirty="0"/>
              <a:t>2021 Microsoft Exchange Server—at least </a:t>
            </a:r>
            <a:r>
              <a:rPr lang="en-US" u="sng" dirty="0"/>
              <a:t>30k businesses and government agencies</a:t>
            </a:r>
            <a:r>
              <a:rPr lang="en-US" dirty="0"/>
              <a:t> targeted just in the U.S.</a:t>
            </a:r>
          </a:p>
          <a:p>
            <a:endParaRPr lang="en-US" dirty="0"/>
          </a:p>
          <a:p>
            <a:r>
              <a:rPr lang="en-US" dirty="0"/>
              <a:t>2021 Facebook user details leaked online.</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7833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C84A8-7DF9-4BE9-8482-84E3A981940D}"/>
              </a:ext>
            </a:extLst>
          </p:cNvPr>
          <p:cNvSpPr>
            <a:spLocks noGrp="1"/>
          </p:cNvSpPr>
          <p:nvPr>
            <p:ph type="title"/>
          </p:nvPr>
        </p:nvSpPr>
        <p:spPr>
          <a:xfrm>
            <a:off x="2147482" y="1677303"/>
            <a:ext cx="5409943" cy="995711"/>
          </a:xfrm>
        </p:spPr>
        <p:txBody>
          <a:bodyPr>
            <a:normAutofit/>
          </a:bodyPr>
          <a:lstStyle/>
          <a:p>
            <a:pPr algn="ctr"/>
            <a:r>
              <a:rPr lang="en-US" sz="3600" dirty="0">
                <a:solidFill>
                  <a:schemeClr val="accent2"/>
                </a:solidFill>
              </a:rPr>
              <a:t>MARKET OVERVIEW</a:t>
            </a:r>
            <a:br>
              <a:rPr lang="en-US" sz="3600" dirty="0">
                <a:solidFill>
                  <a:schemeClr val="accent2"/>
                </a:solidFill>
              </a:rPr>
            </a:br>
            <a:endParaRPr lang="en-US" sz="3600" dirty="0">
              <a:solidFill>
                <a:schemeClr val="accent2"/>
              </a:solidFill>
            </a:endParaRPr>
          </a:p>
        </p:txBody>
      </p:sp>
      <p:pic>
        <p:nvPicPr>
          <p:cNvPr id="3" name="Picture 2">
            <a:extLst>
              <a:ext uri="{FF2B5EF4-FFF2-40B4-BE49-F238E27FC236}">
                <a16:creationId xmlns:a16="http://schemas.microsoft.com/office/drawing/2014/main" id="{5BEE8A2F-3411-48A8-90EE-3A257725F80A}"/>
              </a:ext>
            </a:extLst>
          </p:cNvPr>
          <p:cNvPicPr>
            <a:picLocks noChangeAspect="1"/>
          </p:cNvPicPr>
          <p:nvPr/>
        </p:nvPicPr>
        <p:blipFill>
          <a:blip r:embed="rId2"/>
          <a:stretch>
            <a:fillRect/>
          </a:stretch>
        </p:blipFill>
        <p:spPr>
          <a:xfrm>
            <a:off x="3358572" y="2441811"/>
            <a:ext cx="2987761" cy="1988219"/>
          </a:xfrm>
          <a:prstGeom prst="rect">
            <a:avLst/>
          </a:prstGeom>
        </p:spPr>
      </p:pic>
    </p:spTree>
    <p:extLst>
      <p:ext uri="{BB962C8B-B14F-4D97-AF65-F5344CB8AC3E}">
        <p14:creationId xmlns:p14="http://schemas.microsoft.com/office/powerpoint/2010/main" val="251638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Written Premium (000s)</a:t>
            </a:r>
          </a:p>
        </p:txBody>
      </p:sp>
      <p:graphicFrame>
        <p:nvGraphicFramePr>
          <p:cNvPr id="6" name="Chart 5">
            <a:extLst>
              <a:ext uri="{FF2B5EF4-FFF2-40B4-BE49-F238E27FC236}">
                <a16:creationId xmlns:a16="http://schemas.microsoft.com/office/drawing/2014/main" id="{00000000-0008-0000-1500-000002000000}"/>
              </a:ext>
            </a:extLst>
          </p:cNvPr>
          <p:cNvGraphicFramePr/>
          <p:nvPr>
            <p:extLst>
              <p:ext uri="{D42A27DB-BD31-4B8C-83A1-F6EECF244321}">
                <p14:modId xmlns:p14="http://schemas.microsoft.com/office/powerpoint/2010/main" val="1625518236"/>
              </p:ext>
            </p:extLst>
          </p:nvPr>
        </p:nvGraphicFramePr>
        <p:xfrm>
          <a:off x="835884" y="1264024"/>
          <a:ext cx="7472232" cy="29254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5884" y="4100222"/>
            <a:ext cx="8905461" cy="738664"/>
          </a:xfrm>
          <a:prstGeom prst="rect">
            <a:avLst/>
          </a:prstGeom>
          <a:noFill/>
        </p:spPr>
        <p:txBody>
          <a:bodyPr wrap="square" rtlCol="0">
            <a:spAutoFit/>
          </a:bodyPr>
          <a:lstStyle/>
          <a:p>
            <a:endParaRPr lang="en-US" sz="1200" dirty="0"/>
          </a:p>
          <a:p>
            <a:r>
              <a:rPr lang="en-US" sz="1200" dirty="0"/>
              <a:t>The figures shown in the graph are limited to information reported to the NAIC by insurance carriers. </a:t>
            </a:r>
          </a:p>
          <a:p>
            <a:endParaRPr lang="en-US" dirty="0"/>
          </a:p>
        </p:txBody>
      </p:sp>
    </p:spTree>
    <p:extLst>
      <p:ext uri="{BB962C8B-B14F-4D97-AF65-F5344CB8AC3E}">
        <p14:creationId xmlns:p14="http://schemas.microsoft.com/office/powerpoint/2010/main" val="142274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Companies Writing Cybersecurity Policies</a:t>
            </a:r>
          </a:p>
        </p:txBody>
      </p:sp>
      <p:sp>
        <p:nvSpPr>
          <p:cNvPr id="7" name="TextBox 6"/>
          <p:cNvSpPr txBox="1"/>
          <p:nvPr/>
        </p:nvSpPr>
        <p:spPr>
          <a:xfrm>
            <a:off x="800100" y="4023299"/>
            <a:ext cx="6623787" cy="738664"/>
          </a:xfrm>
          <a:prstGeom prst="rect">
            <a:avLst/>
          </a:prstGeom>
          <a:noFill/>
        </p:spPr>
        <p:txBody>
          <a:bodyPr wrap="square" rtlCol="0">
            <a:spAutoFit/>
          </a:bodyPr>
          <a:lstStyle/>
          <a:p>
            <a:endParaRPr lang="en-US" sz="1200" dirty="0"/>
          </a:p>
          <a:p>
            <a:r>
              <a:rPr lang="en-US" sz="1200" dirty="0"/>
              <a:t>The figures shown in the graphs are limited to information reported to the NAIC by insurance carriers. </a:t>
            </a:r>
          </a:p>
          <a:p>
            <a:endParaRPr lang="en-US" dirty="0"/>
          </a:p>
        </p:txBody>
      </p:sp>
      <p:graphicFrame>
        <p:nvGraphicFramePr>
          <p:cNvPr id="5" name="Chart 4">
            <a:extLst>
              <a:ext uri="{FF2B5EF4-FFF2-40B4-BE49-F238E27FC236}">
                <a16:creationId xmlns:a16="http://schemas.microsoft.com/office/drawing/2014/main" id="{00000000-0008-0000-1800-000005000000}"/>
              </a:ext>
            </a:extLst>
          </p:cNvPr>
          <p:cNvGraphicFramePr/>
          <p:nvPr>
            <p:extLst>
              <p:ext uri="{D42A27DB-BD31-4B8C-83A1-F6EECF244321}">
                <p14:modId xmlns:p14="http://schemas.microsoft.com/office/powerpoint/2010/main" val="4089308536"/>
              </p:ext>
            </p:extLst>
          </p:nvPr>
        </p:nvGraphicFramePr>
        <p:xfrm>
          <a:off x="800100" y="1143873"/>
          <a:ext cx="4463663" cy="28428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1500-000006000000}"/>
              </a:ext>
            </a:extLst>
          </p:cNvPr>
          <p:cNvGraphicFramePr/>
          <p:nvPr>
            <p:extLst>
              <p:ext uri="{D42A27DB-BD31-4B8C-83A1-F6EECF244321}">
                <p14:modId xmlns:p14="http://schemas.microsoft.com/office/powerpoint/2010/main" val="2662521818"/>
              </p:ext>
            </p:extLst>
          </p:nvPr>
        </p:nvGraphicFramePr>
        <p:xfrm>
          <a:off x="5211202" y="1610195"/>
          <a:ext cx="3765820" cy="2679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66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Incurred Loss Ratios</a:t>
            </a:r>
          </a:p>
        </p:txBody>
      </p:sp>
      <p:graphicFrame>
        <p:nvGraphicFramePr>
          <p:cNvPr id="5" name="Chart 4">
            <a:extLst>
              <a:ext uri="{FF2B5EF4-FFF2-40B4-BE49-F238E27FC236}">
                <a16:creationId xmlns:a16="http://schemas.microsoft.com/office/drawing/2014/main" id="{00000000-0008-0000-1500-000003000000}"/>
              </a:ext>
            </a:extLst>
          </p:cNvPr>
          <p:cNvGraphicFramePr/>
          <p:nvPr>
            <p:extLst>
              <p:ext uri="{D42A27DB-BD31-4B8C-83A1-F6EECF244321}">
                <p14:modId xmlns:p14="http://schemas.microsoft.com/office/powerpoint/2010/main" val="2418050915"/>
              </p:ext>
            </p:extLst>
          </p:nvPr>
        </p:nvGraphicFramePr>
        <p:xfrm>
          <a:off x="622196" y="1223682"/>
          <a:ext cx="6964853" cy="281697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D9EFAF8-FBA0-4468-BBC6-1569E2829A14}"/>
              </a:ext>
            </a:extLst>
          </p:cNvPr>
          <p:cNvSpPr txBox="1"/>
          <p:nvPr/>
        </p:nvSpPr>
        <p:spPr>
          <a:xfrm>
            <a:off x="622196" y="4199966"/>
            <a:ext cx="6536724" cy="553998"/>
          </a:xfrm>
          <a:prstGeom prst="rect">
            <a:avLst/>
          </a:prstGeom>
          <a:noFill/>
        </p:spPr>
        <p:txBody>
          <a:bodyPr wrap="square" rtlCol="0">
            <a:spAutoFit/>
          </a:bodyPr>
          <a:lstStyle/>
          <a:p>
            <a:r>
              <a:rPr lang="en-US" sz="1200" dirty="0"/>
              <a:t>The figures shown in the graphs are limited to information reported to the NAIC by insurance carriers. </a:t>
            </a:r>
          </a:p>
          <a:p>
            <a:endParaRPr lang="en-US" dirty="0"/>
          </a:p>
        </p:txBody>
      </p:sp>
    </p:spTree>
    <p:extLst>
      <p:ext uri="{BB962C8B-B14F-4D97-AF65-F5344CB8AC3E}">
        <p14:creationId xmlns:p14="http://schemas.microsoft.com/office/powerpoint/2010/main" val="24915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lstStyle/>
          <a:p>
            <a:r>
              <a:rPr lang="en-US" sz="2400" dirty="0"/>
              <a:t>Experience &amp; Prices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85450"/>
            <a:ext cx="7480711" cy="3547443"/>
          </a:xfrm>
        </p:spPr>
        <p:txBody>
          <a:bodyPr>
            <a:normAutofit lnSpcReduction="10000"/>
          </a:bodyPr>
          <a:lstStyle/>
          <a:p>
            <a:r>
              <a:rPr lang="en-US" dirty="0"/>
              <a:t>Aon (March 2021):</a:t>
            </a:r>
          </a:p>
          <a:p>
            <a:pPr lvl="1"/>
            <a:r>
              <a:rPr lang="en-US" sz="1800" u="sng" dirty="0"/>
              <a:t>Severity</a:t>
            </a:r>
            <a:r>
              <a:rPr lang="en-US" sz="1800" dirty="0"/>
              <a:t> rose significantly in 2020</a:t>
            </a:r>
          </a:p>
          <a:p>
            <a:pPr lvl="1"/>
            <a:r>
              <a:rPr lang="en-US" sz="1800" dirty="0"/>
              <a:t>Aon typically saw </a:t>
            </a:r>
            <a:r>
              <a:rPr lang="en-US" sz="1800" u="sng" dirty="0"/>
              <a:t>3 new E&amp;O/Cyber claims each day </a:t>
            </a:r>
            <a:r>
              <a:rPr lang="en-US" sz="1800" dirty="0"/>
              <a:t>(100% increase over 2019)</a:t>
            </a:r>
          </a:p>
          <a:p>
            <a:pPr lvl="1"/>
            <a:r>
              <a:rPr lang="en-US" sz="1800" u="sng" dirty="0"/>
              <a:t>Ransomware up almost 500% between Q1 2018 &amp; Q4 2020</a:t>
            </a:r>
            <a:r>
              <a:rPr lang="en-US" sz="1800" dirty="0"/>
              <a:t>; 150% increase between 2019 &amp; 2021</a:t>
            </a:r>
          </a:p>
          <a:p>
            <a:pPr lvl="1"/>
            <a:r>
              <a:rPr lang="en-US" sz="1800" dirty="0"/>
              <a:t>Data breach &amp; privacy events decreased by 60% in 2020 (first time in 5 years)</a:t>
            </a:r>
          </a:p>
          <a:p>
            <a:pPr lvl="1"/>
            <a:r>
              <a:rPr lang="en-US" sz="1800" dirty="0"/>
              <a:t>At end of 2020 primary layers saw an average price increase of 15.8%</a:t>
            </a:r>
          </a:p>
          <a:p>
            <a:pPr lvl="1"/>
            <a:r>
              <a:rPr lang="en-US" sz="1800" dirty="0"/>
              <a:t>Aon predicted </a:t>
            </a:r>
            <a:r>
              <a:rPr lang="en-US" sz="1800" u="sng" dirty="0"/>
              <a:t>price increases of 20%-50% for the rest of 2021</a:t>
            </a:r>
          </a:p>
          <a:p>
            <a:pPr lvl="1"/>
            <a:r>
              <a:rPr lang="en-US" sz="1800" dirty="0"/>
              <a:t>Excess hit with higher prices </a:t>
            </a:r>
          </a:p>
          <a:p>
            <a:pPr lvl="1"/>
            <a:endParaRPr lang="en-US" dirty="0"/>
          </a:p>
          <a:p>
            <a:pPr lvl="1"/>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5308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2BC5-4464-4709-9B51-FC850E80E9B3}"/>
              </a:ext>
            </a:extLst>
          </p:cNvPr>
          <p:cNvSpPr>
            <a:spLocks noGrp="1"/>
          </p:cNvSpPr>
          <p:nvPr>
            <p:ph type="title"/>
          </p:nvPr>
        </p:nvSpPr>
        <p:spPr>
          <a:xfrm>
            <a:off x="2147482" y="1805889"/>
            <a:ext cx="4849035" cy="995711"/>
          </a:xfrm>
        </p:spPr>
        <p:txBody>
          <a:bodyPr/>
          <a:lstStyle/>
          <a:p>
            <a:pPr algn="ctr"/>
            <a:r>
              <a:rPr lang="en-US" sz="3200" b="1" dirty="0">
                <a:solidFill>
                  <a:schemeClr val="accent2"/>
                </a:solidFill>
              </a:rPr>
              <a:t>DATA</a:t>
            </a:r>
            <a:br>
              <a:rPr lang="en-US" sz="2400" b="1" dirty="0">
                <a:solidFill>
                  <a:schemeClr val="accent2"/>
                </a:solidFill>
              </a:rPr>
            </a:br>
            <a:r>
              <a:rPr lang="en-US" sz="2400" b="1" dirty="0">
                <a:solidFill>
                  <a:schemeClr val="accent2"/>
                </a:solidFill>
              </a:rPr>
              <a:t> </a:t>
            </a:r>
            <a:endParaRPr lang="en-US" sz="2400" dirty="0">
              <a:solidFill>
                <a:schemeClr val="accent2"/>
              </a:solidFill>
            </a:endParaRPr>
          </a:p>
        </p:txBody>
      </p:sp>
      <p:pic>
        <p:nvPicPr>
          <p:cNvPr id="3" name="Picture 2">
            <a:extLst>
              <a:ext uri="{FF2B5EF4-FFF2-40B4-BE49-F238E27FC236}">
                <a16:creationId xmlns:a16="http://schemas.microsoft.com/office/drawing/2014/main" id="{950FC7E5-D65D-4B49-8FB1-C48AF5E4A368}"/>
              </a:ext>
            </a:extLst>
          </p:cNvPr>
          <p:cNvPicPr>
            <a:picLocks noChangeAspect="1"/>
          </p:cNvPicPr>
          <p:nvPr/>
        </p:nvPicPr>
        <p:blipFill>
          <a:blip r:embed="rId2"/>
          <a:stretch>
            <a:fillRect/>
          </a:stretch>
        </p:blipFill>
        <p:spPr>
          <a:xfrm>
            <a:off x="3243512" y="2635346"/>
            <a:ext cx="2975776" cy="1854621"/>
          </a:xfrm>
          <a:prstGeom prst="rect">
            <a:avLst/>
          </a:prstGeom>
        </p:spPr>
      </p:pic>
    </p:spTree>
    <p:extLst>
      <p:ext uri="{BB962C8B-B14F-4D97-AF65-F5344CB8AC3E}">
        <p14:creationId xmlns:p14="http://schemas.microsoft.com/office/powerpoint/2010/main" val="103345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Housekeeping</a:t>
            </a:r>
          </a:p>
        </p:txBody>
      </p:sp>
      <p:sp>
        <p:nvSpPr>
          <p:cNvPr id="3" name="Content Placeholder 2"/>
          <p:cNvSpPr>
            <a:spLocks noGrp="1"/>
          </p:cNvSpPr>
          <p:nvPr>
            <p:ph idx="1"/>
          </p:nvPr>
        </p:nvSpPr>
        <p:spPr>
          <a:xfrm>
            <a:off x="510989" y="1172388"/>
            <a:ext cx="7163756" cy="3547443"/>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statements and opinions expressed by moderators/presenters do not necessarily represent the statements or opinions of the American Academy of Actuaries, the Actuarial Standards Board, the Actuarial Board for Counseling and Discipline, or any Academy boards, councils, or committees.</a:t>
            </a:r>
          </a:p>
          <a:p>
            <a:endParaRPr lang="en-US" dirty="0"/>
          </a:p>
          <a:p>
            <a:r>
              <a:rPr lang="en-US" dirty="0"/>
              <a:t>The Academy operates in compliance with the requirements of applicable law, including federal antitrust laws. The Academy’s antitrust policy is available online at </a:t>
            </a:r>
            <a:r>
              <a:rPr lang="en-US" dirty="0">
                <a:hlinkClick r:id="rId2"/>
              </a:rPr>
              <a:t>https://www.actuary.org/content/academy-antitrust-policy</a:t>
            </a:r>
            <a:r>
              <a:rPr lang="en-US" dirty="0"/>
              <a:t>.</a:t>
            </a:r>
          </a:p>
          <a:p>
            <a:pPr marL="0" indent="0">
              <a:buNone/>
            </a:pPr>
            <a:endParaRPr lang="en-US" dirty="0"/>
          </a:p>
        </p:txBody>
      </p:sp>
    </p:spTree>
    <p:extLst>
      <p:ext uri="{BB962C8B-B14F-4D97-AF65-F5344CB8AC3E}">
        <p14:creationId xmlns:p14="http://schemas.microsoft.com/office/powerpoint/2010/main" val="391175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Challenges</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159324"/>
            <a:ext cx="7480711" cy="3547443"/>
          </a:xfrm>
        </p:spPr>
        <p:txBody>
          <a:bodyPr>
            <a:normAutofit/>
          </a:bodyPr>
          <a:lstStyle/>
          <a:p>
            <a:pPr marL="0" indent="0">
              <a:buNone/>
            </a:pPr>
            <a:r>
              <a:rPr lang="en-US" dirty="0"/>
              <a:t>Yesterday’s risks may not be tomorrow’s risks:</a:t>
            </a:r>
          </a:p>
          <a:p>
            <a:pPr lvl="1">
              <a:buFont typeface="Wingdings 2" panose="05020102010507070707" pitchFamily="18" charset="2"/>
              <a:buChar char="£"/>
            </a:pPr>
            <a:r>
              <a:rPr lang="en-US" sz="1800" dirty="0"/>
              <a:t>Types of bad actors and criminals keep growing</a:t>
            </a:r>
          </a:p>
          <a:p>
            <a:pPr lvl="1">
              <a:buFont typeface="Wingdings 2" panose="05020102010507070707" pitchFamily="18" charset="2"/>
              <a:buChar char="£"/>
            </a:pPr>
            <a:endParaRPr lang="en-US" sz="1800" dirty="0"/>
          </a:p>
          <a:p>
            <a:pPr lvl="1">
              <a:buFont typeface="Wingdings 2" panose="05020102010507070707" pitchFamily="18" charset="2"/>
              <a:buChar char="£"/>
            </a:pPr>
            <a:r>
              <a:rPr lang="en-US" sz="1800" dirty="0"/>
              <a:t>Types of targets and types of attacks keep changing.</a:t>
            </a:r>
          </a:p>
          <a:p>
            <a:pPr lvl="1">
              <a:buFont typeface="Wingdings 2" panose="05020102010507070707" pitchFamily="18" charset="2"/>
              <a:buChar char="£"/>
            </a:pPr>
            <a:endParaRPr lang="en-US" sz="1800" dirty="0"/>
          </a:p>
          <a:p>
            <a:pPr lvl="1">
              <a:buFont typeface="Wingdings 2" panose="05020102010507070707" pitchFamily="18" charset="2"/>
              <a:buChar char="£"/>
            </a:pPr>
            <a:r>
              <a:rPr lang="en-US" sz="1800" dirty="0"/>
              <a:t>More work from home brings additional risks and vulnerabilities</a:t>
            </a:r>
          </a:p>
          <a:p>
            <a:endParaRPr lang="en-US" dirty="0"/>
          </a:p>
          <a:p>
            <a:endParaRPr lang="en-US" dirty="0"/>
          </a:p>
          <a:p>
            <a:endParaRPr lang="en-US" dirty="0"/>
          </a:p>
        </p:txBody>
      </p:sp>
    </p:spTree>
    <p:extLst>
      <p:ext uri="{BB962C8B-B14F-4D97-AF65-F5344CB8AC3E}">
        <p14:creationId xmlns:p14="http://schemas.microsoft.com/office/powerpoint/2010/main" val="2574914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Challenges …</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172387"/>
            <a:ext cx="7480711" cy="3547443"/>
          </a:xfrm>
        </p:spPr>
        <p:txBody>
          <a:bodyPr>
            <a:normAutofit/>
          </a:bodyPr>
          <a:lstStyle/>
          <a:p>
            <a:r>
              <a:rPr lang="en-US" dirty="0"/>
              <a:t>Historical events are likely not to be indicative of the future.</a:t>
            </a:r>
          </a:p>
          <a:p>
            <a:endParaRPr lang="en-US" dirty="0"/>
          </a:p>
          <a:p>
            <a:r>
              <a:rPr lang="en-US" dirty="0"/>
              <a:t>Limited data.</a:t>
            </a:r>
          </a:p>
          <a:p>
            <a:endParaRPr lang="en-US" dirty="0"/>
          </a:p>
          <a:p>
            <a:r>
              <a:rPr lang="en-US" dirty="0"/>
              <a:t>Continuously changing landscape.</a:t>
            </a:r>
          </a:p>
          <a:p>
            <a:endParaRPr lang="en-US" dirty="0"/>
          </a:p>
          <a:p>
            <a:r>
              <a:rPr lang="en-US" dirty="0"/>
              <a:t>Data privacy laws add a new layer of costs.</a:t>
            </a:r>
          </a:p>
          <a:p>
            <a:endParaRPr lang="en-US" dirty="0"/>
          </a:p>
          <a:p>
            <a:endParaRPr lang="en-US" dirty="0"/>
          </a:p>
        </p:txBody>
      </p:sp>
    </p:spTree>
    <p:extLst>
      <p:ext uri="{BB962C8B-B14F-4D97-AF65-F5344CB8AC3E}">
        <p14:creationId xmlns:p14="http://schemas.microsoft.com/office/powerpoint/2010/main" val="111127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Challenges …</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159324"/>
            <a:ext cx="7480711" cy="3547443"/>
          </a:xfrm>
        </p:spPr>
        <p:txBody>
          <a:bodyPr>
            <a:normAutofit lnSpcReduction="10000"/>
          </a:bodyPr>
          <a:lstStyle/>
          <a:p>
            <a:pPr marL="0" indent="0">
              <a:buNone/>
            </a:pPr>
            <a:r>
              <a:rPr lang="en-US" dirty="0"/>
              <a:t>Other issues:</a:t>
            </a:r>
          </a:p>
          <a:p>
            <a:r>
              <a:rPr lang="en-US" dirty="0"/>
              <a:t>Insurers’ legacy systems may not be sufficient for cyber risks and required data.</a:t>
            </a:r>
          </a:p>
          <a:p>
            <a:endParaRPr lang="en-US" dirty="0"/>
          </a:p>
          <a:p>
            <a:r>
              <a:rPr lang="en-US" dirty="0"/>
              <a:t>Many vendors to choose from -- Vendor models improving, however, still in their infancy.</a:t>
            </a:r>
          </a:p>
          <a:p>
            <a:endParaRPr lang="en-US" dirty="0"/>
          </a:p>
          <a:p>
            <a:r>
              <a:rPr lang="en-US" dirty="0"/>
              <a:t>Not all losses may be reflected in data (for instance ransomware attack victims may be concerned about reputational damage).</a:t>
            </a:r>
          </a:p>
          <a:p>
            <a:endParaRPr lang="en-US" dirty="0"/>
          </a:p>
          <a:p>
            <a:r>
              <a:rPr lang="en-US" dirty="0"/>
              <a:t>Assessing accumulation.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1484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Market Data</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224639"/>
            <a:ext cx="7480711" cy="3547443"/>
          </a:xfrm>
        </p:spPr>
        <p:txBody>
          <a:bodyPr>
            <a:normAutofit/>
          </a:bodyPr>
          <a:lstStyle/>
          <a:p>
            <a:r>
              <a:rPr lang="en-US" dirty="0"/>
              <a:t>Some high-level data available from NAIC and other public entities.</a:t>
            </a:r>
          </a:p>
          <a:p>
            <a:endParaRPr lang="en-US" dirty="0"/>
          </a:p>
          <a:p>
            <a:r>
              <a:rPr lang="en-US" dirty="0"/>
              <a:t>Many different types of vendors (loss and accumulation models; security firms) with market data.</a:t>
            </a:r>
          </a:p>
          <a:p>
            <a:endParaRPr lang="en-US" dirty="0"/>
          </a:p>
        </p:txBody>
      </p:sp>
    </p:spTree>
    <p:extLst>
      <p:ext uri="{BB962C8B-B14F-4D97-AF65-F5344CB8AC3E}">
        <p14:creationId xmlns:p14="http://schemas.microsoft.com/office/powerpoint/2010/main" val="151339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1288-07B2-44AB-93B0-A711DB606127}"/>
              </a:ext>
            </a:extLst>
          </p:cNvPr>
          <p:cNvSpPr>
            <a:spLocks noGrp="1"/>
          </p:cNvSpPr>
          <p:nvPr>
            <p:ph type="title"/>
          </p:nvPr>
        </p:nvSpPr>
        <p:spPr>
          <a:xfrm>
            <a:off x="2147482" y="1688529"/>
            <a:ext cx="4849035" cy="995711"/>
          </a:xfrm>
        </p:spPr>
        <p:txBody>
          <a:bodyPr/>
          <a:lstStyle/>
          <a:p>
            <a:pPr algn="ctr"/>
            <a:r>
              <a:rPr lang="en-US" sz="3200" dirty="0">
                <a:solidFill>
                  <a:schemeClr val="accent2"/>
                </a:solidFill>
              </a:rPr>
              <a:t>SILENT CYBER</a:t>
            </a:r>
            <a:br>
              <a:rPr lang="en-US" sz="3600" dirty="0">
                <a:solidFill>
                  <a:schemeClr val="accent2"/>
                </a:solidFill>
              </a:rPr>
            </a:br>
            <a:endParaRPr lang="en-US" sz="3200" dirty="0">
              <a:solidFill>
                <a:schemeClr val="accent2"/>
              </a:solidFill>
            </a:endParaRPr>
          </a:p>
        </p:txBody>
      </p:sp>
      <p:pic>
        <p:nvPicPr>
          <p:cNvPr id="3" name="Picture 2">
            <a:extLst>
              <a:ext uri="{FF2B5EF4-FFF2-40B4-BE49-F238E27FC236}">
                <a16:creationId xmlns:a16="http://schemas.microsoft.com/office/drawing/2014/main" id="{8E1F3FCE-3C8B-46E3-8FA7-D7B623AE3995}"/>
              </a:ext>
            </a:extLst>
          </p:cNvPr>
          <p:cNvPicPr>
            <a:picLocks noChangeAspect="1"/>
          </p:cNvPicPr>
          <p:nvPr/>
        </p:nvPicPr>
        <p:blipFill>
          <a:blip r:embed="rId2"/>
          <a:stretch>
            <a:fillRect/>
          </a:stretch>
        </p:blipFill>
        <p:spPr>
          <a:xfrm>
            <a:off x="3120940" y="2834322"/>
            <a:ext cx="3102322" cy="1902469"/>
          </a:xfrm>
          <a:prstGeom prst="rect">
            <a:avLst/>
          </a:prstGeom>
        </p:spPr>
      </p:pic>
    </p:spTree>
    <p:extLst>
      <p:ext uri="{BB962C8B-B14F-4D97-AF65-F5344CB8AC3E}">
        <p14:creationId xmlns:p14="http://schemas.microsoft.com/office/powerpoint/2010/main" val="89319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AE9A-B17C-44D8-B4B6-07FA27C2766E}"/>
              </a:ext>
            </a:extLst>
          </p:cNvPr>
          <p:cNvSpPr>
            <a:spLocks noGrp="1"/>
          </p:cNvSpPr>
          <p:nvPr>
            <p:ph type="title"/>
          </p:nvPr>
        </p:nvSpPr>
        <p:spPr/>
        <p:txBody>
          <a:bodyPr>
            <a:normAutofit/>
          </a:bodyPr>
          <a:lstStyle/>
          <a:p>
            <a:r>
              <a:rPr lang="en-US" dirty="0"/>
              <a:t>What Is ‘Silent Cyber’?</a:t>
            </a:r>
          </a:p>
        </p:txBody>
      </p:sp>
      <p:sp>
        <p:nvSpPr>
          <p:cNvPr id="3" name="Content Placeholder 2">
            <a:extLst>
              <a:ext uri="{FF2B5EF4-FFF2-40B4-BE49-F238E27FC236}">
                <a16:creationId xmlns:a16="http://schemas.microsoft.com/office/drawing/2014/main" id="{79B2A2C2-042C-48B7-B486-5396D1FE5E2E}"/>
              </a:ext>
            </a:extLst>
          </p:cNvPr>
          <p:cNvSpPr>
            <a:spLocks noGrp="1"/>
          </p:cNvSpPr>
          <p:nvPr>
            <p:ph idx="1"/>
          </p:nvPr>
        </p:nvSpPr>
        <p:spPr>
          <a:xfrm>
            <a:off x="274716" y="1146262"/>
            <a:ext cx="7480711" cy="3547443"/>
          </a:xfrm>
        </p:spPr>
        <p:txBody>
          <a:bodyPr>
            <a:normAutofit/>
          </a:bodyPr>
          <a:lstStyle/>
          <a:p>
            <a:r>
              <a:rPr lang="en-US" dirty="0"/>
              <a:t>A cyber event could trigger unexpected payouts under existing policies where the risk was not considered/priced.</a:t>
            </a:r>
          </a:p>
          <a:p>
            <a:endParaRPr lang="en-US" dirty="0"/>
          </a:p>
          <a:p>
            <a:r>
              <a:rPr lang="en-US" dirty="0"/>
              <a:t>Policy wording has not evolved at the rapid pace of technology: unintentional, non-affirmative coverage of losses caused by cyber perils.</a:t>
            </a:r>
          </a:p>
          <a:p>
            <a:endParaRPr lang="en-US" dirty="0"/>
          </a:p>
          <a:p>
            <a:r>
              <a:rPr lang="en-US" dirty="0"/>
              <a:t>There are two major aspects of silent cyber risk: </a:t>
            </a:r>
            <a:r>
              <a:rPr lang="en-US" u="sng" dirty="0"/>
              <a:t>unintentional</a:t>
            </a:r>
            <a:r>
              <a:rPr lang="en-US" dirty="0"/>
              <a:t> coverage and </a:t>
            </a:r>
            <a:r>
              <a:rPr lang="en-US" u="sng" dirty="0"/>
              <a:t>unpriced</a:t>
            </a:r>
            <a:r>
              <a:rPr lang="en-US" dirty="0"/>
              <a:t> coverage. </a:t>
            </a:r>
          </a:p>
          <a:p>
            <a:endParaRPr lang="en-US" dirty="0"/>
          </a:p>
          <a:p>
            <a:endParaRPr lang="en-US" dirty="0"/>
          </a:p>
          <a:p>
            <a:endParaRPr lang="en-US" dirty="0"/>
          </a:p>
        </p:txBody>
      </p:sp>
    </p:spTree>
    <p:extLst>
      <p:ext uri="{BB962C8B-B14F-4D97-AF65-F5344CB8AC3E}">
        <p14:creationId xmlns:p14="http://schemas.microsoft.com/office/powerpoint/2010/main" val="3482477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1987-6C98-457A-8049-CD0B53A97958}"/>
              </a:ext>
            </a:extLst>
          </p:cNvPr>
          <p:cNvSpPr>
            <a:spLocks noGrp="1"/>
          </p:cNvSpPr>
          <p:nvPr>
            <p:ph type="title"/>
          </p:nvPr>
        </p:nvSpPr>
        <p:spPr/>
        <p:txBody>
          <a:bodyPr>
            <a:normAutofit/>
          </a:bodyPr>
          <a:lstStyle/>
          <a:p>
            <a:r>
              <a:rPr lang="en-US" dirty="0"/>
              <a:t>Example</a:t>
            </a:r>
          </a:p>
        </p:txBody>
      </p:sp>
      <p:sp>
        <p:nvSpPr>
          <p:cNvPr id="3" name="Content Placeholder 2">
            <a:extLst>
              <a:ext uri="{FF2B5EF4-FFF2-40B4-BE49-F238E27FC236}">
                <a16:creationId xmlns:a16="http://schemas.microsoft.com/office/drawing/2014/main" id="{5826B16E-7E21-4726-9471-32B89F2D207F}"/>
              </a:ext>
            </a:extLst>
          </p:cNvPr>
          <p:cNvSpPr>
            <a:spLocks noGrp="1"/>
          </p:cNvSpPr>
          <p:nvPr>
            <p:ph idx="1"/>
          </p:nvPr>
        </p:nvSpPr>
        <p:spPr>
          <a:xfrm>
            <a:off x="264677" y="1224639"/>
            <a:ext cx="7480711" cy="3547443"/>
          </a:xfrm>
        </p:spPr>
        <p:txBody>
          <a:bodyPr>
            <a:normAutofit/>
          </a:bodyPr>
          <a:lstStyle/>
          <a:p>
            <a:r>
              <a:rPr lang="en-US" dirty="0"/>
              <a:t>A cyber attack that hacks the industrial control system of a dam could result in significant property and flood damage; losses may be covered if  the policy’s language on cause of loss is not very clear.</a:t>
            </a:r>
          </a:p>
          <a:p>
            <a:endParaRPr lang="en-US" dirty="0"/>
          </a:p>
          <a:p>
            <a:r>
              <a:rPr lang="en-US" dirty="0"/>
              <a:t>Many lines of business covering the dam and its operator could have potential exposure to silent cyber losses due to unintentional coverage that was not priced. </a:t>
            </a:r>
          </a:p>
        </p:txBody>
      </p:sp>
    </p:spTree>
    <p:extLst>
      <p:ext uri="{BB962C8B-B14F-4D97-AF65-F5344CB8AC3E}">
        <p14:creationId xmlns:p14="http://schemas.microsoft.com/office/powerpoint/2010/main" val="1494851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Managing Silent Cyber Exposure</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210870"/>
            <a:ext cx="7831316" cy="3547443"/>
          </a:xfrm>
        </p:spPr>
        <p:txBody>
          <a:bodyPr>
            <a:noAutofit/>
          </a:bodyPr>
          <a:lstStyle/>
          <a:p>
            <a:r>
              <a:rPr lang="en-US" dirty="0"/>
              <a:t>Determining exposure is complicated: Cyber risks expand and evolve at a rapid pace; it is difficult to expect or predict where the next accident will come from.</a:t>
            </a:r>
          </a:p>
          <a:p>
            <a:pPr lvl="1"/>
            <a:endParaRPr lang="en-US" sz="1800" dirty="0"/>
          </a:p>
          <a:p>
            <a:r>
              <a:rPr lang="en-US" dirty="0"/>
              <a:t>Risk assessment requires data that is not typically collected in traditional property and casualty exposure datasets.</a:t>
            </a:r>
          </a:p>
          <a:p>
            <a:endParaRPr lang="en-US" dirty="0"/>
          </a:p>
          <a:p>
            <a:r>
              <a:rPr lang="en-US" dirty="0"/>
              <a:t>Sufficient historical data is often not available to accurately forecast future silent cyber risk exposures and price appropriately.</a:t>
            </a:r>
          </a:p>
          <a:p>
            <a:endParaRPr lang="en-US" dirty="0"/>
          </a:p>
          <a:p>
            <a:r>
              <a:rPr lang="en-US" dirty="0"/>
              <a:t>The global insurance market has been addressing “affirmation” process of cyber risk.</a:t>
            </a:r>
          </a:p>
          <a:p>
            <a:pPr marL="0" indent="0">
              <a:buNone/>
            </a:pPr>
            <a:r>
              <a:rPr lang="en-US" dirty="0"/>
              <a:t> </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19628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Ending the Silence</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237701"/>
            <a:ext cx="7480711" cy="3547443"/>
          </a:xfrm>
        </p:spPr>
        <p:txBody>
          <a:bodyPr>
            <a:normAutofit fontScale="92500" lnSpcReduction="10000"/>
          </a:bodyPr>
          <a:lstStyle/>
          <a:p>
            <a:r>
              <a:rPr lang="en-US" sz="1900" dirty="0"/>
              <a:t>Initiatives have begun in the market:</a:t>
            </a:r>
          </a:p>
          <a:p>
            <a:pPr lvl="1"/>
            <a:r>
              <a:rPr lang="en-US" sz="1900" dirty="0"/>
              <a:t>Lloyd’s of London syndicates were required to explicitly affirm or exclude cyber coverage to avoid any silent cyber complications in phases for various lines of business starting January 1, 2020.</a:t>
            </a:r>
          </a:p>
          <a:p>
            <a:pPr lvl="1"/>
            <a:endParaRPr lang="en-US" sz="1900" dirty="0"/>
          </a:p>
          <a:p>
            <a:pPr lvl="1"/>
            <a:r>
              <a:rPr lang="en-US" sz="1900" dirty="0"/>
              <a:t>In January 2018, Insurance Services Office (ISO) introduced standardized cyber insurance forms.</a:t>
            </a:r>
          </a:p>
          <a:p>
            <a:pPr lvl="1"/>
            <a:endParaRPr lang="en-US" sz="2100" dirty="0"/>
          </a:p>
          <a:p>
            <a:pPr lvl="1"/>
            <a:r>
              <a:rPr lang="en-US" sz="1900" dirty="0"/>
              <a:t>Many companies have started to manage cyber risks by affirmatively covering or excluding cyber risk in their policies.</a:t>
            </a:r>
          </a:p>
          <a:p>
            <a:pPr marL="0" indent="0">
              <a:buNone/>
            </a:pPr>
            <a:r>
              <a:rPr lang="en-US" sz="2900" dirty="0"/>
              <a:t> </a:t>
            </a:r>
          </a:p>
          <a:p>
            <a:endParaRPr lang="en-US" dirty="0"/>
          </a:p>
        </p:txBody>
      </p:sp>
    </p:spTree>
    <p:extLst>
      <p:ext uri="{BB962C8B-B14F-4D97-AF65-F5344CB8AC3E}">
        <p14:creationId xmlns:p14="http://schemas.microsoft.com/office/powerpoint/2010/main" val="2719372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047-FCE7-4350-B3E9-C2C5BA04AAC8}"/>
              </a:ext>
            </a:extLst>
          </p:cNvPr>
          <p:cNvSpPr>
            <a:spLocks noGrp="1"/>
          </p:cNvSpPr>
          <p:nvPr>
            <p:ph type="title"/>
          </p:nvPr>
        </p:nvSpPr>
        <p:spPr/>
        <p:txBody>
          <a:bodyPr>
            <a:normAutofit/>
          </a:bodyPr>
          <a:lstStyle/>
          <a:p>
            <a:r>
              <a:rPr lang="en-US" dirty="0"/>
              <a:t>Ending the Silence …</a:t>
            </a:r>
          </a:p>
        </p:txBody>
      </p:sp>
      <p:sp>
        <p:nvSpPr>
          <p:cNvPr id="3" name="Content Placeholder 2">
            <a:extLst>
              <a:ext uri="{FF2B5EF4-FFF2-40B4-BE49-F238E27FC236}">
                <a16:creationId xmlns:a16="http://schemas.microsoft.com/office/drawing/2014/main" id="{B34E15CD-A450-405E-B740-D2C2217D154F}"/>
              </a:ext>
            </a:extLst>
          </p:cNvPr>
          <p:cNvSpPr>
            <a:spLocks noGrp="1"/>
          </p:cNvSpPr>
          <p:nvPr>
            <p:ph idx="1"/>
          </p:nvPr>
        </p:nvSpPr>
        <p:spPr>
          <a:xfrm>
            <a:off x="274716" y="1237701"/>
            <a:ext cx="7480711" cy="3547443"/>
          </a:xfrm>
        </p:spPr>
        <p:txBody>
          <a:bodyPr>
            <a:normAutofit fontScale="92500" lnSpcReduction="20000"/>
          </a:bodyPr>
          <a:lstStyle/>
          <a:p>
            <a:r>
              <a:rPr lang="en-US" sz="1900" dirty="0"/>
              <a:t>NY DFS issued a cybersecurity risk framework in February 2021. It </a:t>
            </a:r>
            <a:r>
              <a:rPr lang="en-US" sz="1900" u="sng" dirty="0"/>
              <a:t>encourages</a:t>
            </a:r>
            <a:r>
              <a:rPr lang="en-US" sz="1900" dirty="0"/>
              <a:t> insurers to follow best practices in risk strategy:</a:t>
            </a:r>
          </a:p>
          <a:p>
            <a:pPr lvl="1"/>
            <a:r>
              <a:rPr lang="en-US" sz="1900" u="sng" dirty="0"/>
              <a:t>Manage and eliminate exposure to “silent” cyber</a:t>
            </a:r>
          </a:p>
          <a:p>
            <a:pPr lvl="1"/>
            <a:endParaRPr lang="en-US" sz="1900" u="sng" dirty="0"/>
          </a:p>
          <a:p>
            <a:pPr lvl="1"/>
            <a:r>
              <a:rPr lang="en-US" sz="1900" dirty="0"/>
              <a:t>Evaluate systematic risk </a:t>
            </a:r>
          </a:p>
          <a:p>
            <a:pPr lvl="1"/>
            <a:r>
              <a:rPr lang="en-US" sz="1900" dirty="0"/>
              <a:t>Measure insured risk</a:t>
            </a:r>
          </a:p>
          <a:p>
            <a:pPr lvl="1"/>
            <a:r>
              <a:rPr lang="en-US" sz="1900" dirty="0"/>
              <a:t>Educate insureds and producers</a:t>
            </a:r>
          </a:p>
          <a:p>
            <a:pPr lvl="1"/>
            <a:r>
              <a:rPr lang="en-US" sz="1900" dirty="0"/>
              <a:t>Obtain cybersecurity expertise</a:t>
            </a:r>
          </a:p>
          <a:p>
            <a:pPr lvl="1"/>
            <a:r>
              <a:rPr lang="en-US" sz="1900" dirty="0"/>
              <a:t>Require notice of cyber attack notification to law enforcement</a:t>
            </a:r>
          </a:p>
          <a:p>
            <a:pPr lvl="1"/>
            <a:endParaRPr lang="en-US" sz="1800" dirty="0"/>
          </a:p>
          <a:p>
            <a:pPr marL="0" indent="0">
              <a:buNone/>
            </a:pPr>
            <a:r>
              <a:rPr lang="en-US" sz="2900" dirty="0"/>
              <a:t> </a:t>
            </a:r>
            <a:endParaRPr lang="en-US" dirty="0"/>
          </a:p>
        </p:txBody>
      </p:sp>
    </p:spTree>
    <p:extLst>
      <p:ext uri="{BB962C8B-B14F-4D97-AF65-F5344CB8AC3E}">
        <p14:creationId xmlns:p14="http://schemas.microsoft.com/office/powerpoint/2010/main" val="106549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84FB-5E97-4D10-9FA5-EEEE7A7CA598}"/>
              </a:ext>
            </a:extLst>
          </p:cNvPr>
          <p:cNvSpPr>
            <a:spLocks noGrp="1"/>
          </p:cNvSpPr>
          <p:nvPr>
            <p:ph type="title"/>
          </p:nvPr>
        </p:nvSpPr>
        <p:spPr/>
        <p:txBody>
          <a:bodyPr/>
          <a:lstStyle/>
          <a:p>
            <a:r>
              <a:rPr lang="en-US" sz="3200" dirty="0"/>
              <a:t>Today’s Program</a:t>
            </a:r>
          </a:p>
        </p:txBody>
      </p:sp>
      <p:sp>
        <p:nvSpPr>
          <p:cNvPr id="3" name="Content Placeholder 2">
            <a:extLst>
              <a:ext uri="{FF2B5EF4-FFF2-40B4-BE49-F238E27FC236}">
                <a16:creationId xmlns:a16="http://schemas.microsoft.com/office/drawing/2014/main" id="{09E51305-7DB6-4692-8B9E-A92E304D443A}"/>
              </a:ext>
            </a:extLst>
          </p:cNvPr>
          <p:cNvSpPr>
            <a:spLocks noGrp="1"/>
          </p:cNvSpPr>
          <p:nvPr>
            <p:ph idx="1"/>
          </p:nvPr>
        </p:nvSpPr>
        <p:spPr>
          <a:xfrm>
            <a:off x="274716" y="1198513"/>
            <a:ext cx="7480711" cy="3547443"/>
          </a:xfrm>
        </p:spPr>
        <p:txBody>
          <a:bodyPr>
            <a:normAutofit/>
          </a:bodyPr>
          <a:lstStyle/>
          <a:p>
            <a:r>
              <a:rPr lang="en-US" sz="2400" dirty="0"/>
              <a:t>The Threat &amp; Damage</a:t>
            </a:r>
          </a:p>
          <a:p>
            <a:r>
              <a:rPr lang="en-US" sz="2400" dirty="0"/>
              <a:t>Market Overview</a:t>
            </a:r>
          </a:p>
          <a:p>
            <a:r>
              <a:rPr lang="en-US" sz="2400" dirty="0"/>
              <a:t>Data</a:t>
            </a:r>
          </a:p>
          <a:p>
            <a:r>
              <a:rPr lang="en-US" sz="2400" dirty="0"/>
              <a:t>Silent Cyber</a:t>
            </a:r>
          </a:p>
          <a:p>
            <a:r>
              <a:rPr lang="en-US" sz="2400" dirty="0"/>
              <a:t>Breach Reporting Requirements</a:t>
            </a:r>
          </a:p>
          <a:p>
            <a:r>
              <a:rPr lang="en-US" sz="2400" dirty="0"/>
              <a:t>Upcoming Academy Papers</a:t>
            </a:r>
          </a:p>
        </p:txBody>
      </p:sp>
    </p:spTree>
    <p:extLst>
      <p:ext uri="{BB962C8B-B14F-4D97-AF65-F5344CB8AC3E}">
        <p14:creationId xmlns:p14="http://schemas.microsoft.com/office/powerpoint/2010/main" val="2699758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8" y="1598721"/>
            <a:ext cx="6851276" cy="995711"/>
          </a:xfrm>
        </p:spPr>
        <p:txBody>
          <a:bodyPr/>
          <a:lstStyle/>
          <a:p>
            <a:pPr marL="0" marR="0" algn="ctr">
              <a:lnSpc>
                <a:spcPct val="107000"/>
              </a:lnSpc>
              <a:spcBef>
                <a:spcPts val="0"/>
              </a:spcBef>
              <a:spcAft>
                <a:spcPts val="0"/>
              </a:spcAft>
            </a:pPr>
            <a:r>
              <a:rPr lang="en-US" sz="3200" dirty="0">
                <a:solidFill>
                  <a:schemeClr val="accent2"/>
                </a:solidFill>
                <a:effectLst/>
                <a:ea typeface="Calibri" panose="020F0502020204030204" pitchFamily="34" charset="0"/>
                <a:cs typeface="Times New Roman" panose="02020603050405020304" pitchFamily="18" charset="0"/>
              </a:rPr>
              <a:t>Breach Reporting Requirements:</a:t>
            </a:r>
            <a:br>
              <a:rPr lang="en-US" sz="1800" dirty="0">
                <a:solidFill>
                  <a:schemeClr val="accent2"/>
                </a:solidFill>
                <a:effectLst/>
                <a:ea typeface="Calibri" panose="020F0502020204030204" pitchFamily="34" charset="0"/>
                <a:cs typeface="Times New Roman" panose="02020603050405020304" pitchFamily="18" charset="0"/>
              </a:rPr>
            </a:br>
            <a:r>
              <a:rPr lang="en-US" sz="2000" dirty="0">
                <a:solidFill>
                  <a:schemeClr val="accent2"/>
                </a:solidFill>
                <a:effectLst/>
                <a:ea typeface="Calibri" panose="020F0502020204030204" pitchFamily="34" charset="0"/>
                <a:cs typeface="Times New Roman" panose="02020603050405020304" pitchFamily="18" charset="0"/>
              </a:rPr>
              <a:t>An Analysis of Laws Across the US</a:t>
            </a:r>
            <a:endParaRPr lang="en-US" sz="2000" baseline="30000" dirty="0">
              <a:solidFill>
                <a:schemeClr val="accent2"/>
              </a:solidFill>
            </a:endParaRPr>
          </a:p>
        </p:txBody>
      </p:sp>
      <p:sp>
        <p:nvSpPr>
          <p:cNvPr id="3" name="Title 1">
            <a:extLst>
              <a:ext uri="{FF2B5EF4-FFF2-40B4-BE49-F238E27FC236}">
                <a16:creationId xmlns:a16="http://schemas.microsoft.com/office/drawing/2014/main" id="{9E74A2D4-00A5-4350-9611-91E9DA5667B1}"/>
              </a:ext>
            </a:extLst>
          </p:cNvPr>
          <p:cNvSpPr txBox="1">
            <a:spLocks/>
          </p:cNvSpPr>
          <p:nvPr/>
        </p:nvSpPr>
        <p:spPr>
          <a:xfrm>
            <a:off x="2227545" y="2991050"/>
            <a:ext cx="5113588" cy="995711"/>
          </a:xfrm>
          <a:prstGeom prst="rect">
            <a:avLst/>
          </a:prstGeom>
        </p:spPr>
        <p:txBody>
          <a:bodyPr anchor="t"/>
          <a:lstStyle>
            <a:lvl1pPr algn="l" defTabSz="914400" rtl="0" eaLnBrk="1" fontAlgn="base" latinLnBrk="0" hangingPunct="1">
              <a:lnSpc>
                <a:spcPct val="80000"/>
              </a:lnSpc>
              <a:spcBef>
                <a:spcPct val="0"/>
              </a:spcBef>
              <a:spcAft>
                <a:spcPct val="0"/>
              </a:spcAft>
              <a:buNone/>
              <a:defRPr lang="en-US" sz="1800" b="0" kern="1500" spc="0" baseline="0" dirty="0">
                <a:solidFill>
                  <a:schemeClr val="bg1"/>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1" fontAlgn="base" latinLnBrk="0" hangingPunct="1">
              <a:lnSpc>
                <a:spcPct val="107000"/>
              </a:lnSpc>
              <a:spcBef>
                <a:spcPts val="0"/>
              </a:spcBef>
              <a:spcAft>
                <a:spcPts val="0"/>
              </a:spcAft>
              <a:buClrTx/>
              <a:buSzTx/>
              <a:buFontTx/>
              <a:buNone/>
              <a:tabLst/>
              <a:defRPr/>
            </a:pPr>
            <a:endParaRPr kumimoji="0" lang="en-US" sz="1600" b="0" i="0" u="none" strike="noStrike" kern="1500" cap="none" spc="0" normalizeH="0" baseline="0" noProof="0" dirty="0">
              <a:ln>
                <a:noFill/>
              </a:ln>
              <a:solidFill>
                <a:prstClr val="black"/>
              </a:solidFill>
              <a:effectLst/>
              <a:uLnTx/>
              <a:uFillTx/>
              <a:latin typeface="Calibri"/>
              <a:ea typeface="+mj-ea"/>
              <a:cs typeface="+mj-cs"/>
            </a:endParaRPr>
          </a:p>
        </p:txBody>
      </p:sp>
      <p:sp>
        <p:nvSpPr>
          <p:cNvPr id="5" name="Title 1">
            <a:extLst>
              <a:ext uri="{FF2B5EF4-FFF2-40B4-BE49-F238E27FC236}">
                <a16:creationId xmlns:a16="http://schemas.microsoft.com/office/drawing/2014/main" id="{DE29F775-9163-40AE-8506-10E0C864F031}"/>
              </a:ext>
            </a:extLst>
          </p:cNvPr>
          <p:cNvSpPr txBox="1">
            <a:spLocks/>
          </p:cNvSpPr>
          <p:nvPr/>
        </p:nvSpPr>
        <p:spPr>
          <a:xfrm>
            <a:off x="2588744" y="4498579"/>
            <a:ext cx="6440056" cy="340439"/>
          </a:xfrm>
          <a:prstGeom prst="rect">
            <a:avLst/>
          </a:prstGeom>
        </p:spPr>
        <p:txBody>
          <a:bodyPr anchor="t"/>
          <a:lstStyle>
            <a:lvl1pPr algn="l" defTabSz="914400" rtl="0" eaLnBrk="1" fontAlgn="base" latinLnBrk="0" hangingPunct="1">
              <a:lnSpc>
                <a:spcPct val="80000"/>
              </a:lnSpc>
              <a:spcBef>
                <a:spcPct val="0"/>
              </a:spcBef>
              <a:spcAft>
                <a:spcPct val="0"/>
              </a:spcAft>
              <a:buNone/>
              <a:defRPr lang="en-US" sz="1800" b="0" kern="1500" spc="0" baseline="0" dirty="0">
                <a:solidFill>
                  <a:schemeClr val="bg1"/>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r" defTabSz="914400" rtl="0" eaLnBrk="1" fontAlgn="base" latinLnBrk="0" hangingPunct="1">
              <a:lnSpc>
                <a:spcPct val="107000"/>
              </a:lnSpc>
              <a:spcBef>
                <a:spcPts val="0"/>
              </a:spcBef>
              <a:spcAft>
                <a:spcPts val="0"/>
              </a:spcAft>
              <a:buClrTx/>
              <a:buSzTx/>
              <a:buFontTx/>
              <a:buNone/>
              <a:tabLst/>
              <a:defRPr/>
            </a:pPr>
            <a:endParaRPr kumimoji="0" lang="en-US" sz="1600" b="0" i="0" u="none" strike="noStrike" kern="1500" cap="none" spc="0" normalizeH="0" baseline="0" noProof="0" dirty="0">
              <a:ln>
                <a:noFill/>
              </a:ln>
              <a:solidFill>
                <a:prstClr val="black"/>
              </a:solidFill>
              <a:effectLst/>
              <a:uLnTx/>
              <a:uFillTx/>
              <a:latin typeface="Calibri"/>
              <a:ea typeface="+mj-ea"/>
              <a:cs typeface="Times New Roman" panose="02020603050405020304" pitchFamily="18" charset="0"/>
            </a:endParaRPr>
          </a:p>
        </p:txBody>
      </p:sp>
      <p:pic>
        <p:nvPicPr>
          <p:cNvPr id="6" name="Picture 5">
            <a:extLst>
              <a:ext uri="{FF2B5EF4-FFF2-40B4-BE49-F238E27FC236}">
                <a16:creationId xmlns:a16="http://schemas.microsoft.com/office/drawing/2014/main" id="{3385BA6C-F70C-4716-9CCE-71775DC5B03E}"/>
              </a:ext>
            </a:extLst>
          </p:cNvPr>
          <p:cNvPicPr>
            <a:picLocks noChangeAspect="1"/>
          </p:cNvPicPr>
          <p:nvPr/>
        </p:nvPicPr>
        <p:blipFill>
          <a:blip r:embed="rId2"/>
          <a:stretch>
            <a:fillRect/>
          </a:stretch>
        </p:blipFill>
        <p:spPr>
          <a:xfrm>
            <a:off x="3189397" y="2839725"/>
            <a:ext cx="2669982" cy="1776752"/>
          </a:xfrm>
          <a:prstGeom prst="rect">
            <a:avLst/>
          </a:prstGeom>
        </p:spPr>
      </p:pic>
    </p:spTree>
    <p:extLst>
      <p:ext uri="{BB962C8B-B14F-4D97-AF65-F5344CB8AC3E}">
        <p14:creationId xmlns:p14="http://schemas.microsoft.com/office/powerpoint/2010/main" val="1512584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Background</a:t>
            </a:r>
          </a:p>
        </p:txBody>
      </p:sp>
      <p:sp>
        <p:nvSpPr>
          <p:cNvPr id="3" name="Content Placeholder 2"/>
          <p:cNvSpPr>
            <a:spLocks noGrp="1"/>
          </p:cNvSpPr>
          <p:nvPr>
            <p:ph idx="1"/>
          </p:nvPr>
        </p:nvSpPr>
        <p:spPr>
          <a:xfrm>
            <a:off x="274716" y="1133525"/>
            <a:ext cx="8461780" cy="3755150"/>
          </a:xfrm>
        </p:spPr>
        <p:txBody>
          <a:bodyPr>
            <a:normAutofit/>
          </a:bodyPr>
          <a:lstStyle/>
          <a:p>
            <a:r>
              <a:rPr lang="en-US" dirty="0"/>
              <a:t>Reducing and managing risk efficiently requires information, including that drawn from compliance with laws regulating reporting of cyber breaches.</a:t>
            </a:r>
          </a:p>
          <a:p>
            <a:endParaRPr lang="en-US" dirty="0"/>
          </a:p>
          <a:p>
            <a:r>
              <a:rPr lang="en-US" dirty="0"/>
              <a:t>No uniform national standards exist for notifying consumers and authorities of data breaches.</a:t>
            </a:r>
          </a:p>
          <a:p>
            <a:endParaRPr lang="en-US" dirty="0"/>
          </a:p>
          <a:p>
            <a:r>
              <a:rPr lang="en-US" dirty="0"/>
              <a:t>Each state and territory has its own statute(s) with notification requirements.</a:t>
            </a:r>
          </a:p>
          <a:p>
            <a:endParaRPr lang="en-US" dirty="0"/>
          </a:p>
        </p:txBody>
      </p:sp>
    </p:spTree>
    <p:extLst>
      <p:ext uri="{BB962C8B-B14F-4D97-AF65-F5344CB8AC3E}">
        <p14:creationId xmlns:p14="http://schemas.microsoft.com/office/powerpoint/2010/main" val="4253919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a:t>
            </a:r>
          </a:p>
        </p:txBody>
      </p:sp>
      <p:sp>
        <p:nvSpPr>
          <p:cNvPr id="3" name="Content Placeholder 2"/>
          <p:cNvSpPr>
            <a:spLocks noGrp="1"/>
          </p:cNvSpPr>
          <p:nvPr>
            <p:ph idx="1"/>
          </p:nvPr>
        </p:nvSpPr>
        <p:spPr>
          <a:xfrm>
            <a:off x="356346" y="1176616"/>
            <a:ext cx="8299467" cy="3641369"/>
          </a:xfrm>
        </p:spPr>
        <p:txBody>
          <a:bodyPr>
            <a:normAutofit/>
          </a:bodyPr>
          <a:lstStyle/>
          <a:p>
            <a:r>
              <a:rPr lang="en-US" dirty="0"/>
              <a:t>In 2017 NAIC adopted the Insurance Data Security Model Law</a:t>
            </a:r>
          </a:p>
          <a:p>
            <a:pPr lvl="1"/>
            <a:r>
              <a:rPr lang="en-US" sz="1800" dirty="0"/>
              <a:t>To establish common data security and breach notification standards</a:t>
            </a:r>
          </a:p>
          <a:p>
            <a:pPr lvl="1"/>
            <a:r>
              <a:rPr lang="en-US" sz="1800" dirty="0"/>
              <a:t>States encouraged to adopt by the NAIC and U.S. Department of the Treasury</a:t>
            </a:r>
          </a:p>
          <a:p>
            <a:pPr lvl="1"/>
            <a:endParaRPr lang="en-US" sz="1800" dirty="0"/>
          </a:p>
          <a:p>
            <a:r>
              <a:rPr lang="en-US" dirty="0"/>
              <a:t>In 2018, a U.S. Department of the Treasury report concluded:</a:t>
            </a:r>
          </a:p>
          <a:p>
            <a:pPr lvl="1"/>
            <a:r>
              <a:rPr lang="en-US" sz="1800" dirty="0"/>
              <a:t>Differences in state laws can make compliance overly burdensome for companies doing business in more than one state</a:t>
            </a:r>
          </a:p>
          <a:p>
            <a:pPr lvl="1"/>
            <a:r>
              <a:rPr lang="en-US" sz="1800" dirty="0"/>
              <a:t>U.S. Congress should enact data security and breach notification legislation that supersedes state law and applies uniform standards across the states</a:t>
            </a:r>
          </a:p>
          <a:p>
            <a:endParaRPr lang="en-US" dirty="0"/>
          </a:p>
        </p:txBody>
      </p:sp>
    </p:spTree>
    <p:extLst>
      <p:ext uri="{BB962C8B-B14F-4D97-AF65-F5344CB8AC3E}">
        <p14:creationId xmlns:p14="http://schemas.microsoft.com/office/powerpoint/2010/main" val="3196649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D273-9B00-4661-8AF4-9A8DF8F0E576}"/>
              </a:ext>
            </a:extLst>
          </p:cNvPr>
          <p:cNvSpPr>
            <a:spLocks noGrp="1"/>
          </p:cNvSpPr>
          <p:nvPr>
            <p:ph type="title"/>
          </p:nvPr>
        </p:nvSpPr>
        <p:spPr/>
        <p:txBody>
          <a:bodyPr>
            <a:normAutofit/>
          </a:bodyPr>
          <a:lstStyle/>
          <a:p>
            <a:r>
              <a:rPr lang="en-US" sz="1800" dirty="0"/>
              <a:t>Academy Paper </a:t>
            </a:r>
          </a:p>
        </p:txBody>
      </p:sp>
      <p:sp>
        <p:nvSpPr>
          <p:cNvPr id="3" name="Content Placeholder 2">
            <a:extLst>
              <a:ext uri="{FF2B5EF4-FFF2-40B4-BE49-F238E27FC236}">
                <a16:creationId xmlns:a16="http://schemas.microsoft.com/office/drawing/2014/main" id="{AC8D059D-5E71-47A9-8A7B-D4E7D7724AC8}"/>
              </a:ext>
            </a:extLst>
          </p:cNvPr>
          <p:cNvSpPr>
            <a:spLocks noGrp="1"/>
          </p:cNvSpPr>
          <p:nvPr>
            <p:ph idx="1"/>
          </p:nvPr>
        </p:nvSpPr>
        <p:spPr>
          <a:xfrm>
            <a:off x="274716" y="1159325"/>
            <a:ext cx="7865432" cy="3547443"/>
          </a:xfrm>
        </p:spPr>
        <p:txBody>
          <a:bodyPr>
            <a:normAutofit/>
          </a:bodyPr>
          <a:lstStyle/>
          <a:p>
            <a:r>
              <a:rPr lang="en-US" dirty="0"/>
              <a:t>Academy Cyber Risk Task Force examined the current status of state reporting requirements (</a:t>
            </a:r>
            <a:r>
              <a:rPr lang="en-US" dirty="0">
                <a:hlinkClick r:id="rId2">
                  <a:extLst>
                    <a:ext uri="{A12FA001-AC4F-418D-AE19-62706E023703}">
                      <ahyp:hlinkClr xmlns:ahyp="http://schemas.microsoft.com/office/drawing/2018/hyperlinkcolor" val="tx"/>
                    </a:ext>
                  </a:extLst>
                </a:hlinkClick>
              </a:rPr>
              <a:t>Cyber Breach Reporting Requirements: An Analysis of Laws Across the United States</a:t>
            </a:r>
            <a:r>
              <a:rPr lang="en-US" dirty="0"/>
              <a:t>; November 2020):</a:t>
            </a:r>
          </a:p>
          <a:p>
            <a:pPr lvl="1"/>
            <a:r>
              <a:rPr lang="en-US" sz="1800" dirty="0"/>
              <a:t>Summarize essential aspects of each jurisdiction’s relevant statute(s) in a consistent manner for comparison</a:t>
            </a:r>
          </a:p>
          <a:p>
            <a:pPr lvl="1"/>
            <a:endParaRPr lang="en-US" sz="1800" dirty="0"/>
          </a:p>
          <a:p>
            <a:pPr lvl="1"/>
            <a:r>
              <a:rPr lang="en-US" sz="1800" dirty="0"/>
              <a:t>Compare statutes across jurisdictions and report key metrics</a:t>
            </a:r>
          </a:p>
          <a:p>
            <a:pPr lvl="1"/>
            <a:endParaRPr lang="en-US" sz="1800" dirty="0"/>
          </a:p>
          <a:p>
            <a:pPr lvl="1"/>
            <a:r>
              <a:rPr lang="en-US" sz="1800" dirty="0"/>
              <a:t>Contrast current statutes with NAIC Model Law</a:t>
            </a:r>
          </a:p>
          <a:p>
            <a:endParaRPr lang="en-US" dirty="0"/>
          </a:p>
        </p:txBody>
      </p:sp>
    </p:spTree>
    <p:extLst>
      <p:ext uri="{BB962C8B-B14F-4D97-AF65-F5344CB8AC3E}">
        <p14:creationId xmlns:p14="http://schemas.microsoft.com/office/powerpoint/2010/main" val="3483094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3D29-EC03-4C6D-913D-3F3C7AB91DBC}"/>
              </a:ext>
            </a:extLst>
          </p:cNvPr>
          <p:cNvSpPr>
            <a:spLocks noGrp="1"/>
          </p:cNvSpPr>
          <p:nvPr>
            <p:ph type="title"/>
          </p:nvPr>
        </p:nvSpPr>
        <p:spPr/>
        <p:txBody>
          <a:bodyPr>
            <a:normAutofit/>
          </a:bodyPr>
          <a:lstStyle/>
          <a:p>
            <a:r>
              <a:rPr lang="en-US" dirty="0"/>
              <a:t>Key Takeaways</a:t>
            </a:r>
          </a:p>
        </p:txBody>
      </p:sp>
      <p:sp>
        <p:nvSpPr>
          <p:cNvPr id="3" name="Content Placeholder 2">
            <a:extLst>
              <a:ext uri="{FF2B5EF4-FFF2-40B4-BE49-F238E27FC236}">
                <a16:creationId xmlns:a16="http://schemas.microsoft.com/office/drawing/2014/main" id="{780C656F-ED08-4250-8B94-C031078EC882}"/>
              </a:ext>
            </a:extLst>
          </p:cNvPr>
          <p:cNvSpPr>
            <a:spLocks noGrp="1"/>
          </p:cNvSpPr>
          <p:nvPr>
            <p:ph idx="1"/>
          </p:nvPr>
        </p:nvSpPr>
        <p:spPr>
          <a:xfrm>
            <a:off x="274716" y="1198513"/>
            <a:ext cx="7944945" cy="3596124"/>
          </a:xfrm>
        </p:spPr>
        <p:txBody>
          <a:bodyPr>
            <a:normAutofit/>
          </a:bodyPr>
          <a:lstStyle/>
          <a:p>
            <a:r>
              <a:rPr lang="en-US" dirty="0"/>
              <a:t>Typical statute creates issues due to arbitrary threshold and vague language.</a:t>
            </a:r>
          </a:p>
          <a:p>
            <a:endParaRPr lang="en-US" dirty="0"/>
          </a:p>
          <a:p>
            <a:r>
              <a:rPr lang="en-US" dirty="0"/>
              <a:t>Variability creates uncertainty for pricing and designing cyber coverage and may require higher margin components in premiums.</a:t>
            </a:r>
          </a:p>
          <a:p>
            <a:endParaRPr lang="en-US" dirty="0"/>
          </a:p>
          <a:p>
            <a:r>
              <a:rPr lang="en-US" dirty="0"/>
              <a:t>Variability may also make mitigation and prevention more difficult, raising losses due to cyber risk. </a:t>
            </a:r>
          </a:p>
          <a:p>
            <a:endParaRPr lang="en-US" dirty="0"/>
          </a:p>
          <a:p>
            <a:r>
              <a:rPr lang="en-US" dirty="0"/>
              <a:t>Actuaries, insurers, regulators, and public may benefit from increased harmonization.</a:t>
            </a:r>
          </a:p>
        </p:txBody>
      </p:sp>
    </p:spTree>
    <p:extLst>
      <p:ext uri="{BB962C8B-B14F-4D97-AF65-F5344CB8AC3E}">
        <p14:creationId xmlns:p14="http://schemas.microsoft.com/office/powerpoint/2010/main" val="3361432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8" y="1598721"/>
            <a:ext cx="6851276" cy="995711"/>
          </a:xfrm>
        </p:spPr>
        <p:txBody>
          <a:bodyPr/>
          <a:lstStyle/>
          <a:p>
            <a:pPr marL="0" marR="0" algn="ctr">
              <a:lnSpc>
                <a:spcPct val="107000"/>
              </a:lnSpc>
              <a:spcBef>
                <a:spcPts val="0"/>
              </a:spcBef>
              <a:spcAft>
                <a:spcPts val="0"/>
              </a:spcAft>
            </a:pPr>
            <a:r>
              <a:rPr lang="en-US" sz="3200" baseline="30000" dirty="0">
                <a:solidFill>
                  <a:schemeClr val="accent2"/>
                </a:solidFill>
                <a:cs typeface="Times New Roman" panose="02020603050405020304" pitchFamily="18" charset="0"/>
              </a:rPr>
              <a:t>UPCOMING ACADEMY PAPERS</a:t>
            </a:r>
            <a:endParaRPr lang="en-US" sz="2000" baseline="30000" dirty="0">
              <a:solidFill>
                <a:schemeClr val="accent2"/>
              </a:solidFill>
            </a:endParaRPr>
          </a:p>
        </p:txBody>
      </p:sp>
      <p:sp>
        <p:nvSpPr>
          <p:cNvPr id="3" name="Title 1">
            <a:extLst>
              <a:ext uri="{FF2B5EF4-FFF2-40B4-BE49-F238E27FC236}">
                <a16:creationId xmlns:a16="http://schemas.microsoft.com/office/drawing/2014/main" id="{9E74A2D4-00A5-4350-9611-91E9DA5667B1}"/>
              </a:ext>
            </a:extLst>
          </p:cNvPr>
          <p:cNvSpPr txBox="1">
            <a:spLocks/>
          </p:cNvSpPr>
          <p:nvPr/>
        </p:nvSpPr>
        <p:spPr>
          <a:xfrm>
            <a:off x="2227545" y="2991050"/>
            <a:ext cx="5113588" cy="995711"/>
          </a:xfrm>
          <a:prstGeom prst="rect">
            <a:avLst/>
          </a:prstGeom>
        </p:spPr>
        <p:txBody>
          <a:bodyPr anchor="t"/>
          <a:lstStyle>
            <a:lvl1pPr algn="l" defTabSz="914400" rtl="0" eaLnBrk="1" fontAlgn="base" latinLnBrk="0" hangingPunct="1">
              <a:lnSpc>
                <a:spcPct val="80000"/>
              </a:lnSpc>
              <a:spcBef>
                <a:spcPct val="0"/>
              </a:spcBef>
              <a:spcAft>
                <a:spcPct val="0"/>
              </a:spcAft>
              <a:buNone/>
              <a:defRPr lang="en-US" sz="1800" b="0" kern="1500" spc="0" baseline="0" dirty="0">
                <a:solidFill>
                  <a:schemeClr val="bg1"/>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1" fontAlgn="base" latinLnBrk="0" hangingPunct="1">
              <a:lnSpc>
                <a:spcPct val="107000"/>
              </a:lnSpc>
              <a:spcBef>
                <a:spcPts val="0"/>
              </a:spcBef>
              <a:spcAft>
                <a:spcPts val="0"/>
              </a:spcAft>
              <a:buClrTx/>
              <a:buSzTx/>
              <a:buFontTx/>
              <a:buNone/>
              <a:tabLst/>
              <a:defRPr/>
            </a:pPr>
            <a:endParaRPr kumimoji="0" lang="en-US" sz="1600" b="0" i="0" u="none" strike="noStrike" kern="1500" cap="none" spc="0" normalizeH="0" baseline="0" noProof="0" dirty="0">
              <a:ln>
                <a:noFill/>
              </a:ln>
              <a:solidFill>
                <a:prstClr val="black"/>
              </a:solidFill>
              <a:effectLst/>
              <a:uLnTx/>
              <a:uFillTx/>
              <a:latin typeface="Calibri"/>
              <a:ea typeface="+mj-ea"/>
              <a:cs typeface="+mj-cs"/>
            </a:endParaRPr>
          </a:p>
        </p:txBody>
      </p:sp>
      <p:sp>
        <p:nvSpPr>
          <p:cNvPr id="5" name="Title 1">
            <a:extLst>
              <a:ext uri="{FF2B5EF4-FFF2-40B4-BE49-F238E27FC236}">
                <a16:creationId xmlns:a16="http://schemas.microsoft.com/office/drawing/2014/main" id="{DE29F775-9163-40AE-8506-10E0C864F031}"/>
              </a:ext>
            </a:extLst>
          </p:cNvPr>
          <p:cNvSpPr txBox="1">
            <a:spLocks/>
          </p:cNvSpPr>
          <p:nvPr/>
        </p:nvSpPr>
        <p:spPr>
          <a:xfrm>
            <a:off x="2588744" y="4498579"/>
            <a:ext cx="6440056" cy="340439"/>
          </a:xfrm>
          <a:prstGeom prst="rect">
            <a:avLst/>
          </a:prstGeom>
        </p:spPr>
        <p:txBody>
          <a:bodyPr anchor="t"/>
          <a:lstStyle>
            <a:lvl1pPr algn="l" defTabSz="914400" rtl="0" eaLnBrk="1" fontAlgn="base" latinLnBrk="0" hangingPunct="1">
              <a:lnSpc>
                <a:spcPct val="80000"/>
              </a:lnSpc>
              <a:spcBef>
                <a:spcPct val="0"/>
              </a:spcBef>
              <a:spcAft>
                <a:spcPct val="0"/>
              </a:spcAft>
              <a:buNone/>
              <a:defRPr lang="en-US" sz="1800" b="0" kern="1500" spc="0" baseline="0" dirty="0">
                <a:solidFill>
                  <a:schemeClr val="bg1"/>
                </a:solidFill>
                <a:latin typeface="+mn-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r" defTabSz="914400" rtl="0" eaLnBrk="1" fontAlgn="base" latinLnBrk="0" hangingPunct="1">
              <a:lnSpc>
                <a:spcPct val="107000"/>
              </a:lnSpc>
              <a:spcBef>
                <a:spcPts val="0"/>
              </a:spcBef>
              <a:spcAft>
                <a:spcPts val="0"/>
              </a:spcAft>
              <a:buClrTx/>
              <a:buSzTx/>
              <a:buFontTx/>
              <a:buNone/>
              <a:tabLst/>
              <a:defRPr/>
            </a:pPr>
            <a:endParaRPr kumimoji="0" lang="en-US" sz="1600" b="0" i="0" u="none" strike="noStrike" kern="1500" cap="none" spc="0" normalizeH="0" baseline="0" noProof="0" dirty="0">
              <a:ln>
                <a:noFill/>
              </a:ln>
              <a:solidFill>
                <a:prstClr val="black"/>
              </a:solidFill>
              <a:effectLst/>
              <a:uLnTx/>
              <a:uFillTx/>
              <a:latin typeface="Calibri"/>
              <a:ea typeface="+mj-ea"/>
              <a:cs typeface="Times New Roman" panose="02020603050405020304" pitchFamily="18" charset="0"/>
            </a:endParaRPr>
          </a:p>
        </p:txBody>
      </p:sp>
      <p:pic>
        <p:nvPicPr>
          <p:cNvPr id="2050" name="Picture 2" descr="Scientific Writing: Tips to Write your First Research Paper - Cognibrain®">
            <a:extLst>
              <a:ext uri="{FF2B5EF4-FFF2-40B4-BE49-F238E27FC236}">
                <a16:creationId xmlns:a16="http://schemas.microsoft.com/office/drawing/2014/main" id="{5D98C01F-B463-4E32-AB19-EC9AF38CA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026" y="2206158"/>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43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7CE6-F4B1-42E2-9A49-63AB5E358EE2}"/>
              </a:ext>
            </a:extLst>
          </p:cNvPr>
          <p:cNvSpPr>
            <a:spLocks noGrp="1"/>
          </p:cNvSpPr>
          <p:nvPr>
            <p:ph type="title"/>
          </p:nvPr>
        </p:nvSpPr>
        <p:spPr/>
        <p:txBody>
          <a:bodyPr>
            <a:normAutofit/>
          </a:bodyPr>
          <a:lstStyle/>
          <a:p>
            <a:r>
              <a:rPr lang="en-US" sz="2000" dirty="0"/>
              <a:t>In Review Process</a:t>
            </a:r>
          </a:p>
        </p:txBody>
      </p:sp>
      <p:sp>
        <p:nvSpPr>
          <p:cNvPr id="3" name="Content Placeholder 2">
            <a:extLst>
              <a:ext uri="{FF2B5EF4-FFF2-40B4-BE49-F238E27FC236}">
                <a16:creationId xmlns:a16="http://schemas.microsoft.com/office/drawing/2014/main" id="{821FD4EB-A512-4704-8E09-8BCBE2A748B6}"/>
              </a:ext>
            </a:extLst>
          </p:cNvPr>
          <p:cNvSpPr>
            <a:spLocks noGrp="1"/>
          </p:cNvSpPr>
          <p:nvPr>
            <p:ph idx="1"/>
          </p:nvPr>
        </p:nvSpPr>
        <p:spPr/>
        <p:txBody>
          <a:bodyPr>
            <a:normAutofit/>
          </a:bodyPr>
          <a:lstStyle/>
          <a:p>
            <a:pPr lvl="1">
              <a:buSzPct val="60000"/>
              <a:buFont typeface="Wingdings 2" panose="05020102010507070707" pitchFamily="18" charset="2"/>
              <a:buChar char=""/>
            </a:pPr>
            <a:r>
              <a:rPr lang="en-US" sz="1800" dirty="0">
                <a:solidFill>
                  <a:schemeClr val="tx1">
                    <a:lumMod val="50000"/>
                    <a:lumOff val="50000"/>
                  </a:schemeClr>
                </a:solidFill>
              </a:rPr>
              <a:t>Intro to Cyber Risk</a:t>
            </a:r>
          </a:p>
          <a:p>
            <a:pPr lvl="1">
              <a:buSzPct val="60000"/>
              <a:buFont typeface="Wingdings 2" panose="05020102010507070707" pitchFamily="18" charset="2"/>
              <a:buChar char=""/>
            </a:pPr>
            <a:r>
              <a:rPr lang="en-US" sz="1800" dirty="0">
                <a:solidFill>
                  <a:schemeClr val="tx1">
                    <a:lumMod val="50000"/>
                    <a:lumOff val="50000"/>
                  </a:schemeClr>
                </a:solidFill>
              </a:rPr>
              <a:t>Silent Cyber</a:t>
            </a:r>
          </a:p>
          <a:p>
            <a:pPr lvl="1">
              <a:buSzPct val="60000"/>
              <a:buFont typeface="Wingdings 2" panose="05020102010507070707" pitchFamily="18" charset="2"/>
              <a:buChar char=""/>
            </a:pPr>
            <a:r>
              <a:rPr lang="en-US" sz="1800" dirty="0">
                <a:solidFill>
                  <a:schemeClr val="tx1">
                    <a:lumMod val="50000"/>
                    <a:lumOff val="50000"/>
                  </a:schemeClr>
                </a:solidFill>
              </a:rPr>
              <a:t>Threat Landscape</a:t>
            </a:r>
          </a:p>
          <a:p>
            <a:pPr lvl="1">
              <a:buSzPct val="60000"/>
              <a:buFont typeface="Wingdings 2" panose="05020102010507070707" pitchFamily="18" charset="2"/>
              <a:buChar char=""/>
            </a:pPr>
            <a:r>
              <a:rPr lang="en-US" sz="1800" dirty="0">
                <a:solidFill>
                  <a:schemeClr val="tx1">
                    <a:lumMod val="50000"/>
                    <a:lumOff val="50000"/>
                  </a:schemeClr>
                </a:solidFill>
              </a:rPr>
              <a:t>Cyber Data</a:t>
            </a:r>
          </a:p>
          <a:p>
            <a:pPr lvl="1">
              <a:buSzPct val="60000"/>
              <a:buFont typeface="Wingdings 2" panose="05020102010507070707" pitchFamily="18" charset="2"/>
              <a:buChar char=""/>
            </a:pPr>
            <a:r>
              <a:rPr lang="en-US" sz="1800" dirty="0">
                <a:solidFill>
                  <a:schemeClr val="tx1">
                    <a:lumMod val="50000"/>
                    <a:lumOff val="50000"/>
                  </a:schemeClr>
                </a:solidFill>
              </a:rPr>
              <a:t>Accumulation</a:t>
            </a:r>
          </a:p>
          <a:p>
            <a:pPr lvl="1">
              <a:buSzPct val="60000"/>
              <a:buFont typeface="Wingdings 2" panose="05020102010507070707" pitchFamily="18" charset="2"/>
              <a:buChar char=""/>
            </a:pPr>
            <a:r>
              <a:rPr lang="en-US" sz="1800" dirty="0">
                <a:solidFill>
                  <a:schemeClr val="tx1">
                    <a:lumMod val="50000"/>
                    <a:lumOff val="50000"/>
                  </a:schemeClr>
                </a:solidFill>
              </a:rPr>
              <a:t>Reinsurance</a:t>
            </a:r>
          </a:p>
          <a:p>
            <a:pPr lvl="1">
              <a:buSzPct val="60000"/>
              <a:buFont typeface="Wingdings 2" panose="05020102010507070707" pitchFamily="18" charset="2"/>
              <a:buChar char=""/>
            </a:pPr>
            <a:r>
              <a:rPr lang="en-US" sz="1800" dirty="0">
                <a:solidFill>
                  <a:schemeClr val="tx1">
                    <a:lumMod val="50000"/>
                    <a:lumOff val="50000"/>
                  </a:schemeClr>
                </a:solidFill>
              </a:rPr>
              <a:t>Ransomware</a:t>
            </a:r>
          </a:p>
          <a:p>
            <a:pPr marL="365760" lvl="1" indent="0">
              <a:buSzPct val="60000"/>
              <a:buNone/>
            </a:pPr>
            <a:endParaRPr lang="en-US" sz="18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75A6DF45-0FCF-482F-A519-1EBC210EB381}"/>
              </a:ext>
            </a:extLst>
          </p:cNvPr>
          <p:cNvSpPr>
            <a:spLocks noGrp="1"/>
          </p:cNvSpPr>
          <p:nvPr>
            <p:ph type="sldNum" sz="quarter" idx="4"/>
          </p:nvPr>
        </p:nvSpPr>
        <p:spPr>
          <a:xfrm>
            <a:off x="6629400" y="4767264"/>
            <a:ext cx="2438400" cy="273844"/>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D997FA-DCBF-D04C-AB86-FB93227FD436}"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solidFill>
                <a:prstClr val="black">
                  <a:tint val="75000"/>
                </a:prstClr>
              </a:solidFill>
              <a:effectLst/>
              <a:uLnTx/>
              <a:uFillTx/>
              <a:latin typeface="Calibri" charset="0"/>
              <a:ea typeface="ＭＳ Ｐゴシック" charset="0"/>
            </a:endParaRPr>
          </a:p>
        </p:txBody>
      </p:sp>
      <p:pic>
        <p:nvPicPr>
          <p:cNvPr id="1026" name="Picture 2" descr="Explainer: what is peer review?">
            <a:extLst>
              <a:ext uri="{FF2B5EF4-FFF2-40B4-BE49-F238E27FC236}">
                <a16:creationId xmlns:a16="http://schemas.microsoft.com/office/drawing/2014/main" id="{2414F450-1586-4155-BCB5-A1A10693D2F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88908" y="1200150"/>
            <a:ext cx="2191871" cy="219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9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7CE6-F4B1-42E2-9A49-63AB5E358EE2}"/>
              </a:ext>
            </a:extLst>
          </p:cNvPr>
          <p:cNvSpPr>
            <a:spLocks noGrp="1"/>
          </p:cNvSpPr>
          <p:nvPr>
            <p:ph type="title"/>
          </p:nvPr>
        </p:nvSpPr>
        <p:spPr/>
        <p:txBody>
          <a:bodyPr>
            <a:normAutofit/>
          </a:bodyPr>
          <a:lstStyle/>
          <a:p>
            <a:r>
              <a:rPr lang="en-US" sz="2000" dirty="0"/>
              <a:t>Papers Currently in the Pipeline</a:t>
            </a:r>
          </a:p>
        </p:txBody>
      </p:sp>
      <p:sp>
        <p:nvSpPr>
          <p:cNvPr id="3" name="Content Placeholder 2">
            <a:extLst>
              <a:ext uri="{FF2B5EF4-FFF2-40B4-BE49-F238E27FC236}">
                <a16:creationId xmlns:a16="http://schemas.microsoft.com/office/drawing/2014/main" id="{821FD4EB-A512-4704-8E09-8BCBE2A748B6}"/>
              </a:ext>
            </a:extLst>
          </p:cNvPr>
          <p:cNvSpPr>
            <a:spLocks noGrp="1"/>
          </p:cNvSpPr>
          <p:nvPr>
            <p:ph idx="1"/>
          </p:nvPr>
        </p:nvSpPr>
        <p:spPr/>
        <p:txBody>
          <a:bodyPr/>
          <a:lstStyle/>
          <a:p>
            <a:pPr lvl="1">
              <a:buSzPct val="60000"/>
              <a:buFont typeface="Wingdings 2" panose="05020102010507070707" pitchFamily="18" charset="2"/>
              <a:buChar char=""/>
            </a:pPr>
            <a:r>
              <a:rPr lang="en-US" sz="1800" dirty="0">
                <a:solidFill>
                  <a:schemeClr val="tx1">
                    <a:lumMod val="50000"/>
                    <a:lumOff val="50000"/>
                  </a:schemeClr>
                </a:solidFill>
              </a:rPr>
              <a:t>Autonomous Vehicles</a:t>
            </a:r>
          </a:p>
          <a:p>
            <a:pPr lvl="1">
              <a:buSzPct val="60000"/>
              <a:buFont typeface="Wingdings 2" panose="05020102010507070707" pitchFamily="18" charset="2"/>
              <a:buChar char=""/>
            </a:pPr>
            <a:r>
              <a:rPr lang="en-US" sz="1800" dirty="0">
                <a:solidFill>
                  <a:schemeClr val="tx1">
                    <a:lumMod val="50000"/>
                    <a:lumOff val="50000"/>
                  </a:schemeClr>
                </a:solidFill>
              </a:rPr>
              <a:t>Update to Resource Guide</a:t>
            </a:r>
          </a:p>
          <a:p>
            <a:pPr lvl="1">
              <a:buSzPct val="60000"/>
              <a:buFont typeface="Wingdings 2" panose="05020102010507070707" pitchFamily="18" charset="2"/>
              <a:buChar char=""/>
            </a:pPr>
            <a:r>
              <a:rPr lang="en-US" sz="1800" dirty="0">
                <a:solidFill>
                  <a:schemeClr val="tx1">
                    <a:lumMod val="50000"/>
                    <a:lumOff val="50000"/>
                  </a:schemeClr>
                </a:solidFill>
              </a:rPr>
              <a:t>“War” and Cyber Attacks</a:t>
            </a:r>
          </a:p>
          <a:p>
            <a:pPr lvl="1">
              <a:buSzPct val="60000"/>
              <a:buFont typeface="Wingdings 2" panose="05020102010507070707" pitchFamily="18" charset="2"/>
              <a:buChar char=""/>
            </a:pPr>
            <a:r>
              <a:rPr lang="en-US" sz="1800" dirty="0">
                <a:solidFill>
                  <a:schemeClr val="tx1">
                    <a:lumMod val="50000"/>
                    <a:lumOff val="50000"/>
                  </a:schemeClr>
                </a:solidFill>
              </a:rPr>
              <a:t>Vendor Model Comparison</a:t>
            </a:r>
          </a:p>
          <a:p>
            <a:pPr lvl="1"/>
            <a:endParaRPr lang="en-US" dirty="0"/>
          </a:p>
        </p:txBody>
      </p:sp>
      <p:sp>
        <p:nvSpPr>
          <p:cNvPr id="4" name="Slide Number Placeholder 3">
            <a:extLst>
              <a:ext uri="{FF2B5EF4-FFF2-40B4-BE49-F238E27FC236}">
                <a16:creationId xmlns:a16="http://schemas.microsoft.com/office/drawing/2014/main" id="{75A6DF45-0FCF-482F-A519-1EBC210EB381}"/>
              </a:ext>
            </a:extLst>
          </p:cNvPr>
          <p:cNvSpPr>
            <a:spLocks noGrp="1"/>
          </p:cNvSpPr>
          <p:nvPr>
            <p:ph type="sldNum" sz="quarter" idx="4"/>
          </p:nvPr>
        </p:nvSpPr>
        <p:spPr>
          <a:xfrm>
            <a:off x="6629400" y="4767264"/>
            <a:ext cx="2438400" cy="273844"/>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tx1">
                    <a:tint val="75000"/>
                  </a:schemeClr>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D997FA-DCBF-D04C-AB86-FB93227FD436}"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prstClr val="black">
                  <a:tint val="75000"/>
                </a:prstClr>
              </a:solidFill>
              <a:effectLst/>
              <a:uLnTx/>
              <a:uFillTx/>
              <a:latin typeface="Calibri" charset="0"/>
              <a:ea typeface="ＭＳ Ｐゴシック" charset="0"/>
            </a:endParaRPr>
          </a:p>
        </p:txBody>
      </p:sp>
      <p:pic>
        <p:nvPicPr>
          <p:cNvPr id="5" name="Picture 4">
            <a:extLst>
              <a:ext uri="{FF2B5EF4-FFF2-40B4-BE49-F238E27FC236}">
                <a16:creationId xmlns:a16="http://schemas.microsoft.com/office/drawing/2014/main" id="{46E78CCF-BBBC-4578-8394-32D038823217}"/>
              </a:ext>
            </a:extLst>
          </p:cNvPr>
          <p:cNvPicPr>
            <a:picLocks noChangeAspect="1"/>
          </p:cNvPicPr>
          <p:nvPr/>
        </p:nvPicPr>
        <p:blipFill>
          <a:blip r:embed="rId2"/>
          <a:stretch>
            <a:fillRect/>
          </a:stretch>
        </p:blipFill>
        <p:spPr>
          <a:xfrm>
            <a:off x="5900949" y="1167379"/>
            <a:ext cx="2110393" cy="1404371"/>
          </a:xfrm>
          <a:prstGeom prst="rect">
            <a:avLst/>
          </a:prstGeom>
        </p:spPr>
      </p:pic>
    </p:spTree>
    <p:extLst>
      <p:ext uri="{BB962C8B-B14F-4D97-AF65-F5344CB8AC3E}">
        <p14:creationId xmlns:p14="http://schemas.microsoft.com/office/powerpoint/2010/main" val="274709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0D83-FDA8-49A8-AD61-056B7A4B84ED}"/>
              </a:ext>
            </a:extLst>
          </p:cNvPr>
          <p:cNvSpPr>
            <a:spLocks noGrp="1"/>
          </p:cNvSpPr>
          <p:nvPr>
            <p:ph type="title"/>
          </p:nvPr>
        </p:nvSpPr>
        <p:spPr/>
        <p:txBody>
          <a:bodyPr>
            <a:normAutofit/>
          </a:bodyPr>
          <a:lstStyle/>
          <a:p>
            <a:r>
              <a:rPr lang="en-US" sz="2200" dirty="0"/>
              <a:t>Questions, comments?</a:t>
            </a:r>
            <a:br>
              <a:rPr lang="en-US" dirty="0"/>
            </a:br>
            <a:endParaRPr lang="en-US" dirty="0"/>
          </a:p>
        </p:txBody>
      </p:sp>
      <p:sp>
        <p:nvSpPr>
          <p:cNvPr id="3" name="Content Placeholder 2">
            <a:extLst>
              <a:ext uri="{FF2B5EF4-FFF2-40B4-BE49-F238E27FC236}">
                <a16:creationId xmlns:a16="http://schemas.microsoft.com/office/drawing/2014/main" id="{39B02D36-E4D3-453C-B6F8-AB55BB1F0530}"/>
              </a:ext>
            </a:extLst>
          </p:cNvPr>
          <p:cNvSpPr>
            <a:spLocks noGrp="1"/>
          </p:cNvSpPr>
          <p:nvPr>
            <p:ph idx="1"/>
          </p:nvPr>
        </p:nvSpPr>
        <p:spPr/>
        <p:txBody>
          <a:bodyPr/>
          <a:lstStyle/>
          <a:p>
            <a:endParaRPr lang="en-US" dirty="0"/>
          </a:p>
          <a:p>
            <a:endParaRPr lang="en-US" dirty="0"/>
          </a:p>
          <a:p>
            <a:endParaRPr lang="en-US" dirty="0"/>
          </a:p>
          <a:p>
            <a:endParaRPr lang="en-US" dirty="0"/>
          </a:p>
        </p:txBody>
      </p:sp>
      <p:pic>
        <p:nvPicPr>
          <p:cNvPr id="4" name="Content Placeholder 4">
            <a:extLst>
              <a:ext uri="{FF2B5EF4-FFF2-40B4-BE49-F238E27FC236}">
                <a16:creationId xmlns:a16="http://schemas.microsoft.com/office/drawing/2014/main" id="{E55E2D42-BEBC-42D5-9C48-2D72B2805E32}"/>
              </a:ext>
            </a:extLst>
          </p:cNvPr>
          <p:cNvPicPr>
            <a:picLocks noChangeAspect="1"/>
          </p:cNvPicPr>
          <p:nvPr/>
        </p:nvPicPr>
        <p:blipFill>
          <a:blip r:embed="rId2"/>
          <a:stretch>
            <a:fillRect/>
          </a:stretch>
        </p:blipFill>
        <p:spPr>
          <a:xfrm>
            <a:off x="2371091" y="1749051"/>
            <a:ext cx="3924861" cy="2435623"/>
          </a:xfrm>
          <a:prstGeom prst="rect">
            <a:avLst/>
          </a:prstGeom>
        </p:spPr>
      </p:pic>
    </p:spTree>
    <p:extLst>
      <p:ext uri="{BB962C8B-B14F-4D97-AF65-F5344CB8AC3E}">
        <p14:creationId xmlns:p14="http://schemas.microsoft.com/office/powerpoint/2010/main" val="421859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2D8D-4DB1-4ED7-80A0-E30481BA4EE4}"/>
              </a:ext>
            </a:extLst>
          </p:cNvPr>
          <p:cNvSpPr>
            <a:spLocks noGrp="1"/>
          </p:cNvSpPr>
          <p:nvPr>
            <p:ph type="title"/>
          </p:nvPr>
        </p:nvSpPr>
        <p:spPr>
          <a:xfrm>
            <a:off x="1532965" y="1713021"/>
            <a:ext cx="5113929" cy="995711"/>
          </a:xfrm>
        </p:spPr>
        <p:txBody>
          <a:bodyPr>
            <a:normAutofit fontScale="90000"/>
          </a:bodyPr>
          <a:lstStyle/>
          <a:p>
            <a:pPr algn="ctr"/>
            <a:r>
              <a:rPr lang="en-US" sz="3600" dirty="0">
                <a:solidFill>
                  <a:schemeClr val="accent2"/>
                </a:solidFill>
              </a:rPr>
              <a:t>         THE THREAT &amp; DAMAGE </a:t>
            </a:r>
            <a:r>
              <a:rPr lang="en-US" sz="3600" dirty="0"/>
              <a:t>THREAT</a:t>
            </a:r>
            <a:br>
              <a:rPr lang="en-US" sz="3600" dirty="0"/>
            </a:br>
            <a:endParaRPr lang="en-US" sz="3600" dirty="0"/>
          </a:p>
        </p:txBody>
      </p:sp>
      <p:pic>
        <p:nvPicPr>
          <p:cNvPr id="3074" name="Picture 2" descr="5 Best Practices for Leveraging Threat Intelligence">
            <a:extLst>
              <a:ext uri="{FF2B5EF4-FFF2-40B4-BE49-F238E27FC236}">
                <a16:creationId xmlns:a16="http://schemas.microsoft.com/office/drawing/2014/main" id="{E2253EC1-FEA8-400F-85B0-5FF35921B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182" y="2570883"/>
            <a:ext cx="3324043" cy="173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9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lstStyle/>
          <a:p>
            <a:r>
              <a:rPr lang="en-US" sz="3200" dirty="0"/>
              <a:t>Everyday News Now</a:t>
            </a:r>
          </a:p>
        </p:txBody>
      </p:sp>
      <p:pic>
        <p:nvPicPr>
          <p:cNvPr id="4" name="Content Placeholder 3">
            <a:extLst>
              <a:ext uri="{FF2B5EF4-FFF2-40B4-BE49-F238E27FC236}">
                <a16:creationId xmlns:a16="http://schemas.microsoft.com/office/drawing/2014/main" id="{56166D57-655C-42EF-A12E-465DA0E1A61C}"/>
              </a:ext>
            </a:extLst>
          </p:cNvPr>
          <p:cNvPicPr>
            <a:picLocks noGrp="1" noChangeAspect="1"/>
          </p:cNvPicPr>
          <p:nvPr>
            <p:ph idx="1"/>
          </p:nvPr>
        </p:nvPicPr>
        <p:blipFill>
          <a:blip r:embed="rId2"/>
          <a:stretch>
            <a:fillRect/>
          </a:stretch>
        </p:blipFill>
        <p:spPr>
          <a:xfrm>
            <a:off x="342900" y="1152092"/>
            <a:ext cx="3816540" cy="2137262"/>
          </a:xfrm>
          <a:prstGeom prst="rect">
            <a:avLst/>
          </a:prstGeom>
        </p:spPr>
      </p:pic>
      <p:pic>
        <p:nvPicPr>
          <p:cNvPr id="1026" name="Picture 2" descr="SolarWinds Hack 'Bad News for Retailers' According to Chargeback Gurus">
            <a:extLst>
              <a:ext uri="{FF2B5EF4-FFF2-40B4-BE49-F238E27FC236}">
                <a16:creationId xmlns:a16="http://schemas.microsoft.com/office/drawing/2014/main" id="{441F3301-EC24-4F1A-AB0C-76FC2F4EC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819" y="1152092"/>
            <a:ext cx="4281405" cy="2140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BB89DE-9312-4CD3-B922-2BC04B76BCDD}"/>
              </a:ext>
            </a:extLst>
          </p:cNvPr>
          <p:cNvSpPr txBox="1"/>
          <p:nvPr/>
        </p:nvSpPr>
        <p:spPr>
          <a:xfrm>
            <a:off x="1761564" y="3212907"/>
            <a:ext cx="5096435" cy="1930593"/>
          </a:xfrm>
          <a:prstGeom prst="rect">
            <a:avLst/>
          </a:prstGeom>
          <a:noFill/>
        </p:spPr>
        <p:txBody>
          <a:bodyPr wrap="square">
            <a:spAutoFit/>
          </a:bodyPr>
          <a:lstStyle/>
          <a:p>
            <a:pPr marL="0" marR="0">
              <a:lnSpc>
                <a:spcPct val="107000"/>
              </a:lnSpc>
              <a:spcBef>
                <a:spcPts val="1500"/>
              </a:spcBef>
              <a:spcAft>
                <a:spcPts val="825"/>
              </a:spcAft>
            </a:pPr>
            <a:r>
              <a:rPr lang="en-US" sz="1600" b="1" kern="1800"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rPr>
              <a:t>533 million Facebook users' phone numbers and personal data have been leaked online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0"/>
              </a:spcAft>
            </a:pPr>
            <a:r>
              <a:rPr lang="en-US" sz="100" b="1" u="sng" spc="-25" dirty="0">
                <a:solidFill>
                  <a:srgbClr val="111111"/>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Aaron Holmes</a:t>
            </a:r>
            <a:r>
              <a:rPr lang="en-US" sz="100" b="1" spc="-25"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ctr">
              <a:lnSpc>
                <a:spcPct val="107000"/>
              </a:lnSpc>
              <a:spcBef>
                <a:spcPts val="0"/>
              </a:spcBef>
              <a:spcAft>
                <a:spcPts val="0"/>
              </a:spcAft>
            </a:pPr>
            <a:r>
              <a:rPr lang="en-US" sz="100" spc="-25" dirty="0">
                <a:solidFill>
                  <a:srgbClr val="848F91"/>
                </a:solidFill>
                <a:effectLst/>
                <a:latin typeface="Helvetica" panose="020B0604020202020204" pitchFamily="34" charset="0"/>
                <a:ea typeface="Times New Roman" panose="02020603050405020304" pitchFamily="18" charset="0"/>
                <a:cs typeface="Times New Roman" panose="02020603050405020304" pitchFamily="18" charset="0"/>
              </a:rPr>
              <a:t>Apr 3, 2021, 10:41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1" dirty="0">
                <a:effectLst/>
                <a:latin typeface="Helvetica" panose="020B0604020202020204" pitchFamily="34" charset="0"/>
                <a:ea typeface="Times New Roman" panose="02020603050405020304" pitchFamily="18" charset="0"/>
                <a:cs typeface="Times New Roman" panose="02020603050405020304" pitchFamily="18" charset="0"/>
              </a:rPr>
              <a:t>The personal data of over 500 million Facebook users has been posted online in a low-level hacking forum.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1" dirty="0">
                <a:effectLst/>
                <a:latin typeface="Helvetica" panose="020B0604020202020204" pitchFamily="34" charset="0"/>
                <a:ea typeface="Times New Roman" panose="02020603050405020304" pitchFamily="18" charset="0"/>
                <a:cs typeface="Times New Roman" panose="02020603050405020304" pitchFamily="18" charset="0"/>
              </a:rPr>
              <a:t>The data includes phone numbers, full names, location, email address, and biographical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200" b="1" dirty="0">
                <a:effectLst/>
                <a:latin typeface="Helvetica" panose="020B0604020202020204" pitchFamily="34" charset="0"/>
                <a:ea typeface="Times New Roman" panose="02020603050405020304" pitchFamily="18" charset="0"/>
                <a:cs typeface="Times New Roman" panose="02020603050405020304" pitchFamily="18" charset="0"/>
              </a:rPr>
              <a:t>Security researchers warn that the data could be used by hackers to impersonate people and commit fraud.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067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normAutofit/>
          </a:bodyPr>
          <a:lstStyle/>
          <a:p>
            <a:r>
              <a:rPr lang="en-US" dirty="0"/>
              <a:t>Many Risks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85451"/>
            <a:ext cx="7480711" cy="3547443"/>
          </a:xfrm>
        </p:spPr>
        <p:txBody>
          <a:bodyPr>
            <a:normAutofit/>
          </a:bodyPr>
          <a:lstStyle/>
          <a:p>
            <a:r>
              <a:rPr lang="en-US" dirty="0"/>
              <a:t>Today’s connected word increases risk to critical network infrastructure and businesses:</a:t>
            </a:r>
          </a:p>
          <a:p>
            <a:pPr lvl="1"/>
            <a:r>
              <a:rPr lang="en-US" sz="1800" dirty="0"/>
              <a:t>Business Interruption </a:t>
            </a:r>
          </a:p>
          <a:p>
            <a:pPr lvl="1"/>
            <a:endParaRPr lang="en-US" sz="1800" dirty="0"/>
          </a:p>
          <a:p>
            <a:pPr lvl="1"/>
            <a:r>
              <a:rPr lang="en-US" sz="1800" dirty="0"/>
              <a:t>Loss of proprietary business information </a:t>
            </a:r>
          </a:p>
          <a:p>
            <a:pPr marL="457200" lvl="1" indent="0">
              <a:buNone/>
            </a:pPr>
            <a:endParaRPr lang="en-US" sz="1800" dirty="0"/>
          </a:p>
          <a:p>
            <a:pPr lvl="1"/>
            <a:r>
              <a:rPr lang="en-US" sz="1800" dirty="0"/>
              <a:t>Liability risk from loss of personal data </a:t>
            </a:r>
          </a:p>
          <a:p>
            <a:pPr lvl="1"/>
            <a:endParaRPr lang="en-US" sz="1800" dirty="0"/>
          </a:p>
          <a:p>
            <a:pPr lvl="1"/>
            <a:r>
              <a:rPr lang="en-US" sz="1800" dirty="0"/>
              <a:t>Direct costs (investigation, ransom, regulatory fines or penalties, restoration or replacement of digital assets, legal, …)</a:t>
            </a:r>
          </a:p>
          <a:p>
            <a:endParaRPr lang="en-US" dirty="0"/>
          </a:p>
        </p:txBody>
      </p:sp>
    </p:spTree>
    <p:extLst>
      <p:ext uri="{BB962C8B-B14F-4D97-AF65-F5344CB8AC3E}">
        <p14:creationId xmlns:p14="http://schemas.microsoft.com/office/powerpoint/2010/main" val="34960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normAutofit/>
          </a:bodyPr>
          <a:lstStyle/>
          <a:p>
            <a:r>
              <a:rPr lang="en-US" dirty="0"/>
              <a:t>Bad Actors and Motives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04721" y="1070001"/>
            <a:ext cx="7609102" cy="4026434"/>
          </a:xfrm>
        </p:spPr>
        <p:txBody>
          <a:bodyPr>
            <a:normAutofit/>
          </a:bodyPr>
          <a:lstStyle/>
          <a:p>
            <a:r>
              <a:rPr lang="en-US" dirty="0"/>
              <a:t>Many bad actors: foreign governments, competitors, criminal syndicates, disaffected employees/contractors…</a:t>
            </a:r>
          </a:p>
          <a:p>
            <a:endParaRPr lang="en-US" dirty="0"/>
          </a:p>
          <a:p>
            <a:r>
              <a:rPr lang="en-US" dirty="0"/>
              <a:t>Hacking and malware software can be bought easily; hacking contractors are available for hire; ransomware has been growing significantly.</a:t>
            </a:r>
          </a:p>
          <a:p>
            <a:endParaRPr lang="en-US" dirty="0"/>
          </a:p>
          <a:p>
            <a:r>
              <a:rPr lang="en-US" dirty="0"/>
              <a:t>Large majority of attacks have had financial motives—bundles of personal identifiable information and protected health information are available for sale with somewhat set market prices. </a:t>
            </a:r>
          </a:p>
          <a:p>
            <a:endParaRPr lang="en-US" dirty="0"/>
          </a:p>
          <a:p>
            <a:r>
              <a:rPr lang="en-US" dirty="0"/>
              <a:t>Numerous attacks without financial motive: Sony, NotPetya.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2545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normAutofit/>
          </a:bodyPr>
          <a:lstStyle/>
          <a:p>
            <a:r>
              <a:rPr lang="en-US" dirty="0"/>
              <a:t>Many Threat Vectors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59325"/>
            <a:ext cx="7480711" cy="3547443"/>
          </a:xfrm>
        </p:spPr>
        <p:txBody>
          <a:bodyPr>
            <a:normAutofit/>
          </a:bodyPr>
          <a:lstStyle/>
          <a:p>
            <a:r>
              <a:rPr lang="en-US" sz="1900" dirty="0"/>
              <a:t>Phishing has been the largest portion of methods for successful attacks.</a:t>
            </a:r>
          </a:p>
          <a:p>
            <a:endParaRPr lang="en-US" sz="1900" dirty="0"/>
          </a:p>
          <a:p>
            <a:r>
              <a:rPr lang="en-US" sz="1900" dirty="0"/>
              <a:t>Disgruntled/disaffected employee or contractor.</a:t>
            </a:r>
          </a:p>
          <a:p>
            <a:endParaRPr lang="en-US" sz="1900" dirty="0"/>
          </a:p>
          <a:p>
            <a:r>
              <a:rPr lang="en-US" sz="1900" dirty="0"/>
              <a:t>Delayed software patch installation.</a:t>
            </a:r>
          </a:p>
          <a:p>
            <a:endParaRPr lang="en-US" sz="1900" dirty="0"/>
          </a:p>
          <a:p>
            <a:r>
              <a:rPr lang="en-US" sz="1900" dirty="0"/>
              <a:t>Zero-day vulnerability, exploiting software vulnerability before developers know about and/or can fix the issue.</a:t>
            </a:r>
          </a:p>
          <a:p>
            <a:endParaRPr lang="en-US" sz="1900" dirty="0"/>
          </a:p>
          <a:p>
            <a:pPr marL="0" indent="0">
              <a:buNone/>
            </a:pPr>
            <a:endParaRPr lang="en-US" dirty="0"/>
          </a:p>
          <a:p>
            <a:endParaRPr lang="en-US" dirty="0"/>
          </a:p>
        </p:txBody>
      </p:sp>
    </p:spTree>
    <p:extLst>
      <p:ext uri="{BB962C8B-B14F-4D97-AF65-F5344CB8AC3E}">
        <p14:creationId xmlns:p14="http://schemas.microsoft.com/office/powerpoint/2010/main" val="129407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DFB8-2BC9-4405-8B06-D3E9452521EC}"/>
              </a:ext>
            </a:extLst>
          </p:cNvPr>
          <p:cNvSpPr>
            <a:spLocks noGrp="1"/>
          </p:cNvSpPr>
          <p:nvPr>
            <p:ph type="title"/>
          </p:nvPr>
        </p:nvSpPr>
        <p:spPr/>
        <p:txBody>
          <a:bodyPr>
            <a:normAutofit/>
          </a:bodyPr>
          <a:lstStyle/>
          <a:p>
            <a:r>
              <a:rPr lang="en-US" dirty="0"/>
              <a:t>Examples of Many Vulnerabilities</a:t>
            </a:r>
          </a:p>
        </p:txBody>
      </p:sp>
      <p:sp>
        <p:nvSpPr>
          <p:cNvPr id="3" name="Content Placeholder 2">
            <a:extLst>
              <a:ext uri="{FF2B5EF4-FFF2-40B4-BE49-F238E27FC236}">
                <a16:creationId xmlns:a16="http://schemas.microsoft.com/office/drawing/2014/main" id="{F19C1D67-CA7D-400E-9C2B-730DB3A7E932}"/>
              </a:ext>
            </a:extLst>
          </p:cNvPr>
          <p:cNvSpPr>
            <a:spLocks noGrp="1"/>
          </p:cNvSpPr>
          <p:nvPr>
            <p:ph idx="1"/>
          </p:nvPr>
        </p:nvSpPr>
        <p:spPr>
          <a:xfrm>
            <a:off x="274716" y="1159325"/>
            <a:ext cx="7480711" cy="3547443"/>
          </a:xfrm>
        </p:spPr>
        <p:txBody>
          <a:bodyPr>
            <a:normAutofit/>
          </a:bodyPr>
          <a:lstStyle/>
          <a:p>
            <a:r>
              <a:rPr lang="en-US" dirty="0"/>
              <a:t>More than </a:t>
            </a:r>
            <a:r>
              <a:rPr lang="en-US" u="sng" dirty="0"/>
              <a:t>90%</a:t>
            </a:r>
            <a:r>
              <a:rPr lang="en-US" dirty="0"/>
              <a:t> of cyber attacks </a:t>
            </a:r>
            <a:r>
              <a:rPr lang="en-US" u="sng" dirty="0"/>
              <a:t>start with an email</a:t>
            </a:r>
            <a:r>
              <a:rPr lang="en-US" dirty="0"/>
              <a:t>; more than </a:t>
            </a:r>
            <a:r>
              <a:rPr lang="en-US" u="sng" dirty="0"/>
              <a:t>90%</a:t>
            </a:r>
            <a:r>
              <a:rPr lang="en-US" dirty="0"/>
              <a:t> of breaches </a:t>
            </a:r>
            <a:r>
              <a:rPr lang="en-US" u="sng" dirty="0"/>
              <a:t>due to human error</a:t>
            </a:r>
            <a:r>
              <a:rPr lang="en-US" dirty="0"/>
              <a:t>.</a:t>
            </a:r>
          </a:p>
          <a:p>
            <a:endParaRPr lang="en-US" dirty="0"/>
          </a:p>
          <a:p>
            <a:r>
              <a:rPr lang="en-US" dirty="0"/>
              <a:t>Almost </a:t>
            </a:r>
            <a:r>
              <a:rPr lang="en-US" u="sng" dirty="0"/>
              <a:t>90%</a:t>
            </a:r>
            <a:r>
              <a:rPr lang="en-US" dirty="0"/>
              <a:t> of organizations globally experienced </a:t>
            </a:r>
            <a:r>
              <a:rPr lang="en-US" u="sng" dirty="0"/>
              <a:t>Spear Phishing</a:t>
            </a:r>
            <a:r>
              <a:rPr lang="en-US" dirty="0"/>
              <a:t> in 2019 (email to a well-researched target).</a:t>
            </a:r>
          </a:p>
          <a:p>
            <a:endParaRPr lang="en-US" dirty="0"/>
          </a:p>
          <a:p>
            <a:r>
              <a:rPr lang="en-US" dirty="0"/>
              <a:t>Most companies have many accounts with </a:t>
            </a:r>
            <a:r>
              <a:rPr lang="en-US" u="sng" dirty="0"/>
              <a:t>non-expiring passwords</a:t>
            </a:r>
            <a:r>
              <a:rPr lang="en-US" dirty="0"/>
              <a:t>.</a:t>
            </a:r>
          </a:p>
          <a:p>
            <a:endParaRPr lang="en-US" dirty="0"/>
          </a:p>
          <a:p>
            <a:r>
              <a:rPr lang="en-US" dirty="0"/>
              <a:t>About </a:t>
            </a:r>
            <a:r>
              <a:rPr lang="en-US" u="sng" dirty="0"/>
              <a:t>three-fourths of organizations </a:t>
            </a:r>
            <a:r>
              <a:rPr lang="en-US" dirty="0"/>
              <a:t>do not have an incident response plan.</a:t>
            </a:r>
          </a:p>
          <a:p>
            <a:endParaRPr lang="en-US" sz="1900" dirty="0"/>
          </a:p>
          <a:p>
            <a:pPr marL="0" indent="0">
              <a:buNone/>
            </a:pPr>
            <a:endParaRPr lang="en-US" dirty="0"/>
          </a:p>
          <a:p>
            <a:endParaRPr lang="en-US" dirty="0"/>
          </a:p>
        </p:txBody>
      </p:sp>
    </p:spTree>
    <p:extLst>
      <p:ext uri="{BB962C8B-B14F-4D97-AF65-F5344CB8AC3E}">
        <p14:creationId xmlns:p14="http://schemas.microsoft.com/office/powerpoint/2010/main" val="1488550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y PPT template 2017">
  <a:themeElements>
    <a:clrScheme name="Custom 2">
      <a:dk1>
        <a:sysClr val="windowText" lastClr="000000"/>
      </a:dk1>
      <a:lt1>
        <a:sysClr val="window" lastClr="FFFFFF"/>
      </a:lt1>
      <a:dk2>
        <a:srgbClr val="00175D"/>
      </a:dk2>
      <a:lt2>
        <a:srgbClr val="DDDBC9"/>
      </a:lt2>
      <a:accent1>
        <a:srgbClr val="0066A6"/>
      </a:accent1>
      <a:accent2>
        <a:srgbClr val="009EDB"/>
      </a:accent2>
      <a:accent3>
        <a:srgbClr val="DDDBC9"/>
      </a:accent3>
      <a:accent4>
        <a:srgbClr val="00175D"/>
      </a:accent4>
      <a:accent5>
        <a:srgbClr val="0066A6"/>
      </a:accent5>
      <a:accent6>
        <a:srgbClr val="DDDBC9"/>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ademy PPT template 2020" id="{16968203-7DA1-6646-9127-A45C9C678AC3}" vid="{C54BB850-DBCC-1C43-A014-ACF833D24A7A}"/>
    </a:ext>
  </a:extLst>
</a:theme>
</file>

<file path=docProps/app.xml><?xml version="1.0" encoding="utf-8"?>
<Properties xmlns="http://schemas.openxmlformats.org/officeDocument/2006/extended-properties" xmlns:vt="http://schemas.openxmlformats.org/officeDocument/2006/docPropsVTypes">
  <Template>Academy PPT template 2021</Template>
  <TotalTime>952</TotalTime>
  <Words>1758</Words>
  <Application>Microsoft Office PowerPoint</Application>
  <PresentationFormat>On-screen Show (16:9)</PresentationFormat>
  <Paragraphs>254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Helvetica</vt:lpstr>
      <vt:lpstr>Symbol</vt:lpstr>
      <vt:lpstr>Wingdings</vt:lpstr>
      <vt:lpstr>Wingdings 2</vt:lpstr>
      <vt:lpstr>Academy PPT template 2017</vt:lpstr>
      <vt:lpstr>CYBER RISK INSURANCE            Norman Niami Chairperson,  Academy Cyber Risk Task Force (CRTF) </vt:lpstr>
      <vt:lpstr>Housekeeping</vt:lpstr>
      <vt:lpstr>Today’s Program</vt:lpstr>
      <vt:lpstr>         THE THREAT &amp; DAMAGE THREAT </vt:lpstr>
      <vt:lpstr>Everyday News Now</vt:lpstr>
      <vt:lpstr>Many Risks</vt:lpstr>
      <vt:lpstr>Bad Actors and Motives</vt:lpstr>
      <vt:lpstr>Many Threat Vectors</vt:lpstr>
      <vt:lpstr>Examples of Many Vulnerabilities</vt:lpstr>
      <vt:lpstr>Challenges</vt:lpstr>
      <vt:lpstr>Costs</vt:lpstr>
      <vt:lpstr>NotPetya -- 2017</vt:lpstr>
      <vt:lpstr>Scales of Some Recent Incidents</vt:lpstr>
      <vt:lpstr>MARKET OVERVIEW </vt:lpstr>
      <vt:lpstr>Cybersecurity Written Premium (000s)</vt:lpstr>
      <vt:lpstr>Companies Writing Cybersecurity Policies</vt:lpstr>
      <vt:lpstr>Direct Incurred Loss Ratios</vt:lpstr>
      <vt:lpstr>Experience &amp; Prices</vt:lpstr>
      <vt:lpstr>DATA  </vt:lpstr>
      <vt:lpstr>Challenges</vt:lpstr>
      <vt:lpstr>Challenges …</vt:lpstr>
      <vt:lpstr>Challenges …</vt:lpstr>
      <vt:lpstr>Market Data</vt:lpstr>
      <vt:lpstr>SILENT CYBER </vt:lpstr>
      <vt:lpstr>What Is ‘Silent Cyber’?</vt:lpstr>
      <vt:lpstr>Example</vt:lpstr>
      <vt:lpstr>Managing Silent Cyber Exposure</vt:lpstr>
      <vt:lpstr>Ending the Silence</vt:lpstr>
      <vt:lpstr>Ending the Silence …</vt:lpstr>
      <vt:lpstr>Breach Reporting Requirements: An Analysis of Laws Across the US</vt:lpstr>
      <vt:lpstr>Background</vt:lpstr>
      <vt:lpstr>Background …</vt:lpstr>
      <vt:lpstr>Academy Paper </vt:lpstr>
      <vt:lpstr>Key Takeaways</vt:lpstr>
      <vt:lpstr>UPCOMING ACADEMY PAPERS</vt:lpstr>
      <vt:lpstr>In Review Process</vt:lpstr>
      <vt:lpstr>Papers Currently in the Pipeline</vt:lpstr>
      <vt:lpstr>Questions, comments?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Niami, Norman</dc:creator>
  <cp:lastModifiedBy>Norman</cp:lastModifiedBy>
  <cp:revision>28</cp:revision>
  <dcterms:created xsi:type="dcterms:W3CDTF">2021-03-22T18:18:18Z</dcterms:created>
  <dcterms:modified xsi:type="dcterms:W3CDTF">2021-04-09T12:51:39Z</dcterms:modified>
</cp:coreProperties>
</file>