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4.jpeg" ContentType="image/jpe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27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23.png" ContentType="image/png"/>
  <Override PartName="/ppt/media/image22.png" ContentType="image/png"/>
  <Override PartName="/ppt/media/image21.jpeg" ContentType="image/jpeg"/>
  <Override PartName="/ppt/media/image16.jpeg" ContentType="image/jpeg"/>
  <Override PartName="/ppt/media/image24.jpeg" ContentType="image/jpeg"/>
  <Override PartName="/ppt/media/image15.png" ContentType="image/png"/>
  <Override PartName="/ppt/media/image28.jpeg" ContentType="image/jpeg"/>
  <Override PartName="/ppt/media/image20.png" ContentType="image/png"/>
  <Override PartName="/ppt/media/image19.png" ContentType="image/png"/>
  <Override PartName="/ppt/media/image1.png" ContentType="image/png"/>
  <Override PartName="/ppt/media/image18.jpeg" ContentType="image/jpeg"/>
  <Override PartName="/ppt/media/image25.png" ContentType="image/png"/>
  <Override PartName="/ppt/media/image2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60080" y="308160"/>
            <a:ext cx="9471600" cy="129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4400" spc="-1" strike="noStrike">
                <a:latin typeface="Calibri"/>
              </a:rPr>
              <a:t>Click </a:t>
            </a:r>
            <a:r>
              <a:rPr b="0" lang="en-US" sz="4400" spc="-1" strike="noStrike">
                <a:latin typeface="Calibri"/>
              </a:rPr>
              <a:t>to </a:t>
            </a:r>
            <a:r>
              <a:rPr b="0" lang="en-US" sz="4400" spc="-1" strike="noStrike">
                <a:latin typeface="Calibri"/>
              </a:rPr>
              <a:t>edit </a:t>
            </a:r>
            <a:r>
              <a:rPr b="0" lang="en-US" sz="4400" spc="-1" strike="noStrike">
                <a:latin typeface="Calibri"/>
              </a:rPr>
              <a:t>the </a:t>
            </a:r>
            <a:r>
              <a:rPr b="0" lang="en-US" sz="4400" spc="-1" strike="noStrike">
                <a:latin typeface="Calibri"/>
              </a:rPr>
              <a:t>title </a:t>
            </a:r>
            <a:r>
              <a:rPr b="0" lang="en-US" sz="4400" spc="-1" strike="noStrike">
                <a:latin typeface="Calibri"/>
              </a:rPr>
              <a:t>text </a:t>
            </a:r>
            <a:r>
              <a:rPr b="0" lang="en-US" sz="4400" spc="-1" strike="noStrike">
                <a:latin typeface="Calibri"/>
              </a:rPr>
              <a:t>form</a:t>
            </a:r>
            <a:r>
              <a:rPr b="0" lang="en-US" sz="4400" spc="-1" strike="noStrike">
                <a:latin typeface="Calibri"/>
              </a:rPr>
              <a:t>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47520" y="2297160"/>
            <a:ext cx="5910120" cy="3089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Click to edit the outline text format</a:t>
            </a:r>
            <a:endParaRPr b="0" lang="en-US" sz="2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Third Outline Level</a:t>
            </a:r>
            <a:endParaRPr b="0" lang="en-US" sz="2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Fourth Outline Level</a:t>
            </a:r>
            <a:endParaRPr b="0" lang="en-US" sz="2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Fifth Outline Level</a:t>
            </a:r>
            <a:endParaRPr b="0" lang="en-US" sz="2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Sixth Outline Level</a:t>
            </a:r>
            <a:endParaRPr b="0" lang="en-US" sz="2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Seventh Outline </a:t>
            </a:r>
            <a:r>
              <a:rPr b="0" lang="en-US" sz="2800" spc="-1" strike="noStrike">
                <a:latin typeface="Calibri"/>
              </a:rPr>
              <a:t>Level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14537D5-8954-40A2-B952-7C3A8A90328C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 descr=""/>
          <p:cNvPicPr/>
          <p:nvPr/>
        </p:nvPicPr>
        <p:blipFill>
          <a:blip r:embed="rId2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44" name="bg object 17" descr=""/>
          <p:cNvPicPr/>
          <p:nvPr/>
        </p:nvPicPr>
        <p:blipFill>
          <a:blip r:embed="rId3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pic>
        <p:nvPicPr>
          <p:cNvPr id="45" name="bg object 16" descr="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60080" y="308160"/>
            <a:ext cx="9471600" cy="129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4400" spc="-1" strike="noStrike">
                <a:latin typeface="Calibri"/>
              </a:rPr>
              <a:t>Click </a:t>
            </a:r>
            <a:r>
              <a:rPr b="0" lang="en-US" sz="4400" spc="-1" strike="noStrike">
                <a:latin typeface="Calibri"/>
              </a:rPr>
              <a:t>to </a:t>
            </a:r>
            <a:r>
              <a:rPr b="0" lang="en-US" sz="4400" spc="-1" strike="noStrike">
                <a:latin typeface="Calibri"/>
              </a:rPr>
              <a:t>edit </a:t>
            </a:r>
            <a:r>
              <a:rPr b="0" lang="en-US" sz="4400" spc="-1" strike="noStrike">
                <a:latin typeface="Calibri"/>
              </a:rPr>
              <a:t>the </a:t>
            </a:r>
            <a:r>
              <a:rPr b="0" lang="en-US" sz="4400" spc="-1" strike="noStrike">
                <a:latin typeface="Calibri"/>
              </a:rPr>
              <a:t>title </a:t>
            </a:r>
            <a:r>
              <a:rPr b="0" lang="en-US" sz="4400" spc="-1" strike="noStrike">
                <a:latin typeface="Calibri"/>
              </a:rPr>
              <a:t>text </a:t>
            </a:r>
            <a:r>
              <a:rPr b="0" lang="en-US" sz="4400" spc="-1" strike="noStrike">
                <a:latin typeface="Calibri"/>
              </a:rPr>
              <a:t>form</a:t>
            </a:r>
            <a:r>
              <a:rPr b="0" lang="en-US" sz="4400" spc="-1" strike="noStrike">
                <a:latin typeface="Calibri"/>
              </a:rPr>
              <a:t>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128608A-241C-4BAE-879E-FCE527BDBF17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Click to edit the outline text format</a:t>
            </a:r>
            <a:endParaRPr b="0" lang="en-US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Second Outline Level</a:t>
            </a:r>
            <a:endParaRPr b="0" lang="en-US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Third Outline Level</a:t>
            </a:r>
            <a:endParaRPr b="0" lang="en-US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Fourth Outline Level</a:t>
            </a:r>
            <a:endParaRPr b="0" lang="en-US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g object 16" descr=""/>
          <p:cNvPicPr/>
          <p:nvPr/>
        </p:nvPicPr>
        <p:blipFill>
          <a:blip r:embed="rId2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88" name="bg object 17" descr=""/>
          <p:cNvPicPr/>
          <p:nvPr/>
        </p:nvPicPr>
        <p:blipFill>
          <a:blip r:embed="rId3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360080" y="308160"/>
            <a:ext cx="9471600" cy="129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4400" spc="-1" strike="noStrike">
                <a:latin typeface="Calibri"/>
              </a:rPr>
              <a:t>Clic</a:t>
            </a:r>
            <a:r>
              <a:rPr b="0" lang="en-US" sz="4400" spc="-1" strike="noStrike">
                <a:latin typeface="Calibri"/>
              </a:rPr>
              <a:t>k to </a:t>
            </a:r>
            <a:r>
              <a:rPr b="0" lang="en-US" sz="4400" spc="-1" strike="noStrike">
                <a:latin typeface="Calibri"/>
              </a:rPr>
              <a:t>edit </a:t>
            </a:r>
            <a:r>
              <a:rPr b="0" lang="en-US" sz="4400" spc="-1" strike="noStrike">
                <a:latin typeface="Calibri"/>
              </a:rPr>
              <a:t>the </a:t>
            </a:r>
            <a:r>
              <a:rPr b="0" lang="en-US" sz="4400" spc="-1" strike="noStrike">
                <a:latin typeface="Calibri"/>
              </a:rPr>
              <a:t>title </a:t>
            </a:r>
            <a:r>
              <a:rPr b="0" lang="en-US" sz="4400" spc="-1" strike="noStrike">
                <a:latin typeface="Calibri"/>
              </a:rPr>
              <a:t>text </a:t>
            </a:r>
            <a:r>
              <a:rPr b="0" lang="en-US" sz="4400" spc="-1" strike="noStrike">
                <a:latin typeface="Calibri"/>
              </a:rPr>
              <a:t>for</a:t>
            </a:r>
            <a:r>
              <a:rPr b="0" lang="en-US" sz="4400" spc="-1" strike="noStrike">
                <a:latin typeface="Calibri"/>
              </a:rPr>
              <a:t>mat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4271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Click to edit the outline text format</a:t>
            </a:r>
            <a:endParaRPr b="0" lang="en-US" sz="2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Third Outline Level</a:t>
            </a:r>
            <a:endParaRPr b="0" lang="en-US" sz="2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Fourth Outline Level</a:t>
            </a:r>
            <a:endParaRPr b="0" lang="en-US" sz="2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Fifth Outline Level</a:t>
            </a:r>
            <a:endParaRPr b="0" lang="en-US" sz="2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Sixth Outline Level</a:t>
            </a:r>
            <a:endParaRPr b="0" lang="en-US" sz="2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Seventh Outline Level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4271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Click to edit the outline text format</a:t>
            </a:r>
            <a:endParaRPr b="0" lang="en-US" sz="2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Third Outline Level</a:t>
            </a:r>
            <a:endParaRPr b="0" lang="en-US" sz="2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Fourth Outline Level</a:t>
            </a:r>
            <a:endParaRPr b="0" lang="en-US" sz="2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Fifth Outline Level</a:t>
            </a:r>
            <a:endParaRPr b="0" lang="en-US" sz="2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Sixth Outline Level</a:t>
            </a:r>
            <a:endParaRPr b="0" lang="en-US" sz="2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Calibri"/>
              </a:rPr>
              <a:t>Seventh Outline Level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A40E4EE4-8511-46A3-A162-9E819260C04B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g object 16" descr=""/>
          <p:cNvPicPr/>
          <p:nvPr/>
        </p:nvPicPr>
        <p:blipFill>
          <a:blip r:embed="rId2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132" name="bg object 17" descr=""/>
          <p:cNvPicPr/>
          <p:nvPr/>
        </p:nvPicPr>
        <p:blipFill>
          <a:blip r:embed="rId3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pic>
        <p:nvPicPr>
          <p:cNvPr id="133" name="bg object 16" descr="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ACA2BC7C-6446-4B0F-9F06-B9201769F655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Calibri"/>
              </a:rPr>
              <a:t>Click to </a:t>
            </a:r>
            <a:r>
              <a:rPr b="0" lang="en-US" sz="1800" spc="-1" strike="noStrike">
                <a:latin typeface="Calibri"/>
              </a:rPr>
              <a:t>edit the </a:t>
            </a:r>
            <a:r>
              <a:rPr b="0" lang="en-US" sz="1800" spc="-1" strike="noStrike">
                <a:latin typeface="Calibri"/>
              </a:rPr>
              <a:t>title text </a:t>
            </a:r>
            <a:r>
              <a:rPr b="0" lang="en-US" sz="1800" spc="-1" strike="noStrike">
                <a:latin typeface="Calibri"/>
              </a:rPr>
              <a:t>format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Click to edit the outline text format</a:t>
            </a:r>
            <a:endParaRPr b="0" lang="en-US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Second Outline Level</a:t>
            </a:r>
            <a:endParaRPr b="0" lang="en-US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Third Outline Level</a:t>
            </a:r>
            <a:endParaRPr b="0" lang="en-US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Fourth Outline Level</a:t>
            </a:r>
            <a:endParaRPr b="0" lang="en-US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ww.casact.org/" TargetMode="External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mailto:devirgilis.marco@gmail.com" TargetMode="External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://www.casact.org/" TargetMode="External"/><Relationship Id="rId3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bb31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object 3" descr=""/>
          <p:cNvPicPr/>
          <p:nvPr/>
        </p:nvPicPr>
        <p:blipFill>
          <a:blip r:embed="rId1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177" name="object 4" descr=""/>
          <p:cNvPicPr/>
          <p:nvPr/>
        </p:nvPicPr>
        <p:blipFill>
          <a:blip r:embed="rId2"/>
          <a:stretch/>
        </p:blipFill>
        <p:spPr>
          <a:xfrm>
            <a:off x="1523880" y="1121760"/>
            <a:ext cx="415800" cy="2387880"/>
          </a:xfrm>
          <a:prstGeom prst="rect">
            <a:avLst/>
          </a:prstGeom>
          <a:ln w="0">
            <a:noFill/>
          </a:ln>
        </p:spPr>
      </p:pic>
      <p:sp>
        <p:nvSpPr>
          <p:cNvPr id="178" name="TextShape 2"/>
          <p:cNvSpPr txBox="1"/>
          <p:nvPr/>
        </p:nvSpPr>
        <p:spPr>
          <a:xfrm>
            <a:off x="2285640" y="928800"/>
            <a:ext cx="8458560" cy="3068640"/>
          </a:xfrm>
          <a:prstGeom prst="rect">
            <a:avLst/>
          </a:prstGeom>
          <a:noFill/>
          <a:ln w="0">
            <a:noFill/>
          </a:ln>
        </p:spPr>
        <p:txBody>
          <a:bodyPr lIns="0" rIns="0" tIns="106200" bIns="0">
            <a:noAutofit/>
          </a:bodyPr>
          <a:p>
            <a:pPr marL="12600">
              <a:lnSpc>
                <a:spcPts val="5831"/>
              </a:lnSpc>
              <a:spcBef>
                <a:spcPts val="836"/>
              </a:spcBef>
              <a:tabLst>
                <a:tab algn="l" pos="1724040"/>
              </a:tabLst>
            </a:pPr>
            <a:r>
              <a:rPr b="0" lang="en-US" sz="5400" spc="-15" strike="noStrike">
                <a:solidFill>
                  <a:srgbClr val="001c58"/>
                </a:solidFill>
                <a:latin typeface="Calibri"/>
              </a:rPr>
              <a:t>Es</a:t>
            </a:r>
            <a:r>
              <a:rPr b="0" lang="en-US" sz="5400" spc="-15" strike="noStrike">
                <a:solidFill>
                  <a:srgbClr val="001c58"/>
                </a:solidFill>
                <a:latin typeface="Calibri"/>
              </a:rPr>
              <a:t>ti</a:t>
            </a:r>
            <a:r>
              <a:rPr b="0" lang="en-US" sz="5400" spc="-15" strike="noStrike">
                <a:solidFill>
                  <a:srgbClr val="001c58"/>
                </a:solidFill>
                <a:latin typeface="Calibri"/>
              </a:rPr>
              <a:t>m</a:t>
            </a:r>
            <a:r>
              <a:rPr b="0" lang="en-US" sz="5400" spc="-15" strike="noStrike">
                <a:solidFill>
                  <a:srgbClr val="001c58"/>
                </a:solidFill>
                <a:latin typeface="Calibri"/>
              </a:rPr>
              <a:t>ati</a:t>
            </a:r>
            <a:r>
              <a:rPr b="0" lang="en-US" sz="5400" spc="-15" strike="noStrike">
                <a:solidFill>
                  <a:srgbClr val="001c58"/>
                </a:solidFill>
                <a:latin typeface="Calibri"/>
              </a:rPr>
              <a:t>on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of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In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di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vi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du</a:t>
            </a:r>
            <a:r>
              <a:rPr b="0" lang="en-US" sz="5400" spc="-12" strike="noStrike">
                <a:solidFill>
                  <a:srgbClr val="001c58"/>
                </a:solidFill>
                <a:latin typeface="Calibri"/>
              </a:rPr>
              <a:t>al </a:t>
            </a:r>
            <a:r>
              <a:rPr b="0" lang="en-US" sz="5400" spc="-120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Cl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ai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m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	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Lia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bil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iti</a:t>
            </a:r>
            <a:r>
              <a:rPr b="0" lang="en-US" sz="5400" spc="-7" strike="noStrike">
                <a:solidFill>
                  <a:srgbClr val="001c58"/>
                </a:solidFill>
                <a:latin typeface="Calibri"/>
              </a:rPr>
              <a:t>es</a:t>
            </a:r>
            <a:br/>
            <a:r>
              <a:rPr b="0" lang="en-US" sz="2000" spc="-1" strike="noStrike">
                <a:solidFill>
                  <a:srgbClr val="001c58"/>
                </a:solidFill>
                <a:latin typeface="Calibri"/>
              </a:rPr>
              <a:t>A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compar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ison</a:t>
            </a:r>
            <a:r>
              <a:rPr b="0" lang="en-US" sz="20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of </a:t>
            </a:r>
            <a:r>
              <a:rPr b="0" lang="en-US" sz="2000" spc="-15" strike="noStrike">
                <a:solidFill>
                  <a:srgbClr val="001c58"/>
                </a:solidFill>
                <a:latin typeface="Calibri"/>
              </a:rPr>
              <a:t>Traditio</a:t>
            </a:r>
            <a:r>
              <a:rPr b="0" lang="en-US" sz="2000" spc="-15" strike="noStrike">
                <a:solidFill>
                  <a:srgbClr val="001c58"/>
                </a:solidFill>
                <a:latin typeface="Calibri"/>
              </a:rPr>
              <a:t>nal</a:t>
            </a:r>
            <a:r>
              <a:rPr b="0" lang="en-US" sz="20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1c58"/>
                </a:solidFill>
                <a:latin typeface="Calibri"/>
              </a:rPr>
              <a:t>and</a:t>
            </a:r>
            <a:r>
              <a:rPr b="0" lang="en-US" sz="20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1c58"/>
                </a:solidFill>
                <a:latin typeface="Calibri"/>
              </a:rPr>
              <a:t>Machin</a:t>
            </a:r>
            <a:r>
              <a:rPr b="0" lang="en-US" sz="2000" spc="-1" strike="noStrike">
                <a:solidFill>
                  <a:srgbClr val="001c58"/>
                </a:solidFill>
                <a:latin typeface="Calibri"/>
              </a:rPr>
              <a:t>e</a:t>
            </a:r>
            <a:r>
              <a:rPr b="0" lang="en-US" sz="20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Learnin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g 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Metho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dologie</a:t>
            </a:r>
            <a:r>
              <a:rPr b="0" lang="en-US" sz="2000" spc="-7" strike="noStrike">
                <a:solidFill>
                  <a:srgbClr val="001c58"/>
                </a:solidFill>
                <a:latin typeface="Calibri"/>
              </a:rPr>
              <a:t>s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2286000" y="4494240"/>
            <a:ext cx="606888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b="0" lang="en-US" sz="2400" spc="-35" strike="noStrike">
                <a:latin typeface="Calibri"/>
              </a:rPr>
              <a:t>CAGNY</a:t>
            </a:r>
            <a:r>
              <a:rPr b="0" lang="en-US" sz="2400" spc="-7" strike="noStrike">
                <a:latin typeface="Calibri"/>
              </a:rPr>
              <a:t> SPRING MEETING </a:t>
            </a:r>
            <a:r>
              <a:rPr b="0" lang="en-US" sz="2400" spc="-531" strike="noStrike">
                <a:latin typeface="Calibri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b="0" lang="en-US" sz="2400" spc="-21" strike="noStrike">
                <a:latin typeface="Calibri"/>
              </a:rPr>
              <a:t>May</a:t>
            </a:r>
            <a:r>
              <a:rPr b="0" lang="en-US" sz="2400" spc="-15" strike="noStrike">
                <a:latin typeface="Calibri"/>
              </a:rPr>
              <a:t> </a:t>
            </a:r>
            <a:r>
              <a:rPr b="0" lang="en-US" sz="2400" spc="-7" strike="noStrike">
                <a:latin typeface="Calibri"/>
              </a:rPr>
              <a:t>12,</a:t>
            </a:r>
            <a:r>
              <a:rPr b="0" lang="en-US" sz="2400" spc="4" strike="noStrike">
                <a:latin typeface="Calibri"/>
              </a:rPr>
              <a:t> </a:t>
            </a:r>
            <a:r>
              <a:rPr b="0" lang="en-US" sz="2400" spc="-7" strike="noStrike">
                <a:latin typeface="Calibri"/>
              </a:rPr>
              <a:t>2021</a:t>
            </a:r>
            <a:endParaRPr b="0" lang="en-US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endParaRPr b="0" lang="en-US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2400" spc="-15" strike="noStrike">
                <a:latin typeface="Calibri"/>
              </a:rPr>
              <a:t>Marco</a:t>
            </a:r>
            <a:r>
              <a:rPr b="0" lang="en-US" sz="2400" spc="-26" strike="noStrike">
                <a:latin typeface="Calibri"/>
              </a:rPr>
              <a:t> </a:t>
            </a:r>
            <a:r>
              <a:rPr b="0" lang="en-US" sz="2400" spc="-7" strike="noStrike">
                <a:latin typeface="Calibri"/>
              </a:rPr>
              <a:t>De</a:t>
            </a:r>
            <a:r>
              <a:rPr b="0" lang="en-US" sz="2400" spc="-1" strike="noStrike">
                <a:latin typeface="Calibri"/>
              </a:rPr>
              <a:t> </a:t>
            </a:r>
            <a:r>
              <a:rPr b="0" lang="en-US" sz="2400" spc="-12" strike="noStrike">
                <a:latin typeface="Calibri"/>
              </a:rPr>
              <a:t>Virgilis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599840" y="609840"/>
            <a:ext cx="55342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Pre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dicti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ng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Ulti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mat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</a:t>
            </a:r>
            <a:r>
              <a:rPr b="0" lang="en-US" sz="4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Cost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916920" y="1683000"/>
            <a:ext cx="10859400" cy="35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760" bIns="0">
            <a:spAutoFit/>
          </a:bodyPr>
          <a:p>
            <a:pPr marL="241200" indent="-228240">
              <a:lnSpc>
                <a:spcPts val="3030"/>
              </a:lnSpc>
              <a:spcBef>
                <a:spcPts val="471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46" strike="noStrike">
                <a:solidFill>
                  <a:srgbClr val="0071bb"/>
                </a:solidFill>
                <a:latin typeface="Calibri"/>
              </a:rPr>
              <a:t>Target: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31" strike="noStrike">
                <a:solidFill>
                  <a:srgbClr val="0071bb"/>
                </a:solidFill>
                <a:latin typeface="Calibri"/>
              </a:rPr>
              <a:t>To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predict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ultimate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cost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when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they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are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initially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reported.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95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41" strike="noStrike">
                <a:solidFill>
                  <a:srgbClr val="0071bb"/>
                </a:solidFill>
                <a:latin typeface="Calibri"/>
              </a:rPr>
              <a:t>At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stage,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there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paid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amount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initial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case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reserve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is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established.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8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In one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case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they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will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be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settled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paid.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amount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that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needs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be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estimated.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8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On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other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hand,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could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be closed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with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payment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(CNP),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therefore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there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will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not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be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any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payment.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599840" y="609840"/>
            <a:ext cx="57535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Pre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dicti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ng</a:t>
            </a:r>
            <a:r>
              <a:rPr b="0" lang="en-US" sz="4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Ulti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mat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Cost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916920" y="1724760"/>
            <a:ext cx="1059768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41200" indent="-228240">
              <a:lnSpc>
                <a:spcPct val="100000"/>
              </a:lnSpc>
              <a:spcBef>
                <a:spcPts val="9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66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will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three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stacked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models: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algn="l" pos="241200"/>
              </a:tabLst>
            </a:pP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First,</a:t>
            </a:r>
            <a:r>
              <a:rPr b="0" lang="en-US" sz="2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each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claim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will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be</a:t>
            </a:r>
            <a:r>
              <a:rPr b="0" lang="en-US" sz="2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classified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if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it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will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be</a:t>
            </a:r>
            <a:r>
              <a:rPr b="0" lang="en-US" sz="2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paid or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closed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with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 no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payment.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tabLst>
                <a:tab algn="l" pos="698400"/>
              </a:tabLst>
            </a:pPr>
            <a:endParaRPr b="0" lang="en-US" sz="2400" spc="-1" strike="noStrike">
              <a:latin typeface="Arial"/>
            </a:endParaRPr>
          </a:p>
          <a:p>
            <a:pPr lvl="1" marL="698040" indent="-228240">
              <a:lnSpc>
                <a:spcPts val="2591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If the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claim will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be paid,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a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second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model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will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estimate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the final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claim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amount,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ie. </a:t>
            </a:r>
            <a:r>
              <a:rPr b="0" lang="en-US" sz="2400" spc="-53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ultimate</a:t>
            </a:r>
            <a:r>
              <a:rPr b="0" lang="en-US" sz="2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cost.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tabLst>
                <a:tab algn="l" pos="698400"/>
              </a:tabLst>
            </a:pPr>
            <a:endParaRPr b="0" lang="en-US" sz="24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A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third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 model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will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also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estimate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the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timing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of such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payment.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599840" y="609840"/>
            <a:ext cx="48826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Mo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deli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ng</a:t>
            </a:r>
            <a:r>
              <a:rPr b="0" lang="en-US" sz="4400" spc="-6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Fra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me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wor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k</a:t>
            </a:r>
            <a:endParaRPr b="0" lang="en-US" sz="4400" spc="-1" strike="noStrike">
              <a:latin typeface="Calibri"/>
            </a:endParaRPr>
          </a:p>
        </p:txBody>
      </p:sp>
      <p:pic>
        <p:nvPicPr>
          <p:cNvPr id="202" name="object 3" descr=""/>
          <p:cNvPicPr/>
          <p:nvPr/>
        </p:nvPicPr>
        <p:blipFill>
          <a:blip r:embed="rId1"/>
          <a:stretch/>
        </p:blipFill>
        <p:spPr>
          <a:xfrm>
            <a:off x="2778120" y="2906280"/>
            <a:ext cx="4417560" cy="299268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3065400" y="4610520"/>
            <a:ext cx="5432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</a:t>
            </a:r>
            <a:r>
              <a:rPr b="0" lang="en-US" sz="1800" spc="-7" strike="noStrike">
                <a:solidFill>
                  <a:srgbClr val="ffffff"/>
                </a:solidFill>
                <a:latin typeface="Calibri"/>
              </a:rPr>
              <a:t>l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</a:t>
            </a:r>
            <a:r>
              <a:rPr b="0" lang="en-US" sz="1800" spc="-7" strike="noStrike">
                <a:solidFill>
                  <a:srgbClr val="ffffff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4718160" y="3791880"/>
            <a:ext cx="4201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46" strike="noStrike">
                <a:solidFill>
                  <a:srgbClr val="ffffff"/>
                </a:solidFill>
                <a:latin typeface="Calibri"/>
              </a:rPr>
              <a:t>P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</a:t>
            </a:r>
            <a:r>
              <a:rPr b="0" lang="en-US" sz="1800" spc="-7" strike="noStrike">
                <a:solidFill>
                  <a:srgbClr val="ffffff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4721400" y="5258880"/>
            <a:ext cx="4129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7" strike="noStrike">
                <a:solidFill>
                  <a:srgbClr val="ffffff"/>
                </a:solidFill>
                <a:latin typeface="Calibri"/>
              </a:rPr>
              <a:t>C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NP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333480" y="3250440"/>
            <a:ext cx="60912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A</a:t>
            </a:r>
            <a:r>
              <a:rPr b="0" lang="en-US" sz="1400" spc="-12" strike="noStrike">
                <a:solidFill>
                  <a:srgbClr val="ffffff"/>
                </a:solidFill>
                <a:latin typeface="Calibri"/>
              </a:rPr>
              <a:t>m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o</a:t>
            </a:r>
            <a:r>
              <a:rPr b="0" lang="en-US" sz="1400" spc="-12" strike="noStrike">
                <a:solidFill>
                  <a:srgbClr val="ffffff"/>
                </a:solidFill>
                <a:latin typeface="Calibri"/>
              </a:rPr>
              <a:t>u</a:t>
            </a:r>
            <a:r>
              <a:rPr b="0" lang="en-US" sz="1400" spc="-21" strike="noStrike">
                <a:solidFill>
                  <a:srgbClr val="ffffff"/>
                </a:solidFill>
                <a:latin typeface="Calibri"/>
              </a:rPr>
              <a:t>n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6467400" y="4275360"/>
            <a:ext cx="3387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7" strike="noStrike">
                <a:solidFill>
                  <a:srgbClr val="ffffff"/>
                </a:solidFill>
                <a:latin typeface="Calibri"/>
              </a:rPr>
              <a:t>L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6333480" y="5185440"/>
            <a:ext cx="6091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en-US" sz="1400" spc="-7" strike="noStrike">
                <a:solidFill>
                  <a:srgbClr val="ffffff"/>
                </a:solidFill>
                <a:latin typeface="Calibri"/>
              </a:rPr>
              <a:t>Amount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=</a:t>
            </a:r>
            <a:r>
              <a:rPr b="0" lang="en-US" sz="1400" spc="-3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4222800" y="4502520"/>
            <a:ext cx="12333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1" strike="noStrike">
                <a:latin typeface="Calibri"/>
              </a:rPr>
              <a:t>C</a:t>
            </a:r>
            <a:r>
              <a:rPr b="0" lang="en-US" sz="1800" spc="-7" strike="noStrike">
                <a:latin typeface="Calibri"/>
              </a:rPr>
              <a:t>l</a:t>
            </a:r>
            <a:r>
              <a:rPr b="0" lang="en-US" sz="1800" spc="-1" strike="noStrike">
                <a:latin typeface="Calibri"/>
              </a:rPr>
              <a:t>ass</a:t>
            </a:r>
            <a:r>
              <a:rPr b="0" lang="en-US" sz="1800" spc="-7" strike="noStrike">
                <a:latin typeface="Calibri"/>
              </a:rPr>
              <a:t>i</a:t>
            </a:r>
            <a:r>
              <a:rPr b="0" lang="en-US" sz="1800" spc="-1" strike="noStrike">
                <a:latin typeface="Calibri"/>
              </a:rPr>
              <a:t>f</a:t>
            </a:r>
            <a:r>
              <a:rPr b="0" lang="en-US" sz="1800" spc="-7" strike="noStrike">
                <a:latin typeface="Calibri"/>
              </a:rPr>
              <a:t>i</a:t>
            </a:r>
            <a:r>
              <a:rPr b="0" lang="en-US" sz="1800" spc="-21" strike="noStrike">
                <a:latin typeface="Calibri"/>
              </a:rPr>
              <a:t>c</a:t>
            </a:r>
            <a:r>
              <a:rPr b="0" lang="en-US" sz="1800" spc="-15" strike="noStrike">
                <a:latin typeface="Calibri"/>
              </a:rPr>
              <a:t>a</a:t>
            </a:r>
            <a:r>
              <a:rPr b="0" lang="en-US" sz="1800" spc="-7" strike="noStrike">
                <a:latin typeface="Calibri"/>
              </a:rPr>
              <a:t>tio</a:t>
            </a:r>
            <a:r>
              <a:rPr b="0" lang="en-US" sz="1800" spc="-1" strike="noStrike">
                <a:latin typeface="Calibri"/>
              </a:rPr>
              <a:t>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7305840" y="3135600"/>
            <a:ext cx="102960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12" strike="noStrike">
                <a:latin typeface="Calibri"/>
              </a:rPr>
              <a:t>Regression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7344360" y="4259880"/>
            <a:ext cx="102960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US" sz="1800" spc="-12" strike="noStrike">
                <a:latin typeface="Calibri"/>
              </a:rPr>
              <a:t>Regression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916920" y="1741320"/>
            <a:ext cx="888840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41200" indent="-228240">
              <a:lnSpc>
                <a:spcPct val="100000"/>
              </a:lnSpc>
              <a:spcBef>
                <a:spcPts val="9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framework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built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one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1" lang="en-US" sz="2800" spc="-7" strike="noStrike">
                <a:solidFill>
                  <a:srgbClr val="0071bb"/>
                </a:solidFill>
                <a:latin typeface="Calibri"/>
              </a:rPr>
              <a:t>classifier</a:t>
            </a:r>
            <a:r>
              <a:rPr b="1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two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1" lang="en-US" sz="2800" spc="-15" strike="noStrike">
                <a:solidFill>
                  <a:srgbClr val="0071bb"/>
                </a:solidFill>
                <a:latin typeface="Calibri"/>
              </a:rPr>
              <a:t>regressors.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599840" y="609840"/>
            <a:ext cx="312444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Dat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a</a:t>
            </a:r>
            <a:r>
              <a:rPr b="0" lang="en-US" sz="4400" spc="-8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26" strike="noStrike">
                <a:solidFill>
                  <a:srgbClr val="001c58"/>
                </a:solidFill>
                <a:latin typeface="Calibri"/>
              </a:rPr>
              <a:t>exa</a:t>
            </a:r>
            <a:r>
              <a:rPr b="0" lang="en-US" sz="4400" spc="-26" strike="noStrike">
                <a:solidFill>
                  <a:srgbClr val="001c58"/>
                </a:solidFill>
                <a:latin typeface="Calibri"/>
              </a:rPr>
              <a:t>mpl</a:t>
            </a:r>
            <a:r>
              <a:rPr b="0" lang="en-US" sz="4400" spc="-26" strike="noStrike">
                <a:solidFill>
                  <a:srgbClr val="001c58"/>
                </a:solidFill>
                <a:latin typeface="Calibri"/>
              </a:rPr>
              <a:t>e</a:t>
            </a:r>
            <a:endParaRPr b="0" lang="en-US" sz="4400" spc="-1" strike="noStrike">
              <a:latin typeface="Calibri"/>
            </a:endParaRPr>
          </a:p>
        </p:txBody>
      </p:sp>
      <p:graphicFrame>
        <p:nvGraphicFramePr>
          <p:cNvPr id="214" name="Table 2"/>
          <p:cNvGraphicFramePr/>
          <p:nvPr/>
        </p:nvGraphicFramePr>
        <p:xfrm>
          <a:off x="370440" y="2051640"/>
          <a:ext cx="11436120" cy="370440"/>
        </p:xfrm>
        <a:graphic>
          <a:graphicData uri="http://schemas.openxmlformats.org/drawingml/2006/table">
            <a:tbl>
              <a:tblPr/>
              <a:tblGrid>
                <a:gridCol w="1143360"/>
                <a:gridCol w="1143360"/>
                <a:gridCol w="1143360"/>
                <a:gridCol w="1143360"/>
                <a:gridCol w="1143360"/>
                <a:gridCol w="1143360"/>
                <a:gridCol w="1143360"/>
                <a:gridCol w="1143360"/>
                <a:gridCol w="1143360"/>
                <a:gridCol w="1145880"/>
              </a:tblGrid>
              <a:tr h="370800">
                <a:tc>
                  <a:txBody>
                    <a:bodyPr lIns="0" rIns="0" tIns="30240" bIns="0">
                      <a:noAutofit/>
                    </a:bodyPr>
                    <a:p>
                      <a:pPr marL="12492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Acc_Date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12" strike="noStrike">
                          <a:solidFill>
                            <a:srgbClr val="ffffff"/>
                          </a:solidFill>
                          <a:latin typeface="Calibri"/>
                        </a:rPr>
                        <a:t>Rep_Date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13860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Car_Man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15" strike="noStrike">
                          <a:solidFill>
                            <a:srgbClr val="ffffff"/>
                          </a:solidFill>
                          <a:latin typeface="Calibri"/>
                        </a:rPr>
                        <a:t>Lat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34596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Long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11304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Acc_Time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DUI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37980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BAC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...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marL="16020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Case</a:t>
                      </a:r>
                      <a:r>
                        <a:rPr b="1" lang="en-US" sz="1800" spc="-32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2" strike="noStrike">
                          <a:solidFill>
                            <a:srgbClr val="ffffff"/>
                          </a:solidFill>
                          <a:latin typeface="Calibri"/>
                        </a:rPr>
                        <a:t>Res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Table 3"/>
          <p:cNvGraphicFramePr/>
          <p:nvPr/>
        </p:nvGraphicFramePr>
        <p:xfrm>
          <a:off x="2025720" y="4129920"/>
          <a:ext cx="8127720" cy="370440"/>
        </p:xfrm>
        <a:graphic>
          <a:graphicData uri="http://schemas.openxmlformats.org/drawingml/2006/table">
            <a:tbl>
              <a:tblPr/>
              <a:tblGrid>
                <a:gridCol w="4063680"/>
                <a:gridCol w="4064040"/>
              </a:tblGrid>
              <a:tr h="370800">
                <a:tc>
                  <a:txBody>
                    <a:bodyPr lIns="0" rIns="0" tIns="302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Ultimate</a:t>
                      </a:r>
                      <a:r>
                        <a:rPr b="1" lang="en-US" sz="1800" spc="-4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2" strike="noStrike">
                          <a:solidFill>
                            <a:srgbClr val="ffffff"/>
                          </a:solidFill>
                          <a:latin typeface="Calibri"/>
                        </a:rPr>
                        <a:t>Cost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302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Time</a:t>
                      </a:r>
                      <a:r>
                        <a:rPr b="1" lang="en-US" sz="18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7" strike="noStrike">
                          <a:solidFill>
                            <a:srgbClr val="ffffff"/>
                          </a:solidFill>
                          <a:latin typeface="Calibri"/>
                        </a:rPr>
                        <a:t>Lag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sp>
        <p:nvSpPr>
          <p:cNvPr id="216" name="CustomShape 4"/>
          <p:cNvSpPr/>
          <p:nvPr/>
        </p:nvSpPr>
        <p:spPr>
          <a:xfrm>
            <a:off x="1104120" y="2872080"/>
            <a:ext cx="9984960" cy="822600"/>
          </a:xfrm>
          <a:custGeom>
            <a:avLst/>
            <a:gdLst/>
            <a:ahLst/>
            <a:rect l="l" t="t" r="r" b="b"/>
            <a:pathLst>
              <a:path w="9985375" h="822960">
                <a:moveTo>
                  <a:pt x="9985248" y="0"/>
                </a:moveTo>
                <a:lnTo>
                  <a:pt x="9984142" y="73963"/>
                </a:lnTo>
                <a:lnTo>
                  <a:pt x="9980956" y="143578"/>
                </a:lnTo>
                <a:lnTo>
                  <a:pt x="9975883" y="207681"/>
                </a:lnTo>
                <a:lnTo>
                  <a:pt x="9969117" y="265111"/>
                </a:lnTo>
                <a:lnTo>
                  <a:pt x="9960851" y="314704"/>
                </a:lnTo>
                <a:lnTo>
                  <a:pt x="9951279" y="355300"/>
                </a:lnTo>
                <a:lnTo>
                  <a:pt x="9928994" y="404850"/>
                </a:lnTo>
                <a:lnTo>
                  <a:pt x="9916668" y="411480"/>
                </a:lnTo>
                <a:lnTo>
                  <a:pt x="5061204" y="411480"/>
                </a:lnTo>
                <a:lnTo>
                  <a:pt x="5048877" y="418109"/>
                </a:lnTo>
                <a:lnTo>
                  <a:pt x="5026592" y="467659"/>
                </a:lnTo>
                <a:lnTo>
                  <a:pt x="5017020" y="508255"/>
                </a:lnTo>
                <a:lnTo>
                  <a:pt x="5008754" y="557848"/>
                </a:lnTo>
                <a:lnTo>
                  <a:pt x="5001988" y="615278"/>
                </a:lnTo>
                <a:lnTo>
                  <a:pt x="4996915" y="679381"/>
                </a:lnTo>
                <a:lnTo>
                  <a:pt x="4993729" y="748996"/>
                </a:lnTo>
                <a:lnTo>
                  <a:pt x="4992624" y="822960"/>
                </a:lnTo>
                <a:lnTo>
                  <a:pt x="4991518" y="748996"/>
                </a:lnTo>
                <a:lnTo>
                  <a:pt x="4988332" y="679381"/>
                </a:lnTo>
                <a:lnTo>
                  <a:pt x="4983259" y="615278"/>
                </a:lnTo>
                <a:lnTo>
                  <a:pt x="4976493" y="557848"/>
                </a:lnTo>
                <a:lnTo>
                  <a:pt x="4968227" y="508255"/>
                </a:lnTo>
                <a:lnTo>
                  <a:pt x="4958655" y="467659"/>
                </a:lnTo>
                <a:lnTo>
                  <a:pt x="4936370" y="418109"/>
                </a:lnTo>
                <a:lnTo>
                  <a:pt x="4924044" y="411480"/>
                </a:lnTo>
                <a:lnTo>
                  <a:pt x="68579" y="411480"/>
                </a:lnTo>
                <a:lnTo>
                  <a:pt x="56253" y="404850"/>
                </a:lnTo>
                <a:lnTo>
                  <a:pt x="33968" y="355300"/>
                </a:lnTo>
                <a:lnTo>
                  <a:pt x="24396" y="314704"/>
                </a:lnTo>
                <a:lnTo>
                  <a:pt x="16130" y="265111"/>
                </a:lnTo>
                <a:lnTo>
                  <a:pt x="9364" y="207681"/>
                </a:lnTo>
                <a:lnTo>
                  <a:pt x="4291" y="143578"/>
                </a:lnTo>
                <a:lnTo>
                  <a:pt x="1105" y="73963"/>
                </a:lnTo>
                <a:lnTo>
                  <a:pt x="0" y="0"/>
                </a:lnTo>
              </a:path>
            </a:pathLst>
          </a:custGeom>
          <a:noFill/>
          <a:ln w="38099">
            <a:solidFill>
              <a:srgbClr val="5b9bd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672720" y="2974320"/>
            <a:ext cx="48434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Mo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del</a:t>
            </a:r>
            <a:r>
              <a:rPr b="1" lang="en-US" sz="4800" spc="-9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Co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mp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aris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on</a:t>
            </a:r>
            <a:endParaRPr b="0" lang="en-US" sz="4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599840" y="609840"/>
            <a:ext cx="4903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Mo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dels</a:t>
            </a:r>
            <a:r>
              <a:rPr b="0" lang="en-US" sz="4400" spc="-60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Impl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eme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nted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16920" y="1630800"/>
            <a:ext cx="10712160" cy="38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41200" indent="-228240">
              <a:lnSpc>
                <a:spcPct val="100000"/>
              </a:lnSpc>
              <a:spcBef>
                <a:spcPts val="105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600" spc="-1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600" spc="-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600" spc="-12" strike="noStrike">
                <a:solidFill>
                  <a:srgbClr val="0071bb"/>
                </a:solidFill>
                <a:latin typeface="Calibri"/>
              </a:rPr>
              <a:t>following</a:t>
            </a:r>
            <a:r>
              <a:rPr b="0" lang="en-US" sz="26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600" spc="-7" strike="noStrike">
                <a:solidFill>
                  <a:srgbClr val="0071bb"/>
                </a:solidFill>
                <a:latin typeface="Calibri"/>
              </a:rPr>
              <a:t>models</a:t>
            </a:r>
            <a:r>
              <a:rPr b="0" lang="en-US" sz="2600" spc="-15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600" spc="-21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6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600" spc="-7" strike="noStrike">
                <a:solidFill>
                  <a:srgbClr val="0071bb"/>
                </a:solidFill>
                <a:latin typeface="Calibri"/>
              </a:rPr>
              <a:t>been</a:t>
            </a:r>
            <a:r>
              <a:rPr b="0" lang="en-US" sz="26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600" spc="-12" strike="noStrike">
                <a:solidFill>
                  <a:srgbClr val="0071bb"/>
                </a:solidFill>
                <a:latin typeface="Calibri"/>
              </a:rPr>
              <a:t>implemented:</a:t>
            </a:r>
            <a:endParaRPr b="0" lang="en-US" sz="2600" spc="-1" strike="noStrike">
              <a:latin typeface="Arial"/>
            </a:endParaRPr>
          </a:p>
          <a:p>
            <a:pPr lvl="1" marL="698400" indent="-228240">
              <a:lnSpc>
                <a:spcPts val="2631"/>
              </a:lnSpc>
              <a:spcBef>
                <a:spcPts val="1755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General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 Additive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Models,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GAM</a:t>
            </a: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611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Multivariate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Regression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 Splines,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MARS</a:t>
            </a: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611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K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Nearest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32" strike="noStrike">
                <a:solidFill>
                  <a:srgbClr val="001c58"/>
                </a:solidFill>
                <a:latin typeface="Calibri"/>
              </a:rPr>
              <a:t>Neighbor,</a:t>
            </a:r>
            <a:r>
              <a:rPr b="0" lang="en-US" sz="22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KNN</a:t>
            </a: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616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Gradient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Boosting,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GB</a:t>
            </a: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631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Neural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 Networks,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NN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algn="l" pos="698400"/>
              </a:tabLst>
            </a:pP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109"/>
              </a:lnSpc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Each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different</a:t>
            </a:r>
            <a:r>
              <a:rPr b="0" lang="en-US" sz="22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model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has</a:t>
            </a: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been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used</a:t>
            </a:r>
            <a:r>
              <a:rPr b="0" lang="en-US" sz="22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classify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 claims</a:t>
            </a:r>
            <a:r>
              <a:rPr b="0" lang="en-US" sz="22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and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predict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both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ultimate</a:t>
            </a:r>
            <a:r>
              <a:rPr b="0" lang="en-US" sz="22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cost </a:t>
            </a:r>
            <a:r>
              <a:rPr b="0" lang="en-US" sz="2200" spc="-48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and</a:t>
            </a: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lags.</a:t>
            </a:r>
            <a:endParaRPr b="0" lang="en-US" sz="2200" spc="-1" strike="noStrike">
              <a:latin typeface="Arial"/>
            </a:endParaRPr>
          </a:p>
          <a:p>
            <a:pPr lvl="1" marL="698400" indent="-228240">
              <a:lnSpc>
                <a:spcPts val="2109"/>
              </a:lnSpc>
              <a:spcBef>
                <a:spcPts val="505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Then,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the</a:t>
            </a:r>
            <a:r>
              <a:rPr b="0" lang="en-US" sz="2200" spc="2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performance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have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been</a:t>
            </a:r>
            <a:r>
              <a:rPr b="0" lang="en-US" sz="22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5" strike="noStrike">
                <a:solidFill>
                  <a:srgbClr val="001c58"/>
                </a:solidFill>
                <a:latin typeface="Calibri"/>
              </a:rPr>
              <a:t>compared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and</a:t>
            </a:r>
            <a:r>
              <a:rPr b="0" lang="en-US" sz="22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the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best</a:t>
            </a:r>
            <a:r>
              <a:rPr b="0" lang="en-US" sz="22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performing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models</a:t>
            </a:r>
            <a:r>
              <a:rPr b="0" lang="en-US" sz="2200" spc="18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21" strike="noStrike">
                <a:solidFill>
                  <a:srgbClr val="001c58"/>
                </a:solidFill>
                <a:latin typeface="Calibri"/>
              </a:rPr>
              <a:t>have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1c58"/>
                </a:solidFill>
                <a:latin typeface="Calibri"/>
              </a:rPr>
              <a:t>been </a:t>
            </a:r>
            <a:r>
              <a:rPr b="0" lang="en-US" sz="2200" spc="-480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200" spc="-7" strike="noStrike">
                <a:solidFill>
                  <a:srgbClr val="001c58"/>
                </a:solidFill>
                <a:latin typeface="Calibri"/>
              </a:rPr>
              <a:t>chosen.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599840" y="609840"/>
            <a:ext cx="7486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ults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(Rep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orte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+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ER)</a:t>
            </a:r>
            <a:endParaRPr b="0" lang="en-US" sz="4400" spc="-1" strike="noStrike">
              <a:latin typeface="Calibri"/>
            </a:endParaRPr>
          </a:p>
        </p:txBody>
      </p:sp>
      <p:pic>
        <p:nvPicPr>
          <p:cNvPr id="221" name="object 3" descr=""/>
          <p:cNvPicPr/>
          <p:nvPr/>
        </p:nvPicPr>
        <p:blipFill>
          <a:blip r:embed="rId1"/>
          <a:stretch/>
        </p:blipFill>
        <p:spPr>
          <a:xfrm>
            <a:off x="865080" y="2386800"/>
            <a:ext cx="10341720" cy="1004400"/>
          </a:xfrm>
          <a:prstGeom prst="rect">
            <a:avLst/>
          </a:prstGeom>
          <a:ln w="0"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1069200" y="1726560"/>
            <a:ext cx="41619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41200" indent="-228240">
              <a:lnSpc>
                <a:spcPct val="100000"/>
              </a:lnSpc>
              <a:spcBef>
                <a:spcPts val="9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Classification</a:t>
            </a:r>
            <a:r>
              <a:rPr b="0" lang="en-US" sz="2800" spc="-5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Performance: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599840" y="609840"/>
            <a:ext cx="7486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ults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(Rep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orte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+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ER)</a:t>
            </a:r>
            <a:endParaRPr b="0" lang="en-US" sz="4400" spc="-1" strike="noStrike">
              <a:latin typeface="Calibri"/>
            </a:endParaRPr>
          </a:p>
        </p:txBody>
      </p:sp>
      <p:pic>
        <p:nvPicPr>
          <p:cNvPr id="224" name="object 3" descr=""/>
          <p:cNvPicPr/>
          <p:nvPr/>
        </p:nvPicPr>
        <p:blipFill>
          <a:blip r:embed="rId1"/>
          <a:stretch/>
        </p:blipFill>
        <p:spPr>
          <a:xfrm>
            <a:off x="768240" y="3202560"/>
            <a:ext cx="10485360" cy="875160"/>
          </a:xfrm>
          <a:prstGeom prst="rect">
            <a:avLst/>
          </a:prstGeom>
          <a:ln w="0"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916920" y="2099520"/>
            <a:ext cx="38458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41200" indent="-228240">
              <a:lnSpc>
                <a:spcPct val="100000"/>
              </a:lnSpc>
              <a:spcBef>
                <a:spcPts val="9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Regression</a:t>
            </a:r>
            <a:r>
              <a:rPr b="0" lang="en-US" sz="2800" spc="-35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Performance: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599840" y="609840"/>
            <a:ext cx="7486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ults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(Rep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orte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+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ER)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916920" y="2099520"/>
            <a:ext cx="38458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41200" indent="-228240">
              <a:lnSpc>
                <a:spcPct val="100000"/>
              </a:lnSpc>
              <a:spcBef>
                <a:spcPts val="9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Regression</a:t>
            </a:r>
            <a:r>
              <a:rPr b="0" lang="en-US" sz="2800" spc="-35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Performance: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28" name="object 4" descr=""/>
          <p:cNvPicPr/>
          <p:nvPr/>
        </p:nvPicPr>
        <p:blipFill>
          <a:blip r:embed="rId1"/>
          <a:stretch/>
        </p:blipFill>
        <p:spPr>
          <a:xfrm>
            <a:off x="771120" y="3183120"/>
            <a:ext cx="10487520" cy="9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2" descr=""/>
          <p:cNvPicPr/>
          <p:nvPr/>
        </p:nvPicPr>
        <p:blipFill>
          <a:blip r:embed="rId1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230" name="object 3" descr=""/>
          <p:cNvPicPr/>
          <p:nvPr/>
        </p:nvPicPr>
        <p:blipFill>
          <a:blip r:embed="rId2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1599840" y="609840"/>
            <a:ext cx="7486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ults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(Rep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orte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+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ER)</a:t>
            </a:r>
            <a:endParaRPr b="0" lang="en-US" sz="4400" spc="-1" strike="noStrike">
              <a:latin typeface="Calibri"/>
            </a:endParaRPr>
          </a:p>
        </p:txBody>
      </p:sp>
      <p:pic>
        <p:nvPicPr>
          <p:cNvPr id="232" name="object 5" descr=""/>
          <p:cNvPicPr/>
          <p:nvPr/>
        </p:nvPicPr>
        <p:blipFill>
          <a:blip r:embed="rId3"/>
          <a:stretch/>
        </p:blipFill>
        <p:spPr>
          <a:xfrm>
            <a:off x="2281680" y="1527120"/>
            <a:ext cx="8039520" cy="524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4745520" y="355680"/>
            <a:ext cx="26989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US" sz="4800" spc="-32" strike="noStrike">
                <a:solidFill>
                  <a:srgbClr val="ffffff"/>
                </a:solidFill>
                <a:latin typeface="Calibri"/>
              </a:rPr>
              <a:t>Pre</a:t>
            </a:r>
            <a:r>
              <a:rPr b="1" lang="en-US" sz="4800" spc="-32" strike="noStrike">
                <a:solidFill>
                  <a:srgbClr val="ffffff"/>
                </a:solidFill>
                <a:latin typeface="Calibri"/>
              </a:rPr>
              <a:t>sen</a:t>
            </a:r>
            <a:r>
              <a:rPr b="1" lang="en-US" sz="4800" spc="-32" strike="noStrike">
                <a:solidFill>
                  <a:srgbClr val="ffffff"/>
                </a:solidFill>
                <a:latin typeface="Calibri"/>
              </a:rPr>
              <a:t>ters</a:t>
            </a:r>
            <a:endParaRPr b="0" lang="en-US" sz="4800" spc="-1" strike="noStrike">
              <a:latin typeface="Calibri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657600" y="2595240"/>
            <a:ext cx="7980840" cy="11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160" bIns="0">
            <a:spAutoFit/>
          </a:bodyPr>
          <a:p>
            <a:pPr marL="12600">
              <a:lnSpc>
                <a:spcPts val="3889"/>
              </a:lnSpc>
              <a:spcBef>
                <a:spcPts val="584"/>
              </a:spcBef>
            </a:pP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Marco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De Virgilis</a:t>
            </a:r>
            <a:r>
              <a:rPr b="0" lang="en-US" sz="3600" spc="-7" strike="noStrike">
                <a:solidFill>
                  <a:srgbClr val="ffffff"/>
                </a:solidFill>
                <a:latin typeface="Calibri"/>
              </a:rPr>
              <a:t>, </a:t>
            </a:r>
            <a:endParaRPr b="0" lang="en-US" sz="3600" spc="-1" strike="noStrike">
              <a:latin typeface="Arial"/>
            </a:endParaRPr>
          </a:p>
          <a:p>
            <a:pPr marL="12600">
              <a:lnSpc>
                <a:spcPts val="3889"/>
              </a:lnSpc>
              <a:spcBef>
                <a:spcPts val="584"/>
              </a:spcBef>
            </a:pPr>
            <a:r>
              <a:rPr b="0" lang="en-US" sz="3600" spc="-7" strike="noStrike">
                <a:solidFill>
                  <a:srgbClr val="ffffff"/>
                </a:solidFill>
                <a:latin typeface="Calibri"/>
              </a:rPr>
              <a:t>Senior Actuarial Data Scientist</a:t>
            </a:r>
            <a:r>
              <a:rPr b="0" lang="en-US" sz="3600" spc="-12" strike="noStrike">
                <a:solidFill>
                  <a:srgbClr val="ffffff"/>
                </a:solidFill>
                <a:latin typeface="Calibri"/>
              </a:rPr>
              <a:t>, </a:t>
            </a:r>
            <a:r>
              <a:rPr b="0" lang="en-US" sz="3600" spc="-80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Allstate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83" name="object 6" descr=""/>
          <p:cNvPicPr/>
          <p:nvPr/>
        </p:nvPicPr>
        <p:blipFill>
          <a:blip r:embed="rId2"/>
          <a:stretch/>
        </p:blipFill>
        <p:spPr>
          <a:xfrm>
            <a:off x="926640" y="2286000"/>
            <a:ext cx="190764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ject 2" descr=""/>
          <p:cNvPicPr/>
          <p:nvPr/>
        </p:nvPicPr>
        <p:blipFill>
          <a:blip r:embed="rId1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234" name="object 3" descr=""/>
          <p:cNvPicPr/>
          <p:nvPr/>
        </p:nvPicPr>
        <p:blipFill>
          <a:blip r:embed="rId2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sp>
        <p:nvSpPr>
          <p:cNvPr id="235" name="TextShape 1"/>
          <p:cNvSpPr txBox="1"/>
          <p:nvPr/>
        </p:nvSpPr>
        <p:spPr>
          <a:xfrm>
            <a:off x="1599840" y="609840"/>
            <a:ext cx="7486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ults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(Rep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orte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+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ER)</a:t>
            </a:r>
            <a:endParaRPr b="0" lang="en-US" sz="4400" spc="-1" strike="noStrike">
              <a:latin typeface="Calibri"/>
            </a:endParaRPr>
          </a:p>
        </p:txBody>
      </p:sp>
      <p:pic>
        <p:nvPicPr>
          <p:cNvPr id="236" name="object 5" descr=""/>
          <p:cNvPicPr/>
          <p:nvPr/>
        </p:nvPicPr>
        <p:blipFill>
          <a:blip r:embed="rId3"/>
          <a:stretch/>
        </p:blipFill>
        <p:spPr>
          <a:xfrm>
            <a:off x="2622960" y="1604880"/>
            <a:ext cx="7435080" cy="493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599840" y="609840"/>
            <a:ext cx="372564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YR</a:t>
            </a:r>
            <a:r>
              <a:rPr b="0" lang="en-US" sz="4400" spc="-9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Esti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mat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916920" y="2010600"/>
            <a:ext cx="10972440" cy="35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760" bIns="0">
            <a:spAutoFit/>
          </a:bodyPr>
          <a:p>
            <a:pPr marL="241200" indent="-228240">
              <a:lnSpc>
                <a:spcPts val="3030"/>
              </a:lnSpc>
              <a:spcBef>
                <a:spcPts val="471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41" strike="noStrike">
                <a:solidFill>
                  <a:srgbClr val="0071bb"/>
                </a:solidFill>
                <a:latin typeface="Calibri"/>
              </a:rPr>
              <a:t>At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point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obtained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estimates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for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that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been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reported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41" strike="noStrike">
                <a:solidFill>
                  <a:srgbClr val="0071bb"/>
                </a:solidFill>
                <a:latin typeface="Calibri"/>
              </a:rPr>
              <a:t>company.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95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includes</a:t>
            </a:r>
            <a:r>
              <a:rPr b="0" lang="en-US" sz="2800" spc="4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RBNS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(Reported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but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settled)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IBNER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(Incurred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but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not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enough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reported).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8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66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still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produce</a:t>
            </a:r>
            <a:r>
              <a:rPr b="0" lang="en-US" sz="2800" spc="3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for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IBNYR,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(Incurred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but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yet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reported).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8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Since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company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does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any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records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these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follow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different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approach.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99840" y="609840"/>
            <a:ext cx="372564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IBN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YR</a:t>
            </a:r>
            <a:r>
              <a:rPr b="0" lang="en-US" sz="4400" spc="-9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Esti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mat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916920" y="1751040"/>
            <a:ext cx="10330560" cy="41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12600">
              <a:lnSpc>
                <a:spcPct val="100000"/>
              </a:lnSpc>
              <a:spcBef>
                <a:spcPts val="425"/>
              </a:spcBef>
            </a:pP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Let’s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consider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that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evaluation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date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is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December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31,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N.</a:t>
            </a:r>
            <a:endParaRPr b="0" lang="en-US" sz="2800" spc="-1" strike="noStrike">
              <a:latin typeface="Arial"/>
            </a:endParaRPr>
          </a:p>
          <a:p>
            <a:pPr marL="527760" indent="-515160">
              <a:lnSpc>
                <a:spcPct val="80000"/>
              </a:lnSpc>
              <a:spcBef>
                <a:spcPts val="995"/>
              </a:spcBef>
              <a:buClr>
                <a:srgbClr val="fbb314"/>
              </a:buClr>
              <a:buFont typeface="StarSymbol"/>
              <a:buAutoNum type="arabicPeriod"/>
              <a:tabLst>
                <a:tab algn="l" pos="527760"/>
                <a:tab algn="l" pos="528480"/>
              </a:tabLst>
            </a:pPr>
            <a:r>
              <a:rPr b="0" lang="en-US" sz="2800" spc="-80" strike="noStrike">
                <a:solidFill>
                  <a:srgbClr val="0071bb"/>
                </a:solidFill>
                <a:latin typeface="Calibri"/>
              </a:rPr>
              <a:t>Take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observed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ultimate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value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 all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occurred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all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previous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years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reported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71bb"/>
                </a:solidFill>
                <a:latin typeface="Calibri"/>
              </a:rPr>
              <a:t>by</a:t>
            </a:r>
            <a:r>
              <a:rPr b="1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year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end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(RBNS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+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IBNER).</a:t>
            </a:r>
            <a:endParaRPr b="0" lang="en-US" sz="2800" spc="-1" strike="noStrike">
              <a:latin typeface="Arial"/>
            </a:endParaRPr>
          </a:p>
          <a:p>
            <a:pPr marL="527760" indent="-515160">
              <a:lnSpc>
                <a:spcPct val="80000"/>
              </a:lnSpc>
              <a:spcBef>
                <a:spcPts val="1009"/>
              </a:spcBef>
              <a:buClr>
                <a:srgbClr val="fbb314"/>
              </a:buClr>
              <a:buFont typeface="StarSymbol"/>
              <a:buAutoNum type="arabicPeriod"/>
              <a:tabLst>
                <a:tab algn="l" pos="527760"/>
                <a:tab algn="l" pos="528480"/>
              </a:tabLst>
            </a:pPr>
            <a:r>
              <a:rPr b="0" lang="en-US" sz="2800" spc="-80" strike="noStrike">
                <a:solidFill>
                  <a:srgbClr val="0071bb"/>
                </a:solidFill>
                <a:latin typeface="Calibri"/>
              </a:rPr>
              <a:t>Take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observed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ultimate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value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 all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occurred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all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previous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years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and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reported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1" lang="en-US" sz="2800" spc="-15" strike="noStrike">
                <a:solidFill>
                  <a:srgbClr val="0071bb"/>
                </a:solidFill>
                <a:latin typeface="Calibri"/>
              </a:rPr>
              <a:t>after</a:t>
            </a:r>
            <a:r>
              <a:rPr b="1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year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end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(IBNYR).</a:t>
            </a:r>
            <a:endParaRPr b="0" lang="en-US" sz="2800" spc="-1" strike="noStrike">
              <a:latin typeface="Arial"/>
            </a:endParaRPr>
          </a:p>
          <a:p>
            <a:pPr marL="527760" indent="-515160">
              <a:lnSpc>
                <a:spcPct val="80000"/>
              </a:lnSpc>
              <a:spcBef>
                <a:spcPts val="995"/>
              </a:spcBef>
              <a:buClr>
                <a:srgbClr val="fbb314"/>
              </a:buClr>
              <a:buFont typeface="StarSymbol"/>
              <a:buAutoNum type="arabicPeriod"/>
              <a:tabLst>
                <a:tab algn="l" pos="527760"/>
                <a:tab algn="l" pos="528480"/>
              </a:tabLst>
            </a:pP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Computing</a:t>
            </a:r>
            <a:r>
              <a:rPr b="0" lang="en-US" sz="2800" spc="4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ratios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these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quantities,</a:t>
            </a:r>
            <a:r>
              <a:rPr b="0" lang="en-US" sz="2800" spc="5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IBNYR/(RBNS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+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IBNER),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we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can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time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series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for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all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previous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2" strike="noStrike">
                <a:solidFill>
                  <a:srgbClr val="0071bb"/>
                </a:solidFill>
                <a:latin typeface="Calibri"/>
              </a:rPr>
              <a:t>AY’s.</a:t>
            </a:r>
            <a:endParaRPr b="0" lang="en-US" sz="2800" spc="-1" strike="noStrike">
              <a:latin typeface="Arial"/>
            </a:endParaRPr>
          </a:p>
          <a:p>
            <a:pPr marL="527760" indent="-515160">
              <a:lnSpc>
                <a:spcPct val="80000"/>
              </a:lnSpc>
              <a:spcBef>
                <a:spcPts val="995"/>
              </a:spcBef>
              <a:buClr>
                <a:srgbClr val="fbb314"/>
              </a:buClr>
              <a:buFont typeface="StarSymbol"/>
              <a:buAutoNum type="arabicPeriod"/>
              <a:tabLst>
                <a:tab algn="l" pos="527760"/>
                <a:tab algn="l" pos="528480"/>
              </a:tabLst>
            </a:pP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After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estimating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value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for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year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N,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multiply</a:t>
            </a:r>
            <a:r>
              <a:rPr b="0" lang="en-US" sz="2800" spc="43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by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the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level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ultimate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amounts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already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predicted.</a:t>
            </a:r>
            <a:endParaRPr b="0" lang="en-US" sz="2800" spc="-1" strike="noStrike">
              <a:latin typeface="Arial"/>
            </a:endParaRPr>
          </a:p>
          <a:p>
            <a:pPr marL="527760" indent="-515160">
              <a:lnSpc>
                <a:spcPct val="100000"/>
              </a:lnSpc>
              <a:spcBef>
                <a:spcPts val="340"/>
              </a:spcBef>
              <a:buClr>
                <a:srgbClr val="fbb314"/>
              </a:buClr>
              <a:buFont typeface="StarSymbol"/>
              <a:buAutoNum type="arabicPeriod"/>
              <a:tabLst>
                <a:tab algn="l" pos="527760"/>
                <a:tab algn="l" pos="52848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This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will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lead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an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IBNYR.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bject 2" descr=""/>
          <p:cNvPicPr/>
          <p:nvPr/>
        </p:nvPicPr>
        <p:blipFill>
          <a:blip r:embed="rId1"/>
          <a:stretch/>
        </p:blipFill>
        <p:spPr>
          <a:xfrm>
            <a:off x="10690920" y="5513760"/>
            <a:ext cx="1040400" cy="1040400"/>
          </a:xfrm>
          <a:prstGeom prst="rect">
            <a:avLst/>
          </a:prstGeom>
          <a:ln w="0">
            <a:noFill/>
          </a:ln>
        </p:spPr>
      </p:pic>
      <p:pic>
        <p:nvPicPr>
          <p:cNvPr id="242" name="object 3" descr=""/>
          <p:cNvPicPr/>
          <p:nvPr/>
        </p:nvPicPr>
        <p:blipFill>
          <a:blip r:embed="rId2"/>
          <a:stretch/>
        </p:blipFill>
        <p:spPr>
          <a:xfrm>
            <a:off x="838080" y="365760"/>
            <a:ext cx="415800" cy="1346760"/>
          </a:xfrm>
          <a:prstGeom prst="rect">
            <a:avLst/>
          </a:prstGeom>
          <a:ln w="0"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1599840" y="609840"/>
            <a:ext cx="31561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IBNYR</a:t>
            </a:r>
            <a:r>
              <a:rPr b="0" lang="en-US" sz="4400" spc="-7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Results</a:t>
            </a:r>
            <a:endParaRPr b="0" lang="en-US" sz="4400" spc="-1" strike="noStrike">
              <a:latin typeface="Calibri"/>
            </a:endParaRPr>
          </a:p>
        </p:txBody>
      </p:sp>
      <p:grpSp>
        <p:nvGrpSpPr>
          <p:cNvPr id="244" name="Group 2"/>
          <p:cNvGrpSpPr/>
          <p:nvPr/>
        </p:nvGrpSpPr>
        <p:grpSpPr>
          <a:xfrm>
            <a:off x="1620000" y="1277280"/>
            <a:ext cx="9733320" cy="5095800"/>
            <a:chOff x="1620000" y="1277280"/>
            <a:chExt cx="9733320" cy="5095800"/>
          </a:xfrm>
        </p:grpSpPr>
        <p:pic>
          <p:nvPicPr>
            <p:cNvPr id="245" name="object 6" descr=""/>
            <p:cNvPicPr/>
            <p:nvPr/>
          </p:nvPicPr>
          <p:blipFill>
            <a:blip r:embed="rId3"/>
            <a:stretch/>
          </p:blipFill>
          <p:spPr>
            <a:xfrm>
              <a:off x="2843640" y="1277280"/>
              <a:ext cx="7668360" cy="435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7" descr=""/>
            <p:cNvPicPr/>
            <p:nvPr/>
          </p:nvPicPr>
          <p:blipFill>
            <a:blip r:embed="rId4"/>
            <a:stretch/>
          </p:blipFill>
          <p:spPr>
            <a:xfrm>
              <a:off x="1620000" y="5544360"/>
              <a:ext cx="9733320" cy="828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599840" y="609840"/>
            <a:ext cx="27280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C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o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n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c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l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us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o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ns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916920" y="1823760"/>
            <a:ext cx="10056240" cy="284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7920" bIns="0">
            <a:spAutoFit/>
          </a:bodyPr>
          <a:p>
            <a:pPr marL="241200" indent="-228240">
              <a:lnSpc>
                <a:spcPct val="100000"/>
              </a:lnSpc>
              <a:spcBef>
                <a:spcPts val="771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Results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high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level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 </a:t>
            </a:r>
            <a:r>
              <a:rPr b="0" lang="en-US" sz="2800" spc="-32" strike="noStrike">
                <a:solidFill>
                  <a:srgbClr val="0071bb"/>
                </a:solidFill>
                <a:latin typeface="Calibri"/>
              </a:rPr>
              <a:t>accuracy.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675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No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reliance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on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individual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point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estimates.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660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Early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evaluation</a:t>
            </a:r>
            <a:endParaRPr b="0" lang="en-US" sz="2800" spc="-1" strike="noStrike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241"/>
              </a:spcBef>
              <a:tabLst>
                <a:tab algn="l" pos="241200"/>
              </a:tabLst>
            </a:pPr>
            <a:r>
              <a:rPr b="0" lang="en-US" sz="2400" spc="-1" strike="noStrike">
                <a:solidFill>
                  <a:srgbClr val="001c58"/>
                </a:solidFill>
                <a:latin typeface="Trebuchet MS"/>
              </a:rPr>
              <a:t>–</a:t>
            </a:r>
            <a:r>
              <a:rPr b="0" lang="en-US" sz="2400" spc="182" strike="noStrike">
                <a:solidFill>
                  <a:srgbClr val="001c58"/>
                </a:solidFill>
                <a:latin typeface="Trebuchet MS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Allows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early</a:t>
            </a:r>
            <a:r>
              <a:rPr b="0" lang="en-US" sz="2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decisions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from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management</a:t>
            </a:r>
            <a:endParaRPr b="0" lang="en-US" sz="24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1009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Future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studies</a:t>
            </a:r>
            <a:r>
              <a:rPr b="0" lang="en-US" sz="2800" spc="5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could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explore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possibilities</a:t>
            </a:r>
            <a:r>
              <a:rPr b="0" lang="en-US" sz="2800" spc="5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predicting</a:t>
            </a:r>
            <a:r>
              <a:rPr b="0" lang="en-US" sz="2800" spc="3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individual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development.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599840" y="609840"/>
            <a:ext cx="31809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Fi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na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l</a:t>
            </a:r>
            <a:r>
              <a:rPr b="0" lang="en-US" sz="4400" spc="-5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Re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m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ar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ks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916920" y="1931760"/>
            <a:ext cx="10308960" cy="31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760" bIns="0">
            <a:spAutoFit/>
          </a:bodyPr>
          <a:p>
            <a:pPr marL="241200" indent="-228240">
              <a:lnSpc>
                <a:spcPts val="3030"/>
              </a:lnSpc>
              <a:spcBef>
                <a:spcPts val="471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66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showed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potential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ML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estimation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policyholders’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liabilities.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621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It’s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not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one-fits-all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recipe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but</a:t>
            </a:r>
            <a:r>
              <a:rPr b="0" lang="en-US" sz="2800" spc="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it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gives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framework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actions.</a:t>
            </a:r>
            <a:endParaRPr b="0" lang="en-US" sz="2800" spc="-1" strike="noStrike">
              <a:latin typeface="Arial"/>
            </a:endParaRPr>
          </a:p>
          <a:p>
            <a:pPr marL="240840" indent="-228240">
              <a:lnSpc>
                <a:spcPts val="3030"/>
              </a:lnSpc>
              <a:spcBef>
                <a:spcPts val="1035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Recent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advances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computer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power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6" strike="noStrike">
                <a:solidFill>
                  <a:srgbClr val="0071bb"/>
                </a:solidFill>
                <a:latin typeface="Calibri"/>
              </a:rPr>
              <a:t>have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allowed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more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extensive </a:t>
            </a:r>
            <a:r>
              <a:rPr b="0" lang="en-US" sz="2800" spc="-61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use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data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wide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variety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areas.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ts val="3030"/>
              </a:lnSpc>
              <a:spcBef>
                <a:spcPts val="98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66" strike="noStrike">
                <a:solidFill>
                  <a:srgbClr val="0071bb"/>
                </a:solidFill>
                <a:latin typeface="Calibri"/>
              </a:rPr>
              <a:t>We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believe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that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it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is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very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beneficial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to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explore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these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capabilities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 </a:t>
            </a:r>
            <a:r>
              <a:rPr b="0" lang="en-US" sz="2800" spc="-62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context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of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actuarial science.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8120" y="885960"/>
            <a:ext cx="10804320" cy="44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240" algn="ctr">
              <a:lnSpc>
                <a:spcPct val="100000"/>
              </a:lnSpc>
              <a:spcBef>
                <a:spcPts val="99"/>
              </a:spcBef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Thank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 you </a:t>
            </a:r>
            <a:r>
              <a:rPr b="1" lang="en-US" sz="3600" spc="-26" strike="noStrike">
                <a:solidFill>
                  <a:srgbClr val="ffffff"/>
                </a:solidFill>
                <a:latin typeface="Calibri"/>
              </a:rPr>
              <a:t>for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 your</a:t>
            </a:r>
            <a:r>
              <a:rPr b="1" lang="en-US" sz="3600" spc="-21" strike="noStrike">
                <a:solidFill>
                  <a:srgbClr val="ffffff"/>
                </a:solidFill>
                <a:latin typeface="Calibri"/>
              </a:rPr>
              <a:t> attention</a:t>
            </a:r>
            <a:endParaRPr b="0" lang="en-US" sz="3600" spc="-1" strike="noStrike">
              <a:latin typeface="Arial"/>
            </a:endParaRPr>
          </a:p>
          <a:p>
            <a:pPr marL="3240">
              <a:lnSpc>
                <a:spcPct val="100000"/>
              </a:lnSpc>
              <a:spcBef>
                <a:spcPts val="34"/>
              </a:spcBef>
            </a:pPr>
            <a:endParaRPr b="0" lang="en-US" sz="3600" spc="-1" strike="noStrike">
              <a:latin typeface="Arial"/>
            </a:endParaRPr>
          </a:p>
          <a:p>
            <a:pPr marL="1440"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Further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 information</a:t>
            </a:r>
            <a:r>
              <a:rPr b="1" lang="en-US" sz="3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available</a:t>
            </a:r>
            <a:r>
              <a:rPr b="1" lang="en-US" sz="3600" spc="-21" strike="noStrike">
                <a:solidFill>
                  <a:srgbClr val="ffffff"/>
                </a:solidFill>
                <a:latin typeface="Calibri"/>
              </a:rPr>
              <a:t> at</a:t>
            </a:r>
            <a:endParaRPr b="0" lang="en-US" sz="3600" spc="-1" strike="noStrike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0"/>
              </a:spcBef>
            </a:pPr>
            <a:endParaRPr b="0" lang="en-US" sz="3600" spc="-1" strike="noStrike">
              <a:latin typeface="Arial"/>
            </a:endParaRPr>
          </a:p>
          <a:p>
            <a:pPr marL="12240" algn="ctr">
              <a:lnSpc>
                <a:spcPts val="3889"/>
              </a:lnSpc>
            </a:pP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De Virgilis,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M.,</a:t>
            </a:r>
            <a:r>
              <a:rPr b="1" lang="en-US" sz="3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Pierluigi</a:t>
            </a:r>
            <a:r>
              <a:rPr b="1" lang="en-US" sz="36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C.,</a:t>
            </a: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12" strike="noStrike">
                <a:solidFill>
                  <a:srgbClr val="ffffff"/>
                </a:solidFill>
                <a:latin typeface="Calibri"/>
              </a:rPr>
              <a:t>Estimation</a:t>
            </a:r>
            <a:r>
              <a:rPr b="1" lang="en-US" sz="3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of</a:t>
            </a:r>
            <a:r>
              <a:rPr b="1" lang="en-US" sz="36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Individual</a:t>
            </a:r>
            <a:r>
              <a:rPr b="1" lang="en-US" sz="3600" spc="2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Claim </a:t>
            </a:r>
            <a:r>
              <a:rPr b="1" lang="en-US" sz="3600" spc="-79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Liabilities.</a:t>
            </a: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Casualty</a:t>
            </a: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Actuarial</a:t>
            </a:r>
            <a:r>
              <a:rPr b="1" lang="en-US" sz="3600" spc="9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35" strike="noStrike">
                <a:solidFill>
                  <a:srgbClr val="ffffff"/>
                </a:solidFill>
                <a:latin typeface="Calibri"/>
              </a:rPr>
              <a:t>Society,</a:t>
            </a:r>
            <a:r>
              <a:rPr b="1" lang="en-US" sz="36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Calibri"/>
              </a:rPr>
              <a:t>2020.</a:t>
            </a:r>
            <a:endParaRPr b="0" lang="en-US" sz="3600" spc="-1" strike="noStrike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34"/>
              </a:spcBef>
            </a:pPr>
            <a:endParaRPr b="0" lang="en-US" sz="3600" spc="-1" strike="noStrike">
              <a:latin typeface="Arial"/>
            </a:endParaRPr>
          </a:p>
          <a:p>
            <a:pPr marL="142920" algn="ctr">
              <a:lnSpc>
                <a:spcPts val="3889"/>
              </a:lnSpc>
              <a:spcBef>
                <a:spcPts val="6"/>
              </a:spcBef>
            </a:pPr>
            <a:r>
              <a:rPr b="1" lang="en-US" sz="3600" spc="-12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</a:t>
            </a:r>
            <a:r>
              <a:rPr b="1" lang="en-US" sz="3600" spc="-12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www.casact.org</a:t>
            </a:r>
            <a:r>
              <a:rPr b="1" lang="en-US" sz="3600" spc="-12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/research/wp/papers/working- </a:t>
            </a:r>
            <a:r>
              <a:rPr b="1" lang="en-US" sz="3600" spc="-80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paper-Virgilis-Cerqueti-2020-01.pdf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349640" y="1626840"/>
            <a:ext cx="9343080" cy="19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en-US" sz="3600" spc="-12" strike="noStrike">
                <a:solidFill>
                  <a:srgbClr val="ffffff"/>
                </a:solidFill>
                <a:latin typeface="Calibri"/>
              </a:rPr>
              <a:t>Contacts: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marL="2520" algn="ctr">
              <a:lnSpc>
                <a:spcPct val="100000"/>
              </a:lnSpc>
              <a:spcBef>
                <a:spcPts val="2925"/>
              </a:spcBef>
            </a:pPr>
            <a:r>
              <a:rPr b="1" lang="en-US" sz="3600" spc="-15" strike="noStrike">
                <a:solidFill>
                  <a:srgbClr val="ffffff"/>
                </a:solidFill>
                <a:latin typeface="Calibri"/>
              </a:rPr>
              <a:t>Marco</a:t>
            </a:r>
            <a:r>
              <a:rPr b="1" lang="en-US" sz="36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De</a:t>
            </a:r>
            <a:r>
              <a:rPr b="1" lang="en-US" sz="3600" spc="4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>
                <a:solidFill>
                  <a:srgbClr val="ffffff"/>
                </a:solidFill>
                <a:latin typeface="Calibri"/>
              </a:rPr>
              <a:t>Virgilis:</a:t>
            </a:r>
            <a:r>
              <a:rPr b="1" lang="en-US" sz="3600" spc="-26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 spc="-7" strike="noStrike" u="sng">
                <a:solidFill>
                  <a:srgbClr val="ffffff"/>
                </a:solidFill>
                <a:uFillTx/>
                <a:latin typeface="Calibri"/>
                <a:hlinkClick r:id="rId1"/>
              </a:rPr>
              <a:t>devirgilis.marco@gmail.com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bject 2" descr=""/>
          <p:cNvPicPr/>
          <p:nvPr/>
        </p:nvPicPr>
        <p:blipFill>
          <a:blip r:embed="rId1"/>
          <a:stretch/>
        </p:blipFill>
        <p:spPr>
          <a:xfrm>
            <a:off x="5207400" y="3839040"/>
            <a:ext cx="1776600" cy="1776600"/>
          </a:xfrm>
          <a:prstGeom prst="rect">
            <a:avLst/>
          </a:prstGeom>
          <a:ln w="0"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4281120" y="1800720"/>
            <a:ext cx="3629160" cy="16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474840">
              <a:lnSpc>
                <a:spcPct val="126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Casualty</a:t>
            </a:r>
            <a:r>
              <a:rPr b="0" lang="en-US" sz="1800" spc="-52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Actuarial</a:t>
            </a:r>
            <a:r>
              <a:rPr b="0" lang="en-US" sz="1800" spc="72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12" strike="noStrike">
                <a:solidFill>
                  <a:srgbClr val="ffffff"/>
                </a:solidFill>
                <a:latin typeface="Trebuchet MS"/>
              </a:rPr>
              <a:t>Society </a:t>
            </a: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4350</a:t>
            </a:r>
            <a:r>
              <a:rPr b="0" lang="en-US" sz="1800" spc="-15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North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Fairfax Drive, Suite</a:t>
            </a:r>
            <a:r>
              <a:rPr b="0" lang="en-US" sz="1800" spc="-15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250</a:t>
            </a:r>
            <a:endParaRPr b="0" lang="en-US" sz="1800" spc="-1" strike="noStrike">
              <a:latin typeface="Arial"/>
            </a:endParaRPr>
          </a:p>
          <a:p>
            <a:pPr marL="12600" indent="474840">
              <a:lnSpc>
                <a:spcPct val="126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en-US" sz="1800" spc="-7" strike="noStrike">
                <a:solidFill>
                  <a:srgbClr val="ffffff"/>
                </a:solidFill>
                <a:latin typeface="Trebuchet MS"/>
              </a:rPr>
              <a:t>Arlington,</a:t>
            </a:r>
            <a:r>
              <a:rPr b="0" lang="en-US" sz="1800" spc="-12" strike="noStrike">
                <a:solidFill>
                  <a:srgbClr val="ffffff"/>
                </a:solidFill>
                <a:latin typeface="Trebuchet MS"/>
              </a:rPr>
              <a:t> Virginia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 22203</a:t>
            </a:r>
            <a:endParaRPr b="0" lang="en-US" sz="1800" spc="-1" strike="noStrike">
              <a:latin typeface="Arial"/>
            </a:endParaRPr>
          </a:p>
          <a:p>
            <a:pPr marL="548640" indent="474840">
              <a:lnSpc>
                <a:spcPct val="100000"/>
              </a:lnSpc>
              <a:spcBef>
                <a:spcPts val="51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548640" indent="474840">
              <a:lnSpc>
                <a:spcPct val="100000"/>
              </a:lnSpc>
              <a:spcBef>
                <a:spcPts val="51"/>
              </a:spcBef>
              <a:tabLst>
                <a:tab algn="l" pos="0"/>
              </a:tabLst>
            </a:pPr>
            <a:r>
              <a:rPr b="0" lang="en-US" sz="1800" spc="-21" strike="noStrike" u="sng">
                <a:solidFill>
                  <a:srgbClr val="ffffff"/>
                </a:solidFill>
                <a:uFillTx/>
                <a:latin typeface="Trebuchet MS"/>
                <a:hlinkClick r:id="rId2"/>
              </a:rPr>
              <a:t>www.casact.org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362960" y="370800"/>
            <a:ext cx="17445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A</a:t>
            </a:r>
            <a:r>
              <a:rPr b="0" lang="en-US" sz="4400" spc="-35" strike="noStrike">
                <a:solidFill>
                  <a:srgbClr val="001c58"/>
                </a:solidFill>
                <a:latin typeface="Calibri"/>
              </a:rPr>
              <a:t>g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e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nda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980640" y="1950480"/>
            <a:ext cx="7814520" cy="203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9200" bIns="0">
            <a:spAutoFit/>
          </a:bodyPr>
          <a:p>
            <a:pPr marL="241200" indent="-228240">
              <a:lnSpc>
                <a:spcPct val="100000"/>
              </a:lnSpc>
              <a:spcBef>
                <a:spcPts val="624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4000" spc="-35" strike="noStrike">
                <a:solidFill>
                  <a:srgbClr val="0071bb"/>
                </a:solidFill>
                <a:latin typeface="Calibri"/>
              </a:rPr>
              <a:t>Traditional</a:t>
            </a:r>
            <a:r>
              <a:rPr b="0" lang="en-US" sz="4000" spc="-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Claim</a:t>
            </a:r>
            <a:r>
              <a:rPr b="0" lang="en-US" sz="4000" spc="-2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4000" spc="-12" strike="noStrike">
                <a:solidFill>
                  <a:srgbClr val="0071bb"/>
                </a:solidFill>
                <a:latin typeface="Calibri"/>
              </a:rPr>
              <a:t>Reserving</a:t>
            </a:r>
            <a:endParaRPr b="0" lang="en-US" sz="40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51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Machine</a:t>
            </a:r>
            <a:r>
              <a:rPr b="0" lang="en-US" sz="4000" spc="-26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4000" spc="-12" strike="noStrike">
                <a:solidFill>
                  <a:srgbClr val="0071bb"/>
                </a:solidFill>
                <a:latin typeface="Calibri"/>
              </a:rPr>
              <a:t>Learning</a:t>
            </a: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4000" spc="-12" strike="noStrike">
                <a:solidFill>
                  <a:srgbClr val="0071bb"/>
                </a:solidFill>
                <a:latin typeface="Calibri"/>
              </a:rPr>
              <a:t>in</a:t>
            </a: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 Claim</a:t>
            </a:r>
            <a:r>
              <a:rPr b="0" lang="en-US" sz="4000" spc="-12" strike="noStrike">
                <a:solidFill>
                  <a:srgbClr val="0071bb"/>
                </a:solidFill>
                <a:latin typeface="Calibri"/>
              </a:rPr>
              <a:t> Reserving</a:t>
            </a:r>
            <a:endParaRPr b="0" lang="en-US" sz="40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516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Model</a:t>
            </a:r>
            <a:r>
              <a:rPr b="0" lang="en-US" sz="4000" spc="-3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4000" spc="-7" strike="noStrike">
                <a:solidFill>
                  <a:srgbClr val="0071bb"/>
                </a:solidFill>
                <a:latin typeface="Calibri"/>
              </a:rPr>
              <a:t>Comparison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643840" y="2974320"/>
            <a:ext cx="69015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US" sz="4800" spc="-41" strike="noStrike">
                <a:solidFill>
                  <a:srgbClr val="ffffff"/>
                </a:solidFill>
                <a:latin typeface="Calibri"/>
              </a:rPr>
              <a:t>Tra</a:t>
            </a:r>
            <a:r>
              <a:rPr b="1" lang="en-US" sz="4800" spc="-41" strike="noStrike">
                <a:solidFill>
                  <a:srgbClr val="ffffff"/>
                </a:solidFill>
                <a:latin typeface="Calibri"/>
              </a:rPr>
              <a:t>diti</a:t>
            </a:r>
            <a:r>
              <a:rPr b="1" lang="en-US" sz="4800" spc="-41" strike="noStrike">
                <a:solidFill>
                  <a:srgbClr val="ffffff"/>
                </a:solidFill>
                <a:latin typeface="Calibri"/>
              </a:rPr>
              <a:t>ona</a:t>
            </a:r>
            <a:r>
              <a:rPr b="1" lang="en-US" sz="4800" spc="-41" strike="noStrike">
                <a:solidFill>
                  <a:srgbClr val="ffffff"/>
                </a:solidFill>
                <a:latin typeface="Calibri"/>
              </a:rPr>
              <a:t>l</a:t>
            </a:r>
            <a:r>
              <a:rPr b="1" lang="en-US" sz="4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Clai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m</a:t>
            </a:r>
            <a:r>
              <a:rPr b="1" lang="en-US" sz="4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Res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ervi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ng</a:t>
            </a:r>
            <a:endParaRPr b="0" lang="en-US" sz="4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360080" y="609840"/>
            <a:ext cx="710460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Run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-Off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Tria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ngle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s: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An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Ove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rvie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w</a:t>
            </a:r>
            <a:endParaRPr b="0" lang="en-US" sz="4400" spc="-1" strike="noStrike">
              <a:latin typeface="Calibri"/>
            </a:endParaRPr>
          </a:p>
        </p:txBody>
      </p:sp>
      <p:graphicFrame>
        <p:nvGraphicFramePr>
          <p:cNvPr id="188" name="Table 2"/>
          <p:cNvGraphicFramePr/>
          <p:nvPr/>
        </p:nvGraphicFramePr>
        <p:xfrm>
          <a:off x="1701360" y="1839600"/>
          <a:ext cx="8921880" cy="3337200"/>
        </p:xfrm>
        <a:graphic>
          <a:graphicData uri="http://schemas.openxmlformats.org/drawingml/2006/table">
            <a:tbl>
              <a:tblPr/>
              <a:tblGrid>
                <a:gridCol w="671760"/>
                <a:gridCol w="801720"/>
                <a:gridCol w="838080"/>
                <a:gridCol w="838080"/>
                <a:gridCol w="838080"/>
                <a:gridCol w="838080"/>
                <a:gridCol w="838080"/>
                <a:gridCol w="838080"/>
                <a:gridCol w="838080"/>
                <a:gridCol w="838080"/>
                <a:gridCol w="743760"/>
              </a:tblGrid>
              <a:tr h="215280">
                <a:tc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5,012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8,269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10,907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11,805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13,539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16,181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18,009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18,608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18,662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18,834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4,285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5,396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10,666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13,782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15,599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15,496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16,169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16,704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3,410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8,992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13,873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16,141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18,735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22,214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22,863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23,466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5,655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11,555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15,766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21,266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23,425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26,083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27,067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1,092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9,565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15,836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22,169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25,955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26,180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1,513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6,445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11,702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12,935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15,852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4,020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10,946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12,314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1,351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6,947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13,112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3,133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5,395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905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2,063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216720"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1" lang="en-US" sz="1100" spc="-7" strike="noStrike">
                          <a:solidFill>
                            <a:srgbClr val="000000"/>
                          </a:solidFill>
                          <a:latin typeface="Calibri"/>
                        </a:rPr>
                        <a:t>LDF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2.999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1.624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1.271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1.172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1.113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1.042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1.033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1.017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1.009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0320" bIns="0">
                      <a:noAutofit/>
                    </a:bodyPr>
                    <a:p>
                      <a:pPr algn="r">
                        <a:lnSpc>
                          <a:spcPts val="1276"/>
                        </a:lnSpc>
                        <a:spcBef>
                          <a:spcPts val="320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360080" y="609840"/>
            <a:ext cx="710460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Run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-Off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Tria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ngle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s: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An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Ove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rvie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w</a:t>
            </a:r>
            <a:endParaRPr b="0" lang="en-US" sz="4400" spc="-1" strike="noStrike">
              <a:latin typeface="Calibri"/>
            </a:endParaRPr>
          </a:p>
        </p:txBody>
      </p:sp>
      <p:graphicFrame>
        <p:nvGraphicFramePr>
          <p:cNvPr id="190" name="Table 2"/>
          <p:cNvGraphicFramePr/>
          <p:nvPr/>
        </p:nvGraphicFramePr>
        <p:xfrm>
          <a:off x="1730160" y="1975320"/>
          <a:ext cx="8782920" cy="3270600"/>
        </p:xfrm>
        <a:graphic>
          <a:graphicData uri="http://schemas.openxmlformats.org/drawingml/2006/table">
            <a:tbl>
              <a:tblPr/>
              <a:tblGrid>
                <a:gridCol w="1055160"/>
                <a:gridCol w="1620360"/>
                <a:gridCol w="1683360"/>
                <a:gridCol w="1559880"/>
                <a:gridCol w="1656000"/>
                <a:gridCol w="1208160"/>
              </a:tblGrid>
              <a:tr h="226440">
                <a:tc>
                  <a:txBody>
                    <a:bodyPr lIns="0" rIns="0" tIns="0" bIns="0">
                      <a:noAutofit/>
                    </a:bodyPr>
                    <a:p>
                      <a:pPr marL="191160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AY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54720" algn="ctr">
                        <a:lnSpc>
                          <a:spcPts val="1049"/>
                        </a:lnSpc>
                      </a:pPr>
                      <a:r>
                        <a:rPr b="1" lang="en-US" sz="1100" spc="-7" strike="noStrike">
                          <a:solidFill>
                            <a:srgbClr val="000000"/>
                          </a:solidFill>
                          <a:latin typeface="Calibri"/>
                        </a:rPr>
                        <a:t>Latest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3240" algn="ct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IBNR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34920" algn="ct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Mack.S.E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419040" algn="ctr">
                        <a:lnSpc>
                          <a:spcPts val="1049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CV(IBNR)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65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18,834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18,834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65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16,704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16,858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31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65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0.928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23,466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24,083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617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31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0.959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27,067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28,703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1,636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31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0.436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26,180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28,927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2,747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1,452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0.529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15,852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19,501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3,649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1,995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0.547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12,314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17,749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5,435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2,204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0.405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13,112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24,019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10,907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5,354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0.491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31284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1989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40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5,395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16,045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10,650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6,332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0.595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 lIns="0" rIns="0" tIns="51120" bIns="0">
                      <a:noAutofit/>
                    </a:bodyPr>
                    <a:p>
                      <a:pPr marL="127080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54000" algn="ctr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2,063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algn="ctr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18,402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240" algn="ctr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16,339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34200" algn="ctr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24,566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51120" bIns="0">
                      <a:noAutofit/>
                    </a:bodyPr>
                    <a:p>
                      <a:pPr marL="415800" algn="ctr">
                        <a:lnSpc>
                          <a:spcPts val="1276"/>
                        </a:lnSpc>
                        <a:spcBef>
                          <a:spcPts val="405"/>
                        </a:spcBef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1" name="CustomShape 3"/>
          <p:cNvSpPr/>
          <p:nvPr/>
        </p:nvSpPr>
        <p:spPr>
          <a:xfrm>
            <a:off x="9726120" y="4943880"/>
            <a:ext cx="856080" cy="608040"/>
          </a:xfrm>
          <a:custGeom>
            <a:avLst/>
            <a:gdLst/>
            <a:ahLst/>
            <a:rect l="l" t="t" r="r" b="b"/>
            <a:pathLst>
              <a:path w="856615" h="608329">
                <a:moveTo>
                  <a:pt x="0" y="304038"/>
                </a:moveTo>
                <a:lnTo>
                  <a:pt x="3336" y="265899"/>
                </a:lnTo>
                <a:lnTo>
                  <a:pt x="28825" y="194148"/>
                </a:lnTo>
                <a:lnTo>
                  <a:pt x="50175" y="161106"/>
                </a:lnTo>
                <a:lnTo>
                  <a:pt x="76727" y="130332"/>
                </a:lnTo>
                <a:lnTo>
                  <a:pt x="108079" y="102112"/>
                </a:lnTo>
                <a:lnTo>
                  <a:pt x="143830" y="76730"/>
                </a:lnTo>
                <a:lnTo>
                  <a:pt x="183579" y="54472"/>
                </a:lnTo>
                <a:lnTo>
                  <a:pt x="226924" y="35622"/>
                </a:lnTo>
                <a:lnTo>
                  <a:pt x="273465" y="20464"/>
                </a:lnTo>
                <a:lnTo>
                  <a:pt x="322799" y="9285"/>
                </a:lnTo>
                <a:lnTo>
                  <a:pt x="374526" y="2368"/>
                </a:lnTo>
                <a:lnTo>
                  <a:pt x="428244" y="0"/>
                </a:lnTo>
                <a:lnTo>
                  <a:pt x="481961" y="2368"/>
                </a:lnTo>
                <a:lnTo>
                  <a:pt x="533688" y="9285"/>
                </a:lnTo>
                <a:lnTo>
                  <a:pt x="583022" y="20464"/>
                </a:lnTo>
                <a:lnTo>
                  <a:pt x="629563" y="35622"/>
                </a:lnTo>
                <a:lnTo>
                  <a:pt x="672908" y="54472"/>
                </a:lnTo>
                <a:lnTo>
                  <a:pt x="712657" y="76730"/>
                </a:lnTo>
                <a:lnTo>
                  <a:pt x="748408" y="102112"/>
                </a:lnTo>
                <a:lnTo>
                  <a:pt x="779760" y="130332"/>
                </a:lnTo>
                <a:lnTo>
                  <a:pt x="806312" y="161106"/>
                </a:lnTo>
                <a:lnTo>
                  <a:pt x="827662" y="194148"/>
                </a:lnTo>
                <a:lnTo>
                  <a:pt x="843409" y="229174"/>
                </a:lnTo>
                <a:lnTo>
                  <a:pt x="856488" y="304038"/>
                </a:lnTo>
                <a:lnTo>
                  <a:pt x="853151" y="342176"/>
                </a:lnTo>
                <a:lnTo>
                  <a:pt x="827662" y="413927"/>
                </a:lnTo>
                <a:lnTo>
                  <a:pt x="806312" y="446969"/>
                </a:lnTo>
                <a:lnTo>
                  <a:pt x="779760" y="477743"/>
                </a:lnTo>
                <a:lnTo>
                  <a:pt x="748408" y="505963"/>
                </a:lnTo>
                <a:lnTo>
                  <a:pt x="712657" y="531345"/>
                </a:lnTo>
                <a:lnTo>
                  <a:pt x="672908" y="553603"/>
                </a:lnTo>
                <a:lnTo>
                  <a:pt x="629563" y="572453"/>
                </a:lnTo>
                <a:lnTo>
                  <a:pt x="583022" y="587611"/>
                </a:lnTo>
                <a:lnTo>
                  <a:pt x="533688" y="598790"/>
                </a:lnTo>
                <a:lnTo>
                  <a:pt x="481961" y="605707"/>
                </a:lnTo>
                <a:lnTo>
                  <a:pt x="428244" y="608076"/>
                </a:lnTo>
                <a:lnTo>
                  <a:pt x="374526" y="605707"/>
                </a:lnTo>
                <a:lnTo>
                  <a:pt x="322799" y="598790"/>
                </a:lnTo>
                <a:lnTo>
                  <a:pt x="273465" y="587611"/>
                </a:lnTo>
                <a:lnTo>
                  <a:pt x="226924" y="572453"/>
                </a:lnTo>
                <a:lnTo>
                  <a:pt x="183579" y="553603"/>
                </a:lnTo>
                <a:lnTo>
                  <a:pt x="143830" y="531345"/>
                </a:lnTo>
                <a:lnTo>
                  <a:pt x="108079" y="505963"/>
                </a:lnTo>
                <a:lnTo>
                  <a:pt x="76727" y="477743"/>
                </a:lnTo>
                <a:lnTo>
                  <a:pt x="50175" y="446969"/>
                </a:lnTo>
                <a:lnTo>
                  <a:pt x="28825" y="413927"/>
                </a:lnTo>
                <a:lnTo>
                  <a:pt x="13078" y="378901"/>
                </a:lnTo>
                <a:lnTo>
                  <a:pt x="0" y="304038"/>
                </a:lnTo>
                <a:close/>
              </a:path>
            </a:pathLst>
          </a:custGeom>
          <a:noFill/>
          <a:ln w="57912">
            <a:solidFill>
              <a:srgbClr val="41709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360080" y="308160"/>
            <a:ext cx="947160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88920" bIns="0">
            <a:noAutofit/>
          </a:bodyPr>
          <a:p>
            <a:pPr marL="12600">
              <a:lnSpc>
                <a:spcPts val="4751"/>
              </a:lnSpc>
              <a:spcBef>
                <a:spcPts val="700"/>
              </a:spcBef>
            </a:pP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Run</a:t>
            </a:r>
            <a:r>
              <a:rPr b="0" lang="en-US" sz="4400" spc="-12" strike="noStrike">
                <a:solidFill>
                  <a:srgbClr val="001c58"/>
                </a:solidFill>
                <a:latin typeface="Calibri"/>
              </a:rPr>
              <a:t>-Off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Tria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ngle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s:</a:t>
            </a:r>
            <a:r>
              <a:rPr b="0" lang="en-US" sz="4400" spc="9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Adv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anta</a:t>
            </a:r>
            <a:r>
              <a:rPr b="0" lang="en-US" sz="4400" spc="-21" strike="noStrike">
                <a:solidFill>
                  <a:srgbClr val="001c58"/>
                </a:solidFill>
                <a:latin typeface="Calibri"/>
              </a:rPr>
              <a:t>ges</a:t>
            </a:r>
            <a:r>
              <a:rPr b="0" lang="en-US" sz="4400" spc="-3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1c58"/>
                </a:solidFill>
                <a:latin typeface="Calibri"/>
              </a:rPr>
              <a:t>and </a:t>
            </a:r>
            <a:r>
              <a:rPr b="0" lang="en-US" sz="4400" spc="-98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Disa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dva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ntag</a:t>
            </a:r>
            <a:r>
              <a:rPr b="0" lang="en-US" sz="4400" spc="-15" strike="noStrike">
                <a:solidFill>
                  <a:srgbClr val="001c58"/>
                </a:solidFill>
                <a:latin typeface="Calibri"/>
              </a:rPr>
              <a:t>es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916920" y="1756800"/>
            <a:ext cx="9417960" cy="37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>
            <a:spAutoFit/>
          </a:bodyPr>
          <a:p>
            <a:pPr marL="241200" indent="-228240">
              <a:lnSpc>
                <a:spcPct val="100000"/>
              </a:lnSpc>
              <a:spcBef>
                <a:spcPts val="380"/>
              </a:spcBef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Advantages:</a:t>
            </a: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44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Easy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Implementation</a:t>
            </a:r>
            <a:endParaRPr b="0" lang="en-US" sz="24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15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Stabilizes</a:t>
            </a:r>
            <a:r>
              <a:rPr b="0" lang="en-US" sz="2400" spc="-4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Experience</a:t>
            </a:r>
            <a:endParaRPr b="0" lang="en-US" sz="24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04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Intuitive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and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Interpretable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tabLst>
                <a:tab algn="l" pos="698400"/>
              </a:tabLst>
            </a:pPr>
            <a:endParaRPr b="0" lang="en-US" sz="24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Disadvantages:</a:t>
            </a: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44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Information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compression,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e.g.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 10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years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worth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of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data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 55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data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points</a:t>
            </a:r>
            <a:endParaRPr b="0" lang="en-US" sz="24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15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Unreliable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recent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results</a:t>
            </a:r>
            <a:endParaRPr b="0" lang="en-US" sz="24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204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Loss of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information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440000" y="2974320"/>
            <a:ext cx="93088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Ma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chi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ne</a:t>
            </a:r>
            <a:r>
              <a:rPr b="1" lang="en-US" sz="4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Lea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rnin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g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in</a:t>
            </a:r>
            <a:r>
              <a:rPr b="1" lang="en-US" sz="4800" spc="-2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Clai</a:t>
            </a:r>
            <a:r>
              <a:rPr b="1" lang="en-US" sz="4800" spc="-7" strike="noStrike">
                <a:solidFill>
                  <a:srgbClr val="ffffff"/>
                </a:solidFill>
                <a:latin typeface="Calibri"/>
              </a:rPr>
              <a:t>m</a:t>
            </a:r>
            <a:r>
              <a:rPr b="1" lang="en-US" sz="4800" spc="-15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Res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ervi</a:t>
            </a:r>
            <a:r>
              <a:rPr b="1" lang="en-US" sz="4800" spc="-12" strike="noStrike">
                <a:solidFill>
                  <a:srgbClr val="ffffff"/>
                </a:solidFill>
                <a:latin typeface="Calibri"/>
              </a:rPr>
              <a:t>ng</a:t>
            </a:r>
            <a:endParaRPr b="0" lang="en-US" sz="4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354680" y="370800"/>
            <a:ext cx="59824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Indi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vidu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al</a:t>
            </a:r>
            <a:r>
              <a:rPr b="0" lang="en-US" sz="4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Clai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m 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Res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ervi</a:t>
            </a:r>
            <a:r>
              <a:rPr b="0" lang="en-US" sz="4400" spc="-7" strike="noStrike">
                <a:solidFill>
                  <a:srgbClr val="001c58"/>
                </a:solidFill>
                <a:latin typeface="Calibri"/>
              </a:rPr>
              <a:t>ng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746640" y="1862280"/>
            <a:ext cx="10191960" cy="33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760" bIns="0">
            <a:spAutoFit/>
          </a:bodyPr>
          <a:p>
            <a:pPr marL="164520">
              <a:lnSpc>
                <a:spcPts val="3030"/>
              </a:lnSpc>
              <a:spcBef>
                <a:spcPts val="471"/>
              </a:spcBef>
            </a:pP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Looking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at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claim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data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at</a:t>
            </a:r>
            <a:r>
              <a:rPr b="0" lang="en-US" sz="2800" spc="-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individual</a:t>
            </a:r>
            <a:r>
              <a:rPr b="0" lang="en-US" sz="2800" spc="43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level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can</a:t>
            </a:r>
            <a:r>
              <a:rPr b="0" lang="en-US" sz="2800" spc="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overcome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the</a:t>
            </a:r>
            <a:r>
              <a:rPr b="0" lang="en-US" sz="2800" spc="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main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drawback</a:t>
            </a:r>
            <a:r>
              <a:rPr b="0" lang="en-US" sz="2800" spc="2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21" strike="noStrike">
                <a:solidFill>
                  <a:srgbClr val="0071bb"/>
                </a:solidFill>
                <a:latin typeface="Calibri"/>
              </a:rPr>
              <a:t>standard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triangle</a:t>
            </a:r>
            <a:r>
              <a:rPr b="0" lang="en-US" sz="2800" spc="4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techniques,</a:t>
            </a:r>
            <a:r>
              <a:rPr b="0" lang="en-US" sz="2800" spc="4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bringing</a:t>
            </a:r>
            <a:r>
              <a:rPr b="0" lang="en-US" sz="2800" spc="29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these</a:t>
            </a:r>
            <a:r>
              <a:rPr b="0" lang="en-US" sz="2800" spc="18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advantages:</a:t>
            </a:r>
            <a:endParaRPr b="0" lang="en-US" sz="2800" spc="-1" strike="noStrike">
              <a:latin typeface="Arial"/>
            </a:endParaRPr>
          </a:p>
          <a:p>
            <a:pPr marL="164520">
              <a:lnSpc>
                <a:spcPct val="100000"/>
              </a:lnSpc>
              <a:spcBef>
                <a:spcPts val="20"/>
              </a:spcBef>
            </a:pP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Timely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Estimates:</a:t>
            </a:r>
            <a:endParaRPr b="0" lang="en-US" sz="2800" spc="-1" strike="noStrike">
              <a:latin typeface="Arial"/>
            </a:endParaRPr>
          </a:p>
          <a:p>
            <a:pPr lvl="1" marL="698400" indent="-228960">
              <a:lnSpc>
                <a:spcPct val="100000"/>
              </a:lnSpc>
              <a:spcBef>
                <a:spcPts val="340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There</a:t>
            </a:r>
            <a:r>
              <a:rPr b="0" lang="en-US" sz="2400" spc="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is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no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need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wait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for</a:t>
            </a:r>
            <a:r>
              <a:rPr b="0" lang="en-US" sz="2400" spc="4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each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92" strike="noStrike">
                <a:solidFill>
                  <a:srgbClr val="001c58"/>
                </a:solidFill>
                <a:latin typeface="Calibri"/>
              </a:rPr>
              <a:t>AY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year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 sufficiently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develop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algn="l" pos="698400"/>
              </a:tabLst>
            </a:pPr>
            <a:endParaRPr b="0" lang="en-US" sz="24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buClr>
                <a:srgbClr val="fbb314"/>
              </a:buClr>
              <a:buFont typeface="Arial"/>
              <a:buChar char="•"/>
              <a:tabLst>
                <a:tab algn="l" pos="241200"/>
              </a:tabLst>
            </a:pP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Extensive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Use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7" strike="noStrike">
                <a:solidFill>
                  <a:srgbClr val="0071bb"/>
                </a:solidFill>
                <a:latin typeface="Calibri"/>
              </a:rPr>
              <a:t>of</a:t>
            </a:r>
            <a:r>
              <a:rPr b="0" lang="en-US" sz="2800" spc="-12" strike="noStrike">
                <a:solidFill>
                  <a:srgbClr val="0071bb"/>
                </a:solidFill>
                <a:latin typeface="Calibri"/>
              </a:rPr>
              <a:t> </a:t>
            </a:r>
            <a:r>
              <a:rPr b="0" lang="en-US" sz="2800" spc="-15" strike="noStrike">
                <a:solidFill>
                  <a:srgbClr val="0071bb"/>
                </a:solidFill>
                <a:latin typeface="Calibri"/>
              </a:rPr>
              <a:t>Data:</a:t>
            </a:r>
            <a:endParaRPr b="0" lang="en-US" sz="2800" spc="-1" strike="noStrike">
              <a:latin typeface="Arial"/>
            </a:endParaRPr>
          </a:p>
          <a:p>
            <a:pPr lvl="1" marL="698400" indent="-228960">
              <a:lnSpc>
                <a:spcPct val="100000"/>
              </a:lnSpc>
              <a:spcBef>
                <a:spcPts val="340"/>
              </a:spcBef>
              <a:buClr>
                <a:srgbClr val="001c58"/>
              </a:buClr>
              <a:buFont typeface="Trebuchet MS"/>
              <a:buChar char="–"/>
              <a:tabLst>
                <a:tab algn="l" pos="698400"/>
              </a:tabLst>
            </a:pP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Data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is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usually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recorded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41" strike="noStrike">
                <a:solidFill>
                  <a:srgbClr val="001c58"/>
                </a:solidFill>
                <a:latin typeface="Calibri"/>
              </a:rPr>
              <a:t>anyway,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it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1c58"/>
                </a:solidFill>
                <a:latin typeface="Calibri"/>
              </a:rPr>
              <a:t>would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be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clever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15" strike="noStrike">
                <a:solidFill>
                  <a:srgbClr val="001c58"/>
                </a:solidFill>
                <a:latin typeface="Calibri"/>
              </a:rPr>
              <a:t>to</a:t>
            </a:r>
            <a:r>
              <a:rPr b="0" lang="en-US" sz="2400" spc="-2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actually</a:t>
            </a:r>
            <a:r>
              <a:rPr b="0" lang="en-US" sz="2400" spc="-26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use</a:t>
            </a:r>
            <a:r>
              <a:rPr b="0" lang="en-US" sz="2400" spc="-1" strike="noStrike">
                <a:solidFill>
                  <a:srgbClr val="001c58"/>
                </a:solidFill>
                <a:latin typeface="Calibri"/>
              </a:rPr>
              <a:t> </a:t>
            </a:r>
            <a:r>
              <a:rPr b="0" lang="en-US" sz="2400" spc="-7" strike="noStrike">
                <a:solidFill>
                  <a:srgbClr val="001c58"/>
                </a:solidFill>
                <a:latin typeface="Calibri"/>
              </a:rPr>
              <a:t>it.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LibreOffice/7.0.3.1$Linux_X86_64 LibreOffice_project/00$Build-1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2021-04-18T20:05:41Z</dcterms:created>
  <dc:creator>Sonja Uyenco</dc:creator>
  <dc:description/>
  <dc:language>en-US</dc:language>
  <cp:lastModifiedBy/>
  <dcterms:modified xsi:type="dcterms:W3CDTF">2021-04-18T15:12:38Z</dcterms:modified>
  <cp:revision>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2020-04-27T00:00:00Z</vt:filetime>
  </property>
  <property fmtid="{D5CDD505-2E9C-101B-9397-08002B2CF9AE}" pid="4" name="Creator">
    <vt:lpwstr>Acrobat PDFMaker 19 for PowerPoint</vt:lpwstr>
  </property>
  <property fmtid="{D5CDD505-2E9C-101B-9397-08002B2CF9AE}" pid="5" name="HyperlinksChanged">
    <vt:bool>0</vt:bool>
  </property>
  <property fmtid="{D5CDD505-2E9C-101B-9397-08002B2CF9AE}" pid="6" name="LastSaved">
    <vt:filetime>2021-04-18T00:00:00Z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