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96" r:id="rId6"/>
    <p:sldMasterId id="2147483672" r:id="rId7"/>
    <p:sldMasterId id="2147483684" r:id="rId8"/>
  </p:sldMasterIdLst>
  <p:notesMasterIdLst>
    <p:notesMasterId r:id="rId48"/>
  </p:notesMasterIdLst>
  <p:sldIdLst>
    <p:sldId id="262" r:id="rId9"/>
    <p:sldId id="572" r:id="rId10"/>
    <p:sldId id="573" r:id="rId11"/>
    <p:sldId id="827" r:id="rId12"/>
    <p:sldId id="695" r:id="rId13"/>
    <p:sldId id="719" r:id="rId14"/>
    <p:sldId id="717" r:id="rId15"/>
    <p:sldId id="828" r:id="rId16"/>
    <p:sldId id="788" r:id="rId17"/>
    <p:sldId id="544" r:id="rId18"/>
    <p:sldId id="800" r:id="rId19"/>
    <p:sldId id="545" r:id="rId20"/>
    <p:sldId id="789" r:id="rId21"/>
    <p:sldId id="790" r:id="rId22"/>
    <p:sldId id="791" r:id="rId23"/>
    <p:sldId id="792" r:id="rId24"/>
    <p:sldId id="546" r:id="rId25"/>
    <p:sldId id="793" r:id="rId26"/>
    <p:sldId id="796" r:id="rId27"/>
    <p:sldId id="797" r:id="rId28"/>
    <p:sldId id="798" r:id="rId29"/>
    <p:sldId id="799" r:id="rId30"/>
    <p:sldId id="777" r:id="rId31"/>
    <p:sldId id="803" r:id="rId32"/>
    <p:sldId id="804" r:id="rId33"/>
    <p:sldId id="805" r:id="rId34"/>
    <p:sldId id="807" r:id="rId35"/>
    <p:sldId id="808" r:id="rId36"/>
    <p:sldId id="795" r:id="rId37"/>
    <p:sldId id="811" r:id="rId38"/>
    <p:sldId id="813" r:id="rId39"/>
    <p:sldId id="814" r:id="rId40"/>
    <p:sldId id="773" r:id="rId41"/>
    <p:sldId id="815" r:id="rId42"/>
    <p:sldId id="817" r:id="rId43"/>
    <p:sldId id="816" r:id="rId44"/>
    <p:sldId id="818" r:id="rId45"/>
    <p:sldId id="260" r:id="rId46"/>
    <p:sldId id="826" r:id="rId4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99"/>
    <a:srgbClr val="001C59"/>
    <a:srgbClr val="E0861A"/>
    <a:srgbClr val="0072BC"/>
    <a:srgbClr val="005093"/>
    <a:srgbClr val="FCB315"/>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428" autoAdjust="0"/>
    <p:restoredTop sz="86432" autoAdjust="0"/>
  </p:normalViewPr>
  <p:slideViewPr>
    <p:cSldViewPr snapToGrid="0">
      <p:cViewPr varScale="1">
        <p:scale>
          <a:sx n="77" d="100"/>
          <a:sy n="77" d="100"/>
        </p:scale>
        <p:origin x="834" y="9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326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viewProps" Target="viewProps.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8.xml"/><Relationship Id="rId29" Type="http://schemas.openxmlformats.org/officeDocument/2006/relationships/slide" Target="slides/slide21.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presProps" Target="presProps.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notesMaster" Target="notesMasters/notesMaster1.xml"/><Relationship Id="rId8" Type="http://schemas.openxmlformats.org/officeDocument/2006/relationships/slideMaster" Target="slideMasters/slideMaster5.xml"/><Relationship Id="rId51" Type="http://schemas.openxmlformats.org/officeDocument/2006/relationships/theme" Target="theme/theme1.xml"/><Relationship Id="rId3" Type="http://schemas.openxmlformats.org/officeDocument/2006/relationships/customXml" Target="../customXml/item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20" Type="http://schemas.openxmlformats.org/officeDocument/2006/relationships/slide" Target="slides/slide12.xml"/><Relationship Id="rId41" Type="http://schemas.openxmlformats.org/officeDocument/2006/relationships/slide" Target="slides/slide33.xml"/><Relationship Id="rId1" Type="http://schemas.openxmlformats.org/officeDocument/2006/relationships/customXml" Target="../customXml/item1.xml"/><Relationship Id="rId6" Type="http://schemas.openxmlformats.org/officeDocument/2006/relationships/slideMaster" Target="slideMasters/slideMaster3.xml"/></Relationships>
</file>

<file path=ppt/diagrams/_rels/data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79B309-6D99-4941-835D-69029E9522B8}"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98517AC6-3292-4AC4-8D56-2E51112AED9A}">
      <dgm:prSet phldrT="[Text]"/>
      <dgm:spPr/>
      <dgm:t>
        <a:bodyPr/>
        <a:lstStyle/>
        <a:p>
          <a:r>
            <a:rPr lang="en-US" dirty="0"/>
            <a:t>NAIC</a:t>
          </a:r>
        </a:p>
      </dgm:t>
    </dgm:pt>
    <dgm:pt modelId="{5BD6C820-81C7-4B79-BBAA-1104B8B48A43}" type="parTrans" cxnId="{A7E7C08F-75E4-4929-8A1C-7E4A05010CE4}">
      <dgm:prSet/>
      <dgm:spPr/>
      <dgm:t>
        <a:bodyPr/>
        <a:lstStyle/>
        <a:p>
          <a:endParaRPr lang="en-US"/>
        </a:p>
      </dgm:t>
    </dgm:pt>
    <dgm:pt modelId="{5AFD4587-AD19-4EC1-894E-4FC78E691D05}" type="sibTrans" cxnId="{A7E7C08F-75E4-4929-8A1C-7E4A05010CE4}">
      <dgm:prSet/>
      <dgm:spPr/>
      <dgm:t>
        <a:bodyPr/>
        <a:lstStyle/>
        <a:p>
          <a:endParaRPr lang="en-US"/>
        </a:p>
      </dgm:t>
    </dgm:pt>
    <dgm:pt modelId="{516116A4-CBF7-4144-BD28-29AFE6FE9800}">
      <dgm:prSet phldrT="[Text]"/>
      <dgm:spPr/>
      <dgm:t>
        <a:bodyPr/>
        <a:lstStyle/>
        <a:p>
          <a:r>
            <a:rPr lang="en-US" dirty="0"/>
            <a:t>Actuarial Opinion</a:t>
          </a:r>
        </a:p>
      </dgm:t>
    </dgm:pt>
    <dgm:pt modelId="{0A8F15D9-98DF-4847-AD37-69DA76D73A38}" type="parTrans" cxnId="{7B8CB55A-23B0-44BE-941C-1461E4BC880A}">
      <dgm:prSet/>
      <dgm:spPr/>
      <dgm:t>
        <a:bodyPr/>
        <a:lstStyle/>
        <a:p>
          <a:endParaRPr lang="en-US"/>
        </a:p>
      </dgm:t>
    </dgm:pt>
    <dgm:pt modelId="{98298D3F-958F-4801-BBAD-0A095CDF2F1B}" type="sibTrans" cxnId="{7B8CB55A-23B0-44BE-941C-1461E4BC880A}">
      <dgm:prSet/>
      <dgm:spPr/>
      <dgm:t>
        <a:bodyPr/>
        <a:lstStyle/>
        <a:p>
          <a:endParaRPr lang="en-US"/>
        </a:p>
      </dgm:t>
    </dgm:pt>
    <dgm:pt modelId="{BCBD657D-4566-4109-A732-7F45FD125A5C}">
      <dgm:prSet phldrT="[Text]"/>
      <dgm:spPr/>
      <dgm:t>
        <a:bodyPr/>
        <a:lstStyle/>
        <a:p>
          <a:r>
            <a:rPr lang="en-US" dirty="0"/>
            <a:t>Auditors</a:t>
          </a:r>
        </a:p>
      </dgm:t>
    </dgm:pt>
    <dgm:pt modelId="{F2C2FD23-1813-4FDC-B1DE-BAA0414F45B6}" type="parTrans" cxnId="{AABF2CA1-27EE-485B-B3E4-D08BA3C1D769}">
      <dgm:prSet/>
      <dgm:spPr/>
      <dgm:t>
        <a:bodyPr/>
        <a:lstStyle/>
        <a:p>
          <a:endParaRPr lang="en-US"/>
        </a:p>
      </dgm:t>
    </dgm:pt>
    <dgm:pt modelId="{12A27A37-8C53-477D-A1D0-0F6A99FED206}" type="sibTrans" cxnId="{AABF2CA1-27EE-485B-B3E4-D08BA3C1D769}">
      <dgm:prSet/>
      <dgm:spPr/>
      <dgm:t>
        <a:bodyPr/>
        <a:lstStyle/>
        <a:p>
          <a:endParaRPr lang="en-US"/>
        </a:p>
      </dgm:t>
    </dgm:pt>
    <dgm:pt modelId="{A5555233-2BDE-4945-93A9-C0DF4E71A246}">
      <dgm:prSet phldrT="[Text]"/>
      <dgm:spPr/>
      <dgm:t>
        <a:bodyPr/>
        <a:lstStyle/>
        <a:p>
          <a:r>
            <a:rPr lang="en-US" dirty="0"/>
            <a:t>Specific Questions</a:t>
          </a:r>
        </a:p>
      </dgm:t>
    </dgm:pt>
    <dgm:pt modelId="{A52C1C60-0E1A-4C34-A7F8-7634FDF70ADA}" type="parTrans" cxnId="{92C1CEEC-B5B0-41CA-8131-C0F16C795E4A}">
      <dgm:prSet/>
      <dgm:spPr/>
      <dgm:t>
        <a:bodyPr/>
        <a:lstStyle/>
        <a:p>
          <a:endParaRPr lang="en-US"/>
        </a:p>
      </dgm:t>
    </dgm:pt>
    <dgm:pt modelId="{57F6A177-1B45-4250-B0F6-E39877AECBD0}" type="sibTrans" cxnId="{92C1CEEC-B5B0-41CA-8131-C0F16C795E4A}">
      <dgm:prSet/>
      <dgm:spPr/>
      <dgm:t>
        <a:bodyPr/>
        <a:lstStyle/>
        <a:p>
          <a:endParaRPr lang="en-US"/>
        </a:p>
      </dgm:t>
    </dgm:pt>
    <dgm:pt modelId="{23F9A0A8-2278-448C-B0B9-48A0FD40E623}">
      <dgm:prSet phldrT="[Text]"/>
      <dgm:spPr/>
      <dgm:t>
        <a:bodyPr/>
        <a:lstStyle/>
        <a:p>
          <a:r>
            <a:rPr lang="en-US" dirty="0"/>
            <a:t>Ongoing</a:t>
          </a:r>
        </a:p>
      </dgm:t>
    </dgm:pt>
    <dgm:pt modelId="{EBC761D6-D7C6-4929-9DBC-F933CDB6FAC6}" type="parTrans" cxnId="{490BDFAB-63D9-4013-8D08-FE7B32763C4A}">
      <dgm:prSet/>
      <dgm:spPr/>
      <dgm:t>
        <a:bodyPr/>
        <a:lstStyle/>
        <a:p>
          <a:endParaRPr lang="en-US"/>
        </a:p>
      </dgm:t>
    </dgm:pt>
    <dgm:pt modelId="{D73D3BCE-5663-4E65-A564-97090D2506C5}" type="sibTrans" cxnId="{490BDFAB-63D9-4013-8D08-FE7B32763C4A}">
      <dgm:prSet/>
      <dgm:spPr/>
      <dgm:t>
        <a:bodyPr/>
        <a:lstStyle/>
        <a:p>
          <a:endParaRPr lang="en-US"/>
        </a:p>
      </dgm:t>
    </dgm:pt>
    <dgm:pt modelId="{8E74D287-AB90-446C-AEC0-9BED1C3D3E1F}">
      <dgm:prSet phldrT="[Text]"/>
      <dgm:spPr/>
      <dgm:t>
        <a:bodyPr/>
        <a:lstStyle/>
        <a:p>
          <a:r>
            <a:rPr lang="en-US" dirty="0"/>
            <a:t>More Data </a:t>
          </a:r>
        </a:p>
      </dgm:t>
    </dgm:pt>
    <dgm:pt modelId="{F0CB36D9-B6E2-465C-871E-5B41B207F916}" type="parTrans" cxnId="{6AAFA4C8-2249-4CDF-A2BA-B3AD5A4DA30A}">
      <dgm:prSet/>
      <dgm:spPr/>
      <dgm:t>
        <a:bodyPr/>
        <a:lstStyle/>
        <a:p>
          <a:endParaRPr lang="en-US"/>
        </a:p>
      </dgm:t>
    </dgm:pt>
    <dgm:pt modelId="{2DADF68D-EA4F-4B59-BBC2-D3F37166D6F4}" type="sibTrans" cxnId="{6AAFA4C8-2249-4CDF-A2BA-B3AD5A4DA30A}">
      <dgm:prSet/>
      <dgm:spPr/>
      <dgm:t>
        <a:bodyPr/>
        <a:lstStyle/>
        <a:p>
          <a:endParaRPr lang="en-US"/>
        </a:p>
      </dgm:t>
    </dgm:pt>
    <dgm:pt modelId="{68C894ED-55D4-48E3-97DC-1132B155D32F}" type="pres">
      <dgm:prSet presAssocID="{BA79B309-6D99-4941-835D-69029E9522B8}" presName="Name0" presStyleCnt="0">
        <dgm:presLayoutVars>
          <dgm:dir/>
          <dgm:resizeHandles val="exact"/>
        </dgm:presLayoutVars>
      </dgm:prSet>
      <dgm:spPr/>
    </dgm:pt>
    <dgm:pt modelId="{A281AC5A-E1BC-44C0-A14F-1FA9818FE299}" type="pres">
      <dgm:prSet presAssocID="{98517AC6-3292-4AC4-8D56-2E51112AED9A}" presName="node" presStyleLbl="node1" presStyleIdx="0" presStyleCnt="3">
        <dgm:presLayoutVars>
          <dgm:bulletEnabled val="1"/>
        </dgm:presLayoutVars>
      </dgm:prSet>
      <dgm:spPr/>
    </dgm:pt>
    <dgm:pt modelId="{654DF303-1FB1-4350-B5F2-73CCEED64D27}" type="pres">
      <dgm:prSet presAssocID="{5AFD4587-AD19-4EC1-894E-4FC78E691D05}" presName="sibTrans" presStyleCnt="0"/>
      <dgm:spPr/>
    </dgm:pt>
    <dgm:pt modelId="{07D7B0C6-73FF-4E87-BA88-5FBE2FDC5735}" type="pres">
      <dgm:prSet presAssocID="{BCBD657D-4566-4109-A732-7F45FD125A5C}" presName="node" presStyleLbl="node1" presStyleIdx="1" presStyleCnt="3">
        <dgm:presLayoutVars>
          <dgm:bulletEnabled val="1"/>
        </dgm:presLayoutVars>
      </dgm:prSet>
      <dgm:spPr/>
    </dgm:pt>
    <dgm:pt modelId="{F250F1F3-B83B-4746-A2FC-59E9790C02E0}" type="pres">
      <dgm:prSet presAssocID="{12A27A37-8C53-477D-A1D0-0F6A99FED206}" presName="sibTrans" presStyleCnt="0"/>
      <dgm:spPr/>
    </dgm:pt>
    <dgm:pt modelId="{FD7E5FC5-93C9-45A5-972A-B2DF078D229D}" type="pres">
      <dgm:prSet presAssocID="{23F9A0A8-2278-448C-B0B9-48A0FD40E623}" presName="node" presStyleLbl="node1" presStyleIdx="2" presStyleCnt="3">
        <dgm:presLayoutVars>
          <dgm:bulletEnabled val="1"/>
        </dgm:presLayoutVars>
      </dgm:prSet>
      <dgm:spPr/>
    </dgm:pt>
  </dgm:ptLst>
  <dgm:cxnLst>
    <dgm:cxn modelId="{02D14E12-D843-4764-AE07-10956F24C12B}" type="presOf" srcId="{23F9A0A8-2278-448C-B0B9-48A0FD40E623}" destId="{FD7E5FC5-93C9-45A5-972A-B2DF078D229D}" srcOrd="0" destOrd="0" presId="urn:microsoft.com/office/officeart/2005/8/layout/hList6"/>
    <dgm:cxn modelId="{1159362B-E12F-4614-AAD6-0D47C778B223}" type="presOf" srcId="{8E74D287-AB90-446C-AEC0-9BED1C3D3E1F}" destId="{FD7E5FC5-93C9-45A5-972A-B2DF078D229D}" srcOrd="0" destOrd="1" presId="urn:microsoft.com/office/officeart/2005/8/layout/hList6"/>
    <dgm:cxn modelId="{0CA8CB5D-E12B-43C7-A672-73860627E570}" type="presOf" srcId="{BA79B309-6D99-4941-835D-69029E9522B8}" destId="{68C894ED-55D4-48E3-97DC-1132B155D32F}" srcOrd="0" destOrd="0" presId="urn:microsoft.com/office/officeart/2005/8/layout/hList6"/>
    <dgm:cxn modelId="{62351C64-1B3B-433D-ADA1-6C930CCC934B}" type="presOf" srcId="{516116A4-CBF7-4144-BD28-29AFE6FE9800}" destId="{A281AC5A-E1BC-44C0-A14F-1FA9818FE299}" srcOrd="0" destOrd="1" presId="urn:microsoft.com/office/officeart/2005/8/layout/hList6"/>
    <dgm:cxn modelId="{AF9BAE6E-30D0-45AD-9FAA-00A0C04E092B}" type="presOf" srcId="{98517AC6-3292-4AC4-8D56-2E51112AED9A}" destId="{A281AC5A-E1BC-44C0-A14F-1FA9818FE299}" srcOrd="0" destOrd="0" presId="urn:microsoft.com/office/officeart/2005/8/layout/hList6"/>
    <dgm:cxn modelId="{A8C59177-4F93-4E7D-B822-5E009551F1A2}" type="presOf" srcId="{BCBD657D-4566-4109-A732-7F45FD125A5C}" destId="{07D7B0C6-73FF-4E87-BA88-5FBE2FDC5735}" srcOrd="0" destOrd="0" presId="urn:microsoft.com/office/officeart/2005/8/layout/hList6"/>
    <dgm:cxn modelId="{7B8CB55A-23B0-44BE-941C-1461E4BC880A}" srcId="{98517AC6-3292-4AC4-8D56-2E51112AED9A}" destId="{516116A4-CBF7-4144-BD28-29AFE6FE9800}" srcOrd="0" destOrd="0" parTransId="{0A8F15D9-98DF-4847-AD37-69DA76D73A38}" sibTransId="{98298D3F-958F-4801-BBAD-0A095CDF2F1B}"/>
    <dgm:cxn modelId="{A7E7C08F-75E4-4929-8A1C-7E4A05010CE4}" srcId="{BA79B309-6D99-4941-835D-69029E9522B8}" destId="{98517AC6-3292-4AC4-8D56-2E51112AED9A}" srcOrd="0" destOrd="0" parTransId="{5BD6C820-81C7-4B79-BBAA-1104B8B48A43}" sibTransId="{5AFD4587-AD19-4EC1-894E-4FC78E691D05}"/>
    <dgm:cxn modelId="{AABF2CA1-27EE-485B-B3E4-D08BA3C1D769}" srcId="{BA79B309-6D99-4941-835D-69029E9522B8}" destId="{BCBD657D-4566-4109-A732-7F45FD125A5C}" srcOrd="1" destOrd="0" parTransId="{F2C2FD23-1813-4FDC-B1DE-BAA0414F45B6}" sibTransId="{12A27A37-8C53-477D-A1D0-0F6A99FED206}"/>
    <dgm:cxn modelId="{490BDFAB-63D9-4013-8D08-FE7B32763C4A}" srcId="{BA79B309-6D99-4941-835D-69029E9522B8}" destId="{23F9A0A8-2278-448C-B0B9-48A0FD40E623}" srcOrd="2" destOrd="0" parTransId="{EBC761D6-D7C6-4929-9DBC-F933CDB6FAC6}" sibTransId="{D73D3BCE-5663-4E65-A564-97090D2506C5}"/>
    <dgm:cxn modelId="{6AAFA4C8-2249-4CDF-A2BA-B3AD5A4DA30A}" srcId="{23F9A0A8-2278-448C-B0B9-48A0FD40E623}" destId="{8E74D287-AB90-446C-AEC0-9BED1C3D3E1F}" srcOrd="0" destOrd="0" parTransId="{F0CB36D9-B6E2-465C-871E-5B41B207F916}" sibTransId="{2DADF68D-EA4F-4B59-BBC2-D3F37166D6F4}"/>
    <dgm:cxn modelId="{DAFC73E4-A2CF-4595-9812-AA4CA47DD8C8}" type="presOf" srcId="{A5555233-2BDE-4945-93A9-C0DF4E71A246}" destId="{07D7B0C6-73FF-4E87-BA88-5FBE2FDC5735}" srcOrd="0" destOrd="1" presId="urn:microsoft.com/office/officeart/2005/8/layout/hList6"/>
    <dgm:cxn modelId="{92C1CEEC-B5B0-41CA-8131-C0F16C795E4A}" srcId="{BCBD657D-4566-4109-A732-7F45FD125A5C}" destId="{A5555233-2BDE-4945-93A9-C0DF4E71A246}" srcOrd="0" destOrd="0" parTransId="{A52C1C60-0E1A-4C34-A7F8-7634FDF70ADA}" sibTransId="{57F6A177-1B45-4250-B0F6-E39877AECBD0}"/>
    <dgm:cxn modelId="{2563180C-BA76-44C4-AD82-9D24F30AB896}" type="presParOf" srcId="{68C894ED-55D4-48E3-97DC-1132B155D32F}" destId="{A281AC5A-E1BC-44C0-A14F-1FA9818FE299}" srcOrd="0" destOrd="0" presId="urn:microsoft.com/office/officeart/2005/8/layout/hList6"/>
    <dgm:cxn modelId="{788C88CC-55C6-4598-94F8-ABCD462074B7}" type="presParOf" srcId="{68C894ED-55D4-48E3-97DC-1132B155D32F}" destId="{654DF303-1FB1-4350-B5F2-73CCEED64D27}" srcOrd="1" destOrd="0" presId="urn:microsoft.com/office/officeart/2005/8/layout/hList6"/>
    <dgm:cxn modelId="{862E2669-186E-4968-A412-162DC8711481}" type="presParOf" srcId="{68C894ED-55D4-48E3-97DC-1132B155D32F}" destId="{07D7B0C6-73FF-4E87-BA88-5FBE2FDC5735}" srcOrd="2" destOrd="0" presId="urn:microsoft.com/office/officeart/2005/8/layout/hList6"/>
    <dgm:cxn modelId="{BD98B496-918F-4986-AAD0-FCB98183FB68}" type="presParOf" srcId="{68C894ED-55D4-48E3-97DC-1132B155D32F}" destId="{F250F1F3-B83B-4746-A2FC-59E9790C02E0}" srcOrd="3" destOrd="0" presId="urn:microsoft.com/office/officeart/2005/8/layout/hList6"/>
    <dgm:cxn modelId="{493F5A2E-F9A4-4547-9880-D9BB8DE10E5B}" type="presParOf" srcId="{68C894ED-55D4-48E3-97DC-1132B155D32F}" destId="{FD7E5FC5-93C9-45A5-972A-B2DF078D229D}"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301313-A5DE-4C2F-A422-2FC3847BEC6E}" type="doc">
      <dgm:prSet loTypeId="urn:microsoft.com/office/officeart/2008/layout/AccentedPicture" loCatId="picture" qsTypeId="urn:microsoft.com/office/officeart/2005/8/quickstyle/simple1" qsCatId="simple" csTypeId="urn:microsoft.com/office/officeart/2005/8/colors/accent1_2" csCatId="accent1" phldr="1"/>
      <dgm:spPr/>
      <dgm:t>
        <a:bodyPr/>
        <a:lstStyle/>
        <a:p>
          <a:endParaRPr lang="en-US"/>
        </a:p>
      </dgm:t>
    </dgm:pt>
    <dgm:pt modelId="{53A85A30-F91E-48EC-AE07-DC09CAFC42D4}">
      <dgm:prSet phldrT="[Text]" custT="1"/>
      <dgm:spPr/>
      <dgm:t>
        <a:bodyPr/>
        <a:lstStyle/>
        <a:p>
          <a:pPr algn="ctr"/>
          <a:r>
            <a:rPr lang="en-US" sz="3600" b="1" dirty="0"/>
            <a:t>Professionalism Documents provide </a:t>
          </a:r>
        </a:p>
        <a:p>
          <a:pPr algn="ctr"/>
          <a:r>
            <a:rPr lang="en-US" sz="3600" b="1" dirty="0"/>
            <a:t>guidance</a:t>
          </a:r>
        </a:p>
      </dgm:t>
    </dgm:pt>
    <dgm:pt modelId="{0812BA36-0038-4968-A105-795444E249DA}" type="parTrans" cxnId="{DFF10743-7CEB-4B89-9357-B88E925C4EC4}">
      <dgm:prSet/>
      <dgm:spPr/>
      <dgm:t>
        <a:bodyPr/>
        <a:lstStyle/>
        <a:p>
          <a:endParaRPr lang="en-US"/>
        </a:p>
      </dgm:t>
    </dgm:pt>
    <dgm:pt modelId="{C0B7E9EE-3DCF-4F8F-81F9-81DABB0D8FD6}" type="sibTrans" cxnId="{DFF10743-7CEB-4B89-9357-B88E925C4EC4}">
      <dgm:prSet/>
      <dgm:spPr/>
      <dgm:t>
        <a:bodyPr/>
        <a:lstStyle/>
        <a:p>
          <a:endParaRPr lang="en-US"/>
        </a:p>
      </dgm:t>
    </dgm:pt>
    <dgm:pt modelId="{2E69CE39-9F83-4BCB-A8BB-72406B3D4612}">
      <dgm:prSet phldrT="[Text]"/>
      <dgm:spPr/>
      <dgm:t>
        <a:bodyPr/>
        <a:lstStyle/>
        <a:p>
          <a:r>
            <a:rPr lang="en-US" dirty="0"/>
            <a:t>Claims, Cash Flow, Court Hearings</a:t>
          </a:r>
        </a:p>
      </dgm:t>
    </dgm:pt>
    <dgm:pt modelId="{F22AEDAE-357F-47C6-A029-A10B02FD56C2}" type="parTrans" cxnId="{54493897-8E44-4EE1-B4B0-D5B0C059454E}">
      <dgm:prSet/>
      <dgm:spPr/>
      <dgm:t>
        <a:bodyPr/>
        <a:lstStyle/>
        <a:p>
          <a:endParaRPr lang="en-US"/>
        </a:p>
      </dgm:t>
    </dgm:pt>
    <dgm:pt modelId="{FFA066DA-F7F9-4F39-B43E-ECEF82588450}" type="sibTrans" cxnId="{54493897-8E44-4EE1-B4B0-D5B0C059454E}">
      <dgm:prSet/>
      <dgm:spPr/>
      <dgm:t>
        <a:bodyPr/>
        <a:lstStyle/>
        <a:p>
          <a:endParaRPr lang="en-US"/>
        </a:p>
      </dgm:t>
    </dgm:pt>
    <dgm:pt modelId="{B9569A98-9EF8-4765-A066-532E8BE42C7A}">
      <dgm:prSet phldrT="[Text]"/>
      <dgm:spPr/>
      <dgm:t>
        <a:bodyPr/>
        <a:lstStyle/>
        <a:p>
          <a:r>
            <a:rPr lang="en-US" dirty="0"/>
            <a:t>Changing Operations</a:t>
          </a:r>
        </a:p>
      </dgm:t>
    </dgm:pt>
    <dgm:pt modelId="{25E9063B-770E-473F-A85E-9CB7B05CF96A}" type="parTrans" cxnId="{8E6C88BB-5C9C-4D04-826F-F85D34447F17}">
      <dgm:prSet/>
      <dgm:spPr/>
      <dgm:t>
        <a:bodyPr/>
        <a:lstStyle/>
        <a:p>
          <a:endParaRPr lang="en-US"/>
        </a:p>
      </dgm:t>
    </dgm:pt>
    <dgm:pt modelId="{18293CAA-2441-4D01-AACD-D881499DCB1C}" type="sibTrans" cxnId="{8E6C88BB-5C9C-4D04-826F-F85D34447F17}">
      <dgm:prSet/>
      <dgm:spPr/>
      <dgm:t>
        <a:bodyPr/>
        <a:lstStyle/>
        <a:p>
          <a:endParaRPr lang="en-US"/>
        </a:p>
      </dgm:t>
    </dgm:pt>
    <dgm:pt modelId="{D66AAA16-9FDA-4D0A-8D7F-10CBEC1738D9}">
      <dgm:prSet phldrT="[Text]"/>
      <dgm:spPr/>
      <dgm:t>
        <a:bodyPr/>
        <a:lstStyle/>
        <a:p>
          <a:r>
            <a:rPr lang="en-US" dirty="0"/>
            <a:t>Immediate and Long Term Impacts</a:t>
          </a:r>
        </a:p>
      </dgm:t>
    </dgm:pt>
    <dgm:pt modelId="{081BDE9F-E610-445B-B36B-00A2D561D06F}" type="parTrans" cxnId="{A57D0A2B-9D29-4A86-BCD2-7202429C1E17}">
      <dgm:prSet/>
      <dgm:spPr/>
      <dgm:t>
        <a:bodyPr/>
        <a:lstStyle/>
        <a:p>
          <a:endParaRPr lang="en-US"/>
        </a:p>
      </dgm:t>
    </dgm:pt>
    <dgm:pt modelId="{4EDAA32F-A775-4397-A4E1-99974684E91B}" type="sibTrans" cxnId="{A57D0A2B-9D29-4A86-BCD2-7202429C1E17}">
      <dgm:prSet/>
      <dgm:spPr/>
      <dgm:t>
        <a:bodyPr/>
        <a:lstStyle/>
        <a:p>
          <a:endParaRPr lang="en-US"/>
        </a:p>
      </dgm:t>
    </dgm:pt>
    <dgm:pt modelId="{6F6CCA0F-55AC-4D10-B0D5-4E548B890D5C}" type="pres">
      <dgm:prSet presAssocID="{3C301313-A5DE-4C2F-A422-2FC3847BEC6E}" presName="Name0" presStyleCnt="0">
        <dgm:presLayoutVars>
          <dgm:dir/>
        </dgm:presLayoutVars>
      </dgm:prSet>
      <dgm:spPr/>
    </dgm:pt>
    <dgm:pt modelId="{A0CAC2E6-456F-4D44-90FD-5332B8C55DF0}" type="pres">
      <dgm:prSet presAssocID="{C0B7E9EE-3DCF-4F8F-81F9-81DABB0D8FD6}" presName="picture_1" presStyleLbl="bgImgPlace1" presStyleIdx="0" presStyleCnt="1"/>
      <dgm:spPr/>
    </dgm:pt>
    <dgm:pt modelId="{26ED55F8-8312-4D87-A544-A2979D5CE226}" type="pres">
      <dgm:prSet presAssocID="{53A85A30-F91E-48EC-AE07-DC09CAFC42D4}" presName="text_1" presStyleLbl="node1" presStyleIdx="0" presStyleCnt="0" custScaleX="129248" custLinFactNeighborX="3571" custLinFactNeighborY="-43318">
        <dgm:presLayoutVars>
          <dgm:bulletEnabled val="1"/>
        </dgm:presLayoutVars>
      </dgm:prSet>
      <dgm:spPr/>
    </dgm:pt>
    <dgm:pt modelId="{259EDC27-AE0A-44D1-A0A0-F7A7265BB290}" type="pres">
      <dgm:prSet presAssocID="{3C301313-A5DE-4C2F-A422-2FC3847BEC6E}" presName="linV" presStyleCnt="0"/>
      <dgm:spPr/>
    </dgm:pt>
    <dgm:pt modelId="{34B69C37-05F4-4175-A097-C0687BA26FA9}" type="pres">
      <dgm:prSet presAssocID="{2E69CE39-9F83-4BCB-A8BB-72406B3D4612}" presName="pair" presStyleCnt="0"/>
      <dgm:spPr/>
    </dgm:pt>
    <dgm:pt modelId="{9225ADA5-6F62-44FE-8E32-183E231EDE7C}" type="pres">
      <dgm:prSet presAssocID="{2E69CE39-9F83-4BCB-A8BB-72406B3D4612}" presName="spaceH" presStyleLbl="node1" presStyleIdx="0" presStyleCnt="0"/>
      <dgm:spPr/>
    </dgm:pt>
    <dgm:pt modelId="{ED900DD0-4DCE-4ADC-9D3C-883A82AB61A7}" type="pres">
      <dgm:prSet presAssocID="{2E69CE39-9F83-4BCB-A8BB-72406B3D4612}" presName="desPictures" presStyleLbl="alignImgPlac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Statistics"/>
        </a:ext>
      </dgm:extLst>
    </dgm:pt>
    <dgm:pt modelId="{8A9A8AE8-95C7-4F60-BBD3-823DF39B8630}" type="pres">
      <dgm:prSet presAssocID="{2E69CE39-9F83-4BCB-A8BB-72406B3D4612}" presName="desTextWrapper" presStyleCnt="0"/>
      <dgm:spPr/>
    </dgm:pt>
    <dgm:pt modelId="{67F9FEBF-7251-4682-B84E-6A7039B5F3AD}" type="pres">
      <dgm:prSet presAssocID="{2E69CE39-9F83-4BCB-A8BB-72406B3D4612}" presName="desText" presStyleLbl="revTx" presStyleIdx="0" presStyleCnt="3">
        <dgm:presLayoutVars>
          <dgm:bulletEnabled val="1"/>
        </dgm:presLayoutVars>
      </dgm:prSet>
      <dgm:spPr/>
    </dgm:pt>
    <dgm:pt modelId="{3425A970-BCC7-4670-BF15-66FE849B6FC0}" type="pres">
      <dgm:prSet presAssocID="{FFA066DA-F7F9-4F39-B43E-ECEF82588450}" presName="spaceV" presStyleCnt="0"/>
      <dgm:spPr/>
    </dgm:pt>
    <dgm:pt modelId="{56D5E9EA-DE58-407E-88A7-C7FC3D2E883C}" type="pres">
      <dgm:prSet presAssocID="{B9569A98-9EF8-4765-A066-532E8BE42C7A}" presName="pair" presStyleCnt="0"/>
      <dgm:spPr/>
    </dgm:pt>
    <dgm:pt modelId="{0F4C1AE5-CF64-4C66-89CE-2B1D0865F577}" type="pres">
      <dgm:prSet presAssocID="{B9569A98-9EF8-4765-A066-532E8BE42C7A}" presName="spaceH" presStyleLbl="node1" presStyleIdx="0" presStyleCnt="0"/>
      <dgm:spPr/>
    </dgm:pt>
    <dgm:pt modelId="{14A0010F-6C9F-47E9-9043-B38F90A2FB82}" type="pres">
      <dgm:prSet presAssocID="{B9569A98-9EF8-4765-A066-532E8BE42C7A}" presName="desPictures" presStyleLbl="alignImgPlac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Head with gears"/>
        </a:ext>
      </dgm:extLst>
    </dgm:pt>
    <dgm:pt modelId="{4AD83791-B9B4-4AAF-85BB-2C04D73E6BA6}" type="pres">
      <dgm:prSet presAssocID="{B9569A98-9EF8-4765-A066-532E8BE42C7A}" presName="desTextWrapper" presStyleCnt="0"/>
      <dgm:spPr/>
    </dgm:pt>
    <dgm:pt modelId="{3CFA8031-835E-4C3D-88DC-202BD65280EB}" type="pres">
      <dgm:prSet presAssocID="{B9569A98-9EF8-4765-A066-532E8BE42C7A}" presName="desText" presStyleLbl="revTx" presStyleIdx="1" presStyleCnt="3">
        <dgm:presLayoutVars>
          <dgm:bulletEnabled val="1"/>
        </dgm:presLayoutVars>
      </dgm:prSet>
      <dgm:spPr/>
    </dgm:pt>
    <dgm:pt modelId="{B4377AEE-F1F3-43B0-BB69-87C99A774637}" type="pres">
      <dgm:prSet presAssocID="{18293CAA-2441-4D01-AACD-D881499DCB1C}" presName="spaceV" presStyleCnt="0"/>
      <dgm:spPr/>
    </dgm:pt>
    <dgm:pt modelId="{0D4AB06C-9FBE-42C0-A310-8CE5BC10F9D4}" type="pres">
      <dgm:prSet presAssocID="{D66AAA16-9FDA-4D0A-8D7F-10CBEC1738D9}" presName="pair" presStyleCnt="0"/>
      <dgm:spPr/>
    </dgm:pt>
    <dgm:pt modelId="{11152E8B-31E7-4C40-A4B7-7DE12B867548}" type="pres">
      <dgm:prSet presAssocID="{D66AAA16-9FDA-4D0A-8D7F-10CBEC1738D9}" presName="spaceH" presStyleLbl="node1" presStyleIdx="0" presStyleCnt="0"/>
      <dgm:spPr/>
    </dgm:pt>
    <dgm:pt modelId="{BCAE3EA4-AC5D-4C24-97C6-DBE977054AE5}" type="pres">
      <dgm:prSet presAssocID="{D66AAA16-9FDA-4D0A-8D7F-10CBEC1738D9}" presName="desPictures" presStyleLbl="alignImgPlac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Daily calendar"/>
        </a:ext>
      </dgm:extLst>
    </dgm:pt>
    <dgm:pt modelId="{F1D1902A-39B5-4A63-815C-646481168895}" type="pres">
      <dgm:prSet presAssocID="{D66AAA16-9FDA-4D0A-8D7F-10CBEC1738D9}" presName="desTextWrapper" presStyleCnt="0"/>
      <dgm:spPr/>
    </dgm:pt>
    <dgm:pt modelId="{9237D95A-6B3E-44D0-A6BF-6587D99C5D50}" type="pres">
      <dgm:prSet presAssocID="{D66AAA16-9FDA-4D0A-8D7F-10CBEC1738D9}" presName="desText" presStyleLbl="revTx" presStyleIdx="2" presStyleCnt="3">
        <dgm:presLayoutVars>
          <dgm:bulletEnabled val="1"/>
        </dgm:presLayoutVars>
      </dgm:prSet>
      <dgm:spPr/>
    </dgm:pt>
    <dgm:pt modelId="{CF8E33E2-6ADA-4F4F-A35F-5539ABCC0898}" type="pres">
      <dgm:prSet presAssocID="{3C301313-A5DE-4C2F-A422-2FC3847BEC6E}" presName="maxNode" presStyleCnt="0"/>
      <dgm:spPr/>
    </dgm:pt>
    <dgm:pt modelId="{E09AD483-F52A-4F55-8F12-FEB7842BF17B}" type="pres">
      <dgm:prSet presAssocID="{3C301313-A5DE-4C2F-A422-2FC3847BEC6E}" presName="Name33" presStyleCnt="0"/>
      <dgm:spPr/>
    </dgm:pt>
  </dgm:ptLst>
  <dgm:cxnLst>
    <dgm:cxn modelId="{1E5C7219-6551-4EE0-B74E-8386BA9135F0}" type="presOf" srcId="{53A85A30-F91E-48EC-AE07-DC09CAFC42D4}" destId="{26ED55F8-8312-4D87-A544-A2979D5CE226}" srcOrd="0" destOrd="0" presId="urn:microsoft.com/office/officeart/2008/layout/AccentedPicture"/>
    <dgm:cxn modelId="{A57D0A2B-9D29-4A86-BCD2-7202429C1E17}" srcId="{3C301313-A5DE-4C2F-A422-2FC3847BEC6E}" destId="{D66AAA16-9FDA-4D0A-8D7F-10CBEC1738D9}" srcOrd="3" destOrd="0" parTransId="{081BDE9F-E610-445B-B36B-00A2D561D06F}" sibTransId="{4EDAA32F-A775-4397-A4E1-99974684E91B}"/>
    <dgm:cxn modelId="{A15E732F-E88E-4857-AC2A-3993BDBF79EE}" type="presOf" srcId="{C0B7E9EE-3DCF-4F8F-81F9-81DABB0D8FD6}" destId="{A0CAC2E6-456F-4D44-90FD-5332B8C55DF0}" srcOrd="0" destOrd="0" presId="urn:microsoft.com/office/officeart/2008/layout/AccentedPicture"/>
    <dgm:cxn modelId="{FE184734-264D-4026-A7E0-650B714522AD}" type="presOf" srcId="{3C301313-A5DE-4C2F-A422-2FC3847BEC6E}" destId="{6F6CCA0F-55AC-4D10-B0D5-4E548B890D5C}" srcOrd="0" destOrd="0" presId="urn:microsoft.com/office/officeart/2008/layout/AccentedPicture"/>
    <dgm:cxn modelId="{DFF10743-7CEB-4B89-9357-B88E925C4EC4}" srcId="{3C301313-A5DE-4C2F-A422-2FC3847BEC6E}" destId="{53A85A30-F91E-48EC-AE07-DC09CAFC42D4}" srcOrd="0" destOrd="0" parTransId="{0812BA36-0038-4968-A105-795444E249DA}" sibTransId="{C0B7E9EE-3DCF-4F8F-81F9-81DABB0D8FD6}"/>
    <dgm:cxn modelId="{59431149-6CFE-4401-8FE3-20E99EEFE95C}" type="presOf" srcId="{B9569A98-9EF8-4765-A066-532E8BE42C7A}" destId="{3CFA8031-835E-4C3D-88DC-202BD65280EB}" srcOrd="0" destOrd="0" presId="urn:microsoft.com/office/officeart/2008/layout/AccentedPicture"/>
    <dgm:cxn modelId="{54493897-8E44-4EE1-B4B0-D5B0C059454E}" srcId="{3C301313-A5DE-4C2F-A422-2FC3847BEC6E}" destId="{2E69CE39-9F83-4BCB-A8BB-72406B3D4612}" srcOrd="1" destOrd="0" parTransId="{F22AEDAE-357F-47C6-A029-A10B02FD56C2}" sibTransId="{FFA066DA-F7F9-4F39-B43E-ECEF82588450}"/>
    <dgm:cxn modelId="{A241CDA1-B85D-4512-8282-DD27F42621CC}" type="presOf" srcId="{D66AAA16-9FDA-4D0A-8D7F-10CBEC1738D9}" destId="{9237D95A-6B3E-44D0-A6BF-6587D99C5D50}" srcOrd="0" destOrd="0" presId="urn:microsoft.com/office/officeart/2008/layout/AccentedPicture"/>
    <dgm:cxn modelId="{8E6C88BB-5C9C-4D04-826F-F85D34447F17}" srcId="{3C301313-A5DE-4C2F-A422-2FC3847BEC6E}" destId="{B9569A98-9EF8-4765-A066-532E8BE42C7A}" srcOrd="2" destOrd="0" parTransId="{25E9063B-770E-473F-A85E-9CB7B05CF96A}" sibTransId="{18293CAA-2441-4D01-AACD-D881499DCB1C}"/>
    <dgm:cxn modelId="{E1E27DBC-A9C8-44DF-9AF9-715B45433F07}" type="presOf" srcId="{2E69CE39-9F83-4BCB-A8BB-72406B3D4612}" destId="{67F9FEBF-7251-4682-B84E-6A7039B5F3AD}" srcOrd="0" destOrd="0" presId="urn:microsoft.com/office/officeart/2008/layout/AccentedPicture"/>
    <dgm:cxn modelId="{2FFCFAF6-E8BC-4DEF-8CA1-59493AA82BAF}" type="presParOf" srcId="{6F6CCA0F-55AC-4D10-B0D5-4E548B890D5C}" destId="{A0CAC2E6-456F-4D44-90FD-5332B8C55DF0}" srcOrd="0" destOrd="0" presId="urn:microsoft.com/office/officeart/2008/layout/AccentedPicture"/>
    <dgm:cxn modelId="{7FFEEF3D-9DA9-479A-B687-4130199607AD}" type="presParOf" srcId="{6F6CCA0F-55AC-4D10-B0D5-4E548B890D5C}" destId="{26ED55F8-8312-4D87-A544-A2979D5CE226}" srcOrd="1" destOrd="0" presId="urn:microsoft.com/office/officeart/2008/layout/AccentedPicture"/>
    <dgm:cxn modelId="{D1AE66E5-E64F-4F29-BEBD-1ECC5CB76E3D}" type="presParOf" srcId="{6F6CCA0F-55AC-4D10-B0D5-4E548B890D5C}" destId="{259EDC27-AE0A-44D1-A0A0-F7A7265BB290}" srcOrd="2" destOrd="0" presId="urn:microsoft.com/office/officeart/2008/layout/AccentedPicture"/>
    <dgm:cxn modelId="{E747BFB4-DEF6-4E3D-B94F-507B56329337}" type="presParOf" srcId="{259EDC27-AE0A-44D1-A0A0-F7A7265BB290}" destId="{34B69C37-05F4-4175-A097-C0687BA26FA9}" srcOrd="0" destOrd="0" presId="urn:microsoft.com/office/officeart/2008/layout/AccentedPicture"/>
    <dgm:cxn modelId="{E2BA1131-7DD2-42EE-8BA1-3DA4D4B18F6D}" type="presParOf" srcId="{34B69C37-05F4-4175-A097-C0687BA26FA9}" destId="{9225ADA5-6F62-44FE-8E32-183E231EDE7C}" srcOrd="0" destOrd="0" presId="urn:microsoft.com/office/officeart/2008/layout/AccentedPicture"/>
    <dgm:cxn modelId="{285DB79D-C26C-47FD-8C2F-7D021B6A0BD8}" type="presParOf" srcId="{34B69C37-05F4-4175-A097-C0687BA26FA9}" destId="{ED900DD0-4DCE-4ADC-9D3C-883A82AB61A7}" srcOrd="1" destOrd="0" presId="urn:microsoft.com/office/officeart/2008/layout/AccentedPicture"/>
    <dgm:cxn modelId="{43764FE5-69EE-4D54-84E4-DB4DCA78064F}" type="presParOf" srcId="{34B69C37-05F4-4175-A097-C0687BA26FA9}" destId="{8A9A8AE8-95C7-4F60-BBD3-823DF39B8630}" srcOrd="2" destOrd="0" presId="urn:microsoft.com/office/officeart/2008/layout/AccentedPicture"/>
    <dgm:cxn modelId="{A4D04EC8-B543-4FC9-A0C1-715584139D51}" type="presParOf" srcId="{8A9A8AE8-95C7-4F60-BBD3-823DF39B8630}" destId="{67F9FEBF-7251-4682-B84E-6A7039B5F3AD}" srcOrd="0" destOrd="0" presId="urn:microsoft.com/office/officeart/2008/layout/AccentedPicture"/>
    <dgm:cxn modelId="{6A978AAC-FB0F-4F19-9324-9023764D3084}" type="presParOf" srcId="{259EDC27-AE0A-44D1-A0A0-F7A7265BB290}" destId="{3425A970-BCC7-4670-BF15-66FE849B6FC0}" srcOrd="1" destOrd="0" presId="urn:microsoft.com/office/officeart/2008/layout/AccentedPicture"/>
    <dgm:cxn modelId="{5DCB2F4E-9444-4E9E-8961-D367C221A143}" type="presParOf" srcId="{259EDC27-AE0A-44D1-A0A0-F7A7265BB290}" destId="{56D5E9EA-DE58-407E-88A7-C7FC3D2E883C}" srcOrd="2" destOrd="0" presId="urn:microsoft.com/office/officeart/2008/layout/AccentedPicture"/>
    <dgm:cxn modelId="{AA044B73-8F31-445A-AC71-AC44CC567E11}" type="presParOf" srcId="{56D5E9EA-DE58-407E-88A7-C7FC3D2E883C}" destId="{0F4C1AE5-CF64-4C66-89CE-2B1D0865F577}" srcOrd="0" destOrd="0" presId="urn:microsoft.com/office/officeart/2008/layout/AccentedPicture"/>
    <dgm:cxn modelId="{12A2B6B9-FC53-4953-B73B-3C96B5CA8346}" type="presParOf" srcId="{56D5E9EA-DE58-407E-88A7-C7FC3D2E883C}" destId="{14A0010F-6C9F-47E9-9043-B38F90A2FB82}" srcOrd="1" destOrd="0" presId="urn:microsoft.com/office/officeart/2008/layout/AccentedPicture"/>
    <dgm:cxn modelId="{DCA8BAC2-9EDC-45A2-9E26-3907C004E8F2}" type="presParOf" srcId="{56D5E9EA-DE58-407E-88A7-C7FC3D2E883C}" destId="{4AD83791-B9B4-4AAF-85BB-2C04D73E6BA6}" srcOrd="2" destOrd="0" presId="urn:microsoft.com/office/officeart/2008/layout/AccentedPicture"/>
    <dgm:cxn modelId="{5085E1E7-69E8-4035-A618-2501969D351A}" type="presParOf" srcId="{4AD83791-B9B4-4AAF-85BB-2C04D73E6BA6}" destId="{3CFA8031-835E-4C3D-88DC-202BD65280EB}" srcOrd="0" destOrd="0" presId="urn:microsoft.com/office/officeart/2008/layout/AccentedPicture"/>
    <dgm:cxn modelId="{61170531-587F-4ACF-84B7-A10019795E27}" type="presParOf" srcId="{259EDC27-AE0A-44D1-A0A0-F7A7265BB290}" destId="{B4377AEE-F1F3-43B0-BB69-87C99A774637}" srcOrd="3" destOrd="0" presId="urn:microsoft.com/office/officeart/2008/layout/AccentedPicture"/>
    <dgm:cxn modelId="{AAD86A0E-B1CF-4E85-809A-0C715943FF00}" type="presParOf" srcId="{259EDC27-AE0A-44D1-A0A0-F7A7265BB290}" destId="{0D4AB06C-9FBE-42C0-A310-8CE5BC10F9D4}" srcOrd="4" destOrd="0" presId="urn:microsoft.com/office/officeart/2008/layout/AccentedPicture"/>
    <dgm:cxn modelId="{08C816F0-0510-4CDF-B523-354052E12E70}" type="presParOf" srcId="{0D4AB06C-9FBE-42C0-A310-8CE5BC10F9D4}" destId="{11152E8B-31E7-4C40-A4B7-7DE12B867548}" srcOrd="0" destOrd="0" presId="urn:microsoft.com/office/officeart/2008/layout/AccentedPicture"/>
    <dgm:cxn modelId="{58A2C358-F26A-45C5-BFEA-67891087BBCA}" type="presParOf" srcId="{0D4AB06C-9FBE-42C0-A310-8CE5BC10F9D4}" destId="{BCAE3EA4-AC5D-4C24-97C6-DBE977054AE5}" srcOrd="1" destOrd="0" presId="urn:microsoft.com/office/officeart/2008/layout/AccentedPicture"/>
    <dgm:cxn modelId="{431CCDEE-D0BB-47D0-B672-A8847A4D57B7}" type="presParOf" srcId="{0D4AB06C-9FBE-42C0-A310-8CE5BC10F9D4}" destId="{F1D1902A-39B5-4A63-815C-646481168895}" srcOrd="2" destOrd="0" presId="urn:microsoft.com/office/officeart/2008/layout/AccentedPicture"/>
    <dgm:cxn modelId="{5F4986B3-53D9-42E1-8143-5F5129800BEC}" type="presParOf" srcId="{F1D1902A-39B5-4A63-815C-646481168895}" destId="{9237D95A-6B3E-44D0-A6BF-6587D99C5D50}" srcOrd="0" destOrd="0" presId="urn:microsoft.com/office/officeart/2008/layout/AccentedPicture"/>
    <dgm:cxn modelId="{C009B8FC-F234-41DE-907C-168D08E53862}" type="presParOf" srcId="{6F6CCA0F-55AC-4D10-B0D5-4E548B890D5C}" destId="{CF8E33E2-6ADA-4F4F-A35F-5539ABCC0898}" srcOrd="3" destOrd="0" presId="urn:microsoft.com/office/officeart/2008/layout/AccentedPicture"/>
    <dgm:cxn modelId="{FA1DB087-51D3-4E40-81DD-D6D15D185700}" type="presParOf" srcId="{CF8E33E2-6ADA-4F4F-A35F-5539ABCC0898}" destId="{E09AD483-F52A-4F55-8F12-FEB7842BF17B}" srcOrd="0" destOrd="0" presId="urn:microsoft.com/office/officeart/2008/layout/AccentedPicture"/>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81AC5A-E1BC-44C0-A14F-1FA9818FE299}">
      <dsp:nvSpPr>
        <dsp:cNvPr id="0" name=""/>
        <dsp:cNvSpPr/>
      </dsp:nvSpPr>
      <dsp:spPr>
        <a:xfrm rot="16200000">
          <a:off x="-811474" y="812410"/>
          <a:ext cx="4059401" cy="2434580"/>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0" tIns="0" rIns="254434" bIns="0" numCol="1" spcCol="1270" anchor="t" anchorCtr="0">
          <a:noAutofit/>
        </a:bodyPr>
        <a:lstStyle/>
        <a:p>
          <a:pPr marL="0" lvl="0" indent="0" algn="l" defTabSz="1778000">
            <a:lnSpc>
              <a:spcPct val="90000"/>
            </a:lnSpc>
            <a:spcBef>
              <a:spcPct val="0"/>
            </a:spcBef>
            <a:spcAft>
              <a:spcPct val="35000"/>
            </a:spcAft>
            <a:buNone/>
          </a:pPr>
          <a:r>
            <a:rPr lang="en-US" sz="4000" kern="1200" dirty="0"/>
            <a:t>NAIC</a:t>
          </a:r>
        </a:p>
        <a:p>
          <a:pPr marL="285750" lvl="1" indent="-285750" algn="l" defTabSz="1377950">
            <a:lnSpc>
              <a:spcPct val="90000"/>
            </a:lnSpc>
            <a:spcBef>
              <a:spcPct val="0"/>
            </a:spcBef>
            <a:spcAft>
              <a:spcPct val="15000"/>
            </a:spcAft>
            <a:buChar char="•"/>
          </a:pPr>
          <a:r>
            <a:rPr lang="en-US" sz="3100" kern="1200" dirty="0"/>
            <a:t>Actuarial Opinion</a:t>
          </a:r>
        </a:p>
      </dsp:txBody>
      <dsp:txXfrm rot="5400000">
        <a:off x="936" y="811880"/>
        <a:ext cx="2434580" cy="2435641"/>
      </dsp:txXfrm>
    </dsp:sp>
    <dsp:sp modelId="{07D7B0C6-73FF-4E87-BA88-5FBE2FDC5735}">
      <dsp:nvSpPr>
        <dsp:cNvPr id="0" name=""/>
        <dsp:cNvSpPr/>
      </dsp:nvSpPr>
      <dsp:spPr>
        <a:xfrm rot="16200000">
          <a:off x="1805699" y="812410"/>
          <a:ext cx="4059401" cy="2434580"/>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0" tIns="0" rIns="254434" bIns="0" numCol="1" spcCol="1270" anchor="t" anchorCtr="0">
          <a:noAutofit/>
        </a:bodyPr>
        <a:lstStyle/>
        <a:p>
          <a:pPr marL="0" lvl="0" indent="0" algn="l" defTabSz="1778000">
            <a:lnSpc>
              <a:spcPct val="90000"/>
            </a:lnSpc>
            <a:spcBef>
              <a:spcPct val="0"/>
            </a:spcBef>
            <a:spcAft>
              <a:spcPct val="35000"/>
            </a:spcAft>
            <a:buNone/>
          </a:pPr>
          <a:r>
            <a:rPr lang="en-US" sz="4000" kern="1200" dirty="0"/>
            <a:t>Auditors</a:t>
          </a:r>
        </a:p>
        <a:p>
          <a:pPr marL="285750" lvl="1" indent="-285750" algn="l" defTabSz="1377950">
            <a:lnSpc>
              <a:spcPct val="90000"/>
            </a:lnSpc>
            <a:spcBef>
              <a:spcPct val="0"/>
            </a:spcBef>
            <a:spcAft>
              <a:spcPct val="15000"/>
            </a:spcAft>
            <a:buChar char="•"/>
          </a:pPr>
          <a:r>
            <a:rPr lang="en-US" sz="3100" kern="1200" dirty="0"/>
            <a:t>Specific Questions</a:t>
          </a:r>
        </a:p>
      </dsp:txBody>
      <dsp:txXfrm rot="5400000">
        <a:off x="2618109" y="811880"/>
        <a:ext cx="2434580" cy="2435641"/>
      </dsp:txXfrm>
    </dsp:sp>
    <dsp:sp modelId="{FD7E5FC5-93C9-45A5-972A-B2DF078D229D}">
      <dsp:nvSpPr>
        <dsp:cNvPr id="0" name=""/>
        <dsp:cNvSpPr/>
      </dsp:nvSpPr>
      <dsp:spPr>
        <a:xfrm rot="16200000">
          <a:off x="4422873" y="812410"/>
          <a:ext cx="4059401" cy="2434580"/>
        </a:xfrm>
        <a:prstGeom prst="flowChartManualOperati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0" tIns="0" rIns="254434" bIns="0" numCol="1" spcCol="1270" anchor="t" anchorCtr="0">
          <a:noAutofit/>
        </a:bodyPr>
        <a:lstStyle/>
        <a:p>
          <a:pPr marL="0" lvl="0" indent="0" algn="l" defTabSz="1778000">
            <a:lnSpc>
              <a:spcPct val="90000"/>
            </a:lnSpc>
            <a:spcBef>
              <a:spcPct val="0"/>
            </a:spcBef>
            <a:spcAft>
              <a:spcPct val="35000"/>
            </a:spcAft>
            <a:buNone/>
          </a:pPr>
          <a:r>
            <a:rPr lang="en-US" sz="4000" kern="1200" dirty="0"/>
            <a:t>Ongoing</a:t>
          </a:r>
        </a:p>
        <a:p>
          <a:pPr marL="285750" lvl="1" indent="-285750" algn="l" defTabSz="1377950">
            <a:lnSpc>
              <a:spcPct val="90000"/>
            </a:lnSpc>
            <a:spcBef>
              <a:spcPct val="0"/>
            </a:spcBef>
            <a:spcAft>
              <a:spcPct val="15000"/>
            </a:spcAft>
            <a:buChar char="•"/>
          </a:pPr>
          <a:r>
            <a:rPr lang="en-US" sz="3100" kern="1200" dirty="0"/>
            <a:t>More Data </a:t>
          </a:r>
        </a:p>
      </dsp:txBody>
      <dsp:txXfrm rot="5400000">
        <a:off x="5235283" y="811880"/>
        <a:ext cx="2434580" cy="24356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CAC2E6-456F-4D44-90FD-5332B8C55DF0}">
      <dsp:nvSpPr>
        <dsp:cNvPr id="0" name=""/>
        <dsp:cNvSpPr/>
      </dsp:nvSpPr>
      <dsp:spPr>
        <a:xfrm>
          <a:off x="1297219" y="369688"/>
          <a:ext cx="3861645" cy="4925568"/>
        </a:xfrm>
        <a:prstGeom prst="roundRect">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6ED55F8-8312-4D87-A544-A2979D5CE226}">
      <dsp:nvSpPr>
        <dsp:cNvPr id="0" name=""/>
        <dsp:cNvSpPr/>
      </dsp:nvSpPr>
      <dsp:spPr>
        <a:xfrm>
          <a:off x="1123027" y="862698"/>
          <a:ext cx="3843146" cy="2955340"/>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b" anchorCtr="0">
          <a:noAutofit/>
        </a:bodyPr>
        <a:lstStyle/>
        <a:p>
          <a:pPr marL="0" lvl="0" indent="0" algn="ctr" defTabSz="1600200">
            <a:lnSpc>
              <a:spcPct val="90000"/>
            </a:lnSpc>
            <a:spcBef>
              <a:spcPct val="0"/>
            </a:spcBef>
            <a:spcAft>
              <a:spcPct val="35000"/>
            </a:spcAft>
            <a:buNone/>
          </a:pPr>
          <a:r>
            <a:rPr lang="en-US" sz="3600" b="1" kern="1200" dirty="0"/>
            <a:t>Professionalism Documents provide </a:t>
          </a:r>
        </a:p>
        <a:p>
          <a:pPr marL="0" lvl="0" indent="0" algn="ctr" defTabSz="1600200">
            <a:lnSpc>
              <a:spcPct val="90000"/>
            </a:lnSpc>
            <a:spcBef>
              <a:spcPct val="0"/>
            </a:spcBef>
            <a:spcAft>
              <a:spcPct val="35000"/>
            </a:spcAft>
            <a:buNone/>
          </a:pPr>
          <a:r>
            <a:rPr lang="en-US" sz="3600" b="1" kern="1200" dirty="0"/>
            <a:t>guidance</a:t>
          </a:r>
        </a:p>
      </dsp:txBody>
      <dsp:txXfrm>
        <a:off x="1123027" y="862698"/>
        <a:ext cx="3843146" cy="2955340"/>
      </dsp:txXfrm>
    </dsp:sp>
    <dsp:sp modelId="{ED900DD0-4DCE-4ADC-9D3C-883A82AB61A7}">
      <dsp:nvSpPr>
        <dsp:cNvPr id="0" name=""/>
        <dsp:cNvSpPr/>
      </dsp:nvSpPr>
      <dsp:spPr>
        <a:xfrm>
          <a:off x="4493913" y="123410"/>
          <a:ext cx="1329903" cy="1329903"/>
        </a:xfrm>
        <a:prstGeom prst="ellipse">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7F9FEBF-7251-4682-B84E-6A7039B5F3AD}">
      <dsp:nvSpPr>
        <dsp:cNvPr id="0" name=""/>
        <dsp:cNvSpPr/>
      </dsp:nvSpPr>
      <dsp:spPr>
        <a:xfrm>
          <a:off x="5823816" y="123410"/>
          <a:ext cx="4436938" cy="13299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220" tIns="54610" rIns="109220" bIns="54610" numCol="1" spcCol="1270" anchor="ctr" anchorCtr="0">
          <a:noAutofit/>
        </a:bodyPr>
        <a:lstStyle/>
        <a:p>
          <a:pPr marL="0" lvl="0" indent="0" algn="l" defTabSz="1911350">
            <a:lnSpc>
              <a:spcPct val="90000"/>
            </a:lnSpc>
            <a:spcBef>
              <a:spcPct val="0"/>
            </a:spcBef>
            <a:spcAft>
              <a:spcPct val="35000"/>
            </a:spcAft>
            <a:buNone/>
          </a:pPr>
          <a:r>
            <a:rPr lang="en-US" sz="4300" kern="1200" dirty="0"/>
            <a:t>Claims, Cash Flow, Court Hearings</a:t>
          </a:r>
        </a:p>
      </dsp:txBody>
      <dsp:txXfrm>
        <a:off x="5823816" y="123410"/>
        <a:ext cx="4436938" cy="1329903"/>
      </dsp:txXfrm>
    </dsp:sp>
    <dsp:sp modelId="{14A0010F-6C9F-47E9-9043-B38F90A2FB82}">
      <dsp:nvSpPr>
        <dsp:cNvPr id="0" name=""/>
        <dsp:cNvSpPr/>
      </dsp:nvSpPr>
      <dsp:spPr>
        <a:xfrm>
          <a:off x="4493913" y="1692696"/>
          <a:ext cx="1329903" cy="1329903"/>
        </a:xfrm>
        <a:prstGeom prst="ellipse">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CFA8031-835E-4C3D-88DC-202BD65280EB}">
      <dsp:nvSpPr>
        <dsp:cNvPr id="0" name=""/>
        <dsp:cNvSpPr/>
      </dsp:nvSpPr>
      <dsp:spPr>
        <a:xfrm>
          <a:off x="5823816" y="1692696"/>
          <a:ext cx="4436938" cy="13299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220" tIns="54610" rIns="109220" bIns="54610" numCol="1" spcCol="1270" anchor="ctr" anchorCtr="0">
          <a:noAutofit/>
        </a:bodyPr>
        <a:lstStyle/>
        <a:p>
          <a:pPr marL="0" lvl="0" indent="0" algn="l" defTabSz="1911350">
            <a:lnSpc>
              <a:spcPct val="90000"/>
            </a:lnSpc>
            <a:spcBef>
              <a:spcPct val="0"/>
            </a:spcBef>
            <a:spcAft>
              <a:spcPct val="35000"/>
            </a:spcAft>
            <a:buNone/>
          </a:pPr>
          <a:r>
            <a:rPr lang="en-US" sz="4300" kern="1200" dirty="0"/>
            <a:t>Changing Operations</a:t>
          </a:r>
        </a:p>
      </dsp:txBody>
      <dsp:txXfrm>
        <a:off x="5823816" y="1692696"/>
        <a:ext cx="4436938" cy="1329903"/>
      </dsp:txXfrm>
    </dsp:sp>
    <dsp:sp modelId="{BCAE3EA4-AC5D-4C24-97C6-DBE977054AE5}">
      <dsp:nvSpPr>
        <dsp:cNvPr id="0" name=""/>
        <dsp:cNvSpPr/>
      </dsp:nvSpPr>
      <dsp:spPr>
        <a:xfrm>
          <a:off x="4493913" y="3261982"/>
          <a:ext cx="1329903" cy="1329903"/>
        </a:xfrm>
        <a:prstGeom prst="ellipse">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237D95A-6B3E-44D0-A6BF-6587D99C5D50}">
      <dsp:nvSpPr>
        <dsp:cNvPr id="0" name=""/>
        <dsp:cNvSpPr/>
      </dsp:nvSpPr>
      <dsp:spPr>
        <a:xfrm>
          <a:off x="5823816" y="3261982"/>
          <a:ext cx="4436938" cy="13299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9220" tIns="54610" rIns="109220" bIns="54610" numCol="1" spcCol="1270" anchor="ctr" anchorCtr="0">
          <a:noAutofit/>
        </a:bodyPr>
        <a:lstStyle/>
        <a:p>
          <a:pPr marL="0" lvl="0" indent="0" algn="l" defTabSz="1911350">
            <a:lnSpc>
              <a:spcPct val="90000"/>
            </a:lnSpc>
            <a:spcBef>
              <a:spcPct val="0"/>
            </a:spcBef>
            <a:spcAft>
              <a:spcPct val="35000"/>
            </a:spcAft>
            <a:buNone/>
          </a:pPr>
          <a:r>
            <a:rPr lang="en-US" sz="4300" kern="1200" dirty="0"/>
            <a:t>Immediate and Long Term Impacts</a:t>
          </a:r>
        </a:p>
      </dsp:txBody>
      <dsp:txXfrm>
        <a:off x="5823816" y="3261982"/>
        <a:ext cx="4436938" cy="1329903"/>
      </dsp:txXfrm>
    </dsp:sp>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ccentedPicture">
  <dgm:title val=""/>
  <dgm:desc val=""/>
  <dgm:catLst>
    <dgm:cat type="picture" pri="1000"/>
    <dgm:cat type="pictureconvert" pri="1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varLst>
    <dgm:alg type="composite"/>
    <dgm:shape xmlns:r="http://schemas.openxmlformats.org/officeDocument/2006/relationships" r:blip="">
      <dgm:adjLst/>
    </dgm:shape>
    <dgm:choose name="Name1">
      <dgm:if name="Name2" axis="ch" ptType="node" func="cnt" op="lte" val="1">
        <dgm:constrLst>
          <dgm:constr type="h" for="ch" forName="picture_1" refType="h"/>
          <dgm:constr type="w" for="ch" forName="picture_1" refType="h" refFor="ch" refForName="picture_1" op="equ" fact="0.784"/>
          <dgm:constr type="l" for="ch" forName="picture_1"/>
          <dgm:constr type="t" for="ch" forName="picture_1"/>
          <dgm:constr type="w" for="ch" forName="text_1" refType="w" refFor="ch" refForName="picture_1" fact="0.77"/>
          <dgm:constr type="h" for="ch" forName="text_1" refType="h" refFor="ch" refForName="picture_1" fact="0.6"/>
          <dgm:constr type="l" for="ch" forName="text_1" refType="w" refFor="ch" refForName="picture_1" fact="0.04"/>
          <dgm:constr type="t" for="ch" forName="text_1" refType="h" refFor="ch" refForName="picture_1" fact="0.4"/>
        </dgm:constrLst>
      </dgm:if>
      <dgm:if name="Name3" axis="ch" ptType="node" func="cnt" op="lte" val="5">
        <dgm:choose name="Name4">
          <dgm:if name="Name5" func="var" arg="dir" op="equ" val="norm">
            <dgm:constrLst>
              <dgm:constr type="h" for="ch" forName="picture_1" refType="h" fact="0.909"/>
              <dgm:constr type="w" for="ch" forName="picture_1" refType="h" refFor="ch" refForName="picture_1" op="equ" fact="0.784"/>
              <dgm:constr type="l" for="ch" forName="picture_1"/>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l" for="ch" forName="text_1" refType="w" refFor="ch" refForName="picture_1" fact="0.04"/>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r" refFor="ch" refForName="picture_1"/>
              <dgm:constr type="h" for="des" forName="pair" refType="h" refFor="ch" refForName="picture_1" fact="0.27"/>
              <dgm:constr type="h" for="des" forName="spaceV" refType="h" refFor="ch" refForName="picture_1" fact="0.0486"/>
              <dgm:constr type="l" for="ch" forName="maxNode" refType="r" refFor="ch" refForName="picture_1"/>
              <dgm:constr type="lOff" for="ch" forName="maxNode" refType="h" refFor="des" refForName="pair" fact="0.5"/>
              <dgm:constr type="r" for="ch" forName="maxNode" refType="w"/>
              <dgm:constr type="t" for="ch" forName="maxNode"/>
              <dgm:constr type="h" for="ch" forName="maxNode" val="1"/>
              <dgm:constr type="userW" for="des" forName="desText" refType="w" refFor="ch" refForName="maxNode"/>
            </dgm:constrLst>
          </dgm:if>
          <dgm:else name="Name6">
            <dgm:constrLst>
              <dgm:constr type="h" for="ch" forName="picture_1" refType="h" fact="0.909"/>
              <dgm:constr type="w" for="ch" forName="picture_1" refType="h" refFor="ch" refForName="picture_1" op="equ" fact="0.784"/>
              <dgm:constr type="r" for="ch" forName="picture_1" refType="w"/>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r" for="ch" forName="text_1" refType="w"/>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l" refFor="ch" refForName="picture_1"/>
              <dgm:constr type="h" for="des" forName="pair" refType="h" refFor="ch" refForName="picture_1" fact="0.27"/>
              <dgm:constr type="h" for="des" forName="spaceV" refType="h" refFor="ch" refForName="picture_1" fact="0.0486"/>
              <dgm:constr type="r" for="ch" forName="maxNode" refType="l" refFor="ch" refForName="picture_1"/>
              <dgm:constr type="rOff" for="ch" forName="maxNode" refType="h" refFor="des" refForName="pair" fact="-0.5"/>
              <dgm:constr type="l" for="ch" forName="maxNode"/>
              <dgm:constr type="t" for="ch" forName="maxNode"/>
              <dgm:constr type="h" for="ch" forName="maxNode" val="1"/>
              <dgm:constr type="userW" for="des" forName="desText" refType="w" refFor="ch" refForName="maxNode"/>
            </dgm:constrLst>
          </dgm:else>
        </dgm:choose>
      </dgm:if>
      <dgm:else name="Name7">
        <dgm:choose name="Name8">
          <dgm:if name="Name9" func="var" arg="dir" op="equ" val="norm">
            <dgm:constrLst>
              <dgm:constr type="h" for="ch" forName="picture_1" refType="h" fact="0.909"/>
              <dgm:constr type="w" for="ch" forName="picture_1" refType="h" refFor="ch" refForName="picture_1" op="equ" fact="0.784"/>
              <dgm:constr type="l" for="ch" forName="picture_1"/>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l" for="ch" forName="text_1" refType="w" refFor="ch" refForName="picture_1" fact="0.04"/>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r" refFor="ch" refForName="picture_1"/>
              <dgm:constr type="h" for="des" forName="pair" refType="h" refFor="ch" refForName="picture_1" fact="0.27"/>
              <dgm:constr type="h" for="des" forName="spaceV" refType="h" refFor="ch" refForName="picture_1" fact="0.0486"/>
              <dgm:constr type="l" for="ch" forName="maxNode" refType="r" refFor="ch" refForName="picture_1"/>
              <dgm:constr type="lOff" for="ch" forName="maxNode" refType="h" refFor="des" refForName="pair" fact="0.5"/>
              <dgm:constr type="r" for="ch" forName="maxNode" refType="w"/>
              <dgm:constr type="t" for="ch" forName="maxNode"/>
              <dgm:constr type="h" for="ch" forName="maxNode" val="1"/>
              <dgm:constr type="userW" for="des" forName="desText" refType="w" refFor="ch" refForName="maxNode"/>
            </dgm:constrLst>
          </dgm:if>
          <dgm:else name="Name10">
            <dgm:constrLst>
              <dgm:constr type="h" for="ch" forName="picture_1" refType="h" fact="0.909"/>
              <dgm:constr type="w" for="ch" forName="picture_1" refType="h" refFor="ch" refForName="picture_1" op="equ" fact="0.784"/>
              <dgm:constr type="r" for="ch" forName="picture_1" refType="w"/>
              <dgm:constr type="t" for="ch" forName="picture_1" refType="h" refFor="ch" refForName="picture_1" fact="0.05"/>
              <dgm:constr type="w" for="ch" forName="picture_1" refType="w" op="lte" fact="0.588"/>
              <dgm:constr type="w" for="ch" forName="text_1" refType="w" refFor="ch" refForName="picture_1" fact="0.77"/>
              <dgm:constr type="h" for="ch" forName="text_1" refType="h" refFor="ch" refForName="picture_1" fact="0.6"/>
              <dgm:constr type="r" for="ch" forName="text_1" refType="w"/>
              <dgm:constr type="t" for="ch" forName="text_1" refType="h" refFor="ch" refForName="picture_1" fact="0.41"/>
              <dgm:constr type="w" for="ch" forName="linV" refType="w"/>
              <dgm:constr type="h" for="ch" forName="linV" refType="h" refFor="ch" refForName="picture_1" fact="1.1"/>
              <dgm:constr type="l" for="ch" forName="linV"/>
              <dgm:constr type="t" for="ch" forName="linV"/>
              <dgm:constr type="userC" for="des" forName="pair" refType="l" refFor="ch" refForName="picture_1"/>
              <dgm:constr type="h" for="des" forName="pair" refType="h" refFor="ch" refForName="picture_1" fact="0.27"/>
              <dgm:constr type="h" for="des" forName="spaceV" refType="h" refFor="ch" refForName="picture_1" fact="0.0486"/>
              <dgm:constr type="r" for="ch" forName="maxNode" refType="l" refFor="ch" refForName="picture_1"/>
              <dgm:constr type="rOff" for="ch" forName="maxNode" refType="h" refFor="des" refForName="pair" fact="-0.5"/>
              <dgm:constr type="l" for="ch" forName="maxNode"/>
              <dgm:constr type="t" for="ch" forName="maxNode"/>
              <dgm:constr type="h" for="ch" forName="maxNode" val="1"/>
              <dgm:constr type="userW" for="des" forName="desText" refType="w" refFor="ch" refForName="maxNode"/>
            </dgm:constrLst>
          </dgm:else>
        </dgm:choose>
      </dgm:else>
    </dgm:choose>
    <dgm:forEach name="Name11" axis="ch" ptType="sibTrans" hideLastTrans="0" cnt="1">
      <dgm:layoutNode name="picture_1" styleLbl="bgImgPlace1">
        <dgm:alg type="sp"/>
        <dgm:shape xmlns:r="http://schemas.openxmlformats.org/officeDocument/2006/relationships" type="roundRect" r:blip="" blipPhldr="1">
          <dgm:adjLst/>
        </dgm:shape>
        <dgm:presOf axis="self"/>
      </dgm:layoutNode>
    </dgm:forEach>
    <dgm:forEach name="Name12" axis="ch" ptType="node" cnt="1">
      <dgm:layoutNode name="text_1" styleLbl="node1">
        <dgm:varLst>
          <dgm:bulletEnabled val="1"/>
        </dgm:varLst>
        <dgm:choose name="Name13">
          <dgm:if name="Name14" func="var" arg="dir" op="equ" val="norm">
            <dgm:alg type="tx">
              <dgm:param type="txAnchorVert" val="b"/>
              <dgm:param type="parTxLTRAlign" val="l"/>
              <dgm:param type="shpTxLTRAlignCh" val="l"/>
              <dgm:param type="parTxRTLAlign" val="l"/>
              <dgm:param type="shpTxRTLAlignCh" val="l"/>
            </dgm:alg>
          </dgm:if>
          <dgm:else name="Name15">
            <dgm:alg type="tx">
              <dgm:param type="txAnchorVert" val="b"/>
              <dgm:param type="parTxLTRAlign" val="r"/>
              <dgm:param type="shpTxLTRAlignCh" val="r"/>
              <dgm:param type="parTxRTLAlign" val="r"/>
              <dgm:param type="shpTxRTLAlignCh" val="r"/>
            </dgm:alg>
          </dgm:else>
        </dgm:choose>
        <dgm:shape xmlns:r="http://schemas.openxmlformats.org/officeDocument/2006/relationships" type="rect" r:blip="" hideGeom="1">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forEach>
    <dgm:choose name="Name16">
      <dgm:if name="Name17" axis="ch" ptType="node" func="cnt" op="gte" val="2">
        <dgm:layoutNode name="linV">
          <dgm:choose name="Name18">
            <dgm:if name="Name19" func="var" arg="dir" op="equ" val="norm">
              <dgm:alg type="lin">
                <dgm:param type="linDir" val="fromT"/>
                <dgm:param type="vertAlign" val="t"/>
                <dgm:param type="fallback" val="1D"/>
                <dgm:param type="horzAlign" val="l"/>
                <dgm:param type="nodeHorzAlign" val="l"/>
              </dgm:alg>
            </dgm:if>
            <dgm:else name="Name20">
              <dgm:alg type="lin">
                <dgm:param type="linDir" val="fromT"/>
                <dgm:param type="vertAlign" val="t"/>
                <dgm:param type="fallback" val="1D"/>
                <dgm:param type="horzAlign" val="r"/>
                <dgm:param type="nodeHorzAlign" val="r"/>
              </dgm:alg>
            </dgm:else>
          </dgm:choose>
          <dgm:shape xmlns:r="http://schemas.openxmlformats.org/officeDocument/2006/relationships" r:blip="">
            <dgm:adjLst/>
          </dgm:shape>
          <dgm:constrLst>
            <dgm:constr type="w" for="ch" forName="spaceV" val="1"/>
            <dgm:constr type="w" for="ch" forName="pair" refType="w" op="equ"/>
            <dgm:constr type="w" for="des" forName="desText" op="equ"/>
            <dgm:constr type="primFontSz" for="des" forName="desText" op="equ" val="65"/>
          </dgm:constrLst>
          <dgm:forEach name="Name21" axis="ch" ptType="node" st="2">
            <dgm:layoutNode name="pair">
              <dgm:alg type="composite"/>
              <dgm:shape xmlns:r="http://schemas.openxmlformats.org/officeDocument/2006/relationships" r:blip="">
                <dgm:adjLst/>
              </dgm:shape>
              <dgm:choose name="Name22">
                <dgm:if name="Name23" func="var" arg="dir" op="equ" val="norm">
                  <dgm:constrLst>
                    <dgm:constr type="userC"/>
                    <dgm:constr type="l" for="ch" forName="spaceH"/>
                    <dgm:constr type="r" for="ch" forName="spaceH" refType="userC"/>
                    <dgm:constr type="ctrY" for="ch" forName="spaceH" refType="w" fact="0.5"/>
                    <dgm:constr type="h" for="ch" forName="spaceH" val="1"/>
                    <dgm:constr type="w" for="ch" forName="desPictures" refType="h"/>
                    <dgm:constr type="h" for="ch" forName="desPictures" refType="w" refFor="ch" refForName="desPictures" op="equ"/>
                    <dgm:constr type="ctrX" for="ch" forName="desPictures" refType="userC"/>
                    <dgm:constr type="ctrY" for="ch" forName="desPictures" refType="w" fact="0.5"/>
                    <dgm:constr type="l" for="ch" forName="desTextWrapper" refType="r" refFor="ch" refForName="desPictures"/>
                    <dgm:constr type="ctrY" for="ch" forName="desTextWrapper" refType="w" fact="0.5"/>
                    <dgm:constr type="h" for="ch" forName="desTextWrapper" refType="h"/>
                    <dgm:constr type="h" for="des" forName="desText" refType="h"/>
                  </dgm:constrLst>
                </dgm:if>
                <dgm:else name="Name24">
                  <dgm:constrLst>
                    <dgm:constr type="userC"/>
                    <dgm:constr type="r" for="ch" forName="spaceH" refType="w"/>
                    <dgm:constr type="l" for="ch" forName="spaceH" refType="userC"/>
                    <dgm:constr type="ctrY" for="ch" forName="spaceH" refType="w" fact="0.5"/>
                    <dgm:constr type="h" for="ch" forName="spaceH" val="1"/>
                    <dgm:constr type="w" for="ch" forName="desPictures" refType="h"/>
                    <dgm:constr type="h" for="ch" forName="desPictures" refType="w" refFor="ch" refForName="desPictures" op="equ"/>
                    <dgm:constr type="ctrX" for="ch" forName="desPictures" refType="userC"/>
                    <dgm:constr type="ctrY" for="ch" forName="desPictures" refType="w" fact="0.5"/>
                    <dgm:constr type="r" for="ch" forName="desTextWrapper" refType="l" refFor="ch" refForName="desPictures"/>
                    <dgm:constr type="ctrY" for="ch" forName="desTextWrapper" refType="w" fact="0.5"/>
                    <dgm:constr type="h" for="ch" forName="desTextWrapper" refType="h"/>
                    <dgm:constr type="h" for="des" forName="desText" refType="h"/>
                  </dgm:constrLst>
                </dgm:else>
              </dgm:choose>
              <dgm:layoutNode name="spaceH">
                <dgm:alg type="sp"/>
                <dgm:shape xmlns:r="http://schemas.openxmlformats.org/officeDocument/2006/relationships" type="rect" r:blip="" hideGeom="1">
                  <dgm:adjLst/>
                </dgm:shape>
                <dgm:presOf/>
              </dgm:layoutNode>
              <dgm:layoutNode name="desPictures" styleLbl="alignImgPlace1">
                <dgm:alg type="sp"/>
                <dgm:shape xmlns:r="http://schemas.openxmlformats.org/officeDocument/2006/relationships" type="ellipse" r:blip="" blipPhldr="1">
                  <dgm:adjLst/>
                </dgm:shape>
                <dgm:presOf/>
              </dgm:layoutNode>
              <dgm:layoutNode name="desTextWrapper">
                <dgm:choose name="Name25">
                  <dgm:if name="Name26" func="var" arg="dir" op="equ" val="norm">
                    <dgm:alg type="lin">
                      <dgm:param type="horzAlign" val="l"/>
                    </dgm:alg>
                  </dgm:if>
                  <dgm:else name="Name27">
                    <dgm:alg type="lin">
                      <dgm:param type="horzAlign" val="r"/>
                    </dgm:alg>
                  </dgm:else>
                </dgm:choose>
                <dgm:layoutNode name="desText" styleLbl="revTx">
                  <dgm:varLst>
                    <dgm:bulletEnabled val="1"/>
                  </dgm:varLst>
                  <dgm:choose name="Name28">
                    <dgm:if name="Name29" func="var" arg="dir" op="equ" val="norm">
                      <dgm:alg type="tx">
                        <dgm:param type="parTxLTRAlign" val="l"/>
                        <dgm:param type="shpTxLTRAlignCh" val="l"/>
                        <dgm:param type="parTxRTLAlign" val="r"/>
                        <dgm:param type="shpTxRTLAlignCh" val="r"/>
                      </dgm:alg>
                    </dgm:if>
                    <dgm:else name="Name30">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userW"/>
                    <dgm:constr type="w" refType="userW" fact="0.1"/>
                    <dgm:constr type="lMarg" refType="primFontSz" fact="0.2"/>
                    <dgm:constr type="rMarg" refType="primFontSz" fact="0.2"/>
                    <dgm:constr type="tMarg" refType="primFontSz" fact="0.1"/>
                    <dgm:constr type="bMarg" refType="primFontSz" fact="0.1"/>
                  </dgm:constrLst>
                  <dgm:ruleLst>
                    <dgm:rule type="w" val="NaN" fact="1" max="NaN"/>
                    <dgm:rule type="primFontSz" val="5" fact="NaN" max="NaN"/>
                  </dgm:ruleLst>
                </dgm:layoutNode>
              </dgm:layoutNode>
            </dgm:layoutNode>
            <dgm:forEach name="Name31" axis="followSib" ptType="sibTrans" cnt="1">
              <dgm:layoutNode name="spaceV">
                <dgm:alg type="sp"/>
                <dgm:shape xmlns:r="http://schemas.openxmlformats.org/officeDocument/2006/relationships" r:blip="">
                  <dgm:adjLst/>
                </dgm:shape>
                <dgm:presOf/>
              </dgm:layoutNode>
            </dgm:forEach>
          </dgm:forEach>
        </dgm:layoutNode>
      </dgm:if>
      <dgm:else name="Name32"/>
    </dgm:choose>
    <dgm:layoutNode name="maxNode">
      <dgm:alg type="lin"/>
      <dgm:shape xmlns:r="http://schemas.openxmlformats.org/officeDocument/2006/relationships" r:blip="">
        <dgm:adjLst/>
      </dgm:shape>
      <dgm:presOf/>
      <dgm:constrLst>
        <dgm:constr type="w" for="ch"/>
        <dgm:constr type="h" for="ch"/>
      </dgm:constrLst>
      <dgm:layoutNode name="Name33">
        <dgm:alg type="sp"/>
        <dgm:shape xmlns:r="http://schemas.openxmlformats.org/officeDocument/2006/relationships" r:blip="">
          <dgm:adjLst/>
        </dgm:shape>
        <dgm:presOf/>
      </dgm:layoutNod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08CEA-7B84-4F64-98BD-D02F5018BBB7}" type="datetimeFigureOut">
              <a:rPr lang="en-US" smtClean="0"/>
              <a:t>3/18/2021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CF4130-D327-45D6-BC09-D0C42A717465}" type="slidenum">
              <a:rPr lang="en-US" smtClean="0"/>
              <a:t>‹#›</a:t>
            </a:fld>
            <a:endParaRPr lang="en-US"/>
          </a:p>
        </p:txBody>
      </p:sp>
    </p:spTree>
    <p:extLst>
      <p:ext uri="{BB962C8B-B14F-4D97-AF65-F5344CB8AC3E}">
        <p14:creationId xmlns:p14="http://schemas.microsoft.com/office/powerpoint/2010/main" val="2127740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Rebecca</a:t>
            </a:r>
          </a:p>
        </p:txBody>
      </p:sp>
      <p:sp>
        <p:nvSpPr>
          <p:cNvPr id="4" name="Slide Number Placeholder 3"/>
          <p:cNvSpPr>
            <a:spLocks noGrp="1"/>
          </p:cNvSpPr>
          <p:nvPr>
            <p:ph type="sldNum" sz="quarter" idx="5"/>
          </p:nvPr>
        </p:nvSpPr>
        <p:spPr/>
        <p:txBody>
          <a:bodyPr/>
          <a:lstStyle/>
          <a:p>
            <a:fld id="{82CF4130-D327-45D6-BC09-D0C42A717465}" type="slidenum">
              <a:rPr lang="en-US" smtClean="0"/>
              <a:t>1</a:t>
            </a:fld>
            <a:endParaRPr lang="en-US"/>
          </a:p>
        </p:txBody>
      </p:sp>
    </p:spTree>
    <p:extLst>
      <p:ext uri="{BB962C8B-B14F-4D97-AF65-F5344CB8AC3E}">
        <p14:creationId xmlns:p14="http://schemas.microsoft.com/office/powerpoint/2010/main" val="2948877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Rebecca</a:t>
            </a:r>
          </a:p>
          <a:p>
            <a:endParaRPr lang="en-US" dirty="0">
              <a:cs typeface="Calibri"/>
            </a:endParaRPr>
          </a:p>
        </p:txBody>
      </p:sp>
      <p:sp>
        <p:nvSpPr>
          <p:cNvPr id="4" name="Slide Number Placeholder 3"/>
          <p:cNvSpPr>
            <a:spLocks noGrp="1"/>
          </p:cNvSpPr>
          <p:nvPr>
            <p:ph type="sldNum" sz="quarter" idx="5"/>
          </p:nvPr>
        </p:nvSpPr>
        <p:spPr/>
        <p:txBody>
          <a:bodyPr/>
          <a:lstStyle/>
          <a:p>
            <a:fld id="{82CF4130-D327-45D6-BC09-D0C42A717465}" type="slidenum">
              <a:rPr lang="en-US" smtClean="0"/>
              <a:t>10</a:t>
            </a:fld>
            <a:endParaRPr lang="en-US"/>
          </a:p>
        </p:txBody>
      </p:sp>
    </p:spTree>
    <p:extLst>
      <p:ext uri="{BB962C8B-B14F-4D97-AF65-F5344CB8AC3E}">
        <p14:creationId xmlns:p14="http://schemas.microsoft.com/office/powerpoint/2010/main" val="15237876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Code of Conduct – Precept 3 binds actuaries to the Standards of Practice</a:t>
            </a:r>
          </a:p>
        </p:txBody>
      </p:sp>
      <p:sp>
        <p:nvSpPr>
          <p:cNvPr id="4" name="Slide Number Placeholder 3"/>
          <p:cNvSpPr>
            <a:spLocks noGrp="1"/>
          </p:cNvSpPr>
          <p:nvPr>
            <p:ph type="sldNum" sz="quarter" idx="5"/>
          </p:nvPr>
        </p:nvSpPr>
        <p:spPr/>
        <p:txBody>
          <a:bodyPr/>
          <a:lstStyle/>
          <a:p>
            <a:fld id="{82CF4130-D327-45D6-BC09-D0C42A717465}" type="slidenum">
              <a:rPr lang="en-US" smtClean="0"/>
              <a:t>11</a:t>
            </a:fld>
            <a:endParaRPr lang="en-US"/>
          </a:p>
        </p:txBody>
      </p:sp>
    </p:spTree>
    <p:extLst>
      <p:ext uri="{BB962C8B-B14F-4D97-AF65-F5344CB8AC3E}">
        <p14:creationId xmlns:p14="http://schemas.microsoft.com/office/powerpoint/2010/main" val="1286104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Rebecca :22</a:t>
            </a:r>
          </a:p>
        </p:txBody>
      </p:sp>
      <p:sp>
        <p:nvSpPr>
          <p:cNvPr id="4" name="Slide Number Placeholder 3"/>
          <p:cNvSpPr>
            <a:spLocks noGrp="1"/>
          </p:cNvSpPr>
          <p:nvPr>
            <p:ph type="sldNum" sz="quarter" idx="5"/>
          </p:nvPr>
        </p:nvSpPr>
        <p:spPr/>
        <p:txBody>
          <a:bodyPr/>
          <a:lstStyle/>
          <a:p>
            <a:fld id="{82CF4130-D327-45D6-BC09-D0C42A717465}" type="slidenum">
              <a:rPr lang="en-US" smtClean="0"/>
              <a:t>12</a:t>
            </a:fld>
            <a:endParaRPr lang="en-US"/>
          </a:p>
        </p:txBody>
      </p:sp>
    </p:spTree>
    <p:extLst>
      <p:ext uri="{BB962C8B-B14F-4D97-AF65-F5344CB8AC3E}">
        <p14:creationId xmlns:p14="http://schemas.microsoft.com/office/powerpoint/2010/main" val="8747005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dirty="0"/>
              <a:t>How much has claims reporting slowed? How about medical treatments?</a:t>
            </a:r>
          </a:p>
          <a:p>
            <a:pPr lvl="1"/>
            <a:r>
              <a:rPr lang="en-US" dirty="0"/>
              <a:t>Is there an offsetting early settlement of claims due to court closures?</a:t>
            </a:r>
          </a:p>
          <a:p>
            <a:pPr lvl="1"/>
            <a:r>
              <a:rPr lang="en-US" dirty="0"/>
              <a:t>How long will this slowdown last and the subsequent “catch up” take?</a:t>
            </a:r>
          </a:p>
          <a:p>
            <a:endParaRPr lang="en-US" dirty="0"/>
          </a:p>
        </p:txBody>
      </p:sp>
      <p:sp>
        <p:nvSpPr>
          <p:cNvPr id="4" name="Slide Number Placeholder 3"/>
          <p:cNvSpPr>
            <a:spLocks noGrp="1"/>
          </p:cNvSpPr>
          <p:nvPr>
            <p:ph type="sldNum" sz="quarter" idx="5"/>
          </p:nvPr>
        </p:nvSpPr>
        <p:spPr/>
        <p:txBody>
          <a:bodyPr/>
          <a:lstStyle/>
          <a:p>
            <a:fld id="{82CF4130-D327-45D6-BC09-D0C42A717465}" type="slidenum">
              <a:rPr lang="en-US" smtClean="0"/>
              <a:t>13</a:t>
            </a:fld>
            <a:endParaRPr lang="en-US"/>
          </a:p>
        </p:txBody>
      </p:sp>
    </p:spTree>
    <p:extLst>
      <p:ext uri="{BB962C8B-B14F-4D97-AF65-F5344CB8AC3E}">
        <p14:creationId xmlns:p14="http://schemas.microsoft.com/office/powerpoint/2010/main" val="16126370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2400" dirty="0"/>
              <a:t>How does one “improve” this data?</a:t>
            </a:r>
          </a:p>
          <a:p>
            <a:pPr lvl="1"/>
            <a:r>
              <a:rPr lang="en-US" sz="2000" dirty="0"/>
              <a:t>Make ultimate projections for these years based on long-term “average” counts/averages, etc.?  (Forget loss development methods?)</a:t>
            </a:r>
          </a:p>
          <a:p>
            <a:pPr lvl="1"/>
            <a:r>
              <a:rPr lang="en-US" sz="2000" dirty="0"/>
              <a:t>Completely “lose” the impacted diagonals? </a:t>
            </a:r>
          </a:p>
          <a:p>
            <a:pPr lvl="1"/>
            <a:r>
              <a:rPr lang="en-US" sz="2000" dirty="0"/>
              <a:t>Modify data (or the development of) for reporting lag? </a:t>
            </a:r>
          </a:p>
          <a:p>
            <a:pPr lvl="1"/>
            <a:r>
              <a:rPr lang="en-US" sz="2000" dirty="0"/>
              <a:t>OR  … is there some semblance of a “new normal” in this recent data?</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dirty="0"/>
              <a:t>Perhaps the data points aren’t “questionable”, but assumptions made </a:t>
            </a:r>
            <a:r>
              <a:rPr lang="en-US" sz="1200" b="1" dirty="0" err="1"/>
              <a:t>w.r.t.</a:t>
            </a:r>
            <a:r>
              <a:rPr lang="en-US" sz="1200" b="1" dirty="0"/>
              <a:t> using the “COVID” data should be disclosed</a:t>
            </a:r>
            <a:r>
              <a:rPr lang="en-US" b="1" dirty="0"/>
              <a:t>.</a:t>
            </a:r>
          </a:p>
          <a:p>
            <a:endParaRPr lang="en-US" dirty="0"/>
          </a:p>
        </p:txBody>
      </p:sp>
      <p:sp>
        <p:nvSpPr>
          <p:cNvPr id="4" name="Slide Number Placeholder 3"/>
          <p:cNvSpPr>
            <a:spLocks noGrp="1"/>
          </p:cNvSpPr>
          <p:nvPr>
            <p:ph type="sldNum" sz="quarter" idx="5"/>
          </p:nvPr>
        </p:nvSpPr>
        <p:spPr/>
        <p:txBody>
          <a:bodyPr/>
          <a:lstStyle/>
          <a:p>
            <a:fld id="{82CF4130-D327-45D6-BC09-D0C42A717465}" type="slidenum">
              <a:rPr lang="en-US" smtClean="0"/>
              <a:t>15</a:t>
            </a:fld>
            <a:endParaRPr lang="en-US"/>
          </a:p>
        </p:txBody>
      </p:sp>
    </p:spTree>
    <p:extLst>
      <p:ext uri="{BB962C8B-B14F-4D97-AF65-F5344CB8AC3E}">
        <p14:creationId xmlns:p14="http://schemas.microsoft.com/office/powerpoint/2010/main" val="28369602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Rebecca :24</a:t>
            </a:r>
          </a:p>
        </p:txBody>
      </p:sp>
      <p:sp>
        <p:nvSpPr>
          <p:cNvPr id="4" name="Slide Number Placeholder 3"/>
          <p:cNvSpPr>
            <a:spLocks noGrp="1"/>
          </p:cNvSpPr>
          <p:nvPr>
            <p:ph type="sldNum" sz="quarter" idx="5"/>
          </p:nvPr>
        </p:nvSpPr>
        <p:spPr/>
        <p:txBody>
          <a:bodyPr/>
          <a:lstStyle/>
          <a:p>
            <a:fld id="{82CF4130-D327-45D6-BC09-D0C42A717465}" type="slidenum">
              <a:rPr lang="en-US" smtClean="0"/>
              <a:t>17</a:t>
            </a:fld>
            <a:endParaRPr lang="en-US"/>
          </a:p>
        </p:txBody>
      </p:sp>
    </p:spTree>
    <p:extLst>
      <p:ext uri="{BB962C8B-B14F-4D97-AF65-F5344CB8AC3E}">
        <p14:creationId xmlns:p14="http://schemas.microsoft.com/office/powerpoint/2010/main" val="27171597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:32 John</a:t>
            </a:r>
          </a:p>
          <a:p>
            <a:endParaRPr lang="en-US" dirty="0">
              <a:cs typeface="Calibri"/>
            </a:endParaRPr>
          </a:p>
        </p:txBody>
      </p:sp>
      <p:sp>
        <p:nvSpPr>
          <p:cNvPr id="4" name="Slide Number Placeholder 3"/>
          <p:cNvSpPr>
            <a:spLocks noGrp="1"/>
          </p:cNvSpPr>
          <p:nvPr>
            <p:ph type="sldNum" sz="quarter" idx="5"/>
          </p:nvPr>
        </p:nvSpPr>
        <p:spPr/>
        <p:txBody>
          <a:bodyPr/>
          <a:lstStyle/>
          <a:p>
            <a:fld id="{82CF4130-D327-45D6-BC09-D0C42A717465}" type="slidenum">
              <a:rPr lang="en-US" smtClean="0"/>
              <a:t>23</a:t>
            </a:fld>
            <a:endParaRPr lang="en-US"/>
          </a:p>
        </p:txBody>
      </p:sp>
    </p:spTree>
    <p:extLst>
      <p:ext uri="{BB962C8B-B14F-4D97-AF65-F5344CB8AC3E}">
        <p14:creationId xmlns:p14="http://schemas.microsoft.com/office/powerpoint/2010/main" val="40522530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:38 John</a:t>
            </a:r>
          </a:p>
          <a:p>
            <a:endParaRPr lang="en-US" dirty="0">
              <a:cs typeface="Calibri"/>
            </a:endParaRPr>
          </a:p>
        </p:txBody>
      </p:sp>
      <p:sp>
        <p:nvSpPr>
          <p:cNvPr id="4" name="Slide Number Placeholder 3"/>
          <p:cNvSpPr>
            <a:spLocks noGrp="1"/>
          </p:cNvSpPr>
          <p:nvPr>
            <p:ph type="sldNum" sz="quarter" idx="5"/>
          </p:nvPr>
        </p:nvSpPr>
        <p:spPr/>
        <p:txBody>
          <a:bodyPr/>
          <a:lstStyle/>
          <a:p>
            <a:fld id="{82CF4130-D327-45D6-BC09-D0C42A717465}" type="slidenum">
              <a:rPr lang="en-US" smtClean="0"/>
              <a:t>29</a:t>
            </a:fld>
            <a:endParaRPr lang="en-US"/>
          </a:p>
        </p:txBody>
      </p:sp>
    </p:spTree>
    <p:extLst>
      <p:ext uri="{BB962C8B-B14F-4D97-AF65-F5344CB8AC3E}">
        <p14:creationId xmlns:p14="http://schemas.microsoft.com/office/powerpoint/2010/main" val="40060410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Rebecca:  :45 if time permits!</a:t>
            </a:r>
          </a:p>
        </p:txBody>
      </p:sp>
      <p:sp>
        <p:nvSpPr>
          <p:cNvPr id="4" name="Slide Number Placeholder 3"/>
          <p:cNvSpPr>
            <a:spLocks noGrp="1"/>
          </p:cNvSpPr>
          <p:nvPr>
            <p:ph type="sldNum" sz="quarter" idx="5"/>
          </p:nvPr>
        </p:nvSpPr>
        <p:spPr/>
        <p:txBody>
          <a:bodyPr/>
          <a:lstStyle/>
          <a:p>
            <a:fld id="{82CF4130-D327-45D6-BC09-D0C42A717465}" type="slidenum">
              <a:rPr lang="en-US" smtClean="0"/>
              <a:t>33</a:t>
            </a:fld>
            <a:endParaRPr lang="en-US"/>
          </a:p>
        </p:txBody>
      </p:sp>
    </p:spTree>
    <p:extLst>
      <p:ext uri="{BB962C8B-B14F-4D97-AF65-F5344CB8AC3E}">
        <p14:creationId xmlns:p14="http://schemas.microsoft.com/office/powerpoint/2010/main" val="42644104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John</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602227-90D7-4249-9AEA-7A18F45EE6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25240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Rebecca</a:t>
            </a:r>
          </a:p>
        </p:txBody>
      </p:sp>
      <p:sp>
        <p:nvSpPr>
          <p:cNvPr id="4" name="Slide Number Placeholder 3"/>
          <p:cNvSpPr>
            <a:spLocks noGrp="1"/>
          </p:cNvSpPr>
          <p:nvPr>
            <p:ph type="sldNum" sz="quarter" idx="5"/>
          </p:nvPr>
        </p:nvSpPr>
        <p:spPr/>
        <p:txBody>
          <a:bodyPr/>
          <a:lstStyle/>
          <a:p>
            <a:fld id="{82CF4130-D327-45D6-BC09-D0C42A717465}" type="slidenum">
              <a:rPr lang="en-US" smtClean="0"/>
              <a:t>2</a:t>
            </a:fld>
            <a:endParaRPr lang="en-US"/>
          </a:p>
        </p:txBody>
      </p:sp>
    </p:spTree>
    <p:extLst>
      <p:ext uri="{BB962C8B-B14F-4D97-AF65-F5344CB8AC3E}">
        <p14:creationId xmlns:p14="http://schemas.microsoft.com/office/powerpoint/2010/main" val="25915517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Rebecca</a:t>
            </a:r>
          </a:p>
        </p:txBody>
      </p:sp>
      <p:sp>
        <p:nvSpPr>
          <p:cNvPr id="4" name="Slide Number Placeholder 3"/>
          <p:cNvSpPr>
            <a:spLocks noGrp="1"/>
          </p:cNvSpPr>
          <p:nvPr>
            <p:ph type="sldNum" sz="quarter" idx="5"/>
          </p:nvPr>
        </p:nvSpPr>
        <p:spPr/>
        <p:txBody>
          <a:bodyPr/>
          <a:lstStyle/>
          <a:p>
            <a:fld id="{82CF4130-D327-45D6-BC09-D0C42A717465}" type="slidenum">
              <a:rPr lang="en-US" smtClean="0"/>
              <a:t>3</a:t>
            </a:fld>
            <a:endParaRPr lang="en-US"/>
          </a:p>
        </p:txBody>
      </p:sp>
    </p:spTree>
    <p:extLst>
      <p:ext uri="{BB962C8B-B14F-4D97-AF65-F5344CB8AC3E}">
        <p14:creationId xmlns:p14="http://schemas.microsoft.com/office/powerpoint/2010/main" val="1918019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:4</a:t>
            </a:r>
          </a:p>
          <a:p>
            <a:endParaRPr lang="en-US" dirty="0"/>
          </a:p>
          <a:p>
            <a:r>
              <a:rPr lang="en-US" dirty="0"/>
              <a:t>Repealed in December 2020 by CAS Board</a:t>
            </a:r>
          </a:p>
          <a:p>
            <a:r>
              <a:rPr lang="en-US" dirty="0"/>
              <a:t>Push back from NAIC? CASTF – Bob Hunter?</a:t>
            </a:r>
          </a:p>
          <a:p>
            <a:r>
              <a:rPr lang="en-US" dirty="0"/>
              <a:t>Rates are not excessive, inadequate, or unfairly discriminatory (by state statute)</a:t>
            </a:r>
          </a:p>
          <a:p>
            <a:r>
              <a:rPr lang="en-US" dirty="0"/>
              <a:t>Code of Conduct</a:t>
            </a:r>
          </a:p>
          <a:p>
            <a:r>
              <a:rPr lang="en-US" dirty="0"/>
              <a:t>-does not “specifically” address Statement of Principles</a:t>
            </a:r>
          </a:p>
          <a:p>
            <a:pPr marL="285750" indent="-285750">
              <a:buFontTx/>
              <a:buChar char="-"/>
            </a:pPr>
            <a:r>
              <a:rPr lang="en-US" dirty="0"/>
              <a:t>Precept 3  does specifically reference Actuarial Standard of Practice</a:t>
            </a:r>
          </a:p>
          <a:p>
            <a:pPr marL="285750" indent="-285750">
              <a:buFontTx/>
              <a:buChar char="-"/>
            </a:pPr>
            <a:endParaRPr lang="en-US" dirty="0"/>
          </a:p>
          <a:p>
            <a:pPr marL="285750" indent="-285750">
              <a:buFontTx/>
              <a:buChar char="-"/>
            </a:pPr>
            <a:endParaRPr lang="en-US" dirty="0"/>
          </a:p>
          <a:p>
            <a:pPr marL="285750" indent="-285750">
              <a:buFontTx/>
              <a:buChar char="-"/>
            </a:pPr>
            <a:r>
              <a:rPr lang="en-US" dirty="0"/>
              <a:t>CAS Board continues to discuss</a:t>
            </a:r>
          </a:p>
          <a:p>
            <a:endParaRPr lang="en-US" dirty="0"/>
          </a:p>
        </p:txBody>
      </p:sp>
      <p:sp>
        <p:nvSpPr>
          <p:cNvPr id="4" name="Slide Number Placeholder 3"/>
          <p:cNvSpPr>
            <a:spLocks noGrp="1"/>
          </p:cNvSpPr>
          <p:nvPr>
            <p:ph type="sldNum" sz="quarter" idx="5"/>
          </p:nvPr>
        </p:nvSpPr>
        <p:spPr/>
        <p:txBody>
          <a:bodyPr/>
          <a:lstStyle/>
          <a:p>
            <a:fld id="{82CF4130-D327-45D6-BC09-D0C42A717465}" type="slidenum">
              <a:rPr lang="en-US" smtClean="0"/>
              <a:t>4</a:t>
            </a:fld>
            <a:endParaRPr lang="en-US"/>
          </a:p>
        </p:txBody>
      </p:sp>
    </p:spTree>
    <p:extLst>
      <p:ext uri="{BB962C8B-B14F-4D97-AF65-F5344CB8AC3E}">
        <p14:creationId xmlns:p14="http://schemas.microsoft.com/office/powerpoint/2010/main" val="16252598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John</a:t>
            </a:r>
            <a:endParaRPr lang="en-US" dirty="0"/>
          </a:p>
        </p:txBody>
      </p:sp>
      <p:sp>
        <p:nvSpPr>
          <p:cNvPr id="4" name="Slide Number Placeholder 3"/>
          <p:cNvSpPr>
            <a:spLocks noGrp="1"/>
          </p:cNvSpPr>
          <p:nvPr>
            <p:ph type="sldNum" sz="quarter" idx="5"/>
          </p:nvPr>
        </p:nvSpPr>
        <p:spPr/>
        <p:txBody>
          <a:bodyPr/>
          <a:lstStyle/>
          <a:p>
            <a:fld id="{E5602227-90D7-4249-9AEA-7A18F45EE65D}" type="slidenum">
              <a:rPr lang="en-US" smtClean="0"/>
              <a:t>5</a:t>
            </a:fld>
            <a:endParaRPr lang="en-US" dirty="0"/>
          </a:p>
        </p:txBody>
      </p:sp>
    </p:spTree>
    <p:extLst>
      <p:ext uri="{BB962C8B-B14F-4D97-AF65-F5344CB8AC3E}">
        <p14:creationId xmlns:p14="http://schemas.microsoft.com/office/powerpoint/2010/main" val="12216272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Univers LT Std 55"/>
              </a:rPr>
              <a:t>John :8</a:t>
            </a:r>
          </a:p>
          <a:p>
            <a:endParaRPr lang="en-US" dirty="0">
              <a:latin typeface="Univers LT Std 55"/>
            </a:endParaRPr>
          </a:p>
          <a:p>
            <a:r>
              <a:rPr lang="en-US" dirty="0">
                <a:latin typeface="Univers LT Std 55"/>
              </a:rPr>
              <a:t>Actuaries are being asked questions like… </a:t>
            </a:r>
            <a:endParaRPr lang="en-US" dirty="0">
              <a:cs typeface="Calibri"/>
            </a:endParaRPr>
          </a:p>
          <a:p>
            <a:r>
              <a:rPr lang="en-US" dirty="0">
                <a:latin typeface="Univers LT Std 55"/>
              </a:rPr>
              <a:t>Financial impact on P&amp;C Company of…. ?</a:t>
            </a:r>
          </a:p>
          <a:p>
            <a:r>
              <a:rPr lang="en-US" dirty="0">
                <a:latin typeface="Univers LT Std 55"/>
              </a:rPr>
              <a:t>Impact on Cash Flows when this happens…</a:t>
            </a:r>
          </a:p>
          <a:p>
            <a:r>
              <a:rPr lang="en-US" dirty="0">
                <a:latin typeface="Univers LT Std 55"/>
              </a:rPr>
              <a:t>Social Security, and pension plans?</a:t>
            </a:r>
          </a:p>
          <a:p>
            <a:r>
              <a:rPr lang="en-US" dirty="0">
                <a:latin typeface="Univers LT Std 55"/>
              </a:rPr>
              <a:t>How will surplus (assets)  be impacted – both short and long term?  ($860 Billion for total P&amp;C Market)</a:t>
            </a:r>
          </a:p>
          <a:p>
            <a:r>
              <a:rPr lang="en-US" dirty="0">
                <a:latin typeface="Univers LT Std 55"/>
              </a:rPr>
              <a:t>How are policy audits going to be impacted?</a:t>
            </a:r>
            <a:endParaRPr lang="en-US" dirty="0"/>
          </a:p>
          <a:p>
            <a:r>
              <a:rPr lang="en-US" dirty="0">
                <a:latin typeface="Univers LT Std 55"/>
              </a:rPr>
              <a:t>What happens with Reinsurance Contracts? </a:t>
            </a:r>
            <a:r>
              <a:rPr lang="en-US" dirty="0">
                <a:solidFill>
                  <a:srgbClr val="FF0000"/>
                </a:solidFill>
                <a:latin typeface="Univers LT Std 55"/>
              </a:rPr>
              <a:t>Are</a:t>
            </a:r>
            <a:r>
              <a:rPr lang="en-US" baseline="0" dirty="0">
                <a:solidFill>
                  <a:srgbClr val="FF0000"/>
                </a:solidFill>
                <a:latin typeface="Univers LT Std 55"/>
              </a:rPr>
              <a:t> there more strict exclusions in reinsurance contracts that leave </a:t>
            </a:r>
            <a:r>
              <a:rPr lang="en-US" baseline="0" dirty="0" err="1">
                <a:solidFill>
                  <a:srgbClr val="FF0000"/>
                </a:solidFill>
                <a:latin typeface="Univers LT Std 55"/>
              </a:rPr>
              <a:t>cedents</a:t>
            </a:r>
            <a:r>
              <a:rPr lang="en-US" baseline="0" dirty="0">
                <a:solidFill>
                  <a:srgbClr val="FF0000"/>
                </a:solidFill>
                <a:latin typeface="Univers LT Std 55"/>
              </a:rPr>
              <a:t> with uncovered exposure that they MUST assume themselves?</a:t>
            </a:r>
            <a:endParaRPr lang="en-US" dirty="0">
              <a:solidFill>
                <a:srgbClr val="FF0000"/>
              </a:solidFill>
              <a:latin typeface="Univers LT Std 55"/>
            </a:endParaRPr>
          </a:p>
          <a:p>
            <a:r>
              <a:rPr lang="en-US" dirty="0">
                <a:latin typeface="Univers LT Std 55"/>
              </a:rPr>
              <a:t>Changing Laws/Regulatory Environment</a:t>
            </a:r>
            <a:endParaRPr lang="en-US" dirty="0"/>
          </a:p>
          <a:p>
            <a:pPr lvl="1"/>
            <a:r>
              <a:rPr lang="en-US" dirty="0">
                <a:latin typeface="Univers LT Std 55"/>
              </a:rPr>
              <a:t>What impact does $2.2 trillion Federal Stimulus have?</a:t>
            </a:r>
          </a:p>
          <a:p>
            <a:endParaRPr lang="en-US" dirty="0"/>
          </a:p>
        </p:txBody>
      </p:sp>
      <p:sp>
        <p:nvSpPr>
          <p:cNvPr id="4" name="Slide Number Placeholder 3"/>
          <p:cNvSpPr>
            <a:spLocks noGrp="1"/>
          </p:cNvSpPr>
          <p:nvPr>
            <p:ph type="sldNum" sz="quarter" idx="5"/>
          </p:nvPr>
        </p:nvSpPr>
        <p:spPr/>
        <p:txBody>
          <a:bodyPr/>
          <a:lstStyle/>
          <a:p>
            <a:fld id="{82CF4130-D327-45D6-BC09-D0C42A717465}" type="slidenum">
              <a:rPr lang="en-US" smtClean="0"/>
              <a:t>6</a:t>
            </a:fld>
            <a:endParaRPr lang="en-US"/>
          </a:p>
        </p:txBody>
      </p:sp>
    </p:spTree>
    <p:extLst>
      <p:ext uri="{BB962C8B-B14F-4D97-AF65-F5344CB8AC3E}">
        <p14:creationId xmlns:p14="http://schemas.microsoft.com/office/powerpoint/2010/main" val="3725589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Rebecca :12</a:t>
            </a:r>
          </a:p>
          <a:p>
            <a:endParaRPr lang="en-US" dirty="0"/>
          </a:p>
        </p:txBody>
      </p:sp>
      <p:sp>
        <p:nvSpPr>
          <p:cNvPr id="4" name="Slide Number Placeholder 3"/>
          <p:cNvSpPr>
            <a:spLocks noGrp="1"/>
          </p:cNvSpPr>
          <p:nvPr>
            <p:ph type="sldNum" sz="quarter" idx="5"/>
          </p:nvPr>
        </p:nvSpPr>
        <p:spPr/>
        <p:txBody>
          <a:bodyPr/>
          <a:lstStyle/>
          <a:p>
            <a:fld id="{E5602227-90D7-4249-9AEA-7A18F45EE65D}" type="slidenum">
              <a:rPr lang="en-US" smtClean="0"/>
              <a:t>7</a:t>
            </a:fld>
            <a:endParaRPr lang="en-US" dirty="0"/>
          </a:p>
        </p:txBody>
      </p:sp>
    </p:spTree>
    <p:extLst>
      <p:ext uri="{BB962C8B-B14F-4D97-AF65-F5344CB8AC3E}">
        <p14:creationId xmlns:p14="http://schemas.microsoft.com/office/powerpoint/2010/main" val="2037502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John</a:t>
            </a:r>
          </a:p>
          <a:p>
            <a:r>
              <a:rPr lang="en-US" dirty="0"/>
              <a:t>What questions are auditors asking?</a:t>
            </a:r>
          </a:p>
          <a:p>
            <a:r>
              <a:rPr lang="en-US" dirty="0"/>
              <a:t>What are NAIC requirements for Actuarial Opinions this year?</a:t>
            </a:r>
          </a:p>
          <a:p>
            <a:r>
              <a:rPr lang="en-US" dirty="0"/>
              <a:t>What will we continue to see in the future as more data develops?</a:t>
            </a:r>
          </a:p>
          <a:p>
            <a:r>
              <a:rPr lang="en-US" dirty="0"/>
              <a:t>Still some unknowns….</a:t>
            </a:r>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602227-90D7-4249-9AEA-7A18F45EE65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58151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John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Not even considering the effect of COVID-related claims, the pandemic presents potential complications for actuarial work.</a:t>
            </a:r>
          </a:p>
          <a:p>
            <a:r>
              <a:rPr lang="en-US" dirty="0"/>
              <a:t>Insurance company operations have changed during 2020</a:t>
            </a:r>
          </a:p>
          <a:p>
            <a:pPr lvl="1"/>
            <a:r>
              <a:rPr lang="en-US" dirty="0"/>
              <a:t>Claims reporting</a:t>
            </a:r>
          </a:p>
          <a:p>
            <a:pPr lvl="1"/>
            <a:r>
              <a:rPr lang="en-US" dirty="0"/>
              <a:t>Cash flow</a:t>
            </a:r>
          </a:p>
          <a:p>
            <a:pPr lvl="1"/>
            <a:r>
              <a:rPr lang="en-US" dirty="0"/>
              <a:t>Court hearings, etc.</a:t>
            </a:r>
          </a:p>
          <a:p>
            <a:r>
              <a:rPr lang="en-US" dirty="0"/>
              <a:t>The impact on data will have immediate and long-term effects</a:t>
            </a:r>
          </a:p>
          <a:p>
            <a:endParaRPr lang="en-US" dirty="0"/>
          </a:p>
        </p:txBody>
      </p:sp>
      <p:sp>
        <p:nvSpPr>
          <p:cNvPr id="4" name="Slide Number Placeholder 3"/>
          <p:cNvSpPr>
            <a:spLocks noGrp="1"/>
          </p:cNvSpPr>
          <p:nvPr>
            <p:ph type="sldNum" sz="quarter" idx="5"/>
          </p:nvPr>
        </p:nvSpPr>
        <p:spPr/>
        <p:txBody>
          <a:bodyPr/>
          <a:lstStyle/>
          <a:p>
            <a:fld id="{82CF4130-D327-45D6-BC09-D0C42A717465}" type="slidenum">
              <a:rPr lang="en-US" smtClean="0"/>
              <a:t>9</a:t>
            </a:fld>
            <a:endParaRPr lang="en-US"/>
          </a:p>
        </p:txBody>
      </p:sp>
    </p:spTree>
    <p:extLst>
      <p:ext uri="{BB962C8B-B14F-4D97-AF65-F5344CB8AC3E}">
        <p14:creationId xmlns:p14="http://schemas.microsoft.com/office/powerpoint/2010/main" val="229207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1122363"/>
            <a:ext cx="9144000" cy="2387600"/>
          </a:xfrm>
        </p:spPr>
        <p:txBody>
          <a:bodyPr anchor="ctr"/>
          <a:lstStyle>
            <a:lvl1pPr algn="l">
              <a:defRPr sz="6000" b="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682625"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A264A6E4-CFA0-4B2D-8F32-633E0859C1D1}"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3112698" cy="365125"/>
          </a:xfrm>
        </p:spPr>
        <p:txBody>
          <a:bodyPr/>
          <a:lstStyle/>
          <a:p>
            <a:fld id="{273E7623-BBEB-4428-BB2F-61EF81B76904}" type="slidenum">
              <a:rPr lang="en-US" smtClean="0"/>
              <a:t>‹#›</a:t>
            </a:fld>
            <a:endParaRPr lang="en-US"/>
          </a:p>
        </p:txBody>
      </p:sp>
      <p:sp>
        <p:nvSpPr>
          <p:cNvPr id="7" name="Pentagon 14"/>
          <p:cNvSpPr/>
          <p:nvPr userDrawn="1"/>
        </p:nvSpPr>
        <p:spPr>
          <a:xfrm rot="5400000">
            <a:off x="538544" y="2107819"/>
            <a:ext cx="2387600" cy="416688"/>
          </a:xfrm>
          <a:custGeom>
            <a:avLst/>
            <a:gdLst>
              <a:gd name="connsiteX0" fmla="*/ 0 w 1556270"/>
              <a:gd name="connsiteY0" fmla="*/ 0 h 416688"/>
              <a:gd name="connsiteX1" fmla="*/ 1347926 w 1556270"/>
              <a:gd name="connsiteY1" fmla="*/ 0 h 416688"/>
              <a:gd name="connsiteX2" fmla="*/ 1556270 w 1556270"/>
              <a:gd name="connsiteY2" fmla="*/ 208344 h 416688"/>
              <a:gd name="connsiteX3" fmla="*/ 1347926 w 1556270"/>
              <a:gd name="connsiteY3" fmla="*/ 416688 h 416688"/>
              <a:gd name="connsiteX4" fmla="*/ 0 w 1556270"/>
              <a:gd name="connsiteY4" fmla="*/ 416688 h 416688"/>
              <a:gd name="connsiteX5" fmla="*/ 0 w 1556270"/>
              <a:gd name="connsiteY5" fmla="*/ 0 h 416688"/>
              <a:gd name="connsiteX0" fmla="*/ 0 w 1347926"/>
              <a:gd name="connsiteY0" fmla="*/ 0 h 416688"/>
              <a:gd name="connsiteX1" fmla="*/ 1347926 w 1347926"/>
              <a:gd name="connsiteY1" fmla="*/ 0 h 416688"/>
              <a:gd name="connsiteX2" fmla="*/ 1251470 w 1347926"/>
              <a:gd name="connsiteY2" fmla="*/ 203582 h 416688"/>
              <a:gd name="connsiteX3" fmla="*/ 1347926 w 1347926"/>
              <a:gd name="connsiteY3" fmla="*/ 416688 h 416688"/>
              <a:gd name="connsiteX4" fmla="*/ 0 w 1347926"/>
              <a:gd name="connsiteY4" fmla="*/ 416688 h 416688"/>
              <a:gd name="connsiteX5" fmla="*/ 0 w 1347926"/>
              <a:gd name="connsiteY5" fmla="*/ 0 h 416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7926" h="416688">
                <a:moveTo>
                  <a:pt x="0" y="0"/>
                </a:moveTo>
                <a:lnTo>
                  <a:pt x="1347926" y="0"/>
                </a:lnTo>
                <a:lnTo>
                  <a:pt x="1251470" y="203582"/>
                </a:lnTo>
                <a:lnTo>
                  <a:pt x="1347926" y="416688"/>
                </a:lnTo>
                <a:lnTo>
                  <a:pt x="0" y="416688"/>
                </a:lnTo>
                <a:lnTo>
                  <a:pt x="0" y="0"/>
                </a:lnTo>
                <a:close/>
              </a:path>
            </a:pathLst>
          </a:custGeom>
          <a:gradFill flip="none" rotWithShape="0">
            <a:gsLst>
              <a:gs pos="0">
                <a:srgbClr val="0072BC"/>
              </a:gs>
              <a:gs pos="58000">
                <a:srgbClr val="005093"/>
              </a:gs>
              <a:gs pos="100000">
                <a:srgbClr val="001C59"/>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8950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64A6E4-CFA0-4B2D-8F32-633E0859C1D1}"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E7623-BBEB-4428-BB2F-61EF81B76904}" type="slidenum">
              <a:rPr lang="en-US" smtClean="0"/>
              <a:t>‹#›</a:t>
            </a:fld>
            <a:endParaRPr lang="en-US"/>
          </a:p>
        </p:txBody>
      </p:sp>
    </p:spTree>
    <p:extLst>
      <p:ext uri="{BB962C8B-B14F-4D97-AF65-F5344CB8AC3E}">
        <p14:creationId xmlns:p14="http://schemas.microsoft.com/office/powerpoint/2010/main" val="3005641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64A6E4-CFA0-4B2D-8F32-633E0859C1D1}"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E7623-BBEB-4428-BB2F-61EF81B76904}" type="slidenum">
              <a:rPr lang="en-US" smtClean="0"/>
              <a:t>‹#›</a:t>
            </a:fld>
            <a:endParaRPr lang="en-US"/>
          </a:p>
        </p:txBody>
      </p:sp>
    </p:spTree>
    <p:extLst>
      <p:ext uri="{BB962C8B-B14F-4D97-AF65-F5344CB8AC3E}">
        <p14:creationId xmlns:p14="http://schemas.microsoft.com/office/powerpoint/2010/main" val="3242926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91AB61E-2E6B-44C9-AA85-BEFCC1C9B2A8}"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29218227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1AB61E-2E6B-44C9-AA85-BEFCC1C9B2A8}"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007470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1AB61E-2E6B-44C9-AA85-BEFCC1C9B2A8}"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17711259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91AB61E-2E6B-44C9-AA85-BEFCC1C9B2A8}"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2787818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91AB61E-2E6B-44C9-AA85-BEFCC1C9B2A8}" type="datetimeFigureOut">
              <a:rPr lang="en-US" smtClean="0"/>
              <a:t>3/18/2021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13636616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1AB61E-2E6B-44C9-AA85-BEFCC1C9B2A8}" type="datetimeFigureOut">
              <a:rPr lang="en-US" smtClean="0"/>
              <a:t>3/18/2021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4197448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1AB61E-2E6B-44C9-AA85-BEFCC1C9B2A8}" type="datetimeFigureOut">
              <a:rPr lang="en-US" smtClean="0"/>
              <a:t>3/18/2021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2768478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1AB61E-2E6B-44C9-AA85-BEFCC1C9B2A8}"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22534232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64A6E4-CFA0-4B2D-8F32-633E0859C1D1}"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610600" y="6356350"/>
            <a:ext cx="3069566" cy="365125"/>
          </a:xfrm>
        </p:spPr>
        <p:txBody>
          <a:bodyPr/>
          <a:lstStyle/>
          <a:p>
            <a:fld id="{273E7623-BBEB-4428-BB2F-61EF81B76904}" type="slidenum">
              <a:rPr lang="en-US" smtClean="0"/>
              <a:t>‹#›</a:t>
            </a:fld>
            <a:endParaRPr lang="en-US"/>
          </a:p>
        </p:txBody>
      </p:sp>
      <p:sp>
        <p:nvSpPr>
          <p:cNvPr id="7" name="Pentagon 14"/>
          <p:cNvSpPr/>
          <p:nvPr userDrawn="1"/>
        </p:nvSpPr>
        <p:spPr>
          <a:xfrm rot="5400000">
            <a:off x="372581" y="830746"/>
            <a:ext cx="1347926" cy="416688"/>
          </a:xfrm>
          <a:custGeom>
            <a:avLst/>
            <a:gdLst>
              <a:gd name="connsiteX0" fmla="*/ 0 w 1556270"/>
              <a:gd name="connsiteY0" fmla="*/ 0 h 416688"/>
              <a:gd name="connsiteX1" fmla="*/ 1347926 w 1556270"/>
              <a:gd name="connsiteY1" fmla="*/ 0 h 416688"/>
              <a:gd name="connsiteX2" fmla="*/ 1556270 w 1556270"/>
              <a:gd name="connsiteY2" fmla="*/ 208344 h 416688"/>
              <a:gd name="connsiteX3" fmla="*/ 1347926 w 1556270"/>
              <a:gd name="connsiteY3" fmla="*/ 416688 h 416688"/>
              <a:gd name="connsiteX4" fmla="*/ 0 w 1556270"/>
              <a:gd name="connsiteY4" fmla="*/ 416688 h 416688"/>
              <a:gd name="connsiteX5" fmla="*/ 0 w 1556270"/>
              <a:gd name="connsiteY5" fmla="*/ 0 h 416688"/>
              <a:gd name="connsiteX0" fmla="*/ 0 w 1347926"/>
              <a:gd name="connsiteY0" fmla="*/ 0 h 416688"/>
              <a:gd name="connsiteX1" fmla="*/ 1347926 w 1347926"/>
              <a:gd name="connsiteY1" fmla="*/ 0 h 416688"/>
              <a:gd name="connsiteX2" fmla="*/ 1251470 w 1347926"/>
              <a:gd name="connsiteY2" fmla="*/ 203582 h 416688"/>
              <a:gd name="connsiteX3" fmla="*/ 1347926 w 1347926"/>
              <a:gd name="connsiteY3" fmla="*/ 416688 h 416688"/>
              <a:gd name="connsiteX4" fmla="*/ 0 w 1347926"/>
              <a:gd name="connsiteY4" fmla="*/ 416688 h 416688"/>
              <a:gd name="connsiteX5" fmla="*/ 0 w 1347926"/>
              <a:gd name="connsiteY5" fmla="*/ 0 h 416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7926" h="416688">
                <a:moveTo>
                  <a:pt x="0" y="0"/>
                </a:moveTo>
                <a:lnTo>
                  <a:pt x="1347926" y="0"/>
                </a:lnTo>
                <a:lnTo>
                  <a:pt x="1251470" y="203582"/>
                </a:lnTo>
                <a:lnTo>
                  <a:pt x="1347926" y="416688"/>
                </a:lnTo>
                <a:lnTo>
                  <a:pt x="0" y="416688"/>
                </a:lnTo>
                <a:lnTo>
                  <a:pt x="0" y="0"/>
                </a:lnTo>
                <a:close/>
              </a:path>
            </a:pathLst>
          </a:custGeom>
          <a:gradFill flip="none" rotWithShape="0">
            <a:gsLst>
              <a:gs pos="0">
                <a:srgbClr val="0072BC"/>
              </a:gs>
              <a:gs pos="58000">
                <a:srgbClr val="005093"/>
              </a:gs>
              <a:gs pos="100000">
                <a:srgbClr val="001C59"/>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100966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1AB61E-2E6B-44C9-AA85-BEFCC1C9B2A8}"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2465117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1AB61E-2E6B-44C9-AA85-BEFCC1C9B2A8}"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9098704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1AB61E-2E6B-44C9-AA85-BEFCC1C9B2A8}"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16230900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91AB61E-2E6B-44C9-AA85-BEFCC1C9B2A8}"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28167857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1AB61E-2E6B-44C9-AA85-BEFCC1C9B2A8}"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89493737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1AB61E-2E6B-44C9-AA85-BEFCC1C9B2A8}"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42577840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91AB61E-2E6B-44C9-AA85-BEFCC1C9B2A8}"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23599248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91AB61E-2E6B-44C9-AA85-BEFCC1C9B2A8}" type="datetimeFigureOut">
              <a:rPr lang="en-US" smtClean="0"/>
              <a:t>3/18/2021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7816373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1AB61E-2E6B-44C9-AA85-BEFCC1C9B2A8}" type="datetimeFigureOut">
              <a:rPr lang="en-US" smtClean="0"/>
              <a:t>3/18/2021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9033097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1AB61E-2E6B-44C9-AA85-BEFCC1C9B2A8}" type="datetimeFigureOut">
              <a:rPr lang="en-US" smtClean="0"/>
              <a:t>3/18/2021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424986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264A6E4-CFA0-4B2D-8F32-633E0859C1D1}"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3E7623-BBEB-4428-BB2F-61EF81B76904}" type="slidenum">
              <a:rPr lang="en-US" smtClean="0"/>
              <a:t>‹#›</a:t>
            </a:fld>
            <a:endParaRPr lang="en-US"/>
          </a:p>
        </p:txBody>
      </p:sp>
    </p:spTree>
    <p:extLst>
      <p:ext uri="{BB962C8B-B14F-4D97-AF65-F5344CB8AC3E}">
        <p14:creationId xmlns:p14="http://schemas.microsoft.com/office/powerpoint/2010/main" val="350712208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1AB61E-2E6B-44C9-AA85-BEFCC1C9B2A8}"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296462457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1AB61E-2E6B-44C9-AA85-BEFCC1C9B2A8}"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21077503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1AB61E-2E6B-44C9-AA85-BEFCC1C9B2A8}"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11256597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1AB61E-2E6B-44C9-AA85-BEFCC1C9B2A8}"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161028509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marL="914400" indent="-914400" algn="l">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450E76A-FAF2-4A6E-A83D-83CD6FB7B52C}"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96627356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50E76A-FAF2-4A6E-A83D-83CD6FB7B52C}"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243223834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50E76A-FAF2-4A6E-A83D-83CD6FB7B52C}"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12480281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50E76A-FAF2-4A6E-A83D-83CD6FB7B52C}"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239689009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50E76A-FAF2-4A6E-A83D-83CD6FB7B52C}" type="datetimeFigureOut">
              <a:rPr lang="en-US" smtClean="0"/>
              <a:t>3/18/2021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371033753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50E76A-FAF2-4A6E-A83D-83CD6FB7B52C}" type="datetimeFigureOut">
              <a:rPr lang="en-US" smtClean="0"/>
              <a:t>3/18/2021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2041264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264A6E4-CFA0-4B2D-8F32-633E0859C1D1}"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3E7623-BBEB-4428-BB2F-61EF81B76904}" type="slidenum">
              <a:rPr lang="en-US" smtClean="0"/>
              <a:t>‹#›</a:t>
            </a:fld>
            <a:endParaRPr lang="en-US"/>
          </a:p>
        </p:txBody>
      </p:sp>
    </p:spTree>
    <p:extLst>
      <p:ext uri="{BB962C8B-B14F-4D97-AF65-F5344CB8AC3E}">
        <p14:creationId xmlns:p14="http://schemas.microsoft.com/office/powerpoint/2010/main" val="94667231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50E76A-FAF2-4A6E-A83D-83CD6FB7B52C}" type="datetimeFigureOut">
              <a:rPr lang="en-US" smtClean="0"/>
              <a:t>3/18/2021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383867803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450E76A-FAF2-4A6E-A83D-83CD6FB7B52C}"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287022327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450E76A-FAF2-4A6E-A83D-83CD6FB7B52C}"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75284086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50E76A-FAF2-4A6E-A83D-83CD6FB7B52C}"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328984055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50E76A-FAF2-4A6E-A83D-83CD6FB7B52C}"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57BCBB-6C30-4328-AAD0-446EE83A25AA}" type="slidenum">
              <a:rPr lang="en-US" smtClean="0"/>
              <a:t>‹#›</a:t>
            </a:fld>
            <a:endParaRPr lang="en-US"/>
          </a:p>
        </p:txBody>
      </p:sp>
    </p:spTree>
    <p:extLst>
      <p:ext uri="{BB962C8B-B14F-4D97-AF65-F5344CB8AC3E}">
        <p14:creationId xmlns:p14="http://schemas.microsoft.com/office/powerpoint/2010/main" val="311241066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91AB61E-2E6B-44C9-AA85-BEFCC1C9B2A8}"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73035957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1AB61E-2E6B-44C9-AA85-BEFCC1C9B2A8}"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282972053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1AB61E-2E6B-44C9-AA85-BEFCC1C9B2A8}"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421284402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91AB61E-2E6B-44C9-AA85-BEFCC1C9B2A8}"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88763531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91AB61E-2E6B-44C9-AA85-BEFCC1C9B2A8}" type="datetimeFigureOut">
              <a:rPr lang="en-US" smtClean="0"/>
              <a:t>3/18/2021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217728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264A6E4-CFA0-4B2D-8F32-633E0859C1D1}" type="datetimeFigureOut">
              <a:rPr lang="en-US" smtClean="0"/>
              <a:t>3/18/2021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3E7623-BBEB-4428-BB2F-61EF81B76904}" type="slidenum">
              <a:rPr lang="en-US" smtClean="0"/>
              <a:t>‹#›</a:t>
            </a:fld>
            <a:endParaRPr lang="en-US"/>
          </a:p>
        </p:txBody>
      </p:sp>
    </p:spTree>
    <p:extLst>
      <p:ext uri="{BB962C8B-B14F-4D97-AF65-F5344CB8AC3E}">
        <p14:creationId xmlns:p14="http://schemas.microsoft.com/office/powerpoint/2010/main" val="131636344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91AB61E-2E6B-44C9-AA85-BEFCC1C9B2A8}" type="datetimeFigureOut">
              <a:rPr lang="en-US" smtClean="0"/>
              <a:t>3/18/2021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2293518587"/>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1AB61E-2E6B-44C9-AA85-BEFCC1C9B2A8}" type="datetimeFigureOut">
              <a:rPr lang="en-US" smtClean="0"/>
              <a:t>3/18/2021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09438217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1AB61E-2E6B-44C9-AA85-BEFCC1C9B2A8}"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390018451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91AB61E-2E6B-44C9-AA85-BEFCC1C9B2A8}"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158241871"/>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1AB61E-2E6B-44C9-AA85-BEFCC1C9B2A8}"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281342877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91AB61E-2E6B-44C9-AA85-BEFCC1C9B2A8}" type="datetimeFigureOut">
              <a:rPr lang="en-US" smtClean="0"/>
              <a:t>3/18/2021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64EB1-AA73-4F06-AC58-EA3ED7859B38}" type="slidenum">
              <a:rPr lang="en-US" smtClean="0"/>
              <a:t>‹#›</a:t>
            </a:fld>
            <a:endParaRPr lang="en-US"/>
          </a:p>
        </p:txBody>
      </p:sp>
    </p:spTree>
    <p:extLst>
      <p:ext uri="{BB962C8B-B14F-4D97-AF65-F5344CB8AC3E}">
        <p14:creationId xmlns:p14="http://schemas.microsoft.com/office/powerpoint/2010/main" val="14729302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264A6E4-CFA0-4B2D-8F32-633E0859C1D1}" type="datetimeFigureOut">
              <a:rPr lang="en-US" smtClean="0"/>
              <a:t>3/18/2021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3E7623-BBEB-4428-BB2F-61EF81B76904}" type="slidenum">
              <a:rPr lang="en-US" smtClean="0"/>
              <a:t>‹#›</a:t>
            </a:fld>
            <a:endParaRPr lang="en-US"/>
          </a:p>
        </p:txBody>
      </p:sp>
    </p:spTree>
    <p:extLst>
      <p:ext uri="{BB962C8B-B14F-4D97-AF65-F5344CB8AC3E}">
        <p14:creationId xmlns:p14="http://schemas.microsoft.com/office/powerpoint/2010/main" val="2147646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64A6E4-CFA0-4B2D-8F32-633E0859C1D1}" type="datetimeFigureOut">
              <a:rPr lang="en-US" smtClean="0"/>
              <a:t>3/18/2021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3E7623-BBEB-4428-BB2F-61EF81B76904}" type="slidenum">
              <a:rPr lang="en-US" smtClean="0"/>
              <a:t>‹#›</a:t>
            </a:fld>
            <a:endParaRPr lang="en-US"/>
          </a:p>
        </p:txBody>
      </p:sp>
    </p:spTree>
    <p:extLst>
      <p:ext uri="{BB962C8B-B14F-4D97-AF65-F5344CB8AC3E}">
        <p14:creationId xmlns:p14="http://schemas.microsoft.com/office/powerpoint/2010/main" val="875630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64A6E4-CFA0-4B2D-8F32-633E0859C1D1}"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3E7623-BBEB-4428-BB2F-61EF81B76904}" type="slidenum">
              <a:rPr lang="en-US" smtClean="0"/>
              <a:t>‹#›</a:t>
            </a:fld>
            <a:endParaRPr lang="en-US"/>
          </a:p>
        </p:txBody>
      </p:sp>
    </p:spTree>
    <p:extLst>
      <p:ext uri="{BB962C8B-B14F-4D97-AF65-F5344CB8AC3E}">
        <p14:creationId xmlns:p14="http://schemas.microsoft.com/office/powerpoint/2010/main" val="2221261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264A6E4-CFA0-4B2D-8F32-633E0859C1D1}" type="datetimeFigureOut">
              <a:rPr lang="en-US" smtClean="0"/>
              <a:t>3/18/2021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3E7623-BBEB-4428-BB2F-61EF81B76904}" type="slidenum">
              <a:rPr lang="en-US" smtClean="0"/>
              <a:t>‹#›</a:t>
            </a:fld>
            <a:endParaRPr lang="en-US"/>
          </a:p>
        </p:txBody>
      </p:sp>
    </p:spTree>
    <p:extLst>
      <p:ext uri="{BB962C8B-B14F-4D97-AF65-F5344CB8AC3E}">
        <p14:creationId xmlns:p14="http://schemas.microsoft.com/office/powerpoint/2010/main" val="744558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CB31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Univers LT Std 55" panose="020B0603020202020204" pitchFamily="34" charset="0"/>
              </a:defRPr>
            </a:lvl1pPr>
          </a:lstStyle>
          <a:p>
            <a:fld id="{A264A6E4-CFA0-4B2D-8F32-633E0859C1D1}" type="datetimeFigureOut">
              <a:rPr lang="en-US" smtClean="0"/>
              <a:pPr/>
              <a:t>3/18/2021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Univers LT Std 55" panose="020B0603020202020204" pitchFamily="34"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Univers LT Std 55" panose="020B0603020202020204" pitchFamily="34" charset="0"/>
              </a:defRPr>
            </a:lvl1pPr>
          </a:lstStyle>
          <a:p>
            <a:fld id="{273E7623-BBEB-4428-BB2F-61EF81B76904}" type="slidenum">
              <a:rPr lang="en-US" smtClean="0"/>
              <a:pPr/>
              <a:t>‹#›</a:t>
            </a:fld>
            <a:endParaRPr lang="en-US"/>
          </a:p>
        </p:txBody>
      </p:sp>
      <p:pic>
        <p:nvPicPr>
          <p:cNvPr id="12" name="Picture 11"/>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Tree>
    <p:extLst>
      <p:ext uri="{BB962C8B-B14F-4D97-AF65-F5344CB8AC3E}">
        <p14:creationId xmlns:p14="http://schemas.microsoft.com/office/powerpoint/2010/main" val="1673218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682625" indent="0" algn="l" defTabSz="914400" rtl="0" eaLnBrk="1" latinLnBrk="0" hangingPunct="1">
        <a:lnSpc>
          <a:spcPct val="90000"/>
        </a:lnSpc>
        <a:spcBef>
          <a:spcPct val="0"/>
        </a:spcBef>
        <a:buNone/>
        <a:defRPr sz="4400" b="0" kern="1200">
          <a:solidFill>
            <a:srgbClr val="001C59"/>
          </a:solidFill>
          <a:latin typeface="Univers LT Std 45 Light" panose="020B0403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Univers LT Std 55" panose="020B06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Univers LT Std 55" panose="020B06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Univers LT Std 55" panose="020B0603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Univers LT Std 55" panose="020B0603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Univers LT Std 55"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Univers LT Std 55" panose="020B0603020202020204" pitchFamily="34" charset="0"/>
              </a:defRPr>
            </a:lvl1pPr>
          </a:lstStyle>
          <a:p>
            <a:fld id="{791AB61E-2E6B-44C9-AA85-BEFCC1C9B2A8}" type="datetimeFigureOut">
              <a:rPr lang="en-US" smtClean="0"/>
              <a:pPr/>
              <a:t>3/18/2021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Univers LT Std 55" panose="020B0603020202020204" pitchFamily="34"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Univers LT Std 55" panose="020B0603020202020204" pitchFamily="34" charset="0"/>
              </a:defRPr>
            </a:lvl1pPr>
          </a:lstStyle>
          <a:p>
            <a:fld id="{9F064EB1-AA73-4F06-AC58-EA3ED7859B38}" type="slidenum">
              <a:rPr lang="en-US" smtClean="0"/>
              <a:pPr/>
              <a:t>‹#›</a:t>
            </a:fld>
            <a:endParaRPr lang="en-US"/>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
        <p:nvSpPr>
          <p:cNvPr id="8" name="Pentagon 14"/>
          <p:cNvSpPr/>
          <p:nvPr userDrawn="1"/>
        </p:nvSpPr>
        <p:spPr>
          <a:xfrm rot="5400000">
            <a:off x="372581" y="830746"/>
            <a:ext cx="1347926" cy="416688"/>
          </a:xfrm>
          <a:custGeom>
            <a:avLst/>
            <a:gdLst>
              <a:gd name="connsiteX0" fmla="*/ 0 w 1556270"/>
              <a:gd name="connsiteY0" fmla="*/ 0 h 416688"/>
              <a:gd name="connsiteX1" fmla="*/ 1347926 w 1556270"/>
              <a:gd name="connsiteY1" fmla="*/ 0 h 416688"/>
              <a:gd name="connsiteX2" fmla="*/ 1556270 w 1556270"/>
              <a:gd name="connsiteY2" fmla="*/ 208344 h 416688"/>
              <a:gd name="connsiteX3" fmla="*/ 1347926 w 1556270"/>
              <a:gd name="connsiteY3" fmla="*/ 416688 h 416688"/>
              <a:gd name="connsiteX4" fmla="*/ 0 w 1556270"/>
              <a:gd name="connsiteY4" fmla="*/ 416688 h 416688"/>
              <a:gd name="connsiteX5" fmla="*/ 0 w 1556270"/>
              <a:gd name="connsiteY5" fmla="*/ 0 h 416688"/>
              <a:gd name="connsiteX0" fmla="*/ 0 w 1347926"/>
              <a:gd name="connsiteY0" fmla="*/ 0 h 416688"/>
              <a:gd name="connsiteX1" fmla="*/ 1347926 w 1347926"/>
              <a:gd name="connsiteY1" fmla="*/ 0 h 416688"/>
              <a:gd name="connsiteX2" fmla="*/ 1251470 w 1347926"/>
              <a:gd name="connsiteY2" fmla="*/ 203582 h 416688"/>
              <a:gd name="connsiteX3" fmla="*/ 1347926 w 1347926"/>
              <a:gd name="connsiteY3" fmla="*/ 416688 h 416688"/>
              <a:gd name="connsiteX4" fmla="*/ 0 w 1347926"/>
              <a:gd name="connsiteY4" fmla="*/ 416688 h 416688"/>
              <a:gd name="connsiteX5" fmla="*/ 0 w 1347926"/>
              <a:gd name="connsiteY5" fmla="*/ 0 h 416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7926" h="416688">
                <a:moveTo>
                  <a:pt x="0" y="0"/>
                </a:moveTo>
                <a:lnTo>
                  <a:pt x="1347926" y="0"/>
                </a:lnTo>
                <a:lnTo>
                  <a:pt x="1251470" y="203582"/>
                </a:lnTo>
                <a:lnTo>
                  <a:pt x="1347926" y="416688"/>
                </a:lnTo>
                <a:lnTo>
                  <a:pt x="0" y="416688"/>
                </a:lnTo>
                <a:lnTo>
                  <a:pt x="0" y="0"/>
                </a:lnTo>
                <a:close/>
              </a:path>
            </a:pathLst>
          </a:custGeom>
          <a:gradFill flip="none" rotWithShape="0">
            <a:gsLst>
              <a:gs pos="0">
                <a:srgbClr val="0072BC"/>
              </a:gs>
              <a:gs pos="58000">
                <a:srgbClr val="005093"/>
              </a:gs>
              <a:gs pos="100000">
                <a:srgbClr val="001C59"/>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74273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682625" indent="0" algn="l" defTabSz="914400" rtl="0" eaLnBrk="1" latinLnBrk="0" hangingPunct="1">
        <a:lnSpc>
          <a:spcPct val="90000"/>
        </a:lnSpc>
        <a:spcBef>
          <a:spcPct val="0"/>
        </a:spcBef>
        <a:buNone/>
        <a:defRPr sz="4400" b="0" kern="1200">
          <a:solidFill>
            <a:srgbClr val="001C59"/>
          </a:solidFill>
          <a:latin typeface="Univers LT Std 45 Light" panose="020B0403020202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FCB315"/>
        </a:buClr>
        <a:buFont typeface="Arial" panose="020B0604020202020204" pitchFamily="34" charset="0"/>
        <a:buChar char="•"/>
        <a:defRPr sz="2800" kern="1200">
          <a:solidFill>
            <a:srgbClr val="0072BC"/>
          </a:solidFill>
          <a:latin typeface="Univers LT Std 55" panose="020B0603020202020204" pitchFamily="34" charset="0"/>
          <a:ea typeface="+mn-ea"/>
          <a:cs typeface="+mn-cs"/>
        </a:defRPr>
      </a:lvl1pPr>
      <a:lvl2pPr marL="685800" indent="-228600" algn="l" defTabSz="914400" rtl="0" eaLnBrk="1" latinLnBrk="0" hangingPunct="1">
        <a:lnSpc>
          <a:spcPct val="90000"/>
        </a:lnSpc>
        <a:spcBef>
          <a:spcPts val="500"/>
        </a:spcBef>
        <a:buFont typeface="Univers LT Std 55" panose="020B0603020202020204" pitchFamily="34" charset="0"/>
        <a:buChar char="–"/>
        <a:defRPr sz="2400" kern="1200">
          <a:solidFill>
            <a:srgbClr val="001C59"/>
          </a:solidFill>
          <a:latin typeface="Univers LT Std 55" panose="020B06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5093"/>
          </a:solidFill>
          <a:latin typeface="Univers LT Std 55" panose="020B0603020202020204" pitchFamily="34" charset="0"/>
          <a:ea typeface="+mn-ea"/>
          <a:cs typeface="+mn-cs"/>
        </a:defRPr>
      </a:lvl3pPr>
      <a:lvl4pPr marL="1600200" indent="-228600" algn="l" defTabSz="914400" rtl="0" eaLnBrk="1" latinLnBrk="0" hangingPunct="1">
        <a:lnSpc>
          <a:spcPct val="90000"/>
        </a:lnSpc>
        <a:spcBef>
          <a:spcPts val="500"/>
        </a:spcBef>
        <a:buFont typeface="Univers LT Std 55" panose="020B0603020202020204" pitchFamily="34" charset="0"/>
        <a:buChar char="–"/>
        <a:defRPr sz="1800" kern="1200">
          <a:solidFill>
            <a:schemeClr val="tx1"/>
          </a:solidFill>
          <a:latin typeface="Univers LT Std 55" panose="020B0603020202020204" pitchFamily="34" charset="0"/>
          <a:ea typeface="+mn-ea"/>
          <a:cs typeface="+mn-cs"/>
        </a:defRPr>
      </a:lvl4pPr>
      <a:lvl5pPr marL="2057400" indent="-228600" algn="l" defTabSz="914400" rtl="0" eaLnBrk="1" latinLnBrk="0" hangingPunct="1">
        <a:lnSpc>
          <a:spcPct val="90000"/>
        </a:lnSpc>
        <a:spcBef>
          <a:spcPts val="500"/>
        </a:spcBef>
        <a:buFont typeface="Courier New" panose="02070309020205020404" pitchFamily="49" charset="0"/>
        <a:buChar char="o"/>
        <a:defRPr sz="1800" kern="1200">
          <a:solidFill>
            <a:schemeClr val="tx1"/>
          </a:solidFill>
          <a:latin typeface="Univers LT Std 55"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Univers LT Std 55" panose="020B0603020202020204" pitchFamily="34" charset="0"/>
              </a:defRPr>
            </a:lvl1pPr>
          </a:lstStyle>
          <a:p>
            <a:fld id="{791AB61E-2E6B-44C9-AA85-BEFCC1C9B2A8}" type="datetimeFigureOut">
              <a:rPr lang="en-US" smtClean="0"/>
              <a:pPr/>
              <a:t>3/18/2021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Univers LT Std 55" panose="020B0603020202020204" pitchFamily="34"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Univers LT Std 55" panose="020B0603020202020204" pitchFamily="34" charset="0"/>
              </a:defRPr>
            </a:lvl1pPr>
          </a:lstStyle>
          <a:p>
            <a:fld id="{9F064EB1-AA73-4F06-AC58-EA3ED7859B38}" type="slidenum">
              <a:rPr lang="en-US" smtClean="0"/>
              <a:pPr/>
              <a:t>‹#›</a:t>
            </a:fld>
            <a:endParaRPr lang="en-US"/>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
        <p:nvSpPr>
          <p:cNvPr id="8" name="Pentagon 14"/>
          <p:cNvSpPr/>
          <p:nvPr userDrawn="1"/>
        </p:nvSpPr>
        <p:spPr>
          <a:xfrm rot="5400000">
            <a:off x="372581" y="830746"/>
            <a:ext cx="1347926" cy="416688"/>
          </a:xfrm>
          <a:custGeom>
            <a:avLst/>
            <a:gdLst>
              <a:gd name="connsiteX0" fmla="*/ 0 w 1556270"/>
              <a:gd name="connsiteY0" fmla="*/ 0 h 416688"/>
              <a:gd name="connsiteX1" fmla="*/ 1347926 w 1556270"/>
              <a:gd name="connsiteY1" fmla="*/ 0 h 416688"/>
              <a:gd name="connsiteX2" fmla="*/ 1556270 w 1556270"/>
              <a:gd name="connsiteY2" fmla="*/ 208344 h 416688"/>
              <a:gd name="connsiteX3" fmla="*/ 1347926 w 1556270"/>
              <a:gd name="connsiteY3" fmla="*/ 416688 h 416688"/>
              <a:gd name="connsiteX4" fmla="*/ 0 w 1556270"/>
              <a:gd name="connsiteY4" fmla="*/ 416688 h 416688"/>
              <a:gd name="connsiteX5" fmla="*/ 0 w 1556270"/>
              <a:gd name="connsiteY5" fmla="*/ 0 h 416688"/>
              <a:gd name="connsiteX0" fmla="*/ 0 w 1347926"/>
              <a:gd name="connsiteY0" fmla="*/ 0 h 416688"/>
              <a:gd name="connsiteX1" fmla="*/ 1347926 w 1347926"/>
              <a:gd name="connsiteY1" fmla="*/ 0 h 416688"/>
              <a:gd name="connsiteX2" fmla="*/ 1251470 w 1347926"/>
              <a:gd name="connsiteY2" fmla="*/ 203582 h 416688"/>
              <a:gd name="connsiteX3" fmla="*/ 1347926 w 1347926"/>
              <a:gd name="connsiteY3" fmla="*/ 416688 h 416688"/>
              <a:gd name="connsiteX4" fmla="*/ 0 w 1347926"/>
              <a:gd name="connsiteY4" fmla="*/ 416688 h 416688"/>
              <a:gd name="connsiteX5" fmla="*/ 0 w 1347926"/>
              <a:gd name="connsiteY5" fmla="*/ 0 h 416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47926" h="416688">
                <a:moveTo>
                  <a:pt x="0" y="0"/>
                </a:moveTo>
                <a:lnTo>
                  <a:pt x="1347926" y="0"/>
                </a:lnTo>
                <a:lnTo>
                  <a:pt x="1251470" y="203582"/>
                </a:lnTo>
                <a:lnTo>
                  <a:pt x="1347926" y="416688"/>
                </a:lnTo>
                <a:lnTo>
                  <a:pt x="0" y="416688"/>
                </a:lnTo>
                <a:lnTo>
                  <a:pt x="0" y="0"/>
                </a:lnTo>
                <a:close/>
              </a:path>
            </a:pathLst>
          </a:custGeom>
          <a:gradFill flip="none" rotWithShape="0">
            <a:gsLst>
              <a:gs pos="57000">
                <a:srgbClr val="EE9D17"/>
              </a:gs>
              <a:gs pos="0">
                <a:srgbClr val="FCB315"/>
              </a:gs>
              <a:gs pos="100000">
                <a:srgbClr val="E0861A"/>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765707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682625" indent="0" algn="l" defTabSz="914400" rtl="0" eaLnBrk="1" latinLnBrk="0" hangingPunct="1">
        <a:lnSpc>
          <a:spcPct val="90000"/>
        </a:lnSpc>
        <a:spcBef>
          <a:spcPct val="0"/>
        </a:spcBef>
        <a:buNone/>
        <a:defRPr sz="4400" b="0" kern="1200">
          <a:solidFill>
            <a:srgbClr val="001C59"/>
          </a:solidFill>
          <a:latin typeface="Univers LT Std 45 Light" panose="020B0403020202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FCB315"/>
        </a:buClr>
        <a:buFont typeface="Arial" panose="020B0604020202020204" pitchFamily="34" charset="0"/>
        <a:buChar char="•"/>
        <a:defRPr sz="2800" kern="1200">
          <a:solidFill>
            <a:srgbClr val="0072BC"/>
          </a:solidFill>
          <a:latin typeface="Univers LT Std 55" panose="020B0603020202020204" pitchFamily="34" charset="0"/>
          <a:ea typeface="+mn-ea"/>
          <a:cs typeface="+mn-cs"/>
        </a:defRPr>
      </a:lvl1pPr>
      <a:lvl2pPr marL="685800" indent="-228600" algn="l" defTabSz="914400" rtl="0" eaLnBrk="1" latinLnBrk="0" hangingPunct="1">
        <a:lnSpc>
          <a:spcPct val="90000"/>
        </a:lnSpc>
        <a:spcBef>
          <a:spcPts val="500"/>
        </a:spcBef>
        <a:buFont typeface="Univers LT Std 55" panose="020B0603020202020204" pitchFamily="34" charset="0"/>
        <a:buChar char="–"/>
        <a:defRPr sz="2400" kern="1200">
          <a:solidFill>
            <a:srgbClr val="001C59"/>
          </a:solidFill>
          <a:latin typeface="Univers LT Std 55" panose="020B06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5093"/>
          </a:solidFill>
          <a:latin typeface="Univers LT Std 55" panose="020B0603020202020204" pitchFamily="34" charset="0"/>
          <a:ea typeface="+mn-ea"/>
          <a:cs typeface="+mn-cs"/>
        </a:defRPr>
      </a:lvl3pPr>
      <a:lvl4pPr marL="1600200" indent="-228600" algn="l" defTabSz="914400" rtl="0" eaLnBrk="1" latinLnBrk="0" hangingPunct="1">
        <a:lnSpc>
          <a:spcPct val="90000"/>
        </a:lnSpc>
        <a:spcBef>
          <a:spcPts val="500"/>
        </a:spcBef>
        <a:buFont typeface="Univers LT Std 55" panose="020B0603020202020204" pitchFamily="34" charset="0"/>
        <a:buChar char="–"/>
        <a:defRPr sz="1800" kern="1200">
          <a:solidFill>
            <a:schemeClr val="tx1"/>
          </a:solidFill>
          <a:latin typeface="Univers LT Std 55" panose="020B0603020202020204" pitchFamily="34" charset="0"/>
          <a:ea typeface="+mn-ea"/>
          <a:cs typeface="+mn-cs"/>
        </a:defRPr>
      </a:lvl4pPr>
      <a:lvl5pPr marL="2057400" indent="-228600" algn="l" defTabSz="914400" rtl="0" eaLnBrk="1" latinLnBrk="0" hangingPunct="1">
        <a:lnSpc>
          <a:spcPct val="90000"/>
        </a:lnSpc>
        <a:spcBef>
          <a:spcPts val="500"/>
        </a:spcBef>
        <a:buFont typeface="Courier New" panose="02070309020205020404" pitchFamily="49" charset="0"/>
        <a:buChar char="o"/>
        <a:defRPr sz="1800" kern="1200">
          <a:solidFill>
            <a:schemeClr val="tx1"/>
          </a:solidFill>
          <a:latin typeface="Univers LT Std 55"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72BC"/>
            </a:gs>
            <a:gs pos="58000">
              <a:srgbClr val="005093"/>
            </a:gs>
            <a:gs pos="100000">
              <a:srgbClr val="001C59"/>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latin typeface="Univers LT Std 55" panose="020B0603020202020204" pitchFamily="34" charset="0"/>
              </a:defRPr>
            </a:lvl1pPr>
          </a:lstStyle>
          <a:p>
            <a:fld id="{0450E76A-FAF2-4A6E-A83D-83CD6FB7B52C}" type="datetimeFigureOut">
              <a:rPr lang="en-US" smtClean="0"/>
              <a:pPr/>
              <a:t>3/18/2021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latin typeface="Univers LT Std 55" panose="020B0603020202020204" pitchFamily="34"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latin typeface="Univers LT Std 55" panose="020B0603020202020204" pitchFamily="34" charset="0"/>
              </a:defRPr>
            </a:lvl1pPr>
          </a:lstStyle>
          <a:p>
            <a:fld id="{E857BCBB-6C30-4328-AAD0-446EE83A25AA}" type="slidenum">
              <a:rPr lang="en-US" smtClean="0"/>
              <a:pPr/>
              <a:t>‹#›</a:t>
            </a:fld>
            <a:endParaRPr lang="en-US"/>
          </a:p>
        </p:txBody>
      </p:sp>
    </p:spTree>
    <p:extLst>
      <p:ext uri="{BB962C8B-B14F-4D97-AF65-F5344CB8AC3E}">
        <p14:creationId xmlns:p14="http://schemas.microsoft.com/office/powerpoint/2010/main" val="207606531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71500" indent="-571500" algn="l" defTabSz="914400" rtl="0" eaLnBrk="1" latinLnBrk="0" hangingPunct="1">
        <a:lnSpc>
          <a:spcPct val="90000"/>
        </a:lnSpc>
        <a:spcBef>
          <a:spcPct val="0"/>
        </a:spcBef>
        <a:buFontTx/>
        <a:buBlip>
          <a:blip r:embed="rId13"/>
        </a:buBlip>
        <a:defRPr sz="4400" b="1" kern="1200">
          <a:solidFill>
            <a:schemeClr val="bg1"/>
          </a:solidFill>
          <a:latin typeface="Univers LT Std 45 Light" panose="020B0403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Univers LT Std 55" panose="020B06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Univers LT Std 55" panose="020B06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Univers LT Std 55" panose="020B0603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Univers LT Std 55" panose="020B0603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Univers LT Std 55"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Univers LT Std 55" panose="020B0603020202020204" pitchFamily="34" charset="0"/>
              </a:defRPr>
            </a:lvl1pPr>
          </a:lstStyle>
          <a:p>
            <a:fld id="{791AB61E-2E6B-44C9-AA85-BEFCC1C9B2A8}" type="datetimeFigureOut">
              <a:rPr lang="en-US" smtClean="0"/>
              <a:pPr/>
              <a:t>3/18/2021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Univers LT Std 55" panose="020B0603020202020204" pitchFamily="34" charset="0"/>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Univers LT Std 55" panose="020B0603020202020204" pitchFamily="34" charset="0"/>
              </a:defRPr>
            </a:lvl1pPr>
          </a:lstStyle>
          <a:p>
            <a:fld id="{9F064EB1-AA73-4F06-AC58-EA3ED7859B38}" type="slidenum">
              <a:rPr lang="en-US" smtClean="0"/>
              <a:pPr/>
              <a:t>‹#›</a:t>
            </a:fld>
            <a:endParaRPr lang="en-US"/>
          </a:p>
        </p:txBody>
      </p:sp>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690299" y="5513462"/>
            <a:ext cx="1040784" cy="1040784"/>
          </a:xfrm>
          <a:prstGeom prst="rect">
            <a:avLst/>
          </a:prstGeom>
        </p:spPr>
      </p:pic>
    </p:spTree>
    <p:extLst>
      <p:ext uri="{BB962C8B-B14F-4D97-AF65-F5344CB8AC3E}">
        <p14:creationId xmlns:p14="http://schemas.microsoft.com/office/powerpoint/2010/main" val="361690119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b="1" kern="1200">
          <a:solidFill>
            <a:srgbClr val="001C59"/>
          </a:solidFill>
          <a:latin typeface="Univers LT Std 45 Light" panose="020B0403020202020204" pitchFamily="34" charset="0"/>
          <a:ea typeface="+mj-ea"/>
          <a:cs typeface="+mj-cs"/>
        </a:defRPr>
      </a:lvl1pPr>
    </p:titleStyle>
    <p:bodyStyle>
      <a:lvl1pPr marL="228600" indent="-228600" algn="l" defTabSz="914400" rtl="0" eaLnBrk="1" latinLnBrk="0" hangingPunct="1">
        <a:lnSpc>
          <a:spcPct val="90000"/>
        </a:lnSpc>
        <a:spcBef>
          <a:spcPts val="1000"/>
        </a:spcBef>
        <a:buClr>
          <a:srgbClr val="FCB315"/>
        </a:buClr>
        <a:buFont typeface="Arial" panose="020B0604020202020204" pitchFamily="34" charset="0"/>
        <a:buChar char="•"/>
        <a:defRPr sz="2800" kern="1200">
          <a:solidFill>
            <a:srgbClr val="0072BC"/>
          </a:solidFill>
          <a:latin typeface="Univers LT Std 55" panose="020B0603020202020204" pitchFamily="34" charset="0"/>
          <a:ea typeface="+mn-ea"/>
          <a:cs typeface="+mn-cs"/>
        </a:defRPr>
      </a:lvl1pPr>
      <a:lvl2pPr marL="685800" indent="-228600" algn="l" defTabSz="914400" rtl="0" eaLnBrk="1" latinLnBrk="0" hangingPunct="1">
        <a:lnSpc>
          <a:spcPct val="90000"/>
        </a:lnSpc>
        <a:spcBef>
          <a:spcPts val="500"/>
        </a:spcBef>
        <a:buFont typeface="Univers LT Std 55" panose="020B0603020202020204" pitchFamily="34" charset="0"/>
        <a:buChar char="–"/>
        <a:defRPr sz="2400" kern="1200">
          <a:solidFill>
            <a:srgbClr val="001C59"/>
          </a:solidFill>
          <a:latin typeface="Univers LT Std 55" panose="020B06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5093"/>
          </a:solidFill>
          <a:latin typeface="Univers LT Std 55" panose="020B0603020202020204" pitchFamily="34" charset="0"/>
          <a:ea typeface="+mn-ea"/>
          <a:cs typeface="+mn-cs"/>
        </a:defRPr>
      </a:lvl3pPr>
      <a:lvl4pPr marL="1600200" indent="-228600" algn="l" defTabSz="914400" rtl="0" eaLnBrk="1" latinLnBrk="0" hangingPunct="1">
        <a:lnSpc>
          <a:spcPct val="90000"/>
        </a:lnSpc>
        <a:spcBef>
          <a:spcPts val="500"/>
        </a:spcBef>
        <a:buFont typeface="Univers LT Std 55" panose="020B0603020202020204" pitchFamily="34" charset="0"/>
        <a:buChar char="–"/>
        <a:defRPr sz="1800" kern="1200">
          <a:solidFill>
            <a:schemeClr val="tx1"/>
          </a:solidFill>
          <a:latin typeface="Univers LT Std 55" panose="020B0603020202020204" pitchFamily="34" charset="0"/>
          <a:ea typeface="+mn-ea"/>
          <a:cs typeface="+mn-cs"/>
        </a:defRPr>
      </a:lvl4pPr>
      <a:lvl5pPr marL="2057400" indent="-228600" algn="l" defTabSz="914400" rtl="0" eaLnBrk="1" latinLnBrk="0" hangingPunct="1">
        <a:lnSpc>
          <a:spcPct val="90000"/>
        </a:lnSpc>
        <a:spcBef>
          <a:spcPts val="500"/>
        </a:spcBef>
        <a:buFont typeface="Courier New" panose="02070309020205020404" pitchFamily="49" charset="0"/>
        <a:buChar char="o"/>
        <a:defRPr sz="1800" kern="1200">
          <a:solidFill>
            <a:schemeClr val="tx1"/>
          </a:solidFill>
          <a:latin typeface="Univers LT Std 55"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0.xml"/></Relationships>
</file>

<file path=ppt/slides/_rels/slide39.xml.rels><?xml version="1.0" encoding="UTF-8" standalone="yes"?>
<Relationships xmlns="http://schemas.openxmlformats.org/package/2006/relationships"><Relationship Id="rId3" Type="http://schemas.openxmlformats.org/officeDocument/2006/relationships/hyperlink" Target="https://www.casact.org/research/COVID-19_The_PC_Perspective_3-27-2020.pdf" TargetMode="External"/><Relationship Id="rId2" Type="http://schemas.openxmlformats.org/officeDocument/2006/relationships/notesSlide" Target="../notesSlides/notesSlide19.xml"/><Relationship Id="rId1" Type="http://schemas.openxmlformats.org/officeDocument/2006/relationships/slideLayout" Target="../slideLayouts/slideLayout40.xml"/><Relationship Id="rId6" Type="http://schemas.openxmlformats.org/officeDocument/2006/relationships/hyperlink" Target="https://www.actuary.org/coronavirus" TargetMode="External"/><Relationship Id="rId5" Type="http://schemas.openxmlformats.org/officeDocument/2006/relationships/hyperlink" Target="https://www.actuary.org/sites/default/files/2021-01/COVID-19_Casualty_FAQs.pdf" TargetMode="External"/><Relationship Id="rId4" Type="http://schemas.openxmlformats.org/officeDocument/2006/relationships/hyperlink" Target="https://www.ncci.com/Articles/Pages/COVID-19.aspx"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8.xml"/><Relationship Id="rId4" Type="http://schemas.openxmlformats.org/officeDocument/2006/relationships/hyperlink" Target="http://hikerjamz.blogspot.co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pxhere.com/en/photo/596254"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4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9.xml"/><Relationship Id="rId1" Type="http://schemas.openxmlformats.org/officeDocument/2006/relationships/slideLayout" Target="../slideLayouts/slideLayout48.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CB315"/>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7200" b="1" dirty="0">
                <a:latin typeface="+mj-lt"/>
                <a:ea typeface="SimHei" panose="02010609060101010101" pitchFamily="49" charset="-122"/>
              </a:rPr>
              <a:t>Professionalism and COVID-19</a:t>
            </a:r>
          </a:p>
        </p:txBody>
      </p:sp>
      <p:sp>
        <p:nvSpPr>
          <p:cNvPr id="3" name="Subtitle 2"/>
          <p:cNvSpPr>
            <a:spLocks noGrp="1"/>
          </p:cNvSpPr>
          <p:nvPr>
            <p:ph type="subTitle" idx="1"/>
          </p:nvPr>
        </p:nvSpPr>
        <p:spPr>
          <a:xfrm>
            <a:off x="1524000" y="3263462"/>
            <a:ext cx="9144000" cy="475976"/>
          </a:xfrm>
        </p:spPr>
        <p:txBody>
          <a:bodyPr>
            <a:noAutofit/>
          </a:bodyPr>
          <a:lstStyle/>
          <a:p>
            <a:pPr algn="l"/>
            <a:r>
              <a:rPr lang="en-US" sz="4000" b="1" dirty="0">
                <a:latin typeface="+mj-lt"/>
              </a:rPr>
              <a:t>Committee on Professionalism Education</a:t>
            </a:r>
          </a:p>
        </p:txBody>
      </p:sp>
      <p:sp>
        <p:nvSpPr>
          <p:cNvPr id="4" name="TextBox 3">
            <a:extLst>
              <a:ext uri="{FF2B5EF4-FFF2-40B4-BE49-F238E27FC236}">
                <a16:creationId xmlns:a16="http://schemas.microsoft.com/office/drawing/2014/main" id="{8E63EFC5-A74D-4BB1-92C7-7E1D3ABB7EA0}"/>
              </a:ext>
            </a:extLst>
          </p:cNvPr>
          <p:cNvSpPr txBox="1"/>
          <p:nvPr/>
        </p:nvSpPr>
        <p:spPr>
          <a:xfrm>
            <a:off x="3137337" y="4372303"/>
            <a:ext cx="6750942" cy="1169551"/>
          </a:xfrm>
          <a:prstGeom prst="rect">
            <a:avLst/>
          </a:prstGeom>
          <a:noFill/>
        </p:spPr>
        <p:txBody>
          <a:bodyPr wrap="square" rtlCol="0">
            <a:spAutoFit/>
          </a:bodyPr>
          <a:lstStyle/>
          <a:p>
            <a:r>
              <a:rPr lang="en-US" sz="2800" dirty="0">
                <a:solidFill>
                  <a:schemeClr val="bg1"/>
                </a:solidFill>
              </a:rPr>
              <a:t>                  CASE Spring 2021 Meeting</a:t>
            </a:r>
          </a:p>
          <a:p>
            <a:pPr algn="ctr"/>
            <a:r>
              <a:rPr lang="en-US" sz="2400" dirty="0">
                <a:solidFill>
                  <a:schemeClr val="bg1"/>
                </a:solidFill>
                <a:latin typeface="+mj-lt"/>
              </a:rPr>
              <a:t>March 23, 2021</a:t>
            </a:r>
          </a:p>
          <a:p>
            <a:pPr algn="ctr"/>
            <a:r>
              <a:rPr lang="en-US" dirty="0">
                <a:solidFill>
                  <a:schemeClr val="bg1"/>
                </a:solidFill>
              </a:rPr>
              <a:t>John Gleba, FCAS, MAAA</a:t>
            </a:r>
            <a:r>
              <a:rPr lang="en-US">
                <a:solidFill>
                  <a:schemeClr val="bg1"/>
                </a:solidFill>
              </a:rPr>
              <a:t>, FCA</a:t>
            </a:r>
            <a:endParaRPr lang="en-US" dirty="0">
              <a:solidFill>
                <a:schemeClr val="bg1"/>
              </a:solidFill>
            </a:endParaRPr>
          </a:p>
        </p:txBody>
      </p:sp>
    </p:spTree>
    <p:extLst>
      <p:ext uri="{BB962C8B-B14F-4D97-AF65-F5344CB8AC3E}">
        <p14:creationId xmlns:p14="http://schemas.microsoft.com/office/powerpoint/2010/main" val="2177947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rgbClr val="0072BC"/>
            </a:gs>
            <a:gs pos="58000">
              <a:srgbClr val="005093"/>
            </a:gs>
            <a:gs pos="100000">
              <a:srgbClr val="001C59"/>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2B09B-5CBB-40EC-A90D-72B5086152D3}"/>
              </a:ext>
            </a:extLst>
          </p:cNvPr>
          <p:cNvSpPr>
            <a:spLocks noGrp="1"/>
          </p:cNvSpPr>
          <p:nvPr>
            <p:ph type="title"/>
          </p:nvPr>
        </p:nvSpPr>
        <p:spPr>
          <a:xfrm>
            <a:off x="168910" y="2002631"/>
            <a:ext cx="10515600" cy="2852737"/>
          </a:xfrm>
        </p:spPr>
        <p:txBody>
          <a:bodyPr/>
          <a:lstStyle/>
          <a:p>
            <a:r>
              <a:rPr lang="en-US" dirty="0">
                <a:solidFill>
                  <a:srgbClr val="FCB315"/>
                </a:solidFill>
                <a:latin typeface="+mn-lt"/>
              </a:rPr>
              <a:t>ASOP 1</a:t>
            </a:r>
            <a:br>
              <a:rPr lang="en-US" dirty="0">
                <a:latin typeface="+mn-lt"/>
              </a:rPr>
            </a:br>
            <a:r>
              <a:rPr lang="en-US" dirty="0">
                <a:solidFill>
                  <a:schemeClr val="bg1"/>
                </a:solidFill>
                <a:latin typeface="+mn-lt"/>
              </a:rPr>
              <a:t>Introductory Standard of Practice</a:t>
            </a:r>
          </a:p>
        </p:txBody>
      </p:sp>
    </p:spTree>
    <p:extLst>
      <p:ext uri="{BB962C8B-B14F-4D97-AF65-F5344CB8AC3E}">
        <p14:creationId xmlns:p14="http://schemas.microsoft.com/office/powerpoint/2010/main" val="1202754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ASOP 1 -Introductory Standard of Practice</a:t>
            </a:r>
          </a:p>
        </p:txBody>
      </p:sp>
      <p:sp>
        <p:nvSpPr>
          <p:cNvPr id="5" name="Content Placeholder 4"/>
          <p:cNvSpPr>
            <a:spLocks noGrp="1"/>
          </p:cNvSpPr>
          <p:nvPr>
            <p:ph idx="1"/>
          </p:nvPr>
        </p:nvSpPr>
        <p:spPr/>
        <p:txBody>
          <a:bodyPr/>
          <a:lstStyle/>
          <a:p>
            <a:r>
              <a:rPr lang="en-US" dirty="0"/>
              <a:t>Section 3. Purpose and Format of Actuarial Standards of Practice</a:t>
            </a:r>
          </a:p>
          <a:p>
            <a:pPr marL="0" indent="0">
              <a:buNone/>
            </a:pPr>
            <a:r>
              <a:rPr lang="en-US" dirty="0"/>
              <a:t> </a:t>
            </a:r>
          </a:p>
          <a:p>
            <a:pPr lvl="1"/>
            <a:r>
              <a:rPr lang="en-US" sz="2800" dirty="0"/>
              <a:t>3.1 </a:t>
            </a:r>
            <a:r>
              <a:rPr lang="en-US" sz="2800" b="1" u="sng" dirty="0"/>
              <a:t>The Purpose of ASOPs</a:t>
            </a:r>
            <a:r>
              <a:rPr lang="en-US" sz="2800" dirty="0"/>
              <a:t>—ASOPs identify what should be considered, done, documented, and disclosed when rendering actuarial services. </a:t>
            </a:r>
          </a:p>
        </p:txBody>
      </p:sp>
    </p:spTree>
    <p:extLst>
      <p:ext uri="{BB962C8B-B14F-4D97-AF65-F5344CB8AC3E}">
        <p14:creationId xmlns:p14="http://schemas.microsoft.com/office/powerpoint/2010/main" val="1097867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0072BC"/>
            </a:gs>
            <a:gs pos="58000">
              <a:srgbClr val="005093"/>
            </a:gs>
            <a:gs pos="100000">
              <a:srgbClr val="001C59"/>
            </a:gs>
          </a:gsLst>
          <a:path path="circle">
            <a:fillToRect l="50000" t="50000" r="50000" b="50000"/>
          </a:path>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7AF3126-F155-4D98-BCD4-9F28680844A2}"/>
              </a:ext>
            </a:extLst>
          </p:cNvPr>
          <p:cNvSpPr txBox="1">
            <a:spLocks/>
          </p:cNvSpPr>
          <p:nvPr/>
        </p:nvSpPr>
        <p:spPr>
          <a:xfrm>
            <a:off x="454660" y="2002631"/>
            <a:ext cx="10515600" cy="2852737"/>
          </a:xfrm>
          <a:prstGeom prst="rect">
            <a:avLst/>
          </a:prstGeom>
        </p:spPr>
        <p:txBody>
          <a:bodyPr vert="horz" lIns="91440" tIns="45720" rIns="91440" bIns="45720" rtlCol="0" anchor="b">
            <a:normAutofit/>
          </a:bodyPr>
          <a:lstStyle>
            <a:lvl1pPr marL="682625" indent="0" algn="l" defTabSz="914400" rtl="0" eaLnBrk="1" latinLnBrk="0" hangingPunct="1">
              <a:lnSpc>
                <a:spcPct val="90000"/>
              </a:lnSpc>
              <a:spcBef>
                <a:spcPct val="0"/>
              </a:spcBef>
              <a:buNone/>
              <a:defRPr sz="6000" b="0" kern="1200">
                <a:solidFill>
                  <a:srgbClr val="001C59"/>
                </a:solidFill>
                <a:latin typeface="Univers LT Std 45 Light" panose="020B0403020202020204" pitchFamily="34" charset="0"/>
                <a:ea typeface="+mj-ea"/>
                <a:cs typeface="+mj-cs"/>
              </a:defRPr>
            </a:lvl1pPr>
          </a:lstStyle>
          <a:p>
            <a:r>
              <a:rPr lang="en-US" dirty="0">
                <a:solidFill>
                  <a:srgbClr val="FCB315"/>
                </a:solidFill>
                <a:latin typeface="+mn-lt"/>
              </a:rPr>
              <a:t>ASOP 23</a:t>
            </a:r>
            <a:br>
              <a:rPr lang="en-US" dirty="0">
                <a:latin typeface="+mn-lt"/>
              </a:rPr>
            </a:br>
            <a:r>
              <a:rPr lang="en-US" dirty="0">
                <a:solidFill>
                  <a:schemeClr val="bg1"/>
                </a:solidFill>
                <a:latin typeface="+mn-lt"/>
              </a:rPr>
              <a:t>Data Quality</a:t>
            </a:r>
          </a:p>
        </p:txBody>
      </p:sp>
    </p:spTree>
    <p:extLst>
      <p:ext uri="{BB962C8B-B14F-4D97-AF65-F5344CB8AC3E}">
        <p14:creationId xmlns:p14="http://schemas.microsoft.com/office/powerpoint/2010/main" val="19357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“Trouble Ahead.  Trouble Behind.”</a:t>
            </a:r>
          </a:p>
        </p:txBody>
      </p:sp>
      <p:sp>
        <p:nvSpPr>
          <p:cNvPr id="5" name="Content Placeholder 4"/>
          <p:cNvSpPr>
            <a:spLocks noGrp="1"/>
          </p:cNvSpPr>
          <p:nvPr>
            <p:ph idx="1"/>
          </p:nvPr>
        </p:nvSpPr>
        <p:spPr/>
        <p:txBody>
          <a:bodyPr/>
          <a:lstStyle/>
          <a:p>
            <a:r>
              <a:rPr lang="en-US" dirty="0"/>
              <a:t>ASOP 23 (Data Quality) addresses issues caused by changes in data caused by changing conditions.</a:t>
            </a:r>
          </a:p>
          <a:p>
            <a:r>
              <a:rPr lang="en-US" dirty="0"/>
              <a:t>Nobody has definitively determined the impact of the pandemic on insurance company data. </a:t>
            </a:r>
          </a:p>
          <a:p>
            <a:r>
              <a:rPr lang="en-US" dirty="0"/>
              <a:t>Is past data useless for projecting current losses?</a:t>
            </a:r>
          </a:p>
          <a:p>
            <a:r>
              <a:rPr lang="en-US" dirty="0"/>
              <a:t>Is current data useless to protect future losses?</a:t>
            </a:r>
          </a:p>
          <a:p>
            <a:pPr lvl="1"/>
            <a:endParaRPr lang="en-US" dirty="0"/>
          </a:p>
        </p:txBody>
      </p:sp>
    </p:spTree>
    <p:extLst>
      <p:ext uri="{BB962C8B-B14F-4D97-AF65-F5344CB8AC3E}">
        <p14:creationId xmlns:p14="http://schemas.microsoft.com/office/powerpoint/2010/main" val="2580639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ASOP 23 and COVID-19</a:t>
            </a:r>
          </a:p>
        </p:txBody>
      </p:sp>
      <p:sp>
        <p:nvSpPr>
          <p:cNvPr id="5" name="Content Placeholder 4"/>
          <p:cNvSpPr>
            <a:spLocks noGrp="1"/>
          </p:cNvSpPr>
          <p:nvPr>
            <p:ph idx="1"/>
          </p:nvPr>
        </p:nvSpPr>
        <p:spPr/>
        <p:txBody>
          <a:bodyPr>
            <a:normAutofit/>
          </a:bodyPr>
          <a:lstStyle/>
          <a:p>
            <a:r>
              <a:rPr lang="en-US" dirty="0"/>
              <a:t>Section 2 defines - “</a:t>
            </a:r>
            <a:r>
              <a:rPr lang="en-US" u="sng" dirty="0"/>
              <a:t>Review</a:t>
            </a:r>
            <a:r>
              <a:rPr lang="en-US" dirty="0"/>
              <a:t>”- “An examination of the obvious characteristics of data to determine if such data appear reasonable and consistent for purposes of the assignment”. </a:t>
            </a:r>
          </a:p>
          <a:p>
            <a:r>
              <a:rPr lang="en-US" dirty="0"/>
              <a:t>Section 3.3- </a:t>
            </a:r>
            <a:r>
              <a:rPr lang="en-US" u="sng" dirty="0"/>
              <a:t>Review of Data </a:t>
            </a:r>
          </a:p>
          <a:p>
            <a:pPr lvl="1"/>
            <a:r>
              <a:rPr lang="en-US" dirty="0"/>
              <a:t>If the actuary performs a review, the actuary should do the following:</a:t>
            </a:r>
          </a:p>
          <a:p>
            <a:pPr lvl="2"/>
            <a:r>
              <a:rPr lang="en-US" dirty="0"/>
              <a:t>b. make a reasonable effort to identify data values that are questionable or </a:t>
            </a:r>
            <a:r>
              <a:rPr lang="en-US" b="1" dirty="0"/>
              <a:t>relationships that are significantly inconsistent. </a:t>
            </a:r>
            <a:r>
              <a:rPr lang="en-US" dirty="0"/>
              <a:t>If the actuary believes questionable or inconsistent data values could have a significant effect on the analysis, the actuary should consider taking further steps, when practical, to </a:t>
            </a:r>
            <a:r>
              <a:rPr lang="en-US" b="1" dirty="0"/>
              <a:t>improve the quality of the data</a:t>
            </a:r>
            <a:r>
              <a:rPr lang="en-US" dirty="0"/>
              <a:t>. </a:t>
            </a:r>
          </a:p>
        </p:txBody>
      </p:sp>
    </p:spTree>
    <p:extLst>
      <p:ext uri="{BB962C8B-B14F-4D97-AF65-F5344CB8AC3E}">
        <p14:creationId xmlns:p14="http://schemas.microsoft.com/office/powerpoint/2010/main" val="3321711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23 and COVID-19</a:t>
            </a:r>
          </a:p>
        </p:txBody>
      </p:sp>
      <p:sp>
        <p:nvSpPr>
          <p:cNvPr id="3" name="Content Placeholder 2"/>
          <p:cNvSpPr>
            <a:spLocks noGrp="1"/>
          </p:cNvSpPr>
          <p:nvPr>
            <p:ph idx="1"/>
          </p:nvPr>
        </p:nvSpPr>
        <p:spPr/>
        <p:txBody>
          <a:bodyPr>
            <a:normAutofit/>
          </a:bodyPr>
          <a:lstStyle/>
          <a:p>
            <a:r>
              <a:rPr lang="en-US" sz="2400" dirty="0"/>
              <a:t>4.1 Communication and Disclosure</a:t>
            </a:r>
          </a:p>
          <a:p>
            <a:pPr lvl="1"/>
            <a:r>
              <a:rPr lang="en-US" sz="1900" dirty="0"/>
              <a:t>Such communication should contain the following disclosures when relevant and material: </a:t>
            </a:r>
          </a:p>
          <a:p>
            <a:pPr lvl="2"/>
            <a:r>
              <a:rPr lang="en-US" u="sng" dirty="0"/>
              <a:t>4.1 e</a:t>
            </a:r>
            <a:r>
              <a:rPr lang="en-US" dirty="0"/>
              <a:t>. in summary form, discussions </a:t>
            </a:r>
            <a:r>
              <a:rPr lang="en-US" u="sng" dirty="0"/>
              <a:t>of any significant steps the actuary has taken to improve</a:t>
            </a:r>
          </a:p>
          <a:p>
            <a:pPr lvl="2"/>
            <a:r>
              <a:rPr lang="en-US" u="sng" dirty="0"/>
              <a:t>the data </a:t>
            </a:r>
            <a:r>
              <a:rPr lang="en-US" dirty="0"/>
              <a:t>due to identifying questionable data values or relationships, as discussed in</a:t>
            </a:r>
          </a:p>
          <a:p>
            <a:pPr lvl="2"/>
            <a:r>
              <a:rPr lang="en-US" dirty="0"/>
              <a:t>section 3.3(b);</a:t>
            </a:r>
          </a:p>
          <a:p>
            <a:pPr lvl="2"/>
            <a:r>
              <a:rPr lang="en-US" u="sng" dirty="0"/>
              <a:t>4.1 f</a:t>
            </a:r>
            <a:r>
              <a:rPr lang="en-US" dirty="0"/>
              <a:t>. in summary form, </a:t>
            </a:r>
            <a:r>
              <a:rPr lang="en-US" u="sng" dirty="0"/>
              <a:t>significant judgmental adjustments or assumptions that the actuary </a:t>
            </a:r>
          </a:p>
          <a:p>
            <a:pPr lvl="2"/>
            <a:r>
              <a:rPr lang="en-US" u="sng" dirty="0"/>
              <a:t>applied to the data or to the results, or are known by the actuary to have been applied</a:t>
            </a:r>
          </a:p>
          <a:p>
            <a:pPr lvl="2"/>
            <a:r>
              <a:rPr lang="en-US" u="sng" dirty="0"/>
              <a:t>to the data, to allow the actuary to perform the analysis</a:t>
            </a:r>
            <a:r>
              <a:rPr lang="en-US" dirty="0"/>
              <a:t>, as discussed in section 3.4(c); </a:t>
            </a:r>
          </a:p>
          <a:p>
            <a:pPr lvl="2"/>
            <a:endParaRPr lang="en-US" dirty="0"/>
          </a:p>
          <a:p>
            <a:pPr lvl="2"/>
            <a:endParaRPr lang="en-US" dirty="0"/>
          </a:p>
        </p:txBody>
      </p:sp>
    </p:spTree>
    <p:extLst>
      <p:ext uri="{BB962C8B-B14F-4D97-AF65-F5344CB8AC3E}">
        <p14:creationId xmlns:p14="http://schemas.microsoft.com/office/powerpoint/2010/main" val="132823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46717"/>
          </a:xfrm>
        </p:spPr>
        <p:txBody>
          <a:bodyPr/>
          <a:lstStyle/>
          <a:p>
            <a:r>
              <a:rPr lang="en-US" dirty="0"/>
              <a:t>ASOP 23 and COVID-19</a:t>
            </a:r>
          </a:p>
        </p:txBody>
      </p:sp>
      <p:sp>
        <p:nvSpPr>
          <p:cNvPr id="3" name="Content Placeholder 2"/>
          <p:cNvSpPr>
            <a:spLocks noGrp="1"/>
          </p:cNvSpPr>
          <p:nvPr>
            <p:ph idx="1"/>
          </p:nvPr>
        </p:nvSpPr>
        <p:spPr/>
        <p:txBody>
          <a:bodyPr>
            <a:normAutofit/>
          </a:bodyPr>
          <a:lstStyle/>
          <a:p>
            <a:r>
              <a:rPr lang="en-US" dirty="0"/>
              <a:t>Sec 3.4 </a:t>
            </a:r>
            <a:r>
              <a:rPr lang="en-US" u="sng" dirty="0"/>
              <a:t>Use of Data</a:t>
            </a:r>
            <a:r>
              <a:rPr lang="en-US" dirty="0"/>
              <a:t>—Because appropriate data that are accurate and complete may not be available, the actuary should make a professional judgment about which of the following are applicable:</a:t>
            </a:r>
          </a:p>
          <a:p>
            <a:pPr lvl="1"/>
            <a:r>
              <a:rPr lang="en-US" sz="2000" dirty="0"/>
              <a:t>If the actuary judges that the use of the data, even with adjustments and assumptions applied, may cause the results to be highly uncertain or contain a significant bias, the actuary may choose to complete the assignment but </a:t>
            </a:r>
            <a:r>
              <a:rPr lang="en-US" sz="2000" u="sng" dirty="0"/>
              <a:t>should disclose the potential existence of the uncertainty </a:t>
            </a:r>
            <a:r>
              <a:rPr lang="en-US" sz="2000" dirty="0"/>
              <a:t>or bias, and, if reasonably determinable, the nature and potential magnitude of such uncertainty or bias, in accordance with section 4.1(g). </a:t>
            </a:r>
          </a:p>
          <a:p>
            <a:pPr lvl="1"/>
            <a:r>
              <a:rPr lang="en-US" sz="2000" dirty="0"/>
              <a:t>Alternatively, the actuary may compensate for the data deficiencies by </a:t>
            </a:r>
            <a:r>
              <a:rPr lang="en-US" sz="2000" u="sng" dirty="0"/>
              <a:t>adjusting the results</a:t>
            </a:r>
            <a:r>
              <a:rPr lang="en-US" sz="2000" dirty="0"/>
              <a:t>, such as by increasing the range of reasonable </a:t>
            </a:r>
          </a:p>
          <a:p>
            <a:pPr marL="457200" lvl="1" indent="0">
              <a:buNone/>
            </a:pPr>
            <a:r>
              <a:rPr lang="en-US" sz="2000" dirty="0"/>
              <a:t>   estimates, and disclose the adjustments, in accordance with section 4.1(f);</a:t>
            </a:r>
          </a:p>
          <a:p>
            <a:pPr lvl="1"/>
            <a:endParaRPr lang="en-US" dirty="0"/>
          </a:p>
        </p:txBody>
      </p:sp>
    </p:spTree>
    <p:extLst>
      <p:ext uri="{BB962C8B-B14F-4D97-AF65-F5344CB8AC3E}">
        <p14:creationId xmlns:p14="http://schemas.microsoft.com/office/powerpoint/2010/main" val="3473221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rgbClr val="0072BC"/>
            </a:gs>
            <a:gs pos="58000">
              <a:srgbClr val="005093"/>
            </a:gs>
            <a:gs pos="100000">
              <a:srgbClr val="001C59"/>
            </a:gs>
          </a:gsLst>
          <a:path path="circle">
            <a:fillToRect l="50000" t="50000" r="50000" b="50000"/>
          </a:path>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B1003E1-95B7-4FA4-83CB-4F6F1DB54F8F}"/>
              </a:ext>
            </a:extLst>
          </p:cNvPr>
          <p:cNvSpPr txBox="1">
            <a:spLocks/>
          </p:cNvSpPr>
          <p:nvPr/>
        </p:nvSpPr>
        <p:spPr>
          <a:xfrm>
            <a:off x="603250" y="2002631"/>
            <a:ext cx="10515600" cy="2852737"/>
          </a:xfrm>
          <a:prstGeom prst="rect">
            <a:avLst/>
          </a:prstGeom>
        </p:spPr>
        <p:txBody>
          <a:bodyPr vert="horz" lIns="91440" tIns="45720" rIns="91440" bIns="45720" rtlCol="0" anchor="b">
            <a:normAutofit/>
          </a:bodyPr>
          <a:lstStyle>
            <a:lvl1pPr marL="682625" indent="0" algn="l" defTabSz="914400" rtl="0" eaLnBrk="1" latinLnBrk="0" hangingPunct="1">
              <a:lnSpc>
                <a:spcPct val="90000"/>
              </a:lnSpc>
              <a:spcBef>
                <a:spcPct val="0"/>
              </a:spcBef>
              <a:buNone/>
              <a:defRPr sz="6000" b="0" kern="1200">
                <a:solidFill>
                  <a:srgbClr val="001C59"/>
                </a:solidFill>
                <a:latin typeface="Univers LT Std 45 Light" panose="020B0403020202020204" pitchFamily="34" charset="0"/>
                <a:ea typeface="+mj-ea"/>
                <a:cs typeface="+mj-cs"/>
              </a:defRPr>
            </a:lvl1pPr>
          </a:lstStyle>
          <a:p>
            <a:r>
              <a:rPr lang="en-US" dirty="0">
                <a:solidFill>
                  <a:srgbClr val="FCB315"/>
                </a:solidFill>
                <a:latin typeface="+mn-lt"/>
              </a:rPr>
              <a:t>ASOP 41</a:t>
            </a:r>
            <a:br>
              <a:rPr lang="en-US" dirty="0">
                <a:latin typeface="+mn-lt"/>
              </a:rPr>
            </a:br>
            <a:r>
              <a:rPr lang="en-US" dirty="0">
                <a:solidFill>
                  <a:schemeClr val="bg1"/>
                </a:solidFill>
                <a:latin typeface="+mn-lt"/>
              </a:rPr>
              <a:t>Actuarial Communications</a:t>
            </a:r>
          </a:p>
        </p:txBody>
      </p:sp>
    </p:spTree>
    <p:extLst>
      <p:ext uri="{BB962C8B-B14F-4D97-AF65-F5344CB8AC3E}">
        <p14:creationId xmlns:p14="http://schemas.microsoft.com/office/powerpoint/2010/main" val="7463274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41 and COVID-19</a:t>
            </a:r>
          </a:p>
        </p:txBody>
      </p:sp>
      <p:sp>
        <p:nvSpPr>
          <p:cNvPr id="3" name="Content Placeholder 2"/>
          <p:cNvSpPr>
            <a:spLocks noGrp="1"/>
          </p:cNvSpPr>
          <p:nvPr>
            <p:ph idx="1"/>
          </p:nvPr>
        </p:nvSpPr>
        <p:spPr/>
        <p:txBody>
          <a:bodyPr/>
          <a:lstStyle/>
          <a:p>
            <a:r>
              <a:rPr lang="en-US" dirty="0"/>
              <a:t>3.4.1 </a:t>
            </a:r>
            <a:r>
              <a:rPr lang="en-US" u="sng" dirty="0"/>
              <a:t>Uncertainty or Risk</a:t>
            </a:r>
            <a:r>
              <a:rPr lang="en-US" dirty="0"/>
              <a:t>—The actuary should consider what cautions regarding possible uncertainty or risk in any results should be included in the actuarial report.</a:t>
            </a:r>
          </a:p>
          <a:p>
            <a:pPr lvl="1"/>
            <a:r>
              <a:rPr lang="en-US" dirty="0"/>
              <a:t>For example, If they believe that there has been a “slow down” in claims reporting and payment, the actuary may well assume that there will be a period of “catch up” (lasting perhaps several years).  The current accident period(s) will likely be under-projected using historical data.</a:t>
            </a:r>
          </a:p>
          <a:p>
            <a:pPr marL="457200" lvl="1" indent="0">
              <a:buNone/>
            </a:pPr>
            <a:r>
              <a:rPr lang="en-US" dirty="0"/>
              <a:t>  </a:t>
            </a:r>
          </a:p>
          <a:p>
            <a:pPr lvl="1"/>
            <a:r>
              <a:rPr lang="en-US" dirty="0"/>
              <a:t>What is the actuary to do?</a:t>
            </a:r>
          </a:p>
          <a:p>
            <a:endParaRPr lang="en-US" dirty="0"/>
          </a:p>
        </p:txBody>
      </p:sp>
    </p:spTree>
    <p:extLst>
      <p:ext uri="{BB962C8B-B14F-4D97-AF65-F5344CB8AC3E}">
        <p14:creationId xmlns:p14="http://schemas.microsoft.com/office/powerpoint/2010/main" val="3588701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41 and COVID-19</a:t>
            </a:r>
          </a:p>
        </p:txBody>
      </p:sp>
      <p:sp>
        <p:nvSpPr>
          <p:cNvPr id="3" name="Content Placeholder 2"/>
          <p:cNvSpPr>
            <a:spLocks noGrp="1"/>
          </p:cNvSpPr>
          <p:nvPr>
            <p:ph idx="1"/>
          </p:nvPr>
        </p:nvSpPr>
        <p:spPr/>
        <p:txBody>
          <a:bodyPr>
            <a:normAutofit/>
          </a:bodyPr>
          <a:lstStyle/>
          <a:p>
            <a:r>
              <a:rPr lang="en-US" dirty="0"/>
              <a:t>3.4.6 </a:t>
            </a:r>
            <a:r>
              <a:rPr lang="en-US" u="sng" dirty="0"/>
              <a:t>Subsequent Events</a:t>
            </a:r>
            <a:r>
              <a:rPr lang="en-US" dirty="0"/>
              <a:t>—The actuary should disclose any relevant event that meets the following conditions: </a:t>
            </a:r>
          </a:p>
          <a:p>
            <a:pPr marL="0" indent="0">
              <a:buNone/>
            </a:pPr>
            <a:endParaRPr lang="en-US" dirty="0"/>
          </a:p>
          <a:p>
            <a:pPr lvl="1"/>
            <a:r>
              <a:rPr lang="en-US" dirty="0"/>
              <a:t>a. it becomes known to the actuary after the latest information date described in section 3.4.5;</a:t>
            </a:r>
          </a:p>
          <a:p>
            <a:pPr lvl="1"/>
            <a:r>
              <a:rPr lang="en-US" dirty="0"/>
              <a:t>b. it becomes known to the actuary before the report is issued;</a:t>
            </a:r>
          </a:p>
          <a:p>
            <a:pPr lvl="1"/>
            <a:r>
              <a:rPr lang="en-US" dirty="0"/>
              <a:t>c. it may have a material effect on the actuarial findings if it were reflected in the actuarial findings; and</a:t>
            </a:r>
          </a:p>
          <a:p>
            <a:pPr lvl="1"/>
            <a:r>
              <a:rPr lang="en-US" dirty="0"/>
              <a:t>d. it is impractical to revise the report before it is issued.</a:t>
            </a:r>
          </a:p>
          <a:p>
            <a:pPr marL="0" indent="0">
              <a:buNone/>
            </a:pPr>
            <a:endParaRPr lang="en-US" dirty="0"/>
          </a:p>
          <a:p>
            <a:endParaRPr lang="en-US" dirty="0"/>
          </a:p>
        </p:txBody>
      </p:sp>
    </p:spTree>
    <p:extLst>
      <p:ext uri="{BB962C8B-B14F-4D97-AF65-F5344CB8AC3E}">
        <p14:creationId xmlns:p14="http://schemas.microsoft.com/office/powerpoint/2010/main" val="27638229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5E7E4A-EBA8-47C7-AE19-F1663B950BB6}"/>
              </a:ext>
            </a:extLst>
          </p:cNvPr>
          <p:cNvSpPr/>
          <p:nvPr/>
        </p:nvSpPr>
        <p:spPr>
          <a:xfrm>
            <a:off x="0" y="0"/>
            <a:ext cx="12192000" cy="1325563"/>
          </a:xfrm>
          <a:prstGeom prst="rect">
            <a:avLst/>
          </a:prstGeom>
          <a:solidFill>
            <a:srgbClr val="005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5093"/>
              </a:solidFill>
            </a:endParaRPr>
          </a:p>
        </p:txBody>
      </p:sp>
      <p:sp>
        <p:nvSpPr>
          <p:cNvPr id="2" name="Title 1">
            <a:extLst>
              <a:ext uri="{FF2B5EF4-FFF2-40B4-BE49-F238E27FC236}">
                <a16:creationId xmlns:a16="http://schemas.microsoft.com/office/drawing/2014/main" id="{2524312B-9B8F-4C88-BEC8-A6368AAE556A}"/>
              </a:ext>
            </a:extLst>
          </p:cNvPr>
          <p:cNvSpPr>
            <a:spLocks noGrp="1"/>
          </p:cNvSpPr>
          <p:nvPr>
            <p:ph type="title"/>
          </p:nvPr>
        </p:nvSpPr>
        <p:spPr>
          <a:xfrm>
            <a:off x="0" y="0"/>
            <a:ext cx="10515600" cy="1325563"/>
          </a:xfrm>
        </p:spPr>
        <p:txBody>
          <a:bodyPr>
            <a:normAutofit/>
          </a:bodyPr>
          <a:lstStyle/>
          <a:p>
            <a:r>
              <a:rPr lang="en-US" sz="4800" b="0" dirty="0">
                <a:solidFill>
                  <a:schemeClr val="bg1"/>
                </a:solidFill>
                <a:latin typeface="+mn-lt"/>
              </a:rPr>
              <a:t>Anti-Trust</a:t>
            </a:r>
            <a:r>
              <a:rPr lang="en-US" sz="4800" b="0" dirty="0">
                <a:latin typeface="+mn-lt"/>
              </a:rPr>
              <a:t> </a:t>
            </a:r>
            <a:r>
              <a:rPr lang="en-US" sz="4800" b="0" dirty="0">
                <a:solidFill>
                  <a:srgbClr val="FCB315"/>
                </a:solidFill>
                <a:latin typeface="+mn-lt"/>
              </a:rPr>
              <a:t>Notice</a:t>
            </a:r>
          </a:p>
        </p:txBody>
      </p:sp>
      <p:sp>
        <p:nvSpPr>
          <p:cNvPr id="5" name="Rectangle 4">
            <a:extLst>
              <a:ext uri="{FF2B5EF4-FFF2-40B4-BE49-F238E27FC236}">
                <a16:creationId xmlns:a16="http://schemas.microsoft.com/office/drawing/2014/main" id="{C6914E0D-B7F0-4B64-A8DE-44D78AD7D7D8}"/>
              </a:ext>
            </a:extLst>
          </p:cNvPr>
          <p:cNvSpPr/>
          <p:nvPr/>
        </p:nvSpPr>
        <p:spPr>
          <a:xfrm>
            <a:off x="0" y="1082566"/>
            <a:ext cx="5213131" cy="567558"/>
          </a:xfrm>
          <a:prstGeom prst="rect">
            <a:avLst/>
          </a:prstGeom>
          <a:solidFill>
            <a:srgbClr val="FCB3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45B5563-1F50-43A8-B8E6-FF4B4FD0516D}"/>
              </a:ext>
            </a:extLst>
          </p:cNvPr>
          <p:cNvSpPr/>
          <p:nvPr/>
        </p:nvSpPr>
        <p:spPr>
          <a:xfrm>
            <a:off x="693683" y="2130141"/>
            <a:ext cx="10804634" cy="3349828"/>
          </a:xfrm>
          <a:prstGeom prst="rect">
            <a:avLst/>
          </a:prstGeom>
        </p:spPr>
        <p:txBody>
          <a:bodyPr wrap="square">
            <a:spAutoFit/>
          </a:bodyPr>
          <a:lstStyle/>
          <a:p>
            <a:pPr marL="342900" indent="-342900">
              <a:lnSpc>
                <a:spcPct val="80000"/>
              </a:lnSpc>
              <a:buClr>
                <a:srgbClr val="FCB315"/>
              </a:buClr>
              <a:buFont typeface="Wingdings" panose="05000000000000000000" pitchFamily="2" charset="2"/>
              <a:buChar char="v"/>
            </a:pPr>
            <a:r>
              <a:rPr lang="en-US" altLang="en-US" sz="2400" dirty="0">
                <a:solidFill>
                  <a:srgbClr val="0072BC"/>
                </a:solidFill>
                <a:latin typeface="+mj-lt"/>
                <a:cs typeface="Arial" charset="0"/>
              </a:rPr>
              <a:t>The Casualty Actuarial Society is committed to adhering strictly to the letter and spirit of the antitrust laws.  </a:t>
            </a:r>
          </a:p>
          <a:p>
            <a:pPr marL="342900" indent="-342900">
              <a:lnSpc>
                <a:spcPct val="80000"/>
              </a:lnSpc>
              <a:buClr>
                <a:srgbClr val="FCB315"/>
              </a:buClr>
              <a:buFont typeface="Wingdings" panose="05000000000000000000" pitchFamily="2" charset="2"/>
              <a:buChar char="v"/>
            </a:pPr>
            <a:endParaRPr lang="en-US" altLang="en-US" sz="2400" dirty="0">
              <a:solidFill>
                <a:srgbClr val="0072BC"/>
              </a:solidFill>
              <a:latin typeface="+mj-lt"/>
              <a:cs typeface="Arial" charset="0"/>
            </a:endParaRPr>
          </a:p>
          <a:p>
            <a:pPr marL="342900" indent="-342900">
              <a:lnSpc>
                <a:spcPct val="80000"/>
              </a:lnSpc>
              <a:buClr>
                <a:srgbClr val="FCB315"/>
              </a:buClr>
              <a:buFont typeface="Wingdings" panose="05000000000000000000" pitchFamily="2" charset="2"/>
              <a:buChar char="v"/>
            </a:pPr>
            <a:r>
              <a:rPr lang="en-US" altLang="en-US" sz="2400" dirty="0">
                <a:solidFill>
                  <a:srgbClr val="0072BC"/>
                </a:solidFill>
                <a:latin typeface="+mj-lt"/>
                <a:cs typeface="Arial" charset="0"/>
              </a:rPr>
              <a:t>Under no circumstances shall CAS webinars be used as a means for competing companies or firms to reach any understanding – expressed or implied – that restricts competition or in any way impairs the ability of members to exercise independent business judgment regarding matters affecting competition.  </a:t>
            </a:r>
          </a:p>
          <a:p>
            <a:pPr marL="342900" indent="-342900">
              <a:lnSpc>
                <a:spcPct val="80000"/>
              </a:lnSpc>
              <a:buClr>
                <a:srgbClr val="FCB315"/>
              </a:buClr>
              <a:buFont typeface="Wingdings" panose="05000000000000000000" pitchFamily="2" charset="2"/>
              <a:buChar char="v"/>
            </a:pPr>
            <a:endParaRPr lang="en-US" altLang="en-US" sz="2400" dirty="0">
              <a:solidFill>
                <a:srgbClr val="001C59"/>
              </a:solidFill>
              <a:latin typeface="+mj-lt"/>
              <a:cs typeface="Arial" charset="0"/>
            </a:endParaRPr>
          </a:p>
          <a:p>
            <a:pPr marL="342900" indent="-342900">
              <a:lnSpc>
                <a:spcPct val="80000"/>
              </a:lnSpc>
              <a:buClr>
                <a:srgbClr val="FCB315"/>
              </a:buClr>
              <a:buFont typeface="Wingdings" panose="05000000000000000000" pitchFamily="2" charset="2"/>
              <a:buChar char="v"/>
            </a:pPr>
            <a:r>
              <a:rPr lang="en-US" altLang="en-US" sz="2400" dirty="0">
                <a:solidFill>
                  <a:srgbClr val="0072BC"/>
                </a:solidFill>
                <a:latin typeface="+mj-lt"/>
                <a:cs typeface="Arial" charset="0"/>
              </a:rPr>
              <a:t>It is the responsibility of all webinar participants to be aware of antitrust regulations, to prevent any written or verbal discussions that appear to violate these laws, and to adhere in every respect to the CAS antitrust compliance policy.</a:t>
            </a:r>
          </a:p>
        </p:txBody>
      </p:sp>
    </p:spTree>
    <p:extLst>
      <p:ext uri="{BB962C8B-B14F-4D97-AF65-F5344CB8AC3E}">
        <p14:creationId xmlns:p14="http://schemas.microsoft.com/office/powerpoint/2010/main" val="24453763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41 and COVID-19</a:t>
            </a:r>
          </a:p>
        </p:txBody>
      </p:sp>
      <p:sp>
        <p:nvSpPr>
          <p:cNvPr id="3" name="Content Placeholder 2"/>
          <p:cNvSpPr>
            <a:spLocks noGrp="1"/>
          </p:cNvSpPr>
          <p:nvPr>
            <p:ph idx="1"/>
          </p:nvPr>
        </p:nvSpPr>
        <p:spPr/>
        <p:txBody>
          <a:bodyPr>
            <a:normAutofit/>
          </a:bodyPr>
          <a:lstStyle/>
          <a:p>
            <a:r>
              <a:rPr lang="en-US" dirty="0"/>
              <a:t>If the actuary learns of changes to data or other information (on or before the information date) after some findings have been communicated, but before the report is completed, the actuary should communicate those changes, and their implications, to any intended user to whom the actuary has communicated findings.</a:t>
            </a:r>
          </a:p>
          <a:p>
            <a:pPr lvl="1"/>
            <a:r>
              <a:rPr lang="en-US" dirty="0"/>
              <a:t>Is the “catch up” period a “subsequent event” per 3.4.6 c.?</a:t>
            </a:r>
          </a:p>
          <a:p>
            <a:pPr lvl="1"/>
            <a:r>
              <a:rPr lang="en-US" dirty="0"/>
              <a:t>Do you already know the NEXT year’s review will reveal this “subsequent event”?</a:t>
            </a:r>
          </a:p>
          <a:p>
            <a:endParaRPr lang="en-US" dirty="0"/>
          </a:p>
        </p:txBody>
      </p:sp>
    </p:spTree>
    <p:extLst>
      <p:ext uri="{BB962C8B-B14F-4D97-AF65-F5344CB8AC3E}">
        <p14:creationId xmlns:p14="http://schemas.microsoft.com/office/powerpoint/2010/main" val="1715382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41 and COVID-19</a:t>
            </a:r>
          </a:p>
        </p:txBody>
      </p:sp>
      <p:sp>
        <p:nvSpPr>
          <p:cNvPr id="3" name="Content Placeholder 2"/>
          <p:cNvSpPr>
            <a:spLocks noGrp="1"/>
          </p:cNvSpPr>
          <p:nvPr>
            <p:ph idx="1"/>
          </p:nvPr>
        </p:nvSpPr>
        <p:spPr/>
        <p:txBody>
          <a:bodyPr>
            <a:normAutofit lnSpcReduction="10000"/>
          </a:bodyPr>
          <a:lstStyle/>
          <a:p>
            <a:r>
              <a:rPr lang="en-US" dirty="0"/>
              <a:t>3.5 </a:t>
            </a:r>
            <a:r>
              <a:rPr lang="en-US" b="1" u="sng" dirty="0"/>
              <a:t>Explanation of Material Differences</a:t>
            </a:r>
            <a:r>
              <a:rPr lang="en-US" b="1" dirty="0"/>
              <a:t>—If a later actuarial communication produced by the same actuary, which opines on the same issue, includes materially different results or expresses a different opinion from the former communication</a:t>
            </a:r>
            <a:r>
              <a:rPr lang="en-US" dirty="0"/>
              <a:t>, then the </a:t>
            </a:r>
            <a:r>
              <a:rPr lang="en-US" u="sng" dirty="0"/>
              <a:t>later communication should make it clear </a:t>
            </a:r>
            <a:r>
              <a:rPr lang="en-US" dirty="0"/>
              <a:t>that the earlier results or opinion are </a:t>
            </a:r>
            <a:r>
              <a:rPr lang="en-US" u="sng" dirty="0"/>
              <a:t>no longer valid </a:t>
            </a:r>
            <a:r>
              <a:rPr lang="en-US" dirty="0"/>
              <a:t>and explain why they have changed. If the later communication is oral, the actuary should follow-up with a document that clarifies the reason(s) for the changes.</a:t>
            </a:r>
          </a:p>
          <a:p>
            <a:r>
              <a:rPr lang="en-US" b="1" dirty="0"/>
              <a:t>If you already know that </a:t>
            </a:r>
            <a:r>
              <a:rPr lang="en-US" b="1" dirty="0" err="1"/>
              <a:t>ultimates</a:t>
            </a:r>
            <a:r>
              <a:rPr lang="en-US" b="1" dirty="0"/>
              <a:t> will change significantly next year, do you need to disclose the probability of “material differences” BEFORE they happen?</a:t>
            </a:r>
            <a:endParaRPr lang="en-US" dirty="0"/>
          </a:p>
          <a:p>
            <a:endParaRPr lang="en-US" dirty="0"/>
          </a:p>
        </p:txBody>
      </p:sp>
    </p:spTree>
    <p:extLst>
      <p:ext uri="{BB962C8B-B14F-4D97-AF65-F5344CB8AC3E}">
        <p14:creationId xmlns:p14="http://schemas.microsoft.com/office/powerpoint/2010/main" val="3366765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41 and COVID-19</a:t>
            </a:r>
          </a:p>
        </p:txBody>
      </p:sp>
      <p:sp>
        <p:nvSpPr>
          <p:cNvPr id="3" name="Content Placeholder 2"/>
          <p:cNvSpPr>
            <a:spLocks noGrp="1"/>
          </p:cNvSpPr>
          <p:nvPr>
            <p:ph idx="1"/>
          </p:nvPr>
        </p:nvSpPr>
        <p:spPr/>
        <p:txBody>
          <a:bodyPr>
            <a:normAutofit/>
          </a:bodyPr>
          <a:lstStyle/>
          <a:p>
            <a:r>
              <a:rPr lang="en-US" dirty="0"/>
              <a:t>3.7 </a:t>
            </a:r>
            <a:r>
              <a:rPr lang="en-US" u="sng" dirty="0"/>
              <a:t>Responsibility to Other </a:t>
            </a:r>
            <a:r>
              <a:rPr lang="en-US" sz="2400" u="sng" dirty="0"/>
              <a:t>Users</a:t>
            </a:r>
            <a:r>
              <a:rPr lang="en-US" sz="2400" dirty="0"/>
              <a:t>—An actuarial document may be used in a way that may influence persons who are not intended users. The actuary should recognize the risks of misquotation, misinterpretation, or other misuse of such a document and should take reasonable steps to ensure that the actuarial document is clear and presented fairly. To help prevent misuse, the actuary may include language in the actuarial document that limits its distribution to other users (for example, by stating that it may only be provided  to such parties in its entirety or only with the actuary’s consent).  </a:t>
            </a:r>
          </a:p>
          <a:p>
            <a:r>
              <a:rPr lang="en-US" b="1" dirty="0"/>
              <a:t>Shareholders/investors rely on the findings in the report</a:t>
            </a:r>
            <a:r>
              <a:rPr lang="en-US" dirty="0"/>
              <a:t>?</a:t>
            </a:r>
          </a:p>
          <a:p>
            <a:endParaRPr lang="en-US" dirty="0"/>
          </a:p>
        </p:txBody>
      </p:sp>
    </p:spTree>
    <p:extLst>
      <p:ext uri="{BB962C8B-B14F-4D97-AF65-F5344CB8AC3E}">
        <p14:creationId xmlns:p14="http://schemas.microsoft.com/office/powerpoint/2010/main" val="5124695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rgbClr val="0072BC"/>
            </a:gs>
            <a:gs pos="58000">
              <a:srgbClr val="005093"/>
            </a:gs>
            <a:gs pos="100000">
              <a:srgbClr val="001C59"/>
            </a:gs>
          </a:gsLst>
          <a:path path="circle">
            <a:fillToRect l="50000" t="50000" r="50000" b="50000"/>
          </a:path>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F099DF-08B2-452B-97E7-527FB7C718F2}"/>
              </a:ext>
            </a:extLst>
          </p:cNvPr>
          <p:cNvSpPr txBox="1">
            <a:spLocks/>
          </p:cNvSpPr>
          <p:nvPr/>
        </p:nvSpPr>
        <p:spPr>
          <a:xfrm>
            <a:off x="488950" y="2265521"/>
            <a:ext cx="10515600" cy="2852737"/>
          </a:xfrm>
          <a:prstGeom prst="rect">
            <a:avLst/>
          </a:prstGeom>
        </p:spPr>
        <p:txBody>
          <a:bodyPr vert="horz" lIns="91440" tIns="45720" rIns="91440" bIns="45720" rtlCol="0" anchor="b">
            <a:normAutofit/>
          </a:bodyPr>
          <a:lstStyle>
            <a:lvl1pPr marL="682625" indent="0" algn="l" defTabSz="914400" rtl="0" eaLnBrk="1" latinLnBrk="0" hangingPunct="1">
              <a:lnSpc>
                <a:spcPct val="90000"/>
              </a:lnSpc>
              <a:spcBef>
                <a:spcPct val="0"/>
              </a:spcBef>
              <a:buNone/>
              <a:defRPr sz="6000" b="0" kern="1200">
                <a:solidFill>
                  <a:srgbClr val="001C59"/>
                </a:solidFill>
                <a:latin typeface="Univers LT Std 45 Light" panose="020B0403020202020204" pitchFamily="34" charset="0"/>
                <a:ea typeface="+mj-ea"/>
                <a:cs typeface="+mj-cs"/>
              </a:defRPr>
            </a:lvl1pPr>
          </a:lstStyle>
          <a:p>
            <a:r>
              <a:rPr lang="en-US" dirty="0">
                <a:solidFill>
                  <a:srgbClr val="FCB315"/>
                </a:solidFill>
                <a:latin typeface="+mn-lt"/>
              </a:rPr>
              <a:t>ASOP 43</a:t>
            </a:r>
            <a:br>
              <a:rPr lang="en-US" dirty="0">
                <a:latin typeface="+mn-lt"/>
              </a:rPr>
            </a:br>
            <a:r>
              <a:rPr lang="en-US" dirty="0">
                <a:solidFill>
                  <a:schemeClr val="bg1"/>
                </a:solidFill>
                <a:latin typeface="+mn-lt"/>
              </a:rPr>
              <a:t>Property/Casualty Unpaid Claim Estimates</a:t>
            </a:r>
          </a:p>
        </p:txBody>
      </p:sp>
    </p:spTree>
    <p:extLst>
      <p:ext uri="{BB962C8B-B14F-4D97-AF65-F5344CB8AC3E}">
        <p14:creationId xmlns:p14="http://schemas.microsoft.com/office/powerpoint/2010/main" val="3641476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43 and COVID-19</a:t>
            </a:r>
          </a:p>
        </p:txBody>
      </p:sp>
      <p:sp>
        <p:nvSpPr>
          <p:cNvPr id="3" name="Content Placeholder 2"/>
          <p:cNvSpPr>
            <a:spLocks noGrp="1"/>
          </p:cNvSpPr>
          <p:nvPr>
            <p:ph idx="1"/>
          </p:nvPr>
        </p:nvSpPr>
        <p:spPr/>
        <p:txBody>
          <a:bodyPr>
            <a:normAutofit/>
          </a:bodyPr>
          <a:lstStyle/>
          <a:p>
            <a:r>
              <a:rPr lang="en-US" dirty="0"/>
              <a:t>3.5 </a:t>
            </a:r>
            <a:r>
              <a:rPr lang="en-US" b="1" u="sng" dirty="0"/>
              <a:t>Nature of Unpaid </a:t>
            </a:r>
            <a:r>
              <a:rPr lang="en-US" b="1" u="sng" dirty="0" err="1"/>
              <a:t>Claims</a:t>
            </a:r>
            <a:r>
              <a:rPr lang="en-US" dirty="0" err="1"/>
              <a:t>⎯The</a:t>
            </a:r>
            <a:r>
              <a:rPr lang="en-US" dirty="0"/>
              <a:t> actuary should have an understanding of the nature of the unpaid claims being estimated… The actuary need not be familiar with every aspect of potential unpaid claims.</a:t>
            </a:r>
          </a:p>
          <a:p>
            <a:pPr lvl="1"/>
            <a:r>
              <a:rPr lang="en-US" dirty="0"/>
              <a:t>Examples of aspects of the unpaid claims (including any material trends and issues associated with such elements) that may require an understanding include the following:</a:t>
            </a:r>
          </a:p>
          <a:p>
            <a:pPr lvl="2"/>
            <a:r>
              <a:rPr lang="en-US" b="1" dirty="0"/>
              <a:t>b. conditions or circumstances that make a claim more or less likely or the cost more or less severe;</a:t>
            </a:r>
            <a:endParaRPr lang="en-US" dirty="0"/>
          </a:p>
          <a:p>
            <a:pPr lvl="2"/>
            <a:r>
              <a:rPr lang="en-US" b="1" dirty="0"/>
              <a:t>c. the underlying claim adjustment process;</a:t>
            </a:r>
            <a:endParaRPr lang="en-US" dirty="0"/>
          </a:p>
        </p:txBody>
      </p:sp>
    </p:spTree>
    <p:extLst>
      <p:ext uri="{BB962C8B-B14F-4D97-AF65-F5344CB8AC3E}">
        <p14:creationId xmlns:p14="http://schemas.microsoft.com/office/powerpoint/2010/main" val="2202258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43 and COVID-19</a:t>
            </a:r>
          </a:p>
        </p:txBody>
      </p:sp>
      <p:sp>
        <p:nvSpPr>
          <p:cNvPr id="3" name="Content Placeholder 2"/>
          <p:cNvSpPr>
            <a:spLocks noGrp="1"/>
          </p:cNvSpPr>
          <p:nvPr>
            <p:ph idx="1"/>
          </p:nvPr>
        </p:nvSpPr>
        <p:spPr/>
        <p:txBody>
          <a:bodyPr/>
          <a:lstStyle/>
          <a:p>
            <a:r>
              <a:rPr lang="en-US" dirty="0"/>
              <a:t>3.6 </a:t>
            </a:r>
            <a:r>
              <a:rPr lang="en-US" b="1" u="sng" dirty="0"/>
              <a:t>Unpaid Claim Estimate Analysis</a:t>
            </a:r>
            <a:r>
              <a:rPr lang="en-US" dirty="0"/>
              <a:t>—The actuary should consider factors associated with the unpaid claim estimate analysis that, in the actuary’s professional judgment, are </a:t>
            </a:r>
            <a:r>
              <a:rPr lang="en-US" b="1" u="sng" dirty="0"/>
              <a:t>material and are reasonably foreseeable to the actuary at the time of estimation. </a:t>
            </a:r>
            <a:r>
              <a:rPr lang="en-US" u="sng" dirty="0"/>
              <a:t>The actuary is not expected to become an expert in every aspect of potential unpaid claims</a:t>
            </a:r>
            <a:r>
              <a:rPr lang="en-US" dirty="0"/>
              <a:t>.</a:t>
            </a:r>
          </a:p>
          <a:p>
            <a:endParaRPr lang="en-US" dirty="0"/>
          </a:p>
        </p:txBody>
      </p:sp>
    </p:spTree>
    <p:extLst>
      <p:ext uri="{BB962C8B-B14F-4D97-AF65-F5344CB8AC3E}">
        <p14:creationId xmlns:p14="http://schemas.microsoft.com/office/powerpoint/2010/main" val="31907129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43 and COVID-19</a:t>
            </a:r>
          </a:p>
        </p:txBody>
      </p:sp>
      <p:sp>
        <p:nvSpPr>
          <p:cNvPr id="3" name="Content Placeholder 2"/>
          <p:cNvSpPr>
            <a:spLocks noGrp="1"/>
          </p:cNvSpPr>
          <p:nvPr>
            <p:ph idx="1"/>
          </p:nvPr>
        </p:nvSpPr>
        <p:spPr/>
        <p:txBody>
          <a:bodyPr>
            <a:normAutofit lnSpcReduction="10000"/>
          </a:bodyPr>
          <a:lstStyle/>
          <a:p>
            <a:r>
              <a:rPr lang="en-US" dirty="0"/>
              <a:t>3.6.1 </a:t>
            </a:r>
            <a:r>
              <a:rPr lang="en-US" u="sng" dirty="0"/>
              <a:t>Methods and Models</a:t>
            </a:r>
            <a:r>
              <a:rPr lang="en-US" dirty="0"/>
              <a:t>—The actuary should consider methods or models for estimating unpaid claims that, in the actuary’s professional judgment, are appropriate. The actuary should select specific methods or models, modify such methods or models, or develop new methods or models based on relevant factors including, but not limited to, the following:</a:t>
            </a:r>
          </a:p>
          <a:p>
            <a:pPr lvl="1"/>
            <a:r>
              <a:rPr lang="en-US" dirty="0"/>
              <a:t>d. the applicability of various methods or models to the available data; and</a:t>
            </a:r>
          </a:p>
          <a:p>
            <a:pPr lvl="1"/>
            <a:r>
              <a:rPr lang="en-US" dirty="0"/>
              <a:t>e. the reasonableness of the assumptions underlying each method or model.</a:t>
            </a:r>
          </a:p>
          <a:p>
            <a:r>
              <a:rPr lang="en-US" b="1" dirty="0"/>
              <a:t>The actuary should consider whether, in the actuary’s professional judgment, different methods or models should be used for different components of the unpaid claim estimate.</a:t>
            </a:r>
            <a:r>
              <a:rPr lang="en-US" dirty="0"/>
              <a:t> </a:t>
            </a:r>
          </a:p>
        </p:txBody>
      </p:sp>
    </p:spTree>
    <p:extLst>
      <p:ext uri="{BB962C8B-B14F-4D97-AF65-F5344CB8AC3E}">
        <p14:creationId xmlns:p14="http://schemas.microsoft.com/office/powerpoint/2010/main" val="19949538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43 and COVID-19</a:t>
            </a:r>
          </a:p>
        </p:txBody>
      </p:sp>
      <p:sp>
        <p:nvSpPr>
          <p:cNvPr id="3" name="Content Placeholder 2"/>
          <p:cNvSpPr>
            <a:spLocks noGrp="1"/>
          </p:cNvSpPr>
          <p:nvPr>
            <p:ph idx="1"/>
          </p:nvPr>
        </p:nvSpPr>
        <p:spPr/>
        <p:txBody>
          <a:bodyPr>
            <a:normAutofit/>
          </a:bodyPr>
          <a:lstStyle/>
          <a:p>
            <a:r>
              <a:rPr lang="en-US" dirty="0"/>
              <a:t>3.6.7 </a:t>
            </a:r>
            <a:r>
              <a:rPr lang="en-US" b="1" u="sng" dirty="0"/>
              <a:t>Changing Conditions</a:t>
            </a:r>
            <a:r>
              <a:rPr lang="en-US" dirty="0"/>
              <a:t>—The actuary should consider whether there have been significant changes in conditions, particularly with regard to claims, losses, or exposures, that are likely to be insufficiently reflected in the experience data or in the assumptions used to estimate the unpaid claims... When determining whether there have been known, significant changes in conditions, the actuary should consider obtaining supporting information from the principal or the principal’s duly authorized representative and may rely upon their representations unless, in the actuary’s professional judgment, they appear to be unreasonable.</a:t>
            </a:r>
          </a:p>
          <a:p>
            <a:endParaRPr lang="en-US" dirty="0"/>
          </a:p>
        </p:txBody>
      </p:sp>
    </p:spTree>
    <p:extLst>
      <p:ext uri="{BB962C8B-B14F-4D97-AF65-F5344CB8AC3E}">
        <p14:creationId xmlns:p14="http://schemas.microsoft.com/office/powerpoint/2010/main" val="13874182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43 and COVID-19</a:t>
            </a:r>
          </a:p>
        </p:txBody>
      </p:sp>
      <p:sp>
        <p:nvSpPr>
          <p:cNvPr id="3" name="Content Placeholder 2"/>
          <p:cNvSpPr>
            <a:spLocks noGrp="1"/>
          </p:cNvSpPr>
          <p:nvPr>
            <p:ph idx="1"/>
          </p:nvPr>
        </p:nvSpPr>
        <p:spPr/>
        <p:txBody>
          <a:bodyPr>
            <a:normAutofit/>
          </a:bodyPr>
          <a:lstStyle/>
          <a:p>
            <a:r>
              <a:rPr lang="en-US" dirty="0"/>
              <a:t>3.6.8 Uncertainty—The actuary should consider the uncertainty associated with the unpaid claim estimate analysis. This standard does not require or prohibit the actuary from measuring this uncertainty. The actuary should consider the purpose and use of the unpaid claim estimate in deciding whether or not to measure this uncertainty. When the actuary is measuring uncertainty, the actuary should consider the types and sources of uncertainty being measured and choose the methods, models, and assumptions that are appropriate for the measurement of such uncertainty. </a:t>
            </a:r>
          </a:p>
          <a:p>
            <a:endParaRPr lang="en-US" dirty="0"/>
          </a:p>
        </p:txBody>
      </p:sp>
    </p:spTree>
    <p:extLst>
      <p:ext uri="{BB962C8B-B14F-4D97-AF65-F5344CB8AC3E}">
        <p14:creationId xmlns:p14="http://schemas.microsoft.com/office/powerpoint/2010/main" val="29123077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F099DF-08B2-452B-97E7-527FB7C718F2}"/>
              </a:ext>
            </a:extLst>
          </p:cNvPr>
          <p:cNvSpPr txBox="1">
            <a:spLocks/>
          </p:cNvSpPr>
          <p:nvPr/>
        </p:nvSpPr>
        <p:spPr>
          <a:xfrm>
            <a:off x="467685" y="2254888"/>
            <a:ext cx="10515600" cy="3359103"/>
          </a:xfrm>
          <a:prstGeom prst="rect">
            <a:avLst/>
          </a:prstGeom>
        </p:spPr>
        <p:txBody>
          <a:bodyPr vert="horz" lIns="91440" tIns="45720" rIns="91440" bIns="45720" rtlCol="0" anchor="b">
            <a:normAutofit fontScale="92500" lnSpcReduction="20000"/>
          </a:bodyPr>
          <a:lstStyle>
            <a:lvl1pPr marL="682625" indent="0" algn="l" defTabSz="914400" rtl="0" eaLnBrk="1" latinLnBrk="0" hangingPunct="1">
              <a:lnSpc>
                <a:spcPct val="90000"/>
              </a:lnSpc>
              <a:spcBef>
                <a:spcPct val="0"/>
              </a:spcBef>
              <a:buNone/>
              <a:defRPr sz="6000" b="0" kern="1200">
                <a:solidFill>
                  <a:srgbClr val="001C59"/>
                </a:solidFill>
                <a:latin typeface="Univers LT Std 45 Light" panose="020B0403020202020204" pitchFamily="34" charset="0"/>
                <a:ea typeface="+mj-ea"/>
                <a:cs typeface="+mj-cs"/>
              </a:defRPr>
            </a:lvl1pPr>
          </a:lstStyle>
          <a:p>
            <a:r>
              <a:rPr lang="en-US" dirty="0">
                <a:solidFill>
                  <a:srgbClr val="FCB315"/>
                </a:solidFill>
                <a:latin typeface="+mn-lt"/>
              </a:rPr>
              <a:t>ASOP 36</a:t>
            </a:r>
            <a:br>
              <a:rPr lang="en-US" dirty="0">
                <a:latin typeface="+mn-lt"/>
              </a:rPr>
            </a:br>
            <a:r>
              <a:rPr lang="en-US" dirty="0">
                <a:solidFill>
                  <a:schemeClr val="bg1"/>
                </a:solidFill>
              </a:rPr>
              <a:t>Statements of Actuarial Opinion Regarding Property/Casualty Loss and Loss Adjustment Expense Reserves</a:t>
            </a:r>
            <a:endParaRPr lang="en-US" dirty="0">
              <a:solidFill>
                <a:schemeClr val="bg1"/>
              </a:solidFill>
              <a:latin typeface="+mn-lt"/>
            </a:endParaRPr>
          </a:p>
        </p:txBody>
      </p:sp>
    </p:spTree>
    <p:extLst>
      <p:ext uri="{BB962C8B-B14F-4D97-AF65-F5344CB8AC3E}">
        <p14:creationId xmlns:p14="http://schemas.microsoft.com/office/powerpoint/2010/main" val="238376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18ED0B5C-8B11-43F9-8915-892233779CB5}"/>
              </a:ext>
            </a:extLst>
          </p:cNvPr>
          <p:cNvSpPr/>
          <p:nvPr/>
        </p:nvSpPr>
        <p:spPr>
          <a:xfrm>
            <a:off x="0" y="0"/>
            <a:ext cx="12192000" cy="1325563"/>
          </a:xfrm>
          <a:prstGeom prst="rect">
            <a:avLst/>
          </a:prstGeom>
          <a:solidFill>
            <a:srgbClr val="005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5093"/>
              </a:solidFill>
            </a:endParaRPr>
          </a:p>
        </p:txBody>
      </p:sp>
      <p:sp>
        <p:nvSpPr>
          <p:cNvPr id="4" name="Title 1">
            <a:extLst>
              <a:ext uri="{FF2B5EF4-FFF2-40B4-BE49-F238E27FC236}">
                <a16:creationId xmlns:a16="http://schemas.microsoft.com/office/drawing/2014/main" id="{9E19C651-8C2B-49F8-AB03-11ED8D619D3F}"/>
              </a:ext>
            </a:extLst>
          </p:cNvPr>
          <p:cNvSpPr txBox="1">
            <a:spLocks/>
          </p:cNvSpPr>
          <p:nvPr/>
        </p:nvSpPr>
        <p:spPr>
          <a:xfrm>
            <a:off x="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1C59"/>
                </a:solidFill>
                <a:latin typeface="Univers LT Std 45 Light" panose="020B0403020202020204" pitchFamily="34" charset="0"/>
                <a:ea typeface="+mj-ea"/>
                <a:cs typeface="+mj-cs"/>
              </a:defRPr>
            </a:lvl1pPr>
          </a:lstStyle>
          <a:p>
            <a:r>
              <a:rPr lang="en-US" sz="4800" b="0" dirty="0">
                <a:solidFill>
                  <a:schemeClr val="bg1"/>
                </a:solidFill>
                <a:latin typeface="+mn-lt"/>
              </a:rPr>
              <a:t>Legal</a:t>
            </a:r>
            <a:r>
              <a:rPr lang="en-US" sz="4800" b="0" dirty="0">
                <a:latin typeface="+mn-lt"/>
              </a:rPr>
              <a:t> </a:t>
            </a:r>
            <a:r>
              <a:rPr lang="en-US" sz="4800" b="0" dirty="0">
                <a:solidFill>
                  <a:srgbClr val="FCB315"/>
                </a:solidFill>
                <a:latin typeface="+mn-lt"/>
              </a:rPr>
              <a:t>Disclosure</a:t>
            </a:r>
          </a:p>
        </p:txBody>
      </p:sp>
      <p:sp>
        <p:nvSpPr>
          <p:cNvPr id="5" name="Rectangle 4">
            <a:extLst>
              <a:ext uri="{FF2B5EF4-FFF2-40B4-BE49-F238E27FC236}">
                <a16:creationId xmlns:a16="http://schemas.microsoft.com/office/drawing/2014/main" id="{DFBA8DC0-C32E-42C0-A1AC-9DF497F25EAF}"/>
              </a:ext>
            </a:extLst>
          </p:cNvPr>
          <p:cNvSpPr/>
          <p:nvPr/>
        </p:nvSpPr>
        <p:spPr>
          <a:xfrm>
            <a:off x="0" y="1082566"/>
            <a:ext cx="5213131" cy="567558"/>
          </a:xfrm>
          <a:prstGeom prst="rect">
            <a:avLst/>
          </a:prstGeom>
          <a:solidFill>
            <a:srgbClr val="FCB3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9146290-FDC8-4530-A608-1CDA3BB9D6CB}"/>
              </a:ext>
            </a:extLst>
          </p:cNvPr>
          <p:cNvSpPr/>
          <p:nvPr/>
        </p:nvSpPr>
        <p:spPr>
          <a:xfrm>
            <a:off x="630621" y="2732690"/>
            <a:ext cx="10930758" cy="2123658"/>
          </a:xfrm>
          <a:prstGeom prst="rect">
            <a:avLst/>
          </a:prstGeom>
        </p:spPr>
        <p:txBody>
          <a:bodyPr wrap="square">
            <a:spAutoFit/>
          </a:bodyPr>
          <a:lstStyle/>
          <a:p>
            <a:pPr algn="ctr">
              <a:buFont typeface="Wingdings" pitchFamily="2" charset="2"/>
              <a:buNone/>
            </a:pPr>
            <a:r>
              <a:rPr lang="en-US" sz="4400" dirty="0">
                <a:solidFill>
                  <a:srgbClr val="0072BC"/>
                </a:solidFill>
                <a:latin typeface="+mj-lt"/>
              </a:rPr>
              <a:t>	The views expressed by the panelists are their own and may not necessarily reflect those of their respective employers. </a:t>
            </a:r>
          </a:p>
        </p:txBody>
      </p:sp>
    </p:spTree>
    <p:extLst>
      <p:ext uri="{BB962C8B-B14F-4D97-AF65-F5344CB8AC3E}">
        <p14:creationId xmlns:p14="http://schemas.microsoft.com/office/powerpoint/2010/main" val="354717675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ASOP 36 and COVID-19</a:t>
            </a:r>
          </a:p>
        </p:txBody>
      </p:sp>
      <p:sp>
        <p:nvSpPr>
          <p:cNvPr id="5" name="Content Placeholder 4"/>
          <p:cNvSpPr>
            <a:spLocks noGrp="1"/>
          </p:cNvSpPr>
          <p:nvPr>
            <p:ph idx="1"/>
          </p:nvPr>
        </p:nvSpPr>
        <p:spPr/>
        <p:txBody>
          <a:bodyPr/>
          <a:lstStyle/>
          <a:p>
            <a:r>
              <a:rPr lang="en-US" dirty="0"/>
              <a:t>3.8 </a:t>
            </a:r>
            <a:r>
              <a:rPr lang="en-US" b="1" u="sng" dirty="0"/>
              <a:t>Prior Opinion</a:t>
            </a:r>
            <a:r>
              <a:rPr lang="en-US" dirty="0"/>
              <a:t>—If the actuary prepared the most recent prior opinion, or if the actuary is able to review the prior opining actuary’s work, then the actuary should determine whether the current assumptions, procedures, or methods differ from those employed in providing the most recent prior opinion prepared in accordance with this standard. If the current assumptions, procedures, or methods differ from those employed in the prior opinion, the actuary should consider whether the changes are likely to have had a material effect on the actuary’s unpaid claim estimate. (See section 4.2(a) for related disclosure requirements.)</a:t>
            </a:r>
          </a:p>
        </p:txBody>
      </p:sp>
    </p:spTree>
    <p:extLst>
      <p:ext uri="{BB962C8B-B14F-4D97-AF65-F5344CB8AC3E}">
        <p14:creationId xmlns:p14="http://schemas.microsoft.com/office/powerpoint/2010/main" val="14857715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36 and COVID-19</a:t>
            </a:r>
          </a:p>
        </p:txBody>
      </p:sp>
      <p:sp>
        <p:nvSpPr>
          <p:cNvPr id="3" name="Content Placeholder 2"/>
          <p:cNvSpPr>
            <a:spLocks noGrp="1"/>
          </p:cNvSpPr>
          <p:nvPr>
            <p:ph idx="1"/>
          </p:nvPr>
        </p:nvSpPr>
        <p:spPr/>
        <p:txBody>
          <a:bodyPr/>
          <a:lstStyle/>
          <a:p>
            <a:r>
              <a:rPr lang="en-US" dirty="0"/>
              <a:t>4.2 </a:t>
            </a:r>
            <a:r>
              <a:rPr lang="en-US" b="1" dirty="0"/>
              <a:t>Additional Disclosures</a:t>
            </a:r>
            <a:r>
              <a:rPr lang="en-US" dirty="0"/>
              <a:t>—In certain cases, consistent with the intended purpose, the actuary may need to make the following disclosures in addition to those in section 4.1: </a:t>
            </a:r>
          </a:p>
          <a:p>
            <a:pPr lvl="1"/>
            <a:r>
              <a:rPr lang="en-US" dirty="0"/>
              <a:t>a. </a:t>
            </a:r>
            <a:r>
              <a:rPr lang="en-US" b="1" dirty="0"/>
              <a:t>The actuary should disclose the nature of changes in assumptions, procedures, or methods from those employed in the most recent prior opinion prepared in accordance with this standard</a:t>
            </a:r>
            <a:r>
              <a:rPr lang="en-US" dirty="0"/>
              <a:t>, unless the actuary concludes the changes are not likely to have a material effect on the actuary’s unpaid claim estimate. This standard does not require the actuary to quantify the impact of such changes. </a:t>
            </a:r>
          </a:p>
          <a:p>
            <a:endParaRPr lang="en-US" dirty="0"/>
          </a:p>
        </p:txBody>
      </p:sp>
    </p:spTree>
    <p:extLst>
      <p:ext uri="{BB962C8B-B14F-4D97-AF65-F5344CB8AC3E}">
        <p14:creationId xmlns:p14="http://schemas.microsoft.com/office/powerpoint/2010/main" val="18264125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36 and COVID-19</a:t>
            </a:r>
          </a:p>
        </p:txBody>
      </p:sp>
      <p:sp>
        <p:nvSpPr>
          <p:cNvPr id="3" name="Content Placeholder 2"/>
          <p:cNvSpPr>
            <a:spLocks noGrp="1"/>
          </p:cNvSpPr>
          <p:nvPr>
            <p:ph idx="1"/>
          </p:nvPr>
        </p:nvSpPr>
        <p:spPr/>
        <p:txBody>
          <a:bodyPr>
            <a:normAutofit/>
          </a:bodyPr>
          <a:lstStyle/>
          <a:p>
            <a:r>
              <a:rPr lang="en-US" dirty="0"/>
              <a:t>4.2 </a:t>
            </a:r>
            <a:r>
              <a:rPr lang="en-US" b="1" u="sng" dirty="0"/>
              <a:t>Additional Disclosures (continued)</a:t>
            </a:r>
            <a:r>
              <a:rPr lang="en-US" dirty="0"/>
              <a:t>—In certain cases, consistent with the intended purpose, the actuary may need to make the following disclosures in addition to those in section 4.1: </a:t>
            </a:r>
          </a:p>
          <a:p>
            <a:pPr lvl="1"/>
            <a:r>
              <a:rPr lang="en-US" dirty="0"/>
              <a:t>e. </a:t>
            </a:r>
            <a:r>
              <a:rPr lang="en-US" b="1" dirty="0"/>
              <a:t>If the actuary reasonably believes that there are significant risks</a:t>
            </a:r>
            <a:r>
              <a:rPr lang="en-US" dirty="0"/>
              <a:t> </a:t>
            </a:r>
            <a:r>
              <a:rPr lang="en-US" b="1" dirty="0"/>
              <a:t>and uncertainties that could result in material adverse deviation</a:t>
            </a:r>
            <a:r>
              <a:rPr lang="en-US" dirty="0"/>
              <a:t>, an explanatory paragraph should be included in the statement of actuarial opinion… The explanatory paragraph should contain the amount of adverse deviation that the actuary judges to be material with respect to the statement of actuarial opinion, and a description of the major factors or particular conditions underlying risks and uncertainties that the actuary believes could result in material adverse deviation.</a:t>
            </a:r>
          </a:p>
          <a:p>
            <a:endParaRPr lang="en-US" sz="3200" dirty="0"/>
          </a:p>
          <a:p>
            <a:endParaRPr lang="en-US" dirty="0"/>
          </a:p>
        </p:txBody>
      </p:sp>
    </p:spTree>
    <p:extLst>
      <p:ext uri="{BB962C8B-B14F-4D97-AF65-F5344CB8AC3E}">
        <p14:creationId xmlns:p14="http://schemas.microsoft.com/office/powerpoint/2010/main" val="13938763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rgbClr val="0072BC"/>
            </a:gs>
            <a:gs pos="58000">
              <a:srgbClr val="005093"/>
            </a:gs>
            <a:gs pos="100000">
              <a:srgbClr val="001C59"/>
            </a:gs>
          </a:gsLst>
          <a:path path="circle">
            <a:fillToRect l="50000" t="50000" r="50000" b="50000"/>
          </a:path>
        </a:gra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4F099DF-08B2-452B-97E7-527FB7C718F2}"/>
              </a:ext>
            </a:extLst>
          </p:cNvPr>
          <p:cNvSpPr txBox="1">
            <a:spLocks/>
          </p:cNvSpPr>
          <p:nvPr/>
        </p:nvSpPr>
        <p:spPr>
          <a:xfrm>
            <a:off x="488950" y="2265521"/>
            <a:ext cx="10515600" cy="2852737"/>
          </a:xfrm>
          <a:prstGeom prst="rect">
            <a:avLst/>
          </a:prstGeom>
        </p:spPr>
        <p:txBody>
          <a:bodyPr vert="horz" lIns="91440" tIns="45720" rIns="91440" bIns="45720" rtlCol="0" anchor="b">
            <a:normAutofit fontScale="92500" lnSpcReduction="10000"/>
          </a:bodyPr>
          <a:lstStyle>
            <a:lvl1pPr marL="682625" indent="0" algn="l" defTabSz="914400" rtl="0" eaLnBrk="1" latinLnBrk="0" hangingPunct="1">
              <a:lnSpc>
                <a:spcPct val="90000"/>
              </a:lnSpc>
              <a:spcBef>
                <a:spcPct val="0"/>
              </a:spcBef>
              <a:buNone/>
              <a:defRPr sz="6000" b="0" kern="1200">
                <a:solidFill>
                  <a:srgbClr val="001C59"/>
                </a:solidFill>
                <a:latin typeface="Univers LT Std 45 Light" panose="020B0403020202020204" pitchFamily="34" charset="0"/>
                <a:ea typeface="+mj-ea"/>
                <a:cs typeface="+mj-cs"/>
              </a:defRPr>
            </a:lvl1pPr>
          </a:lstStyle>
          <a:p>
            <a:r>
              <a:rPr lang="en-US" dirty="0">
                <a:solidFill>
                  <a:srgbClr val="FCB315"/>
                </a:solidFill>
                <a:latin typeface="+mn-lt"/>
              </a:rPr>
              <a:t>ASOP 53</a:t>
            </a:r>
            <a:br>
              <a:rPr lang="en-US" dirty="0">
                <a:latin typeface="+mn-lt"/>
              </a:rPr>
            </a:br>
            <a:r>
              <a:rPr lang="en-US" dirty="0">
                <a:solidFill>
                  <a:schemeClr val="bg1"/>
                </a:solidFill>
              </a:rPr>
              <a:t>Estimating Future Costs for Prospective P/C Risk Transfer and Risk Retention</a:t>
            </a:r>
            <a:endParaRPr lang="en-US" dirty="0">
              <a:solidFill>
                <a:schemeClr val="bg1"/>
              </a:solidFill>
              <a:latin typeface="+mn-lt"/>
            </a:endParaRPr>
          </a:p>
        </p:txBody>
      </p:sp>
    </p:spTree>
    <p:extLst>
      <p:ext uri="{BB962C8B-B14F-4D97-AF65-F5344CB8AC3E}">
        <p14:creationId xmlns:p14="http://schemas.microsoft.com/office/powerpoint/2010/main" val="5574840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ASOP 53 and COVID-19</a:t>
            </a:r>
          </a:p>
        </p:txBody>
      </p:sp>
      <p:sp>
        <p:nvSpPr>
          <p:cNvPr id="5" name="Content Placeholder 4"/>
          <p:cNvSpPr>
            <a:spLocks noGrp="1"/>
          </p:cNvSpPr>
          <p:nvPr>
            <p:ph idx="1"/>
          </p:nvPr>
        </p:nvSpPr>
        <p:spPr/>
        <p:txBody>
          <a:bodyPr/>
          <a:lstStyle/>
          <a:p>
            <a:r>
              <a:rPr lang="en-US" dirty="0"/>
              <a:t>3.8 </a:t>
            </a:r>
            <a:r>
              <a:rPr lang="en-US" b="1" u="sng" dirty="0"/>
              <a:t>Use of Historical Data</a:t>
            </a:r>
            <a:r>
              <a:rPr lang="en-US" dirty="0"/>
              <a:t>—The actuary should determine the extent to which historical data (premium, exposure, loss, and loss adjustment) are available and appropriate for estimating future costs. </a:t>
            </a:r>
          </a:p>
          <a:p>
            <a:r>
              <a:rPr lang="en-US" dirty="0"/>
              <a:t>Just as the situation we have presented regarding loss reserving, historical data may very well be available, but perhaps not very appropriate for estimating future costs.</a:t>
            </a:r>
          </a:p>
        </p:txBody>
      </p:sp>
    </p:spTree>
    <p:extLst>
      <p:ext uri="{BB962C8B-B14F-4D97-AF65-F5344CB8AC3E}">
        <p14:creationId xmlns:p14="http://schemas.microsoft.com/office/powerpoint/2010/main" val="5020198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53 and COVID-19</a:t>
            </a:r>
          </a:p>
        </p:txBody>
      </p:sp>
      <p:sp>
        <p:nvSpPr>
          <p:cNvPr id="3" name="Content Placeholder 2"/>
          <p:cNvSpPr>
            <a:spLocks noGrp="1"/>
          </p:cNvSpPr>
          <p:nvPr>
            <p:ph idx="1"/>
          </p:nvPr>
        </p:nvSpPr>
        <p:spPr/>
        <p:txBody>
          <a:bodyPr/>
          <a:lstStyle/>
          <a:p>
            <a:r>
              <a:rPr lang="en-US" dirty="0"/>
              <a:t>3.8.1 </a:t>
            </a:r>
            <a:r>
              <a:rPr lang="en-US" u="sng" dirty="0"/>
              <a:t>Use of Historical Exposure and Premium Data</a:t>
            </a:r>
            <a:r>
              <a:rPr lang="en-US" dirty="0"/>
              <a:t>—If the actuary is using historical exposure and premium data, the actuary should consider adjusting the data to reflect a consistent measurement of the historical exposures and rate level, if applicable. </a:t>
            </a:r>
          </a:p>
          <a:p>
            <a:r>
              <a:rPr lang="en-US" dirty="0"/>
              <a:t>What if your data reflects premium returned to policyholders due to COVID?</a:t>
            </a:r>
          </a:p>
        </p:txBody>
      </p:sp>
    </p:spTree>
    <p:extLst>
      <p:ext uri="{BB962C8B-B14F-4D97-AF65-F5344CB8AC3E}">
        <p14:creationId xmlns:p14="http://schemas.microsoft.com/office/powerpoint/2010/main" val="35113989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53 and COVID-19</a:t>
            </a:r>
          </a:p>
        </p:txBody>
      </p:sp>
      <p:sp>
        <p:nvSpPr>
          <p:cNvPr id="3" name="Content Placeholder 2"/>
          <p:cNvSpPr>
            <a:spLocks noGrp="1"/>
          </p:cNvSpPr>
          <p:nvPr>
            <p:ph idx="1"/>
          </p:nvPr>
        </p:nvSpPr>
        <p:spPr/>
        <p:txBody>
          <a:bodyPr/>
          <a:lstStyle/>
          <a:p>
            <a:r>
              <a:rPr lang="en-US" dirty="0"/>
              <a:t>3.8.2 </a:t>
            </a:r>
            <a:r>
              <a:rPr lang="en-US" b="1" u="sng" dirty="0"/>
              <a:t>Use of Historical Loss and Loss Adjustment Expenses</a:t>
            </a:r>
            <a:r>
              <a:rPr lang="en-US" dirty="0"/>
              <a:t>—The actuary should determine the extent to which historical loss and loss adjustment expenses are available and appropriate as a basis for estimating future costs. In estimating future costs related to loss and loss adjustment expenses, the actuary should </a:t>
            </a:r>
            <a:r>
              <a:rPr lang="en-US" b="1" dirty="0"/>
              <a:t>consider adjusting historical data using methods or models, along with reasonable assumptions, that, in the actuary’s professional judgment, reflect the ultimate value of the loss and loss adjustment expenses. </a:t>
            </a:r>
            <a:endParaRPr lang="en-US" dirty="0"/>
          </a:p>
        </p:txBody>
      </p:sp>
    </p:spTree>
    <p:extLst>
      <p:ext uri="{BB962C8B-B14F-4D97-AF65-F5344CB8AC3E}">
        <p14:creationId xmlns:p14="http://schemas.microsoft.com/office/powerpoint/2010/main" val="24737483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ASOP 53 and COVID-19</a:t>
            </a:r>
          </a:p>
        </p:txBody>
      </p:sp>
      <p:sp>
        <p:nvSpPr>
          <p:cNvPr id="3" name="Content Placeholder 2"/>
          <p:cNvSpPr>
            <a:spLocks noGrp="1"/>
          </p:cNvSpPr>
          <p:nvPr>
            <p:ph idx="1"/>
          </p:nvPr>
        </p:nvSpPr>
        <p:spPr/>
        <p:txBody>
          <a:bodyPr>
            <a:normAutofit/>
          </a:bodyPr>
          <a:lstStyle/>
          <a:p>
            <a:r>
              <a:rPr lang="en-US" dirty="0"/>
              <a:t>3.13 </a:t>
            </a:r>
            <a:r>
              <a:rPr lang="en-US" b="1" u="sng" dirty="0"/>
              <a:t>Treatment of Infrequent Events</a:t>
            </a:r>
            <a:r>
              <a:rPr lang="en-US" dirty="0"/>
              <a:t>—The actuary should consider whether it is necessary to use methods that adjust for either the presence or absence of infrequent large losses in the historical data set. For example, some data sets may require using a longer experience period to calculate an appropriate provision for large losses. </a:t>
            </a:r>
          </a:p>
          <a:p>
            <a:r>
              <a:rPr lang="en-US" b="1" u="sng" dirty="0"/>
              <a:t>DOES this apply when the “event” is a temporary operations crisis?</a:t>
            </a:r>
            <a:endParaRPr lang="en-US" dirty="0"/>
          </a:p>
          <a:p>
            <a:endParaRPr lang="en-US" dirty="0"/>
          </a:p>
        </p:txBody>
      </p:sp>
    </p:spTree>
    <p:extLst>
      <p:ext uri="{BB962C8B-B14F-4D97-AF65-F5344CB8AC3E}">
        <p14:creationId xmlns:p14="http://schemas.microsoft.com/office/powerpoint/2010/main" val="20943416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06913" y="3838524"/>
            <a:ext cx="1778174" cy="1778174"/>
          </a:xfrm>
          <a:prstGeom prst="rect">
            <a:avLst/>
          </a:prstGeom>
        </p:spPr>
      </p:pic>
      <p:sp>
        <p:nvSpPr>
          <p:cNvPr id="5" name="Rectangle 18"/>
          <p:cNvSpPr txBox="1">
            <a:spLocks noChangeArrowheads="1"/>
          </p:cNvSpPr>
          <p:nvPr/>
        </p:nvSpPr>
        <p:spPr>
          <a:xfrm>
            <a:off x="2895600" y="1900353"/>
            <a:ext cx="6400800" cy="166254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Univers LT Std 55" panose="020B0603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Univers LT Std 55" panose="020B0603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Univers LT Std 55" panose="020B0603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Univers LT Std 55" panose="020B0603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Univers LT Std 55" panose="020B0603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80000"/>
              </a:lnSpc>
              <a:buNone/>
            </a:pPr>
            <a:r>
              <a:rPr lang="en-US" altLang="en-US" sz="1800" dirty="0"/>
              <a:t>Casualty Actuarial Society</a:t>
            </a:r>
          </a:p>
          <a:p>
            <a:pPr marL="0" indent="0" algn="ctr">
              <a:lnSpc>
                <a:spcPct val="80000"/>
              </a:lnSpc>
              <a:buNone/>
            </a:pPr>
            <a:r>
              <a:rPr lang="en-US" altLang="en-US" sz="1800" dirty="0"/>
              <a:t>4350 North Fairfax Drive, Suite 250</a:t>
            </a:r>
          </a:p>
          <a:p>
            <a:pPr marL="0" indent="0" algn="ctr">
              <a:lnSpc>
                <a:spcPct val="80000"/>
              </a:lnSpc>
              <a:buNone/>
            </a:pPr>
            <a:r>
              <a:rPr lang="en-US" altLang="en-US" sz="1800" dirty="0"/>
              <a:t>Arlington, Virginia 22203</a:t>
            </a:r>
          </a:p>
          <a:p>
            <a:pPr marL="0" indent="0" algn="ctr">
              <a:lnSpc>
                <a:spcPct val="80000"/>
              </a:lnSpc>
              <a:buNone/>
            </a:pPr>
            <a:endParaRPr lang="en-US" altLang="en-US" sz="1800" dirty="0"/>
          </a:p>
          <a:p>
            <a:pPr marL="0" indent="0" algn="ctr">
              <a:lnSpc>
                <a:spcPct val="80000"/>
              </a:lnSpc>
              <a:buNone/>
            </a:pPr>
            <a:r>
              <a:rPr lang="en-US" altLang="en-US" sz="1800" dirty="0"/>
              <a:t>www.casact.org</a:t>
            </a:r>
          </a:p>
        </p:txBody>
      </p:sp>
    </p:spTree>
    <p:extLst>
      <p:ext uri="{BB962C8B-B14F-4D97-AF65-F5344CB8AC3E}">
        <p14:creationId xmlns:p14="http://schemas.microsoft.com/office/powerpoint/2010/main" val="39985722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A4DE9518-2ECF-4921-8D9C-5DD8DD98F036}"/>
              </a:ext>
            </a:extLst>
          </p:cNvPr>
          <p:cNvSpPr/>
          <p:nvPr/>
        </p:nvSpPr>
        <p:spPr>
          <a:xfrm>
            <a:off x="0" y="0"/>
            <a:ext cx="12192000" cy="1325563"/>
          </a:xfrm>
          <a:prstGeom prst="rect">
            <a:avLst/>
          </a:prstGeom>
          <a:solidFill>
            <a:srgbClr val="005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5093"/>
              </a:solidFill>
              <a:effectLst/>
              <a:uLnTx/>
              <a:uFillTx/>
              <a:latin typeface="Calibri" panose="020F0502020204030204"/>
              <a:ea typeface="+mn-ea"/>
              <a:cs typeface="+mn-cs"/>
            </a:endParaRPr>
          </a:p>
        </p:txBody>
      </p:sp>
      <p:sp>
        <p:nvSpPr>
          <p:cNvPr id="53" name="Title 1">
            <a:extLst>
              <a:ext uri="{FF2B5EF4-FFF2-40B4-BE49-F238E27FC236}">
                <a16:creationId xmlns:a16="http://schemas.microsoft.com/office/drawing/2014/main" id="{A436B554-1209-4BCB-8080-A8B9EF7FE590}"/>
              </a:ext>
            </a:extLst>
          </p:cNvPr>
          <p:cNvSpPr txBox="1">
            <a:spLocks/>
          </p:cNvSpPr>
          <p:nvPr/>
        </p:nvSpPr>
        <p:spPr>
          <a:xfrm>
            <a:off x="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1C59"/>
                </a:solidFill>
                <a:latin typeface="Univers LT Std 45 Light" panose="020B0403020202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uLnTx/>
                <a:uFillTx/>
                <a:latin typeface="Calibri" panose="020F0502020204030204"/>
                <a:ea typeface="+mj-ea"/>
                <a:cs typeface="+mj-cs"/>
              </a:rPr>
              <a:t>Corona Virus Resources</a:t>
            </a:r>
            <a:endParaRPr kumimoji="0" lang="en-US" sz="4800" b="0" i="0" u="none" strike="noStrike" kern="1200" cap="none" spc="0" normalizeH="0" baseline="0" noProof="0" dirty="0">
              <a:ln>
                <a:noFill/>
              </a:ln>
              <a:solidFill>
                <a:srgbClr val="FCB315"/>
              </a:solidFill>
              <a:effectLst/>
              <a:uLnTx/>
              <a:uFillTx/>
              <a:latin typeface="Calibri" panose="020F0502020204030204"/>
              <a:ea typeface="+mj-ea"/>
              <a:cs typeface="+mj-cs"/>
            </a:endParaRPr>
          </a:p>
        </p:txBody>
      </p:sp>
      <p:sp>
        <p:nvSpPr>
          <p:cNvPr id="54" name="Rectangle 53">
            <a:extLst>
              <a:ext uri="{FF2B5EF4-FFF2-40B4-BE49-F238E27FC236}">
                <a16:creationId xmlns:a16="http://schemas.microsoft.com/office/drawing/2014/main" id="{B139FC89-88E2-4EEE-B38C-AA67F7A6C0F9}"/>
              </a:ext>
            </a:extLst>
          </p:cNvPr>
          <p:cNvSpPr/>
          <p:nvPr/>
        </p:nvSpPr>
        <p:spPr>
          <a:xfrm>
            <a:off x="0" y="1082566"/>
            <a:ext cx="5213131" cy="461665"/>
          </a:xfrm>
          <a:prstGeom prst="rect">
            <a:avLst/>
          </a:prstGeom>
          <a:solidFill>
            <a:srgbClr val="FCB3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TextBox 2">
            <a:extLst>
              <a:ext uri="{FF2B5EF4-FFF2-40B4-BE49-F238E27FC236}">
                <a16:creationId xmlns:a16="http://schemas.microsoft.com/office/drawing/2014/main" id="{C35EE690-5DEF-4000-8E65-FCB4BCEAE9B7}"/>
              </a:ext>
            </a:extLst>
          </p:cNvPr>
          <p:cNvSpPr txBox="1"/>
          <p:nvPr/>
        </p:nvSpPr>
        <p:spPr>
          <a:xfrm>
            <a:off x="399826" y="1910375"/>
            <a:ext cx="11392347" cy="3693319"/>
          </a:xfrm>
          <a:prstGeom prst="rect">
            <a:avLst/>
          </a:prstGeom>
          <a:noFill/>
        </p:spPr>
        <p:txBody>
          <a:bodyPr wrap="square" rtlCol="0">
            <a:spAutoFit/>
          </a:bodyPr>
          <a:lstStyle/>
          <a:p>
            <a:r>
              <a:rPr lang="en-US" dirty="0"/>
              <a:t>CAS Research Brief:  COVID-19: The Property-Casualty Perspective, Brian A. Fannin, ACAS, CSPA, MAAA</a:t>
            </a:r>
          </a:p>
          <a:p>
            <a:r>
              <a:rPr lang="en-US" dirty="0">
                <a:hlinkClick r:id="rId3"/>
              </a:rPr>
              <a:t>https://www.casact.org/research/COVID-19_The_PC_Perspective_3-27-2020.pdf</a:t>
            </a:r>
            <a:endParaRPr lang="en-US" dirty="0"/>
          </a:p>
          <a:p>
            <a:endParaRPr lang="en-US" dirty="0"/>
          </a:p>
          <a:p>
            <a:r>
              <a:rPr lang="en-US" dirty="0"/>
              <a:t>NCCI COVID-19 Resource Center  </a:t>
            </a:r>
            <a:r>
              <a:rPr lang="en-US" dirty="0">
                <a:hlinkClick r:id="rId4"/>
              </a:rPr>
              <a:t>https://www.ncci.com/Articles/Pages/COVID-19.aspx</a:t>
            </a:r>
            <a:endParaRPr lang="en-US" dirty="0"/>
          </a:p>
          <a:p>
            <a:endParaRPr lang="en-US" dirty="0"/>
          </a:p>
          <a:p>
            <a:r>
              <a:rPr lang="en-US" dirty="0"/>
              <a:t>P&amp;C Financial Reporting Considerations With Respect to COVID-19, FAQ prepared by Committee on Property/Liability Financial Reporting (COPLFR) of the American Academy of Actuaries (Updated January 2021)  </a:t>
            </a:r>
            <a:r>
              <a:rPr lang="en-US" dirty="0">
                <a:hlinkClick r:id="rId5"/>
              </a:rPr>
              <a:t>https://www.actuary.org/sites/default/files/2021-01/COVID-19_Casualty_FAQs.pdf</a:t>
            </a:r>
            <a:endParaRPr lang="en-US" dirty="0"/>
          </a:p>
          <a:p>
            <a:endParaRPr lang="en-US" dirty="0">
              <a:highlight>
                <a:srgbClr val="FFFF00"/>
              </a:highlight>
            </a:endParaRPr>
          </a:p>
          <a:p>
            <a:r>
              <a:rPr lang="en-US" dirty="0"/>
              <a:t>American Academy of Actuaries COVID-19 Resource Center  </a:t>
            </a:r>
            <a:r>
              <a:rPr lang="en-US" dirty="0">
                <a:hlinkClick r:id="rId6"/>
              </a:rPr>
              <a:t>https://www.actuary.org/coronavirus</a:t>
            </a:r>
            <a:endParaRPr lang="en-US" dirty="0"/>
          </a:p>
          <a:p>
            <a:endParaRPr lang="en-US" dirty="0"/>
          </a:p>
          <a:p>
            <a:r>
              <a:rPr lang="en-US" dirty="0"/>
              <a:t>Various other resources including presentations at recent industry events (RPM, CLRS, or other events.  Also can search the UCAS using </a:t>
            </a:r>
            <a:r>
              <a:rPr lang="en-US"/>
              <a:t>key word “COVID”)</a:t>
            </a:r>
            <a:endParaRPr lang="en-US" dirty="0"/>
          </a:p>
        </p:txBody>
      </p:sp>
    </p:spTree>
    <p:extLst>
      <p:ext uri="{BB962C8B-B14F-4D97-AF65-F5344CB8AC3E}">
        <p14:creationId xmlns:p14="http://schemas.microsoft.com/office/powerpoint/2010/main" val="2065380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5E758-E5EC-4198-A5CD-3E7246853E4B}"/>
              </a:ext>
            </a:extLst>
          </p:cNvPr>
          <p:cNvSpPr>
            <a:spLocks noGrp="1"/>
          </p:cNvSpPr>
          <p:nvPr>
            <p:ph type="title"/>
          </p:nvPr>
        </p:nvSpPr>
        <p:spPr>
          <a:xfrm>
            <a:off x="839788" y="457200"/>
            <a:ext cx="4605972" cy="1239520"/>
          </a:xfrm>
        </p:spPr>
        <p:txBody>
          <a:bodyPr>
            <a:normAutofit fontScale="90000"/>
          </a:bodyPr>
          <a:lstStyle/>
          <a:p>
            <a:r>
              <a:rPr lang="en-US" dirty="0"/>
              <a:t>December 22,2020 – Repeal of Statement of Principles</a:t>
            </a:r>
          </a:p>
        </p:txBody>
      </p:sp>
      <p:pic>
        <p:nvPicPr>
          <p:cNvPr id="8" name="Content Placeholder 7">
            <a:extLst>
              <a:ext uri="{FF2B5EF4-FFF2-40B4-BE49-F238E27FC236}">
                <a16:creationId xmlns:a16="http://schemas.microsoft.com/office/drawing/2014/main" id="{BE6E8778-4DC9-4784-9A57-5213E242B814}"/>
              </a:ext>
            </a:extLst>
          </p:cNvPr>
          <p:cNvPicPr>
            <a:picLocks noGrp="1" noChangeAspect="1"/>
          </p:cNvPicPr>
          <p:nvPr>
            <p:ph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5445760" y="930592"/>
            <a:ext cx="6096000" cy="3627120"/>
          </a:xfrm>
        </p:spPr>
      </p:pic>
      <p:sp>
        <p:nvSpPr>
          <p:cNvPr id="4" name="Text Placeholder 3">
            <a:extLst>
              <a:ext uri="{FF2B5EF4-FFF2-40B4-BE49-F238E27FC236}">
                <a16:creationId xmlns:a16="http://schemas.microsoft.com/office/drawing/2014/main" id="{069DE40D-5F14-4AB5-9A7B-6C80E5521796}"/>
              </a:ext>
            </a:extLst>
          </p:cNvPr>
          <p:cNvSpPr>
            <a:spLocks noGrp="1"/>
          </p:cNvSpPr>
          <p:nvPr>
            <p:ph type="body" sz="half" idx="2"/>
          </p:nvPr>
        </p:nvSpPr>
        <p:spPr>
          <a:xfrm>
            <a:off x="839788" y="1971040"/>
            <a:ext cx="4453572" cy="4632960"/>
          </a:xfrm>
        </p:spPr>
        <p:txBody>
          <a:bodyPr>
            <a:normAutofit lnSpcReduction="10000"/>
          </a:bodyPr>
          <a:lstStyle/>
          <a:p>
            <a:r>
              <a:rPr lang="en-US" sz="2400" dirty="0"/>
              <a:t>CAS Board felt that the general principles were already covered in various other ASOP’s</a:t>
            </a:r>
          </a:p>
          <a:p>
            <a:r>
              <a:rPr lang="en-US" sz="2400" dirty="0"/>
              <a:t>Push back from NAIC and other consumer groups (Consumer Federation of America), especially related to ratemaking principles</a:t>
            </a:r>
          </a:p>
          <a:p>
            <a:r>
              <a:rPr lang="en-US" sz="2400" dirty="0"/>
              <a:t>Specifically, the requirement that rates be adequate, not excessive, and not unfairly discriminatory which are codified in state regulations.</a:t>
            </a:r>
          </a:p>
          <a:p>
            <a:r>
              <a:rPr lang="en-US" sz="2400" dirty="0"/>
              <a:t>CAS Board continues to discuss &amp; receive feedback</a:t>
            </a:r>
          </a:p>
        </p:txBody>
      </p:sp>
    </p:spTree>
    <p:extLst>
      <p:ext uri="{BB962C8B-B14F-4D97-AF65-F5344CB8AC3E}">
        <p14:creationId xmlns:p14="http://schemas.microsoft.com/office/powerpoint/2010/main" val="483975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3733B5D-D7EC-4DA0-8A46-BDFE5C5FEAE8}"/>
              </a:ext>
            </a:extLst>
          </p:cNvPr>
          <p:cNvSpPr/>
          <p:nvPr/>
        </p:nvSpPr>
        <p:spPr>
          <a:xfrm>
            <a:off x="0" y="0"/>
            <a:ext cx="12192000" cy="3910520"/>
          </a:xfrm>
          <a:prstGeom prst="rect">
            <a:avLst/>
          </a:prstGeom>
          <a:solidFill>
            <a:srgbClr val="005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04DECB3D-ED7B-4CB7-A211-1DA1F461BD54}"/>
              </a:ext>
            </a:extLst>
          </p:cNvPr>
          <p:cNvSpPr/>
          <p:nvPr/>
        </p:nvSpPr>
        <p:spPr>
          <a:xfrm>
            <a:off x="0" y="3910520"/>
            <a:ext cx="12192000" cy="504825"/>
          </a:xfrm>
          <a:prstGeom prst="rect">
            <a:avLst/>
          </a:prstGeom>
          <a:solidFill>
            <a:srgbClr val="FCB3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a:extLst>
              <a:ext uri="{FF2B5EF4-FFF2-40B4-BE49-F238E27FC236}">
                <a16:creationId xmlns:a16="http://schemas.microsoft.com/office/drawing/2014/main" id="{0DF7D100-FBAC-4D42-BB36-83B4640E18C1}"/>
              </a:ext>
            </a:extLst>
          </p:cNvPr>
          <p:cNvSpPr txBox="1"/>
          <p:nvPr/>
        </p:nvSpPr>
        <p:spPr>
          <a:xfrm>
            <a:off x="5729606" y="3027432"/>
            <a:ext cx="6354769" cy="830997"/>
          </a:xfrm>
          <a:prstGeom prst="rect">
            <a:avLst/>
          </a:prstGeom>
          <a:noFill/>
        </p:spPr>
        <p:txBody>
          <a:bodyPr wrap="square" rtlCol="0">
            <a:spAutoFit/>
          </a:bodyPr>
          <a:lstStyle/>
          <a:p>
            <a:r>
              <a:rPr lang="en-US" sz="4800" dirty="0">
                <a:solidFill>
                  <a:schemeClr val="bg1"/>
                </a:solidFill>
              </a:rPr>
              <a:t>Corona Virus </a:t>
            </a:r>
            <a:r>
              <a:rPr lang="en-US" sz="4800" dirty="0">
                <a:solidFill>
                  <a:srgbClr val="FCB315"/>
                </a:solidFill>
              </a:rPr>
              <a:t>Disruptions</a:t>
            </a:r>
          </a:p>
        </p:txBody>
      </p:sp>
      <p:pic>
        <p:nvPicPr>
          <p:cNvPr id="12" name="Picture 11">
            <a:extLst>
              <a:ext uri="{FF2B5EF4-FFF2-40B4-BE49-F238E27FC236}">
                <a16:creationId xmlns:a16="http://schemas.microsoft.com/office/drawing/2014/main" id="{57E170D5-2A38-4550-B026-BAAB975F1CBF}"/>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flipH="1">
            <a:off x="383231" y="1802759"/>
            <a:ext cx="5238750" cy="3495674"/>
          </a:xfrm>
          <a:prstGeom prst="rect">
            <a:avLst/>
          </a:prstGeom>
        </p:spPr>
      </p:pic>
      <p:sp>
        <p:nvSpPr>
          <p:cNvPr id="13" name="Rectangle 12">
            <a:extLst>
              <a:ext uri="{FF2B5EF4-FFF2-40B4-BE49-F238E27FC236}">
                <a16:creationId xmlns:a16="http://schemas.microsoft.com/office/drawing/2014/main" id="{706C0195-45A5-4F23-82E4-6408E5669C18}"/>
              </a:ext>
            </a:extLst>
          </p:cNvPr>
          <p:cNvSpPr/>
          <p:nvPr/>
        </p:nvSpPr>
        <p:spPr>
          <a:xfrm>
            <a:off x="383231" y="1802758"/>
            <a:ext cx="5238750" cy="3495675"/>
          </a:xfrm>
          <a:prstGeom prst="rect">
            <a:avLst/>
          </a:prstGeom>
          <a:solidFill>
            <a:srgbClr val="2B769B">
              <a:alpha val="35000"/>
            </a:srgbClr>
          </a:solidFill>
          <a:ln>
            <a:noFill/>
          </a:ln>
          <a:effectLst>
            <a:outerShdw blurRad="50800" dist="38100" dir="5400000" sx="104000" sy="104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21189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1" name="TextBox 106"/>
          <p:cNvSpPr txBox="1"/>
          <p:nvPr/>
        </p:nvSpPr>
        <p:spPr>
          <a:xfrm>
            <a:off x="7169758" y="696469"/>
            <a:ext cx="339356" cy="26161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100" b="1" dirty="0">
                <a:solidFill>
                  <a:srgbClr val="FFFFFF"/>
                </a:solidFill>
                <a:latin typeface="Arial" panose="020B0604020202020204" pitchFamily="34" charset="0"/>
                <a:cs typeface="Arial" panose="020B0604020202020204" pitchFamily="34" charset="0"/>
              </a:rPr>
              <a:t>05</a:t>
            </a:r>
          </a:p>
        </p:txBody>
      </p:sp>
      <p:sp>
        <p:nvSpPr>
          <p:cNvPr id="302" name="Rectangle 301">
            <a:extLst>
              <a:ext uri="{FF2B5EF4-FFF2-40B4-BE49-F238E27FC236}">
                <a16:creationId xmlns:a16="http://schemas.microsoft.com/office/drawing/2014/main" id="{9FF443DD-47F4-4DF7-9A5D-2462F603FF36}"/>
              </a:ext>
            </a:extLst>
          </p:cNvPr>
          <p:cNvSpPr/>
          <p:nvPr/>
        </p:nvSpPr>
        <p:spPr>
          <a:xfrm>
            <a:off x="0" y="0"/>
            <a:ext cx="12192000" cy="1325563"/>
          </a:xfrm>
          <a:prstGeom prst="rect">
            <a:avLst/>
          </a:prstGeom>
          <a:solidFill>
            <a:srgbClr val="005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5093"/>
              </a:solidFill>
            </a:endParaRPr>
          </a:p>
        </p:txBody>
      </p:sp>
      <p:sp>
        <p:nvSpPr>
          <p:cNvPr id="305" name="Title 1">
            <a:extLst>
              <a:ext uri="{FF2B5EF4-FFF2-40B4-BE49-F238E27FC236}">
                <a16:creationId xmlns:a16="http://schemas.microsoft.com/office/drawing/2014/main" id="{817A1330-252F-44AB-A02E-30CEF7CF9E30}"/>
              </a:ext>
            </a:extLst>
          </p:cNvPr>
          <p:cNvSpPr txBox="1">
            <a:spLocks/>
          </p:cNvSpPr>
          <p:nvPr/>
        </p:nvSpPr>
        <p:spPr>
          <a:xfrm>
            <a:off x="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1C59"/>
                </a:solidFill>
                <a:latin typeface="Univers LT Std 45 Light" panose="020B0403020202020204" pitchFamily="34" charset="0"/>
                <a:ea typeface="+mj-ea"/>
                <a:cs typeface="+mj-cs"/>
              </a:defRPr>
            </a:lvl1pPr>
          </a:lstStyle>
          <a:p>
            <a:r>
              <a:rPr lang="en-US" sz="4800" b="0" dirty="0">
                <a:solidFill>
                  <a:schemeClr val="bg1"/>
                </a:solidFill>
                <a:latin typeface="+mn-lt"/>
              </a:rPr>
              <a:t>Corona Virus Disruptions:</a:t>
            </a:r>
            <a:r>
              <a:rPr lang="en-US" sz="4800" b="0" dirty="0">
                <a:latin typeface="+mn-lt"/>
              </a:rPr>
              <a:t> </a:t>
            </a:r>
            <a:r>
              <a:rPr lang="en-US" sz="4800" b="0" dirty="0">
                <a:solidFill>
                  <a:srgbClr val="FCB315"/>
                </a:solidFill>
                <a:latin typeface="+mn-lt"/>
              </a:rPr>
              <a:t>Operations</a:t>
            </a:r>
          </a:p>
        </p:txBody>
      </p:sp>
      <p:sp>
        <p:nvSpPr>
          <p:cNvPr id="307" name="Rectangle 306">
            <a:extLst>
              <a:ext uri="{FF2B5EF4-FFF2-40B4-BE49-F238E27FC236}">
                <a16:creationId xmlns:a16="http://schemas.microsoft.com/office/drawing/2014/main" id="{4196C2C6-3ADF-4BC1-A8A6-4DB008FC86D4}"/>
              </a:ext>
            </a:extLst>
          </p:cNvPr>
          <p:cNvSpPr/>
          <p:nvPr/>
        </p:nvSpPr>
        <p:spPr>
          <a:xfrm>
            <a:off x="0" y="1082566"/>
            <a:ext cx="5213131" cy="461665"/>
          </a:xfrm>
          <a:prstGeom prst="rect">
            <a:avLst/>
          </a:prstGeom>
          <a:solidFill>
            <a:srgbClr val="FCB3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5E65682D-6DD0-47BC-A777-AF7EB56C9810}"/>
              </a:ext>
            </a:extLst>
          </p:cNvPr>
          <p:cNvSpPr txBox="1"/>
          <p:nvPr/>
        </p:nvSpPr>
        <p:spPr>
          <a:xfrm>
            <a:off x="224790" y="2128748"/>
            <a:ext cx="742950" cy="584775"/>
          </a:xfrm>
          <a:prstGeom prst="rect">
            <a:avLst/>
          </a:prstGeom>
          <a:solidFill>
            <a:srgbClr val="FFCC66"/>
          </a:solidFill>
          <a:effectLst>
            <a:outerShdw blurRad="50800" dist="50800" dir="5400000" sx="102000" sy="102000" algn="ctr" rotWithShape="0">
              <a:srgbClr val="000000">
                <a:alpha val="40000"/>
              </a:srgbClr>
            </a:outerShdw>
          </a:effectLst>
        </p:spPr>
        <p:txBody>
          <a:bodyPr wrap="square" rtlCol="0">
            <a:spAutoFit/>
          </a:bodyPr>
          <a:lstStyle/>
          <a:p>
            <a:pPr algn="ctr"/>
            <a:r>
              <a:rPr lang="en-US" sz="3200" b="1" dirty="0">
                <a:solidFill>
                  <a:schemeClr val="bg1"/>
                </a:solidFill>
              </a:rPr>
              <a:t>01</a:t>
            </a:r>
          </a:p>
        </p:txBody>
      </p:sp>
      <p:sp>
        <p:nvSpPr>
          <p:cNvPr id="129" name="TextBox 128">
            <a:extLst>
              <a:ext uri="{FF2B5EF4-FFF2-40B4-BE49-F238E27FC236}">
                <a16:creationId xmlns:a16="http://schemas.microsoft.com/office/drawing/2014/main" id="{EB102E6F-345C-44BF-BFF7-5AC6AE3F6644}"/>
              </a:ext>
            </a:extLst>
          </p:cNvPr>
          <p:cNvSpPr txBox="1"/>
          <p:nvPr/>
        </p:nvSpPr>
        <p:spPr>
          <a:xfrm>
            <a:off x="224790" y="3408345"/>
            <a:ext cx="742950" cy="584775"/>
          </a:xfrm>
          <a:prstGeom prst="rect">
            <a:avLst/>
          </a:prstGeom>
          <a:solidFill>
            <a:srgbClr val="92D050"/>
          </a:solidFill>
          <a:effectLst>
            <a:outerShdw blurRad="50800" dist="50800" dir="5400000" sx="102000" sy="102000" algn="ctr" rotWithShape="0">
              <a:srgbClr val="000000">
                <a:alpha val="40000"/>
              </a:srgbClr>
            </a:outerShdw>
          </a:effectLst>
        </p:spPr>
        <p:txBody>
          <a:bodyPr wrap="square" rtlCol="0">
            <a:spAutoFit/>
          </a:bodyPr>
          <a:lstStyle/>
          <a:p>
            <a:pPr algn="ctr"/>
            <a:r>
              <a:rPr lang="en-US" sz="3200" b="1" dirty="0">
                <a:solidFill>
                  <a:schemeClr val="bg1"/>
                </a:solidFill>
              </a:rPr>
              <a:t>03</a:t>
            </a:r>
          </a:p>
        </p:txBody>
      </p:sp>
      <p:sp>
        <p:nvSpPr>
          <p:cNvPr id="130" name="TextBox 129">
            <a:extLst>
              <a:ext uri="{FF2B5EF4-FFF2-40B4-BE49-F238E27FC236}">
                <a16:creationId xmlns:a16="http://schemas.microsoft.com/office/drawing/2014/main" id="{2D85949E-552F-4B27-A913-16810A7ED8C3}"/>
              </a:ext>
            </a:extLst>
          </p:cNvPr>
          <p:cNvSpPr txBox="1"/>
          <p:nvPr/>
        </p:nvSpPr>
        <p:spPr>
          <a:xfrm>
            <a:off x="224790" y="2759604"/>
            <a:ext cx="742950" cy="584775"/>
          </a:xfrm>
          <a:prstGeom prst="rect">
            <a:avLst/>
          </a:prstGeom>
          <a:solidFill>
            <a:srgbClr val="FCB315"/>
          </a:solidFill>
          <a:effectLst>
            <a:outerShdw blurRad="50800" dist="50800" dir="5400000" sx="102000" sy="102000" algn="ctr" rotWithShape="0">
              <a:srgbClr val="000000">
                <a:alpha val="40000"/>
              </a:srgbClr>
            </a:outerShdw>
          </a:effectLst>
        </p:spPr>
        <p:txBody>
          <a:bodyPr wrap="square" rtlCol="0">
            <a:spAutoFit/>
          </a:bodyPr>
          <a:lstStyle/>
          <a:p>
            <a:pPr algn="ctr"/>
            <a:r>
              <a:rPr lang="en-US" sz="3200" b="1" dirty="0">
                <a:solidFill>
                  <a:schemeClr val="bg1"/>
                </a:solidFill>
              </a:rPr>
              <a:t>02</a:t>
            </a:r>
          </a:p>
        </p:txBody>
      </p:sp>
      <p:sp>
        <p:nvSpPr>
          <p:cNvPr id="131" name="TextBox 130">
            <a:extLst>
              <a:ext uri="{FF2B5EF4-FFF2-40B4-BE49-F238E27FC236}">
                <a16:creationId xmlns:a16="http://schemas.microsoft.com/office/drawing/2014/main" id="{3448680F-E3B1-4945-BBEC-E933FB4DA41B}"/>
              </a:ext>
            </a:extLst>
          </p:cNvPr>
          <p:cNvSpPr txBox="1"/>
          <p:nvPr/>
        </p:nvSpPr>
        <p:spPr>
          <a:xfrm>
            <a:off x="224790" y="4048144"/>
            <a:ext cx="742950" cy="584775"/>
          </a:xfrm>
          <a:prstGeom prst="rect">
            <a:avLst/>
          </a:prstGeom>
          <a:solidFill>
            <a:srgbClr val="00CC99"/>
          </a:solidFill>
          <a:effectLst>
            <a:outerShdw blurRad="50800" dist="50800" dir="5400000" sx="102000" sy="102000" algn="ctr" rotWithShape="0">
              <a:srgbClr val="000000">
                <a:alpha val="40000"/>
              </a:srgbClr>
            </a:outerShdw>
          </a:effectLst>
        </p:spPr>
        <p:txBody>
          <a:bodyPr wrap="square" rtlCol="0">
            <a:spAutoFit/>
          </a:bodyPr>
          <a:lstStyle/>
          <a:p>
            <a:pPr algn="ctr"/>
            <a:r>
              <a:rPr lang="en-US" sz="3200" b="1" dirty="0">
                <a:solidFill>
                  <a:schemeClr val="bg1"/>
                </a:solidFill>
              </a:rPr>
              <a:t>04</a:t>
            </a:r>
          </a:p>
        </p:txBody>
      </p:sp>
      <p:sp>
        <p:nvSpPr>
          <p:cNvPr id="132" name="TextBox 131">
            <a:extLst>
              <a:ext uri="{FF2B5EF4-FFF2-40B4-BE49-F238E27FC236}">
                <a16:creationId xmlns:a16="http://schemas.microsoft.com/office/drawing/2014/main" id="{3FF7A437-5DA5-454B-A62F-7898EAFD367F}"/>
              </a:ext>
            </a:extLst>
          </p:cNvPr>
          <p:cNvSpPr txBox="1"/>
          <p:nvPr/>
        </p:nvSpPr>
        <p:spPr>
          <a:xfrm>
            <a:off x="224790" y="4687943"/>
            <a:ext cx="742950" cy="584775"/>
          </a:xfrm>
          <a:prstGeom prst="rect">
            <a:avLst/>
          </a:prstGeom>
          <a:solidFill>
            <a:srgbClr val="00B0F0"/>
          </a:solidFill>
          <a:effectLst>
            <a:outerShdw blurRad="50800" dist="50800" dir="5400000" sx="102000" sy="102000" algn="ctr" rotWithShape="0">
              <a:srgbClr val="000000">
                <a:alpha val="40000"/>
              </a:srgbClr>
            </a:outerShdw>
          </a:effectLst>
        </p:spPr>
        <p:txBody>
          <a:bodyPr wrap="square" rtlCol="0">
            <a:spAutoFit/>
          </a:bodyPr>
          <a:lstStyle/>
          <a:p>
            <a:pPr algn="ctr"/>
            <a:r>
              <a:rPr lang="en-US" sz="3200" b="1" dirty="0">
                <a:solidFill>
                  <a:schemeClr val="bg1"/>
                </a:solidFill>
              </a:rPr>
              <a:t>05</a:t>
            </a:r>
          </a:p>
        </p:txBody>
      </p:sp>
      <p:sp>
        <p:nvSpPr>
          <p:cNvPr id="133" name="TextBox 132">
            <a:extLst>
              <a:ext uri="{FF2B5EF4-FFF2-40B4-BE49-F238E27FC236}">
                <a16:creationId xmlns:a16="http://schemas.microsoft.com/office/drawing/2014/main" id="{24D5A78F-B5FB-4D2E-9F52-0702D20768D5}"/>
              </a:ext>
            </a:extLst>
          </p:cNvPr>
          <p:cNvSpPr txBox="1"/>
          <p:nvPr/>
        </p:nvSpPr>
        <p:spPr>
          <a:xfrm>
            <a:off x="224790" y="5327742"/>
            <a:ext cx="742950" cy="584775"/>
          </a:xfrm>
          <a:prstGeom prst="rect">
            <a:avLst/>
          </a:prstGeom>
          <a:solidFill>
            <a:srgbClr val="0072BC"/>
          </a:solidFill>
          <a:effectLst>
            <a:outerShdw blurRad="50800" dist="50800" dir="5400000" sx="102000" sy="102000" algn="ctr" rotWithShape="0">
              <a:srgbClr val="000000">
                <a:alpha val="40000"/>
              </a:srgbClr>
            </a:outerShdw>
          </a:effectLst>
        </p:spPr>
        <p:txBody>
          <a:bodyPr wrap="square" rtlCol="0">
            <a:spAutoFit/>
          </a:bodyPr>
          <a:lstStyle/>
          <a:p>
            <a:pPr algn="ctr"/>
            <a:r>
              <a:rPr lang="en-US" sz="3200" b="1" dirty="0">
                <a:solidFill>
                  <a:schemeClr val="bg1"/>
                </a:solidFill>
              </a:rPr>
              <a:t>06</a:t>
            </a:r>
          </a:p>
        </p:txBody>
      </p:sp>
      <p:sp>
        <p:nvSpPr>
          <p:cNvPr id="134" name="TextBox 133">
            <a:extLst>
              <a:ext uri="{FF2B5EF4-FFF2-40B4-BE49-F238E27FC236}">
                <a16:creationId xmlns:a16="http://schemas.microsoft.com/office/drawing/2014/main" id="{BD191D10-FDB1-4683-B109-6B3E0A9F9796}"/>
              </a:ext>
            </a:extLst>
          </p:cNvPr>
          <p:cNvSpPr txBox="1"/>
          <p:nvPr/>
        </p:nvSpPr>
        <p:spPr>
          <a:xfrm>
            <a:off x="224790" y="5980052"/>
            <a:ext cx="742950" cy="584775"/>
          </a:xfrm>
          <a:prstGeom prst="rect">
            <a:avLst/>
          </a:prstGeom>
          <a:solidFill>
            <a:srgbClr val="005093"/>
          </a:solidFill>
          <a:effectLst>
            <a:outerShdw blurRad="50800" dist="50800" dir="5400000" sx="102000" sy="102000" algn="ctr" rotWithShape="0">
              <a:srgbClr val="000000">
                <a:alpha val="40000"/>
              </a:srgbClr>
            </a:outerShdw>
          </a:effectLst>
        </p:spPr>
        <p:txBody>
          <a:bodyPr wrap="square" rtlCol="0">
            <a:spAutoFit/>
          </a:bodyPr>
          <a:lstStyle/>
          <a:p>
            <a:pPr algn="ctr"/>
            <a:r>
              <a:rPr lang="en-US" sz="3200" b="1" dirty="0">
                <a:solidFill>
                  <a:schemeClr val="bg1"/>
                </a:solidFill>
              </a:rPr>
              <a:t>07</a:t>
            </a:r>
          </a:p>
        </p:txBody>
      </p:sp>
      <p:sp>
        <p:nvSpPr>
          <p:cNvPr id="4" name="TextBox 3">
            <a:extLst>
              <a:ext uri="{FF2B5EF4-FFF2-40B4-BE49-F238E27FC236}">
                <a16:creationId xmlns:a16="http://schemas.microsoft.com/office/drawing/2014/main" id="{DAC0D61D-788D-4D66-8F96-348675FA3712}"/>
              </a:ext>
            </a:extLst>
          </p:cNvPr>
          <p:cNvSpPr txBox="1"/>
          <p:nvPr/>
        </p:nvSpPr>
        <p:spPr>
          <a:xfrm>
            <a:off x="1075796" y="2190302"/>
            <a:ext cx="6263640" cy="461665"/>
          </a:xfrm>
          <a:prstGeom prst="rect">
            <a:avLst/>
          </a:prstGeom>
          <a:noFill/>
        </p:spPr>
        <p:txBody>
          <a:bodyPr wrap="square" rtlCol="0">
            <a:spAutoFit/>
          </a:bodyPr>
          <a:lstStyle/>
          <a:p>
            <a:r>
              <a:rPr lang="en-US" sz="2400" dirty="0">
                <a:solidFill>
                  <a:srgbClr val="0072BC"/>
                </a:solidFill>
              </a:rPr>
              <a:t>What is the impact to the P&amp;C Company …?</a:t>
            </a:r>
          </a:p>
        </p:txBody>
      </p:sp>
      <p:sp>
        <p:nvSpPr>
          <p:cNvPr id="137" name="TextBox 136">
            <a:extLst>
              <a:ext uri="{FF2B5EF4-FFF2-40B4-BE49-F238E27FC236}">
                <a16:creationId xmlns:a16="http://schemas.microsoft.com/office/drawing/2014/main" id="{22461F75-53F7-45D1-989E-4B5701B74E3D}"/>
              </a:ext>
            </a:extLst>
          </p:cNvPr>
          <p:cNvSpPr txBox="1"/>
          <p:nvPr/>
        </p:nvSpPr>
        <p:spPr>
          <a:xfrm>
            <a:off x="1075796" y="2821158"/>
            <a:ext cx="6263640" cy="461665"/>
          </a:xfrm>
          <a:prstGeom prst="rect">
            <a:avLst/>
          </a:prstGeom>
          <a:noFill/>
        </p:spPr>
        <p:txBody>
          <a:bodyPr wrap="square" rtlCol="0">
            <a:spAutoFit/>
          </a:bodyPr>
          <a:lstStyle/>
          <a:p>
            <a:r>
              <a:rPr lang="en-US" sz="2400" dirty="0">
                <a:solidFill>
                  <a:srgbClr val="0072BC"/>
                </a:solidFill>
              </a:rPr>
              <a:t>What is the impact on cash flow…?</a:t>
            </a:r>
          </a:p>
        </p:txBody>
      </p:sp>
      <p:sp>
        <p:nvSpPr>
          <p:cNvPr id="138" name="TextBox 137">
            <a:extLst>
              <a:ext uri="{FF2B5EF4-FFF2-40B4-BE49-F238E27FC236}">
                <a16:creationId xmlns:a16="http://schemas.microsoft.com/office/drawing/2014/main" id="{9CC210E1-E64B-48D8-93C3-28A6148A8A1D}"/>
              </a:ext>
            </a:extLst>
          </p:cNvPr>
          <p:cNvSpPr txBox="1"/>
          <p:nvPr/>
        </p:nvSpPr>
        <p:spPr>
          <a:xfrm>
            <a:off x="1075796" y="3469899"/>
            <a:ext cx="6263640" cy="461665"/>
          </a:xfrm>
          <a:prstGeom prst="rect">
            <a:avLst/>
          </a:prstGeom>
          <a:noFill/>
        </p:spPr>
        <p:txBody>
          <a:bodyPr wrap="square" rtlCol="0">
            <a:spAutoFit/>
          </a:bodyPr>
          <a:lstStyle/>
          <a:p>
            <a:r>
              <a:rPr lang="en-US" sz="2400" dirty="0">
                <a:solidFill>
                  <a:srgbClr val="0072BC"/>
                </a:solidFill>
              </a:rPr>
              <a:t>What about Social Security and Pensions…?</a:t>
            </a:r>
          </a:p>
        </p:txBody>
      </p:sp>
      <p:sp>
        <p:nvSpPr>
          <p:cNvPr id="139" name="TextBox 138">
            <a:extLst>
              <a:ext uri="{FF2B5EF4-FFF2-40B4-BE49-F238E27FC236}">
                <a16:creationId xmlns:a16="http://schemas.microsoft.com/office/drawing/2014/main" id="{1DE6564B-0801-42DF-B22F-3C7957DA8242}"/>
              </a:ext>
            </a:extLst>
          </p:cNvPr>
          <p:cNvSpPr txBox="1"/>
          <p:nvPr/>
        </p:nvSpPr>
        <p:spPr>
          <a:xfrm>
            <a:off x="1075796" y="4109698"/>
            <a:ext cx="8571124" cy="461665"/>
          </a:xfrm>
          <a:prstGeom prst="rect">
            <a:avLst/>
          </a:prstGeom>
          <a:noFill/>
        </p:spPr>
        <p:txBody>
          <a:bodyPr wrap="square" rtlCol="0">
            <a:spAutoFit/>
          </a:bodyPr>
          <a:lstStyle/>
          <a:p>
            <a:r>
              <a:rPr lang="en-US" sz="2400" dirty="0">
                <a:solidFill>
                  <a:srgbClr val="0072BC"/>
                </a:solidFill>
              </a:rPr>
              <a:t>How will surplus assets be impacted, both short and long term …?</a:t>
            </a:r>
          </a:p>
        </p:txBody>
      </p:sp>
      <p:sp>
        <p:nvSpPr>
          <p:cNvPr id="140" name="TextBox 139">
            <a:extLst>
              <a:ext uri="{FF2B5EF4-FFF2-40B4-BE49-F238E27FC236}">
                <a16:creationId xmlns:a16="http://schemas.microsoft.com/office/drawing/2014/main" id="{35B08F27-D416-4ED2-925D-A1286344D065}"/>
              </a:ext>
            </a:extLst>
          </p:cNvPr>
          <p:cNvSpPr txBox="1"/>
          <p:nvPr/>
        </p:nvSpPr>
        <p:spPr>
          <a:xfrm>
            <a:off x="1075796" y="4750692"/>
            <a:ext cx="8571124" cy="461665"/>
          </a:xfrm>
          <a:prstGeom prst="rect">
            <a:avLst/>
          </a:prstGeom>
          <a:noFill/>
        </p:spPr>
        <p:txBody>
          <a:bodyPr wrap="square" rtlCol="0">
            <a:spAutoFit/>
          </a:bodyPr>
          <a:lstStyle/>
          <a:p>
            <a:r>
              <a:rPr lang="en-US" sz="2400" dirty="0">
                <a:solidFill>
                  <a:srgbClr val="0072BC"/>
                </a:solidFill>
              </a:rPr>
              <a:t>How will policy audits be impacted…?</a:t>
            </a:r>
          </a:p>
        </p:txBody>
      </p:sp>
      <p:sp>
        <p:nvSpPr>
          <p:cNvPr id="141" name="TextBox 140">
            <a:extLst>
              <a:ext uri="{FF2B5EF4-FFF2-40B4-BE49-F238E27FC236}">
                <a16:creationId xmlns:a16="http://schemas.microsoft.com/office/drawing/2014/main" id="{19AF9970-F1B9-474F-9CB9-4806754685D8}"/>
              </a:ext>
            </a:extLst>
          </p:cNvPr>
          <p:cNvSpPr txBox="1"/>
          <p:nvPr/>
        </p:nvSpPr>
        <p:spPr>
          <a:xfrm>
            <a:off x="1075796" y="6041606"/>
            <a:ext cx="8571124" cy="461665"/>
          </a:xfrm>
          <a:prstGeom prst="rect">
            <a:avLst/>
          </a:prstGeom>
          <a:noFill/>
        </p:spPr>
        <p:txBody>
          <a:bodyPr wrap="square" rtlCol="0">
            <a:spAutoFit/>
          </a:bodyPr>
          <a:lstStyle/>
          <a:p>
            <a:r>
              <a:rPr lang="en-US" sz="2400" dirty="0">
                <a:solidFill>
                  <a:srgbClr val="0072BC"/>
                </a:solidFill>
              </a:rPr>
              <a:t>What about the changing laws and regulatory environment…?</a:t>
            </a:r>
          </a:p>
        </p:txBody>
      </p:sp>
      <p:sp>
        <p:nvSpPr>
          <p:cNvPr id="142" name="TextBox 141">
            <a:extLst>
              <a:ext uri="{FF2B5EF4-FFF2-40B4-BE49-F238E27FC236}">
                <a16:creationId xmlns:a16="http://schemas.microsoft.com/office/drawing/2014/main" id="{1A44411A-5765-4584-8168-919EABF5BE22}"/>
              </a:ext>
            </a:extLst>
          </p:cNvPr>
          <p:cNvSpPr txBox="1"/>
          <p:nvPr/>
        </p:nvSpPr>
        <p:spPr>
          <a:xfrm>
            <a:off x="1075796" y="5396149"/>
            <a:ext cx="8571124" cy="461665"/>
          </a:xfrm>
          <a:prstGeom prst="rect">
            <a:avLst/>
          </a:prstGeom>
          <a:noFill/>
        </p:spPr>
        <p:txBody>
          <a:bodyPr wrap="square" rtlCol="0">
            <a:spAutoFit/>
          </a:bodyPr>
          <a:lstStyle/>
          <a:p>
            <a:r>
              <a:rPr lang="en-US" sz="2400" dirty="0">
                <a:solidFill>
                  <a:srgbClr val="0072BC"/>
                </a:solidFill>
              </a:rPr>
              <a:t>What about reinsurance contracts…?</a:t>
            </a:r>
          </a:p>
        </p:txBody>
      </p:sp>
    </p:spTree>
    <p:extLst>
      <p:ext uri="{BB962C8B-B14F-4D97-AF65-F5344CB8AC3E}">
        <p14:creationId xmlns:p14="http://schemas.microsoft.com/office/powerpoint/2010/main" val="4257116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A4DE9518-2ECF-4921-8D9C-5DD8DD98F036}"/>
              </a:ext>
            </a:extLst>
          </p:cNvPr>
          <p:cNvSpPr/>
          <p:nvPr/>
        </p:nvSpPr>
        <p:spPr>
          <a:xfrm>
            <a:off x="0" y="0"/>
            <a:ext cx="12192000" cy="1325563"/>
          </a:xfrm>
          <a:prstGeom prst="rect">
            <a:avLst/>
          </a:prstGeom>
          <a:solidFill>
            <a:srgbClr val="005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5093"/>
              </a:solidFill>
            </a:endParaRPr>
          </a:p>
        </p:txBody>
      </p:sp>
      <p:sp>
        <p:nvSpPr>
          <p:cNvPr id="53" name="Title 1">
            <a:extLst>
              <a:ext uri="{FF2B5EF4-FFF2-40B4-BE49-F238E27FC236}">
                <a16:creationId xmlns:a16="http://schemas.microsoft.com/office/drawing/2014/main" id="{A436B554-1209-4BCB-8080-A8B9EF7FE590}"/>
              </a:ext>
            </a:extLst>
          </p:cNvPr>
          <p:cNvSpPr txBox="1">
            <a:spLocks/>
          </p:cNvSpPr>
          <p:nvPr/>
        </p:nvSpPr>
        <p:spPr>
          <a:xfrm>
            <a:off x="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1C59"/>
                </a:solidFill>
                <a:latin typeface="Univers LT Std 45 Light" panose="020B0403020202020204" pitchFamily="34" charset="0"/>
                <a:ea typeface="+mj-ea"/>
                <a:cs typeface="+mj-cs"/>
              </a:defRPr>
            </a:lvl1pPr>
          </a:lstStyle>
          <a:p>
            <a:r>
              <a:rPr lang="en-US" sz="4800" b="0" dirty="0">
                <a:solidFill>
                  <a:schemeClr val="bg1"/>
                </a:solidFill>
                <a:latin typeface="+mn-lt"/>
              </a:rPr>
              <a:t>Corona Virus Proximate Impacts</a:t>
            </a:r>
            <a:endParaRPr lang="en-US" sz="4800" b="0" dirty="0">
              <a:solidFill>
                <a:srgbClr val="FCB315"/>
              </a:solidFill>
              <a:latin typeface="+mn-lt"/>
            </a:endParaRPr>
          </a:p>
        </p:txBody>
      </p:sp>
      <p:sp>
        <p:nvSpPr>
          <p:cNvPr id="54" name="Rectangle 53">
            <a:extLst>
              <a:ext uri="{FF2B5EF4-FFF2-40B4-BE49-F238E27FC236}">
                <a16:creationId xmlns:a16="http://schemas.microsoft.com/office/drawing/2014/main" id="{B139FC89-88E2-4EEE-B38C-AA67F7A6C0F9}"/>
              </a:ext>
            </a:extLst>
          </p:cNvPr>
          <p:cNvSpPr/>
          <p:nvPr/>
        </p:nvSpPr>
        <p:spPr>
          <a:xfrm>
            <a:off x="0" y="1082566"/>
            <a:ext cx="5213131" cy="461665"/>
          </a:xfrm>
          <a:prstGeom prst="rect">
            <a:avLst/>
          </a:prstGeom>
          <a:solidFill>
            <a:srgbClr val="FCB3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B8720AFE-CBAA-4610-9821-84B0DE2D6B0F}"/>
              </a:ext>
            </a:extLst>
          </p:cNvPr>
          <p:cNvSpPr txBox="1"/>
          <p:nvPr/>
        </p:nvSpPr>
        <p:spPr>
          <a:xfrm>
            <a:off x="1352283" y="3085425"/>
            <a:ext cx="3860848" cy="461665"/>
          </a:xfrm>
          <a:prstGeom prst="rect">
            <a:avLst/>
          </a:prstGeom>
          <a:solidFill>
            <a:srgbClr val="92D050"/>
          </a:solidFill>
        </p:spPr>
        <p:txBody>
          <a:bodyPr wrap="square" rtlCol="0">
            <a:spAutoFit/>
          </a:bodyPr>
          <a:lstStyle/>
          <a:p>
            <a:pPr algn="ctr"/>
            <a:r>
              <a:rPr lang="en-US" sz="2400" b="1" dirty="0">
                <a:solidFill>
                  <a:srgbClr val="0072BC"/>
                </a:solidFill>
              </a:rPr>
              <a:t>HEALTH</a:t>
            </a:r>
            <a:endParaRPr lang="en-US" b="1" dirty="0">
              <a:solidFill>
                <a:srgbClr val="0072BC"/>
              </a:solidFill>
            </a:endParaRPr>
          </a:p>
        </p:txBody>
      </p:sp>
      <p:sp>
        <p:nvSpPr>
          <p:cNvPr id="28" name="TextBox 27">
            <a:extLst>
              <a:ext uri="{FF2B5EF4-FFF2-40B4-BE49-F238E27FC236}">
                <a16:creationId xmlns:a16="http://schemas.microsoft.com/office/drawing/2014/main" id="{50BEF5E1-6524-4B4A-8E0B-F11BA8D088D5}"/>
              </a:ext>
            </a:extLst>
          </p:cNvPr>
          <p:cNvSpPr txBox="1"/>
          <p:nvPr/>
        </p:nvSpPr>
        <p:spPr>
          <a:xfrm>
            <a:off x="1352282" y="3841481"/>
            <a:ext cx="3860847" cy="461665"/>
          </a:xfrm>
          <a:prstGeom prst="rect">
            <a:avLst/>
          </a:prstGeom>
          <a:solidFill>
            <a:schemeClr val="accent4"/>
          </a:solidFill>
        </p:spPr>
        <p:txBody>
          <a:bodyPr wrap="square" rtlCol="0">
            <a:spAutoFit/>
          </a:bodyPr>
          <a:lstStyle/>
          <a:p>
            <a:pPr algn="ctr"/>
            <a:r>
              <a:rPr lang="en-US" sz="2400" b="1" dirty="0">
                <a:solidFill>
                  <a:srgbClr val="0072BC"/>
                </a:solidFill>
              </a:rPr>
              <a:t>WORKERS’ COMPENSATION</a:t>
            </a:r>
          </a:p>
        </p:txBody>
      </p:sp>
      <p:sp>
        <p:nvSpPr>
          <p:cNvPr id="29" name="TextBox 28">
            <a:extLst>
              <a:ext uri="{FF2B5EF4-FFF2-40B4-BE49-F238E27FC236}">
                <a16:creationId xmlns:a16="http://schemas.microsoft.com/office/drawing/2014/main" id="{8F2FFA85-73D5-4F3C-9564-EDB08EEC0C39}"/>
              </a:ext>
            </a:extLst>
          </p:cNvPr>
          <p:cNvSpPr txBox="1"/>
          <p:nvPr/>
        </p:nvSpPr>
        <p:spPr>
          <a:xfrm>
            <a:off x="1352281" y="4782203"/>
            <a:ext cx="3860847" cy="461665"/>
          </a:xfrm>
          <a:prstGeom prst="rect">
            <a:avLst/>
          </a:prstGeom>
          <a:solidFill>
            <a:srgbClr val="E0861A"/>
          </a:solidFill>
        </p:spPr>
        <p:txBody>
          <a:bodyPr wrap="square" rtlCol="0">
            <a:spAutoFit/>
          </a:bodyPr>
          <a:lstStyle/>
          <a:p>
            <a:pPr algn="ctr"/>
            <a:r>
              <a:rPr lang="en-US" sz="2400" b="1" dirty="0">
                <a:solidFill>
                  <a:srgbClr val="0072BC"/>
                </a:solidFill>
              </a:rPr>
              <a:t>LIABILITY</a:t>
            </a:r>
          </a:p>
        </p:txBody>
      </p:sp>
      <p:sp>
        <p:nvSpPr>
          <p:cNvPr id="30" name="TextBox 29">
            <a:extLst>
              <a:ext uri="{FF2B5EF4-FFF2-40B4-BE49-F238E27FC236}">
                <a16:creationId xmlns:a16="http://schemas.microsoft.com/office/drawing/2014/main" id="{52464BD8-008C-4BFE-9276-672C47E02A72}"/>
              </a:ext>
            </a:extLst>
          </p:cNvPr>
          <p:cNvSpPr txBox="1"/>
          <p:nvPr/>
        </p:nvSpPr>
        <p:spPr>
          <a:xfrm>
            <a:off x="6184237" y="3085424"/>
            <a:ext cx="3860848" cy="461665"/>
          </a:xfrm>
          <a:prstGeom prst="rect">
            <a:avLst/>
          </a:prstGeom>
          <a:solidFill>
            <a:srgbClr val="00CC99"/>
          </a:solidFill>
        </p:spPr>
        <p:txBody>
          <a:bodyPr wrap="square" rtlCol="0">
            <a:spAutoFit/>
          </a:bodyPr>
          <a:lstStyle/>
          <a:p>
            <a:pPr algn="ctr"/>
            <a:r>
              <a:rPr lang="en-US" sz="2400" b="1" dirty="0">
                <a:solidFill>
                  <a:srgbClr val="0072BC"/>
                </a:solidFill>
              </a:rPr>
              <a:t>CYBER LIABILITY</a:t>
            </a:r>
            <a:endParaRPr lang="en-US" b="1" dirty="0">
              <a:solidFill>
                <a:srgbClr val="0072BC"/>
              </a:solidFill>
            </a:endParaRPr>
          </a:p>
        </p:txBody>
      </p:sp>
      <p:sp>
        <p:nvSpPr>
          <p:cNvPr id="31" name="TextBox 30">
            <a:extLst>
              <a:ext uri="{FF2B5EF4-FFF2-40B4-BE49-F238E27FC236}">
                <a16:creationId xmlns:a16="http://schemas.microsoft.com/office/drawing/2014/main" id="{61C6095F-7216-4237-9AD6-39D4E0F28DF0}"/>
              </a:ext>
            </a:extLst>
          </p:cNvPr>
          <p:cNvSpPr txBox="1"/>
          <p:nvPr/>
        </p:nvSpPr>
        <p:spPr>
          <a:xfrm>
            <a:off x="6184238" y="3841480"/>
            <a:ext cx="3860847" cy="461665"/>
          </a:xfrm>
          <a:prstGeom prst="rect">
            <a:avLst/>
          </a:prstGeom>
          <a:solidFill>
            <a:srgbClr val="FFFF00"/>
          </a:solidFill>
        </p:spPr>
        <p:txBody>
          <a:bodyPr wrap="square" rtlCol="0">
            <a:spAutoFit/>
          </a:bodyPr>
          <a:lstStyle/>
          <a:p>
            <a:pPr algn="ctr"/>
            <a:r>
              <a:rPr lang="en-US" sz="2400" b="1" dirty="0">
                <a:solidFill>
                  <a:srgbClr val="0072BC"/>
                </a:solidFill>
              </a:rPr>
              <a:t>AUTOMOBILE</a:t>
            </a:r>
          </a:p>
        </p:txBody>
      </p:sp>
      <p:sp>
        <p:nvSpPr>
          <p:cNvPr id="32" name="TextBox 31">
            <a:extLst>
              <a:ext uri="{FF2B5EF4-FFF2-40B4-BE49-F238E27FC236}">
                <a16:creationId xmlns:a16="http://schemas.microsoft.com/office/drawing/2014/main" id="{8469EDEE-BB26-4CBF-9745-C9D24F867402}"/>
              </a:ext>
            </a:extLst>
          </p:cNvPr>
          <p:cNvSpPr txBox="1"/>
          <p:nvPr/>
        </p:nvSpPr>
        <p:spPr>
          <a:xfrm>
            <a:off x="6184238" y="4782201"/>
            <a:ext cx="3860848" cy="461665"/>
          </a:xfrm>
          <a:prstGeom prst="rect">
            <a:avLst/>
          </a:prstGeom>
          <a:solidFill>
            <a:srgbClr val="00B0F0"/>
          </a:solidFill>
        </p:spPr>
        <p:txBody>
          <a:bodyPr wrap="square" rtlCol="0">
            <a:spAutoFit/>
          </a:bodyPr>
          <a:lstStyle/>
          <a:p>
            <a:pPr algn="ctr"/>
            <a:r>
              <a:rPr lang="en-US" sz="2400" b="1" dirty="0">
                <a:solidFill>
                  <a:srgbClr val="0072BC"/>
                </a:solidFill>
              </a:rPr>
              <a:t>PROPERTY</a:t>
            </a:r>
          </a:p>
        </p:txBody>
      </p:sp>
    </p:spTree>
    <p:extLst>
      <p:ext uri="{BB962C8B-B14F-4D97-AF65-F5344CB8AC3E}">
        <p14:creationId xmlns:p14="http://schemas.microsoft.com/office/powerpoint/2010/main" val="3427134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A4DE9518-2ECF-4921-8D9C-5DD8DD98F036}"/>
              </a:ext>
            </a:extLst>
          </p:cNvPr>
          <p:cNvSpPr/>
          <p:nvPr/>
        </p:nvSpPr>
        <p:spPr>
          <a:xfrm>
            <a:off x="0" y="0"/>
            <a:ext cx="12192000" cy="1325563"/>
          </a:xfrm>
          <a:prstGeom prst="rect">
            <a:avLst/>
          </a:prstGeom>
          <a:solidFill>
            <a:srgbClr val="0050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5093"/>
              </a:solidFill>
              <a:effectLst/>
              <a:uLnTx/>
              <a:uFillTx/>
              <a:latin typeface="Calibri" panose="020F0502020204030204"/>
              <a:ea typeface="+mn-ea"/>
              <a:cs typeface="+mn-cs"/>
            </a:endParaRPr>
          </a:p>
        </p:txBody>
      </p:sp>
      <p:sp>
        <p:nvSpPr>
          <p:cNvPr id="53" name="Title 1">
            <a:extLst>
              <a:ext uri="{FF2B5EF4-FFF2-40B4-BE49-F238E27FC236}">
                <a16:creationId xmlns:a16="http://schemas.microsoft.com/office/drawing/2014/main" id="{A436B554-1209-4BCB-8080-A8B9EF7FE590}"/>
              </a:ext>
            </a:extLst>
          </p:cNvPr>
          <p:cNvSpPr txBox="1">
            <a:spLocks/>
          </p:cNvSpPr>
          <p:nvPr/>
        </p:nvSpPr>
        <p:spPr>
          <a:xfrm>
            <a:off x="0" y="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a:solidFill>
                  <a:srgbClr val="001C59"/>
                </a:solidFill>
                <a:latin typeface="Univers LT Std 45 Light" panose="020B0403020202020204" pitchFamily="34" charset="0"/>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US" sz="4800" b="0" i="0" u="none" strike="noStrike" kern="1200" cap="none" spc="0" normalizeH="0" baseline="0" noProof="0" dirty="0">
                <a:ln>
                  <a:noFill/>
                </a:ln>
                <a:solidFill>
                  <a:prstClr val="white"/>
                </a:solidFill>
                <a:effectLst/>
                <a:uLnTx/>
                <a:uFillTx/>
                <a:latin typeface="Calibri" panose="020F0502020204030204"/>
                <a:ea typeface="+mj-ea"/>
                <a:cs typeface="+mj-cs"/>
              </a:rPr>
              <a:t>We now have (some</a:t>
            </a:r>
            <a:r>
              <a:rPr lang="en-US" sz="4800" b="0" dirty="0">
                <a:solidFill>
                  <a:prstClr val="white"/>
                </a:solidFill>
                <a:latin typeface="Calibri" panose="020F0502020204030204"/>
              </a:rPr>
              <a:t>) data!</a:t>
            </a:r>
            <a:endParaRPr kumimoji="0" lang="en-US" sz="4800" b="0" i="0" u="none" strike="noStrike" kern="1200" cap="none" spc="0" normalizeH="0" baseline="0" noProof="0" dirty="0">
              <a:ln>
                <a:noFill/>
              </a:ln>
              <a:solidFill>
                <a:srgbClr val="FCB315"/>
              </a:solidFill>
              <a:effectLst/>
              <a:uLnTx/>
              <a:uFillTx/>
              <a:latin typeface="Calibri" panose="020F0502020204030204"/>
              <a:ea typeface="+mj-ea"/>
              <a:cs typeface="+mj-cs"/>
            </a:endParaRPr>
          </a:p>
        </p:txBody>
      </p:sp>
      <p:sp>
        <p:nvSpPr>
          <p:cNvPr id="54" name="Rectangle 53">
            <a:extLst>
              <a:ext uri="{FF2B5EF4-FFF2-40B4-BE49-F238E27FC236}">
                <a16:creationId xmlns:a16="http://schemas.microsoft.com/office/drawing/2014/main" id="{B139FC89-88E2-4EEE-B38C-AA67F7A6C0F9}"/>
              </a:ext>
            </a:extLst>
          </p:cNvPr>
          <p:cNvSpPr/>
          <p:nvPr/>
        </p:nvSpPr>
        <p:spPr>
          <a:xfrm>
            <a:off x="0" y="1082566"/>
            <a:ext cx="5213131" cy="461665"/>
          </a:xfrm>
          <a:prstGeom prst="rect">
            <a:avLst/>
          </a:prstGeom>
          <a:solidFill>
            <a:srgbClr val="FCB3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2" name="Diagram 1">
            <a:extLst>
              <a:ext uri="{FF2B5EF4-FFF2-40B4-BE49-F238E27FC236}">
                <a16:creationId xmlns:a16="http://schemas.microsoft.com/office/drawing/2014/main" id="{CBF4D210-1C52-44A3-882D-18146613D9E5}"/>
              </a:ext>
            </a:extLst>
          </p:cNvPr>
          <p:cNvGraphicFramePr/>
          <p:nvPr>
            <p:extLst>
              <p:ext uri="{D42A27DB-BD31-4B8C-83A1-F6EECF244321}">
                <p14:modId xmlns:p14="http://schemas.microsoft.com/office/powerpoint/2010/main" val="340677283"/>
              </p:ext>
            </p:extLst>
          </p:nvPr>
        </p:nvGraphicFramePr>
        <p:xfrm>
          <a:off x="1377731" y="2095041"/>
          <a:ext cx="7670800" cy="40594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032316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9656"/>
            <a:ext cx="10515600" cy="1325563"/>
          </a:xfrm>
        </p:spPr>
        <p:txBody>
          <a:bodyPr/>
          <a:lstStyle/>
          <a:p>
            <a:r>
              <a:rPr lang="en-US" dirty="0"/>
              <a:t>COVID-19 Meets the ASOPs</a:t>
            </a:r>
          </a:p>
        </p:txBody>
      </p:sp>
      <p:graphicFrame>
        <p:nvGraphicFramePr>
          <p:cNvPr id="5" name="Diagram 4">
            <a:extLst>
              <a:ext uri="{FF2B5EF4-FFF2-40B4-BE49-F238E27FC236}">
                <a16:creationId xmlns:a16="http://schemas.microsoft.com/office/drawing/2014/main" id="{93D739C3-0E37-44BF-B461-A209E184BE50}"/>
              </a:ext>
            </a:extLst>
          </p:cNvPr>
          <p:cNvGraphicFramePr/>
          <p:nvPr>
            <p:extLst>
              <p:ext uri="{D42A27DB-BD31-4B8C-83A1-F6EECF244321}">
                <p14:modId xmlns:p14="http://schemas.microsoft.com/office/powerpoint/2010/main" val="1653417212"/>
              </p:ext>
            </p:extLst>
          </p:nvPr>
        </p:nvGraphicFramePr>
        <p:xfrm>
          <a:off x="-579120" y="1229677"/>
          <a:ext cx="112776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983805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8D73280E2F0464E8FB70C2273013C3A" ma:contentTypeVersion="6" ma:contentTypeDescription="Create a new document." ma:contentTypeScope="" ma:versionID="23de09d8f10ae71115bf0ffdefb40898">
  <xsd:schema xmlns:xsd="http://www.w3.org/2001/XMLSchema" xmlns:xs="http://www.w3.org/2001/XMLSchema" xmlns:p="http://schemas.microsoft.com/office/2006/metadata/properties" xmlns:ns2="33c1cb8e-880c-471c-82c6-1310071a4422" xmlns:ns3="115c19e9-667f-44d9-931b-f6e25d9cbc3c" targetNamespace="http://schemas.microsoft.com/office/2006/metadata/properties" ma:root="true" ma:fieldsID="d16c34ee18bb409ef392cd3e94b06f0d" ns2:_="" ns3:_="">
    <xsd:import namespace="33c1cb8e-880c-471c-82c6-1310071a4422"/>
    <xsd:import namespace="115c19e9-667f-44d9-931b-f6e25d9cbc3c"/>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3c1cb8e-880c-471c-82c6-1310071a44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115c19e9-667f-44d9-931b-f6e25d9cbc3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46C656F-FCA1-4C66-A8DE-BB98A90D2866}">
  <ds:schemaRefs>
    <ds:schemaRef ds:uri="http://schemas.microsoft.com/sharepoint/v3/contenttype/forms"/>
  </ds:schemaRefs>
</ds:datastoreItem>
</file>

<file path=customXml/itemProps2.xml><?xml version="1.0" encoding="utf-8"?>
<ds:datastoreItem xmlns:ds="http://schemas.openxmlformats.org/officeDocument/2006/customXml" ds:itemID="{85A48CAB-C3DA-4263-B3E2-07A08D528B9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3c1cb8e-880c-471c-82c6-1310071a4422"/>
    <ds:schemaRef ds:uri="115c19e9-667f-44d9-931b-f6e25d9cbc3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BB8F64-15D9-4BB1-B068-53C4341217C8}">
  <ds:schemaRefs>
    <ds:schemaRef ds:uri="33c1cb8e-880c-471c-82c6-1310071a4422"/>
    <ds:schemaRef ds:uri="http://purl.org/dc/terms/"/>
    <ds:schemaRef ds:uri="http://schemas.openxmlformats.org/package/2006/metadata/core-properties"/>
    <ds:schemaRef ds:uri="http://schemas.microsoft.com/office/2006/documentManagement/types"/>
    <ds:schemaRef ds:uri="115c19e9-667f-44d9-931b-f6e25d9cbc3c"/>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2470</TotalTime>
  <Words>3161</Words>
  <Application>Microsoft Office PowerPoint</Application>
  <PresentationFormat>Widescreen</PresentationFormat>
  <Paragraphs>238</Paragraphs>
  <Slides>39</Slides>
  <Notes>19</Notes>
  <HiddenSlides>0</HiddenSlides>
  <MMClips>0</MMClips>
  <ScaleCrop>false</ScaleCrop>
  <HeadingPairs>
    <vt:vector size="6" baseType="variant">
      <vt:variant>
        <vt:lpstr>Fonts Used</vt:lpstr>
      </vt:variant>
      <vt:variant>
        <vt:i4>7</vt:i4>
      </vt:variant>
      <vt:variant>
        <vt:lpstr>Theme</vt:lpstr>
      </vt:variant>
      <vt:variant>
        <vt:i4>5</vt:i4>
      </vt:variant>
      <vt:variant>
        <vt:lpstr>Slide Titles</vt:lpstr>
      </vt:variant>
      <vt:variant>
        <vt:i4>39</vt:i4>
      </vt:variant>
    </vt:vector>
  </HeadingPairs>
  <TitlesOfParts>
    <vt:vector size="51" baseType="lpstr">
      <vt:lpstr>Arial</vt:lpstr>
      <vt:lpstr>Calibri</vt:lpstr>
      <vt:lpstr>Calibri Light</vt:lpstr>
      <vt:lpstr>Courier New</vt:lpstr>
      <vt:lpstr>Univers LT Std 45 Light</vt:lpstr>
      <vt:lpstr>Univers LT Std 55</vt:lpstr>
      <vt:lpstr>Wingdings</vt:lpstr>
      <vt:lpstr>Office Theme</vt:lpstr>
      <vt:lpstr>Custom Design</vt:lpstr>
      <vt:lpstr>3_Custom Design</vt:lpstr>
      <vt:lpstr>1_Custom Design</vt:lpstr>
      <vt:lpstr>2_Custom Design</vt:lpstr>
      <vt:lpstr>Professionalism and COVID-19</vt:lpstr>
      <vt:lpstr>Anti-Trust Notice</vt:lpstr>
      <vt:lpstr>PowerPoint Presentation</vt:lpstr>
      <vt:lpstr>December 22,2020 – Repeal of Statement of Principles</vt:lpstr>
      <vt:lpstr>PowerPoint Presentation</vt:lpstr>
      <vt:lpstr>PowerPoint Presentation</vt:lpstr>
      <vt:lpstr>PowerPoint Presentation</vt:lpstr>
      <vt:lpstr>PowerPoint Presentation</vt:lpstr>
      <vt:lpstr>COVID-19 Meets the ASOPs</vt:lpstr>
      <vt:lpstr>ASOP 1 Introductory Standard of Practice</vt:lpstr>
      <vt:lpstr>ASOP 1 -Introductory Standard of Practice</vt:lpstr>
      <vt:lpstr>PowerPoint Presentation</vt:lpstr>
      <vt:lpstr>“Trouble Ahead.  Trouble Behind.”</vt:lpstr>
      <vt:lpstr>ASOP 23 and COVID-19</vt:lpstr>
      <vt:lpstr>ASOP 23 and COVID-19</vt:lpstr>
      <vt:lpstr>ASOP 23 and COVID-19</vt:lpstr>
      <vt:lpstr>PowerPoint Presentation</vt:lpstr>
      <vt:lpstr>ASOP 41 and COVID-19</vt:lpstr>
      <vt:lpstr>ASOP 41 and COVID-19</vt:lpstr>
      <vt:lpstr>ASOP 41 and COVID-19</vt:lpstr>
      <vt:lpstr>ASOP 41 and COVID-19</vt:lpstr>
      <vt:lpstr>ASOP 41 and COVID-19</vt:lpstr>
      <vt:lpstr>PowerPoint Presentation</vt:lpstr>
      <vt:lpstr>ASOP 43 and COVID-19</vt:lpstr>
      <vt:lpstr>ASOP 43 and COVID-19</vt:lpstr>
      <vt:lpstr>ASOP 43 and COVID-19</vt:lpstr>
      <vt:lpstr>ASOP 43 and COVID-19</vt:lpstr>
      <vt:lpstr>ASOP 43 and COVID-19</vt:lpstr>
      <vt:lpstr>PowerPoint Presentation</vt:lpstr>
      <vt:lpstr>ASOP 36 and COVID-19</vt:lpstr>
      <vt:lpstr>ASOP 36 and COVID-19</vt:lpstr>
      <vt:lpstr>ASOP 36 and COVID-19</vt:lpstr>
      <vt:lpstr>PowerPoint Presentation</vt:lpstr>
      <vt:lpstr>ASOP 53 and COVID-19</vt:lpstr>
      <vt:lpstr>ASOP 53 and COVID-19</vt:lpstr>
      <vt:lpstr>ASOP 53 and COVID-19</vt:lpstr>
      <vt:lpstr>ASOP 53 and COVID-19</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Sonja Uyenco</dc:creator>
  <cp:lastModifiedBy>John Gleba, Madison Consulting Group</cp:lastModifiedBy>
  <cp:revision>1323</cp:revision>
  <cp:lastPrinted>2020-04-16T19:48:31Z</cp:lastPrinted>
  <dcterms:created xsi:type="dcterms:W3CDTF">2016-07-18T14:59:28Z</dcterms:created>
  <dcterms:modified xsi:type="dcterms:W3CDTF">2021-03-18T15:27:50Z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0x010100B8D73280E2F0464E8FB70C2273013C3A</vt:lpwstr>
  </property>
  <property fmtid="{D5CDD505-2E9C-101B-9397-08002B2CF9AE}" pid="3" name="Order">
    <vt:r8>48400</vt:r8>
  </property>
  <property fmtid="{D5CDD505-2E9C-101B-9397-08002B2CF9AE}" pid="4" name="TemplateUrl">
    <vt:lpwstr/>
  </property>
  <property fmtid="{D5CDD505-2E9C-101B-9397-08002B2CF9AE}" pid="5" name="ComplianceAssetId">
    <vt:lpwstr/>
  </property>
  <property fmtid="{D5CDD505-2E9C-101B-9397-08002B2CF9AE}" pid="6" name="xd_Signature">
    <vt:bool>false</vt:bool>
  </property>
  <property fmtid="{D5CDD505-2E9C-101B-9397-08002B2CF9AE}" pid="7" name="xd_ProgID">
    <vt:lpwstr/>
  </property>
</Properties>
</file>