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4"/>
  </p:notesMasterIdLst>
  <p:sldIdLst>
    <p:sldId id="256" r:id="rId2"/>
    <p:sldId id="261" r:id="rId3"/>
    <p:sldId id="259" r:id="rId4"/>
    <p:sldId id="268" r:id="rId5"/>
    <p:sldId id="257" r:id="rId6"/>
    <p:sldId id="262" r:id="rId7"/>
    <p:sldId id="263" r:id="rId8"/>
    <p:sldId id="265" r:id="rId9"/>
    <p:sldId id="269" r:id="rId10"/>
    <p:sldId id="266" r:id="rId11"/>
    <p:sldId id="264" r:id="rId12"/>
    <p:sldId id="270" r:id="rId13"/>
    <p:sldId id="274" r:id="rId14"/>
    <p:sldId id="271" r:id="rId15"/>
    <p:sldId id="275" r:id="rId16"/>
    <p:sldId id="276" r:id="rId17"/>
    <p:sldId id="277" r:id="rId18"/>
    <p:sldId id="278" r:id="rId19"/>
    <p:sldId id="304" r:id="rId20"/>
    <p:sldId id="273" r:id="rId21"/>
    <p:sldId id="280" r:id="rId22"/>
    <p:sldId id="282" r:id="rId23"/>
    <p:sldId id="281" r:id="rId24"/>
    <p:sldId id="283" r:id="rId25"/>
    <p:sldId id="285" r:id="rId26"/>
    <p:sldId id="287" r:id="rId27"/>
    <p:sldId id="284" r:id="rId28"/>
    <p:sldId id="288" r:id="rId29"/>
    <p:sldId id="289" r:id="rId30"/>
    <p:sldId id="292" r:id="rId31"/>
    <p:sldId id="290" r:id="rId32"/>
    <p:sldId id="294" r:id="rId33"/>
    <p:sldId id="293" r:id="rId34"/>
    <p:sldId id="291" r:id="rId35"/>
    <p:sldId id="295" r:id="rId36"/>
    <p:sldId id="296" r:id="rId37"/>
    <p:sldId id="298" r:id="rId38"/>
    <p:sldId id="299" r:id="rId39"/>
    <p:sldId id="300" r:id="rId40"/>
    <p:sldId id="302" r:id="rId41"/>
    <p:sldId id="303" r:id="rId42"/>
    <p:sldId id="30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74303" autoAdjust="0"/>
  </p:normalViewPr>
  <p:slideViewPr>
    <p:cSldViewPr snapToGrid="0">
      <p:cViewPr varScale="1">
        <p:scale>
          <a:sx n="89" d="100"/>
          <a:sy n="89" d="100"/>
        </p:scale>
        <p:origin x="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D1E9-8B11-41C5-AB55-4FDAC5C72721}"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04522-2730-4CCD-A689-D7BD6E1FD05A}" type="slidenum">
              <a:rPr lang="en-US" smtClean="0"/>
              <a:t>‹#›</a:t>
            </a:fld>
            <a:endParaRPr lang="en-US"/>
          </a:p>
        </p:txBody>
      </p:sp>
    </p:spTree>
    <p:extLst>
      <p:ext uri="{BB962C8B-B14F-4D97-AF65-F5344CB8AC3E}">
        <p14:creationId xmlns:p14="http://schemas.microsoft.com/office/powerpoint/2010/main" val="52667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title may already evoke thoughts about a movie you have seen. That was of course intentional. ‘The Big Short’ was a critically acclaimed 2015 movie about the Global Financial Crisis,</a:t>
            </a:r>
            <a:r>
              <a:rPr lang="en-US" baseline="0" dirty="0" smtClean="0"/>
              <a:t> or “GFC”. </a:t>
            </a:r>
            <a:r>
              <a:rPr lang="en-US" sz="1200" kern="1200" dirty="0" smtClean="0">
                <a:solidFill>
                  <a:schemeClr val="tx1"/>
                </a:solidFill>
                <a:effectLst/>
                <a:latin typeface="+mn-lt"/>
                <a:ea typeface="+mn-ea"/>
                <a:cs typeface="+mn-cs"/>
              </a:rPr>
              <a:t>‘The Big Short, Part II’ was a presentation I prepared for the 2019 CAS Annual meeting. And now this presentation, “The Bigger Short, Hindsight is 2020?” is my contribution to the same subject now that 2020 is in our</a:t>
            </a:r>
            <a:r>
              <a:rPr lang="en-US" sz="1200" kern="1200" baseline="0" dirty="0" smtClean="0">
                <a:solidFill>
                  <a:schemeClr val="tx1"/>
                </a:solidFill>
                <a:effectLst/>
                <a:latin typeface="+mn-lt"/>
                <a:ea typeface="+mn-ea"/>
                <a:cs typeface="+mn-cs"/>
              </a:rPr>
              <a:t> rearview mirror</a:t>
            </a:r>
            <a:r>
              <a:rPr lang="en-US" sz="120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My hope is, by referencing the movie, that it will bring most of the audience up to speed with the topic, as everyone here either lived through the GFC, perhaps as a professional, and/or watched the movie, so I assume everyone has in their own mind some kind of basic narrative or familiarity of what happened in 2008.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1</a:t>
            </a:fld>
            <a:endParaRPr lang="en-US"/>
          </a:p>
        </p:txBody>
      </p:sp>
    </p:spTree>
    <p:extLst>
      <p:ext uri="{BB962C8B-B14F-4D97-AF65-F5344CB8AC3E}">
        <p14:creationId xmlns:p14="http://schemas.microsoft.com/office/powerpoint/2010/main" val="183000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(run the 1</a:t>
            </a:r>
            <a:r>
              <a:rPr lang="en-US" i="1" baseline="30000" dirty="0" smtClean="0"/>
              <a:t>st</a:t>
            </a:r>
            <a:r>
              <a:rPr lang="en-US" i="1" dirty="0" smtClean="0"/>
              <a:t> poll)</a:t>
            </a:r>
          </a:p>
          <a:p>
            <a:endParaRPr lang="en-US" dirty="0" smtClean="0"/>
          </a:p>
          <a:p>
            <a:r>
              <a:rPr lang="en-US" dirty="0" smtClean="0"/>
              <a:t>I think most people believe the Federal Reserve governs the</a:t>
            </a:r>
            <a:r>
              <a:rPr lang="en-US" baseline="0" dirty="0" smtClean="0"/>
              <a:t> US dollar. A is the answer you might find in a textbook. And believing they do but then learning how they don’t, will help you understand the real cause of the GFC. </a:t>
            </a:r>
            <a:r>
              <a:rPr lang="en-US" dirty="0" smtClean="0"/>
              <a:t>I </a:t>
            </a:r>
            <a:r>
              <a:rPr lang="en-US" dirty="0" smtClean="0"/>
              <a:t>made up the OWCB, so C is not the right answer. The answer is E. </a:t>
            </a:r>
            <a:r>
              <a:rPr lang="en-US" dirty="0" smtClean="0"/>
              <a:t>Nobody</a:t>
            </a:r>
            <a:r>
              <a:rPr lang="en-US" baseline="0" dirty="0" smtClean="0"/>
              <a:t> regulates the global money system, just l</a:t>
            </a:r>
            <a:r>
              <a:rPr lang="en-US" dirty="0" smtClean="0"/>
              <a:t>et </a:t>
            </a:r>
            <a:r>
              <a:rPr lang="en-US" dirty="0" smtClean="0"/>
              <a:t>that sink </a:t>
            </a:r>
            <a:r>
              <a:rPr lang="en-US" dirty="0" smtClean="0"/>
              <a:t>in if you weren’t already aware.</a:t>
            </a:r>
            <a:endParaRPr lang="en-US" dirty="0" smtClean="0"/>
          </a:p>
          <a:p>
            <a:endParaRPr lang="en-US" dirty="0" smtClean="0"/>
          </a:p>
          <a:p>
            <a:r>
              <a:rPr lang="en-US" i="1" dirty="0" smtClean="0"/>
              <a:t>(run the 2</a:t>
            </a:r>
            <a:r>
              <a:rPr lang="en-US" i="1" baseline="30000" dirty="0" smtClean="0"/>
              <a:t>nd</a:t>
            </a:r>
            <a:r>
              <a:rPr lang="en-US" i="1" dirty="0" smtClean="0"/>
              <a:t> poll)</a:t>
            </a:r>
          </a:p>
          <a:p>
            <a:endParaRPr lang="en-US" i="1" dirty="0" smtClean="0"/>
          </a:p>
          <a:p>
            <a:r>
              <a:rPr lang="en-US" i="0" dirty="0" smtClean="0"/>
              <a:t>The answer is </a:t>
            </a:r>
            <a:r>
              <a:rPr lang="en-US" i="0" dirty="0" smtClean="0"/>
              <a:t>C. That</a:t>
            </a:r>
            <a:r>
              <a:rPr lang="en-US" i="0" baseline="0" dirty="0" smtClean="0"/>
              <a:t> was 77 years ago, so we are getting to the point where virtually nobody remembers a time when the monetary system was vastly different. </a:t>
            </a:r>
            <a:endParaRPr lang="en-US" i="0" dirty="0"/>
          </a:p>
        </p:txBody>
      </p:sp>
      <p:sp>
        <p:nvSpPr>
          <p:cNvPr id="4" name="Slide Number Placeholder 3"/>
          <p:cNvSpPr>
            <a:spLocks noGrp="1"/>
          </p:cNvSpPr>
          <p:nvPr>
            <p:ph type="sldNum" sz="quarter" idx="10"/>
          </p:nvPr>
        </p:nvSpPr>
        <p:spPr/>
        <p:txBody>
          <a:bodyPr/>
          <a:lstStyle/>
          <a:p>
            <a:fld id="{49804522-2730-4CCD-A689-D7BD6E1FD05A}" type="slidenum">
              <a:rPr lang="en-US" smtClean="0"/>
              <a:t>10</a:t>
            </a:fld>
            <a:endParaRPr lang="en-US"/>
          </a:p>
        </p:txBody>
      </p:sp>
    </p:spTree>
    <p:extLst>
      <p:ext uri="{BB962C8B-B14F-4D97-AF65-F5344CB8AC3E}">
        <p14:creationId xmlns:p14="http://schemas.microsoft.com/office/powerpoint/2010/main" val="89722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(run the 1</a:t>
            </a:r>
            <a:r>
              <a:rPr lang="en-US" i="1" baseline="30000" dirty="0" smtClean="0"/>
              <a:t>st</a:t>
            </a:r>
            <a:r>
              <a:rPr lang="en-US" i="1" dirty="0" smtClean="0"/>
              <a:t> poll)</a:t>
            </a:r>
          </a:p>
          <a:p>
            <a:endParaRPr lang="en-US" dirty="0" smtClean="0"/>
          </a:p>
          <a:p>
            <a:r>
              <a:rPr lang="en-US" dirty="0" smtClean="0"/>
              <a:t>This is a trick question. The Federal Reserve is in neither branch, it is an independent,</a:t>
            </a:r>
            <a:r>
              <a:rPr lang="en-US" baseline="0" dirty="0" smtClean="0"/>
              <a:t> for-profit entity. The answer is D. Who are the owners you ask? That is a great question. </a:t>
            </a:r>
            <a:endParaRPr lang="en-US" dirty="0" smtClean="0"/>
          </a:p>
          <a:p>
            <a:endParaRPr lang="en-US" dirty="0" smtClean="0"/>
          </a:p>
          <a:p>
            <a:r>
              <a:rPr lang="en-US" i="1" dirty="0" smtClean="0"/>
              <a:t>(run the 2</a:t>
            </a:r>
            <a:r>
              <a:rPr lang="en-US" i="1" baseline="30000" dirty="0" smtClean="0"/>
              <a:t>nd</a:t>
            </a:r>
            <a:r>
              <a:rPr lang="en-US" i="1" dirty="0" smtClean="0"/>
              <a:t> poll)</a:t>
            </a:r>
          </a:p>
          <a:p>
            <a:endParaRPr lang="en-US" i="1" dirty="0" smtClean="0"/>
          </a:p>
          <a:p>
            <a:r>
              <a:rPr lang="en-US" i="0" dirty="0" smtClean="0"/>
              <a:t>This</a:t>
            </a:r>
            <a:r>
              <a:rPr lang="en-US" i="0" baseline="0" dirty="0" smtClean="0"/>
              <a:t> is similar to the currency creation, but a little bit different as it pertains to the ebbs and flows of money supply, but from what we talked about earlier, the best answer here as well is D, the banking system. The important point is that our current financial narrative would lead you to believe this is the Federal Reserve, but it is not. </a:t>
            </a:r>
            <a:endParaRPr lang="en-US" i="0" dirty="0" smtClean="0"/>
          </a:p>
          <a:p>
            <a:endParaRPr lang="en-US" dirty="0" smtClean="0"/>
          </a:p>
          <a:p>
            <a:r>
              <a:rPr lang="en-US" baseline="0" dirty="0" smtClean="0"/>
              <a:t>Where this came from is that the Federal Reserve originally were charged with controlling the money supply by participation in secondary bond markets, back when we had a closed domestic money system. But even then, they weren’t creating the money supply, but they were tasked with controlling it. So they used money-demand models to measure when to buy and when to sell bonds, to inject or remove money from the system.</a:t>
            </a:r>
          </a:p>
          <a:p>
            <a:pPr marL="0" indent="0">
              <a:buNone/>
            </a:pPr>
            <a:endParaRPr lang="en-US" baseline="0" dirty="0" smtClean="0"/>
          </a:p>
          <a:p>
            <a:pPr marL="0" indent="0">
              <a:buNone/>
            </a:pPr>
            <a:r>
              <a:rPr lang="en-US" baseline="0" dirty="0" smtClean="0"/>
              <a:t>This should give rise to more questions, like how are all these US dollars for global trade, banking, and investments created? Who oversees this market and its transactions? Which you know now is nobody. Who are the primary money dealers (commercial banks) and intermediaries in this global market, given we know now that they are who manages the global money supply. And what is this global dollar market called? Has anyone heard of the repo market? </a:t>
            </a:r>
          </a:p>
          <a:p>
            <a:pPr marL="0" indent="0">
              <a:buNone/>
            </a:pPr>
            <a:endParaRPr lang="en-US" baseline="0" dirty="0" smtClean="0"/>
          </a:p>
          <a:p>
            <a:pPr marL="0" indent="0">
              <a:buNone/>
            </a:pPr>
            <a:r>
              <a:rPr lang="en-US" baseline="0" dirty="0" smtClean="0"/>
              <a:t>As you can see, this is not a system that is well-understood broadly, leaving plenty of fertile ground for a false narrative to form.</a:t>
            </a:r>
            <a:endParaRPr lang="en-US" dirty="0" smtClean="0"/>
          </a:p>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11</a:t>
            </a:fld>
            <a:endParaRPr lang="en-US"/>
          </a:p>
        </p:txBody>
      </p:sp>
    </p:spTree>
    <p:extLst>
      <p:ext uri="{BB962C8B-B14F-4D97-AF65-F5344CB8AC3E}">
        <p14:creationId xmlns:p14="http://schemas.microsoft.com/office/powerpoint/2010/main" val="200214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Read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cap="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12</a:t>
            </a:fld>
            <a:endParaRPr lang="en-US"/>
          </a:p>
        </p:txBody>
      </p:sp>
    </p:spTree>
    <p:extLst>
      <p:ext uri="{BB962C8B-B14F-4D97-AF65-F5344CB8AC3E}">
        <p14:creationId xmlns:p14="http://schemas.microsoft.com/office/powerpoint/2010/main" val="110498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Read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cap="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cap="none" dirty="0" smtClean="0"/>
              <a:t>1a and 2 result in economic risks and adverse consequences,</a:t>
            </a:r>
            <a:r>
              <a:rPr lang="en-US" sz="1200" i="0" cap="none" baseline="0" dirty="0" smtClean="0"/>
              <a:t> so </a:t>
            </a:r>
            <a:r>
              <a:rPr lang="en-US" sz="1200" b="1" i="0" cap="none" baseline="0" dirty="0" smtClean="0"/>
              <a:t>sovereigns have historically employed a few control mechanisms to harness credit creation by their banks</a:t>
            </a:r>
            <a:r>
              <a:rPr lang="en-US" sz="1200" i="0" cap="none" baseline="0" dirty="0" smtClean="0"/>
              <a:t>. </a:t>
            </a:r>
            <a:endParaRPr lang="en-US" sz="1200" i="1" cap="none" dirty="0" smtClean="0"/>
          </a:p>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13</a:t>
            </a:fld>
            <a:endParaRPr lang="en-US"/>
          </a:p>
        </p:txBody>
      </p:sp>
    </p:spTree>
    <p:extLst>
      <p:ext uri="{BB962C8B-B14F-4D97-AF65-F5344CB8AC3E}">
        <p14:creationId xmlns:p14="http://schemas.microsoft.com/office/powerpoint/2010/main" val="100517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schools</a:t>
            </a:r>
            <a:r>
              <a:rPr lang="en-US" baseline="0" dirty="0" smtClean="0"/>
              <a:t> of thought with what I call the authority mechanism.</a:t>
            </a:r>
          </a:p>
          <a:p>
            <a:endParaRPr lang="en-US" baseline="0" dirty="0" smtClean="0"/>
          </a:p>
          <a:p>
            <a:r>
              <a:rPr lang="en-US" i="1" baseline="0" dirty="0" smtClean="0"/>
              <a:t>Read from the slide</a:t>
            </a:r>
            <a:endParaRPr lang="en-US" i="1" dirty="0" smtClean="0"/>
          </a:p>
          <a:p>
            <a:endParaRPr lang="en-US" dirty="0" smtClean="0"/>
          </a:p>
          <a:p>
            <a:r>
              <a:rPr lang="en-US" dirty="0" smtClean="0"/>
              <a:t>The Federal Reserve is not managing by encouraging business investment and discouraging</a:t>
            </a:r>
            <a:r>
              <a:rPr lang="en-US" baseline="0" dirty="0" smtClean="0"/>
              <a:t> asset speculation or consumption), thus, this authority mechanism is not really functioning in terms of managing credit creation.</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14</a:t>
            </a:fld>
            <a:endParaRPr lang="en-US"/>
          </a:p>
        </p:txBody>
      </p:sp>
    </p:spTree>
    <p:extLst>
      <p:ext uri="{BB962C8B-B14F-4D97-AF65-F5344CB8AC3E}">
        <p14:creationId xmlns:p14="http://schemas.microsoft.com/office/powerpoint/2010/main" val="374100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still have what</a:t>
            </a:r>
            <a:r>
              <a:rPr lang="en-US" baseline="0" dirty="0" smtClean="0"/>
              <a:t> I call the Monetary control mechanism </a:t>
            </a:r>
            <a:endParaRPr lang="en-US" dirty="0" smtClean="0"/>
          </a:p>
          <a:p>
            <a:endParaRPr lang="en-US" dirty="0" smtClean="0"/>
          </a:p>
          <a:p>
            <a:r>
              <a:rPr lang="en-US" dirty="0" smtClean="0"/>
              <a:t>Representative/Non-fiat</a:t>
            </a:r>
            <a:r>
              <a:rPr lang="en-US" baseline="0" dirty="0" smtClean="0"/>
              <a:t> – example, checks are acceptable because they are backed by a bank account. Often, loans are “secured” or backed by some asset(s). Dollars (formerly a Federal Reserve Note) used to be acceptable because they were backed by physical gold supply. If there was too much currency created relative to gold, people would exchange their paper currency for gold (arbitrage), until the balance was restored, and the same vice versa. It is a natural control on money supply.</a:t>
            </a:r>
          </a:p>
          <a:p>
            <a:endParaRPr lang="en-US" baseline="0" dirty="0" smtClean="0"/>
          </a:p>
          <a:p>
            <a:r>
              <a:rPr lang="en-US" baseline="0" dirty="0" smtClean="0"/>
              <a:t>Fiat currency is like having a blank checkbook with an empty bank account. That check is only acceptable if it is believed the issuer will be able to honor the amount of the check. Yet, when the currency is fiat, there is no recourse for over-extending oneself (except damaged credit, which is a loss of faith).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15</a:t>
            </a:fld>
            <a:endParaRPr lang="en-US"/>
          </a:p>
        </p:txBody>
      </p:sp>
    </p:spTree>
    <p:extLst>
      <p:ext uri="{BB962C8B-B14F-4D97-AF65-F5344CB8AC3E}">
        <p14:creationId xmlns:p14="http://schemas.microsoft.com/office/powerpoint/2010/main" val="252122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just a quote from Milton Friedman how fiat currency has almost always proved a curse to the country employing it, but now, for the first time in history, it is the normal state of affairs for the entire global system. If the US dollar is fiat, and it is the reserve currency of the global system, then if foreign currencies are backed by a fiat currency, then they are fiat also.</a:t>
            </a:r>
          </a:p>
          <a:p>
            <a:endParaRPr lang="en-US" baseline="0" dirty="0" smtClean="0"/>
          </a:p>
          <a:p>
            <a:endParaRPr lang="en-US" baseline="0" dirty="0" smtClean="0"/>
          </a:p>
          <a:p>
            <a:r>
              <a:rPr lang="en-US" baseline="0" dirty="0" smtClean="0"/>
              <a:t>Gold Reserve Act 1933 – made owning gold illegal, allowed fractional reserving, devalued the dollar relative to gold (was about $20 per ounce, raised it to $35/</a:t>
            </a:r>
            <a:r>
              <a:rPr lang="en-US" baseline="0" dirty="0" err="1" smtClean="0"/>
              <a:t>oz</a:t>
            </a:r>
            <a:r>
              <a:rPr lang="en-US" baseline="0" dirty="0" smtClean="0"/>
              <a:t> after. Now is about $1800/</a:t>
            </a:r>
            <a:r>
              <a:rPr lang="en-US" baseline="0" dirty="0" err="1" smtClean="0"/>
              <a:t>oz</a:t>
            </a:r>
            <a:r>
              <a:rPr lang="en-US" baseline="0" dirty="0" smtClean="0"/>
              <a:t>, but $20 is still just $20 – approaching 99% devalued (inflation) from 1933 – loss of purchasing power)</a:t>
            </a:r>
          </a:p>
          <a:p>
            <a:r>
              <a:rPr lang="en-US" baseline="0" dirty="0" smtClean="0"/>
              <a:t>Nixon removed the exchangeability of US dollars for gold in 1971, making the entire world fiat currency</a:t>
            </a:r>
          </a:p>
          <a:p>
            <a:endParaRPr lang="en-US" baseline="0" dirty="0" smtClean="0"/>
          </a:p>
          <a:p>
            <a:r>
              <a:rPr lang="en-US" baseline="0" dirty="0" smtClean="0"/>
              <a:t>When were credit cards invented? </a:t>
            </a:r>
          </a:p>
          <a:p>
            <a:r>
              <a:rPr lang="en-US" baseline="0" dirty="0" smtClean="0"/>
              <a:t>1920s – allowed for customer tab or credit, specific to institution – to use for consumption in the roaring 20s</a:t>
            </a:r>
          </a:p>
          <a:p>
            <a:r>
              <a:rPr lang="en-US" baseline="0" dirty="0" smtClean="0"/>
              <a:t>1950 – first diner cards issued, first to be used broadly, accepted at multiple institutions – to use for consumption (for travel &amp; entertainment – AmEx 1958)</a:t>
            </a:r>
          </a:p>
          <a:p>
            <a:r>
              <a:rPr lang="en-US" baseline="0" dirty="0" smtClean="0"/>
              <a:t>1958 – charge card, Bank of America, licensed in California 1958, in other states in 1966, renamed to Visa in 1976-77, where establishments started integrating cash flow systems with major national banks, which ignited the proliferation of credit cards in the 1980s and 1990s.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16</a:t>
            </a:fld>
            <a:endParaRPr lang="en-US"/>
          </a:p>
        </p:txBody>
      </p:sp>
    </p:spTree>
    <p:extLst>
      <p:ext uri="{BB962C8B-B14F-4D97-AF65-F5344CB8AC3E}">
        <p14:creationId xmlns:p14="http://schemas.microsoft.com/office/powerpoint/2010/main" val="402676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 the banking and monetary system concepts,</a:t>
            </a:r>
            <a:r>
              <a:rPr lang="en-US" baseline="0" dirty="0" smtClean="0"/>
              <a:t> </a:t>
            </a:r>
          </a:p>
          <a:p>
            <a:endParaRPr lang="en-US" baseline="0" dirty="0" smtClean="0"/>
          </a:p>
          <a:p>
            <a:r>
              <a:rPr lang="en-US" baseline="0" dirty="0" smtClean="0"/>
              <a:t>We’ve created a system that must grow continuously, otherwise, it faces the devastating economic effects of deflation (contraction of money supply) when the economy cycles down, which is known to introduce widespread hardship into the middle class, which is broadly destructive to an economy. This risk is mitigated by maintaining these control mechanisms for monetary stability. </a:t>
            </a:r>
          </a:p>
          <a:p>
            <a:endParaRPr lang="en-US" baseline="0" dirty="0" smtClean="0"/>
          </a:p>
          <a:p>
            <a:r>
              <a:rPr lang="en-US" baseline="0" dirty="0" smtClean="0"/>
              <a:t>But with our currency fiat, the monetary mechanism control has been completely removed, leaving the management of credit extension to the authority mechanism only, meaning credit extension controls are exclusively in the hands of the authorities who create credit (the banks). </a:t>
            </a:r>
          </a:p>
          <a:p>
            <a:endParaRPr lang="en-US" baseline="0" dirty="0" smtClean="0"/>
          </a:p>
          <a:p>
            <a:r>
              <a:rPr lang="en-US" baseline="0" dirty="0" smtClean="0"/>
              <a:t>However, we believe the Federal Reserve controls it all. What they should be controlling or regulating is limited and responsible credit creation for consumption and leveraged transactions, and encourage or support credit creation for business investment, but they do no such regulating.</a:t>
            </a:r>
          </a:p>
          <a:p>
            <a:endParaRPr lang="en-US" baseline="0" dirty="0" smtClean="0"/>
          </a:p>
          <a:p>
            <a:r>
              <a:rPr lang="en-US" baseline="0" dirty="0" smtClean="0"/>
              <a:t>Thus, these elites construct a narrative with the public that they are smart and infallible. But if they were to ever misstep or lose control of what they are supposed to be doing, they have no incentive to pursue the contradictory event set that proves their fallibility, because society is depending on their infallibility. </a:t>
            </a:r>
          </a:p>
          <a:p>
            <a:endParaRPr lang="en-US" baseline="0" dirty="0" smtClean="0"/>
          </a:p>
          <a:p>
            <a:r>
              <a:rPr lang="en-US" baseline="0" dirty="0" smtClean="0"/>
              <a:t>The Federal Reserve’s current set of policies, of interest rate control and quantitative easing, is a clear indication that we’ve veered off course. We’ve got something clearly backwards with how we think a healthy, capitalist, financial system functions.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17</a:t>
            </a:fld>
            <a:endParaRPr lang="en-US"/>
          </a:p>
        </p:txBody>
      </p:sp>
    </p:spTree>
    <p:extLst>
      <p:ext uri="{BB962C8B-B14F-4D97-AF65-F5344CB8AC3E}">
        <p14:creationId xmlns:p14="http://schemas.microsoft.com/office/powerpoint/2010/main" val="364203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did we get off course? This is a timeline of events that I don’t have time to get into, but I’ve highlighted in red some key points. </a:t>
            </a:r>
          </a:p>
          <a:p>
            <a:endParaRPr lang="en-US" dirty="0" smtClean="0"/>
          </a:p>
          <a:p>
            <a:r>
              <a:rPr lang="en-US" dirty="0" smtClean="0"/>
              <a:t>1913, the US makes another attempt at Centralized</a:t>
            </a:r>
            <a:r>
              <a:rPr lang="en-US" baseline="0" dirty="0" smtClean="0"/>
              <a:t> Banking. Gold is the global reserve currency. </a:t>
            </a:r>
          </a:p>
          <a:p>
            <a:endParaRPr lang="en-US" baseline="0" dirty="0" smtClean="0"/>
          </a:p>
          <a:p>
            <a:r>
              <a:rPr lang="en-US" baseline="0" dirty="0" smtClean="0"/>
              <a:t>1929, 16 years into it the FRA, the biggest financial crisis in modern history occurs, due to what? Irresponsible credit creation activity, creating a stock market bubble.</a:t>
            </a:r>
          </a:p>
          <a:p>
            <a:endParaRPr lang="en-US" dirty="0" smtClean="0"/>
          </a:p>
          <a:p>
            <a:r>
              <a:rPr lang="en-US" dirty="0" smtClean="0"/>
              <a:t>1933,</a:t>
            </a:r>
            <a:r>
              <a:rPr lang="en-US" baseline="0" dirty="0" smtClean="0"/>
              <a:t> the GRA provides an example of how governments tend to intervene into the money system as a solution to problems in the financial system and economy. </a:t>
            </a:r>
          </a:p>
          <a:p>
            <a:endParaRPr lang="en-US" baseline="0" dirty="0" smtClean="0"/>
          </a:p>
          <a:p>
            <a:r>
              <a:rPr lang="en-US" baseline="0" dirty="0" smtClean="0"/>
              <a:t>1941, due to wartime trade activity, the global money system is starting to break down, US owns most of the gold.</a:t>
            </a:r>
          </a:p>
          <a:p>
            <a:endParaRPr lang="en-US" baseline="0" dirty="0" smtClean="0"/>
          </a:p>
          <a:p>
            <a:r>
              <a:rPr lang="en-US" baseline="0" dirty="0" smtClean="0"/>
              <a:t>1944, the world meets at Bretton Woods to restructure the global system and they arrive at the US dollar taking the place as the reserve currency, as it was still fractionally backed by gold (from the GRA).</a:t>
            </a:r>
          </a:p>
          <a:p>
            <a:endParaRPr lang="en-US" baseline="0" dirty="0" smtClean="0"/>
          </a:p>
          <a:p>
            <a:r>
              <a:rPr lang="en-US" baseline="0" dirty="0" smtClean="0"/>
              <a:t>1940s and 50s, for several reasons, some cited here, foreign countries began depositing dollars in non-US banks, primarily in the London market. And banks started doing with those US dollars what banks do, but what they never did with real money (gold), extend credit, which means they were creating US dollar money supply, out of thin air, outside the purview of US monetary authorities. Luckily, the monetary control mechanism was still in place. </a:t>
            </a:r>
          </a:p>
          <a:p>
            <a:endParaRPr lang="en-US" baseline="0" dirty="0" smtClean="0"/>
          </a:p>
          <a:p>
            <a:r>
              <a:rPr lang="en-US" baseline="0" dirty="0" smtClean="0"/>
              <a:t>1960s, what is called the “Eurodollar”, which is US dollars that are offshore, or non-domestic dollars, starts showing up in FOMC meeting minutes. The Federal Reserve finds out what is going on, but they decide on an approach of benign neglect. US says “not their market/jurisdiction”, London says “it is not their currency”, so they neglect or ignore the risks of this system.  </a:t>
            </a:r>
          </a:p>
          <a:p>
            <a:r>
              <a:rPr lang="en-US" baseline="0" dirty="0" smtClean="0"/>
              <a:t>The global dollar money supply changes creates imbalances with the price of gold, creating arbitrage for foreign countries and they began trading in their dollars for gold. </a:t>
            </a:r>
          </a:p>
          <a:p>
            <a:endParaRPr lang="en-US" baseline="0" dirty="0" smtClean="0"/>
          </a:p>
          <a:p>
            <a:r>
              <a:rPr lang="en-US" baseline="0" dirty="0" smtClean="0"/>
              <a:t>1971, Nixon has to stop the outflow of gold, so he removes the dollar’s exchangeability with gold, removing the gold standard, and making the US dollar fiat, but this was no longer a closed domestic currency system, it was the global currency system as well, so it simultaneously removed the monetary control mechanism for the entire world. This was a big moment in history.</a:t>
            </a:r>
          </a:p>
          <a:p>
            <a:endParaRPr lang="en-US" baseline="0"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18</a:t>
            </a:fld>
            <a:endParaRPr lang="en-US"/>
          </a:p>
        </p:txBody>
      </p:sp>
    </p:spTree>
    <p:extLst>
      <p:ext uri="{BB962C8B-B14F-4D97-AF65-F5344CB8AC3E}">
        <p14:creationId xmlns:p14="http://schemas.microsoft.com/office/powerpoint/2010/main" val="1829541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1974</a:t>
            </a:r>
            <a:r>
              <a:rPr lang="en-US" baseline="0" dirty="0" smtClean="0"/>
              <a:t>, the FOMC minutes show a recognition that the Fed is losing control of the money supply. They try to define the Eurodollar money supply, but realize it is too complex, they abandon those designs, abandon trying to control the money supply and shift to interest rate policy, designed to control the behavior of credit extension activity of the banks. Benign neglect continues, but now under no monetary or authority control mechanisms for credit creation activity. And what happens? </a:t>
            </a:r>
          </a:p>
          <a:p>
            <a:endParaRPr lang="en-US" baseline="0" dirty="0" smtClean="0"/>
          </a:p>
          <a:p>
            <a:r>
              <a:rPr lang="en-US" baseline="0" dirty="0" smtClean="0"/>
              <a:t>1980s – globalization begins ramping up, movements toward western policies in Russia and China.</a:t>
            </a:r>
          </a:p>
          <a:p>
            <a:endParaRPr lang="en-US" baseline="0" dirty="0" smtClean="0"/>
          </a:p>
          <a:p>
            <a:r>
              <a:rPr lang="en-US" baseline="0" dirty="0" smtClean="0"/>
              <a:t>1990s – unprecedented globalization and global economic expansion. US wins the cold war and grows into the most economically dominant country in the history of the world, European countries form the EU in attempt to create a strong economic empire, China rises quickly to be a global power. All this happens on the back of this unfettered Eurodollar system. </a:t>
            </a:r>
          </a:p>
          <a:p>
            <a:endParaRPr lang="en-US" baseline="0" dirty="0" smtClean="0"/>
          </a:p>
          <a:p>
            <a:r>
              <a:rPr lang="en-US" baseline="0" dirty="0" smtClean="0"/>
              <a:t>1991, the Salomon Bros scam brings into the financial narrative that something strange is going on in the global markets, but benign neglect wins the day. Something called the internet is emerging, the global economy is about to explode with this new technology, so this is no time for responsible credit behavior.  </a:t>
            </a:r>
          </a:p>
          <a:p>
            <a:endParaRPr lang="en-US" baseline="0" dirty="0" smtClean="0"/>
          </a:p>
          <a:p>
            <a:r>
              <a:rPr lang="en-US" baseline="0" dirty="0" smtClean="0"/>
              <a:t>1996 – Alan Greenspan calls this “irrational exuberance”, but nobody understands what he is talking about. They think he is talking about the forming tech bubble. </a:t>
            </a:r>
          </a:p>
          <a:p>
            <a:endParaRPr lang="en-US" baseline="0" dirty="0" smtClean="0"/>
          </a:p>
          <a:p>
            <a:r>
              <a:rPr lang="en-US" baseline="0" dirty="0" smtClean="0"/>
              <a:t>1999 GLB passed, everyone wants to have a bank. This removes GS. More irresponsible behavior, like share buybacks is not legal.</a:t>
            </a:r>
          </a:p>
          <a:p>
            <a:endParaRPr lang="en-US" baseline="0" dirty="0" smtClean="0"/>
          </a:p>
          <a:p>
            <a:r>
              <a:rPr lang="en-US" baseline="0" dirty="0" smtClean="0"/>
              <a:t>2000-01 the tech bubble bursts. Oh, I guess it was an asset bubble after all. Did we stop to figure out why these asset bubbles were happening again. Nope.</a:t>
            </a:r>
          </a:p>
          <a:p>
            <a:endParaRPr lang="en-US" baseline="0" dirty="0" smtClean="0"/>
          </a:p>
          <a:p>
            <a:r>
              <a:rPr lang="en-US" baseline="0" dirty="0" smtClean="0"/>
              <a:t>2000s – Renewed push for the American dream of being a home owner and a proliferation of sub-prime mortgages. These mortgages are bundled into securities (makes something illiquid, into liquid collateral). These MBSs dominated the collateral side of the repo market, including their derivatives, like Credit Default Swaps, largely because the Basel II banking regulations had a more favorable risk charge for MBSs over bonds, and derivatives were considered safer still. So holding more MBSs and derivatives reduced the banks’ capital requirements, incenting them to hold more. And why not, as long as they continue to exhibit properties of good repo collateral, US dollar based and highly liquid, they can be the source of almost limitless dollar funding. </a:t>
            </a:r>
          </a:p>
          <a:p>
            <a:endParaRPr lang="en-US" baseline="0" dirty="0" smtClean="0"/>
          </a:p>
          <a:p>
            <a:r>
              <a:rPr lang="en-US" dirty="0" smtClean="0"/>
              <a:t>Mid 2000s – rising mortgage default rates in the US spark a conversation in the global markets as to the true</a:t>
            </a:r>
            <a:r>
              <a:rPr lang="en-US" baseline="0" dirty="0" smtClean="0"/>
              <a:t> value of these MBSs. Complex pricing of MBSs into tranches, with each tranche exhibiting different risk and return characteristics, and calculating the tranche price levels via copula. When money dealers started wondering if they were getting truly liquid and compensatory collateral for the dollars they were lending, the risk of illiquidity of these instruments started to rise. </a:t>
            </a:r>
          </a:p>
          <a:p>
            <a:endParaRPr lang="en-US" baseline="0" dirty="0" smtClean="0"/>
          </a:p>
          <a:p>
            <a:r>
              <a:rPr lang="en-US" baseline="0" dirty="0" smtClean="0"/>
              <a:t>And that is when it all started to fall apart: August 9</a:t>
            </a:r>
            <a:r>
              <a:rPr lang="en-US" baseline="30000" dirty="0" smtClean="0"/>
              <a:t>th</a:t>
            </a:r>
            <a:r>
              <a:rPr lang="en-US" baseline="0" dirty="0" smtClean="0"/>
              <a:t>, 2007. </a:t>
            </a:r>
            <a:endParaRPr lang="en-US"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19</a:t>
            </a:fld>
            <a:endParaRPr lang="en-US"/>
          </a:p>
        </p:txBody>
      </p:sp>
    </p:spTree>
    <p:extLst>
      <p:ext uri="{BB962C8B-B14F-4D97-AF65-F5344CB8AC3E}">
        <p14:creationId xmlns:p14="http://schemas.microsoft.com/office/powerpoint/2010/main" val="304167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already been reviewed</a:t>
            </a:r>
          </a:p>
        </p:txBody>
      </p:sp>
      <p:sp>
        <p:nvSpPr>
          <p:cNvPr id="4" name="Slide Number Placeholder 3"/>
          <p:cNvSpPr>
            <a:spLocks noGrp="1"/>
          </p:cNvSpPr>
          <p:nvPr>
            <p:ph type="sldNum" sz="quarter" idx="10"/>
          </p:nvPr>
        </p:nvSpPr>
        <p:spPr/>
        <p:txBody>
          <a:bodyPr/>
          <a:lstStyle/>
          <a:p>
            <a:fld id="{49804522-2730-4CCD-A689-D7BD6E1FD05A}" type="slidenum">
              <a:rPr lang="en-US" smtClean="0"/>
              <a:t>2</a:t>
            </a:fld>
            <a:endParaRPr lang="en-US"/>
          </a:p>
        </p:txBody>
      </p:sp>
    </p:spTree>
    <p:extLst>
      <p:ext uri="{BB962C8B-B14F-4D97-AF65-F5344CB8AC3E}">
        <p14:creationId xmlns:p14="http://schemas.microsoft.com/office/powerpoint/2010/main" val="1122316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Federal Reserve</a:t>
            </a:r>
            <a:r>
              <a:rPr lang="en-US" baseline="0" dirty="0" smtClean="0"/>
              <a:t> formed at a time when the US dollar was “central” to only the US domestic monetary system. At the time, the dollar was non-fiat, backed by gold. </a:t>
            </a:r>
          </a:p>
          <a:p>
            <a:endParaRPr lang="en-US" baseline="0" dirty="0" smtClean="0"/>
          </a:p>
          <a:p>
            <a:r>
              <a:rPr lang="en-US" baseline="0" dirty="0" smtClean="0"/>
              <a:t>Our currency system is now no longer representative, but fiat (which is at least taught in our textbooks, but they do not connect the dots for what that means to the monetary system and its credit creation control mechanism) and it is no longer a closed-border system either. It is our money system and simultaneously the global money system (which is not in our textbooks and is a concept essentially foreign to the educated financial class). </a:t>
            </a:r>
          </a:p>
          <a:p>
            <a:endParaRPr lang="en-US" baseline="0" dirty="0" smtClean="0"/>
          </a:p>
          <a:p>
            <a:r>
              <a:rPr lang="en-US" baseline="0" dirty="0" smtClean="0"/>
              <a:t>The true reserve currency is not the US dollar anymore, but actually the Eurodollar and its system, yet the currency in the two systems is indistinguishable from one another and therefore completely interchangeable in and out of both systems. This is the reason why the Federal Reserve lost control of managing the money supply. They couldn’t measure it.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20</a:t>
            </a:fld>
            <a:endParaRPr lang="en-US"/>
          </a:p>
        </p:txBody>
      </p:sp>
    </p:spTree>
    <p:extLst>
      <p:ext uri="{BB962C8B-B14F-4D97-AF65-F5344CB8AC3E}">
        <p14:creationId xmlns:p14="http://schemas.microsoft.com/office/powerpoint/2010/main" val="382443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MBSs were priced off their liquidity properties, that is what gave them value, their use as collateral in the repo market. And once that collateral was unacceptable by the money dealers,</a:t>
            </a:r>
            <a:r>
              <a:rPr lang="en-US" baseline="0" dirty="0" smtClean="0"/>
              <a:t> meaning </a:t>
            </a:r>
            <a:r>
              <a:rPr lang="en-US" dirty="0" smtClean="0"/>
              <a:t>liquidity dried up, what became the question?</a:t>
            </a:r>
            <a:r>
              <a:rPr lang="en-US" baseline="0" dirty="0" smtClean="0"/>
              <a:t> Demand was gone, supply was high, how are we going to calculate their value?</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24</a:t>
            </a:fld>
            <a:endParaRPr lang="en-US"/>
          </a:p>
        </p:txBody>
      </p:sp>
    </p:spTree>
    <p:extLst>
      <p:ext uri="{BB962C8B-B14F-4D97-AF65-F5344CB8AC3E}">
        <p14:creationId xmlns:p14="http://schemas.microsoft.com/office/powerpoint/2010/main" val="168304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areas at the top are Eurodollar liquidity cycles, red means liquidity is tight, blue means reflation (false inflation) and green means possibly real recovery-like</a:t>
            </a:r>
            <a:r>
              <a:rPr lang="en-US" baseline="0" dirty="0" smtClean="0"/>
              <a:t> conditions. </a:t>
            </a:r>
          </a:p>
          <a:p>
            <a:endParaRPr lang="en-US" baseline="0" dirty="0" smtClean="0"/>
          </a:p>
          <a:p>
            <a:r>
              <a:rPr lang="en-US" baseline="0" dirty="0" smtClean="0"/>
              <a:t>On the bottom in dark blue is the periods of QE. You can see the false inflationary response each time QE is announced, until QE3, which then it is the tapering that makes the market think that recovery is finally coming, but then it doesn’t. </a:t>
            </a:r>
          </a:p>
          <a:p>
            <a:endParaRPr lang="en-US" baseline="0" dirty="0" smtClean="0"/>
          </a:p>
          <a:p>
            <a:r>
              <a:rPr lang="en-US" baseline="0" dirty="0" smtClean="0"/>
              <a:t>Then in 2017, the world central banks publicized a coordinated narrative of global growth. This was to be an inflationary launch, creating an inflation hysteria, and the markets responded with expectations of recovery, strength, and inflation, but it didn’t last long. It ended before it made it half way to recovery.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25</a:t>
            </a:fld>
            <a:endParaRPr lang="en-US"/>
          </a:p>
        </p:txBody>
      </p:sp>
    </p:spTree>
    <p:extLst>
      <p:ext uri="{BB962C8B-B14F-4D97-AF65-F5344CB8AC3E}">
        <p14:creationId xmlns:p14="http://schemas.microsoft.com/office/powerpoint/2010/main" val="1120563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Liquidity periods at the top (including European</a:t>
            </a:r>
            <a:r>
              <a:rPr lang="en-US" baseline="0" dirty="0" smtClean="0"/>
              <a:t> debt crisis)</a:t>
            </a:r>
            <a:r>
              <a:rPr lang="en-US" dirty="0" smtClean="0"/>
              <a:t>, QE</a:t>
            </a:r>
            <a:r>
              <a:rPr lang="en-US" baseline="0" dirty="0" smtClean="0"/>
              <a:t> at the bottom</a:t>
            </a:r>
          </a:p>
          <a:p>
            <a:r>
              <a:rPr lang="en-US" baseline="0" dirty="0" smtClean="0"/>
              <a:t>1</a:t>
            </a:r>
            <a:r>
              <a:rPr lang="en-US" baseline="30000" dirty="0" smtClean="0"/>
              <a:t>st</a:t>
            </a:r>
            <a:r>
              <a:rPr lang="en-US" baseline="0" dirty="0" smtClean="0"/>
              <a:t> arrow – thought QE would produce inflation/recovery, but it didn’t</a:t>
            </a:r>
          </a:p>
          <a:p>
            <a:r>
              <a:rPr lang="en-US" baseline="0" dirty="0" smtClean="0"/>
              <a:t>2</a:t>
            </a:r>
            <a:r>
              <a:rPr lang="en-US" baseline="30000" dirty="0" smtClean="0"/>
              <a:t>nd</a:t>
            </a:r>
            <a:r>
              <a:rPr lang="en-US" baseline="0" dirty="0" smtClean="0"/>
              <a:t> arrow – still thought QE would produce inflation/recovery, just needed more of it</a:t>
            </a:r>
          </a:p>
          <a:p>
            <a:r>
              <a:rPr lang="en-US" baseline="0" dirty="0" smtClean="0"/>
              <a:t>3</a:t>
            </a:r>
            <a:r>
              <a:rPr lang="en-US" baseline="30000" dirty="0" smtClean="0"/>
              <a:t>rd</a:t>
            </a:r>
            <a:r>
              <a:rPr lang="en-US" baseline="0" dirty="0" smtClean="0"/>
              <a:t> arrow – QE3 didn’t fool investors, then when Bernanke announced tapering of QE, investors now took less QE as a sign of recovery, it too ended up being a false signal, and the emerging markets plunged into recession, and the US and Europe were near recession.</a:t>
            </a:r>
          </a:p>
          <a:p>
            <a:r>
              <a:rPr lang="en-US" baseline="0" dirty="0" smtClean="0"/>
              <a:t>4</a:t>
            </a:r>
            <a:r>
              <a:rPr lang="en-US" baseline="30000" dirty="0" smtClean="0"/>
              <a:t>th</a:t>
            </a:r>
            <a:r>
              <a:rPr lang="en-US" baseline="0" dirty="0" smtClean="0"/>
              <a:t> arrow – finally after over 8 years since the GFC, economic data was showing signs of improvement all over the world. The world Central Banks, including the Fed, went out with a “globally coordinated growth” narrative, insisting we had finally healed from the GFC and now the growth and inflation would come. This created inflation hysteria. It altered expectations and people began taking more risk. </a:t>
            </a:r>
          </a:p>
          <a:p>
            <a:r>
              <a:rPr lang="en-US" baseline="0" dirty="0" smtClean="0"/>
              <a:t>Within a year, by early 2018, danger signs began to emerge, the yield curve was flattening. The globally synchronized growth narrative was already in threat of getting stopped in its tracks and then…5/29/2018 happened.</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26</a:t>
            </a:fld>
            <a:endParaRPr lang="en-US"/>
          </a:p>
        </p:txBody>
      </p:sp>
    </p:spTree>
    <p:extLst>
      <p:ext uri="{BB962C8B-B14F-4D97-AF65-F5344CB8AC3E}">
        <p14:creationId xmlns:p14="http://schemas.microsoft.com/office/powerpoint/2010/main" val="423549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question I often get is,</a:t>
            </a:r>
            <a:r>
              <a:rPr lang="en-US" baseline="0" dirty="0" smtClean="0"/>
              <a:t> “how have I not heard about this?” Something this big can’t possibly be invisible, this would be in the media. </a:t>
            </a:r>
          </a:p>
          <a:p>
            <a:endParaRPr lang="en-US" baseline="0" dirty="0" smtClean="0"/>
          </a:p>
          <a:p>
            <a:pPr marL="228600" indent="-228600">
              <a:buAutoNum type="arabicPeriod"/>
            </a:pPr>
            <a:r>
              <a:rPr lang="en-US" baseline="0" dirty="0" smtClean="0"/>
              <a:t>Remember, this is an unregulated market, it operates in the shadows all across the globe; and,</a:t>
            </a:r>
          </a:p>
          <a:p>
            <a:pPr marL="228600" indent="-228600">
              <a:buAutoNum type="arabicPeriod"/>
            </a:pPr>
            <a:r>
              <a:rPr lang="en-US" baseline="0" dirty="0" smtClean="0"/>
              <a:t>You have heard about it. </a:t>
            </a:r>
            <a:r>
              <a:rPr lang="en-US" baseline="0" dirty="0" smtClean="0"/>
              <a:t>You have heard of </a:t>
            </a:r>
            <a:r>
              <a:rPr lang="en-US" baseline="0" dirty="0" smtClean="0"/>
              <a:t>LIBOR (London Inter-bank overnight </a:t>
            </a:r>
            <a:r>
              <a:rPr lang="en-US" baseline="0" dirty="0" smtClean="0"/>
              <a:t>rate). Have you wondered why </a:t>
            </a:r>
            <a:r>
              <a:rPr lang="en-US" baseline="0" dirty="0" smtClean="0"/>
              <a:t>is the US dollar </a:t>
            </a:r>
            <a:r>
              <a:rPr lang="en-US" baseline="0" dirty="0" smtClean="0"/>
              <a:t>is being </a:t>
            </a:r>
            <a:r>
              <a:rPr lang="en-US" baseline="0" dirty="0" smtClean="0"/>
              <a:t>followed in the London market? </a:t>
            </a:r>
            <a:r>
              <a:rPr lang="en-US" baseline="0" dirty="0" smtClean="0"/>
              <a:t>LIBOR </a:t>
            </a:r>
            <a:r>
              <a:rPr lang="en-US" baseline="0" dirty="0" smtClean="0"/>
              <a:t>is </a:t>
            </a:r>
            <a:r>
              <a:rPr lang="en-US" baseline="0" dirty="0" smtClean="0"/>
              <a:t>a metric from the </a:t>
            </a:r>
            <a:r>
              <a:rPr lang="en-US" baseline="0" dirty="0" smtClean="0"/>
              <a:t>Eurodollar market. </a:t>
            </a:r>
          </a:p>
          <a:p>
            <a:pPr marL="228600" indent="-228600">
              <a:buAutoNum type="arabicPeriod"/>
            </a:pPr>
            <a:endParaRPr lang="en-US" baseline="0" dirty="0" smtClean="0"/>
          </a:p>
          <a:p>
            <a:pPr marL="0" indent="0">
              <a:buNone/>
            </a:pPr>
            <a:r>
              <a:rPr lang="en-US" baseline="0" dirty="0" smtClean="0"/>
              <a:t>On a broad level, </a:t>
            </a:r>
            <a:r>
              <a:rPr lang="en-US" baseline="0" dirty="0" smtClean="0"/>
              <a:t>you have not heard about this because the monetary authorities have obfuscated their duties and rather than think critically about the problem, these smart economists instead come up with false narratives to explain that which is not making sense to a population that doesn’t know any better to question their narrative. </a:t>
            </a:r>
          </a:p>
          <a:p>
            <a:pPr marL="0" indent="0">
              <a:buNone/>
            </a:pPr>
            <a:endParaRPr lang="en-US" baseline="0" dirty="0" smtClean="0"/>
          </a:p>
          <a:p>
            <a:pPr marL="0" indent="0">
              <a:buNone/>
            </a:pPr>
            <a:r>
              <a:rPr lang="en-US" baseline="0" dirty="0" smtClean="0"/>
              <a:t>And just because you are probably still skeptical, let’s go through some of these false narratives that dominate the financial media’s storyline. </a:t>
            </a:r>
          </a:p>
        </p:txBody>
      </p:sp>
      <p:sp>
        <p:nvSpPr>
          <p:cNvPr id="4" name="Slide Number Placeholder 3"/>
          <p:cNvSpPr>
            <a:spLocks noGrp="1"/>
          </p:cNvSpPr>
          <p:nvPr>
            <p:ph type="sldNum" sz="quarter" idx="10"/>
          </p:nvPr>
        </p:nvSpPr>
        <p:spPr/>
        <p:txBody>
          <a:bodyPr/>
          <a:lstStyle/>
          <a:p>
            <a:fld id="{49804522-2730-4CCD-A689-D7BD6E1FD05A}" type="slidenum">
              <a:rPr lang="en-US" smtClean="0"/>
              <a:t>27</a:t>
            </a:fld>
            <a:endParaRPr lang="en-US"/>
          </a:p>
        </p:txBody>
      </p:sp>
    </p:spTree>
    <p:extLst>
      <p:ext uri="{BB962C8B-B14F-4D97-AF65-F5344CB8AC3E}">
        <p14:creationId xmlns:p14="http://schemas.microsoft.com/office/powerpoint/2010/main" val="129926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not a current narrative, but it represents the backwards nature of what is the current narrative.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 rates are determined by bond market forces, not by monetary policy. As demand for a bond goes up, the price goes up, and the inversely-related interest rate goes down. Everyone knows this. Thus low rates are an output, not a Federal Reserve input.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804522-2730-4CCD-A689-D7BD6E1FD05A}" type="slidenum">
              <a:rPr lang="en-US" smtClean="0"/>
              <a:t>28</a:t>
            </a:fld>
            <a:endParaRPr lang="en-US"/>
          </a:p>
        </p:txBody>
      </p:sp>
    </p:spTree>
    <p:extLst>
      <p:ext uri="{BB962C8B-B14F-4D97-AF65-F5344CB8AC3E}">
        <p14:creationId xmlns:p14="http://schemas.microsoft.com/office/powerpoint/2010/main" val="34352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have time to get into this, but it speaks for itself.</a:t>
            </a:r>
            <a:r>
              <a:rPr lang="en-US" baseline="0" dirty="0" smtClean="0"/>
              <a:t> The bond market always moves first, then the Fed follows. And we think they control these rates?</a:t>
            </a:r>
            <a:endParaRPr lang="en-US" dirty="0" smtClean="0"/>
          </a:p>
          <a:p>
            <a:endParaRPr lang="en-US" dirty="0" smtClean="0"/>
          </a:p>
          <a:p>
            <a:endParaRPr lang="en-US" dirty="0" smtClean="0"/>
          </a:p>
          <a:p>
            <a:r>
              <a:rPr lang="en-US" dirty="0" smtClean="0"/>
              <a:t>The Fed controls the Fed funds rate,</a:t>
            </a:r>
            <a:r>
              <a:rPr lang="en-US" baseline="0" dirty="0" smtClean="0"/>
              <a:t> and its actually a range. And even then, they get pulled around by market forces.</a:t>
            </a:r>
          </a:p>
          <a:p>
            <a:endParaRPr lang="en-US" baseline="0" dirty="0" smtClean="0"/>
          </a:p>
          <a:p>
            <a:r>
              <a:rPr lang="en-US" baseline="0" dirty="0" smtClean="0"/>
              <a:t>A similar idea would be for the Fed to increase home values so that people are more willing to take out home equity loans (stimulate borrowing). The problem is, how do they will home prices higher, especially under adverse economic conditions that created the need for this strategy in the first place? But in the case of security prices, asset prices are going up (asset bubble), and the Fed could take credit for it, lead people to believe they are creating this demand with their policies and infinite wisdom; but then even if we get that far, which we have with the bond interest rate fallacy, then how do you convince people to take out home equity loans? And it isn’t even ultimately the borrower’s choice, what I really mean is how do you convince the banks to approve those people for home equity loans? </a:t>
            </a:r>
          </a:p>
          <a:p>
            <a:endParaRPr lang="en-US" baseline="0" dirty="0" smtClean="0"/>
          </a:p>
          <a:p>
            <a:r>
              <a:rPr lang="en-US" baseline="0" dirty="0" smtClean="0"/>
              <a:t>The Fed’s strategy is to take less risky assets off their books (asset swaps, QE, LSAP, whatever you want to call it) and free up their capital for engaging in more risky behavior, like home equity loans. Does it make sense that this strategy would work to revive a housing market and push prices up even further? But that is the concept. A debt-based system has to continue growing, or it collapses on itself. And so regulatory authorities try to fabricate the growth, believing it can forever stave off the collapse, but I’m suggesting they are wrong. It doesn’t work that way. This strategy will have a disastrous end.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29</a:t>
            </a:fld>
            <a:endParaRPr lang="en-US"/>
          </a:p>
        </p:txBody>
      </p:sp>
    </p:spTree>
    <p:extLst>
      <p:ext uri="{BB962C8B-B14F-4D97-AF65-F5344CB8AC3E}">
        <p14:creationId xmlns:p14="http://schemas.microsoft.com/office/powerpoint/2010/main" val="3919619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interest rates are an indication of</a:t>
            </a:r>
            <a:r>
              <a:rPr lang="en-US" baseline="0" dirty="0" smtClean="0"/>
              <a:t> illiquidity, or tight monetary conditions, in the global markets, not the other way around.</a:t>
            </a:r>
            <a:endParaRPr lang="en-US" dirty="0" smtClean="0"/>
          </a:p>
          <a:p>
            <a:endParaRPr lang="en-US" dirty="0" smtClean="0"/>
          </a:p>
          <a:p>
            <a:endParaRPr lang="en-US" dirty="0" smtClean="0"/>
          </a:p>
          <a:p>
            <a:endParaRPr lang="en-US" dirty="0" smtClean="0"/>
          </a:p>
          <a:p>
            <a:r>
              <a:rPr lang="en-US" dirty="0" smtClean="0"/>
              <a:t>We’ve had only two short</a:t>
            </a:r>
            <a:r>
              <a:rPr lang="en-US" baseline="0" dirty="0" smtClean="0"/>
              <a:t> periods since 2000 that looked like possible economic recovery, and what were the rates doing during those times, compared to what the rates are doing during the other times, particularly during recessions? Interest rates are an output quantifying investor behavior, thus, this is a flight to safe assets/higher demand for safe assets/higher demand for controlling </a:t>
            </a:r>
            <a:r>
              <a:rPr lang="en-US" u="sng" baseline="0" dirty="0" smtClean="0"/>
              <a:t>when</a:t>
            </a:r>
            <a:r>
              <a:rPr lang="en-US" baseline="0" dirty="0" smtClean="0"/>
              <a:t> you will need access to your dollars. </a:t>
            </a:r>
          </a:p>
          <a:p>
            <a:endParaRPr lang="en-US" baseline="0" dirty="0" smtClean="0"/>
          </a:p>
          <a:p>
            <a:r>
              <a:rPr lang="en-US" dirty="0" smtClean="0"/>
              <a:t>Treasuries are just dollar denominated notes, which is what the fiat</a:t>
            </a:r>
            <a:r>
              <a:rPr lang="en-US" baseline="0" dirty="0" smtClean="0"/>
              <a:t> dollar is now also. The dollar is basically a 0%, infinite term/zero duration treasury. The 1-month </a:t>
            </a:r>
            <a:r>
              <a:rPr lang="en-US" baseline="0" dirty="0" err="1" smtClean="0"/>
              <a:t>t-bill</a:t>
            </a:r>
            <a:r>
              <a:rPr lang="en-US" baseline="0" dirty="0" smtClean="0"/>
              <a:t> is close to 0%, 4-week term/and a 0 to 4-week duration treasury, a very similar asset. A treasury is basically just saving dollars in the context of when you think you are going to need those dollars, which helps you understand why a yield curve inverts ahead of a recession. Treasuries are a liquidity play. Think of them that way and it also makes better sense why the most liquid of them (on the run – element of duration) are the pristine collateral in the repo market. </a:t>
            </a:r>
          </a:p>
          <a:p>
            <a:endParaRPr lang="en-US" baseline="0" dirty="0" smtClean="0"/>
          </a:p>
          <a:p>
            <a:r>
              <a:rPr lang="en-US" sz="1200" kern="1200" dirty="0" smtClean="0">
                <a:solidFill>
                  <a:schemeClr val="tx1"/>
                </a:solidFill>
                <a:effectLst/>
                <a:latin typeface="+mn-lt"/>
                <a:ea typeface="+mn-ea"/>
                <a:cs typeface="+mn-cs"/>
              </a:rPr>
              <a:t>low interest rates (= high demand for safe assets) is a signal of poor economic conditions, not a sign of credit expansion euphoria from “stimulation”. Milton Friedman commented further on this fallacy in 1990 saying, </a:t>
            </a:r>
            <a:r>
              <a:rPr lang="en-US" sz="1200" i="1" kern="1200" dirty="0" smtClean="0">
                <a:solidFill>
                  <a:schemeClr val="tx1"/>
                </a:solidFill>
                <a:effectLst/>
                <a:latin typeface="+mn-lt"/>
                <a:ea typeface="+mn-ea"/>
                <a:cs typeface="+mn-cs"/>
              </a:rPr>
              <a:t>"Low interest rates are generally a sign that money has been tight, as in Japan; high interest rates, that money has been easy…After the U.S. experience during the Great Depression, and after inflation and rising interest rates in the 1970s and disinflation and falling interest rates in the 1980s, I thought the fallacy of identifying tight money with high interest rates and easy money with low interest rates was dead. Apparently, old fallacies never die“.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Yet, here we are, still 30 years after Friedman made this statement and our mainstream narrative still believes the Fed controls interest rates and that they lower interest rates to stimulate the economy. This is clearly backwards,</a:t>
            </a:r>
            <a:r>
              <a:rPr lang="en-US" sz="1200" kern="1200" baseline="0" dirty="0" smtClean="0">
                <a:solidFill>
                  <a:schemeClr val="tx1"/>
                </a:solidFill>
                <a:effectLst/>
                <a:latin typeface="+mn-lt"/>
                <a:ea typeface="+mn-ea"/>
                <a:cs typeface="+mn-cs"/>
              </a:rPr>
              <a:t> yet how prevalent is this belief?</a:t>
            </a:r>
            <a:endParaRPr lang="en-US" dirty="0" smtClean="0"/>
          </a:p>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30</a:t>
            </a:fld>
            <a:endParaRPr lang="en-US"/>
          </a:p>
        </p:txBody>
      </p:sp>
    </p:spTree>
    <p:extLst>
      <p:ext uri="{BB962C8B-B14F-4D97-AF65-F5344CB8AC3E}">
        <p14:creationId xmlns:p14="http://schemas.microsoft.com/office/powerpoint/2010/main" val="1286842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hear in the media about what the Fed is doing? If money printing would cause massive inflation, but what they are doing is not generating any inflation, then what they are doing can’t be</a:t>
            </a:r>
            <a:r>
              <a:rPr lang="en-US" baseline="0" dirty="0" smtClean="0"/>
              <a:t> money printing. It is basic logic. What is QE? What are bank reserves? Are bank reserves money? Do these asset swaps encourage riskier behavior?</a:t>
            </a:r>
            <a:r>
              <a:rPr lang="en-US" dirty="0" smtClean="0"/>
              <a:t> </a:t>
            </a:r>
          </a:p>
          <a:p>
            <a:endParaRPr lang="en-US" dirty="0" smtClean="0"/>
          </a:p>
          <a:p>
            <a:r>
              <a:rPr lang="en-US" dirty="0" smtClean="0"/>
              <a:t>Just like the federal funds rate, QE is focused on</a:t>
            </a:r>
            <a:r>
              <a:rPr lang="en-US" baseline="0" dirty="0" smtClean="0"/>
              <a:t> influencing bank behavior. That is what all these policies are all about, because they all know bank lending is what controls the money supply, but do these policies work to influence bank behavior in the way they want them to behave?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31</a:t>
            </a:fld>
            <a:endParaRPr lang="en-US"/>
          </a:p>
        </p:txBody>
      </p:sp>
    </p:spTree>
    <p:extLst>
      <p:ext uri="{BB962C8B-B14F-4D97-AF65-F5344CB8AC3E}">
        <p14:creationId xmlns:p14="http://schemas.microsoft.com/office/powerpoint/2010/main" val="253621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the recovery fallacy. These Eurodollar events, and particularly the subsequent QE</a:t>
            </a:r>
            <a:r>
              <a:rPr lang="en-US" baseline="0" dirty="0" smtClean="0"/>
              <a:t> response of the Fed, are permanently damaging the labor force.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32</a:t>
            </a:fld>
            <a:endParaRPr lang="en-US"/>
          </a:p>
        </p:txBody>
      </p:sp>
    </p:spTree>
    <p:extLst>
      <p:ext uri="{BB962C8B-B14F-4D97-AF65-F5344CB8AC3E}">
        <p14:creationId xmlns:p14="http://schemas.microsoft.com/office/powerpoint/2010/main" val="204724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my knowledge, the 2008 GFC</a:t>
            </a:r>
            <a:r>
              <a:rPr lang="en-US" sz="1200" kern="1200" baseline="0" dirty="0" smtClean="0">
                <a:solidFill>
                  <a:schemeClr val="tx1"/>
                </a:solidFill>
                <a:effectLst/>
                <a:latin typeface="+mn-lt"/>
                <a:ea typeface="+mn-ea"/>
                <a:cs typeface="+mn-cs"/>
              </a:rPr>
              <a:t> is the </a:t>
            </a:r>
            <a:r>
              <a:rPr lang="en-US" sz="1200" kern="1200" dirty="0" smtClean="0">
                <a:solidFill>
                  <a:schemeClr val="tx1"/>
                </a:solidFill>
                <a:effectLst/>
                <a:latin typeface="+mn-lt"/>
                <a:ea typeface="+mn-ea"/>
                <a:cs typeface="+mn-cs"/>
              </a:rPr>
              <a:t>biggest single surplus shock event in the history of the US P&amp;C insurance industry.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GFC could also be viewed by our industry as a case study of the most significant risk management breakdown in history. And while both of those things may merit our attention, the purpose of this presentation is to expose the ongoing risk management failure to correctly identify the true cause of the 2008 GFC. And the reason why that is important is because we are now left unaware of</a:t>
            </a:r>
            <a:r>
              <a:rPr lang="en-US" sz="1200" kern="1200" baseline="0" dirty="0" smtClean="0">
                <a:solidFill>
                  <a:schemeClr val="tx1"/>
                </a:solidFill>
                <a:effectLst/>
                <a:latin typeface="+mn-lt"/>
                <a:ea typeface="+mn-ea"/>
                <a:cs typeface="+mn-cs"/>
              </a:rPr>
              <a:t> or exposed to the same </a:t>
            </a:r>
            <a:r>
              <a:rPr lang="en-US" sz="1200" kern="1200" dirty="0" smtClean="0">
                <a:solidFill>
                  <a:schemeClr val="tx1"/>
                </a:solidFill>
                <a:effectLst/>
                <a:latin typeface="+mn-lt"/>
                <a:ea typeface="+mn-ea"/>
                <a:cs typeface="+mn-cs"/>
              </a:rPr>
              <a:t>problem that caused the 2008 GFC,</a:t>
            </a:r>
            <a:r>
              <a:rPr lang="en-US" sz="1200" kern="1200" baseline="0" dirty="0" smtClean="0">
                <a:solidFill>
                  <a:schemeClr val="tx1"/>
                </a:solidFill>
                <a:effectLst/>
                <a:latin typeface="+mn-lt"/>
                <a:ea typeface="+mn-ea"/>
                <a:cs typeface="+mn-cs"/>
              </a:rPr>
              <a:t> we think it is fixed and in the past when it is still a current and present risk; thus, </a:t>
            </a:r>
            <a:r>
              <a:rPr lang="en-US" sz="1200" kern="1200" dirty="0" smtClean="0">
                <a:solidFill>
                  <a:schemeClr val="tx1"/>
                </a:solidFill>
                <a:effectLst/>
                <a:latin typeface="+mn-lt"/>
                <a:ea typeface="+mn-ea"/>
                <a:cs typeface="+mn-cs"/>
              </a:rPr>
              <a:t>we currently face a substantial risk of a bigger GFC 2.0.</a:t>
            </a:r>
            <a:r>
              <a:rPr lang="en-US" sz="1200" kern="1200" baseline="0" dirty="0" smtClean="0">
                <a:solidFill>
                  <a:schemeClr val="tx1"/>
                </a:solidFill>
                <a:effectLst/>
                <a:latin typeface="+mn-lt"/>
                <a:ea typeface="+mn-ea"/>
                <a:cs typeface="+mn-cs"/>
              </a:rPr>
              <a:t> So, t</a:t>
            </a:r>
            <a:r>
              <a:rPr lang="en-US" baseline="0" dirty="0" smtClean="0"/>
              <a:t>his isn’t about retelling a 13 year old story, but rather it is about connecting the dots with what happened in 2008 with what is happening now so we can identify the risks we </a:t>
            </a:r>
            <a:r>
              <a:rPr lang="en-US" baseline="0" dirty="0" smtClean="0"/>
              <a:t>face as an industry </a:t>
            </a:r>
            <a:r>
              <a:rPr lang="en-US" baseline="0" dirty="0" smtClean="0"/>
              <a:t>right now. </a:t>
            </a:r>
          </a:p>
          <a:p>
            <a:endParaRPr lang="en-US" baseline="0" dirty="0" smtClean="0"/>
          </a:p>
          <a:p>
            <a:r>
              <a:rPr lang="en-US" baseline="0" dirty="0" smtClean="0"/>
              <a:t>The fact that the 2008 GFC required a Congressional Inquiry Commission to explain what happened; and, given our media created a movie attempting to explain what happened, we can’t approach this topic without the awareness that it is extremely complex and we simply will not be able to do it justice in </a:t>
            </a:r>
            <a:r>
              <a:rPr lang="en-US" baseline="0" dirty="0" smtClean="0"/>
              <a:t>50 minutes, but </a:t>
            </a:r>
            <a:r>
              <a:rPr lang="en-US" baseline="0" dirty="0" smtClean="0"/>
              <a:t>I will attempt to do so as fast as I can, but I will </a:t>
            </a:r>
            <a:r>
              <a:rPr lang="en-US" baseline="0" dirty="0" smtClean="0"/>
              <a:t>try </a:t>
            </a:r>
            <a:r>
              <a:rPr lang="en-US" baseline="0" dirty="0" smtClean="0"/>
              <a:t>to move quickly through the slides, so </a:t>
            </a:r>
            <a:r>
              <a:rPr lang="en-US" baseline="0" dirty="0" smtClean="0"/>
              <a:t>we can have </a:t>
            </a:r>
            <a:r>
              <a:rPr lang="en-US" baseline="0" dirty="0" smtClean="0"/>
              <a:t>time at the end for questions. </a:t>
            </a:r>
          </a:p>
          <a:p>
            <a:endParaRPr lang="en-US" baseline="0" dirty="0" smtClean="0"/>
          </a:p>
          <a:p>
            <a:r>
              <a:rPr lang="en-US" i="1" baseline="0" dirty="0" smtClean="0"/>
              <a:t>(Run the survey results)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the opening slide at my 2019 annual meeting presentation. For this question, I remember thinking the right answer would be too obvious in a multiple choice context because, excluding “None of the Above”, we have three answers that are part of the generally accepted GFC narrative and one that isn’t, making it the clear correct answer without even understanding what it means. Thus, I thought people would pick it for that reason alone, but they still didn’t. Only about 10 of the approximately 300 people in attendance selected answer A, the correct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that? My guess is because the mainstream narrative is just that strong. I think the only way this happens is that people are already confident and comfortable with the narrative they have, thus, even when presented with a scenario that challenges that narrative, we have a tendency to overlook that evidence.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kern="1200" baseline="0" dirty="0" smtClean="0">
                <a:solidFill>
                  <a:schemeClr val="tx1"/>
                </a:solidFill>
                <a:effectLst/>
                <a:latin typeface="+mn-lt"/>
                <a:ea typeface="+mn-ea"/>
                <a:cs typeface="+mn-cs"/>
              </a:rPr>
              <a:t>If you remember, the 2008 crisis was “global” and it was a “banking” crisis. Only one answer is consistent with that idea, yet it largely was not selected as the right answer. As a financial services industry, we should have at least started with the baseline that the </a:t>
            </a:r>
            <a:r>
              <a:rPr lang="en-US" sz="1200" b="0" kern="1200" dirty="0" smtClean="0">
                <a:solidFill>
                  <a:schemeClr val="tx1"/>
                </a:solidFill>
                <a:effectLst/>
                <a:latin typeface="+mn-lt"/>
                <a:ea typeface="+mn-ea"/>
                <a:cs typeface="+mn-cs"/>
              </a:rPr>
              <a:t>problem is in the global money or banking system, but we didn’t. We blamed sub-prime. </a:t>
            </a:r>
            <a:endParaRPr lang="en-US" b="0" dirty="0"/>
          </a:p>
        </p:txBody>
      </p:sp>
      <p:sp>
        <p:nvSpPr>
          <p:cNvPr id="4" name="Slide Number Placeholder 3"/>
          <p:cNvSpPr>
            <a:spLocks noGrp="1"/>
          </p:cNvSpPr>
          <p:nvPr>
            <p:ph type="sldNum" sz="quarter" idx="10"/>
          </p:nvPr>
        </p:nvSpPr>
        <p:spPr/>
        <p:txBody>
          <a:bodyPr/>
          <a:lstStyle/>
          <a:p>
            <a:fld id="{49804522-2730-4CCD-A689-D7BD6E1FD05A}" type="slidenum">
              <a:rPr lang="en-US" smtClean="0"/>
              <a:t>3</a:t>
            </a:fld>
            <a:endParaRPr lang="en-US"/>
          </a:p>
        </p:txBody>
      </p:sp>
    </p:spTree>
    <p:extLst>
      <p:ext uri="{BB962C8B-B14F-4D97-AF65-F5344CB8AC3E}">
        <p14:creationId xmlns:p14="http://schemas.microsoft.com/office/powerpoint/2010/main" val="1475884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QE help the labor force?</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33</a:t>
            </a:fld>
            <a:endParaRPr lang="en-US"/>
          </a:p>
        </p:txBody>
      </p:sp>
    </p:spTree>
    <p:extLst>
      <p:ext uri="{BB962C8B-B14F-4D97-AF65-F5344CB8AC3E}">
        <p14:creationId xmlns:p14="http://schemas.microsoft.com/office/powerpoint/2010/main" val="123324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market behavior a result of value-generating (credit extended for</a:t>
            </a:r>
            <a:r>
              <a:rPr lang="en-US" baseline="0" dirty="0" smtClean="0"/>
              <a:t> the purpose of business activity) or is it creating asset bubbles (credit extended for the purpose of leveraged asset-speculation)?</a:t>
            </a:r>
          </a:p>
          <a:p>
            <a:endParaRPr lang="en-US" baseline="0" dirty="0" smtClean="0"/>
          </a:p>
          <a:p>
            <a:r>
              <a:rPr lang="en-US" baseline="0" dirty="0" smtClean="0"/>
              <a:t>Note that the trend didn’t get out of the 1 </a:t>
            </a:r>
            <a:r>
              <a:rPr lang="en-US" baseline="0" dirty="0" err="1" smtClean="0"/>
              <a:t>StdDev</a:t>
            </a:r>
            <a:r>
              <a:rPr lang="en-US" baseline="0" dirty="0" smtClean="0"/>
              <a:t> range at the time of the GFC. The GFC was a liquidity event. It was different than what we traditionally think of crashes being due to asset bubbles from speculation. The Eurodollar situation created the huge tech-bubble, but when it popped, the system didn’t break down, but 2007 represents a moment where the system broke down. This liquidity issue has now taken over the markets, in fact, it has even overwhelmed asset bubbles. This isn’t necessarily a traditional asset bubble as much as it is a liquidity distortion. In moments of relative higher global dollar liquidity, there is more buy pressure on US dollar denominated, liquid assets. And when the return on lower-risk assets gets too low, speculators are more willing to use risk assets as “safe assets” as assets with properties of dollar liquidity. Liquidity is all that really matters. This is evidenced by the quick reflation of the market back up to all-time highs within just a few months after the March crash. That is unprecedented, and it is because it was strictly due to a liquidity bottleneck. However, it damaged the economy severely and now we have a high risk of a crash due to both solvency risk and liquidity risk. The cohort of possible triggers is much larger now.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34</a:t>
            </a:fld>
            <a:endParaRPr lang="en-US"/>
          </a:p>
        </p:txBody>
      </p:sp>
    </p:spTree>
    <p:extLst>
      <p:ext uri="{BB962C8B-B14F-4D97-AF65-F5344CB8AC3E}">
        <p14:creationId xmlns:p14="http://schemas.microsoft.com/office/powerpoint/2010/main" val="147957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35</a:t>
            </a:fld>
            <a:endParaRPr lang="en-US"/>
          </a:p>
        </p:txBody>
      </p:sp>
    </p:spTree>
    <p:extLst>
      <p:ext uri="{BB962C8B-B14F-4D97-AF65-F5344CB8AC3E}">
        <p14:creationId xmlns:p14="http://schemas.microsoft.com/office/powerpoint/2010/main" val="3672613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to my friend Jeff Snider at Alhambra Investments</a:t>
            </a:r>
            <a:r>
              <a:rPr lang="en-US" baseline="0" dirty="0" smtClean="0"/>
              <a:t> for this chart.</a:t>
            </a:r>
          </a:p>
          <a:p>
            <a:endParaRPr lang="en-US" baseline="0" dirty="0" smtClean="0"/>
          </a:p>
          <a:p>
            <a:r>
              <a:rPr lang="en-US" dirty="0" smtClean="0"/>
              <a:t>The Congressional Budget Office keeps moving the goalposts.</a:t>
            </a:r>
          </a:p>
          <a:p>
            <a:endParaRPr lang="en-US" dirty="0" smtClean="0"/>
          </a:p>
          <a:p>
            <a:r>
              <a:rPr lang="en-US" dirty="0" smtClean="0"/>
              <a:t>Real GDP impacted by the to-date 4 Eurodollar cycles. The economic gap/lost potential keeps getting wider. This is not a recovery.</a:t>
            </a:r>
          </a:p>
          <a:p>
            <a:endParaRPr lang="en-US" dirty="0" smtClean="0"/>
          </a:p>
          <a:p>
            <a:r>
              <a:rPr lang="en-US" dirty="0" smtClean="0"/>
              <a:t>And how can we think this will change if we don’t do anything different?</a:t>
            </a:r>
            <a:r>
              <a:rPr lang="en-US" baseline="0" dirty="0" smtClean="0"/>
              <a:t> We are doing the same things, interest rate policy, which is ineffective, and QE, which has the opposite effect than we think. This is the definition of insanity. How long do we keep moving the goalposts until things get bad enough that we finally decide to fix the system. We are not even at a point of recognition of the problem, let along discussing diplomatic solutions.</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36</a:t>
            </a:fld>
            <a:endParaRPr lang="en-US"/>
          </a:p>
        </p:txBody>
      </p:sp>
    </p:spTree>
    <p:extLst>
      <p:ext uri="{BB962C8B-B14F-4D97-AF65-F5344CB8AC3E}">
        <p14:creationId xmlns:p14="http://schemas.microsoft.com/office/powerpoint/2010/main" val="4713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 what this</a:t>
            </a:r>
            <a:r>
              <a:rPr lang="en-US" baseline="0" dirty="0" smtClean="0"/>
              <a:t> all means.</a:t>
            </a:r>
          </a:p>
          <a:p>
            <a:endParaRPr lang="en-US" baseline="0" dirty="0" smtClean="0"/>
          </a:p>
          <a:p>
            <a:r>
              <a:rPr lang="en-US" baseline="0" dirty="0" smtClean="0"/>
              <a:t>The Federal Reserve lost control of the money system a long time ago, but they are clinging on to this narrative that they have great relevancy. Liquidity in this global money market changed permanently in 2007 in a way that the intermediaries are never going to go back to. This has created a situation of seemingly permanent deflationary conditions or permanent depression, where the entire world is stuck in a liquidity trap. And because it is our currency, this liquidity situation has taken over all US markets. The equities market used to be defined by periods of either growth or value, but stocks now move based on neither value nor growth characteristics, but rather global US dollar liquidity conditions. This explains why we are at an unprecedented point in history where we are in one of the worst economic situations in US history, yet both the bond and equity markets are at all-time historical highs. The economy and the markets both naturally and historically generally run in tandem, but now, for the first time in history, they clearly don’t. Yet the mainstream narrative, rather than identifying that something has changed, creates false narratives to realign in their minds the economics with the markets, telling us there will be inflation and recovery, but since 2007, it never comes. </a:t>
            </a:r>
          </a:p>
          <a:p>
            <a:endParaRPr lang="en-US" baseline="0" dirty="0" smtClean="0"/>
          </a:p>
          <a:p>
            <a:r>
              <a:rPr lang="en-US" baseline="0" dirty="0" smtClean="0"/>
              <a:t>Think about the Federal Reserve’s Aug 2020 public conference, where the Fed reported on the conclusions of their two year deep dive into understanding why they haven’t seen the inflation and recovery they expected after 10 years since the GFC, while simultaneously insisting the economy has recovered; what they concluded was that because their policies hadn’t resulted in them achieving their 2% inflation target for 38 of 40 quarters since the GFC, they were going to let inflation run over their 2% target to make up for the lack of inflation these same policies weren’t able to generate. And everyone bought it and started trading the inflation trade. Since August, and since all the QE and fiscal stimulus, inflation has remained well below the 2% target. At some point we have to realize that if we want inflation, we need to do something different. Japan has been doing this same thing for 30 years now with no results, but they keep doing it, they are on QE 24. The ECB is doing massive QE, and no inflation in the Eurozone either. The idea that inflation is coming meets the definition of insanity. </a:t>
            </a:r>
          </a:p>
          <a:p>
            <a:endParaRPr lang="en-US" baseline="0" dirty="0" smtClean="0"/>
          </a:p>
          <a:p>
            <a:r>
              <a:rPr lang="en-US" baseline="0" dirty="0" smtClean="0"/>
              <a:t>And we are currently living in the 4</a:t>
            </a:r>
            <a:r>
              <a:rPr lang="en-US" baseline="30000" dirty="0" smtClean="0"/>
              <a:t>th</a:t>
            </a:r>
            <a:r>
              <a:rPr lang="en-US" baseline="0" dirty="0" smtClean="0"/>
              <a:t> clear, downward trending cycle of this Eurodollar world, where you hear of imminent inflation and recovery, and you forget that was the same rhetoric we heard from the Federal Reserve and the media in 2010, in 2013, 2017, and now again today. And the general population is still buying it!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37</a:t>
            </a:fld>
            <a:endParaRPr lang="en-US"/>
          </a:p>
        </p:txBody>
      </p:sp>
    </p:spTree>
    <p:extLst>
      <p:ext uri="{BB962C8B-B14F-4D97-AF65-F5344CB8AC3E}">
        <p14:creationId xmlns:p14="http://schemas.microsoft.com/office/powerpoint/2010/main" val="278506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38</a:t>
            </a:fld>
            <a:endParaRPr lang="en-US"/>
          </a:p>
        </p:txBody>
      </p:sp>
    </p:spTree>
    <p:extLst>
      <p:ext uri="{BB962C8B-B14F-4D97-AF65-F5344CB8AC3E}">
        <p14:creationId xmlns:p14="http://schemas.microsoft.com/office/powerpoint/2010/main" val="419329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39</a:t>
            </a:fld>
            <a:endParaRPr lang="en-US"/>
          </a:p>
        </p:txBody>
      </p:sp>
    </p:spTree>
    <p:extLst>
      <p:ext uri="{BB962C8B-B14F-4D97-AF65-F5344CB8AC3E}">
        <p14:creationId xmlns:p14="http://schemas.microsoft.com/office/powerpoint/2010/main" val="3250904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perhaps</a:t>
            </a:r>
            <a:r>
              <a:rPr lang="en-US" baseline="0" dirty="0" smtClean="0"/>
              <a:t> the worst economic position in history, the Corporate bond market is at its highest. Similar to the equities markets.</a:t>
            </a:r>
          </a:p>
          <a:p>
            <a:endParaRPr lang="en-US" baseline="0" dirty="0" smtClean="0"/>
          </a:p>
          <a:p>
            <a:r>
              <a:rPr lang="en-US" dirty="0" smtClean="0"/>
              <a:t>Once</a:t>
            </a:r>
            <a:r>
              <a:rPr lang="en-US" baseline="0" dirty="0" smtClean="0"/>
              <a:t> the next liquidity event (dollar strengthens, treasuries yields drop into negative territory) pinches the global economy, spreads will shoot back up, given current economic conditions, that we are already having squeezed margins, negative earnings, zombie companies, </a:t>
            </a:r>
            <a:r>
              <a:rPr lang="en-US" baseline="0" dirty="0" err="1" smtClean="0"/>
              <a:t>etc</a:t>
            </a:r>
            <a:r>
              <a:rPr lang="en-US" baseline="0" dirty="0" smtClean="0"/>
              <a:t>, how many will be unable to make their debt payments, how much will 10.5T of debt drag on the recovery, when will the downgrades begin, and what happens when the repo market decides this kind of collateral is unacceptable (questionable value and liquidity properties)?</a:t>
            </a:r>
          </a:p>
          <a:p>
            <a:endParaRPr lang="en-US" baseline="0" dirty="0" smtClean="0"/>
          </a:p>
          <a:p>
            <a:r>
              <a:rPr lang="en-US" baseline="0" dirty="0" smtClean="0"/>
              <a:t>This will be an attractive source of investment income for insurance companies and pension funds, but when and if this reverses, nobody will have time to get out, and any bondholders run the risk of having to realize massive asset impairment, to a degree that many may not realize, or have not quantified, how much they are exposed, nor how severe this risk could be. That is when those other risks I mentioned will arise, personnel, regulatory, rating agency risk, etc.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40</a:t>
            </a:fld>
            <a:endParaRPr lang="en-US"/>
          </a:p>
        </p:txBody>
      </p:sp>
    </p:spTree>
    <p:extLst>
      <p:ext uri="{BB962C8B-B14F-4D97-AF65-F5344CB8AC3E}">
        <p14:creationId xmlns:p14="http://schemas.microsoft.com/office/powerpoint/2010/main" val="2745687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this keep going up? Sure, it is already separated from reality, or from principles</a:t>
            </a:r>
            <a:r>
              <a:rPr lang="en-US" baseline="0" dirty="0" smtClean="0"/>
              <a:t> of </a:t>
            </a:r>
            <a:r>
              <a:rPr lang="en-US" dirty="0" smtClean="0"/>
              <a:t>economic</a:t>
            </a:r>
            <a:r>
              <a:rPr lang="en-US" baseline="0" dirty="0" smtClean="0"/>
              <a:t> value added, so I don’t believe there is any mathematical constraint or precedent for how high it can go, but the narrative will become progressively more violent until it finally breaks, and things seem to be accelerating toward that disastrous end. How involved is the Federal Reserve now? How much “relief” are we getting from the treasury at the same time? Did governments and central banks ever do this kind of stuff when times were good?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41</a:t>
            </a:fld>
            <a:endParaRPr lang="en-US"/>
          </a:p>
        </p:txBody>
      </p:sp>
    </p:spTree>
    <p:extLst>
      <p:ext uri="{BB962C8B-B14F-4D97-AF65-F5344CB8AC3E}">
        <p14:creationId xmlns:p14="http://schemas.microsoft.com/office/powerpoint/2010/main" val="1951790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bonds are at</a:t>
            </a:r>
            <a:r>
              <a:rPr lang="en-US" baseline="0" dirty="0" smtClean="0"/>
              <a:t> great risk</a:t>
            </a:r>
          </a:p>
          <a:p>
            <a:endParaRPr lang="en-US" baseline="0" dirty="0" smtClean="0"/>
          </a:p>
          <a:p>
            <a:r>
              <a:rPr lang="en-US" baseline="0" dirty="0" smtClean="0"/>
              <a:t>Treasuries must continue their 40 year bull market. Yields will likely be in the negatives before the end of the year, as they are used as collateral in the repo market and there is still a global shortage of good collateral.  </a:t>
            </a:r>
          </a:p>
          <a:p>
            <a:endParaRPr lang="en-US" baseline="0" dirty="0" smtClean="0"/>
          </a:p>
          <a:p>
            <a:r>
              <a:rPr lang="en-US" baseline="0" dirty="0" smtClean="0"/>
              <a:t>Agency MBSs are also gov’t backed, so they should maintain their liquidity properties and not suffer major problems. </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42</a:t>
            </a:fld>
            <a:endParaRPr lang="en-US"/>
          </a:p>
        </p:txBody>
      </p:sp>
    </p:spTree>
    <p:extLst>
      <p:ext uri="{BB962C8B-B14F-4D97-AF65-F5344CB8AC3E}">
        <p14:creationId xmlns:p14="http://schemas.microsoft.com/office/powerpoint/2010/main" val="113231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Ben Bernanke,</a:t>
            </a:r>
            <a:r>
              <a:rPr lang="en-US" baseline="0" dirty="0" smtClean="0"/>
              <a:t> then Federal Reserve Chair, testifying to the Financial Crisis Inquiry Commission of Congress. </a:t>
            </a:r>
            <a:r>
              <a:rPr lang="en-US" dirty="0" smtClean="0"/>
              <a:t>When asked if it was sub-prime, he says clearly that</a:t>
            </a:r>
            <a:r>
              <a:rPr lang="en-US" baseline="0" dirty="0" smtClean="0"/>
              <a:t> there is no way it could </a:t>
            </a:r>
            <a:r>
              <a:rPr lang="en-US" baseline="0" dirty="0" smtClean="0"/>
              <a:t>be. </a:t>
            </a:r>
            <a:r>
              <a:rPr lang="en-US" dirty="0" smtClean="0"/>
              <a:t>And</a:t>
            </a:r>
            <a:r>
              <a:rPr lang="en-US" baseline="0" dirty="0" smtClean="0"/>
              <a:t> </a:t>
            </a:r>
            <a:r>
              <a:rPr lang="en-US" baseline="0" dirty="0" smtClean="0"/>
              <a:t>n</a:t>
            </a:r>
            <a:r>
              <a:rPr lang="en-US" dirty="0" smtClean="0"/>
              <a:t>otice his obfuscation of responsibility, placing blame</a:t>
            </a:r>
            <a:r>
              <a:rPr lang="en-US" baseline="0" dirty="0" smtClean="0"/>
              <a:t> on the federal government, rather than the Federal Reserve, the monetary </a:t>
            </a:r>
            <a:r>
              <a:rPr lang="en-US" baseline="0" dirty="0" smtClean="0"/>
              <a:t>authorities, redirecting </a:t>
            </a:r>
            <a:r>
              <a:rPr lang="en-US" baseline="0" dirty="0" smtClean="0"/>
              <a:t>responsibility away from the monetary </a:t>
            </a:r>
            <a:r>
              <a:rPr lang="en-US" baseline="0" dirty="0" smtClean="0"/>
              <a:t>authorities. </a:t>
            </a:r>
          </a:p>
          <a:p>
            <a:endParaRPr lang="en-US" baseline="0" dirty="0" smtClean="0"/>
          </a:p>
          <a:p>
            <a:r>
              <a:rPr lang="en-US" baseline="0" dirty="0" smtClean="0"/>
              <a:t>What does Bernanke mean </a:t>
            </a:r>
            <a:r>
              <a:rPr lang="en-US" baseline="0" dirty="0" smtClean="0"/>
              <a:t>by “system’s vulnerabilities”? </a:t>
            </a:r>
            <a:r>
              <a:rPr lang="en-US" baseline="0" dirty="0" smtClean="0"/>
              <a:t>He didn’t </a:t>
            </a:r>
            <a:r>
              <a:rPr lang="en-US" baseline="0" dirty="0" smtClean="0"/>
              <a:t>provide any details as to what these system vulnerabilities were, yet, this is what he pins the entire crisis on and nobody asks for more details? We must recognize this as another point of Risk Management failure. That was the very purpose of the Inquiry Commission, to understand those details. How did the details then not come out of this Inquiry? Something here must be very broadly misunderstood. </a:t>
            </a:r>
          </a:p>
          <a:p>
            <a:endParaRPr lang="en-US" baseline="0" dirty="0" smtClean="0"/>
          </a:p>
          <a:p>
            <a:r>
              <a:rPr lang="en-US" baseline="0" dirty="0" smtClean="0"/>
              <a:t>So if it wasn’t subprime. What did happen? I </a:t>
            </a:r>
            <a:r>
              <a:rPr lang="en-US" baseline="0" dirty="0" smtClean="0"/>
              <a:t>have an analogy I use to </a:t>
            </a:r>
            <a:r>
              <a:rPr lang="en-US" baseline="0" dirty="0" smtClean="0"/>
              <a:t>explain. </a:t>
            </a:r>
            <a:r>
              <a:rPr lang="en-US" baseline="0" dirty="0" smtClean="0"/>
              <a:t>I compare the GFC to </a:t>
            </a:r>
            <a:r>
              <a:rPr lang="en-US" sz="1200" kern="1200" dirty="0" smtClean="0">
                <a:solidFill>
                  <a:schemeClr val="tx1"/>
                </a:solidFill>
                <a:effectLst/>
                <a:latin typeface="+mn-lt"/>
                <a:ea typeface="+mn-ea"/>
                <a:cs typeface="+mn-cs"/>
              </a:rPr>
              <a:t>a hypothetical shock where a large portion of the vehicles in the world broke down at around the same time due to problems that seem to be originating primarily in the oi</a:t>
            </a:r>
            <a:r>
              <a:rPr lang="en-US" sz="1200" kern="1200" baseline="0" dirty="0" smtClean="0">
                <a:solidFill>
                  <a:schemeClr val="tx1"/>
                </a:solidFill>
                <a:effectLst/>
                <a:latin typeface="+mn-lt"/>
                <a:ea typeface="+mn-ea"/>
                <a:cs typeface="+mn-cs"/>
              </a:rPr>
              <a:t>l line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the expert mechanics got on the mainstream mechanics media and provided explanations about faulty hoses and other component pieces, engine parts from China, or poor manufacturing standards due to government regulations and interventions, proliferation of credit that inflated vehicle prices, which increased production and increased the probability for errors, something about greedy auto manufacturer and dealership executives</a:t>
            </a:r>
            <a:r>
              <a:rPr lang="en-US" sz="1200" kern="1200" baseline="0" dirty="0" smtClean="0">
                <a:solidFill>
                  <a:schemeClr val="tx1"/>
                </a:solidFill>
                <a:effectLst/>
                <a:latin typeface="+mn-lt"/>
                <a:ea typeface="+mn-ea"/>
                <a:cs typeface="+mn-cs"/>
              </a:rPr>
              <a:t>. One thing for sure,</a:t>
            </a:r>
            <a:r>
              <a:rPr lang="en-US" sz="1200" kern="1200" dirty="0" smtClean="0">
                <a:solidFill>
                  <a:schemeClr val="tx1"/>
                </a:solidFill>
                <a:effectLst/>
                <a:latin typeface="+mn-lt"/>
                <a:ea typeface="+mn-ea"/>
                <a:cs typeface="+mn-cs"/>
              </a:rPr>
              <a:t> it was the subprime hoses that caused all the other downstream problems.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 if the problem actually had nothing to do with the hoses and everything to do with the oil? What if something changed in the chemical composition of oil that made it less effective or insufficient at doing what oil does for a vehicle? Something had changed that we couldn’t see and didn’t understand; and, it worked its way into the broader system until the problem festered and boiled over into a big risk event.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Money is what liquefies a financial system. The monetary system is not the financial system just as the oil is not the vehicle. Money is the enabler of efficient commerce and trade. It is “the machinery of exchange”, just as oil is the enabler of vehicle motion.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was never mortgage-backed securities, it was never a direct problem in the domestic US financial system, but only, from our individual narrow perspectives, expressed in it. The problem was in the global monetary system. But once provided as an explanation, and we didn’t have anyone in the media,</a:t>
            </a:r>
            <a:r>
              <a:rPr lang="en-US" sz="1200" kern="1200" baseline="0" dirty="0" smtClean="0">
                <a:solidFill>
                  <a:schemeClr val="tx1"/>
                </a:solidFill>
                <a:effectLst/>
                <a:latin typeface="+mn-lt"/>
                <a:ea typeface="+mn-ea"/>
                <a:cs typeface="+mn-cs"/>
              </a:rPr>
              <a:t> or in this situation, in Congress either, to ask the right questions, because the complex system in question was already broadly misunderstood, if not not-understood at all, then the narrative was adopted as correct by the general population, and it is our human tendency at that point to stop asking questions. Another point of risk management breakdown.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4</a:t>
            </a:fld>
            <a:endParaRPr lang="en-US"/>
          </a:p>
        </p:txBody>
      </p:sp>
    </p:spTree>
    <p:extLst>
      <p:ext uri="{BB962C8B-B14F-4D97-AF65-F5344CB8AC3E}">
        <p14:creationId xmlns:p14="http://schemas.microsoft.com/office/powerpoint/2010/main" val="71919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back into the main topic, I want to first </a:t>
            </a:r>
            <a:r>
              <a:rPr lang="en-US" dirty="0" smtClean="0"/>
              <a:t>show</a:t>
            </a:r>
            <a:r>
              <a:rPr lang="en-US" baseline="0" dirty="0" smtClean="0"/>
              <a:t> why I have a passion for</a:t>
            </a:r>
            <a:r>
              <a:rPr lang="en-US" dirty="0" smtClean="0"/>
              <a:t> </a:t>
            </a:r>
            <a:r>
              <a:rPr lang="en-US" dirty="0" smtClean="0"/>
              <a:t>risk</a:t>
            </a:r>
            <a:r>
              <a:rPr lang="en-US" baseline="0" dirty="0" smtClean="0"/>
              <a:t> </a:t>
            </a:r>
            <a:r>
              <a:rPr lang="en-US" baseline="0" dirty="0" smtClean="0"/>
              <a:t>management and macroeconomics. </a:t>
            </a:r>
            <a:endParaRPr lang="en-US" dirty="0" smtClean="0"/>
          </a:p>
          <a:p>
            <a:endParaRPr lang="en-US" dirty="0" smtClean="0"/>
          </a:p>
          <a:p>
            <a:r>
              <a:rPr lang="en-US" dirty="0" smtClean="0"/>
              <a:t>This slide </a:t>
            </a:r>
            <a:r>
              <a:rPr lang="en-US" dirty="0" smtClean="0"/>
              <a:t>shows:</a:t>
            </a:r>
            <a:endParaRPr lang="en-US" dirty="0" smtClean="0"/>
          </a:p>
          <a:p>
            <a:pPr marL="228600" indent="-228600">
              <a:buAutoNum type="arabicPeriod"/>
            </a:pPr>
            <a:r>
              <a:rPr lang="en-US" u="sng" dirty="0" smtClean="0"/>
              <a:t>Right side</a:t>
            </a:r>
            <a:r>
              <a:rPr lang="en-US" dirty="0" smtClean="0"/>
              <a:t>: </a:t>
            </a:r>
            <a:r>
              <a:rPr lang="en-US" dirty="0" smtClean="0"/>
              <a:t>shows that I </a:t>
            </a:r>
            <a:r>
              <a:rPr lang="en-US" dirty="0" smtClean="0"/>
              <a:t>have 10 years of formal risk management experience.</a:t>
            </a:r>
            <a:r>
              <a:rPr lang="en-US" baseline="0" dirty="0" smtClean="0"/>
              <a:t> And</a:t>
            </a:r>
            <a:r>
              <a:rPr lang="en-US" dirty="0" smtClean="0"/>
              <a:t> due to</a:t>
            </a:r>
            <a:r>
              <a:rPr lang="en-US" baseline="0" dirty="0" smtClean="0"/>
              <a:t> timing of these </a:t>
            </a:r>
            <a:r>
              <a:rPr lang="en-US" baseline="0" dirty="0" smtClean="0"/>
              <a:t>crises, they </a:t>
            </a:r>
            <a:r>
              <a:rPr lang="en-US" baseline="0" dirty="0" smtClean="0"/>
              <a:t>affected me </a:t>
            </a:r>
            <a:r>
              <a:rPr lang="en-US" baseline="0" dirty="0" smtClean="0"/>
              <a:t>both personally and professionally. </a:t>
            </a:r>
            <a:endParaRPr lang="en-US" baseline="0" dirty="0" smtClean="0"/>
          </a:p>
          <a:p>
            <a:pPr marL="228600" indent="-228600">
              <a:buAutoNum type="arabicPeriod"/>
            </a:pPr>
            <a:r>
              <a:rPr lang="en-US" u="sng" baseline="0" dirty="0" smtClean="0"/>
              <a:t>Left side</a:t>
            </a:r>
            <a:r>
              <a:rPr lang="en-US" baseline="0" dirty="0" smtClean="0"/>
              <a:t>: </a:t>
            </a:r>
            <a:r>
              <a:rPr lang="en-US" baseline="0" dirty="0" smtClean="0"/>
              <a:t>shows that something </a:t>
            </a:r>
            <a:r>
              <a:rPr lang="en-US" baseline="0" dirty="0" smtClean="0"/>
              <a:t>changed in 2007 that has permanently changed the global economic landscape, yet the narrative in the US has been </a:t>
            </a:r>
            <a:r>
              <a:rPr lang="en-US" baseline="0" dirty="0" smtClean="0"/>
              <a:t>that the last dozen years has been “the </a:t>
            </a:r>
            <a:r>
              <a:rPr lang="en-US" baseline="0" dirty="0" smtClean="0"/>
              <a:t>longest expansion in US history”. </a:t>
            </a:r>
            <a:r>
              <a:rPr lang="en-US" baseline="0" dirty="0" smtClean="0"/>
              <a:t>However, from </a:t>
            </a:r>
            <a:r>
              <a:rPr lang="en-US" baseline="0" dirty="0" smtClean="0"/>
              <a:t>my view, we’ve been in an economic depression for 13 years </a:t>
            </a:r>
            <a:r>
              <a:rPr lang="en-US" baseline="0" dirty="0" smtClean="0"/>
              <a:t>(I define a recession as the downswing in a cycle, but a depression as sustained </a:t>
            </a:r>
            <a:r>
              <a:rPr lang="en-US" baseline="0" dirty="0" smtClean="0"/>
              <a:t>slow or inhibited growth</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9804522-2730-4CCD-A689-D7BD6E1FD05A}" type="slidenum">
              <a:rPr lang="en-US" smtClean="0"/>
              <a:t>5</a:t>
            </a:fld>
            <a:endParaRPr lang="en-US"/>
          </a:p>
        </p:txBody>
      </p:sp>
    </p:spTree>
    <p:extLst>
      <p:ext uri="{BB962C8B-B14F-4D97-AF65-F5344CB8AC3E}">
        <p14:creationId xmlns:p14="http://schemas.microsoft.com/office/powerpoint/2010/main" val="415439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baseline="0" dirty="0" smtClean="0"/>
              <a:t>just for a quick introduction of a few risk management concepts I have been thinking through to define this risk management paradox of how false narratives occur and how we can </a:t>
            </a:r>
            <a:r>
              <a:rPr lang="en-US" baseline="0" dirty="0" smtClean="0"/>
              <a:t>identify them or avoid </a:t>
            </a:r>
            <a:r>
              <a:rPr lang="en-US" baseline="0" dirty="0" smtClean="0"/>
              <a:t>them, I created this chart or “human reasoning cycle”. </a:t>
            </a:r>
            <a:endParaRPr lang="en-US" baseline="0" dirty="0" smtClean="0"/>
          </a:p>
          <a:p>
            <a:endParaRPr lang="en-US" dirty="0" smtClean="0"/>
          </a:p>
          <a:p>
            <a:r>
              <a:rPr lang="en-US" dirty="0" smtClean="0"/>
              <a:t>Starting at the top of the cycle, Risk Management is a rational thinking approach to understanding relative risk. </a:t>
            </a:r>
            <a:endParaRPr lang="en-US" baseline="0" dirty="0" smtClean="0"/>
          </a:p>
          <a:p>
            <a:endParaRPr lang="en-US" dirty="0" smtClean="0"/>
          </a:p>
          <a:p>
            <a:r>
              <a:rPr lang="en-US" dirty="0" smtClean="0"/>
              <a:t>It is the next box in the cycle where we need to intervene cognitively</a:t>
            </a:r>
            <a:r>
              <a:rPr lang="en-US" baseline="0" dirty="0" smtClean="0"/>
              <a:t> because h</a:t>
            </a:r>
            <a:r>
              <a:rPr lang="en-US" dirty="0" smtClean="0"/>
              <a:t>umans are irrational when it comes to understanding relative risk. As</a:t>
            </a:r>
            <a:r>
              <a:rPr lang="en-US" baseline="0" dirty="0" smtClean="0"/>
              <a:t> an example, did you hear about the </a:t>
            </a:r>
            <a:r>
              <a:rPr lang="en-US" baseline="0" dirty="0" smtClean="0"/>
              <a:t>insurance agent </a:t>
            </a:r>
            <a:r>
              <a:rPr lang="en-US" baseline="0" dirty="0" smtClean="0"/>
              <a:t>who was swimming at the beach? Someone yelled “shark” and the </a:t>
            </a:r>
            <a:r>
              <a:rPr lang="en-US" baseline="0" dirty="0" smtClean="0"/>
              <a:t>agent shot </a:t>
            </a:r>
            <a:r>
              <a:rPr lang="en-US" baseline="0" dirty="0" smtClean="0"/>
              <a:t>out of the water, jumped into his </a:t>
            </a:r>
            <a:r>
              <a:rPr lang="en-US" baseline="0" dirty="0" smtClean="0"/>
              <a:t>car, didn’t put on a seatbelt, lit up a cigarette to calm his nerves, and drove off while texting </a:t>
            </a:r>
            <a:r>
              <a:rPr lang="en-US" baseline="0" dirty="0" smtClean="0"/>
              <a:t>all his friends about what happened. </a:t>
            </a:r>
            <a:r>
              <a:rPr lang="en-US" baseline="0" dirty="0" smtClean="0"/>
              <a:t>A silly example of how humans </a:t>
            </a:r>
            <a:r>
              <a:rPr lang="en-US" baseline="0" dirty="0" smtClean="0"/>
              <a:t>do not </a:t>
            </a:r>
            <a:r>
              <a:rPr lang="en-US" baseline="0" dirty="0" smtClean="0"/>
              <a:t>typically approach relative risk </a:t>
            </a:r>
            <a:r>
              <a:rPr lang="en-US" baseline="0" dirty="0" smtClean="0"/>
              <a:t>rationally.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I asked you if there is anything you currently believe that could be wrong, most would answer yes, yet, when I ask for an example of something you believe that is wrong, nobody has an answer, because nobody believes anything they think is wrong. This is a paradox. False narratives arise because of this paradox. My theory on how to overcome this paradox lies in our ability to step away from this binary idea of believing we have to be either right or wrong.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have been conditioned to believe that being smart means having the most answers, but we should really be measured by the quality of our questions. </a:t>
            </a:r>
            <a:r>
              <a:rPr lang="en-US" sz="1200" kern="1200" dirty="0" smtClean="0">
                <a:solidFill>
                  <a:schemeClr val="tx1"/>
                </a:solidFill>
                <a:effectLst/>
                <a:latin typeface="+mn-lt"/>
                <a:ea typeface="+mn-ea"/>
                <a:cs typeface="+mn-cs"/>
              </a:rPr>
              <a:t>We have a tendency to depend</a:t>
            </a:r>
            <a:r>
              <a:rPr lang="en-US" sz="1200" kern="1200" baseline="0" dirty="0" smtClean="0">
                <a:solidFill>
                  <a:schemeClr val="tx1"/>
                </a:solidFill>
                <a:effectLst/>
                <a:latin typeface="+mn-lt"/>
                <a:ea typeface="+mn-ea"/>
                <a:cs typeface="+mn-cs"/>
              </a:rPr>
              <a:t> on having right answers and therefore </a:t>
            </a:r>
            <a:r>
              <a:rPr lang="en-US" sz="1200" kern="1200" dirty="0" smtClean="0">
                <a:solidFill>
                  <a:schemeClr val="tx1"/>
                </a:solidFill>
                <a:effectLst/>
                <a:latin typeface="+mn-lt"/>
                <a:ea typeface="+mn-ea"/>
                <a:cs typeface="+mn-cs"/>
              </a:rPr>
              <a:t>disregard </a:t>
            </a:r>
            <a:r>
              <a:rPr lang="en-US" sz="1200" kern="1200" dirty="0" smtClean="0">
                <a:solidFill>
                  <a:schemeClr val="tx1"/>
                </a:solidFill>
                <a:effectLst/>
                <a:latin typeface="+mn-lt"/>
                <a:ea typeface="+mn-ea"/>
                <a:cs typeface="+mn-cs"/>
              </a:rPr>
              <a:t>error probabilities and </a:t>
            </a:r>
            <a:r>
              <a:rPr lang="en-US" sz="1200" kern="1200" dirty="0" smtClean="0">
                <a:solidFill>
                  <a:schemeClr val="tx1"/>
                </a:solidFill>
                <a:effectLst/>
                <a:latin typeface="+mn-lt"/>
                <a:ea typeface="+mn-ea"/>
                <a:cs typeface="+mn-cs"/>
              </a:rPr>
              <a:t>tend to stop </a:t>
            </a:r>
            <a:r>
              <a:rPr lang="en-US" sz="1200" kern="1200" dirty="0" smtClean="0">
                <a:solidFill>
                  <a:schemeClr val="tx1"/>
                </a:solidFill>
                <a:effectLst/>
                <a:latin typeface="+mn-lt"/>
                <a:ea typeface="+mn-ea"/>
                <a:cs typeface="+mn-cs"/>
              </a:rPr>
              <a:t>asking questions. </a:t>
            </a:r>
            <a:r>
              <a:rPr lang="en-US" sz="1200" kern="1200" dirty="0" smtClean="0">
                <a:solidFill>
                  <a:schemeClr val="tx1"/>
                </a:solidFill>
                <a:effectLst/>
                <a:latin typeface="+mn-lt"/>
                <a:ea typeface="+mn-ea"/>
                <a:cs typeface="+mn-cs"/>
              </a:rPr>
              <a:t>This way of thinking opens</a:t>
            </a:r>
            <a:r>
              <a:rPr lang="en-US" sz="1200" kern="1200" baseline="0" dirty="0" smtClean="0">
                <a:solidFill>
                  <a:schemeClr val="tx1"/>
                </a:solidFill>
                <a:effectLst/>
                <a:latin typeface="+mn-lt"/>
                <a:ea typeface="+mn-ea"/>
                <a:cs typeface="+mn-cs"/>
              </a:rPr>
              <a:t> the door for false narratives.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 </a:t>
            </a:r>
            <a:r>
              <a:rPr lang="en-US" sz="1200" kern="1200" baseline="0" dirty="0" smtClean="0">
                <a:solidFill>
                  <a:schemeClr val="tx1"/>
                </a:solidFill>
                <a:effectLst/>
                <a:latin typeface="+mn-lt"/>
                <a:ea typeface="+mn-ea"/>
                <a:cs typeface="+mn-cs"/>
              </a:rPr>
              <a:t>example of this is how we react to a referee’s call that doesn’t go our team’s </a:t>
            </a:r>
            <a:r>
              <a:rPr lang="en-US" sz="1200" kern="1200" baseline="0" dirty="0" smtClean="0">
                <a:solidFill>
                  <a:schemeClr val="tx1"/>
                </a:solidFill>
                <a:effectLst/>
                <a:latin typeface="+mn-lt"/>
                <a:ea typeface="+mn-ea"/>
                <a:cs typeface="+mn-cs"/>
              </a:rPr>
              <a:t>way. </a:t>
            </a:r>
            <a:r>
              <a:rPr lang="en-US" sz="1200" kern="1200" baseline="0" dirty="0" smtClean="0">
                <a:solidFill>
                  <a:schemeClr val="tx1"/>
                </a:solidFill>
                <a:effectLst/>
                <a:latin typeface="+mn-lt"/>
                <a:ea typeface="+mn-ea"/>
                <a:cs typeface="+mn-cs"/>
              </a:rPr>
              <a:t>This type of reasoning has bias or motivation. It fails to consider “what would this look like if a contradictory thesis was true?” </a:t>
            </a:r>
            <a:r>
              <a:rPr lang="en-US" sz="1200" kern="1200" baseline="0" dirty="0" smtClean="0">
                <a:solidFill>
                  <a:schemeClr val="tx1"/>
                </a:solidFill>
                <a:effectLst/>
                <a:latin typeface="+mn-lt"/>
                <a:ea typeface="+mn-ea"/>
                <a:cs typeface="+mn-cs"/>
              </a:rPr>
              <a:t>This is an example of the front-end of the paradox. But, the </a:t>
            </a:r>
            <a:r>
              <a:rPr lang="en-US" sz="1200" kern="1200" baseline="0" dirty="0" smtClean="0">
                <a:solidFill>
                  <a:schemeClr val="tx1"/>
                </a:solidFill>
                <a:effectLst/>
                <a:latin typeface="+mn-lt"/>
                <a:ea typeface="+mn-ea"/>
                <a:cs typeface="+mn-cs"/>
              </a:rPr>
              <a:t>difficulty </a:t>
            </a:r>
            <a:r>
              <a:rPr lang="en-US" sz="1200" kern="1200" baseline="0" dirty="0" smtClean="0">
                <a:solidFill>
                  <a:schemeClr val="tx1"/>
                </a:solidFill>
                <a:effectLst/>
                <a:latin typeface="+mn-lt"/>
                <a:ea typeface="+mn-ea"/>
                <a:cs typeface="+mn-cs"/>
              </a:rPr>
              <a:t>often lies </a:t>
            </a:r>
            <a:r>
              <a:rPr lang="en-US" sz="1200" kern="1200" baseline="0" dirty="0" smtClean="0">
                <a:solidFill>
                  <a:schemeClr val="tx1"/>
                </a:solidFill>
                <a:effectLst/>
                <a:latin typeface="+mn-lt"/>
                <a:ea typeface="+mn-ea"/>
                <a:cs typeface="+mn-cs"/>
              </a:rPr>
              <a:t>in that in these circumstances, people truly believe they are being objective, but it is because their objectivity is only true in the context of their binary view of reality. Thus, understanding this paradox, and how to step outside of it and think critically, is a pathway to avoiding the adoption of false narratives</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i="1" baseline="0" dirty="0" smtClean="0"/>
              <a:t>Front-end of the paradox – read from slide)</a:t>
            </a:r>
            <a:r>
              <a:rPr lang="en-US" baseline="0" dirty="0" smtClean="0"/>
              <a:t> As actuaries, we have to think in an environment of ambiguity and theorize about things we do not know or cannot see, like how scientists theorize about quarks, or black holes. They make theories about them from what they observe around them, without actually being able to observe them explicitly. This is what I call the “front-end” of the paradox. And while I won’t get into it here, I believe Bayes Theorem provides a good foundation for a critical thinking-based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i="1" baseline="0" dirty="0" smtClean="0"/>
              <a:t>Back-end of the paradox – read from slide</a:t>
            </a:r>
            <a:r>
              <a:rPr lang="en-US" i="0" baseline="0" dirty="0" smtClean="0"/>
              <a:t>)</a:t>
            </a:r>
            <a:r>
              <a:rPr lang="en-US" baseline="0" dirty="0" smtClean="0"/>
              <a:t> Even if we think critically, we often still fall victim to what I call the “back-end” of the paradox, where we are easily fooled by false statements due to our binary way of thinking, that something is either right or wrong, good or bad, etc. For example, we might see our rate level indication as the right answer, when we should rather look at our actuarial conclusions in a relative manner (like in terms of likelihoods).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804522-2730-4CCD-A689-D7BD6E1FD05A}" type="slidenum">
              <a:rPr lang="en-US" smtClean="0"/>
              <a:t>6</a:t>
            </a:fld>
            <a:endParaRPr lang="en-US"/>
          </a:p>
        </p:txBody>
      </p:sp>
    </p:spTree>
    <p:extLst>
      <p:ext uri="{BB962C8B-B14F-4D97-AF65-F5344CB8AC3E}">
        <p14:creationId xmlns:p14="http://schemas.microsoft.com/office/powerpoint/2010/main" val="58755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getting back to the main topic, the 2008 GFC was a “global” crisis, and it was a “banking” crisis, not a sub-prime mortgage crisis, </a:t>
            </a:r>
            <a:r>
              <a:rPr lang="en-US" i="1" baseline="0" dirty="0" smtClean="0"/>
              <a:t>(read the quote)</a:t>
            </a:r>
            <a:r>
              <a:rPr lang="en-US" baseline="0" dirty="0" smtClean="0"/>
              <a:t> so I started looking outside of sub-prime to find answers. </a:t>
            </a:r>
          </a:p>
          <a:p>
            <a:endParaRPr lang="en-US" baseline="0" dirty="0" smtClean="0"/>
          </a:p>
          <a:p>
            <a:r>
              <a:rPr lang="en-US" baseline="0" dirty="0" smtClean="0"/>
              <a:t>This statement led me in the right direction, to conclude that the problem must be an impediment in the global monetary system, but what is that system. I set out to understand that system better. </a:t>
            </a:r>
          </a:p>
          <a:p>
            <a:endParaRPr lang="en-US" baseline="0" dirty="0" smtClean="0"/>
          </a:p>
          <a:p>
            <a:r>
              <a:rPr lang="en-US" baseline="0" dirty="0" smtClean="0"/>
              <a:t>Now, I will warn you now that this isn’t the most exciting content, but it is critical to understanding the current economic risk situation we are in, so I’ll try and liven things up a bit with a few survey questions, but please bear with me as we push through the topic of the global monetary system. I promise it will be worth it in the end.  </a:t>
            </a:r>
          </a:p>
        </p:txBody>
      </p:sp>
      <p:sp>
        <p:nvSpPr>
          <p:cNvPr id="4" name="Slide Number Placeholder 3"/>
          <p:cNvSpPr>
            <a:spLocks noGrp="1"/>
          </p:cNvSpPr>
          <p:nvPr>
            <p:ph type="sldNum" sz="quarter" idx="10"/>
          </p:nvPr>
        </p:nvSpPr>
        <p:spPr/>
        <p:txBody>
          <a:bodyPr/>
          <a:lstStyle/>
          <a:p>
            <a:fld id="{49804522-2730-4CCD-A689-D7BD6E1FD05A}" type="slidenum">
              <a:rPr lang="en-US" smtClean="0"/>
              <a:t>7</a:t>
            </a:fld>
            <a:endParaRPr lang="en-US"/>
          </a:p>
        </p:txBody>
      </p:sp>
    </p:spTree>
    <p:extLst>
      <p:ext uri="{BB962C8B-B14F-4D97-AF65-F5344CB8AC3E}">
        <p14:creationId xmlns:p14="http://schemas.microsoft.com/office/powerpoint/2010/main" val="215520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won’t have time to run all these polls, so just read through them and </a:t>
            </a:r>
            <a:r>
              <a:rPr lang="en-US" baseline="0" dirty="0" smtClean="0"/>
              <a:t>you can make </a:t>
            </a:r>
            <a:r>
              <a:rPr lang="en-US" baseline="0" dirty="0" smtClean="0"/>
              <a:t>a selection in your </a:t>
            </a:r>
            <a:r>
              <a:rPr lang="en-US" baseline="0" dirty="0" smtClean="0"/>
              <a:t>mind as we go along.</a:t>
            </a:r>
            <a:endParaRPr lang="en-US" baseline="0" dirty="0" smtClean="0"/>
          </a:p>
          <a:p>
            <a:endParaRPr lang="en-US" baseline="0" dirty="0" smtClean="0"/>
          </a:p>
          <a:p>
            <a:r>
              <a:rPr lang="en-US" baseline="0" dirty="0" smtClean="0"/>
              <a:t>For the first question, when it comes to what currency is used for global trade, </a:t>
            </a:r>
            <a:r>
              <a:rPr lang="en-US" baseline="0" dirty="0" smtClean="0"/>
              <a:t>I am wanting to evoke some deeper questions about what it means to be a global reserve currency:</a:t>
            </a:r>
            <a:endParaRPr lang="en-US" dirty="0" smtClean="0"/>
          </a:p>
          <a:p>
            <a:endParaRPr lang="en-US" dirty="0" smtClean="0"/>
          </a:p>
          <a:p>
            <a:r>
              <a:rPr lang="en-US" dirty="0" smtClean="0"/>
              <a:t>For</a:t>
            </a:r>
            <a:r>
              <a:rPr lang="en-US" baseline="0" dirty="0" smtClean="0"/>
              <a:t> example, w</a:t>
            </a:r>
            <a:r>
              <a:rPr lang="en-US" dirty="0" smtClean="0"/>
              <a:t>hen</a:t>
            </a:r>
            <a:r>
              <a:rPr lang="en-US" baseline="0" dirty="0" smtClean="0"/>
              <a:t> </a:t>
            </a:r>
            <a:r>
              <a:rPr lang="en-US" dirty="0" smtClean="0"/>
              <a:t>Nigeria buys</a:t>
            </a:r>
            <a:r>
              <a:rPr lang="en-US" baseline="0" dirty="0" smtClean="0"/>
              <a:t> energy from Venezuela, or Sweden buys beans from Colombia, or Australia busy pharmaceuticals from India, they do so in what currency? </a:t>
            </a:r>
          </a:p>
          <a:p>
            <a:endParaRPr lang="en-US" dirty="0" smtClean="0"/>
          </a:p>
          <a:p>
            <a:r>
              <a:rPr lang="en-US" dirty="0" smtClean="0"/>
              <a:t>And</a:t>
            </a:r>
            <a:r>
              <a:rPr lang="en-US" baseline="0" dirty="0" smtClean="0"/>
              <a:t> t</a:t>
            </a:r>
            <a:r>
              <a:rPr lang="en-US" dirty="0" smtClean="0"/>
              <a:t>hat</a:t>
            </a:r>
            <a:r>
              <a:rPr lang="en-US" baseline="0" dirty="0" smtClean="0"/>
              <a:t> </a:t>
            </a:r>
            <a:r>
              <a:rPr lang="en-US" baseline="0" dirty="0" smtClean="0"/>
              <a:t>is just trade, what about global lending? When a </a:t>
            </a:r>
            <a:r>
              <a:rPr lang="en-US" dirty="0" smtClean="0"/>
              <a:t>European developer</a:t>
            </a:r>
            <a:r>
              <a:rPr lang="en-US" baseline="0" dirty="0" smtClean="0"/>
              <a:t> in Asia borrows from a Japanese bank to start a golf course in Mongolia – in what currency is the loan? Can an expatriate </a:t>
            </a:r>
            <a:r>
              <a:rPr lang="en-US" baseline="0" dirty="0" smtClean="0"/>
              <a:t>living in </a:t>
            </a:r>
            <a:r>
              <a:rPr lang="en-US" baseline="0" dirty="0" smtClean="0"/>
              <a:t>Singapore get a US dollar denominated mortgage or business loan from a bank in Singapore?</a:t>
            </a:r>
          </a:p>
          <a:p>
            <a:endParaRPr lang="en-US" baseline="0" dirty="0" smtClean="0"/>
          </a:p>
          <a:p>
            <a:r>
              <a:rPr lang="en-US" baseline="0" dirty="0" smtClean="0"/>
              <a:t>And what about global </a:t>
            </a:r>
            <a:r>
              <a:rPr lang="en-US" baseline="0" dirty="0" smtClean="0"/>
              <a:t>investing? </a:t>
            </a:r>
            <a:r>
              <a:rPr lang="en-US" baseline="0" dirty="0" smtClean="0"/>
              <a:t>Can I </a:t>
            </a:r>
            <a:r>
              <a:rPr lang="en-US" baseline="0" dirty="0" smtClean="0"/>
              <a:t>have a US brokerage account and buy </a:t>
            </a:r>
            <a:r>
              <a:rPr lang="en-US" baseline="0" dirty="0" smtClean="0"/>
              <a:t>a US treasury from a brokerage in Peru? </a:t>
            </a:r>
            <a:endParaRPr lang="en-US" baseline="0" dirty="0" smtClean="0"/>
          </a:p>
          <a:p>
            <a:endParaRPr lang="en-US" baseline="0" dirty="0" smtClean="0"/>
          </a:p>
          <a:p>
            <a:r>
              <a:rPr lang="en-US" baseline="0" dirty="0" smtClean="0"/>
              <a:t>What about foreign corporate payrolls? Can </a:t>
            </a:r>
            <a:r>
              <a:rPr lang="en-US" baseline="0" dirty="0" smtClean="0"/>
              <a:t>I work in Bangladesh and get paid in US dollars and have a US dollar bank account? </a:t>
            </a:r>
          </a:p>
          <a:p>
            <a:endParaRPr lang="en-US" baseline="0" dirty="0" smtClean="0"/>
          </a:p>
          <a:p>
            <a:r>
              <a:rPr lang="en-US" baseline="0" dirty="0" smtClean="0"/>
              <a:t>The answer is </a:t>
            </a:r>
            <a:r>
              <a:rPr lang="en-US" baseline="0" dirty="0" smtClean="0"/>
              <a:t>yes, yes, and yes, the </a:t>
            </a:r>
            <a:r>
              <a:rPr lang="en-US" baseline="0" dirty="0" smtClean="0"/>
              <a:t>US dollar is used all over the world. It is the global reserve currency. </a:t>
            </a:r>
            <a:r>
              <a:rPr lang="en-US" baseline="0" dirty="0" smtClean="0"/>
              <a:t>That means that foreign banks use the US dollar to intermediate almost all international transactions. </a:t>
            </a:r>
            <a:endParaRPr lang="en-US" baseline="0" dirty="0" smtClean="0"/>
          </a:p>
          <a:p>
            <a:endParaRPr lang="en-US" baseline="0" dirty="0" smtClean="0"/>
          </a:p>
          <a:p>
            <a:r>
              <a:rPr lang="en-US" i="1" baseline="0" dirty="0" smtClean="0"/>
              <a:t>(2</a:t>
            </a:r>
            <a:r>
              <a:rPr lang="en-US" i="1" baseline="30000" dirty="0" smtClean="0"/>
              <a:t>nd</a:t>
            </a:r>
            <a:r>
              <a:rPr lang="en-US" i="1" baseline="0" dirty="0" smtClean="0"/>
              <a:t> poll)</a:t>
            </a:r>
          </a:p>
          <a:p>
            <a:endParaRPr lang="en-US" baseline="0" dirty="0" smtClean="0"/>
          </a:p>
          <a:p>
            <a:r>
              <a:rPr lang="en-US" baseline="0" dirty="0" smtClean="0"/>
              <a:t>In the US, the power of the printing press, to physically print currency is legally with the US Treasury. However, they only print a small amount, which amount is given to them by dictate from the Federal Reserve, and that money is primarily used to keep enough physical currency floating in the system, so it is replacing damaged currency or growing relative to population and commerce growth. This kind of currency creation makes up a very small portion of total money creation. So while the Treasury, by dictate from the Fed creates physical currency, most currency (like ~97%) is digital, and that currency is created exclusively by the banking system. So the correct answer is technically a combination of A and B, but more accurately D, yet the best answer is probably C. </a:t>
            </a:r>
          </a:p>
        </p:txBody>
      </p:sp>
      <p:sp>
        <p:nvSpPr>
          <p:cNvPr id="4" name="Slide Number Placeholder 3"/>
          <p:cNvSpPr>
            <a:spLocks noGrp="1"/>
          </p:cNvSpPr>
          <p:nvPr>
            <p:ph type="sldNum" sz="quarter" idx="10"/>
          </p:nvPr>
        </p:nvSpPr>
        <p:spPr/>
        <p:txBody>
          <a:bodyPr/>
          <a:lstStyle/>
          <a:p>
            <a:fld id="{49804522-2730-4CCD-A689-D7BD6E1FD05A}" type="slidenum">
              <a:rPr lang="en-US" smtClean="0"/>
              <a:t>8</a:t>
            </a:fld>
            <a:endParaRPr lang="en-US"/>
          </a:p>
        </p:txBody>
      </p:sp>
    </p:spTree>
    <p:extLst>
      <p:ext uri="{BB962C8B-B14F-4D97-AF65-F5344CB8AC3E}">
        <p14:creationId xmlns:p14="http://schemas.microsoft.com/office/powerpoint/2010/main" val="358035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 slide to provide information</a:t>
            </a:r>
            <a:endParaRPr lang="en-US" dirty="0"/>
          </a:p>
        </p:txBody>
      </p:sp>
      <p:sp>
        <p:nvSpPr>
          <p:cNvPr id="4" name="Slide Number Placeholder 3"/>
          <p:cNvSpPr>
            <a:spLocks noGrp="1"/>
          </p:cNvSpPr>
          <p:nvPr>
            <p:ph type="sldNum" sz="quarter" idx="10"/>
          </p:nvPr>
        </p:nvSpPr>
        <p:spPr/>
        <p:txBody>
          <a:bodyPr/>
          <a:lstStyle/>
          <a:p>
            <a:fld id="{49804522-2730-4CCD-A689-D7BD6E1FD05A}" type="slidenum">
              <a:rPr lang="en-US" smtClean="0"/>
              <a:t>9</a:t>
            </a:fld>
            <a:endParaRPr lang="en-US"/>
          </a:p>
        </p:txBody>
      </p:sp>
    </p:spTree>
    <p:extLst>
      <p:ext uri="{BB962C8B-B14F-4D97-AF65-F5344CB8AC3E}">
        <p14:creationId xmlns:p14="http://schemas.microsoft.com/office/powerpoint/2010/main" val="91886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09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48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56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30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407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36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019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3194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878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245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2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496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305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88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11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04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957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3/23/2021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52551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ederalreserve.gov/monetarypolicy/files/fomcmod1974082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nbc.com/2019/10/29/goldman-says-there-are-three-big-stock-buyers-that-will-keep-the-record-rally-going.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cnbc.com/2020/03/15/jpmorgan-bank-of-america-citigroup-suspend-stock-buybacks-due-to-pandemic.html" TargetMode="External"/><Relationship Id="rId4" Type="http://schemas.openxmlformats.org/officeDocument/2006/relationships/hyperlink" Target="https://www.investopedia.com/5-reasons-goldman-says-banning-buybacks-is-bad-for-stocks-468410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792491"/>
            <a:ext cx="8689976" cy="1943347"/>
          </a:xfrm>
        </p:spPr>
        <p:txBody>
          <a:bodyPr>
            <a:normAutofit fontScale="90000"/>
          </a:bodyPr>
          <a:lstStyle/>
          <a:p>
            <a:r>
              <a:rPr lang="en-US" sz="6000" dirty="0" smtClean="0">
                <a:solidFill>
                  <a:srgbClr val="0000FF"/>
                </a:solidFill>
              </a:rPr>
              <a:t>The Bigger short</a:t>
            </a:r>
            <a:r>
              <a:rPr lang="en-US" sz="6000" dirty="0" smtClean="0"/>
              <a:t/>
            </a:r>
            <a:br>
              <a:rPr lang="en-US" sz="6000" dirty="0" smtClean="0"/>
            </a:br>
            <a:r>
              <a:rPr lang="en-US" sz="4000" dirty="0" smtClean="0">
                <a:solidFill>
                  <a:srgbClr val="C00000"/>
                </a:solidFill>
              </a:rPr>
              <a:t>hindsight is 2020?</a:t>
            </a:r>
            <a:br>
              <a:rPr lang="en-US" sz="4000" dirty="0" smtClean="0">
                <a:solidFill>
                  <a:srgbClr val="C00000"/>
                </a:solidFill>
              </a:rPr>
            </a:br>
            <a:r>
              <a:rPr lang="en-US" sz="4000" dirty="0" smtClean="0">
                <a:solidFill>
                  <a:srgbClr val="C00000"/>
                </a:solidFill>
              </a:rPr>
              <a:t/>
            </a:r>
            <a:br>
              <a:rPr lang="en-US" sz="4000" dirty="0" smtClean="0">
                <a:solidFill>
                  <a:srgbClr val="C00000"/>
                </a:solidFill>
              </a:rPr>
            </a:br>
            <a:r>
              <a:rPr lang="en-US" sz="3100" i="1" cap="none" dirty="0" smtClean="0">
                <a:solidFill>
                  <a:schemeClr val="bg1">
                    <a:lumMod val="50000"/>
                  </a:schemeClr>
                </a:solidFill>
              </a:rPr>
              <a:t>Identifying the 2008 GFC False Narrative</a:t>
            </a:r>
            <a:r>
              <a:rPr lang="en-US" sz="4000" dirty="0" smtClean="0">
                <a:solidFill>
                  <a:srgbClr val="C00000"/>
                </a:solidFill>
              </a:rPr>
              <a:t/>
            </a:r>
            <a:br>
              <a:rPr lang="en-US" sz="4000" dirty="0" smtClean="0">
                <a:solidFill>
                  <a:srgbClr val="C00000"/>
                </a:solidFill>
              </a:rPr>
            </a:br>
            <a:r>
              <a:rPr lang="en-US" sz="2000" dirty="0" smtClean="0"/>
              <a:t>Spring 2021 CASE meeting</a:t>
            </a:r>
            <a:endParaRPr lang="en-US" sz="4000" dirty="0"/>
          </a:p>
        </p:txBody>
      </p:sp>
      <p:sp>
        <p:nvSpPr>
          <p:cNvPr id="3" name="Subtitle 2"/>
          <p:cNvSpPr>
            <a:spLocks noGrp="1"/>
          </p:cNvSpPr>
          <p:nvPr>
            <p:ph type="subTitle" idx="1"/>
          </p:nvPr>
        </p:nvSpPr>
        <p:spPr>
          <a:xfrm>
            <a:off x="1751012" y="4287328"/>
            <a:ext cx="8689976" cy="970471"/>
          </a:xfrm>
        </p:spPr>
        <p:txBody>
          <a:bodyPr>
            <a:normAutofit fontScale="55000" lnSpcReduction="20000"/>
          </a:bodyPr>
          <a:lstStyle/>
          <a:p>
            <a:r>
              <a:rPr lang="en-US" dirty="0" smtClean="0"/>
              <a:t>Robert B. Anderson</a:t>
            </a:r>
          </a:p>
          <a:p>
            <a:r>
              <a:rPr lang="en-US" dirty="0" smtClean="0"/>
              <a:t>Chief Actuary</a:t>
            </a:r>
          </a:p>
          <a:p>
            <a:r>
              <a:rPr lang="en-US" dirty="0" smtClean="0"/>
              <a:t>United auto insurance company</a:t>
            </a:r>
            <a:endParaRPr lang="en-US" dirty="0"/>
          </a:p>
        </p:txBody>
      </p:sp>
    </p:spTree>
    <p:extLst>
      <p:ext uri="{BB962C8B-B14F-4D97-AF65-F5344CB8AC3E}">
        <p14:creationId xmlns:p14="http://schemas.microsoft.com/office/powerpoint/2010/main" val="3987258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51522"/>
          </a:xfrm>
        </p:spPr>
        <p:txBody>
          <a:bodyPr>
            <a:normAutofit fontScale="90000"/>
          </a:bodyPr>
          <a:lstStyle/>
          <a:p>
            <a:r>
              <a:rPr lang="en-US" dirty="0" smtClean="0"/>
              <a:t>The global monetary system - in questions</a:t>
            </a:r>
            <a:endParaRPr lang="en-US" dirty="0"/>
          </a:p>
        </p:txBody>
      </p:sp>
      <p:sp>
        <p:nvSpPr>
          <p:cNvPr id="3" name="Content Placeholder 2"/>
          <p:cNvSpPr>
            <a:spLocks noGrp="1"/>
          </p:cNvSpPr>
          <p:nvPr>
            <p:ph sz="quarter" idx="13"/>
          </p:nvPr>
        </p:nvSpPr>
        <p:spPr>
          <a:xfrm>
            <a:off x="913774" y="1248698"/>
            <a:ext cx="10363826" cy="5142270"/>
          </a:xfrm>
        </p:spPr>
        <p:txBody>
          <a:bodyPr>
            <a:normAutofit fontScale="92500" lnSpcReduction="20000"/>
          </a:bodyPr>
          <a:lstStyle/>
          <a:p>
            <a:r>
              <a:rPr lang="en-US" sz="2800" i="1" cap="none" dirty="0">
                <a:solidFill>
                  <a:srgbClr val="C00000"/>
                </a:solidFill>
                <a:latin typeface="Cambria" panose="02040503050406030204" pitchFamily="18" charset="0"/>
                <a:ea typeface="Cambria" panose="02040503050406030204" pitchFamily="18" charset="0"/>
              </a:rPr>
              <a:t>What regulatory body governs the global monetary system?</a:t>
            </a:r>
          </a:p>
          <a:p>
            <a:pPr marL="1371600" lvl="2" indent="-457200">
              <a:buFont typeface="Wingdings 3" charset="2"/>
              <a:buAutoNum type="alphaLcParenR"/>
            </a:pPr>
            <a:r>
              <a:rPr lang="en-US" sz="2000" i="1" cap="none" dirty="0">
                <a:latin typeface="Cambria" panose="02040503050406030204" pitchFamily="18" charset="0"/>
                <a:ea typeface="Cambria" panose="02040503050406030204" pitchFamily="18" charset="0"/>
              </a:rPr>
              <a:t>Federal Reserve Bank of the United States</a:t>
            </a:r>
          </a:p>
          <a:p>
            <a:pPr marL="1371600" lvl="2" indent="-457200">
              <a:buAutoNum type="alphaLcParenR"/>
            </a:pPr>
            <a:r>
              <a:rPr lang="en-US" sz="2000" i="1" cap="none" dirty="0">
                <a:latin typeface="Cambria" panose="02040503050406030204" pitchFamily="18" charset="0"/>
                <a:ea typeface="Cambria" panose="02040503050406030204" pitchFamily="18" charset="0"/>
              </a:rPr>
              <a:t>International Monetary Fund (IMF)</a:t>
            </a:r>
          </a:p>
          <a:p>
            <a:pPr marL="1371600" lvl="2" indent="-457200">
              <a:buAutoNum type="alphaLcParenR"/>
            </a:pPr>
            <a:r>
              <a:rPr lang="en-US" sz="2000" i="1" cap="none" dirty="0">
                <a:latin typeface="Cambria" panose="02040503050406030204" pitchFamily="18" charset="0"/>
                <a:ea typeface="Cambria" panose="02040503050406030204" pitchFamily="18" charset="0"/>
              </a:rPr>
              <a:t>The Organization of World Central </a:t>
            </a:r>
            <a:r>
              <a:rPr lang="en-US" sz="2000" i="1" cap="none" dirty="0" smtClean="0">
                <a:latin typeface="Cambria" panose="02040503050406030204" pitchFamily="18" charset="0"/>
                <a:ea typeface="Cambria" panose="02040503050406030204" pitchFamily="18" charset="0"/>
              </a:rPr>
              <a:t>Banks (OWCB)</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r>
              <a:rPr lang="en-US" sz="2000" i="1" cap="none" dirty="0">
                <a:latin typeface="Cambria" panose="02040503050406030204" pitchFamily="18" charset="0"/>
                <a:ea typeface="Cambria" panose="02040503050406030204" pitchFamily="18" charset="0"/>
              </a:rPr>
              <a:t>The Bank of International Settlements (BIS)</a:t>
            </a:r>
          </a:p>
          <a:p>
            <a:pPr marL="1371600" lvl="2" indent="-457200">
              <a:buAutoNum type="alphaLcParenR"/>
            </a:pPr>
            <a:r>
              <a:rPr lang="en-US" sz="2000" i="1" cap="none" dirty="0">
                <a:latin typeface="Cambria" panose="02040503050406030204" pitchFamily="18" charset="0"/>
                <a:ea typeface="Cambria" panose="02040503050406030204" pitchFamily="18" charset="0"/>
              </a:rPr>
              <a:t>I</a:t>
            </a:r>
            <a:r>
              <a:rPr lang="en-US" sz="2000" i="1" cap="none" dirty="0" smtClean="0">
                <a:latin typeface="Cambria" panose="02040503050406030204" pitchFamily="18" charset="0"/>
                <a:ea typeface="Cambria" panose="02040503050406030204" pitchFamily="18" charset="0"/>
              </a:rPr>
              <a:t>t is not regulated</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endParaRPr lang="en-US" sz="2000" i="1" cap="none" dirty="0">
              <a:latin typeface="Cambria" panose="02040503050406030204" pitchFamily="18" charset="0"/>
              <a:ea typeface="Cambria" panose="02040503050406030204" pitchFamily="18" charset="0"/>
            </a:endParaRPr>
          </a:p>
          <a:p>
            <a:r>
              <a:rPr lang="en-US" sz="2800" i="1" cap="none" dirty="0">
                <a:solidFill>
                  <a:srgbClr val="C00000"/>
                </a:solidFill>
                <a:latin typeface="Cambria" panose="02040503050406030204" pitchFamily="18" charset="0"/>
                <a:ea typeface="Cambria" panose="02040503050406030204" pitchFamily="18" charset="0"/>
              </a:rPr>
              <a:t>When did the US dollar become the global reserve currency?</a:t>
            </a:r>
          </a:p>
          <a:p>
            <a:pPr marL="1371600" lvl="2" indent="-457200">
              <a:buFont typeface="Wingdings 3" charset="2"/>
              <a:buAutoNum type="alphaLcParenR"/>
            </a:pPr>
            <a:r>
              <a:rPr lang="en-US" sz="2000" i="1" cap="none" dirty="0">
                <a:latin typeface="Cambria" panose="02040503050406030204" pitchFamily="18" charset="0"/>
                <a:ea typeface="Cambria" panose="02040503050406030204" pitchFamily="18" charset="0"/>
              </a:rPr>
              <a:t>1867 – end of civil war</a:t>
            </a:r>
          </a:p>
          <a:p>
            <a:pPr marL="1371600" lvl="2" indent="-457200">
              <a:buAutoNum type="alphaLcParenR"/>
            </a:pPr>
            <a:r>
              <a:rPr lang="en-US" sz="2000" i="1" cap="none" dirty="0">
                <a:latin typeface="Cambria" panose="02040503050406030204" pitchFamily="18" charset="0"/>
                <a:ea typeface="Cambria" panose="02040503050406030204" pitchFamily="18" charset="0"/>
              </a:rPr>
              <a:t>1913 – </a:t>
            </a:r>
            <a:r>
              <a:rPr lang="en-US" sz="2000" i="1" cap="none" dirty="0" smtClean="0">
                <a:latin typeface="Cambria" panose="02040503050406030204" pitchFamily="18" charset="0"/>
                <a:ea typeface="Cambria" panose="02040503050406030204" pitchFamily="18" charset="0"/>
              </a:rPr>
              <a:t>Federal Reserve Act</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r>
              <a:rPr lang="en-US" sz="2000" i="1" cap="none" dirty="0">
                <a:latin typeface="Cambria" panose="02040503050406030204" pitchFamily="18" charset="0"/>
                <a:ea typeface="Cambria" panose="02040503050406030204" pitchFamily="18" charset="0"/>
              </a:rPr>
              <a:t>1944 – Bretton Woods C</a:t>
            </a:r>
            <a:r>
              <a:rPr lang="en-US" sz="2000" i="1" cap="none" dirty="0" smtClean="0">
                <a:latin typeface="Cambria" panose="02040503050406030204" pitchFamily="18" charset="0"/>
                <a:ea typeface="Cambria" panose="02040503050406030204" pitchFamily="18" charset="0"/>
              </a:rPr>
              <a:t>onference (near the end of WWII)</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r>
              <a:rPr lang="en-US" sz="2000" i="1" cap="none" dirty="0">
                <a:latin typeface="Cambria" panose="02040503050406030204" pitchFamily="18" charset="0"/>
                <a:ea typeface="Cambria" panose="02040503050406030204" pitchFamily="18" charset="0"/>
              </a:rPr>
              <a:t>1972 – US deal with OPEC</a:t>
            </a:r>
          </a:p>
          <a:p>
            <a:pPr marL="1371600" lvl="2" indent="-457200">
              <a:buAutoNum type="alphaLcParenR"/>
            </a:pPr>
            <a:r>
              <a:rPr lang="en-US" sz="2000" i="1" cap="none" dirty="0">
                <a:latin typeface="Cambria" panose="02040503050406030204" pitchFamily="18" charset="0"/>
                <a:ea typeface="Cambria" panose="02040503050406030204" pitchFamily="18" charset="0"/>
              </a:rPr>
              <a:t>I do not know</a:t>
            </a:r>
          </a:p>
          <a:p>
            <a:endParaRPr lang="en-US" dirty="0"/>
          </a:p>
        </p:txBody>
      </p:sp>
    </p:spTree>
    <p:extLst>
      <p:ext uri="{BB962C8B-B14F-4D97-AF65-F5344CB8AC3E}">
        <p14:creationId xmlns:p14="http://schemas.microsoft.com/office/powerpoint/2010/main" val="350870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51522"/>
          </a:xfrm>
        </p:spPr>
        <p:txBody>
          <a:bodyPr>
            <a:normAutofit fontScale="90000"/>
          </a:bodyPr>
          <a:lstStyle/>
          <a:p>
            <a:r>
              <a:rPr lang="en-US" dirty="0" smtClean="0"/>
              <a:t>The global monetary system - in questions</a:t>
            </a:r>
            <a:endParaRPr lang="en-US" dirty="0"/>
          </a:p>
        </p:txBody>
      </p:sp>
      <p:sp>
        <p:nvSpPr>
          <p:cNvPr id="3" name="Content Placeholder 2"/>
          <p:cNvSpPr>
            <a:spLocks noGrp="1"/>
          </p:cNvSpPr>
          <p:nvPr>
            <p:ph sz="quarter" idx="13"/>
          </p:nvPr>
        </p:nvSpPr>
        <p:spPr>
          <a:xfrm>
            <a:off x="913774" y="1248698"/>
            <a:ext cx="10363826" cy="5161934"/>
          </a:xfrm>
        </p:spPr>
        <p:txBody>
          <a:bodyPr>
            <a:normAutofit fontScale="92500" lnSpcReduction="20000"/>
          </a:bodyPr>
          <a:lstStyle/>
          <a:p>
            <a:r>
              <a:rPr lang="en-US" sz="2800" i="1" cap="none" dirty="0" smtClean="0">
                <a:solidFill>
                  <a:srgbClr val="C00000"/>
                </a:solidFill>
                <a:latin typeface="Cambria" panose="02040503050406030204" pitchFamily="18" charset="0"/>
                <a:ea typeface="Cambria" panose="02040503050406030204" pitchFamily="18" charset="0"/>
              </a:rPr>
              <a:t>In </a:t>
            </a:r>
            <a:r>
              <a:rPr lang="en-US" sz="2800" i="1" cap="none" dirty="0">
                <a:solidFill>
                  <a:srgbClr val="C00000"/>
                </a:solidFill>
                <a:latin typeface="Cambria" panose="02040503050406030204" pitchFamily="18" charset="0"/>
                <a:ea typeface="Cambria" panose="02040503050406030204" pitchFamily="18" charset="0"/>
              </a:rPr>
              <a:t>which Branch of the Government is the Federal Reserve?</a:t>
            </a:r>
          </a:p>
          <a:p>
            <a:pPr marL="1371600" lvl="2" indent="-457200">
              <a:buFont typeface="Wingdings 3" charset="2"/>
              <a:buAutoNum type="alphaLcParenR"/>
            </a:pPr>
            <a:r>
              <a:rPr lang="en-US" sz="2000" i="1" cap="none" dirty="0">
                <a:latin typeface="Cambria" panose="02040503050406030204" pitchFamily="18" charset="0"/>
                <a:ea typeface="Cambria" panose="02040503050406030204" pitchFamily="18" charset="0"/>
              </a:rPr>
              <a:t>Executive</a:t>
            </a:r>
          </a:p>
          <a:p>
            <a:pPr marL="1371600" lvl="2" indent="-457200">
              <a:buAutoNum type="alphaLcParenR"/>
            </a:pPr>
            <a:r>
              <a:rPr lang="en-US" sz="2000" i="1" cap="none" dirty="0">
                <a:latin typeface="Cambria" panose="02040503050406030204" pitchFamily="18" charset="0"/>
                <a:ea typeface="Cambria" panose="02040503050406030204" pitchFamily="18" charset="0"/>
              </a:rPr>
              <a:t>Legislative</a:t>
            </a:r>
          </a:p>
          <a:p>
            <a:pPr marL="1371600" lvl="2" indent="-457200">
              <a:buAutoNum type="alphaLcParenR"/>
            </a:pPr>
            <a:r>
              <a:rPr lang="en-US" sz="2000" i="1" cap="none" dirty="0">
                <a:latin typeface="Cambria" panose="02040503050406030204" pitchFamily="18" charset="0"/>
                <a:ea typeface="Cambria" panose="02040503050406030204" pitchFamily="18" charset="0"/>
              </a:rPr>
              <a:t>Judicial</a:t>
            </a:r>
          </a:p>
          <a:p>
            <a:pPr marL="1371600" lvl="2" indent="-457200">
              <a:buAutoNum type="alphaLcParenR"/>
            </a:pPr>
            <a:r>
              <a:rPr lang="en-US" sz="2000" i="1" cap="none" dirty="0">
                <a:latin typeface="Cambria" panose="02040503050406030204" pitchFamily="18" charset="0"/>
                <a:ea typeface="Cambria" panose="02040503050406030204" pitchFamily="18" charset="0"/>
              </a:rPr>
              <a:t>Independent</a:t>
            </a:r>
          </a:p>
          <a:p>
            <a:pPr marL="1371600" lvl="2" indent="-457200">
              <a:buAutoNum type="alphaLcParenR"/>
            </a:pPr>
            <a:r>
              <a:rPr lang="en-US" sz="2000" i="1" cap="none" dirty="0">
                <a:latin typeface="Cambria" panose="02040503050406030204" pitchFamily="18" charset="0"/>
                <a:ea typeface="Cambria" panose="02040503050406030204" pitchFamily="18" charset="0"/>
              </a:rPr>
              <a:t>I do not </a:t>
            </a:r>
            <a:r>
              <a:rPr lang="en-US" sz="2000" i="1" cap="none" dirty="0" smtClean="0">
                <a:latin typeface="Cambria" panose="02040503050406030204" pitchFamily="18" charset="0"/>
                <a:ea typeface="Cambria" panose="02040503050406030204" pitchFamily="18" charset="0"/>
              </a:rPr>
              <a:t>know</a:t>
            </a:r>
          </a:p>
          <a:p>
            <a:pPr marL="1371600" lvl="2" indent="-457200">
              <a:buAutoNum type="alphaLcParenR"/>
            </a:pPr>
            <a:endParaRPr lang="en-US" sz="2000" i="1" cap="none" dirty="0">
              <a:latin typeface="Cambria" panose="02040503050406030204" pitchFamily="18" charset="0"/>
              <a:ea typeface="Cambria" panose="02040503050406030204" pitchFamily="18" charset="0"/>
            </a:endParaRPr>
          </a:p>
          <a:p>
            <a:r>
              <a:rPr lang="en-US" sz="2800" i="1" cap="none" dirty="0">
                <a:solidFill>
                  <a:srgbClr val="C00000"/>
                </a:solidFill>
                <a:latin typeface="Cambria" panose="02040503050406030204" pitchFamily="18" charset="0"/>
                <a:ea typeface="Cambria" panose="02040503050406030204" pitchFamily="18" charset="0"/>
              </a:rPr>
              <a:t>Who controls the money supply?</a:t>
            </a:r>
          </a:p>
          <a:p>
            <a:pPr marL="1371600" lvl="2" indent="-457200">
              <a:buFont typeface="Wingdings 3" charset="2"/>
              <a:buAutoNum type="alphaLcParenR"/>
            </a:pPr>
            <a:r>
              <a:rPr lang="en-US" sz="2000" i="1" cap="none" dirty="0" smtClean="0">
                <a:latin typeface="Cambria" panose="02040503050406030204" pitchFamily="18" charset="0"/>
                <a:ea typeface="Cambria" panose="02040503050406030204" pitchFamily="18" charset="0"/>
              </a:rPr>
              <a:t>Investors/Depositors</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r>
              <a:rPr lang="en-US" sz="2000" i="1" cap="none" dirty="0">
                <a:latin typeface="Cambria" panose="02040503050406030204" pitchFamily="18" charset="0"/>
                <a:ea typeface="Cambria" panose="02040503050406030204" pitchFamily="18" charset="0"/>
              </a:rPr>
              <a:t>The Federal Reserve</a:t>
            </a:r>
          </a:p>
          <a:p>
            <a:pPr marL="1371600" lvl="2" indent="-457200">
              <a:buAutoNum type="alphaLcParenR"/>
            </a:pPr>
            <a:r>
              <a:rPr lang="en-US" sz="2000" i="1" cap="none" dirty="0">
                <a:latin typeface="Cambria" panose="02040503050406030204" pitchFamily="18" charset="0"/>
                <a:ea typeface="Cambria" panose="02040503050406030204" pitchFamily="18" charset="0"/>
              </a:rPr>
              <a:t>The “Invisible Hand” of capitalism</a:t>
            </a:r>
          </a:p>
          <a:p>
            <a:pPr marL="1371600" lvl="2" indent="-457200">
              <a:buAutoNum type="alphaLcParenR"/>
            </a:pPr>
            <a:r>
              <a:rPr lang="en-US" sz="2000" i="1" cap="none" dirty="0">
                <a:latin typeface="Cambria" panose="02040503050406030204" pitchFamily="18" charset="0"/>
                <a:ea typeface="Cambria" panose="02040503050406030204" pitchFamily="18" charset="0"/>
              </a:rPr>
              <a:t>The Banking </a:t>
            </a:r>
            <a:r>
              <a:rPr lang="en-US" sz="2000" i="1" cap="none" dirty="0" smtClean="0">
                <a:latin typeface="Cambria" panose="02040503050406030204" pitchFamily="18" charset="0"/>
                <a:ea typeface="Cambria" panose="02040503050406030204" pitchFamily="18" charset="0"/>
              </a:rPr>
              <a:t>System</a:t>
            </a:r>
          </a:p>
          <a:p>
            <a:pPr marL="1371600" lvl="2" indent="-457200">
              <a:buAutoNum type="alphaLcParenR"/>
            </a:pPr>
            <a:r>
              <a:rPr lang="en-US" sz="2000" i="1" cap="none" dirty="0" smtClean="0">
                <a:latin typeface="Cambria" panose="02040503050406030204" pitchFamily="18" charset="0"/>
                <a:ea typeface="Cambria" panose="02040503050406030204" pitchFamily="18" charset="0"/>
              </a:rPr>
              <a:t>I do not know</a:t>
            </a:r>
            <a:endParaRPr lang="en-US" sz="2000" i="1" cap="none"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818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7943"/>
            <a:ext cx="10364451" cy="807160"/>
          </a:xfrm>
        </p:spPr>
        <p:txBody>
          <a:bodyPr/>
          <a:lstStyle/>
          <a:p>
            <a:r>
              <a:rPr lang="en-US" dirty="0" smtClean="0"/>
              <a:t>How is money supply created?</a:t>
            </a:r>
            <a:endParaRPr lang="en-US" dirty="0"/>
          </a:p>
        </p:txBody>
      </p:sp>
      <p:sp>
        <p:nvSpPr>
          <p:cNvPr id="3" name="Content Placeholder 2"/>
          <p:cNvSpPr>
            <a:spLocks noGrp="1"/>
          </p:cNvSpPr>
          <p:nvPr>
            <p:ph sz="quarter" idx="13"/>
          </p:nvPr>
        </p:nvSpPr>
        <p:spPr>
          <a:xfrm>
            <a:off x="913774" y="1080656"/>
            <a:ext cx="10363826" cy="5162204"/>
          </a:xfrm>
        </p:spPr>
        <p:txBody>
          <a:bodyPr>
            <a:normAutofit fontScale="77500" lnSpcReduction="20000"/>
          </a:bodyPr>
          <a:lstStyle/>
          <a:p>
            <a:r>
              <a:rPr lang="en-US" sz="2800" cap="none" dirty="0" smtClean="0"/>
              <a:t>Credit Extension:</a:t>
            </a:r>
          </a:p>
          <a:p>
            <a:pPr marL="457200" lvl="1" indent="0">
              <a:buNone/>
            </a:pPr>
            <a:r>
              <a:rPr lang="en-US" sz="2400" b="1" cap="none" dirty="0" smtClean="0">
                <a:solidFill>
                  <a:srgbClr val="0000FF"/>
                </a:solidFill>
              </a:rPr>
              <a:t>1) Financial Intermediary theory </a:t>
            </a:r>
            <a:r>
              <a:rPr lang="en-US" sz="2400" cap="none" dirty="0" smtClean="0"/>
              <a:t>(banks lend out of other people’s deposits)</a:t>
            </a:r>
          </a:p>
          <a:p>
            <a:pPr marL="457200" lvl="1" indent="0">
              <a:buNone/>
            </a:pPr>
            <a:r>
              <a:rPr lang="en-US" sz="2400" cap="none" dirty="0"/>
              <a:t>	</a:t>
            </a:r>
            <a:r>
              <a:rPr lang="en-US" sz="2000" i="1" cap="none" dirty="0" smtClean="0"/>
              <a:t>mathematically doesn’t really make a lot of sense, would be a highly constrained system</a:t>
            </a:r>
            <a:endParaRPr lang="en-US" sz="2400" i="1" cap="none" dirty="0" smtClean="0"/>
          </a:p>
          <a:p>
            <a:pPr marL="457200" lvl="1" indent="0">
              <a:buNone/>
            </a:pPr>
            <a:r>
              <a:rPr lang="en-US" sz="2400" b="1" cap="none" dirty="0" smtClean="0">
                <a:solidFill>
                  <a:srgbClr val="0000FF"/>
                </a:solidFill>
              </a:rPr>
              <a:t>2) Fractional Reserve theory </a:t>
            </a:r>
            <a:r>
              <a:rPr lang="en-US" sz="2400" cap="none" dirty="0" smtClean="0"/>
              <a:t>(banks lend out of their fractional reserves)</a:t>
            </a:r>
          </a:p>
          <a:p>
            <a:pPr marL="457200" lvl="1" indent="0">
              <a:buNone/>
            </a:pPr>
            <a:r>
              <a:rPr lang="en-US" sz="2400" cap="none" dirty="0" smtClean="0"/>
              <a:t>	</a:t>
            </a:r>
            <a:r>
              <a:rPr lang="en-US" sz="2000" i="1" cap="none" dirty="0" smtClean="0"/>
              <a:t>predominant theory – bank reserves are a misunderstood concept</a:t>
            </a:r>
            <a:endParaRPr lang="en-US" sz="2400" i="1" cap="none" dirty="0" smtClean="0"/>
          </a:p>
          <a:p>
            <a:pPr marL="457200" lvl="1" indent="0">
              <a:buNone/>
            </a:pPr>
            <a:r>
              <a:rPr lang="en-US" sz="2400" b="1" cap="none" dirty="0" smtClean="0">
                <a:solidFill>
                  <a:srgbClr val="0000FF"/>
                </a:solidFill>
              </a:rPr>
              <a:t>3) Credit Creation theory </a:t>
            </a:r>
            <a:r>
              <a:rPr lang="en-US" sz="2400" cap="none" dirty="0" smtClean="0"/>
              <a:t>(banks lend out of nothing)</a:t>
            </a:r>
          </a:p>
          <a:p>
            <a:pPr marL="457200" lvl="1" indent="0">
              <a:buNone/>
            </a:pPr>
            <a:r>
              <a:rPr lang="en-US" sz="2400" cap="none" dirty="0"/>
              <a:t>	</a:t>
            </a:r>
            <a:r>
              <a:rPr lang="en-US" sz="2000" i="1" cap="none" dirty="0" smtClean="0"/>
              <a:t>this is the only theory that matches reality of how the banking system works</a:t>
            </a:r>
          </a:p>
          <a:p>
            <a:pPr marL="457200" lvl="1" indent="0">
              <a:buNone/>
            </a:pPr>
            <a:endParaRPr lang="en-US" sz="2000" i="1" cap="none" dirty="0" smtClean="0"/>
          </a:p>
          <a:p>
            <a:pPr marL="457200" lvl="1" indent="0">
              <a:buNone/>
            </a:pPr>
            <a:r>
              <a:rPr lang="en-US" sz="2000" i="1" cap="none" dirty="0" smtClean="0"/>
              <a:t>Thus, if money supply is mostly controlled by banks extending credit, and if banks extend credit out of thin air, based on the risk attributes of potential borrowers, then it is the aggregate risk profile of borrowers that will ultimately have, by far, the biggest influence on money supply. </a:t>
            </a:r>
          </a:p>
          <a:p>
            <a:pPr marL="457200" lvl="1" indent="0">
              <a:buNone/>
            </a:pPr>
            <a:endParaRPr lang="en-US" sz="2000" i="1" cap="none" dirty="0" smtClean="0"/>
          </a:p>
          <a:p>
            <a:pPr marL="457200" lvl="1" indent="0">
              <a:buNone/>
            </a:pPr>
            <a:r>
              <a:rPr lang="en-US" sz="2000" i="1" cap="none" dirty="0" smtClean="0"/>
              <a:t>So when the Federal Reserve tries to manage money supply, they are doing so by trying to influence bank lending behavior, but what they ultimately can’t control is the (bank’s perception of) the aggregate risk profile of borrowers. </a:t>
            </a:r>
          </a:p>
          <a:p>
            <a:pPr marL="457200" lvl="1" indent="0">
              <a:buNone/>
            </a:pPr>
            <a:endParaRPr lang="en-US" sz="2000" i="1" cap="none" dirty="0"/>
          </a:p>
          <a:p>
            <a:pPr marL="457200" lvl="1" indent="0">
              <a:buNone/>
            </a:pPr>
            <a:r>
              <a:rPr lang="en-US" sz="1600" cap="none" dirty="0"/>
              <a:t>Extensive and scholarly research on this topic can be found here: </a:t>
            </a:r>
            <a:r>
              <a:rPr lang="en-US" sz="1600" i="1" cap="none" dirty="0"/>
              <a:t>https://professorwerner.org/</a:t>
            </a:r>
            <a:endParaRPr lang="en-US" sz="1600" cap="none" dirty="0"/>
          </a:p>
          <a:p>
            <a:pPr marL="457200" lvl="1" indent="0">
              <a:buNone/>
            </a:pPr>
            <a:endParaRPr lang="en-US" sz="2000" i="1" cap="none" dirty="0" smtClean="0"/>
          </a:p>
        </p:txBody>
      </p:sp>
    </p:spTree>
    <p:extLst>
      <p:ext uri="{BB962C8B-B14F-4D97-AF65-F5344CB8AC3E}">
        <p14:creationId xmlns:p14="http://schemas.microsoft.com/office/powerpoint/2010/main" val="2817279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7796"/>
            <a:ext cx="10364451" cy="652722"/>
          </a:xfrm>
        </p:spPr>
        <p:txBody>
          <a:bodyPr/>
          <a:lstStyle/>
          <a:p>
            <a:r>
              <a:rPr lang="en-US" dirty="0" smtClean="0"/>
              <a:t>For what purposes do banks extend credit</a:t>
            </a:r>
            <a:endParaRPr lang="en-US" dirty="0"/>
          </a:p>
        </p:txBody>
      </p:sp>
      <p:sp>
        <p:nvSpPr>
          <p:cNvPr id="3" name="Content Placeholder 2"/>
          <p:cNvSpPr>
            <a:spLocks noGrp="1"/>
          </p:cNvSpPr>
          <p:nvPr>
            <p:ph sz="quarter" idx="13"/>
          </p:nvPr>
        </p:nvSpPr>
        <p:spPr>
          <a:xfrm>
            <a:off x="913774" y="1070518"/>
            <a:ext cx="10917670" cy="5564458"/>
          </a:xfrm>
        </p:spPr>
        <p:txBody>
          <a:bodyPr>
            <a:normAutofit fontScale="92500" lnSpcReduction="20000"/>
          </a:bodyPr>
          <a:lstStyle/>
          <a:p>
            <a:pPr marL="457200" indent="-457200">
              <a:buAutoNum type="arabicParenR"/>
            </a:pPr>
            <a:r>
              <a:rPr lang="en-US" sz="2800" b="1" cap="none" dirty="0" smtClean="0"/>
              <a:t>Facilitating Real Economic Activity</a:t>
            </a:r>
          </a:p>
          <a:p>
            <a:pPr marL="457200" lvl="1" indent="0">
              <a:buNone/>
            </a:pPr>
            <a:r>
              <a:rPr lang="en-US" sz="2600" cap="none" dirty="0" smtClean="0"/>
              <a:t>a) </a:t>
            </a:r>
            <a:r>
              <a:rPr lang="en-US" sz="2600" b="1" cap="none" dirty="0" smtClean="0"/>
              <a:t>Consumption activity </a:t>
            </a:r>
            <a:r>
              <a:rPr lang="en-US" sz="2600" cap="none" dirty="0" smtClean="0"/>
              <a:t>(using credit to purchase consumer goods &amp; services)</a:t>
            </a:r>
          </a:p>
          <a:p>
            <a:pPr lvl="2"/>
            <a:r>
              <a:rPr lang="en-US" sz="2400" cap="none" dirty="0" smtClean="0">
                <a:solidFill>
                  <a:srgbClr val="0070C0"/>
                </a:solidFill>
              </a:rPr>
              <a:t>Results in inflation without growth (shifts future demand to current period)</a:t>
            </a:r>
          </a:p>
          <a:p>
            <a:pPr lvl="2"/>
            <a:r>
              <a:rPr lang="en-US" sz="2400" cap="none" dirty="0" smtClean="0">
                <a:solidFill>
                  <a:schemeClr val="accent4">
                    <a:lumMod val="50000"/>
                  </a:schemeClr>
                </a:solidFill>
              </a:rPr>
              <a:t>Example: credit cards, mortgages, car loans, student loans</a:t>
            </a:r>
          </a:p>
          <a:p>
            <a:pPr marL="457200" lvl="1" indent="0">
              <a:buNone/>
            </a:pPr>
            <a:r>
              <a:rPr lang="en-US" sz="2600" cap="none" dirty="0" smtClean="0"/>
              <a:t>b) </a:t>
            </a:r>
            <a:r>
              <a:rPr lang="en-US" sz="2600" b="1" cap="none" dirty="0" smtClean="0"/>
              <a:t>Business activity </a:t>
            </a:r>
            <a:r>
              <a:rPr lang="en-US" sz="2600" cap="none" dirty="0" smtClean="0"/>
              <a:t>(using credit to produce consumer goods &amp; services)</a:t>
            </a:r>
          </a:p>
          <a:p>
            <a:pPr lvl="2"/>
            <a:r>
              <a:rPr lang="en-US" sz="2400" cap="none" dirty="0" smtClean="0">
                <a:solidFill>
                  <a:srgbClr val="0070C0"/>
                </a:solidFill>
              </a:rPr>
              <a:t>Results in growth without inflation (matching current supply to current demand)</a:t>
            </a:r>
          </a:p>
          <a:p>
            <a:pPr lvl="2"/>
            <a:r>
              <a:rPr lang="en-US" sz="2400" cap="none" dirty="0" smtClean="0">
                <a:solidFill>
                  <a:schemeClr val="accent4">
                    <a:lumMod val="50000"/>
                  </a:schemeClr>
                </a:solidFill>
              </a:rPr>
              <a:t>Example: business loans</a:t>
            </a:r>
          </a:p>
          <a:p>
            <a:pPr marL="457200" indent="-457200">
              <a:buAutoNum type="arabicParenR"/>
            </a:pPr>
            <a:r>
              <a:rPr lang="en-US" sz="2800" b="1" cap="none" dirty="0" smtClean="0"/>
              <a:t>Facilitating leveraged financial transactions </a:t>
            </a:r>
            <a:r>
              <a:rPr lang="en-US" sz="2800" cap="none" dirty="0" smtClean="0"/>
              <a:t>(using credit for asset speculation)</a:t>
            </a:r>
          </a:p>
          <a:p>
            <a:pPr lvl="2"/>
            <a:r>
              <a:rPr lang="en-US" sz="2400" cap="none" dirty="0" smtClean="0">
                <a:solidFill>
                  <a:srgbClr val="0070C0"/>
                </a:solidFill>
              </a:rPr>
              <a:t>Results in asset price inflation (asset bubbles).</a:t>
            </a:r>
            <a:r>
              <a:rPr lang="en-US" sz="2400" cap="none" dirty="0" smtClean="0"/>
              <a:t> </a:t>
            </a:r>
          </a:p>
          <a:p>
            <a:pPr lvl="2"/>
            <a:r>
              <a:rPr lang="en-US" sz="2400" cap="none" dirty="0" smtClean="0">
                <a:solidFill>
                  <a:schemeClr val="accent1">
                    <a:lumMod val="50000"/>
                  </a:schemeClr>
                </a:solidFill>
              </a:rPr>
              <a:t>Increases investment returns (leverage), but can trap the speculator with too much debt (liquidity trap)</a:t>
            </a:r>
          </a:p>
          <a:p>
            <a:pPr lvl="2"/>
            <a:r>
              <a:rPr lang="en-US" sz="2400" cap="none" dirty="0" smtClean="0">
                <a:solidFill>
                  <a:schemeClr val="accent4">
                    <a:lumMod val="50000"/>
                  </a:schemeClr>
                </a:solidFill>
              </a:rPr>
              <a:t>Example: options market, repo market</a:t>
            </a:r>
          </a:p>
          <a:p>
            <a:pPr marL="914400" lvl="1" indent="-457200">
              <a:buAutoNum type="arabicParenR"/>
            </a:pPr>
            <a:endParaRPr lang="en-US" sz="2600" cap="none" dirty="0"/>
          </a:p>
        </p:txBody>
      </p:sp>
    </p:spTree>
    <p:extLst>
      <p:ext uri="{BB962C8B-B14F-4D97-AF65-F5344CB8AC3E}">
        <p14:creationId xmlns:p14="http://schemas.microsoft.com/office/powerpoint/2010/main" val="297012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0" y="384342"/>
            <a:ext cx="10772079" cy="730780"/>
          </a:xfrm>
        </p:spPr>
        <p:txBody>
          <a:bodyPr>
            <a:normAutofit/>
          </a:bodyPr>
          <a:lstStyle/>
          <a:p>
            <a:r>
              <a:rPr lang="en-US" u="sng" cap="none" dirty="0" smtClean="0"/>
              <a:t>Authority</a:t>
            </a:r>
            <a:r>
              <a:rPr lang="en-US" cap="none" dirty="0" smtClean="0"/>
              <a:t> Mechanisms </a:t>
            </a:r>
            <a:r>
              <a:rPr lang="en-US" cap="none" dirty="0"/>
              <a:t>for managing </a:t>
            </a:r>
            <a:r>
              <a:rPr lang="en-US" cap="none" dirty="0" smtClean="0"/>
              <a:t>credit creation</a:t>
            </a:r>
            <a:endParaRPr lang="en-US" cap="none" dirty="0"/>
          </a:p>
        </p:txBody>
      </p:sp>
      <p:sp>
        <p:nvSpPr>
          <p:cNvPr id="3" name="Content Placeholder 2"/>
          <p:cNvSpPr>
            <a:spLocks noGrp="1"/>
          </p:cNvSpPr>
          <p:nvPr>
            <p:ph sz="quarter" idx="13"/>
          </p:nvPr>
        </p:nvSpPr>
        <p:spPr>
          <a:xfrm>
            <a:off x="735980" y="1115122"/>
            <a:ext cx="10928196" cy="5352585"/>
          </a:xfrm>
        </p:spPr>
        <p:txBody>
          <a:bodyPr>
            <a:normAutofit fontScale="77500" lnSpcReduction="20000"/>
          </a:bodyPr>
          <a:lstStyle/>
          <a:p>
            <a:pPr marL="914400" lvl="1" indent="-457200">
              <a:buAutoNum type="arabicParenR"/>
            </a:pPr>
            <a:r>
              <a:rPr lang="en-US" sz="2400" b="1" cap="none" dirty="0" smtClean="0"/>
              <a:t>Centralized Banking System </a:t>
            </a:r>
            <a:r>
              <a:rPr lang="en-US" sz="2400" cap="none" dirty="0" smtClean="0"/>
              <a:t>(the decisions are in the hands of a few)</a:t>
            </a:r>
          </a:p>
          <a:p>
            <a:pPr lvl="2"/>
            <a:r>
              <a:rPr lang="en-US" sz="1900" cap="none" dirty="0" smtClean="0"/>
              <a:t>Failures due to eventual debt trap (deficit spending), move to fiat currency, and ultimate collapse of the currency. </a:t>
            </a:r>
          </a:p>
          <a:p>
            <a:pPr lvl="2"/>
            <a:r>
              <a:rPr lang="en-US" sz="1900" cap="none" dirty="0" smtClean="0"/>
              <a:t>Theirs is a problem of </a:t>
            </a:r>
            <a:r>
              <a:rPr lang="en-US" sz="1900" b="1" cap="none" dirty="0" smtClean="0"/>
              <a:t>Solvency</a:t>
            </a:r>
            <a:r>
              <a:rPr lang="en-US" sz="1900" cap="none" dirty="0" smtClean="0"/>
              <a:t> (the currency being viable)</a:t>
            </a:r>
            <a:endParaRPr lang="en-US" sz="1900" b="1" cap="none" dirty="0" smtClean="0"/>
          </a:p>
          <a:p>
            <a:pPr lvl="2"/>
            <a:r>
              <a:rPr lang="en-US" sz="1900" cap="none" dirty="0" smtClean="0"/>
              <a:t>These systems don’t work well because they are unaccountable to the people they serve—they do not efficiently distribute credit needs within an economy</a:t>
            </a:r>
          </a:p>
          <a:p>
            <a:pPr marL="914400" lvl="1" indent="-457200">
              <a:buAutoNum type="arabicParenR"/>
            </a:pPr>
            <a:r>
              <a:rPr lang="en-US" sz="2400" b="1" cap="none" dirty="0" smtClean="0"/>
              <a:t>Decentralized Banking System </a:t>
            </a:r>
            <a:r>
              <a:rPr lang="en-US" sz="2400" cap="none" dirty="0" smtClean="0"/>
              <a:t>(the decisions are in the hands of many local, cooperative banks)</a:t>
            </a:r>
          </a:p>
          <a:p>
            <a:pPr lvl="2"/>
            <a:r>
              <a:rPr lang="en-US" sz="1900" cap="none" dirty="0"/>
              <a:t>Failures due to bank </a:t>
            </a:r>
            <a:r>
              <a:rPr lang="en-US" sz="1900" cap="none" dirty="0" smtClean="0"/>
              <a:t>runs from </a:t>
            </a:r>
            <a:r>
              <a:rPr lang="en-US" sz="1900" cap="none" dirty="0"/>
              <a:t>business cycles and risk event shocks. </a:t>
            </a:r>
          </a:p>
          <a:p>
            <a:pPr lvl="2"/>
            <a:r>
              <a:rPr lang="en-US" sz="1900" cap="none" dirty="0"/>
              <a:t>Theirs is a problem of </a:t>
            </a:r>
            <a:r>
              <a:rPr lang="en-US" sz="1900" b="1" cap="none" dirty="0"/>
              <a:t>Liquidity</a:t>
            </a:r>
            <a:r>
              <a:rPr lang="en-US" sz="1900" cap="none" dirty="0"/>
              <a:t> (the currency being available during moments of high, aggregate demand for money)</a:t>
            </a:r>
          </a:p>
          <a:p>
            <a:pPr lvl="2"/>
            <a:r>
              <a:rPr lang="en-US" sz="1900" cap="none" dirty="0" smtClean="0"/>
              <a:t>These systems work well because they understand local economies and are thus able to efficiently distribute credit needs within an economy</a:t>
            </a:r>
            <a:endParaRPr lang="en-US" sz="2400" cap="none" dirty="0" smtClean="0"/>
          </a:p>
          <a:p>
            <a:pPr marL="457200" lvl="1" indent="0">
              <a:buNone/>
            </a:pPr>
            <a:endParaRPr lang="en-US" sz="2400" cap="none" dirty="0"/>
          </a:p>
          <a:p>
            <a:pPr marL="457200" lvl="1" indent="0">
              <a:buNone/>
            </a:pPr>
            <a:r>
              <a:rPr lang="en-US" sz="2300" cap="none" dirty="0" smtClean="0"/>
              <a:t>-It </a:t>
            </a:r>
            <a:r>
              <a:rPr lang="en-US" sz="2300" cap="none" dirty="0"/>
              <a:t>has been historical shocks (bank </a:t>
            </a:r>
            <a:r>
              <a:rPr lang="en-US" sz="2300" cap="none" dirty="0" smtClean="0"/>
              <a:t>runs), and the government looking to the rich/elite to provide liquidity that has </a:t>
            </a:r>
            <a:r>
              <a:rPr lang="en-US" sz="2300" cap="none" dirty="0"/>
              <a:t>tipped the scales toward the preference of centralized </a:t>
            </a:r>
            <a:r>
              <a:rPr lang="en-US" sz="2300" cap="none" dirty="0" smtClean="0"/>
              <a:t>planning systems (controlled by the rich/elite). </a:t>
            </a:r>
            <a:r>
              <a:rPr lang="en-US" sz="2300" cap="none" dirty="0"/>
              <a:t>The long term relative risk of currency collapse is seen as preferable to the shorter term relative risk of a bank run/bank failure. </a:t>
            </a:r>
            <a:endParaRPr lang="en-US" sz="2300" cap="none" dirty="0" smtClean="0"/>
          </a:p>
          <a:p>
            <a:pPr marL="457200" lvl="1" indent="0">
              <a:buNone/>
            </a:pPr>
            <a:r>
              <a:rPr lang="en-US" sz="2300" cap="none" dirty="0" smtClean="0"/>
              <a:t>-The US Federal </a:t>
            </a:r>
            <a:r>
              <a:rPr lang="en-US" sz="2300" cap="none" dirty="0"/>
              <a:t>Reserve is </a:t>
            </a:r>
            <a:r>
              <a:rPr lang="en-US" sz="2300" cap="none" dirty="0" smtClean="0"/>
              <a:t>an example of a </a:t>
            </a:r>
            <a:r>
              <a:rPr lang="en-US" sz="2300" cap="none" dirty="0"/>
              <a:t>Centralized </a:t>
            </a:r>
            <a:r>
              <a:rPr lang="en-US" sz="2300" cap="none" dirty="0" smtClean="0"/>
              <a:t>Banking system</a:t>
            </a:r>
          </a:p>
          <a:p>
            <a:pPr marL="457200" lvl="1" indent="0">
              <a:buNone/>
            </a:pPr>
            <a:r>
              <a:rPr lang="en-US" sz="2300" cap="none" dirty="0" smtClean="0"/>
              <a:t>-</a:t>
            </a:r>
            <a:r>
              <a:rPr lang="en-US" sz="2300" cap="none" dirty="0" smtClean="0">
                <a:solidFill>
                  <a:srgbClr val="0000FF"/>
                </a:solidFill>
              </a:rPr>
              <a:t>Open </a:t>
            </a:r>
            <a:r>
              <a:rPr lang="en-US" sz="2300" cap="none" dirty="0">
                <a:solidFill>
                  <a:srgbClr val="0000FF"/>
                </a:solidFill>
              </a:rPr>
              <a:t>question</a:t>
            </a:r>
            <a:r>
              <a:rPr lang="en-US" sz="2300" cap="none" dirty="0"/>
              <a:t>: Have we done a great job of understanding </a:t>
            </a:r>
            <a:r>
              <a:rPr lang="en-US" sz="2300" cap="none" dirty="0" smtClean="0"/>
              <a:t>or managing the relative </a:t>
            </a:r>
            <a:r>
              <a:rPr lang="en-US" sz="2300" cap="none" dirty="0"/>
              <a:t>risk in this instance?</a:t>
            </a:r>
          </a:p>
          <a:p>
            <a:pPr marL="457200" lvl="1" indent="0">
              <a:buNone/>
            </a:pPr>
            <a:endParaRPr lang="en-US" sz="2400" cap="none" dirty="0" smtClean="0"/>
          </a:p>
          <a:p>
            <a:pPr lvl="2"/>
            <a:endParaRPr lang="en-US" sz="1900" cap="none" dirty="0"/>
          </a:p>
        </p:txBody>
      </p:sp>
    </p:spTree>
    <p:extLst>
      <p:ext uri="{BB962C8B-B14F-4D97-AF65-F5344CB8AC3E}">
        <p14:creationId xmlns:p14="http://schemas.microsoft.com/office/powerpoint/2010/main" val="3693945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8" y="384342"/>
            <a:ext cx="11050858" cy="730780"/>
          </a:xfrm>
        </p:spPr>
        <p:txBody>
          <a:bodyPr>
            <a:normAutofit/>
          </a:bodyPr>
          <a:lstStyle/>
          <a:p>
            <a:r>
              <a:rPr lang="en-US" u="sng" cap="none" dirty="0" smtClean="0"/>
              <a:t>Monetary</a:t>
            </a:r>
            <a:r>
              <a:rPr lang="en-US" cap="none" dirty="0" smtClean="0"/>
              <a:t> Mechanisms </a:t>
            </a:r>
            <a:r>
              <a:rPr lang="en-US" cap="none" dirty="0"/>
              <a:t>for managing </a:t>
            </a:r>
            <a:r>
              <a:rPr lang="en-US" cap="none" dirty="0" smtClean="0"/>
              <a:t>credit creation</a:t>
            </a:r>
            <a:endParaRPr lang="en-US" cap="none" dirty="0"/>
          </a:p>
        </p:txBody>
      </p:sp>
      <p:sp>
        <p:nvSpPr>
          <p:cNvPr id="3" name="Content Placeholder 2"/>
          <p:cNvSpPr>
            <a:spLocks noGrp="1"/>
          </p:cNvSpPr>
          <p:nvPr>
            <p:ph sz="quarter" idx="13"/>
          </p:nvPr>
        </p:nvSpPr>
        <p:spPr>
          <a:xfrm>
            <a:off x="735980" y="1115122"/>
            <a:ext cx="10928196" cy="5352585"/>
          </a:xfrm>
        </p:spPr>
        <p:txBody>
          <a:bodyPr>
            <a:normAutofit/>
          </a:bodyPr>
          <a:lstStyle/>
          <a:p>
            <a:pPr marL="914400" lvl="1" indent="-457200">
              <a:buAutoNum type="arabicParenR"/>
            </a:pPr>
            <a:r>
              <a:rPr lang="en-US" sz="2400" b="1" cap="none" dirty="0" smtClean="0"/>
              <a:t>Representative Currency System </a:t>
            </a:r>
            <a:r>
              <a:rPr lang="en-US" sz="2400" cap="none" dirty="0" smtClean="0"/>
              <a:t>(paper currency is backed by some form of real money/commodity)</a:t>
            </a:r>
          </a:p>
          <a:p>
            <a:pPr lvl="2"/>
            <a:r>
              <a:rPr lang="en-US" sz="2200" u="sng" cap="none" dirty="0" smtClean="0"/>
              <a:t>Promotes</a:t>
            </a:r>
            <a:r>
              <a:rPr lang="en-US" sz="2200" cap="none" dirty="0" smtClean="0"/>
              <a:t> responsible lending/borrowing behavior (less likely to use for speculation)</a:t>
            </a:r>
          </a:p>
          <a:p>
            <a:pPr lvl="2"/>
            <a:r>
              <a:rPr lang="en-US" sz="2200" u="sng" cap="none" dirty="0" smtClean="0"/>
              <a:t>Promotes</a:t>
            </a:r>
            <a:r>
              <a:rPr lang="en-US" sz="2200" cap="none" dirty="0" smtClean="0"/>
              <a:t> currency stability</a:t>
            </a:r>
          </a:p>
          <a:p>
            <a:pPr marL="914400" lvl="1" indent="-457200">
              <a:buAutoNum type="arabicParenR"/>
            </a:pPr>
            <a:r>
              <a:rPr lang="en-US" sz="2400" b="1" cap="none" dirty="0" smtClean="0"/>
              <a:t>Fiat Currency System </a:t>
            </a:r>
            <a:r>
              <a:rPr lang="en-US" sz="2400" cap="none" dirty="0" smtClean="0"/>
              <a:t>(paper currency is unattached to a commodity, only backed by the full faith and credit worthiness of the issuer)</a:t>
            </a:r>
          </a:p>
          <a:p>
            <a:pPr lvl="2"/>
            <a:r>
              <a:rPr lang="en-US" sz="2200" cap="none" dirty="0" smtClean="0"/>
              <a:t>Opens the door for irresponsible lending/borrowing behavior (nothing inhibiting its use for consumption or asset speculation)</a:t>
            </a:r>
          </a:p>
          <a:p>
            <a:pPr lvl="2"/>
            <a:r>
              <a:rPr lang="en-US" sz="2200" cap="none" dirty="0" smtClean="0"/>
              <a:t>Subject to currency instability (inflation/deflation)</a:t>
            </a:r>
          </a:p>
          <a:p>
            <a:pPr marL="457200" lvl="1" indent="0">
              <a:buNone/>
            </a:pPr>
            <a:endParaRPr lang="en-US" sz="2400" cap="none" dirty="0" smtClean="0"/>
          </a:p>
          <a:p>
            <a:pPr lvl="2"/>
            <a:endParaRPr lang="en-US" sz="1900" cap="none" dirty="0"/>
          </a:p>
        </p:txBody>
      </p:sp>
    </p:spTree>
    <p:extLst>
      <p:ext uri="{BB962C8B-B14F-4D97-AF65-F5344CB8AC3E}">
        <p14:creationId xmlns:p14="http://schemas.microsoft.com/office/powerpoint/2010/main" val="3326734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8" y="384342"/>
            <a:ext cx="11050858" cy="730780"/>
          </a:xfrm>
        </p:spPr>
        <p:txBody>
          <a:bodyPr>
            <a:normAutofit/>
          </a:bodyPr>
          <a:lstStyle/>
          <a:p>
            <a:r>
              <a:rPr lang="en-US" cap="none" dirty="0" smtClean="0"/>
              <a:t>Fiat Currency</a:t>
            </a:r>
            <a:endParaRPr lang="en-US" cap="none" dirty="0"/>
          </a:p>
        </p:txBody>
      </p:sp>
      <p:sp>
        <p:nvSpPr>
          <p:cNvPr id="3" name="Content Placeholder 2"/>
          <p:cNvSpPr>
            <a:spLocks noGrp="1"/>
          </p:cNvSpPr>
          <p:nvPr>
            <p:ph sz="quarter" idx="13"/>
          </p:nvPr>
        </p:nvSpPr>
        <p:spPr>
          <a:xfrm>
            <a:off x="735980" y="1115122"/>
            <a:ext cx="10928196" cy="5352585"/>
          </a:xfrm>
        </p:spPr>
        <p:txBody>
          <a:bodyPr>
            <a:normAutofit/>
          </a:bodyPr>
          <a:lstStyle/>
          <a:p>
            <a:pPr marL="0" indent="0">
              <a:buNone/>
            </a:pPr>
            <a:r>
              <a:rPr lang="en-US" sz="2400" cap="none" dirty="0" smtClean="0"/>
              <a:t>Remarking on the 1971 decision by Nixon to sever the dollar from the gold standard:</a:t>
            </a:r>
          </a:p>
          <a:p>
            <a:pPr marL="0" indent="0">
              <a:buNone/>
            </a:pPr>
            <a:r>
              <a:rPr lang="en-US" cap="none" dirty="0" smtClean="0">
                <a:solidFill>
                  <a:schemeClr val="accent5">
                    <a:lumMod val="50000"/>
                  </a:schemeClr>
                </a:solidFill>
              </a:rPr>
              <a:t>“</a:t>
            </a:r>
            <a:r>
              <a:rPr lang="en-US" i="1" cap="none" dirty="0">
                <a:solidFill>
                  <a:schemeClr val="accent5">
                    <a:lumMod val="50000"/>
                  </a:schemeClr>
                </a:solidFill>
              </a:rPr>
              <a:t>From time immemorial, money has existed, and, from time immemorial, it has been connected with a commodity, though the specific commodity has varied widely. From time to time, individual countries have cut the link and adopted fiat currencies, but almost always as a temporary response to a crisis, such as war, never as a permanent system. Of such episodes, Irving Fisher wrote in 1911, “Irredeemable paper money has almost invariably proved a curse to the country employing it</a:t>
            </a:r>
            <a:r>
              <a:rPr lang="en-US" i="1" cap="none" dirty="0" smtClean="0">
                <a:solidFill>
                  <a:schemeClr val="accent5">
                    <a:lumMod val="50000"/>
                  </a:schemeClr>
                </a:solidFill>
              </a:rPr>
              <a:t>.”…</a:t>
            </a:r>
            <a:endParaRPr lang="en-US" cap="none" dirty="0">
              <a:solidFill>
                <a:schemeClr val="accent5">
                  <a:lumMod val="50000"/>
                </a:schemeClr>
              </a:solidFill>
            </a:endParaRPr>
          </a:p>
          <a:p>
            <a:pPr marL="0" indent="0">
              <a:buNone/>
            </a:pPr>
            <a:r>
              <a:rPr lang="en-US" cap="none" dirty="0" smtClean="0">
                <a:solidFill>
                  <a:schemeClr val="accent5">
                    <a:lumMod val="50000"/>
                  </a:schemeClr>
                </a:solidFill>
              </a:rPr>
              <a:t>…“</a:t>
            </a:r>
            <a:r>
              <a:rPr lang="en-US" i="1" cap="none" dirty="0">
                <a:solidFill>
                  <a:schemeClr val="accent5">
                    <a:lumMod val="50000"/>
                  </a:schemeClr>
                </a:solidFill>
              </a:rPr>
              <a:t>Now, for the first time, no major currency is linked to a commodity, however loosely; every major currency is a pure fiat currency. Moreover, this system is regarded not as temporary but as the normal state of affairs. The remaining gold holdings of central banks are simply the residual grin on a vanishing gold standard</a:t>
            </a:r>
            <a:r>
              <a:rPr lang="en-US" i="1" cap="none" dirty="0" smtClean="0">
                <a:solidFill>
                  <a:schemeClr val="accent5">
                    <a:lumMod val="50000"/>
                  </a:schemeClr>
                </a:solidFill>
              </a:rPr>
              <a:t>.”</a:t>
            </a:r>
          </a:p>
          <a:p>
            <a:pPr marL="0" indent="0">
              <a:buNone/>
            </a:pPr>
            <a:r>
              <a:rPr lang="en-US" i="1" cap="none" dirty="0" smtClean="0"/>
              <a:t>Milton Friedman (1990)</a:t>
            </a:r>
            <a:endParaRPr lang="en-US" cap="none" dirty="0"/>
          </a:p>
          <a:p>
            <a:pPr marL="457200" lvl="1" indent="0">
              <a:buNone/>
            </a:pPr>
            <a:endParaRPr lang="en-US" sz="2400" cap="none" dirty="0" smtClean="0"/>
          </a:p>
          <a:p>
            <a:pPr lvl="2"/>
            <a:endParaRPr lang="en-US" sz="1900" cap="none" dirty="0"/>
          </a:p>
        </p:txBody>
      </p:sp>
    </p:spTree>
    <p:extLst>
      <p:ext uri="{BB962C8B-B14F-4D97-AF65-F5344CB8AC3E}">
        <p14:creationId xmlns:p14="http://schemas.microsoft.com/office/powerpoint/2010/main" val="149459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83258"/>
            <a:ext cx="10364451" cy="775385"/>
          </a:xfrm>
        </p:spPr>
        <p:txBody>
          <a:bodyPr/>
          <a:lstStyle/>
          <a:p>
            <a:r>
              <a:rPr lang="en-US" dirty="0" smtClean="0"/>
              <a:t>A debt-based monetary system</a:t>
            </a:r>
            <a:endParaRPr lang="en-US" dirty="0"/>
          </a:p>
        </p:txBody>
      </p:sp>
      <p:sp>
        <p:nvSpPr>
          <p:cNvPr id="3" name="Content Placeholder 2"/>
          <p:cNvSpPr>
            <a:spLocks noGrp="1"/>
          </p:cNvSpPr>
          <p:nvPr>
            <p:ph sz="quarter" idx="13"/>
          </p:nvPr>
        </p:nvSpPr>
        <p:spPr>
          <a:xfrm>
            <a:off x="713677" y="858643"/>
            <a:ext cx="10727473" cy="5731728"/>
          </a:xfrm>
        </p:spPr>
        <p:txBody>
          <a:bodyPr>
            <a:normAutofit fontScale="70000" lnSpcReduction="20000"/>
          </a:bodyPr>
          <a:lstStyle/>
          <a:p>
            <a:r>
              <a:rPr lang="en-US" u="sng" cap="none" dirty="0" smtClean="0"/>
              <a:t>With the extension of credit as the foundation of the monetary system, </a:t>
            </a:r>
            <a:r>
              <a:rPr lang="en-US" b="1" u="sng" cap="none" dirty="0" smtClean="0">
                <a:solidFill>
                  <a:srgbClr val="C00000"/>
                </a:solidFill>
              </a:rPr>
              <a:t>it is a debt-based system</a:t>
            </a:r>
            <a:r>
              <a:rPr lang="en-US" cap="none" dirty="0" smtClean="0"/>
              <a:t>. </a:t>
            </a:r>
            <a:r>
              <a:rPr lang="en-US" cap="none" dirty="0"/>
              <a:t>D</a:t>
            </a:r>
            <a:r>
              <a:rPr lang="en-US" cap="none" dirty="0" smtClean="0"/>
              <a:t>ebt-based systems </a:t>
            </a:r>
            <a:r>
              <a:rPr lang="en-US" b="1" cap="none" dirty="0" smtClean="0">
                <a:solidFill>
                  <a:srgbClr val="C00000"/>
                </a:solidFill>
              </a:rPr>
              <a:t>must grow continuously to avoid the effects of deflation</a:t>
            </a:r>
            <a:r>
              <a:rPr lang="en-US" cap="none" dirty="0" smtClean="0"/>
              <a:t>. This makes credit creation for the purposes of consumption and leveraged financial transactions a risk to the long-term survival of an economy, and should be properly managed or “harnessed”.</a:t>
            </a:r>
          </a:p>
          <a:p>
            <a:r>
              <a:rPr lang="en-US" b="1" cap="none" dirty="0" smtClean="0">
                <a:solidFill>
                  <a:srgbClr val="C00000"/>
                </a:solidFill>
              </a:rPr>
              <a:t>Deflation is not the opposite of inflation, stability is the opposite of both inflation and deflation</a:t>
            </a:r>
            <a:r>
              <a:rPr lang="en-US" cap="none" dirty="0" smtClean="0"/>
              <a:t>. Inflation, which is destructive to purchasing power, is the preferred side of instability in which to err, as deflation is so destructive to the middle class, and thus terribly destructive to an economy.</a:t>
            </a:r>
          </a:p>
          <a:p>
            <a:r>
              <a:rPr lang="en-US" b="1" cap="none" dirty="0" smtClean="0">
                <a:solidFill>
                  <a:srgbClr val="C00000"/>
                </a:solidFill>
              </a:rPr>
              <a:t>Monetary instability is an element of fiat currency only</a:t>
            </a:r>
            <a:r>
              <a:rPr lang="en-US" cap="none" dirty="0" smtClean="0"/>
              <a:t>. Monetary stability should be preferred to instability, yet we accept instability (fiat currency) as the norm. Another point of breakdown due to the risk management paradox. Representative currency naturally “harnesses” credit creation activity.</a:t>
            </a:r>
          </a:p>
          <a:p>
            <a:endParaRPr lang="en-US" cap="none" dirty="0"/>
          </a:p>
          <a:p>
            <a:pPr marL="0" indent="0">
              <a:buNone/>
            </a:pPr>
            <a:r>
              <a:rPr lang="en-US" b="1" u="sng" cap="none" dirty="0" smtClean="0"/>
              <a:t>The Federal Reserve’s Response</a:t>
            </a:r>
          </a:p>
          <a:p>
            <a:r>
              <a:rPr lang="en-US" cap="none" dirty="0"/>
              <a:t>I</a:t>
            </a:r>
            <a:r>
              <a:rPr lang="en-US" cap="none" dirty="0" smtClean="0"/>
              <a:t>n a fiat system, where the </a:t>
            </a:r>
            <a:r>
              <a:rPr lang="en-US" i="1" u="sng" cap="none" dirty="0" smtClean="0"/>
              <a:t>monetary</a:t>
            </a:r>
            <a:r>
              <a:rPr lang="en-US" i="1" cap="none" dirty="0" smtClean="0"/>
              <a:t> mechanism </a:t>
            </a:r>
            <a:r>
              <a:rPr lang="en-US" cap="none" dirty="0" smtClean="0"/>
              <a:t>for maintaining responsible credit creation activity has been removed, this </a:t>
            </a:r>
            <a:r>
              <a:rPr lang="en-US" b="1" cap="none" dirty="0" smtClean="0">
                <a:solidFill>
                  <a:srgbClr val="C00000"/>
                </a:solidFill>
              </a:rPr>
              <a:t>leaves the </a:t>
            </a:r>
            <a:r>
              <a:rPr lang="en-US" b="1" i="1" u="sng" cap="none" dirty="0" smtClean="0">
                <a:solidFill>
                  <a:srgbClr val="C00000"/>
                </a:solidFill>
              </a:rPr>
              <a:t>authority</a:t>
            </a:r>
            <a:r>
              <a:rPr lang="en-US" b="1" i="1" cap="none" dirty="0" smtClean="0">
                <a:solidFill>
                  <a:srgbClr val="C00000"/>
                </a:solidFill>
              </a:rPr>
              <a:t> mechanism </a:t>
            </a:r>
            <a:r>
              <a:rPr lang="en-US" b="1" cap="none" dirty="0" smtClean="0">
                <a:solidFill>
                  <a:srgbClr val="C00000"/>
                </a:solidFill>
              </a:rPr>
              <a:t>to solely maintain responsible credit creation</a:t>
            </a:r>
            <a:r>
              <a:rPr lang="en-US" cap="none" dirty="0" smtClean="0"/>
              <a:t>. That should be their main job, to encourage </a:t>
            </a:r>
            <a:r>
              <a:rPr lang="en-US" u="sng" cap="none" dirty="0" smtClean="0"/>
              <a:t>limited</a:t>
            </a:r>
            <a:r>
              <a:rPr lang="en-US" cap="none" dirty="0" smtClean="0"/>
              <a:t> and </a:t>
            </a:r>
            <a:r>
              <a:rPr lang="en-US" u="sng" cap="none" dirty="0" smtClean="0"/>
              <a:t>responsible</a:t>
            </a:r>
            <a:r>
              <a:rPr lang="en-US" cap="none" dirty="0" smtClean="0"/>
              <a:t> credit creation for the purpose of consumption and leveraged financial transactions, and promote credit creation for the purpose of business investment, but the Federal Reserve does no such regulating. </a:t>
            </a:r>
          </a:p>
          <a:p>
            <a:r>
              <a:rPr lang="en-US" cap="none" dirty="0" smtClean="0"/>
              <a:t>The Federal Reserve rather does </a:t>
            </a:r>
            <a:r>
              <a:rPr lang="en-US" b="1" cap="none" dirty="0" smtClean="0">
                <a:solidFill>
                  <a:srgbClr val="C00000"/>
                </a:solidFill>
              </a:rPr>
              <a:t>interest rate policy</a:t>
            </a:r>
            <a:r>
              <a:rPr lang="en-US" cap="none" dirty="0" smtClean="0">
                <a:solidFill>
                  <a:srgbClr val="C00000"/>
                </a:solidFill>
              </a:rPr>
              <a:t> and </a:t>
            </a:r>
            <a:r>
              <a:rPr lang="en-US" b="1" cap="none" dirty="0" smtClean="0">
                <a:solidFill>
                  <a:srgbClr val="C00000"/>
                </a:solidFill>
              </a:rPr>
              <a:t>quantitative easing</a:t>
            </a:r>
            <a:r>
              <a:rPr lang="en-US" cap="none" dirty="0" smtClean="0">
                <a:solidFill>
                  <a:srgbClr val="C00000"/>
                </a:solidFill>
              </a:rPr>
              <a:t> </a:t>
            </a:r>
            <a:r>
              <a:rPr lang="en-US" cap="none" dirty="0" smtClean="0"/>
              <a:t>(asset purchasing policy). </a:t>
            </a:r>
            <a:r>
              <a:rPr lang="en-US" cap="none" dirty="0"/>
              <a:t>A</a:t>
            </a:r>
            <a:r>
              <a:rPr lang="en-US" cap="none" dirty="0" smtClean="0"/>
              <a:t>nother breakdown due to the risk management paradox—the Federal Reserve is full of very bright economists who can build complex econometric models, but they lack the risk management acumen that would lead them toward being expert “question-askers” (open to changing their mind) rather than the prolific “answer-</a:t>
            </a:r>
            <a:r>
              <a:rPr lang="en-US" cap="none" dirty="0" err="1" smtClean="0"/>
              <a:t>havers</a:t>
            </a:r>
            <a:r>
              <a:rPr lang="en-US" cap="none" dirty="0" smtClean="0"/>
              <a:t>” they are. They accept their models as “accurate” despite their difficulty in modeling reality (reject contrary evidence). They fill in the gaps with false narratives, rather than adjust their model. </a:t>
            </a:r>
            <a:r>
              <a:rPr lang="en-US" b="1" cap="none" dirty="0" smtClean="0"/>
              <a:t>They know they don’t control the money supply or interest rates, but they act like they do anyways.</a:t>
            </a:r>
          </a:p>
          <a:p>
            <a:pPr marL="0" indent="0">
              <a:buNone/>
            </a:pPr>
            <a:r>
              <a:rPr lang="en-US" cap="none" dirty="0" smtClean="0">
                <a:solidFill>
                  <a:srgbClr val="0000FF"/>
                </a:solidFill>
              </a:rPr>
              <a:t>How did this happen? How did we get here?</a:t>
            </a:r>
          </a:p>
        </p:txBody>
      </p:sp>
    </p:spTree>
    <p:extLst>
      <p:ext uri="{BB962C8B-B14F-4D97-AF65-F5344CB8AC3E}">
        <p14:creationId xmlns:p14="http://schemas.microsoft.com/office/powerpoint/2010/main" val="64360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69" y="628070"/>
            <a:ext cx="10364451" cy="323659"/>
          </a:xfrm>
        </p:spPr>
        <p:txBody>
          <a:bodyPr>
            <a:normAutofit fontScale="90000"/>
          </a:bodyPr>
          <a:lstStyle/>
          <a:p>
            <a:r>
              <a:rPr lang="en-US" dirty="0" smtClean="0"/>
              <a:t>How did we veer off course?</a:t>
            </a:r>
            <a:endParaRPr lang="en-US" dirty="0"/>
          </a:p>
        </p:txBody>
      </p:sp>
      <p:sp>
        <p:nvSpPr>
          <p:cNvPr id="3" name="Content Placeholder 2"/>
          <p:cNvSpPr>
            <a:spLocks noGrp="1"/>
          </p:cNvSpPr>
          <p:nvPr>
            <p:ph sz="quarter" idx="13"/>
          </p:nvPr>
        </p:nvSpPr>
        <p:spPr>
          <a:xfrm>
            <a:off x="232757" y="1483743"/>
            <a:ext cx="11870574" cy="4735902"/>
          </a:xfrm>
        </p:spPr>
        <p:txBody>
          <a:bodyPr>
            <a:noAutofit/>
          </a:bodyPr>
          <a:lstStyle/>
          <a:p>
            <a:pPr>
              <a:spcBef>
                <a:spcPts val="0"/>
              </a:spcBef>
            </a:pPr>
            <a:r>
              <a:rPr lang="en-US" sz="1200" dirty="0" smtClean="0">
                <a:solidFill>
                  <a:srgbClr val="0000FF"/>
                </a:solidFill>
              </a:rPr>
              <a:t>1907</a:t>
            </a:r>
            <a:r>
              <a:rPr lang="en-US" sz="1200" dirty="0" smtClean="0"/>
              <a:t> – </a:t>
            </a:r>
            <a:r>
              <a:rPr lang="en-US" sz="1200" cap="none" dirty="0" smtClean="0"/>
              <a:t>bank run in US, JP Morgan asked to be the liquidity backstop</a:t>
            </a:r>
          </a:p>
          <a:p>
            <a:pPr>
              <a:spcBef>
                <a:spcPts val="0"/>
              </a:spcBef>
            </a:pPr>
            <a:r>
              <a:rPr lang="en-US" sz="1200" cap="none" dirty="0" smtClean="0">
                <a:solidFill>
                  <a:srgbClr val="0000FF"/>
                </a:solidFill>
              </a:rPr>
              <a:t>1910</a:t>
            </a:r>
            <a:r>
              <a:rPr lang="en-US" sz="1200" cap="none" dirty="0" smtClean="0"/>
              <a:t> – Jekyll Island meeting (JP Morgan and associates)</a:t>
            </a:r>
          </a:p>
          <a:p>
            <a:pPr>
              <a:spcBef>
                <a:spcPts val="0"/>
              </a:spcBef>
            </a:pPr>
            <a:r>
              <a:rPr lang="en-US" sz="1200" b="1" cap="none" dirty="0" smtClean="0">
                <a:solidFill>
                  <a:srgbClr val="0000FF"/>
                </a:solidFill>
              </a:rPr>
              <a:t>1913</a:t>
            </a:r>
            <a:r>
              <a:rPr lang="en-US" sz="1200" cap="none" dirty="0" smtClean="0"/>
              <a:t> – </a:t>
            </a:r>
            <a:r>
              <a:rPr lang="en-US" sz="1200" b="1" cap="none" dirty="0" smtClean="0">
                <a:solidFill>
                  <a:srgbClr val="FF0000"/>
                </a:solidFill>
              </a:rPr>
              <a:t>Federal Reserve Act (creation of Federal Reserve – 3</a:t>
            </a:r>
            <a:r>
              <a:rPr lang="en-US" sz="1200" b="1" cap="none" baseline="30000" dirty="0" smtClean="0">
                <a:solidFill>
                  <a:srgbClr val="FF0000"/>
                </a:solidFill>
              </a:rPr>
              <a:t>rd</a:t>
            </a:r>
            <a:r>
              <a:rPr lang="en-US" sz="1200" b="1" cap="none" dirty="0" smtClean="0">
                <a:solidFill>
                  <a:srgbClr val="FF0000"/>
                </a:solidFill>
              </a:rPr>
              <a:t> attempt at US central banking)</a:t>
            </a:r>
          </a:p>
          <a:p>
            <a:pPr>
              <a:spcBef>
                <a:spcPts val="0"/>
              </a:spcBef>
            </a:pPr>
            <a:r>
              <a:rPr lang="en-US" sz="1200" cap="none" dirty="0" smtClean="0">
                <a:solidFill>
                  <a:srgbClr val="0000FF"/>
                </a:solidFill>
              </a:rPr>
              <a:t>1929</a:t>
            </a:r>
            <a:r>
              <a:rPr lang="en-US" sz="1200" cap="none" dirty="0" smtClean="0"/>
              <a:t> – Black Monday stock market crash, start of </a:t>
            </a:r>
            <a:r>
              <a:rPr lang="en-US" sz="1200" cap="none" dirty="0" smtClean="0">
                <a:solidFill>
                  <a:srgbClr val="FF0000"/>
                </a:solidFill>
              </a:rPr>
              <a:t>the Great Depression</a:t>
            </a:r>
            <a:r>
              <a:rPr lang="en-US" sz="1200" cap="none" dirty="0" smtClean="0"/>
              <a:t> (16 years after FRA)</a:t>
            </a:r>
          </a:p>
          <a:p>
            <a:pPr>
              <a:spcBef>
                <a:spcPts val="0"/>
              </a:spcBef>
            </a:pPr>
            <a:r>
              <a:rPr lang="en-US" sz="1200" cap="none" dirty="0" smtClean="0">
                <a:solidFill>
                  <a:srgbClr val="0000FF"/>
                </a:solidFill>
              </a:rPr>
              <a:t>1932</a:t>
            </a:r>
            <a:r>
              <a:rPr lang="en-US" sz="1200" cap="none" dirty="0" smtClean="0"/>
              <a:t> – about 1,000 bank fails per year, Great Depression peak period</a:t>
            </a:r>
          </a:p>
          <a:p>
            <a:pPr>
              <a:spcBef>
                <a:spcPts val="0"/>
              </a:spcBef>
            </a:pPr>
            <a:r>
              <a:rPr lang="en-US" sz="1200" b="1" cap="none" dirty="0" smtClean="0">
                <a:solidFill>
                  <a:srgbClr val="0000FF"/>
                </a:solidFill>
              </a:rPr>
              <a:t>1933</a:t>
            </a:r>
            <a:r>
              <a:rPr lang="en-US" sz="1200" cap="none" dirty="0" smtClean="0"/>
              <a:t> – </a:t>
            </a:r>
            <a:r>
              <a:rPr lang="en-US" sz="1200" cap="none" dirty="0" smtClean="0">
                <a:solidFill>
                  <a:srgbClr val="FF0000"/>
                </a:solidFill>
              </a:rPr>
              <a:t>FDR executive order on gold ownership, Gold Reserve Act passed, reprices gold. Reaction to the Great Depression </a:t>
            </a:r>
            <a:r>
              <a:rPr lang="en-US" sz="1200" cap="none" dirty="0" smtClean="0"/>
              <a:t>(governments historically manipulate the money system as an solution to economic problems)</a:t>
            </a:r>
          </a:p>
          <a:p>
            <a:pPr>
              <a:spcBef>
                <a:spcPts val="0"/>
              </a:spcBef>
            </a:pPr>
            <a:r>
              <a:rPr lang="en-US" sz="1200" cap="none" dirty="0" smtClean="0">
                <a:solidFill>
                  <a:srgbClr val="0000FF"/>
                </a:solidFill>
              </a:rPr>
              <a:t>1939</a:t>
            </a:r>
            <a:r>
              <a:rPr lang="en-US" sz="1200" cap="none" dirty="0" smtClean="0"/>
              <a:t> – US emerging from GD, Europe plunging into WWII (originating from impediment in machinery of exchange in 1920s Weimar Germany), US remains out of war but supplies equipment, purchased with gold (the global reserve currency)</a:t>
            </a:r>
          </a:p>
          <a:p>
            <a:pPr>
              <a:spcBef>
                <a:spcPts val="0"/>
              </a:spcBef>
            </a:pPr>
            <a:r>
              <a:rPr lang="en-US" sz="1200" cap="none" dirty="0" smtClean="0">
                <a:solidFill>
                  <a:srgbClr val="0000FF"/>
                </a:solidFill>
              </a:rPr>
              <a:t>1941</a:t>
            </a:r>
            <a:r>
              <a:rPr lang="en-US" sz="1200" cap="none" dirty="0" smtClean="0"/>
              <a:t> – US owns about 80% of the world’s gold. Inhibited global trade. US dollar is used more, replacing British Pound dominance. Pearl Harbor, US enters WWII</a:t>
            </a:r>
          </a:p>
          <a:p>
            <a:pPr>
              <a:spcBef>
                <a:spcPts val="0"/>
              </a:spcBef>
            </a:pPr>
            <a:r>
              <a:rPr lang="en-US" sz="1200" b="1" cap="none" dirty="0" smtClean="0">
                <a:solidFill>
                  <a:srgbClr val="0000FF"/>
                </a:solidFill>
              </a:rPr>
              <a:t>1944</a:t>
            </a:r>
            <a:r>
              <a:rPr lang="en-US" sz="1200" cap="none" dirty="0" smtClean="0"/>
              <a:t> – </a:t>
            </a:r>
            <a:r>
              <a:rPr lang="en-US" sz="1200" b="1" cap="none" dirty="0" smtClean="0">
                <a:solidFill>
                  <a:srgbClr val="FF0000"/>
                </a:solidFill>
              </a:rPr>
              <a:t>Bretton Woods Conference </a:t>
            </a:r>
            <a:r>
              <a:rPr lang="en-US" sz="1200" cap="none" dirty="0" smtClean="0"/>
              <a:t>– 44 nations come together to reset the global monetary system, they decide to replace gold with the US dollar as the global reserve currency </a:t>
            </a:r>
            <a:r>
              <a:rPr lang="en-US" sz="1200" b="1" cap="none" dirty="0" smtClean="0">
                <a:solidFill>
                  <a:srgbClr val="FF0000"/>
                </a:solidFill>
              </a:rPr>
              <a:t>(Triffin’s paradox)</a:t>
            </a:r>
          </a:p>
          <a:p>
            <a:pPr>
              <a:spcBef>
                <a:spcPts val="0"/>
              </a:spcBef>
            </a:pPr>
            <a:r>
              <a:rPr lang="en-US" sz="1200" b="1" cap="none" dirty="0" smtClean="0">
                <a:solidFill>
                  <a:srgbClr val="0000FF"/>
                </a:solidFill>
              </a:rPr>
              <a:t>1950s</a:t>
            </a:r>
            <a:r>
              <a:rPr lang="en-US" sz="1200" cap="none" dirty="0" smtClean="0"/>
              <a:t> – </a:t>
            </a:r>
            <a:r>
              <a:rPr lang="en-US" sz="1200" cap="none" dirty="0"/>
              <a:t>Non-US-allied countries prefer holding their dollars in London </a:t>
            </a:r>
            <a:r>
              <a:rPr lang="en-US" sz="1200" cap="none" dirty="0" smtClean="0"/>
              <a:t>market rather than with US banks. London market (international finance hub) is holding US dollars and begins doing what banks do—extend credit. US dollars, unbeknownst to the US, are being created offshore. </a:t>
            </a:r>
          </a:p>
          <a:p>
            <a:pPr>
              <a:spcBef>
                <a:spcPts val="0"/>
              </a:spcBef>
            </a:pPr>
            <a:r>
              <a:rPr lang="en-US" sz="1200" cap="none" dirty="0" smtClean="0">
                <a:solidFill>
                  <a:srgbClr val="0000FF"/>
                </a:solidFill>
              </a:rPr>
              <a:t>1956</a:t>
            </a:r>
            <a:r>
              <a:rPr lang="en-US" sz="1200" cap="none" dirty="0" smtClean="0"/>
              <a:t> – US uses its currency status as a political weapon against England during the Suez Canal crisis. More countries move their dollar reserves outside of the US banking system (into the London market, into the shadows)</a:t>
            </a:r>
          </a:p>
          <a:p>
            <a:pPr>
              <a:spcBef>
                <a:spcPts val="0"/>
              </a:spcBef>
            </a:pPr>
            <a:r>
              <a:rPr lang="en-US" sz="1200" b="1" cap="none" dirty="0" smtClean="0">
                <a:solidFill>
                  <a:srgbClr val="0000FF"/>
                </a:solidFill>
              </a:rPr>
              <a:t>1961</a:t>
            </a:r>
            <a:r>
              <a:rPr lang="en-US" sz="1200" cap="none" dirty="0" smtClean="0"/>
              <a:t> – the term Eurodollar shows up in Federal Reserve meeting minutes</a:t>
            </a:r>
          </a:p>
          <a:p>
            <a:pPr>
              <a:spcBef>
                <a:spcPts val="0"/>
              </a:spcBef>
            </a:pPr>
            <a:r>
              <a:rPr lang="en-US" sz="1200" cap="none" dirty="0" smtClean="0">
                <a:solidFill>
                  <a:srgbClr val="0000FF"/>
                </a:solidFill>
              </a:rPr>
              <a:t>1968</a:t>
            </a:r>
            <a:r>
              <a:rPr lang="en-US" sz="1200" cap="none" dirty="0" smtClean="0"/>
              <a:t> – the term Eurodollar is being used frequently. Fed trying to figure out their responsibility. Decide on </a:t>
            </a:r>
            <a:r>
              <a:rPr lang="en-US" sz="1200" b="1" cap="none" dirty="0" smtClean="0"/>
              <a:t>Benign Neglect</a:t>
            </a:r>
          </a:p>
          <a:p>
            <a:pPr>
              <a:spcBef>
                <a:spcPts val="0"/>
              </a:spcBef>
            </a:pPr>
            <a:r>
              <a:rPr lang="en-US" sz="1200" b="1" cap="none" dirty="0" smtClean="0">
                <a:solidFill>
                  <a:srgbClr val="0000FF"/>
                </a:solidFill>
              </a:rPr>
              <a:t>1971</a:t>
            </a:r>
            <a:r>
              <a:rPr lang="en-US" sz="1200" cap="none" dirty="0" smtClean="0"/>
              <a:t> </a:t>
            </a:r>
            <a:r>
              <a:rPr lang="en-US" sz="1200" cap="none" dirty="0" smtClean="0">
                <a:solidFill>
                  <a:srgbClr val="FF0000"/>
                </a:solidFill>
              </a:rPr>
              <a:t>– </a:t>
            </a:r>
            <a:r>
              <a:rPr lang="en-US" sz="1200" b="1" cap="none" dirty="0" smtClean="0">
                <a:solidFill>
                  <a:srgbClr val="FF0000"/>
                </a:solidFill>
              </a:rPr>
              <a:t>US gold supply depleting, foreign countries exchanging their dollars for gold </a:t>
            </a:r>
            <a:r>
              <a:rPr lang="en-US" sz="1200" cap="none" dirty="0" smtClean="0">
                <a:solidFill>
                  <a:srgbClr val="FF0000"/>
                </a:solidFill>
              </a:rPr>
              <a:t>(price was pegged)</a:t>
            </a:r>
            <a:r>
              <a:rPr lang="en-US" sz="1200" b="1" cap="none" dirty="0" smtClean="0">
                <a:solidFill>
                  <a:srgbClr val="FF0000"/>
                </a:solidFill>
              </a:rPr>
              <a:t>. Nixon severs the dollar from the gold standard. All currencies become fiat, backed only by the full faith and credit of the US government. Global system, already void of authority mechanism</a:t>
            </a:r>
            <a:r>
              <a:rPr lang="en-US" sz="1200" cap="none" dirty="0" smtClean="0">
                <a:solidFill>
                  <a:srgbClr val="FF0000"/>
                </a:solidFill>
              </a:rPr>
              <a:t> (benign neglect)</a:t>
            </a:r>
            <a:r>
              <a:rPr lang="en-US" sz="1200" b="1" cap="none" dirty="0" smtClean="0">
                <a:solidFill>
                  <a:srgbClr val="FF0000"/>
                </a:solidFill>
              </a:rPr>
              <a:t>, is now void of the monetary mechanism also. Stage was set for irrational behavior and the creation of asset </a:t>
            </a:r>
            <a:r>
              <a:rPr lang="en-US" sz="1200" b="1" cap="none" dirty="0" smtClean="0">
                <a:solidFill>
                  <a:srgbClr val="FF0000"/>
                </a:solidFill>
              </a:rPr>
              <a:t>bubbles</a:t>
            </a:r>
            <a:endParaRPr lang="en-US" sz="1200" b="1" cap="none" dirty="0" smtClean="0">
              <a:solidFill>
                <a:srgbClr val="FF0000"/>
              </a:solidFill>
            </a:endParaRPr>
          </a:p>
        </p:txBody>
      </p:sp>
    </p:spTree>
    <p:extLst>
      <p:ext uri="{BB962C8B-B14F-4D97-AF65-F5344CB8AC3E}">
        <p14:creationId xmlns:p14="http://schemas.microsoft.com/office/powerpoint/2010/main" val="1748160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96" y="265760"/>
            <a:ext cx="10364451" cy="323659"/>
          </a:xfrm>
        </p:spPr>
        <p:txBody>
          <a:bodyPr>
            <a:normAutofit fontScale="90000"/>
          </a:bodyPr>
          <a:lstStyle/>
          <a:p>
            <a:r>
              <a:rPr lang="en-US" dirty="0" smtClean="0"/>
              <a:t>How did we veer off course?</a:t>
            </a:r>
            <a:endParaRPr lang="en-US" dirty="0"/>
          </a:p>
        </p:txBody>
      </p:sp>
      <p:sp>
        <p:nvSpPr>
          <p:cNvPr id="3" name="Content Placeholder 2"/>
          <p:cNvSpPr>
            <a:spLocks noGrp="1"/>
          </p:cNvSpPr>
          <p:nvPr>
            <p:ph sz="quarter" idx="13"/>
          </p:nvPr>
        </p:nvSpPr>
        <p:spPr>
          <a:xfrm>
            <a:off x="620946" y="951729"/>
            <a:ext cx="11197243" cy="5707863"/>
          </a:xfrm>
        </p:spPr>
        <p:txBody>
          <a:bodyPr>
            <a:noAutofit/>
          </a:bodyPr>
          <a:lstStyle/>
          <a:p>
            <a:pPr>
              <a:spcBef>
                <a:spcPts val="0"/>
              </a:spcBef>
            </a:pPr>
            <a:r>
              <a:rPr lang="en-US" sz="1200" cap="none" dirty="0" smtClean="0">
                <a:solidFill>
                  <a:srgbClr val="0000FF"/>
                </a:solidFill>
              </a:rPr>
              <a:t>1972</a:t>
            </a:r>
            <a:r>
              <a:rPr lang="en-US" sz="1200" cap="none" dirty="0" smtClean="0"/>
              <a:t> </a:t>
            </a:r>
            <a:r>
              <a:rPr lang="en-US" sz="1200" cap="none" dirty="0" smtClean="0"/>
              <a:t>– Nixon signs OPEC agreement. OPEC oil is traded exclusively in US dollars. Dollar goes through a major inflationary (economic stagflation in the US), adjusting to the new global dollar conditions</a:t>
            </a:r>
          </a:p>
          <a:p>
            <a:pPr>
              <a:spcBef>
                <a:spcPts val="0"/>
              </a:spcBef>
            </a:pPr>
            <a:r>
              <a:rPr lang="en-US" sz="1200" b="1" cap="none" dirty="0" smtClean="0">
                <a:solidFill>
                  <a:srgbClr val="0000FF"/>
                </a:solidFill>
              </a:rPr>
              <a:t>1974</a:t>
            </a:r>
            <a:r>
              <a:rPr lang="en-US" sz="1200" cap="none" dirty="0" smtClean="0"/>
              <a:t> – FOMC discusses the impact of the Eurodollar, </a:t>
            </a:r>
            <a:r>
              <a:rPr lang="en-US" sz="1200" b="1" cap="none" dirty="0" smtClean="0">
                <a:solidFill>
                  <a:srgbClr val="FF0000"/>
                </a:solidFill>
              </a:rPr>
              <a:t>they have lost control of the money supply</a:t>
            </a:r>
            <a:r>
              <a:rPr lang="en-US" sz="1200" cap="none" dirty="0">
                <a:solidFill>
                  <a:srgbClr val="FF0000"/>
                </a:solidFill>
              </a:rPr>
              <a:t> </a:t>
            </a:r>
            <a:r>
              <a:rPr lang="en-US" sz="1200" cap="none" dirty="0" smtClean="0"/>
              <a:t>(they can’t do their job). M1, to M2, to M3, back to M2. Begin the shift to interest rate policy</a:t>
            </a:r>
          </a:p>
          <a:p>
            <a:pPr>
              <a:spcBef>
                <a:spcPts val="0"/>
              </a:spcBef>
            </a:pPr>
            <a:r>
              <a:rPr lang="en-US" sz="1200" cap="none" dirty="0" smtClean="0">
                <a:solidFill>
                  <a:srgbClr val="0000FF"/>
                </a:solidFill>
              </a:rPr>
              <a:t>1976</a:t>
            </a:r>
            <a:r>
              <a:rPr lang="en-US" sz="1200" cap="none" dirty="0" smtClean="0"/>
              <a:t> – Federal Reserve’s money-demand model producing huge forecasting errors, they commission a study of “the missing money” – paper by Stephen </a:t>
            </a:r>
            <a:r>
              <a:rPr lang="en-US" sz="1200" cap="none" dirty="0" err="1" smtClean="0"/>
              <a:t>Goldfeld</a:t>
            </a:r>
            <a:r>
              <a:rPr lang="en-US" sz="1200" cap="none" dirty="0"/>
              <a:t>,</a:t>
            </a:r>
            <a:r>
              <a:rPr lang="en-US" sz="1200" cap="none" dirty="0" smtClean="0"/>
              <a:t> Eurodollar identified as the problem. The US decides rather than pursuing diplomatic solutions to their Eurodollar problem, they would join in the money making opportunity (leveraged financial transactions), and </a:t>
            </a:r>
            <a:r>
              <a:rPr lang="en-US" sz="1200" b="1" cap="none" dirty="0" smtClean="0"/>
              <a:t>continue with the benign neglect strategy</a:t>
            </a:r>
            <a:r>
              <a:rPr lang="en-US" sz="1200" cap="none" dirty="0" smtClean="0"/>
              <a:t>.</a:t>
            </a:r>
          </a:p>
          <a:p>
            <a:pPr>
              <a:spcBef>
                <a:spcPts val="0"/>
              </a:spcBef>
            </a:pPr>
            <a:r>
              <a:rPr lang="en-US" sz="1200" cap="none" dirty="0" smtClean="0">
                <a:solidFill>
                  <a:srgbClr val="0000FF"/>
                </a:solidFill>
              </a:rPr>
              <a:t>1980s</a:t>
            </a:r>
            <a:r>
              <a:rPr lang="en-US" sz="1200" cap="none" dirty="0" smtClean="0"/>
              <a:t> – </a:t>
            </a:r>
            <a:r>
              <a:rPr lang="en-US" sz="1200" cap="none" dirty="0" smtClean="0">
                <a:solidFill>
                  <a:srgbClr val="FF0000"/>
                </a:solidFill>
              </a:rPr>
              <a:t>beginning stages of global economic expansion and globalization</a:t>
            </a:r>
            <a:r>
              <a:rPr lang="en-US" sz="1200" cap="none" dirty="0" smtClean="0"/>
              <a:t>. Movements in Russia (perestroika, glasnost) and China (Deng Xiaoping’s reforms) to move toward a more capitalist system, growing with the rest of the world on the back of the Eurodollar. The Eurodollar system and its funding market (the repo market) is now estimated to be the largest money market in the world. </a:t>
            </a:r>
          </a:p>
          <a:p>
            <a:pPr>
              <a:spcBef>
                <a:spcPts val="0"/>
              </a:spcBef>
            </a:pPr>
            <a:r>
              <a:rPr lang="en-US" sz="1200" cap="none" dirty="0" smtClean="0">
                <a:solidFill>
                  <a:srgbClr val="0000FF"/>
                </a:solidFill>
              </a:rPr>
              <a:t>1990s</a:t>
            </a:r>
            <a:r>
              <a:rPr lang="en-US" sz="1200" cap="none" dirty="0" smtClean="0"/>
              <a:t> – </a:t>
            </a:r>
            <a:r>
              <a:rPr lang="en-US" sz="1200" cap="none" dirty="0" smtClean="0">
                <a:solidFill>
                  <a:srgbClr val="FF0000"/>
                </a:solidFill>
              </a:rPr>
              <a:t>unprecedented global economic growth </a:t>
            </a:r>
            <a:r>
              <a:rPr lang="en-US" sz="1200" cap="none" dirty="0" smtClean="0"/>
              <a:t>(expansion of the Eurodollar system, </a:t>
            </a:r>
            <a:r>
              <a:rPr lang="en-US" sz="1200" b="1" cap="none" dirty="0" smtClean="0"/>
              <a:t>emergence of the world wide web</a:t>
            </a:r>
            <a:r>
              <a:rPr lang="en-US" sz="1200" cap="none" dirty="0" smtClean="0"/>
              <a:t>). US (largest global economic empire in history, wins Cold War), Europe (talks of an EU), Emerging markets (China, Brazil, </a:t>
            </a:r>
            <a:r>
              <a:rPr lang="en-US" sz="1200" cap="none" dirty="0" err="1" smtClean="0"/>
              <a:t>etc</a:t>
            </a:r>
            <a:r>
              <a:rPr lang="en-US" sz="1200" cap="none" dirty="0" smtClean="0"/>
              <a:t>) booming. More interest rate policy from the Fed. Fed takes credit for the economic success. Greenspan dubbed the maestro. </a:t>
            </a:r>
          </a:p>
          <a:p>
            <a:pPr>
              <a:spcBef>
                <a:spcPts val="0"/>
              </a:spcBef>
            </a:pPr>
            <a:r>
              <a:rPr lang="en-US" sz="1200" b="1" cap="none" dirty="0" smtClean="0">
                <a:solidFill>
                  <a:srgbClr val="0000FF"/>
                </a:solidFill>
              </a:rPr>
              <a:t>1991</a:t>
            </a:r>
            <a:r>
              <a:rPr lang="en-US" sz="1200" cap="none" dirty="0" smtClean="0"/>
              <a:t> – Salomon Bros. scam (30 years after Fed knows of Eurodollar system, and we are now 30 years later, and financial experts still don’t know about the Eurodollar system)</a:t>
            </a:r>
          </a:p>
          <a:p>
            <a:pPr>
              <a:spcBef>
                <a:spcPts val="0"/>
              </a:spcBef>
            </a:pPr>
            <a:r>
              <a:rPr lang="en-US" sz="1200" cap="none" dirty="0" smtClean="0">
                <a:solidFill>
                  <a:srgbClr val="0000FF"/>
                </a:solidFill>
              </a:rPr>
              <a:t>1996</a:t>
            </a:r>
            <a:r>
              <a:rPr lang="en-US" sz="1200" cap="none" dirty="0" smtClean="0"/>
              <a:t> – Alan Greenspan (Fed chair) – famous “irrational exuberance” speech. Talking about the proliferation of financial products, becoming near-money instruments due to passing as collateral in the repo market</a:t>
            </a:r>
          </a:p>
          <a:p>
            <a:pPr>
              <a:spcBef>
                <a:spcPts val="0"/>
              </a:spcBef>
            </a:pPr>
            <a:r>
              <a:rPr lang="en-US" sz="1200" cap="none" dirty="0" smtClean="0">
                <a:solidFill>
                  <a:srgbClr val="0000FF"/>
                </a:solidFill>
              </a:rPr>
              <a:t>1999</a:t>
            </a:r>
            <a:r>
              <a:rPr lang="en-US" sz="1200" cap="none" dirty="0" smtClean="0"/>
              <a:t> – Gramm-Leach-Bliley Act passed – everybody wanted to have a bank too. Over-turned Glass-Steagall (Great Depression response 1930) which re-instituted share buybacks (more irresponsible behavior)</a:t>
            </a:r>
          </a:p>
          <a:p>
            <a:pPr>
              <a:spcBef>
                <a:spcPts val="0"/>
              </a:spcBef>
            </a:pPr>
            <a:r>
              <a:rPr lang="en-US" sz="1200" cap="none" dirty="0" smtClean="0">
                <a:solidFill>
                  <a:srgbClr val="0000FF"/>
                </a:solidFill>
              </a:rPr>
              <a:t>2000-01</a:t>
            </a:r>
            <a:r>
              <a:rPr lang="en-US" sz="1200" cap="none" dirty="0" smtClean="0"/>
              <a:t> – Bill Clinton the only president since 1971 to run a fiscal surplus (benefiting from corporate tax revenue from the tech bubble). Tech bubble pops.</a:t>
            </a:r>
          </a:p>
          <a:p>
            <a:pPr>
              <a:spcBef>
                <a:spcPts val="0"/>
              </a:spcBef>
            </a:pPr>
            <a:r>
              <a:rPr lang="en-US" sz="1200" cap="none" dirty="0" smtClean="0">
                <a:solidFill>
                  <a:srgbClr val="0000FF"/>
                </a:solidFill>
              </a:rPr>
              <a:t>2000s</a:t>
            </a:r>
            <a:r>
              <a:rPr lang="en-US" sz="1200" cap="none" dirty="0" smtClean="0"/>
              <a:t> – continued proliferation of various financial products, particularly MBS, and credit default swaps. These have a low risk charge and were used as collateral in the repo market</a:t>
            </a:r>
          </a:p>
          <a:p>
            <a:pPr>
              <a:spcBef>
                <a:spcPts val="0"/>
              </a:spcBef>
            </a:pPr>
            <a:r>
              <a:rPr lang="en-US" sz="1200" cap="none" dirty="0" smtClean="0">
                <a:solidFill>
                  <a:srgbClr val="0000FF"/>
                </a:solidFill>
              </a:rPr>
              <a:t>2005-07</a:t>
            </a:r>
            <a:r>
              <a:rPr lang="en-US" sz="1200" cap="none" dirty="0" smtClean="0"/>
              <a:t> – rising sub-prime mortgage default rates bring into question the pricing of MBSs. </a:t>
            </a:r>
          </a:p>
          <a:p>
            <a:pPr>
              <a:spcBef>
                <a:spcPts val="0"/>
              </a:spcBef>
            </a:pPr>
            <a:r>
              <a:rPr lang="en-US" sz="1200" b="1" cap="none" dirty="0" smtClean="0">
                <a:solidFill>
                  <a:srgbClr val="0000FF"/>
                </a:solidFill>
              </a:rPr>
              <a:t>2007</a:t>
            </a:r>
            <a:r>
              <a:rPr lang="en-US" sz="1200" cap="none" dirty="0" smtClean="0"/>
              <a:t> </a:t>
            </a:r>
            <a:r>
              <a:rPr lang="en-US" sz="1200" b="1" cap="none" dirty="0" smtClean="0"/>
              <a:t>– </a:t>
            </a:r>
            <a:r>
              <a:rPr lang="en-US" sz="1200" b="1" cap="none" dirty="0" smtClean="0">
                <a:solidFill>
                  <a:srgbClr val="FF0000"/>
                </a:solidFill>
              </a:rPr>
              <a:t>August 9</a:t>
            </a:r>
            <a:r>
              <a:rPr lang="en-US" sz="1200" b="1" cap="none" baseline="30000" dirty="0" smtClean="0">
                <a:solidFill>
                  <a:srgbClr val="FF0000"/>
                </a:solidFill>
              </a:rPr>
              <a:t>th</a:t>
            </a:r>
            <a:r>
              <a:rPr lang="en-US" sz="1200" b="1" cap="none" dirty="0" smtClean="0">
                <a:solidFill>
                  <a:srgbClr val="FF0000"/>
                </a:solidFill>
              </a:rPr>
              <a:t>, liquidity dries up in the repo market (MBSs and CDSs and other instruments suddenly unacceptable as collateral in the repo market). Repo market discovers risk</a:t>
            </a:r>
            <a:r>
              <a:rPr lang="en-US" sz="1200" cap="none" dirty="0" smtClean="0"/>
              <a:t>. Eurodollar futures curve inverts (rate cuts are coming).</a:t>
            </a:r>
          </a:p>
          <a:p>
            <a:pPr>
              <a:spcBef>
                <a:spcPts val="0"/>
              </a:spcBef>
            </a:pPr>
            <a:r>
              <a:rPr lang="en-US" sz="1200" b="1" cap="none" dirty="0" smtClean="0">
                <a:solidFill>
                  <a:srgbClr val="0000FF"/>
                </a:solidFill>
              </a:rPr>
              <a:t>2008</a:t>
            </a:r>
            <a:r>
              <a:rPr lang="en-US" sz="1200" cap="none" dirty="0" smtClean="0"/>
              <a:t> – </a:t>
            </a:r>
            <a:r>
              <a:rPr lang="en-US" sz="1200" b="1" cap="none" dirty="0" smtClean="0">
                <a:solidFill>
                  <a:srgbClr val="FF0000"/>
                </a:solidFill>
              </a:rPr>
              <a:t>The GFC. Bear Stearns (mid March), Lehman Bros &amp; AIG (mid September)</a:t>
            </a:r>
          </a:p>
        </p:txBody>
      </p:sp>
    </p:spTree>
    <p:extLst>
      <p:ext uri="{BB962C8B-B14F-4D97-AF65-F5344CB8AC3E}">
        <p14:creationId xmlns:p14="http://schemas.microsoft.com/office/powerpoint/2010/main" val="147549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5483"/>
          </a:xfrm>
        </p:spPr>
        <p:txBody>
          <a:bodyPr/>
          <a:lstStyle/>
          <a:p>
            <a:r>
              <a:rPr lang="en-US" dirty="0"/>
              <a:t>Antitrust Notice </a:t>
            </a:r>
          </a:p>
        </p:txBody>
      </p:sp>
      <p:sp>
        <p:nvSpPr>
          <p:cNvPr id="3" name="Content Placeholder 2"/>
          <p:cNvSpPr>
            <a:spLocks noGrp="1"/>
          </p:cNvSpPr>
          <p:nvPr>
            <p:ph sz="quarter" idx="13"/>
          </p:nvPr>
        </p:nvSpPr>
        <p:spPr>
          <a:xfrm>
            <a:off x="913774" y="1524000"/>
            <a:ext cx="10363826" cy="4267199"/>
          </a:xfrm>
        </p:spPr>
        <p:txBody>
          <a:bodyPr>
            <a:normAutofit lnSpcReduction="10000"/>
          </a:bodyPr>
          <a:lstStyle/>
          <a:p>
            <a:r>
              <a:rPr lang="en-US" cap="none" dirty="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 </a:t>
            </a:r>
          </a:p>
          <a:p>
            <a:r>
              <a:rPr lang="en-US" cap="none" dirty="0"/>
              <a:t>Under 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 </a:t>
            </a:r>
          </a:p>
          <a:p>
            <a:r>
              <a:rPr lang="en-US" cap="none" dirty="0"/>
              <a:t>It is the responsibility of all seminar participants to be aware of antitrust regulations, to prevent any written or verbal discussions that appear to violate these laws, and to adhere in every respect to the CAS antitrust compliance policy.</a:t>
            </a:r>
          </a:p>
        </p:txBody>
      </p:sp>
    </p:spTree>
    <p:extLst>
      <p:ext uri="{BB962C8B-B14F-4D97-AF65-F5344CB8AC3E}">
        <p14:creationId xmlns:p14="http://schemas.microsoft.com/office/powerpoint/2010/main" val="127695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19754"/>
            <a:ext cx="10364451" cy="1207242"/>
          </a:xfrm>
        </p:spPr>
        <p:txBody>
          <a:bodyPr>
            <a:normAutofit/>
          </a:bodyPr>
          <a:lstStyle/>
          <a:p>
            <a:r>
              <a:rPr lang="en-US" dirty="0" smtClean="0"/>
              <a:t>Indistinguishable, but different dollar systems</a:t>
            </a:r>
            <a:br>
              <a:rPr lang="en-US" dirty="0" smtClean="0"/>
            </a:br>
            <a:r>
              <a:rPr lang="en-US" u="sng" dirty="0" smtClean="0">
                <a:solidFill>
                  <a:srgbClr val="C00000"/>
                </a:solidFill>
              </a:rPr>
              <a:t>Domestic</a:t>
            </a:r>
            <a:r>
              <a:rPr lang="en-US" dirty="0" smtClean="0"/>
              <a:t>				</a:t>
            </a:r>
            <a:r>
              <a:rPr lang="en-US" u="sng" dirty="0" smtClean="0">
                <a:solidFill>
                  <a:srgbClr val="C00000"/>
                </a:solidFill>
              </a:rPr>
              <a:t>offshore</a:t>
            </a:r>
            <a:endParaRPr lang="en-US" u="sng" dirty="0">
              <a:solidFill>
                <a:srgbClr val="C00000"/>
              </a:solidFill>
            </a:endParaRPr>
          </a:p>
        </p:txBody>
      </p:sp>
      <p:sp>
        <p:nvSpPr>
          <p:cNvPr id="3" name="Content Placeholder 2"/>
          <p:cNvSpPr>
            <a:spLocks noGrp="1"/>
          </p:cNvSpPr>
          <p:nvPr>
            <p:ph sz="quarter" idx="13"/>
          </p:nvPr>
        </p:nvSpPr>
        <p:spPr>
          <a:xfrm>
            <a:off x="913774" y="1326996"/>
            <a:ext cx="10363826" cy="4962292"/>
          </a:xfrm>
        </p:spPr>
        <p:txBody>
          <a:bodyPr numCol="2">
            <a:normAutofit lnSpcReduction="10000"/>
          </a:bodyPr>
          <a:lstStyle/>
          <a:p>
            <a:r>
              <a:rPr lang="en-US" sz="1600" cap="none" dirty="0" smtClean="0">
                <a:solidFill>
                  <a:srgbClr val="0000FF"/>
                </a:solidFill>
              </a:rPr>
              <a:t>Who has the power of the printing press?</a:t>
            </a:r>
          </a:p>
          <a:p>
            <a:pPr lvl="1"/>
            <a:r>
              <a:rPr lang="en-US" sz="1400" cap="none" dirty="0" smtClean="0"/>
              <a:t>Mostly the domestic banking system – extension of credit (~97% of money “printing”)</a:t>
            </a:r>
          </a:p>
          <a:p>
            <a:r>
              <a:rPr lang="en-US" sz="1600" cap="none" dirty="0" smtClean="0">
                <a:solidFill>
                  <a:srgbClr val="0000FF"/>
                </a:solidFill>
              </a:rPr>
              <a:t>How is money supply created?</a:t>
            </a:r>
          </a:p>
          <a:p>
            <a:pPr lvl="1"/>
            <a:r>
              <a:rPr lang="en-US" sz="1400" cap="none" dirty="0" smtClean="0"/>
              <a:t>Credit creation theory – out of thin air, but with domestic regulatory oversight (monitoring liquidity, capacity, </a:t>
            </a:r>
            <a:r>
              <a:rPr lang="en-US" sz="1400" cap="none" dirty="0" err="1" smtClean="0"/>
              <a:t>etc</a:t>
            </a:r>
            <a:r>
              <a:rPr lang="en-US" sz="1400" cap="none" dirty="0" smtClean="0"/>
              <a:t>)</a:t>
            </a:r>
          </a:p>
          <a:p>
            <a:r>
              <a:rPr lang="en-US" sz="1600" cap="none" dirty="0" smtClean="0">
                <a:solidFill>
                  <a:srgbClr val="0000FF"/>
                </a:solidFill>
              </a:rPr>
              <a:t>For what purposes is credit being extended?</a:t>
            </a:r>
            <a:endParaRPr lang="en-US" sz="1600" cap="none" dirty="0">
              <a:solidFill>
                <a:srgbClr val="0000FF"/>
              </a:solidFill>
            </a:endParaRPr>
          </a:p>
          <a:p>
            <a:pPr lvl="1"/>
            <a:r>
              <a:rPr lang="en-US" sz="1400" cap="none" dirty="0" smtClean="0"/>
              <a:t>Consumption, business investment, and leveraged financial transactions</a:t>
            </a:r>
          </a:p>
          <a:p>
            <a:r>
              <a:rPr lang="en-US" sz="1600" cap="none" dirty="0">
                <a:solidFill>
                  <a:srgbClr val="0000FF"/>
                </a:solidFill>
              </a:rPr>
              <a:t>What is the mechanism for managing credit creation?</a:t>
            </a:r>
          </a:p>
          <a:p>
            <a:pPr lvl="1"/>
            <a:r>
              <a:rPr lang="en-US" sz="1400" cap="none" dirty="0" smtClean="0"/>
              <a:t>Authority = Centralized </a:t>
            </a:r>
            <a:r>
              <a:rPr lang="en-US" sz="1400" cap="none" dirty="0"/>
              <a:t>banking system – Federal Reserve - inefficiently distributes credit needs, and is subject to solvency risks</a:t>
            </a:r>
            <a:r>
              <a:rPr lang="en-US" sz="1400" cap="none" dirty="0" smtClean="0"/>
              <a:t>.</a:t>
            </a:r>
          </a:p>
          <a:p>
            <a:pPr lvl="1"/>
            <a:r>
              <a:rPr lang="en-US" sz="1400" cap="none" dirty="0" smtClean="0"/>
              <a:t>Monetary = Gold standard – removed partially in 1933, then completely in 1971</a:t>
            </a:r>
            <a:endParaRPr lang="en-US" sz="1400" cap="none" dirty="0"/>
          </a:p>
          <a:p>
            <a:pPr lvl="1"/>
            <a:endParaRPr lang="en-US" sz="1400" cap="none" dirty="0"/>
          </a:p>
          <a:p>
            <a:r>
              <a:rPr lang="en-US" sz="1500" cap="none" dirty="0">
                <a:solidFill>
                  <a:srgbClr val="0000FF"/>
                </a:solidFill>
              </a:rPr>
              <a:t>Who has the power of the global printing press?</a:t>
            </a:r>
          </a:p>
          <a:p>
            <a:pPr lvl="1"/>
            <a:r>
              <a:rPr lang="en-US" sz="1300" cap="none" dirty="0"/>
              <a:t>No global central bank or treasury, just a global banking system, thus it is any bank engaged in lending in the repo market. Eurodollars are 100% created by credit extension and are 100% digital</a:t>
            </a:r>
            <a:r>
              <a:rPr lang="en-US" sz="1300" cap="none" dirty="0" smtClean="0"/>
              <a:t>. No Reserve requirements or Leverage Ratios. </a:t>
            </a:r>
            <a:endParaRPr lang="en-US" sz="1300" cap="none" dirty="0"/>
          </a:p>
          <a:p>
            <a:r>
              <a:rPr lang="en-US" sz="1500" cap="none" dirty="0">
                <a:solidFill>
                  <a:srgbClr val="0000FF"/>
                </a:solidFill>
              </a:rPr>
              <a:t>How is money supply created?</a:t>
            </a:r>
          </a:p>
          <a:p>
            <a:pPr lvl="1"/>
            <a:r>
              <a:rPr lang="en-US" sz="1300" cap="none" dirty="0"/>
              <a:t>Credit creation theory – out of thin air, plus no </a:t>
            </a:r>
            <a:r>
              <a:rPr lang="en-US" sz="1300" cap="none" dirty="0" smtClean="0"/>
              <a:t>capital/capacity requirements or regulatory oversight </a:t>
            </a:r>
            <a:r>
              <a:rPr lang="en-US" sz="1300" cap="none" dirty="0"/>
              <a:t>exist in this </a:t>
            </a:r>
            <a:r>
              <a:rPr lang="en-US" sz="1300" cap="none" dirty="0" smtClean="0"/>
              <a:t>market</a:t>
            </a:r>
            <a:endParaRPr lang="en-US" sz="1300" cap="none" dirty="0"/>
          </a:p>
          <a:p>
            <a:r>
              <a:rPr lang="en-US" sz="1500" cap="none" dirty="0">
                <a:solidFill>
                  <a:srgbClr val="0000FF"/>
                </a:solidFill>
              </a:rPr>
              <a:t>For what purposes is credit being extended?</a:t>
            </a:r>
          </a:p>
          <a:p>
            <a:pPr lvl="1"/>
            <a:r>
              <a:rPr lang="en-US" sz="1300" cap="none" dirty="0"/>
              <a:t>Leveraged financial </a:t>
            </a:r>
            <a:r>
              <a:rPr lang="en-US" sz="1300" cap="none" dirty="0" smtClean="0"/>
              <a:t>transactions</a:t>
            </a:r>
            <a:endParaRPr lang="en-US" sz="1300" cap="none" dirty="0"/>
          </a:p>
          <a:p>
            <a:r>
              <a:rPr lang="en-US" sz="1500" cap="none" dirty="0">
                <a:solidFill>
                  <a:srgbClr val="0000FF"/>
                </a:solidFill>
              </a:rPr>
              <a:t>What is the mechanism for managing credit creation?</a:t>
            </a:r>
          </a:p>
          <a:p>
            <a:pPr lvl="1"/>
            <a:r>
              <a:rPr lang="en-US" sz="1300" cap="none" dirty="0" smtClean="0"/>
              <a:t>Authority = Decentralized </a:t>
            </a:r>
            <a:r>
              <a:rPr lang="en-US" sz="1300" cap="none" dirty="0"/>
              <a:t>(and unregulated) banking system – benign neglect, assumed to efficiently distribute credit needs, but are subject to liquidity risks, and not subject to authority control mechanisms</a:t>
            </a:r>
          </a:p>
          <a:p>
            <a:pPr lvl="1"/>
            <a:r>
              <a:rPr lang="en-US" sz="1300" cap="none" dirty="0" smtClean="0"/>
              <a:t>Monetary = Fiat </a:t>
            </a:r>
            <a:r>
              <a:rPr lang="en-US" sz="1300" cap="none" dirty="0"/>
              <a:t>currency, no monetary mechanism</a:t>
            </a:r>
          </a:p>
          <a:p>
            <a:pPr lvl="1"/>
            <a:endParaRPr lang="en-US" cap="none" dirty="0"/>
          </a:p>
        </p:txBody>
      </p:sp>
    </p:spTree>
    <p:extLst>
      <p:ext uri="{BB962C8B-B14F-4D97-AF65-F5344CB8AC3E}">
        <p14:creationId xmlns:p14="http://schemas.microsoft.com/office/powerpoint/2010/main" val="266890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19832"/>
          </a:xfrm>
        </p:spPr>
        <p:txBody>
          <a:bodyPr/>
          <a:lstStyle/>
          <a:p>
            <a:r>
              <a:rPr lang="en-US" dirty="0" smtClean="0"/>
              <a:t>FOMC December </a:t>
            </a:r>
            <a:r>
              <a:rPr lang="en-US" b="1" dirty="0" smtClean="0"/>
              <a:t>1974</a:t>
            </a:r>
            <a:r>
              <a:rPr lang="en-US" dirty="0" smtClean="0"/>
              <a:t> Meeting minutes</a:t>
            </a:r>
            <a:endParaRPr lang="en-US" dirty="0"/>
          </a:p>
        </p:txBody>
      </p:sp>
      <p:sp>
        <p:nvSpPr>
          <p:cNvPr id="3" name="Content Placeholder 2"/>
          <p:cNvSpPr>
            <a:spLocks noGrp="1"/>
          </p:cNvSpPr>
          <p:nvPr>
            <p:ph sz="quarter" idx="13"/>
          </p:nvPr>
        </p:nvSpPr>
        <p:spPr>
          <a:xfrm>
            <a:off x="913774" y="1338350"/>
            <a:ext cx="10363826" cy="5029199"/>
          </a:xfrm>
        </p:spPr>
        <p:txBody>
          <a:bodyPr>
            <a:normAutofit/>
          </a:bodyPr>
          <a:lstStyle/>
          <a:p>
            <a:pPr marL="0" indent="0">
              <a:buNone/>
            </a:pPr>
            <a:r>
              <a:rPr lang="en-US" cap="none" dirty="0">
                <a:solidFill>
                  <a:schemeClr val="accent5">
                    <a:lumMod val="50000"/>
                  </a:schemeClr>
                </a:solidFill>
              </a:rPr>
              <a:t>“</a:t>
            </a:r>
            <a:r>
              <a:rPr lang="en-US" i="1" cap="none" dirty="0">
                <a:solidFill>
                  <a:schemeClr val="accent5">
                    <a:lumMod val="50000"/>
                  </a:schemeClr>
                </a:solidFill>
              </a:rPr>
              <a:t>In reply, Mr. Coombs said an effort could be made to develop such a measure, but he doubted that it would be successful. </a:t>
            </a:r>
            <a:r>
              <a:rPr lang="en-US" b="1" i="1" cap="none" dirty="0">
                <a:solidFill>
                  <a:srgbClr val="FF0000"/>
                </a:solidFill>
              </a:rPr>
              <a:t>The volume of funds which might be shifted back and forth between the Euro-dollar market and the United States had become so large </a:t>
            </a:r>
            <a:r>
              <a:rPr lang="en-US" i="1" cap="none" dirty="0">
                <a:solidFill>
                  <a:schemeClr val="accent5">
                    <a:lumMod val="50000"/>
                  </a:schemeClr>
                </a:solidFill>
              </a:rPr>
              <a:t>that shifts in those funds in response to interest rate differentials could swamp changes in dollar holdings of foreign monetary authorities…” </a:t>
            </a:r>
            <a:r>
              <a:rPr lang="en-US" i="1" cap="none" dirty="0"/>
              <a:t>(</a:t>
            </a:r>
            <a:r>
              <a:rPr lang="en-US" cap="none" dirty="0">
                <a:hlinkClick r:id="rId2"/>
              </a:rPr>
              <a:t>https://</a:t>
            </a:r>
            <a:r>
              <a:rPr lang="en-US" cap="none" dirty="0" smtClean="0">
                <a:hlinkClick r:id="rId2"/>
              </a:rPr>
              <a:t>www.federalreserve.gov/monetarypolicy/files/fomcmod19740820.pdf</a:t>
            </a:r>
            <a:r>
              <a:rPr lang="en-US" cap="none" dirty="0" smtClean="0"/>
              <a:t>)</a:t>
            </a:r>
          </a:p>
          <a:p>
            <a:pPr marL="0" indent="0">
              <a:buNone/>
            </a:pPr>
            <a:r>
              <a:rPr lang="en-US" cap="none" dirty="0" smtClean="0"/>
              <a:t>Also </a:t>
            </a:r>
            <a:r>
              <a:rPr lang="en-US" cap="none" dirty="0"/>
              <a:t>summarized </a:t>
            </a:r>
            <a:r>
              <a:rPr lang="en-US" cap="none" dirty="0" smtClean="0"/>
              <a:t>in </a:t>
            </a:r>
            <a:r>
              <a:rPr lang="en-US" cap="none" dirty="0"/>
              <a:t>the same meeting, </a:t>
            </a:r>
            <a:r>
              <a:rPr lang="en-US" cap="none" dirty="0" smtClean="0">
                <a:solidFill>
                  <a:schemeClr val="accent5">
                    <a:lumMod val="50000"/>
                  </a:schemeClr>
                </a:solidFill>
              </a:rPr>
              <a:t>“</a:t>
            </a:r>
            <a:r>
              <a:rPr lang="en-US" i="1" cap="none" dirty="0">
                <a:solidFill>
                  <a:schemeClr val="accent5">
                    <a:lumMod val="50000"/>
                  </a:schemeClr>
                </a:solidFill>
              </a:rPr>
              <a:t>Mr. Mitchell said</a:t>
            </a:r>
            <a:r>
              <a:rPr lang="en-US" cap="none" dirty="0">
                <a:solidFill>
                  <a:schemeClr val="accent5">
                    <a:lumMod val="50000"/>
                  </a:schemeClr>
                </a:solidFill>
              </a:rPr>
              <a:t> </a:t>
            </a:r>
            <a:r>
              <a:rPr lang="en-US" i="1" cap="none" dirty="0">
                <a:solidFill>
                  <a:schemeClr val="accent5">
                    <a:lumMod val="50000"/>
                  </a:schemeClr>
                </a:solidFill>
              </a:rPr>
              <a:t>he could think of no time when the monetary aggregates were less useful for policy purposes than they were now…Another uncertainty in the interpretation of the </a:t>
            </a:r>
            <a:r>
              <a:rPr lang="en-US" i="1" cap="none" dirty="0" smtClean="0">
                <a:solidFill>
                  <a:schemeClr val="accent5">
                    <a:lumMod val="50000"/>
                  </a:schemeClr>
                </a:solidFill>
              </a:rPr>
              <a:t>monetary </a:t>
            </a:r>
            <a:r>
              <a:rPr lang="en-US" i="1" cap="none" dirty="0">
                <a:solidFill>
                  <a:schemeClr val="accent5">
                    <a:lumMod val="50000"/>
                  </a:schemeClr>
                </a:solidFill>
              </a:rPr>
              <a:t>statistics arose in connection with Euro-dollars; he suspected that at least </a:t>
            </a:r>
            <a:r>
              <a:rPr lang="en-US" b="1" i="1" cap="none" dirty="0">
                <a:solidFill>
                  <a:srgbClr val="FF0000"/>
                </a:solidFill>
              </a:rPr>
              <a:t>some part of the Euro-dollar-based money supply should be included in the U.S. money supply</a:t>
            </a:r>
            <a:r>
              <a:rPr lang="en-US" i="1" cap="none" dirty="0">
                <a:solidFill>
                  <a:schemeClr val="accent5">
                    <a:lumMod val="50000"/>
                  </a:schemeClr>
                </a:solidFill>
              </a:rPr>
              <a:t>. More generally, he thought M1 was becoming increasingly obsolete as a monetary indicator. The Committee should be focusing more on M2, and it should be moving toward some new version of M3--especially because of the participation of nonbank thrift institutions in money transfer activities</a:t>
            </a:r>
            <a:r>
              <a:rPr lang="en-US" cap="none" dirty="0">
                <a:solidFill>
                  <a:schemeClr val="accent5">
                    <a:lumMod val="50000"/>
                  </a:schemeClr>
                </a:solidFill>
              </a:rPr>
              <a:t>.”</a:t>
            </a:r>
          </a:p>
        </p:txBody>
      </p:sp>
    </p:spTree>
    <p:extLst>
      <p:ext uri="{BB962C8B-B14F-4D97-AF65-F5344CB8AC3E}">
        <p14:creationId xmlns:p14="http://schemas.microsoft.com/office/powerpoint/2010/main" val="290756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19832"/>
          </a:xfrm>
        </p:spPr>
        <p:txBody>
          <a:bodyPr/>
          <a:lstStyle/>
          <a:p>
            <a:r>
              <a:rPr lang="en-US" dirty="0" smtClean="0"/>
              <a:t>Salomon Bros scam</a:t>
            </a:r>
            <a:endParaRPr lang="en-US" dirty="0"/>
          </a:p>
        </p:txBody>
      </p:sp>
      <p:sp>
        <p:nvSpPr>
          <p:cNvPr id="3" name="Content Placeholder 2"/>
          <p:cNvSpPr>
            <a:spLocks noGrp="1"/>
          </p:cNvSpPr>
          <p:nvPr>
            <p:ph sz="quarter" idx="13"/>
          </p:nvPr>
        </p:nvSpPr>
        <p:spPr>
          <a:xfrm>
            <a:off x="913774" y="1338350"/>
            <a:ext cx="10363826" cy="5029199"/>
          </a:xfrm>
        </p:spPr>
        <p:txBody>
          <a:bodyPr>
            <a:normAutofit/>
          </a:bodyPr>
          <a:lstStyle/>
          <a:p>
            <a:pPr marL="0" indent="0">
              <a:buNone/>
            </a:pPr>
            <a:r>
              <a:rPr lang="en-US" cap="none" dirty="0"/>
              <a:t>Details of this scheme can be reviewed </a:t>
            </a:r>
            <a:r>
              <a:rPr lang="en-US" cap="none" dirty="0" smtClean="0"/>
              <a:t>in: </a:t>
            </a:r>
          </a:p>
          <a:p>
            <a:r>
              <a:rPr lang="en-US" cap="none" dirty="0" smtClean="0"/>
              <a:t>“</a:t>
            </a:r>
            <a:r>
              <a:rPr lang="en-US" cap="none" dirty="0"/>
              <a:t>Joint Report on the Government Securities Market” January </a:t>
            </a:r>
            <a:r>
              <a:rPr lang="en-US" cap="none" dirty="0" smtClean="0"/>
              <a:t>1992</a:t>
            </a:r>
          </a:p>
          <a:p>
            <a:r>
              <a:rPr lang="en-US" cap="none" dirty="0" smtClean="0"/>
              <a:t>LA </a:t>
            </a:r>
            <a:r>
              <a:rPr lang="en-US" cap="none" dirty="0"/>
              <a:t>Times Feb. 16, 1992 article, “Taming the Bond Buccaneers at Salomon Bros</a:t>
            </a:r>
            <a:r>
              <a:rPr lang="en-US" cap="none" dirty="0" smtClean="0"/>
              <a:t>” </a:t>
            </a:r>
          </a:p>
          <a:p>
            <a:r>
              <a:rPr lang="en-US" cap="none" dirty="0" smtClean="0"/>
              <a:t>Fortune </a:t>
            </a:r>
            <a:r>
              <a:rPr lang="en-US" cap="none" dirty="0"/>
              <a:t>Magazine’s Oct. 27, 1997 article, “Warren Buffett’s Wild Ride at Salomon</a:t>
            </a:r>
            <a:r>
              <a:rPr lang="en-US" cap="none" dirty="0" smtClean="0"/>
              <a:t>”</a:t>
            </a:r>
          </a:p>
          <a:p>
            <a:r>
              <a:rPr lang="en-US" cap="none" dirty="0" smtClean="0"/>
              <a:t>NY </a:t>
            </a:r>
            <a:r>
              <a:rPr lang="en-US" cap="none" dirty="0"/>
              <a:t>Times’ Sept. 17, 1992 article, “Agility Counts in the Currency </a:t>
            </a:r>
            <a:r>
              <a:rPr lang="en-US" cap="none" dirty="0" smtClean="0"/>
              <a:t>Chaos”</a:t>
            </a:r>
          </a:p>
          <a:p>
            <a:r>
              <a:rPr lang="en-US" cap="none" dirty="0" smtClean="0"/>
              <a:t>Forbes </a:t>
            </a:r>
            <a:r>
              <a:rPr lang="en-US" cap="none" dirty="0"/>
              <a:t>magazine’s Nov. 9, 1992 article, “How the Market Overwhelmed the Central Banks”</a:t>
            </a:r>
          </a:p>
        </p:txBody>
      </p:sp>
    </p:spTree>
    <p:extLst>
      <p:ext uri="{BB962C8B-B14F-4D97-AF65-F5344CB8AC3E}">
        <p14:creationId xmlns:p14="http://schemas.microsoft.com/office/powerpoint/2010/main" val="393038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19832"/>
          </a:xfrm>
        </p:spPr>
        <p:txBody>
          <a:bodyPr/>
          <a:lstStyle/>
          <a:p>
            <a:r>
              <a:rPr lang="en-US" dirty="0" smtClean="0"/>
              <a:t>FOMC June </a:t>
            </a:r>
            <a:r>
              <a:rPr lang="en-US" b="1" dirty="0" smtClean="0"/>
              <a:t>2000</a:t>
            </a:r>
            <a:r>
              <a:rPr lang="en-US" dirty="0" smtClean="0"/>
              <a:t> Meeting minutes</a:t>
            </a:r>
            <a:endParaRPr lang="en-US" dirty="0"/>
          </a:p>
        </p:txBody>
      </p:sp>
      <p:sp>
        <p:nvSpPr>
          <p:cNvPr id="3" name="Content Placeholder 2"/>
          <p:cNvSpPr>
            <a:spLocks noGrp="1"/>
          </p:cNvSpPr>
          <p:nvPr>
            <p:ph sz="quarter" idx="13"/>
          </p:nvPr>
        </p:nvSpPr>
        <p:spPr>
          <a:xfrm>
            <a:off x="913774" y="1338350"/>
            <a:ext cx="10363826" cy="5029199"/>
          </a:xfrm>
        </p:spPr>
        <p:txBody>
          <a:bodyPr>
            <a:normAutofit/>
          </a:bodyPr>
          <a:lstStyle/>
          <a:p>
            <a:pPr marL="0" indent="0">
              <a:buNone/>
            </a:pPr>
            <a:r>
              <a:rPr lang="en-US" cap="none" dirty="0">
                <a:solidFill>
                  <a:schemeClr val="accent5">
                    <a:lumMod val="50000"/>
                  </a:schemeClr>
                </a:solidFill>
              </a:rPr>
              <a:t>“</a:t>
            </a:r>
            <a:r>
              <a:rPr lang="en-US" i="1" cap="none" dirty="0">
                <a:solidFill>
                  <a:schemeClr val="accent5">
                    <a:lumMod val="50000"/>
                  </a:schemeClr>
                </a:solidFill>
              </a:rPr>
              <a:t>The problem is that </a:t>
            </a:r>
            <a:r>
              <a:rPr lang="en-US" b="1" i="1" cap="none" dirty="0">
                <a:solidFill>
                  <a:srgbClr val="FF0000"/>
                </a:solidFill>
              </a:rPr>
              <a:t>we cannot extract from our statistical database what is true money conceptually</a:t>
            </a:r>
            <a:r>
              <a:rPr lang="en-US" i="1" cap="none" dirty="0">
                <a:solidFill>
                  <a:schemeClr val="accent5">
                    <a:lumMod val="50000"/>
                  </a:schemeClr>
                </a:solidFill>
              </a:rPr>
              <a:t>, either in the transactions mode or the store-of-value mode. One of the reasons, obviously, is that the </a:t>
            </a:r>
            <a:r>
              <a:rPr lang="en-US" b="1" i="1" cap="none" dirty="0">
                <a:solidFill>
                  <a:srgbClr val="FF0000"/>
                </a:solidFill>
              </a:rPr>
              <a:t>proliferation of products has been so extraordinary that the true underlying mix of money in our money and near money data is continuously changing</a:t>
            </a:r>
            <a:r>
              <a:rPr lang="en-US" i="1" cap="none" dirty="0">
                <a:solidFill>
                  <a:schemeClr val="accent5">
                    <a:lumMod val="50000"/>
                  </a:schemeClr>
                </a:solidFill>
              </a:rPr>
              <a:t>. As a consequence, while of necessity it must be the case at the end of the day that inflation has to be a monetary phenomenon, </a:t>
            </a:r>
            <a:r>
              <a:rPr lang="en-US" b="1" i="1" cap="none" dirty="0">
                <a:solidFill>
                  <a:srgbClr val="FF0000"/>
                </a:solidFill>
              </a:rPr>
              <a:t>a decision to base policy on measures of money presupposes that we can locate money. And that has become an increasingly dubious proposition</a:t>
            </a:r>
            <a:r>
              <a:rPr lang="en-US" cap="none" dirty="0" smtClean="0">
                <a:solidFill>
                  <a:schemeClr val="accent5">
                    <a:lumMod val="50000"/>
                  </a:schemeClr>
                </a:solidFill>
              </a:rPr>
              <a:t>.”</a:t>
            </a:r>
          </a:p>
          <a:p>
            <a:pPr marL="0" indent="0">
              <a:buNone/>
            </a:pPr>
            <a:r>
              <a:rPr lang="en-US" cap="none" dirty="0" smtClean="0"/>
              <a:t>Alan Greenspan, Chair of Federal Reserve, admitting the Federal Reserve has long since lost control of the US dollar money supply</a:t>
            </a:r>
            <a:endParaRPr lang="en-US" cap="none" dirty="0"/>
          </a:p>
        </p:txBody>
      </p:sp>
    </p:spTree>
    <p:extLst>
      <p:ext uri="{BB962C8B-B14F-4D97-AF65-F5344CB8AC3E}">
        <p14:creationId xmlns:p14="http://schemas.microsoft.com/office/powerpoint/2010/main" val="2113574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76953"/>
            <a:ext cx="10364451" cy="1093905"/>
          </a:xfrm>
        </p:spPr>
        <p:txBody>
          <a:bodyPr>
            <a:normAutofit/>
          </a:bodyPr>
          <a:lstStyle/>
          <a:p>
            <a:r>
              <a:rPr lang="en-US" dirty="0" smtClean="0"/>
              <a:t>The Day the global monetary system fractured</a:t>
            </a:r>
            <a:endParaRPr lang="en-US" dirty="0"/>
          </a:p>
        </p:txBody>
      </p:sp>
      <p:sp>
        <p:nvSpPr>
          <p:cNvPr id="3" name="Content Placeholder 2"/>
          <p:cNvSpPr>
            <a:spLocks noGrp="1"/>
          </p:cNvSpPr>
          <p:nvPr>
            <p:ph sz="quarter" idx="13"/>
          </p:nvPr>
        </p:nvSpPr>
        <p:spPr>
          <a:xfrm>
            <a:off x="913774" y="1820487"/>
            <a:ext cx="10363826" cy="3970712"/>
          </a:xfrm>
        </p:spPr>
        <p:txBody>
          <a:bodyPr>
            <a:normAutofit lnSpcReduction="10000"/>
          </a:bodyPr>
          <a:lstStyle/>
          <a:p>
            <a:pPr marL="0" indent="0">
              <a:buNone/>
            </a:pPr>
            <a:r>
              <a:rPr lang="en-US" cap="none" dirty="0"/>
              <a:t>Aug. 9, 2007 </a:t>
            </a:r>
            <a:r>
              <a:rPr lang="en-US" cap="none" dirty="0" smtClean="0"/>
              <a:t>NY </a:t>
            </a:r>
            <a:r>
              <a:rPr lang="en-US" cap="none" dirty="0"/>
              <a:t>Times </a:t>
            </a:r>
            <a:r>
              <a:rPr lang="en-US" cap="none" dirty="0" smtClean="0"/>
              <a:t>article: </a:t>
            </a:r>
          </a:p>
          <a:p>
            <a:pPr marL="0" indent="0">
              <a:buNone/>
            </a:pPr>
            <a:r>
              <a:rPr lang="en-US" cap="none" dirty="0" smtClean="0">
                <a:solidFill>
                  <a:srgbClr val="C00000"/>
                </a:solidFill>
              </a:rPr>
              <a:t>“</a:t>
            </a:r>
            <a:r>
              <a:rPr lang="en-US" i="1" cap="none" dirty="0">
                <a:solidFill>
                  <a:srgbClr val="C00000"/>
                </a:solidFill>
              </a:rPr>
              <a:t>French bank BNP Paribas </a:t>
            </a:r>
            <a:r>
              <a:rPr lang="en-US" cap="none" dirty="0">
                <a:solidFill>
                  <a:srgbClr val="C00000"/>
                </a:solidFill>
              </a:rPr>
              <a:t>[the largest bank in France] </a:t>
            </a:r>
            <a:r>
              <a:rPr lang="en-US" i="1" cap="none" dirty="0">
                <a:solidFill>
                  <a:srgbClr val="C00000"/>
                </a:solidFill>
              </a:rPr>
              <a:t>has suspended three of its funds on Thursday as problems in the U.S. subprime mortgage sector are </a:t>
            </a:r>
            <a:r>
              <a:rPr lang="en-US" b="1" i="1" u="sng" cap="none" dirty="0">
                <a:solidFill>
                  <a:srgbClr val="C00000"/>
                </a:solidFill>
              </a:rPr>
              <a:t>preventing it from calculating their value</a:t>
            </a:r>
            <a:r>
              <a:rPr lang="en-US" i="1" cap="none" dirty="0">
                <a:solidFill>
                  <a:srgbClr val="C00000"/>
                </a:solidFill>
              </a:rPr>
              <a:t>...It said the valuation of the funds would resume as soon as </a:t>
            </a:r>
            <a:r>
              <a:rPr lang="en-US" b="1" i="1" u="sng" cap="none" dirty="0">
                <a:solidFill>
                  <a:srgbClr val="C00000"/>
                </a:solidFill>
              </a:rPr>
              <a:t>liquidity returned to the market</a:t>
            </a:r>
            <a:r>
              <a:rPr lang="en-US" i="1" cap="none" dirty="0" smtClean="0">
                <a:solidFill>
                  <a:srgbClr val="C00000"/>
                </a:solidFill>
              </a:rPr>
              <a:t>….”</a:t>
            </a:r>
          </a:p>
          <a:p>
            <a:pPr marL="0" indent="0">
              <a:buNone/>
            </a:pPr>
            <a:endParaRPr lang="en-US" i="1" cap="none" dirty="0">
              <a:solidFill>
                <a:srgbClr val="C00000"/>
              </a:solidFill>
            </a:endParaRPr>
          </a:p>
          <a:p>
            <a:pPr marL="0" indent="0">
              <a:buNone/>
            </a:pPr>
            <a:r>
              <a:rPr lang="en-US" i="1" cap="none" dirty="0" smtClean="0"/>
              <a:t>This put the entire world into a dollar liquidity trap. We had a system (the largest money market in the world) now gravely short of dollars in a world that had become gravely dependent on easy access to dollars (now in a lot of dollar denominated debt), and a funding market where money dealers would never return to their prior risky behavior to sufficiently fund the existing structure for leveraged financial transaction activity.</a:t>
            </a:r>
            <a:endParaRPr lang="en-US" cap="none" dirty="0"/>
          </a:p>
          <a:p>
            <a:endParaRPr lang="en-US" dirty="0"/>
          </a:p>
        </p:txBody>
      </p:sp>
    </p:spTree>
    <p:extLst>
      <p:ext uri="{BB962C8B-B14F-4D97-AF65-F5344CB8AC3E}">
        <p14:creationId xmlns:p14="http://schemas.microsoft.com/office/powerpoint/2010/main" val="3243059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9260"/>
            <a:ext cx="10364451" cy="536952"/>
          </a:xfrm>
        </p:spPr>
        <p:txBody>
          <a:bodyPr>
            <a:normAutofit fontScale="90000"/>
          </a:bodyPr>
          <a:lstStyle/>
          <a:p>
            <a:r>
              <a:rPr lang="en-US" dirty="0" smtClean="0"/>
              <a:t>We are pawns in a Eurodollar world</a:t>
            </a:r>
            <a:endParaRPr lang="en-US" dirty="0"/>
          </a:p>
        </p:txBody>
      </p:sp>
      <p:sp>
        <p:nvSpPr>
          <p:cNvPr id="3" name="Content Placeholder 2"/>
          <p:cNvSpPr>
            <a:spLocks noGrp="1"/>
          </p:cNvSpPr>
          <p:nvPr>
            <p:ph sz="quarter" idx="13"/>
          </p:nvPr>
        </p:nvSpPr>
        <p:spPr>
          <a:xfrm>
            <a:off x="913774" y="1130531"/>
            <a:ext cx="10363826" cy="5569527"/>
          </a:xfrm>
        </p:spPr>
        <p:txBody>
          <a:bodyPr>
            <a:normAutofit fontScale="77500" lnSpcReduction="20000"/>
          </a:bodyPr>
          <a:lstStyle/>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pPr marL="0" indent="0">
              <a:spcBef>
                <a:spcPts val="0"/>
              </a:spcBef>
              <a:buNone/>
            </a:pPr>
            <a:r>
              <a:rPr lang="en-US" b="1" u="sng" cap="none" dirty="0"/>
              <a:t>August 9</a:t>
            </a:r>
            <a:r>
              <a:rPr lang="en-US" b="1" u="sng" cap="none" baseline="30000" dirty="0"/>
              <a:t>th</a:t>
            </a:r>
            <a:r>
              <a:rPr lang="en-US" b="1" u="sng" cap="none" dirty="0"/>
              <a:t>, 2007 happened – repo market </a:t>
            </a:r>
            <a:r>
              <a:rPr lang="en-US" b="1" u="sng" cap="none" dirty="0" smtClean="0"/>
              <a:t>disruption</a:t>
            </a:r>
            <a:endParaRPr lang="en-US" dirty="0" smtClean="0">
              <a:solidFill>
                <a:srgbClr val="C00000"/>
              </a:solidFill>
            </a:endParaRPr>
          </a:p>
          <a:p>
            <a:pPr>
              <a:spcBef>
                <a:spcPts val="0"/>
              </a:spcBef>
            </a:pPr>
            <a:r>
              <a:rPr lang="en-US" dirty="0" smtClean="0">
                <a:solidFill>
                  <a:srgbClr val="C00000"/>
                </a:solidFill>
              </a:rPr>
              <a:t>2007Q3 – 2009Q1 </a:t>
            </a:r>
            <a:r>
              <a:rPr lang="en-US" dirty="0" smtClean="0"/>
              <a:t>– </a:t>
            </a:r>
            <a:r>
              <a:rPr lang="en-US" cap="none" dirty="0" smtClean="0"/>
              <a:t>Liquidity dries up in the repo market, the GFC brings the global economy to its knees</a:t>
            </a:r>
          </a:p>
          <a:p>
            <a:pPr>
              <a:spcBef>
                <a:spcPts val="0"/>
              </a:spcBef>
            </a:pPr>
            <a:r>
              <a:rPr lang="en-US" cap="none" dirty="0" smtClean="0">
                <a:solidFill>
                  <a:srgbClr val="0000FF"/>
                </a:solidFill>
              </a:rPr>
              <a:t>2009Q1 – 2009Q2 </a:t>
            </a:r>
            <a:r>
              <a:rPr lang="en-US" cap="none" dirty="0" smtClean="0"/>
              <a:t>– Short </a:t>
            </a:r>
            <a:r>
              <a:rPr lang="en-US" cap="none" dirty="0"/>
              <a:t>r</a:t>
            </a:r>
            <a:r>
              <a:rPr lang="en-US" cap="none" dirty="0" smtClean="0"/>
              <a:t>eflationary period based on inflation expectations from QE1 (false signal)</a:t>
            </a:r>
          </a:p>
          <a:p>
            <a:pPr>
              <a:spcBef>
                <a:spcPts val="0"/>
              </a:spcBef>
            </a:pPr>
            <a:r>
              <a:rPr lang="en-US" cap="none" dirty="0" smtClean="0">
                <a:solidFill>
                  <a:srgbClr val="C00000"/>
                </a:solidFill>
              </a:rPr>
              <a:t>2009Q2 – 2010Q4 </a:t>
            </a:r>
            <a:r>
              <a:rPr lang="en-US" cap="none" dirty="0" smtClean="0"/>
              <a:t>– Global economy stumbles rather than the expected recovery. Eurozone crisis begins</a:t>
            </a:r>
          </a:p>
          <a:p>
            <a:pPr>
              <a:spcBef>
                <a:spcPts val="0"/>
              </a:spcBef>
            </a:pPr>
            <a:r>
              <a:rPr lang="en-US" cap="none" dirty="0" smtClean="0">
                <a:solidFill>
                  <a:srgbClr val="0000FF"/>
                </a:solidFill>
              </a:rPr>
              <a:t>2010Q4</a:t>
            </a:r>
            <a:r>
              <a:rPr lang="en-US" cap="none" dirty="0" smtClean="0"/>
              <a:t> – Short reflationary period based on inflation expectations from QE2 (false signal)</a:t>
            </a:r>
          </a:p>
          <a:p>
            <a:pPr>
              <a:spcBef>
                <a:spcPts val="0"/>
              </a:spcBef>
            </a:pPr>
            <a:r>
              <a:rPr lang="en-US" cap="none" dirty="0" smtClean="0">
                <a:solidFill>
                  <a:srgbClr val="C00000"/>
                </a:solidFill>
              </a:rPr>
              <a:t>2010Q4 – 2013Q1 </a:t>
            </a:r>
            <a:r>
              <a:rPr lang="en-US" cap="none" dirty="0" smtClean="0"/>
              <a:t>– Eurozone crisis intensifies, US and global economies stumble again</a:t>
            </a:r>
          </a:p>
          <a:p>
            <a:pPr>
              <a:spcBef>
                <a:spcPts val="0"/>
              </a:spcBef>
            </a:pPr>
            <a:r>
              <a:rPr lang="en-US" cap="none" dirty="0" smtClean="0">
                <a:solidFill>
                  <a:srgbClr val="0000FF"/>
                </a:solidFill>
              </a:rPr>
              <a:t>2013Q2 – 2013Q4 </a:t>
            </a:r>
            <a:r>
              <a:rPr lang="en-US" cap="none" dirty="0" smtClean="0"/>
              <a:t>– Short reflationary period </a:t>
            </a:r>
            <a:r>
              <a:rPr lang="en-US" cap="none" dirty="0"/>
              <a:t>(“taper tantrum”) </a:t>
            </a:r>
            <a:r>
              <a:rPr lang="en-US" cap="none" dirty="0" smtClean="0"/>
              <a:t>due to QE3 and QE4 (false signal)</a:t>
            </a:r>
          </a:p>
          <a:p>
            <a:pPr>
              <a:spcBef>
                <a:spcPts val="0"/>
              </a:spcBef>
            </a:pPr>
            <a:r>
              <a:rPr lang="en-US" cap="none" dirty="0" smtClean="0">
                <a:solidFill>
                  <a:srgbClr val="C00000"/>
                </a:solidFill>
              </a:rPr>
              <a:t>2014Q1 – 2016Q2 </a:t>
            </a:r>
            <a:r>
              <a:rPr lang="en-US" cap="none" dirty="0" smtClean="0"/>
              <a:t>– Emerging Market crisis, US and global economies are near recession</a:t>
            </a:r>
          </a:p>
          <a:p>
            <a:pPr>
              <a:spcBef>
                <a:spcPts val="0"/>
              </a:spcBef>
            </a:pPr>
            <a:r>
              <a:rPr lang="en-US" b="1" cap="none" dirty="0" smtClean="0">
                <a:solidFill>
                  <a:srgbClr val="00B050"/>
                </a:solidFill>
              </a:rPr>
              <a:t>2016Q3 – 2018Q3 </a:t>
            </a:r>
            <a:r>
              <a:rPr lang="en-US" cap="none" dirty="0" smtClean="0"/>
              <a:t>– Strongest reflationary period, potential signs of actual recovery from the GFC (“inflation hysteria”)</a:t>
            </a:r>
            <a:endParaRPr lang="en-US" b="1" cap="none" dirty="0" smtClean="0"/>
          </a:p>
          <a:p>
            <a:pPr>
              <a:spcBef>
                <a:spcPts val="0"/>
              </a:spcBef>
            </a:pPr>
            <a:r>
              <a:rPr lang="en-US" cap="none" dirty="0" smtClean="0">
                <a:solidFill>
                  <a:srgbClr val="C00000"/>
                </a:solidFill>
              </a:rPr>
              <a:t>2018Q3 – present </a:t>
            </a:r>
            <a:r>
              <a:rPr lang="en-US" cap="none" dirty="0" smtClean="0"/>
              <a:t>– Yield curve inverts, GFC 2.0 and pandemic. Now </a:t>
            </a:r>
            <a:r>
              <a:rPr lang="en-US" cap="none" dirty="0"/>
              <a:t>“taper tantrum” </a:t>
            </a:r>
            <a:r>
              <a:rPr lang="en-US" cap="none" dirty="0" smtClean="0"/>
              <a:t>and “Inflation hysteria” again</a:t>
            </a:r>
          </a:p>
          <a:p>
            <a:endParaRPr lang="en-US" cap="none" dirty="0"/>
          </a:p>
          <a:p>
            <a:endParaRPr lang="en-US" cap="none" dirty="0" smtClean="0"/>
          </a:p>
          <a:p>
            <a:endParaRPr lang="en-US" cap="none" dirty="0"/>
          </a:p>
        </p:txBody>
      </p:sp>
      <p:pic>
        <p:nvPicPr>
          <p:cNvPr id="4" name="Picture 3"/>
          <p:cNvPicPr>
            <a:picLocks noChangeAspect="1"/>
          </p:cNvPicPr>
          <p:nvPr/>
        </p:nvPicPr>
        <p:blipFill>
          <a:blip r:embed="rId3"/>
          <a:stretch>
            <a:fillRect/>
          </a:stretch>
        </p:blipFill>
        <p:spPr>
          <a:xfrm>
            <a:off x="1471350" y="856212"/>
            <a:ext cx="9066415" cy="3123937"/>
          </a:xfrm>
          <a:prstGeom prst="rect">
            <a:avLst/>
          </a:prstGeom>
        </p:spPr>
      </p:pic>
      <p:sp>
        <p:nvSpPr>
          <p:cNvPr id="5" name="Rectangle 4"/>
          <p:cNvSpPr/>
          <p:nvPr/>
        </p:nvSpPr>
        <p:spPr>
          <a:xfrm>
            <a:off x="2277686" y="1280160"/>
            <a:ext cx="980902"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3527366" y="1280160"/>
            <a:ext cx="778627"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p:nvSpPr>
        <p:spPr>
          <a:xfrm>
            <a:off x="3258588" y="1280160"/>
            <a:ext cx="268778"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4305993" y="1280160"/>
            <a:ext cx="191192"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4497185" y="1280160"/>
            <a:ext cx="1305099"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5799512" y="1280160"/>
            <a:ext cx="418408"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6215148" y="1280160"/>
            <a:ext cx="1557252"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7772399" y="1280160"/>
            <a:ext cx="1338349" cy="1130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9110748" y="1280160"/>
            <a:ext cx="1080656"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p:nvSpPr>
        <p:spPr>
          <a:xfrm>
            <a:off x="10191404" y="1280160"/>
            <a:ext cx="346361" cy="113004"/>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6" name="Straight Connector 15"/>
          <p:cNvCxnSpPr/>
          <p:nvPr/>
        </p:nvCxnSpPr>
        <p:spPr>
          <a:xfrm>
            <a:off x="2152996" y="1667483"/>
            <a:ext cx="5760720" cy="1241972"/>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6874625" y="2460569"/>
            <a:ext cx="2236123" cy="365758"/>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a:off x="9110748" y="2460568"/>
            <a:ext cx="1080656" cy="756457"/>
          </a:xfrm>
          <a:prstGeom prst="line">
            <a:avLst/>
          </a:prstGeom>
        </p:spPr>
        <p:style>
          <a:lnRef idx="1">
            <a:schemeClr val="accent5"/>
          </a:lnRef>
          <a:fillRef idx="0">
            <a:schemeClr val="accent5"/>
          </a:fillRef>
          <a:effectRef idx="0">
            <a:schemeClr val="accent5"/>
          </a:effectRef>
          <a:fontRef idx="minor">
            <a:schemeClr val="tx1"/>
          </a:fontRef>
        </p:style>
      </p:cxnSp>
      <p:sp>
        <p:nvSpPr>
          <p:cNvPr id="15" name="Rectangle 14"/>
          <p:cNvSpPr/>
          <p:nvPr/>
        </p:nvSpPr>
        <p:spPr>
          <a:xfrm>
            <a:off x="3247437" y="3780262"/>
            <a:ext cx="934270" cy="5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79288" y="3780262"/>
            <a:ext cx="393434" cy="5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24472" y="3780261"/>
            <a:ext cx="1117281" cy="5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21291" y="3780262"/>
            <a:ext cx="280878" cy="5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632763" y="3780260"/>
            <a:ext cx="927305" cy="5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399" y="1393164"/>
            <a:ext cx="1338349" cy="2586985"/>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05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19260"/>
            <a:ext cx="10364451" cy="536952"/>
          </a:xfrm>
        </p:spPr>
        <p:txBody>
          <a:bodyPr>
            <a:normAutofit fontScale="90000"/>
          </a:bodyPr>
          <a:lstStyle/>
          <a:p>
            <a:r>
              <a:rPr lang="en-US" dirty="0" smtClean="0"/>
              <a:t>Why does any of this matter today?</a:t>
            </a:r>
            <a:endParaRPr lang="en-US" dirty="0"/>
          </a:p>
        </p:txBody>
      </p:sp>
      <p:sp>
        <p:nvSpPr>
          <p:cNvPr id="3" name="Content Placeholder 2"/>
          <p:cNvSpPr>
            <a:spLocks noGrp="1"/>
          </p:cNvSpPr>
          <p:nvPr>
            <p:ph sz="quarter" idx="13"/>
          </p:nvPr>
        </p:nvSpPr>
        <p:spPr>
          <a:xfrm>
            <a:off x="913774" y="1130531"/>
            <a:ext cx="10363826" cy="5569527"/>
          </a:xfrm>
        </p:spPr>
        <p:txBody>
          <a:bodyPr>
            <a:normAutofit fontScale="70000" lnSpcReduction="20000"/>
          </a:bodyPr>
          <a:lstStyle/>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pPr>
              <a:spcBef>
                <a:spcPts val="0"/>
              </a:spcBef>
            </a:pPr>
            <a:endParaRPr lang="en-US" dirty="0" smtClean="0">
              <a:solidFill>
                <a:srgbClr val="C00000"/>
              </a:solidFill>
            </a:endParaRPr>
          </a:p>
          <a:p>
            <a:pPr marL="0" indent="0">
              <a:spcBef>
                <a:spcPts val="0"/>
              </a:spcBef>
              <a:buNone/>
            </a:pPr>
            <a:r>
              <a:rPr lang="en-US" b="1" u="sng" cap="none" dirty="0" smtClean="0"/>
              <a:t>August 9</a:t>
            </a:r>
            <a:r>
              <a:rPr lang="en-US" b="1" u="sng" cap="none" baseline="30000" dirty="0" smtClean="0"/>
              <a:t>th</a:t>
            </a:r>
            <a:r>
              <a:rPr lang="en-US" b="1" u="sng" cap="none" dirty="0"/>
              <a:t>, </a:t>
            </a:r>
            <a:r>
              <a:rPr lang="en-US" b="1" u="sng" cap="none" dirty="0" smtClean="0"/>
              <a:t>2007 </a:t>
            </a:r>
            <a:r>
              <a:rPr lang="en-US" b="1" u="sng" cap="none" dirty="0"/>
              <a:t>happened – repo market </a:t>
            </a:r>
            <a:r>
              <a:rPr lang="en-US" b="1" u="sng" cap="none" dirty="0" smtClean="0"/>
              <a:t>disruption</a:t>
            </a:r>
            <a:endParaRPr lang="en-US" sz="2100" u="sng" dirty="0" smtClean="0">
              <a:solidFill>
                <a:srgbClr val="C00000"/>
              </a:solidFill>
            </a:endParaRPr>
          </a:p>
          <a:p>
            <a:pPr>
              <a:spcBef>
                <a:spcPts val="0"/>
              </a:spcBef>
            </a:pPr>
            <a:r>
              <a:rPr lang="en-US" sz="2100" dirty="0" smtClean="0">
                <a:solidFill>
                  <a:srgbClr val="C00000"/>
                </a:solidFill>
              </a:rPr>
              <a:t>2007Q3 – 2009Q1 </a:t>
            </a:r>
            <a:r>
              <a:rPr lang="en-US" sz="2100" dirty="0" smtClean="0"/>
              <a:t>– </a:t>
            </a:r>
            <a:r>
              <a:rPr lang="en-US" sz="2100" cap="none" dirty="0" smtClean="0"/>
              <a:t>Liquidity dries up in the repo market, the GFC brings the global economy to its knees</a:t>
            </a:r>
          </a:p>
          <a:p>
            <a:pPr>
              <a:spcBef>
                <a:spcPts val="0"/>
              </a:spcBef>
            </a:pPr>
            <a:r>
              <a:rPr lang="en-US" sz="2100" cap="none" dirty="0" smtClean="0">
                <a:solidFill>
                  <a:srgbClr val="0000FF"/>
                </a:solidFill>
              </a:rPr>
              <a:t>2009Q1 – 2009Q2 </a:t>
            </a:r>
            <a:r>
              <a:rPr lang="en-US" sz="2100" cap="none" dirty="0" smtClean="0"/>
              <a:t>– Short </a:t>
            </a:r>
            <a:r>
              <a:rPr lang="en-US" sz="2100" cap="none" dirty="0"/>
              <a:t>r</a:t>
            </a:r>
            <a:r>
              <a:rPr lang="en-US" sz="2100" cap="none" dirty="0" smtClean="0"/>
              <a:t>eflationary period (“inflation” narrative) from QE1 (false signal)</a:t>
            </a:r>
          </a:p>
          <a:p>
            <a:pPr>
              <a:spcBef>
                <a:spcPts val="0"/>
              </a:spcBef>
            </a:pPr>
            <a:r>
              <a:rPr lang="en-US" sz="2100" cap="none" dirty="0" smtClean="0">
                <a:solidFill>
                  <a:srgbClr val="C00000"/>
                </a:solidFill>
              </a:rPr>
              <a:t>2009Q2 – 2010Q4 </a:t>
            </a:r>
            <a:r>
              <a:rPr lang="en-US" sz="2100" cap="none" dirty="0" smtClean="0"/>
              <a:t>– Global economy stumbles rather than the expected recovery. Eurozone crisis begins</a:t>
            </a:r>
          </a:p>
          <a:p>
            <a:pPr>
              <a:spcBef>
                <a:spcPts val="0"/>
              </a:spcBef>
            </a:pPr>
            <a:r>
              <a:rPr lang="en-US" sz="2100" cap="none" dirty="0" smtClean="0">
                <a:solidFill>
                  <a:srgbClr val="0000FF"/>
                </a:solidFill>
              </a:rPr>
              <a:t>2010Q4</a:t>
            </a:r>
            <a:r>
              <a:rPr lang="en-US" sz="2100" cap="none" dirty="0" smtClean="0"/>
              <a:t> – Short reflationary period (“inflation” narrative) from QE2 (false signal)</a:t>
            </a:r>
          </a:p>
          <a:p>
            <a:pPr>
              <a:spcBef>
                <a:spcPts val="0"/>
              </a:spcBef>
            </a:pPr>
            <a:r>
              <a:rPr lang="en-US" sz="2100" cap="none" dirty="0" smtClean="0">
                <a:solidFill>
                  <a:srgbClr val="C00000"/>
                </a:solidFill>
              </a:rPr>
              <a:t>2010Q4 – 2013Q1 </a:t>
            </a:r>
            <a:r>
              <a:rPr lang="en-US" sz="2100" cap="none" dirty="0" smtClean="0"/>
              <a:t>– Eurozone crisis intensifies, US and global economies stumble again</a:t>
            </a:r>
          </a:p>
          <a:p>
            <a:pPr>
              <a:spcBef>
                <a:spcPts val="0"/>
              </a:spcBef>
            </a:pPr>
            <a:r>
              <a:rPr lang="en-US" sz="2100" cap="none" dirty="0" smtClean="0">
                <a:solidFill>
                  <a:srgbClr val="0000FF"/>
                </a:solidFill>
              </a:rPr>
              <a:t>2013Q2 – 2013Q4 </a:t>
            </a:r>
            <a:r>
              <a:rPr lang="en-US" sz="2100" cap="none" dirty="0" smtClean="0"/>
              <a:t>– Short reflationary period </a:t>
            </a:r>
            <a:r>
              <a:rPr lang="en-US" sz="2100" cap="none" dirty="0"/>
              <a:t>(“taper tantrum</a:t>
            </a:r>
            <a:r>
              <a:rPr lang="en-US" sz="2100" cap="none" dirty="0" smtClean="0"/>
              <a:t>” narrative) due to QE3 and QE4 (false signal)</a:t>
            </a:r>
          </a:p>
          <a:p>
            <a:pPr>
              <a:spcBef>
                <a:spcPts val="0"/>
              </a:spcBef>
            </a:pPr>
            <a:r>
              <a:rPr lang="en-US" sz="2100" cap="none" dirty="0" smtClean="0">
                <a:solidFill>
                  <a:srgbClr val="C00000"/>
                </a:solidFill>
              </a:rPr>
              <a:t>2014Q1 – 2016Q2 </a:t>
            </a:r>
            <a:r>
              <a:rPr lang="en-US" sz="2100" cap="none" dirty="0" smtClean="0"/>
              <a:t>– Emerging Market crisis, US and global economies are near recession</a:t>
            </a:r>
          </a:p>
          <a:p>
            <a:pPr>
              <a:spcBef>
                <a:spcPts val="0"/>
              </a:spcBef>
            </a:pPr>
            <a:r>
              <a:rPr lang="en-US" sz="2100" b="1" cap="none" dirty="0" smtClean="0">
                <a:solidFill>
                  <a:srgbClr val="00B050"/>
                </a:solidFill>
              </a:rPr>
              <a:t>2016Q3 – 2018Q3 </a:t>
            </a:r>
            <a:r>
              <a:rPr lang="en-US" sz="2100" cap="none" dirty="0" smtClean="0"/>
              <a:t>– Strongest reflationary period, potential signs of actual recovery from the GFC (“inflation hysteria”)</a:t>
            </a:r>
          </a:p>
          <a:p>
            <a:pPr marL="0" indent="0">
              <a:spcBef>
                <a:spcPts val="0"/>
              </a:spcBef>
              <a:buNone/>
            </a:pPr>
            <a:r>
              <a:rPr lang="en-US" b="1" u="sng" cap="none" dirty="0" smtClean="0"/>
              <a:t>May 29</a:t>
            </a:r>
            <a:r>
              <a:rPr lang="en-US" b="1" u="sng" cap="none" baseline="30000" dirty="0" smtClean="0"/>
              <a:t>th</a:t>
            </a:r>
            <a:r>
              <a:rPr lang="en-US" b="1" u="sng" cap="none" dirty="0" smtClean="0"/>
              <a:t>, 2018 happened – repo market disruption</a:t>
            </a:r>
          </a:p>
          <a:p>
            <a:pPr>
              <a:spcBef>
                <a:spcPts val="0"/>
              </a:spcBef>
            </a:pPr>
            <a:r>
              <a:rPr lang="en-US" sz="2100" cap="none" dirty="0" smtClean="0">
                <a:solidFill>
                  <a:srgbClr val="C00000"/>
                </a:solidFill>
              </a:rPr>
              <a:t>2018Q3 – present </a:t>
            </a:r>
            <a:r>
              <a:rPr lang="en-US" sz="2100" cap="none" dirty="0" smtClean="0"/>
              <a:t>– Yield curve inverts, GFC 2.0 and pandemic. Now QE false reflation, “taper </a:t>
            </a:r>
            <a:r>
              <a:rPr lang="en-US" sz="2100" cap="none" dirty="0"/>
              <a:t>tantrum</a:t>
            </a:r>
            <a:r>
              <a:rPr lang="en-US" sz="2100" cap="none" dirty="0" smtClean="0"/>
              <a:t>”, “Inflation hysteria”</a:t>
            </a:r>
          </a:p>
          <a:p>
            <a:endParaRPr lang="en-US" cap="none" dirty="0"/>
          </a:p>
          <a:p>
            <a:endParaRPr lang="en-US" cap="none" dirty="0" smtClean="0"/>
          </a:p>
          <a:p>
            <a:endParaRPr lang="en-US" cap="none" dirty="0"/>
          </a:p>
        </p:txBody>
      </p:sp>
      <p:pic>
        <p:nvPicPr>
          <p:cNvPr id="4" name="Picture 3"/>
          <p:cNvPicPr>
            <a:picLocks noChangeAspect="1"/>
          </p:cNvPicPr>
          <p:nvPr/>
        </p:nvPicPr>
        <p:blipFill>
          <a:blip r:embed="rId3"/>
          <a:stretch>
            <a:fillRect/>
          </a:stretch>
        </p:blipFill>
        <p:spPr>
          <a:xfrm>
            <a:off x="1499056" y="856212"/>
            <a:ext cx="9066415" cy="3123937"/>
          </a:xfrm>
          <a:prstGeom prst="rect">
            <a:avLst/>
          </a:prstGeom>
        </p:spPr>
      </p:pic>
      <p:sp>
        <p:nvSpPr>
          <p:cNvPr id="5" name="Rectangle 4"/>
          <p:cNvSpPr/>
          <p:nvPr/>
        </p:nvSpPr>
        <p:spPr>
          <a:xfrm>
            <a:off x="2277686" y="1280160"/>
            <a:ext cx="980902"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3527366" y="1280160"/>
            <a:ext cx="778627"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p:nvSpPr>
        <p:spPr>
          <a:xfrm>
            <a:off x="3258588" y="1280160"/>
            <a:ext cx="268778"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4305993" y="1280160"/>
            <a:ext cx="191192"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4497185" y="1280160"/>
            <a:ext cx="1305099"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5799512" y="1280160"/>
            <a:ext cx="418408" cy="113004"/>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6215148" y="1280160"/>
            <a:ext cx="1557252"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7772399" y="1280160"/>
            <a:ext cx="1338349" cy="1130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9110748" y="1280160"/>
            <a:ext cx="1080656" cy="113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p:nvSpPr>
        <p:spPr>
          <a:xfrm>
            <a:off x="10191404" y="1280160"/>
            <a:ext cx="346361" cy="113004"/>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6" name="Straight Connector 15"/>
          <p:cNvCxnSpPr/>
          <p:nvPr/>
        </p:nvCxnSpPr>
        <p:spPr>
          <a:xfrm>
            <a:off x="2152996" y="1667483"/>
            <a:ext cx="9640106" cy="2061264"/>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6874625" y="2460569"/>
            <a:ext cx="2236123" cy="365758"/>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a:off x="9110748" y="2460568"/>
            <a:ext cx="2718544" cy="1282571"/>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Arrow Connector 17"/>
          <p:cNvCxnSpPr/>
          <p:nvPr/>
        </p:nvCxnSpPr>
        <p:spPr>
          <a:xfrm flipH="1" flipV="1">
            <a:off x="8902932" y="2826327"/>
            <a:ext cx="1122217" cy="1762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84080" y="4588625"/>
            <a:ext cx="1230284"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5/29/2018</a:t>
            </a:r>
            <a:endParaRPr lang="en-US" dirty="0">
              <a:solidFill>
                <a:srgbClr val="0000FF"/>
              </a:solidFill>
            </a:endParaRPr>
          </a:p>
        </p:txBody>
      </p:sp>
      <p:cxnSp>
        <p:nvCxnSpPr>
          <p:cNvPr id="22" name="Straight Arrow Connector 21"/>
          <p:cNvCxnSpPr/>
          <p:nvPr/>
        </p:nvCxnSpPr>
        <p:spPr>
          <a:xfrm flipV="1">
            <a:off x="1238595" y="1812175"/>
            <a:ext cx="1188721" cy="1284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18407" y="3096491"/>
            <a:ext cx="1230284"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8/9/2007</a:t>
            </a:r>
            <a:endParaRPr lang="en-US" dirty="0">
              <a:solidFill>
                <a:srgbClr val="0000FF"/>
              </a:solidFill>
            </a:endParaRPr>
          </a:p>
        </p:txBody>
      </p:sp>
      <p:cxnSp>
        <p:nvCxnSpPr>
          <p:cNvPr id="30" name="Straight Arrow Connector 29"/>
          <p:cNvCxnSpPr/>
          <p:nvPr/>
        </p:nvCxnSpPr>
        <p:spPr>
          <a:xfrm flipH="1">
            <a:off x="3192087" y="1754525"/>
            <a:ext cx="6111" cy="406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95908" y="1432560"/>
            <a:ext cx="1039091"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GFC 1.0</a:t>
            </a:r>
            <a:endParaRPr lang="en-US" dirty="0">
              <a:solidFill>
                <a:srgbClr val="0000FF"/>
              </a:solidFill>
            </a:endParaRPr>
          </a:p>
        </p:txBody>
      </p:sp>
      <p:cxnSp>
        <p:nvCxnSpPr>
          <p:cNvPr id="32" name="Straight Arrow Connector 31"/>
          <p:cNvCxnSpPr/>
          <p:nvPr/>
        </p:nvCxnSpPr>
        <p:spPr>
          <a:xfrm flipH="1">
            <a:off x="9943408" y="2492112"/>
            <a:ext cx="238297" cy="66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734196" y="2170149"/>
            <a:ext cx="1039091"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GFC 2.0</a:t>
            </a:r>
            <a:endParaRPr lang="en-US" dirty="0">
              <a:solidFill>
                <a:srgbClr val="0000FF"/>
              </a:solidFill>
            </a:endParaRPr>
          </a:p>
        </p:txBody>
      </p:sp>
      <p:sp>
        <p:nvSpPr>
          <p:cNvPr id="27" name="Rectangle 26"/>
          <p:cNvSpPr/>
          <p:nvPr/>
        </p:nvSpPr>
        <p:spPr>
          <a:xfrm>
            <a:off x="3247437" y="3780262"/>
            <a:ext cx="934270" cy="5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79288" y="3780262"/>
            <a:ext cx="393434" cy="5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624472" y="3780261"/>
            <a:ext cx="1117281" cy="5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21291" y="3780262"/>
            <a:ext cx="280878" cy="5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632763" y="3780260"/>
            <a:ext cx="927305" cy="5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5887844" y="3156368"/>
            <a:ext cx="0" cy="623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252623" y="3299202"/>
            <a:ext cx="1372770" cy="141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FF"/>
                </a:solidFill>
              </a:rPr>
              <a:t>Tapering announced</a:t>
            </a:r>
            <a:endParaRPr lang="en-US" sz="1100" dirty="0">
              <a:solidFill>
                <a:srgbClr val="0000FF"/>
              </a:solidFill>
            </a:endParaRPr>
          </a:p>
        </p:txBody>
      </p:sp>
      <p:cxnSp>
        <p:nvCxnSpPr>
          <p:cNvPr id="23" name="Straight Arrow Connector 22"/>
          <p:cNvCxnSpPr/>
          <p:nvPr/>
        </p:nvCxnSpPr>
        <p:spPr>
          <a:xfrm flipV="1">
            <a:off x="9651076" y="3299125"/>
            <a:ext cx="0" cy="46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401589" y="2826327"/>
            <a:ext cx="0" cy="939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258588" y="3010829"/>
            <a:ext cx="0" cy="755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992686" y="3096491"/>
            <a:ext cx="0" cy="67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367364" y="3584179"/>
            <a:ext cx="1851677" cy="130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FF"/>
                </a:solidFill>
              </a:rPr>
              <a:t>Globally synchronized growth</a:t>
            </a:r>
            <a:endParaRPr lang="en-US" sz="1100" dirty="0">
              <a:solidFill>
                <a:srgbClr val="0000FF"/>
              </a:solidFill>
            </a:endParaRPr>
          </a:p>
        </p:txBody>
      </p:sp>
      <p:cxnSp>
        <p:nvCxnSpPr>
          <p:cNvPr id="45" name="Straight Arrow Connector 44"/>
          <p:cNvCxnSpPr/>
          <p:nvPr/>
        </p:nvCxnSpPr>
        <p:spPr>
          <a:xfrm flipV="1">
            <a:off x="10364584" y="3468314"/>
            <a:ext cx="0" cy="339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891309" y="1432560"/>
            <a:ext cx="1193648" cy="1102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Eurozone crisis</a:t>
            </a:r>
            <a:endParaRPr lang="en-US" dirty="0"/>
          </a:p>
        </p:txBody>
      </p:sp>
      <p:sp>
        <p:nvSpPr>
          <p:cNvPr id="51" name="Rectangle 50"/>
          <p:cNvSpPr/>
          <p:nvPr/>
        </p:nvSpPr>
        <p:spPr>
          <a:xfrm>
            <a:off x="128538" y="1887056"/>
            <a:ext cx="1372770" cy="141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FF"/>
                </a:solidFill>
              </a:rPr>
              <a:t>Yield curve inversion</a:t>
            </a:r>
            <a:endParaRPr lang="en-US" sz="1100" dirty="0">
              <a:solidFill>
                <a:srgbClr val="0000FF"/>
              </a:solidFill>
            </a:endParaRPr>
          </a:p>
        </p:txBody>
      </p:sp>
      <p:sp>
        <p:nvSpPr>
          <p:cNvPr id="52" name="Rectangle 51"/>
          <p:cNvSpPr/>
          <p:nvPr/>
        </p:nvSpPr>
        <p:spPr>
          <a:xfrm>
            <a:off x="9024151" y="1750408"/>
            <a:ext cx="1372770" cy="141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00FF"/>
                </a:solidFill>
              </a:rPr>
              <a:t>Yield curve inversion</a:t>
            </a:r>
            <a:endParaRPr lang="en-US" sz="1100" dirty="0">
              <a:solidFill>
                <a:srgbClr val="0000FF"/>
              </a:solidFill>
            </a:endParaRPr>
          </a:p>
        </p:txBody>
      </p:sp>
      <p:cxnSp>
        <p:nvCxnSpPr>
          <p:cNvPr id="54" name="Straight Arrow Connector 53"/>
          <p:cNvCxnSpPr>
            <a:stCxn id="51" idx="3"/>
          </p:cNvCxnSpPr>
          <p:nvPr/>
        </p:nvCxnSpPr>
        <p:spPr>
          <a:xfrm flipV="1">
            <a:off x="1501308" y="1841068"/>
            <a:ext cx="443872" cy="116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2"/>
          </p:cNvCxnSpPr>
          <p:nvPr/>
        </p:nvCxnSpPr>
        <p:spPr>
          <a:xfrm flipH="1">
            <a:off x="9219041" y="1892130"/>
            <a:ext cx="491495" cy="751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208955" y="1428637"/>
            <a:ext cx="1563443" cy="1141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EM crisis</a:t>
            </a:r>
            <a:endParaRPr lang="en-US" dirty="0"/>
          </a:p>
        </p:txBody>
      </p:sp>
      <p:cxnSp>
        <p:nvCxnSpPr>
          <p:cNvPr id="21" name="Straight Arrow Connector 20"/>
          <p:cNvCxnSpPr>
            <a:stCxn id="31" idx="2"/>
          </p:cNvCxnSpPr>
          <p:nvPr/>
        </p:nvCxnSpPr>
        <p:spPr>
          <a:xfrm flipH="1">
            <a:off x="2595908" y="1740131"/>
            <a:ext cx="519546" cy="14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88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884"/>
            <a:ext cx="10364451" cy="620079"/>
          </a:xfrm>
        </p:spPr>
        <p:txBody>
          <a:bodyPr/>
          <a:lstStyle/>
          <a:p>
            <a:r>
              <a:rPr lang="en-US" dirty="0" smtClean="0"/>
              <a:t>How have I not heard about this?</a:t>
            </a:r>
            <a:endParaRPr lang="en-US" dirty="0"/>
          </a:p>
        </p:txBody>
      </p:sp>
      <p:sp>
        <p:nvSpPr>
          <p:cNvPr id="3" name="Content Placeholder 2"/>
          <p:cNvSpPr>
            <a:spLocks noGrp="1"/>
          </p:cNvSpPr>
          <p:nvPr>
            <p:ph sz="quarter" idx="13"/>
          </p:nvPr>
        </p:nvSpPr>
        <p:spPr>
          <a:xfrm>
            <a:off x="913774" y="1088967"/>
            <a:ext cx="10881986" cy="5203767"/>
          </a:xfrm>
        </p:spPr>
        <p:txBody>
          <a:bodyPr>
            <a:normAutofit/>
          </a:bodyPr>
          <a:lstStyle/>
          <a:p>
            <a:r>
              <a:rPr lang="en-US" cap="none" dirty="0" smtClean="0"/>
              <a:t>You </a:t>
            </a:r>
            <a:r>
              <a:rPr lang="en-US" cap="none" dirty="0"/>
              <a:t>have heard about it. What is LIBOR?</a:t>
            </a:r>
          </a:p>
          <a:p>
            <a:pPr marL="0" indent="0">
              <a:buNone/>
            </a:pPr>
            <a:endParaRPr lang="en-US" cap="none" dirty="0" smtClean="0"/>
          </a:p>
          <a:p>
            <a:pPr marL="0" indent="0">
              <a:buNone/>
            </a:pPr>
            <a:r>
              <a:rPr lang="en-US" cap="none" dirty="0" smtClean="0"/>
              <a:t>…</a:t>
            </a:r>
            <a:r>
              <a:rPr lang="en-US" sz="2400" b="1" cap="none" dirty="0">
                <a:solidFill>
                  <a:srgbClr val="0000FF"/>
                </a:solidFill>
              </a:rPr>
              <a:t>t</a:t>
            </a:r>
            <a:r>
              <a:rPr lang="en-US" sz="2400" b="1" cap="none" dirty="0" smtClean="0">
                <a:solidFill>
                  <a:srgbClr val="0000FF"/>
                </a:solidFill>
              </a:rPr>
              <a:t>hey </a:t>
            </a:r>
            <a:r>
              <a:rPr lang="en-US" sz="2400" b="1" cap="none" dirty="0">
                <a:solidFill>
                  <a:srgbClr val="0000FF"/>
                </a:solidFill>
              </a:rPr>
              <a:t>fill in the gaps with </a:t>
            </a:r>
            <a:r>
              <a:rPr lang="en-US" sz="2400" b="1" u="sng" cap="none" dirty="0">
                <a:solidFill>
                  <a:srgbClr val="0000FF"/>
                </a:solidFill>
              </a:rPr>
              <a:t>false narratives</a:t>
            </a:r>
            <a:r>
              <a:rPr lang="en-US" sz="2400" b="1" cap="none" dirty="0">
                <a:solidFill>
                  <a:srgbClr val="0000FF"/>
                </a:solidFill>
              </a:rPr>
              <a:t>, rather than adjust their model</a:t>
            </a:r>
            <a:r>
              <a:rPr lang="en-US" cap="none" dirty="0"/>
              <a:t>. </a:t>
            </a:r>
            <a:endParaRPr lang="en-US" dirty="0" smtClean="0"/>
          </a:p>
          <a:p>
            <a:r>
              <a:rPr lang="en-US" i="1" cap="none" dirty="0">
                <a:solidFill>
                  <a:srgbClr val="0000FF"/>
                </a:solidFill>
              </a:rPr>
              <a:t>“The broadest facts of experience run in precisely the opposite direction from that which the financial community and academic economists have all generally taken for granted”</a:t>
            </a:r>
            <a:r>
              <a:rPr lang="en-US" i="1" cap="none" dirty="0"/>
              <a:t> Milton Friedman (1967</a:t>
            </a:r>
            <a:r>
              <a:rPr lang="en-US" i="1" cap="none" dirty="0" smtClean="0"/>
              <a:t>)</a:t>
            </a:r>
            <a:endParaRPr lang="en-US" cap="none" dirty="0" smtClean="0"/>
          </a:p>
          <a:p>
            <a:r>
              <a:rPr lang="en-US" cap="none" dirty="0" smtClean="0"/>
              <a:t>We can easily identify the false narratives by focusing on these specific elements directly related to the problem: </a:t>
            </a:r>
          </a:p>
          <a:p>
            <a:pPr lvl="1"/>
            <a:r>
              <a:rPr lang="en-US" cap="none" dirty="0"/>
              <a:t>l</a:t>
            </a:r>
            <a:r>
              <a:rPr lang="en-US" cap="none" dirty="0" smtClean="0"/>
              <a:t>iquidity trap</a:t>
            </a:r>
          </a:p>
          <a:p>
            <a:pPr lvl="1"/>
            <a:r>
              <a:rPr lang="en-US" cap="none" dirty="0" smtClean="0"/>
              <a:t>interest rates</a:t>
            </a:r>
          </a:p>
          <a:p>
            <a:pPr lvl="1"/>
            <a:r>
              <a:rPr lang="en-US" cap="none" dirty="0" smtClean="0"/>
              <a:t>money printing (quantitative easing)</a:t>
            </a:r>
          </a:p>
          <a:p>
            <a:pPr lvl="1"/>
            <a:r>
              <a:rPr lang="en-US" cap="none" dirty="0" smtClean="0"/>
              <a:t>economic recovery</a:t>
            </a:r>
            <a:endParaRPr lang="en-US" cap="none" dirty="0"/>
          </a:p>
          <a:p>
            <a:pPr marL="457200" lvl="1" indent="0">
              <a:buNone/>
            </a:pPr>
            <a:endParaRPr lang="en-US" i="1" cap="none" dirty="0" smtClean="0">
              <a:solidFill>
                <a:srgbClr val="0000FF"/>
              </a:solidFill>
            </a:endParaRPr>
          </a:p>
          <a:p>
            <a:pPr marL="457200" lvl="1" indent="0">
              <a:buNone/>
            </a:pPr>
            <a:endParaRPr lang="en-US" cap="none" dirty="0" smtClean="0"/>
          </a:p>
        </p:txBody>
      </p:sp>
    </p:spTree>
    <p:extLst>
      <p:ext uri="{BB962C8B-B14F-4D97-AF65-F5344CB8AC3E}">
        <p14:creationId xmlns:p14="http://schemas.microsoft.com/office/powerpoint/2010/main" val="3832050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884"/>
            <a:ext cx="10364451" cy="620079"/>
          </a:xfrm>
        </p:spPr>
        <p:txBody>
          <a:bodyPr/>
          <a:lstStyle/>
          <a:p>
            <a:r>
              <a:rPr lang="en-US" dirty="0" smtClean="0"/>
              <a:t>Liquidity trap</a:t>
            </a:r>
            <a:endParaRPr lang="en-US" dirty="0"/>
          </a:p>
        </p:txBody>
      </p:sp>
      <p:sp>
        <p:nvSpPr>
          <p:cNvPr id="3" name="Content Placeholder 2"/>
          <p:cNvSpPr>
            <a:spLocks noGrp="1"/>
          </p:cNvSpPr>
          <p:nvPr>
            <p:ph sz="quarter" idx="13"/>
          </p:nvPr>
        </p:nvSpPr>
        <p:spPr>
          <a:xfrm>
            <a:off x="913774" y="1088967"/>
            <a:ext cx="10881986" cy="5203767"/>
          </a:xfrm>
        </p:spPr>
        <p:txBody>
          <a:bodyPr>
            <a:normAutofit/>
          </a:bodyPr>
          <a:lstStyle/>
          <a:p>
            <a:pPr marL="0" indent="0">
              <a:buNone/>
            </a:pPr>
            <a:r>
              <a:rPr lang="en-US" cap="none" dirty="0" smtClean="0"/>
              <a:t>“</a:t>
            </a:r>
            <a:r>
              <a:rPr lang="en-US" i="1" cap="none" dirty="0" smtClean="0">
                <a:solidFill>
                  <a:srgbClr val="C00000"/>
                </a:solidFill>
              </a:rPr>
              <a:t>A contradictory economic situation in which interest rates are very low and savings rates are high, rendering monetary policy ineffective</a:t>
            </a:r>
            <a:r>
              <a:rPr lang="en-US" cap="none" dirty="0" smtClean="0"/>
              <a:t>”</a:t>
            </a:r>
          </a:p>
          <a:p>
            <a:pPr>
              <a:buFontTx/>
              <a:buChar char="-"/>
            </a:pPr>
            <a:r>
              <a:rPr lang="en-US" sz="1600" cap="none" dirty="0" smtClean="0"/>
              <a:t>This implies monetary policy was effective before interest rates got low, hence, monetary policy must have been what took them to that low point (to stimulate borrowing), but then when they got there, savings rates were high (it didn’t stimulate, implying monetary policy was already ineffective), so now the Fed is suddenly unable to move rates back up (an admission they had no control all along) nor move them down beyond the imaginary zero lower bound (to do more ineffective stimulating?).</a:t>
            </a:r>
          </a:p>
          <a:p>
            <a:pPr>
              <a:buFontTx/>
              <a:buChar char="-"/>
            </a:pPr>
            <a:endParaRPr lang="en-US" sz="1600" cap="none" dirty="0"/>
          </a:p>
          <a:p>
            <a:pPr marL="0" indent="0">
              <a:buNone/>
            </a:pPr>
            <a:r>
              <a:rPr lang="en-US" cap="none" dirty="0"/>
              <a:t>John Maynard Keynes, the father of Keynesian economics, upon which our current economic platform is built, provides his own commentary about liquidity traps, saying, “</a:t>
            </a:r>
            <a:r>
              <a:rPr lang="en-US" i="1" cap="none" dirty="0">
                <a:solidFill>
                  <a:srgbClr val="C00000"/>
                </a:solidFill>
              </a:rPr>
              <a:t>during a liquidity trap, consumers choose to avoid bonds due to a prevailing belief that rates could soon rise, at the same time, central bank efforts to spur economic activity are hampered as they are unable to lower interest rates further to incentivize investors and consumers</a:t>
            </a:r>
            <a:r>
              <a:rPr lang="en-US" cap="none" dirty="0" smtClean="0">
                <a:solidFill>
                  <a:srgbClr val="C00000"/>
                </a:solidFill>
              </a:rPr>
              <a:t>…</a:t>
            </a:r>
            <a:r>
              <a:rPr lang="en-US" cap="none" dirty="0" smtClean="0"/>
              <a:t>”</a:t>
            </a:r>
          </a:p>
          <a:p>
            <a:pPr>
              <a:spcBef>
                <a:spcPts val="0"/>
              </a:spcBef>
              <a:buFontTx/>
              <a:buChar char="-"/>
            </a:pPr>
            <a:r>
              <a:rPr lang="en-US" sz="1600" cap="none" dirty="0" smtClean="0"/>
              <a:t>If </a:t>
            </a:r>
            <a:r>
              <a:rPr lang="en-US" sz="1600" cap="none" dirty="0"/>
              <a:t>the market interest rate remains low, it means demand for these instruments remains high. </a:t>
            </a:r>
            <a:r>
              <a:rPr lang="en-US" sz="1600" cap="none" dirty="0" smtClean="0"/>
              <a:t>That </a:t>
            </a:r>
            <a:r>
              <a:rPr lang="en-US" sz="1600" cap="none" dirty="0"/>
              <a:t>is basic economics</a:t>
            </a:r>
            <a:r>
              <a:rPr lang="en-US" sz="1600" cap="none" dirty="0" smtClean="0"/>
              <a:t>. </a:t>
            </a:r>
          </a:p>
          <a:p>
            <a:pPr>
              <a:spcBef>
                <a:spcPts val="0"/>
              </a:spcBef>
              <a:buFontTx/>
              <a:buChar char="-"/>
            </a:pPr>
            <a:r>
              <a:rPr lang="en-US" sz="1600" cap="none" dirty="0" smtClean="0"/>
              <a:t>low </a:t>
            </a:r>
            <a:r>
              <a:rPr lang="en-US" sz="1600" cap="none" dirty="0"/>
              <a:t>interest rates incentivize </a:t>
            </a:r>
            <a:r>
              <a:rPr lang="en-US" sz="1600" cap="none" dirty="0" smtClean="0"/>
              <a:t>investors? The </a:t>
            </a:r>
            <a:r>
              <a:rPr lang="en-US" sz="1600" cap="none" dirty="0"/>
              <a:t>interest rate is a metric that reflects investors’ behavior, not the other way </a:t>
            </a:r>
            <a:r>
              <a:rPr lang="en-US" sz="1600" cap="none" dirty="0" smtClean="0"/>
              <a:t>around.</a:t>
            </a:r>
          </a:p>
        </p:txBody>
      </p:sp>
    </p:spTree>
    <p:extLst>
      <p:ext uri="{BB962C8B-B14F-4D97-AF65-F5344CB8AC3E}">
        <p14:creationId xmlns:p14="http://schemas.microsoft.com/office/powerpoint/2010/main" val="403084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8" y="278780"/>
            <a:ext cx="10364451" cy="620079"/>
          </a:xfrm>
        </p:spPr>
        <p:txBody>
          <a:bodyPr/>
          <a:lstStyle/>
          <a:p>
            <a:r>
              <a:rPr lang="en-US" dirty="0" smtClean="0"/>
              <a:t>Interest rate fallacy</a:t>
            </a:r>
            <a:endParaRPr lang="en-US" dirty="0"/>
          </a:p>
        </p:txBody>
      </p:sp>
      <p:sp>
        <p:nvSpPr>
          <p:cNvPr id="3" name="Content Placeholder 2"/>
          <p:cNvSpPr>
            <a:spLocks noGrp="1"/>
          </p:cNvSpPr>
          <p:nvPr>
            <p:ph sz="quarter" idx="13"/>
          </p:nvPr>
        </p:nvSpPr>
        <p:spPr>
          <a:xfrm>
            <a:off x="278779" y="959005"/>
            <a:ext cx="11619571" cy="5620216"/>
          </a:xfrm>
        </p:spPr>
        <p:txBody>
          <a:bodyPr>
            <a:normAutofit/>
          </a:bodyPr>
          <a:lstStyle/>
          <a:p>
            <a:pPr marL="914400" lvl="1" indent="-457200">
              <a:buAutoNum type="arabicPeriod"/>
            </a:pPr>
            <a:endParaRPr lang="en-US" cap="none" dirty="0" smtClean="0"/>
          </a:p>
          <a:p>
            <a:pPr marL="914400" lvl="1" indent="-457200">
              <a:buAutoNum type="arabicPeriod"/>
            </a:pPr>
            <a:r>
              <a:rPr lang="en-US" cap="none" dirty="0" smtClean="0"/>
              <a:t>Does the Federal Reserve really control interest rates? Who wags whom, the market or the Fed?</a:t>
            </a:r>
          </a:p>
          <a:p>
            <a:pPr marL="914400" lvl="1" indent="-457200">
              <a:buAutoNum type="arabicPeriod"/>
            </a:pPr>
            <a:endParaRPr lang="en-US" cap="none" dirty="0"/>
          </a:p>
          <a:p>
            <a:pPr marL="914400" lvl="1" indent="-457200">
              <a:buAutoNum type="arabicPeriod"/>
            </a:pPr>
            <a:endParaRPr lang="en-US" cap="none" dirty="0" smtClean="0"/>
          </a:p>
          <a:p>
            <a:pPr marL="914400" lvl="1" indent="-457200">
              <a:buAutoNum type="arabicPeriod"/>
            </a:pPr>
            <a:endParaRPr lang="en-US" cap="none" dirty="0"/>
          </a:p>
          <a:p>
            <a:pPr marL="914400" lvl="1" indent="-457200">
              <a:buAutoNum type="arabicPeriod"/>
            </a:pPr>
            <a:endParaRPr lang="en-US" cap="none" dirty="0" smtClean="0"/>
          </a:p>
          <a:p>
            <a:pPr marL="914400" lvl="1" indent="-457200">
              <a:buAutoNum type="arabicPeriod"/>
            </a:pPr>
            <a:endParaRPr lang="en-US" cap="none" dirty="0"/>
          </a:p>
          <a:p>
            <a:pPr marL="914400" lvl="1" indent="-457200">
              <a:buAutoNum type="arabicPeriod"/>
            </a:pPr>
            <a:endParaRPr lang="en-US" cap="none" dirty="0" smtClean="0"/>
          </a:p>
          <a:p>
            <a:pPr marL="457200" lvl="1" indent="0">
              <a:buNone/>
            </a:pPr>
            <a:endParaRPr lang="en-US" cap="none" dirty="0" smtClean="0"/>
          </a:p>
        </p:txBody>
      </p:sp>
      <p:pic>
        <p:nvPicPr>
          <p:cNvPr id="4" name="Picture 3"/>
          <p:cNvPicPr/>
          <p:nvPr/>
        </p:nvPicPr>
        <p:blipFill>
          <a:blip r:embed="rId3"/>
          <a:stretch>
            <a:fillRect/>
          </a:stretch>
        </p:blipFill>
        <p:spPr>
          <a:xfrm>
            <a:off x="906338" y="2127851"/>
            <a:ext cx="10364451" cy="3771145"/>
          </a:xfrm>
          <a:prstGeom prst="rect">
            <a:avLst/>
          </a:prstGeom>
        </p:spPr>
      </p:pic>
    </p:spTree>
    <p:extLst>
      <p:ext uri="{BB962C8B-B14F-4D97-AF65-F5344CB8AC3E}">
        <p14:creationId xmlns:p14="http://schemas.microsoft.com/office/powerpoint/2010/main" val="200273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51289"/>
          </a:xfrm>
        </p:spPr>
        <p:txBody>
          <a:bodyPr/>
          <a:lstStyle/>
          <a:p>
            <a:r>
              <a:rPr lang="en-US" dirty="0" smtClean="0"/>
              <a:t>Live survey question from my 2019 CAS annual meeting presentation</a:t>
            </a:r>
            <a:endParaRPr lang="en-US" dirty="0"/>
          </a:p>
        </p:txBody>
      </p:sp>
      <p:sp>
        <p:nvSpPr>
          <p:cNvPr id="3" name="Content Placeholder 2"/>
          <p:cNvSpPr>
            <a:spLocks noGrp="1"/>
          </p:cNvSpPr>
          <p:nvPr>
            <p:ph sz="quarter" idx="13"/>
          </p:nvPr>
        </p:nvSpPr>
        <p:spPr>
          <a:xfrm>
            <a:off x="1293541" y="2286000"/>
            <a:ext cx="10314879" cy="4482790"/>
          </a:xfrm>
        </p:spPr>
        <p:txBody>
          <a:bodyPr>
            <a:normAutofit lnSpcReduction="10000"/>
          </a:bodyPr>
          <a:lstStyle/>
          <a:p>
            <a:pPr marL="0" indent="0">
              <a:buNone/>
            </a:pPr>
            <a:r>
              <a:rPr lang="en-US" sz="2800" i="1" cap="none" dirty="0">
                <a:solidFill>
                  <a:srgbClr val="C00000"/>
                </a:solidFill>
                <a:latin typeface="Cambria" panose="02040503050406030204" pitchFamily="18" charset="0"/>
                <a:ea typeface="Cambria" panose="02040503050406030204" pitchFamily="18" charset="0"/>
              </a:rPr>
              <a:t>What was the primary cause of the 2008 financial crisis?</a:t>
            </a:r>
          </a:p>
          <a:p>
            <a:pPr marL="1371600" lvl="2" indent="-457200">
              <a:buAutoNum type="alphaLcParenR"/>
            </a:pPr>
            <a:r>
              <a:rPr lang="en-US" sz="2300" i="1" cap="none" dirty="0">
                <a:latin typeface="Cambria" panose="02040503050406030204" pitchFamily="18" charset="0"/>
                <a:ea typeface="Cambria" panose="02040503050406030204" pitchFamily="18" charset="0"/>
              </a:rPr>
              <a:t>A liquidity fracture in the global monetary system</a:t>
            </a:r>
          </a:p>
          <a:p>
            <a:pPr marL="1371600" lvl="2" indent="-457200">
              <a:buAutoNum type="alphaLcParenR"/>
            </a:pPr>
            <a:r>
              <a:rPr lang="en-US" sz="2300" i="1" cap="none" dirty="0">
                <a:latin typeface="Cambria" panose="02040503050406030204" pitchFamily="18" charset="0"/>
                <a:ea typeface="Cambria" panose="02040503050406030204" pitchFamily="18" charset="0"/>
              </a:rPr>
              <a:t>Mass defaults in sub-prime mortgages</a:t>
            </a:r>
          </a:p>
          <a:p>
            <a:pPr marL="1371600" lvl="2" indent="-457200">
              <a:buAutoNum type="alphaLcParenR"/>
            </a:pPr>
            <a:r>
              <a:rPr lang="en-US" sz="2300" i="1" cap="none" dirty="0">
                <a:latin typeface="Cambria" panose="02040503050406030204" pitchFamily="18" charset="0"/>
                <a:ea typeface="Cambria" panose="02040503050406030204" pitchFamily="18" charset="0"/>
              </a:rPr>
              <a:t>Proliferation of credit default swaps</a:t>
            </a:r>
          </a:p>
          <a:p>
            <a:pPr marL="1371600" lvl="2" indent="-457200">
              <a:buAutoNum type="alphaLcParenR"/>
            </a:pPr>
            <a:r>
              <a:rPr lang="en-US" sz="2300" i="1" cap="none" dirty="0">
                <a:latin typeface="Cambria" panose="02040503050406030204" pitchFamily="18" charset="0"/>
                <a:ea typeface="Cambria" panose="02040503050406030204" pitchFamily="18" charset="0"/>
              </a:rPr>
              <a:t>Taking Fannie Mae &amp; Freddie Mac into </a:t>
            </a:r>
            <a:r>
              <a:rPr lang="en-US" sz="2300" i="1" cap="none" dirty="0" smtClean="0">
                <a:latin typeface="Cambria" panose="02040503050406030204" pitchFamily="18" charset="0"/>
                <a:ea typeface="Cambria" panose="02040503050406030204" pitchFamily="18" charset="0"/>
              </a:rPr>
              <a:t>receivership</a:t>
            </a:r>
          </a:p>
          <a:p>
            <a:pPr marL="1371600" lvl="2" indent="-457200">
              <a:buAutoNum type="alphaLcParenR"/>
            </a:pPr>
            <a:r>
              <a:rPr lang="en-US" sz="2300" i="1" cap="none" dirty="0" smtClean="0">
                <a:latin typeface="Cambria" panose="02040503050406030204" pitchFamily="18" charset="0"/>
                <a:ea typeface="Cambria" panose="02040503050406030204" pitchFamily="18" charset="0"/>
              </a:rPr>
              <a:t>None of the Above</a:t>
            </a:r>
          </a:p>
          <a:p>
            <a:pPr marL="1371600" lvl="2" indent="-457200">
              <a:buAutoNum type="alphaLcParenR"/>
            </a:pPr>
            <a:endParaRPr lang="en-US" i="1" dirty="0">
              <a:latin typeface="Cambria" panose="02040503050406030204" pitchFamily="18" charset="0"/>
              <a:ea typeface="Cambria" panose="02040503050406030204" pitchFamily="18" charset="0"/>
            </a:endParaRPr>
          </a:p>
          <a:p>
            <a:pPr marL="1371600" lvl="2" indent="-457200">
              <a:buAutoNum type="alphaLcParenR"/>
            </a:pPr>
            <a:endParaRPr lang="en-US" i="1" dirty="0" smtClean="0">
              <a:latin typeface="Cambria" panose="02040503050406030204" pitchFamily="18" charset="0"/>
              <a:ea typeface="Cambria" panose="02040503050406030204" pitchFamily="18" charset="0"/>
            </a:endParaRPr>
          </a:p>
          <a:p>
            <a:pPr marL="1371600" lvl="2" indent="-457200">
              <a:buAutoNum type="alphaLcParenR"/>
            </a:pPr>
            <a:endParaRPr lang="en-US" i="1" dirty="0">
              <a:latin typeface="Cambria" panose="02040503050406030204" pitchFamily="18" charset="0"/>
              <a:ea typeface="Cambria" panose="02040503050406030204" pitchFamily="18" charset="0"/>
            </a:endParaRPr>
          </a:p>
          <a:p>
            <a:pPr marL="0" indent="0">
              <a:buNone/>
            </a:pPr>
            <a:r>
              <a:rPr lang="en-US" i="1" cap="none" dirty="0" smtClean="0">
                <a:latin typeface="Cambria" panose="02040503050406030204" pitchFamily="18" charset="0"/>
                <a:ea typeface="Cambria" panose="02040503050406030204" pitchFamily="18" charset="0"/>
              </a:rPr>
              <a:t>	</a:t>
            </a:r>
            <a:endParaRPr lang="en-US" dirty="0"/>
          </a:p>
        </p:txBody>
      </p:sp>
    </p:spTree>
    <p:extLst>
      <p:ext uri="{BB962C8B-B14F-4D97-AF65-F5344CB8AC3E}">
        <p14:creationId xmlns:p14="http://schemas.microsoft.com/office/powerpoint/2010/main" val="427906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8" y="124011"/>
            <a:ext cx="10364451" cy="620079"/>
          </a:xfrm>
        </p:spPr>
        <p:txBody>
          <a:bodyPr/>
          <a:lstStyle/>
          <a:p>
            <a:r>
              <a:rPr lang="en-US" dirty="0" smtClean="0"/>
              <a:t>Interest rate fallacy</a:t>
            </a:r>
            <a:endParaRPr lang="en-US" dirty="0"/>
          </a:p>
        </p:txBody>
      </p:sp>
      <p:sp>
        <p:nvSpPr>
          <p:cNvPr id="3" name="Content Placeholder 2"/>
          <p:cNvSpPr>
            <a:spLocks noGrp="1"/>
          </p:cNvSpPr>
          <p:nvPr>
            <p:ph sz="quarter" idx="13"/>
          </p:nvPr>
        </p:nvSpPr>
        <p:spPr>
          <a:xfrm>
            <a:off x="278779" y="744091"/>
            <a:ext cx="11619571" cy="5835130"/>
          </a:xfrm>
        </p:spPr>
        <p:txBody>
          <a:bodyPr>
            <a:normAutofit/>
          </a:bodyPr>
          <a:lstStyle/>
          <a:p>
            <a:pPr marL="800100" lvl="1" indent="-342900">
              <a:buAutoNum type="arabicPeriod" startAt="2"/>
            </a:pPr>
            <a:r>
              <a:rPr lang="en-US" cap="none" dirty="0" smtClean="0"/>
              <a:t>Low interest rates are accommodative/</a:t>
            </a:r>
            <a:r>
              <a:rPr lang="en-US" cap="none" dirty="0" err="1" smtClean="0"/>
              <a:t>stimulative</a:t>
            </a:r>
            <a:r>
              <a:rPr lang="en-US" cap="none" dirty="0"/>
              <a:t>?</a:t>
            </a:r>
            <a:endParaRPr lang="en-US" cap="none" dirty="0" smtClean="0"/>
          </a:p>
          <a:p>
            <a:pPr marL="914400" lvl="2" indent="0">
              <a:buNone/>
            </a:pPr>
            <a:r>
              <a:rPr lang="en-US" i="1" cap="none" dirty="0" smtClean="0"/>
              <a:t>"</a:t>
            </a:r>
            <a:r>
              <a:rPr lang="en-US" i="1" cap="none" dirty="0"/>
              <a:t>Low interest rates are generally a sign that money has been tight, as in Japan; high interest rates, that money has been easy…After the U.S. experience during the Great Depression, and after inflation and rising interest rates in the 1970s and disinflation and falling interest rates in the 1980s, </a:t>
            </a:r>
            <a:r>
              <a:rPr lang="en-US" b="1" i="1" cap="none" dirty="0">
                <a:solidFill>
                  <a:srgbClr val="C00000"/>
                </a:solidFill>
              </a:rPr>
              <a:t>I thought the fallacy of identifying tight money with high interest rates and easy money with low interest rates was dead. Apparently, old fallacies never die</a:t>
            </a:r>
            <a:r>
              <a:rPr lang="en-US" i="1" cap="none" dirty="0"/>
              <a:t>“. </a:t>
            </a:r>
            <a:r>
              <a:rPr lang="en-US" i="1" cap="none" dirty="0" smtClean="0"/>
              <a:t>Milton Friedman (1997)</a:t>
            </a:r>
            <a:endParaRPr lang="en-US" cap="none" dirty="0" smtClean="0"/>
          </a:p>
          <a:p>
            <a:pPr marL="914400" lvl="1" indent="-457200">
              <a:buAutoNum type="arabicPeriod"/>
            </a:pPr>
            <a:endParaRPr lang="en-US" cap="none" dirty="0"/>
          </a:p>
        </p:txBody>
      </p:sp>
      <p:pic>
        <p:nvPicPr>
          <p:cNvPr id="5" name="Picture 4"/>
          <p:cNvPicPr>
            <a:picLocks noChangeAspect="1"/>
          </p:cNvPicPr>
          <p:nvPr/>
        </p:nvPicPr>
        <p:blipFill>
          <a:blip r:embed="rId3"/>
          <a:stretch>
            <a:fillRect/>
          </a:stretch>
        </p:blipFill>
        <p:spPr>
          <a:xfrm>
            <a:off x="1062455" y="2612410"/>
            <a:ext cx="10446718" cy="3637615"/>
          </a:xfrm>
          <a:prstGeom prst="rect">
            <a:avLst/>
          </a:prstGeom>
        </p:spPr>
      </p:pic>
      <p:sp>
        <p:nvSpPr>
          <p:cNvPr id="6" name="Rectangle 5"/>
          <p:cNvSpPr/>
          <p:nvPr/>
        </p:nvSpPr>
        <p:spPr>
          <a:xfrm>
            <a:off x="3308464" y="3735657"/>
            <a:ext cx="681645" cy="224139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35192" y="3735657"/>
            <a:ext cx="731521" cy="224139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85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884"/>
            <a:ext cx="10364451" cy="620079"/>
          </a:xfrm>
        </p:spPr>
        <p:txBody>
          <a:bodyPr/>
          <a:lstStyle/>
          <a:p>
            <a:r>
              <a:rPr lang="en-US" dirty="0" smtClean="0"/>
              <a:t>QE – the Money printing fallacy</a:t>
            </a:r>
            <a:endParaRPr lang="en-US" dirty="0"/>
          </a:p>
        </p:txBody>
      </p:sp>
      <p:sp>
        <p:nvSpPr>
          <p:cNvPr id="3" name="Content Placeholder 2"/>
          <p:cNvSpPr>
            <a:spLocks noGrp="1"/>
          </p:cNvSpPr>
          <p:nvPr>
            <p:ph sz="quarter" idx="13"/>
          </p:nvPr>
        </p:nvSpPr>
        <p:spPr>
          <a:xfrm>
            <a:off x="602166" y="955963"/>
            <a:ext cx="11193594" cy="5589803"/>
          </a:xfrm>
        </p:spPr>
        <p:txBody>
          <a:bodyPr>
            <a:normAutofit/>
          </a:bodyPr>
          <a:lstStyle/>
          <a:p>
            <a:pPr marL="457200" lvl="1" indent="0">
              <a:buNone/>
            </a:pPr>
            <a:r>
              <a:rPr lang="en-US" cap="none" dirty="0" smtClean="0"/>
              <a:t>QE </a:t>
            </a:r>
            <a:r>
              <a:rPr lang="en-US" cap="none" dirty="0"/>
              <a:t>is designed to push interest rates </a:t>
            </a:r>
            <a:r>
              <a:rPr lang="en-US" cap="none" dirty="0" smtClean="0"/>
              <a:t>lower (interest rate fallacy) - 2011 </a:t>
            </a:r>
            <a:r>
              <a:rPr lang="en-US" cap="none" dirty="0"/>
              <a:t>paper posted on the Federal Reserve’s website</a:t>
            </a:r>
            <a:r>
              <a:rPr lang="en-US" i="1" cap="none" dirty="0"/>
              <a:t>: (https://files.stlouisfed.org/files/htdocs/pageone-economics/uploads/newsletter/2011/201104.pdf)</a:t>
            </a:r>
            <a:endParaRPr lang="en-US" i="1" cap="none" dirty="0" smtClean="0"/>
          </a:p>
          <a:p>
            <a:pPr marL="457200" lvl="1" indent="0">
              <a:lnSpc>
                <a:spcPct val="100000"/>
              </a:lnSpc>
              <a:spcBef>
                <a:spcPts val="0"/>
              </a:spcBef>
              <a:buNone/>
            </a:pPr>
            <a:endParaRPr lang="en-US" i="1" cap="none" dirty="0" smtClean="0">
              <a:solidFill>
                <a:srgbClr val="C00000"/>
              </a:solidFill>
            </a:endParaRPr>
          </a:p>
          <a:p>
            <a:pPr marL="457200" lvl="1" indent="0">
              <a:lnSpc>
                <a:spcPct val="100000"/>
              </a:lnSpc>
              <a:spcBef>
                <a:spcPts val="0"/>
              </a:spcBef>
              <a:buNone/>
            </a:pPr>
            <a:r>
              <a:rPr lang="en-US" i="1" cap="none" dirty="0" smtClean="0">
                <a:solidFill>
                  <a:srgbClr val="C00000"/>
                </a:solidFill>
              </a:rPr>
              <a:t>If only we had a large, liquid market based entirely on </a:t>
            </a:r>
            <a:r>
              <a:rPr lang="en-US" i="1" u="sng" cap="none" dirty="0" smtClean="0">
                <a:solidFill>
                  <a:srgbClr val="C00000"/>
                </a:solidFill>
              </a:rPr>
              <a:t>inflation expectations</a:t>
            </a:r>
            <a:r>
              <a:rPr lang="en-US" i="1" cap="none" dirty="0" smtClean="0">
                <a:solidFill>
                  <a:srgbClr val="C00000"/>
                </a:solidFill>
              </a:rPr>
              <a:t>, we could see if QE is inflationary!</a:t>
            </a:r>
          </a:p>
          <a:p>
            <a:pPr marL="457200" lvl="1" indent="0">
              <a:lnSpc>
                <a:spcPct val="100000"/>
              </a:lnSpc>
              <a:spcBef>
                <a:spcPts val="0"/>
              </a:spcBef>
              <a:buNone/>
            </a:pPr>
            <a:r>
              <a:rPr lang="en-US" i="1" cap="none" dirty="0" smtClean="0">
                <a:solidFill>
                  <a:srgbClr val="C00000"/>
                </a:solidFill>
              </a:rPr>
              <a:t>TIPS Market data, with the PCE deflator and Bank Reserves (QE):</a:t>
            </a:r>
            <a:endParaRPr lang="en-US" cap="none" dirty="0">
              <a:solidFill>
                <a:srgbClr val="C00000"/>
              </a:solidFill>
            </a:endParaRPr>
          </a:p>
        </p:txBody>
      </p:sp>
      <p:pic>
        <p:nvPicPr>
          <p:cNvPr id="5" name="Picture 4"/>
          <p:cNvPicPr>
            <a:picLocks noChangeAspect="1"/>
          </p:cNvPicPr>
          <p:nvPr/>
        </p:nvPicPr>
        <p:blipFill>
          <a:blip r:embed="rId3"/>
          <a:stretch>
            <a:fillRect/>
          </a:stretch>
        </p:blipFill>
        <p:spPr>
          <a:xfrm>
            <a:off x="479637" y="2578487"/>
            <a:ext cx="11438652" cy="3967279"/>
          </a:xfrm>
          <a:prstGeom prst="rect">
            <a:avLst/>
          </a:prstGeom>
        </p:spPr>
      </p:pic>
      <p:sp>
        <p:nvSpPr>
          <p:cNvPr id="6" name="Rectangle 5"/>
          <p:cNvSpPr/>
          <p:nvPr/>
        </p:nvSpPr>
        <p:spPr>
          <a:xfrm>
            <a:off x="2388792" y="6233530"/>
            <a:ext cx="1194499" cy="5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3598" y="6233530"/>
            <a:ext cx="393434" cy="5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31722" y="6222376"/>
            <a:ext cx="992463" cy="5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2575" y="6224383"/>
            <a:ext cx="351868" cy="5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14517" y="6233529"/>
            <a:ext cx="925552" cy="50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550020" y="3679902"/>
            <a:ext cx="0" cy="52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241395" y="3679902"/>
            <a:ext cx="147397" cy="479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88792" y="3679902"/>
            <a:ext cx="1112691" cy="479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177454" y="3568390"/>
            <a:ext cx="66907" cy="635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692999" y="3604630"/>
            <a:ext cx="744542" cy="68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45495" y="3604630"/>
            <a:ext cx="305364" cy="55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705493" y="3657600"/>
            <a:ext cx="1416205" cy="260848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59726" y="3468029"/>
            <a:ext cx="2873871" cy="21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Repo rumble, backwardation, crash</a:t>
            </a:r>
            <a:endParaRPr lang="en-US" sz="1400" dirty="0">
              <a:solidFill>
                <a:schemeClr val="tx1"/>
              </a:solidFill>
            </a:endParaRPr>
          </a:p>
        </p:txBody>
      </p:sp>
      <p:sp>
        <p:nvSpPr>
          <p:cNvPr id="33" name="Rectangle 32"/>
          <p:cNvSpPr/>
          <p:nvPr/>
        </p:nvSpPr>
        <p:spPr>
          <a:xfrm>
            <a:off x="8441473" y="3384393"/>
            <a:ext cx="2873871" cy="21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Repo rumble, crash, backwardation, ?</a:t>
            </a:r>
            <a:endParaRPr lang="en-US" sz="1400" dirty="0">
              <a:solidFill>
                <a:schemeClr val="tx1"/>
              </a:solidFill>
            </a:endParaRPr>
          </a:p>
        </p:txBody>
      </p:sp>
    </p:spTree>
    <p:extLst>
      <p:ext uri="{BB962C8B-B14F-4D97-AF65-F5344CB8AC3E}">
        <p14:creationId xmlns:p14="http://schemas.microsoft.com/office/powerpoint/2010/main" val="1268601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42624" y="1795641"/>
            <a:ext cx="10906125" cy="3752850"/>
          </a:xfrm>
          <a:prstGeom prst="rect">
            <a:avLst/>
          </a:prstGeom>
        </p:spPr>
      </p:pic>
      <p:sp>
        <p:nvSpPr>
          <p:cNvPr id="2" name="Title 1"/>
          <p:cNvSpPr>
            <a:spLocks noGrp="1"/>
          </p:cNvSpPr>
          <p:nvPr>
            <p:ph type="title"/>
          </p:nvPr>
        </p:nvSpPr>
        <p:spPr>
          <a:xfrm>
            <a:off x="913774" y="147729"/>
            <a:ext cx="10364451" cy="620079"/>
          </a:xfrm>
        </p:spPr>
        <p:txBody>
          <a:bodyPr/>
          <a:lstStyle/>
          <a:p>
            <a:r>
              <a:rPr lang="en-US" dirty="0" smtClean="0"/>
              <a:t>Recovery fallacy</a:t>
            </a:r>
            <a:endParaRPr lang="en-US" dirty="0"/>
          </a:p>
        </p:txBody>
      </p:sp>
      <p:sp>
        <p:nvSpPr>
          <p:cNvPr id="3" name="Content Placeholder 2"/>
          <p:cNvSpPr>
            <a:spLocks noGrp="1"/>
          </p:cNvSpPr>
          <p:nvPr>
            <p:ph sz="quarter" idx="13"/>
          </p:nvPr>
        </p:nvSpPr>
        <p:spPr>
          <a:xfrm>
            <a:off x="913774" y="2367091"/>
            <a:ext cx="10363826" cy="4245581"/>
          </a:xfrm>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cap="none" dirty="0" smtClean="0"/>
              <a:t>These Eurodollar liquidity events are permanently damaging the most important part of our economy</a:t>
            </a:r>
          </a:p>
          <a:p>
            <a:r>
              <a:rPr lang="en-US" cap="none" dirty="0" smtClean="0"/>
              <a:t>Is QE actually destructive to the labor force? Let’s keep doing more QE, that should do the trick!</a:t>
            </a:r>
          </a:p>
        </p:txBody>
      </p:sp>
      <p:pic>
        <p:nvPicPr>
          <p:cNvPr id="6" name="Picture 5"/>
          <p:cNvPicPr>
            <a:picLocks noChangeAspect="1"/>
          </p:cNvPicPr>
          <p:nvPr/>
        </p:nvPicPr>
        <p:blipFill>
          <a:blip r:embed="rId3"/>
          <a:stretch>
            <a:fillRect/>
          </a:stretch>
        </p:blipFill>
        <p:spPr>
          <a:xfrm>
            <a:off x="679993" y="1427658"/>
            <a:ext cx="10906125" cy="3752850"/>
          </a:xfrm>
          <a:prstGeom prst="rect">
            <a:avLst/>
          </a:prstGeom>
        </p:spPr>
      </p:pic>
      <p:cxnSp>
        <p:nvCxnSpPr>
          <p:cNvPr id="8" name="Straight Connector 7"/>
          <p:cNvCxnSpPr/>
          <p:nvPr/>
        </p:nvCxnSpPr>
        <p:spPr>
          <a:xfrm>
            <a:off x="1304693" y="2408670"/>
            <a:ext cx="6077414" cy="1003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2"/>
          </p:cNvCxnSpPr>
          <p:nvPr/>
        </p:nvCxnSpPr>
        <p:spPr>
          <a:xfrm flipH="1">
            <a:off x="7449016" y="1288858"/>
            <a:ext cx="273203" cy="1309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79219" y="896122"/>
            <a:ext cx="2286000"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Sept. 2008 - GFC 1.0</a:t>
            </a:r>
            <a:endParaRPr lang="en-US" sz="1600" dirty="0">
              <a:solidFill>
                <a:schemeClr val="tx1"/>
              </a:solidFill>
            </a:endParaRPr>
          </a:p>
        </p:txBody>
      </p:sp>
      <p:cxnSp>
        <p:nvCxnSpPr>
          <p:cNvPr id="14" name="Straight Connector 13"/>
          <p:cNvCxnSpPr/>
          <p:nvPr/>
        </p:nvCxnSpPr>
        <p:spPr>
          <a:xfrm>
            <a:off x="7493620" y="2587088"/>
            <a:ext cx="1920802" cy="1271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857677" y="3677711"/>
            <a:ext cx="1319263" cy="1360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38931" y="4233752"/>
            <a:ext cx="443599" cy="3159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098835" y="903230"/>
            <a:ext cx="2286000"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 2020 - GFC 2.0</a:t>
            </a:r>
            <a:endParaRPr lang="en-US" sz="1600" dirty="0">
              <a:solidFill>
                <a:schemeClr val="tx1"/>
              </a:solidFill>
            </a:endParaRPr>
          </a:p>
        </p:txBody>
      </p:sp>
      <p:cxnSp>
        <p:nvCxnSpPr>
          <p:cNvPr id="27" name="Straight Arrow Connector 26"/>
          <p:cNvCxnSpPr>
            <a:stCxn id="26" idx="2"/>
          </p:cNvCxnSpPr>
          <p:nvPr/>
        </p:nvCxnSpPr>
        <p:spPr>
          <a:xfrm>
            <a:off x="10241835" y="1295966"/>
            <a:ext cx="941716" cy="2356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534783" y="4911227"/>
            <a:ext cx="609347" cy="5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07669" y="4912119"/>
            <a:ext cx="200702" cy="5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010415" y="4902080"/>
            <a:ext cx="506283" cy="5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783394" y="4902080"/>
            <a:ext cx="179497" cy="5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83552" y="4906544"/>
            <a:ext cx="402566" cy="5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263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7729"/>
            <a:ext cx="10364451" cy="620079"/>
          </a:xfrm>
        </p:spPr>
        <p:txBody>
          <a:bodyPr/>
          <a:lstStyle/>
          <a:p>
            <a:r>
              <a:rPr lang="en-US" dirty="0" smtClean="0"/>
              <a:t>Recovery fallacy</a:t>
            </a:r>
            <a:endParaRPr lang="en-US" dirty="0"/>
          </a:p>
        </p:txBody>
      </p:sp>
      <p:pic>
        <p:nvPicPr>
          <p:cNvPr id="34" name="Content Placeholder 33"/>
          <p:cNvPicPr>
            <a:picLocks noGrp="1" noChangeAspect="1"/>
          </p:cNvPicPr>
          <p:nvPr>
            <p:ph sz="quarter" idx="13"/>
          </p:nvPr>
        </p:nvPicPr>
        <p:blipFill>
          <a:blip r:embed="rId3"/>
          <a:stretch>
            <a:fillRect/>
          </a:stretch>
        </p:blipFill>
        <p:spPr>
          <a:xfrm>
            <a:off x="795996" y="1492018"/>
            <a:ext cx="10790122" cy="3728870"/>
          </a:xfrm>
          <a:prstGeom prst="rect">
            <a:avLst/>
          </a:prstGeom>
        </p:spPr>
      </p:pic>
      <p:cxnSp>
        <p:nvCxnSpPr>
          <p:cNvPr id="11" name="Straight Arrow Connector 10"/>
          <p:cNvCxnSpPr>
            <a:stCxn id="12" idx="2"/>
          </p:cNvCxnSpPr>
          <p:nvPr/>
        </p:nvCxnSpPr>
        <p:spPr>
          <a:xfrm flipH="1">
            <a:off x="2553629" y="1238082"/>
            <a:ext cx="630044" cy="351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40673" y="845346"/>
            <a:ext cx="2286000"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Sept. 2008 - GFC 1.0</a:t>
            </a:r>
            <a:endParaRPr lang="en-US" sz="1600" dirty="0">
              <a:solidFill>
                <a:schemeClr val="tx1"/>
              </a:solidFill>
            </a:endParaRPr>
          </a:p>
        </p:txBody>
      </p:sp>
      <p:sp>
        <p:nvSpPr>
          <p:cNvPr id="26" name="Rectangle 25"/>
          <p:cNvSpPr/>
          <p:nvPr/>
        </p:nvSpPr>
        <p:spPr>
          <a:xfrm>
            <a:off x="7169156" y="859352"/>
            <a:ext cx="2286000"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 2020 - GFC 2.0</a:t>
            </a:r>
            <a:endParaRPr lang="en-US" sz="1600" dirty="0">
              <a:solidFill>
                <a:schemeClr val="tx1"/>
              </a:solidFill>
            </a:endParaRPr>
          </a:p>
        </p:txBody>
      </p:sp>
      <p:cxnSp>
        <p:nvCxnSpPr>
          <p:cNvPr id="27" name="Straight Arrow Connector 26"/>
          <p:cNvCxnSpPr>
            <a:stCxn id="26" idx="2"/>
          </p:cNvCxnSpPr>
          <p:nvPr/>
        </p:nvCxnSpPr>
        <p:spPr>
          <a:xfrm>
            <a:off x="8312156" y="1252088"/>
            <a:ext cx="2504527" cy="75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509589" y="852134"/>
            <a:ext cx="2286000"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Previous record 665,000</a:t>
            </a:r>
            <a:endParaRPr lang="en-US" sz="1600" dirty="0">
              <a:solidFill>
                <a:schemeClr val="tx1"/>
              </a:solidFill>
            </a:endParaRPr>
          </a:p>
        </p:txBody>
      </p:sp>
      <p:cxnSp>
        <p:nvCxnSpPr>
          <p:cNvPr id="39" name="Straight Arrow Connector 38"/>
          <p:cNvCxnSpPr/>
          <p:nvPr/>
        </p:nvCxnSpPr>
        <p:spPr>
          <a:xfrm flipH="1">
            <a:off x="2988527" y="1244870"/>
            <a:ext cx="2582823" cy="3405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794186" y="845346"/>
            <a:ext cx="2130962" cy="39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Lowest week 712,000</a:t>
            </a:r>
            <a:endParaRPr lang="en-US" sz="1600" dirty="0">
              <a:solidFill>
                <a:schemeClr val="tx1"/>
              </a:solidFill>
            </a:endParaRPr>
          </a:p>
        </p:txBody>
      </p:sp>
      <p:cxnSp>
        <p:nvCxnSpPr>
          <p:cNvPr id="44" name="Straight Arrow Connector 43"/>
          <p:cNvCxnSpPr>
            <a:stCxn id="41" idx="2"/>
          </p:cNvCxnSpPr>
          <p:nvPr/>
        </p:nvCxnSpPr>
        <p:spPr>
          <a:xfrm>
            <a:off x="10859667" y="1238082"/>
            <a:ext cx="690540" cy="3333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3433" y="5499115"/>
            <a:ext cx="10766774" cy="830997"/>
          </a:xfrm>
          <a:prstGeom prst="rect">
            <a:avLst/>
          </a:prstGeom>
        </p:spPr>
        <p:txBody>
          <a:bodyPr wrap="square">
            <a:spAutoFit/>
          </a:bodyPr>
          <a:lstStyle/>
          <a:p>
            <a:r>
              <a:rPr lang="en-US" sz="1600" dirty="0" smtClean="0"/>
              <a:t>The US has now reached 52 weeks in a row of higher initial jobless claims than the single worst week of the 2008 GFC, which at the time was an all time record. And in the face of the CARES Act to maintain businesses and jobs. The working class is being destroyed, but hey, at least the stock market is creating a lot of capital gains for shareholders!</a:t>
            </a:r>
            <a:endParaRPr lang="en-US" sz="1600" dirty="0"/>
          </a:p>
        </p:txBody>
      </p:sp>
    </p:spTree>
    <p:extLst>
      <p:ext uri="{BB962C8B-B14F-4D97-AF65-F5344CB8AC3E}">
        <p14:creationId xmlns:p14="http://schemas.microsoft.com/office/powerpoint/2010/main" val="1826098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7729"/>
            <a:ext cx="10364451" cy="620079"/>
          </a:xfrm>
        </p:spPr>
        <p:txBody>
          <a:bodyPr/>
          <a:lstStyle/>
          <a:p>
            <a:r>
              <a:rPr lang="en-US" dirty="0" smtClean="0"/>
              <a:t>Recovery fallacy</a:t>
            </a:r>
            <a:endParaRPr lang="en-US" dirty="0"/>
          </a:p>
        </p:txBody>
      </p:sp>
      <p:pic>
        <p:nvPicPr>
          <p:cNvPr id="4" name="Content Placeholder 3"/>
          <p:cNvPicPr>
            <a:picLocks noGrp="1"/>
          </p:cNvPicPr>
          <p:nvPr>
            <p:ph sz="quarter" idx="13"/>
          </p:nvPr>
        </p:nvPicPr>
        <p:blipFill>
          <a:blip r:embed="rId3"/>
          <a:stretch>
            <a:fillRect/>
          </a:stretch>
        </p:blipFill>
        <p:spPr>
          <a:xfrm>
            <a:off x="980515" y="955963"/>
            <a:ext cx="10297710" cy="5203825"/>
          </a:xfrm>
          <a:prstGeom prst="rect">
            <a:avLst/>
          </a:prstGeom>
        </p:spPr>
      </p:pic>
      <p:sp>
        <p:nvSpPr>
          <p:cNvPr id="5" name="Rectangle 4"/>
          <p:cNvSpPr/>
          <p:nvPr/>
        </p:nvSpPr>
        <p:spPr>
          <a:xfrm>
            <a:off x="159835" y="6347943"/>
            <a:ext cx="7768682" cy="338554"/>
          </a:xfrm>
          <a:prstGeom prst="rect">
            <a:avLst/>
          </a:prstGeom>
        </p:spPr>
        <p:txBody>
          <a:bodyPr wrap="square">
            <a:spAutoFit/>
          </a:bodyPr>
          <a:lstStyle/>
          <a:p>
            <a:r>
              <a:rPr lang="en-US" sz="1600" dirty="0">
                <a:latin typeface="Cambria" panose="02040503050406030204" pitchFamily="18" charset="0"/>
                <a:ea typeface="Calibri" panose="020F0502020204030204" pitchFamily="34" charset="0"/>
                <a:cs typeface="Times New Roman" panose="02020603050405020304" pitchFamily="18" charset="0"/>
              </a:rPr>
              <a:t>http://www.currentmarketvaluation.com/models/buffett-indicator.php</a:t>
            </a:r>
            <a:endParaRPr lang="en-US" sz="1600" dirty="0"/>
          </a:p>
        </p:txBody>
      </p:sp>
    </p:spTree>
    <p:extLst>
      <p:ext uri="{BB962C8B-B14F-4D97-AF65-F5344CB8AC3E}">
        <p14:creationId xmlns:p14="http://schemas.microsoft.com/office/powerpoint/2010/main" val="3174828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7729"/>
            <a:ext cx="10364451" cy="620079"/>
          </a:xfrm>
        </p:spPr>
        <p:txBody>
          <a:bodyPr/>
          <a:lstStyle/>
          <a:p>
            <a:r>
              <a:rPr lang="en-US" dirty="0" smtClean="0"/>
              <a:t>Recovery fallacy</a:t>
            </a:r>
            <a:endParaRPr lang="en-US" dirty="0"/>
          </a:p>
        </p:txBody>
      </p:sp>
      <p:pic>
        <p:nvPicPr>
          <p:cNvPr id="6" name="Content Placeholder 5"/>
          <p:cNvPicPr>
            <a:picLocks noGrp="1" noChangeAspect="1"/>
          </p:cNvPicPr>
          <p:nvPr>
            <p:ph sz="quarter" idx="13"/>
          </p:nvPr>
        </p:nvPicPr>
        <p:blipFill>
          <a:blip r:embed="rId3"/>
          <a:stretch>
            <a:fillRect/>
          </a:stretch>
        </p:blipFill>
        <p:spPr>
          <a:xfrm>
            <a:off x="2585258" y="906425"/>
            <a:ext cx="6550429" cy="5226513"/>
          </a:xfrm>
          <a:prstGeom prst="rect">
            <a:avLst/>
          </a:prstGeom>
        </p:spPr>
      </p:pic>
      <p:cxnSp>
        <p:nvCxnSpPr>
          <p:cNvPr id="8" name="Straight Arrow Connector 7"/>
          <p:cNvCxnSpPr/>
          <p:nvPr/>
        </p:nvCxnSpPr>
        <p:spPr>
          <a:xfrm>
            <a:off x="5120640" y="2558863"/>
            <a:ext cx="0" cy="52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05498" y="2251292"/>
            <a:ext cx="1230284"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8/9/2007</a:t>
            </a:r>
            <a:endParaRPr lang="en-US" dirty="0">
              <a:solidFill>
                <a:srgbClr val="0000FF"/>
              </a:solidFill>
            </a:endParaRPr>
          </a:p>
        </p:txBody>
      </p:sp>
      <p:cxnSp>
        <p:nvCxnSpPr>
          <p:cNvPr id="12" name="Straight Arrow Connector 11"/>
          <p:cNvCxnSpPr/>
          <p:nvPr/>
        </p:nvCxnSpPr>
        <p:spPr>
          <a:xfrm>
            <a:off x="8066117" y="1805176"/>
            <a:ext cx="0" cy="52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50975" y="1497605"/>
            <a:ext cx="1230284" cy="30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5/29/2018</a:t>
            </a:r>
            <a:endParaRPr lang="en-US" dirty="0">
              <a:solidFill>
                <a:srgbClr val="0000FF"/>
              </a:solidFill>
            </a:endParaRPr>
          </a:p>
        </p:txBody>
      </p:sp>
    </p:spTree>
    <p:extLst>
      <p:ext uri="{BB962C8B-B14F-4D97-AF65-F5344CB8AC3E}">
        <p14:creationId xmlns:p14="http://schemas.microsoft.com/office/powerpoint/2010/main" val="2076850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47729"/>
            <a:ext cx="10364451" cy="620079"/>
          </a:xfrm>
        </p:spPr>
        <p:txBody>
          <a:bodyPr/>
          <a:lstStyle/>
          <a:p>
            <a:r>
              <a:rPr lang="en-US" dirty="0" smtClean="0"/>
              <a:t>Recovery fallacy</a:t>
            </a:r>
            <a:endParaRPr lang="en-US" dirty="0"/>
          </a:p>
        </p:txBody>
      </p:sp>
      <p:pic>
        <p:nvPicPr>
          <p:cNvPr id="4" name="Picture 3"/>
          <p:cNvPicPr>
            <a:picLocks noChangeAspect="1"/>
          </p:cNvPicPr>
          <p:nvPr/>
        </p:nvPicPr>
        <p:blipFill>
          <a:blip r:embed="rId3"/>
          <a:stretch>
            <a:fillRect/>
          </a:stretch>
        </p:blipFill>
        <p:spPr>
          <a:xfrm>
            <a:off x="1620809" y="891368"/>
            <a:ext cx="8667750" cy="5391150"/>
          </a:xfrm>
          <a:prstGeom prst="rect">
            <a:avLst/>
          </a:prstGeom>
        </p:spPr>
      </p:pic>
      <p:cxnSp>
        <p:nvCxnSpPr>
          <p:cNvPr id="5" name="Straight Arrow Connector 4"/>
          <p:cNvCxnSpPr/>
          <p:nvPr/>
        </p:nvCxnSpPr>
        <p:spPr>
          <a:xfrm>
            <a:off x="3668751" y="2955073"/>
            <a:ext cx="144966" cy="120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90232" y="2955073"/>
            <a:ext cx="144966" cy="120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70445" y="2200507"/>
            <a:ext cx="144966" cy="120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523141" y="1616927"/>
            <a:ext cx="156117" cy="1360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20756770">
            <a:off x="3609177" y="2078702"/>
            <a:ext cx="5957008" cy="243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FF"/>
                </a:solidFill>
              </a:rPr>
              <a:t>Eurodollar liquidity events</a:t>
            </a:r>
            <a:endParaRPr lang="en-US" dirty="0">
              <a:solidFill>
                <a:srgbClr val="0000FF"/>
              </a:solidFill>
            </a:endParaRPr>
          </a:p>
        </p:txBody>
      </p:sp>
    </p:spTree>
    <p:extLst>
      <p:ext uri="{BB962C8B-B14F-4D97-AF65-F5344CB8AC3E}">
        <p14:creationId xmlns:p14="http://schemas.microsoft.com/office/powerpoint/2010/main" val="2250892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41571"/>
          </a:xfrm>
        </p:spPr>
        <p:txBody>
          <a:bodyPr>
            <a:normAutofit fontScale="90000"/>
          </a:bodyPr>
          <a:lstStyle/>
          <a:p>
            <a:r>
              <a:rPr lang="en-US" dirty="0"/>
              <a:t>What does this mean to the P&amp;C insurance industry?</a:t>
            </a:r>
          </a:p>
        </p:txBody>
      </p:sp>
      <p:sp>
        <p:nvSpPr>
          <p:cNvPr id="3" name="Content Placeholder 2"/>
          <p:cNvSpPr>
            <a:spLocks noGrp="1"/>
          </p:cNvSpPr>
          <p:nvPr>
            <p:ph sz="quarter" idx="13"/>
          </p:nvPr>
        </p:nvSpPr>
        <p:spPr>
          <a:xfrm>
            <a:off x="913774" y="1260088"/>
            <a:ext cx="10363826" cy="5084956"/>
          </a:xfrm>
        </p:spPr>
        <p:txBody>
          <a:bodyPr/>
          <a:lstStyle/>
          <a:p>
            <a:r>
              <a:rPr lang="en-US" sz="2400" b="1" cap="none" dirty="0" smtClean="0">
                <a:solidFill>
                  <a:srgbClr val="C00000"/>
                </a:solidFill>
              </a:rPr>
              <a:t>Investment Portfolio Risk </a:t>
            </a:r>
            <a:r>
              <a:rPr lang="en-US" cap="none" dirty="0" smtClean="0"/>
              <a:t>– US dollar liquidity risks. US dollar denominated portfolio</a:t>
            </a:r>
          </a:p>
          <a:p>
            <a:r>
              <a:rPr lang="en-US" b="1" cap="none" dirty="0"/>
              <a:t>Personnel Risk </a:t>
            </a:r>
            <a:r>
              <a:rPr lang="en-US" cap="none" dirty="0"/>
              <a:t>– increasingly fewer experienced professionals who lived through the </a:t>
            </a:r>
            <a:r>
              <a:rPr lang="en-US" cap="none" dirty="0" smtClean="0"/>
              <a:t>changes</a:t>
            </a:r>
          </a:p>
          <a:p>
            <a:r>
              <a:rPr lang="en-US" b="1" cap="none" dirty="0" smtClean="0"/>
              <a:t>Economic Risk </a:t>
            </a:r>
            <a:r>
              <a:rPr lang="en-US" cap="none" dirty="0" smtClean="0"/>
              <a:t>– more fraud potential, more affordability issues, broken business cycle</a:t>
            </a:r>
          </a:p>
          <a:p>
            <a:r>
              <a:rPr lang="en-US" b="1" cap="none" dirty="0" smtClean="0"/>
              <a:t>Regulatory Risk </a:t>
            </a:r>
            <a:r>
              <a:rPr lang="en-US" cap="none" dirty="0" smtClean="0"/>
              <a:t>– potential for more availability issues resulting in more government intervention into the insurance markets</a:t>
            </a:r>
          </a:p>
          <a:p>
            <a:r>
              <a:rPr lang="en-US" b="1" cap="none" dirty="0" smtClean="0"/>
              <a:t>Rating Agency Risk</a:t>
            </a:r>
            <a:r>
              <a:rPr lang="en-US" cap="none" dirty="0" smtClean="0"/>
              <a:t> – downgrades of company</a:t>
            </a:r>
          </a:p>
          <a:p>
            <a:r>
              <a:rPr lang="en-US" b="1" cap="none" dirty="0" smtClean="0"/>
              <a:t>Counter-party Risk </a:t>
            </a:r>
            <a:r>
              <a:rPr lang="en-US" cap="none" dirty="0" smtClean="0"/>
              <a:t>– reinsurance companies get downgraded or experience capital pressures</a:t>
            </a:r>
          </a:p>
          <a:p>
            <a:r>
              <a:rPr lang="en-US" b="1" cap="none" dirty="0" smtClean="0"/>
              <a:t>Reputation Risk </a:t>
            </a:r>
            <a:r>
              <a:rPr lang="en-US" cap="none" dirty="0" smtClean="0"/>
              <a:t>– reputation damage to the insurance industry (perceived price gouging)</a:t>
            </a:r>
            <a:endParaRPr lang="en-US" cap="none" dirty="0"/>
          </a:p>
        </p:txBody>
      </p:sp>
    </p:spTree>
    <p:extLst>
      <p:ext uri="{BB962C8B-B14F-4D97-AF65-F5344CB8AC3E}">
        <p14:creationId xmlns:p14="http://schemas.microsoft.com/office/powerpoint/2010/main" val="4268604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478" y="618517"/>
            <a:ext cx="7214839" cy="808839"/>
          </a:xfrm>
        </p:spPr>
        <p:txBody>
          <a:bodyPr>
            <a:normAutofit fontScale="90000"/>
          </a:bodyPr>
          <a:lstStyle/>
          <a:p>
            <a:r>
              <a:rPr lang="en-US" dirty="0" smtClean="0"/>
              <a:t>Incorporating Monetary system risk into the RM structure</a:t>
            </a:r>
            <a:endParaRPr lang="en-US" dirty="0"/>
          </a:p>
        </p:txBody>
      </p:sp>
      <p:sp>
        <p:nvSpPr>
          <p:cNvPr id="3" name="Content Placeholder 2"/>
          <p:cNvSpPr>
            <a:spLocks noGrp="1"/>
          </p:cNvSpPr>
          <p:nvPr>
            <p:ph sz="quarter" idx="13"/>
          </p:nvPr>
        </p:nvSpPr>
        <p:spPr>
          <a:xfrm>
            <a:off x="913774" y="2364058"/>
            <a:ext cx="10363826" cy="3980985"/>
          </a:xfrm>
        </p:spPr>
        <p:txBody>
          <a:bodyPr/>
          <a:lstStyle/>
          <a:p>
            <a:pPr marL="457200" lvl="1" indent="0">
              <a:buNone/>
            </a:pPr>
            <a:r>
              <a:rPr lang="en-US" cap="none" dirty="0" smtClean="0"/>
              <a:t>1</a:t>
            </a:r>
            <a:r>
              <a:rPr lang="en-US" cap="none" dirty="0"/>
              <a:t>. Integrate monetary system risks into an Economic Scenario Generator (ESG). </a:t>
            </a:r>
          </a:p>
          <a:p>
            <a:pPr marL="914400" lvl="2" indent="0">
              <a:buNone/>
            </a:pPr>
            <a:endParaRPr lang="en-US" cap="none" dirty="0"/>
          </a:p>
          <a:p>
            <a:pPr marL="457200" lvl="1" indent="0">
              <a:buNone/>
            </a:pPr>
            <a:r>
              <a:rPr lang="en-US" cap="none" dirty="0"/>
              <a:t>2. Include monetary system risk in your company’s risk profile so it does not get overlooked in your risk committee discussions.</a:t>
            </a:r>
          </a:p>
          <a:p>
            <a:pPr marL="457200" lvl="1" indent="0">
              <a:buNone/>
            </a:pPr>
            <a:endParaRPr lang="en-US" cap="none" dirty="0"/>
          </a:p>
          <a:p>
            <a:pPr marL="457200" lvl="1" indent="0">
              <a:buNone/>
            </a:pPr>
            <a:r>
              <a:rPr lang="en-US" sz="2000" cap="none" dirty="0">
                <a:solidFill>
                  <a:srgbClr val="FF0000"/>
                </a:solidFill>
              </a:rPr>
              <a:t>This will require critical thinking!</a:t>
            </a:r>
            <a:r>
              <a:rPr lang="en-US" sz="2600" cap="none" dirty="0">
                <a:solidFill>
                  <a:srgbClr val="FF0000"/>
                </a:solidFill>
              </a:rPr>
              <a:t>	</a:t>
            </a:r>
          </a:p>
        </p:txBody>
      </p:sp>
    </p:spTree>
    <p:extLst>
      <p:ext uri="{BB962C8B-B14F-4D97-AF65-F5344CB8AC3E}">
        <p14:creationId xmlns:p14="http://schemas.microsoft.com/office/powerpoint/2010/main" val="403108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641571"/>
          </a:xfrm>
        </p:spPr>
        <p:txBody>
          <a:bodyPr>
            <a:normAutofit/>
          </a:bodyPr>
          <a:lstStyle/>
          <a:p>
            <a:r>
              <a:rPr lang="en-US" dirty="0" smtClean="0"/>
              <a:t>Example: corporate bond market risk</a:t>
            </a:r>
            <a:endParaRPr lang="en-US" dirty="0"/>
          </a:p>
        </p:txBody>
      </p:sp>
      <p:sp>
        <p:nvSpPr>
          <p:cNvPr id="3" name="Content Placeholder 2"/>
          <p:cNvSpPr>
            <a:spLocks noGrp="1"/>
          </p:cNvSpPr>
          <p:nvPr>
            <p:ph sz="quarter" idx="13"/>
          </p:nvPr>
        </p:nvSpPr>
        <p:spPr>
          <a:xfrm>
            <a:off x="535259" y="791738"/>
            <a:ext cx="11329639" cy="5865540"/>
          </a:xfrm>
        </p:spPr>
        <p:txBody>
          <a:bodyPr>
            <a:normAutofit fontScale="70000" lnSpcReduction="20000"/>
          </a:bodyPr>
          <a:lstStyle/>
          <a:p>
            <a:r>
              <a:rPr lang="en-US" cap="none" dirty="0" smtClean="0">
                <a:solidFill>
                  <a:srgbClr val="C00000"/>
                </a:solidFill>
              </a:rPr>
              <a:t>1999 Gramm-Leach-Bliley Act </a:t>
            </a:r>
            <a:r>
              <a:rPr lang="en-US" cap="none" dirty="0" smtClean="0"/>
              <a:t>– deregulation of the financial industry – rescinded Glass-Steagall (1933) – this allowed for share buybacks to begin again, as it had been illegal since 1933. We’ve had asset bubble cycles ever since</a:t>
            </a:r>
          </a:p>
          <a:p>
            <a:r>
              <a:rPr lang="en-US" cap="none" dirty="0" smtClean="0">
                <a:solidFill>
                  <a:srgbClr val="C00000"/>
                </a:solidFill>
              </a:rPr>
              <a:t>2019 – “share buybacks”</a:t>
            </a:r>
            <a:r>
              <a:rPr lang="en-US" cap="none" dirty="0" smtClean="0"/>
              <a:t> are the only segment with net buy-side pressure on the markets</a:t>
            </a:r>
          </a:p>
          <a:p>
            <a:pPr lvl="1"/>
            <a:r>
              <a:rPr lang="en-US" u="sng" cap="none" dirty="0" smtClean="0">
                <a:hlinkClick r:id="rId3"/>
              </a:rPr>
              <a:t>https</a:t>
            </a:r>
            <a:r>
              <a:rPr lang="en-US" u="sng" cap="none" dirty="0">
                <a:hlinkClick r:id="rId3"/>
              </a:rPr>
              <a:t>://</a:t>
            </a:r>
            <a:r>
              <a:rPr lang="en-US" u="sng" cap="none" dirty="0" smtClean="0">
                <a:hlinkClick r:id="rId3"/>
              </a:rPr>
              <a:t>www.cnbc.com/2019/10/29/goldman-says-there-are-three-big-stock-buyers-that-will-keep-the-record-rally-going.html</a:t>
            </a:r>
            <a:endParaRPr lang="en-US" u="sng" cap="none" dirty="0" smtClean="0"/>
          </a:p>
          <a:p>
            <a:pPr lvl="1"/>
            <a:r>
              <a:rPr lang="en-US" u="sng" cap="none" dirty="0">
                <a:hlinkClick r:id="rId4"/>
              </a:rPr>
              <a:t>https://</a:t>
            </a:r>
            <a:r>
              <a:rPr lang="en-US" u="sng" cap="none" dirty="0" smtClean="0">
                <a:hlinkClick r:id="rId4"/>
              </a:rPr>
              <a:t>www.investopedia.com/5-reasons-goldman-says-banning-buybacks-is-bad-for-stocks-4684101</a:t>
            </a:r>
            <a:r>
              <a:rPr lang="en-US" u="sng" cap="none" dirty="0" smtClean="0"/>
              <a:t> </a:t>
            </a:r>
            <a:r>
              <a:rPr lang="en-US" cap="none" dirty="0" smtClean="0"/>
              <a:t>These represent clear departures from fundamental economics. What does that tell you about a market if it would collapse by removing a previously illegal practice that creates no economic value?</a:t>
            </a:r>
          </a:p>
          <a:p>
            <a:pPr lvl="1"/>
            <a:r>
              <a:rPr lang="en-US" cap="none" dirty="0" smtClean="0"/>
              <a:t>Share buybacks are done by raising cash via issuing corporate bonds. Corporate bond market was about $7T at end of 2018, $8T for 2019, and $10.5T by end of 2020. Approx. $1T is “high-yield” rated (junk) while the remaining is “investment-grade”</a:t>
            </a:r>
          </a:p>
          <a:p>
            <a:pPr lvl="1"/>
            <a:r>
              <a:rPr lang="en-US" cap="none" dirty="0" smtClean="0"/>
              <a:t>What happens when a recession hits and share buybacks stop happening?</a:t>
            </a:r>
          </a:p>
          <a:p>
            <a:pPr lvl="1"/>
            <a:r>
              <a:rPr lang="en-US" u="sng" cap="none" dirty="0">
                <a:hlinkClick r:id="rId5"/>
              </a:rPr>
              <a:t>https://www.cnbc.com/2020/03/15/jpmorgan-bank-of-america-citigroup-suspend-stock-buybacks-due-to-pandemic.html</a:t>
            </a:r>
            <a:endParaRPr lang="en-US" cap="none" dirty="0" smtClean="0"/>
          </a:p>
          <a:p>
            <a:r>
              <a:rPr lang="en-US" cap="none" dirty="0" smtClean="0">
                <a:solidFill>
                  <a:srgbClr val="C00000"/>
                </a:solidFill>
              </a:rPr>
              <a:t>In a recession, cash flows go negative, earnings go negative</a:t>
            </a:r>
            <a:r>
              <a:rPr lang="en-US" cap="none" dirty="0" smtClean="0"/>
              <a:t>, increasing leverage ratios and threatening downgrade. Pension funds and Insurance companies don’t hold junk bonds, but they hold a lot of BBBs. How much of the corporate bond market is BBB (one downgrade from junk)? About $5T, or about half the market</a:t>
            </a:r>
          </a:p>
          <a:p>
            <a:r>
              <a:rPr lang="en-US" cap="none" dirty="0" smtClean="0">
                <a:solidFill>
                  <a:srgbClr val="C00000"/>
                </a:solidFill>
              </a:rPr>
              <a:t>Underfunded pension funds </a:t>
            </a:r>
            <a:r>
              <a:rPr lang="en-US" cap="none" dirty="0" smtClean="0"/>
              <a:t>are heavily exposed to corporate bonds due to their ~7% return mandate, but their charters also prevent them from holding junk bonds. Insurance companies similarly don’t hold junk bonds. Once downgrades start happening, and both pension funds and insurance companies are forced to sell trillions of corporates, who is going to buy these trillions of bonds? This can easily snowball into a collapse of the entire market.</a:t>
            </a:r>
          </a:p>
          <a:p>
            <a:r>
              <a:rPr lang="en-US" cap="none" dirty="0" smtClean="0">
                <a:solidFill>
                  <a:srgbClr val="C00000"/>
                </a:solidFill>
              </a:rPr>
              <a:t>Tax receipts driven by the business cycle</a:t>
            </a:r>
            <a:r>
              <a:rPr lang="en-US" cap="none" dirty="0" smtClean="0"/>
              <a:t>. In a recession, tax receipts decrease. Tax receipts drive pension funding, thus these funds become even more underfunded and require an even higher return to meet the benefit demands, but those kind of fixed-income returns will not be available anywhere, and retiree benefits will have to be restructured</a:t>
            </a:r>
          </a:p>
          <a:p>
            <a:r>
              <a:rPr lang="en-US" cap="none" dirty="0" smtClean="0">
                <a:solidFill>
                  <a:srgbClr val="C00000"/>
                </a:solidFill>
              </a:rPr>
              <a:t>The Baby Boomer generation </a:t>
            </a:r>
            <a:r>
              <a:rPr lang="en-US" cap="none" dirty="0" smtClean="0"/>
              <a:t>is almost entirely retired by now, and represents about 26% of the US population, many of which are living on their pension benefits. What will happen to their spending habits once their benefits have been restructured? </a:t>
            </a:r>
          </a:p>
          <a:p>
            <a:endParaRPr lang="en-US" cap="none" dirty="0"/>
          </a:p>
        </p:txBody>
      </p:sp>
    </p:spTree>
    <p:extLst>
      <p:ext uri="{BB962C8B-B14F-4D97-AF65-F5344CB8AC3E}">
        <p14:creationId xmlns:p14="http://schemas.microsoft.com/office/powerpoint/2010/main" val="283831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62799"/>
          </a:xfrm>
        </p:spPr>
        <p:txBody>
          <a:bodyPr/>
          <a:lstStyle/>
          <a:p>
            <a:r>
              <a:rPr lang="en-US" dirty="0" smtClean="0"/>
              <a:t>IT WAS not sub-prime mortgages!</a:t>
            </a:r>
            <a:endParaRPr lang="en-US" dirty="0"/>
          </a:p>
        </p:txBody>
      </p:sp>
      <p:sp>
        <p:nvSpPr>
          <p:cNvPr id="3" name="Content Placeholder 2"/>
          <p:cNvSpPr>
            <a:spLocks noGrp="1"/>
          </p:cNvSpPr>
          <p:nvPr>
            <p:ph sz="quarter" idx="13"/>
          </p:nvPr>
        </p:nvSpPr>
        <p:spPr>
          <a:xfrm>
            <a:off x="913774" y="2320412"/>
            <a:ext cx="10363826" cy="3942735"/>
          </a:xfrm>
        </p:spPr>
        <p:txBody>
          <a:bodyPr/>
          <a:lstStyle/>
          <a:p>
            <a:r>
              <a:rPr lang="en-US" sz="2400" cap="none" dirty="0">
                <a:latin typeface="Cambria" panose="02040503050406030204" pitchFamily="18" charset="0"/>
              </a:rPr>
              <a:t>“Prospective subprime losses were clearly not large enough on their own to account for the magnitude of the crisis. Rather, </a:t>
            </a:r>
            <a:r>
              <a:rPr lang="en-US" sz="2400" b="1" u="sng" cap="none" dirty="0">
                <a:solidFill>
                  <a:srgbClr val="FF0000"/>
                </a:solidFill>
                <a:latin typeface="Cambria" panose="02040503050406030204" pitchFamily="18" charset="0"/>
              </a:rPr>
              <a:t>the system’s vulnerabilities</a:t>
            </a:r>
            <a:r>
              <a:rPr lang="en-US" sz="2400" cap="none" dirty="0">
                <a:latin typeface="Cambria" panose="02040503050406030204" pitchFamily="18" charset="0"/>
              </a:rPr>
              <a:t>, together with </a:t>
            </a:r>
            <a:r>
              <a:rPr lang="en-US" sz="2400" u="sng" cap="none" dirty="0">
                <a:latin typeface="Cambria" panose="02040503050406030204" pitchFamily="18" charset="0"/>
              </a:rPr>
              <a:t>gaps in the government’s crisis-response toolkit</a:t>
            </a:r>
            <a:r>
              <a:rPr lang="en-US" sz="2400" cap="none" dirty="0">
                <a:latin typeface="Cambria" panose="02040503050406030204" pitchFamily="18" charset="0"/>
              </a:rPr>
              <a:t>, were the principal explanations of why the crisis was so severe and had such devastating effects on the broader economy</a:t>
            </a:r>
            <a:r>
              <a:rPr lang="en-US" sz="2400" cap="none" dirty="0" smtClean="0">
                <a:latin typeface="Cambria" panose="02040503050406030204" pitchFamily="18" charset="0"/>
              </a:rPr>
              <a:t>.”</a:t>
            </a:r>
          </a:p>
          <a:p>
            <a:pPr marL="457200" lvl="1" indent="0">
              <a:buNone/>
            </a:pPr>
            <a:r>
              <a:rPr lang="en-US" b="1" cap="none" dirty="0"/>
              <a:t>Ben Bernanke</a:t>
            </a:r>
            <a:r>
              <a:rPr lang="en-US" sz="1600" cap="none" dirty="0"/>
              <a:t>, </a:t>
            </a:r>
            <a:r>
              <a:rPr lang="en-US" sz="1600" cap="none" dirty="0" smtClean="0"/>
              <a:t>Federal </a:t>
            </a:r>
            <a:r>
              <a:rPr lang="en-US" sz="1600" cap="none" dirty="0"/>
              <a:t>Reserve chairman, </a:t>
            </a:r>
            <a:r>
              <a:rPr lang="en-US" sz="1600" cap="none" dirty="0" smtClean="0"/>
              <a:t>testifying </a:t>
            </a:r>
            <a:r>
              <a:rPr lang="en-US" sz="1600" cap="none" dirty="0"/>
              <a:t>to the Financial Crisis Inquiry Commission of Congress</a:t>
            </a:r>
            <a:endParaRPr lang="en-US" sz="1600" cap="none" dirty="0">
              <a:latin typeface="Cambria" panose="02040503050406030204" pitchFamily="18" charset="0"/>
            </a:endParaRPr>
          </a:p>
        </p:txBody>
      </p:sp>
    </p:spTree>
    <p:extLst>
      <p:ext uri="{BB962C8B-B14F-4D97-AF65-F5344CB8AC3E}">
        <p14:creationId xmlns:p14="http://schemas.microsoft.com/office/powerpoint/2010/main" val="3842036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6123" y="1596044"/>
            <a:ext cx="11308775" cy="3896301"/>
          </a:xfrm>
          <a:prstGeom prst="rect">
            <a:avLst/>
          </a:prstGeom>
        </p:spPr>
      </p:pic>
      <p:sp>
        <p:nvSpPr>
          <p:cNvPr id="2" name="Title 1"/>
          <p:cNvSpPr>
            <a:spLocks noGrp="1"/>
          </p:cNvSpPr>
          <p:nvPr>
            <p:ph type="title"/>
          </p:nvPr>
        </p:nvSpPr>
        <p:spPr>
          <a:xfrm>
            <a:off x="930399" y="515389"/>
            <a:ext cx="10364451" cy="641571"/>
          </a:xfrm>
        </p:spPr>
        <p:txBody>
          <a:bodyPr>
            <a:normAutofit/>
          </a:bodyPr>
          <a:lstStyle/>
          <a:p>
            <a:r>
              <a:rPr lang="en-US" dirty="0" smtClean="0"/>
              <a:t>Example: corporate bond market risk</a:t>
            </a:r>
            <a:endParaRPr lang="en-US" dirty="0"/>
          </a:p>
        </p:txBody>
      </p:sp>
      <p:cxnSp>
        <p:nvCxnSpPr>
          <p:cNvPr id="6" name="Straight Connector 5"/>
          <p:cNvCxnSpPr/>
          <p:nvPr/>
        </p:nvCxnSpPr>
        <p:spPr>
          <a:xfrm flipH="1">
            <a:off x="1516566" y="5185317"/>
            <a:ext cx="10348332" cy="11151"/>
          </a:xfrm>
          <a:prstGeom prst="line">
            <a:avLst/>
          </a:prstGeom>
          <a:ln w="19050">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96790" y="2252546"/>
            <a:ext cx="200722"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23316" y="3652393"/>
            <a:ext cx="200722"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86546" y="3758670"/>
            <a:ext cx="200722"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49415" y="3350941"/>
            <a:ext cx="200722"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16565" y="2040673"/>
            <a:ext cx="2330605" cy="211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1</a:t>
            </a:r>
            <a:endParaRPr lang="en-US" dirty="0">
              <a:solidFill>
                <a:schemeClr val="tx1"/>
              </a:solidFill>
            </a:endParaRPr>
          </a:p>
        </p:txBody>
      </p:sp>
      <p:sp>
        <p:nvSpPr>
          <p:cNvPr id="15" name="Rectangle 14"/>
          <p:cNvSpPr/>
          <p:nvPr/>
        </p:nvSpPr>
        <p:spPr>
          <a:xfrm>
            <a:off x="3525642" y="3462793"/>
            <a:ext cx="23064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2</a:t>
            </a:r>
            <a:endParaRPr lang="en-US" dirty="0">
              <a:solidFill>
                <a:schemeClr val="tx1"/>
              </a:solidFill>
            </a:endParaRPr>
          </a:p>
        </p:txBody>
      </p:sp>
      <p:sp>
        <p:nvSpPr>
          <p:cNvPr id="16" name="Rectangle 15"/>
          <p:cNvSpPr/>
          <p:nvPr/>
        </p:nvSpPr>
        <p:spPr>
          <a:xfrm>
            <a:off x="6311588" y="3552002"/>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3</a:t>
            </a:r>
            <a:endParaRPr lang="en-US" dirty="0">
              <a:solidFill>
                <a:schemeClr val="tx1"/>
              </a:solidFill>
            </a:endParaRPr>
          </a:p>
        </p:txBody>
      </p:sp>
      <p:sp>
        <p:nvSpPr>
          <p:cNvPr id="13" name="Rectangle 12"/>
          <p:cNvSpPr/>
          <p:nvPr/>
        </p:nvSpPr>
        <p:spPr>
          <a:xfrm>
            <a:off x="9352154" y="3161341"/>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4</a:t>
            </a:r>
            <a:endParaRPr lang="en-US" dirty="0">
              <a:solidFill>
                <a:schemeClr val="tx1"/>
              </a:solidFill>
            </a:endParaRPr>
          </a:p>
        </p:txBody>
      </p:sp>
    </p:spTree>
    <p:extLst>
      <p:ext uri="{BB962C8B-B14F-4D97-AF65-F5344CB8AC3E}">
        <p14:creationId xmlns:p14="http://schemas.microsoft.com/office/powerpoint/2010/main" val="391593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5532" y="1356600"/>
            <a:ext cx="6121264" cy="3910592"/>
          </a:xfrm>
          <a:prstGeom prst="rect">
            <a:avLst/>
          </a:prstGeom>
        </p:spPr>
      </p:pic>
      <p:sp>
        <p:nvSpPr>
          <p:cNvPr id="2" name="Title 1"/>
          <p:cNvSpPr>
            <a:spLocks noGrp="1"/>
          </p:cNvSpPr>
          <p:nvPr>
            <p:ph type="title"/>
          </p:nvPr>
        </p:nvSpPr>
        <p:spPr>
          <a:xfrm>
            <a:off x="930399" y="515389"/>
            <a:ext cx="10364451" cy="641571"/>
          </a:xfrm>
        </p:spPr>
        <p:txBody>
          <a:bodyPr>
            <a:normAutofit fontScale="90000"/>
          </a:bodyPr>
          <a:lstStyle/>
          <a:p>
            <a:r>
              <a:rPr lang="en-US" dirty="0" smtClean="0"/>
              <a:t>How recognizable are these Eurodollar events?</a:t>
            </a:r>
            <a:endParaRPr lang="en-US" dirty="0"/>
          </a:p>
        </p:txBody>
      </p:sp>
      <p:cxnSp>
        <p:nvCxnSpPr>
          <p:cNvPr id="8" name="Straight Arrow Connector 7"/>
          <p:cNvCxnSpPr>
            <a:stCxn id="12" idx="2"/>
          </p:cNvCxnSpPr>
          <p:nvPr/>
        </p:nvCxnSpPr>
        <p:spPr>
          <a:xfrm>
            <a:off x="3808141" y="2372945"/>
            <a:ext cx="56451" cy="113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5" idx="2"/>
          </p:cNvCxnSpPr>
          <p:nvPr/>
        </p:nvCxnSpPr>
        <p:spPr>
          <a:xfrm>
            <a:off x="4629613" y="2613875"/>
            <a:ext cx="13760" cy="89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53826" y="2067494"/>
            <a:ext cx="791591" cy="664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21659" y="1614582"/>
            <a:ext cx="1047837" cy="414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42838" y="2161072"/>
            <a:ext cx="2330605" cy="211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1</a:t>
            </a:r>
            <a:endParaRPr lang="en-US" dirty="0">
              <a:solidFill>
                <a:schemeClr val="tx1"/>
              </a:solidFill>
            </a:endParaRPr>
          </a:p>
        </p:txBody>
      </p:sp>
      <p:sp>
        <p:nvSpPr>
          <p:cNvPr id="15" name="Rectangle 14"/>
          <p:cNvSpPr/>
          <p:nvPr/>
        </p:nvSpPr>
        <p:spPr>
          <a:xfrm>
            <a:off x="3476390" y="2424275"/>
            <a:ext cx="23064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2</a:t>
            </a:r>
            <a:endParaRPr lang="en-US" dirty="0">
              <a:solidFill>
                <a:schemeClr val="tx1"/>
              </a:solidFill>
            </a:endParaRPr>
          </a:p>
        </p:txBody>
      </p:sp>
      <p:sp>
        <p:nvSpPr>
          <p:cNvPr id="16" name="Rectangle 15"/>
          <p:cNvSpPr/>
          <p:nvPr/>
        </p:nvSpPr>
        <p:spPr>
          <a:xfrm>
            <a:off x="3808140" y="1877894"/>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3</a:t>
            </a:r>
            <a:endParaRPr lang="en-US" dirty="0">
              <a:solidFill>
                <a:schemeClr val="tx1"/>
              </a:solidFill>
            </a:endParaRPr>
          </a:p>
        </p:txBody>
      </p:sp>
      <p:sp>
        <p:nvSpPr>
          <p:cNvPr id="13" name="Rectangle 12"/>
          <p:cNvSpPr/>
          <p:nvPr/>
        </p:nvSpPr>
        <p:spPr>
          <a:xfrm>
            <a:off x="4724398" y="1424982"/>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Major Euro$ Liquidity Event 4</a:t>
            </a:r>
            <a:endParaRPr lang="en-US" dirty="0">
              <a:solidFill>
                <a:schemeClr val="tx1"/>
              </a:solidFill>
            </a:endParaRPr>
          </a:p>
        </p:txBody>
      </p:sp>
      <p:sp>
        <p:nvSpPr>
          <p:cNvPr id="24" name="Rectangle 23"/>
          <p:cNvSpPr/>
          <p:nvPr/>
        </p:nvSpPr>
        <p:spPr>
          <a:xfrm>
            <a:off x="1451515" y="1141335"/>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Dow Jones Industrial Average</a:t>
            </a:r>
            <a:endParaRPr lang="en-US" dirty="0">
              <a:solidFill>
                <a:schemeClr val="tx1"/>
              </a:solidFill>
            </a:endParaRPr>
          </a:p>
        </p:txBody>
      </p:sp>
      <p:pic>
        <p:nvPicPr>
          <p:cNvPr id="25" name="Picture 24"/>
          <p:cNvPicPr>
            <a:picLocks noChangeAspect="1"/>
          </p:cNvPicPr>
          <p:nvPr/>
        </p:nvPicPr>
        <p:blipFill>
          <a:blip r:embed="rId4"/>
          <a:stretch>
            <a:fillRect/>
          </a:stretch>
        </p:blipFill>
        <p:spPr>
          <a:xfrm>
            <a:off x="6190785" y="3980318"/>
            <a:ext cx="5934307" cy="2802894"/>
          </a:xfrm>
          <a:prstGeom prst="rect">
            <a:avLst/>
          </a:prstGeom>
        </p:spPr>
      </p:pic>
      <p:sp>
        <p:nvSpPr>
          <p:cNvPr id="26" name="Rectangle 25"/>
          <p:cNvSpPr/>
          <p:nvPr/>
        </p:nvSpPr>
        <p:spPr>
          <a:xfrm>
            <a:off x="6251190" y="3911903"/>
            <a:ext cx="2382645" cy="18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ISM Manufacturing PMI</a:t>
            </a:r>
            <a:endParaRPr lang="en-US" dirty="0">
              <a:solidFill>
                <a:schemeClr val="tx1"/>
              </a:solidFill>
            </a:endParaRPr>
          </a:p>
        </p:txBody>
      </p:sp>
      <p:cxnSp>
        <p:nvCxnSpPr>
          <p:cNvPr id="28" name="Straight Arrow Connector 27"/>
          <p:cNvCxnSpPr/>
          <p:nvPr/>
        </p:nvCxnSpPr>
        <p:spPr>
          <a:xfrm>
            <a:off x="9850058" y="3396643"/>
            <a:ext cx="144966" cy="1449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568747" y="3416800"/>
            <a:ext cx="144966" cy="1449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1498958" y="3416800"/>
            <a:ext cx="144966" cy="1449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986403" y="3709638"/>
            <a:ext cx="144966" cy="1449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186102" y="1333296"/>
            <a:ext cx="3312856" cy="15771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is not economic value added, but rather US dollar liquidity taking over the markets, and the interest rate, inflation, and recovery fallacies bought into</a:t>
            </a:r>
            <a:endParaRPr lang="en-US" dirty="0">
              <a:solidFill>
                <a:schemeClr val="tx1"/>
              </a:solidFill>
            </a:endParaRPr>
          </a:p>
        </p:txBody>
      </p:sp>
      <p:cxnSp>
        <p:nvCxnSpPr>
          <p:cNvPr id="34" name="Straight Arrow Connector 33"/>
          <p:cNvCxnSpPr/>
          <p:nvPr/>
        </p:nvCxnSpPr>
        <p:spPr>
          <a:xfrm flipH="1">
            <a:off x="7504770" y="1343933"/>
            <a:ext cx="680225" cy="1145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1498959" y="2916921"/>
            <a:ext cx="421695" cy="1398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24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12234"/>
            <a:ext cx="10364451" cy="641571"/>
          </a:xfrm>
        </p:spPr>
        <p:txBody>
          <a:bodyPr>
            <a:normAutofit/>
          </a:bodyPr>
          <a:lstStyle/>
          <a:p>
            <a:r>
              <a:rPr lang="en-US" dirty="0" smtClean="0"/>
              <a:t>Example: Other asset classes</a:t>
            </a:r>
            <a:endParaRPr lang="en-US" dirty="0"/>
          </a:p>
        </p:txBody>
      </p:sp>
      <p:sp>
        <p:nvSpPr>
          <p:cNvPr id="3" name="Content Placeholder 2"/>
          <p:cNvSpPr>
            <a:spLocks noGrp="1"/>
          </p:cNvSpPr>
          <p:nvPr>
            <p:ph sz="quarter" idx="13"/>
          </p:nvPr>
        </p:nvSpPr>
        <p:spPr>
          <a:xfrm>
            <a:off x="1037064" y="953805"/>
            <a:ext cx="10241162" cy="5190517"/>
          </a:xfrm>
        </p:spPr>
        <p:txBody>
          <a:bodyPr>
            <a:normAutofit lnSpcReduction="10000"/>
          </a:bodyPr>
          <a:lstStyle/>
          <a:p>
            <a:r>
              <a:rPr lang="en-US" cap="none" dirty="0" smtClean="0"/>
              <a:t>If you’ve understood this presentation, you will already anticipate what this means for the treasury market</a:t>
            </a:r>
            <a:endParaRPr lang="en-US" cap="none" dirty="0"/>
          </a:p>
          <a:p>
            <a:r>
              <a:rPr lang="en-US" cap="none" dirty="0" smtClean="0"/>
              <a:t>The main problem – collateral shortage in the global Eurodollar system. </a:t>
            </a:r>
          </a:p>
          <a:p>
            <a:pPr lvl="1"/>
            <a:r>
              <a:rPr lang="en-US" cap="none" dirty="0" smtClean="0"/>
              <a:t>Treasuries (particularly </a:t>
            </a:r>
            <a:r>
              <a:rPr lang="en-US" cap="none" dirty="0" err="1" smtClean="0"/>
              <a:t>t-bills</a:t>
            </a:r>
            <a:r>
              <a:rPr lang="en-US" cap="none" dirty="0" smtClean="0"/>
              <a:t> – short dated dollars) are the pristine (highly liquid, safe, and US dollar denominated) collateral in the system. </a:t>
            </a:r>
          </a:p>
          <a:p>
            <a:pPr lvl="1"/>
            <a:r>
              <a:rPr lang="en-US" cap="none" dirty="0" smtClean="0"/>
              <a:t>The shortage of collateral also means a shortage of dollars (opposite the current narrative)</a:t>
            </a:r>
          </a:p>
          <a:p>
            <a:pPr lvl="1"/>
            <a:r>
              <a:rPr lang="en-US" cap="none" dirty="0" smtClean="0"/>
              <a:t>Both will go through cycles of short squeezes of varying length and intensity, until the system is fixed</a:t>
            </a:r>
          </a:p>
          <a:p>
            <a:pPr lvl="1"/>
            <a:r>
              <a:rPr lang="en-US" cap="none" dirty="0" smtClean="0"/>
              <a:t>DXY from 2007 to present </a:t>
            </a:r>
            <a:r>
              <a:rPr lang="en-US" cap="none" dirty="0" smtClean="0">
                <a:sym typeface="Wingdings" panose="05000000000000000000" pitchFamily="2" charset="2"/>
              </a:rPr>
              <a:t></a:t>
            </a:r>
          </a:p>
          <a:p>
            <a:pPr lvl="1"/>
            <a:r>
              <a:rPr lang="en-US" cap="none" dirty="0" smtClean="0">
                <a:sym typeface="Wingdings" panose="05000000000000000000" pitchFamily="2" charset="2"/>
              </a:rPr>
              <a:t>Is the dollar really crashing?</a:t>
            </a:r>
            <a:endParaRPr lang="en-US" cap="none" dirty="0">
              <a:sym typeface="Wingdings" panose="05000000000000000000" pitchFamily="2" charset="2"/>
            </a:endParaRPr>
          </a:p>
          <a:p>
            <a:pPr lvl="1"/>
            <a:endParaRPr lang="en-US" cap="none" dirty="0" smtClean="0"/>
          </a:p>
          <a:p>
            <a:endParaRPr lang="en-US" cap="none" dirty="0"/>
          </a:p>
          <a:p>
            <a:r>
              <a:rPr lang="en-US" cap="none" dirty="0" smtClean="0"/>
              <a:t>What about other asset classes like MBSs?</a:t>
            </a:r>
          </a:p>
          <a:p>
            <a:pPr lvl="1"/>
            <a:r>
              <a:rPr lang="en-US" cap="none" dirty="0" smtClean="0"/>
              <a:t>most are “Agency” MBSs (gov’t backed </a:t>
            </a:r>
            <a:r>
              <a:rPr lang="en-US" cap="none" dirty="0"/>
              <a:t>=</a:t>
            </a:r>
            <a:r>
              <a:rPr lang="en-US" cap="none" dirty="0" smtClean="0"/>
              <a:t> likely to maintain liquidity properties)</a:t>
            </a:r>
          </a:p>
        </p:txBody>
      </p:sp>
      <p:pic>
        <p:nvPicPr>
          <p:cNvPr id="4" name="Picture 3"/>
          <p:cNvPicPr>
            <a:picLocks noChangeAspect="1"/>
          </p:cNvPicPr>
          <p:nvPr/>
        </p:nvPicPr>
        <p:blipFill>
          <a:blip r:embed="rId3"/>
          <a:stretch>
            <a:fillRect/>
          </a:stretch>
        </p:blipFill>
        <p:spPr>
          <a:xfrm>
            <a:off x="6157645" y="3549063"/>
            <a:ext cx="4678809" cy="2005932"/>
          </a:xfrm>
          <a:prstGeom prst="rect">
            <a:avLst/>
          </a:prstGeom>
        </p:spPr>
      </p:pic>
      <p:cxnSp>
        <p:nvCxnSpPr>
          <p:cNvPr id="6" name="Straight Connector 5"/>
          <p:cNvCxnSpPr/>
          <p:nvPr/>
        </p:nvCxnSpPr>
        <p:spPr>
          <a:xfrm flipV="1">
            <a:off x="6222382" y="4137105"/>
            <a:ext cx="4567297" cy="91440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490011" y="4215161"/>
            <a:ext cx="126940" cy="40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25629" y="4125949"/>
            <a:ext cx="44605" cy="40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53186" y="4236859"/>
            <a:ext cx="78058"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30322" y="3742079"/>
            <a:ext cx="248551" cy="5335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879980" y="3646449"/>
            <a:ext cx="89210" cy="37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224164" y="3636986"/>
            <a:ext cx="87105" cy="194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516244" y="4025590"/>
            <a:ext cx="6055112" cy="100359"/>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6864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71" y="324320"/>
            <a:ext cx="10364451" cy="661642"/>
          </a:xfrm>
        </p:spPr>
        <p:txBody>
          <a:bodyPr/>
          <a:lstStyle/>
          <a:p>
            <a:r>
              <a:rPr lang="en-US" dirty="0" smtClean="0"/>
              <a:t>My Risk management journey</a:t>
            </a:r>
            <a:endParaRPr lang="en-US" dirty="0"/>
          </a:p>
        </p:txBody>
      </p:sp>
      <p:pic>
        <p:nvPicPr>
          <p:cNvPr id="4" name="Content Placeholder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14653" y="1041621"/>
            <a:ext cx="9941027" cy="51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7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6910"/>
            <a:ext cx="11079479" cy="1097945"/>
          </a:xfrm>
        </p:spPr>
        <p:txBody>
          <a:bodyPr>
            <a:normAutofit fontScale="90000"/>
          </a:bodyPr>
          <a:lstStyle/>
          <a:p>
            <a:r>
              <a:rPr lang="en-US" dirty="0" smtClean="0"/>
              <a:t>Risk management paradox</a:t>
            </a:r>
            <a:br>
              <a:rPr lang="en-US" dirty="0" smtClean="0"/>
            </a:br>
            <a:r>
              <a:rPr lang="en-US" sz="2000" cap="none" dirty="0" smtClean="0"/>
              <a:t>1. “</a:t>
            </a:r>
            <a:r>
              <a:rPr lang="en-US" sz="2000" b="1" cap="none" dirty="0" smtClean="0"/>
              <a:t>Front-end” of the paradox </a:t>
            </a:r>
            <a:r>
              <a:rPr lang="en-US" sz="2000" cap="none" dirty="0" smtClean="0"/>
              <a:t>- How do we include event sets that we don’t know about or don’t understand? </a:t>
            </a:r>
            <a:br>
              <a:rPr lang="en-US" sz="2000" cap="none" dirty="0" smtClean="0"/>
            </a:br>
            <a:r>
              <a:rPr lang="en-US" sz="2000" cap="none" dirty="0" smtClean="0"/>
              <a:t>2. “</a:t>
            </a:r>
            <a:r>
              <a:rPr lang="en-US" sz="2000" b="1" cap="none" dirty="0" smtClean="0"/>
              <a:t>Back-end” of the paradox</a:t>
            </a:r>
            <a:r>
              <a:rPr lang="en-US" sz="2000" cap="none" dirty="0" smtClean="0"/>
              <a:t> - How do we establish ourselves as the ones with the answers while maintaining that we don’t know the answers?</a:t>
            </a:r>
            <a:endParaRPr lang="en-US" cap="none" dirty="0"/>
          </a:p>
        </p:txBody>
      </p:sp>
      <p:pic>
        <p:nvPicPr>
          <p:cNvPr id="4" name="Content Placeholder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0910" y="1506075"/>
            <a:ext cx="4830022" cy="3259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096000" y="3642846"/>
            <a:ext cx="5108165" cy="2050890"/>
          </a:xfrm>
          <a:prstGeom prst="rect">
            <a:avLst/>
          </a:prstGeom>
        </p:spPr>
      </p:pic>
      <p:pic>
        <p:nvPicPr>
          <p:cNvPr id="6" name="Picture 5"/>
          <p:cNvPicPr>
            <a:picLocks noChangeAspect="1"/>
          </p:cNvPicPr>
          <p:nvPr/>
        </p:nvPicPr>
        <p:blipFill>
          <a:blip r:embed="rId5"/>
          <a:stretch>
            <a:fillRect/>
          </a:stretch>
        </p:blipFill>
        <p:spPr>
          <a:xfrm>
            <a:off x="5000932" y="2717726"/>
            <a:ext cx="7086600" cy="723900"/>
          </a:xfrm>
          <a:prstGeom prst="rect">
            <a:avLst/>
          </a:prstGeom>
        </p:spPr>
      </p:pic>
      <p:cxnSp>
        <p:nvCxnSpPr>
          <p:cNvPr id="8" name="Curved Connector 7"/>
          <p:cNvCxnSpPr>
            <a:endCxn id="6" idx="0"/>
          </p:cNvCxnSpPr>
          <p:nvPr/>
        </p:nvCxnSpPr>
        <p:spPr>
          <a:xfrm>
            <a:off x="3755923" y="2445589"/>
            <a:ext cx="4788309" cy="2721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174" y="2254938"/>
            <a:ext cx="20193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425859" y="5194306"/>
            <a:ext cx="4575073" cy="1125419"/>
          </a:xfrm>
          <a:prstGeom prst="rect">
            <a:avLst/>
          </a:prstGeom>
        </p:spPr>
      </p:pic>
      <p:cxnSp>
        <p:nvCxnSpPr>
          <p:cNvPr id="13" name="Curved Connector 12"/>
          <p:cNvCxnSpPr>
            <a:stCxn id="5" idx="2"/>
            <a:endCxn id="11" idx="2"/>
          </p:cNvCxnSpPr>
          <p:nvPr/>
        </p:nvCxnSpPr>
        <p:spPr>
          <a:xfrm rot="5400000">
            <a:off x="5368746" y="3038387"/>
            <a:ext cx="625989" cy="5936687"/>
          </a:xfrm>
          <a:prstGeom prst="curvedConnector3">
            <a:avLst>
              <a:gd name="adj1" fmla="val 13651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1" idx="1"/>
          </p:cNvCxnSpPr>
          <p:nvPr/>
        </p:nvCxnSpPr>
        <p:spPr>
          <a:xfrm rot="10800000" flipH="1">
            <a:off x="425859" y="3864078"/>
            <a:ext cx="487916" cy="1892939"/>
          </a:xfrm>
          <a:prstGeom prst="curvedConnector4">
            <a:avLst>
              <a:gd name="adj1" fmla="val -34761"/>
              <a:gd name="adj2" fmla="val 866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p:cNvCxnSpPr>
          <p:nvPr/>
        </p:nvCxnSpPr>
        <p:spPr>
          <a:xfrm flipH="1">
            <a:off x="3755930" y="1304855"/>
            <a:ext cx="2378170" cy="113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79901" y="2348610"/>
            <a:ext cx="154079" cy="160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79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87496"/>
          </a:xfrm>
        </p:spPr>
        <p:txBody>
          <a:bodyPr>
            <a:normAutofit/>
          </a:bodyPr>
          <a:lstStyle/>
          <a:p>
            <a:r>
              <a:rPr lang="en-US" dirty="0" smtClean="0"/>
              <a:t>identifying the GFC false narrative</a:t>
            </a:r>
            <a:endParaRPr lang="en-US" dirty="0"/>
          </a:p>
        </p:txBody>
      </p:sp>
      <p:sp>
        <p:nvSpPr>
          <p:cNvPr id="3" name="Content Placeholder 2"/>
          <p:cNvSpPr>
            <a:spLocks noGrp="1"/>
          </p:cNvSpPr>
          <p:nvPr>
            <p:ph sz="quarter" idx="13"/>
          </p:nvPr>
        </p:nvSpPr>
        <p:spPr>
          <a:xfrm>
            <a:off x="913774" y="1553498"/>
            <a:ext cx="10363826" cy="4807974"/>
          </a:xfrm>
        </p:spPr>
        <p:txBody>
          <a:bodyPr>
            <a:normAutofit/>
          </a:bodyPr>
          <a:lstStyle/>
          <a:p>
            <a:pPr marL="0" indent="0">
              <a:buNone/>
            </a:pPr>
            <a:endParaRPr lang="en-US" dirty="0" smtClean="0"/>
          </a:p>
          <a:p>
            <a:r>
              <a:rPr lang="en-US" cap="none" dirty="0" smtClean="0"/>
              <a:t>“</a:t>
            </a:r>
            <a:r>
              <a:rPr lang="en-US" i="1" cap="none" dirty="0"/>
              <a:t>depressions </a:t>
            </a:r>
            <a:r>
              <a:rPr lang="en-US" cap="none" dirty="0"/>
              <a:t>[as opposed to recessions]</a:t>
            </a:r>
            <a:r>
              <a:rPr lang="en-US" i="1" cap="none" dirty="0"/>
              <a:t> like this are provoked by an </a:t>
            </a:r>
            <a:r>
              <a:rPr lang="en-US" i="1" cap="none" dirty="0" smtClean="0"/>
              <a:t>impediment in </a:t>
            </a:r>
            <a:r>
              <a:rPr lang="en-US" i="1" cap="none" dirty="0"/>
              <a:t>the machinery of exchange</a:t>
            </a:r>
            <a:r>
              <a:rPr lang="en-US" cap="none" dirty="0" smtClean="0"/>
              <a:t>.”</a:t>
            </a:r>
          </a:p>
          <a:p>
            <a:pPr lvl="1"/>
            <a:r>
              <a:rPr lang="en-US" sz="1400" cap="none" dirty="0">
                <a:solidFill>
                  <a:schemeClr val="accent4">
                    <a:lumMod val="75000"/>
                  </a:schemeClr>
                </a:solidFill>
                <a:latin typeface="Cambria" panose="02040503050406030204" pitchFamily="18" charset="0"/>
              </a:rPr>
              <a:t>Henry George (1879), a US economist commenting on the extended length of the depression in the </a:t>
            </a:r>
            <a:r>
              <a:rPr lang="en-US" sz="1400" cap="none" dirty="0" smtClean="0">
                <a:solidFill>
                  <a:schemeClr val="accent4">
                    <a:lumMod val="75000"/>
                  </a:schemeClr>
                </a:solidFill>
                <a:latin typeface="Cambria" panose="02040503050406030204" pitchFamily="18" charset="0"/>
              </a:rPr>
              <a:t>1870s</a:t>
            </a:r>
          </a:p>
          <a:p>
            <a:endParaRPr lang="en-US" cap="none" dirty="0" smtClean="0"/>
          </a:p>
          <a:p>
            <a:pPr marL="0" indent="0">
              <a:buNone/>
            </a:pPr>
            <a:r>
              <a:rPr lang="en-US" cap="none" dirty="0">
                <a:solidFill>
                  <a:srgbClr val="FF0000"/>
                </a:solidFill>
              </a:rPr>
              <a:t>+</a:t>
            </a:r>
            <a:r>
              <a:rPr lang="en-US" cap="none" dirty="0"/>
              <a:t> This </a:t>
            </a:r>
            <a:r>
              <a:rPr lang="en-US" b="1" u="sng" cap="none" dirty="0"/>
              <a:t>problem</a:t>
            </a:r>
            <a:r>
              <a:rPr lang="en-US" cap="none" dirty="0"/>
              <a:t> </a:t>
            </a:r>
            <a:r>
              <a:rPr lang="en-US" cap="none" dirty="0" smtClean="0"/>
              <a:t>(the global depression) is </a:t>
            </a:r>
            <a:r>
              <a:rPr lang="en-US" cap="none" dirty="0"/>
              <a:t>expressed in a globally-coordinated, downward-cycling </a:t>
            </a:r>
            <a:r>
              <a:rPr lang="en-US" cap="none" dirty="0" smtClean="0"/>
              <a:t>global economy </a:t>
            </a:r>
            <a:r>
              <a:rPr lang="en-US" sz="1600" cap="none" dirty="0" smtClean="0">
                <a:solidFill>
                  <a:schemeClr val="accent5">
                    <a:lumMod val="50000"/>
                  </a:schemeClr>
                </a:solidFill>
              </a:rPr>
              <a:t>(which </a:t>
            </a:r>
            <a:r>
              <a:rPr lang="en-US" sz="1600" cap="none" dirty="0">
                <a:solidFill>
                  <a:schemeClr val="accent5">
                    <a:lumMod val="50000"/>
                  </a:schemeClr>
                </a:solidFill>
              </a:rPr>
              <a:t>is </a:t>
            </a:r>
            <a:r>
              <a:rPr lang="en-US" sz="1600" cap="none" dirty="0" smtClean="0">
                <a:solidFill>
                  <a:schemeClr val="accent5">
                    <a:lumMod val="50000"/>
                  </a:schemeClr>
                </a:solidFill>
              </a:rPr>
              <a:t>a mostly </a:t>
            </a:r>
            <a:r>
              <a:rPr lang="en-US" sz="1600" cap="none" dirty="0">
                <a:solidFill>
                  <a:schemeClr val="accent5">
                    <a:lumMod val="50000"/>
                  </a:schemeClr>
                </a:solidFill>
              </a:rPr>
              <a:t>unexplored event set </a:t>
            </a:r>
            <a:r>
              <a:rPr lang="en-US" sz="1600" cap="none" dirty="0" smtClean="0">
                <a:solidFill>
                  <a:schemeClr val="accent5">
                    <a:lumMod val="50000"/>
                  </a:schemeClr>
                </a:solidFill>
              </a:rPr>
              <a:t>A</a:t>
            </a:r>
            <a:r>
              <a:rPr lang="en-US" sz="1600" cap="none" dirty="0">
                <a:solidFill>
                  <a:schemeClr val="accent5">
                    <a:lumMod val="50000"/>
                  </a:schemeClr>
                </a:solidFill>
              </a:rPr>
              <a:t>’, inconsistent with the </a:t>
            </a:r>
            <a:r>
              <a:rPr lang="en-US" sz="1600" cap="none" dirty="0" smtClean="0">
                <a:solidFill>
                  <a:schemeClr val="accent5">
                    <a:lumMod val="50000"/>
                  </a:schemeClr>
                </a:solidFill>
              </a:rPr>
              <a:t>accepted </a:t>
            </a:r>
            <a:r>
              <a:rPr lang="en-US" sz="1600" cap="none" dirty="0">
                <a:solidFill>
                  <a:schemeClr val="accent5">
                    <a:lumMod val="50000"/>
                  </a:schemeClr>
                </a:solidFill>
              </a:rPr>
              <a:t>financial industry narrative </a:t>
            </a:r>
            <a:r>
              <a:rPr lang="en-US" sz="1600" cap="none" dirty="0" smtClean="0">
                <a:solidFill>
                  <a:schemeClr val="accent5">
                    <a:lumMod val="50000"/>
                  </a:schemeClr>
                </a:solidFill>
              </a:rPr>
              <a:t>A)</a:t>
            </a:r>
            <a:endParaRPr lang="en-US" sz="1400" cap="none" dirty="0" smtClean="0">
              <a:solidFill>
                <a:schemeClr val="accent5">
                  <a:lumMod val="50000"/>
                </a:schemeClr>
              </a:solidFill>
            </a:endParaRPr>
          </a:p>
          <a:p>
            <a:pPr marL="0" indent="0">
              <a:buNone/>
            </a:pPr>
            <a:r>
              <a:rPr lang="en-US" cap="none" dirty="0" smtClean="0">
                <a:solidFill>
                  <a:srgbClr val="FF0000"/>
                </a:solidFill>
              </a:rPr>
              <a:t>+</a:t>
            </a:r>
            <a:r>
              <a:rPr lang="en-US" cap="none" dirty="0" smtClean="0"/>
              <a:t> “The machinery of exchange” is equivalently described as “the money (monetary) system”</a:t>
            </a:r>
          </a:p>
          <a:p>
            <a:pPr marL="0" indent="0">
              <a:buNone/>
            </a:pPr>
            <a:r>
              <a:rPr lang="en-US" cap="none" dirty="0" smtClean="0">
                <a:solidFill>
                  <a:srgbClr val="0000FF"/>
                </a:solidFill>
              </a:rPr>
              <a:t>=</a:t>
            </a:r>
            <a:r>
              <a:rPr lang="en-US" cap="none" dirty="0" smtClean="0"/>
              <a:t> The </a:t>
            </a:r>
            <a:r>
              <a:rPr lang="en-US" b="1" u="sng" cap="none" dirty="0" smtClean="0"/>
              <a:t>problem</a:t>
            </a:r>
            <a:r>
              <a:rPr lang="en-US" cap="none" dirty="0" smtClean="0"/>
              <a:t> must be provoked by an impediment in the </a:t>
            </a:r>
            <a:r>
              <a:rPr lang="en-US" b="1" u="sng" cap="none" dirty="0" smtClean="0"/>
              <a:t>global monetary system</a:t>
            </a:r>
          </a:p>
          <a:p>
            <a:pPr marL="0" indent="0" algn="ctr">
              <a:buNone/>
            </a:pPr>
            <a:r>
              <a:rPr lang="en-US" sz="2400" b="1" dirty="0" smtClean="0"/>
              <a:t>What is the global monetary system?</a:t>
            </a:r>
          </a:p>
          <a:p>
            <a:endParaRPr lang="en-US" dirty="0" smtClean="0"/>
          </a:p>
        </p:txBody>
      </p:sp>
      <p:cxnSp>
        <p:nvCxnSpPr>
          <p:cNvPr id="5" name="Straight Arrow Connector 4"/>
          <p:cNvCxnSpPr/>
          <p:nvPr/>
        </p:nvCxnSpPr>
        <p:spPr>
          <a:xfrm>
            <a:off x="2428568" y="2379406"/>
            <a:ext cx="1484671" cy="140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780206" y="2379406"/>
            <a:ext cx="1651820" cy="2379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36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51522"/>
          </a:xfrm>
        </p:spPr>
        <p:txBody>
          <a:bodyPr>
            <a:normAutofit fontScale="90000"/>
          </a:bodyPr>
          <a:lstStyle/>
          <a:p>
            <a:r>
              <a:rPr lang="en-US" dirty="0" smtClean="0"/>
              <a:t>The global monetary system - in questions</a:t>
            </a:r>
            <a:endParaRPr lang="en-US" dirty="0"/>
          </a:p>
        </p:txBody>
      </p:sp>
      <p:sp>
        <p:nvSpPr>
          <p:cNvPr id="3" name="Content Placeholder 2"/>
          <p:cNvSpPr>
            <a:spLocks noGrp="1"/>
          </p:cNvSpPr>
          <p:nvPr>
            <p:ph sz="quarter" idx="13"/>
          </p:nvPr>
        </p:nvSpPr>
        <p:spPr>
          <a:xfrm>
            <a:off x="913774" y="1248698"/>
            <a:ext cx="10363826" cy="5299586"/>
          </a:xfrm>
        </p:spPr>
        <p:txBody>
          <a:bodyPr>
            <a:normAutofit fontScale="92500" lnSpcReduction="20000"/>
          </a:bodyPr>
          <a:lstStyle/>
          <a:p>
            <a:r>
              <a:rPr lang="en-US" sz="2800" i="1" cap="none" dirty="0">
                <a:solidFill>
                  <a:srgbClr val="C00000"/>
                </a:solidFill>
                <a:latin typeface="Cambria" panose="02040503050406030204" pitchFamily="18" charset="0"/>
                <a:ea typeface="Cambria" panose="02040503050406030204" pitchFamily="18" charset="0"/>
              </a:rPr>
              <a:t>What currency is the primary currency used for global trade (the global reserve currency)?</a:t>
            </a:r>
          </a:p>
          <a:p>
            <a:pPr marL="1371600" lvl="2" indent="-457200">
              <a:buFont typeface="Wingdings 3" charset="2"/>
              <a:buAutoNum type="alphaLcParenR"/>
            </a:pPr>
            <a:r>
              <a:rPr lang="en-US" sz="2000" i="1" cap="none" dirty="0">
                <a:latin typeface="Cambria" panose="02040503050406030204" pitchFamily="18" charset="0"/>
                <a:ea typeface="Cambria" panose="02040503050406030204" pitchFamily="18" charset="0"/>
              </a:rPr>
              <a:t>IMF’s Special Drawing Rights (SDRs) basket of currencies</a:t>
            </a:r>
          </a:p>
          <a:p>
            <a:pPr marL="1371600" lvl="2" indent="-457200">
              <a:buAutoNum type="alphaLcParenR"/>
            </a:pPr>
            <a:r>
              <a:rPr lang="en-US" sz="2000" i="1" cap="none" dirty="0">
                <a:latin typeface="Cambria" panose="02040503050406030204" pitchFamily="18" charset="0"/>
                <a:ea typeface="Cambria" panose="02040503050406030204" pitchFamily="18" charset="0"/>
              </a:rPr>
              <a:t>Precious metals (gold, silver)</a:t>
            </a:r>
          </a:p>
          <a:p>
            <a:pPr marL="1371600" lvl="2" indent="-457200">
              <a:buAutoNum type="alphaLcParenR"/>
            </a:pPr>
            <a:r>
              <a:rPr lang="en-US" sz="2000" i="1" cap="none" dirty="0" smtClean="0">
                <a:latin typeface="Cambria" panose="02040503050406030204" pitchFamily="18" charset="0"/>
                <a:ea typeface="Cambria" panose="02040503050406030204" pitchFamily="18" charset="0"/>
              </a:rPr>
              <a:t>The Euro</a:t>
            </a:r>
            <a:endParaRPr lang="en-US" sz="2000" i="1" cap="none" dirty="0">
              <a:latin typeface="Cambria" panose="02040503050406030204" pitchFamily="18" charset="0"/>
              <a:ea typeface="Cambria" panose="02040503050406030204" pitchFamily="18" charset="0"/>
            </a:endParaRPr>
          </a:p>
          <a:p>
            <a:pPr marL="1371600" lvl="2" indent="-457200">
              <a:buAutoNum type="alphaLcParenR"/>
            </a:pPr>
            <a:r>
              <a:rPr lang="en-US" sz="2000" i="1" cap="none" dirty="0">
                <a:latin typeface="Cambria" panose="02040503050406030204" pitchFamily="18" charset="0"/>
                <a:ea typeface="Cambria" panose="02040503050406030204" pitchFamily="18" charset="0"/>
              </a:rPr>
              <a:t>The US Dollar</a:t>
            </a:r>
          </a:p>
          <a:p>
            <a:pPr marL="1371600" lvl="2" indent="-457200">
              <a:buAutoNum type="alphaLcParenR"/>
            </a:pPr>
            <a:r>
              <a:rPr lang="en-US" sz="2000" i="1" cap="none" dirty="0" smtClean="0">
                <a:latin typeface="Cambria" panose="02040503050406030204" pitchFamily="18" charset="0"/>
                <a:ea typeface="Cambria" panose="02040503050406030204" pitchFamily="18" charset="0"/>
              </a:rPr>
              <a:t>The Renminbi (Chinese Yuan)</a:t>
            </a:r>
            <a:endParaRPr lang="en-US" sz="2000" i="1" cap="none" dirty="0">
              <a:latin typeface="Cambria" panose="02040503050406030204" pitchFamily="18" charset="0"/>
              <a:ea typeface="Cambria" panose="02040503050406030204" pitchFamily="18" charset="0"/>
            </a:endParaRPr>
          </a:p>
          <a:p>
            <a:endParaRPr lang="en-US" sz="2800" i="1" cap="none" dirty="0" smtClean="0">
              <a:solidFill>
                <a:srgbClr val="C00000"/>
              </a:solidFill>
              <a:latin typeface="Cambria" panose="02040503050406030204" pitchFamily="18" charset="0"/>
              <a:ea typeface="Cambria" panose="02040503050406030204" pitchFamily="18" charset="0"/>
            </a:endParaRPr>
          </a:p>
          <a:p>
            <a:r>
              <a:rPr lang="en-US" sz="2800" i="1" cap="none" dirty="0" smtClean="0">
                <a:solidFill>
                  <a:srgbClr val="C00000"/>
                </a:solidFill>
                <a:latin typeface="Cambria" panose="02040503050406030204" pitchFamily="18" charset="0"/>
                <a:ea typeface="Cambria" panose="02040503050406030204" pitchFamily="18" charset="0"/>
              </a:rPr>
              <a:t>In the US, who </a:t>
            </a:r>
            <a:r>
              <a:rPr lang="en-US" sz="2800" i="1" cap="none" dirty="0">
                <a:solidFill>
                  <a:srgbClr val="C00000"/>
                </a:solidFill>
                <a:latin typeface="Cambria" panose="02040503050406030204" pitchFamily="18" charset="0"/>
                <a:ea typeface="Cambria" panose="02040503050406030204" pitchFamily="18" charset="0"/>
              </a:rPr>
              <a:t>has the “power of the printing press” </a:t>
            </a:r>
            <a:r>
              <a:rPr lang="en-US" sz="2800" i="1" cap="none" dirty="0" smtClean="0">
                <a:solidFill>
                  <a:srgbClr val="C00000"/>
                </a:solidFill>
                <a:latin typeface="Cambria" panose="02040503050406030204" pitchFamily="18" charset="0"/>
                <a:ea typeface="Cambria" panose="02040503050406030204" pitchFamily="18" charset="0"/>
              </a:rPr>
              <a:t>(currency </a:t>
            </a:r>
            <a:r>
              <a:rPr lang="en-US" sz="2800" i="1" cap="none" dirty="0">
                <a:solidFill>
                  <a:srgbClr val="C00000"/>
                </a:solidFill>
                <a:latin typeface="Cambria" panose="02040503050406030204" pitchFamily="18" charset="0"/>
                <a:ea typeface="Cambria" panose="02040503050406030204" pitchFamily="18" charset="0"/>
              </a:rPr>
              <a:t>creation)?</a:t>
            </a:r>
          </a:p>
          <a:p>
            <a:pPr marL="1371600" lvl="2" indent="-457200">
              <a:buFont typeface="Wingdings 3" charset="2"/>
              <a:buAutoNum type="alphaLcParenR"/>
            </a:pPr>
            <a:r>
              <a:rPr lang="en-US" sz="2000" i="1" cap="none" dirty="0">
                <a:latin typeface="Cambria" panose="02040503050406030204" pitchFamily="18" charset="0"/>
                <a:ea typeface="Cambria" panose="02040503050406030204" pitchFamily="18" charset="0"/>
              </a:rPr>
              <a:t>Federal Reserve</a:t>
            </a:r>
          </a:p>
          <a:p>
            <a:pPr marL="1371600" lvl="2" indent="-457200">
              <a:buAutoNum type="alphaLcParenR"/>
            </a:pPr>
            <a:r>
              <a:rPr lang="en-US" sz="2000" i="1" cap="none" dirty="0">
                <a:latin typeface="Cambria" panose="02040503050406030204" pitchFamily="18" charset="0"/>
                <a:ea typeface="Cambria" panose="02040503050406030204" pitchFamily="18" charset="0"/>
              </a:rPr>
              <a:t>US Treasury</a:t>
            </a:r>
          </a:p>
          <a:p>
            <a:pPr marL="1371600" lvl="2" indent="-457200">
              <a:buAutoNum type="alphaLcParenR"/>
            </a:pPr>
            <a:r>
              <a:rPr lang="en-US" sz="2000" i="1" cap="none" dirty="0" smtClean="0">
                <a:latin typeface="Cambria" panose="02040503050406030204" pitchFamily="18" charset="0"/>
                <a:ea typeface="Cambria" panose="02040503050406030204" pitchFamily="18" charset="0"/>
              </a:rPr>
              <a:t>The Banking </a:t>
            </a:r>
            <a:r>
              <a:rPr lang="en-US" sz="2000" i="1" cap="none" dirty="0">
                <a:latin typeface="Cambria" panose="02040503050406030204" pitchFamily="18" charset="0"/>
                <a:ea typeface="Cambria" panose="02040503050406030204" pitchFamily="18" charset="0"/>
              </a:rPr>
              <a:t>System</a:t>
            </a:r>
          </a:p>
          <a:p>
            <a:pPr marL="1371600" lvl="2" indent="-457200">
              <a:buAutoNum type="alphaLcParenR"/>
            </a:pPr>
            <a:r>
              <a:rPr lang="en-US" sz="2000" i="1" cap="none" dirty="0">
                <a:latin typeface="Cambria" panose="02040503050406030204" pitchFamily="18" charset="0"/>
                <a:ea typeface="Cambria" panose="02040503050406030204" pitchFamily="18" charset="0"/>
              </a:rPr>
              <a:t>All of the </a:t>
            </a:r>
            <a:r>
              <a:rPr lang="en-US" sz="2000" i="1" cap="none" dirty="0" smtClean="0">
                <a:latin typeface="Cambria" panose="02040503050406030204" pitchFamily="18" charset="0"/>
                <a:ea typeface="Cambria" panose="02040503050406030204" pitchFamily="18" charset="0"/>
              </a:rPr>
              <a:t>Above</a:t>
            </a:r>
          </a:p>
          <a:p>
            <a:pPr marL="1371600" lvl="2" indent="-457200">
              <a:buAutoNum type="alphaLcParenR"/>
            </a:pPr>
            <a:endParaRPr lang="en-US" sz="2000" i="1"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1173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07160"/>
          </a:xfrm>
        </p:spPr>
        <p:txBody>
          <a:bodyPr/>
          <a:lstStyle/>
          <a:p>
            <a:r>
              <a:rPr lang="en-US" dirty="0" smtClean="0"/>
              <a:t>Who has the power of the printing press?</a:t>
            </a:r>
            <a:endParaRPr lang="en-US" dirty="0"/>
          </a:p>
        </p:txBody>
      </p:sp>
      <p:sp>
        <p:nvSpPr>
          <p:cNvPr id="3" name="Content Placeholder 2"/>
          <p:cNvSpPr>
            <a:spLocks noGrp="1"/>
          </p:cNvSpPr>
          <p:nvPr>
            <p:ph sz="quarter" idx="13"/>
          </p:nvPr>
        </p:nvSpPr>
        <p:spPr>
          <a:xfrm>
            <a:off x="757083" y="1671484"/>
            <a:ext cx="10805651" cy="4532671"/>
          </a:xfrm>
        </p:spPr>
        <p:txBody>
          <a:bodyPr>
            <a:normAutofit/>
          </a:bodyPr>
          <a:lstStyle/>
          <a:p>
            <a:r>
              <a:rPr lang="en-US" sz="2800" cap="none" dirty="0" smtClean="0"/>
              <a:t>Currency creation:</a:t>
            </a:r>
          </a:p>
          <a:p>
            <a:pPr lvl="1"/>
            <a:r>
              <a:rPr lang="en-US" sz="2400" cap="none" dirty="0" smtClean="0"/>
              <a:t>Federal Reserve Act 1913 prevents the Federal Reserve from “printing money”</a:t>
            </a:r>
          </a:p>
          <a:p>
            <a:pPr lvl="1"/>
            <a:endParaRPr lang="en-US" sz="2400" cap="none" dirty="0" smtClean="0"/>
          </a:p>
          <a:p>
            <a:pPr lvl="1"/>
            <a:r>
              <a:rPr lang="en-US" sz="2400" cap="none" dirty="0" smtClean="0"/>
              <a:t>The US Treasury has the power of the printing press, amount dictated by the Federal Reserve, but is a relatively small amount of the total money supply, used to manage the supply of paper and coin currency</a:t>
            </a:r>
          </a:p>
          <a:p>
            <a:pPr lvl="1"/>
            <a:endParaRPr lang="en-US" sz="2400" cap="none" dirty="0" smtClean="0"/>
          </a:p>
          <a:p>
            <a:pPr lvl="1"/>
            <a:r>
              <a:rPr lang="en-US" sz="2400" cap="none" dirty="0" smtClean="0"/>
              <a:t>The bank extends credit to borrowers (~97%), which creates money supply</a:t>
            </a:r>
            <a:endParaRPr lang="en-US" sz="2400" cap="none" dirty="0"/>
          </a:p>
        </p:txBody>
      </p:sp>
    </p:spTree>
    <p:extLst>
      <p:ext uri="{BB962C8B-B14F-4D97-AF65-F5344CB8AC3E}">
        <p14:creationId xmlns:p14="http://schemas.microsoft.com/office/powerpoint/2010/main" val="299201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17030</TotalTime>
  <Words>13459</Words>
  <Application>Microsoft Office PowerPoint</Application>
  <PresentationFormat>Widescreen</PresentationFormat>
  <Paragraphs>656</Paragraphs>
  <Slides>42</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vt:lpstr>
      <vt:lpstr>Times New Roman</vt:lpstr>
      <vt:lpstr>Tw Cen MT</vt:lpstr>
      <vt:lpstr>Wingdings</vt:lpstr>
      <vt:lpstr>Wingdings 3</vt:lpstr>
      <vt:lpstr>Droplet</vt:lpstr>
      <vt:lpstr>The Bigger short hindsight is 2020?  Identifying the 2008 GFC False Narrative Spring 2021 CASE meeting</vt:lpstr>
      <vt:lpstr>Antitrust Notice </vt:lpstr>
      <vt:lpstr>Live survey question from my 2019 CAS annual meeting presentation</vt:lpstr>
      <vt:lpstr>IT WAS not sub-prime mortgages!</vt:lpstr>
      <vt:lpstr>My Risk management journey</vt:lpstr>
      <vt:lpstr>Risk management paradox 1. “Front-end” of the paradox - How do we include event sets that we don’t know about or don’t understand?  2. “Back-end” of the paradox - How do we establish ourselves as the ones with the answers while maintaining that we don’t know the answers?</vt:lpstr>
      <vt:lpstr>identifying the GFC false narrative</vt:lpstr>
      <vt:lpstr>The global monetary system - in questions</vt:lpstr>
      <vt:lpstr>Who has the power of the printing press?</vt:lpstr>
      <vt:lpstr>The global monetary system - in questions</vt:lpstr>
      <vt:lpstr>The global monetary system - in questions</vt:lpstr>
      <vt:lpstr>How is money supply created?</vt:lpstr>
      <vt:lpstr>For what purposes do banks extend credit</vt:lpstr>
      <vt:lpstr>Authority Mechanisms for managing credit creation</vt:lpstr>
      <vt:lpstr>Monetary Mechanisms for managing credit creation</vt:lpstr>
      <vt:lpstr>Fiat Currency</vt:lpstr>
      <vt:lpstr>A debt-based monetary system</vt:lpstr>
      <vt:lpstr>How did we veer off course?</vt:lpstr>
      <vt:lpstr>How did we veer off course?</vt:lpstr>
      <vt:lpstr>Indistinguishable, but different dollar systems Domestic    offshore</vt:lpstr>
      <vt:lpstr>FOMC December 1974 Meeting minutes</vt:lpstr>
      <vt:lpstr>Salomon Bros scam</vt:lpstr>
      <vt:lpstr>FOMC June 2000 Meeting minutes</vt:lpstr>
      <vt:lpstr>The Day the global monetary system fractured</vt:lpstr>
      <vt:lpstr>We are pawns in a Eurodollar world</vt:lpstr>
      <vt:lpstr>Why does any of this matter today?</vt:lpstr>
      <vt:lpstr>How have I not heard about this?</vt:lpstr>
      <vt:lpstr>Liquidity trap</vt:lpstr>
      <vt:lpstr>Interest rate fallacy</vt:lpstr>
      <vt:lpstr>Interest rate fallacy</vt:lpstr>
      <vt:lpstr>QE – the Money printing fallacy</vt:lpstr>
      <vt:lpstr>Recovery fallacy</vt:lpstr>
      <vt:lpstr>Recovery fallacy</vt:lpstr>
      <vt:lpstr>Recovery fallacy</vt:lpstr>
      <vt:lpstr>Recovery fallacy</vt:lpstr>
      <vt:lpstr>Recovery fallacy</vt:lpstr>
      <vt:lpstr>What does this mean to the P&amp;C insurance industry?</vt:lpstr>
      <vt:lpstr>Incorporating Monetary system risk into the RM structure</vt:lpstr>
      <vt:lpstr>Example: corporate bond market risk</vt:lpstr>
      <vt:lpstr>Example: corporate bond market risk</vt:lpstr>
      <vt:lpstr>How recognizable are these Eurodollar events?</vt:lpstr>
      <vt:lpstr>Example: Other asset classes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Bigger short hindsight is 2020?</dc:title>
  <dc:creator>Robert Anderson</dc:creator>
  <cp:lastModifiedBy>Robert Anderson</cp:lastModifiedBy>
  <cp:revision>271</cp:revision>
  <dcterms:created xsi:type="dcterms:W3CDTF">2021-02-18T22:07:17Z</dcterms:created>
  <dcterms:modified xsi:type="dcterms:W3CDTF">2021-03-23T18:59:17Z</dcterms:modified>
</cp:coreProperties>
</file>