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85" r:id="rId5"/>
    <p:sldMasterId id="2147483798" r:id="rId6"/>
  </p:sldMasterIdLst>
  <p:notesMasterIdLst>
    <p:notesMasterId r:id="rId46"/>
  </p:notesMasterIdLst>
  <p:handoutMasterIdLst>
    <p:handoutMasterId r:id="rId47"/>
  </p:handoutMasterIdLst>
  <p:sldIdLst>
    <p:sldId id="457" r:id="rId7"/>
    <p:sldId id="1312" r:id="rId8"/>
    <p:sldId id="509" r:id="rId9"/>
    <p:sldId id="513" r:id="rId10"/>
    <p:sldId id="1340" r:id="rId11"/>
    <p:sldId id="511" r:id="rId12"/>
    <p:sldId id="514" r:id="rId13"/>
    <p:sldId id="318" r:id="rId14"/>
    <p:sldId id="1341" r:id="rId15"/>
    <p:sldId id="1313" r:id="rId16"/>
    <p:sldId id="515" r:id="rId17"/>
    <p:sldId id="1349" r:id="rId18"/>
    <p:sldId id="510" r:id="rId19"/>
    <p:sldId id="274" r:id="rId20"/>
    <p:sldId id="275" r:id="rId21"/>
    <p:sldId id="1355" r:id="rId22"/>
    <p:sldId id="541" r:id="rId23"/>
    <p:sldId id="1347" r:id="rId24"/>
    <p:sldId id="1335" r:id="rId25"/>
    <p:sldId id="1350" r:id="rId26"/>
    <p:sldId id="1336" r:id="rId27"/>
    <p:sldId id="1337" r:id="rId28"/>
    <p:sldId id="1338" r:id="rId29"/>
    <p:sldId id="1339" r:id="rId30"/>
    <p:sldId id="1345" r:id="rId31"/>
    <p:sldId id="527" r:id="rId32"/>
    <p:sldId id="528" r:id="rId33"/>
    <p:sldId id="1352" r:id="rId34"/>
    <p:sldId id="291" r:id="rId35"/>
    <p:sldId id="292" r:id="rId36"/>
    <p:sldId id="294" r:id="rId37"/>
    <p:sldId id="293" r:id="rId38"/>
    <p:sldId id="286" r:id="rId39"/>
    <p:sldId id="287" r:id="rId40"/>
    <p:sldId id="1351" r:id="rId41"/>
    <p:sldId id="519" r:id="rId42"/>
    <p:sldId id="1353" r:id="rId43"/>
    <p:sldId id="517" r:id="rId44"/>
    <p:sldId id="1356" r:id="rId45"/>
  </p:sldIdLst>
  <p:sldSz cx="12192000" cy="6858000"/>
  <p:notesSz cx="6858000" cy="9144000"/>
  <p:custDataLst>
    <p:tags r:id="rId48"/>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F1AD497F-6665-7546-91E8-C3E228169456}">
          <p14:sldIdLst>
            <p14:sldId id="457"/>
          </p14:sldIdLst>
        </p14:section>
        <p14:section name="CONTENT" id="{60AE3CCF-6799-FE42-8541-8405C68BC5D3}">
          <p14:sldIdLst>
            <p14:sldId id="1312"/>
            <p14:sldId id="509"/>
            <p14:sldId id="513"/>
            <p14:sldId id="1340"/>
            <p14:sldId id="511"/>
            <p14:sldId id="514"/>
            <p14:sldId id="318"/>
            <p14:sldId id="1341"/>
            <p14:sldId id="1313"/>
            <p14:sldId id="515"/>
            <p14:sldId id="1349"/>
            <p14:sldId id="510"/>
            <p14:sldId id="274"/>
            <p14:sldId id="275"/>
            <p14:sldId id="1355"/>
            <p14:sldId id="541"/>
            <p14:sldId id="1347"/>
            <p14:sldId id="1335"/>
            <p14:sldId id="1350"/>
            <p14:sldId id="1336"/>
            <p14:sldId id="1337"/>
            <p14:sldId id="1338"/>
            <p14:sldId id="1339"/>
            <p14:sldId id="1345"/>
            <p14:sldId id="527"/>
            <p14:sldId id="528"/>
            <p14:sldId id="1352"/>
            <p14:sldId id="291"/>
            <p14:sldId id="292"/>
            <p14:sldId id="294"/>
            <p14:sldId id="293"/>
            <p14:sldId id="286"/>
            <p14:sldId id="287"/>
            <p14:sldId id="1351"/>
            <p14:sldId id="519"/>
            <p14:sldId id="1353"/>
            <p14:sldId id="517"/>
            <p14:sldId id="1356"/>
          </p14:sldIdLst>
        </p14:section>
        <p14:section name="THANK YOU" id="{363BABE1-D1B4-C741-9F23-0EA7F1370892}">
          <p14:sldIdLst/>
        </p14:section>
      </p14:sectionLst>
    </p:ext>
    <p:ext uri="{EFAFB233-063F-42B5-8137-9DF3F51BA10A}">
      <p15:sldGuideLst xmlns:p15="http://schemas.microsoft.com/office/powerpoint/2012/main">
        <p15:guide id="1" orient="horz" pos="1152" userDrawn="1">
          <p15:clr>
            <a:srgbClr val="A4A3A4"/>
          </p15:clr>
        </p15:guide>
        <p15:guide id="4" orient="horz" pos="3840" userDrawn="1">
          <p15:clr>
            <a:srgbClr val="A4A3A4"/>
          </p15:clr>
        </p15:guide>
        <p15:guide id="5" pos="2640" userDrawn="1">
          <p15:clr>
            <a:srgbClr val="A4A3A4"/>
          </p15:clr>
        </p15:guide>
        <p15:guide id="6" pos="384" userDrawn="1">
          <p15:clr>
            <a:srgbClr val="A4A3A4"/>
          </p15:clr>
        </p15:guide>
        <p15:guide id="7" pos="7296" userDrawn="1">
          <p15:clr>
            <a:srgbClr val="A4A3A4"/>
          </p15:clr>
        </p15:guide>
        <p15:guide id="8" orient="horz" pos="960" userDrawn="1">
          <p15:clr>
            <a:srgbClr val="A4A3A4"/>
          </p15:clr>
        </p15:guide>
        <p15:guide id="9" orient="horz" pos="2260" userDrawn="1">
          <p15:clr>
            <a:srgbClr val="A4A3A4"/>
          </p15:clr>
        </p15:guide>
        <p15:guide id="10" orient="horz" pos="326">
          <p15:clr>
            <a:srgbClr val="A4A3A4"/>
          </p15:clr>
        </p15:guide>
        <p15:guide id="11" orient="horz" pos="9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 id="6" name="Microsoft Office User" initials="Office [6]" lastIdx="1" clrIdx="5"/>
  <p:cmAuthor id="7" name="Microsoft Office User" initials="Office [7]" lastIdx="1" clrIdx="6"/>
  <p:cmAuthor id="8" name="Microsoft Office User" initials="Office [8]" lastIdx="1" clrIdx="7"/>
  <p:cmAuthor id="9" name="Microsoft Office User" initials="Office [9]" lastIdx="1" clrIdx="8"/>
  <p:cmAuthor id="10" name="Microsoft Office User" initials="Office [10]" lastIdx="1" clrIdx="9"/>
  <p:cmAuthor id="11" name="Microsoft Office User" initials="Office [11]" lastIdx="1" clrIdx="10"/>
  <p:cmAuthor id="12" name="Microsoft Office User" initials="Office [12]" lastIdx="1" clrIdx="11"/>
  <p:cmAuthor id="13" name="Microsoft Office User" initials="Office [13]" lastIdx="1" clrIdx="12"/>
  <p:cmAuthor id="14" name="Microsoft Office User" initials="Office [14]" lastIdx="1" clrIdx="13"/>
  <p:cmAuthor id="15" name="Microsoft Office User" initials="Office [15]" lastIdx="1" clrIdx="14"/>
  <p:cmAuthor id="16" name="Microsoft Office User" initials="Office [16]" lastIdx="1" clrIdx="15"/>
  <p:cmAuthor id="17" name="Microsoft Office User" initials="Office [17]" lastIdx="1" clrIdx="16"/>
  <p:cmAuthor id="18" name="Microsoft Office User" initials="Office [18]" lastIdx="1" clrIdx="17"/>
  <p:cmAuthor id="19" name="Microsoft Office User" initials="Office [19]" lastIdx="1" clrIdx="18"/>
  <p:cmAuthor id="20" name="Microsoft Office User" initials="Office [20]" lastIdx="1" clrIdx="19"/>
  <p:cmAuthor id="21" name="Microsoft Office User" initials="Office [21]" lastIdx="1" clrIdx="20"/>
  <p:cmAuthor id="22" name="Microsoft Office User" initials="Office [22]" lastIdx="1" clrIdx="21"/>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E6"/>
    <a:srgbClr val="FFFF99"/>
    <a:srgbClr val="FF00B1"/>
    <a:srgbClr val="D7C8BE"/>
    <a:srgbClr val="006B3F"/>
    <a:srgbClr val="00A663"/>
    <a:srgbClr val="FFC800"/>
    <a:srgbClr val="FFC387"/>
    <a:srgbClr val="FFC323"/>
    <a:srgbClr val="74C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autoAdjust="0"/>
    <p:restoredTop sz="93786" autoAdjust="0"/>
  </p:normalViewPr>
  <p:slideViewPr>
    <p:cSldViewPr snapToGrid="0">
      <p:cViewPr varScale="1">
        <p:scale>
          <a:sx n="107" d="100"/>
          <a:sy n="107" d="100"/>
        </p:scale>
        <p:origin x="744" y="102"/>
      </p:cViewPr>
      <p:guideLst>
        <p:guide orient="horz" pos="1152"/>
        <p:guide orient="horz" pos="3840"/>
        <p:guide pos="2640"/>
        <p:guide pos="384"/>
        <p:guide pos="7296"/>
        <p:guide orient="horz" pos="960"/>
        <p:guide orient="horz" pos="2260"/>
        <p:guide orient="horz" pos="326"/>
        <p:guide orient="horz" pos="957"/>
      </p:guideLst>
    </p:cSldViewPr>
  </p:slideViewPr>
  <p:outlineViewPr>
    <p:cViewPr>
      <p:scale>
        <a:sx n="33" d="100"/>
        <a:sy n="33" d="100"/>
      </p:scale>
      <p:origin x="0" y="22824"/>
    </p:cViewPr>
  </p:outlineViewPr>
  <p:notesTextViewPr>
    <p:cViewPr>
      <p:scale>
        <a:sx n="85" d="100"/>
        <a:sy n="85" d="100"/>
      </p:scale>
      <p:origin x="0" y="0"/>
    </p:cViewPr>
  </p:notesTextViewPr>
  <p:sorterViewPr>
    <p:cViewPr varScale="1">
      <p:scale>
        <a:sx n="1" d="1"/>
        <a:sy n="1" d="1"/>
      </p:scale>
      <p:origin x="0" y="-15626"/>
    </p:cViewPr>
  </p:sorterViewPr>
  <p:notesViewPr>
    <p:cSldViewPr snapToGrid="0">
      <p:cViewPr>
        <p:scale>
          <a:sx n="204" d="100"/>
          <a:sy n="204" d="100"/>
        </p:scale>
        <p:origin x="-1296" y="51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9/29/2020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2" name="Slide Image Placeholder 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8ABE7-2E59-B840-A11E-3AE96583F77F}" type="slidenum">
              <a:rPr lang="en-US" smtClean="0"/>
              <a:t>‹#›</a:t>
            </a:fld>
            <a:endParaRPr lang="en-US"/>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19" indent="-36575" algn="l" defTabSz="914377"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594" indent="-137157" algn="l" defTabSz="914377" rtl="0" eaLnBrk="1" latinLnBrk="0" hangingPunct="1">
      <a:spcBef>
        <a:spcPts val="600"/>
      </a:spcBef>
      <a:buFont typeface="Arial" panose="020B0604020202020204" pitchFamily="34" charset="0"/>
      <a:buChar char="–"/>
      <a:defRPr sz="1051" kern="1200">
        <a:solidFill>
          <a:schemeClr val="tx1"/>
        </a:solidFill>
        <a:latin typeface="+mn-lt"/>
        <a:ea typeface="+mn-ea"/>
        <a:cs typeface="+mn-cs"/>
      </a:defRPr>
    </a:lvl2pPr>
    <a:lvl3pPr marL="365751" indent="-109725" algn="l" defTabSz="914377"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26" indent="-109725" algn="l" defTabSz="914377"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02" indent="-109725" algn="l" defTabSz="914377"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 marR="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r>
              <a:rPr lang="en-US" b="0" i="0" dirty="0"/>
              <a:t>This is an example</a:t>
            </a:r>
            <a:r>
              <a:rPr lang="en-US" b="0" i="0" baseline="0" dirty="0"/>
              <a:t> of the </a:t>
            </a:r>
            <a:r>
              <a:rPr lang="en-US" b="1" i="0" baseline="0" dirty="0"/>
              <a:t>COVER WITH BLUE BACKGROUND </a:t>
            </a:r>
            <a:r>
              <a:rPr lang="en-US" b="0" i="0" baseline="0" dirty="0"/>
              <a:t>layout.</a:t>
            </a:r>
          </a:p>
          <a:p>
            <a:pPr marL="9144" marR="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endParaRPr lang="en-US" b="1" i="0" baseline="0" dirty="0"/>
          </a:p>
          <a:p>
            <a:pPr marL="9144" indent="0">
              <a:buNone/>
            </a:pPr>
            <a:r>
              <a:rPr lang="en-US" b="0" i="0" baseline="0" dirty="0"/>
              <a:t>To apply this template, from the </a:t>
            </a:r>
            <a:r>
              <a:rPr lang="en-US" b="1" i="0" baseline="0" dirty="0"/>
              <a:t>HOME TAB </a:t>
            </a:r>
            <a:r>
              <a:rPr lang="en-US" b="0" i="0" baseline="0" dirty="0"/>
              <a:t>click the </a:t>
            </a:r>
            <a:r>
              <a:rPr lang="en-US" b="1" i="0" baseline="0" dirty="0"/>
              <a:t>LAYOUT BUTTON </a:t>
            </a:r>
            <a:r>
              <a:rPr lang="en-US" b="0" i="0" baseline="0" dirty="0"/>
              <a:t>and choose</a:t>
            </a:r>
            <a:r>
              <a:rPr lang="en-US" b="1" i="0" baseline="0" dirty="0"/>
              <a:t> COVER — BLUE BACKGROUND.</a:t>
            </a:r>
          </a:p>
          <a:p>
            <a:pPr marL="9144" indent="0">
              <a:buNone/>
            </a:pPr>
            <a:endParaRPr lang="en-US" b="1" i="0" baseline="0" dirty="0"/>
          </a:p>
          <a:p>
            <a:pPr marL="9144" indent="0">
              <a:buNone/>
            </a:pPr>
            <a:r>
              <a:rPr lang="en-US" b="1" i="0" baseline="0" dirty="0"/>
              <a:t>Editing text: </a:t>
            </a:r>
            <a:r>
              <a:rPr lang="en-US" i="0" baseline="0" dirty="0"/>
              <a:t>Click in text boxes to edit text. To delete a text box, click the border of the box and delete.</a:t>
            </a:r>
          </a:p>
          <a:p>
            <a:pPr marL="9144" indent="0">
              <a:buNone/>
            </a:pPr>
            <a:endParaRPr lang="en-US" i="0" dirty="0"/>
          </a:p>
          <a:p>
            <a:pPr marL="9144" marR="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r>
              <a:rPr lang="en-US" b="1" i="0" dirty="0"/>
              <a:t>Imagery</a:t>
            </a:r>
            <a:r>
              <a:rPr lang="en-US" i="0" dirty="0"/>
              <a:t>:</a:t>
            </a:r>
            <a:r>
              <a:rPr lang="en-US" i="0" baseline="0" dirty="0"/>
              <a:t> Imagery is inserted in the </a:t>
            </a:r>
            <a:r>
              <a:rPr lang="en-US" b="1" i="0" baseline="0" dirty="0"/>
              <a:t>slide background</a:t>
            </a:r>
            <a:r>
              <a:rPr lang="en-US" i="0" baseline="0" dirty="0"/>
              <a:t>. Imagery should be in widescreen format (16:9 aspect ratio) or cropped to fit. Please do not stretch imagery to fit the background.</a:t>
            </a:r>
          </a:p>
          <a:p>
            <a:pPr marL="9144" marR="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endParaRPr lang="en-US" i="0" dirty="0"/>
          </a:p>
          <a:p>
            <a:pPr marL="9144" indent="0">
              <a:buNone/>
            </a:pPr>
            <a:r>
              <a:rPr lang="en-US" b="1" i="0" dirty="0"/>
              <a:t>Adding</a:t>
            </a:r>
            <a:r>
              <a:rPr lang="en-US" b="1" i="0" baseline="0" dirty="0"/>
              <a:t> a background image. </a:t>
            </a:r>
            <a:r>
              <a:rPr lang="en-US" i="0" dirty="0"/>
              <a:t>To insert a background</a:t>
            </a:r>
            <a:r>
              <a:rPr lang="en-US" i="0" baseline="0" dirty="0"/>
              <a:t> image, go to Format &gt; slide background. In the Format Background pane. Choose Picture or Texture Fill. Under Insert Picture, choose FILE if you know the desktop location of the image or CLIPBOARD if the image has been copied to the clipboard.</a:t>
            </a:r>
          </a:p>
          <a:p>
            <a:pPr marL="9144" indent="0">
              <a:buNone/>
            </a:pPr>
            <a:endParaRPr lang="en-US" i="0" baseline="0" dirty="0"/>
          </a:p>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1</a:t>
            </a:fld>
            <a:endParaRPr lang="en-US"/>
          </a:p>
        </p:txBody>
      </p:sp>
    </p:spTree>
    <p:extLst>
      <p:ext uri="{BB962C8B-B14F-4D97-AF65-F5344CB8AC3E}">
        <p14:creationId xmlns:p14="http://schemas.microsoft.com/office/powerpoint/2010/main" val="149389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100" b="0" i="0" u="none" strike="noStrike" kern="1200" dirty="0">
                <a:solidFill>
                  <a:schemeClr val="tx1"/>
                </a:solidFill>
                <a:effectLst/>
                <a:latin typeface="+mn-lt"/>
                <a:ea typeface="+mn-ea"/>
                <a:cs typeface="+mn-cs"/>
              </a:rPr>
            </a:br>
            <a:r>
              <a:rPr lang="en-US" sz="1100" b="0" i="0" u="none" strike="noStrike" kern="1200" dirty="0">
                <a:solidFill>
                  <a:schemeClr val="tx1"/>
                </a:solidFill>
                <a:effectLst/>
                <a:latin typeface="+mn-lt"/>
                <a:ea typeface="+mn-ea"/>
                <a:cs typeface="+mn-cs"/>
              </a:rPr>
              <a:t>Executed deals have remained relatively steady in Q2 2020 despite the potential challenges presented by completing deals during the COVID-19 pandemic, with 12 deals publicly announced, according to PwC.</a:t>
            </a:r>
          </a:p>
          <a:p>
            <a:r>
              <a:rPr lang="en-US" sz="1100" b="0" i="0" u="none" strike="noStrike" kern="1200" dirty="0">
                <a:solidFill>
                  <a:schemeClr val="tx1"/>
                </a:solidFill>
                <a:effectLst/>
                <a:latin typeface="+mn-lt"/>
                <a:ea typeface="+mn-ea"/>
                <a:cs typeface="+mn-cs"/>
              </a:rPr>
              <a:t>With a number of smaller value deals, the overall total estimated liabilities transacting dropped from $2.1 billion in Q1 2020 to $1.3 billion in Q2 2020.</a:t>
            </a:r>
          </a:p>
          <a:p>
            <a:r>
              <a:rPr lang="en-US" sz="1100" b="0" i="0" u="none" strike="noStrike" kern="1200" dirty="0">
                <a:solidFill>
                  <a:schemeClr val="tx1"/>
                </a:solidFill>
                <a:effectLst/>
                <a:latin typeface="+mn-lt"/>
                <a:ea typeface="+mn-ea"/>
                <a:cs typeface="+mn-cs"/>
              </a:rPr>
              <a:t>Additionally, six different consolidators have transacted during Q2 2020, bringing the total number of active market acquirers during the year to 10.</a:t>
            </a:r>
          </a:p>
          <a:p>
            <a:r>
              <a:rPr lang="en-US" sz="1100" b="0" i="0" u="none" strike="noStrike" kern="1200" dirty="0">
                <a:solidFill>
                  <a:schemeClr val="tx1"/>
                </a:solidFill>
                <a:effectLst/>
                <a:latin typeface="+mn-lt"/>
                <a:ea typeface="+mn-ea"/>
                <a:cs typeface="+mn-cs"/>
              </a:rPr>
              <a:t>Apart from one transaction where the purchaser has not been disclosed, these were all established market participants.</a:t>
            </a:r>
          </a:p>
          <a:p>
            <a:r>
              <a:rPr lang="en-US" sz="1100" b="0" i="0" u="none" strike="noStrike" kern="1200" dirty="0">
                <a:solidFill>
                  <a:schemeClr val="tx1"/>
                </a:solidFill>
                <a:effectLst/>
                <a:latin typeface="+mn-lt"/>
                <a:ea typeface="+mn-ea"/>
                <a:cs typeface="+mn-cs"/>
              </a:rPr>
              <a:t>PwC notes that, given the current market environment and opportunities in the sector, they expect to see some new entrants announce deals before the end of the year.</a:t>
            </a:r>
          </a:p>
          <a:p>
            <a:r>
              <a:rPr lang="en-US" sz="1100" b="0" i="0" u="none" strike="noStrike" kern="1200" dirty="0">
                <a:solidFill>
                  <a:schemeClr val="tx1"/>
                </a:solidFill>
                <a:effectLst/>
                <a:latin typeface="+mn-lt"/>
                <a:ea typeface="+mn-ea"/>
                <a:cs typeface="+mn-cs"/>
              </a:rPr>
              <a:t>North America meanwhile has been the most active in terms of volume and value of deals, continuing recent trends, but PwC expect the UK, within Lloyd’s in particular, to see deal activity increase as the year progresses.</a:t>
            </a:r>
          </a:p>
          <a:p>
            <a:r>
              <a:rPr lang="en-US" sz="1100" b="0" i="0" u="none" strike="noStrike" kern="1200" dirty="0">
                <a:solidFill>
                  <a:schemeClr val="tx1"/>
                </a:solidFill>
                <a:effectLst/>
                <a:latin typeface="+mn-lt"/>
                <a:ea typeface="+mn-ea"/>
                <a:cs typeface="+mn-cs"/>
              </a:rPr>
              <a:t>Whilst currently behind the figures for 2019 in terms of value, PwC says 2020 continues to be a strong transaction year and the volume of deals has outpaced the same period last year</a:t>
            </a:r>
          </a:p>
          <a:p>
            <a:endParaRPr lang="en-US" dirty="0"/>
          </a:p>
        </p:txBody>
      </p:sp>
      <p:sp>
        <p:nvSpPr>
          <p:cNvPr id="4" name="Slide Number Placeholder 3"/>
          <p:cNvSpPr>
            <a:spLocks noGrp="1"/>
          </p:cNvSpPr>
          <p:nvPr>
            <p:ph type="sldNum" sz="quarter" idx="5"/>
          </p:nvPr>
        </p:nvSpPr>
        <p:spPr/>
        <p:txBody>
          <a:bodyPr/>
          <a:lstStyle/>
          <a:p>
            <a:fld id="{D298ABE7-2E59-B840-A11E-3AE96583F77F}" type="slidenum">
              <a:rPr lang="en-US" smtClean="0"/>
              <a:t>10</a:t>
            </a:fld>
            <a:endParaRPr lang="en-US"/>
          </a:p>
        </p:txBody>
      </p:sp>
    </p:spTree>
    <p:extLst>
      <p:ext uri="{BB962C8B-B14F-4D97-AF65-F5344CB8AC3E}">
        <p14:creationId xmlns:p14="http://schemas.microsoft.com/office/powerpoint/2010/main" val="1533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430 B.C. it was used in lamp wicks and denoted as Carpathian flax.  Romans used it as a cremation garment to conserve the remains of persons of noble rank.  Charlemagne used it for a table cloth that could be washed in fire. </a:t>
            </a:r>
          </a:p>
          <a:p>
            <a:endParaRPr lang="en-US" dirty="0"/>
          </a:p>
          <a:p>
            <a:r>
              <a:rPr lang="en-US" dirty="0"/>
              <a:t>In the 1860s</a:t>
            </a:r>
            <a:r>
              <a:rPr lang="en-US" baseline="0" dirty="0"/>
              <a:t> it was first commercially used in the US as insulation. In 1931, a technique was developed for mixing it with cement. Then was used in brake linings that might overheat. Then widely used to cover pipes used to transmit heated air or fluids.</a:t>
            </a:r>
          </a:p>
          <a:p>
            <a:endParaRPr lang="en-US" baseline="0" dirty="0"/>
          </a:p>
          <a:p>
            <a:r>
              <a:rPr lang="en-US" dirty="0"/>
              <a:t> was used in the construction of the lower floors of the World Trade Towers, but its use was discontinued as the structures were erected to their great heights.  Had the use of asbestos been continued as planned, the towers would have been slower to collapse.  However, as a result, the rescuers would have inhaled more of the injurious fiber and had their lives shortened accordingly</a:t>
            </a:r>
          </a:p>
        </p:txBody>
      </p:sp>
      <p:sp>
        <p:nvSpPr>
          <p:cNvPr id="4" name="Slide Number Placeholder 3"/>
          <p:cNvSpPr>
            <a:spLocks noGrp="1"/>
          </p:cNvSpPr>
          <p:nvPr>
            <p:ph type="sldNum" sz="quarter" idx="10"/>
          </p:nvPr>
        </p:nvSpPr>
        <p:spPr/>
        <p:txBody>
          <a:bodyPr/>
          <a:lstStyle/>
          <a:p>
            <a:fld id="{140E7EE3-C2ED-48FA-8F30-A09E28905B38}" type="slidenum">
              <a:rPr lang="en-GB" smtClean="0"/>
              <a:pPr/>
              <a:t>14</a:t>
            </a:fld>
            <a:endParaRPr lang="en-GB" dirty="0"/>
          </a:p>
        </p:txBody>
      </p:sp>
    </p:spTree>
    <p:extLst>
      <p:ext uri="{BB962C8B-B14F-4D97-AF65-F5344CB8AC3E}">
        <p14:creationId xmlns:p14="http://schemas.microsoft.com/office/powerpoint/2010/main" val="14714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0E7EE3-C2ED-48FA-8F30-A09E28905B3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32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 marR="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r>
              <a:rPr lang="en-US" b="0" i="0" dirty="0"/>
              <a:t>This is an example</a:t>
            </a:r>
            <a:r>
              <a:rPr lang="en-US" b="0" i="0" baseline="0" dirty="0"/>
              <a:t> of the </a:t>
            </a:r>
            <a:r>
              <a:rPr lang="en-US" b="1" i="0" baseline="0" dirty="0"/>
              <a:t>COVER WITH BLUE BACKGROUND </a:t>
            </a:r>
            <a:r>
              <a:rPr lang="en-US" b="0" i="0" baseline="0" dirty="0"/>
              <a:t>layout.</a:t>
            </a:r>
          </a:p>
          <a:p>
            <a:pPr marL="9144" marR="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endParaRPr lang="en-US" b="1" i="0" baseline="0" dirty="0"/>
          </a:p>
          <a:p>
            <a:pPr marL="9144" indent="0">
              <a:buNone/>
            </a:pPr>
            <a:r>
              <a:rPr lang="en-US" b="0" i="0" baseline="0" dirty="0"/>
              <a:t>To apply this template, from the </a:t>
            </a:r>
            <a:r>
              <a:rPr lang="en-US" b="1" i="0" baseline="0" dirty="0"/>
              <a:t>HOME TAB </a:t>
            </a:r>
            <a:r>
              <a:rPr lang="en-US" b="0" i="0" baseline="0" dirty="0"/>
              <a:t>click the </a:t>
            </a:r>
            <a:r>
              <a:rPr lang="en-US" b="1" i="0" baseline="0" dirty="0"/>
              <a:t>LAYOUT BUTTON </a:t>
            </a:r>
            <a:r>
              <a:rPr lang="en-US" b="0" i="0" baseline="0" dirty="0"/>
              <a:t>and choose</a:t>
            </a:r>
            <a:r>
              <a:rPr lang="en-US" b="1" i="0" baseline="0" dirty="0"/>
              <a:t> COVER — BLUE BACKGROUND.</a:t>
            </a:r>
          </a:p>
          <a:p>
            <a:pPr marL="9144" indent="0">
              <a:buNone/>
            </a:pPr>
            <a:endParaRPr lang="en-US" b="1" i="0" baseline="0" dirty="0"/>
          </a:p>
          <a:p>
            <a:pPr marL="9144" indent="0">
              <a:buNone/>
            </a:pPr>
            <a:r>
              <a:rPr lang="en-US" b="1" i="0" baseline="0" dirty="0"/>
              <a:t>Editing text: </a:t>
            </a:r>
            <a:r>
              <a:rPr lang="en-US" i="0" baseline="0" dirty="0"/>
              <a:t>Click in text boxes to edit text. To delete a text box, click the border of the box and delete.</a:t>
            </a:r>
          </a:p>
          <a:p>
            <a:pPr marL="9144" indent="0">
              <a:buNone/>
            </a:pPr>
            <a:endParaRPr lang="en-US" i="0" dirty="0"/>
          </a:p>
          <a:p>
            <a:pPr marL="9144" marR="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r>
              <a:rPr lang="en-US" b="1" i="0" dirty="0"/>
              <a:t>Imagery</a:t>
            </a:r>
            <a:r>
              <a:rPr lang="en-US" i="0" dirty="0"/>
              <a:t>:</a:t>
            </a:r>
            <a:r>
              <a:rPr lang="en-US" i="0" baseline="0" dirty="0"/>
              <a:t> Imagery is inserted in the </a:t>
            </a:r>
            <a:r>
              <a:rPr lang="en-US" b="1" i="0" baseline="0" dirty="0"/>
              <a:t>slide background</a:t>
            </a:r>
            <a:r>
              <a:rPr lang="en-US" i="0" baseline="0" dirty="0"/>
              <a:t>. Imagery should be in widescreen format (16:9 aspect ratio) or cropped to fit. Please do not stretch imagery to fit the background.</a:t>
            </a:r>
          </a:p>
          <a:p>
            <a:pPr marL="9144" marR="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endParaRPr lang="en-US" i="0" dirty="0"/>
          </a:p>
          <a:p>
            <a:pPr marL="9144" indent="0">
              <a:buNone/>
            </a:pPr>
            <a:r>
              <a:rPr lang="en-US" b="1" i="0" dirty="0"/>
              <a:t>Adding</a:t>
            </a:r>
            <a:r>
              <a:rPr lang="en-US" b="1" i="0" baseline="0" dirty="0"/>
              <a:t> a background image. </a:t>
            </a:r>
            <a:r>
              <a:rPr lang="en-US" i="0" dirty="0"/>
              <a:t>To insert a background</a:t>
            </a:r>
            <a:r>
              <a:rPr lang="en-US" i="0" baseline="0" dirty="0"/>
              <a:t> image, go to Format &gt; slide background. In the Format Background pane. Choose Picture or Texture Fill. Under Insert Picture, choose FILE if you know the desktop location of the image or CLIPBOARD if the image has been copied to the clipboard.</a:t>
            </a:r>
          </a:p>
          <a:p>
            <a:pPr marL="9144" indent="0">
              <a:buNone/>
            </a:pPr>
            <a:endParaRPr lang="en-US" i="0" baseline="0" dirty="0"/>
          </a:p>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39</a:t>
            </a:fld>
            <a:endParaRPr lang="en-US"/>
          </a:p>
        </p:txBody>
      </p:sp>
    </p:spTree>
    <p:extLst>
      <p:ext uri="{BB962C8B-B14F-4D97-AF65-F5344CB8AC3E}">
        <p14:creationId xmlns:p14="http://schemas.microsoft.com/office/powerpoint/2010/main" val="3780466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LARGE IMAGE">
    <p:bg>
      <p:bgPr>
        <a:solidFill>
          <a:schemeClr val="bg2"/>
        </a:solidFill>
        <a:effectLst/>
      </p:bgPr>
    </p:bg>
    <p:spTree>
      <p:nvGrpSpPr>
        <p:cNvPr id="1" name=""/>
        <p:cNvGrpSpPr/>
        <p:nvPr/>
      </p:nvGrpSpPr>
      <p:grpSpPr>
        <a:xfrm>
          <a:off x="0" y="0"/>
          <a:ext cx="0" cy="0"/>
          <a:chOff x="0" y="0"/>
          <a:chExt cx="0" cy="0"/>
        </a:xfrm>
      </p:grpSpPr>
      <p:sp>
        <p:nvSpPr>
          <p:cNvPr id="12" name="Text Placeholder 76"/>
          <p:cNvSpPr>
            <a:spLocks noGrp="1"/>
          </p:cNvSpPr>
          <p:nvPr>
            <p:ph type="body" sz="quarter" idx="12" hasCustomPrompt="1"/>
          </p:nvPr>
        </p:nvSpPr>
        <p:spPr>
          <a:xfrm>
            <a:off x="609600" y="3581400"/>
            <a:ext cx="3753268" cy="231678"/>
          </a:xfrm>
        </p:spPr>
        <p:txBody>
          <a:bodyPr anchor="ctr" anchorCtr="0">
            <a:normAutofit/>
          </a:bodyPr>
          <a:lstStyle>
            <a:lvl1pPr marL="0" indent="0" algn="l">
              <a:buNone/>
              <a:defRPr sz="1000" cap="all" baseline="0">
                <a:solidFill>
                  <a:schemeClr val="bg1"/>
                </a:solidFill>
              </a:defRPr>
            </a:lvl1pPr>
          </a:lstStyle>
          <a:p>
            <a:pPr lvl="0"/>
            <a:fld id="{01B9CE96-90C7-9F48-9828-6D1950F49384}" type="datetime3">
              <a:rPr lang="en-US" smtClean="0"/>
              <a:t>7 May 2017</a:t>
            </a:fld>
            <a:endParaRPr lang="en-US" dirty="0"/>
          </a:p>
        </p:txBody>
      </p:sp>
      <p:sp>
        <p:nvSpPr>
          <p:cNvPr id="14" name="Text Placeholder 4"/>
          <p:cNvSpPr>
            <a:spLocks noGrp="1"/>
          </p:cNvSpPr>
          <p:nvPr>
            <p:ph type="body" sz="quarter" idx="14" hasCustomPrompt="1"/>
          </p:nvPr>
        </p:nvSpPr>
        <p:spPr>
          <a:xfrm>
            <a:off x="609118" y="3314513"/>
            <a:ext cx="4876800" cy="202169"/>
          </a:xfrm>
        </p:spPr>
        <p:txBody>
          <a:bodyPr vert="horz" lIns="0" tIns="0" rIns="0" bIns="0" rtlCol="0" anchor="t" anchorCtr="0">
            <a:noAutofit/>
          </a:bodyPr>
          <a:lstStyle>
            <a:lvl1pPr marL="0" indent="0">
              <a:buNone/>
              <a:defRPr lang="en-US" sz="1600" b="0" dirty="0" smtClean="0">
                <a:solidFill>
                  <a:schemeClr val="bg1"/>
                </a:solidFill>
                <a:latin typeface="+mj-lt"/>
                <a:ea typeface="+mj-ea"/>
                <a:cs typeface="+mj-cs"/>
              </a:defRPr>
            </a:lvl1pPr>
          </a:lstStyle>
          <a:p>
            <a:pPr lvl="0">
              <a:lnSpc>
                <a:spcPct val="90000"/>
              </a:lnSpc>
              <a:spcBef>
                <a:spcPct val="0"/>
              </a:spcBef>
            </a:pPr>
            <a:r>
              <a:rPr lang="en-US" dirty="0"/>
              <a:t>Name Surname</a:t>
            </a:r>
          </a:p>
        </p:txBody>
      </p:sp>
      <p:sp>
        <p:nvSpPr>
          <p:cNvPr id="5" name="Text Placeholder 4"/>
          <p:cNvSpPr>
            <a:spLocks noGrp="1"/>
          </p:cNvSpPr>
          <p:nvPr>
            <p:ph type="body" sz="quarter" idx="15" hasCustomPrompt="1"/>
          </p:nvPr>
        </p:nvSpPr>
        <p:spPr>
          <a:xfrm>
            <a:off x="609600" y="1905000"/>
            <a:ext cx="7772882" cy="1143000"/>
          </a:xfrm>
        </p:spPr>
        <p:txBody>
          <a:bodyPr>
            <a:normAutofit/>
          </a:bodyPr>
          <a:lstStyle>
            <a:lvl1pPr marL="0" indent="0">
              <a:lnSpc>
                <a:spcPct val="100000"/>
              </a:lnSpc>
              <a:spcBef>
                <a:spcPts val="0"/>
              </a:spcBef>
              <a:buFontTx/>
              <a:buNone/>
              <a:defRPr sz="2000" baseline="0">
                <a:solidFill>
                  <a:schemeClr val="bg1"/>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dirty="0"/>
              <a:t>Subhead line 1</a:t>
            </a:r>
          </a:p>
          <a:p>
            <a:pPr lvl="0"/>
            <a:r>
              <a:rPr lang="en-US" dirty="0"/>
              <a:t>Subhead line 2</a:t>
            </a:r>
          </a:p>
        </p:txBody>
      </p:sp>
      <p:pic>
        <p:nvPicPr>
          <p:cNvPr id="24" name="Picture 2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2439" y="5791200"/>
            <a:ext cx="1911391" cy="731520"/>
          </a:xfrm>
          <a:prstGeom prst="rect">
            <a:avLst/>
          </a:prstGeom>
        </p:spPr>
      </p:pic>
      <p:sp>
        <p:nvSpPr>
          <p:cNvPr id="32" name="Title 1"/>
          <p:cNvSpPr>
            <a:spLocks noGrp="1"/>
          </p:cNvSpPr>
          <p:nvPr>
            <p:ph type="ctrTitle" hasCustomPrompt="1"/>
          </p:nvPr>
        </p:nvSpPr>
        <p:spPr>
          <a:xfrm>
            <a:off x="609118" y="560509"/>
            <a:ext cx="7772882" cy="1268291"/>
          </a:xfrm>
        </p:spPr>
        <p:txBody>
          <a:bodyPr anchor="b" anchorCtr="0"/>
          <a:lstStyle>
            <a:lvl1pPr algn="l">
              <a:lnSpc>
                <a:spcPct val="80000"/>
              </a:lnSpc>
              <a:defRPr sz="4800" b="1" baseline="0">
                <a:solidFill>
                  <a:schemeClr val="bg1"/>
                </a:solidFill>
              </a:defRPr>
            </a:lvl1pPr>
          </a:lstStyle>
          <a:p>
            <a:r>
              <a:rPr lang="en-US" dirty="0"/>
              <a:t>Title line 1</a:t>
            </a:r>
            <a:br>
              <a:rPr lang="en-US" dirty="0"/>
            </a:br>
            <a:r>
              <a:rPr lang="en-US" dirty="0"/>
              <a:t>Title line 2</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6" y="-1344"/>
            <a:ext cx="12210472" cy="6868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PICTURE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Text Placeholder 2"/>
          <p:cNvSpPr>
            <a:spLocks noGrp="1"/>
          </p:cNvSpPr>
          <p:nvPr>
            <p:ph type="body" idx="1" hasCustomPrompt="1"/>
          </p:nvPr>
        </p:nvSpPr>
        <p:spPr>
          <a:xfrm>
            <a:off x="609599" y="1524000"/>
            <a:ext cx="5333999" cy="276999"/>
          </a:xfrm>
        </p:spPr>
        <p:txBody>
          <a:bodyPr anchor="t">
            <a:sp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5" name="Text Placeholder 4"/>
          <p:cNvSpPr>
            <a:spLocks noGrp="1"/>
          </p:cNvSpPr>
          <p:nvPr>
            <p:ph type="body" sz="quarter" idx="3" hasCustomPrompt="1"/>
          </p:nvPr>
        </p:nvSpPr>
        <p:spPr>
          <a:xfrm>
            <a:off x="6248400" y="1524000"/>
            <a:ext cx="5334000" cy="276999"/>
          </a:xfrm>
        </p:spPr>
        <p:txBody>
          <a:bodyPr anchor="t">
            <a:sp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7" name="Date Placeholder 6"/>
          <p:cNvSpPr>
            <a:spLocks noGrp="1"/>
          </p:cNvSpPr>
          <p:nvPr>
            <p:ph type="dt" sz="half" idx="10"/>
          </p:nvPr>
        </p:nvSpPr>
        <p:spPr/>
        <p:txBody>
          <a:bodyPr/>
          <a:lstStyle/>
          <a:p>
            <a:fld id="{8F030E74-B79E-47A7-AA1C-BA3D00CC0B4A}" type="datetime4">
              <a:rPr lang="en-US" smtClean="0"/>
              <a:t>September 29, 2020</a:t>
            </a:fld>
            <a:endParaRPr/>
          </a:p>
        </p:txBody>
      </p:sp>
      <p:sp>
        <p:nvSpPr>
          <p:cNvPr id="8" name="Footer Placeholder 7"/>
          <p:cNvSpPr>
            <a:spLocks noGrp="1"/>
          </p:cNvSpPr>
          <p:nvPr>
            <p:ph type="ftr" sz="quarter" idx="11"/>
          </p:nvPr>
        </p:nvSpPr>
        <p:spPr/>
        <p:txBody>
          <a:bodyPr/>
          <a:lstStyle/>
          <a:p>
            <a:r>
              <a:rPr lang="en-US"/>
              <a:t>Private | Confidential | Internal Use Only </a:t>
            </a:r>
            <a:endParaRPr dirty="0"/>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3" name="Picture Placeholder 2"/>
          <p:cNvSpPr>
            <a:spLocks noGrp="1"/>
          </p:cNvSpPr>
          <p:nvPr>
            <p:ph type="pic" sz="quarter" idx="14"/>
          </p:nvPr>
        </p:nvSpPr>
        <p:spPr>
          <a:xfrm>
            <a:off x="609600" y="1906552"/>
            <a:ext cx="5333999" cy="4189448"/>
          </a:xfrm>
        </p:spPr>
        <p:txBody>
          <a:bodyPr tIns="1463040"/>
          <a:lstStyle>
            <a:lvl1pPr marL="0" indent="0" algn="ctr">
              <a:buNone/>
              <a:defRPr/>
            </a:lvl1pPr>
          </a:lstStyle>
          <a:p>
            <a:r>
              <a:rPr lang="en-US" dirty="0"/>
              <a:t>Drag picture to placeholder or click icon to add</a:t>
            </a:r>
          </a:p>
        </p:txBody>
      </p:sp>
      <p:sp>
        <p:nvSpPr>
          <p:cNvPr id="14" name="Picture Placeholder 2"/>
          <p:cNvSpPr>
            <a:spLocks noGrp="1"/>
          </p:cNvSpPr>
          <p:nvPr>
            <p:ph type="pic" sz="quarter" idx="15"/>
          </p:nvPr>
        </p:nvSpPr>
        <p:spPr>
          <a:xfrm>
            <a:off x="6248400" y="1906552"/>
            <a:ext cx="5330984" cy="4189448"/>
          </a:xfrm>
        </p:spPr>
        <p:txBody>
          <a:bodyPr tIns="146304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25930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FLOW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521208"/>
            <a:ext cx="10969943" cy="411480"/>
          </a:xfrm>
        </p:spPr>
        <p:txBody>
          <a:bodyPr/>
          <a:lstStyle>
            <a:lvl1pPr>
              <a:defRPr sz="2400" baseline="0"/>
            </a:lvl1pPr>
          </a:lstStyle>
          <a:p>
            <a:r>
              <a:rPr dirty="0"/>
              <a:t>Click to add one-line title</a:t>
            </a:r>
          </a:p>
        </p:txBody>
      </p:sp>
      <p:sp>
        <p:nvSpPr>
          <p:cNvPr id="15" name="Text Placeholder 7"/>
          <p:cNvSpPr>
            <a:spLocks noGrp="1"/>
          </p:cNvSpPr>
          <p:nvPr>
            <p:ph type="body" sz="quarter" idx="13" hasCustomPrompt="1"/>
          </p:nvPr>
        </p:nvSpPr>
        <p:spPr>
          <a:xfrm>
            <a:off x="609441" y="934240"/>
            <a:ext cx="10969943" cy="381000"/>
          </a:xfrm>
        </p:spPr>
        <p:txBody>
          <a:bodyPr>
            <a:noAutofit/>
          </a:bodyPr>
          <a:lstStyle>
            <a:lvl1pPr marL="0" indent="0">
              <a:spcBef>
                <a:spcPts val="0"/>
              </a:spcBef>
              <a:buNone/>
              <a:defRPr sz="18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5" name="Date Placeholder 4"/>
          <p:cNvSpPr>
            <a:spLocks noGrp="1"/>
          </p:cNvSpPr>
          <p:nvPr>
            <p:ph type="dt" sz="half" idx="10"/>
          </p:nvPr>
        </p:nvSpPr>
        <p:spPr/>
        <p:txBody>
          <a:bodyPr/>
          <a:lstStyle/>
          <a:p>
            <a:fld id="{727A18C6-3F10-4266-96C9-5D014F3025B2}" type="datetime4">
              <a:rPr lang="en-US" smtClean="0"/>
              <a:t>September 29, 2020</a:t>
            </a:fld>
            <a:endParaRPr/>
          </a:p>
        </p:txBody>
      </p:sp>
      <p:sp>
        <p:nvSpPr>
          <p:cNvPr id="6" name="Footer Placeholder 5"/>
          <p:cNvSpPr>
            <a:spLocks noGrp="1"/>
          </p:cNvSpPr>
          <p:nvPr>
            <p:ph type="ftr" sz="quarter" idx="11"/>
          </p:nvPr>
        </p:nvSpPr>
        <p:spPr/>
        <p:txBody>
          <a:bodyPr/>
          <a:lstStyle/>
          <a:p>
            <a:r>
              <a:rPr lang="en-US"/>
              <a:t>Private | Confidential | Internal Use Only </a:t>
            </a:r>
            <a:endParaRPr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6" name="Text Placeholder 4"/>
          <p:cNvSpPr>
            <a:spLocks noGrp="1"/>
          </p:cNvSpPr>
          <p:nvPr>
            <p:ph type="body" sz="quarter" idx="14" hasCustomPrompt="1"/>
          </p:nvPr>
        </p:nvSpPr>
        <p:spPr>
          <a:xfrm>
            <a:off x="609441" y="1371600"/>
            <a:ext cx="10969942" cy="4800600"/>
          </a:xfrm>
        </p:spPr>
        <p:txBody>
          <a:bodyPr wrap="square" numCol="3" spcCol="457200">
            <a:noAutofit/>
          </a:bodyPr>
          <a:lstStyle>
            <a:lvl1pPr marL="0" marR="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lang="en-US" sz="1200" b="0" baseline="0" smtClean="0">
                <a:solidFill>
                  <a:schemeClr val="tx1"/>
                </a:solidFill>
                <a:latin typeface="arial" charset="0"/>
              </a:defRPr>
            </a:lvl1pPr>
            <a:lvl2pPr>
              <a:defRPr sz="1200"/>
            </a:lvl2pPr>
          </a:lstStyle>
          <a:p>
            <a:pPr marL="0" indent="0">
              <a:lnSpc>
                <a:spcPts val="1600"/>
              </a:lnSpc>
              <a:spcBef>
                <a:spcPts val="600"/>
              </a:spcBef>
              <a:buNone/>
            </a:pPr>
            <a:r>
              <a:rPr lang="en-US" sz="1200" b="1" dirty="0">
                <a:solidFill>
                  <a:srgbClr val="084976"/>
                </a:solidFill>
              </a:rPr>
              <a:t>Subhead, 12 </a:t>
            </a:r>
            <a:r>
              <a:rPr lang="en-US" sz="1200" b="1" dirty="0" err="1">
                <a:solidFill>
                  <a:srgbClr val="084976"/>
                </a:solidFill>
              </a:rPr>
              <a:t>pt</a:t>
            </a:r>
            <a:r>
              <a:rPr lang="en-US" sz="1200" b="1" dirty="0">
                <a:solidFill>
                  <a:srgbClr val="084976"/>
                </a:solidFill>
              </a:rPr>
              <a:t> Arial Bold</a:t>
            </a:r>
          </a:p>
          <a:p>
            <a:pPr marL="411480" lvl="1">
              <a:lnSpc>
                <a:spcPts val="1600"/>
              </a:lnSpc>
              <a:spcBef>
                <a:spcPts val="600"/>
              </a:spcBef>
            </a:pPr>
            <a:r>
              <a:rPr lang="en-US" sz="1200" dirty="0"/>
              <a:t>Bullet list line 1</a:t>
            </a:r>
          </a:p>
          <a:p>
            <a:pPr marL="411480" lvl="1">
              <a:lnSpc>
                <a:spcPts val="1600"/>
              </a:lnSpc>
              <a:spcBef>
                <a:spcPts val="600"/>
              </a:spcBef>
            </a:pPr>
            <a:r>
              <a:rPr lang="en-US" sz="1200" dirty="0"/>
              <a:t>Bullet list line 2</a:t>
            </a:r>
          </a:p>
          <a:p>
            <a:pPr marL="411480" lvl="1">
              <a:lnSpc>
                <a:spcPts val="1600"/>
              </a:lnSpc>
              <a:spcBef>
                <a:spcPts val="600"/>
              </a:spcBef>
            </a:pPr>
            <a:r>
              <a:rPr lang="en-US" sz="1200" dirty="0"/>
              <a:t>Bullet list line 3</a:t>
            </a:r>
          </a:p>
          <a:p>
            <a:pPr marL="0" indent="0">
              <a:lnSpc>
                <a:spcPts val="1800"/>
              </a:lnSpc>
              <a:spcBef>
                <a:spcPts val="600"/>
              </a:spcBef>
              <a:buNone/>
            </a:pPr>
            <a:r>
              <a:rPr lang="en-US" sz="1100" dirty="0" err="1">
                <a:solidFill>
                  <a:prstClr val="black"/>
                </a:solidFill>
                <a:latin typeface="ArialMT" charset="0"/>
              </a:rPr>
              <a:t>Lorem</a:t>
            </a:r>
            <a:r>
              <a:rPr lang="en-US" sz="1100" dirty="0">
                <a:solidFill>
                  <a:prstClr val="black"/>
                </a:solidFill>
                <a:latin typeface="ArialMT" charset="0"/>
              </a:rPr>
              <a:t> </a:t>
            </a:r>
            <a:r>
              <a:rPr lang="en-US" sz="1100" dirty="0" err="1">
                <a:solidFill>
                  <a:prstClr val="black"/>
                </a:solidFill>
                <a:latin typeface="ArialMT" charset="0"/>
              </a:rPr>
              <a:t>ipsum</a:t>
            </a:r>
            <a:r>
              <a:rPr lang="en-US" sz="1100" dirty="0">
                <a:solidFill>
                  <a:prstClr val="black"/>
                </a:solidFill>
                <a:latin typeface="ArialMT" charset="0"/>
              </a:rPr>
              <a:t> dolor sit </a:t>
            </a:r>
            <a:r>
              <a:rPr lang="en-US" sz="1100" dirty="0" err="1">
                <a:solidFill>
                  <a:prstClr val="black"/>
                </a:solidFill>
                <a:latin typeface="ArialMT" charset="0"/>
              </a:rPr>
              <a:t>amet</a:t>
            </a:r>
            <a:r>
              <a:rPr lang="en-US" sz="1100" dirty="0">
                <a:solidFill>
                  <a:prstClr val="black"/>
                </a:solidFill>
                <a:latin typeface="ArialMT" charset="0"/>
              </a:rPr>
              <a:t>, </a:t>
            </a:r>
            <a:r>
              <a:rPr lang="en-US" sz="1100" dirty="0" err="1">
                <a:solidFill>
                  <a:prstClr val="black"/>
                </a:solidFill>
                <a:latin typeface="ArialMT" charset="0"/>
              </a:rPr>
              <a:t>consectetur</a:t>
            </a:r>
            <a:r>
              <a:rPr lang="en-US" sz="1100" dirty="0">
                <a:solidFill>
                  <a:prstClr val="black"/>
                </a:solidFill>
                <a:latin typeface="ArialMT" charset="0"/>
              </a:rPr>
              <a:t> </a:t>
            </a:r>
            <a:r>
              <a:rPr lang="en-US" sz="1100" dirty="0" err="1">
                <a:solidFill>
                  <a:prstClr val="black"/>
                </a:solidFill>
                <a:latin typeface="ArialMT" charset="0"/>
              </a:rPr>
              <a:t>adipiscing</a:t>
            </a:r>
            <a:r>
              <a:rPr lang="en-US" sz="1100" dirty="0">
                <a:solidFill>
                  <a:prstClr val="black"/>
                </a:solidFill>
                <a:latin typeface="ArialMT" charset="0"/>
              </a:rPr>
              <a:t> </a:t>
            </a:r>
            <a:r>
              <a:rPr lang="en-US" sz="1100" dirty="0" err="1">
                <a:solidFill>
                  <a:prstClr val="black"/>
                </a:solidFill>
                <a:latin typeface="ArialMT" charset="0"/>
              </a:rPr>
              <a:t>elit</a:t>
            </a:r>
            <a:r>
              <a:rPr lang="en-US" sz="1100" dirty="0">
                <a:solidFill>
                  <a:prstClr val="black"/>
                </a:solidFill>
                <a:latin typeface="ArialMT" charset="0"/>
              </a:rPr>
              <a:t>, </a:t>
            </a:r>
            <a:r>
              <a:rPr lang="en-US" sz="1100" dirty="0" err="1">
                <a:solidFill>
                  <a:prstClr val="black"/>
                </a:solidFill>
                <a:latin typeface="ArialMT" charset="0"/>
              </a:rPr>
              <a:t>sed</a:t>
            </a:r>
            <a:r>
              <a:rPr lang="en-US" sz="1100" dirty="0">
                <a:solidFill>
                  <a:prstClr val="black"/>
                </a:solidFill>
                <a:latin typeface="ArialMT" charset="0"/>
              </a:rPr>
              <a:t> do </a:t>
            </a:r>
            <a:r>
              <a:rPr lang="en-US" sz="1100" dirty="0" err="1">
                <a:solidFill>
                  <a:prstClr val="black"/>
                </a:solidFill>
                <a:latin typeface="ArialMT" charset="0"/>
              </a:rPr>
              <a:t>eiusmod</a:t>
            </a:r>
            <a:r>
              <a:rPr lang="en-US" sz="1100" dirty="0">
                <a:solidFill>
                  <a:prstClr val="black"/>
                </a:solidFill>
                <a:latin typeface="ArialMT" charset="0"/>
              </a:rPr>
              <a:t> </a:t>
            </a:r>
            <a:r>
              <a:rPr lang="en-US" sz="1100" dirty="0" err="1">
                <a:solidFill>
                  <a:prstClr val="black"/>
                </a:solidFill>
                <a:latin typeface="ArialMT" charset="0"/>
              </a:rPr>
              <a:t>tempor</a:t>
            </a:r>
            <a:r>
              <a:rPr lang="en-US" sz="1100" dirty="0">
                <a:solidFill>
                  <a:prstClr val="black"/>
                </a:solidFill>
                <a:latin typeface="ArialMT" charset="0"/>
              </a:rPr>
              <a:t> </a:t>
            </a:r>
            <a:r>
              <a:rPr lang="en-US" sz="1100" dirty="0" err="1">
                <a:solidFill>
                  <a:prstClr val="black"/>
                </a:solidFill>
                <a:latin typeface="ArialMT" charset="0"/>
              </a:rPr>
              <a:t>incididunt</a:t>
            </a:r>
            <a:r>
              <a:rPr lang="en-US" sz="1100" dirty="0">
                <a:solidFill>
                  <a:prstClr val="black"/>
                </a:solidFill>
                <a:latin typeface="ArialMT" charset="0"/>
              </a:rPr>
              <a:t> </a:t>
            </a:r>
            <a:r>
              <a:rPr lang="en-US" sz="1100" dirty="0" err="1">
                <a:solidFill>
                  <a:prstClr val="black"/>
                </a:solidFill>
                <a:latin typeface="ArialMT" charset="0"/>
              </a:rPr>
              <a:t>ut</a:t>
            </a:r>
            <a:r>
              <a:rPr lang="en-US" sz="1100" dirty="0">
                <a:solidFill>
                  <a:prstClr val="black"/>
                </a:solidFill>
                <a:latin typeface="ArialMT" charset="0"/>
              </a:rPr>
              <a:t> </a:t>
            </a:r>
            <a:r>
              <a:rPr lang="en-US" sz="1100" dirty="0" err="1">
                <a:solidFill>
                  <a:prstClr val="black"/>
                </a:solidFill>
                <a:latin typeface="ArialMT" charset="0"/>
              </a:rPr>
              <a:t>labore</a:t>
            </a:r>
            <a:r>
              <a:rPr lang="en-US" sz="1100" dirty="0">
                <a:solidFill>
                  <a:prstClr val="black"/>
                </a:solidFill>
                <a:latin typeface="ArialMT" charset="0"/>
              </a:rPr>
              <a:t> et </a:t>
            </a:r>
            <a:r>
              <a:rPr lang="en-US" sz="1100" dirty="0" err="1">
                <a:solidFill>
                  <a:prstClr val="black"/>
                </a:solidFill>
                <a:latin typeface="ArialMT" charset="0"/>
              </a:rPr>
              <a:t>dolore</a:t>
            </a:r>
            <a:r>
              <a:rPr lang="en-US" sz="1100" dirty="0">
                <a:solidFill>
                  <a:prstClr val="black"/>
                </a:solidFill>
                <a:latin typeface="ArialMT" charset="0"/>
              </a:rPr>
              <a:t> magna </a:t>
            </a:r>
            <a:r>
              <a:rPr lang="en-US" sz="1100" dirty="0" err="1">
                <a:solidFill>
                  <a:prstClr val="black"/>
                </a:solidFill>
                <a:latin typeface="ArialMT" charset="0"/>
              </a:rPr>
              <a:t>aliqua</a:t>
            </a:r>
            <a:r>
              <a:rPr lang="en-US" sz="1100" dirty="0">
                <a:solidFill>
                  <a:prstClr val="black"/>
                </a:solidFill>
                <a:latin typeface="ArialMT" charset="0"/>
              </a:rPr>
              <a:t>. </a:t>
            </a:r>
            <a:r>
              <a:rPr lang="en-US" sz="1100" dirty="0" err="1">
                <a:solidFill>
                  <a:prstClr val="black"/>
                </a:solidFill>
                <a:latin typeface="ArialMT" charset="0"/>
              </a:rPr>
              <a:t>Ut</a:t>
            </a:r>
            <a:r>
              <a:rPr lang="en-US" sz="1100" dirty="0">
                <a:solidFill>
                  <a:prstClr val="black"/>
                </a:solidFill>
                <a:latin typeface="ArialMT" charset="0"/>
              </a:rPr>
              <a:t> </a:t>
            </a:r>
            <a:r>
              <a:rPr lang="en-US" sz="1100" dirty="0" err="1">
                <a:solidFill>
                  <a:prstClr val="black"/>
                </a:solidFill>
                <a:latin typeface="ArialMT" charset="0"/>
              </a:rPr>
              <a:t>enim</a:t>
            </a:r>
            <a:r>
              <a:rPr lang="en-US" sz="1100" dirty="0">
                <a:solidFill>
                  <a:prstClr val="black"/>
                </a:solidFill>
                <a:latin typeface="ArialMT" charset="0"/>
              </a:rPr>
              <a:t> ad minim </a:t>
            </a:r>
            <a:r>
              <a:rPr lang="en-US" sz="1100" dirty="0" err="1">
                <a:solidFill>
                  <a:prstClr val="black"/>
                </a:solidFill>
                <a:latin typeface="ArialMT" charset="0"/>
              </a:rPr>
              <a:t>veniam</a:t>
            </a:r>
            <a:r>
              <a:rPr lang="en-US" sz="1100" dirty="0">
                <a:solidFill>
                  <a:prstClr val="black"/>
                </a:solidFill>
                <a:latin typeface="ArialMT" charset="0"/>
              </a:rPr>
              <a:t>, </a:t>
            </a:r>
            <a:r>
              <a:rPr lang="en-US" sz="1100" dirty="0" err="1">
                <a:solidFill>
                  <a:prstClr val="black"/>
                </a:solidFill>
                <a:latin typeface="ArialMT" charset="0"/>
              </a:rPr>
              <a:t>quis</a:t>
            </a:r>
            <a:r>
              <a:rPr lang="en-US" sz="1100" dirty="0">
                <a:solidFill>
                  <a:prstClr val="black"/>
                </a:solidFill>
                <a:latin typeface="ArialMT" charset="0"/>
              </a:rPr>
              <a:t> </a:t>
            </a:r>
            <a:r>
              <a:rPr lang="en-US" sz="1100" dirty="0" err="1">
                <a:solidFill>
                  <a:prstClr val="black"/>
                </a:solidFill>
                <a:latin typeface="ArialMT" charset="0"/>
              </a:rPr>
              <a:t>nostrud</a:t>
            </a:r>
            <a:r>
              <a:rPr lang="en-US" sz="1100" dirty="0">
                <a:solidFill>
                  <a:prstClr val="black"/>
                </a:solidFill>
                <a:latin typeface="ArialMT" charset="0"/>
              </a:rPr>
              <a:t> exercitation </a:t>
            </a:r>
            <a:r>
              <a:rPr lang="en-US" sz="1100" dirty="0" err="1">
                <a:solidFill>
                  <a:prstClr val="black"/>
                </a:solidFill>
                <a:latin typeface="ArialMT" charset="0"/>
              </a:rPr>
              <a:t>ullamco</a:t>
            </a:r>
            <a:r>
              <a:rPr lang="en-US" sz="1100" dirty="0">
                <a:solidFill>
                  <a:prstClr val="black"/>
                </a:solidFill>
                <a:latin typeface="ArialMT" charset="0"/>
              </a:rPr>
              <a:t> </a:t>
            </a:r>
            <a:r>
              <a:rPr lang="en-US" sz="1100" dirty="0" err="1">
                <a:solidFill>
                  <a:prstClr val="black"/>
                </a:solidFill>
                <a:latin typeface="ArialMT" charset="0"/>
              </a:rPr>
              <a:t>laboris</a:t>
            </a:r>
            <a:r>
              <a:rPr lang="en-US" sz="1100" dirty="0">
                <a:solidFill>
                  <a:prstClr val="black"/>
                </a:solidFill>
                <a:latin typeface="ArialMT" charset="0"/>
              </a:rPr>
              <a:t> nisi </a:t>
            </a:r>
            <a:r>
              <a:rPr lang="en-US" sz="1100" dirty="0" err="1">
                <a:solidFill>
                  <a:prstClr val="black"/>
                </a:solidFill>
                <a:latin typeface="ArialMT" charset="0"/>
              </a:rPr>
              <a:t>ut</a:t>
            </a:r>
            <a:r>
              <a:rPr lang="en-US" sz="1100" dirty="0">
                <a:solidFill>
                  <a:prstClr val="black"/>
                </a:solidFill>
                <a:latin typeface="ArialMT" charset="0"/>
              </a:rPr>
              <a:t> </a:t>
            </a:r>
            <a:r>
              <a:rPr lang="en-US" sz="1100" dirty="0" err="1">
                <a:solidFill>
                  <a:prstClr val="black"/>
                </a:solidFill>
                <a:latin typeface="ArialMT" charset="0"/>
              </a:rPr>
              <a:t>aliquip</a:t>
            </a:r>
            <a:r>
              <a:rPr lang="en-US" sz="1100" dirty="0">
                <a:solidFill>
                  <a:prstClr val="black"/>
                </a:solidFill>
                <a:latin typeface="ArialMT" charset="0"/>
              </a:rPr>
              <a:t> ex </a:t>
            </a:r>
            <a:r>
              <a:rPr lang="en-US" sz="1100" dirty="0" err="1">
                <a:solidFill>
                  <a:prstClr val="black"/>
                </a:solidFill>
                <a:latin typeface="ArialMT" charset="0"/>
              </a:rPr>
              <a:t>ea</a:t>
            </a:r>
            <a:r>
              <a:rPr lang="en-US" sz="1100" dirty="0">
                <a:solidFill>
                  <a:prstClr val="black"/>
                </a:solidFill>
                <a:latin typeface="ArialMT" charset="0"/>
              </a:rPr>
              <a:t> </a:t>
            </a:r>
            <a:r>
              <a:rPr lang="en-US" sz="1100" dirty="0" err="1">
                <a:solidFill>
                  <a:prstClr val="black"/>
                </a:solidFill>
                <a:latin typeface="ArialMT" charset="0"/>
              </a:rPr>
              <a:t>commodo</a:t>
            </a:r>
            <a:r>
              <a:rPr lang="en-US" sz="1100" dirty="0">
                <a:solidFill>
                  <a:prstClr val="black"/>
                </a:solidFill>
                <a:latin typeface="ArialMT" charset="0"/>
              </a:rPr>
              <a:t> </a:t>
            </a:r>
            <a:r>
              <a:rPr lang="en-US" sz="1100" dirty="0" err="1">
                <a:solidFill>
                  <a:prstClr val="black"/>
                </a:solidFill>
                <a:latin typeface="ArialMT" charset="0"/>
              </a:rPr>
              <a:t>consequat</a:t>
            </a:r>
            <a:r>
              <a:rPr lang="en-US" sz="1100" dirty="0">
                <a:solidFill>
                  <a:prstClr val="black"/>
                </a:solidFill>
                <a:latin typeface="ArialMT" charset="0"/>
              </a:rPr>
              <a:t>. </a:t>
            </a:r>
            <a:r>
              <a:rPr lang="en-US" sz="1100" dirty="0" err="1">
                <a:solidFill>
                  <a:prstClr val="black"/>
                </a:solidFill>
                <a:latin typeface="ArialMT" charset="0"/>
              </a:rPr>
              <a:t>Duis</a:t>
            </a:r>
            <a:r>
              <a:rPr lang="en-US" sz="1100" dirty="0">
                <a:solidFill>
                  <a:prstClr val="black"/>
                </a:solidFill>
                <a:latin typeface="ArialMT" charset="0"/>
              </a:rPr>
              <a:t> </a:t>
            </a:r>
            <a:r>
              <a:rPr lang="en-US" sz="1100" dirty="0" err="1">
                <a:solidFill>
                  <a:prstClr val="black"/>
                </a:solidFill>
                <a:latin typeface="ArialMT" charset="0"/>
              </a:rPr>
              <a:t>aute</a:t>
            </a:r>
            <a:r>
              <a:rPr lang="en-US" sz="1100" dirty="0">
                <a:solidFill>
                  <a:prstClr val="black"/>
                </a:solidFill>
                <a:latin typeface="ArialMT" charset="0"/>
              </a:rPr>
              <a:t> </a:t>
            </a:r>
            <a:r>
              <a:rPr lang="en-US" sz="1100" dirty="0" err="1">
                <a:solidFill>
                  <a:prstClr val="black"/>
                </a:solidFill>
                <a:latin typeface="ArialMT" charset="0"/>
              </a:rPr>
              <a:t>irure</a:t>
            </a:r>
            <a:r>
              <a:rPr lang="en-US" sz="1100" dirty="0">
                <a:solidFill>
                  <a:prstClr val="black"/>
                </a:solidFill>
                <a:latin typeface="ArialMT" charset="0"/>
              </a:rPr>
              <a:t> dolor in </a:t>
            </a:r>
            <a:r>
              <a:rPr lang="en-US" sz="1100" dirty="0" err="1">
                <a:solidFill>
                  <a:prstClr val="black"/>
                </a:solidFill>
                <a:latin typeface="ArialMT" charset="0"/>
              </a:rPr>
              <a:t>reprehenderit</a:t>
            </a:r>
            <a:r>
              <a:rPr lang="en-US" sz="1100" dirty="0">
                <a:solidFill>
                  <a:prstClr val="black"/>
                </a:solidFill>
                <a:latin typeface="ArialMT" charset="0"/>
              </a:rPr>
              <a:t> in </a:t>
            </a:r>
            <a:r>
              <a:rPr lang="en-US" sz="1100" dirty="0" err="1">
                <a:solidFill>
                  <a:prstClr val="black"/>
                </a:solidFill>
                <a:latin typeface="ArialMT" charset="0"/>
              </a:rPr>
              <a:t>voluptate</a:t>
            </a:r>
            <a:r>
              <a:rPr lang="en-US" sz="1100" dirty="0">
                <a:solidFill>
                  <a:prstClr val="black"/>
                </a:solidFill>
                <a:latin typeface="ArialMT" charset="0"/>
              </a:rPr>
              <a:t> </a:t>
            </a:r>
            <a:r>
              <a:rPr lang="en-US" sz="1100" dirty="0" err="1">
                <a:solidFill>
                  <a:prstClr val="black"/>
                </a:solidFill>
                <a:latin typeface="ArialMT" charset="0"/>
              </a:rPr>
              <a:t>velit</a:t>
            </a:r>
            <a:r>
              <a:rPr lang="en-US" sz="1100" dirty="0">
                <a:solidFill>
                  <a:prstClr val="black"/>
                </a:solidFill>
                <a:latin typeface="ArialMT" charset="0"/>
              </a:rPr>
              <a:t> </a:t>
            </a:r>
            <a:r>
              <a:rPr lang="en-US" sz="1100" dirty="0" err="1">
                <a:solidFill>
                  <a:prstClr val="black"/>
                </a:solidFill>
                <a:latin typeface="ArialMT" charset="0"/>
              </a:rPr>
              <a:t>esse</a:t>
            </a:r>
            <a:r>
              <a:rPr lang="en-US" sz="1100" dirty="0">
                <a:solidFill>
                  <a:prstClr val="black"/>
                </a:solidFill>
                <a:latin typeface="ArialMT" charset="0"/>
              </a:rPr>
              <a:t> </a:t>
            </a:r>
            <a:r>
              <a:rPr lang="en-US" sz="1100" dirty="0" err="1">
                <a:solidFill>
                  <a:prstClr val="black"/>
                </a:solidFill>
                <a:latin typeface="ArialMT" charset="0"/>
              </a:rPr>
              <a:t>cillum</a:t>
            </a:r>
            <a:r>
              <a:rPr lang="en-US" sz="1100" dirty="0">
                <a:solidFill>
                  <a:prstClr val="black"/>
                </a:solidFill>
                <a:latin typeface="ArialMT" charset="0"/>
              </a:rPr>
              <a:t> </a:t>
            </a:r>
            <a:r>
              <a:rPr lang="en-US" sz="1100" dirty="0" err="1">
                <a:solidFill>
                  <a:prstClr val="black"/>
                </a:solidFill>
                <a:latin typeface="ArialMT" charset="0"/>
              </a:rPr>
              <a:t>dolore</a:t>
            </a:r>
            <a:r>
              <a:rPr lang="en-US" sz="1100" dirty="0">
                <a:solidFill>
                  <a:prstClr val="black"/>
                </a:solidFill>
                <a:latin typeface="ArialMT" charset="0"/>
              </a:rPr>
              <a:t> </a:t>
            </a:r>
            <a:r>
              <a:rPr lang="en-US" sz="1100" dirty="0" err="1">
                <a:solidFill>
                  <a:prstClr val="black"/>
                </a:solidFill>
                <a:latin typeface="ArialMT" charset="0"/>
              </a:rPr>
              <a:t>eu</a:t>
            </a:r>
            <a:r>
              <a:rPr lang="en-US" sz="1100" dirty="0">
                <a:solidFill>
                  <a:prstClr val="black"/>
                </a:solidFill>
                <a:latin typeface="ArialMT" charset="0"/>
              </a:rPr>
              <a:t> </a:t>
            </a:r>
            <a:r>
              <a:rPr lang="en-US" sz="1100" dirty="0" err="1">
                <a:solidFill>
                  <a:prstClr val="black"/>
                </a:solidFill>
                <a:latin typeface="ArialMT" charset="0"/>
              </a:rPr>
              <a:t>fugiat</a:t>
            </a:r>
            <a:r>
              <a:rPr lang="en-US" sz="1100" dirty="0">
                <a:solidFill>
                  <a:prstClr val="black"/>
                </a:solidFill>
                <a:latin typeface="ArialMT" charset="0"/>
              </a:rPr>
              <a:t> </a:t>
            </a:r>
            <a:r>
              <a:rPr lang="en-US" sz="1100" dirty="0" err="1">
                <a:solidFill>
                  <a:prstClr val="black"/>
                </a:solidFill>
                <a:latin typeface="ArialMT" charset="0"/>
              </a:rPr>
              <a:t>nulla</a:t>
            </a:r>
            <a:r>
              <a:rPr lang="en-US" sz="1100" dirty="0">
                <a:solidFill>
                  <a:prstClr val="black"/>
                </a:solidFill>
                <a:latin typeface="ArialMT" charset="0"/>
              </a:rPr>
              <a:t> </a:t>
            </a:r>
            <a:r>
              <a:rPr lang="en-US" sz="1100" dirty="0" err="1">
                <a:solidFill>
                  <a:prstClr val="black"/>
                </a:solidFill>
                <a:latin typeface="ArialMT" charset="0"/>
              </a:rPr>
              <a:t>pariatur</a:t>
            </a:r>
            <a:r>
              <a:rPr lang="en-US" sz="1100" dirty="0">
                <a:solidFill>
                  <a:prstClr val="black"/>
                </a:solidFill>
                <a:latin typeface="ArialMT" charset="0"/>
              </a:rPr>
              <a:t>. </a:t>
            </a:r>
            <a:r>
              <a:rPr lang="en-US" sz="1100" dirty="0" err="1">
                <a:solidFill>
                  <a:prstClr val="black"/>
                </a:solidFill>
                <a:latin typeface="ArialMT" charset="0"/>
              </a:rPr>
              <a:t>Excepteur</a:t>
            </a:r>
            <a:r>
              <a:rPr lang="en-US" sz="1100" dirty="0">
                <a:solidFill>
                  <a:prstClr val="black"/>
                </a:solidFill>
                <a:latin typeface="ArialMT" charset="0"/>
              </a:rPr>
              <a:t> </a:t>
            </a:r>
            <a:r>
              <a:rPr lang="en-US" sz="1100" dirty="0" err="1">
                <a:solidFill>
                  <a:prstClr val="black"/>
                </a:solidFill>
                <a:latin typeface="ArialMT" charset="0"/>
              </a:rPr>
              <a:t>sint</a:t>
            </a:r>
            <a:r>
              <a:rPr lang="en-US" sz="1100" dirty="0">
                <a:solidFill>
                  <a:prstClr val="black"/>
                </a:solidFill>
                <a:latin typeface="ArialMT" charset="0"/>
              </a:rPr>
              <a:t> </a:t>
            </a:r>
            <a:r>
              <a:rPr lang="en-US" sz="1100" dirty="0" err="1">
                <a:solidFill>
                  <a:prstClr val="black"/>
                </a:solidFill>
                <a:latin typeface="ArialMT" charset="0"/>
              </a:rPr>
              <a:t>occaecat</a:t>
            </a:r>
            <a:r>
              <a:rPr lang="en-US" sz="1100" dirty="0">
                <a:solidFill>
                  <a:prstClr val="black"/>
                </a:solidFill>
                <a:latin typeface="ArialMT" charset="0"/>
              </a:rPr>
              <a:t> </a:t>
            </a:r>
            <a:r>
              <a:rPr lang="en-US" sz="1100" dirty="0" err="1">
                <a:solidFill>
                  <a:prstClr val="black"/>
                </a:solidFill>
                <a:latin typeface="ArialMT" charset="0"/>
              </a:rPr>
              <a:t>cupidatat</a:t>
            </a:r>
            <a:r>
              <a:rPr lang="en-US" sz="1100" dirty="0">
                <a:solidFill>
                  <a:prstClr val="black"/>
                </a:solidFill>
                <a:latin typeface="ArialMT" charset="0"/>
              </a:rPr>
              <a:t> non </a:t>
            </a:r>
            <a:r>
              <a:rPr lang="en-US" sz="1100" dirty="0" err="1">
                <a:solidFill>
                  <a:prstClr val="black"/>
                </a:solidFill>
                <a:latin typeface="ArialMT" charset="0"/>
              </a:rPr>
              <a:t>proident</a:t>
            </a:r>
            <a:r>
              <a:rPr lang="en-US" sz="1100" dirty="0">
                <a:solidFill>
                  <a:prstClr val="black"/>
                </a:solidFill>
                <a:latin typeface="ArialMT" charset="0"/>
              </a:rPr>
              <a:t>, </a:t>
            </a:r>
            <a:r>
              <a:rPr lang="en-US" sz="1100" dirty="0" err="1">
                <a:solidFill>
                  <a:prstClr val="black"/>
                </a:solidFill>
                <a:latin typeface="ArialMT" charset="0"/>
              </a:rPr>
              <a:t>sunt</a:t>
            </a:r>
            <a:r>
              <a:rPr lang="en-US" sz="1100" dirty="0">
                <a:solidFill>
                  <a:prstClr val="black"/>
                </a:solidFill>
                <a:latin typeface="ArialMT" charset="0"/>
              </a:rPr>
              <a:t> in culpa qui </a:t>
            </a:r>
            <a:r>
              <a:rPr lang="en-US" sz="1100" dirty="0" err="1">
                <a:solidFill>
                  <a:prstClr val="black"/>
                </a:solidFill>
                <a:latin typeface="ArialMT" charset="0"/>
              </a:rPr>
              <a:t>officia</a:t>
            </a:r>
            <a:r>
              <a:rPr lang="en-US" sz="1100" dirty="0">
                <a:solidFill>
                  <a:prstClr val="black"/>
                </a:solidFill>
                <a:latin typeface="ArialMT" charset="0"/>
              </a:rPr>
              <a:t> </a:t>
            </a:r>
            <a:r>
              <a:rPr lang="en-US" sz="1100" dirty="0" err="1">
                <a:solidFill>
                  <a:prstClr val="black"/>
                </a:solidFill>
                <a:latin typeface="ArialMT" charset="0"/>
              </a:rPr>
              <a:t>deserunt</a:t>
            </a:r>
            <a:r>
              <a:rPr lang="en-US" sz="1100" dirty="0">
                <a:solidFill>
                  <a:prstClr val="black"/>
                </a:solidFill>
                <a:latin typeface="ArialMT" charset="0"/>
              </a:rPr>
              <a:t> </a:t>
            </a:r>
            <a:r>
              <a:rPr lang="en-US" sz="1100" dirty="0" err="1">
                <a:solidFill>
                  <a:prstClr val="black"/>
                </a:solidFill>
                <a:latin typeface="ArialMT" charset="0"/>
              </a:rPr>
              <a:t>mollit</a:t>
            </a:r>
            <a:r>
              <a:rPr lang="en-US" sz="1100" dirty="0">
                <a:solidFill>
                  <a:prstClr val="black"/>
                </a:solidFill>
                <a:latin typeface="ArialMT" charset="0"/>
              </a:rPr>
              <a:t> </a:t>
            </a:r>
            <a:r>
              <a:rPr lang="en-US" sz="1100" dirty="0" err="1">
                <a:solidFill>
                  <a:prstClr val="black"/>
                </a:solidFill>
                <a:latin typeface="ArialMT" charset="0"/>
              </a:rPr>
              <a:t>anim</a:t>
            </a:r>
            <a:r>
              <a:rPr lang="en-US" sz="1100" dirty="0">
                <a:solidFill>
                  <a:prstClr val="black"/>
                </a:solidFill>
                <a:latin typeface="ArialMT" charset="0"/>
              </a:rPr>
              <a:t> id </a:t>
            </a:r>
            <a:r>
              <a:rPr lang="en-US" sz="1100" dirty="0" err="1">
                <a:solidFill>
                  <a:prstClr val="black"/>
                </a:solidFill>
                <a:latin typeface="ArialMT" charset="0"/>
              </a:rPr>
              <a:t>est</a:t>
            </a:r>
            <a:r>
              <a:rPr lang="en-US" sz="1100" dirty="0">
                <a:solidFill>
                  <a:prstClr val="black"/>
                </a:solidFill>
                <a:latin typeface="ArialMT" charset="0"/>
              </a:rPr>
              <a:t> </a:t>
            </a:r>
            <a:r>
              <a:rPr lang="en-US" sz="1100" dirty="0" err="1">
                <a:solidFill>
                  <a:prstClr val="black"/>
                </a:solidFill>
                <a:latin typeface="ArialMT" charset="0"/>
              </a:rPr>
              <a:t>laborum</a:t>
            </a:r>
            <a:r>
              <a:rPr lang="en-US" sz="1100" dirty="0">
                <a:solidFill>
                  <a:prstClr val="black"/>
                </a:solidFill>
                <a:latin typeface="ArialMT" charset="0"/>
              </a:rPr>
              <a:t>.”</a:t>
            </a:r>
          </a:p>
        </p:txBody>
      </p:sp>
    </p:spTree>
    <p:extLst>
      <p:ext uri="{BB962C8B-B14F-4D97-AF65-F5344CB8AC3E}">
        <p14:creationId xmlns:p14="http://schemas.microsoft.com/office/powerpoint/2010/main" val="398382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IMAGE WITH DESCRIPTION">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endParaRPr dirty="0"/>
          </a:p>
        </p:txBody>
      </p:sp>
      <p:sp>
        <p:nvSpPr>
          <p:cNvPr id="4" name="Text Placeholder 3"/>
          <p:cNvSpPr>
            <a:spLocks noGrp="1"/>
          </p:cNvSpPr>
          <p:nvPr>
            <p:ph type="body" sz="half" idx="2"/>
          </p:nvPr>
        </p:nvSpPr>
        <p:spPr bwMode="ltGray">
          <a:xfrm>
            <a:off x="8153400" y="1524000"/>
            <a:ext cx="3425984" cy="553998"/>
          </a:xfrm>
          <a:solidFill>
            <a:schemeClr val="bg1"/>
          </a:solidFill>
        </p:spPr>
        <p:txBody>
          <a:bodyPr lIns="0" tIns="0" rIns="0" bIns="0">
            <a:spAutoFit/>
          </a:bodyPr>
          <a:lstStyle>
            <a:lvl1pPr marL="233363" indent="-233363">
              <a:spcBef>
                <a:spcPts val="900"/>
              </a:spcBef>
              <a:buFont typeface="Wingdings" charset="2"/>
              <a:buChar char="§"/>
              <a:defRPr sz="2000" baseline="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t>September 29, 2020</a:t>
            </a:fld>
            <a:endParaRPr/>
          </a:p>
        </p:txBody>
      </p:sp>
      <p:sp>
        <p:nvSpPr>
          <p:cNvPr id="6" name="Footer Placeholder 5"/>
          <p:cNvSpPr>
            <a:spLocks noGrp="1"/>
          </p:cNvSpPr>
          <p:nvPr>
            <p:ph type="ftr" sz="quarter" idx="11"/>
          </p:nvPr>
        </p:nvSpPr>
        <p:spPr/>
        <p:txBody>
          <a:bodyPr/>
          <a:lstStyle/>
          <a:p>
            <a:r>
              <a:rPr lang="en-US"/>
              <a:t>Private | Confidential | Internal Use Only </a:t>
            </a:r>
            <a:endParaRPr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11" name="Picture Placeholder 2"/>
          <p:cNvSpPr>
            <a:spLocks noGrp="1"/>
          </p:cNvSpPr>
          <p:nvPr>
            <p:ph type="pic" sz="quarter" idx="14"/>
          </p:nvPr>
        </p:nvSpPr>
        <p:spPr>
          <a:xfrm>
            <a:off x="609600" y="1524000"/>
            <a:ext cx="7312025" cy="4572000"/>
          </a:xfrm>
        </p:spPr>
        <p:txBody>
          <a:bodyPr tIns="182880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RIGHT WITH DESCRI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441" y="1524000"/>
            <a:ext cx="3429159" cy="553998"/>
          </a:xfrm>
          <a:noFill/>
        </p:spPr>
        <p:txBody>
          <a:bodyPr lIns="0" tIns="0" rIns="0" bIns="0">
            <a:spAutoFit/>
          </a:bodyPr>
          <a:lstStyle>
            <a:lvl1pPr marL="233363" indent="-233363">
              <a:spcBef>
                <a:spcPts val="900"/>
              </a:spcBef>
              <a:buFont typeface="Wingdings" charset="2"/>
              <a:buChar char="§"/>
              <a:defRPr sz="20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C259EE5-F25B-4563-AE58-6B042DD986DA}" type="datetime4">
              <a:rPr lang="en-US" smtClean="0"/>
              <a:t>September 29, 2020</a:t>
            </a:fld>
            <a:endParaRPr/>
          </a:p>
        </p:txBody>
      </p:sp>
      <p:sp>
        <p:nvSpPr>
          <p:cNvPr id="6" name="Footer Placeholder 5"/>
          <p:cNvSpPr>
            <a:spLocks noGrp="1"/>
          </p:cNvSpPr>
          <p:nvPr>
            <p:ph type="ftr" sz="quarter" idx="11"/>
          </p:nvPr>
        </p:nvSpPr>
        <p:spPr/>
        <p:txBody>
          <a:bodyPr/>
          <a:lstStyle/>
          <a:p>
            <a:r>
              <a:rPr lang="en-US"/>
              <a:t>Private | Confidential | Internal Use Only </a:t>
            </a:r>
            <a:endParaRPr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1" name="Title 7"/>
          <p:cNvSpPr>
            <a:spLocks noGrp="1"/>
          </p:cNvSpPr>
          <p:nvPr>
            <p:ph type="title"/>
          </p:nvPr>
        </p:nvSpPr>
        <p:spPr>
          <a:xfrm>
            <a:off x="609442" y="519237"/>
            <a:ext cx="10969943" cy="415498"/>
          </a:xfrm>
        </p:spPr>
        <p:txBody>
          <a:bodyPr>
            <a:spAutoFit/>
          </a:bodyPr>
          <a:lstStyle/>
          <a:p>
            <a:r>
              <a:rPr lang="en-US" dirty="0"/>
              <a:t>Click to edit Master title style</a:t>
            </a:r>
            <a:endParaRPr dirty="0"/>
          </a:p>
        </p:txBody>
      </p:sp>
      <p:sp>
        <p:nvSpPr>
          <p:cNvPr id="12"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Picture Placeholder 2"/>
          <p:cNvSpPr>
            <a:spLocks noGrp="1"/>
          </p:cNvSpPr>
          <p:nvPr>
            <p:ph type="pic" sz="quarter" idx="14"/>
          </p:nvPr>
        </p:nvSpPr>
        <p:spPr>
          <a:xfrm>
            <a:off x="4267200" y="1524000"/>
            <a:ext cx="7312025" cy="4572000"/>
          </a:xfrm>
        </p:spPr>
        <p:txBody>
          <a:bodyPr tIns="182880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DESCRI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2" y="519237"/>
            <a:ext cx="10969943" cy="415498"/>
          </a:xfrm>
        </p:spPr>
        <p:txBody>
          <a:bodyPr>
            <a:spAutoFit/>
          </a:bodyPr>
          <a:lstStyle/>
          <a:p>
            <a:r>
              <a:rPr lang="en-US" dirty="0"/>
              <a:t>Click to edit Master title style</a:t>
            </a:r>
            <a:endParaRPr dirty="0"/>
          </a:p>
        </p:txBody>
      </p:sp>
      <p:sp>
        <p:nvSpPr>
          <p:cNvPr id="3" name="Picture Placeholder 2"/>
          <p:cNvSpPr>
            <a:spLocks noGrp="1"/>
          </p:cNvSpPr>
          <p:nvPr>
            <p:ph type="pic" idx="1"/>
          </p:nvPr>
        </p:nvSpPr>
        <p:spPr bwMode="ltGray">
          <a:xfrm>
            <a:off x="608013" y="1524000"/>
            <a:ext cx="5312664" cy="3352800"/>
          </a:xfrm>
        </p:spPr>
        <p:txBody>
          <a:bodyPr lIns="0" tIns="9144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bwMode="ltGray">
          <a:xfrm>
            <a:off x="609440" y="4953000"/>
            <a:ext cx="5312664" cy="276999"/>
          </a:xfrm>
          <a:noFill/>
        </p:spPr>
        <p:txBody>
          <a:bodyPr lIns="0" tIns="0" rIns="0" bIns="0">
            <a:spAutoFit/>
          </a:bodyPr>
          <a:lstStyle>
            <a:lvl1pPr marL="0" indent="0">
              <a:spcBef>
                <a:spcPts val="900"/>
              </a:spcBef>
              <a:buNone/>
              <a:defRPr sz="20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9144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9" name="Text Placeholder 3"/>
          <p:cNvSpPr>
            <a:spLocks noGrp="1"/>
          </p:cNvSpPr>
          <p:nvPr>
            <p:ph type="body" sz="half" idx="14"/>
          </p:nvPr>
        </p:nvSpPr>
        <p:spPr bwMode="ltGray">
          <a:xfrm>
            <a:off x="6266720" y="4953000"/>
            <a:ext cx="5312664" cy="276999"/>
          </a:xfrm>
          <a:noFill/>
        </p:spPr>
        <p:txBody>
          <a:bodyPr lIns="0" tIns="0" rIns="0" bIns="0">
            <a:spAutoFit/>
          </a:bodyPr>
          <a:lstStyle>
            <a:lvl1pPr marL="0" indent="0">
              <a:spcBef>
                <a:spcPts val="900"/>
              </a:spcBef>
              <a:buNone/>
              <a:defRPr sz="20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t>September 29, 2020</a:t>
            </a:fld>
            <a:endParaRPr/>
          </a:p>
        </p:txBody>
      </p:sp>
      <p:sp>
        <p:nvSpPr>
          <p:cNvPr id="6" name="Footer Placeholder 5"/>
          <p:cNvSpPr>
            <a:spLocks noGrp="1"/>
          </p:cNvSpPr>
          <p:nvPr>
            <p:ph type="ftr" sz="quarter" idx="11"/>
          </p:nvPr>
        </p:nvSpPr>
        <p:spPr/>
        <p:txBody>
          <a:bodyPr/>
          <a:lstStyle/>
          <a:p>
            <a:r>
              <a:rPr lang="en-US"/>
              <a:t>Private | Confidential | Internal Use Only </a:t>
            </a:r>
            <a:endParaRPr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1" name="Text Placeholder 7"/>
          <p:cNvSpPr>
            <a:spLocks noGrp="1"/>
          </p:cNvSpPr>
          <p:nvPr>
            <p:ph type="body" sz="quarter" idx="15"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WITH DESCRI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spAutoFit/>
          </a:bodyPr>
          <a:lstStyle/>
          <a:p>
            <a:r>
              <a:rPr lang="en-US" dirty="0"/>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bwMode="ltGray">
          <a:xfrm>
            <a:off x="609440" y="4267200"/>
            <a:ext cx="3429000" cy="249299"/>
          </a:xfrm>
          <a:noFill/>
        </p:spPr>
        <p:txBody>
          <a:bodyPr lIns="0" tIns="0" rIns="0" bIns="0">
            <a:spAutoFit/>
          </a:bodyPr>
          <a:lstStyle>
            <a:lvl1pPr marL="0" indent="0">
              <a:spcBef>
                <a:spcPts val="900"/>
              </a:spcBef>
              <a:buNone/>
              <a:defRPr sz="18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9" name="Text Placeholder 3"/>
          <p:cNvSpPr>
            <a:spLocks noGrp="1"/>
          </p:cNvSpPr>
          <p:nvPr>
            <p:ph type="body" sz="half" idx="14"/>
          </p:nvPr>
        </p:nvSpPr>
        <p:spPr bwMode="ltGray">
          <a:xfrm>
            <a:off x="4381500" y="4267200"/>
            <a:ext cx="3429000" cy="249299"/>
          </a:xfrm>
          <a:noFill/>
        </p:spPr>
        <p:txBody>
          <a:bodyPr lIns="0" tIns="0" rIns="0" bIns="0">
            <a:spAutoFit/>
          </a:bodyPr>
          <a:lstStyle>
            <a:lvl1pPr marL="0" indent="0">
              <a:spcBef>
                <a:spcPts val="900"/>
              </a:spcBef>
              <a:buNone/>
              <a:defRPr sz="18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11" name="Text Placeholder 3"/>
          <p:cNvSpPr>
            <a:spLocks noGrp="1"/>
          </p:cNvSpPr>
          <p:nvPr>
            <p:ph type="body" sz="half" idx="16"/>
          </p:nvPr>
        </p:nvSpPr>
        <p:spPr bwMode="ltGray">
          <a:xfrm>
            <a:off x="8150384" y="4267200"/>
            <a:ext cx="3429000" cy="249299"/>
          </a:xfrm>
          <a:noFill/>
        </p:spPr>
        <p:txBody>
          <a:bodyPr lIns="0" tIns="0" rIns="0" bIns="0">
            <a:spAutoFit/>
          </a:bodyPr>
          <a:lstStyle>
            <a:lvl1pPr marL="0" indent="0">
              <a:spcBef>
                <a:spcPts val="900"/>
              </a:spcBef>
              <a:buNone/>
              <a:defRPr sz="18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t>September 29, 2020</a:t>
            </a:fld>
            <a:endParaRPr dirty="0"/>
          </a:p>
        </p:txBody>
      </p:sp>
      <p:sp>
        <p:nvSpPr>
          <p:cNvPr id="6" name="Footer Placeholder 5"/>
          <p:cNvSpPr>
            <a:spLocks noGrp="1"/>
          </p:cNvSpPr>
          <p:nvPr>
            <p:ph type="ftr" sz="quarter" idx="11"/>
          </p:nvPr>
        </p:nvSpPr>
        <p:spPr/>
        <p:txBody>
          <a:bodyPr/>
          <a:lstStyle/>
          <a:p>
            <a:r>
              <a:rPr lang="en-US"/>
              <a:t>Private | Confidentia</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
        <p:nvSpPr>
          <p:cNvPr id="13" name="Text Placeholder 7"/>
          <p:cNvSpPr>
            <a:spLocks noGrp="1"/>
          </p:cNvSpPr>
          <p:nvPr>
            <p:ph type="body" sz="quarter" idx="17"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ATE BG">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1663" y="533400"/>
            <a:ext cx="9456737" cy="2286000"/>
          </a:xfrm>
        </p:spPr>
        <p:txBody>
          <a:bodyPr anchor="b" anchorCtr="0">
            <a:noAutofit/>
          </a:bodyPr>
          <a:lstStyle>
            <a:lvl1pPr marL="384038" indent="-384038">
              <a:lnSpc>
                <a:spcPct val="80000"/>
              </a:lnSpc>
              <a:defRPr sz="6000">
                <a:solidFill>
                  <a:schemeClr val="tx1"/>
                </a:solidFill>
              </a:defRPr>
            </a:lvl1pPr>
          </a:lstStyle>
          <a:p>
            <a:r>
              <a:rPr lang="en-US" dirty="0"/>
              <a:t>“Quote – slate BG slide. Insert quote here.”</a:t>
            </a:r>
            <a:endParaRPr dirty="0"/>
          </a:p>
        </p:txBody>
      </p:sp>
      <p:sp>
        <p:nvSpPr>
          <p:cNvPr id="6" name="Text Placeholder 9"/>
          <p:cNvSpPr>
            <a:spLocks noGrp="1"/>
          </p:cNvSpPr>
          <p:nvPr>
            <p:ph type="body" sz="quarter" idx="14" hasCustomPrompt="1"/>
          </p:nvPr>
        </p:nvSpPr>
        <p:spPr>
          <a:xfrm>
            <a:off x="984249" y="2971800"/>
            <a:ext cx="9074149"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r>
              <a:rPr lang="en-US" dirty="0"/>
              <a:t>—Quote attribution — name, title and company</a:t>
            </a:r>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36">
          <p15:clr>
            <a:srgbClr val="FBAE40"/>
          </p15:clr>
        </p15:guide>
        <p15:guide id="2" pos="144">
          <p15:clr>
            <a:srgbClr val="FBAE40"/>
          </p15:clr>
        </p15:guide>
        <p15:guide id="3" orient="horz" pos="144">
          <p15:clr>
            <a:srgbClr val="FBAE40"/>
          </p15:clr>
        </p15:guide>
        <p15:guide id="4" orient="horz" pos="41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663" y="533400"/>
            <a:ext cx="9456737" cy="2286000"/>
          </a:xfrm>
        </p:spPr>
        <p:txBody>
          <a:bodyPr anchor="b" anchorCtr="0">
            <a:noAutofit/>
          </a:bodyPr>
          <a:lstStyle>
            <a:lvl1pPr marL="384038" indent="-384038">
              <a:lnSpc>
                <a:spcPct val="80000"/>
              </a:lnSpc>
              <a:defRPr sz="6000" baseline="0">
                <a:solidFill>
                  <a:schemeClr val="tx1"/>
                </a:solidFill>
              </a:defRPr>
            </a:lvl1pPr>
          </a:lstStyle>
          <a:p>
            <a:r>
              <a:rPr lang="en-US" dirty="0"/>
              <a:t>“Quote – white BG slide. Insert quote here.”</a:t>
            </a:r>
            <a:endParaRPr dirty="0"/>
          </a:p>
        </p:txBody>
      </p:sp>
      <p:sp>
        <p:nvSpPr>
          <p:cNvPr id="6" name="Text Placeholder 9"/>
          <p:cNvSpPr>
            <a:spLocks noGrp="1"/>
          </p:cNvSpPr>
          <p:nvPr>
            <p:ph type="body" sz="quarter" idx="14" hasCustomPrompt="1"/>
          </p:nvPr>
        </p:nvSpPr>
        <p:spPr>
          <a:xfrm>
            <a:off x="1026502" y="29718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r>
              <a:rPr lang="en-US" dirty="0"/>
              <a:t>—Quote attribution — name, title and company</a:t>
            </a:r>
          </a:p>
        </p:txBody>
      </p:sp>
      <p:sp>
        <p:nvSpPr>
          <p:cNvPr id="7" name="Snip Single Corner Rectangle 19"/>
          <p:cNvSpPr/>
          <p:nvPr userDrawn="1"/>
        </p:nvSpPr>
        <p:spPr bwMode="ltGray">
          <a:xfrm rot="10800000" flipH="1">
            <a:off x="223381" y="231216"/>
            <a:ext cx="11740019"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228600" y="228600"/>
            <a:ext cx="11734800" cy="6400800"/>
          </a:xfrm>
          <a:solidFill>
            <a:schemeClr val="bg2"/>
          </a:solidFill>
        </p:spPr>
        <p:txBody>
          <a:bodyPr lIns="0" tIns="2743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5" name="Text Placeholder 4"/>
          <p:cNvSpPr>
            <a:spLocks noGrp="1"/>
          </p:cNvSpPr>
          <p:nvPr>
            <p:ph type="body" sz="quarter" idx="10"/>
          </p:nvPr>
        </p:nvSpPr>
        <p:spPr>
          <a:xfrm>
            <a:off x="609600" y="533400"/>
            <a:ext cx="10515600" cy="2362200"/>
          </a:xfrm>
        </p:spPr>
        <p:txBody>
          <a:bodyPr>
            <a:normAutofit/>
          </a:bodyPr>
          <a:lstStyle>
            <a:lvl1pPr>
              <a:defRPr sz="4400" b="1">
                <a:solidFill>
                  <a:schemeClr val="bg1"/>
                </a:solidFill>
              </a:defRPr>
            </a:lvl1pPr>
          </a:lstStyle>
          <a:p>
            <a:pPr marL="182875" marR="0" lvl="0" indent="-182875" algn="l" defTabSz="914377" rtl="0" eaLnBrk="1" fontAlgn="auto" latinLnBrk="0" hangingPunct="1">
              <a:lnSpc>
                <a:spcPct val="90000"/>
              </a:lnSpc>
              <a:spcBef>
                <a:spcPts val="1200"/>
              </a:spcBef>
              <a:spcAft>
                <a:spcPts val="0"/>
              </a:spcAft>
              <a:buClr>
                <a:schemeClr val="tx1"/>
              </a:buClr>
              <a:buSzPct val="80000"/>
              <a:buFont typeface="Wingdings" charset="2"/>
              <a:buNone/>
              <a:tabLst/>
              <a:defRPr/>
            </a:pPr>
            <a:endParaRPr lang="en-US" dirty="0"/>
          </a:p>
        </p:txBody>
      </p:sp>
    </p:spTree>
    <p:extLst>
      <p:ext uri="{BB962C8B-B14F-4D97-AF65-F5344CB8AC3E}">
        <p14:creationId xmlns:p14="http://schemas.microsoft.com/office/powerpoint/2010/main" val="153494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 BLUE">
    <p:bg>
      <p:bgPr>
        <a:solidFill>
          <a:schemeClr val="tx1"/>
        </a:solidFill>
        <a:effectLst/>
      </p:bgPr>
    </p:bg>
    <p:spTree>
      <p:nvGrpSpPr>
        <p:cNvPr id="1" name=""/>
        <p:cNvGrpSpPr/>
        <p:nvPr/>
      </p:nvGrpSpPr>
      <p:grpSpPr>
        <a:xfrm>
          <a:off x="0" y="0"/>
          <a:ext cx="0" cy="0"/>
          <a:chOff x="0" y="0"/>
          <a:chExt cx="0" cy="0"/>
        </a:xfrm>
      </p:grpSpPr>
      <p:sp>
        <p:nvSpPr>
          <p:cNvPr id="16" name="Title 4"/>
          <p:cNvSpPr>
            <a:spLocks noGrp="1"/>
          </p:cNvSpPr>
          <p:nvPr>
            <p:ph type="title" hasCustomPrompt="1"/>
          </p:nvPr>
        </p:nvSpPr>
        <p:spPr>
          <a:xfrm>
            <a:off x="609600" y="1524000"/>
            <a:ext cx="6781800" cy="3086747"/>
          </a:xfrm>
          <a:noFill/>
        </p:spPr>
        <p:txBody>
          <a:bodyPr wrap="square" lIns="0" rIns="0" bIns="0" anchor="b" anchorCtr="0">
            <a:noAutofit/>
          </a:bodyPr>
          <a:lstStyle>
            <a:lvl1pPr>
              <a:lnSpc>
                <a:spcPct val="80000"/>
              </a:lnSpc>
              <a:defRPr sz="4800" baseline="0">
                <a:solidFill>
                  <a:schemeClr val="bg1"/>
                </a:solidFill>
              </a:defRPr>
            </a:lvl1pPr>
          </a:lstStyle>
          <a:p>
            <a:r>
              <a:rPr lang="en-US" dirty="0"/>
              <a:t>Divider slide — </a:t>
            </a:r>
            <a:br>
              <a:rPr lang="en-US" dirty="0"/>
            </a:br>
            <a:r>
              <a:rPr lang="en-US" dirty="0"/>
              <a:t>blue background</a:t>
            </a:r>
            <a:endParaRPr dirty="0"/>
          </a:p>
        </p:txBody>
      </p:sp>
      <p:sp>
        <p:nvSpPr>
          <p:cNvPr id="17" name="Text Placeholder 10"/>
          <p:cNvSpPr>
            <a:spLocks noGrp="1"/>
          </p:cNvSpPr>
          <p:nvPr>
            <p:ph type="body" sz="quarter" idx="10" hasCustomPrompt="1"/>
          </p:nvPr>
        </p:nvSpPr>
        <p:spPr>
          <a:xfrm>
            <a:off x="609600" y="4711977"/>
            <a:ext cx="6781800" cy="774423"/>
          </a:xfrm>
        </p:spPr>
        <p:txBody>
          <a:bodyPr>
            <a:normAutofit/>
          </a:bodyPr>
          <a:lstStyle>
            <a:lvl1pPr marL="0" indent="0">
              <a:buNone/>
              <a:defRPr sz="2400" b="0" i="0" baseline="0">
                <a:solidFill>
                  <a:schemeClr val="bg1"/>
                </a:solidFill>
              </a:defRPr>
            </a:lvl1pPr>
          </a:lstStyle>
          <a:p>
            <a:pPr lvl="0"/>
            <a:r>
              <a:rPr lang="en-US" dirty="0"/>
              <a:t>Insert Subtitle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 y="-1344"/>
            <a:ext cx="12210472" cy="6868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BLUE BACKGROUN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 y="-1344"/>
            <a:ext cx="12210472" cy="6868580"/>
          </a:xfrm>
          <a:prstGeom prst="rect">
            <a:avLst/>
          </a:prstGeom>
        </p:spPr>
      </p:pic>
      <p:sp>
        <p:nvSpPr>
          <p:cNvPr id="12" name="Text Placeholder 76"/>
          <p:cNvSpPr>
            <a:spLocks noGrp="1"/>
          </p:cNvSpPr>
          <p:nvPr>
            <p:ph type="body" sz="quarter" idx="12" hasCustomPrompt="1"/>
          </p:nvPr>
        </p:nvSpPr>
        <p:spPr>
          <a:xfrm>
            <a:off x="608787" y="3578322"/>
            <a:ext cx="3753268" cy="231678"/>
          </a:xfrm>
        </p:spPr>
        <p:txBody>
          <a:bodyPr anchor="ctr" anchorCtr="0">
            <a:normAutofit/>
          </a:bodyPr>
          <a:lstStyle>
            <a:lvl1pPr marL="0" indent="0" algn="l">
              <a:buNone/>
              <a:defRPr sz="1000" cap="all" baseline="0">
                <a:solidFill>
                  <a:schemeClr val="bg1"/>
                </a:solidFill>
              </a:defRPr>
            </a:lvl1pPr>
          </a:lstStyle>
          <a:p>
            <a:pPr lvl="0"/>
            <a:fld id="{01B9CE96-90C7-9F48-9828-6D1950F49384}" type="datetime3">
              <a:rPr lang="en-US" smtClean="0"/>
              <a:t>19 June 2017</a:t>
            </a:fld>
            <a:endParaRPr lang="en-US" dirty="0"/>
          </a:p>
        </p:txBody>
      </p:sp>
      <p:sp>
        <p:nvSpPr>
          <p:cNvPr id="14" name="Text Placeholder 4"/>
          <p:cNvSpPr>
            <a:spLocks noGrp="1"/>
          </p:cNvSpPr>
          <p:nvPr>
            <p:ph type="body" sz="quarter" idx="14" hasCustomPrompt="1"/>
          </p:nvPr>
        </p:nvSpPr>
        <p:spPr>
          <a:xfrm>
            <a:off x="608305" y="3314513"/>
            <a:ext cx="4876800" cy="202169"/>
          </a:xfrm>
        </p:spPr>
        <p:txBody>
          <a:bodyPr vert="horz" lIns="0" tIns="0" rIns="0" bIns="0" rtlCol="0" anchor="t" anchorCtr="0">
            <a:noAutofit/>
          </a:bodyPr>
          <a:lstStyle>
            <a:lvl1pPr marL="0" indent="0">
              <a:buNone/>
              <a:defRPr lang="en-US" sz="1600" b="0" dirty="0" smtClean="0">
                <a:solidFill>
                  <a:schemeClr val="bg1"/>
                </a:solidFill>
                <a:latin typeface="+mj-lt"/>
                <a:ea typeface="+mj-ea"/>
                <a:cs typeface="+mj-cs"/>
              </a:defRPr>
            </a:lvl1pPr>
          </a:lstStyle>
          <a:p>
            <a:pPr lvl="0">
              <a:lnSpc>
                <a:spcPct val="90000"/>
              </a:lnSpc>
              <a:spcBef>
                <a:spcPct val="0"/>
              </a:spcBef>
            </a:pPr>
            <a:r>
              <a:rPr lang="en-US" dirty="0"/>
              <a:t>Name Surname</a:t>
            </a:r>
          </a:p>
        </p:txBody>
      </p:sp>
      <p:sp>
        <p:nvSpPr>
          <p:cNvPr id="5" name="Text Placeholder 4"/>
          <p:cNvSpPr>
            <a:spLocks noGrp="1"/>
          </p:cNvSpPr>
          <p:nvPr>
            <p:ph type="body" sz="quarter" idx="15" hasCustomPrompt="1"/>
          </p:nvPr>
        </p:nvSpPr>
        <p:spPr>
          <a:xfrm>
            <a:off x="608786" y="1905000"/>
            <a:ext cx="7773695" cy="1143000"/>
          </a:xfrm>
        </p:spPr>
        <p:txBody>
          <a:bodyPr>
            <a:normAutofit/>
          </a:bodyPr>
          <a:lstStyle>
            <a:lvl1pPr marL="0" indent="0">
              <a:lnSpc>
                <a:spcPct val="100000"/>
              </a:lnSpc>
              <a:spcBef>
                <a:spcPts val="0"/>
              </a:spcBef>
              <a:buFontTx/>
              <a:buNone/>
              <a:defRPr sz="2000" baseline="0">
                <a:solidFill>
                  <a:schemeClr val="bg1"/>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dirty="0"/>
              <a:t>Subhead line 1</a:t>
            </a:r>
          </a:p>
          <a:p>
            <a:pPr lvl="0"/>
            <a:r>
              <a:rPr lang="en-US" dirty="0"/>
              <a:t>Subhead line 2</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626" y="5791200"/>
            <a:ext cx="1911391" cy="731520"/>
          </a:xfrm>
          <a:prstGeom prst="rect">
            <a:avLst/>
          </a:prstGeom>
        </p:spPr>
      </p:pic>
      <p:sp>
        <p:nvSpPr>
          <p:cNvPr id="32" name="Title 1"/>
          <p:cNvSpPr>
            <a:spLocks noGrp="1"/>
          </p:cNvSpPr>
          <p:nvPr>
            <p:ph type="ctrTitle" hasCustomPrompt="1"/>
          </p:nvPr>
        </p:nvSpPr>
        <p:spPr>
          <a:xfrm>
            <a:off x="608304" y="560509"/>
            <a:ext cx="7773695" cy="1268291"/>
          </a:xfrm>
        </p:spPr>
        <p:txBody>
          <a:bodyPr anchor="b" anchorCtr="0"/>
          <a:lstStyle>
            <a:lvl1pPr algn="l">
              <a:lnSpc>
                <a:spcPct val="80000"/>
              </a:lnSpc>
              <a:defRPr sz="4800" b="1" baseline="0">
                <a:solidFill>
                  <a:schemeClr val="bg1"/>
                </a:solidFill>
              </a:defRPr>
            </a:lvl1pPr>
          </a:lstStyle>
          <a:p>
            <a:r>
              <a:rPr lang="en-US" dirty="0"/>
              <a:t>Title line 1</a:t>
            </a:r>
            <a:br>
              <a:rPr lang="en-US" dirty="0"/>
            </a:br>
            <a:r>
              <a:rPr lang="en-US" dirty="0"/>
              <a:t>Title line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6" name="Snip Single Corner Rectangle 19"/>
          <p:cNvSpPr/>
          <p:nvPr userDrawn="1"/>
        </p:nvSpPr>
        <p:spPr bwMode="ltGray">
          <a:xfrm rot="10800000" flipH="1">
            <a:off x="223381" y="231216"/>
            <a:ext cx="11740019"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a:p>
        </p:txBody>
      </p:sp>
      <p:sp>
        <p:nvSpPr>
          <p:cNvPr id="16" name="Title 4"/>
          <p:cNvSpPr>
            <a:spLocks noGrp="1"/>
          </p:cNvSpPr>
          <p:nvPr>
            <p:ph type="title" hasCustomPrompt="1"/>
          </p:nvPr>
        </p:nvSpPr>
        <p:spPr>
          <a:xfrm>
            <a:off x="609600" y="1524000"/>
            <a:ext cx="6781800" cy="3086747"/>
          </a:xfrm>
          <a:noFill/>
        </p:spPr>
        <p:txBody>
          <a:bodyPr wrap="square" lIns="0" rIns="0" bIns="0" anchor="b" anchorCtr="0">
            <a:noAutofit/>
          </a:bodyPr>
          <a:lstStyle>
            <a:lvl1pPr>
              <a:lnSpc>
                <a:spcPct val="80000"/>
              </a:lnSpc>
              <a:defRPr sz="4800" baseline="0">
                <a:solidFill>
                  <a:schemeClr val="tx1"/>
                </a:solidFill>
              </a:defRPr>
            </a:lvl1pPr>
          </a:lstStyle>
          <a:p>
            <a:r>
              <a:rPr lang="en-US" dirty="0"/>
              <a:t>Divider slide — </a:t>
            </a:r>
            <a:br>
              <a:rPr lang="en-US" dirty="0"/>
            </a:br>
            <a:r>
              <a:rPr lang="en-US" dirty="0"/>
              <a:t>white background</a:t>
            </a:r>
            <a:endParaRPr dirty="0"/>
          </a:p>
        </p:txBody>
      </p:sp>
      <p:sp>
        <p:nvSpPr>
          <p:cNvPr id="17" name="Text Placeholder 10"/>
          <p:cNvSpPr>
            <a:spLocks noGrp="1"/>
          </p:cNvSpPr>
          <p:nvPr>
            <p:ph type="body" sz="quarter" idx="10" hasCustomPrompt="1"/>
          </p:nvPr>
        </p:nvSpPr>
        <p:spPr>
          <a:xfrm>
            <a:off x="609600" y="4711977"/>
            <a:ext cx="6781800" cy="774423"/>
          </a:xfrm>
        </p:spPr>
        <p:txBody>
          <a:bodyPr>
            <a:normAutofit/>
          </a:bodyPr>
          <a:lstStyle>
            <a:lvl1pPr marL="0" indent="0">
              <a:buNone/>
              <a:defRPr sz="2400" b="0" i="0" baseline="0">
                <a:solidFill>
                  <a:schemeClr val="tx2"/>
                </a:solidFill>
              </a:defRPr>
            </a:lvl1pPr>
          </a:lstStyle>
          <a:p>
            <a:pPr lvl="0"/>
            <a:r>
              <a:rPr lang="en-US" dirty="0"/>
              <a:t>Insert Subtitle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 BLUE">
    <p:bg>
      <p:bgPr>
        <a:solidFill>
          <a:schemeClr val="tx1"/>
        </a:solidFill>
        <a:effectLst/>
      </p:bgPr>
    </p:bg>
    <p:spTree>
      <p:nvGrpSpPr>
        <p:cNvPr id="1" name=""/>
        <p:cNvGrpSpPr/>
        <p:nvPr/>
      </p:nvGrpSpPr>
      <p:grpSpPr>
        <a:xfrm>
          <a:off x="0" y="0"/>
          <a:ext cx="0" cy="0"/>
          <a:chOff x="0" y="0"/>
          <a:chExt cx="0" cy="0"/>
        </a:xfrm>
      </p:grpSpPr>
      <p:sp>
        <p:nvSpPr>
          <p:cNvPr id="14" name="Text Placeholder 4"/>
          <p:cNvSpPr>
            <a:spLocks noGrp="1"/>
          </p:cNvSpPr>
          <p:nvPr>
            <p:ph type="body" sz="quarter" idx="14" hasCustomPrompt="1"/>
          </p:nvPr>
        </p:nvSpPr>
        <p:spPr>
          <a:xfrm>
            <a:off x="609600" y="5049826"/>
            <a:ext cx="4876800" cy="284174"/>
          </a:xfrm>
        </p:spPr>
        <p:txBody>
          <a:bodyPr vert="horz" lIns="0" tIns="0" rIns="0" bIns="0" rtlCol="0" anchor="t" anchorCtr="0">
            <a:noAutofit/>
          </a:bodyPr>
          <a:lstStyle>
            <a:lvl1pPr marL="0" indent="0">
              <a:lnSpc>
                <a:spcPct val="100000"/>
              </a:lnSpc>
              <a:buNone/>
              <a:defRPr lang="en-US" sz="1600" b="1" baseline="0" dirty="0" smtClean="0">
                <a:solidFill>
                  <a:schemeClr val="bg1"/>
                </a:solidFill>
                <a:latin typeface="+mj-lt"/>
                <a:ea typeface="+mj-ea"/>
                <a:cs typeface="+mj-cs"/>
              </a:defRPr>
            </a:lvl1pPr>
          </a:lstStyle>
          <a:p>
            <a:pPr lvl="0">
              <a:lnSpc>
                <a:spcPct val="90000"/>
              </a:lnSpc>
              <a:spcBef>
                <a:spcPct val="0"/>
              </a:spcBef>
            </a:pPr>
            <a:r>
              <a:rPr lang="en-US" dirty="0"/>
              <a:t>Name Surname</a:t>
            </a:r>
          </a:p>
        </p:txBody>
      </p:sp>
      <p:pic>
        <p:nvPicPr>
          <p:cNvPr id="24" name="Picture 2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871" y="335280"/>
            <a:ext cx="1911391" cy="731520"/>
          </a:xfrm>
          <a:prstGeom prst="rect">
            <a:avLst/>
          </a:prstGeom>
        </p:spPr>
      </p:pic>
      <p:sp>
        <p:nvSpPr>
          <p:cNvPr id="32" name="Title 1"/>
          <p:cNvSpPr>
            <a:spLocks noGrp="1"/>
          </p:cNvSpPr>
          <p:nvPr>
            <p:ph type="ctrTitle" hasCustomPrompt="1"/>
          </p:nvPr>
        </p:nvSpPr>
        <p:spPr>
          <a:xfrm>
            <a:off x="609600" y="3429000"/>
            <a:ext cx="7391400" cy="990600"/>
          </a:xfrm>
        </p:spPr>
        <p:txBody>
          <a:bodyPr anchor="b" anchorCtr="0"/>
          <a:lstStyle>
            <a:lvl1pPr algn="l">
              <a:lnSpc>
                <a:spcPct val="80000"/>
              </a:lnSpc>
              <a:defRPr sz="4800" b="1" baseline="0">
                <a:solidFill>
                  <a:schemeClr val="bg1"/>
                </a:solidFill>
              </a:defRPr>
            </a:lvl1pPr>
          </a:lstStyle>
          <a:p>
            <a:r>
              <a:rPr lang="en-US" dirty="0"/>
              <a:t>Thank you</a:t>
            </a:r>
          </a:p>
        </p:txBody>
      </p:sp>
      <p:sp>
        <p:nvSpPr>
          <p:cNvPr id="8" name="Text Placeholder 4"/>
          <p:cNvSpPr>
            <a:spLocks noGrp="1"/>
          </p:cNvSpPr>
          <p:nvPr>
            <p:ph type="body" sz="quarter" idx="15" hasCustomPrompt="1"/>
          </p:nvPr>
        </p:nvSpPr>
        <p:spPr>
          <a:xfrm>
            <a:off x="609600" y="5354626"/>
            <a:ext cx="4876800" cy="893774"/>
          </a:xfrm>
        </p:spPr>
        <p:txBody>
          <a:bodyPr vert="horz" lIns="0" tIns="0" rIns="0" bIns="0" rtlCol="0" anchor="t" anchorCtr="0">
            <a:noAutofit/>
          </a:bodyPr>
          <a:lstStyle>
            <a:lvl1pPr marL="0" indent="0">
              <a:lnSpc>
                <a:spcPct val="100000"/>
              </a:lnSpc>
              <a:buNone/>
              <a:defRPr lang="en-US" sz="1600" b="0" baseline="0" dirty="0" smtClean="0">
                <a:solidFill>
                  <a:schemeClr val="bg1"/>
                </a:solidFill>
                <a:latin typeface="+mj-lt"/>
                <a:ea typeface="+mj-ea"/>
                <a:cs typeface="+mj-cs"/>
              </a:defRPr>
            </a:lvl1pPr>
          </a:lstStyle>
          <a:p>
            <a:pPr lvl="0">
              <a:lnSpc>
                <a:spcPct val="90000"/>
              </a:lnSpc>
              <a:spcBef>
                <a:spcPct val="0"/>
              </a:spcBef>
            </a:pPr>
            <a:r>
              <a:rPr lang="en-US" dirty="0"/>
              <a:t>Contact information</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6" y="-1344"/>
            <a:ext cx="12210472" cy="6868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Pr>
        <a:solidFill>
          <a:schemeClr val="bg1"/>
        </a:solidFill>
        <a:effectLst/>
      </p:bgPr>
    </p:bg>
    <p:spTree>
      <p:nvGrpSpPr>
        <p:cNvPr id="1" name=""/>
        <p:cNvGrpSpPr/>
        <p:nvPr/>
      </p:nvGrpSpPr>
      <p:grpSpPr>
        <a:xfrm>
          <a:off x="0" y="0"/>
          <a:ext cx="0" cy="0"/>
          <a:chOff x="0" y="0"/>
          <a:chExt cx="0" cy="0"/>
        </a:xfrm>
      </p:grpSpPr>
      <p:sp>
        <p:nvSpPr>
          <p:cNvPr id="6" name="Snip Single Corner Rectangle 19"/>
          <p:cNvSpPr/>
          <p:nvPr userDrawn="1"/>
        </p:nvSpPr>
        <p:spPr bwMode="ltGray">
          <a:xfrm rot="10800000" flipH="1">
            <a:off x="223381" y="231216"/>
            <a:ext cx="11740019"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a:p>
        </p:txBody>
      </p:sp>
      <p:sp>
        <p:nvSpPr>
          <p:cNvPr id="7" name="Text Placeholder 4"/>
          <p:cNvSpPr>
            <a:spLocks noGrp="1"/>
          </p:cNvSpPr>
          <p:nvPr>
            <p:ph type="body" sz="quarter" idx="14" hasCustomPrompt="1"/>
          </p:nvPr>
        </p:nvSpPr>
        <p:spPr>
          <a:xfrm>
            <a:off x="609600" y="5049826"/>
            <a:ext cx="4876800" cy="284174"/>
          </a:xfrm>
        </p:spPr>
        <p:txBody>
          <a:bodyPr vert="horz" lIns="0" tIns="0" rIns="0" bIns="0" rtlCol="0" anchor="t" anchorCtr="0">
            <a:noAutofit/>
          </a:bodyPr>
          <a:lstStyle>
            <a:lvl1pPr marL="0" indent="0">
              <a:lnSpc>
                <a:spcPct val="100000"/>
              </a:lnSpc>
              <a:buNone/>
              <a:defRPr lang="en-US" sz="1600" b="1" baseline="0" dirty="0" smtClean="0">
                <a:solidFill>
                  <a:schemeClr val="tx2"/>
                </a:solidFill>
                <a:latin typeface="+mj-lt"/>
                <a:ea typeface="+mj-ea"/>
                <a:cs typeface="+mj-cs"/>
              </a:defRPr>
            </a:lvl1pPr>
          </a:lstStyle>
          <a:p>
            <a:pPr lvl="0">
              <a:lnSpc>
                <a:spcPct val="90000"/>
              </a:lnSpc>
              <a:spcBef>
                <a:spcPct val="0"/>
              </a:spcBef>
            </a:pPr>
            <a:r>
              <a:rPr lang="en-US" dirty="0"/>
              <a:t>Name Surname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871" y="335280"/>
            <a:ext cx="1911390" cy="731520"/>
          </a:xfrm>
          <a:prstGeom prst="rect">
            <a:avLst/>
          </a:prstGeom>
        </p:spPr>
      </p:pic>
      <p:sp>
        <p:nvSpPr>
          <p:cNvPr id="9" name="Title 1"/>
          <p:cNvSpPr>
            <a:spLocks noGrp="1"/>
          </p:cNvSpPr>
          <p:nvPr>
            <p:ph type="ctrTitle" hasCustomPrompt="1"/>
          </p:nvPr>
        </p:nvSpPr>
        <p:spPr>
          <a:xfrm>
            <a:off x="609600" y="3429000"/>
            <a:ext cx="7391400" cy="990600"/>
          </a:xfrm>
        </p:spPr>
        <p:txBody>
          <a:bodyPr anchor="b" anchorCtr="0"/>
          <a:lstStyle>
            <a:lvl1pPr algn="l">
              <a:lnSpc>
                <a:spcPct val="80000"/>
              </a:lnSpc>
              <a:defRPr sz="4800" b="1" baseline="0">
                <a:solidFill>
                  <a:schemeClr val="tx1"/>
                </a:solidFill>
              </a:defRPr>
            </a:lvl1pPr>
          </a:lstStyle>
          <a:p>
            <a:r>
              <a:rPr lang="en-US" dirty="0"/>
              <a:t>Thank you</a:t>
            </a:r>
          </a:p>
        </p:txBody>
      </p:sp>
      <p:sp>
        <p:nvSpPr>
          <p:cNvPr id="10" name="Text Placeholder 4"/>
          <p:cNvSpPr>
            <a:spLocks noGrp="1"/>
          </p:cNvSpPr>
          <p:nvPr>
            <p:ph type="body" sz="quarter" idx="15" hasCustomPrompt="1"/>
          </p:nvPr>
        </p:nvSpPr>
        <p:spPr>
          <a:xfrm>
            <a:off x="609600" y="5354626"/>
            <a:ext cx="4876800" cy="893774"/>
          </a:xfrm>
        </p:spPr>
        <p:txBody>
          <a:bodyPr vert="horz" lIns="0" tIns="0" rIns="0" bIns="0" rtlCol="0" anchor="t" anchorCtr="0">
            <a:noAutofit/>
          </a:bodyPr>
          <a:lstStyle>
            <a:lvl1pPr marL="0" indent="0">
              <a:lnSpc>
                <a:spcPct val="100000"/>
              </a:lnSpc>
              <a:buNone/>
              <a:defRPr lang="en-US" sz="1600" b="0" baseline="0" dirty="0" smtClean="0">
                <a:solidFill>
                  <a:schemeClr val="tx2"/>
                </a:solidFill>
                <a:latin typeface="+mj-lt"/>
                <a:ea typeface="+mj-ea"/>
                <a:cs typeface="+mj-cs"/>
              </a:defRPr>
            </a:lvl1pPr>
          </a:lstStyle>
          <a:p>
            <a:pPr lvl="0">
              <a:lnSpc>
                <a:spcPct val="90000"/>
              </a:lnSpc>
              <a:spcBef>
                <a:spcPct val="0"/>
              </a:spcBef>
            </a:pPr>
            <a:r>
              <a:rPr lang="en-US" dirty="0"/>
              <a:t>Contact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1FD617-7B9B-48EF-A7E5-462EDBAD049B}" type="slidenum">
              <a:rPr lang="en-GB" smtClean="0"/>
              <a:pPr/>
              <a:t>‹#›</a:t>
            </a:fld>
            <a:endParaRPr lang="en-GB" dirty="0"/>
          </a:p>
        </p:txBody>
      </p:sp>
    </p:spTree>
    <p:extLst>
      <p:ext uri="{BB962C8B-B14F-4D97-AF65-F5344CB8AC3E}">
        <p14:creationId xmlns:p14="http://schemas.microsoft.com/office/powerpoint/2010/main" val="1313473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8E8C-89B3-C64B-A4DC-8A6D37B2B6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0DE0DA-E305-9946-9CE4-DA41527F2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83F508-B329-AD4E-97F8-E468201E51FA}"/>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5" name="Footer Placeholder 4">
            <a:extLst>
              <a:ext uri="{FF2B5EF4-FFF2-40B4-BE49-F238E27FC236}">
                <a16:creationId xmlns:a16="http://schemas.microsoft.com/office/drawing/2014/main" id="{D2245CA2-B537-F644-B9B6-9F5ACC261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22274-6B3A-B14F-AC50-FE5B54AF4453}"/>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470527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7B39-3D83-6E40-98E4-7080FFBA3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35A81-BA5D-7044-A75C-6885F11A4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47A3-AF19-4443-B38E-29FCD69C7F2B}"/>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5" name="Footer Placeholder 4">
            <a:extLst>
              <a:ext uri="{FF2B5EF4-FFF2-40B4-BE49-F238E27FC236}">
                <a16:creationId xmlns:a16="http://schemas.microsoft.com/office/drawing/2014/main" id="{42652AF2-A1B5-6148-95F1-5157240EB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5B286-B530-DE42-AA35-360D586BC608}"/>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3683446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2F1C-23D7-734E-A59E-ABD658CEA7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67A7A9-C894-B742-8551-5F711DEDAE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D68214-BBA2-6045-9B3A-CD905A413AC6}"/>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5" name="Footer Placeholder 4">
            <a:extLst>
              <a:ext uri="{FF2B5EF4-FFF2-40B4-BE49-F238E27FC236}">
                <a16:creationId xmlns:a16="http://schemas.microsoft.com/office/drawing/2014/main" id="{C86EA1B3-2A40-7340-9AD9-4FA63160B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03852-E1EE-814A-939F-91865FE4E498}"/>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1548219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33C8-FC0E-7B4B-B68B-1E0244468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F927C-F88F-8442-9DE5-CC2A9EE1FF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037E8A-93ED-9F4C-8E35-052696522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F83A08-EF79-7C4E-BA7A-29685627E0EE}"/>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6" name="Footer Placeholder 5">
            <a:extLst>
              <a:ext uri="{FF2B5EF4-FFF2-40B4-BE49-F238E27FC236}">
                <a16:creationId xmlns:a16="http://schemas.microsoft.com/office/drawing/2014/main" id="{B4E3ACE9-CD60-8647-947F-8E7AEE52C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2D3BC-DE26-534D-AF62-E7B3BC16B934}"/>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239925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72FC-22C3-0C41-B367-324D700566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CEEEB8-B67F-084C-8323-8F7575F93C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F5D009-A244-324D-AEE8-FFD5CB1D88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CF3F8B-5CDD-4443-AA5E-E99EE5138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1EAF61-8715-FD4B-86D5-C47605DF6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608119-B9D5-A648-8594-7905A9B98EDF}"/>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8" name="Footer Placeholder 7">
            <a:extLst>
              <a:ext uri="{FF2B5EF4-FFF2-40B4-BE49-F238E27FC236}">
                <a16:creationId xmlns:a16="http://schemas.microsoft.com/office/drawing/2014/main" id="{B24A6C1E-F124-1544-94A6-097A7D08A9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84DD72-8668-194A-B032-56419BA85C96}"/>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174951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0DC3-6B03-7D41-B427-6B349DDCA8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B227C1-D953-034D-9A32-576AE19AB4E4}"/>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4" name="Footer Placeholder 3">
            <a:extLst>
              <a:ext uri="{FF2B5EF4-FFF2-40B4-BE49-F238E27FC236}">
                <a16:creationId xmlns:a16="http://schemas.microsoft.com/office/drawing/2014/main" id="{914E43B9-DE51-7C43-AE0D-BE446A73CF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564A17-DB0C-3141-84EC-90C6C5F5C589}"/>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50387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LOWER IMAGE">
    <p:bg>
      <p:bgPr>
        <a:solidFill>
          <a:schemeClr val="bg2"/>
        </a:solidFill>
        <a:effectLst/>
      </p:bgPr>
    </p:bg>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4" y="0"/>
            <a:ext cx="12189136" cy="6858000"/>
          </a:xfrm>
          <a:prstGeom prst="rect">
            <a:avLst/>
          </a:prstGeom>
          <a:solidFill>
            <a:schemeClr val="bg2"/>
          </a:solidFill>
        </p:spPr>
      </p:pic>
      <p:sp>
        <p:nvSpPr>
          <p:cNvPr id="14" name="Text Placeholder 76"/>
          <p:cNvSpPr>
            <a:spLocks noGrp="1"/>
          </p:cNvSpPr>
          <p:nvPr>
            <p:ph type="body" sz="quarter" idx="12" hasCustomPrompt="1"/>
          </p:nvPr>
        </p:nvSpPr>
        <p:spPr>
          <a:xfrm>
            <a:off x="9213937" y="2252082"/>
            <a:ext cx="2590800" cy="186318"/>
          </a:xfrm>
        </p:spPr>
        <p:txBody>
          <a:bodyPr anchor="ctr" anchorCtr="0"/>
          <a:lstStyle>
            <a:lvl1pPr marL="0" indent="0" algn="r">
              <a:buNone/>
              <a:defRPr sz="1000" cap="all" baseline="0">
                <a:solidFill>
                  <a:schemeClr val="tx2"/>
                </a:solidFill>
              </a:defRPr>
            </a:lvl1pPr>
          </a:lstStyle>
          <a:p>
            <a:pPr lvl="0"/>
            <a:fld id="{01B9CE96-90C7-9F48-9828-6D1950F49384}" type="datetime3">
              <a:rPr lang="en-US" smtClean="0"/>
              <a:pPr lvl="0"/>
              <a:t>7 May 2017</a:t>
            </a:fld>
            <a:endParaRPr lang="en-US" dirty="0"/>
          </a:p>
        </p:txBody>
      </p:sp>
      <p:sp>
        <p:nvSpPr>
          <p:cNvPr id="16" name="Text Placeholder 4"/>
          <p:cNvSpPr>
            <a:spLocks noGrp="1"/>
          </p:cNvSpPr>
          <p:nvPr>
            <p:ph type="body" sz="quarter" idx="14" hasCustomPrompt="1"/>
          </p:nvPr>
        </p:nvSpPr>
        <p:spPr>
          <a:xfrm>
            <a:off x="8680537" y="1944017"/>
            <a:ext cx="3124200" cy="243495"/>
          </a:xfrm>
        </p:spPr>
        <p:txBody>
          <a:bodyPr vert="horz" lIns="0" tIns="0" rIns="0" bIns="0" rtlCol="0" anchor="t" anchorCtr="0">
            <a:noAutofit/>
          </a:bodyPr>
          <a:lstStyle>
            <a:lvl1pPr marL="0" indent="0" algn="r">
              <a:lnSpc>
                <a:spcPct val="90000"/>
              </a:lnSpc>
              <a:spcBef>
                <a:spcPct val="0"/>
              </a:spcBef>
              <a:buNone/>
              <a:defRPr lang="en-US" sz="1600" b="0" dirty="0" smtClean="0">
                <a:solidFill>
                  <a:schemeClr val="tx2"/>
                </a:solidFill>
                <a:latin typeface="+mj-lt"/>
                <a:ea typeface="+mj-ea"/>
                <a:cs typeface="+mj-cs"/>
              </a:defRPr>
            </a:lvl1pPr>
          </a:lstStyle>
          <a:p>
            <a:pPr lvl="0">
              <a:lnSpc>
                <a:spcPct val="90000"/>
              </a:lnSpc>
              <a:spcBef>
                <a:spcPct val="0"/>
              </a:spcBef>
            </a:pPr>
            <a:r>
              <a:rPr lang="en-US" dirty="0"/>
              <a:t>Name Surname</a:t>
            </a:r>
          </a:p>
        </p:txBody>
      </p:sp>
      <p:pic>
        <p:nvPicPr>
          <p:cNvPr id="30" name="Picture 2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13974" y="148504"/>
            <a:ext cx="1911390" cy="731520"/>
          </a:xfrm>
          <a:prstGeom prst="rect">
            <a:avLst/>
          </a:prstGeom>
        </p:spPr>
      </p:pic>
      <p:sp>
        <p:nvSpPr>
          <p:cNvPr id="9" name="Text Placeholder 4"/>
          <p:cNvSpPr>
            <a:spLocks noGrp="1"/>
          </p:cNvSpPr>
          <p:nvPr>
            <p:ph type="body" sz="quarter" idx="15" hasCustomPrompt="1"/>
          </p:nvPr>
        </p:nvSpPr>
        <p:spPr>
          <a:xfrm>
            <a:off x="457200" y="1905000"/>
            <a:ext cx="7772400" cy="685800"/>
          </a:xfrm>
        </p:spPr>
        <p:txBody>
          <a:bodyPr>
            <a:normAutofit/>
          </a:bodyPr>
          <a:lstStyle>
            <a:lvl1pPr marL="0" indent="0">
              <a:lnSpc>
                <a:spcPct val="100000"/>
              </a:lnSpc>
              <a:spcBef>
                <a:spcPts val="0"/>
              </a:spcBef>
              <a:buFontTx/>
              <a:buNone/>
              <a:defRPr sz="2000" baseline="0">
                <a:solidFill>
                  <a:schemeClr val="tx2"/>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dirty="0"/>
              <a:t>Subhead line 1</a:t>
            </a:r>
          </a:p>
          <a:p>
            <a:pPr lvl="0"/>
            <a:r>
              <a:rPr lang="en-US" dirty="0"/>
              <a:t>Subhead line 2</a:t>
            </a:r>
          </a:p>
        </p:txBody>
      </p:sp>
      <p:sp>
        <p:nvSpPr>
          <p:cNvPr id="10" name="Title 1"/>
          <p:cNvSpPr>
            <a:spLocks noGrp="1"/>
          </p:cNvSpPr>
          <p:nvPr>
            <p:ph type="ctrTitle" hasCustomPrompt="1"/>
          </p:nvPr>
        </p:nvSpPr>
        <p:spPr>
          <a:xfrm>
            <a:off x="456718" y="560509"/>
            <a:ext cx="7772400" cy="1268291"/>
          </a:xfrm>
        </p:spPr>
        <p:txBody>
          <a:bodyPr anchor="b" anchorCtr="0"/>
          <a:lstStyle>
            <a:lvl1pPr algn="l">
              <a:lnSpc>
                <a:spcPct val="80000"/>
              </a:lnSpc>
              <a:defRPr sz="4800" b="1" baseline="0">
                <a:solidFill>
                  <a:schemeClr val="tx1"/>
                </a:solidFill>
              </a:defRPr>
            </a:lvl1pPr>
          </a:lstStyle>
          <a:p>
            <a:r>
              <a:rPr lang="en-US" dirty="0"/>
              <a:t>Title line 1</a:t>
            </a:r>
            <a:br>
              <a:rPr lang="en-US" dirty="0"/>
            </a:br>
            <a:r>
              <a:rPr lang="en-US" dirty="0"/>
              <a:t>Title line 2</a:t>
            </a:r>
          </a:p>
        </p:txBody>
      </p:sp>
    </p:spTree>
    <p:extLst>
      <p:ext uri="{BB962C8B-B14F-4D97-AF65-F5344CB8AC3E}">
        <p14:creationId xmlns:p14="http://schemas.microsoft.com/office/powerpoint/2010/main" val="146827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4">
          <p15:clr>
            <a:srgbClr val="FBAE40"/>
          </p15:clr>
        </p15:guide>
        <p15:guide id="2" orient="horz" pos="4176">
          <p15:clr>
            <a:srgbClr val="FBAE40"/>
          </p15:clr>
        </p15:guide>
        <p15:guide id="3" orient="horz" pos="416">
          <p15:clr>
            <a:srgbClr val="FBAE40"/>
          </p15:clr>
        </p15:guide>
        <p15:guide id="5" pos="144">
          <p15:clr>
            <a:srgbClr val="FBAE40"/>
          </p15:clr>
        </p15:guide>
        <p15:guide id="6" pos="7440">
          <p15:clr>
            <a:srgbClr val="FBAE40"/>
          </p15:clr>
        </p15:guide>
        <p15:guide id="7" pos="2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D3668-596A-494D-AA5C-7781ABCEA6FE}"/>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3" name="Footer Placeholder 2">
            <a:extLst>
              <a:ext uri="{FF2B5EF4-FFF2-40B4-BE49-F238E27FC236}">
                <a16:creationId xmlns:a16="http://schemas.microsoft.com/office/drawing/2014/main" id="{9ACFB6E3-2F03-4842-A783-1F1F6322E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7D0174-940E-804F-B31B-17E4C025AFCA}"/>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3843214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5273-8817-294E-8F32-1DF42F6C1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8617FD-0E97-8E45-8691-584A14683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A794DA-329D-D24B-94C7-519ADB26B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D06335-2FC9-EB4C-909C-F2594DFE8D5D}"/>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6" name="Footer Placeholder 5">
            <a:extLst>
              <a:ext uri="{FF2B5EF4-FFF2-40B4-BE49-F238E27FC236}">
                <a16:creationId xmlns:a16="http://schemas.microsoft.com/office/drawing/2014/main" id="{3753DD28-19E1-974F-AC07-F833A44E16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12980-A4E0-6740-86D6-701066694140}"/>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1836768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F859-E186-934E-B821-160004EEC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2C4A4-0C3E-274E-9504-8E1D8F205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F6824-0811-4049-A0CA-074C71664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A6B1A-35B3-5548-9F12-377E64C6E64D}"/>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6" name="Footer Placeholder 5">
            <a:extLst>
              <a:ext uri="{FF2B5EF4-FFF2-40B4-BE49-F238E27FC236}">
                <a16:creationId xmlns:a16="http://schemas.microsoft.com/office/drawing/2014/main" id="{061D868B-2E11-B241-8C28-71CF2AD77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AFF26-9C78-5F4B-9E08-328F878A755B}"/>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707909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7C83-4416-664A-BB86-A4388E1A41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ED2742-518E-594D-82EB-0BB8C37875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80C2C-A7ED-5940-8D2A-5E3B61360B9B}"/>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5" name="Footer Placeholder 4">
            <a:extLst>
              <a:ext uri="{FF2B5EF4-FFF2-40B4-BE49-F238E27FC236}">
                <a16:creationId xmlns:a16="http://schemas.microsoft.com/office/drawing/2014/main" id="{07FF1FBC-31D1-FA4F-9596-29A353701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1EA85-7419-374F-BF4B-30785E813EE3}"/>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1743369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427B2-179F-AE41-8532-346FB4566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1D813-144B-544E-9846-49B3BA40E5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7C47A-90FC-F845-9A31-0B094C560546}"/>
              </a:ext>
            </a:extLst>
          </p:cNvPr>
          <p:cNvSpPr>
            <a:spLocks noGrp="1"/>
          </p:cNvSpPr>
          <p:nvPr>
            <p:ph type="dt" sz="half" idx="10"/>
          </p:nvPr>
        </p:nvSpPr>
        <p:spPr/>
        <p:txBody>
          <a:bodyPr/>
          <a:lstStyle/>
          <a:p>
            <a:fld id="{7D842D42-C12A-FB47-909F-874F82E6CE37}" type="datetimeFigureOut">
              <a:rPr lang="en-US" smtClean="0"/>
              <a:t>9/29/2020</a:t>
            </a:fld>
            <a:endParaRPr lang="en-US"/>
          </a:p>
        </p:txBody>
      </p:sp>
      <p:sp>
        <p:nvSpPr>
          <p:cNvPr id="5" name="Footer Placeholder 4">
            <a:extLst>
              <a:ext uri="{FF2B5EF4-FFF2-40B4-BE49-F238E27FC236}">
                <a16:creationId xmlns:a16="http://schemas.microsoft.com/office/drawing/2014/main" id="{321B22FC-A9FF-8A4C-935F-67E726A867BF}"/>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A3F991D-94F7-5A4D-844E-2DD628DD8BBA}"/>
              </a:ext>
            </a:extLst>
          </p:cNvPr>
          <p:cNvSpPr>
            <a:spLocks noGrp="1"/>
          </p:cNvSpPr>
          <p:nvPr>
            <p:ph type="sldNum" sz="quarter" idx="12"/>
          </p:nvPr>
        </p:nvSpPr>
        <p:spPr/>
        <p:txBody>
          <a:bodyPr/>
          <a:lstStyle/>
          <a:p>
            <a:fld id="{94054E14-9CC4-F84A-BE11-FDDC081C19C9}" type="slidenum">
              <a:rPr lang="en-US" smtClean="0"/>
              <a:t>‹#›</a:t>
            </a:fld>
            <a:endParaRPr lang="en-US"/>
          </a:p>
        </p:txBody>
      </p:sp>
    </p:spTree>
    <p:extLst>
      <p:ext uri="{BB962C8B-B14F-4D97-AF65-F5344CB8AC3E}">
        <p14:creationId xmlns:p14="http://schemas.microsoft.com/office/powerpoint/2010/main" val="3502720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Placeholder 13"/>
          <p:cNvSpPr>
            <a:spLocks noGrp="1"/>
          </p:cNvSpPr>
          <p:nvPr>
            <p:ph type="body" sz="quarter" idx="14" hasCustomPrompt="1"/>
          </p:nvPr>
        </p:nvSpPr>
        <p:spPr>
          <a:xfrm>
            <a:off x="480000" y="5664201"/>
            <a:ext cx="5486400" cy="501651"/>
          </a:xfrm>
        </p:spPr>
        <p:txBody>
          <a:bodyPr lIns="0" tIns="0" rIns="0" bIns="0"/>
          <a:lstStyle>
            <a:lvl1pPr marL="0" indent="0">
              <a:buNone/>
              <a:defRPr sz="1800">
                <a:solidFill>
                  <a:schemeClr val="accent1"/>
                </a:solidFill>
              </a:defRPr>
            </a:lvl1pPr>
          </a:lstStyle>
          <a:p>
            <a:pPr lvl="0"/>
            <a:r>
              <a:rPr lang="en-US" dirty="0"/>
              <a:t>[DATE TO GO HERE]</a:t>
            </a:r>
          </a:p>
        </p:txBody>
      </p:sp>
      <p:pic>
        <p:nvPicPr>
          <p:cNvPr id="8" name="Picture 7" descr="EN_LOGO_2016.eps"/>
          <p:cNvPicPr>
            <a:picLocks noChangeAspect="1"/>
          </p:cNvPicPr>
          <p:nvPr userDrawn="1"/>
        </p:nvPicPr>
        <p:blipFill>
          <a:blip r:embed="rId2"/>
          <a:stretch>
            <a:fillRect/>
          </a:stretch>
        </p:blipFill>
        <p:spPr>
          <a:xfrm>
            <a:off x="347134" y="533400"/>
            <a:ext cx="4863612" cy="995362"/>
          </a:xfrm>
          <a:prstGeom prst="rect">
            <a:avLst/>
          </a:prstGeom>
        </p:spPr>
      </p:pic>
      <p:sp>
        <p:nvSpPr>
          <p:cNvPr id="9" name="Date Placeholder 3"/>
          <p:cNvSpPr txBox="1">
            <a:spLocks/>
          </p:cNvSpPr>
          <p:nvPr userDrawn="1"/>
        </p:nvSpPr>
        <p:spPr>
          <a:xfrm>
            <a:off x="480000" y="6470650"/>
            <a:ext cx="2844800" cy="304800"/>
          </a:xfrm>
          <a:prstGeom prst="rect">
            <a:avLst/>
          </a:prstGeom>
        </p:spPr>
        <p:txBody>
          <a:bodyPr vert="horz" lIns="0" tIns="0" rIns="0" bIns="0" rtlCol="0" anchor="ctr"/>
          <a:lstStyle>
            <a:lvl1pPr algn="ctr" fontAlgn="auto">
              <a:spcBef>
                <a:spcPts val="0"/>
              </a:spcBef>
              <a:spcAft>
                <a:spcPts val="0"/>
              </a:spcAft>
              <a:defRPr sz="900" smtClean="0">
                <a:solidFill>
                  <a:srgbClr val="000000"/>
                </a:solidFill>
                <a:latin typeface="Calibri"/>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cap="all" baseline="30000" dirty="0">
                <a:solidFill>
                  <a:schemeClr val="bg2"/>
                </a:solidFill>
                <a:latin typeface="Calibri"/>
                <a:ea typeface="+mn-ea"/>
                <a:cs typeface="Calibri"/>
              </a:rPr>
              <a:t>enstargroup.com</a:t>
            </a:r>
          </a:p>
        </p:txBody>
      </p:sp>
      <p:sp>
        <p:nvSpPr>
          <p:cNvPr id="10" name="Rectangle 9"/>
          <p:cNvSpPr/>
          <p:nvPr userDrawn="1"/>
        </p:nvSpPr>
        <p:spPr>
          <a:xfrm>
            <a:off x="5621863" y="768277"/>
            <a:ext cx="6096000" cy="584776"/>
          </a:xfrm>
          <a:prstGeom prst="rect">
            <a:avLst/>
          </a:prstGeom>
        </p:spPr>
        <p:txBody>
          <a:bodyPr lIns="0" tIns="0" rIns="0" bIns="0" anchor="ctr">
            <a:noAutofit/>
          </a:bodyPr>
          <a:lstStyle/>
          <a:p>
            <a:pPr algn="r"/>
            <a:r>
              <a:rPr lang="en-US" sz="3200" kern="1200" baseline="0" dirty="0">
                <a:solidFill>
                  <a:schemeClr val="tx2"/>
                </a:solidFill>
                <a:latin typeface="+mn-lt"/>
                <a:ea typeface="+mn-ea"/>
                <a:cs typeface="Arial" charset="0"/>
              </a:rPr>
              <a:t>Realising</a:t>
            </a:r>
            <a:r>
              <a:rPr lang="en-US" sz="3200" kern="1200" baseline="0" dirty="0">
                <a:solidFill>
                  <a:schemeClr val="bg2"/>
                </a:solidFill>
                <a:latin typeface="+mn-lt"/>
                <a:ea typeface="+mn-ea"/>
                <a:cs typeface="Arial" charset="0"/>
              </a:rPr>
              <a:t> Value</a:t>
            </a:r>
            <a:endParaRPr lang="en-US" sz="3200" dirty="0">
              <a:solidFill>
                <a:schemeClr val="bg2"/>
              </a:solidFill>
              <a:latin typeface="+mn-lt"/>
            </a:endParaRPr>
          </a:p>
        </p:txBody>
      </p:sp>
      <p:pic>
        <p:nvPicPr>
          <p:cNvPr id="11" name="Picture 10"/>
          <p:cNvPicPr>
            <a:picLocks noChangeAspect="1"/>
          </p:cNvPicPr>
          <p:nvPr userDrawn="1"/>
        </p:nvPicPr>
        <p:blipFill>
          <a:blip r:embed="rId3"/>
          <a:stretch>
            <a:fillRect/>
          </a:stretch>
        </p:blipFill>
        <p:spPr>
          <a:xfrm>
            <a:off x="8327" y="1905762"/>
            <a:ext cx="12175347" cy="2319403"/>
          </a:xfrm>
          <a:prstGeom prst="rect">
            <a:avLst/>
          </a:prstGeom>
        </p:spPr>
      </p:pic>
      <p:sp>
        <p:nvSpPr>
          <p:cNvPr id="12" name="Rectangle 11"/>
          <p:cNvSpPr/>
          <p:nvPr userDrawn="1"/>
        </p:nvSpPr>
        <p:spPr>
          <a:xfrm>
            <a:off x="480000" y="4572000"/>
            <a:ext cx="4978400" cy="477054"/>
          </a:xfrm>
          <a:prstGeom prst="rect">
            <a:avLst/>
          </a:prstGeom>
        </p:spPr>
        <p:txBody>
          <a:bodyPr wrap="square" lIns="0" tIns="0" rIns="0">
            <a:noAutofit/>
          </a:bodyPr>
          <a:lstStyle/>
          <a:p>
            <a:pPr lvl="0"/>
            <a:r>
              <a:rPr lang="en-US" sz="2800" dirty="0">
                <a:solidFill>
                  <a:schemeClr val="accent2"/>
                </a:solidFill>
                <a:latin typeface="Calibri"/>
                <a:cs typeface="Calibri"/>
              </a:rPr>
              <a:t>Enstar Group Limited</a:t>
            </a:r>
          </a:p>
        </p:txBody>
      </p:sp>
      <p:sp>
        <p:nvSpPr>
          <p:cNvPr id="5" name="Footer Placeholder 4"/>
          <p:cNvSpPr>
            <a:spLocks noGrp="1"/>
          </p:cNvSpPr>
          <p:nvPr>
            <p:ph type="ftr" sz="quarter" idx="11"/>
          </p:nvPr>
        </p:nvSpPr>
        <p:spPr>
          <a:xfrm>
            <a:off x="5287995" y="6384930"/>
            <a:ext cx="6065805" cy="365125"/>
          </a:xfrm>
        </p:spPr>
        <p:txBody>
          <a:bodyPr/>
          <a:lstStyle/>
          <a:p>
            <a:endParaRPr lang="en-GB" dirty="0"/>
          </a:p>
        </p:txBody>
      </p:sp>
      <p:sp>
        <p:nvSpPr>
          <p:cNvPr id="13" name="Title 12"/>
          <p:cNvSpPr>
            <a:spLocks noGrp="1"/>
          </p:cNvSpPr>
          <p:nvPr>
            <p:ph type="title"/>
          </p:nvPr>
        </p:nvSpPr>
        <p:spPr>
          <a:xfrm>
            <a:off x="478368" y="5072066"/>
            <a:ext cx="10875433" cy="444497"/>
          </a:xfrm>
        </p:spPr>
        <p:txBody>
          <a:bodyPr tIns="0" bIns="0"/>
          <a:lstStyle>
            <a:lvl1pPr>
              <a:defRPr sz="2400"/>
            </a:lvl1pPr>
          </a:lstStyle>
          <a:p>
            <a:r>
              <a:rPr lang="en-US"/>
              <a:t>Click to edit Master title style</a:t>
            </a:r>
            <a:endParaRPr lang="en-GB" dirty="0"/>
          </a:p>
        </p:txBody>
      </p:sp>
    </p:spTree>
    <p:extLst>
      <p:ext uri="{BB962C8B-B14F-4D97-AF65-F5344CB8AC3E}">
        <p14:creationId xmlns:p14="http://schemas.microsoft.com/office/powerpoint/2010/main" val="1170637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1FD617-7B9B-48EF-A7E5-462EDBAD049B}" type="slidenum">
              <a:rPr lang="en-GB" smtClean="0"/>
              <a:pPr/>
              <a:t>‹#›</a:t>
            </a:fld>
            <a:endParaRPr lang="en-GB" dirty="0"/>
          </a:p>
        </p:txBody>
      </p:sp>
    </p:spTree>
    <p:extLst>
      <p:ext uri="{BB962C8B-B14F-4D97-AF65-F5344CB8AC3E}">
        <p14:creationId xmlns:p14="http://schemas.microsoft.com/office/powerpoint/2010/main" val="1566574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79999" y="1548000"/>
            <a:ext cx="5527108" cy="4643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1FD617-7B9B-48EF-A7E5-462EDBAD049B}" type="slidenum">
              <a:rPr lang="en-GB" smtClean="0"/>
              <a:pPr/>
              <a:t>‹#›</a:t>
            </a:fld>
            <a:endParaRPr lang="en-GB" dirty="0"/>
          </a:p>
        </p:txBody>
      </p:sp>
      <p:sp>
        <p:nvSpPr>
          <p:cNvPr id="7" name="Content Placeholder 2"/>
          <p:cNvSpPr>
            <a:spLocks noGrp="1"/>
          </p:cNvSpPr>
          <p:nvPr>
            <p:ph idx="13"/>
          </p:nvPr>
        </p:nvSpPr>
        <p:spPr>
          <a:xfrm>
            <a:off x="6159559" y="1548000"/>
            <a:ext cx="5527108" cy="4643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19371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51FD617-7B9B-48EF-A7E5-462EDBAD049B}" type="slidenum">
              <a:rPr lang="en-GB" smtClean="0"/>
              <a:pPr/>
              <a:t>‹#›</a:t>
            </a:fld>
            <a:endParaRPr lang="en-GB" dirty="0"/>
          </a:p>
        </p:txBody>
      </p:sp>
    </p:spTree>
    <p:extLst>
      <p:ext uri="{BB962C8B-B14F-4D97-AF65-F5344CB8AC3E}">
        <p14:creationId xmlns:p14="http://schemas.microsoft.com/office/powerpoint/2010/main" val="2143179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51FD617-7B9B-48EF-A7E5-462EDBAD049B}" type="slidenum">
              <a:rPr lang="en-GB" smtClean="0"/>
              <a:pPr/>
              <a:t>‹#›</a:t>
            </a:fld>
            <a:endParaRPr lang="en-GB" dirty="0"/>
          </a:p>
        </p:txBody>
      </p:sp>
    </p:spTree>
    <p:extLst>
      <p:ext uri="{BB962C8B-B14F-4D97-AF65-F5344CB8AC3E}">
        <p14:creationId xmlns:p14="http://schemas.microsoft.com/office/powerpoint/2010/main" val="16290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HEAD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33DC54-2A66-493A-80B5-8303FBA5D0AD}" type="datetime4">
              <a:rPr lang="en-US" smtClean="0"/>
              <a:t>September 29, 2020</a:t>
            </a:fld>
            <a:endParaRPr/>
          </a:p>
        </p:txBody>
      </p:sp>
      <p:sp>
        <p:nvSpPr>
          <p:cNvPr id="5" name="Footer Placeholder 4"/>
          <p:cNvSpPr>
            <a:spLocks noGrp="1"/>
          </p:cNvSpPr>
          <p:nvPr>
            <p:ph type="ftr" sz="quarter" idx="11"/>
          </p:nvPr>
        </p:nvSpPr>
        <p:spPr/>
        <p:txBody>
          <a:bodyPr/>
          <a:lstStyle/>
          <a:p>
            <a:r>
              <a:rPr lang="en-US"/>
              <a:t>Private | Confidential | Internal Use Only </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7" name="Text Placeholder 6"/>
          <p:cNvSpPr>
            <a:spLocks noGrp="1"/>
          </p:cNvSpPr>
          <p:nvPr>
            <p:ph type="body" sz="quarter" idx="14"/>
          </p:nvPr>
        </p:nvSpPr>
        <p:spPr>
          <a:xfrm>
            <a:off x="609600" y="1524000"/>
            <a:ext cx="10972800" cy="146912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52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548000"/>
            <a:ext cx="6172200" cy="4325160"/>
          </a:xfrm>
        </p:spPr>
        <p:txBody>
          <a:bodyPr lIns="0" tIns="0" rIns="0" bIns="0"/>
          <a:lstStyle>
            <a:lvl1pPr>
              <a:defRPr sz="2000"/>
            </a:lvl1pPr>
            <a:lvl2pPr>
              <a:defRPr sz="2000"/>
            </a:lvl2pPr>
            <a:lvl3pPr>
              <a:defRPr sz="2000"/>
            </a:lvl3pPr>
            <a:lvl4pPr>
              <a:defRPr sz="2000"/>
            </a:lvl4pPr>
            <a:lvl5pPr>
              <a:defRPr sz="20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80000" y="1548000"/>
            <a:ext cx="3932237" cy="4334185"/>
          </a:xfrm>
        </p:spPr>
        <p:txBody>
          <a:bodyPr lIns="0" tIns="0" rIns="0" bIns="0"/>
          <a:lstStyle>
            <a:lvl1pPr marL="0" indent="0">
              <a:buNone/>
              <a:defRPr sz="2000" b="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1FD617-7B9B-48EF-A7E5-462EDBAD049B}" type="slidenum">
              <a:rPr lang="en-GB" smtClean="0"/>
              <a:pPr/>
              <a:t>‹#›</a:t>
            </a:fld>
            <a:endParaRPr lang="en-GB" dirty="0"/>
          </a:p>
        </p:txBody>
      </p:sp>
      <p:sp>
        <p:nvSpPr>
          <p:cNvPr id="8" name="Title 7"/>
          <p:cNvSpPr>
            <a:spLocks noGrp="1"/>
          </p:cNvSpPr>
          <p:nvPr>
            <p:ph type="title"/>
          </p:nvPr>
        </p:nvSpPr>
        <p:spPr/>
        <p:txBody>
          <a:bodyPr/>
          <a:lstStyle/>
          <a:p>
            <a:r>
              <a:rPr lang="en-US"/>
              <a:t>Click to edit Master title style</a:t>
            </a:r>
            <a:endParaRPr lang="en-GB"/>
          </a:p>
        </p:txBody>
      </p:sp>
      <p:cxnSp>
        <p:nvCxnSpPr>
          <p:cNvPr id="10" name="Straight Connector 9"/>
          <p:cNvCxnSpPr/>
          <p:nvPr userDrawn="1"/>
        </p:nvCxnSpPr>
        <p:spPr>
          <a:xfrm>
            <a:off x="4768091" y="1548000"/>
            <a:ext cx="0" cy="433418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99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33DC54-2A66-493A-80B5-8303FBA5D0AD}" type="datetime4">
              <a:rPr lang="en-US" smtClean="0"/>
              <a:t>September 29, 2020</a:t>
            </a:fld>
            <a:endParaRPr/>
          </a:p>
        </p:txBody>
      </p:sp>
      <p:sp>
        <p:nvSpPr>
          <p:cNvPr id="5" name="Footer Placeholder 4"/>
          <p:cNvSpPr>
            <a:spLocks noGrp="1"/>
          </p:cNvSpPr>
          <p:nvPr>
            <p:ph type="ftr" sz="quarter" idx="11"/>
          </p:nvPr>
        </p:nvSpPr>
        <p:spPr/>
        <p:txBody>
          <a:bodyPr/>
          <a:lstStyle/>
          <a:p>
            <a:r>
              <a:rPr lang="en-US"/>
              <a:t>Private | Confidential | Internal Use Only </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7" name="Text Placeholder 6"/>
          <p:cNvSpPr>
            <a:spLocks noGrp="1"/>
          </p:cNvSpPr>
          <p:nvPr>
            <p:ph type="body" sz="quarter" idx="14"/>
          </p:nvPr>
        </p:nvSpPr>
        <p:spPr>
          <a:xfrm>
            <a:off x="609600" y="1524000"/>
            <a:ext cx="10972800" cy="146912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97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33DC54-2A66-493A-80B5-8303FBA5D0AD}" type="datetime4">
              <a:rPr lang="en-US" smtClean="0"/>
              <a:t>September 29, 2020</a:t>
            </a:fld>
            <a:endParaRPr/>
          </a:p>
        </p:txBody>
      </p:sp>
      <p:sp>
        <p:nvSpPr>
          <p:cNvPr id="5" name="Footer Placeholder 4"/>
          <p:cNvSpPr>
            <a:spLocks noGrp="1"/>
          </p:cNvSpPr>
          <p:nvPr>
            <p:ph type="ftr" sz="quarter" idx="11"/>
          </p:nvPr>
        </p:nvSpPr>
        <p:spPr/>
        <p:txBody>
          <a:bodyPr/>
          <a:lstStyle/>
          <a:p>
            <a:r>
              <a:rPr lang="en-US"/>
              <a:t>Private | Confidential | Internal Use Only </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Tree>
    <p:extLst>
      <p:ext uri="{BB962C8B-B14F-4D97-AF65-F5344CB8AC3E}">
        <p14:creationId xmlns:p14="http://schemas.microsoft.com/office/powerpoint/2010/main" val="4717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SUB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33DC54-2A66-493A-80B5-8303FBA5D0AD}" type="datetime4">
              <a:rPr lang="en-US" smtClean="0"/>
              <a:t>September 29, 2020</a:t>
            </a:fld>
            <a:endParaRPr/>
          </a:p>
        </p:txBody>
      </p:sp>
      <p:sp>
        <p:nvSpPr>
          <p:cNvPr id="5" name="Footer Placeholder 4"/>
          <p:cNvSpPr>
            <a:spLocks noGrp="1"/>
          </p:cNvSpPr>
          <p:nvPr>
            <p:ph type="ftr" sz="quarter" idx="11"/>
          </p:nvPr>
        </p:nvSpPr>
        <p:spPr/>
        <p:txBody>
          <a:bodyPr/>
          <a:lstStyle/>
          <a:p>
            <a:r>
              <a:rPr lang="en-US"/>
              <a:t>Private | Confidential | Internal Use Only </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Tree>
    <p:extLst>
      <p:ext uri="{BB962C8B-B14F-4D97-AF65-F5344CB8AC3E}">
        <p14:creationId xmlns:p14="http://schemas.microsoft.com/office/powerpoint/2010/main" val="144220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7" name="Date Placeholder 6"/>
          <p:cNvSpPr>
            <a:spLocks noGrp="1"/>
          </p:cNvSpPr>
          <p:nvPr>
            <p:ph type="dt" sz="half" idx="10"/>
          </p:nvPr>
        </p:nvSpPr>
        <p:spPr/>
        <p:txBody>
          <a:bodyPr/>
          <a:lstStyle/>
          <a:p>
            <a:fld id="{8F030E74-B79E-47A7-AA1C-BA3D00CC0B4A}" type="datetime4">
              <a:rPr lang="en-US" smtClean="0"/>
              <a:t>September 29, 2020</a:t>
            </a:fld>
            <a:endParaRPr/>
          </a:p>
        </p:txBody>
      </p:sp>
      <p:sp>
        <p:nvSpPr>
          <p:cNvPr id="8" name="Footer Placeholder 7"/>
          <p:cNvSpPr>
            <a:spLocks noGrp="1"/>
          </p:cNvSpPr>
          <p:nvPr>
            <p:ph type="ftr" sz="quarter" idx="11"/>
          </p:nvPr>
        </p:nvSpPr>
        <p:spPr/>
        <p:txBody>
          <a:bodyPr/>
          <a:lstStyle/>
          <a:p>
            <a:r>
              <a:rPr lang="en-US"/>
              <a:t>Private | Confidential | Internal Use Only </a:t>
            </a:r>
            <a:endParaRPr dirty="0"/>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6" name="Text Placeholder 5"/>
          <p:cNvSpPr>
            <a:spLocks noGrp="1"/>
          </p:cNvSpPr>
          <p:nvPr>
            <p:ph type="body" sz="quarter" idx="14"/>
          </p:nvPr>
        </p:nvSpPr>
        <p:spPr>
          <a:xfrm>
            <a:off x="609600" y="1519238"/>
            <a:ext cx="5322888" cy="3540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sz="quarter" idx="15"/>
          </p:nvPr>
        </p:nvSpPr>
        <p:spPr>
          <a:xfrm>
            <a:off x="6259512" y="1519238"/>
            <a:ext cx="5322888" cy="3540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33DC54-2A66-493A-80B5-8303FBA5D0AD}" type="datetime4">
              <a:rPr lang="en-US" smtClean="0"/>
              <a:t>September 29, 2020</a:t>
            </a:fld>
            <a:endParaRPr/>
          </a:p>
        </p:txBody>
      </p:sp>
      <p:sp>
        <p:nvSpPr>
          <p:cNvPr id="5" name="Footer Placeholder 4"/>
          <p:cNvSpPr>
            <a:spLocks noGrp="1"/>
          </p:cNvSpPr>
          <p:nvPr>
            <p:ph type="ftr" sz="quarter" idx="11"/>
          </p:nvPr>
        </p:nvSpPr>
        <p:spPr/>
        <p:txBody>
          <a:bodyPr/>
          <a:lstStyle/>
          <a:p>
            <a:r>
              <a:rPr lang="en-US"/>
              <a:t>Private | Confidential | Internal Use Only </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8" name="Picture Placeholder 2"/>
          <p:cNvSpPr>
            <a:spLocks noGrp="1"/>
          </p:cNvSpPr>
          <p:nvPr>
            <p:ph type="pic" sz="quarter" idx="14"/>
          </p:nvPr>
        </p:nvSpPr>
        <p:spPr>
          <a:xfrm>
            <a:off x="609600" y="1524000"/>
            <a:ext cx="10972800" cy="4572000"/>
          </a:xfrm>
        </p:spPr>
        <p:txBody>
          <a:bodyPr tIns="1828800"/>
          <a:lstStyle>
            <a:lvl1pPr marL="0" indent="0" algn="ctr">
              <a:buNone/>
              <a:defRPr/>
            </a:lvl1pPr>
          </a:lstStyle>
          <a:p>
            <a:r>
              <a:rPr lang="en-US" dirty="0"/>
              <a:t>Drag picture to placeholder or click icon to add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7.xml"/><Relationship Id="rId7"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450" y="517525"/>
            <a:ext cx="10969943" cy="415498"/>
          </a:xfrm>
          <a:prstGeom prst="rect">
            <a:avLst/>
          </a:prstGeom>
        </p:spPr>
        <p:txBody>
          <a:bodyPr vert="horz" lIns="0" tIns="0" rIns="0" bIns="0" rtlCol="0" anchor="t" anchorCtr="0">
            <a:spAutoFit/>
          </a:bodyPr>
          <a:lstStyle/>
          <a:p>
            <a:r>
              <a:rPr lang="en-US" dirty="0"/>
              <a:t>Click to edit Master title style</a:t>
            </a:r>
            <a:endParaRPr dirty="0"/>
          </a:p>
        </p:txBody>
      </p:sp>
      <p:sp>
        <p:nvSpPr>
          <p:cNvPr id="3" name="Text Placeholder 2"/>
          <p:cNvSpPr>
            <a:spLocks noGrp="1"/>
          </p:cNvSpPr>
          <p:nvPr>
            <p:ph type="body" idx="1"/>
          </p:nvPr>
        </p:nvSpPr>
        <p:spPr>
          <a:xfrm>
            <a:off x="609600" y="1524002"/>
            <a:ext cx="10969784" cy="1469120"/>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8001000" y="6426104"/>
            <a:ext cx="995579" cy="210312"/>
          </a:xfrm>
          <a:prstGeom prst="rect">
            <a:avLst/>
          </a:prstGeom>
        </p:spPr>
        <p:txBody>
          <a:bodyPr vert="horz" wrap="none" lIns="0" tIns="0" rIns="0" bIns="0" rtlCol="0" anchor="b" anchorCtr="0">
            <a:noAutofit/>
          </a:bodyPr>
          <a:lstStyle>
            <a:lvl1pPr algn="ctr">
              <a:defRPr sz="700">
                <a:solidFill>
                  <a:schemeClr val="tx2"/>
                </a:solidFill>
              </a:defRPr>
            </a:lvl1pPr>
          </a:lstStyle>
          <a:p>
            <a:fld id="{5152A64D-2991-3B45-9A2E-9398355DC009}" type="datetime3">
              <a:rPr lang="en-US" smtClean="0"/>
              <a:pPr/>
              <a:t>29 September 2020</a:t>
            </a:fld>
            <a:endParaRPr lang="is-IS" dirty="0"/>
          </a:p>
        </p:txBody>
      </p:sp>
      <p:sp>
        <p:nvSpPr>
          <p:cNvPr id="5" name="Footer Placeholder 4"/>
          <p:cNvSpPr>
            <a:spLocks noGrp="1"/>
          </p:cNvSpPr>
          <p:nvPr>
            <p:ph type="ftr" sz="quarter" idx="3"/>
          </p:nvPr>
        </p:nvSpPr>
        <p:spPr>
          <a:xfrm>
            <a:off x="9144001" y="6426104"/>
            <a:ext cx="1815399" cy="210312"/>
          </a:xfrm>
          <a:prstGeom prst="rect">
            <a:avLst/>
          </a:prstGeom>
        </p:spPr>
        <p:txBody>
          <a:bodyPr vert="horz" wrap="none" lIns="0" tIns="0" rIns="0" bIns="0" rtlCol="0" anchor="b" anchorCtr="0"/>
          <a:lstStyle>
            <a:lvl1pPr algn="r">
              <a:defRPr sz="700">
                <a:solidFill>
                  <a:schemeClr val="tx2"/>
                </a:solidFill>
              </a:defRPr>
            </a:lvl1pPr>
          </a:lstStyle>
          <a:p>
            <a:r>
              <a:rPr lang="en-US"/>
              <a:t>Private | Confidential | Internal Use Only </a:t>
            </a:r>
          </a:p>
        </p:txBody>
      </p:sp>
      <p:sp>
        <p:nvSpPr>
          <p:cNvPr id="6" name="Slide Number Placeholder 5"/>
          <p:cNvSpPr>
            <a:spLocks noGrp="1"/>
          </p:cNvSpPr>
          <p:nvPr>
            <p:ph type="sldNum" sz="quarter" idx="4"/>
          </p:nvPr>
        </p:nvSpPr>
        <p:spPr bwMode="gray">
          <a:xfrm>
            <a:off x="11049002" y="6430869"/>
            <a:ext cx="533399" cy="232147"/>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uk-UA" smtClean="0"/>
              <a:pPr/>
              <a:t>‹#›</a:t>
            </a:fld>
            <a:endParaRPr lang="uk-UA" dirty="0"/>
          </a:p>
        </p:txBody>
      </p:sp>
      <p:pic>
        <p:nvPicPr>
          <p:cNvPr id="10" name="Picture 9"/>
          <p:cNvPicPr>
            <a:picLocks noChangeAspect="1"/>
          </p:cNvPicPr>
          <p:nvPr userDrawn="1"/>
        </p:nvPicPr>
        <p:blipFill>
          <a:blip r:embed="rId25"/>
          <a:stretch>
            <a:fillRect/>
          </a:stretch>
        </p:blipFill>
        <p:spPr>
          <a:xfrm>
            <a:off x="609600" y="6402831"/>
            <a:ext cx="1143000" cy="232475"/>
          </a:xfrm>
          <a:prstGeom prst="rect">
            <a:avLst/>
          </a:prstGeom>
        </p:spPr>
      </p:pic>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758" r:id="rId1"/>
    <p:sldLayoutId id="2147483757" r:id="rId2"/>
    <p:sldLayoutId id="2147483751" r:id="rId3"/>
    <p:sldLayoutId id="2147483684" r:id="rId4"/>
    <p:sldLayoutId id="2147483765" r:id="rId5"/>
    <p:sldLayoutId id="2147483763" r:id="rId6"/>
    <p:sldLayoutId id="2147483764" r:id="rId7"/>
    <p:sldLayoutId id="2147483753" r:id="rId8"/>
    <p:sldLayoutId id="2147483762" r:id="rId9"/>
    <p:sldLayoutId id="2147483766" r:id="rId10"/>
    <p:sldLayoutId id="2147483767" r:id="rId11"/>
    <p:sldLayoutId id="2147483656" r:id="rId12"/>
    <p:sldLayoutId id="2147483675" r:id="rId13"/>
    <p:sldLayoutId id="2147483676" r:id="rId14"/>
    <p:sldLayoutId id="2147483677" r:id="rId15"/>
    <p:sldLayoutId id="2147483667" r:id="rId16"/>
    <p:sldLayoutId id="2147483666" r:id="rId17"/>
    <p:sldLayoutId id="2147483687" r:id="rId18"/>
    <p:sldLayoutId id="2147483755" r:id="rId19"/>
    <p:sldLayoutId id="2147483756" r:id="rId20"/>
    <p:sldLayoutId id="2147483759" r:id="rId21"/>
    <p:sldLayoutId id="2147483760" r:id="rId22"/>
    <p:sldLayoutId id="214748379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000" b="1" kern="1200" baseline="0">
          <a:solidFill>
            <a:schemeClr val="tx1"/>
          </a:solidFill>
          <a:latin typeface="+mj-lt"/>
          <a:ea typeface="+mj-ea"/>
          <a:cs typeface="+mj-cs"/>
        </a:defRPr>
      </a:lvl1pPr>
    </p:titleStyle>
    <p:bodyStyle>
      <a:lvl1pPr marL="233363" indent="-233363"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54025" indent="-182563" algn="l" defTabSz="914377" rtl="0" eaLnBrk="1" latinLnBrk="0" hangingPunct="1">
        <a:lnSpc>
          <a:spcPct val="90000"/>
        </a:lnSpc>
        <a:spcBef>
          <a:spcPts val="800"/>
        </a:spcBef>
        <a:buClr>
          <a:schemeClr val="tx1"/>
        </a:buClr>
        <a:buSzPct val="80000"/>
        <a:buFont typeface="Wingdings" charset="2"/>
        <a:buChar char="§"/>
        <a:defRPr sz="1800" kern="1200">
          <a:solidFill>
            <a:schemeClr val="tx2"/>
          </a:solidFill>
          <a:latin typeface="+mn-lt"/>
          <a:ea typeface="+mn-ea"/>
          <a:cs typeface="+mn-cs"/>
        </a:defRPr>
      </a:lvl2pPr>
      <a:lvl3pPr marL="622300" indent="-136525" algn="l" defTabSz="914377" rtl="0" eaLnBrk="1" latinLnBrk="0" hangingPunct="1">
        <a:lnSpc>
          <a:spcPct val="90000"/>
        </a:lnSpc>
        <a:spcBef>
          <a:spcPts val="600"/>
        </a:spcBef>
        <a:buClr>
          <a:schemeClr val="tx1"/>
        </a:buClr>
        <a:buSzPct val="80000"/>
        <a:buFont typeface="Wingdings" charset="2"/>
        <a:buChar char="§"/>
        <a:defRPr sz="1600" kern="1200">
          <a:solidFill>
            <a:schemeClr val="tx2"/>
          </a:solidFill>
          <a:latin typeface="+mn-lt"/>
          <a:ea typeface="+mn-ea"/>
          <a:cs typeface="+mn-cs"/>
        </a:defRPr>
      </a:lvl3pPr>
      <a:lvl4pPr marL="793750"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4pPr>
      <a:lvl5pPr marL="963613"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C748F-B26F-6340-B44C-1EA4E1A8A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B094E2-F9BE-EF48-83D4-B1D3C1DB3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3BA9A-CB24-E04E-BE82-2F4192D1D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57645C6-86C4-314E-8C64-DDD35A197D48}" type="datetime3">
              <a:rPr lang="en-GB" smtClean="0"/>
              <a:pPr>
                <a:defRPr/>
              </a:pPr>
              <a:t>29 September, 2020</a:t>
            </a:fld>
            <a:endParaRPr lang="is-IS" dirty="0"/>
          </a:p>
        </p:txBody>
      </p:sp>
      <p:sp>
        <p:nvSpPr>
          <p:cNvPr id="5" name="Footer Placeholder 4">
            <a:extLst>
              <a:ext uri="{FF2B5EF4-FFF2-40B4-BE49-F238E27FC236}">
                <a16:creationId xmlns:a16="http://schemas.microsoft.com/office/drawing/2014/main" id="{167C2B28-587C-BD42-9BEC-03D23BD51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Private | Confidential | Internal Use Only </a:t>
            </a:r>
            <a:endParaRPr lang="en-US" dirty="0"/>
          </a:p>
        </p:txBody>
      </p:sp>
      <p:sp>
        <p:nvSpPr>
          <p:cNvPr id="6" name="Slide Number Placeholder 5">
            <a:extLst>
              <a:ext uri="{FF2B5EF4-FFF2-40B4-BE49-F238E27FC236}">
                <a16:creationId xmlns:a16="http://schemas.microsoft.com/office/drawing/2014/main" id="{952E01A0-1D4E-4542-AE28-C93CC6299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88E6DCB-80F2-424A-8EFD-74E454FE7EE5}" type="slidenum">
              <a:rPr lang="uk-UA" smtClean="0"/>
              <a:pPr>
                <a:defRPr/>
              </a:pPr>
              <a:t>‹#›</a:t>
            </a:fld>
            <a:endParaRPr lang="uk-UA" dirty="0"/>
          </a:p>
        </p:txBody>
      </p:sp>
    </p:spTree>
    <p:extLst>
      <p:ext uri="{BB962C8B-B14F-4D97-AF65-F5344CB8AC3E}">
        <p14:creationId xmlns:p14="http://schemas.microsoft.com/office/powerpoint/2010/main" val="301538088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360000"/>
            <a:ext cx="9129853" cy="693182"/>
          </a:xfrm>
          <a:prstGeom prst="rect">
            <a:avLst/>
          </a:prstGeom>
          <a:noFill/>
          <a:ln w="9525">
            <a:noFill/>
            <a:miter lim="800000"/>
            <a:headEnd/>
            <a:tailEnd/>
          </a:ln>
        </p:spPr>
        <p:txBody>
          <a:bodyPr vert="horz" wrap="square" lIns="0" tIns="180000" rIns="0" bIns="45720" numCol="1" anchor="t" anchorCtr="0" compatLnSpc="1">
            <a:prstTxWarp prst="textNoShape">
              <a:avLst/>
            </a:prstTxWarp>
          </a:bodyPr>
          <a:lstStyle/>
          <a:p>
            <a:pPr marL="0" lvl="0"/>
            <a:r>
              <a:rPr lang="en-US"/>
              <a:t>Click to edit Master title style</a:t>
            </a:r>
            <a:endParaRPr lang="en-GB" dirty="0"/>
          </a:p>
        </p:txBody>
      </p:sp>
      <p:sp>
        <p:nvSpPr>
          <p:cNvPr id="3" name="Text Placeholder 2"/>
          <p:cNvSpPr>
            <a:spLocks noGrp="1"/>
          </p:cNvSpPr>
          <p:nvPr>
            <p:ph type="body" idx="1"/>
          </p:nvPr>
        </p:nvSpPr>
        <p:spPr>
          <a:xfrm>
            <a:off x="480000" y="1548000"/>
            <a:ext cx="11206669" cy="464365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741334" y="6384930"/>
            <a:ext cx="6065805"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918209" y="6380167"/>
            <a:ext cx="768460" cy="365125"/>
          </a:xfrm>
          <a:prstGeom prst="rect">
            <a:avLst/>
          </a:prstGeom>
        </p:spPr>
        <p:txBody>
          <a:bodyPr vert="horz" lIns="0" tIns="45720" rIns="0" bIns="45720" rtlCol="0" anchor="ctr"/>
          <a:lstStyle>
            <a:lvl1pPr algn="r">
              <a:defRPr sz="1000">
                <a:solidFill>
                  <a:schemeClr val="tx2"/>
                </a:solidFill>
              </a:defRPr>
            </a:lvl1pPr>
          </a:lstStyle>
          <a:p>
            <a:fld id="{251FD617-7B9B-48EF-A7E5-462EDBAD049B}" type="slidenum">
              <a:rPr lang="en-GB" smtClean="0"/>
              <a:pPr/>
              <a:t>‹#›</a:t>
            </a:fld>
            <a:endParaRPr lang="en-GB" dirty="0"/>
          </a:p>
        </p:txBody>
      </p:sp>
      <p:pic>
        <p:nvPicPr>
          <p:cNvPr id="7" name="Picture 6" descr="EN_LOGO_2016.eps"/>
          <p:cNvPicPr>
            <a:picLocks noChangeAspect="1"/>
          </p:cNvPicPr>
          <p:nvPr/>
        </p:nvPicPr>
        <p:blipFill>
          <a:blip r:embed="rId8"/>
          <a:stretch>
            <a:fillRect/>
          </a:stretch>
        </p:blipFill>
        <p:spPr>
          <a:xfrm>
            <a:off x="9927608" y="589825"/>
            <a:ext cx="1759061" cy="360000"/>
          </a:xfrm>
          <a:prstGeom prst="rect">
            <a:avLst/>
          </a:prstGeom>
        </p:spPr>
      </p:pic>
      <p:cxnSp>
        <p:nvCxnSpPr>
          <p:cNvPr id="10" name="Straight Connector 9"/>
          <p:cNvCxnSpPr/>
          <p:nvPr/>
        </p:nvCxnSpPr>
        <p:spPr>
          <a:xfrm>
            <a:off x="0" y="1196752"/>
            <a:ext cx="12192000"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8367" y="6438239"/>
            <a:ext cx="2958075" cy="253916"/>
          </a:xfrm>
          <a:prstGeom prst="rect">
            <a:avLst/>
          </a:prstGeom>
        </p:spPr>
        <p:txBody>
          <a:bodyPr wrap="none" lIns="0" tIns="0" rIns="0" bIns="0" anchor="ctr" anchorCtr="0">
            <a:noAutofit/>
          </a:bodyPr>
          <a:lstStyle/>
          <a:p>
            <a:pPr marL="0" marR="0" indent="0" defTabSz="914400" rtl="0" eaLnBrk="1" fontAlgn="auto" latinLnBrk="0" hangingPunct="1">
              <a:lnSpc>
                <a:spcPct val="100000"/>
              </a:lnSpc>
              <a:spcBef>
                <a:spcPts val="600"/>
              </a:spcBef>
              <a:spcAft>
                <a:spcPts val="0"/>
              </a:spcAft>
              <a:buClrTx/>
              <a:buSzTx/>
              <a:buFont typeface="Arial" pitchFamily="34" charset="0"/>
              <a:buNone/>
              <a:tabLst/>
            </a:pPr>
            <a:r>
              <a:rPr kumimoji="0" lang="en-GB" sz="1050" b="0" i="0" u="none" strike="noStrike" kern="1200" cap="none" spc="0" normalizeH="0" baseline="0" noProof="0" dirty="0">
                <a:ln>
                  <a:noFill/>
                </a:ln>
                <a:solidFill>
                  <a:schemeClr val="accent2"/>
                </a:solidFill>
                <a:effectLst/>
                <a:uLnTx/>
                <a:uFillTx/>
                <a:latin typeface="Calibri" pitchFamily="34" charset="0"/>
                <a:ea typeface="+mn-ea"/>
                <a:cs typeface="+mn-cs"/>
              </a:rPr>
              <a:t>  |   enstargroup.com</a:t>
            </a:r>
          </a:p>
        </p:txBody>
      </p:sp>
    </p:spTree>
    <p:extLst>
      <p:ext uri="{BB962C8B-B14F-4D97-AF65-F5344CB8AC3E}">
        <p14:creationId xmlns:p14="http://schemas.microsoft.com/office/powerpoint/2010/main" val="380537502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Lst>
  <p:hf hdr="0" ftr="0" dt="0"/>
  <p:txStyles>
    <p:titleStyle>
      <a:lvl1pPr algn="l" defTabSz="685800" rtl="0" eaLnBrk="1" latinLnBrk="0" hangingPunct="1">
        <a:lnSpc>
          <a:spcPct val="90000"/>
        </a:lnSpc>
        <a:spcBef>
          <a:spcPct val="0"/>
        </a:spcBef>
        <a:buNone/>
        <a:defRPr lang="en-GB" sz="2800" kern="1200" dirty="0" smtClean="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6">
          <p15:clr>
            <a:srgbClr val="F26B43"/>
          </p15:clr>
        </p15:guide>
        <p15:guide id="2" pos="226">
          <p15:clr>
            <a:srgbClr val="F26B43"/>
          </p15:clr>
        </p15:guide>
        <p15:guide id="3" orient="horz" pos="41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3.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www.pwc.com/globalinsurancerunoffsurvey" TargetMode="External"/><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8305" y="3124200"/>
            <a:ext cx="4876800" cy="2826735"/>
          </a:xfrm>
        </p:spPr>
        <p:txBody>
          <a:bodyPr/>
          <a:lstStyle/>
          <a:p>
            <a:pPr>
              <a:lnSpc>
                <a:spcPct val="100000"/>
              </a:lnSpc>
              <a:spcBef>
                <a:spcPts val="0"/>
              </a:spcBef>
            </a:pPr>
            <a:r>
              <a:rPr lang="en-US" sz="1800" dirty="0"/>
              <a:t>Carolyn Fahey</a:t>
            </a:r>
          </a:p>
          <a:p>
            <a:pPr>
              <a:lnSpc>
                <a:spcPct val="100000"/>
              </a:lnSpc>
              <a:spcBef>
                <a:spcPts val="0"/>
              </a:spcBef>
            </a:pPr>
            <a:r>
              <a:rPr lang="en-US" sz="1800" dirty="0"/>
              <a:t>AIRROC</a:t>
            </a:r>
          </a:p>
          <a:p>
            <a:pPr>
              <a:lnSpc>
                <a:spcPct val="100000"/>
              </a:lnSpc>
              <a:spcBef>
                <a:spcPts val="0"/>
              </a:spcBef>
            </a:pPr>
            <a:endParaRPr lang="en-US" sz="1800" dirty="0"/>
          </a:p>
          <a:p>
            <a:pPr>
              <a:lnSpc>
                <a:spcPct val="100000"/>
              </a:lnSpc>
              <a:spcBef>
                <a:spcPts val="0"/>
              </a:spcBef>
            </a:pPr>
            <a:r>
              <a:rPr lang="en-US" sz="1800" dirty="0"/>
              <a:t>Rita Zona, ACAS</a:t>
            </a:r>
          </a:p>
          <a:p>
            <a:pPr>
              <a:lnSpc>
                <a:spcPct val="100000"/>
              </a:lnSpc>
              <a:spcBef>
                <a:spcPts val="0"/>
              </a:spcBef>
            </a:pPr>
            <a:r>
              <a:rPr lang="en-US" sz="1800" dirty="0"/>
              <a:t>Enstar Group</a:t>
            </a:r>
          </a:p>
          <a:p>
            <a:pPr>
              <a:lnSpc>
                <a:spcPct val="100000"/>
              </a:lnSpc>
              <a:spcBef>
                <a:spcPts val="0"/>
              </a:spcBef>
            </a:pPr>
            <a:endParaRPr lang="en-US" sz="1800" dirty="0"/>
          </a:p>
          <a:p>
            <a:pPr>
              <a:lnSpc>
                <a:spcPct val="100000"/>
              </a:lnSpc>
              <a:spcBef>
                <a:spcPts val="0"/>
              </a:spcBef>
            </a:pPr>
            <a:r>
              <a:rPr lang="en-US" sz="1800" dirty="0"/>
              <a:t>Brian Z. Brown, FCAS</a:t>
            </a:r>
          </a:p>
          <a:p>
            <a:pPr>
              <a:lnSpc>
                <a:spcPct val="100000"/>
              </a:lnSpc>
              <a:spcBef>
                <a:spcPts val="0"/>
              </a:spcBef>
            </a:pPr>
            <a:r>
              <a:rPr lang="en-US" sz="1800" dirty="0"/>
              <a:t>Milliman, Inc.</a:t>
            </a:r>
          </a:p>
        </p:txBody>
      </p:sp>
      <p:sp>
        <p:nvSpPr>
          <p:cNvPr id="4" name="Text Placeholder 3"/>
          <p:cNvSpPr>
            <a:spLocks noGrp="1"/>
          </p:cNvSpPr>
          <p:nvPr>
            <p:ph type="body" sz="quarter" idx="15"/>
          </p:nvPr>
        </p:nvSpPr>
        <p:spPr>
          <a:xfrm>
            <a:off x="608786" y="2178836"/>
            <a:ext cx="7773695" cy="667052"/>
          </a:xfrm>
        </p:spPr>
        <p:txBody>
          <a:bodyPr/>
          <a:lstStyle/>
          <a:p>
            <a:r>
              <a:rPr lang="en-US" dirty="0"/>
              <a:t>Midwestern Actuarial Forum		October 1, 2020</a:t>
            </a:r>
          </a:p>
        </p:txBody>
      </p:sp>
      <p:sp>
        <p:nvSpPr>
          <p:cNvPr id="5" name="Title 4"/>
          <p:cNvSpPr>
            <a:spLocks noGrp="1"/>
          </p:cNvSpPr>
          <p:nvPr>
            <p:ph type="ctrTitle"/>
          </p:nvPr>
        </p:nvSpPr>
        <p:spPr>
          <a:xfrm>
            <a:off x="608304" y="1237869"/>
            <a:ext cx="10056436" cy="590931"/>
          </a:xfrm>
        </p:spPr>
        <p:txBody>
          <a:bodyPr/>
          <a:lstStyle/>
          <a:p>
            <a:r>
              <a:rPr lang="en-US" dirty="0"/>
              <a:t>Managing Legacy Risks in 2020</a:t>
            </a:r>
          </a:p>
        </p:txBody>
      </p:sp>
      <p:pic>
        <p:nvPicPr>
          <p:cNvPr id="6" name="Picture 5" descr="A picture containing drawing&#10;&#10;Description automatically generated">
            <a:extLst>
              <a:ext uri="{FF2B5EF4-FFF2-40B4-BE49-F238E27FC236}">
                <a16:creationId xmlns:a16="http://schemas.microsoft.com/office/drawing/2014/main" id="{3B95AA95-F1CE-164C-9398-9E0339576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299" y="5526923"/>
            <a:ext cx="1284322" cy="813404"/>
          </a:xfrm>
          <a:prstGeom prst="rect">
            <a:avLst/>
          </a:prstGeom>
        </p:spPr>
      </p:pic>
      <p:pic>
        <p:nvPicPr>
          <p:cNvPr id="1026" name="Picture 2">
            <a:extLst>
              <a:ext uri="{FF2B5EF4-FFF2-40B4-BE49-F238E27FC236}">
                <a16:creationId xmlns:a16="http://schemas.microsoft.com/office/drawing/2014/main" id="{AFF792BA-C8E3-463E-ABEC-0BCA9B5F7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865" y="5844988"/>
            <a:ext cx="1811689" cy="50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5FCBFE-51A8-4FA6-B83B-70B802E8FAED}"/>
              </a:ext>
            </a:extLst>
          </p:cNvPr>
          <p:cNvSpPr>
            <a:spLocks noGrp="1"/>
          </p:cNvSpPr>
          <p:nvPr>
            <p:ph type="sldNum" sz="quarter" idx="12"/>
          </p:nvPr>
        </p:nvSpPr>
        <p:spPr/>
        <p:txBody>
          <a:bodyPr/>
          <a:lstStyle/>
          <a:p>
            <a:fld id="{B016F8AB-BCEA-4347-8BA6-BE776009BC89}" type="slidenum">
              <a:rPr lang="uk-UA" smtClean="0"/>
              <a:pPr/>
              <a:t>10</a:t>
            </a:fld>
            <a:endParaRPr lang="uk-UA" dirty="0"/>
          </a:p>
        </p:txBody>
      </p:sp>
      <p:sp>
        <p:nvSpPr>
          <p:cNvPr id="6" name="Title 1">
            <a:extLst>
              <a:ext uri="{FF2B5EF4-FFF2-40B4-BE49-F238E27FC236}">
                <a16:creationId xmlns:a16="http://schemas.microsoft.com/office/drawing/2014/main" id="{1F8C2E2D-AEEC-4F94-BD24-0468D6F443D5}"/>
              </a:ext>
            </a:extLst>
          </p:cNvPr>
          <p:cNvSpPr>
            <a:spLocks noGrp="1"/>
          </p:cNvSpPr>
          <p:nvPr>
            <p:ph type="title"/>
          </p:nvPr>
        </p:nvSpPr>
        <p:spPr>
          <a:xfrm>
            <a:off x="506101" y="979417"/>
            <a:ext cx="2450238" cy="2610762"/>
          </a:xfrm>
          <a:solidFill>
            <a:schemeClr val="bg1"/>
          </a:solidFill>
          <a:ln w="12700">
            <a:solidFill>
              <a:srgbClr val="1C89CC"/>
            </a:solidFill>
            <a:prstDash val="sysDash"/>
          </a:ln>
        </p:spPr>
        <p:txBody>
          <a:bodyPr anchor="ctr">
            <a:normAutofit/>
          </a:bodyPr>
          <a:lstStyle/>
          <a:p>
            <a:pPr algn="ctr"/>
            <a:r>
              <a:rPr lang="en-US" sz="4400" b="1" dirty="0">
                <a:solidFill>
                  <a:srgbClr val="0070C0"/>
                </a:solidFill>
                <a:latin typeface="Arial" panose="020B0604020202020204" pitchFamily="34" charset="0"/>
                <a:cs typeface="Arial" panose="020B0604020202020204" pitchFamily="34" charset="0"/>
              </a:rPr>
              <a:t>Runoff Deals</a:t>
            </a:r>
            <a:br>
              <a:rPr lang="en-US" sz="4400" b="1" dirty="0">
                <a:solidFill>
                  <a:srgbClr val="0070C0"/>
                </a:solidFill>
                <a:latin typeface="Arial" panose="020B0604020202020204" pitchFamily="34" charset="0"/>
                <a:cs typeface="Arial" panose="020B0604020202020204" pitchFamily="34" charset="0"/>
              </a:rPr>
            </a:br>
            <a:r>
              <a:rPr lang="en-US" sz="4400" b="1" dirty="0">
                <a:solidFill>
                  <a:srgbClr val="0070C0"/>
                </a:solidFill>
                <a:latin typeface="Arial" panose="020B0604020202020204" pitchFamily="34" charset="0"/>
                <a:cs typeface="Arial" panose="020B0604020202020204" pitchFamily="34" charset="0"/>
              </a:rPr>
              <a:t>Q2</a:t>
            </a:r>
            <a:br>
              <a:rPr lang="en-US" sz="4400" b="1" dirty="0">
                <a:solidFill>
                  <a:srgbClr val="0070C0"/>
                </a:solidFill>
                <a:latin typeface="Arial" panose="020B0604020202020204" pitchFamily="34" charset="0"/>
                <a:cs typeface="Arial" panose="020B0604020202020204" pitchFamily="34" charset="0"/>
              </a:rPr>
            </a:br>
            <a:r>
              <a:rPr lang="en-US" sz="4400" b="1" dirty="0">
                <a:solidFill>
                  <a:srgbClr val="0070C0"/>
                </a:solidFill>
                <a:latin typeface="Arial" panose="020B0604020202020204" pitchFamily="34" charset="0"/>
                <a:cs typeface="Arial" panose="020B0604020202020204" pitchFamily="34" charset="0"/>
              </a:rPr>
              <a:t>2020</a:t>
            </a:r>
          </a:p>
        </p:txBody>
      </p:sp>
      <p:sp>
        <p:nvSpPr>
          <p:cNvPr id="9" name="Text Placeholder 3">
            <a:extLst>
              <a:ext uri="{FF2B5EF4-FFF2-40B4-BE49-F238E27FC236}">
                <a16:creationId xmlns:a16="http://schemas.microsoft.com/office/drawing/2014/main" id="{325F688F-D0D9-41CB-9AD8-6975778F2631}"/>
              </a:ext>
            </a:extLst>
          </p:cNvPr>
          <p:cNvSpPr>
            <a:spLocks noGrp="1"/>
          </p:cNvSpPr>
          <p:nvPr>
            <p:ph type="body" sz="quarter" idx="13"/>
          </p:nvPr>
        </p:nvSpPr>
        <p:spPr>
          <a:xfrm>
            <a:off x="506101" y="5660545"/>
            <a:ext cx="2227811" cy="886397"/>
          </a:xfrm>
        </p:spPr>
        <p:txBody>
          <a:bodyPr/>
          <a:lstStyle/>
          <a:p>
            <a:r>
              <a:rPr lang="en-US" sz="1600" dirty="0"/>
              <a:t>PwC Non-Life Insurance Runoff Deals, Q2 Update.</a:t>
            </a:r>
          </a:p>
          <a:p>
            <a:endParaRPr lang="en-US" sz="1600" dirty="0"/>
          </a:p>
        </p:txBody>
      </p:sp>
      <p:pic>
        <p:nvPicPr>
          <p:cNvPr id="10" name="Content Placeholder 6">
            <a:extLst>
              <a:ext uri="{FF2B5EF4-FFF2-40B4-BE49-F238E27FC236}">
                <a16:creationId xmlns:a16="http://schemas.microsoft.com/office/drawing/2014/main" id="{CA5DC4FD-DFD0-AD4D-99D5-EC6367A6C02B}"/>
              </a:ext>
            </a:extLst>
          </p:cNvPr>
          <p:cNvPicPr>
            <a:picLocks noChangeAspect="1"/>
          </p:cNvPicPr>
          <p:nvPr/>
        </p:nvPicPr>
        <p:blipFill>
          <a:blip r:embed="rId3"/>
          <a:stretch>
            <a:fillRect/>
          </a:stretch>
        </p:blipFill>
        <p:spPr>
          <a:xfrm>
            <a:off x="3326674" y="589272"/>
            <a:ext cx="8359225" cy="6073744"/>
          </a:xfrm>
          <a:prstGeom prst="rect">
            <a:avLst/>
          </a:prstGeom>
        </p:spPr>
      </p:pic>
    </p:spTree>
    <p:extLst>
      <p:ext uri="{BB962C8B-B14F-4D97-AF65-F5344CB8AC3E}">
        <p14:creationId xmlns:p14="http://schemas.microsoft.com/office/powerpoint/2010/main" val="78237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A60C06-E124-4FCB-9652-86159CCD12FB}"/>
              </a:ext>
            </a:extLst>
          </p:cNvPr>
          <p:cNvSpPr>
            <a:spLocks noGrp="1"/>
          </p:cNvSpPr>
          <p:nvPr>
            <p:ph type="sldNum" sz="quarter" idx="12"/>
          </p:nvPr>
        </p:nvSpPr>
        <p:spPr/>
        <p:txBody>
          <a:bodyPr/>
          <a:lstStyle/>
          <a:p>
            <a:fld id="{B016F8AB-BCEA-4347-8BA6-BE776009BC89}" type="slidenum">
              <a:rPr lang="uk-UA" smtClean="0"/>
              <a:pPr/>
              <a:t>11</a:t>
            </a:fld>
            <a:endParaRPr lang="uk-UA" dirty="0"/>
          </a:p>
        </p:txBody>
      </p:sp>
      <p:sp>
        <p:nvSpPr>
          <p:cNvPr id="3" name="Title 2">
            <a:extLst>
              <a:ext uri="{FF2B5EF4-FFF2-40B4-BE49-F238E27FC236}">
                <a16:creationId xmlns:a16="http://schemas.microsoft.com/office/drawing/2014/main" id="{995140D4-F713-4EB0-8CFF-F2CA039DDA36}"/>
              </a:ext>
            </a:extLst>
          </p:cNvPr>
          <p:cNvSpPr>
            <a:spLocks noGrp="1"/>
          </p:cNvSpPr>
          <p:nvPr>
            <p:ph type="title"/>
          </p:nvPr>
        </p:nvSpPr>
        <p:spPr>
          <a:xfrm>
            <a:off x="609442" y="120240"/>
            <a:ext cx="10969943" cy="411480"/>
          </a:xfrm>
        </p:spPr>
        <p:txBody>
          <a:bodyPr/>
          <a:lstStyle/>
          <a:p>
            <a:r>
              <a:rPr lang="en-US" dirty="0"/>
              <a:t>Sample of Recent Deals – Growth Market</a:t>
            </a:r>
          </a:p>
        </p:txBody>
      </p:sp>
      <p:graphicFrame>
        <p:nvGraphicFramePr>
          <p:cNvPr id="5" name="Table 4">
            <a:extLst>
              <a:ext uri="{FF2B5EF4-FFF2-40B4-BE49-F238E27FC236}">
                <a16:creationId xmlns:a16="http://schemas.microsoft.com/office/drawing/2014/main" id="{77C437F5-2AD2-4A8F-8210-956AE6917DD7}"/>
              </a:ext>
            </a:extLst>
          </p:cNvPr>
          <p:cNvGraphicFramePr>
            <a:graphicFrameLocks noGrp="1"/>
          </p:cNvGraphicFramePr>
          <p:nvPr>
            <p:extLst>
              <p:ext uri="{D42A27DB-BD31-4B8C-83A1-F6EECF244321}">
                <p14:modId xmlns:p14="http://schemas.microsoft.com/office/powerpoint/2010/main" val="1331675159"/>
              </p:ext>
            </p:extLst>
          </p:nvPr>
        </p:nvGraphicFramePr>
        <p:xfrm>
          <a:off x="935169" y="617842"/>
          <a:ext cx="10791876" cy="5701361"/>
        </p:xfrm>
        <a:graphic>
          <a:graphicData uri="http://schemas.openxmlformats.org/drawingml/2006/table">
            <a:tbl>
              <a:tblPr firstRow="1" firstCol="1" bandRow="1">
                <a:tableStyleId>{69012ECD-51FC-41F1-AA8D-1B2483CD663E}</a:tableStyleId>
              </a:tblPr>
              <a:tblGrid>
                <a:gridCol w="2212617">
                  <a:extLst>
                    <a:ext uri="{9D8B030D-6E8A-4147-A177-3AD203B41FA5}">
                      <a16:colId xmlns:a16="http://schemas.microsoft.com/office/drawing/2014/main" val="97882289"/>
                    </a:ext>
                  </a:extLst>
                </a:gridCol>
                <a:gridCol w="357312">
                  <a:extLst>
                    <a:ext uri="{9D8B030D-6E8A-4147-A177-3AD203B41FA5}">
                      <a16:colId xmlns:a16="http://schemas.microsoft.com/office/drawing/2014/main" val="1232927008"/>
                    </a:ext>
                  </a:extLst>
                </a:gridCol>
                <a:gridCol w="1855305">
                  <a:extLst>
                    <a:ext uri="{9D8B030D-6E8A-4147-A177-3AD203B41FA5}">
                      <a16:colId xmlns:a16="http://schemas.microsoft.com/office/drawing/2014/main" val="1629670897"/>
                    </a:ext>
                  </a:extLst>
                </a:gridCol>
                <a:gridCol w="1286098">
                  <a:extLst>
                    <a:ext uri="{9D8B030D-6E8A-4147-A177-3AD203B41FA5}">
                      <a16:colId xmlns:a16="http://schemas.microsoft.com/office/drawing/2014/main" val="1399350912"/>
                    </a:ext>
                  </a:extLst>
                </a:gridCol>
                <a:gridCol w="2540272">
                  <a:extLst>
                    <a:ext uri="{9D8B030D-6E8A-4147-A177-3AD203B41FA5}">
                      <a16:colId xmlns:a16="http://schemas.microsoft.com/office/drawing/2014/main" val="2850853428"/>
                    </a:ext>
                  </a:extLst>
                </a:gridCol>
                <a:gridCol w="2540272">
                  <a:extLst>
                    <a:ext uri="{9D8B030D-6E8A-4147-A177-3AD203B41FA5}">
                      <a16:colId xmlns:a16="http://schemas.microsoft.com/office/drawing/2014/main" val="482752838"/>
                    </a:ext>
                  </a:extLst>
                </a:gridCol>
              </a:tblGrid>
              <a:tr h="224167">
                <a:tc gridSpan="2">
                  <a:txBody>
                    <a:bodyPr/>
                    <a:lstStyle/>
                    <a:p>
                      <a:pPr marL="0" marR="0" algn="ctr">
                        <a:spcBef>
                          <a:spcPts val="0"/>
                        </a:spcBef>
                        <a:spcAft>
                          <a:spcPts val="0"/>
                        </a:spcAft>
                      </a:pPr>
                      <a:r>
                        <a:rPr lang="en-US" sz="1200" dirty="0">
                          <a:effectLst/>
                          <a:latin typeface="+mn-lt"/>
                        </a:rPr>
                        <a:t>Seller / Entity</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tc>
                <a:tc hMerge="1">
                  <a:txBody>
                    <a:bodyPr/>
                    <a:lstStyle/>
                    <a:p>
                      <a:endParaRPr lang="en-US"/>
                    </a:p>
                  </a:txBody>
                  <a:tcP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Buyer</a:t>
                      </a:r>
                    </a:p>
                  </a:txBody>
                  <a:tcPr marL="33743" marR="33743" marT="0" marB="0"/>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Date</a:t>
                      </a:r>
                    </a:p>
                  </a:txBody>
                  <a:tcPr marL="33743" marR="33743" marT="0" marB="0"/>
                </a:tc>
                <a:tc>
                  <a:txBody>
                    <a:bodyPr/>
                    <a:lstStyle/>
                    <a:p>
                      <a:pPr marL="0" marR="0" algn="ctr">
                        <a:spcBef>
                          <a:spcPts val="0"/>
                        </a:spcBef>
                        <a:spcAft>
                          <a:spcPts val="0"/>
                        </a:spcAft>
                      </a:pPr>
                      <a:r>
                        <a:rPr lang="en-US" sz="1200" dirty="0">
                          <a:effectLst/>
                          <a:latin typeface="+mn-lt"/>
                        </a:rPr>
                        <a:t>Deal Structure</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Value</a:t>
                      </a:r>
                    </a:p>
                  </a:txBody>
                  <a:tcPr marL="33743" marR="33743" marT="0" marB="0"/>
                </a:tc>
                <a:extLst>
                  <a:ext uri="{0D108BD9-81ED-4DB2-BD59-A6C34878D82A}">
                    <a16:rowId xmlns:a16="http://schemas.microsoft.com/office/drawing/2014/main" val="1789360068"/>
                  </a:ext>
                </a:extLst>
              </a:tr>
              <a:tr h="224167">
                <a:tc gridSpan="2">
                  <a:txBody>
                    <a:bodyPr/>
                    <a:lstStyle/>
                    <a:p>
                      <a:pPr marL="0" marR="0" algn="l">
                        <a:spcBef>
                          <a:spcPts val="0"/>
                        </a:spcBef>
                        <a:spcAft>
                          <a:spcPts val="0"/>
                        </a:spcAft>
                      </a:pPr>
                      <a:r>
                        <a:rPr lang="en-US" sz="1200" b="0" dirty="0">
                          <a:effectLst/>
                          <a:latin typeface="+mn-lt"/>
                        </a:rPr>
                        <a:t>Zurich Insurance PLC</a:t>
                      </a: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algn="l">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Catalina Holdings Ltd</a:t>
                      </a: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12/17/2018</a:t>
                      </a:r>
                    </a:p>
                  </a:txBody>
                  <a:tcPr marL="68580" marR="68580" marT="0" marB="0" anchor="ctr"/>
                </a:tc>
                <a:tc>
                  <a:txBody>
                    <a:bodyPr/>
                    <a:lstStyle/>
                    <a:p>
                      <a:pPr marL="0" marR="0" algn="l">
                        <a:spcBef>
                          <a:spcPts val="0"/>
                        </a:spcBef>
                        <a:spcAft>
                          <a:spcPts val="0"/>
                        </a:spcAft>
                      </a:pPr>
                      <a:r>
                        <a:rPr lang="en-US" sz="1200" dirty="0">
                          <a:effectLst/>
                          <a:latin typeface="+mn-lt"/>
                        </a:rPr>
                        <a:t>Loss Portfolio Transfer</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$2 billion in gross liabilities</a:t>
                      </a:r>
                    </a:p>
                  </a:txBody>
                  <a:tcPr marL="68580" marR="68580" marT="0" marB="0" anchor="ctr"/>
                </a:tc>
                <a:extLst>
                  <a:ext uri="{0D108BD9-81ED-4DB2-BD59-A6C34878D82A}">
                    <a16:rowId xmlns:a16="http://schemas.microsoft.com/office/drawing/2014/main" val="3460494103"/>
                  </a:ext>
                </a:extLst>
              </a:tr>
              <a:tr h="420556">
                <a:tc gridSpan="2">
                  <a:txBody>
                    <a:bodyPr/>
                    <a:lstStyle/>
                    <a:p>
                      <a:pPr marL="0" marR="0" algn="l">
                        <a:spcBef>
                          <a:spcPts val="0"/>
                        </a:spcBef>
                        <a:spcAft>
                          <a:spcPts val="0"/>
                        </a:spcAft>
                      </a:pPr>
                      <a:r>
                        <a:rPr lang="en-US" sz="1200" b="0" dirty="0">
                          <a:effectLst/>
                          <a:latin typeface="+mn-lt"/>
                        </a:rPr>
                        <a:t>Maiden Holdings / Maiden Reinsurance North America, Inc.</a:t>
                      </a:r>
                    </a:p>
                    <a:p>
                      <a:pPr marL="0" marR="0" algn="l">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algn="l">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Enstar Holdings LLC</a:t>
                      </a: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12/27/2018</a:t>
                      </a:r>
                    </a:p>
                  </a:txBody>
                  <a:tcPr marL="68580" marR="68580" marT="0" marB="0" anchor="ctr"/>
                </a:tc>
                <a:tc>
                  <a:txBody>
                    <a:bodyPr/>
                    <a:lstStyle/>
                    <a:p>
                      <a:pPr marL="0" marR="0" algn="l">
                        <a:spcBef>
                          <a:spcPts val="0"/>
                        </a:spcBef>
                        <a:spcAft>
                          <a:spcPts val="0"/>
                        </a:spcAft>
                      </a:pPr>
                      <a:r>
                        <a:rPr lang="en-US" sz="1200" dirty="0">
                          <a:effectLst/>
                          <a:latin typeface="+mn-lt"/>
                        </a:rPr>
                        <a:t>Acquisition of Novation and Retrocession Agreements</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a:effectLst/>
                          <a:latin typeface="+mn-lt"/>
                          <a:ea typeface="Calibri" panose="020F0502020204030204" pitchFamily="34" charset="0"/>
                          <a:cs typeface="Times New Roman" panose="02020603050405020304" pitchFamily="18" charset="0"/>
                        </a:rPr>
                        <a:t>$272.4 million</a:t>
                      </a:r>
                    </a:p>
                  </a:txBody>
                  <a:tcPr marL="68580" marR="68580" marT="0" marB="0" anchor="ctr"/>
                </a:tc>
                <a:extLst>
                  <a:ext uri="{0D108BD9-81ED-4DB2-BD59-A6C34878D82A}">
                    <a16:rowId xmlns:a16="http://schemas.microsoft.com/office/drawing/2014/main" val="1484362216"/>
                  </a:ext>
                </a:extLst>
              </a:tr>
              <a:tr h="420556">
                <a:tc gridSpan="2">
                  <a:txBody>
                    <a:bodyPr/>
                    <a:lstStyle/>
                    <a:p>
                      <a:pPr marL="0" marR="0" algn="l">
                        <a:spcBef>
                          <a:spcPts val="0"/>
                        </a:spcBef>
                        <a:spcAft>
                          <a:spcPts val="0"/>
                        </a:spcAft>
                      </a:pPr>
                      <a:r>
                        <a:rPr lang="en-US" sz="1200" b="0" dirty="0">
                          <a:effectLst/>
                          <a:latin typeface="+mn-lt"/>
                        </a:rPr>
                        <a:t>Amerisure Mutual Insurance Company</a:t>
                      </a: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algn="l">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Enstar Holdings LLC/</a:t>
                      </a:r>
                    </a:p>
                    <a:p>
                      <a:pPr marL="0" marR="0" algn="l">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Allianz Risk Transfer Ltd</a:t>
                      </a: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2019</a:t>
                      </a:r>
                    </a:p>
                  </a:txBody>
                  <a:tcPr marL="68580" marR="68580" marT="0" marB="0" anchor="ctr"/>
                </a:tc>
                <a:tc>
                  <a:txBody>
                    <a:bodyPr/>
                    <a:lstStyle/>
                    <a:p>
                      <a:pPr marL="0" marR="0" algn="l">
                        <a:spcBef>
                          <a:spcPts val="0"/>
                        </a:spcBef>
                        <a:spcAft>
                          <a:spcPts val="0"/>
                        </a:spcAft>
                      </a:pPr>
                      <a:r>
                        <a:rPr lang="en-US" sz="1200" dirty="0">
                          <a:effectLst/>
                          <a:latin typeface="+mn-lt"/>
                        </a:rPr>
                        <a:t>50% Quota Share Loss Portfolio Transfer</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a:effectLst/>
                          <a:latin typeface="+mn-lt"/>
                          <a:ea typeface="Calibri" panose="020F0502020204030204" pitchFamily="34" charset="0"/>
                          <a:cs typeface="Times New Roman" panose="02020603050405020304" pitchFamily="18" charset="0"/>
                        </a:rPr>
                        <a:t>$48.4 million</a:t>
                      </a:r>
                    </a:p>
                  </a:txBody>
                  <a:tcPr marL="68580" marR="68580" marT="0" marB="0" anchor="ctr"/>
                </a:tc>
                <a:extLst>
                  <a:ext uri="{0D108BD9-81ED-4DB2-BD59-A6C34878D82A}">
                    <a16:rowId xmlns:a16="http://schemas.microsoft.com/office/drawing/2014/main" val="252746811"/>
                  </a:ext>
                </a:extLst>
              </a:tr>
              <a:tr h="420556">
                <a:tc gridSpan="2">
                  <a:txBody>
                    <a:bodyPr/>
                    <a:lstStyle/>
                    <a:p>
                      <a:pPr marL="0" marR="0" algn="l">
                        <a:spcBef>
                          <a:spcPts val="0"/>
                        </a:spcBef>
                        <a:spcAft>
                          <a:spcPts val="0"/>
                        </a:spcAft>
                      </a:pPr>
                      <a:r>
                        <a:rPr lang="en-US" sz="1200" b="0" dirty="0">
                          <a:effectLst/>
                          <a:latin typeface="+mn-lt"/>
                        </a:rPr>
                        <a:t>AmTrust Syndicates Limited</a:t>
                      </a: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algn="l">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Enstar Holdings LLC</a:t>
                      </a: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2/15/2019</a:t>
                      </a:r>
                    </a:p>
                  </a:txBody>
                  <a:tcPr marL="68580" marR="68580" marT="0" marB="0" anchor="ctr"/>
                </a:tc>
                <a:tc>
                  <a:txBody>
                    <a:bodyPr/>
                    <a:lstStyle/>
                    <a:p>
                      <a:pPr marL="0" marR="0" algn="l">
                        <a:spcBef>
                          <a:spcPts val="0"/>
                        </a:spcBef>
                        <a:spcAft>
                          <a:spcPts val="0"/>
                        </a:spcAft>
                      </a:pPr>
                      <a:r>
                        <a:rPr lang="en-US" sz="1200" dirty="0">
                          <a:effectLst/>
                          <a:latin typeface="+mn-lt"/>
                        </a:rPr>
                        <a:t>RITC Transactions</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a:effectLst/>
                          <a:latin typeface="+mn-lt"/>
                          <a:ea typeface="Calibri" panose="020F0502020204030204" pitchFamily="34" charset="0"/>
                          <a:cs typeface="Times New Roman" panose="02020603050405020304" pitchFamily="18" charset="0"/>
                        </a:rPr>
                        <a:t>$830 million of reserves</a:t>
                      </a:r>
                    </a:p>
                  </a:txBody>
                  <a:tcPr marL="68580" marR="68580" marT="0" marB="0" anchor="ctr"/>
                </a:tc>
                <a:extLst>
                  <a:ext uri="{0D108BD9-81ED-4DB2-BD59-A6C34878D82A}">
                    <a16:rowId xmlns:a16="http://schemas.microsoft.com/office/drawing/2014/main" val="1208073093"/>
                  </a:ext>
                </a:extLst>
              </a:tr>
              <a:tr h="224167">
                <a:tc gridSpan="2">
                  <a:txBody>
                    <a:bodyPr/>
                    <a:lstStyle/>
                    <a:p>
                      <a:pPr marL="0" marR="0" algn="l">
                        <a:spcBef>
                          <a:spcPts val="0"/>
                        </a:spcBef>
                        <a:spcAft>
                          <a:spcPts val="0"/>
                        </a:spcAft>
                      </a:pPr>
                      <a:r>
                        <a:rPr lang="en-US" sz="1200" b="0" dirty="0">
                          <a:effectLst/>
                          <a:latin typeface="+mn-lt"/>
                        </a:rPr>
                        <a:t>Munich Re</a:t>
                      </a: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Enstar Holdings LLC</a:t>
                      </a:r>
                    </a:p>
                    <a:p>
                      <a:pPr marL="0" marR="0" algn="l">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9/10/2019</a:t>
                      </a:r>
                    </a:p>
                  </a:txBody>
                  <a:tcPr marL="68580" marR="68580" marT="0" marB="0" anchor="ctr"/>
                </a:tc>
                <a:tc>
                  <a:txBody>
                    <a:bodyPr/>
                    <a:lstStyle/>
                    <a:p>
                      <a:pPr marL="0" marR="0" algn="l">
                        <a:spcBef>
                          <a:spcPts val="0"/>
                        </a:spcBef>
                        <a:spcAft>
                          <a:spcPts val="0"/>
                        </a:spcAft>
                      </a:pPr>
                      <a:r>
                        <a:rPr lang="en-US" sz="1200" dirty="0">
                          <a:effectLst/>
                          <a:latin typeface="+mn-lt"/>
                        </a:rPr>
                        <a:t>Loss Portfolio Transfer</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a:effectLst/>
                          <a:latin typeface="+mn-lt"/>
                          <a:ea typeface="Calibri" panose="020F0502020204030204" pitchFamily="34" charset="0"/>
                          <a:cs typeface="Times New Roman" panose="02020603050405020304" pitchFamily="18" charset="0"/>
                        </a:rPr>
                        <a:t>$156.2 million</a:t>
                      </a:r>
                    </a:p>
                  </a:txBody>
                  <a:tcPr marL="68580" marR="68580" marT="0" marB="0" anchor="ctr"/>
                </a:tc>
                <a:extLst>
                  <a:ext uri="{0D108BD9-81ED-4DB2-BD59-A6C34878D82A}">
                    <a16:rowId xmlns:a16="http://schemas.microsoft.com/office/drawing/2014/main" val="2024599119"/>
                  </a:ext>
                </a:extLst>
              </a:tr>
              <a:tr h="224167">
                <a:tc gridSpan="2">
                  <a:txBody>
                    <a:bodyPr/>
                    <a:lstStyle/>
                    <a:p>
                      <a:pPr marL="0" marR="0" algn="l">
                        <a:spcBef>
                          <a:spcPts val="0"/>
                        </a:spcBef>
                        <a:spcAft>
                          <a:spcPts val="0"/>
                        </a:spcAft>
                      </a:pPr>
                      <a:r>
                        <a:rPr lang="en-US" sz="1200" b="0" dirty="0">
                          <a:effectLst/>
                          <a:latin typeface="+mn-lt"/>
                        </a:rPr>
                        <a:t>Zurich North America</a:t>
                      </a: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Enstar Holdings LLC</a:t>
                      </a:r>
                    </a:p>
                    <a:p>
                      <a:pPr marL="0" marR="0" algn="l">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10/1/2019</a:t>
                      </a:r>
                    </a:p>
                  </a:txBody>
                  <a:tcPr marL="68580" marR="68580" marT="0" marB="0" anchor="ctr"/>
                </a:tc>
                <a:tc>
                  <a:txBody>
                    <a:bodyPr/>
                    <a:lstStyle/>
                    <a:p>
                      <a:pPr marL="0" marR="0" algn="l">
                        <a:spcBef>
                          <a:spcPts val="0"/>
                        </a:spcBef>
                        <a:spcAft>
                          <a:spcPts val="0"/>
                        </a:spcAft>
                      </a:pPr>
                      <a:r>
                        <a:rPr lang="en-US" sz="1200" dirty="0">
                          <a:effectLst/>
                          <a:latin typeface="+mn-lt"/>
                        </a:rPr>
                        <a:t>Loss Portfolio Transfer</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a:effectLst/>
                          <a:latin typeface="+mn-lt"/>
                          <a:ea typeface="Calibri" panose="020F0502020204030204" pitchFamily="34" charset="0"/>
                          <a:cs typeface="Times New Roman" panose="02020603050405020304" pitchFamily="18" charset="0"/>
                        </a:rPr>
                        <a:t>$500 million</a:t>
                      </a:r>
                    </a:p>
                  </a:txBody>
                  <a:tcPr marL="68580" marR="68580" marT="0" marB="0" anchor="ctr"/>
                </a:tc>
                <a:extLst>
                  <a:ext uri="{0D108BD9-81ED-4DB2-BD59-A6C34878D82A}">
                    <a16:rowId xmlns:a16="http://schemas.microsoft.com/office/drawing/2014/main" val="534247929"/>
                  </a:ext>
                </a:extLst>
              </a:tr>
              <a:tr h="420556">
                <a:tc gridSpan="2">
                  <a:txBody>
                    <a:bodyPr/>
                    <a:lstStyle/>
                    <a:p>
                      <a:pPr marL="0" marR="0" algn="l">
                        <a:spcBef>
                          <a:spcPts val="0"/>
                        </a:spcBef>
                        <a:spcAft>
                          <a:spcPts val="0"/>
                        </a:spcAft>
                      </a:pPr>
                      <a:r>
                        <a:rPr lang="en-US" sz="1200" b="0" dirty="0">
                          <a:effectLst/>
                          <a:latin typeface="+mn-lt"/>
                        </a:rPr>
                        <a:t>BorgWarner / BorgWarner Morse TEC, LLC</a:t>
                      </a:r>
                    </a:p>
                  </a:txBody>
                  <a:tcPr marL="33743" marR="33743" marT="0" marB="0" anchor="ct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Enstar Holdings LLC</a:t>
                      </a:r>
                    </a:p>
                    <a:p>
                      <a:pPr marL="0" marR="0" algn="l">
                        <a:spcBef>
                          <a:spcPts val="0"/>
                        </a:spcBef>
                        <a:spcAft>
                          <a:spcPts val="0"/>
                        </a:spcAft>
                      </a:pPr>
                      <a:endParaRPr lang="en-US" sz="1200" b="0" dirty="0">
                        <a:effectLst/>
                        <a:latin typeface="+mn-lt"/>
                      </a:endParaRP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10/30/2019</a:t>
                      </a:r>
                    </a:p>
                  </a:txBody>
                  <a:tcPr marL="68580" marR="68580" marT="0" marB="0" anchor="ctr"/>
                </a:tc>
                <a:tc>
                  <a:txBody>
                    <a:bodyPr/>
                    <a:lstStyle/>
                    <a:p>
                      <a:pPr marL="0" marR="0" algn="l">
                        <a:spcBef>
                          <a:spcPts val="0"/>
                        </a:spcBef>
                        <a:spcAft>
                          <a:spcPts val="0"/>
                        </a:spcAft>
                      </a:pPr>
                      <a:r>
                        <a:rPr lang="en-US" sz="1200" dirty="0">
                          <a:effectLst/>
                          <a:latin typeface="+mn-lt"/>
                        </a:rPr>
                        <a:t>Acquisition</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$800 million in liabilities</a:t>
                      </a:r>
                    </a:p>
                  </a:txBody>
                  <a:tcPr marL="68580" marR="68580" marT="0" marB="0" anchor="ctr"/>
                </a:tc>
                <a:extLst>
                  <a:ext uri="{0D108BD9-81ED-4DB2-BD59-A6C34878D82A}">
                    <a16:rowId xmlns:a16="http://schemas.microsoft.com/office/drawing/2014/main" val="1341680491"/>
                  </a:ext>
                </a:extLst>
              </a:tr>
              <a:tr h="224167">
                <a:tc gridSpan="2">
                  <a:txBody>
                    <a:bodyPr/>
                    <a:lstStyle/>
                    <a:p>
                      <a:pPr marL="0" marR="0" algn="l">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Asia Capital Re</a:t>
                      </a:r>
                    </a:p>
                    <a:p>
                      <a:pPr algn="l"/>
                      <a:endParaRPr lang="en-US" sz="1200" b="0" dirty="0">
                        <a:effectLst/>
                        <a:latin typeface="+mn-lt"/>
                        <a:cs typeface="Times New Roman" panose="02020603050405020304" pitchFamily="18" charset="0"/>
                      </a:endParaRPr>
                    </a:p>
                  </a:txBody>
                  <a:tcPr marL="33743" marR="33743" marT="0" marB="0" anchor="ctr"/>
                </a:tc>
                <a:tc hMerge="1">
                  <a:txBody>
                    <a:bodyPr/>
                    <a:lstStyle/>
                    <a:p>
                      <a:endParaRPr lang="en-US"/>
                    </a:p>
                  </a:txBody>
                  <a:tcPr/>
                </a:tc>
                <a:tc>
                  <a:txBody>
                    <a:bodyPr/>
                    <a:lstStyle/>
                    <a:p>
                      <a:pPr algn="l"/>
                      <a:r>
                        <a:rPr lang="en-US" sz="1200" b="0" dirty="0">
                          <a:effectLst/>
                          <a:latin typeface="+mn-lt"/>
                          <a:cs typeface="Times New Roman" panose="02020603050405020304" pitchFamily="18" charset="0"/>
                        </a:rPr>
                        <a:t>Catalina Holdings Ltd</a:t>
                      </a: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12/5/2019</a:t>
                      </a:r>
                    </a:p>
                  </a:txBody>
                  <a:tcPr marL="68580" marR="68580" marT="0" marB="0" anchor="ctr"/>
                </a:tc>
                <a:tc>
                  <a:txBody>
                    <a:bodyPr/>
                    <a:lstStyle/>
                    <a:p>
                      <a:pPr marL="0" marR="0" algn="l">
                        <a:spcBef>
                          <a:spcPts val="0"/>
                        </a:spcBef>
                        <a:spcAft>
                          <a:spcPts val="0"/>
                        </a:spcAft>
                      </a:pPr>
                      <a:r>
                        <a:rPr lang="en-US" sz="1200" dirty="0">
                          <a:effectLst/>
                          <a:latin typeface="+mn-lt"/>
                        </a:rPr>
                        <a:t>Acquisition</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Asia Capital Re, which had US $835 million of shareholder equity, US $1.3 billion of gross liabilities including Unearned Premium Reserve, and total assets of US $2.1 billion</a:t>
                      </a:r>
                    </a:p>
                  </a:txBody>
                  <a:tcPr marL="68580" marR="68580" marT="0" marB="0" anchor="ctr"/>
                </a:tc>
                <a:extLst>
                  <a:ext uri="{0D108BD9-81ED-4DB2-BD59-A6C34878D82A}">
                    <a16:rowId xmlns:a16="http://schemas.microsoft.com/office/drawing/2014/main" val="3411020134"/>
                  </a:ext>
                </a:extLst>
              </a:tr>
              <a:tr h="420556">
                <a:tc gridSpan="2">
                  <a:txBody>
                    <a:bodyPr/>
                    <a:lstStyle/>
                    <a:p>
                      <a:pPr marL="0" marR="0" algn="l">
                        <a:spcBef>
                          <a:spcPts val="0"/>
                        </a:spcBef>
                        <a:spcAft>
                          <a:spcPts val="0"/>
                        </a:spcAft>
                      </a:pPr>
                      <a:r>
                        <a:rPr lang="en-US" sz="1200" b="0" dirty="0" err="1">
                          <a:effectLst/>
                          <a:latin typeface="+mn-lt"/>
                        </a:rPr>
                        <a:t>RenaissanceRe</a:t>
                      </a:r>
                      <a:r>
                        <a:rPr lang="en-US" sz="1200" b="0" dirty="0">
                          <a:effectLst/>
                          <a:latin typeface="+mn-lt"/>
                        </a:rPr>
                        <a:t> Holdings Ltd. / </a:t>
                      </a:r>
                      <a:r>
                        <a:rPr lang="en-US" sz="1200" b="0" dirty="0" err="1">
                          <a:effectLst/>
                          <a:latin typeface="+mn-lt"/>
                        </a:rPr>
                        <a:t>RenaissanceRe</a:t>
                      </a:r>
                      <a:r>
                        <a:rPr lang="en-US" sz="1200" b="0" dirty="0">
                          <a:effectLst/>
                          <a:latin typeface="+mn-lt"/>
                        </a:rPr>
                        <a:t> (UK) Limited</a:t>
                      </a:r>
                    </a:p>
                    <a:p>
                      <a:pPr marL="0" marR="0" algn="l">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algn="l">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AXA Liabilities Managers</a:t>
                      </a: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2/4/2020</a:t>
                      </a:r>
                    </a:p>
                  </a:txBody>
                  <a:tcPr marL="68580" marR="68580" marT="0" marB="0" anchor="ctr"/>
                </a:tc>
                <a:tc>
                  <a:txBody>
                    <a:bodyPr/>
                    <a:lstStyle/>
                    <a:p>
                      <a:pPr marL="0" marR="0" algn="l">
                        <a:spcBef>
                          <a:spcPts val="0"/>
                        </a:spcBef>
                        <a:spcAft>
                          <a:spcPts val="0"/>
                        </a:spcAft>
                      </a:pPr>
                      <a:r>
                        <a:rPr lang="en-US" sz="1200" dirty="0">
                          <a:effectLst/>
                          <a:latin typeface="+mn-lt"/>
                        </a:rPr>
                        <a:t>Acquisition</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a:effectLst/>
                          <a:latin typeface="+mn-lt"/>
                          <a:ea typeface="Calibri" panose="020F0502020204030204" pitchFamily="34" charset="0"/>
                          <a:cs typeface="Times New Roman" panose="02020603050405020304" pitchFamily="18" charset="0"/>
                        </a:rPr>
                        <a:t>$208 million in gross reserves</a:t>
                      </a:r>
                    </a:p>
                  </a:txBody>
                  <a:tcPr marL="68580" marR="68580" marT="0" marB="0" anchor="ctr"/>
                </a:tc>
                <a:extLst>
                  <a:ext uri="{0D108BD9-81ED-4DB2-BD59-A6C34878D82A}">
                    <a16:rowId xmlns:a16="http://schemas.microsoft.com/office/drawing/2014/main" val="3963214229"/>
                  </a:ext>
                </a:extLst>
              </a:tr>
              <a:tr h="420556">
                <a:tc gridSpan="2">
                  <a:txBody>
                    <a:bodyPr/>
                    <a:lstStyle/>
                    <a:p>
                      <a:pPr marL="0" marR="0" algn="l">
                        <a:spcBef>
                          <a:spcPts val="0"/>
                        </a:spcBef>
                        <a:spcAft>
                          <a:spcPts val="0"/>
                        </a:spcAft>
                      </a:pPr>
                      <a:r>
                        <a:rPr lang="en-US" sz="1200" b="0" dirty="0">
                          <a:effectLst/>
                          <a:latin typeface="+mn-lt"/>
                        </a:rPr>
                        <a:t>AXA / AXA XL</a:t>
                      </a:r>
                    </a:p>
                    <a:p>
                      <a:pPr marL="0" marR="0" algn="l">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Enstar Holdings LLC</a:t>
                      </a:r>
                    </a:p>
                    <a:p>
                      <a:pPr marL="0" marR="0" algn="l">
                        <a:spcBef>
                          <a:spcPts val="0"/>
                        </a:spcBef>
                        <a:spcAft>
                          <a:spcPts val="0"/>
                        </a:spcAft>
                      </a:pP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2/27/2020</a:t>
                      </a:r>
                    </a:p>
                  </a:txBody>
                  <a:tcPr marL="68580" marR="68580" marT="0" marB="0" anchor="ctr"/>
                </a:tc>
                <a:tc>
                  <a:txBody>
                    <a:bodyPr/>
                    <a:lstStyle/>
                    <a:p>
                      <a:pPr marL="0" marR="0" algn="l">
                        <a:spcBef>
                          <a:spcPts val="0"/>
                        </a:spcBef>
                        <a:spcAft>
                          <a:spcPts val="0"/>
                        </a:spcAft>
                      </a:pPr>
                      <a:r>
                        <a:rPr lang="en-US" sz="1200" dirty="0">
                          <a:effectLst/>
                          <a:latin typeface="+mn-lt"/>
                        </a:rPr>
                        <a:t>Loss Portfolio Transfer Reinsurance Transaction</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a:effectLst/>
                          <a:latin typeface="+mn-lt"/>
                          <a:ea typeface="Calibri" panose="020F0502020204030204" pitchFamily="34" charset="0"/>
                          <a:cs typeface="Times New Roman" panose="02020603050405020304" pitchFamily="18" charset="0"/>
                        </a:rPr>
                        <a:t>$225 million</a:t>
                      </a:r>
                    </a:p>
                  </a:txBody>
                  <a:tcPr marL="68580" marR="68580" marT="0" marB="0" anchor="ctr"/>
                </a:tc>
                <a:extLst>
                  <a:ext uri="{0D108BD9-81ED-4DB2-BD59-A6C34878D82A}">
                    <a16:rowId xmlns:a16="http://schemas.microsoft.com/office/drawing/2014/main" val="3258153657"/>
                  </a:ext>
                </a:extLst>
              </a:tr>
              <a:tr h="420556">
                <a:tc gridSpan="2">
                  <a:txBody>
                    <a:bodyPr/>
                    <a:lstStyle/>
                    <a:p>
                      <a:pPr marL="0" marR="0" algn="l">
                        <a:spcBef>
                          <a:spcPts val="0"/>
                        </a:spcBef>
                        <a:spcAft>
                          <a:spcPts val="0"/>
                        </a:spcAft>
                      </a:pPr>
                      <a:r>
                        <a:rPr lang="en-US" sz="1200" b="0" dirty="0">
                          <a:effectLst/>
                          <a:latin typeface="+mn-lt"/>
                        </a:rPr>
                        <a:t>Aspen Insurance Holdings Limited</a:t>
                      </a: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h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Enstar Holdings LLC</a:t>
                      </a:r>
                    </a:p>
                  </a:txBody>
                  <a:tcPr marL="33743" marR="33743"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3/2/2020</a:t>
                      </a:r>
                    </a:p>
                  </a:txBody>
                  <a:tcPr marL="68580" marR="68580" marT="0" marB="0" anchor="ctr"/>
                </a:tc>
                <a:tc>
                  <a:txBody>
                    <a:bodyPr/>
                    <a:lstStyle/>
                    <a:p>
                      <a:pPr marL="0" marR="0" algn="l">
                        <a:spcBef>
                          <a:spcPts val="0"/>
                        </a:spcBef>
                        <a:spcAft>
                          <a:spcPts val="0"/>
                        </a:spcAft>
                      </a:pPr>
                      <a:r>
                        <a:rPr lang="en-US" sz="1200" dirty="0">
                          <a:effectLst/>
                          <a:latin typeface="+mn-lt"/>
                        </a:rPr>
                        <a:t>Reinsurance Cover - 770M </a:t>
                      </a:r>
                      <a:r>
                        <a:rPr lang="en-US" sz="1200" dirty="0" err="1">
                          <a:effectLst/>
                          <a:latin typeface="+mn-lt"/>
                        </a:rPr>
                        <a:t>xs</a:t>
                      </a:r>
                      <a:r>
                        <a:rPr lang="en-US" sz="1200" dirty="0">
                          <a:effectLst/>
                          <a:latin typeface="+mn-lt"/>
                        </a:rPr>
                        <a:t> 3.8B, 250M </a:t>
                      </a:r>
                      <a:r>
                        <a:rPr lang="en-US" sz="1200" dirty="0" err="1">
                          <a:effectLst/>
                          <a:latin typeface="+mn-lt"/>
                        </a:rPr>
                        <a:t>xs</a:t>
                      </a:r>
                      <a:r>
                        <a:rPr lang="en-US" sz="1200" dirty="0">
                          <a:effectLst/>
                          <a:latin typeface="+mn-lt"/>
                        </a:rPr>
                        <a:t> 4.8B</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a:effectLst/>
                          <a:latin typeface="+mn-lt"/>
                          <a:ea typeface="Calibri" panose="020F0502020204030204" pitchFamily="34" charset="0"/>
                          <a:cs typeface="Times New Roman" panose="02020603050405020304" pitchFamily="18" charset="0"/>
                        </a:rPr>
                        <a:t>$770 million</a:t>
                      </a:r>
                    </a:p>
                  </a:txBody>
                  <a:tcPr marL="68580" marR="68580" marT="0" marB="0" anchor="ctr"/>
                </a:tc>
                <a:extLst>
                  <a:ext uri="{0D108BD9-81ED-4DB2-BD59-A6C34878D82A}">
                    <a16:rowId xmlns:a16="http://schemas.microsoft.com/office/drawing/2014/main" val="2545453249"/>
                  </a:ext>
                </a:extLst>
              </a:tr>
              <a:tr h="224167">
                <a:tc>
                  <a:txBody>
                    <a:bodyPr/>
                    <a:lstStyle/>
                    <a:p>
                      <a:pPr marL="0" marR="0" algn="l">
                        <a:spcBef>
                          <a:spcPts val="0"/>
                        </a:spcBef>
                        <a:spcAft>
                          <a:spcPts val="0"/>
                        </a:spcAft>
                      </a:pPr>
                      <a:r>
                        <a:rPr lang="en-US" sz="1200" b="0" dirty="0">
                          <a:effectLst/>
                          <a:latin typeface="+mn-lt"/>
                        </a:rPr>
                        <a:t>Lyft</a:t>
                      </a:r>
                      <a:endParaRPr lang="en-US" sz="1200" b="0" dirty="0">
                        <a:effectLst/>
                        <a:latin typeface="+mn-lt"/>
                        <a:ea typeface="Calibri" panose="020F0502020204030204" pitchFamily="34" charset="0"/>
                        <a:cs typeface="Times New Roman" panose="02020603050405020304" pitchFamily="18" charset="0"/>
                      </a:endParaRPr>
                    </a:p>
                  </a:txBody>
                  <a:tcPr marL="33743" marR="33743" marT="0" marB="0" anchor="ctr"/>
                </a:tc>
                <a:tc gridSpan="2">
                  <a:txBody>
                    <a:bodyPr/>
                    <a:lstStyle/>
                    <a:p>
                      <a:pPr marL="0" marR="0" algn="ctr">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Enstar Holdings LLC</a:t>
                      </a:r>
                    </a:p>
                  </a:txBody>
                  <a:tcPr marL="33743" marR="33743" marT="0" marB="0" anchor="ctr"/>
                </a:tc>
                <a:tc hMerge="1">
                  <a:txBody>
                    <a:bodyPr/>
                    <a:lstStyle/>
                    <a:p>
                      <a:endParaRPr lang="en-US"/>
                    </a:p>
                  </a:txBody>
                  <a:tcP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3/31/2020</a:t>
                      </a:r>
                    </a:p>
                  </a:txBody>
                  <a:tcPr marL="68580" marR="68580" marT="0" marB="0" anchor="ctr"/>
                </a:tc>
                <a:tc>
                  <a:txBody>
                    <a:bodyPr/>
                    <a:lstStyle/>
                    <a:p>
                      <a:pPr marL="0" marR="0" algn="l">
                        <a:spcBef>
                          <a:spcPts val="0"/>
                        </a:spcBef>
                        <a:spcAft>
                          <a:spcPts val="0"/>
                        </a:spcAft>
                      </a:pPr>
                      <a:r>
                        <a:rPr lang="en-US" sz="1200" dirty="0">
                          <a:effectLst/>
                          <a:latin typeface="+mn-lt"/>
                        </a:rPr>
                        <a:t>Novation Agreement</a:t>
                      </a:r>
                      <a:endParaRPr lang="en-US" sz="1200" dirty="0">
                        <a:effectLst/>
                        <a:latin typeface="+mn-lt"/>
                        <a:ea typeface="Calibri" panose="020F0502020204030204" pitchFamily="34" charset="0"/>
                        <a:cs typeface="Times New Roman" panose="02020603050405020304" pitchFamily="18" charset="0"/>
                      </a:endParaRPr>
                    </a:p>
                  </a:txBody>
                  <a:tcPr marL="33743" marR="33743" marT="0" marB="0" anchor="ctr"/>
                </a:tc>
                <a:tc>
                  <a:txBody>
                    <a:bodyPr/>
                    <a:lstStyle/>
                    <a:p>
                      <a:pPr marL="0" marR="0" algn="l">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$465 million</a:t>
                      </a:r>
                    </a:p>
                  </a:txBody>
                  <a:tcPr marL="68580" marR="68580" marT="0" marB="0" anchor="ctr"/>
                </a:tc>
                <a:extLst>
                  <a:ext uri="{0D108BD9-81ED-4DB2-BD59-A6C34878D82A}">
                    <a16:rowId xmlns:a16="http://schemas.microsoft.com/office/drawing/2014/main" val="3644313895"/>
                  </a:ext>
                </a:extLst>
              </a:tr>
            </a:tbl>
          </a:graphicData>
        </a:graphic>
      </p:graphicFrame>
    </p:spTree>
    <p:extLst>
      <p:ext uri="{BB962C8B-B14F-4D97-AF65-F5344CB8AC3E}">
        <p14:creationId xmlns:p14="http://schemas.microsoft.com/office/powerpoint/2010/main" val="2168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5214579" y="1203011"/>
            <a:ext cx="6422849" cy="1676603"/>
          </a:xfrm>
        </p:spPr>
        <p:txBody>
          <a:bodyPr>
            <a:normAutofit fontScale="90000"/>
          </a:bodyPr>
          <a:lstStyle/>
          <a:p>
            <a:r>
              <a:rPr lang="en-US" sz="3700" b="1" dirty="0">
                <a:solidFill>
                  <a:schemeClr val="tx1"/>
                </a:solidFill>
                <a:latin typeface="Arial" panose="020B0604020202020204" pitchFamily="34" charset="0"/>
                <a:cs typeface="Arial" panose="020B0604020202020204" pitchFamily="34" charset="0"/>
              </a:rPr>
              <a:t>Audience Polling Question:</a:t>
            </a:r>
            <a:br>
              <a:rPr lang="en-US" sz="3700" b="1" dirty="0">
                <a:solidFill>
                  <a:schemeClr val="accent1"/>
                </a:solidFill>
                <a:latin typeface="Arial" panose="020B0604020202020204" pitchFamily="34" charset="0"/>
                <a:cs typeface="Arial" panose="020B0604020202020204" pitchFamily="34" charset="0"/>
              </a:rPr>
            </a:br>
            <a:r>
              <a:rPr lang="en-US" sz="3700" b="1" dirty="0">
                <a:solidFill>
                  <a:schemeClr val="accent1"/>
                </a:solidFill>
                <a:latin typeface="Arial" panose="020B0604020202020204" pitchFamily="34" charset="0"/>
                <a:cs typeface="Arial" panose="020B0604020202020204" pitchFamily="34" charset="0"/>
              </a:rPr>
              <a:t>What business is the largest segment of the run-off sector?</a:t>
            </a: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
        <p:nvSpPr>
          <p:cNvPr id="9" name="Text Box 4">
            <a:extLst>
              <a:ext uri="{FF2B5EF4-FFF2-40B4-BE49-F238E27FC236}">
                <a16:creationId xmlns:a16="http://schemas.microsoft.com/office/drawing/2014/main" id="{B365778E-1C0F-704E-B182-65DFEA99AA07}"/>
              </a:ext>
            </a:extLst>
          </p:cNvPr>
          <p:cNvSpPr txBox="1">
            <a:spLocks noGrp="1" noChangeArrowheads="1"/>
          </p:cNvSpPr>
          <p:nvPr>
            <p:ph idx="1"/>
          </p:nvPr>
        </p:nvSpPr>
        <p:spPr bwMode="auto">
          <a:xfrm>
            <a:off x="5105934" y="2753493"/>
            <a:ext cx="6422848" cy="3785419"/>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13500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spcAft>
                <a:spcPts val="600"/>
              </a:spcAft>
              <a:buClrTx/>
              <a:buFont typeface="Wingdings" panose="05000000000000000000" pitchFamily="2" charset="2"/>
              <a:buChar char="§"/>
            </a:pPr>
            <a:endParaRPr lang="en-US" altLang="en-US" sz="1900" dirty="0"/>
          </a:p>
          <a:p>
            <a:pPr lvl="1" eaLnBrk="1" hangingPunct="1">
              <a:spcBef>
                <a:spcPct val="0"/>
              </a:spcBef>
              <a:spcAft>
                <a:spcPts val="600"/>
              </a:spcAft>
              <a:buClrTx/>
              <a:buFont typeface="Wingdings" panose="05000000000000000000" pitchFamily="2" charset="2"/>
              <a:buChar char="§"/>
            </a:pPr>
            <a:r>
              <a:rPr lang="en-US" altLang="en-US" sz="1900" dirty="0"/>
              <a:t>Accident and Health</a:t>
            </a:r>
          </a:p>
          <a:p>
            <a:pPr lvl="1" eaLnBrk="1" hangingPunct="1">
              <a:spcBef>
                <a:spcPct val="0"/>
              </a:spcBef>
              <a:spcAft>
                <a:spcPts val="600"/>
              </a:spcAft>
              <a:buClrTx/>
              <a:buFont typeface="Wingdings" panose="05000000000000000000" pitchFamily="2" charset="2"/>
              <a:buChar char="§"/>
            </a:pPr>
            <a:r>
              <a:rPr lang="en-US" altLang="en-US" sz="1900" dirty="0"/>
              <a:t>Asbestos Liability</a:t>
            </a:r>
          </a:p>
          <a:p>
            <a:pPr lvl="1" eaLnBrk="1" hangingPunct="1">
              <a:spcBef>
                <a:spcPct val="0"/>
              </a:spcBef>
              <a:spcAft>
                <a:spcPts val="600"/>
              </a:spcAft>
              <a:buClrTx/>
              <a:buFont typeface="Wingdings" panose="05000000000000000000" pitchFamily="2" charset="2"/>
              <a:buChar char="§"/>
            </a:pPr>
            <a:r>
              <a:rPr lang="en-US" altLang="en-US" sz="1900" dirty="0"/>
              <a:t>Construction Defect</a:t>
            </a:r>
          </a:p>
          <a:p>
            <a:pPr lvl="1" eaLnBrk="1" hangingPunct="1">
              <a:spcBef>
                <a:spcPct val="0"/>
              </a:spcBef>
              <a:spcAft>
                <a:spcPts val="600"/>
              </a:spcAft>
              <a:buClrTx/>
              <a:buFont typeface="Wingdings" panose="05000000000000000000" pitchFamily="2" charset="2"/>
              <a:buChar char="§"/>
            </a:pPr>
            <a:r>
              <a:rPr lang="en-US" altLang="en-US" sz="1900" dirty="0"/>
              <a:t>Environmental Liability</a:t>
            </a:r>
          </a:p>
          <a:p>
            <a:pPr lvl="1" eaLnBrk="1" hangingPunct="1">
              <a:spcBef>
                <a:spcPct val="0"/>
              </a:spcBef>
              <a:spcAft>
                <a:spcPts val="600"/>
              </a:spcAft>
              <a:buClrTx/>
              <a:buFont typeface="Wingdings" panose="05000000000000000000" pitchFamily="2" charset="2"/>
              <a:buChar char="§"/>
            </a:pPr>
            <a:r>
              <a:rPr lang="en-US" altLang="en-US" sz="1900" dirty="0"/>
              <a:t>Professional Liability</a:t>
            </a:r>
          </a:p>
        </p:txBody>
      </p:sp>
    </p:spTree>
    <p:extLst>
      <p:ext uri="{BB962C8B-B14F-4D97-AF65-F5344CB8AC3E}">
        <p14:creationId xmlns:p14="http://schemas.microsoft.com/office/powerpoint/2010/main" val="197512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E2A9A-7FDE-4829-B5B5-8E577BD525E2}"/>
              </a:ext>
            </a:extLst>
          </p:cNvPr>
          <p:cNvSpPr>
            <a:spLocks noGrp="1"/>
          </p:cNvSpPr>
          <p:nvPr>
            <p:ph type="sldNum" sz="quarter" idx="12"/>
          </p:nvPr>
        </p:nvSpPr>
        <p:spPr/>
        <p:txBody>
          <a:bodyPr/>
          <a:lstStyle/>
          <a:p>
            <a:fld id="{B016F8AB-BCEA-4347-8BA6-BE776009BC89}" type="slidenum">
              <a:rPr lang="uk-UA" smtClean="0"/>
              <a:pPr/>
              <a:t>13</a:t>
            </a:fld>
            <a:endParaRPr lang="uk-UA" dirty="0"/>
          </a:p>
        </p:txBody>
      </p:sp>
      <p:sp>
        <p:nvSpPr>
          <p:cNvPr id="3" name="Title 2">
            <a:extLst>
              <a:ext uri="{FF2B5EF4-FFF2-40B4-BE49-F238E27FC236}">
                <a16:creationId xmlns:a16="http://schemas.microsoft.com/office/drawing/2014/main" id="{5612EAD7-514F-4646-AF6E-42E633593773}"/>
              </a:ext>
            </a:extLst>
          </p:cNvPr>
          <p:cNvSpPr>
            <a:spLocks noGrp="1"/>
          </p:cNvSpPr>
          <p:nvPr>
            <p:ph type="title"/>
          </p:nvPr>
        </p:nvSpPr>
        <p:spPr>
          <a:xfrm>
            <a:off x="609442" y="521208"/>
            <a:ext cx="10969943" cy="830997"/>
          </a:xfrm>
        </p:spPr>
        <p:txBody>
          <a:bodyPr/>
          <a:lstStyle/>
          <a:p>
            <a:r>
              <a:rPr lang="en-US" dirty="0"/>
              <a:t>Predominant Lines of Business in the Runoff Market</a:t>
            </a:r>
            <a:br>
              <a:rPr lang="en-US" dirty="0"/>
            </a:br>
            <a:endParaRPr lang="en-US" dirty="0"/>
          </a:p>
        </p:txBody>
      </p:sp>
      <p:sp>
        <p:nvSpPr>
          <p:cNvPr id="4" name="Text Placeholder 3">
            <a:extLst>
              <a:ext uri="{FF2B5EF4-FFF2-40B4-BE49-F238E27FC236}">
                <a16:creationId xmlns:a16="http://schemas.microsoft.com/office/drawing/2014/main" id="{392E4416-BE9C-4293-A450-CAB7C3772927}"/>
              </a:ext>
            </a:extLst>
          </p:cNvPr>
          <p:cNvSpPr>
            <a:spLocks noGrp="1"/>
          </p:cNvSpPr>
          <p:nvPr>
            <p:ph type="body" sz="quarter" idx="13"/>
          </p:nvPr>
        </p:nvSpPr>
        <p:spPr>
          <a:xfrm>
            <a:off x="609441" y="5909752"/>
            <a:ext cx="10969943" cy="221599"/>
          </a:xfrm>
        </p:spPr>
        <p:txBody>
          <a:bodyPr/>
          <a:lstStyle/>
          <a:p>
            <a:r>
              <a:rPr lang="en-US" sz="1600" dirty="0"/>
              <a:t>From EY/AIRROC(re)insurance runoff survey: In Search of Finality</a:t>
            </a:r>
          </a:p>
        </p:txBody>
      </p:sp>
      <p:graphicFrame>
        <p:nvGraphicFramePr>
          <p:cNvPr id="7" name="Table 6">
            <a:extLst>
              <a:ext uri="{FF2B5EF4-FFF2-40B4-BE49-F238E27FC236}">
                <a16:creationId xmlns:a16="http://schemas.microsoft.com/office/drawing/2014/main" id="{65CC3760-5176-4F90-B027-B4FC1C7CE82F}"/>
              </a:ext>
            </a:extLst>
          </p:cNvPr>
          <p:cNvGraphicFramePr>
            <a:graphicFrameLocks noGrp="1"/>
          </p:cNvGraphicFramePr>
          <p:nvPr>
            <p:extLst>
              <p:ext uri="{D42A27DB-BD31-4B8C-83A1-F6EECF244321}">
                <p14:modId xmlns:p14="http://schemas.microsoft.com/office/powerpoint/2010/main" val="2858409309"/>
              </p:ext>
            </p:extLst>
          </p:nvPr>
        </p:nvGraphicFramePr>
        <p:xfrm>
          <a:off x="609441" y="1426164"/>
          <a:ext cx="10969943" cy="4121740"/>
        </p:xfrm>
        <a:graphic>
          <a:graphicData uri="http://schemas.openxmlformats.org/drawingml/2006/table">
            <a:tbl>
              <a:tblPr firstRow="1" bandRow="1">
                <a:tableStyleId>{7E9639D4-E3E2-4D34-9284-5A2195B3D0D7}</a:tableStyleId>
              </a:tblPr>
              <a:tblGrid>
                <a:gridCol w="7574790">
                  <a:extLst>
                    <a:ext uri="{9D8B030D-6E8A-4147-A177-3AD203B41FA5}">
                      <a16:colId xmlns:a16="http://schemas.microsoft.com/office/drawing/2014/main" val="20000"/>
                    </a:ext>
                  </a:extLst>
                </a:gridCol>
                <a:gridCol w="3395153">
                  <a:extLst>
                    <a:ext uri="{9D8B030D-6E8A-4147-A177-3AD203B41FA5}">
                      <a16:colId xmlns:a16="http://schemas.microsoft.com/office/drawing/2014/main" val="20001"/>
                    </a:ext>
                  </a:extLst>
                </a:gridCol>
              </a:tblGrid>
              <a:tr h="412174">
                <a:tc>
                  <a:txBody>
                    <a:bodyPr/>
                    <a:lstStyle/>
                    <a:p>
                      <a:pPr marL="0" marR="0" algn="l">
                        <a:spcBef>
                          <a:spcPts val="300"/>
                        </a:spcBef>
                        <a:spcAft>
                          <a:spcPts val="300"/>
                        </a:spcAft>
                      </a:pPr>
                      <a:r>
                        <a:rPr lang="en-GB" sz="1600" kern="1200" baseline="0" dirty="0"/>
                        <a:t>Types of claims exposures</a:t>
                      </a:r>
                      <a:endParaRPr lang="en-US" sz="1600" b="0" kern="1200" baseline="0" dirty="0">
                        <a:solidFill>
                          <a:schemeClr val="tx2"/>
                        </a:solidFill>
                        <a:latin typeface="+mn-lt"/>
                        <a:ea typeface="+mn-ea"/>
                        <a:cs typeface="+mn-cs"/>
                      </a:endParaRPr>
                    </a:p>
                  </a:txBody>
                  <a:tcPr marL="118872" marR="118872"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spcBef>
                          <a:spcPts val="300"/>
                        </a:spcBef>
                        <a:spcAft>
                          <a:spcPts val="300"/>
                        </a:spcAft>
                      </a:pPr>
                      <a:r>
                        <a:rPr lang="en-GB" sz="1600" kern="1200" baseline="0" dirty="0"/>
                        <a:t>Mean</a:t>
                      </a:r>
                      <a:endParaRPr lang="en-US" sz="1600" b="0" kern="1200" baseline="0" dirty="0">
                        <a:solidFill>
                          <a:schemeClr val="tx2"/>
                        </a:solidFill>
                        <a:latin typeface="+mn-lt"/>
                        <a:ea typeface="+mn-ea"/>
                        <a:cs typeface="+mn-cs"/>
                      </a:endParaRPr>
                    </a:p>
                  </a:txBody>
                  <a:tcPr marL="118872" marR="118872"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12174">
                <a:tc>
                  <a:txBody>
                    <a:bodyPr/>
                    <a:lstStyle/>
                    <a:p>
                      <a:pPr marL="0" marR="0" algn="l">
                        <a:spcBef>
                          <a:spcPts val="600"/>
                        </a:spcBef>
                        <a:spcAft>
                          <a:spcPts val="600"/>
                        </a:spcAft>
                      </a:pPr>
                      <a:r>
                        <a:rPr lang="en-US" sz="1600" b="1" kern="1200" baseline="0" dirty="0">
                          <a:solidFill>
                            <a:schemeClr val="tx1"/>
                          </a:solidFill>
                        </a:rPr>
                        <a:t>Asbestos</a:t>
                      </a:r>
                      <a:endParaRPr lang="en-US" sz="1600" b="1" kern="1200" baseline="0" dirty="0">
                        <a:solidFill>
                          <a:schemeClr val="tx1"/>
                        </a:solidFill>
                        <a:latin typeface="+mn-lt"/>
                        <a:ea typeface="+mn-ea"/>
                        <a:cs typeface="+mn-cs"/>
                      </a:endParaRP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41.6%</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12174">
                <a:tc>
                  <a:txBody>
                    <a:bodyPr/>
                    <a:lstStyle/>
                    <a:p>
                      <a:pPr marL="0" marR="0" algn="l">
                        <a:spcBef>
                          <a:spcPts val="600"/>
                        </a:spcBef>
                        <a:spcAft>
                          <a:spcPts val="600"/>
                        </a:spcAft>
                      </a:pPr>
                      <a:r>
                        <a:rPr lang="en-US" sz="1600" b="1" kern="1200" baseline="0" dirty="0">
                          <a:solidFill>
                            <a:schemeClr val="tx1"/>
                          </a:solidFill>
                        </a:rPr>
                        <a:t>Workers’ Comp</a:t>
                      </a:r>
                      <a:endParaRPr lang="en-US" sz="1600" b="1" kern="1200" baseline="0" dirty="0">
                        <a:solidFill>
                          <a:schemeClr val="tx1"/>
                        </a:solidFill>
                        <a:latin typeface="+mn-lt"/>
                        <a:ea typeface="+mn-ea"/>
                        <a:cs typeface="+mn-cs"/>
                      </a:endParaRP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22.8%</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12174">
                <a:tc>
                  <a:txBody>
                    <a:bodyPr/>
                    <a:lstStyle/>
                    <a:p>
                      <a:pPr marL="0" marR="0" algn="l">
                        <a:spcBef>
                          <a:spcPts val="600"/>
                        </a:spcBef>
                        <a:spcAft>
                          <a:spcPts val="600"/>
                        </a:spcAft>
                      </a:pPr>
                      <a:r>
                        <a:rPr lang="en-US" sz="1600" b="1" kern="1200" baseline="0" dirty="0">
                          <a:solidFill>
                            <a:schemeClr val="tx1"/>
                          </a:solidFill>
                        </a:rPr>
                        <a:t>Professional lines</a:t>
                      </a:r>
                      <a:endParaRPr lang="en-US" sz="1600" b="1" kern="1200" baseline="0" dirty="0">
                        <a:solidFill>
                          <a:schemeClr val="tx1"/>
                        </a:solidFill>
                        <a:latin typeface="+mn-lt"/>
                        <a:ea typeface="+mn-ea"/>
                        <a:cs typeface="+mn-cs"/>
                      </a:endParaRP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12.6%</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12174">
                <a:tc>
                  <a:txBody>
                    <a:bodyPr/>
                    <a:lstStyle/>
                    <a:p>
                      <a:pPr marL="0" marR="0" algn="l">
                        <a:spcBef>
                          <a:spcPts val="600"/>
                        </a:spcBef>
                        <a:spcAft>
                          <a:spcPts val="600"/>
                        </a:spcAft>
                      </a:pPr>
                      <a:r>
                        <a:rPr lang="en-US" sz="1600" b="1" kern="1200" baseline="0" dirty="0">
                          <a:solidFill>
                            <a:schemeClr val="tx1"/>
                          </a:solidFill>
                        </a:rPr>
                        <a:t>Accident / health</a:t>
                      </a:r>
                      <a:endParaRPr lang="en-US" sz="1600" b="1" kern="1200" baseline="0" dirty="0">
                        <a:solidFill>
                          <a:schemeClr val="tx1"/>
                        </a:solidFill>
                        <a:latin typeface="+mn-lt"/>
                        <a:ea typeface="+mn-ea"/>
                        <a:cs typeface="+mn-cs"/>
                      </a:endParaRP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6.6%</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412174">
                <a:tc>
                  <a:txBody>
                    <a:bodyPr/>
                    <a:lstStyle/>
                    <a:p>
                      <a:pPr marL="0" marR="0" algn="l">
                        <a:spcBef>
                          <a:spcPts val="600"/>
                        </a:spcBef>
                        <a:spcAft>
                          <a:spcPts val="600"/>
                        </a:spcAft>
                      </a:pPr>
                      <a:r>
                        <a:rPr lang="en-US" sz="1600" b="1" kern="1200" baseline="0" dirty="0">
                          <a:solidFill>
                            <a:schemeClr val="tx1"/>
                          </a:solidFill>
                        </a:rPr>
                        <a:t>Environmental</a:t>
                      </a:r>
                      <a:endParaRPr lang="en-US" sz="1600" b="1" kern="1200" baseline="0" dirty="0">
                        <a:solidFill>
                          <a:schemeClr val="tx1"/>
                        </a:solidFill>
                        <a:latin typeface="+mn-lt"/>
                        <a:ea typeface="+mn-ea"/>
                        <a:cs typeface="+mn-cs"/>
                      </a:endParaRP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4.0%</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412174">
                <a:tc>
                  <a:txBody>
                    <a:bodyPr/>
                    <a:lstStyle/>
                    <a:p>
                      <a:pPr marL="0" marR="0" algn="l">
                        <a:spcBef>
                          <a:spcPts val="600"/>
                        </a:spcBef>
                        <a:spcAft>
                          <a:spcPts val="600"/>
                        </a:spcAft>
                      </a:pPr>
                      <a:r>
                        <a:rPr lang="en-US" sz="1600" b="1" kern="1200" baseline="0" dirty="0">
                          <a:solidFill>
                            <a:schemeClr val="tx1"/>
                          </a:solidFill>
                          <a:latin typeface="+mn-lt"/>
                          <a:ea typeface="+mn-ea"/>
                          <a:cs typeface="+mn-cs"/>
                        </a:rPr>
                        <a:t>Product</a:t>
                      </a: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2.6%</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2829896"/>
                  </a:ext>
                </a:extLst>
              </a:tr>
              <a:tr h="412174">
                <a:tc>
                  <a:txBody>
                    <a:bodyPr/>
                    <a:lstStyle/>
                    <a:p>
                      <a:pPr marL="0" marR="0" algn="l">
                        <a:spcBef>
                          <a:spcPts val="600"/>
                        </a:spcBef>
                        <a:spcAft>
                          <a:spcPts val="600"/>
                        </a:spcAft>
                      </a:pPr>
                      <a:r>
                        <a:rPr lang="en-US" sz="1600" b="1" kern="1200" baseline="0" dirty="0">
                          <a:solidFill>
                            <a:schemeClr val="tx1"/>
                          </a:solidFill>
                          <a:latin typeface="+mn-lt"/>
                          <a:ea typeface="+mn-ea"/>
                          <a:cs typeface="+mn-cs"/>
                        </a:rPr>
                        <a:t>Other latent</a:t>
                      </a: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1.9%</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89730686"/>
                  </a:ext>
                </a:extLst>
              </a:tr>
              <a:tr h="412174">
                <a:tc>
                  <a:txBody>
                    <a:bodyPr/>
                    <a:lstStyle/>
                    <a:p>
                      <a:pPr marL="0" marR="0" algn="l">
                        <a:spcBef>
                          <a:spcPts val="600"/>
                        </a:spcBef>
                        <a:spcAft>
                          <a:spcPts val="600"/>
                        </a:spcAft>
                      </a:pPr>
                      <a:r>
                        <a:rPr lang="en-US" sz="1600" b="1" kern="1200" baseline="0" dirty="0">
                          <a:solidFill>
                            <a:schemeClr val="tx1"/>
                          </a:solidFill>
                          <a:latin typeface="+mn-lt"/>
                          <a:ea typeface="+mn-ea"/>
                          <a:cs typeface="+mn-cs"/>
                        </a:rPr>
                        <a:t>Construction defect</a:t>
                      </a: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1.5%</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96222922"/>
                  </a:ext>
                </a:extLst>
              </a:tr>
              <a:tr h="412174">
                <a:tc>
                  <a:txBody>
                    <a:bodyPr/>
                    <a:lstStyle/>
                    <a:p>
                      <a:pPr marL="0" marR="0" algn="l">
                        <a:spcBef>
                          <a:spcPts val="600"/>
                        </a:spcBef>
                        <a:spcAft>
                          <a:spcPts val="600"/>
                        </a:spcAft>
                      </a:pPr>
                      <a:r>
                        <a:rPr lang="en-US" sz="1600" b="1" kern="1200" baseline="0" dirty="0">
                          <a:solidFill>
                            <a:schemeClr val="tx1"/>
                          </a:solidFill>
                          <a:latin typeface="+mn-lt"/>
                          <a:ea typeface="+mn-ea"/>
                          <a:cs typeface="+mn-cs"/>
                        </a:rPr>
                        <a:t>Other</a:t>
                      </a:r>
                    </a:p>
                  </a:txBody>
                  <a:tcPr marL="118872" marR="118872" marT="27432" marB="2743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600"/>
                        </a:spcBef>
                        <a:spcAft>
                          <a:spcPts val="600"/>
                        </a:spcAft>
                      </a:pPr>
                      <a:r>
                        <a:rPr lang="en-US" sz="1600" b="0" kern="1200" baseline="0" dirty="0">
                          <a:solidFill>
                            <a:schemeClr val="tx1"/>
                          </a:solidFill>
                          <a:latin typeface="+mn-lt"/>
                          <a:ea typeface="+mn-ea"/>
                          <a:cs typeface="+mn-cs"/>
                        </a:rPr>
                        <a:t>6.3%</a:t>
                      </a:r>
                    </a:p>
                  </a:txBody>
                  <a:tcPr marL="118872" marR="118872" marT="27432" marB="2743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1351335"/>
                  </a:ext>
                </a:extLst>
              </a:tr>
            </a:tbl>
          </a:graphicData>
        </a:graphic>
      </p:graphicFrame>
      <p:pic>
        <p:nvPicPr>
          <p:cNvPr id="6" name="Picture 5" descr="A picture containing drawing&#10;&#10;Description automatically generated">
            <a:extLst>
              <a:ext uri="{FF2B5EF4-FFF2-40B4-BE49-F238E27FC236}">
                <a16:creationId xmlns:a16="http://schemas.microsoft.com/office/drawing/2014/main" id="{0CBC57E7-1E20-BA48-A364-326E8DD4D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841" y="5849612"/>
            <a:ext cx="1284322" cy="813404"/>
          </a:xfrm>
          <a:prstGeom prst="rect">
            <a:avLst/>
          </a:prstGeom>
        </p:spPr>
      </p:pic>
    </p:spTree>
    <p:extLst>
      <p:ext uri="{BB962C8B-B14F-4D97-AF65-F5344CB8AC3E}">
        <p14:creationId xmlns:p14="http://schemas.microsoft.com/office/powerpoint/2010/main" val="283657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Background: Asbestos</a:t>
            </a:r>
          </a:p>
        </p:txBody>
      </p:sp>
      <p:sp>
        <p:nvSpPr>
          <p:cNvPr id="3" name="Content Placeholder 2"/>
          <p:cNvSpPr>
            <a:spLocks noGrp="1"/>
          </p:cNvSpPr>
          <p:nvPr>
            <p:ph idx="1"/>
          </p:nvPr>
        </p:nvSpPr>
        <p:spPr>
          <a:xfrm>
            <a:off x="1884000" y="1547150"/>
            <a:ext cx="5716951" cy="2906749"/>
          </a:xfrm>
        </p:spPr>
        <p:txBody>
          <a:bodyPr/>
          <a:lstStyle/>
          <a:p>
            <a:pPr marL="0" indent="0">
              <a:buNone/>
            </a:pPr>
            <a:r>
              <a:rPr lang="en-US" sz="1600" b="1" u="sng" dirty="0"/>
              <a:t>Background Asbestos:</a:t>
            </a:r>
          </a:p>
          <a:p>
            <a:pPr marL="342900" indent="-342900"/>
            <a:r>
              <a:rPr lang="en-US" sz="1400" dirty="0"/>
              <a:t>Asbestos was once considered a “</a:t>
            </a:r>
            <a:r>
              <a:rPr lang="en-US" sz="1400" b="1" dirty="0"/>
              <a:t>miracle mineral</a:t>
            </a:r>
            <a:r>
              <a:rPr lang="en-US" sz="1400" dirty="0"/>
              <a:t>” for its effectiveness as insulation and preventing the spread of fires</a:t>
            </a:r>
          </a:p>
          <a:p>
            <a:pPr marL="342900" indent="-342900"/>
            <a:r>
              <a:rPr lang="en-US" sz="1400" u="sng" dirty="0"/>
              <a:t>Late 19</a:t>
            </a:r>
            <a:r>
              <a:rPr lang="en-US" sz="1400" u="sng" baseline="30000" dirty="0"/>
              <a:t>th</a:t>
            </a:r>
            <a:r>
              <a:rPr lang="en-US" sz="1400" u="sng" dirty="0"/>
              <a:t> Century</a:t>
            </a:r>
            <a:r>
              <a:rPr lang="en-US" sz="1400" dirty="0"/>
              <a:t>: Production began to skyrocket with </a:t>
            </a:r>
            <a:r>
              <a:rPr lang="en-US" sz="1400" b="1" dirty="0"/>
              <a:t>commercial mining </a:t>
            </a:r>
            <a:r>
              <a:rPr lang="en-US" sz="1400" dirty="0"/>
              <a:t>operations</a:t>
            </a:r>
          </a:p>
          <a:p>
            <a:pPr marL="342900" indent="-342900"/>
            <a:r>
              <a:rPr lang="en-US" sz="1400" u="sng" dirty="0"/>
              <a:t>As early as 1906</a:t>
            </a:r>
            <a:r>
              <a:rPr lang="en-US" sz="1400" dirty="0"/>
              <a:t>: Scientific evidence linking asbestos fibers to </a:t>
            </a:r>
            <a:r>
              <a:rPr lang="en-US" sz="1400" b="1" dirty="0"/>
              <a:t>cancer and other diseases of the lungs</a:t>
            </a:r>
          </a:p>
          <a:p>
            <a:pPr marL="342900" indent="-342900"/>
            <a:r>
              <a:rPr lang="en-US" sz="1400" u="sng" dirty="0"/>
              <a:t>Early 20</a:t>
            </a:r>
            <a:r>
              <a:rPr lang="en-US" sz="1400" u="sng" baseline="30000" dirty="0"/>
              <a:t>th</a:t>
            </a:r>
            <a:r>
              <a:rPr lang="en-US" sz="1400" u="sng" dirty="0"/>
              <a:t> Century</a:t>
            </a:r>
            <a:r>
              <a:rPr lang="en-US" sz="1400" dirty="0"/>
              <a:t>: Asbestos production continued to rise, particularly accelerating during World War II</a:t>
            </a:r>
          </a:p>
          <a:p>
            <a:pPr marL="342900" indent="-342900"/>
            <a:r>
              <a:rPr lang="en-US" sz="1400" u="sng" dirty="0"/>
              <a:t>1970s</a:t>
            </a:r>
            <a:r>
              <a:rPr lang="en-US" sz="1400" dirty="0"/>
              <a:t>: Regulatory agencies (OSHA, EPA) started calling for bans; global production would not peak until 1977</a:t>
            </a:r>
          </a:p>
        </p:txBody>
      </p:sp>
      <p:sp>
        <p:nvSpPr>
          <p:cNvPr id="4" name="Slide Number Placeholder 3"/>
          <p:cNvSpPr>
            <a:spLocks noGrp="1"/>
          </p:cNvSpPr>
          <p:nvPr>
            <p:ph type="sldNum" sz="quarter" idx="12"/>
          </p:nvPr>
        </p:nvSpPr>
        <p:spPr/>
        <p:txBody>
          <a:bodyPr/>
          <a:lstStyle/>
          <a:p>
            <a:fld id="{251FD617-7B9B-48EF-A7E5-462EDBAD049B}" type="slidenum">
              <a:rPr lang="en-GB" smtClean="0"/>
              <a:pPr/>
              <a:t>14</a:t>
            </a:fld>
            <a:endParaRPr lang="en-GB" dirty="0"/>
          </a:p>
        </p:txBody>
      </p:sp>
      <p:sp>
        <p:nvSpPr>
          <p:cNvPr id="8" name="Content Placeholder 2"/>
          <p:cNvSpPr txBox="1">
            <a:spLocks/>
          </p:cNvSpPr>
          <p:nvPr/>
        </p:nvSpPr>
        <p:spPr>
          <a:xfrm>
            <a:off x="1883999" y="4290116"/>
            <a:ext cx="8381583" cy="2000061"/>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sz="1400" u="sng" dirty="0"/>
              <a:t>1973</a:t>
            </a:r>
            <a:r>
              <a:rPr lang="en-US" sz="1400" dirty="0"/>
              <a:t>: Landmark legal decision in </a:t>
            </a:r>
            <a:r>
              <a:rPr lang="en-US" sz="1400" dirty="0" err="1"/>
              <a:t>Borel</a:t>
            </a:r>
            <a:r>
              <a:rPr lang="en-US" sz="1400" dirty="0"/>
              <a:t> v. </a:t>
            </a:r>
            <a:r>
              <a:rPr lang="en-US" sz="1400" dirty="0" err="1"/>
              <a:t>Fibreboard</a:t>
            </a:r>
            <a:r>
              <a:rPr lang="en-US" sz="1400" dirty="0"/>
              <a:t>. Injured workers could sue employers and asbestos manufacturers in a </a:t>
            </a:r>
            <a:r>
              <a:rPr lang="en-US" sz="1400" b="1" dirty="0"/>
              <a:t>products liability </a:t>
            </a:r>
            <a:r>
              <a:rPr lang="en-US" sz="1400" dirty="0"/>
              <a:t>framework rather than through the workers compensation system only</a:t>
            </a:r>
          </a:p>
          <a:p>
            <a:pPr marL="342900" indent="-342900"/>
            <a:r>
              <a:rPr lang="en-US" sz="1400" u="sng" dirty="0"/>
              <a:t>1980s</a:t>
            </a:r>
            <a:r>
              <a:rPr lang="en-US" sz="1400" dirty="0"/>
              <a:t>: Mounting asbestos losses prompts manufacturer </a:t>
            </a:r>
            <a:r>
              <a:rPr lang="en-US" sz="1400" b="1" dirty="0"/>
              <a:t>bankruptcies</a:t>
            </a:r>
            <a:r>
              <a:rPr lang="en-US" sz="1400" dirty="0"/>
              <a:t> (notably, Johns-Manville in 1982)</a:t>
            </a:r>
          </a:p>
          <a:p>
            <a:pPr marL="342900" indent="-342900"/>
            <a:r>
              <a:rPr lang="en-US" sz="1400" u="sng" dirty="0"/>
              <a:t>1986</a:t>
            </a:r>
            <a:r>
              <a:rPr lang="en-US" sz="1400" dirty="0"/>
              <a:t>: Standard ISO CGL policy form modified to </a:t>
            </a:r>
            <a:r>
              <a:rPr lang="en-US" sz="1400" b="1" dirty="0"/>
              <a:t>exclude asbestos exposure</a:t>
            </a:r>
          </a:p>
          <a:p>
            <a:pPr marL="342900" indent="-342900"/>
            <a:r>
              <a:rPr lang="en-US" sz="1400" u="sng" dirty="0"/>
              <a:t>Today</a:t>
            </a:r>
            <a:r>
              <a:rPr lang="en-US" sz="1400" dirty="0"/>
              <a:t>:  Asbestos use has dramatically declined, but significant liability remains from pre-1986 policies. Asbestos now represents the single largest mass tort in US history</a:t>
            </a:r>
          </a:p>
          <a:p>
            <a:pPr marL="342900" indent="-342900"/>
            <a:r>
              <a:rPr lang="en-US" sz="1400" b="1" u="sng" dirty="0"/>
              <a:t>Current estimated ultimate loss to the insurance industry: $100 billion</a:t>
            </a:r>
            <a:endParaRPr lang="en-US" sz="1400" dirty="0"/>
          </a:p>
        </p:txBody>
      </p:sp>
      <p:pic>
        <p:nvPicPr>
          <p:cNvPr id="76" name="Picture 75"/>
          <p:cNvPicPr>
            <a:picLocks noChangeAspect="1"/>
          </p:cNvPicPr>
          <p:nvPr/>
        </p:nvPicPr>
        <p:blipFill>
          <a:blip r:embed="rId3"/>
          <a:stretch>
            <a:fillRect/>
          </a:stretch>
        </p:blipFill>
        <p:spPr>
          <a:xfrm>
            <a:off x="8743951" y="1303302"/>
            <a:ext cx="1644591" cy="2466887"/>
          </a:xfrm>
          <a:prstGeom prst="rect">
            <a:avLst/>
          </a:prstGeom>
        </p:spPr>
      </p:pic>
      <p:pic>
        <p:nvPicPr>
          <p:cNvPr id="79" name="Picture 78"/>
          <p:cNvPicPr>
            <a:picLocks noChangeAspect="1"/>
          </p:cNvPicPr>
          <p:nvPr/>
        </p:nvPicPr>
        <p:blipFill>
          <a:blip r:embed="rId4"/>
          <a:stretch>
            <a:fillRect/>
          </a:stretch>
        </p:blipFill>
        <p:spPr>
          <a:xfrm>
            <a:off x="7501649" y="2676125"/>
            <a:ext cx="2286000" cy="1524000"/>
          </a:xfrm>
          <a:prstGeom prst="rect">
            <a:avLst/>
          </a:prstGeom>
        </p:spPr>
      </p:pic>
    </p:spTree>
    <p:extLst>
      <p:ext uri="{BB962C8B-B14F-4D97-AF65-F5344CB8AC3E}">
        <p14:creationId xmlns:p14="http://schemas.microsoft.com/office/powerpoint/2010/main" val="203498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Background: Environmental</a:t>
            </a:r>
          </a:p>
        </p:txBody>
      </p:sp>
      <p:sp>
        <p:nvSpPr>
          <p:cNvPr id="3" name="Content Placeholder 2"/>
          <p:cNvSpPr>
            <a:spLocks noGrp="1"/>
          </p:cNvSpPr>
          <p:nvPr>
            <p:ph idx="1"/>
          </p:nvPr>
        </p:nvSpPr>
        <p:spPr>
          <a:xfrm>
            <a:off x="1884001" y="1817098"/>
            <a:ext cx="4053565" cy="3467875"/>
          </a:xfrm>
        </p:spPr>
        <p:txBody>
          <a:bodyPr/>
          <a:lstStyle/>
          <a:p>
            <a:pPr marL="0" indent="0">
              <a:buNone/>
            </a:pPr>
            <a:r>
              <a:rPr lang="en-US" sz="1600" b="1" u="sng" dirty="0"/>
              <a:t>Background Environmental:</a:t>
            </a:r>
          </a:p>
          <a:p>
            <a:pPr marL="342900" indent="-342900"/>
            <a:r>
              <a:rPr lang="en-US" sz="1400" dirty="0"/>
              <a:t>1980: Comprehensive Environmental Response, Compensation and Liability Act (CERCLA) signed into law, establishing the </a:t>
            </a:r>
            <a:r>
              <a:rPr lang="en-US" sz="1400" b="1" dirty="0"/>
              <a:t>Superfund</a:t>
            </a:r>
            <a:r>
              <a:rPr lang="en-US" sz="1400" dirty="0"/>
              <a:t> program</a:t>
            </a:r>
          </a:p>
          <a:p>
            <a:pPr marL="342900" indent="-342900"/>
            <a:r>
              <a:rPr lang="en-US" sz="1400" dirty="0"/>
              <a:t>Goal is to </a:t>
            </a:r>
            <a:r>
              <a:rPr lang="en-US" sz="1400" b="1" dirty="0"/>
              <a:t>clean up </a:t>
            </a:r>
            <a:r>
              <a:rPr lang="en-US" sz="1400" dirty="0"/>
              <a:t>uncontrolled or abandoned hazardous waste sites involving releases of contaminants or other pollution</a:t>
            </a:r>
          </a:p>
          <a:p>
            <a:pPr marL="342900" indent="-342900"/>
            <a:r>
              <a:rPr lang="en-US" sz="1400" dirty="0"/>
              <a:t>Superfund permitted the </a:t>
            </a:r>
            <a:r>
              <a:rPr lang="en-US" sz="1400" b="1" dirty="0"/>
              <a:t>EPA</a:t>
            </a:r>
            <a:r>
              <a:rPr lang="en-US" sz="1400" dirty="0"/>
              <a:t> to clean up toxic waste sites and </a:t>
            </a:r>
            <a:r>
              <a:rPr lang="en-US" sz="1400" b="1" dirty="0"/>
              <a:t>hold responsible parties accountable</a:t>
            </a:r>
            <a:r>
              <a:rPr lang="en-US" sz="1400" dirty="0"/>
              <a:t> for the costs</a:t>
            </a:r>
          </a:p>
        </p:txBody>
      </p:sp>
      <p:sp>
        <p:nvSpPr>
          <p:cNvPr id="4" name="Slide Number Placeholder 3"/>
          <p:cNvSpPr>
            <a:spLocks noGrp="1"/>
          </p:cNvSpPr>
          <p:nvPr>
            <p:ph type="sldNum" sz="quarter" idx="12"/>
          </p:nvPr>
        </p:nvSpPr>
        <p:spPr/>
        <p:txBody>
          <a:bodyPr/>
          <a:lstStyle/>
          <a:p>
            <a:fld id="{251FD617-7B9B-48EF-A7E5-462EDBAD049B}" type="slidenum">
              <a:rPr lang="en-GB" smtClean="0"/>
              <a:pPr/>
              <a:t>15</a:t>
            </a:fld>
            <a:endParaRPr lang="en-GB" dirty="0"/>
          </a:p>
        </p:txBody>
      </p:sp>
      <p:sp>
        <p:nvSpPr>
          <p:cNvPr id="9" name="Content Placeholder 2"/>
          <p:cNvSpPr txBox="1">
            <a:spLocks/>
          </p:cNvSpPr>
          <p:nvPr/>
        </p:nvSpPr>
        <p:spPr>
          <a:xfrm>
            <a:off x="1884000" y="4194829"/>
            <a:ext cx="8575771" cy="175827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sz="1400" dirty="0"/>
              <a:t>Superfund liability is </a:t>
            </a:r>
            <a:r>
              <a:rPr lang="en-US" sz="1400" b="1" dirty="0"/>
              <a:t>retroactive, joint &amp; several, and strict</a:t>
            </a:r>
            <a:r>
              <a:rPr lang="en-US" sz="1400" dirty="0"/>
              <a:t>; any one party may be held accountable for the entire cleanup of the site if deemed responsible for any portion of the hazardous waste at the site</a:t>
            </a:r>
          </a:p>
          <a:p>
            <a:pPr marL="342900" indent="-342900"/>
            <a:r>
              <a:rPr lang="en-US" sz="1400" dirty="0"/>
              <a:t>Defendants typically seek coverage via their CGL policies in place at the time </a:t>
            </a:r>
          </a:p>
          <a:p>
            <a:pPr marL="342900" indent="-342900"/>
            <a:r>
              <a:rPr lang="en-US" sz="1400" dirty="0"/>
              <a:t>ISO’s CGL policy language evolved over time; early language intended to exclude pollution was deemed too broad in court, resulting in massive exposure to pollution liability</a:t>
            </a:r>
          </a:p>
          <a:p>
            <a:pPr marL="342900" indent="-342900"/>
            <a:r>
              <a:rPr lang="en-US" sz="1400" b="1" u="sng" dirty="0"/>
              <a:t>Current estimated ultimate loss to the insurance industry: $46 billion</a:t>
            </a:r>
          </a:p>
        </p:txBody>
      </p:sp>
      <p:pic>
        <p:nvPicPr>
          <p:cNvPr id="90" name="Picture 89"/>
          <p:cNvPicPr>
            <a:picLocks noChangeAspect="1"/>
          </p:cNvPicPr>
          <p:nvPr/>
        </p:nvPicPr>
        <p:blipFill>
          <a:blip r:embed="rId2"/>
          <a:stretch>
            <a:fillRect/>
          </a:stretch>
        </p:blipFill>
        <p:spPr>
          <a:xfrm>
            <a:off x="6073026" y="2247637"/>
            <a:ext cx="2286000" cy="1714500"/>
          </a:xfrm>
          <a:prstGeom prst="rect">
            <a:avLst/>
          </a:prstGeom>
        </p:spPr>
      </p:pic>
      <p:pic>
        <p:nvPicPr>
          <p:cNvPr id="82" name="Picture 81"/>
          <p:cNvPicPr>
            <a:picLocks noChangeAspect="1"/>
          </p:cNvPicPr>
          <p:nvPr/>
        </p:nvPicPr>
        <p:blipFill>
          <a:blip r:embed="rId3"/>
          <a:stretch>
            <a:fillRect/>
          </a:stretch>
        </p:blipFill>
        <p:spPr>
          <a:xfrm>
            <a:off x="6466067" y="911392"/>
            <a:ext cx="2381793" cy="1786345"/>
          </a:xfrm>
          <a:prstGeom prst="rect">
            <a:avLst/>
          </a:prstGeom>
        </p:spPr>
      </p:pic>
      <p:pic>
        <p:nvPicPr>
          <p:cNvPr id="60" name="Picture 59"/>
          <p:cNvPicPr>
            <a:picLocks noChangeAspect="1"/>
          </p:cNvPicPr>
          <p:nvPr/>
        </p:nvPicPr>
        <p:blipFill>
          <a:blip r:embed="rId4"/>
          <a:stretch>
            <a:fillRect/>
          </a:stretch>
        </p:blipFill>
        <p:spPr>
          <a:xfrm>
            <a:off x="8340725" y="1523460"/>
            <a:ext cx="1815469" cy="2624774"/>
          </a:xfrm>
          <a:prstGeom prst="rect">
            <a:avLst/>
          </a:prstGeom>
        </p:spPr>
      </p:pic>
    </p:spTree>
    <p:extLst>
      <p:ext uri="{BB962C8B-B14F-4D97-AF65-F5344CB8AC3E}">
        <p14:creationId xmlns:p14="http://schemas.microsoft.com/office/powerpoint/2010/main" val="309602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History of AM Best </a:t>
            </a:r>
            <a:r>
              <a:rPr lang="en-US" dirty="0" err="1"/>
              <a:t>Ultimates</a:t>
            </a:r>
            <a:br>
              <a:rPr lang="en-US" dirty="0"/>
            </a:br>
            <a:r>
              <a:rPr lang="en-US" sz="1800" dirty="0"/>
              <a:t>($ billions)</a:t>
            </a:r>
          </a:p>
        </p:txBody>
      </p:sp>
      <p:sp>
        <p:nvSpPr>
          <p:cNvPr id="2" name="Slide Number Placeholder 1"/>
          <p:cNvSpPr>
            <a:spLocks noGrp="1"/>
          </p:cNvSpPr>
          <p:nvPr>
            <p:ph type="sldNum" sz="quarter" idx="12"/>
          </p:nvPr>
        </p:nvSpPr>
        <p:spPr/>
        <p:txBody>
          <a:bodyPr/>
          <a:lstStyle/>
          <a:p>
            <a:fld id="{B016F8AB-BCEA-4347-8BA6-BE776009BC89}" type="slidenum">
              <a:rPr lang="uk-UA" smtClean="0"/>
              <a:pPr/>
              <a:t>16</a:t>
            </a:fld>
            <a:endParaRPr lang="uk-UA" dirty="0"/>
          </a:p>
        </p:txBody>
      </p:sp>
      <p:sp>
        <p:nvSpPr>
          <p:cNvPr id="10" name="TextBox 9"/>
          <p:cNvSpPr txBox="1"/>
          <p:nvPr/>
        </p:nvSpPr>
        <p:spPr>
          <a:xfrm>
            <a:off x="4085438" y="6339142"/>
            <a:ext cx="5410900" cy="307777"/>
          </a:xfrm>
          <a:prstGeom prst="rect">
            <a:avLst/>
          </a:prstGeom>
          <a:noFill/>
        </p:spPr>
        <p:txBody>
          <a:bodyPr wrap="square" lIns="0" tIns="0" rIns="0" bIns="0" rtlCol="0">
            <a:spAutoFit/>
          </a:bodyPr>
          <a:lstStyle/>
          <a:p>
            <a:r>
              <a:rPr lang="en-US" sz="1000" dirty="0">
                <a:solidFill>
                  <a:schemeClr val="tx2"/>
                </a:solidFill>
              </a:rPr>
              <a:t>Source AM Best data and research.</a:t>
            </a:r>
          </a:p>
          <a:p>
            <a:r>
              <a:rPr lang="en-US" sz="1000" dirty="0">
                <a:solidFill>
                  <a:schemeClr val="tx2"/>
                </a:solidFill>
              </a:rPr>
              <a:t>* Estimated, no A.M. Best report available.</a:t>
            </a:r>
          </a:p>
        </p:txBody>
      </p:sp>
      <p:pic>
        <p:nvPicPr>
          <p:cNvPr id="5" name="Picture 4"/>
          <p:cNvPicPr>
            <a:picLocks noChangeAspect="1"/>
          </p:cNvPicPr>
          <p:nvPr/>
        </p:nvPicPr>
        <p:blipFill>
          <a:blip r:embed="rId2"/>
          <a:stretch>
            <a:fillRect/>
          </a:stretch>
        </p:blipFill>
        <p:spPr>
          <a:xfrm>
            <a:off x="1119535" y="1232185"/>
            <a:ext cx="9211904" cy="4953534"/>
          </a:xfrm>
          <a:prstGeom prst="rect">
            <a:avLst/>
          </a:prstGeom>
        </p:spPr>
      </p:pic>
    </p:spTree>
    <p:extLst>
      <p:ext uri="{BB962C8B-B14F-4D97-AF65-F5344CB8AC3E}">
        <p14:creationId xmlns:p14="http://schemas.microsoft.com/office/powerpoint/2010/main" val="207187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81E3"/>
                </a:solidFill>
              </a:rPr>
              <a:t>Industry Paid Losses (A&amp;E)</a:t>
            </a:r>
            <a:endParaRPr lang="en-US" dirty="0"/>
          </a:p>
        </p:txBody>
      </p:sp>
      <p:sp>
        <p:nvSpPr>
          <p:cNvPr id="2" name="Slide Number Placeholder 1"/>
          <p:cNvSpPr>
            <a:spLocks noGrp="1"/>
          </p:cNvSpPr>
          <p:nvPr>
            <p:ph type="sldNum" sz="quarter" idx="12"/>
          </p:nvPr>
        </p:nvSpPr>
        <p:spPr/>
        <p:txBody>
          <a:bodyPr/>
          <a:lstStyle/>
          <a:p>
            <a:fld id="{B016F8AB-BCEA-4347-8BA6-BE776009BC89}" type="slidenum">
              <a:rPr lang="uk-UA" smtClean="0"/>
              <a:pPr/>
              <a:t>17</a:t>
            </a:fld>
            <a:endParaRPr lang="uk-UA" dirty="0"/>
          </a:p>
        </p:txBody>
      </p:sp>
      <p:pic>
        <p:nvPicPr>
          <p:cNvPr id="4" name="Picture 3"/>
          <p:cNvPicPr>
            <a:picLocks noChangeAspect="1"/>
          </p:cNvPicPr>
          <p:nvPr/>
        </p:nvPicPr>
        <p:blipFill>
          <a:blip r:embed="rId2"/>
          <a:stretch>
            <a:fillRect/>
          </a:stretch>
        </p:blipFill>
        <p:spPr>
          <a:xfrm>
            <a:off x="2057400" y="1219013"/>
            <a:ext cx="7150608" cy="5388493"/>
          </a:xfrm>
          <a:prstGeom prst="rect">
            <a:avLst/>
          </a:prstGeom>
        </p:spPr>
      </p:pic>
    </p:spTree>
    <p:extLst>
      <p:ext uri="{BB962C8B-B14F-4D97-AF65-F5344CB8AC3E}">
        <p14:creationId xmlns:p14="http://schemas.microsoft.com/office/powerpoint/2010/main" val="12496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4878593" y="1203006"/>
            <a:ext cx="6422849" cy="2051181"/>
          </a:xfrm>
        </p:spPr>
        <p:txBody>
          <a:bodyPr>
            <a:normAutofit fontScale="90000"/>
          </a:bodyPr>
          <a:lstStyle/>
          <a:p>
            <a:pPr marL="342900" marR="0" lvl="1" algn="l" defTabSz="685800" rtl="0" eaLnBrk="1" fontAlgn="auto" latinLnBrk="0" hangingPunct="1">
              <a:lnSpc>
                <a:spcPct val="90000"/>
              </a:lnSpc>
              <a:spcBef>
                <a:spcPct val="0"/>
              </a:spcBef>
              <a:spcAft>
                <a:spcPts val="600"/>
              </a:spcAft>
              <a:buClrTx/>
              <a:buSzTx/>
              <a:tabLst/>
              <a:defRPr/>
            </a:pPr>
            <a:r>
              <a:rPr lang="en-US" sz="3700" b="1" dirty="0">
                <a:solidFill>
                  <a:schemeClr val="tx1"/>
                </a:solidFill>
                <a:latin typeface="Arial" panose="020B0604020202020204" pitchFamily="34" charset="0"/>
                <a:cs typeface="Arial" panose="020B0604020202020204" pitchFamily="34" charset="0"/>
              </a:rPr>
              <a:t>Audience Polling Question:</a:t>
            </a:r>
            <a:br>
              <a:rPr lang="en-US" sz="3700" b="1" dirty="0">
                <a:solidFill>
                  <a:schemeClr val="accent1"/>
                </a:solidFill>
                <a:latin typeface="Arial" panose="020B0604020202020204" pitchFamily="34" charset="0"/>
                <a:cs typeface="Arial" panose="020B0604020202020204" pitchFamily="34" charset="0"/>
              </a:rPr>
            </a:br>
            <a:r>
              <a:rPr lang="en-US" sz="3700" b="1" dirty="0">
                <a:solidFill>
                  <a:schemeClr val="accent1"/>
                </a:solidFill>
                <a:latin typeface="Arial" panose="020B0604020202020204" pitchFamily="34" charset="0"/>
                <a:cs typeface="Arial" panose="020B0604020202020204" pitchFamily="34" charset="0"/>
              </a:rPr>
              <a:t>Are standard actuarial methods used to measure typical run-off exposures?</a:t>
            </a:r>
            <a:br>
              <a:rPr lang="en-US" sz="3700" b="1" dirty="0">
                <a:solidFill>
                  <a:schemeClr val="accent1"/>
                </a:solidFill>
                <a:latin typeface="Arial" panose="020B0604020202020204" pitchFamily="34" charset="0"/>
                <a:cs typeface="Arial" panose="020B0604020202020204" pitchFamily="34" charset="0"/>
              </a:rPr>
            </a:br>
            <a:br>
              <a:rPr lang="en-US" sz="3700" b="1" dirty="0">
                <a:solidFill>
                  <a:schemeClr val="accent1"/>
                </a:solidFill>
                <a:latin typeface="Arial" panose="020B0604020202020204" pitchFamily="34" charset="0"/>
                <a:cs typeface="Arial" panose="020B0604020202020204" pitchFamily="34" charset="0"/>
              </a:rPr>
            </a:br>
            <a:endParaRPr lang="en-US" sz="3700" b="1" dirty="0">
              <a:solidFill>
                <a:schemeClr val="accent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
        <p:nvSpPr>
          <p:cNvPr id="4" name="Text Box 4">
            <a:extLst>
              <a:ext uri="{FF2B5EF4-FFF2-40B4-BE49-F238E27FC236}">
                <a16:creationId xmlns:a16="http://schemas.microsoft.com/office/drawing/2014/main" id="{B36372A2-237D-4D29-A693-ADE8643E1E98}"/>
              </a:ext>
            </a:extLst>
          </p:cNvPr>
          <p:cNvSpPr txBox="1">
            <a:spLocks noGrp="1" noChangeArrowheads="1"/>
          </p:cNvSpPr>
          <p:nvPr>
            <p:ph idx="1"/>
          </p:nvPr>
        </p:nvSpPr>
        <p:spPr bwMode="auto">
          <a:xfrm>
            <a:off x="4891248" y="3258673"/>
            <a:ext cx="6422848" cy="2272554"/>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13500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spcAft>
                <a:spcPts val="600"/>
              </a:spcAft>
              <a:buClrTx/>
              <a:buFont typeface="Wingdings" panose="05000000000000000000" pitchFamily="2" charset="2"/>
              <a:buChar char="§"/>
            </a:pPr>
            <a:endParaRPr lang="en-US" altLang="en-US" sz="1900" dirty="0"/>
          </a:p>
          <a:p>
            <a:pPr lvl="1" eaLnBrk="1" hangingPunct="1">
              <a:spcBef>
                <a:spcPct val="0"/>
              </a:spcBef>
              <a:spcAft>
                <a:spcPts val="600"/>
              </a:spcAft>
              <a:buClrTx/>
              <a:buFont typeface="Wingdings" panose="05000000000000000000" pitchFamily="2" charset="2"/>
              <a:buChar char="§"/>
            </a:pPr>
            <a:r>
              <a:rPr lang="en-US" altLang="en-US" sz="1900" dirty="0"/>
              <a:t>Yes</a:t>
            </a:r>
          </a:p>
          <a:p>
            <a:pPr lvl="1" eaLnBrk="1" hangingPunct="1">
              <a:spcBef>
                <a:spcPct val="0"/>
              </a:spcBef>
              <a:spcAft>
                <a:spcPts val="600"/>
              </a:spcAft>
              <a:buClrTx/>
              <a:buFont typeface="Wingdings" panose="05000000000000000000" pitchFamily="2" charset="2"/>
              <a:buChar char="§"/>
            </a:pPr>
            <a:r>
              <a:rPr lang="en-US" altLang="en-US" sz="1900" dirty="0"/>
              <a:t>No</a:t>
            </a:r>
          </a:p>
          <a:p>
            <a:pPr lvl="1" eaLnBrk="1" hangingPunct="1">
              <a:spcBef>
                <a:spcPct val="0"/>
              </a:spcBef>
              <a:spcAft>
                <a:spcPts val="600"/>
              </a:spcAft>
              <a:buClrTx/>
              <a:buFont typeface="Wingdings" panose="05000000000000000000" pitchFamily="2" charset="2"/>
              <a:buChar char="§"/>
            </a:pPr>
            <a:r>
              <a:rPr lang="en-US" altLang="en-US" sz="1900" dirty="0"/>
              <a:t>Not sure</a:t>
            </a:r>
          </a:p>
          <a:p>
            <a:pPr lvl="1" eaLnBrk="1" hangingPunct="1">
              <a:spcBef>
                <a:spcPct val="0"/>
              </a:spcBef>
              <a:spcAft>
                <a:spcPts val="600"/>
              </a:spcAft>
              <a:buClrTx/>
              <a:buFont typeface="Wingdings" panose="05000000000000000000" pitchFamily="2" charset="2"/>
              <a:buChar char="§"/>
            </a:pPr>
            <a:endParaRPr lang="en-US" altLang="en-US" sz="1900" dirty="0"/>
          </a:p>
        </p:txBody>
      </p:sp>
    </p:spTree>
    <p:extLst>
      <p:ext uri="{BB962C8B-B14F-4D97-AF65-F5344CB8AC3E}">
        <p14:creationId xmlns:p14="http://schemas.microsoft.com/office/powerpoint/2010/main" val="170275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Inherent with A&amp;E Reserving</a:t>
            </a:r>
          </a:p>
        </p:txBody>
      </p:sp>
      <p:sp>
        <p:nvSpPr>
          <p:cNvPr id="3" name="Content Placeholder 2"/>
          <p:cNvSpPr>
            <a:spLocks noGrp="1"/>
          </p:cNvSpPr>
          <p:nvPr>
            <p:ph idx="1"/>
          </p:nvPr>
        </p:nvSpPr>
        <p:spPr>
          <a:xfrm>
            <a:off x="1836212" y="2019099"/>
            <a:ext cx="3897139" cy="3278749"/>
          </a:xfrm>
        </p:spPr>
        <p:txBody>
          <a:bodyPr/>
          <a:lstStyle/>
          <a:p>
            <a:pPr marL="0" indent="0">
              <a:buNone/>
            </a:pPr>
            <a:r>
              <a:rPr lang="en-US" sz="1400" u="sng" dirty="0"/>
              <a:t>Difficulty regarding the loss itself:</a:t>
            </a:r>
            <a:endParaRPr lang="en-US" sz="1400" dirty="0"/>
          </a:p>
          <a:p>
            <a:pPr lvl="1"/>
            <a:r>
              <a:rPr lang="en-US" sz="1400" b="1" dirty="0"/>
              <a:t>Lack of a clearly defined accident date</a:t>
            </a:r>
          </a:p>
          <a:p>
            <a:pPr lvl="1"/>
            <a:r>
              <a:rPr lang="en-US" sz="1400" dirty="0"/>
              <a:t>Reliance upon calendar year paid methods</a:t>
            </a:r>
          </a:p>
          <a:p>
            <a:pPr lvl="1"/>
            <a:r>
              <a:rPr lang="en-US" sz="1400" dirty="0">
                <a:solidFill>
                  <a:srgbClr val="171449"/>
                </a:solidFill>
              </a:rPr>
              <a:t>Inconsistent definitions of case reserves</a:t>
            </a:r>
          </a:p>
          <a:p>
            <a:pPr lvl="1"/>
            <a:r>
              <a:rPr lang="en-US" sz="1400" dirty="0">
                <a:solidFill>
                  <a:srgbClr val="171449"/>
                </a:solidFill>
              </a:rPr>
              <a:t>Lack of cumulative data</a:t>
            </a:r>
          </a:p>
          <a:p>
            <a:pPr lvl="1"/>
            <a:r>
              <a:rPr lang="en-US" sz="1400" b="1" dirty="0">
                <a:solidFill>
                  <a:srgbClr val="171449"/>
                </a:solidFill>
              </a:rPr>
              <a:t>Long latency periods between exposure and diagnosis of disease for Asbestos</a:t>
            </a:r>
          </a:p>
          <a:p>
            <a:pPr marL="0" indent="0">
              <a:buNone/>
            </a:pPr>
            <a:r>
              <a:rPr lang="en-US" sz="1400" u="sng" dirty="0"/>
              <a:t>Difficulty determining who pays for losses:</a:t>
            </a:r>
            <a:endParaRPr lang="en-US" sz="1400" dirty="0"/>
          </a:p>
          <a:p>
            <a:pPr lvl="1"/>
            <a:r>
              <a:rPr lang="en-US" sz="1400" b="1" dirty="0"/>
              <a:t>Which policies are triggered?</a:t>
            </a:r>
          </a:p>
          <a:p>
            <a:pPr lvl="1"/>
            <a:r>
              <a:rPr lang="en-US" sz="1400" b="1" dirty="0"/>
              <a:t>How does loss get allocated between policies?</a:t>
            </a:r>
          </a:p>
          <a:p>
            <a:pPr lvl="1"/>
            <a:r>
              <a:rPr lang="en-US" sz="1400" dirty="0"/>
              <a:t>How are coverage gaps or overlapping coverages handled?</a:t>
            </a:r>
          </a:p>
          <a:p>
            <a:pPr lvl="1"/>
            <a:r>
              <a:rPr lang="en-US" sz="1400" dirty="0"/>
              <a:t>What happens when coverage detail is missing or vague?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FD617-7B9B-48EF-A7E5-462EDBAD049B}" type="slidenum">
              <a:rPr kumimoji="0" lang="en-GB" sz="1000" b="0" i="0" u="none" strike="noStrike" kern="1200" cap="none" spc="0" normalizeH="0" baseline="0" noProof="0">
                <a:ln>
                  <a:noFill/>
                </a:ln>
                <a:solidFill>
                  <a:srgbClr val="17144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srgbClr val="171449"/>
              </a:solidFill>
              <a:effectLst/>
              <a:uLnTx/>
              <a:uFillTx/>
              <a:latin typeface="Calibri"/>
              <a:ea typeface="+mn-ea"/>
              <a:cs typeface="+mn-cs"/>
            </a:endParaRPr>
          </a:p>
        </p:txBody>
      </p:sp>
      <p:sp>
        <p:nvSpPr>
          <p:cNvPr id="5" name="Content Placeholder 2"/>
          <p:cNvSpPr txBox="1">
            <a:spLocks/>
          </p:cNvSpPr>
          <p:nvPr/>
        </p:nvSpPr>
        <p:spPr>
          <a:xfrm>
            <a:off x="2078259" y="5961396"/>
            <a:ext cx="8032392" cy="535199"/>
          </a:xfrm>
          <a:prstGeom prst="round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171449"/>
                </a:solidFill>
                <a:effectLst/>
                <a:uLnTx/>
                <a:uFillTx/>
                <a:latin typeface="Calibri"/>
                <a:ea typeface="+mn-ea"/>
                <a:cs typeface="+mn-cs"/>
              </a:rPr>
              <a:t>Unique challenges in the A&amp;E environment motivate alternative approaches which require the actuary to work closely with claims to gather information needed for reserving.</a:t>
            </a:r>
          </a:p>
        </p:txBody>
      </p:sp>
      <p:sp>
        <p:nvSpPr>
          <p:cNvPr id="6" name="Content Placeholder 2"/>
          <p:cNvSpPr txBox="1">
            <a:spLocks/>
          </p:cNvSpPr>
          <p:nvPr/>
        </p:nvSpPr>
        <p:spPr>
          <a:xfrm>
            <a:off x="6062104" y="2065214"/>
            <a:ext cx="4371976" cy="327874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sng" strike="noStrike" kern="1200" cap="none" spc="0" normalizeH="0" baseline="0" noProof="0" dirty="0">
                <a:ln>
                  <a:noFill/>
                </a:ln>
                <a:solidFill>
                  <a:srgbClr val="171449"/>
                </a:solidFill>
                <a:effectLst/>
                <a:uLnTx/>
                <a:uFillTx/>
                <a:latin typeface="Calibri"/>
                <a:ea typeface="+mn-ea"/>
                <a:cs typeface="+mn-cs"/>
              </a:rPr>
              <a:t>Nature of A&amp;E claims produce further challenges:</a:t>
            </a:r>
            <a:endParaRPr kumimoji="0" lang="en-US" sz="1400" b="0" i="0" u="none" strike="noStrike" kern="1200" cap="none" spc="0" normalizeH="0" baseline="0" noProof="0" dirty="0">
              <a:ln>
                <a:noFill/>
              </a:ln>
              <a:solidFill>
                <a:srgbClr val="171449"/>
              </a:solidFill>
              <a:effectLst/>
              <a:uLnTx/>
              <a:uFillTx/>
              <a:latin typeface="Calibri"/>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171449"/>
                </a:solidFill>
                <a:effectLst/>
                <a:uLnTx/>
                <a:uFillTx/>
                <a:latin typeface="Calibri"/>
                <a:ea typeface="+mn-ea"/>
                <a:cs typeface="+mn-cs"/>
              </a:rPr>
              <a:t>Bankruptcies among initial defendants leading to suits against other defendants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171449"/>
                </a:solidFill>
                <a:effectLst/>
                <a:uLnTx/>
                <a:uFillTx/>
                <a:latin typeface="Calibri"/>
                <a:ea typeface="+mn-ea"/>
                <a:cs typeface="+mn-cs"/>
              </a:rPr>
              <a:t>Insurer insolvencies leading to liability spreading to remaining solvent companies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171449"/>
                </a:solidFill>
                <a:effectLst/>
                <a:uLnTx/>
                <a:uFillTx/>
                <a:latin typeface="Calibri"/>
                <a:ea typeface="+mn-ea"/>
                <a:cs typeface="+mn-cs"/>
              </a:rPr>
              <a:t>Vague policy language leading to substantial legal fees that frequently exceed indemnity payments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400" b="1" u="none" strike="noStrike" kern="1200" cap="none" spc="0" normalizeH="0" baseline="0" noProof="0" dirty="0">
                <a:ln>
                  <a:noFill/>
                </a:ln>
                <a:solidFill>
                  <a:srgbClr val="171449"/>
                </a:solidFill>
                <a:effectLst/>
                <a:uLnTx/>
                <a:uFillTx/>
                <a:latin typeface="Calibri"/>
                <a:ea typeface="+mn-ea"/>
                <a:cs typeface="+mn-cs"/>
              </a:rPr>
              <a:t>Class action lawsuits leading to thousands of inactive claims, many of which get dismissed, but still incur legal costs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171449"/>
                </a:solidFill>
                <a:effectLst/>
                <a:uLnTx/>
                <a:uFillTx/>
                <a:latin typeface="Calibri"/>
                <a:ea typeface="+mn-ea"/>
                <a:cs typeface="+mn-cs"/>
              </a:rPr>
              <a:t>Alternative explanations for alleged damages (e.g., smoking)</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400" b="1" u="none" strike="noStrike" kern="1200" cap="none" spc="0" normalizeH="0" baseline="0" noProof="0" dirty="0">
                <a:ln>
                  <a:noFill/>
                </a:ln>
                <a:solidFill>
                  <a:srgbClr val="171449"/>
                </a:solidFill>
                <a:effectLst/>
                <a:uLnTx/>
                <a:uFillTx/>
                <a:latin typeface="Calibri"/>
                <a:ea typeface="+mn-ea"/>
                <a:cs typeface="+mn-cs"/>
              </a:rPr>
              <a:t>Claims naming dozens of companies as defendants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171449"/>
                </a:solidFill>
                <a:effectLst/>
                <a:uLnTx/>
                <a:uFillTx/>
                <a:latin typeface="Calibri"/>
                <a:ea typeface="+mn-ea"/>
                <a:cs typeface="+mn-cs"/>
              </a:rPr>
              <a:t>Venue shopping for plaintiff-friendly courts</a:t>
            </a:r>
          </a:p>
        </p:txBody>
      </p:sp>
      <p:sp>
        <p:nvSpPr>
          <p:cNvPr id="7" name="TextBox 6"/>
          <p:cNvSpPr txBox="1"/>
          <p:nvPr/>
        </p:nvSpPr>
        <p:spPr>
          <a:xfrm>
            <a:off x="1948171" y="1311279"/>
            <a:ext cx="8462654" cy="53519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71449"/>
                </a:solidFill>
                <a:effectLst/>
                <a:uLnTx/>
                <a:uFillTx/>
                <a:latin typeface="Calibri"/>
                <a:ea typeface="+mn-ea"/>
                <a:cs typeface="+mn-cs"/>
              </a:rPr>
              <a:t>Traditional actuarial methodologies break down when applied to A&amp;E exposures: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B050"/>
                </a:solidFill>
                <a:latin typeface="Calibri"/>
              </a:rPr>
              <a:t>Cannot organize data into a loss development triangle</a:t>
            </a:r>
            <a:endParaRPr kumimoji="0" lang="en-US" sz="1600" b="1" i="0" u="none" strike="noStrike" kern="1200" cap="none" spc="0" normalizeH="0" baseline="0" noProof="0" dirty="0">
              <a:ln>
                <a:noFill/>
              </a:ln>
              <a:solidFill>
                <a:srgbClr val="00B050"/>
              </a:solidFill>
              <a:effectLst/>
              <a:uLnTx/>
              <a:uFillTx/>
              <a:latin typeface="Calibri"/>
            </a:endParaRPr>
          </a:p>
        </p:txBody>
      </p:sp>
    </p:spTree>
    <p:extLst>
      <p:ext uri="{BB962C8B-B14F-4D97-AF65-F5344CB8AC3E}">
        <p14:creationId xmlns:p14="http://schemas.microsoft.com/office/powerpoint/2010/main" val="185055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5214579" y="629266"/>
            <a:ext cx="6422849" cy="1676603"/>
          </a:xfrm>
        </p:spPr>
        <p:txBody>
          <a:bodyPr>
            <a:normAutofit/>
          </a:bodyPr>
          <a:lstStyle/>
          <a:p>
            <a:r>
              <a:rPr lang="en-US" sz="3700" b="1" dirty="0">
                <a:solidFill>
                  <a:schemeClr val="accent1"/>
                </a:solidFill>
                <a:latin typeface="Arial" panose="020B0604020202020204" pitchFamily="34" charset="0"/>
                <a:cs typeface="Arial" panose="020B0604020202020204" pitchFamily="34" charset="0"/>
              </a:rPr>
              <a:t>Audience Polling Question:</a:t>
            </a:r>
            <a:br>
              <a:rPr lang="en-US" sz="3700" b="1" dirty="0">
                <a:solidFill>
                  <a:schemeClr val="accent1"/>
                </a:solidFill>
                <a:latin typeface="Arial" panose="020B0604020202020204" pitchFamily="34" charset="0"/>
                <a:cs typeface="Arial" panose="020B0604020202020204" pitchFamily="34" charset="0"/>
              </a:rPr>
            </a:br>
            <a:r>
              <a:rPr lang="en-US" sz="3700" b="1" dirty="0">
                <a:solidFill>
                  <a:schemeClr val="accent1"/>
                </a:solidFill>
                <a:latin typeface="Arial" panose="020B0604020202020204" pitchFamily="34" charset="0"/>
                <a:cs typeface="Arial" panose="020B0604020202020204" pitchFamily="34" charset="0"/>
              </a:rPr>
              <a:t>How do you define runoff?</a:t>
            </a:r>
          </a:p>
        </p:txBody>
      </p:sp>
      <p:sp>
        <p:nvSpPr>
          <p:cNvPr id="20" name="Rectangle 1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
        <p:nvSpPr>
          <p:cNvPr id="9" name="Text Box 4">
            <a:extLst>
              <a:ext uri="{FF2B5EF4-FFF2-40B4-BE49-F238E27FC236}">
                <a16:creationId xmlns:a16="http://schemas.microsoft.com/office/drawing/2014/main" id="{B365778E-1C0F-704E-B182-65DFEA99AA07}"/>
              </a:ext>
            </a:extLst>
          </p:cNvPr>
          <p:cNvSpPr txBox="1">
            <a:spLocks noGrp="1" noChangeArrowheads="1"/>
          </p:cNvSpPr>
          <p:nvPr>
            <p:ph idx="1"/>
          </p:nvPr>
        </p:nvSpPr>
        <p:spPr bwMode="auto">
          <a:xfrm>
            <a:off x="5120640" y="2122516"/>
            <a:ext cx="6422848" cy="3785419"/>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13500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indent="0" eaLnBrk="1" hangingPunct="1">
              <a:spcBef>
                <a:spcPct val="0"/>
              </a:spcBef>
              <a:spcAft>
                <a:spcPts val="600"/>
              </a:spcAft>
              <a:buClrTx/>
            </a:pPr>
            <a:r>
              <a:rPr lang="en-US" altLang="en-US" sz="1900" dirty="0"/>
              <a:t>Business where:</a:t>
            </a:r>
          </a:p>
          <a:p>
            <a:pPr lvl="1" eaLnBrk="1" hangingPunct="1">
              <a:spcBef>
                <a:spcPct val="0"/>
              </a:spcBef>
              <a:spcAft>
                <a:spcPts val="600"/>
              </a:spcAft>
              <a:buClrTx/>
              <a:buFont typeface="Wingdings" panose="05000000000000000000" pitchFamily="2" charset="2"/>
              <a:buChar char="§"/>
            </a:pPr>
            <a:endParaRPr lang="en-US" altLang="en-US" sz="1900" dirty="0"/>
          </a:p>
          <a:p>
            <a:pPr lvl="1" eaLnBrk="1" hangingPunct="1">
              <a:spcBef>
                <a:spcPct val="0"/>
              </a:spcBef>
              <a:spcAft>
                <a:spcPts val="600"/>
              </a:spcAft>
              <a:buClrTx/>
              <a:buFont typeface="Wingdings" panose="05000000000000000000" pitchFamily="2" charset="2"/>
              <a:buChar char="§"/>
            </a:pPr>
            <a:r>
              <a:rPr lang="en-US" altLang="en-US" sz="1900" dirty="0"/>
              <a:t>Premiums are no longer being written.</a:t>
            </a:r>
          </a:p>
          <a:p>
            <a:pPr eaLnBrk="1" hangingPunct="1">
              <a:spcBef>
                <a:spcPct val="0"/>
              </a:spcBef>
              <a:spcAft>
                <a:spcPts val="600"/>
              </a:spcAft>
              <a:buClrTx/>
              <a:buFont typeface="Wingdings" panose="05000000000000000000" pitchFamily="2" charset="2"/>
              <a:buChar char="§"/>
            </a:pPr>
            <a:endParaRPr lang="en-US" altLang="en-US" sz="1900" dirty="0"/>
          </a:p>
          <a:p>
            <a:pPr lvl="1" eaLnBrk="1" hangingPunct="1">
              <a:spcBef>
                <a:spcPct val="0"/>
              </a:spcBef>
              <a:spcAft>
                <a:spcPts val="600"/>
              </a:spcAft>
              <a:buClrTx/>
              <a:buFont typeface="Wingdings" panose="05000000000000000000" pitchFamily="2" charset="2"/>
              <a:buChar char="§"/>
            </a:pPr>
            <a:r>
              <a:rPr lang="en-US" altLang="en-US" sz="1900" dirty="0"/>
              <a:t>Any discontinued line of business</a:t>
            </a:r>
          </a:p>
          <a:p>
            <a:pPr eaLnBrk="1" hangingPunct="1">
              <a:spcBef>
                <a:spcPct val="0"/>
              </a:spcBef>
              <a:spcAft>
                <a:spcPts val="600"/>
              </a:spcAft>
              <a:buClrTx/>
              <a:buFont typeface="Wingdings" panose="05000000000000000000" pitchFamily="2" charset="2"/>
              <a:buChar char="§"/>
            </a:pPr>
            <a:endParaRPr lang="en-US" altLang="en-US" sz="1900" dirty="0"/>
          </a:p>
          <a:p>
            <a:pPr lvl="1" eaLnBrk="1" hangingPunct="1">
              <a:spcBef>
                <a:spcPct val="0"/>
              </a:spcBef>
              <a:spcAft>
                <a:spcPts val="600"/>
              </a:spcAft>
              <a:buClrTx/>
              <a:buFont typeface="Wingdings" panose="05000000000000000000" pitchFamily="2" charset="2"/>
              <a:buChar char="§"/>
            </a:pPr>
            <a:r>
              <a:rPr lang="en-US" altLang="en-US" sz="1900" dirty="0"/>
              <a:t>1986 and prior</a:t>
            </a:r>
          </a:p>
          <a:p>
            <a:pPr eaLnBrk="1" hangingPunct="1">
              <a:spcBef>
                <a:spcPct val="0"/>
              </a:spcBef>
              <a:spcAft>
                <a:spcPts val="600"/>
              </a:spcAft>
              <a:buClrTx/>
              <a:buFont typeface="Wingdings" panose="05000000000000000000" pitchFamily="2" charset="2"/>
              <a:buChar char="§"/>
            </a:pPr>
            <a:endParaRPr lang="en-US" altLang="en-US" sz="1900" dirty="0"/>
          </a:p>
          <a:p>
            <a:pPr lvl="1" eaLnBrk="1" hangingPunct="1">
              <a:spcBef>
                <a:spcPct val="0"/>
              </a:spcBef>
              <a:spcAft>
                <a:spcPts val="600"/>
              </a:spcAft>
              <a:buClrTx/>
              <a:buFont typeface="Wingdings" panose="05000000000000000000" pitchFamily="2" charset="2"/>
              <a:buChar char="§"/>
            </a:pPr>
            <a:r>
              <a:rPr lang="en-US" altLang="en-US" sz="1900" dirty="0"/>
              <a:t>Non-core to the group</a:t>
            </a:r>
          </a:p>
          <a:p>
            <a:pPr eaLnBrk="1" hangingPunct="1">
              <a:spcBef>
                <a:spcPct val="0"/>
              </a:spcBef>
              <a:spcAft>
                <a:spcPts val="600"/>
              </a:spcAft>
              <a:buClrTx/>
              <a:buFont typeface="Wingdings" panose="05000000000000000000" pitchFamily="2" charset="2"/>
              <a:buChar char="§"/>
            </a:pPr>
            <a:endParaRPr lang="en-US" altLang="en-US" sz="1900" dirty="0"/>
          </a:p>
          <a:p>
            <a:pPr lvl="1" eaLnBrk="1" hangingPunct="1">
              <a:spcBef>
                <a:spcPct val="0"/>
              </a:spcBef>
              <a:spcAft>
                <a:spcPts val="600"/>
              </a:spcAft>
              <a:buClrTx/>
              <a:buFont typeface="Wingdings" panose="05000000000000000000" pitchFamily="2" charset="2"/>
              <a:buChar char="§"/>
            </a:pPr>
            <a:r>
              <a:rPr lang="en-US" altLang="en-US" sz="1900" dirty="0"/>
              <a:t>All of the above</a:t>
            </a:r>
          </a:p>
        </p:txBody>
      </p:sp>
    </p:spTree>
    <p:extLst>
      <p:ext uri="{BB962C8B-B14F-4D97-AF65-F5344CB8AC3E}">
        <p14:creationId xmlns:p14="http://schemas.microsoft.com/office/powerpoint/2010/main" val="174332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4842734" y="1203007"/>
            <a:ext cx="6422849" cy="1676603"/>
          </a:xfrm>
        </p:spPr>
        <p:txBody>
          <a:bodyPr>
            <a:normAutofit/>
          </a:bodyPr>
          <a:lstStyle/>
          <a:p>
            <a:r>
              <a:rPr lang="en-US" sz="3700" b="1" dirty="0">
                <a:solidFill>
                  <a:schemeClr val="accent1"/>
                </a:solidFill>
                <a:latin typeface="Arial" panose="020B0604020202020204" pitchFamily="34" charset="0"/>
                <a:cs typeface="Arial" panose="020B0604020202020204" pitchFamily="34" charset="0"/>
              </a:rPr>
              <a:t>What methods are best to estimate run-off exposures?</a:t>
            </a: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Tree>
    <p:extLst>
      <p:ext uri="{BB962C8B-B14F-4D97-AF65-F5344CB8AC3E}">
        <p14:creationId xmlns:p14="http://schemas.microsoft.com/office/powerpoint/2010/main" val="204410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4000" y="299041"/>
            <a:ext cx="6847390" cy="693182"/>
          </a:xfrm>
        </p:spPr>
        <p:txBody>
          <a:bodyPr/>
          <a:lstStyle/>
          <a:p>
            <a:r>
              <a:rPr lang="en-GB" sz="2600" dirty="0"/>
              <a:t>Actuarial Methodologies to Determine Asbestos Reserves</a:t>
            </a:r>
          </a:p>
        </p:txBody>
      </p:sp>
      <p:sp>
        <p:nvSpPr>
          <p:cNvPr id="5" name="Content Placeholder 4"/>
          <p:cNvSpPr>
            <a:spLocks noGrp="1"/>
          </p:cNvSpPr>
          <p:nvPr>
            <p:ph idx="1"/>
          </p:nvPr>
        </p:nvSpPr>
        <p:spPr>
          <a:xfrm>
            <a:off x="1884000" y="1356408"/>
            <a:ext cx="3898491" cy="3738107"/>
          </a:xfrm>
          <a:ln w="19050">
            <a:solidFill>
              <a:schemeClr val="bg2"/>
            </a:solidFill>
          </a:ln>
        </p:spPr>
        <p:txBody>
          <a:bodyPr vert="horz" lIns="91440" tIns="0" rIns="0" bIns="0" rtlCol="0">
            <a:noAutofit/>
          </a:bodyPr>
          <a:lstStyle/>
          <a:p>
            <a:pPr marL="0" indent="0">
              <a:buNone/>
            </a:pPr>
            <a:r>
              <a:rPr lang="en-GB" sz="1800" u="sng" dirty="0"/>
              <a:t>Ground-up defendant approach</a:t>
            </a:r>
          </a:p>
          <a:p>
            <a:pPr lvl="1"/>
            <a:r>
              <a:rPr lang="en-GB" sz="1600" dirty="0"/>
              <a:t>Individual </a:t>
            </a:r>
            <a:r>
              <a:rPr lang="en-GB" sz="1600" dirty="0" err="1"/>
              <a:t>insureds</a:t>
            </a:r>
            <a:r>
              <a:rPr lang="en-GB" sz="1600" dirty="0"/>
              <a:t> </a:t>
            </a:r>
          </a:p>
          <a:p>
            <a:pPr lvl="1"/>
            <a:r>
              <a:rPr lang="en-GB" sz="1600" dirty="0"/>
              <a:t>Frequency/Severity approach by disease type</a:t>
            </a:r>
          </a:p>
          <a:p>
            <a:pPr lvl="2"/>
            <a:r>
              <a:rPr lang="en-GB" sz="1600" dirty="0"/>
              <a:t>Future claim filings</a:t>
            </a:r>
          </a:p>
          <a:p>
            <a:pPr lvl="2"/>
            <a:r>
              <a:rPr lang="en-GB" sz="1600" dirty="0"/>
              <a:t>Average settlement rates (trended) </a:t>
            </a:r>
          </a:p>
          <a:p>
            <a:pPr lvl="2"/>
            <a:r>
              <a:rPr lang="en-GB" sz="1600" dirty="0"/>
              <a:t>Expense to settlement ratios</a:t>
            </a:r>
          </a:p>
          <a:p>
            <a:pPr lvl="2"/>
            <a:r>
              <a:rPr lang="en-GB" sz="1600" dirty="0"/>
              <a:t>Dismissal rates</a:t>
            </a:r>
          </a:p>
          <a:p>
            <a:pPr lvl="1"/>
            <a:r>
              <a:rPr lang="en-GB" sz="1600" dirty="0"/>
              <a:t>Allocate to calendar years</a:t>
            </a:r>
          </a:p>
          <a:p>
            <a:pPr lvl="1"/>
            <a:r>
              <a:rPr lang="en-GB" sz="1600" dirty="0"/>
              <a:t>Apply coverage chart</a:t>
            </a:r>
          </a:p>
          <a:p>
            <a:r>
              <a:rPr lang="en-GB" sz="1600" dirty="0"/>
              <a:t>Requires extrapolation </a:t>
            </a:r>
          </a:p>
          <a:p>
            <a:pPr lvl="1"/>
            <a:r>
              <a:rPr lang="en-GB" sz="1600" dirty="0"/>
              <a:t>Defendant data not sufficient</a:t>
            </a:r>
          </a:p>
          <a:p>
            <a:r>
              <a:rPr lang="en-GB" sz="1600" dirty="0"/>
              <a:t>Requires IBNR loads</a:t>
            </a:r>
          </a:p>
          <a:p>
            <a:pPr lvl="1"/>
            <a:endParaRPr lang="en-GB" sz="1800" dirty="0"/>
          </a:p>
          <a:p>
            <a:pPr lvl="1"/>
            <a:endParaRPr lang="en-GB" dirty="0"/>
          </a:p>
          <a:p>
            <a:pPr marL="0" indent="0">
              <a:buNone/>
            </a:pPr>
            <a:endParaRPr lang="en-GB" dirty="0"/>
          </a:p>
          <a:p>
            <a:pPr lvl="3"/>
            <a:endParaRPr lang="en-GB"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FD617-7B9B-48EF-A7E5-462EDBAD049B}" type="slidenum">
              <a:rPr kumimoji="0" lang="en-GB" sz="1000" b="0" i="0" u="none" strike="noStrike" kern="1200" cap="none" spc="0" normalizeH="0" baseline="0" noProof="0">
                <a:ln>
                  <a:noFill/>
                </a:ln>
                <a:solidFill>
                  <a:srgbClr val="17144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srgbClr val="171449"/>
              </a:solidFill>
              <a:effectLst/>
              <a:uLnTx/>
              <a:uFillTx/>
              <a:latin typeface="Calibri"/>
              <a:ea typeface="+mn-ea"/>
              <a:cs typeface="+mn-cs"/>
            </a:endParaRPr>
          </a:p>
        </p:txBody>
      </p:sp>
      <p:sp>
        <p:nvSpPr>
          <p:cNvPr id="2" name="TextBox 1"/>
          <p:cNvSpPr txBox="1"/>
          <p:nvPr/>
        </p:nvSpPr>
        <p:spPr>
          <a:xfrm>
            <a:off x="6113417" y="1358525"/>
            <a:ext cx="4175584" cy="2735642"/>
          </a:xfrm>
          <a:prstGeom prst="rect">
            <a:avLst/>
          </a:prstGeom>
          <a:noFill/>
          <a:ln w="19050">
            <a:solidFill>
              <a:schemeClr val="bg2"/>
            </a:solidFill>
          </a:ln>
        </p:spPr>
        <p:txBody>
          <a:bodyPr wrap="square" lIns="91440" tIns="0" rIns="0" bIns="0" rtlCol="0">
            <a:noAutofit/>
          </a:bodyPr>
          <a:lstStyle/>
          <a:p>
            <a:pPr marL="0" marR="0" lvl="0" indent="0" algn="l" defTabSz="914400" rtl="0" eaLnBrk="1" fontAlgn="auto" latinLnBrk="0" hangingPunct="1">
              <a:lnSpc>
                <a:spcPct val="90000"/>
              </a:lnSpc>
              <a:spcBef>
                <a:spcPts val="750"/>
              </a:spcBef>
              <a:spcAft>
                <a:spcPts val="0"/>
              </a:spcAft>
              <a:buClrTx/>
              <a:buSzTx/>
              <a:buFontTx/>
              <a:buNone/>
              <a:tabLst/>
              <a:defRPr/>
            </a:pPr>
            <a:r>
              <a:rPr kumimoji="0" lang="en-GB" sz="1800" b="0" i="0" u="sng" strike="noStrike" kern="1200" cap="none" spc="0" normalizeH="0" baseline="0" noProof="0" dirty="0">
                <a:ln>
                  <a:noFill/>
                </a:ln>
                <a:solidFill>
                  <a:srgbClr val="171449"/>
                </a:solidFill>
                <a:effectLst/>
                <a:uLnTx/>
                <a:uFillTx/>
                <a:latin typeface="Calibri"/>
                <a:ea typeface="+mn-ea"/>
                <a:cs typeface="+mn-cs"/>
              </a:rPr>
              <a:t>Aggregate approach</a:t>
            </a:r>
          </a:p>
          <a:p>
            <a:pPr marL="512064" marR="0" lvl="2" indent="-173736"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71449"/>
                </a:solidFill>
                <a:effectLst/>
                <a:uLnTx/>
                <a:uFillTx/>
                <a:latin typeface="Calibri"/>
                <a:ea typeface="+mn-ea"/>
                <a:cs typeface="+mn-cs"/>
              </a:rPr>
              <a:t>Utilize industry benchmarks</a:t>
            </a:r>
          </a:p>
          <a:p>
            <a:pPr marL="859536" marR="0" lvl="4" indent="-173736"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71449"/>
                </a:solidFill>
                <a:effectLst/>
                <a:uLnTx/>
                <a:uFillTx/>
                <a:latin typeface="Calibri"/>
                <a:ea typeface="+mn-ea"/>
                <a:cs typeface="+mn-cs"/>
              </a:rPr>
              <a:t>Survival Ratio</a:t>
            </a:r>
          </a:p>
          <a:p>
            <a:pPr marL="859536" marR="0" lvl="4" indent="-173736"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71449"/>
                </a:solidFill>
                <a:effectLst/>
                <a:uLnTx/>
                <a:uFillTx/>
                <a:latin typeface="Calibri"/>
                <a:ea typeface="+mn-ea"/>
                <a:cs typeface="+mn-cs"/>
              </a:rPr>
              <a:t>Market Share</a:t>
            </a:r>
          </a:p>
          <a:p>
            <a:pPr marL="859536" marR="0" lvl="4" indent="-173736"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71449"/>
                </a:solidFill>
                <a:effectLst/>
                <a:uLnTx/>
                <a:uFillTx/>
                <a:latin typeface="Calibri"/>
                <a:ea typeface="+mn-ea"/>
                <a:cs typeface="+mn-cs"/>
              </a:rPr>
              <a:t>Development based on AM Best</a:t>
            </a:r>
          </a:p>
          <a:p>
            <a:pPr marL="173736" marR="0" lvl="1" indent="-173736"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71449"/>
                </a:solidFill>
                <a:effectLst/>
                <a:uLnTx/>
                <a:uFillTx/>
                <a:latin typeface="Calibri"/>
                <a:ea typeface="+mn-ea"/>
                <a:cs typeface="+mn-cs"/>
              </a:rPr>
              <a:t>Requires historical aggregate company and industry data</a:t>
            </a:r>
          </a:p>
          <a:p>
            <a:pPr marL="512064" marR="0" lvl="3" indent="-173736"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71449"/>
                </a:solidFill>
                <a:effectLst/>
                <a:uLnTx/>
                <a:uFillTx/>
                <a:latin typeface="Calibri"/>
                <a:ea typeface="+mn-ea"/>
                <a:cs typeface="+mn-cs"/>
              </a:rPr>
              <a:t>Footnote 33</a:t>
            </a:r>
          </a:p>
          <a:p>
            <a:pPr marL="512064" marR="0" lvl="3" indent="-173736"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71449"/>
                </a:solidFill>
                <a:effectLst/>
                <a:uLnTx/>
                <a:uFillTx/>
                <a:latin typeface="Calibri"/>
                <a:ea typeface="+mn-ea"/>
                <a:cs typeface="+mn-cs"/>
              </a:rPr>
              <a:t>Exclude large payments</a:t>
            </a:r>
          </a:p>
          <a:p>
            <a:pPr marL="512064" marR="0" lvl="3" indent="-173736"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71449"/>
                </a:solidFill>
                <a:effectLst/>
                <a:uLnTx/>
                <a:uFillTx/>
                <a:latin typeface="Calibri"/>
                <a:ea typeface="+mn-ea"/>
                <a:cs typeface="+mn-cs"/>
              </a:rPr>
              <a:t>Account for commutations</a:t>
            </a:r>
          </a:p>
        </p:txBody>
      </p:sp>
      <p:pic>
        <p:nvPicPr>
          <p:cNvPr id="32" name="Picture 31"/>
          <p:cNvPicPr>
            <a:picLocks noChangeAspect="1"/>
          </p:cNvPicPr>
          <p:nvPr/>
        </p:nvPicPr>
        <p:blipFill>
          <a:blip r:embed="rId2"/>
          <a:stretch>
            <a:fillRect/>
          </a:stretch>
        </p:blipFill>
        <p:spPr>
          <a:xfrm>
            <a:off x="5848287" y="4425637"/>
            <a:ext cx="2013805" cy="2013805"/>
          </a:xfrm>
          <a:prstGeom prst="rect">
            <a:avLst/>
          </a:prstGeom>
        </p:spPr>
      </p:pic>
      <p:pic>
        <p:nvPicPr>
          <p:cNvPr id="80" name="Picture 79"/>
          <p:cNvPicPr>
            <a:picLocks noChangeAspect="1"/>
          </p:cNvPicPr>
          <p:nvPr/>
        </p:nvPicPr>
        <p:blipFill>
          <a:blip r:embed="rId3"/>
          <a:stretch>
            <a:fillRect/>
          </a:stretch>
        </p:blipFill>
        <p:spPr>
          <a:xfrm>
            <a:off x="7397242" y="4425636"/>
            <a:ext cx="1524000" cy="2286000"/>
          </a:xfrm>
          <a:prstGeom prst="rect">
            <a:avLst/>
          </a:prstGeom>
        </p:spPr>
      </p:pic>
      <p:pic>
        <p:nvPicPr>
          <p:cNvPr id="58" name="Picture 57"/>
          <p:cNvPicPr>
            <a:picLocks noChangeAspect="1"/>
          </p:cNvPicPr>
          <p:nvPr/>
        </p:nvPicPr>
        <p:blipFill>
          <a:blip r:embed="rId4"/>
          <a:stretch>
            <a:fillRect/>
          </a:stretch>
        </p:blipFill>
        <p:spPr>
          <a:xfrm>
            <a:off x="8921242" y="4094166"/>
            <a:ext cx="1524000" cy="2286000"/>
          </a:xfrm>
          <a:prstGeom prst="rect">
            <a:avLst/>
          </a:prstGeom>
        </p:spPr>
      </p:pic>
    </p:spTree>
    <p:extLst>
      <p:ext uri="{BB962C8B-B14F-4D97-AF65-F5344CB8AC3E}">
        <p14:creationId xmlns:p14="http://schemas.microsoft.com/office/powerpoint/2010/main" val="204518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Up Process for Individual Defendant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FD617-7B9B-48EF-A7E5-462EDBAD049B}" type="slidenum">
              <a:rPr kumimoji="0" lang="en-GB" sz="1000" b="0" i="0" u="none" strike="noStrike" kern="1200" cap="none" spc="0" normalizeH="0" baseline="0" noProof="0">
                <a:ln>
                  <a:noFill/>
                </a:ln>
                <a:solidFill>
                  <a:srgbClr val="17144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srgbClr val="171449"/>
              </a:solidFill>
              <a:effectLst/>
              <a:uLnTx/>
              <a:uFillTx/>
              <a:latin typeface="Calibri"/>
              <a:ea typeface="+mn-ea"/>
              <a:cs typeface="+mn-cs"/>
            </a:endParaRPr>
          </a:p>
        </p:txBody>
      </p:sp>
      <p:sp>
        <p:nvSpPr>
          <p:cNvPr id="3" name="Right Arrow 2"/>
          <p:cNvSpPr/>
          <p:nvPr/>
        </p:nvSpPr>
        <p:spPr>
          <a:xfrm>
            <a:off x="3950330" y="1233104"/>
            <a:ext cx="1099033" cy="1023042"/>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5"/>
          <p:cNvSpPr/>
          <p:nvPr/>
        </p:nvSpPr>
        <p:spPr>
          <a:xfrm>
            <a:off x="1763738" y="1400035"/>
            <a:ext cx="2103120" cy="689183"/>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Claim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Parameters</a:t>
            </a:r>
          </a:p>
        </p:txBody>
      </p:sp>
      <p:sp>
        <p:nvSpPr>
          <p:cNvPr id="9" name="Rounded Rectangle 8"/>
          <p:cNvSpPr/>
          <p:nvPr/>
        </p:nvSpPr>
        <p:spPr>
          <a:xfrm>
            <a:off x="1763741" y="2161774"/>
            <a:ext cx="2103120" cy="167833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Losses paid to date</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Case reserves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Frequencies / severities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Expense ratios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Dismissal rates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Exposure characteristics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Decay curves</a:t>
            </a:r>
          </a:p>
        </p:txBody>
      </p:sp>
      <p:sp>
        <p:nvSpPr>
          <p:cNvPr id="10" name="Rounded Rectangle 9"/>
          <p:cNvSpPr/>
          <p:nvPr/>
        </p:nvSpPr>
        <p:spPr>
          <a:xfrm>
            <a:off x="1763738" y="3923288"/>
            <a:ext cx="2103120" cy="666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Coverage Parameters</a:t>
            </a:r>
          </a:p>
        </p:txBody>
      </p:sp>
      <p:sp>
        <p:nvSpPr>
          <p:cNvPr id="11" name="Rounded Rectangle 10"/>
          <p:cNvSpPr/>
          <p:nvPr/>
        </p:nvSpPr>
        <p:spPr>
          <a:xfrm>
            <a:off x="1763741" y="4661878"/>
            <a:ext cx="2103120" cy="149437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Insurance policy details (insurer, solvency status, policy dates, participation percentages, policy limits, etc.)</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Allocation framework (all sums, pro rata, etc.)</a:t>
            </a:r>
          </a:p>
        </p:txBody>
      </p:sp>
      <p:sp>
        <p:nvSpPr>
          <p:cNvPr id="12" name="Rounded Rectangle 11"/>
          <p:cNvSpPr/>
          <p:nvPr/>
        </p:nvSpPr>
        <p:spPr>
          <a:xfrm>
            <a:off x="5108247" y="1411611"/>
            <a:ext cx="2103120" cy="689183"/>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Ground-Up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Losses</a:t>
            </a:r>
          </a:p>
        </p:txBody>
      </p:sp>
      <p:sp>
        <p:nvSpPr>
          <p:cNvPr id="13" name="Rounded Rectangle 12"/>
          <p:cNvSpPr/>
          <p:nvPr/>
        </p:nvSpPr>
        <p:spPr>
          <a:xfrm>
            <a:off x="5108247" y="2161774"/>
            <a:ext cx="2103120" cy="167833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Projected losses for pending claims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Projected losses for IBNR claims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srgbClr val="171449"/>
                </a:solidFill>
                <a:effectLst/>
                <a:uLnTx/>
                <a:uFillTx/>
                <a:latin typeface="Calibri"/>
                <a:ea typeface="+mn-ea"/>
                <a:cs typeface="+mn-cs"/>
              </a:rPr>
              <a:t>Result</a:t>
            </a:r>
            <a:r>
              <a:rPr kumimoji="0" lang="en-US" sz="1200" b="0" i="0" u="none" strike="noStrike" kern="1200" cap="none" spc="0" normalizeH="0" baseline="0" noProof="0" dirty="0">
                <a:ln>
                  <a:noFill/>
                </a:ln>
                <a:solidFill>
                  <a:srgbClr val="171449"/>
                </a:solidFill>
                <a:effectLst/>
                <a:uLnTx/>
                <a:uFillTx/>
                <a:latin typeface="Calibri"/>
                <a:ea typeface="+mn-ea"/>
                <a:cs typeface="+mn-cs"/>
              </a:rPr>
              <a:t>: Expected streams of future payments on an undiscounted basis</a:t>
            </a:r>
          </a:p>
        </p:txBody>
      </p:sp>
      <p:sp>
        <p:nvSpPr>
          <p:cNvPr id="14" name="Right Arrow 13"/>
          <p:cNvSpPr/>
          <p:nvPr/>
        </p:nvSpPr>
        <p:spPr>
          <a:xfrm>
            <a:off x="7296583" y="1244680"/>
            <a:ext cx="1097280" cy="1023042"/>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ight Arrow 14"/>
          <p:cNvSpPr/>
          <p:nvPr/>
        </p:nvSpPr>
        <p:spPr>
          <a:xfrm>
            <a:off x="3950329" y="3744783"/>
            <a:ext cx="4443534" cy="1023042"/>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8452748" y="1411872"/>
            <a:ext cx="2103120" cy="689183"/>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Insurance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Allocation</a:t>
            </a:r>
          </a:p>
        </p:txBody>
      </p:sp>
      <p:sp>
        <p:nvSpPr>
          <p:cNvPr id="17" name="Rounded Rectangle 16"/>
          <p:cNvSpPr/>
          <p:nvPr/>
        </p:nvSpPr>
        <p:spPr>
          <a:xfrm>
            <a:off x="8452748" y="2161775"/>
            <a:ext cx="2103120" cy="317052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Allocation of ground-up loss to each available policy in line with coverage parameters and applicable allocation framework</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Determination of losses retained by defendant (not covered by insurance)</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Expected timing of payments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171449"/>
              </a:solidFill>
              <a:effectLst/>
              <a:uLnTx/>
              <a:uFillTx/>
              <a:latin typeface="Calibri"/>
              <a:ea typeface="+mn-ea"/>
              <a:cs typeface="+mn-cs"/>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srgbClr val="171449"/>
                </a:solidFill>
                <a:effectLst/>
                <a:uLnTx/>
                <a:uFillTx/>
                <a:latin typeface="Calibri"/>
                <a:ea typeface="+mn-ea"/>
                <a:cs typeface="+mn-cs"/>
              </a:rPr>
              <a:t>Ultimate goal</a:t>
            </a:r>
            <a:r>
              <a:rPr kumimoji="0" lang="en-US" sz="1200" b="0" i="0" u="none" strike="noStrike" kern="1200" cap="none" spc="0" normalizeH="0" baseline="0" noProof="0" dirty="0">
                <a:ln>
                  <a:noFill/>
                </a:ln>
                <a:solidFill>
                  <a:srgbClr val="171449"/>
                </a:solidFill>
                <a:effectLst/>
                <a:uLnTx/>
                <a:uFillTx/>
                <a:latin typeface="Calibri"/>
                <a:ea typeface="+mn-ea"/>
                <a:cs typeface="+mn-cs"/>
              </a:rPr>
              <a:t>: Derive company’s reserves based on exposures</a:t>
            </a:r>
          </a:p>
        </p:txBody>
      </p:sp>
    </p:spTree>
    <p:extLst>
      <p:ext uri="{BB962C8B-B14F-4D97-AF65-F5344CB8AC3E}">
        <p14:creationId xmlns:p14="http://schemas.microsoft.com/office/powerpoint/2010/main" val="401338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Process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FD617-7B9B-48EF-A7E5-462EDBAD049B}" type="slidenum">
              <a:rPr kumimoji="0" lang="en-GB" sz="1000" b="0" i="0" u="none" strike="noStrike" kern="1200" cap="none" spc="0" normalizeH="0" baseline="0" noProof="0">
                <a:ln>
                  <a:noFill/>
                </a:ln>
                <a:solidFill>
                  <a:srgbClr val="17144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srgbClr val="171449"/>
              </a:solidFill>
              <a:effectLst/>
              <a:uLnTx/>
              <a:uFillTx/>
              <a:latin typeface="Calibri"/>
              <a:ea typeface="+mn-ea"/>
              <a:cs typeface="+mn-cs"/>
            </a:endParaRPr>
          </a:p>
        </p:txBody>
      </p:sp>
      <p:sp>
        <p:nvSpPr>
          <p:cNvPr id="3" name="Right Arrow 2"/>
          <p:cNvSpPr/>
          <p:nvPr/>
        </p:nvSpPr>
        <p:spPr>
          <a:xfrm>
            <a:off x="3950330" y="1233104"/>
            <a:ext cx="1099033" cy="1023042"/>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5"/>
          <p:cNvSpPr/>
          <p:nvPr/>
        </p:nvSpPr>
        <p:spPr>
          <a:xfrm>
            <a:off x="1763738" y="1400035"/>
            <a:ext cx="2103120" cy="689183"/>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Company Information</a:t>
            </a:r>
          </a:p>
        </p:txBody>
      </p:sp>
      <p:sp>
        <p:nvSpPr>
          <p:cNvPr id="9" name="Rounded Rectangle 8"/>
          <p:cNvSpPr/>
          <p:nvPr/>
        </p:nvSpPr>
        <p:spPr>
          <a:xfrm>
            <a:off x="1763741" y="2161774"/>
            <a:ext cx="2103120" cy="167833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Calendar year paid losses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Calendar year incurred losses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Company reserves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Split between Asbestos and Environmental</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Not including current exposures</a:t>
            </a:r>
          </a:p>
        </p:txBody>
      </p:sp>
      <p:sp>
        <p:nvSpPr>
          <p:cNvPr id="10" name="Rounded Rectangle 9"/>
          <p:cNvSpPr/>
          <p:nvPr/>
        </p:nvSpPr>
        <p:spPr>
          <a:xfrm>
            <a:off x="1763738" y="3923288"/>
            <a:ext cx="2103120" cy="666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Claims and Operations</a:t>
            </a:r>
          </a:p>
        </p:txBody>
      </p:sp>
      <p:sp>
        <p:nvSpPr>
          <p:cNvPr id="11" name="Rounded Rectangle 10"/>
          <p:cNvSpPr/>
          <p:nvPr/>
        </p:nvSpPr>
        <p:spPr>
          <a:xfrm>
            <a:off x="1763741" y="4661878"/>
            <a:ext cx="2103120" cy="149437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Reserving strategy (stair stepping)</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Treatment of expenses reserves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Settlement strategies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Historical perspective</a:t>
            </a:r>
          </a:p>
        </p:txBody>
      </p:sp>
      <p:sp>
        <p:nvSpPr>
          <p:cNvPr id="12" name="Rounded Rectangle 11"/>
          <p:cNvSpPr/>
          <p:nvPr/>
        </p:nvSpPr>
        <p:spPr>
          <a:xfrm>
            <a:off x="5108247" y="1411611"/>
            <a:ext cx="2103120" cy="689183"/>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Industry Information</a:t>
            </a:r>
          </a:p>
        </p:txBody>
      </p:sp>
      <p:sp>
        <p:nvSpPr>
          <p:cNvPr id="13" name="Rounded Rectangle 12"/>
          <p:cNvSpPr/>
          <p:nvPr/>
        </p:nvSpPr>
        <p:spPr>
          <a:xfrm>
            <a:off x="5108247" y="2161774"/>
            <a:ext cx="2103120" cy="167833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AM Best</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SNL</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Adjust for LPTs</a:t>
            </a:r>
            <a:r>
              <a:rPr kumimoji="0" lang="en-US" sz="1200" b="1" i="0" u="sng" strike="noStrike" kern="1200" cap="none" spc="0" normalizeH="0" baseline="0" noProof="0" dirty="0">
                <a:ln>
                  <a:noFill/>
                </a:ln>
                <a:solidFill>
                  <a:srgbClr val="171449"/>
                </a:solidFill>
                <a:effectLst/>
                <a:uLnTx/>
                <a:uFillTx/>
                <a:latin typeface="Calibri"/>
                <a:ea typeface="+mn-ea"/>
                <a:cs typeface="+mn-cs"/>
              </a:rPr>
              <a:t> </a:t>
            </a:r>
            <a:endParaRPr kumimoji="0" lang="en-US" sz="1200" b="0" i="0" u="none" strike="noStrike" kern="1200" cap="none" spc="0" normalizeH="0" baseline="0" noProof="0" dirty="0">
              <a:ln>
                <a:noFill/>
              </a:ln>
              <a:solidFill>
                <a:srgbClr val="171449"/>
              </a:solidFill>
              <a:effectLst/>
              <a:uLnTx/>
              <a:uFillTx/>
              <a:latin typeface="Calibri"/>
              <a:ea typeface="+mn-ea"/>
              <a:cs typeface="+mn-cs"/>
            </a:endParaRPr>
          </a:p>
        </p:txBody>
      </p:sp>
      <p:sp>
        <p:nvSpPr>
          <p:cNvPr id="14" name="Right Arrow 13"/>
          <p:cNvSpPr/>
          <p:nvPr/>
        </p:nvSpPr>
        <p:spPr>
          <a:xfrm>
            <a:off x="7296583" y="1244680"/>
            <a:ext cx="1097280" cy="1023042"/>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ight Arrow 14"/>
          <p:cNvSpPr/>
          <p:nvPr/>
        </p:nvSpPr>
        <p:spPr>
          <a:xfrm>
            <a:off x="3950329" y="3744783"/>
            <a:ext cx="4443534" cy="1023042"/>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8452748" y="1411872"/>
            <a:ext cx="2103120" cy="689183"/>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Benchmarking of Industry</a:t>
            </a:r>
          </a:p>
        </p:txBody>
      </p:sp>
      <p:sp>
        <p:nvSpPr>
          <p:cNvPr id="17" name="Rounded Rectangle 16"/>
          <p:cNvSpPr/>
          <p:nvPr/>
        </p:nvSpPr>
        <p:spPr>
          <a:xfrm>
            <a:off x="8452748" y="2161775"/>
            <a:ext cx="2103120" cy="350750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Survival Ratio: select Industry-wide ratio and apply to company average</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Market Share: determine historic ratio of </a:t>
            </a:r>
            <a:r>
              <a:rPr kumimoji="0" lang="en-US" sz="1200" b="0" i="0" u="none" strike="noStrike" kern="1200" cap="none" spc="0" normalizeH="0" baseline="0" noProof="0" dirty="0" err="1">
                <a:ln>
                  <a:noFill/>
                </a:ln>
                <a:solidFill>
                  <a:srgbClr val="171449"/>
                </a:solidFill>
                <a:effectLst/>
                <a:uLnTx/>
                <a:uFillTx/>
                <a:latin typeface="Calibri"/>
                <a:ea typeface="+mn-ea"/>
                <a:cs typeface="+mn-cs"/>
              </a:rPr>
              <a:t>paids</a:t>
            </a:r>
            <a:r>
              <a:rPr kumimoji="0" lang="en-US" sz="1200" b="0" i="0" u="none" strike="noStrike" kern="1200" cap="none" spc="0" normalizeH="0" baseline="0" noProof="0" dirty="0">
                <a:ln>
                  <a:noFill/>
                </a:ln>
                <a:solidFill>
                  <a:srgbClr val="171449"/>
                </a:solidFill>
                <a:effectLst/>
                <a:uLnTx/>
                <a:uFillTx/>
                <a:latin typeface="Calibri"/>
                <a:ea typeface="+mn-ea"/>
                <a:cs typeface="+mn-cs"/>
              </a:rPr>
              <a:t> or </a:t>
            </a:r>
            <a:r>
              <a:rPr kumimoji="0" lang="en-US" sz="1200" b="0" i="0" u="none" strike="noStrike" kern="1200" cap="none" spc="0" normalizeH="0" baseline="0" noProof="0" dirty="0" err="1">
                <a:ln>
                  <a:noFill/>
                </a:ln>
                <a:solidFill>
                  <a:srgbClr val="171449"/>
                </a:solidFill>
                <a:effectLst/>
                <a:uLnTx/>
                <a:uFillTx/>
                <a:latin typeface="Calibri"/>
                <a:ea typeface="+mn-ea"/>
                <a:cs typeface="+mn-cs"/>
              </a:rPr>
              <a:t>incurreds</a:t>
            </a:r>
            <a:r>
              <a:rPr kumimoji="0" lang="en-US" sz="1200" b="0" i="0" u="none" strike="noStrike" kern="1200" cap="none" spc="0" normalizeH="0" baseline="0" noProof="0" dirty="0">
                <a:ln>
                  <a:noFill/>
                </a:ln>
                <a:solidFill>
                  <a:srgbClr val="171449"/>
                </a:solidFill>
                <a:effectLst/>
                <a:uLnTx/>
                <a:uFillTx/>
                <a:latin typeface="Calibri"/>
                <a:ea typeface="+mn-ea"/>
                <a:cs typeface="+mn-cs"/>
              </a:rPr>
              <a:t> or reserves to industry, apply to  future industry values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71449"/>
                </a:solidFill>
                <a:effectLst/>
                <a:uLnTx/>
                <a:uFillTx/>
                <a:latin typeface="Calibri"/>
                <a:ea typeface="+mn-ea"/>
                <a:cs typeface="+mn-cs"/>
              </a:rPr>
              <a:t>Completion methods: Determine factors to bring Industry to ultimate and apply to company inception to date</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171449"/>
              </a:solidFill>
              <a:effectLst/>
              <a:uLnTx/>
              <a:uFillTx/>
              <a:latin typeface="Calibri"/>
              <a:ea typeface="+mn-ea"/>
              <a:cs typeface="+mn-cs"/>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srgbClr val="171449"/>
                </a:solidFill>
                <a:effectLst/>
                <a:uLnTx/>
                <a:uFillTx/>
                <a:latin typeface="Calibri"/>
                <a:ea typeface="+mn-ea"/>
                <a:cs typeface="+mn-cs"/>
              </a:rPr>
              <a:t>Ultimate goal</a:t>
            </a:r>
            <a:r>
              <a:rPr kumimoji="0" lang="en-US" sz="1200" b="0" i="0" u="none" strike="noStrike" kern="1200" cap="none" spc="0" normalizeH="0" baseline="0" noProof="0" dirty="0">
                <a:ln>
                  <a:noFill/>
                </a:ln>
                <a:solidFill>
                  <a:srgbClr val="171449"/>
                </a:solidFill>
                <a:effectLst/>
                <a:uLnTx/>
                <a:uFillTx/>
                <a:latin typeface="Calibri"/>
                <a:ea typeface="+mn-ea"/>
                <a:cs typeface="+mn-cs"/>
              </a:rPr>
              <a:t>: Derive company’s share of the industry reserves</a:t>
            </a:r>
          </a:p>
        </p:txBody>
      </p:sp>
    </p:spTree>
    <p:extLst>
      <p:ext uri="{BB962C8B-B14F-4D97-AF65-F5344CB8AC3E}">
        <p14:creationId xmlns:p14="http://schemas.microsoft.com/office/powerpoint/2010/main" val="3378744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Loss Reserving</a:t>
            </a:r>
          </a:p>
        </p:txBody>
      </p:sp>
      <p:sp>
        <p:nvSpPr>
          <p:cNvPr id="3" name="Content Placeholder 2"/>
          <p:cNvSpPr>
            <a:spLocks noGrp="1"/>
          </p:cNvSpPr>
          <p:nvPr>
            <p:ph idx="1"/>
          </p:nvPr>
        </p:nvSpPr>
        <p:spPr>
          <a:xfrm>
            <a:off x="2087758" y="1879353"/>
            <a:ext cx="3689486" cy="1821784"/>
          </a:xfrm>
        </p:spPr>
        <p:txBody>
          <a:bodyPr/>
          <a:lstStyle/>
          <a:p>
            <a:pPr marL="0" indent="0">
              <a:buNone/>
            </a:pPr>
            <a:r>
              <a:rPr lang="en-US" sz="1600" b="1" u="sng" dirty="0"/>
              <a:t>Similarities to Asbestos</a:t>
            </a:r>
          </a:p>
          <a:p>
            <a:r>
              <a:rPr lang="en-US" sz="1400" dirty="0"/>
              <a:t>Complex allocation issues and insolvent insurers resulting in high legal fees</a:t>
            </a:r>
          </a:p>
          <a:p>
            <a:r>
              <a:rPr lang="en-US" sz="1400" dirty="0"/>
              <a:t>Bankrupt entities caused damage</a:t>
            </a:r>
          </a:p>
          <a:p>
            <a:r>
              <a:rPr lang="en-US" sz="1400" dirty="0"/>
              <a:t>Overly broad policy language resulting in coverage where coverage was never intended nor priced into rates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FD617-7B9B-48EF-A7E5-462EDBAD049B}" type="slidenum">
              <a:rPr kumimoji="0" lang="en-GB" sz="1000" b="0" i="0" u="none" strike="noStrike" kern="1200" cap="none" spc="0" normalizeH="0" baseline="0" noProof="0">
                <a:ln>
                  <a:noFill/>
                </a:ln>
                <a:solidFill>
                  <a:srgbClr val="17144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srgbClr val="171449"/>
              </a:solidFill>
              <a:effectLst/>
              <a:uLnTx/>
              <a:uFillTx/>
              <a:latin typeface="Calibri"/>
              <a:ea typeface="+mn-ea"/>
              <a:cs typeface="+mn-cs"/>
            </a:endParaRPr>
          </a:p>
        </p:txBody>
      </p:sp>
      <p:sp>
        <p:nvSpPr>
          <p:cNvPr id="9" name="TextBox 8"/>
          <p:cNvSpPr txBox="1"/>
          <p:nvPr/>
        </p:nvSpPr>
        <p:spPr>
          <a:xfrm>
            <a:off x="1889760" y="1280161"/>
            <a:ext cx="8405000" cy="57476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71449"/>
                </a:solidFill>
                <a:effectLst/>
                <a:uLnTx/>
                <a:uFillTx/>
                <a:latin typeface="Calibri"/>
                <a:ea typeface="+mn-ea"/>
                <a:cs typeface="+mn-cs"/>
              </a:rPr>
              <a:t>Environmental losses are often grouped with asbestos losses for financial reporting purposes.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71449"/>
                </a:solidFill>
                <a:effectLst/>
                <a:uLnTx/>
                <a:uFillTx/>
                <a:latin typeface="Calibri"/>
                <a:ea typeface="+mn-ea"/>
                <a:cs typeface="+mn-cs"/>
              </a:rPr>
              <a:t>The two exposure types have key differences requiring different approaches:</a:t>
            </a:r>
          </a:p>
        </p:txBody>
      </p:sp>
      <p:sp>
        <p:nvSpPr>
          <p:cNvPr id="10" name="Content Placeholder 2"/>
          <p:cNvSpPr txBox="1">
            <a:spLocks/>
          </p:cNvSpPr>
          <p:nvPr/>
        </p:nvSpPr>
        <p:spPr>
          <a:xfrm>
            <a:off x="5975242" y="1860872"/>
            <a:ext cx="3987364" cy="1831554"/>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1" i="0" u="sng" strike="noStrike" kern="1200" cap="none" spc="0" normalizeH="0" baseline="0" noProof="0" dirty="0">
                <a:ln>
                  <a:noFill/>
                </a:ln>
                <a:solidFill>
                  <a:srgbClr val="171449"/>
                </a:solidFill>
                <a:effectLst/>
                <a:uLnTx/>
                <a:uFillTx/>
                <a:latin typeface="Calibri"/>
                <a:ea typeface="+mn-ea"/>
                <a:cs typeface="+mn-cs"/>
              </a:rPr>
              <a:t>Differences with Asbestos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Environmental loss reserving often requires specialized environmental expertise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Asbestos claims have a much longer latency period: A polluted site is immediately apparent, while an asbestos worker may go 40 years before developing mesothelioma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71449"/>
              </a:solidFill>
              <a:effectLst/>
              <a:uLnTx/>
              <a:uFillTx/>
              <a:latin typeface="Calibri"/>
              <a:ea typeface="+mn-ea"/>
              <a:cs typeface="+mn-cs"/>
            </a:endParaRPr>
          </a:p>
        </p:txBody>
      </p:sp>
      <p:sp>
        <p:nvSpPr>
          <p:cNvPr id="5" name="TextBox 4"/>
          <p:cNvSpPr txBox="1"/>
          <p:nvPr/>
        </p:nvSpPr>
        <p:spPr>
          <a:xfrm>
            <a:off x="2087758" y="3814355"/>
            <a:ext cx="7874848" cy="2447109"/>
          </a:xfrm>
          <a:prstGeom prst="rect">
            <a:avLst/>
          </a:prstGeom>
          <a:noFill/>
          <a:ln w="19050">
            <a:solidFill>
              <a:schemeClr val="bg2"/>
            </a:solidFill>
          </a:ln>
        </p:spPr>
        <p:txBody>
          <a:bodyPr wrap="square" lIns="91440" tIns="0" rIns="9144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71449"/>
                </a:solidFill>
                <a:effectLst/>
                <a:uLnTx/>
                <a:uFillTx/>
                <a:latin typeface="Calibri"/>
                <a:ea typeface="+mn-ea"/>
                <a:cs typeface="+mn-cs"/>
              </a:rPr>
              <a:t>Actuarial Methodologies to Determine Environmental Reserves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Ground-up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Employ Environmental Expert to evaluate clean up costs for specific sites and allocate costs among responsible parties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Use of decision tree methodology to determine expected or likely outcomes of things such as: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Number of occurrences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Insolvent policies include or excluded</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Different damage scenarios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Success of coverage defenses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Aggregate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1449"/>
                </a:solidFill>
                <a:effectLst/>
                <a:uLnTx/>
                <a:uFillTx/>
                <a:latin typeface="Calibri"/>
                <a:ea typeface="+mn-ea"/>
                <a:cs typeface="+mn-cs"/>
              </a:rPr>
              <a:t>Similar methodology as for Asbestos</a:t>
            </a:r>
          </a:p>
        </p:txBody>
      </p:sp>
    </p:spTree>
    <p:extLst>
      <p:ext uri="{BB962C8B-B14F-4D97-AF65-F5344CB8AC3E}">
        <p14:creationId xmlns:p14="http://schemas.microsoft.com/office/powerpoint/2010/main" val="186823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4927708" y="629266"/>
            <a:ext cx="6422849" cy="1676603"/>
          </a:xfrm>
        </p:spPr>
        <p:txBody>
          <a:bodyPr>
            <a:normAutofit/>
          </a:bodyPr>
          <a:lstStyle/>
          <a:p>
            <a:r>
              <a:rPr lang="en-US" sz="3700" b="1" dirty="0">
                <a:solidFill>
                  <a:schemeClr val="tx2"/>
                </a:solidFill>
                <a:latin typeface="Arial" panose="020B0604020202020204" pitchFamily="34" charset="0"/>
                <a:cs typeface="Arial" panose="020B0604020202020204" pitchFamily="34" charset="0"/>
              </a:rPr>
              <a:t>Audience Polling Question:</a:t>
            </a:r>
            <a:br>
              <a:rPr lang="en-US" sz="3700" b="1" dirty="0">
                <a:solidFill>
                  <a:schemeClr val="tx2"/>
                </a:solidFill>
                <a:latin typeface="Arial" panose="020B0604020202020204" pitchFamily="34" charset="0"/>
                <a:cs typeface="Arial" panose="020B0604020202020204" pitchFamily="34" charset="0"/>
              </a:rPr>
            </a:br>
            <a:r>
              <a:rPr lang="en-US" sz="3700" b="1" dirty="0">
                <a:solidFill>
                  <a:schemeClr val="accent1"/>
                </a:solidFill>
                <a:latin typeface="Arial" panose="020B0604020202020204" pitchFamily="34" charset="0"/>
                <a:cs typeface="Arial" panose="020B0604020202020204" pitchFamily="34" charset="0"/>
              </a:rPr>
              <a:t>Allocating legacy clams to polic</a:t>
            </a:r>
            <a:r>
              <a:rPr lang="en-US" sz="3700" dirty="0">
                <a:solidFill>
                  <a:schemeClr val="accent1"/>
                </a:solidFill>
                <a:latin typeface="Arial" panose="020B0604020202020204" pitchFamily="34" charset="0"/>
                <a:cs typeface="Arial" panose="020B0604020202020204" pitchFamily="34" charset="0"/>
              </a:rPr>
              <a:t>y year is:</a:t>
            </a:r>
            <a:endParaRPr lang="en-US" sz="3700" b="1" dirty="0">
              <a:solidFill>
                <a:schemeClr val="accent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
        <p:nvSpPr>
          <p:cNvPr id="9" name="Text Box 4">
            <a:extLst>
              <a:ext uri="{FF2B5EF4-FFF2-40B4-BE49-F238E27FC236}">
                <a16:creationId xmlns:a16="http://schemas.microsoft.com/office/drawing/2014/main" id="{B365778E-1C0F-704E-B182-65DFEA99AA07}"/>
              </a:ext>
            </a:extLst>
          </p:cNvPr>
          <p:cNvSpPr txBox="1">
            <a:spLocks noGrp="1" noChangeArrowheads="1"/>
          </p:cNvSpPr>
          <p:nvPr>
            <p:ph idx="1"/>
          </p:nvPr>
        </p:nvSpPr>
        <p:spPr bwMode="auto">
          <a:xfrm>
            <a:off x="4914452" y="2122516"/>
            <a:ext cx="6422848" cy="3785419"/>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13500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spcAft>
                <a:spcPts val="600"/>
              </a:spcAft>
              <a:buClrTx/>
              <a:buFont typeface="Wingdings" panose="05000000000000000000" pitchFamily="2" charset="2"/>
              <a:buChar char="§"/>
            </a:pPr>
            <a:endParaRPr lang="en-US" altLang="en-US" sz="1900" dirty="0"/>
          </a:p>
          <a:p>
            <a:pPr marL="457200" indent="-457200">
              <a:buSzPct val="100000"/>
              <a:buFont typeface="+mj-lt"/>
              <a:buAutoNum type="arabicPeriod"/>
            </a:pPr>
            <a:r>
              <a:rPr lang="en-US" dirty="0"/>
              <a:t>Simple and straightforward;</a:t>
            </a:r>
          </a:p>
          <a:p>
            <a:pPr marL="457200" indent="-457200">
              <a:buSzPct val="100000"/>
              <a:buFont typeface="+mj-lt"/>
              <a:buAutoNum type="arabicPeriod"/>
            </a:pPr>
            <a:r>
              <a:rPr lang="en-US" dirty="0"/>
              <a:t>Somewhat complicated;</a:t>
            </a:r>
          </a:p>
          <a:p>
            <a:pPr marL="457200" indent="-457200">
              <a:buSzPct val="100000"/>
              <a:buFont typeface="+mj-lt"/>
              <a:buAutoNum type="arabicPeriod"/>
            </a:pPr>
            <a:r>
              <a:rPr lang="en-US" dirty="0"/>
              <a:t>Extremely complicated.</a:t>
            </a:r>
          </a:p>
        </p:txBody>
      </p:sp>
    </p:spTree>
    <p:extLst>
      <p:ext uri="{BB962C8B-B14F-4D97-AF65-F5344CB8AC3E}">
        <p14:creationId xmlns:p14="http://schemas.microsoft.com/office/powerpoint/2010/main" val="2103661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Allocation: A Difficult Task</a:t>
            </a:r>
          </a:p>
        </p:txBody>
      </p:sp>
      <p:sp>
        <p:nvSpPr>
          <p:cNvPr id="15" name="TextBox 14"/>
          <p:cNvSpPr txBox="1"/>
          <p:nvPr/>
        </p:nvSpPr>
        <p:spPr>
          <a:xfrm>
            <a:off x="1889761" y="1280161"/>
            <a:ext cx="8399241" cy="741933"/>
          </a:xfrm>
          <a:prstGeom prst="rect">
            <a:avLst/>
          </a:prstGeom>
          <a:noFill/>
        </p:spPr>
        <p:txBody>
          <a:bodyPr wrap="square" lIns="0" tIns="0" rIns="0" bIns="0" rtlCol="0">
            <a:noAutofit/>
          </a:bodyPr>
          <a:lstStyle/>
          <a:p>
            <a:pPr defTabSz="914400"/>
            <a:r>
              <a:rPr lang="en-US" sz="1600" dirty="0">
                <a:solidFill>
                  <a:srgbClr val="171449"/>
                </a:solidFill>
                <a:latin typeface="Calibri"/>
              </a:rPr>
              <a:t>The situation gets more complex given the age of relevant policies.  Often, grainy photocopies of decades-old documents are all that remain.  These complications produce considerable legal expense.</a:t>
            </a:r>
          </a:p>
        </p:txBody>
      </p:sp>
      <p:pic>
        <p:nvPicPr>
          <p:cNvPr id="18" name="Picture 17"/>
          <p:cNvPicPr>
            <a:picLocks noChangeAspect="1"/>
          </p:cNvPicPr>
          <p:nvPr/>
        </p:nvPicPr>
        <p:blipFill>
          <a:blip r:embed="rId3"/>
          <a:stretch>
            <a:fillRect/>
          </a:stretch>
        </p:blipFill>
        <p:spPr>
          <a:xfrm>
            <a:off x="2382691" y="1870891"/>
            <a:ext cx="7413379" cy="4621169"/>
          </a:xfrm>
          <a:prstGeom prst="rect">
            <a:avLst/>
          </a:prstGeom>
        </p:spPr>
      </p:pic>
    </p:spTree>
    <p:extLst>
      <p:ext uri="{BB962C8B-B14F-4D97-AF65-F5344CB8AC3E}">
        <p14:creationId xmlns:p14="http://schemas.microsoft.com/office/powerpoint/2010/main" val="3593682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Allocation: A Difficult Task</a:t>
            </a:r>
          </a:p>
        </p:txBody>
      </p:sp>
      <p:sp>
        <p:nvSpPr>
          <p:cNvPr id="4" name="Slide Number Placeholder 3"/>
          <p:cNvSpPr>
            <a:spLocks noGrp="1"/>
          </p:cNvSpPr>
          <p:nvPr>
            <p:ph type="sldNum" sz="quarter" idx="12"/>
          </p:nvPr>
        </p:nvSpPr>
        <p:spPr/>
        <p:txBody>
          <a:bodyPr/>
          <a:lstStyle/>
          <a:p>
            <a:pPr defTabSz="914400"/>
            <a:fld id="{251FD617-7B9B-48EF-A7E5-462EDBAD049B}" type="slidenum">
              <a:rPr lang="en-GB">
                <a:solidFill>
                  <a:srgbClr val="171449"/>
                </a:solidFill>
                <a:latin typeface="Calibri"/>
              </a:rPr>
              <a:pPr defTabSz="914400"/>
              <a:t>27</a:t>
            </a:fld>
            <a:endParaRPr lang="en-GB" dirty="0">
              <a:solidFill>
                <a:srgbClr val="171449"/>
              </a:solidFill>
              <a:latin typeface="Calibri"/>
            </a:endParaRPr>
          </a:p>
        </p:txBody>
      </p:sp>
      <p:sp>
        <p:nvSpPr>
          <p:cNvPr id="15" name="TextBox 14"/>
          <p:cNvSpPr txBox="1"/>
          <p:nvPr/>
        </p:nvSpPr>
        <p:spPr>
          <a:xfrm>
            <a:off x="1889761" y="1280161"/>
            <a:ext cx="8399241" cy="741933"/>
          </a:xfrm>
          <a:prstGeom prst="rect">
            <a:avLst/>
          </a:prstGeom>
          <a:noFill/>
        </p:spPr>
        <p:txBody>
          <a:bodyPr wrap="square" lIns="0" tIns="0" rIns="0" bIns="0" rtlCol="0">
            <a:noAutofit/>
          </a:bodyPr>
          <a:lstStyle/>
          <a:p>
            <a:pPr defTabSz="914400"/>
            <a:r>
              <a:rPr lang="en-US" sz="1600" dirty="0">
                <a:solidFill>
                  <a:srgbClr val="171449"/>
                </a:solidFill>
                <a:latin typeface="Calibri"/>
              </a:rPr>
              <a:t>Insurance coverage detail can get incredibly complex with multiple parties, missing documentation, insolvent insurers, disputed coverages, and other complications. Insurers’ exposure often arises via small portions in various layers of loss across dozens of different accounts.  </a:t>
            </a:r>
          </a:p>
        </p:txBody>
      </p:sp>
      <p:sp>
        <p:nvSpPr>
          <p:cNvPr id="3" name="Rectangle 2"/>
          <p:cNvSpPr/>
          <p:nvPr/>
        </p:nvSpPr>
        <p:spPr>
          <a:xfrm>
            <a:off x="2411240" y="2091351"/>
            <a:ext cx="1276538" cy="153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298" y="2050824"/>
            <a:ext cx="8020590" cy="4430052"/>
          </a:xfrm>
          <a:prstGeom prst="rect">
            <a:avLst/>
          </a:prstGeom>
        </p:spPr>
      </p:pic>
    </p:spTree>
    <p:extLst>
      <p:ext uri="{BB962C8B-B14F-4D97-AF65-F5344CB8AC3E}">
        <p14:creationId xmlns:p14="http://schemas.microsoft.com/office/powerpoint/2010/main" val="746286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5030990" y="1203007"/>
            <a:ext cx="6422849" cy="1676603"/>
          </a:xfrm>
        </p:spPr>
        <p:txBody>
          <a:bodyPr>
            <a:normAutofit/>
          </a:bodyPr>
          <a:lstStyle/>
          <a:p>
            <a:r>
              <a:rPr lang="en-US" sz="3700" b="1" dirty="0">
                <a:solidFill>
                  <a:schemeClr val="accent1"/>
                </a:solidFill>
                <a:latin typeface="Arial" panose="020B0604020202020204" pitchFamily="34" charset="0"/>
                <a:cs typeface="Arial" panose="020B0604020202020204" pitchFamily="34" charset="0"/>
              </a:rPr>
              <a:t>For multiple years of exposure, how are claim costs allocated to year?</a:t>
            </a: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Tree>
    <p:extLst>
      <p:ext uri="{BB962C8B-B14F-4D97-AF65-F5344CB8AC3E}">
        <p14:creationId xmlns:p14="http://schemas.microsoft.com/office/powerpoint/2010/main" val="4284356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Allocation Simplified – All Sums</a:t>
            </a:r>
          </a:p>
        </p:txBody>
      </p:sp>
      <p:pic>
        <p:nvPicPr>
          <p:cNvPr id="5" name="Content Placeholder 4"/>
          <p:cNvPicPr>
            <a:picLocks noGrp="1" noChangeAspect="1"/>
          </p:cNvPicPr>
          <p:nvPr>
            <p:ph idx="1"/>
          </p:nvPr>
        </p:nvPicPr>
        <p:blipFill>
          <a:blip r:embed="rId2"/>
          <a:stretch>
            <a:fillRect/>
          </a:stretch>
        </p:blipFill>
        <p:spPr>
          <a:xfrm>
            <a:off x="5465012" y="1641251"/>
            <a:ext cx="4535817" cy="4456562"/>
          </a:xfrm>
          <a:prstGeom prst="rect">
            <a:avLst/>
          </a:prstGeom>
        </p:spPr>
      </p:pic>
      <p:sp>
        <p:nvSpPr>
          <p:cNvPr id="4" name="Slide Number Placeholder 3"/>
          <p:cNvSpPr>
            <a:spLocks noGrp="1"/>
          </p:cNvSpPr>
          <p:nvPr>
            <p:ph type="sldNum" sz="quarter" idx="12"/>
          </p:nvPr>
        </p:nvSpPr>
        <p:spPr/>
        <p:txBody>
          <a:bodyPr/>
          <a:lstStyle/>
          <a:p>
            <a:pPr defTabSz="914400"/>
            <a:fld id="{251FD617-7B9B-48EF-A7E5-462EDBAD049B}" type="slidenum">
              <a:rPr lang="en-GB">
                <a:solidFill>
                  <a:srgbClr val="171449"/>
                </a:solidFill>
                <a:latin typeface="Calibri"/>
              </a:rPr>
              <a:pPr defTabSz="914400"/>
              <a:t>29</a:t>
            </a:fld>
            <a:endParaRPr lang="en-GB" dirty="0">
              <a:solidFill>
                <a:srgbClr val="171449"/>
              </a:solidFill>
              <a:latin typeface="Calibri"/>
            </a:endParaRPr>
          </a:p>
        </p:txBody>
      </p:sp>
      <p:sp>
        <p:nvSpPr>
          <p:cNvPr id="6" name="TextBox 5"/>
          <p:cNvSpPr txBox="1"/>
          <p:nvPr/>
        </p:nvSpPr>
        <p:spPr>
          <a:xfrm>
            <a:off x="1884000" y="1641251"/>
            <a:ext cx="3581011" cy="2260190"/>
          </a:xfrm>
          <a:prstGeom prst="rect">
            <a:avLst/>
          </a:prstGeom>
          <a:noFill/>
        </p:spPr>
        <p:txBody>
          <a:bodyPr wrap="square" lIns="0" tIns="0" rIns="0" bIns="0" rtlCol="0">
            <a:noAutofit/>
          </a:bodyPr>
          <a:lstStyle/>
          <a:p>
            <a:pPr defTabSz="914400"/>
            <a:r>
              <a:rPr lang="en-US" sz="1400" b="1" dirty="0">
                <a:solidFill>
                  <a:srgbClr val="171449"/>
                </a:solidFill>
                <a:latin typeface="Calibri"/>
              </a:rPr>
              <a:t>All Sums Allocation Example</a:t>
            </a:r>
            <a:r>
              <a:rPr lang="en-US" sz="1400" dirty="0">
                <a:solidFill>
                  <a:srgbClr val="171449"/>
                </a:solidFill>
                <a:latin typeface="Calibri"/>
              </a:rPr>
              <a:t>	</a:t>
            </a:r>
          </a:p>
          <a:p>
            <a:pPr defTabSz="914400"/>
            <a:r>
              <a:rPr lang="en-US" sz="1200" dirty="0">
                <a:solidFill>
                  <a:srgbClr val="171449"/>
                </a:solidFill>
                <a:latin typeface="Calibri"/>
              </a:rPr>
              <a:t>Total Claims		 $3,000,000 </a:t>
            </a:r>
          </a:p>
          <a:p>
            <a:pPr defTabSz="914400"/>
            <a:r>
              <a:rPr lang="en-US" sz="1200" dirty="0">
                <a:solidFill>
                  <a:srgbClr val="171449"/>
                </a:solidFill>
                <a:latin typeface="Calibri"/>
              </a:rPr>
              <a:t>Total Limits		 $6,000,000</a:t>
            </a:r>
          </a:p>
          <a:p>
            <a:pPr defTabSz="914400"/>
            <a:endParaRPr lang="en-US" sz="1200" dirty="0">
              <a:solidFill>
                <a:srgbClr val="171449"/>
              </a:solidFill>
              <a:latin typeface="Calibri"/>
            </a:endParaRPr>
          </a:p>
          <a:p>
            <a:pPr defTabSz="914400"/>
            <a:r>
              <a:rPr lang="en-US" sz="1200" dirty="0">
                <a:solidFill>
                  <a:srgbClr val="171449"/>
                </a:solidFill>
                <a:latin typeface="Calibri"/>
              </a:rPr>
              <a:t> 	Tower Limits	Tower Costs</a:t>
            </a:r>
          </a:p>
          <a:p>
            <a:pPr defTabSz="914400"/>
            <a:r>
              <a:rPr lang="en-US" sz="1200" dirty="0">
                <a:solidFill>
                  <a:srgbClr val="171449"/>
                </a:solidFill>
                <a:latin typeface="Calibri"/>
              </a:rPr>
              <a:t>Tower 1	 $500,000 	 $   </a:t>
            </a:r>
          </a:p>
          <a:p>
            <a:pPr defTabSz="914400"/>
            <a:r>
              <a:rPr lang="en-US" sz="1200" dirty="0">
                <a:solidFill>
                  <a:srgbClr val="171449"/>
                </a:solidFill>
                <a:latin typeface="Calibri"/>
              </a:rPr>
              <a:t>Tower 2	 $1,000,000 	 $   </a:t>
            </a:r>
          </a:p>
          <a:p>
            <a:pPr defTabSz="914400"/>
            <a:r>
              <a:rPr lang="en-US" sz="1200" dirty="0">
                <a:solidFill>
                  <a:srgbClr val="171449"/>
                </a:solidFill>
                <a:latin typeface="Calibri"/>
              </a:rPr>
              <a:t>Tower 3	 $1,000,000 	 $	   </a:t>
            </a:r>
          </a:p>
          <a:p>
            <a:pPr defTabSz="914400"/>
            <a:r>
              <a:rPr lang="en-US" sz="1200" dirty="0">
                <a:solidFill>
                  <a:srgbClr val="171449"/>
                </a:solidFill>
                <a:latin typeface="Calibri"/>
              </a:rPr>
              <a:t>Tower 4	 $1,500,000 	 $1,000,000 </a:t>
            </a:r>
          </a:p>
          <a:p>
            <a:pPr defTabSz="914400"/>
            <a:r>
              <a:rPr lang="en-US" sz="1200" dirty="0">
                <a:solidFill>
                  <a:srgbClr val="171449"/>
                </a:solidFill>
                <a:latin typeface="Calibri"/>
              </a:rPr>
              <a:t>Tower 5	 $2,000,000 	 $2,000,000 </a:t>
            </a:r>
          </a:p>
          <a:p>
            <a:pPr defTabSz="914400"/>
            <a:endParaRPr lang="en-US" sz="1200" dirty="0">
              <a:solidFill>
                <a:srgbClr val="171449"/>
              </a:solidFill>
              <a:latin typeface="Calibri"/>
            </a:endParaRPr>
          </a:p>
        </p:txBody>
      </p:sp>
      <p:sp>
        <p:nvSpPr>
          <p:cNvPr id="7" name="TextBox 6"/>
          <p:cNvSpPr txBox="1"/>
          <p:nvPr/>
        </p:nvSpPr>
        <p:spPr>
          <a:xfrm>
            <a:off x="1884000" y="4040777"/>
            <a:ext cx="3515315" cy="2057036"/>
          </a:xfrm>
          <a:prstGeom prst="rect">
            <a:avLst/>
          </a:prstGeom>
          <a:noFill/>
        </p:spPr>
        <p:txBody>
          <a:bodyPr wrap="square" lIns="0" tIns="0" rIns="0" bIns="0" rtlCol="0">
            <a:noAutofit/>
          </a:bodyPr>
          <a:lstStyle/>
          <a:p>
            <a:pPr defTabSz="914400"/>
            <a:r>
              <a:rPr lang="en-US" sz="1400" dirty="0">
                <a:solidFill>
                  <a:srgbClr val="171449"/>
                </a:solidFill>
                <a:latin typeface="Calibri"/>
              </a:rPr>
              <a:t>All Sums Allocation is the simplest allocation type to conceptualize and calculate.</a:t>
            </a:r>
          </a:p>
          <a:p>
            <a:pPr defTabSz="914400"/>
            <a:endParaRPr lang="en-US" sz="1400" dirty="0">
              <a:solidFill>
                <a:srgbClr val="171449"/>
              </a:solidFill>
              <a:latin typeface="Calibri"/>
            </a:endParaRPr>
          </a:p>
          <a:p>
            <a:pPr defTabSz="914400"/>
            <a:r>
              <a:rPr lang="en-US" sz="1400" dirty="0">
                <a:solidFill>
                  <a:srgbClr val="171449"/>
                </a:solidFill>
                <a:latin typeface="Calibri"/>
              </a:rPr>
              <a:t>The insured targets specific year(s) of</a:t>
            </a:r>
          </a:p>
          <a:p>
            <a:pPr defTabSz="914400"/>
            <a:r>
              <a:rPr lang="en-US" sz="1400" dirty="0">
                <a:solidFill>
                  <a:srgbClr val="171449"/>
                </a:solidFill>
                <a:latin typeface="Calibri"/>
              </a:rPr>
              <a:t>coverage and damages “spike” up</a:t>
            </a:r>
          </a:p>
          <a:p>
            <a:pPr defTabSz="914400"/>
            <a:r>
              <a:rPr lang="en-US" sz="1400" dirty="0">
                <a:solidFill>
                  <a:srgbClr val="171449"/>
                </a:solidFill>
                <a:latin typeface="Calibri"/>
              </a:rPr>
              <a:t>through tower(s).</a:t>
            </a:r>
          </a:p>
        </p:txBody>
      </p:sp>
    </p:spTree>
    <p:extLst>
      <p:ext uri="{BB962C8B-B14F-4D97-AF65-F5344CB8AC3E}">
        <p14:creationId xmlns:p14="http://schemas.microsoft.com/office/powerpoint/2010/main" val="235772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B31BB0-BA60-4300-9483-7CA8F53614E3}"/>
              </a:ext>
            </a:extLst>
          </p:cNvPr>
          <p:cNvSpPr>
            <a:spLocks noGrp="1"/>
          </p:cNvSpPr>
          <p:nvPr>
            <p:ph type="sldNum" sz="quarter" idx="12"/>
          </p:nvPr>
        </p:nvSpPr>
        <p:spPr/>
        <p:txBody>
          <a:bodyPr/>
          <a:lstStyle/>
          <a:p>
            <a:fld id="{B016F8AB-BCEA-4347-8BA6-BE776009BC89}" type="slidenum">
              <a:rPr lang="uk-UA" smtClean="0"/>
              <a:pPr/>
              <a:t>3</a:t>
            </a:fld>
            <a:endParaRPr lang="uk-UA" dirty="0"/>
          </a:p>
        </p:txBody>
      </p:sp>
      <p:sp>
        <p:nvSpPr>
          <p:cNvPr id="3" name="Title 2">
            <a:extLst>
              <a:ext uri="{FF2B5EF4-FFF2-40B4-BE49-F238E27FC236}">
                <a16:creationId xmlns:a16="http://schemas.microsoft.com/office/drawing/2014/main" id="{7642FA61-1F72-442D-91E1-E509047372FB}"/>
              </a:ext>
            </a:extLst>
          </p:cNvPr>
          <p:cNvSpPr>
            <a:spLocks noGrp="1"/>
          </p:cNvSpPr>
          <p:nvPr>
            <p:ph type="title"/>
          </p:nvPr>
        </p:nvSpPr>
        <p:spPr>
          <a:xfrm>
            <a:off x="609442" y="521208"/>
            <a:ext cx="10969943" cy="830997"/>
          </a:xfrm>
        </p:spPr>
        <p:txBody>
          <a:bodyPr/>
          <a:lstStyle/>
          <a:p>
            <a:r>
              <a:rPr lang="en-US" dirty="0"/>
              <a:t>Runoff Market – What is it?</a:t>
            </a:r>
            <a:br>
              <a:rPr lang="en-US" dirty="0"/>
            </a:br>
            <a:endParaRPr lang="en-US" dirty="0"/>
          </a:p>
        </p:txBody>
      </p:sp>
      <p:sp>
        <p:nvSpPr>
          <p:cNvPr id="6" name="Rectangle 5">
            <a:extLst>
              <a:ext uri="{FF2B5EF4-FFF2-40B4-BE49-F238E27FC236}">
                <a16:creationId xmlns:a16="http://schemas.microsoft.com/office/drawing/2014/main" id="{A1F9ED47-F995-4326-BE29-E2E0295D56A0}"/>
              </a:ext>
            </a:extLst>
          </p:cNvPr>
          <p:cNvSpPr/>
          <p:nvPr/>
        </p:nvSpPr>
        <p:spPr>
          <a:xfrm>
            <a:off x="0" y="1134823"/>
            <a:ext cx="12192000" cy="5058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44469D3-ECBD-453B-B3B4-9CBB35F169F9}"/>
              </a:ext>
            </a:extLst>
          </p:cNvPr>
          <p:cNvPicPr>
            <a:picLocks noChangeAspect="1"/>
          </p:cNvPicPr>
          <p:nvPr/>
        </p:nvPicPr>
        <p:blipFill>
          <a:blip r:embed="rId2"/>
          <a:stretch>
            <a:fillRect/>
          </a:stretch>
        </p:blipFill>
        <p:spPr>
          <a:xfrm>
            <a:off x="5779234" y="4547446"/>
            <a:ext cx="673124" cy="673124"/>
          </a:xfrm>
          <a:prstGeom prst="rect">
            <a:avLst/>
          </a:prstGeom>
        </p:spPr>
      </p:pic>
      <p:cxnSp>
        <p:nvCxnSpPr>
          <p:cNvPr id="8" name="Elbow Connector 134">
            <a:extLst>
              <a:ext uri="{FF2B5EF4-FFF2-40B4-BE49-F238E27FC236}">
                <a16:creationId xmlns:a16="http://schemas.microsoft.com/office/drawing/2014/main" id="{BDD2783A-C050-4E77-A97D-1FE8C0E71248}"/>
              </a:ext>
            </a:extLst>
          </p:cNvPr>
          <p:cNvCxnSpPr>
            <a:cxnSpLocks/>
          </p:cNvCxnSpPr>
          <p:nvPr/>
        </p:nvCxnSpPr>
        <p:spPr>
          <a:xfrm rot="10800000" flipH="1">
            <a:off x="6129216" y="2644159"/>
            <a:ext cx="105836" cy="359026"/>
          </a:xfrm>
          <a:prstGeom prst="bentConnector4">
            <a:avLst>
              <a:gd name="adj1" fmla="val 35162"/>
              <a:gd name="adj2" fmla="val 50000"/>
            </a:avLst>
          </a:prstGeom>
          <a:ln w="6350">
            <a:solidFill>
              <a:schemeClr val="accent2"/>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6C36CC6-D0E2-450C-A584-5E9935A2203E}"/>
              </a:ext>
            </a:extLst>
          </p:cNvPr>
          <p:cNvPicPr>
            <a:picLocks noChangeAspect="1"/>
          </p:cNvPicPr>
          <p:nvPr/>
        </p:nvPicPr>
        <p:blipFill>
          <a:blip r:embed="rId2"/>
          <a:stretch>
            <a:fillRect/>
          </a:stretch>
        </p:blipFill>
        <p:spPr>
          <a:xfrm>
            <a:off x="5931634" y="5072863"/>
            <a:ext cx="673124" cy="673124"/>
          </a:xfrm>
          <a:prstGeom prst="rect">
            <a:avLst/>
          </a:prstGeom>
        </p:spPr>
      </p:pic>
      <p:sp>
        <p:nvSpPr>
          <p:cNvPr id="10" name="Snip Single Corner Rectangle 148">
            <a:extLst>
              <a:ext uri="{FF2B5EF4-FFF2-40B4-BE49-F238E27FC236}">
                <a16:creationId xmlns:a16="http://schemas.microsoft.com/office/drawing/2014/main" id="{30B06616-E607-4E76-9291-2B68EE503475}"/>
              </a:ext>
            </a:extLst>
          </p:cNvPr>
          <p:cNvSpPr/>
          <p:nvPr/>
        </p:nvSpPr>
        <p:spPr bwMode="ltGray">
          <a:xfrm flipV="1">
            <a:off x="699866" y="2649154"/>
            <a:ext cx="2972905" cy="1061077"/>
          </a:xfrm>
          <a:prstGeom prst="snip1Rect">
            <a:avLst/>
          </a:prstGeom>
          <a:solidFill>
            <a:schemeClr val="bg2">
              <a:lumMod val="40000"/>
              <a:lumOff val="60000"/>
            </a:schemeClr>
          </a:solidFill>
          <a:ln w="6350" cap="flat" cmpd="sng" algn="ctr">
            <a:solidFill>
              <a:schemeClr val="bg2">
                <a:lumMod val="40000"/>
                <a:lumOff val="60000"/>
              </a:schemeClr>
            </a:solidFill>
            <a:prstDash val="solid"/>
            <a:miter lim="800000"/>
          </a:ln>
          <a:effectLst/>
        </p:spPr>
        <p:txBody>
          <a:bodyPr anchor="ctr"/>
          <a:lstStyle/>
          <a:p>
            <a:pPr algn="ctr">
              <a:lnSpc>
                <a:spcPct val="90000"/>
              </a:lnSpc>
              <a:defRPr/>
            </a:pPr>
            <a:endParaRPr lang="en-GB" sz="1400" kern="0" dirty="0" err="1">
              <a:solidFill>
                <a:srgbClr val="FFFFFF"/>
              </a:solidFill>
              <a:latin typeface="Arial"/>
            </a:endParaRPr>
          </a:p>
        </p:txBody>
      </p:sp>
      <p:sp>
        <p:nvSpPr>
          <p:cNvPr id="11" name="Snip Single Corner Rectangle 149">
            <a:extLst>
              <a:ext uri="{FF2B5EF4-FFF2-40B4-BE49-F238E27FC236}">
                <a16:creationId xmlns:a16="http://schemas.microsoft.com/office/drawing/2014/main" id="{C034514D-AB99-4E8B-BF6D-62711FA87459}"/>
              </a:ext>
            </a:extLst>
          </p:cNvPr>
          <p:cNvSpPr/>
          <p:nvPr/>
        </p:nvSpPr>
        <p:spPr bwMode="ltGray">
          <a:xfrm flipV="1">
            <a:off x="699866" y="4688229"/>
            <a:ext cx="2972905" cy="1228868"/>
          </a:xfrm>
          <a:prstGeom prst="snip1Rect">
            <a:avLst/>
          </a:prstGeom>
          <a:solidFill>
            <a:schemeClr val="bg2">
              <a:lumMod val="40000"/>
              <a:lumOff val="60000"/>
            </a:schemeClr>
          </a:solidFill>
          <a:ln w="6350" cap="flat" cmpd="sng" algn="ctr">
            <a:solidFill>
              <a:schemeClr val="bg2">
                <a:lumMod val="40000"/>
                <a:lumOff val="60000"/>
              </a:schemeClr>
            </a:solidFill>
            <a:prstDash val="solid"/>
            <a:miter lim="800000"/>
          </a:ln>
          <a:effectLst/>
        </p:spPr>
        <p:txBody>
          <a:bodyPr anchor="ctr"/>
          <a:lstStyle/>
          <a:p>
            <a:pPr algn="ctr">
              <a:lnSpc>
                <a:spcPct val="90000"/>
              </a:lnSpc>
              <a:defRPr/>
            </a:pPr>
            <a:endParaRPr lang="en-GB" sz="1400" kern="0" dirty="0" err="1">
              <a:solidFill>
                <a:srgbClr val="FFFFFF"/>
              </a:solidFill>
              <a:latin typeface="Arial"/>
            </a:endParaRPr>
          </a:p>
        </p:txBody>
      </p:sp>
      <p:sp>
        <p:nvSpPr>
          <p:cNvPr id="12" name="Snip Single Corner Rectangle 150">
            <a:extLst>
              <a:ext uri="{FF2B5EF4-FFF2-40B4-BE49-F238E27FC236}">
                <a16:creationId xmlns:a16="http://schemas.microsoft.com/office/drawing/2014/main" id="{B49900DB-AD6B-4806-A1D2-3BB2F32969E7}"/>
              </a:ext>
            </a:extLst>
          </p:cNvPr>
          <p:cNvSpPr/>
          <p:nvPr/>
        </p:nvSpPr>
        <p:spPr bwMode="ltGray">
          <a:xfrm flipV="1">
            <a:off x="8825751" y="2649155"/>
            <a:ext cx="2972905" cy="1061076"/>
          </a:xfrm>
          <a:prstGeom prst="snip1Rect">
            <a:avLst/>
          </a:prstGeom>
          <a:solidFill>
            <a:schemeClr val="bg2">
              <a:lumMod val="40000"/>
              <a:lumOff val="60000"/>
            </a:schemeClr>
          </a:solidFill>
          <a:ln w="6350" cap="flat" cmpd="sng" algn="ctr">
            <a:solidFill>
              <a:schemeClr val="bg2">
                <a:lumMod val="40000"/>
                <a:lumOff val="60000"/>
              </a:schemeClr>
            </a:solidFill>
            <a:prstDash val="solid"/>
            <a:miter lim="800000"/>
          </a:ln>
          <a:effectLst/>
        </p:spPr>
        <p:txBody>
          <a:bodyPr anchor="ctr"/>
          <a:lstStyle/>
          <a:p>
            <a:pPr algn="ctr">
              <a:lnSpc>
                <a:spcPct val="90000"/>
              </a:lnSpc>
              <a:defRPr/>
            </a:pPr>
            <a:endParaRPr lang="en-GB" sz="1400" kern="0" dirty="0" err="1">
              <a:solidFill>
                <a:srgbClr val="FFFFFF"/>
              </a:solidFill>
              <a:latin typeface="Arial"/>
            </a:endParaRPr>
          </a:p>
        </p:txBody>
      </p:sp>
      <p:sp>
        <p:nvSpPr>
          <p:cNvPr id="13" name="Snip Single Corner Rectangle 151">
            <a:extLst>
              <a:ext uri="{FF2B5EF4-FFF2-40B4-BE49-F238E27FC236}">
                <a16:creationId xmlns:a16="http://schemas.microsoft.com/office/drawing/2014/main" id="{006ADC15-1603-4E15-AA40-8DAB454D8FA2}"/>
              </a:ext>
            </a:extLst>
          </p:cNvPr>
          <p:cNvSpPr/>
          <p:nvPr/>
        </p:nvSpPr>
        <p:spPr bwMode="ltGray">
          <a:xfrm flipV="1">
            <a:off x="8825751" y="4688226"/>
            <a:ext cx="2972905" cy="1228867"/>
          </a:xfrm>
          <a:prstGeom prst="snip1Rect">
            <a:avLst/>
          </a:prstGeom>
          <a:solidFill>
            <a:schemeClr val="bg2">
              <a:lumMod val="40000"/>
              <a:lumOff val="60000"/>
            </a:schemeClr>
          </a:solidFill>
          <a:ln w="6350" cap="flat" cmpd="sng" algn="ctr">
            <a:solidFill>
              <a:schemeClr val="bg2">
                <a:lumMod val="40000"/>
                <a:lumOff val="60000"/>
              </a:schemeClr>
            </a:solidFill>
            <a:prstDash val="solid"/>
            <a:miter lim="800000"/>
          </a:ln>
          <a:effectLst/>
        </p:spPr>
        <p:txBody>
          <a:bodyPr anchor="ctr"/>
          <a:lstStyle/>
          <a:p>
            <a:pPr algn="ctr">
              <a:lnSpc>
                <a:spcPct val="90000"/>
              </a:lnSpc>
              <a:defRPr/>
            </a:pPr>
            <a:endParaRPr lang="en-GB" sz="1400" kern="0" dirty="0" err="1">
              <a:solidFill>
                <a:srgbClr val="FFFFFF"/>
              </a:solidFill>
              <a:latin typeface="Arial"/>
            </a:endParaRPr>
          </a:p>
        </p:txBody>
      </p:sp>
      <p:sp>
        <p:nvSpPr>
          <p:cNvPr id="14" name="Snip Single Corner Rectangle 152">
            <a:extLst>
              <a:ext uri="{FF2B5EF4-FFF2-40B4-BE49-F238E27FC236}">
                <a16:creationId xmlns:a16="http://schemas.microsoft.com/office/drawing/2014/main" id="{FFEBED08-CBA3-4762-A1F8-1F9BB076F7CE}"/>
              </a:ext>
            </a:extLst>
          </p:cNvPr>
          <p:cNvSpPr/>
          <p:nvPr/>
        </p:nvSpPr>
        <p:spPr bwMode="ltGray">
          <a:xfrm flipV="1">
            <a:off x="4900999" y="1237328"/>
            <a:ext cx="2972905" cy="922037"/>
          </a:xfrm>
          <a:prstGeom prst="snip1Rect">
            <a:avLst/>
          </a:prstGeom>
          <a:solidFill>
            <a:schemeClr val="bg2">
              <a:lumMod val="40000"/>
              <a:lumOff val="60000"/>
            </a:schemeClr>
          </a:solidFill>
          <a:ln w="6350" cap="flat" cmpd="sng" algn="ctr">
            <a:solidFill>
              <a:schemeClr val="bg2">
                <a:lumMod val="40000"/>
                <a:lumOff val="60000"/>
              </a:schemeClr>
            </a:solidFill>
            <a:prstDash val="solid"/>
            <a:miter lim="800000"/>
          </a:ln>
          <a:effectLst/>
        </p:spPr>
        <p:txBody>
          <a:bodyPr anchor="ctr"/>
          <a:lstStyle/>
          <a:p>
            <a:pPr algn="ctr">
              <a:lnSpc>
                <a:spcPct val="90000"/>
              </a:lnSpc>
              <a:defRPr/>
            </a:pPr>
            <a:endParaRPr lang="en-GB" sz="1400" kern="0" dirty="0" err="1">
              <a:solidFill>
                <a:srgbClr val="FFFFFF"/>
              </a:solidFill>
              <a:latin typeface="Arial"/>
            </a:endParaRPr>
          </a:p>
        </p:txBody>
      </p:sp>
      <p:sp>
        <p:nvSpPr>
          <p:cNvPr id="15" name="Oval 14">
            <a:extLst>
              <a:ext uri="{FF2B5EF4-FFF2-40B4-BE49-F238E27FC236}">
                <a16:creationId xmlns:a16="http://schemas.microsoft.com/office/drawing/2014/main" id="{C947D7AB-AD83-493F-A6A6-F0D1015CF5FA}"/>
              </a:ext>
            </a:extLst>
          </p:cNvPr>
          <p:cNvSpPr/>
          <p:nvPr/>
        </p:nvSpPr>
        <p:spPr bwMode="gray">
          <a:xfrm>
            <a:off x="4761948" y="3003974"/>
            <a:ext cx="2972905" cy="297290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spcBef>
                <a:spcPts val="1200"/>
              </a:spcBef>
            </a:pPr>
            <a:endParaRPr lang="en-US" sz="2000" b="1" dirty="0">
              <a:solidFill>
                <a:schemeClr val="tx2"/>
              </a:solidFill>
            </a:endParaRPr>
          </a:p>
        </p:txBody>
      </p:sp>
      <p:grpSp>
        <p:nvGrpSpPr>
          <p:cNvPr id="16" name="Group 15">
            <a:extLst>
              <a:ext uri="{FF2B5EF4-FFF2-40B4-BE49-F238E27FC236}">
                <a16:creationId xmlns:a16="http://schemas.microsoft.com/office/drawing/2014/main" id="{A1E289F0-EF3A-4928-9648-8E31729A3DFC}"/>
              </a:ext>
            </a:extLst>
          </p:cNvPr>
          <p:cNvGrpSpPr/>
          <p:nvPr/>
        </p:nvGrpSpPr>
        <p:grpSpPr>
          <a:xfrm>
            <a:off x="4400130" y="2608623"/>
            <a:ext cx="3696541" cy="3512272"/>
            <a:chOff x="3902958" y="1690420"/>
            <a:chExt cx="4387240" cy="4168540"/>
          </a:xfrm>
        </p:grpSpPr>
        <p:sp>
          <p:nvSpPr>
            <p:cNvPr id="17" name="Oval 16">
              <a:extLst>
                <a:ext uri="{FF2B5EF4-FFF2-40B4-BE49-F238E27FC236}">
                  <a16:creationId xmlns:a16="http://schemas.microsoft.com/office/drawing/2014/main" id="{2B09F10C-3C0A-44CF-BF52-375CB985E62A}"/>
                </a:ext>
              </a:extLst>
            </p:cNvPr>
            <p:cNvSpPr/>
            <p:nvPr/>
          </p:nvSpPr>
          <p:spPr bwMode="ltGray">
            <a:xfrm>
              <a:off x="5088107" y="2979184"/>
              <a:ext cx="2016940" cy="2016938"/>
            </a:xfrm>
            <a:prstGeom prst="ellipse">
              <a:avLst/>
            </a:prstGeom>
            <a:solidFill>
              <a:schemeClr val="bg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p>
          </p:txBody>
        </p:sp>
        <p:sp>
          <p:nvSpPr>
            <p:cNvPr id="18" name="Freeform 156">
              <a:extLst>
                <a:ext uri="{FF2B5EF4-FFF2-40B4-BE49-F238E27FC236}">
                  <a16:creationId xmlns:a16="http://schemas.microsoft.com/office/drawing/2014/main" id="{18C1D11A-2795-4B1E-B125-2BF303FF5E4D}"/>
                </a:ext>
              </a:extLst>
            </p:cNvPr>
            <p:cNvSpPr/>
            <p:nvPr/>
          </p:nvSpPr>
          <p:spPr>
            <a:xfrm>
              <a:off x="5184363" y="3083530"/>
              <a:ext cx="1824428" cy="1824426"/>
            </a:xfrm>
            <a:custGeom>
              <a:avLst/>
              <a:gdLst>
                <a:gd name="connsiteX0" fmla="*/ 0 w 1599927"/>
                <a:gd name="connsiteY0" fmla="*/ 799964 h 1599927"/>
                <a:gd name="connsiteX1" fmla="*/ 799964 w 1599927"/>
                <a:gd name="connsiteY1" fmla="*/ 0 h 1599927"/>
                <a:gd name="connsiteX2" fmla="*/ 1599928 w 1599927"/>
                <a:gd name="connsiteY2" fmla="*/ 799964 h 1599927"/>
                <a:gd name="connsiteX3" fmla="*/ 799964 w 1599927"/>
                <a:gd name="connsiteY3" fmla="*/ 1599928 h 1599927"/>
                <a:gd name="connsiteX4" fmla="*/ 0 w 1599927"/>
                <a:gd name="connsiteY4" fmla="*/ 799964 h 15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927" h="1599927">
                  <a:moveTo>
                    <a:pt x="0" y="799964"/>
                  </a:moveTo>
                  <a:cubicBezTo>
                    <a:pt x="0" y="358156"/>
                    <a:pt x="358156" y="0"/>
                    <a:pt x="799964" y="0"/>
                  </a:cubicBezTo>
                  <a:cubicBezTo>
                    <a:pt x="1241772" y="0"/>
                    <a:pt x="1599928" y="358156"/>
                    <a:pt x="1599928" y="799964"/>
                  </a:cubicBezTo>
                  <a:cubicBezTo>
                    <a:pt x="1599928" y="1241772"/>
                    <a:pt x="1241772" y="1599928"/>
                    <a:pt x="799964" y="1599928"/>
                  </a:cubicBezTo>
                  <a:cubicBezTo>
                    <a:pt x="358156" y="1599928"/>
                    <a:pt x="0" y="1241772"/>
                    <a:pt x="0" y="799964"/>
                  </a:cubicBez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9544" tIns="249544" rIns="249544" bIns="468000" numCol="1" spcCol="1270" anchor="b" anchorCtr="0">
              <a:noAutofit/>
            </a:bodyPr>
            <a:lstStyle/>
            <a:p>
              <a:pPr lvl="0" algn="ctr" defTabSz="533400">
                <a:lnSpc>
                  <a:spcPct val="90000"/>
                </a:lnSpc>
                <a:spcBef>
                  <a:spcPct val="0"/>
                </a:spcBef>
                <a:spcAft>
                  <a:spcPct val="35000"/>
                </a:spcAft>
              </a:pPr>
              <a:endParaRPr lang="en-GB" sz="1200" kern="1200" dirty="0">
                <a:solidFill>
                  <a:schemeClr val="bg1"/>
                </a:solidFill>
              </a:endParaRPr>
            </a:p>
          </p:txBody>
        </p:sp>
        <p:sp>
          <p:nvSpPr>
            <p:cNvPr id="19" name="Freeform 157">
              <a:extLst>
                <a:ext uri="{FF2B5EF4-FFF2-40B4-BE49-F238E27FC236}">
                  <a16:creationId xmlns:a16="http://schemas.microsoft.com/office/drawing/2014/main" id="{B8C60410-4D40-459D-A5D1-3E636DE0166B}"/>
                </a:ext>
              </a:extLst>
            </p:cNvPr>
            <p:cNvSpPr/>
            <p:nvPr/>
          </p:nvSpPr>
          <p:spPr>
            <a:xfrm>
              <a:off x="7170249" y="2788215"/>
              <a:ext cx="1119949" cy="1119949"/>
            </a:xfrm>
            <a:custGeom>
              <a:avLst/>
              <a:gdLst>
                <a:gd name="connsiteX0" fmla="*/ 0 w 1119949"/>
                <a:gd name="connsiteY0" fmla="*/ 559975 h 1119949"/>
                <a:gd name="connsiteX1" fmla="*/ 559975 w 1119949"/>
                <a:gd name="connsiteY1" fmla="*/ 0 h 1119949"/>
                <a:gd name="connsiteX2" fmla="*/ 1119950 w 1119949"/>
                <a:gd name="connsiteY2" fmla="*/ 559975 h 1119949"/>
                <a:gd name="connsiteX3" fmla="*/ 559975 w 1119949"/>
                <a:gd name="connsiteY3" fmla="*/ 1119950 h 1119949"/>
                <a:gd name="connsiteX4" fmla="*/ 0 w 1119949"/>
                <a:gd name="connsiteY4" fmla="*/ 559975 h 111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949" h="1119949">
                  <a:moveTo>
                    <a:pt x="0" y="559975"/>
                  </a:moveTo>
                  <a:cubicBezTo>
                    <a:pt x="0" y="250709"/>
                    <a:pt x="250709" y="0"/>
                    <a:pt x="559975" y="0"/>
                  </a:cubicBezTo>
                  <a:cubicBezTo>
                    <a:pt x="869241" y="0"/>
                    <a:pt x="1119950" y="250709"/>
                    <a:pt x="1119950" y="559975"/>
                  </a:cubicBezTo>
                  <a:cubicBezTo>
                    <a:pt x="1119950" y="869241"/>
                    <a:pt x="869241" y="1119950"/>
                    <a:pt x="559975" y="1119950"/>
                  </a:cubicBezTo>
                  <a:cubicBezTo>
                    <a:pt x="250709" y="1119950"/>
                    <a:pt x="0" y="869241"/>
                    <a:pt x="0" y="559975"/>
                  </a:cubicBezTo>
                  <a:close/>
                </a:path>
              </a:pathLst>
            </a:custGeom>
            <a:solidFill>
              <a:schemeClr val="bg1"/>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13" tIns="227513" rIns="227513" bIns="227513" numCol="1" spcCol="1270" anchor="ctr" anchorCtr="0">
              <a:noAutofit/>
            </a:bodyPr>
            <a:lstStyle/>
            <a:p>
              <a:pPr lvl="0" algn="ctr" defTabSz="2222500">
                <a:lnSpc>
                  <a:spcPct val="90000"/>
                </a:lnSpc>
                <a:spcBef>
                  <a:spcPct val="0"/>
                </a:spcBef>
                <a:spcAft>
                  <a:spcPct val="35000"/>
                </a:spcAft>
              </a:pPr>
              <a:endParaRPr lang="en-GB" sz="5000" kern="1200" dirty="0"/>
            </a:p>
          </p:txBody>
        </p:sp>
        <p:sp>
          <p:nvSpPr>
            <p:cNvPr id="20" name="Freeform 158">
              <a:extLst>
                <a:ext uri="{FF2B5EF4-FFF2-40B4-BE49-F238E27FC236}">
                  <a16:creationId xmlns:a16="http://schemas.microsoft.com/office/drawing/2014/main" id="{7B7D45A6-8BA4-42B2-BCD9-15F6DB3D9A96}"/>
                </a:ext>
              </a:extLst>
            </p:cNvPr>
            <p:cNvSpPr/>
            <p:nvPr/>
          </p:nvSpPr>
          <p:spPr>
            <a:xfrm>
              <a:off x="6703834" y="4739011"/>
              <a:ext cx="1119949" cy="1119949"/>
            </a:xfrm>
            <a:custGeom>
              <a:avLst/>
              <a:gdLst>
                <a:gd name="connsiteX0" fmla="*/ 0 w 1119949"/>
                <a:gd name="connsiteY0" fmla="*/ 559975 h 1119949"/>
                <a:gd name="connsiteX1" fmla="*/ 559975 w 1119949"/>
                <a:gd name="connsiteY1" fmla="*/ 0 h 1119949"/>
                <a:gd name="connsiteX2" fmla="*/ 1119950 w 1119949"/>
                <a:gd name="connsiteY2" fmla="*/ 559975 h 1119949"/>
                <a:gd name="connsiteX3" fmla="*/ 559975 w 1119949"/>
                <a:gd name="connsiteY3" fmla="*/ 1119950 h 1119949"/>
                <a:gd name="connsiteX4" fmla="*/ 0 w 1119949"/>
                <a:gd name="connsiteY4" fmla="*/ 559975 h 111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949" h="1119949">
                  <a:moveTo>
                    <a:pt x="0" y="559975"/>
                  </a:moveTo>
                  <a:cubicBezTo>
                    <a:pt x="0" y="250709"/>
                    <a:pt x="250709" y="0"/>
                    <a:pt x="559975" y="0"/>
                  </a:cubicBezTo>
                  <a:cubicBezTo>
                    <a:pt x="869241" y="0"/>
                    <a:pt x="1119950" y="250709"/>
                    <a:pt x="1119950" y="559975"/>
                  </a:cubicBezTo>
                  <a:cubicBezTo>
                    <a:pt x="1119950" y="869241"/>
                    <a:pt x="869241" y="1119950"/>
                    <a:pt x="559975" y="1119950"/>
                  </a:cubicBezTo>
                  <a:cubicBezTo>
                    <a:pt x="250709" y="1119950"/>
                    <a:pt x="0" y="869241"/>
                    <a:pt x="0" y="559975"/>
                  </a:cubicBezTo>
                  <a:close/>
                </a:path>
              </a:pathLst>
            </a:custGeom>
            <a:solidFill>
              <a:schemeClr val="bg1"/>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13" tIns="227513" rIns="227513" bIns="227513" numCol="1" spcCol="1270" anchor="ctr" anchorCtr="0">
              <a:noAutofit/>
            </a:bodyPr>
            <a:lstStyle/>
            <a:p>
              <a:pPr lvl="0" algn="ctr" defTabSz="2222500">
                <a:lnSpc>
                  <a:spcPct val="90000"/>
                </a:lnSpc>
                <a:spcBef>
                  <a:spcPct val="0"/>
                </a:spcBef>
                <a:spcAft>
                  <a:spcPct val="35000"/>
                </a:spcAft>
              </a:pPr>
              <a:endParaRPr lang="en-GB" sz="5000" kern="1200" dirty="0"/>
            </a:p>
          </p:txBody>
        </p:sp>
        <p:sp>
          <p:nvSpPr>
            <p:cNvPr id="21" name="Freeform 159">
              <a:extLst>
                <a:ext uri="{FF2B5EF4-FFF2-40B4-BE49-F238E27FC236}">
                  <a16:creationId xmlns:a16="http://schemas.microsoft.com/office/drawing/2014/main" id="{ABBB3A5B-826A-4A4C-BC12-33003A662152}"/>
                </a:ext>
              </a:extLst>
            </p:cNvPr>
            <p:cNvSpPr/>
            <p:nvPr/>
          </p:nvSpPr>
          <p:spPr>
            <a:xfrm flipH="1">
              <a:off x="4289992" y="4705045"/>
              <a:ext cx="1119949" cy="1119949"/>
            </a:xfrm>
            <a:custGeom>
              <a:avLst/>
              <a:gdLst>
                <a:gd name="connsiteX0" fmla="*/ 0 w 1119949"/>
                <a:gd name="connsiteY0" fmla="*/ 559975 h 1119949"/>
                <a:gd name="connsiteX1" fmla="*/ 559975 w 1119949"/>
                <a:gd name="connsiteY1" fmla="*/ 0 h 1119949"/>
                <a:gd name="connsiteX2" fmla="*/ 1119950 w 1119949"/>
                <a:gd name="connsiteY2" fmla="*/ 559975 h 1119949"/>
                <a:gd name="connsiteX3" fmla="*/ 559975 w 1119949"/>
                <a:gd name="connsiteY3" fmla="*/ 1119950 h 1119949"/>
                <a:gd name="connsiteX4" fmla="*/ 0 w 1119949"/>
                <a:gd name="connsiteY4" fmla="*/ 559975 h 111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949" h="1119949">
                  <a:moveTo>
                    <a:pt x="0" y="559975"/>
                  </a:moveTo>
                  <a:cubicBezTo>
                    <a:pt x="0" y="250709"/>
                    <a:pt x="250709" y="0"/>
                    <a:pt x="559975" y="0"/>
                  </a:cubicBezTo>
                  <a:cubicBezTo>
                    <a:pt x="869241" y="0"/>
                    <a:pt x="1119950" y="250709"/>
                    <a:pt x="1119950" y="559975"/>
                  </a:cubicBezTo>
                  <a:cubicBezTo>
                    <a:pt x="1119950" y="869241"/>
                    <a:pt x="869241" y="1119950"/>
                    <a:pt x="559975" y="1119950"/>
                  </a:cubicBezTo>
                  <a:cubicBezTo>
                    <a:pt x="250709" y="1119950"/>
                    <a:pt x="0" y="869241"/>
                    <a:pt x="0" y="559975"/>
                  </a:cubicBezTo>
                  <a:close/>
                </a:path>
              </a:pathLst>
            </a:custGeom>
            <a:solidFill>
              <a:schemeClr val="bg1"/>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13" tIns="227513" rIns="227513" bIns="227513" numCol="1" spcCol="1270" anchor="ctr" anchorCtr="0">
              <a:noAutofit/>
            </a:bodyPr>
            <a:lstStyle/>
            <a:p>
              <a:pPr lvl="0" algn="ctr" defTabSz="2222500">
                <a:lnSpc>
                  <a:spcPct val="90000"/>
                </a:lnSpc>
                <a:spcBef>
                  <a:spcPct val="0"/>
                </a:spcBef>
                <a:spcAft>
                  <a:spcPct val="35000"/>
                </a:spcAft>
              </a:pPr>
              <a:endParaRPr lang="en-GB" sz="5000" kern="1200" dirty="0"/>
            </a:p>
          </p:txBody>
        </p:sp>
        <p:sp>
          <p:nvSpPr>
            <p:cNvPr id="22" name="Freeform 160">
              <a:extLst>
                <a:ext uri="{FF2B5EF4-FFF2-40B4-BE49-F238E27FC236}">
                  <a16:creationId xmlns:a16="http://schemas.microsoft.com/office/drawing/2014/main" id="{4BA3944A-C0B1-4700-9644-921211C8E6A2}"/>
                </a:ext>
              </a:extLst>
            </p:cNvPr>
            <p:cNvSpPr/>
            <p:nvPr/>
          </p:nvSpPr>
          <p:spPr>
            <a:xfrm flipH="1">
              <a:off x="3902958" y="2788215"/>
              <a:ext cx="1119949" cy="1119949"/>
            </a:xfrm>
            <a:custGeom>
              <a:avLst/>
              <a:gdLst>
                <a:gd name="connsiteX0" fmla="*/ 0 w 1119949"/>
                <a:gd name="connsiteY0" fmla="*/ 559975 h 1119949"/>
                <a:gd name="connsiteX1" fmla="*/ 559975 w 1119949"/>
                <a:gd name="connsiteY1" fmla="*/ 0 h 1119949"/>
                <a:gd name="connsiteX2" fmla="*/ 1119950 w 1119949"/>
                <a:gd name="connsiteY2" fmla="*/ 559975 h 1119949"/>
                <a:gd name="connsiteX3" fmla="*/ 559975 w 1119949"/>
                <a:gd name="connsiteY3" fmla="*/ 1119950 h 1119949"/>
                <a:gd name="connsiteX4" fmla="*/ 0 w 1119949"/>
                <a:gd name="connsiteY4" fmla="*/ 559975 h 111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949" h="1119949">
                  <a:moveTo>
                    <a:pt x="0" y="559975"/>
                  </a:moveTo>
                  <a:cubicBezTo>
                    <a:pt x="0" y="250709"/>
                    <a:pt x="250709" y="0"/>
                    <a:pt x="559975" y="0"/>
                  </a:cubicBezTo>
                  <a:cubicBezTo>
                    <a:pt x="869241" y="0"/>
                    <a:pt x="1119950" y="250709"/>
                    <a:pt x="1119950" y="559975"/>
                  </a:cubicBezTo>
                  <a:cubicBezTo>
                    <a:pt x="1119950" y="869241"/>
                    <a:pt x="869241" y="1119950"/>
                    <a:pt x="559975" y="1119950"/>
                  </a:cubicBezTo>
                  <a:cubicBezTo>
                    <a:pt x="250709" y="1119950"/>
                    <a:pt x="0" y="869241"/>
                    <a:pt x="0" y="559975"/>
                  </a:cubicBezTo>
                  <a:close/>
                </a:path>
              </a:pathLst>
            </a:custGeom>
            <a:solidFill>
              <a:schemeClr val="bg1"/>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13" tIns="227513" rIns="227513" bIns="227513" numCol="1" spcCol="1270" anchor="ctr" anchorCtr="0">
              <a:noAutofit/>
            </a:bodyPr>
            <a:lstStyle/>
            <a:p>
              <a:pPr lvl="0" algn="ctr" defTabSz="2222500">
                <a:lnSpc>
                  <a:spcPct val="90000"/>
                </a:lnSpc>
                <a:spcBef>
                  <a:spcPct val="0"/>
                </a:spcBef>
                <a:spcAft>
                  <a:spcPct val="35000"/>
                </a:spcAft>
              </a:pPr>
              <a:endParaRPr lang="en-GB" sz="5000" kern="1200" dirty="0"/>
            </a:p>
          </p:txBody>
        </p:sp>
        <p:sp>
          <p:nvSpPr>
            <p:cNvPr id="23" name="Freeform 161">
              <a:extLst>
                <a:ext uri="{FF2B5EF4-FFF2-40B4-BE49-F238E27FC236}">
                  <a16:creationId xmlns:a16="http://schemas.microsoft.com/office/drawing/2014/main" id="{756F4429-07B4-478F-B79C-BBBDF7ACD438}"/>
                </a:ext>
              </a:extLst>
            </p:cNvPr>
            <p:cNvSpPr/>
            <p:nvPr/>
          </p:nvSpPr>
          <p:spPr>
            <a:xfrm flipH="1">
              <a:off x="5576026" y="1690420"/>
              <a:ext cx="1119949" cy="1119949"/>
            </a:xfrm>
            <a:custGeom>
              <a:avLst/>
              <a:gdLst>
                <a:gd name="connsiteX0" fmla="*/ 0 w 1119949"/>
                <a:gd name="connsiteY0" fmla="*/ 559975 h 1119949"/>
                <a:gd name="connsiteX1" fmla="*/ 559975 w 1119949"/>
                <a:gd name="connsiteY1" fmla="*/ 0 h 1119949"/>
                <a:gd name="connsiteX2" fmla="*/ 1119950 w 1119949"/>
                <a:gd name="connsiteY2" fmla="*/ 559975 h 1119949"/>
                <a:gd name="connsiteX3" fmla="*/ 559975 w 1119949"/>
                <a:gd name="connsiteY3" fmla="*/ 1119950 h 1119949"/>
                <a:gd name="connsiteX4" fmla="*/ 0 w 1119949"/>
                <a:gd name="connsiteY4" fmla="*/ 559975 h 111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949" h="1119949">
                  <a:moveTo>
                    <a:pt x="0" y="559975"/>
                  </a:moveTo>
                  <a:cubicBezTo>
                    <a:pt x="0" y="250709"/>
                    <a:pt x="250709" y="0"/>
                    <a:pt x="559975" y="0"/>
                  </a:cubicBezTo>
                  <a:cubicBezTo>
                    <a:pt x="869241" y="0"/>
                    <a:pt x="1119950" y="250709"/>
                    <a:pt x="1119950" y="559975"/>
                  </a:cubicBezTo>
                  <a:cubicBezTo>
                    <a:pt x="1119950" y="869241"/>
                    <a:pt x="869241" y="1119950"/>
                    <a:pt x="559975" y="1119950"/>
                  </a:cubicBezTo>
                  <a:cubicBezTo>
                    <a:pt x="250709" y="1119950"/>
                    <a:pt x="0" y="869241"/>
                    <a:pt x="0" y="559975"/>
                  </a:cubicBezTo>
                  <a:close/>
                </a:path>
              </a:pathLst>
            </a:custGeom>
            <a:solidFill>
              <a:schemeClr val="bg1"/>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7513" tIns="227513" rIns="227513" bIns="227513" numCol="1" spcCol="1270" anchor="ctr" anchorCtr="0">
              <a:noAutofit/>
            </a:bodyPr>
            <a:lstStyle/>
            <a:p>
              <a:pPr lvl="0" algn="ctr" defTabSz="2222500">
                <a:lnSpc>
                  <a:spcPct val="90000"/>
                </a:lnSpc>
                <a:spcBef>
                  <a:spcPct val="0"/>
                </a:spcBef>
                <a:spcAft>
                  <a:spcPct val="35000"/>
                </a:spcAft>
              </a:pPr>
              <a:endParaRPr lang="en-GB" sz="5000" kern="1200"/>
            </a:p>
          </p:txBody>
        </p:sp>
      </p:grpSp>
      <p:pic>
        <p:nvPicPr>
          <p:cNvPr id="24" name="Picture 23">
            <a:extLst>
              <a:ext uri="{FF2B5EF4-FFF2-40B4-BE49-F238E27FC236}">
                <a16:creationId xmlns:a16="http://schemas.microsoft.com/office/drawing/2014/main" id="{916B4180-CFDC-4613-93A2-4CA1B5F4440F}"/>
              </a:ext>
            </a:extLst>
          </p:cNvPr>
          <p:cNvPicPr>
            <a:picLocks noChangeAspect="1"/>
          </p:cNvPicPr>
          <p:nvPr/>
        </p:nvPicPr>
        <p:blipFill>
          <a:blip r:embed="rId2"/>
          <a:stretch>
            <a:fillRect/>
          </a:stretch>
        </p:blipFill>
        <p:spPr>
          <a:xfrm>
            <a:off x="5931634" y="4151627"/>
            <a:ext cx="673124" cy="673124"/>
          </a:xfrm>
          <a:prstGeom prst="rect">
            <a:avLst/>
          </a:prstGeom>
        </p:spPr>
      </p:pic>
      <p:sp>
        <p:nvSpPr>
          <p:cNvPr id="25" name="Text Placeholder 4">
            <a:extLst>
              <a:ext uri="{FF2B5EF4-FFF2-40B4-BE49-F238E27FC236}">
                <a16:creationId xmlns:a16="http://schemas.microsoft.com/office/drawing/2014/main" id="{D426C28D-752D-40EA-A6B7-34A3E9C798C6}"/>
              </a:ext>
            </a:extLst>
          </p:cNvPr>
          <p:cNvSpPr txBox="1">
            <a:spLocks/>
          </p:cNvSpPr>
          <p:nvPr/>
        </p:nvSpPr>
        <p:spPr bwMode="auto">
          <a:xfrm>
            <a:off x="983432" y="2937976"/>
            <a:ext cx="2391743" cy="88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179388" indent="-179388" algn="l" defTabSz="179388" rtl="0" eaLnBrk="1" fontAlgn="base" hangingPunct="1">
              <a:spcBef>
                <a:spcPts val="900"/>
              </a:spcBef>
              <a:spcAft>
                <a:spcPct val="0"/>
              </a:spcAft>
              <a:buClr>
                <a:schemeClr val="tx2"/>
              </a:buClr>
              <a:buSzPct val="80000"/>
              <a:buFont typeface="Wingdings" charset="2"/>
              <a:buChar char="§"/>
              <a:defRPr sz="1600" kern="1200">
                <a:solidFill>
                  <a:schemeClr val="tx1"/>
                </a:solidFill>
                <a:latin typeface="+mn-lt"/>
                <a:ea typeface="+mn-ea"/>
                <a:cs typeface="+mn-cs"/>
              </a:defRPr>
            </a:lvl1pPr>
            <a:lvl2pPr marL="358775" indent="-179388" algn="l" defTabSz="179388" rtl="0" eaLnBrk="1" fontAlgn="base" hangingPunct="1">
              <a:spcBef>
                <a:spcPts val="900"/>
              </a:spcBef>
              <a:spcAft>
                <a:spcPct val="0"/>
              </a:spcAft>
              <a:buClr>
                <a:schemeClr val="bg2"/>
              </a:buClr>
              <a:buSzPct val="80000"/>
              <a:buFont typeface="Wingdings" charset="2"/>
              <a:buChar char="§"/>
              <a:defRPr sz="1600" kern="1200">
                <a:solidFill>
                  <a:schemeClr val="tx1"/>
                </a:solidFill>
                <a:latin typeface="+mn-lt"/>
                <a:ea typeface="+mn-ea"/>
                <a:cs typeface="+mn-cs"/>
              </a:defRPr>
            </a:lvl2pPr>
            <a:lvl3pPr marL="539750" indent="-179388" algn="l" defTabSz="179388" rtl="0" eaLnBrk="1" fontAlgn="base" hangingPunct="1">
              <a:spcBef>
                <a:spcPts val="900"/>
              </a:spcBef>
              <a:spcAft>
                <a:spcPct val="0"/>
              </a:spcAft>
              <a:buClr>
                <a:schemeClr val="bg2"/>
              </a:buClr>
              <a:buSzPct val="80000"/>
              <a:buFont typeface="Wingdings" charset="2"/>
              <a:buChar char="§"/>
              <a:defRPr sz="1400" kern="1200">
                <a:solidFill>
                  <a:schemeClr val="tx1"/>
                </a:solidFill>
                <a:latin typeface="+mn-lt"/>
                <a:ea typeface="+mn-ea"/>
                <a:cs typeface="+mn-cs"/>
              </a:defRPr>
            </a:lvl3pPr>
            <a:lvl4pPr marL="719138" indent="-179388" algn="l" defTabSz="179388" rtl="0" eaLnBrk="1" fontAlgn="base" hangingPunct="1">
              <a:spcBef>
                <a:spcPts val="900"/>
              </a:spcBef>
              <a:spcAft>
                <a:spcPct val="0"/>
              </a:spcAft>
              <a:buClr>
                <a:schemeClr val="bg2"/>
              </a:buClr>
              <a:buSzPct val="80000"/>
              <a:buFont typeface="Wingdings" charset="2"/>
              <a:buChar char="§"/>
              <a:defRPr sz="1400" kern="1200">
                <a:solidFill>
                  <a:schemeClr val="tx1"/>
                </a:solidFill>
                <a:latin typeface="+mn-lt"/>
                <a:ea typeface="+mn-ea"/>
                <a:cs typeface="+mn-cs"/>
              </a:defRPr>
            </a:lvl4pPr>
            <a:lvl5pPr marL="898525" indent="-179388" algn="l" defTabSz="179388" rtl="0" eaLnBrk="1" fontAlgn="base" hangingPunct="1">
              <a:spcBef>
                <a:spcPts val="900"/>
              </a:spcBef>
              <a:spcAft>
                <a:spcPct val="0"/>
              </a:spcAft>
              <a:buClr>
                <a:schemeClr val="bg2"/>
              </a:buClr>
              <a:buSzPct val="80000"/>
              <a:buFont typeface="Wingdings" charset="2"/>
              <a:buChar char="§"/>
              <a:defRPr sz="1400" kern="1200">
                <a:solidFill>
                  <a:schemeClr val="tx1"/>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defTabSz="914400" fontAlgn="auto">
              <a:spcBef>
                <a:spcPts val="0"/>
              </a:spcBef>
              <a:spcAft>
                <a:spcPts val="0"/>
              </a:spcAft>
              <a:buClrTx/>
              <a:buSzTx/>
              <a:buFontTx/>
              <a:buNone/>
              <a:defRPr/>
            </a:pPr>
            <a:r>
              <a:rPr lang="en-US" dirty="0">
                <a:latin typeface="Arial" panose="020B0604020202020204" pitchFamily="34" charset="0"/>
                <a:cs typeface="Arial" panose="020B0604020202020204" pitchFamily="34" charset="0"/>
              </a:rPr>
              <a:t>Any discontinued line of business</a:t>
            </a:r>
          </a:p>
        </p:txBody>
      </p:sp>
      <p:sp>
        <p:nvSpPr>
          <p:cNvPr id="26" name="Text Placeholder 4">
            <a:extLst>
              <a:ext uri="{FF2B5EF4-FFF2-40B4-BE49-F238E27FC236}">
                <a16:creationId xmlns:a16="http://schemas.microsoft.com/office/drawing/2014/main" id="{B79DCF40-9DFF-4519-9231-3701307DD98A}"/>
              </a:ext>
            </a:extLst>
          </p:cNvPr>
          <p:cNvSpPr txBox="1">
            <a:spLocks/>
          </p:cNvSpPr>
          <p:nvPr/>
        </p:nvSpPr>
        <p:spPr>
          <a:xfrm>
            <a:off x="9020514" y="2797014"/>
            <a:ext cx="2556478" cy="432048"/>
          </a:xfrm>
          <a:prstGeom prst="rect">
            <a:avLst/>
          </a:prstGeom>
          <a:noFill/>
        </p:spPr>
        <p:txBody>
          <a:bodyPr vert="horz"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bg2"/>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bg2"/>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bg2"/>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bg2"/>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defTabSz="914400">
              <a:lnSpc>
                <a:spcPct val="100000"/>
              </a:lnSpc>
              <a:spcBef>
                <a:spcPts val="0"/>
              </a:spcBef>
              <a:buClrTx/>
              <a:buSzTx/>
              <a:buFontTx/>
              <a:buNone/>
            </a:pPr>
            <a:r>
              <a:rPr lang="en-US" sz="1600" dirty="0">
                <a:solidFill>
                  <a:schemeClr val="tx1"/>
                </a:solidFill>
                <a:latin typeface="Arial" panose="020B0604020202020204" pitchFamily="34" charset="0"/>
                <a:cs typeface="Arial" panose="020B0604020202020204" pitchFamily="34" charset="0"/>
              </a:rPr>
              <a:t>Business that is being wound down and no longer underwritten</a:t>
            </a:r>
          </a:p>
        </p:txBody>
      </p:sp>
      <p:sp>
        <p:nvSpPr>
          <p:cNvPr id="27" name="Text Placeholder 4">
            <a:extLst>
              <a:ext uri="{FF2B5EF4-FFF2-40B4-BE49-F238E27FC236}">
                <a16:creationId xmlns:a16="http://schemas.microsoft.com/office/drawing/2014/main" id="{5EFF212B-BD36-4208-AABC-D2AC9104B660}"/>
              </a:ext>
            </a:extLst>
          </p:cNvPr>
          <p:cNvSpPr txBox="1">
            <a:spLocks/>
          </p:cNvSpPr>
          <p:nvPr/>
        </p:nvSpPr>
        <p:spPr>
          <a:xfrm>
            <a:off x="5203208" y="1437670"/>
            <a:ext cx="2332952" cy="758837"/>
          </a:xfrm>
          <a:prstGeom prst="rect">
            <a:avLst/>
          </a:prstGeom>
          <a:noFill/>
        </p:spPr>
        <p:txBody>
          <a:bodyPr vert="horz"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bg2"/>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bg2"/>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bg2"/>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bg2"/>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defTabSz="914400">
              <a:lnSpc>
                <a:spcPct val="100000"/>
              </a:lnSpc>
              <a:spcBef>
                <a:spcPts val="0"/>
              </a:spcBef>
              <a:buClrTx/>
              <a:buSzTx/>
              <a:buFontTx/>
              <a:buNone/>
            </a:pPr>
            <a:r>
              <a:rPr lang="en-US" sz="1600" dirty="0">
                <a:solidFill>
                  <a:schemeClr val="tx1"/>
                </a:solidFill>
                <a:latin typeface="Arial" panose="020B0604020202020204" pitchFamily="34" charset="0"/>
                <a:cs typeface="Arial" panose="020B0604020202020204" pitchFamily="34" charset="0"/>
              </a:rPr>
              <a:t>Business that is non-core to the group</a:t>
            </a:r>
          </a:p>
        </p:txBody>
      </p:sp>
      <p:sp>
        <p:nvSpPr>
          <p:cNvPr id="28" name="Text Placeholder 4">
            <a:extLst>
              <a:ext uri="{FF2B5EF4-FFF2-40B4-BE49-F238E27FC236}">
                <a16:creationId xmlns:a16="http://schemas.microsoft.com/office/drawing/2014/main" id="{01884AAD-A4D3-4DDB-8E91-4DD040632B4A}"/>
              </a:ext>
            </a:extLst>
          </p:cNvPr>
          <p:cNvSpPr txBox="1">
            <a:spLocks/>
          </p:cNvSpPr>
          <p:nvPr/>
        </p:nvSpPr>
        <p:spPr>
          <a:xfrm>
            <a:off x="9020514" y="5058413"/>
            <a:ext cx="2711272" cy="432048"/>
          </a:xfrm>
          <a:prstGeom prst="rect">
            <a:avLst/>
          </a:prstGeom>
          <a:noFill/>
        </p:spPr>
        <p:txBody>
          <a:bodyPr vert="horz"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bg2"/>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bg2"/>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bg2"/>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bg2"/>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defTabSz="914400">
              <a:lnSpc>
                <a:spcPct val="100000"/>
              </a:lnSpc>
              <a:spcBef>
                <a:spcPts val="0"/>
              </a:spcBef>
              <a:buClrTx/>
              <a:buSzTx/>
              <a:buFontTx/>
              <a:buNone/>
            </a:pPr>
            <a:r>
              <a:rPr lang="en-US" sz="1600" dirty="0">
                <a:solidFill>
                  <a:schemeClr val="tx1"/>
                </a:solidFill>
                <a:latin typeface="Arial" panose="020B0604020202020204" pitchFamily="34" charset="0"/>
                <a:cs typeface="Arial" panose="020B0604020202020204" pitchFamily="34" charset="0"/>
              </a:rPr>
              <a:t>Carriers or business units closed to new business</a:t>
            </a:r>
          </a:p>
        </p:txBody>
      </p:sp>
      <p:sp>
        <p:nvSpPr>
          <p:cNvPr id="29" name="Text Placeholder 4">
            <a:extLst>
              <a:ext uri="{FF2B5EF4-FFF2-40B4-BE49-F238E27FC236}">
                <a16:creationId xmlns:a16="http://schemas.microsoft.com/office/drawing/2014/main" id="{D93E7523-96F0-4967-85E5-97B6506DD4EE}"/>
              </a:ext>
            </a:extLst>
          </p:cNvPr>
          <p:cNvSpPr txBox="1">
            <a:spLocks/>
          </p:cNvSpPr>
          <p:nvPr/>
        </p:nvSpPr>
        <p:spPr>
          <a:xfrm>
            <a:off x="787071" y="4968767"/>
            <a:ext cx="2788649" cy="432048"/>
          </a:xfrm>
          <a:prstGeom prst="rect">
            <a:avLst/>
          </a:prstGeom>
          <a:noFill/>
        </p:spPr>
        <p:txBody>
          <a:bodyPr vert="horz" lIns="0" tIns="0" rIns="0" bIns="0" rtlCol="0">
            <a:noAutofit/>
          </a:bodyPr>
          <a:lstStyle>
            <a:lvl1pPr marL="182875" indent="-182875" algn="l" defTabSz="914377" rtl="0" eaLnBrk="1" latinLnBrk="0" hangingPunct="1">
              <a:lnSpc>
                <a:spcPct val="90000"/>
              </a:lnSpc>
              <a:spcBef>
                <a:spcPts val="1200"/>
              </a:spcBef>
              <a:buClr>
                <a:schemeClr val="tx1"/>
              </a:buClr>
              <a:buSzPct val="80000"/>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bg2"/>
              </a:buClr>
              <a:buSzPct val="80000"/>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bg2"/>
              </a:buClr>
              <a:buSzPct val="80000"/>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bg2"/>
              </a:buClr>
              <a:buSzPct val="80000"/>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bg2"/>
              </a:buClr>
              <a:buSzPct val="80000"/>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defTabSz="914400">
              <a:lnSpc>
                <a:spcPct val="100000"/>
              </a:lnSpc>
              <a:spcBef>
                <a:spcPts val="0"/>
              </a:spcBef>
              <a:buClrTx/>
              <a:buSzTx/>
              <a:buFontTx/>
              <a:buNone/>
            </a:pPr>
            <a:r>
              <a:rPr lang="en-US" sz="1600" dirty="0">
                <a:solidFill>
                  <a:schemeClr val="tx1"/>
                </a:solidFill>
                <a:latin typeface="Arial" panose="020B0604020202020204" pitchFamily="34" charset="0"/>
                <a:cs typeface="Arial" panose="020B0604020202020204" pitchFamily="34" charset="0"/>
              </a:rPr>
              <a:t>Companies in runoff want to release trapped capital and achieve early finality </a:t>
            </a:r>
          </a:p>
        </p:txBody>
      </p:sp>
      <p:pic>
        <p:nvPicPr>
          <p:cNvPr id="30" name="Picture 6">
            <a:extLst>
              <a:ext uri="{FF2B5EF4-FFF2-40B4-BE49-F238E27FC236}">
                <a16:creationId xmlns:a16="http://schemas.microsoft.com/office/drawing/2014/main" id="{30C9821E-4BA8-4990-95EE-6C73852442B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H="1" flipV="1">
            <a:off x="6090921" y="2850841"/>
            <a:ext cx="381389" cy="46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AE9625C5-A4FA-45A4-BDAC-799016EE5B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235" y="3796053"/>
            <a:ext cx="439240" cy="380626"/>
          </a:xfrm>
          <a:prstGeom prst="rect">
            <a:avLst/>
          </a:prstGeom>
        </p:spPr>
      </p:pic>
      <p:pic>
        <p:nvPicPr>
          <p:cNvPr id="32" name="Picture 40">
            <a:extLst>
              <a:ext uri="{FF2B5EF4-FFF2-40B4-BE49-F238E27FC236}">
                <a16:creationId xmlns:a16="http://schemas.microsoft.com/office/drawing/2014/main" id="{D1535376-8714-4D7E-B4D6-169CB3B29BB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30021" y="5391665"/>
            <a:ext cx="440116" cy="4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09BCC915-7713-416E-9D2C-3E598218E128}"/>
              </a:ext>
            </a:extLst>
          </p:cNvPr>
          <p:cNvPicPr>
            <a:picLocks noChangeAspect="1"/>
          </p:cNvPicPr>
          <p:nvPr/>
        </p:nvPicPr>
        <p:blipFill>
          <a:blip r:embed="rId6"/>
          <a:stretch>
            <a:fillRect/>
          </a:stretch>
        </p:blipFill>
        <p:spPr>
          <a:xfrm>
            <a:off x="4956468" y="5360695"/>
            <a:ext cx="472168" cy="472168"/>
          </a:xfrm>
          <a:prstGeom prst="rect">
            <a:avLst/>
          </a:prstGeom>
        </p:spPr>
      </p:pic>
      <p:pic>
        <p:nvPicPr>
          <p:cNvPr id="34" name="Picture 8">
            <a:extLst>
              <a:ext uri="{FF2B5EF4-FFF2-40B4-BE49-F238E27FC236}">
                <a16:creationId xmlns:a16="http://schemas.microsoft.com/office/drawing/2014/main" id="{9E79BD78-E914-4338-87FC-582E25E564D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54111" y="3744631"/>
            <a:ext cx="43310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Elbow Connector 173">
            <a:extLst>
              <a:ext uri="{FF2B5EF4-FFF2-40B4-BE49-F238E27FC236}">
                <a16:creationId xmlns:a16="http://schemas.microsoft.com/office/drawing/2014/main" id="{919BE8D6-169F-4629-BBA8-2E9D2EBEFE04}"/>
              </a:ext>
            </a:extLst>
          </p:cNvPr>
          <p:cNvCxnSpPr>
            <a:cxnSpLocks/>
            <a:stCxn id="23" idx="1"/>
            <a:endCxn id="14" idx="3"/>
          </p:cNvCxnSpPr>
          <p:nvPr/>
        </p:nvCxnSpPr>
        <p:spPr>
          <a:xfrm rot="10800000" flipH="1">
            <a:off x="6281616" y="2159365"/>
            <a:ext cx="105836" cy="449258"/>
          </a:xfrm>
          <a:prstGeom prst="bentConnector4">
            <a:avLst>
              <a:gd name="adj1" fmla="val -215995"/>
              <a:gd name="adj2" fmla="val 50000"/>
            </a:avLst>
          </a:prstGeom>
          <a:ln w="63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6" name="Elbow Connector 174">
            <a:extLst>
              <a:ext uri="{FF2B5EF4-FFF2-40B4-BE49-F238E27FC236}">
                <a16:creationId xmlns:a16="http://schemas.microsoft.com/office/drawing/2014/main" id="{D52E6CED-03E9-42DE-A8F0-D7B3AAAD32F6}"/>
              </a:ext>
            </a:extLst>
          </p:cNvPr>
          <p:cNvCxnSpPr>
            <a:cxnSpLocks/>
            <a:endCxn id="12" idx="2"/>
          </p:cNvCxnSpPr>
          <p:nvPr/>
        </p:nvCxnSpPr>
        <p:spPr>
          <a:xfrm rot="5400000" flipH="1" flipV="1">
            <a:off x="8092554" y="3183810"/>
            <a:ext cx="737313" cy="729081"/>
          </a:xfrm>
          <a:prstGeom prst="bentConnector2">
            <a:avLst/>
          </a:prstGeom>
          <a:ln w="63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7" name="Elbow Connector 175">
            <a:extLst>
              <a:ext uri="{FF2B5EF4-FFF2-40B4-BE49-F238E27FC236}">
                <a16:creationId xmlns:a16="http://schemas.microsoft.com/office/drawing/2014/main" id="{126059CE-4F0B-4574-9331-F59B97317833}"/>
              </a:ext>
            </a:extLst>
          </p:cNvPr>
          <p:cNvCxnSpPr>
            <a:cxnSpLocks/>
            <a:stCxn id="20" idx="2"/>
            <a:endCxn id="13" idx="2"/>
          </p:cNvCxnSpPr>
          <p:nvPr/>
        </p:nvCxnSpPr>
        <p:spPr>
          <a:xfrm flipV="1">
            <a:off x="7703686" y="5302659"/>
            <a:ext cx="1122065" cy="346421"/>
          </a:xfrm>
          <a:prstGeom prst="bentConnector3">
            <a:avLst/>
          </a:prstGeom>
          <a:ln w="63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8" name="Elbow Connector 176">
            <a:extLst>
              <a:ext uri="{FF2B5EF4-FFF2-40B4-BE49-F238E27FC236}">
                <a16:creationId xmlns:a16="http://schemas.microsoft.com/office/drawing/2014/main" id="{1AE108CA-52EB-417E-92A5-8C01335A030C}"/>
              </a:ext>
            </a:extLst>
          </p:cNvPr>
          <p:cNvCxnSpPr>
            <a:cxnSpLocks/>
            <a:stCxn id="21" idx="2"/>
            <a:endCxn id="11" idx="0"/>
          </p:cNvCxnSpPr>
          <p:nvPr/>
        </p:nvCxnSpPr>
        <p:spPr>
          <a:xfrm rot="10800000">
            <a:off x="3672771" y="5302663"/>
            <a:ext cx="1053460" cy="317798"/>
          </a:xfrm>
          <a:prstGeom prst="bentConnector3">
            <a:avLst/>
          </a:prstGeom>
          <a:ln w="63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9" name="Elbow Connector 177">
            <a:extLst>
              <a:ext uri="{FF2B5EF4-FFF2-40B4-BE49-F238E27FC236}">
                <a16:creationId xmlns:a16="http://schemas.microsoft.com/office/drawing/2014/main" id="{725442EE-BAD4-444C-9EF9-0C76688AAEFB}"/>
              </a:ext>
            </a:extLst>
          </p:cNvPr>
          <p:cNvCxnSpPr>
            <a:cxnSpLocks/>
            <a:stCxn id="22" idx="2"/>
            <a:endCxn id="10" idx="0"/>
          </p:cNvCxnSpPr>
          <p:nvPr/>
        </p:nvCxnSpPr>
        <p:spPr>
          <a:xfrm rot="10800000">
            <a:off x="3672771" y="3179692"/>
            <a:ext cx="727358" cy="825712"/>
          </a:xfrm>
          <a:prstGeom prst="bentConnector3">
            <a:avLst>
              <a:gd name="adj1" fmla="val 50000"/>
            </a:avLst>
          </a:prstGeom>
          <a:ln w="63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5A9CADE0-A002-8247-BFE4-C0F3FE696E1D}"/>
              </a:ext>
            </a:extLst>
          </p:cNvPr>
          <p:cNvSpPr>
            <a:spLocks noGrp="1"/>
          </p:cNvSpPr>
          <p:nvPr>
            <p:ph type="body" sz="quarter" idx="13"/>
          </p:nvPr>
        </p:nvSpPr>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DAB51F1-1FE1-AE43-A59D-EC0235BD0A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3304" y="320517"/>
            <a:ext cx="1284322" cy="813404"/>
          </a:xfrm>
          <a:prstGeom prst="rect">
            <a:avLst/>
          </a:prstGeom>
        </p:spPr>
      </p:pic>
    </p:spTree>
    <p:extLst>
      <p:ext uri="{BB962C8B-B14F-4D97-AF65-F5344CB8AC3E}">
        <p14:creationId xmlns:p14="http://schemas.microsoft.com/office/powerpoint/2010/main" val="220184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Allocation Simplified – Pro Rata</a:t>
            </a:r>
          </a:p>
        </p:txBody>
      </p:sp>
      <p:sp>
        <p:nvSpPr>
          <p:cNvPr id="4" name="Slide Number Placeholder 3"/>
          <p:cNvSpPr>
            <a:spLocks noGrp="1"/>
          </p:cNvSpPr>
          <p:nvPr>
            <p:ph type="sldNum" sz="quarter" idx="12"/>
          </p:nvPr>
        </p:nvSpPr>
        <p:spPr/>
        <p:txBody>
          <a:bodyPr/>
          <a:lstStyle/>
          <a:p>
            <a:pPr defTabSz="914400"/>
            <a:fld id="{251FD617-7B9B-48EF-A7E5-462EDBAD049B}" type="slidenum">
              <a:rPr lang="en-GB">
                <a:solidFill>
                  <a:srgbClr val="171449"/>
                </a:solidFill>
                <a:latin typeface="Calibri"/>
              </a:rPr>
              <a:pPr defTabSz="914400"/>
              <a:t>30</a:t>
            </a:fld>
            <a:endParaRPr lang="en-GB" dirty="0">
              <a:solidFill>
                <a:srgbClr val="171449"/>
              </a:solidFill>
              <a:latin typeface="Calibri"/>
            </a:endParaRPr>
          </a:p>
        </p:txBody>
      </p:sp>
      <p:pic>
        <p:nvPicPr>
          <p:cNvPr id="8" name="Content Placeholder 7"/>
          <p:cNvPicPr>
            <a:picLocks noGrp="1" noChangeAspect="1"/>
          </p:cNvPicPr>
          <p:nvPr>
            <p:ph idx="1"/>
          </p:nvPr>
        </p:nvPicPr>
        <p:blipFill>
          <a:blip r:embed="rId2"/>
          <a:stretch>
            <a:fillRect/>
          </a:stretch>
        </p:blipFill>
        <p:spPr>
          <a:xfrm>
            <a:off x="5429694" y="1641250"/>
            <a:ext cx="4535817" cy="4456562"/>
          </a:xfrm>
          <a:prstGeom prst="rect">
            <a:avLst/>
          </a:prstGeom>
        </p:spPr>
      </p:pic>
      <p:sp>
        <p:nvSpPr>
          <p:cNvPr id="9" name="TextBox 8"/>
          <p:cNvSpPr txBox="1"/>
          <p:nvPr/>
        </p:nvSpPr>
        <p:spPr>
          <a:xfrm>
            <a:off x="1881060" y="1641251"/>
            <a:ext cx="3648891" cy="2329859"/>
          </a:xfrm>
          <a:prstGeom prst="rect">
            <a:avLst/>
          </a:prstGeom>
          <a:noFill/>
        </p:spPr>
        <p:txBody>
          <a:bodyPr wrap="square" lIns="0" tIns="0" rIns="0" bIns="0" rtlCol="0">
            <a:noAutofit/>
          </a:bodyPr>
          <a:lstStyle/>
          <a:p>
            <a:pPr defTabSz="914400"/>
            <a:r>
              <a:rPr lang="en-US" sz="1400" b="1" dirty="0">
                <a:solidFill>
                  <a:srgbClr val="171449"/>
                </a:solidFill>
                <a:latin typeface="Calibri"/>
              </a:rPr>
              <a:t>Pro-Rata Allocation Example	</a:t>
            </a:r>
          </a:p>
          <a:p>
            <a:pPr defTabSz="914400"/>
            <a:r>
              <a:rPr lang="en-US" sz="1200" dirty="0">
                <a:solidFill>
                  <a:srgbClr val="171449"/>
                </a:solidFill>
                <a:latin typeface="Calibri"/>
              </a:rPr>
              <a:t>Total Claims		 $3,000,000 </a:t>
            </a:r>
          </a:p>
          <a:p>
            <a:pPr defTabSz="914400"/>
            <a:r>
              <a:rPr lang="en-US" sz="1200" dirty="0">
                <a:solidFill>
                  <a:srgbClr val="171449"/>
                </a:solidFill>
                <a:latin typeface="Calibri"/>
              </a:rPr>
              <a:t>Total Limits		 $6,000,000</a:t>
            </a:r>
          </a:p>
          <a:p>
            <a:pPr defTabSz="914400"/>
            <a:endParaRPr lang="en-US" sz="1200" dirty="0">
              <a:solidFill>
                <a:srgbClr val="171449"/>
              </a:solidFill>
              <a:latin typeface="Calibri"/>
            </a:endParaRPr>
          </a:p>
          <a:p>
            <a:pPr defTabSz="914400"/>
            <a:r>
              <a:rPr lang="en-US" sz="1200" dirty="0">
                <a:solidFill>
                  <a:srgbClr val="171449"/>
                </a:solidFill>
                <a:latin typeface="Calibri"/>
              </a:rPr>
              <a:t> 	Years	 Damages/	 Tower 		 Year	 Damages</a:t>
            </a:r>
          </a:p>
          <a:p>
            <a:pPr defTabSz="914400"/>
            <a:r>
              <a:rPr lang="en-US" sz="1200" dirty="0">
                <a:solidFill>
                  <a:srgbClr val="171449"/>
                </a:solidFill>
                <a:latin typeface="Calibri"/>
              </a:rPr>
              <a:t>Tower 1	 1 	 $3M/5 =  	 $600,000 </a:t>
            </a:r>
          </a:p>
          <a:p>
            <a:pPr defTabSz="914400"/>
            <a:r>
              <a:rPr lang="en-US" sz="1200" dirty="0">
                <a:solidFill>
                  <a:srgbClr val="171449"/>
                </a:solidFill>
                <a:latin typeface="Calibri"/>
              </a:rPr>
              <a:t>Tower 2	 1 	 $3M/5 =  	 $600,000 </a:t>
            </a:r>
          </a:p>
          <a:p>
            <a:pPr defTabSz="914400"/>
            <a:r>
              <a:rPr lang="en-US" sz="1200" dirty="0">
                <a:solidFill>
                  <a:srgbClr val="171449"/>
                </a:solidFill>
                <a:latin typeface="Calibri"/>
              </a:rPr>
              <a:t>Tower 3	 1 	 $3M/5 =  	 $600,000 </a:t>
            </a:r>
          </a:p>
          <a:p>
            <a:pPr defTabSz="914400"/>
            <a:r>
              <a:rPr lang="en-US" sz="1200" dirty="0">
                <a:solidFill>
                  <a:srgbClr val="171449"/>
                </a:solidFill>
                <a:latin typeface="Calibri"/>
              </a:rPr>
              <a:t>Tower 4	 1 	 $3M/5 =  	 $600,000 </a:t>
            </a:r>
          </a:p>
          <a:p>
            <a:pPr defTabSz="914400"/>
            <a:r>
              <a:rPr lang="en-US" sz="1200" dirty="0">
                <a:solidFill>
                  <a:srgbClr val="171449"/>
                </a:solidFill>
                <a:latin typeface="Calibri"/>
              </a:rPr>
              <a:t>Tower 5	 1 	 $3M/5 =  	 $600,000 </a:t>
            </a:r>
          </a:p>
          <a:p>
            <a:pPr defTabSz="914400"/>
            <a:endParaRPr lang="en-US" sz="1200" dirty="0">
              <a:solidFill>
                <a:srgbClr val="171449"/>
              </a:solidFill>
              <a:latin typeface="Calibri"/>
            </a:endParaRPr>
          </a:p>
        </p:txBody>
      </p:sp>
      <p:sp>
        <p:nvSpPr>
          <p:cNvPr id="11" name="TextBox 10"/>
          <p:cNvSpPr txBox="1"/>
          <p:nvPr/>
        </p:nvSpPr>
        <p:spPr>
          <a:xfrm>
            <a:off x="1881059" y="3971110"/>
            <a:ext cx="3548634" cy="2126703"/>
          </a:xfrm>
          <a:prstGeom prst="rect">
            <a:avLst/>
          </a:prstGeom>
          <a:noFill/>
        </p:spPr>
        <p:txBody>
          <a:bodyPr wrap="square" lIns="0" tIns="0" rIns="0" bIns="0" rtlCol="0">
            <a:noAutofit/>
          </a:bodyPr>
          <a:lstStyle/>
          <a:p>
            <a:pPr defTabSz="914400"/>
            <a:r>
              <a:rPr lang="en-US" sz="1400" dirty="0">
                <a:solidFill>
                  <a:srgbClr val="171449"/>
                </a:solidFill>
                <a:latin typeface="Calibri"/>
              </a:rPr>
              <a:t>Pro Rata Allocation is where the allocation is based on damages divided by years of coverage and then allocated up through each tower.</a:t>
            </a:r>
          </a:p>
          <a:p>
            <a:pPr defTabSz="914400"/>
            <a:endParaRPr lang="en-US" sz="1400" dirty="0">
              <a:solidFill>
                <a:srgbClr val="171449"/>
              </a:solidFill>
              <a:latin typeface="Calibri"/>
            </a:endParaRPr>
          </a:p>
          <a:p>
            <a:pPr defTabSz="914400"/>
            <a:r>
              <a:rPr lang="en-US" sz="1400" dirty="0">
                <a:solidFill>
                  <a:srgbClr val="171449"/>
                </a:solidFill>
                <a:latin typeface="Calibri"/>
              </a:rPr>
              <a:t>Allocating can be fairly simple.  Only need to know damages, trigger period, and the policy limits/attachments. The entire coverage chart is not needed.</a:t>
            </a:r>
          </a:p>
          <a:p>
            <a:pPr defTabSz="914400"/>
            <a:endParaRPr lang="en-US" sz="1600" dirty="0">
              <a:solidFill>
                <a:srgbClr val="171449"/>
              </a:solidFill>
              <a:latin typeface="Calibri"/>
            </a:endParaRPr>
          </a:p>
        </p:txBody>
      </p:sp>
    </p:spTree>
    <p:extLst>
      <p:ext uri="{BB962C8B-B14F-4D97-AF65-F5344CB8AC3E}">
        <p14:creationId xmlns:p14="http://schemas.microsoft.com/office/powerpoint/2010/main" val="263622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Allocation Simplified – Bathtub</a:t>
            </a:r>
          </a:p>
        </p:txBody>
      </p:sp>
      <p:sp>
        <p:nvSpPr>
          <p:cNvPr id="4" name="Slide Number Placeholder 3"/>
          <p:cNvSpPr>
            <a:spLocks noGrp="1"/>
          </p:cNvSpPr>
          <p:nvPr>
            <p:ph type="sldNum" sz="quarter" idx="12"/>
          </p:nvPr>
        </p:nvSpPr>
        <p:spPr/>
        <p:txBody>
          <a:bodyPr/>
          <a:lstStyle/>
          <a:p>
            <a:pPr defTabSz="914400"/>
            <a:fld id="{251FD617-7B9B-48EF-A7E5-462EDBAD049B}" type="slidenum">
              <a:rPr lang="en-GB">
                <a:solidFill>
                  <a:srgbClr val="171449"/>
                </a:solidFill>
                <a:latin typeface="Calibri"/>
              </a:rPr>
              <a:pPr defTabSz="914400"/>
              <a:t>31</a:t>
            </a:fld>
            <a:endParaRPr lang="en-GB" dirty="0">
              <a:solidFill>
                <a:srgbClr val="171449"/>
              </a:solidFill>
              <a:latin typeface="Calibri"/>
            </a:endParaRPr>
          </a:p>
        </p:txBody>
      </p:sp>
      <p:pic>
        <p:nvPicPr>
          <p:cNvPr id="7" name="Content Placeholder 6"/>
          <p:cNvPicPr>
            <a:picLocks noGrp="1" noChangeAspect="1"/>
          </p:cNvPicPr>
          <p:nvPr>
            <p:ph idx="1"/>
          </p:nvPr>
        </p:nvPicPr>
        <p:blipFill>
          <a:blip r:embed="rId2"/>
          <a:stretch>
            <a:fillRect/>
          </a:stretch>
        </p:blipFill>
        <p:spPr>
          <a:xfrm>
            <a:off x="5467080" y="1600066"/>
            <a:ext cx="4533749" cy="4643437"/>
          </a:xfrm>
          <a:prstGeom prst="rect">
            <a:avLst/>
          </a:prstGeom>
        </p:spPr>
      </p:pic>
      <p:sp>
        <p:nvSpPr>
          <p:cNvPr id="9" name="TextBox 8"/>
          <p:cNvSpPr txBox="1"/>
          <p:nvPr/>
        </p:nvSpPr>
        <p:spPr>
          <a:xfrm>
            <a:off x="1884001" y="1600065"/>
            <a:ext cx="3583079" cy="2440712"/>
          </a:xfrm>
          <a:prstGeom prst="rect">
            <a:avLst/>
          </a:prstGeom>
          <a:noFill/>
        </p:spPr>
        <p:txBody>
          <a:bodyPr wrap="square" lIns="0" tIns="0" rIns="0" bIns="0" rtlCol="0">
            <a:noAutofit/>
          </a:bodyPr>
          <a:lstStyle/>
          <a:p>
            <a:pPr defTabSz="914400"/>
            <a:r>
              <a:rPr lang="en-US" sz="1400" b="1" dirty="0">
                <a:solidFill>
                  <a:srgbClr val="171449"/>
                </a:solidFill>
                <a:latin typeface="Calibri"/>
              </a:rPr>
              <a:t>Horizontal Allocation Example</a:t>
            </a:r>
            <a:r>
              <a:rPr lang="en-US" sz="1200" dirty="0">
                <a:solidFill>
                  <a:srgbClr val="171449"/>
                </a:solidFill>
                <a:latin typeface="Calibri"/>
              </a:rPr>
              <a:t>	</a:t>
            </a:r>
          </a:p>
          <a:p>
            <a:pPr defTabSz="914400"/>
            <a:r>
              <a:rPr lang="en-US" sz="1200" dirty="0">
                <a:solidFill>
                  <a:srgbClr val="171449"/>
                </a:solidFill>
                <a:latin typeface="Calibri"/>
              </a:rPr>
              <a:t>Total Claims		 $3,000,000 </a:t>
            </a:r>
          </a:p>
          <a:p>
            <a:pPr defTabSz="914400"/>
            <a:r>
              <a:rPr lang="en-US" sz="1200" dirty="0">
                <a:solidFill>
                  <a:srgbClr val="171449"/>
                </a:solidFill>
                <a:latin typeface="Calibri"/>
              </a:rPr>
              <a:t>Total Limits		 $6,000,000 </a:t>
            </a:r>
          </a:p>
          <a:p>
            <a:pPr defTabSz="914400"/>
            <a:endParaRPr lang="en-US" sz="1200" dirty="0">
              <a:solidFill>
                <a:srgbClr val="171449"/>
              </a:solidFill>
              <a:latin typeface="Calibri"/>
            </a:endParaRPr>
          </a:p>
          <a:p>
            <a:pPr defTabSz="914400"/>
            <a:r>
              <a:rPr lang="en-US" sz="1050" dirty="0">
                <a:solidFill>
                  <a:srgbClr val="171449"/>
                </a:solidFill>
                <a:latin typeface="Calibri"/>
              </a:rPr>
              <a:t>                  Primary </a:t>
            </a:r>
            <a:r>
              <a:rPr lang="en-US" sz="1050" dirty="0" err="1">
                <a:solidFill>
                  <a:srgbClr val="171449"/>
                </a:solidFill>
                <a:latin typeface="Calibri"/>
              </a:rPr>
              <a:t>Lims</a:t>
            </a:r>
            <a:r>
              <a:rPr lang="en-US" sz="1050" dirty="0">
                <a:solidFill>
                  <a:srgbClr val="171449"/>
                </a:solidFill>
                <a:latin typeface="Calibri"/>
              </a:rPr>
              <a:t>      Ex &lt; $500K    </a:t>
            </a:r>
            <a:r>
              <a:rPr lang="en-US" sz="1050" dirty="0" err="1">
                <a:solidFill>
                  <a:srgbClr val="171449"/>
                </a:solidFill>
                <a:latin typeface="Calibri"/>
              </a:rPr>
              <a:t>Addl</a:t>
            </a:r>
            <a:r>
              <a:rPr lang="en-US" sz="1050" dirty="0">
                <a:solidFill>
                  <a:srgbClr val="171449"/>
                </a:solidFill>
                <a:latin typeface="Calibri"/>
              </a:rPr>
              <a:t> Tower    Total Tower</a:t>
            </a:r>
          </a:p>
          <a:p>
            <a:pPr defTabSz="914400"/>
            <a:r>
              <a:rPr lang="en-US" sz="1050" dirty="0">
                <a:solidFill>
                  <a:srgbClr val="171449"/>
                </a:solidFill>
                <a:latin typeface="Calibri"/>
              </a:rPr>
              <a:t>Tower 1        $100,000        $400,000      $                        $500,000</a:t>
            </a:r>
          </a:p>
          <a:p>
            <a:pPr defTabSz="914400"/>
            <a:r>
              <a:rPr lang="en-US" sz="1050" dirty="0">
                <a:solidFill>
                  <a:srgbClr val="171449"/>
                </a:solidFill>
                <a:latin typeface="Calibri"/>
              </a:rPr>
              <a:t>Tower 2        $100,000        $400,000      $125,000         $625,000 </a:t>
            </a:r>
          </a:p>
          <a:p>
            <a:pPr defTabSz="914400"/>
            <a:r>
              <a:rPr lang="en-US" sz="1050" dirty="0">
                <a:solidFill>
                  <a:srgbClr val="171449"/>
                </a:solidFill>
                <a:latin typeface="Calibri"/>
              </a:rPr>
              <a:t>Tower 3        $200,000        $300,000      $125,000         $625,000 </a:t>
            </a:r>
          </a:p>
          <a:p>
            <a:pPr defTabSz="914400"/>
            <a:r>
              <a:rPr lang="en-US" sz="1050" dirty="0">
                <a:solidFill>
                  <a:srgbClr val="171449"/>
                </a:solidFill>
                <a:latin typeface="Calibri"/>
              </a:rPr>
              <a:t>Tower 4        $200,000        $300,000      $125,000         $625,000 </a:t>
            </a:r>
          </a:p>
          <a:p>
            <a:pPr defTabSz="914400"/>
            <a:r>
              <a:rPr lang="en-US" sz="1050" dirty="0">
                <a:solidFill>
                  <a:srgbClr val="171449"/>
                </a:solidFill>
                <a:latin typeface="Calibri"/>
              </a:rPr>
              <a:t>Tower 5        $300,000        $200,000      $125,000         $625,000 </a:t>
            </a:r>
          </a:p>
        </p:txBody>
      </p:sp>
      <p:sp>
        <p:nvSpPr>
          <p:cNvPr id="10" name="TextBox 9"/>
          <p:cNvSpPr txBox="1"/>
          <p:nvPr/>
        </p:nvSpPr>
        <p:spPr>
          <a:xfrm>
            <a:off x="1884001" y="3979817"/>
            <a:ext cx="3583079" cy="2263685"/>
          </a:xfrm>
          <a:prstGeom prst="rect">
            <a:avLst/>
          </a:prstGeom>
          <a:noFill/>
        </p:spPr>
        <p:txBody>
          <a:bodyPr wrap="square" lIns="0" tIns="0" rIns="0" bIns="0" rtlCol="0">
            <a:noAutofit/>
          </a:bodyPr>
          <a:lstStyle/>
          <a:p>
            <a:pPr defTabSz="914400"/>
            <a:r>
              <a:rPr lang="en-US" sz="1400" dirty="0">
                <a:solidFill>
                  <a:srgbClr val="171449"/>
                </a:solidFill>
                <a:latin typeface="Calibri"/>
              </a:rPr>
              <a:t>Horizontal allocation is over the entire trigger</a:t>
            </a:r>
          </a:p>
          <a:p>
            <a:pPr defTabSz="914400"/>
            <a:r>
              <a:rPr lang="en-US" sz="1400" dirty="0">
                <a:solidFill>
                  <a:srgbClr val="171449"/>
                </a:solidFill>
                <a:latin typeface="Calibri"/>
              </a:rPr>
              <a:t>Period.</a:t>
            </a:r>
          </a:p>
          <a:p>
            <a:pPr defTabSz="914400"/>
            <a:endParaRPr lang="en-US" sz="1400" dirty="0">
              <a:solidFill>
                <a:srgbClr val="171449"/>
              </a:solidFill>
              <a:latin typeface="Calibri"/>
            </a:endParaRPr>
          </a:p>
          <a:p>
            <a:pPr defTabSz="914400"/>
            <a:r>
              <a:rPr lang="en-US" sz="1400" dirty="0">
                <a:solidFill>
                  <a:srgbClr val="171449"/>
                </a:solidFill>
                <a:latin typeface="Calibri"/>
              </a:rPr>
              <a:t>Typically, primary limits are exhausted before umbrella/excess limits are impacted.  Damages are allocated up through the coverage in a straight horizontal line.</a:t>
            </a:r>
          </a:p>
          <a:p>
            <a:pPr defTabSz="914400"/>
            <a:endParaRPr lang="en-US" sz="1400" dirty="0">
              <a:solidFill>
                <a:srgbClr val="171449"/>
              </a:solidFill>
              <a:latin typeface="Calibri"/>
            </a:endParaRPr>
          </a:p>
          <a:p>
            <a:pPr algn="ctr" defTabSz="914400"/>
            <a:r>
              <a:rPr lang="en-US" sz="1400" b="1" dirty="0">
                <a:solidFill>
                  <a:srgbClr val="171449"/>
                </a:solidFill>
                <a:latin typeface="Calibri"/>
              </a:rPr>
              <a:t>Like filling a bathtub</a:t>
            </a:r>
          </a:p>
        </p:txBody>
      </p:sp>
    </p:spTree>
    <p:extLst>
      <p:ext uri="{BB962C8B-B14F-4D97-AF65-F5344CB8AC3E}">
        <p14:creationId xmlns:p14="http://schemas.microsoft.com/office/powerpoint/2010/main" val="244519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000" y="360000"/>
            <a:ext cx="7111954" cy="693182"/>
          </a:xfrm>
        </p:spPr>
        <p:txBody>
          <a:bodyPr/>
          <a:lstStyle/>
          <a:p>
            <a:r>
              <a:rPr lang="en-US" dirty="0"/>
              <a:t>Insurance Allocation Simplified – Carter-Wallace</a:t>
            </a:r>
          </a:p>
        </p:txBody>
      </p:sp>
      <p:sp>
        <p:nvSpPr>
          <p:cNvPr id="4" name="Slide Number Placeholder 3"/>
          <p:cNvSpPr>
            <a:spLocks noGrp="1"/>
          </p:cNvSpPr>
          <p:nvPr>
            <p:ph type="sldNum" sz="quarter" idx="12"/>
          </p:nvPr>
        </p:nvSpPr>
        <p:spPr/>
        <p:txBody>
          <a:bodyPr/>
          <a:lstStyle/>
          <a:p>
            <a:pPr defTabSz="914400"/>
            <a:fld id="{251FD617-7B9B-48EF-A7E5-462EDBAD049B}" type="slidenum">
              <a:rPr lang="en-GB">
                <a:solidFill>
                  <a:srgbClr val="171449"/>
                </a:solidFill>
                <a:latin typeface="Calibri"/>
              </a:rPr>
              <a:pPr defTabSz="914400"/>
              <a:t>32</a:t>
            </a:fld>
            <a:endParaRPr lang="en-GB" dirty="0">
              <a:solidFill>
                <a:srgbClr val="171449"/>
              </a:solidFill>
              <a:latin typeface="Calibri"/>
            </a:endParaRPr>
          </a:p>
        </p:txBody>
      </p:sp>
      <p:pic>
        <p:nvPicPr>
          <p:cNvPr id="6" name="Content Placeholder 5"/>
          <p:cNvPicPr>
            <a:picLocks noGrp="1" noChangeAspect="1"/>
          </p:cNvPicPr>
          <p:nvPr>
            <p:ph idx="1"/>
          </p:nvPr>
        </p:nvPicPr>
        <p:blipFill>
          <a:blip r:embed="rId2"/>
          <a:stretch>
            <a:fillRect/>
          </a:stretch>
        </p:blipFill>
        <p:spPr>
          <a:xfrm>
            <a:off x="5404562" y="1565231"/>
            <a:ext cx="4533749" cy="4643437"/>
          </a:xfrm>
          <a:prstGeom prst="rect">
            <a:avLst/>
          </a:prstGeom>
        </p:spPr>
      </p:pic>
      <p:sp>
        <p:nvSpPr>
          <p:cNvPr id="3" name="TextBox 2"/>
          <p:cNvSpPr txBox="1"/>
          <p:nvPr/>
        </p:nvSpPr>
        <p:spPr>
          <a:xfrm>
            <a:off x="1883999" y="1565231"/>
            <a:ext cx="3520562" cy="2135913"/>
          </a:xfrm>
          <a:prstGeom prst="rect">
            <a:avLst/>
          </a:prstGeom>
          <a:noFill/>
        </p:spPr>
        <p:txBody>
          <a:bodyPr wrap="square" lIns="0" tIns="0" rIns="0" bIns="0" rtlCol="0">
            <a:noAutofit/>
          </a:bodyPr>
          <a:lstStyle/>
          <a:p>
            <a:pPr defTabSz="914400"/>
            <a:r>
              <a:rPr lang="en-US" sz="1400" b="1" dirty="0">
                <a:solidFill>
                  <a:srgbClr val="171449"/>
                </a:solidFill>
                <a:latin typeface="Calibri"/>
              </a:rPr>
              <a:t>Carter-Wallace Allocation Example	</a:t>
            </a:r>
          </a:p>
          <a:p>
            <a:pPr defTabSz="914400"/>
            <a:r>
              <a:rPr lang="en-US" sz="1200" dirty="0">
                <a:solidFill>
                  <a:srgbClr val="171449"/>
                </a:solidFill>
                <a:latin typeface="Calibri"/>
              </a:rPr>
              <a:t>Total Claims		 $3,000,000 </a:t>
            </a:r>
          </a:p>
          <a:p>
            <a:pPr defTabSz="914400"/>
            <a:r>
              <a:rPr lang="en-US" sz="1200" dirty="0">
                <a:solidFill>
                  <a:srgbClr val="171449"/>
                </a:solidFill>
                <a:latin typeface="Calibri"/>
              </a:rPr>
              <a:t>Total Limits		 $6,000,000</a:t>
            </a:r>
          </a:p>
          <a:p>
            <a:pPr defTabSz="914400"/>
            <a:endParaRPr lang="en-US" sz="1200" dirty="0">
              <a:solidFill>
                <a:srgbClr val="171449"/>
              </a:solidFill>
              <a:latin typeface="Calibri"/>
            </a:endParaRPr>
          </a:p>
          <a:p>
            <a:pPr defTabSz="914400"/>
            <a:r>
              <a:rPr lang="en-US" sz="1200" dirty="0">
                <a:solidFill>
                  <a:srgbClr val="171449"/>
                </a:solidFill>
                <a:latin typeface="Calibri"/>
              </a:rPr>
              <a:t>                     Tower </a:t>
            </a:r>
            <a:r>
              <a:rPr lang="en-US" sz="1200" dirty="0" err="1">
                <a:solidFill>
                  <a:srgbClr val="171449"/>
                </a:solidFill>
                <a:latin typeface="Calibri"/>
              </a:rPr>
              <a:t>Lims</a:t>
            </a:r>
            <a:r>
              <a:rPr lang="en-US" sz="1200" dirty="0">
                <a:solidFill>
                  <a:srgbClr val="171449"/>
                </a:solidFill>
                <a:latin typeface="Calibri"/>
              </a:rPr>
              <a:t>/       Tower</a:t>
            </a:r>
          </a:p>
          <a:p>
            <a:pPr defTabSz="914400"/>
            <a:r>
              <a:rPr lang="en-US" sz="1200" dirty="0">
                <a:solidFill>
                  <a:srgbClr val="171449"/>
                </a:solidFill>
                <a:latin typeface="Calibri"/>
              </a:rPr>
              <a:t>                     Total </a:t>
            </a:r>
            <a:r>
              <a:rPr lang="en-US" sz="1200" dirty="0" err="1">
                <a:solidFill>
                  <a:srgbClr val="171449"/>
                </a:solidFill>
                <a:latin typeface="Calibri"/>
              </a:rPr>
              <a:t>Lims</a:t>
            </a:r>
            <a:r>
              <a:rPr lang="en-US" sz="1200" dirty="0">
                <a:solidFill>
                  <a:srgbClr val="171449"/>
                </a:solidFill>
                <a:latin typeface="Calibri"/>
              </a:rPr>
              <a:t>        C-W Share   Tower Damages</a:t>
            </a:r>
          </a:p>
          <a:p>
            <a:pPr defTabSz="914400"/>
            <a:r>
              <a:rPr lang="en-US" sz="1200" dirty="0">
                <a:solidFill>
                  <a:srgbClr val="171449"/>
                </a:solidFill>
                <a:latin typeface="Calibri"/>
              </a:rPr>
              <a:t>Tower 1        $500K/$6M       8.33%          $250,000 </a:t>
            </a:r>
          </a:p>
          <a:p>
            <a:pPr defTabSz="914400"/>
            <a:r>
              <a:rPr lang="en-US" sz="1200" dirty="0">
                <a:solidFill>
                  <a:srgbClr val="171449"/>
                </a:solidFill>
                <a:latin typeface="Calibri"/>
              </a:rPr>
              <a:t>Tower 2        $1M/$6M        16.67%          $500,000 </a:t>
            </a:r>
          </a:p>
          <a:p>
            <a:pPr defTabSz="914400"/>
            <a:r>
              <a:rPr lang="en-US" sz="1200" dirty="0">
                <a:solidFill>
                  <a:srgbClr val="171449"/>
                </a:solidFill>
                <a:latin typeface="Calibri"/>
              </a:rPr>
              <a:t>Tower 3        $1M/$6M        16.67%          $500,000 </a:t>
            </a:r>
          </a:p>
          <a:p>
            <a:pPr defTabSz="914400"/>
            <a:r>
              <a:rPr lang="en-US" sz="1200" dirty="0">
                <a:solidFill>
                  <a:srgbClr val="171449"/>
                </a:solidFill>
                <a:latin typeface="Calibri"/>
              </a:rPr>
              <a:t>Tower 4        $1.5M/$6M     25.00%          $750,000 </a:t>
            </a:r>
          </a:p>
          <a:p>
            <a:pPr defTabSz="914400"/>
            <a:r>
              <a:rPr lang="en-US" sz="1200" dirty="0">
                <a:solidFill>
                  <a:srgbClr val="171449"/>
                </a:solidFill>
                <a:latin typeface="Calibri"/>
              </a:rPr>
              <a:t>Tower 5        $2M/$6M        33.33%       $1,000,000 </a:t>
            </a:r>
          </a:p>
          <a:p>
            <a:pPr defTabSz="914400"/>
            <a:endParaRPr lang="en-US" sz="1200" dirty="0">
              <a:solidFill>
                <a:srgbClr val="171449"/>
              </a:solidFill>
              <a:latin typeface="Calibri"/>
            </a:endParaRPr>
          </a:p>
        </p:txBody>
      </p:sp>
      <p:sp>
        <p:nvSpPr>
          <p:cNvPr id="5" name="TextBox 4"/>
          <p:cNvSpPr txBox="1"/>
          <p:nvPr/>
        </p:nvSpPr>
        <p:spPr>
          <a:xfrm>
            <a:off x="1950721" y="4127863"/>
            <a:ext cx="3453841" cy="2080804"/>
          </a:xfrm>
          <a:prstGeom prst="rect">
            <a:avLst/>
          </a:prstGeom>
          <a:noFill/>
        </p:spPr>
        <p:txBody>
          <a:bodyPr wrap="square" lIns="0" tIns="0" rIns="0" bIns="0" rtlCol="0">
            <a:noAutofit/>
          </a:bodyPr>
          <a:lstStyle/>
          <a:p>
            <a:pPr defTabSz="914400"/>
            <a:r>
              <a:rPr lang="en-US" sz="1400" dirty="0">
                <a:solidFill>
                  <a:srgbClr val="171449"/>
                </a:solidFill>
                <a:latin typeface="Calibri"/>
              </a:rPr>
              <a:t>Carter-Wallace Allocation distributes damages based on proportion of total limits in each tower.</a:t>
            </a:r>
          </a:p>
          <a:p>
            <a:pPr defTabSz="914400"/>
            <a:endParaRPr lang="en-US" sz="1400" dirty="0">
              <a:solidFill>
                <a:srgbClr val="171449"/>
              </a:solidFill>
              <a:latin typeface="Calibri"/>
            </a:endParaRPr>
          </a:p>
          <a:p>
            <a:pPr defTabSz="914400"/>
            <a:r>
              <a:rPr lang="en-US" sz="1400" dirty="0">
                <a:solidFill>
                  <a:srgbClr val="171449"/>
                </a:solidFill>
                <a:latin typeface="Calibri"/>
              </a:rPr>
              <a:t>Carter-Wallace share of damages are then</a:t>
            </a:r>
          </a:p>
          <a:p>
            <a:pPr defTabSz="914400"/>
            <a:r>
              <a:rPr lang="en-US" sz="1400" dirty="0">
                <a:solidFill>
                  <a:srgbClr val="171449"/>
                </a:solidFill>
                <a:latin typeface="Calibri"/>
              </a:rPr>
              <a:t>allocated vertically up through each tower.</a:t>
            </a:r>
          </a:p>
        </p:txBody>
      </p:sp>
    </p:spTree>
    <p:extLst>
      <p:ext uri="{BB962C8B-B14F-4D97-AF65-F5344CB8AC3E}">
        <p14:creationId xmlns:p14="http://schemas.microsoft.com/office/powerpoint/2010/main" val="2984572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000" y="360000"/>
            <a:ext cx="7093423" cy="693182"/>
          </a:xfrm>
        </p:spPr>
        <p:txBody>
          <a:bodyPr/>
          <a:lstStyle/>
          <a:p>
            <a:r>
              <a:rPr lang="en-US" dirty="0"/>
              <a:t>Allocation of Loss to Policy: Without Insolvencies</a:t>
            </a:r>
          </a:p>
        </p:txBody>
      </p:sp>
      <p:sp>
        <p:nvSpPr>
          <p:cNvPr id="3" name="Content Placeholder 2"/>
          <p:cNvSpPr>
            <a:spLocks noGrp="1"/>
          </p:cNvSpPr>
          <p:nvPr>
            <p:ph idx="1"/>
          </p:nvPr>
        </p:nvSpPr>
        <p:spPr>
          <a:xfrm>
            <a:off x="1883999" y="1303303"/>
            <a:ext cx="5339053" cy="1514422"/>
          </a:xfrm>
        </p:spPr>
        <p:txBody>
          <a:bodyPr/>
          <a:lstStyle/>
          <a:p>
            <a:pPr marL="0" indent="0">
              <a:buNone/>
            </a:pPr>
            <a:r>
              <a:rPr lang="en-US" sz="1600" dirty="0"/>
              <a:t>After deriving ultimate claims, loss must be allocated to policy. Different allocation methods can produce dramatically different indications per policy.  The appropriate allocation method is a matter of legal interpretation and detailed scrutiny of policy language.  Need to interact with claims to understand which law applies.</a:t>
            </a:r>
          </a:p>
        </p:txBody>
      </p:sp>
      <p:sp>
        <p:nvSpPr>
          <p:cNvPr id="4" name="Slide Number Placeholder 3"/>
          <p:cNvSpPr>
            <a:spLocks noGrp="1"/>
          </p:cNvSpPr>
          <p:nvPr>
            <p:ph type="sldNum" sz="quarter" idx="12"/>
          </p:nvPr>
        </p:nvSpPr>
        <p:spPr/>
        <p:txBody>
          <a:bodyPr/>
          <a:lstStyle/>
          <a:p>
            <a:pPr defTabSz="914400"/>
            <a:fld id="{251FD617-7B9B-48EF-A7E5-462EDBAD049B}" type="slidenum">
              <a:rPr lang="en-GB">
                <a:solidFill>
                  <a:srgbClr val="171449"/>
                </a:solidFill>
                <a:latin typeface="Calibri"/>
              </a:rPr>
              <a:pPr defTabSz="914400"/>
              <a:t>33</a:t>
            </a:fld>
            <a:endParaRPr lang="en-GB" dirty="0">
              <a:solidFill>
                <a:srgbClr val="171449"/>
              </a:solidFill>
              <a:latin typeface="Calibri"/>
            </a:endParaRPr>
          </a:p>
        </p:txBody>
      </p:sp>
      <p:pic>
        <p:nvPicPr>
          <p:cNvPr id="10" name="Picture 9"/>
          <p:cNvPicPr>
            <a:picLocks noChangeAspect="1"/>
          </p:cNvPicPr>
          <p:nvPr/>
        </p:nvPicPr>
        <p:blipFill>
          <a:blip r:embed="rId2"/>
          <a:stretch>
            <a:fillRect/>
          </a:stretch>
        </p:blipFill>
        <p:spPr>
          <a:xfrm>
            <a:off x="7219416" y="4002091"/>
            <a:ext cx="3095226" cy="2743200"/>
          </a:xfrm>
          <a:prstGeom prst="rect">
            <a:avLst/>
          </a:prstGeom>
        </p:spPr>
      </p:pic>
      <p:pic>
        <p:nvPicPr>
          <p:cNvPr id="11" name="Picture 10"/>
          <p:cNvPicPr>
            <a:picLocks noChangeAspect="1"/>
          </p:cNvPicPr>
          <p:nvPr/>
        </p:nvPicPr>
        <p:blipFill>
          <a:blip r:embed="rId3"/>
          <a:stretch>
            <a:fillRect/>
          </a:stretch>
        </p:blipFill>
        <p:spPr>
          <a:xfrm>
            <a:off x="7210706" y="1258891"/>
            <a:ext cx="3095226" cy="2743200"/>
          </a:xfrm>
          <a:prstGeom prst="rect">
            <a:avLst/>
          </a:prstGeom>
        </p:spPr>
      </p:pic>
      <p:pic>
        <p:nvPicPr>
          <p:cNvPr id="12" name="Picture 11"/>
          <p:cNvPicPr>
            <a:picLocks noChangeAspect="1"/>
          </p:cNvPicPr>
          <p:nvPr/>
        </p:nvPicPr>
        <p:blipFill>
          <a:blip r:embed="rId4"/>
          <a:stretch>
            <a:fillRect/>
          </a:stretch>
        </p:blipFill>
        <p:spPr>
          <a:xfrm>
            <a:off x="4115480" y="3351376"/>
            <a:ext cx="3095226" cy="2743200"/>
          </a:xfrm>
          <a:prstGeom prst="rect">
            <a:avLst/>
          </a:prstGeom>
        </p:spPr>
      </p:pic>
    </p:spTree>
    <p:extLst>
      <p:ext uri="{BB962C8B-B14F-4D97-AF65-F5344CB8AC3E}">
        <p14:creationId xmlns:p14="http://schemas.microsoft.com/office/powerpoint/2010/main" val="392284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000" y="360000"/>
            <a:ext cx="7093423" cy="693182"/>
          </a:xfrm>
        </p:spPr>
        <p:txBody>
          <a:bodyPr/>
          <a:lstStyle/>
          <a:p>
            <a:r>
              <a:rPr lang="en-US" dirty="0"/>
              <a:t>Allocation of Loss to Policy: With Insolvencies</a:t>
            </a:r>
          </a:p>
        </p:txBody>
      </p:sp>
      <p:sp>
        <p:nvSpPr>
          <p:cNvPr id="3" name="Content Placeholder 2"/>
          <p:cNvSpPr>
            <a:spLocks noGrp="1"/>
          </p:cNvSpPr>
          <p:nvPr>
            <p:ph idx="1"/>
          </p:nvPr>
        </p:nvSpPr>
        <p:spPr>
          <a:xfrm>
            <a:off x="1883999" y="1303303"/>
            <a:ext cx="5339053" cy="2145292"/>
          </a:xfrm>
        </p:spPr>
        <p:txBody>
          <a:bodyPr/>
          <a:lstStyle/>
          <a:p>
            <a:pPr marL="0" indent="0">
              <a:buNone/>
            </a:pPr>
            <a:r>
              <a:rPr lang="en-US" sz="1600" dirty="0"/>
              <a:t>Insolvencies complicate the allocation.  Losses are allocated to policies in the same manner as before, however, coverage holes appear where losses are allocated to insolvent insurers.  Coverage gaps can be spread to remaining solvent insurers or back to the defendant to retain without coverage.  </a:t>
            </a:r>
          </a:p>
          <a:p>
            <a:pPr marL="0" indent="0">
              <a:buNone/>
            </a:pPr>
            <a:r>
              <a:rPr lang="en-US" sz="1600" dirty="0"/>
              <a:t>Additionally, currently insolvent insurers may have partially paid loss before insolvency.  The examples shown here allocate currently paid loss to all insurers, but future unpaid loss to solvent insurers only.</a:t>
            </a:r>
          </a:p>
        </p:txBody>
      </p:sp>
      <p:sp>
        <p:nvSpPr>
          <p:cNvPr id="4" name="Slide Number Placeholder 3"/>
          <p:cNvSpPr>
            <a:spLocks noGrp="1"/>
          </p:cNvSpPr>
          <p:nvPr>
            <p:ph type="sldNum" sz="quarter" idx="12"/>
          </p:nvPr>
        </p:nvSpPr>
        <p:spPr/>
        <p:txBody>
          <a:bodyPr/>
          <a:lstStyle/>
          <a:p>
            <a:pPr defTabSz="914400"/>
            <a:fld id="{251FD617-7B9B-48EF-A7E5-462EDBAD049B}" type="slidenum">
              <a:rPr lang="en-GB">
                <a:solidFill>
                  <a:srgbClr val="171449"/>
                </a:solidFill>
                <a:latin typeface="Calibri"/>
              </a:rPr>
              <a:pPr defTabSz="914400"/>
              <a:t>34</a:t>
            </a:fld>
            <a:endParaRPr lang="en-GB" dirty="0">
              <a:solidFill>
                <a:srgbClr val="171449"/>
              </a:solidFill>
              <a:latin typeface="Calibri"/>
            </a:endParaRPr>
          </a:p>
        </p:txBody>
      </p:sp>
      <p:pic>
        <p:nvPicPr>
          <p:cNvPr id="5" name="Picture 4"/>
          <p:cNvPicPr>
            <a:picLocks noChangeAspect="1"/>
          </p:cNvPicPr>
          <p:nvPr/>
        </p:nvPicPr>
        <p:blipFill>
          <a:blip r:embed="rId2"/>
          <a:stretch>
            <a:fillRect/>
          </a:stretch>
        </p:blipFill>
        <p:spPr>
          <a:xfrm>
            <a:off x="4129685" y="3733759"/>
            <a:ext cx="3095226" cy="2743200"/>
          </a:xfrm>
          <a:prstGeom prst="rect">
            <a:avLst/>
          </a:prstGeom>
        </p:spPr>
      </p:pic>
      <p:pic>
        <p:nvPicPr>
          <p:cNvPr id="8" name="Picture 7"/>
          <p:cNvPicPr>
            <a:picLocks noChangeAspect="1"/>
          </p:cNvPicPr>
          <p:nvPr/>
        </p:nvPicPr>
        <p:blipFill>
          <a:blip r:embed="rId3"/>
          <a:stretch>
            <a:fillRect/>
          </a:stretch>
        </p:blipFill>
        <p:spPr>
          <a:xfrm>
            <a:off x="7190056" y="4002091"/>
            <a:ext cx="3095226" cy="2743200"/>
          </a:xfrm>
          <a:prstGeom prst="rect">
            <a:avLst/>
          </a:prstGeom>
        </p:spPr>
      </p:pic>
      <p:pic>
        <p:nvPicPr>
          <p:cNvPr id="15" name="Picture 14"/>
          <p:cNvPicPr>
            <a:picLocks noChangeAspect="1"/>
          </p:cNvPicPr>
          <p:nvPr/>
        </p:nvPicPr>
        <p:blipFill>
          <a:blip r:embed="rId4"/>
          <a:stretch>
            <a:fillRect/>
          </a:stretch>
        </p:blipFill>
        <p:spPr>
          <a:xfrm>
            <a:off x="7190056" y="1261872"/>
            <a:ext cx="3095226" cy="2743200"/>
          </a:xfrm>
          <a:prstGeom prst="rect">
            <a:avLst/>
          </a:prstGeom>
        </p:spPr>
      </p:pic>
      <p:sp>
        <p:nvSpPr>
          <p:cNvPr id="6" name="TextBox 5"/>
          <p:cNvSpPr txBox="1"/>
          <p:nvPr/>
        </p:nvSpPr>
        <p:spPr>
          <a:xfrm>
            <a:off x="1874762" y="4243439"/>
            <a:ext cx="1991316" cy="844739"/>
          </a:xfrm>
          <a:prstGeom prst="rect">
            <a:avLst/>
          </a:prstGeom>
          <a:noFill/>
        </p:spPr>
        <p:txBody>
          <a:bodyPr wrap="square" lIns="0" tIns="0" rIns="0" bIns="0" rtlCol="0">
            <a:noAutofit/>
          </a:bodyPr>
          <a:lstStyle/>
          <a:p>
            <a:pPr defTabSz="914400"/>
            <a:r>
              <a:rPr lang="en-US" sz="1600" dirty="0">
                <a:solidFill>
                  <a:srgbClr val="171449"/>
                </a:solidFill>
                <a:latin typeface="Calibri"/>
              </a:rPr>
              <a:t>Need to interact with claims to know about insolvencies.</a:t>
            </a:r>
          </a:p>
        </p:txBody>
      </p:sp>
    </p:spTree>
    <p:extLst>
      <p:ext uri="{BB962C8B-B14F-4D97-AF65-F5344CB8AC3E}">
        <p14:creationId xmlns:p14="http://schemas.microsoft.com/office/powerpoint/2010/main" val="363254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4950309" y="1203007"/>
            <a:ext cx="6422849" cy="1676603"/>
          </a:xfrm>
        </p:spPr>
        <p:txBody>
          <a:bodyPr>
            <a:normAutofit/>
          </a:bodyPr>
          <a:lstStyle/>
          <a:p>
            <a:r>
              <a:rPr lang="en-US" sz="3700" b="1" dirty="0">
                <a:solidFill>
                  <a:schemeClr val="accent1"/>
                </a:solidFill>
                <a:latin typeface="Arial" panose="020B0604020202020204" pitchFamily="34" charset="0"/>
                <a:cs typeface="Arial" panose="020B0604020202020204" pitchFamily="34" charset="0"/>
              </a:rPr>
              <a:t>Why do some companies want to sell/exit their run-off exposures?</a:t>
            </a: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Tree>
    <p:extLst>
      <p:ext uri="{BB962C8B-B14F-4D97-AF65-F5344CB8AC3E}">
        <p14:creationId xmlns:p14="http://schemas.microsoft.com/office/powerpoint/2010/main" val="2216213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91C3D4-9EF9-4CD6-AB82-C38B3A318B52}"/>
              </a:ext>
            </a:extLst>
          </p:cNvPr>
          <p:cNvSpPr>
            <a:spLocks noGrp="1"/>
          </p:cNvSpPr>
          <p:nvPr>
            <p:ph type="sldNum" sz="quarter" idx="12"/>
          </p:nvPr>
        </p:nvSpPr>
        <p:spPr/>
        <p:txBody>
          <a:bodyPr/>
          <a:lstStyle/>
          <a:p>
            <a:fld id="{B016F8AB-BCEA-4347-8BA6-BE776009BC89}" type="slidenum">
              <a:rPr lang="uk-UA" smtClean="0"/>
              <a:pPr/>
              <a:t>36</a:t>
            </a:fld>
            <a:endParaRPr lang="uk-UA" dirty="0"/>
          </a:p>
        </p:txBody>
      </p:sp>
      <p:sp>
        <p:nvSpPr>
          <p:cNvPr id="3" name="Title 2">
            <a:extLst>
              <a:ext uri="{FF2B5EF4-FFF2-40B4-BE49-F238E27FC236}">
                <a16:creationId xmlns:a16="http://schemas.microsoft.com/office/drawing/2014/main" id="{F02D9A96-894C-4E46-B204-827CDFA9FE1F}"/>
              </a:ext>
            </a:extLst>
          </p:cNvPr>
          <p:cNvSpPr>
            <a:spLocks noGrp="1"/>
          </p:cNvSpPr>
          <p:nvPr>
            <p:ph type="title"/>
          </p:nvPr>
        </p:nvSpPr>
        <p:spPr/>
        <p:txBody>
          <a:bodyPr/>
          <a:lstStyle/>
          <a:p>
            <a:r>
              <a:rPr lang="en-US" dirty="0"/>
              <a:t>Seller Motivation</a:t>
            </a:r>
          </a:p>
        </p:txBody>
      </p:sp>
      <p:sp>
        <p:nvSpPr>
          <p:cNvPr id="5" name="Text Placeholder 4">
            <a:extLst>
              <a:ext uri="{FF2B5EF4-FFF2-40B4-BE49-F238E27FC236}">
                <a16:creationId xmlns:a16="http://schemas.microsoft.com/office/drawing/2014/main" id="{BECAE59C-3810-4A85-9801-8A6D21DC683F}"/>
              </a:ext>
            </a:extLst>
          </p:cNvPr>
          <p:cNvSpPr>
            <a:spLocks noGrp="1"/>
          </p:cNvSpPr>
          <p:nvPr>
            <p:ph type="body" sz="quarter" idx="14"/>
          </p:nvPr>
        </p:nvSpPr>
        <p:spPr>
          <a:xfrm>
            <a:off x="609600" y="1524000"/>
            <a:ext cx="10972800" cy="3250121"/>
          </a:xfrm>
        </p:spPr>
        <p:txBody>
          <a:bodyPr/>
          <a:lstStyle/>
          <a:p>
            <a:r>
              <a:rPr lang="en-US" sz="2400" dirty="0"/>
              <a:t>Reduce required capital</a:t>
            </a:r>
          </a:p>
          <a:p>
            <a:r>
              <a:rPr lang="en-US" sz="2400" dirty="0"/>
              <a:t>Limit risk of adverse development</a:t>
            </a:r>
          </a:p>
          <a:p>
            <a:r>
              <a:rPr lang="en-US" sz="2400" dirty="0"/>
              <a:t>May help rating</a:t>
            </a:r>
          </a:p>
          <a:p>
            <a:r>
              <a:rPr lang="en-US" sz="2400" dirty="0"/>
              <a:t>Management can concentrate on core on-going business</a:t>
            </a:r>
          </a:p>
          <a:p>
            <a:r>
              <a:rPr lang="en-US" sz="2400" dirty="0"/>
              <a:t>Significant legal costs</a:t>
            </a:r>
          </a:p>
          <a:p>
            <a:r>
              <a:rPr lang="en-US" sz="2400" dirty="0"/>
              <a:t>Staffing issues</a:t>
            </a:r>
          </a:p>
          <a:p>
            <a:r>
              <a:rPr lang="en-US" sz="2400" dirty="0"/>
              <a:t>Can reduce credit risk associated with reinsurance</a:t>
            </a:r>
          </a:p>
        </p:txBody>
      </p:sp>
    </p:spTree>
    <p:extLst>
      <p:ext uri="{BB962C8B-B14F-4D97-AF65-F5344CB8AC3E}">
        <p14:creationId xmlns:p14="http://schemas.microsoft.com/office/powerpoint/2010/main" val="296696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5030990" y="1203007"/>
            <a:ext cx="6422849" cy="1676603"/>
          </a:xfrm>
        </p:spPr>
        <p:txBody>
          <a:bodyPr>
            <a:normAutofit fontScale="90000"/>
          </a:bodyPr>
          <a:lstStyle/>
          <a:p>
            <a:r>
              <a:rPr lang="en-US" sz="3700" b="1" dirty="0">
                <a:solidFill>
                  <a:schemeClr val="accent1"/>
                </a:solidFill>
                <a:latin typeface="Arial" panose="020B0604020202020204" pitchFamily="34" charset="0"/>
                <a:cs typeface="Arial" panose="020B0604020202020204" pitchFamily="34" charset="0"/>
              </a:rPr>
              <a:t>What factors do reinsurance companies consider when deciding to enter into a particular deal?</a:t>
            </a: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Tree>
    <p:extLst>
      <p:ext uri="{BB962C8B-B14F-4D97-AF65-F5344CB8AC3E}">
        <p14:creationId xmlns:p14="http://schemas.microsoft.com/office/powerpoint/2010/main" val="3146099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739C72-FCF7-4FEE-BF32-7AA27BFF861D}"/>
              </a:ext>
            </a:extLst>
          </p:cNvPr>
          <p:cNvSpPr>
            <a:spLocks noGrp="1"/>
          </p:cNvSpPr>
          <p:nvPr>
            <p:ph type="sldNum" sz="quarter" idx="12"/>
          </p:nvPr>
        </p:nvSpPr>
        <p:spPr/>
        <p:txBody>
          <a:bodyPr/>
          <a:lstStyle/>
          <a:p>
            <a:fld id="{B016F8AB-BCEA-4347-8BA6-BE776009BC89}" type="slidenum">
              <a:rPr lang="uk-UA" smtClean="0"/>
              <a:pPr/>
              <a:t>38</a:t>
            </a:fld>
            <a:endParaRPr lang="uk-UA" dirty="0"/>
          </a:p>
        </p:txBody>
      </p:sp>
      <p:sp>
        <p:nvSpPr>
          <p:cNvPr id="3" name="Title 2">
            <a:extLst>
              <a:ext uri="{FF2B5EF4-FFF2-40B4-BE49-F238E27FC236}">
                <a16:creationId xmlns:a16="http://schemas.microsoft.com/office/drawing/2014/main" id="{3043CAC0-F6B9-4DAE-A22E-99E7BC1837EE}"/>
              </a:ext>
            </a:extLst>
          </p:cNvPr>
          <p:cNvSpPr>
            <a:spLocks noGrp="1"/>
          </p:cNvSpPr>
          <p:nvPr>
            <p:ph type="title"/>
          </p:nvPr>
        </p:nvSpPr>
        <p:spPr/>
        <p:txBody>
          <a:bodyPr/>
          <a:lstStyle/>
          <a:p>
            <a:r>
              <a:rPr lang="en-US" dirty="0"/>
              <a:t>Buyer Motivation</a:t>
            </a:r>
          </a:p>
        </p:txBody>
      </p:sp>
      <p:sp>
        <p:nvSpPr>
          <p:cNvPr id="5" name="Text Placeholder 4">
            <a:extLst>
              <a:ext uri="{FF2B5EF4-FFF2-40B4-BE49-F238E27FC236}">
                <a16:creationId xmlns:a16="http://schemas.microsoft.com/office/drawing/2014/main" id="{B8657008-565C-463C-8C10-EAAB8122BE78}"/>
              </a:ext>
            </a:extLst>
          </p:cNvPr>
          <p:cNvSpPr>
            <a:spLocks noGrp="1"/>
          </p:cNvSpPr>
          <p:nvPr>
            <p:ph type="body" sz="quarter" idx="14"/>
          </p:nvPr>
        </p:nvSpPr>
        <p:spPr>
          <a:xfrm>
            <a:off x="609600" y="1524000"/>
            <a:ext cx="10972800" cy="3637919"/>
          </a:xfrm>
        </p:spPr>
        <p:txBody>
          <a:bodyPr/>
          <a:lstStyle/>
          <a:p>
            <a:r>
              <a:rPr lang="en-US" sz="2800" dirty="0"/>
              <a:t>Generate a profit – long payout – can invest assets</a:t>
            </a:r>
          </a:p>
          <a:p>
            <a:r>
              <a:rPr lang="en-US" sz="2800" dirty="0"/>
              <a:t>Economies of scale</a:t>
            </a:r>
          </a:p>
          <a:p>
            <a:r>
              <a:rPr lang="en-US" sz="2800" dirty="0"/>
              <a:t>Claim settlement opportunities</a:t>
            </a:r>
          </a:p>
          <a:p>
            <a:r>
              <a:rPr lang="en-US" sz="2800" dirty="0"/>
              <a:t>Reduce legal spend</a:t>
            </a:r>
          </a:p>
          <a:p>
            <a:r>
              <a:rPr lang="en-US" sz="2800" dirty="0"/>
              <a:t>Build expertise</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085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400801" y="3053166"/>
            <a:ext cx="5268128" cy="2388410"/>
          </a:xfrm>
        </p:spPr>
        <p:txBody>
          <a:bodyPr/>
          <a:lstStyle/>
          <a:p>
            <a:pPr>
              <a:lnSpc>
                <a:spcPct val="100000"/>
              </a:lnSpc>
              <a:spcBef>
                <a:spcPts val="0"/>
              </a:spcBef>
            </a:pPr>
            <a:r>
              <a:rPr lang="en-US" sz="1800" dirty="0"/>
              <a:t>Carolyn Fahey</a:t>
            </a:r>
          </a:p>
          <a:p>
            <a:pPr>
              <a:lnSpc>
                <a:spcPct val="100000"/>
              </a:lnSpc>
              <a:spcBef>
                <a:spcPts val="0"/>
              </a:spcBef>
            </a:pPr>
            <a:r>
              <a:rPr lang="en-US" sz="1800" dirty="0"/>
              <a:t>AIRROC</a:t>
            </a:r>
          </a:p>
          <a:p>
            <a:pPr>
              <a:lnSpc>
                <a:spcPct val="100000"/>
              </a:lnSpc>
              <a:spcBef>
                <a:spcPts val="0"/>
              </a:spcBef>
            </a:pPr>
            <a:r>
              <a:rPr lang="en-US" sz="1800" dirty="0" err="1"/>
              <a:t>carolyn@airroc.org</a:t>
            </a:r>
            <a:endParaRPr lang="en-US" sz="1800" dirty="0"/>
          </a:p>
          <a:p>
            <a:pPr>
              <a:lnSpc>
                <a:spcPct val="100000"/>
              </a:lnSpc>
              <a:spcBef>
                <a:spcPts val="0"/>
              </a:spcBef>
            </a:pPr>
            <a:endParaRPr lang="en-US" sz="1800" dirty="0"/>
          </a:p>
          <a:p>
            <a:pPr>
              <a:lnSpc>
                <a:spcPct val="100000"/>
              </a:lnSpc>
              <a:spcBef>
                <a:spcPts val="0"/>
              </a:spcBef>
            </a:pPr>
            <a:r>
              <a:rPr lang="en-US" sz="1800" dirty="0"/>
              <a:t>Rita Zona, ACAS</a:t>
            </a:r>
          </a:p>
          <a:p>
            <a:pPr>
              <a:lnSpc>
                <a:spcPct val="100000"/>
              </a:lnSpc>
              <a:spcBef>
                <a:spcPts val="0"/>
              </a:spcBef>
            </a:pPr>
            <a:r>
              <a:rPr lang="en-US" sz="1800" dirty="0" err="1"/>
              <a:t>Enstar</a:t>
            </a:r>
            <a:r>
              <a:rPr lang="en-US" sz="1800" dirty="0"/>
              <a:t> Group</a:t>
            </a:r>
          </a:p>
          <a:p>
            <a:pPr>
              <a:lnSpc>
                <a:spcPct val="100000"/>
              </a:lnSpc>
              <a:spcBef>
                <a:spcPts val="0"/>
              </a:spcBef>
            </a:pPr>
            <a:r>
              <a:rPr lang="en-US" sz="1800" dirty="0"/>
              <a:t>Rita.Zona@enstargroup.com</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r>
              <a:rPr lang="en-US" sz="1800" dirty="0"/>
              <a:t>Brian Z. Brown, FCAS</a:t>
            </a:r>
          </a:p>
          <a:p>
            <a:pPr>
              <a:lnSpc>
                <a:spcPct val="100000"/>
              </a:lnSpc>
              <a:spcBef>
                <a:spcPts val="0"/>
              </a:spcBef>
            </a:pPr>
            <a:r>
              <a:rPr lang="en-US" sz="1800" dirty="0"/>
              <a:t>Milliman, Inc.</a:t>
            </a:r>
          </a:p>
          <a:p>
            <a:pPr>
              <a:lnSpc>
                <a:spcPct val="100000"/>
              </a:lnSpc>
              <a:spcBef>
                <a:spcPts val="0"/>
              </a:spcBef>
            </a:pPr>
            <a:r>
              <a:rPr lang="en-US" sz="1800" dirty="0" err="1"/>
              <a:t>brian.brown@milliman.com</a:t>
            </a:r>
            <a:endParaRPr lang="en-US" sz="1800" dirty="0"/>
          </a:p>
        </p:txBody>
      </p:sp>
      <p:sp>
        <p:nvSpPr>
          <p:cNvPr id="5" name="Title 4"/>
          <p:cNvSpPr>
            <a:spLocks noGrp="1"/>
          </p:cNvSpPr>
          <p:nvPr>
            <p:ph type="ctrTitle"/>
          </p:nvPr>
        </p:nvSpPr>
        <p:spPr>
          <a:xfrm>
            <a:off x="608304" y="1237869"/>
            <a:ext cx="10056436" cy="590931"/>
          </a:xfrm>
        </p:spPr>
        <p:txBody>
          <a:bodyPr/>
          <a:lstStyle/>
          <a:p>
            <a:r>
              <a:rPr lang="en-US" dirty="0"/>
              <a:t>Questions?</a:t>
            </a:r>
          </a:p>
        </p:txBody>
      </p:sp>
      <p:pic>
        <p:nvPicPr>
          <p:cNvPr id="1026" name="Picture 2">
            <a:extLst>
              <a:ext uri="{FF2B5EF4-FFF2-40B4-BE49-F238E27FC236}">
                <a16:creationId xmlns:a16="http://schemas.microsoft.com/office/drawing/2014/main" id="{AFF792BA-C8E3-463E-ABEC-0BCA9B5F7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04" y="4356647"/>
            <a:ext cx="1811689" cy="5012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rawing&#10;&#10;Description automatically generated">
            <a:extLst>
              <a:ext uri="{FF2B5EF4-FFF2-40B4-BE49-F238E27FC236}">
                <a16:creationId xmlns:a16="http://schemas.microsoft.com/office/drawing/2014/main" id="{3B95AA95-F1CE-164C-9398-9E0339576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304" y="2995047"/>
            <a:ext cx="1284322" cy="813404"/>
          </a:xfrm>
          <a:prstGeom prst="rect">
            <a:avLst/>
          </a:prstGeom>
        </p:spPr>
      </p:pic>
    </p:spTree>
    <p:extLst>
      <p:ext uri="{BB962C8B-B14F-4D97-AF65-F5344CB8AC3E}">
        <p14:creationId xmlns:p14="http://schemas.microsoft.com/office/powerpoint/2010/main" val="328168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5FCBFE-51A8-4FA6-B83B-70B802E8FAED}"/>
              </a:ext>
            </a:extLst>
          </p:cNvPr>
          <p:cNvSpPr>
            <a:spLocks noGrp="1"/>
          </p:cNvSpPr>
          <p:nvPr>
            <p:ph type="sldNum" sz="quarter" idx="12"/>
          </p:nvPr>
        </p:nvSpPr>
        <p:spPr/>
        <p:txBody>
          <a:bodyPr/>
          <a:lstStyle/>
          <a:p>
            <a:fld id="{B016F8AB-BCEA-4347-8BA6-BE776009BC89}" type="slidenum">
              <a:rPr lang="uk-UA" smtClean="0"/>
              <a:pPr/>
              <a:t>4</a:t>
            </a:fld>
            <a:endParaRPr lang="uk-UA" dirty="0"/>
          </a:p>
        </p:txBody>
      </p:sp>
      <p:sp>
        <p:nvSpPr>
          <p:cNvPr id="6" name="Title 1">
            <a:extLst>
              <a:ext uri="{FF2B5EF4-FFF2-40B4-BE49-F238E27FC236}">
                <a16:creationId xmlns:a16="http://schemas.microsoft.com/office/drawing/2014/main" id="{1F8C2E2D-AEEC-4F94-BD24-0468D6F443D5}"/>
              </a:ext>
            </a:extLst>
          </p:cNvPr>
          <p:cNvSpPr>
            <a:spLocks noGrp="1"/>
          </p:cNvSpPr>
          <p:nvPr>
            <p:ph type="title"/>
          </p:nvPr>
        </p:nvSpPr>
        <p:spPr>
          <a:xfrm>
            <a:off x="693434" y="563781"/>
            <a:ext cx="2450238" cy="2610762"/>
          </a:xfrm>
          <a:solidFill>
            <a:schemeClr val="bg1"/>
          </a:solidFill>
          <a:ln w="12700">
            <a:solidFill>
              <a:srgbClr val="1C89CC"/>
            </a:solidFill>
            <a:prstDash val="sysDash"/>
          </a:ln>
        </p:spPr>
        <p:txBody>
          <a:bodyPr anchor="ctr">
            <a:normAutofit/>
          </a:bodyPr>
          <a:lstStyle/>
          <a:p>
            <a:pPr algn="ctr"/>
            <a:r>
              <a:rPr lang="en-US" sz="4400" b="1" dirty="0">
                <a:solidFill>
                  <a:srgbClr val="0070C0"/>
                </a:solidFill>
                <a:latin typeface="Arial" panose="020B0604020202020204" pitchFamily="34" charset="0"/>
                <a:cs typeface="Arial" panose="020B0604020202020204" pitchFamily="34" charset="0"/>
              </a:rPr>
              <a:t>Runoff Market Size</a:t>
            </a:r>
          </a:p>
        </p:txBody>
      </p:sp>
      <p:pic>
        <p:nvPicPr>
          <p:cNvPr id="7" name="Content Placeholder 5">
            <a:extLst>
              <a:ext uri="{FF2B5EF4-FFF2-40B4-BE49-F238E27FC236}">
                <a16:creationId xmlns:a16="http://schemas.microsoft.com/office/drawing/2014/main" id="{4CECFBC2-A159-4FB0-A3C6-19244A01B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27384"/>
            <a:ext cx="9230410" cy="6888024"/>
          </a:xfrm>
          <a:prstGeom prst="rect">
            <a:avLst/>
          </a:prstGeom>
        </p:spPr>
      </p:pic>
      <p:sp>
        <p:nvSpPr>
          <p:cNvPr id="8" name="TextBox 7">
            <a:extLst>
              <a:ext uri="{FF2B5EF4-FFF2-40B4-BE49-F238E27FC236}">
                <a16:creationId xmlns:a16="http://schemas.microsoft.com/office/drawing/2014/main" id="{F4BCE604-E4C0-4998-A4E0-9659E444F10F}"/>
              </a:ext>
            </a:extLst>
          </p:cNvPr>
          <p:cNvSpPr txBox="1"/>
          <p:nvPr/>
        </p:nvSpPr>
        <p:spPr>
          <a:xfrm>
            <a:off x="765442" y="3789040"/>
            <a:ext cx="2450238" cy="2308324"/>
          </a:xfrm>
          <a:prstGeom prst="rect">
            <a:avLst/>
          </a:prstGeom>
          <a:solidFill>
            <a:schemeClr val="bg1"/>
          </a:solidFill>
        </p:spPr>
        <p:txBody>
          <a:bodyPr wrap="square" rtlCol="0">
            <a:spAutoFit/>
          </a:bodyPr>
          <a:lstStyle/>
          <a:p>
            <a:r>
              <a:rPr lang="en-US" sz="4800" b="1" dirty="0">
                <a:solidFill>
                  <a:srgbClr val="EF8C00"/>
                </a:solidFill>
                <a:latin typeface="Arial" panose="020B0604020202020204" pitchFamily="34" charset="0"/>
                <a:cs typeface="Arial" panose="020B0604020202020204" pitchFamily="34" charset="0"/>
              </a:rPr>
              <a:t>$791bn</a:t>
            </a:r>
          </a:p>
          <a:p>
            <a:r>
              <a:rPr lang="en-US" sz="2400" b="1" dirty="0">
                <a:solidFill>
                  <a:srgbClr val="EF8C00"/>
                </a:solidFill>
                <a:latin typeface="Arial" panose="020B0604020202020204" pitchFamily="34" charset="0"/>
                <a:cs typeface="Arial" panose="020B0604020202020204" pitchFamily="34" charset="0"/>
              </a:rPr>
              <a:t>Estimated Global non-life run-off liabilities </a:t>
            </a:r>
            <a:endParaRPr lang="en-US" sz="2400"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325F688F-D0D9-41CB-9AD8-6975778F2631}"/>
              </a:ext>
            </a:extLst>
          </p:cNvPr>
          <p:cNvSpPr>
            <a:spLocks noGrp="1"/>
          </p:cNvSpPr>
          <p:nvPr>
            <p:ph type="body" sz="quarter" idx="13"/>
          </p:nvPr>
        </p:nvSpPr>
        <p:spPr>
          <a:xfrm>
            <a:off x="1363287" y="6294219"/>
            <a:ext cx="9376757" cy="466146"/>
          </a:xfrm>
        </p:spPr>
        <p:txBody>
          <a:bodyPr/>
          <a:lstStyle/>
          <a:p>
            <a:r>
              <a:rPr lang="en-US" sz="1600" dirty="0"/>
              <a:t>PwC Global Insurance Run-Off Survey, September 2019.  </a:t>
            </a:r>
            <a:r>
              <a:rPr lang="en-US" sz="1600" dirty="0">
                <a:hlinkClick r:id="rId3"/>
              </a:rPr>
              <a:t>www.pwc.com/globalinsurancerunoffsurvey</a:t>
            </a:r>
            <a:endParaRPr lang="en-US" sz="1600" dirty="0"/>
          </a:p>
          <a:p>
            <a:r>
              <a:rPr lang="en-US" sz="1600" dirty="0"/>
              <a:t>Developed in conjunction with AIRROC and IRLA</a:t>
            </a:r>
          </a:p>
          <a:p>
            <a:endParaRPr lang="en-US" sz="1600" dirty="0"/>
          </a:p>
        </p:txBody>
      </p:sp>
    </p:spTree>
    <p:extLst>
      <p:ext uri="{BB962C8B-B14F-4D97-AF65-F5344CB8AC3E}">
        <p14:creationId xmlns:p14="http://schemas.microsoft.com/office/powerpoint/2010/main" val="200957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5214579" y="629266"/>
            <a:ext cx="6422849" cy="2246938"/>
          </a:xfrm>
        </p:spPr>
        <p:txBody>
          <a:bodyPr>
            <a:normAutofit/>
          </a:bodyPr>
          <a:lstStyle/>
          <a:p>
            <a:r>
              <a:rPr lang="en-US" sz="3700" b="1" dirty="0">
                <a:solidFill>
                  <a:schemeClr val="accent1"/>
                </a:solidFill>
                <a:latin typeface="Arial" panose="020B0604020202020204" pitchFamily="34" charset="0"/>
                <a:cs typeface="Arial" panose="020B0604020202020204" pitchFamily="34" charset="0"/>
              </a:rPr>
              <a:t>Audience Polling Question:</a:t>
            </a:r>
            <a:br>
              <a:rPr lang="en-US" sz="3700" b="1" dirty="0">
                <a:solidFill>
                  <a:schemeClr val="accent1"/>
                </a:solidFill>
                <a:latin typeface="Arial" panose="020B0604020202020204" pitchFamily="34" charset="0"/>
                <a:cs typeface="Arial" panose="020B0604020202020204" pitchFamily="34" charset="0"/>
              </a:rPr>
            </a:br>
            <a:r>
              <a:rPr lang="en-US" sz="3700" b="1" dirty="0">
                <a:solidFill>
                  <a:schemeClr val="accent1"/>
                </a:solidFill>
                <a:latin typeface="Arial" panose="020B0604020202020204" pitchFamily="34" charset="0"/>
                <a:cs typeface="Arial" panose="020B0604020202020204" pitchFamily="34" charset="0"/>
              </a:rPr>
              <a:t>Is the run-off market growing?</a:t>
            </a:r>
          </a:p>
        </p:txBody>
      </p:sp>
      <p:sp>
        <p:nvSpPr>
          <p:cNvPr id="20" name="Rectangle 1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
        <p:nvSpPr>
          <p:cNvPr id="9" name="Text Box 4">
            <a:extLst>
              <a:ext uri="{FF2B5EF4-FFF2-40B4-BE49-F238E27FC236}">
                <a16:creationId xmlns:a16="http://schemas.microsoft.com/office/drawing/2014/main" id="{B365778E-1C0F-704E-B182-65DFEA99AA07}"/>
              </a:ext>
            </a:extLst>
          </p:cNvPr>
          <p:cNvSpPr txBox="1">
            <a:spLocks noGrp="1" noChangeArrowheads="1"/>
          </p:cNvSpPr>
          <p:nvPr>
            <p:ph idx="1"/>
          </p:nvPr>
        </p:nvSpPr>
        <p:spPr bwMode="auto">
          <a:xfrm>
            <a:off x="5284520" y="3072581"/>
            <a:ext cx="6422848" cy="191505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13500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spcAft>
                <a:spcPts val="600"/>
              </a:spcAft>
              <a:buClrTx/>
              <a:buFont typeface="Wingdings" panose="05000000000000000000" pitchFamily="2" charset="2"/>
              <a:buChar char="§"/>
            </a:pPr>
            <a:r>
              <a:rPr lang="en-US" altLang="en-US" sz="1900" dirty="0"/>
              <a:t>Yes</a:t>
            </a:r>
          </a:p>
          <a:p>
            <a:pPr eaLnBrk="1" hangingPunct="1">
              <a:spcBef>
                <a:spcPct val="0"/>
              </a:spcBef>
              <a:spcAft>
                <a:spcPts val="600"/>
              </a:spcAft>
              <a:buClrTx/>
              <a:buFont typeface="Wingdings" panose="05000000000000000000" pitchFamily="2" charset="2"/>
              <a:buChar char="§"/>
            </a:pPr>
            <a:r>
              <a:rPr lang="en-US" altLang="en-US" sz="1900" dirty="0"/>
              <a:t>No</a:t>
            </a:r>
          </a:p>
          <a:p>
            <a:pPr eaLnBrk="1" hangingPunct="1">
              <a:spcBef>
                <a:spcPct val="0"/>
              </a:spcBef>
              <a:spcAft>
                <a:spcPts val="600"/>
              </a:spcAft>
              <a:buClrTx/>
              <a:buFont typeface="Wingdings" panose="05000000000000000000" pitchFamily="2" charset="2"/>
              <a:buChar char="§"/>
            </a:pPr>
            <a:r>
              <a:rPr lang="en-US" altLang="en-US" sz="1900" dirty="0"/>
              <a:t>Not Sure</a:t>
            </a:r>
          </a:p>
        </p:txBody>
      </p:sp>
    </p:spTree>
    <p:extLst>
      <p:ext uri="{BB962C8B-B14F-4D97-AF65-F5344CB8AC3E}">
        <p14:creationId xmlns:p14="http://schemas.microsoft.com/office/powerpoint/2010/main" val="290885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03D5A5-833B-40FC-8A5F-2FEC140F263A}"/>
              </a:ext>
            </a:extLst>
          </p:cNvPr>
          <p:cNvSpPr>
            <a:spLocks noGrp="1"/>
          </p:cNvSpPr>
          <p:nvPr>
            <p:ph type="sldNum" sz="quarter" idx="12"/>
          </p:nvPr>
        </p:nvSpPr>
        <p:spPr/>
        <p:txBody>
          <a:bodyPr/>
          <a:lstStyle/>
          <a:p>
            <a:fld id="{B016F8AB-BCEA-4347-8BA6-BE776009BC89}" type="slidenum">
              <a:rPr lang="uk-UA" smtClean="0"/>
              <a:pPr/>
              <a:t>6</a:t>
            </a:fld>
            <a:endParaRPr lang="uk-UA" dirty="0"/>
          </a:p>
        </p:txBody>
      </p:sp>
      <p:sp>
        <p:nvSpPr>
          <p:cNvPr id="3" name="Title 2">
            <a:extLst>
              <a:ext uri="{FF2B5EF4-FFF2-40B4-BE49-F238E27FC236}">
                <a16:creationId xmlns:a16="http://schemas.microsoft.com/office/drawing/2014/main" id="{FC54087E-973F-42F3-B922-148E2CF31F18}"/>
              </a:ext>
            </a:extLst>
          </p:cNvPr>
          <p:cNvSpPr>
            <a:spLocks noGrp="1"/>
          </p:cNvSpPr>
          <p:nvPr>
            <p:ph type="title"/>
          </p:nvPr>
        </p:nvSpPr>
        <p:spPr/>
        <p:txBody>
          <a:bodyPr/>
          <a:lstStyle/>
          <a:p>
            <a:r>
              <a:rPr lang="en-US" dirty="0"/>
              <a:t>Runoff Market in North America</a:t>
            </a:r>
          </a:p>
        </p:txBody>
      </p:sp>
      <p:sp>
        <p:nvSpPr>
          <p:cNvPr id="5" name="Text Placeholder 4">
            <a:extLst>
              <a:ext uri="{FF2B5EF4-FFF2-40B4-BE49-F238E27FC236}">
                <a16:creationId xmlns:a16="http://schemas.microsoft.com/office/drawing/2014/main" id="{037251A5-6143-495F-B127-48C36E071F4F}"/>
              </a:ext>
            </a:extLst>
          </p:cNvPr>
          <p:cNvSpPr>
            <a:spLocks noGrp="1"/>
          </p:cNvSpPr>
          <p:nvPr>
            <p:ph type="body" sz="quarter" idx="14"/>
          </p:nvPr>
        </p:nvSpPr>
        <p:spPr>
          <a:xfrm>
            <a:off x="609600" y="1524000"/>
            <a:ext cx="10972800" cy="2708434"/>
          </a:xfrm>
        </p:spPr>
        <p:txBody>
          <a:bodyPr/>
          <a:lstStyle/>
          <a:p>
            <a:pPr marL="0" indent="0">
              <a:buNone/>
            </a:pPr>
            <a:r>
              <a:rPr lang="en-US" dirty="0"/>
              <a:t>North America runoff market is estimated to be $364 billion in liabilities for non-life insurance, according to the study performed by accounting firm PwC referenced previously.</a:t>
            </a:r>
          </a:p>
          <a:p>
            <a:r>
              <a:rPr lang="en-US" dirty="0"/>
              <a:t>Could be over $1 trillion if life insurance and long-term care </a:t>
            </a:r>
            <a:r>
              <a:rPr lang="en-US" u="sng" dirty="0"/>
              <a:t>are included</a:t>
            </a:r>
            <a:r>
              <a:rPr lang="en-US" dirty="0"/>
              <a:t>.</a:t>
            </a:r>
          </a:p>
          <a:p>
            <a:pPr marL="0" indent="0">
              <a:buNone/>
            </a:pPr>
            <a:endParaRPr lang="en-US" dirty="0"/>
          </a:p>
          <a:p>
            <a:pPr marL="0" indent="0">
              <a:buNone/>
            </a:pPr>
            <a:r>
              <a:rPr lang="en-US" dirty="0"/>
              <a:t>Includes liabilities from:</a:t>
            </a:r>
          </a:p>
          <a:p>
            <a:endParaRPr lang="en-US" dirty="0"/>
          </a:p>
          <a:p>
            <a:endParaRPr lang="en-US" dirty="0"/>
          </a:p>
        </p:txBody>
      </p:sp>
      <p:sp>
        <p:nvSpPr>
          <p:cNvPr id="6" name="Oval 5">
            <a:extLst>
              <a:ext uri="{FF2B5EF4-FFF2-40B4-BE49-F238E27FC236}">
                <a16:creationId xmlns:a16="http://schemas.microsoft.com/office/drawing/2014/main" id="{DF21C982-D654-49A2-B256-BA92997D3211}"/>
              </a:ext>
            </a:extLst>
          </p:cNvPr>
          <p:cNvSpPr/>
          <p:nvPr/>
        </p:nvSpPr>
        <p:spPr>
          <a:xfrm>
            <a:off x="850687" y="3526640"/>
            <a:ext cx="1100861" cy="1100861"/>
          </a:xfrm>
          <a:prstGeom prst="ellipse">
            <a:avLst/>
          </a:prstGeom>
          <a:solidFill>
            <a:schemeClr val="bg1"/>
          </a:solidFill>
          <a:ln w="12700">
            <a:solidFill>
              <a:schemeClr val="tx2"/>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a:extLst>
              <a:ext uri="{FF2B5EF4-FFF2-40B4-BE49-F238E27FC236}">
                <a16:creationId xmlns:a16="http://schemas.microsoft.com/office/drawing/2014/main" id="{700A3059-CF49-447A-9E7F-606E91C60361}"/>
              </a:ext>
            </a:extLst>
          </p:cNvPr>
          <p:cNvSpPr/>
          <p:nvPr/>
        </p:nvSpPr>
        <p:spPr>
          <a:xfrm>
            <a:off x="2701338" y="3526640"/>
            <a:ext cx="1100861" cy="1100861"/>
          </a:xfrm>
          <a:prstGeom prst="ellipse">
            <a:avLst/>
          </a:prstGeom>
          <a:solidFill>
            <a:schemeClr val="bg1"/>
          </a:solidFill>
          <a:ln w="12700">
            <a:solidFill>
              <a:schemeClr val="tx2"/>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Oval 7">
            <a:extLst>
              <a:ext uri="{FF2B5EF4-FFF2-40B4-BE49-F238E27FC236}">
                <a16:creationId xmlns:a16="http://schemas.microsoft.com/office/drawing/2014/main" id="{AF47023A-6C3A-4CFB-9A72-E2F068EDBA54}"/>
              </a:ext>
            </a:extLst>
          </p:cNvPr>
          <p:cNvSpPr/>
          <p:nvPr/>
        </p:nvSpPr>
        <p:spPr>
          <a:xfrm>
            <a:off x="4552972" y="3526640"/>
            <a:ext cx="1100861" cy="1100861"/>
          </a:xfrm>
          <a:prstGeom prst="ellipse">
            <a:avLst/>
          </a:prstGeom>
          <a:solidFill>
            <a:schemeClr val="bg1"/>
          </a:solidFill>
          <a:ln w="12700">
            <a:solidFill>
              <a:schemeClr val="tx2"/>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4BFAF885-1E6D-4368-8595-928019BA4D2F}"/>
              </a:ext>
            </a:extLst>
          </p:cNvPr>
          <p:cNvSpPr/>
          <p:nvPr/>
        </p:nvSpPr>
        <p:spPr>
          <a:xfrm>
            <a:off x="6404606" y="3526640"/>
            <a:ext cx="1100861" cy="1100861"/>
          </a:xfrm>
          <a:prstGeom prst="ellipse">
            <a:avLst/>
          </a:prstGeom>
          <a:solidFill>
            <a:schemeClr val="bg1"/>
          </a:solidFill>
          <a:ln w="12700">
            <a:solidFill>
              <a:schemeClr val="tx2"/>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B65FF540-E4A9-471E-AEA6-85F7FCD3F583}"/>
              </a:ext>
            </a:extLst>
          </p:cNvPr>
          <p:cNvSpPr/>
          <p:nvPr/>
        </p:nvSpPr>
        <p:spPr>
          <a:xfrm>
            <a:off x="8256240" y="3526640"/>
            <a:ext cx="1100861" cy="1100861"/>
          </a:xfrm>
          <a:prstGeom prst="ellipse">
            <a:avLst/>
          </a:prstGeom>
          <a:solidFill>
            <a:schemeClr val="bg1"/>
          </a:solidFill>
          <a:ln w="12700">
            <a:solidFill>
              <a:schemeClr val="tx2"/>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Oval 10">
            <a:extLst>
              <a:ext uri="{FF2B5EF4-FFF2-40B4-BE49-F238E27FC236}">
                <a16:creationId xmlns:a16="http://schemas.microsoft.com/office/drawing/2014/main" id="{8D844A4D-4EE8-4242-9911-08B85064EF3B}"/>
              </a:ext>
            </a:extLst>
          </p:cNvPr>
          <p:cNvSpPr/>
          <p:nvPr/>
        </p:nvSpPr>
        <p:spPr>
          <a:xfrm>
            <a:off x="10107874" y="3526640"/>
            <a:ext cx="1100861" cy="1100861"/>
          </a:xfrm>
          <a:prstGeom prst="ellipse">
            <a:avLst/>
          </a:prstGeom>
          <a:solidFill>
            <a:schemeClr val="bg1"/>
          </a:solidFill>
          <a:ln w="12700">
            <a:solidFill>
              <a:schemeClr val="tx2"/>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E84A4088-E2FF-4A70-936B-63C26410F10A}"/>
              </a:ext>
            </a:extLst>
          </p:cNvPr>
          <p:cNvSpPr/>
          <p:nvPr/>
        </p:nvSpPr>
        <p:spPr>
          <a:xfrm>
            <a:off x="10107874" y="3526640"/>
            <a:ext cx="1100861" cy="1100861"/>
          </a:xfrm>
          <a:prstGeom prst="ellipse">
            <a:avLst/>
          </a:prstGeom>
          <a:solidFill>
            <a:srgbClr val="FFFFFF"/>
          </a:solidFill>
          <a:ln w="12700">
            <a:solidFill>
              <a:schemeClr val="tx2"/>
            </a:solidFill>
          </a:ln>
          <a:effectLst/>
        </p:spPr>
        <p:txBody>
          <a:bodyPr/>
          <a:lstStyle/>
          <a:p>
            <a:endParaRPr lang="en-US" dirty="0">
              <a:solidFill>
                <a:schemeClr val="tx1">
                  <a:lumMod val="50000"/>
                </a:schemeClr>
              </a:solidFill>
            </a:endParaRPr>
          </a:p>
        </p:txBody>
      </p:sp>
      <p:pic>
        <p:nvPicPr>
          <p:cNvPr id="13" name="Picture 3">
            <a:extLst>
              <a:ext uri="{FF2B5EF4-FFF2-40B4-BE49-F238E27FC236}">
                <a16:creationId xmlns:a16="http://schemas.microsoft.com/office/drawing/2014/main" id="{19C9B912-1C7D-454B-B17B-5E5014C2F72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7267" y="3779413"/>
            <a:ext cx="647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6A050BED-0E37-49DE-A38B-9BAB1157BD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H="1" flipV="1">
            <a:off x="2927918" y="3857994"/>
            <a:ext cx="647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3360208C-25B9-4208-A809-B4D9209BEDF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10800000" flipH="1" flipV="1">
            <a:off x="4779552" y="3723708"/>
            <a:ext cx="6477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a:extLst>
              <a:ext uri="{FF2B5EF4-FFF2-40B4-BE49-F238E27FC236}">
                <a16:creationId xmlns:a16="http://schemas.microsoft.com/office/drawing/2014/main" id="{DD61167A-DCE4-4F6D-8CC7-EE00E8ABFA6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flipH="1" flipV="1">
            <a:off x="8511395" y="3725565"/>
            <a:ext cx="5905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BA09DB07-14A9-49C9-85D3-1CB5E8FD918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10800000" flipH="1" flipV="1">
            <a:off x="6629053" y="372370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BE19B387-6162-409C-8935-136D503D6F0F}"/>
              </a:ext>
            </a:extLst>
          </p:cNvPr>
          <p:cNvSpPr txBox="1"/>
          <p:nvPr/>
        </p:nvSpPr>
        <p:spPr>
          <a:xfrm>
            <a:off x="946186" y="4774779"/>
            <a:ext cx="1045357" cy="504056"/>
          </a:xfrm>
          <a:prstGeom prst="rect">
            <a:avLst/>
          </a:prstGeom>
          <a:noFill/>
        </p:spPr>
        <p:txBody>
          <a:bodyPr wrap="square" lIns="0" tIns="0" rIns="0" bIns="0" rtlCol="0">
            <a:noAutofit/>
          </a:bodyPr>
          <a:lstStyle/>
          <a:p>
            <a:pPr>
              <a:lnSpc>
                <a:spcPct val="90000"/>
              </a:lnSpc>
            </a:pPr>
            <a:r>
              <a:rPr lang="en-US" sz="2000" dirty="0"/>
              <a:t>Insurers</a:t>
            </a:r>
          </a:p>
        </p:txBody>
      </p:sp>
      <p:sp>
        <p:nvSpPr>
          <p:cNvPr id="19" name="TextBox 18">
            <a:extLst>
              <a:ext uri="{FF2B5EF4-FFF2-40B4-BE49-F238E27FC236}">
                <a16:creationId xmlns:a16="http://schemas.microsoft.com/office/drawing/2014/main" id="{BBF3EC2C-54BF-4063-8622-A7B166261BAE}"/>
              </a:ext>
            </a:extLst>
          </p:cNvPr>
          <p:cNvSpPr txBox="1"/>
          <p:nvPr/>
        </p:nvSpPr>
        <p:spPr>
          <a:xfrm>
            <a:off x="2222888" y="4774773"/>
            <a:ext cx="1745715" cy="504056"/>
          </a:xfrm>
          <a:prstGeom prst="rect">
            <a:avLst/>
          </a:prstGeom>
          <a:noFill/>
        </p:spPr>
        <p:txBody>
          <a:bodyPr wrap="square" lIns="0" tIns="0" rIns="0" bIns="0" rtlCol="0">
            <a:noAutofit/>
          </a:bodyPr>
          <a:lstStyle/>
          <a:p>
            <a:pPr lvl="1">
              <a:spcBef>
                <a:spcPts val="0"/>
              </a:spcBef>
            </a:pPr>
            <a:r>
              <a:rPr lang="en-US" sz="2000" dirty="0"/>
              <a:t>Reinsurers</a:t>
            </a:r>
          </a:p>
        </p:txBody>
      </p:sp>
      <p:sp>
        <p:nvSpPr>
          <p:cNvPr id="20" name="TextBox 19">
            <a:extLst>
              <a:ext uri="{FF2B5EF4-FFF2-40B4-BE49-F238E27FC236}">
                <a16:creationId xmlns:a16="http://schemas.microsoft.com/office/drawing/2014/main" id="{68C822ED-0AD8-465D-8B84-22C1BD3351C0}"/>
              </a:ext>
            </a:extLst>
          </p:cNvPr>
          <p:cNvSpPr txBox="1"/>
          <p:nvPr/>
        </p:nvSpPr>
        <p:spPr>
          <a:xfrm>
            <a:off x="4660140" y="4821397"/>
            <a:ext cx="1111239" cy="504056"/>
          </a:xfrm>
          <a:prstGeom prst="rect">
            <a:avLst/>
          </a:prstGeom>
          <a:noFill/>
        </p:spPr>
        <p:txBody>
          <a:bodyPr wrap="square" lIns="0" tIns="0" rIns="0" bIns="0" rtlCol="0">
            <a:noAutofit/>
          </a:bodyPr>
          <a:lstStyle/>
          <a:p>
            <a:pPr>
              <a:lnSpc>
                <a:spcPct val="90000"/>
              </a:lnSpc>
            </a:pPr>
            <a:r>
              <a:rPr lang="en-US" sz="2000" dirty="0"/>
              <a:t>Captives</a:t>
            </a:r>
          </a:p>
          <a:p>
            <a:pPr>
              <a:lnSpc>
                <a:spcPct val="90000"/>
              </a:lnSpc>
            </a:pPr>
            <a:endParaRPr lang="en-US" sz="2000" dirty="0"/>
          </a:p>
        </p:txBody>
      </p:sp>
      <p:sp>
        <p:nvSpPr>
          <p:cNvPr id="21" name="TextBox 20">
            <a:extLst>
              <a:ext uri="{FF2B5EF4-FFF2-40B4-BE49-F238E27FC236}">
                <a16:creationId xmlns:a16="http://schemas.microsoft.com/office/drawing/2014/main" id="{2206AADB-B8FC-4CE1-8B3C-D2E01AD4698B}"/>
              </a:ext>
            </a:extLst>
          </p:cNvPr>
          <p:cNvSpPr txBox="1"/>
          <p:nvPr/>
        </p:nvSpPr>
        <p:spPr>
          <a:xfrm>
            <a:off x="5783243" y="4774773"/>
            <a:ext cx="2283321" cy="504056"/>
          </a:xfrm>
          <a:prstGeom prst="rect">
            <a:avLst/>
          </a:prstGeom>
          <a:noFill/>
        </p:spPr>
        <p:txBody>
          <a:bodyPr wrap="square" lIns="0" tIns="0" rIns="0" bIns="0" rtlCol="0">
            <a:noAutofit/>
          </a:bodyPr>
          <a:lstStyle/>
          <a:p>
            <a:pPr lvl="1">
              <a:spcBef>
                <a:spcPts val="0"/>
              </a:spcBef>
            </a:pPr>
            <a:r>
              <a:rPr lang="en-US" sz="2000" dirty="0"/>
              <a:t>Self-Insurers</a:t>
            </a:r>
          </a:p>
        </p:txBody>
      </p:sp>
      <p:sp>
        <p:nvSpPr>
          <p:cNvPr id="22" name="TextBox 21">
            <a:extLst>
              <a:ext uri="{FF2B5EF4-FFF2-40B4-BE49-F238E27FC236}">
                <a16:creationId xmlns:a16="http://schemas.microsoft.com/office/drawing/2014/main" id="{508167D1-39BC-4D9C-86F1-85251EC5EE1A}"/>
              </a:ext>
            </a:extLst>
          </p:cNvPr>
          <p:cNvSpPr txBox="1"/>
          <p:nvPr/>
        </p:nvSpPr>
        <p:spPr>
          <a:xfrm>
            <a:off x="8040781" y="4774761"/>
            <a:ext cx="1194087" cy="504056"/>
          </a:xfrm>
          <a:prstGeom prst="rect">
            <a:avLst/>
          </a:prstGeom>
          <a:noFill/>
        </p:spPr>
        <p:txBody>
          <a:bodyPr wrap="square" lIns="0" tIns="0" rIns="0" bIns="0" rtlCol="0">
            <a:noAutofit/>
          </a:bodyPr>
          <a:lstStyle/>
          <a:p>
            <a:pPr lvl="1">
              <a:spcBef>
                <a:spcPts val="0"/>
              </a:spcBef>
            </a:pPr>
            <a:r>
              <a:rPr lang="en-US" sz="2000" dirty="0"/>
              <a:t>RRGs</a:t>
            </a:r>
          </a:p>
        </p:txBody>
      </p:sp>
      <p:sp>
        <p:nvSpPr>
          <p:cNvPr id="23" name="TextBox 22">
            <a:extLst>
              <a:ext uri="{FF2B5EF4-FFF2-40B4-BE49-F238E27FC236}">
                <a16:creationId xmlns:a16="http://schemas.microsoft.com/office/drawing/2014/main" id="{4646A2B7-2298-48AB-AEB9-2F5902C950AB}"/>
              </a:ext>
            </a:extLst>
          </p:cNvPr>
          <p:cNvSpPr txBox="1"/>
          <p:nvPr/>
        </p:nvSpPr>
        <p:spPr>
          <a:xfrm>
            <a:off x="10488488" y="4821397"/>
            <a:ext cx="896914" cy="504056"/>
          </a:xfrm>
          <a:prstGeom prst="rect">
            <a:avLst/>
          </a:prstGeom>
          <a:noFill/>
        </p:spPr>
        <p:txBody>
          <a:bodyPr wrap="square" lIns="0" tIns="0" rIns="0" bIns="0" rtlCol="0">
            <a:noAutofit/>
          </a:bodyPr>
          <a:lstStyle/>
          <a:p>
            <a:pPr>
              <a:lnSpc>
                <a:spcPct val="90000"/>
              </a:lnSpc>
            </a:pPr>
            <a:r>
              <a:rPr lang="en-US" sz="2000" dirty="0"/>
              <a:t>Etc.</a:t>
            </a:r>
          </a:p>
          <a:p>
            <a:pPr>
              <a:lnSpc>
                <a:spcPct val="90000"/>
              </a:lnSpc>
            </a:pPr>
            <a:endParaRPr lang="en-US" sz="2000" dirty="0"/>
          </a:p>
        </p:txBody>
      </p:sp>
      <p:pic>
        <p:nvPicPr>
          <p:cNvPr id="24" name="Graphic 23" descr="Braille">
            <a:extLst>
              <a:ext uri="{FF2B5EF4-FFF2-40B4-BE49-F238E27FC236}">
                <a16:creationId xmlns:a16="http://schemas.microsoft.com/office/drawing/2014/main" id="{872793EA-A249-4EF0-A872-E72D4815BC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22023" y="3664746"/>
            <a:ext cx="914400" cy="91440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49B4618D-EC7F-A745-95A3-5B3BC6DBD9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7067" y="363884"/>
            <a:ext cx="1284322" cy="813404"/>
          </a:xfrm>
          <a:prstGeom prst="rect">
            <a:avLst/>
          </a:prstGeom>
        </p:spPr>
      </p:pic>
    </p:spTree>
    <p:extLst>
      <p:ext uri="{BB962C8B-B14F-4D97-AF65-F5344CB8AC3E}">
        <p14:creationId xmlns:p14="http://schemas.microsoft.com/office/powerpoint/2010/main" val="133460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3E1779-2AC1-49F5-99A9-B214B679151B}"/>
              </a:ext>
            </a:extLst>
          </p:cNvPr>
          <p:cNvSpPr>
            <a:spLocks noGrp="1"/>
          </p:cNvSpPr>
          <p:nvPr>
            <p:ph type="sldNum" sz="quarter" idx="12"/>
          </p:nvPr>
        </p:nvSpPr>
        <p:spPr/>
        <p:txBody>
          <a:bodyPr/>
          <a:lstStyle/>
          <a:p>
            <a:fld id="{B016F8AB-BCEA-4347-8BA6-BE776009BC89}" type="slidenum">
              <a:rPr lang="uk-UA" smtClean="0"/>
              <a:pPr/>
              <a:t>7</a:t>
            </a:fld>
            <a:endParaRPr lang="uk-UA" dirty="0"/>
          </a:p>
        </p:txBody>
      </p:sp>
      <p:sp>
        <p:nvSpPr>
          <p:cNvPr id="3" name="Title 2">
            <a:extLst>
              <a:ext uri="{FF2B5EF4-FFF2-40B4-BE49-F238E27FC236}">
                <a16:creationId xmlns:a16="http://schemas.microsoft.com/office/drawing/2014/main" id="{91F5A55C-C0D0-40D5-992D-1E492C19BA29}"/>
              </a:ext>
            </a:extLst>
          </p:cNvPr>
          <p:cNvSpPr>
            <a:spLocks noGrp="1"/>
          </p:cNvSpPr>
          <p:nvPr>
            <p:ph type="title"/>
          </p:nvPr>
        </p:nvSpPr>
        <p:spPr/>
        <p:txBody>
          <a:bodyPr/>
          <a:lstStyle/>
          <a:p>
            <a:r>
              <a:rPr lang="en-US" dirty="0"/>
              <a:t>AIRROC’s Mission and Vision</a:t>
            </a:r>
          </a:p>
        </p:txBody>
      </p:sp>
      <p:grpSp>
        <p:nvGrpSpPr>
          <p:cNvPr id="22" name="Group 21">
            <a:extLst>
              <a:ext uri="{FF2B5EF4-FFF2-40B4-BE49-F238E27FC236}">
                <a16:creationId xmlns:a16="http://schemas.microsoft.com/office/drawing/2014/main" id="{F582C895-7F78-4239-B709-2F6E740343C1}"/>
              </a:ext>
            </a:extLst>
          </p:cNvPr>
          <p:cNvGrpSpPr/>
          <p:nvPr/>
        </p:nvGrpSpPr>
        <p:grpSpPr>
          <a:xfrm>
            <a:off x="611187" y="1263006"/>
            <a:ext cx="10969625" cy="4570883"/>
            <a:chOff x="611187" y="1143558"/>
            <a:chExt cx="10969625" cy="4570883"/>
          </a:xfrm>
        </p:grpSpPr>
        <p:sp>
          <p:nvSpPr>
            <p:cNvPr id="23" name="Rounded Rectangle 4">
              <a:extLst>
                <a:ext uri="{FF2B5EF4-FFF2-40B4-BE49-F238E27FC236}">
                  <a16:creationId xmlns:a16="http://schemas.microsoft.com/office/drawing/2014/main" id="{F1F2DD57-E1A3-4C84-AFEE-EECEE2CAD9A9}"/>
                </a:ext>
              </a:extLst>
            </p:cNvPr>
            <p:cNvSpPr/>
            <p:nvPr/>
          </p:nvSpPr>
          <p:spPr>
            <a:xfrm>
              <a:off x="611187" y="1143558"/>
              <a:ext cx="10969625" cy="1305966"/>
            </a:xfrm>
            <a:prstGeom prst="roundRect">
              <a:avLst>
                <a:gd name="adj" fmla="val 10000"/>
              </a:avLst>
            </a:prstGeom>
            <a:solidFill>
              <a:srgbClr val="70AD47">
                <a:lumMod val="20000"/>
                <a:lumOff val="80000"/>
              </a:srgbClr>
            </a:solidFill>
            <a:ln>
              <a:noFill/>
            </a:ln>
            <a:effectLst/>
          </p:spPr>
        </p:sp>
        <p:sp>
          <p:nvSpPr>
            <p:cNvPr id="24" name="Rectangle 23" descr="Financial">
              <a:extLst>
                <a:ext uri="{FF2B5EF4-FFF2-40B4-BE49-F238E27FC236}">
                  <a16:creationId xmlns:a16="http://schemas.microsoft.com/office/drawing/2014/main" id="{08531E05-0F1F-46C0-BB24-505F6434D92D}"/>
                </a:ext>
              </a:extLst>
            </p:cNvPr>
            <p:cNvSpPr/>
            <p:nvPr/>
          </p:nvSpPr>
          <p:spPr>
            <a:xfrm>
              <a:off x="1006241" y="1437400"/>
              <a:ext cx="718281" cy="71828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p:spPr>
        </p:sp>
        <p:grpSp>
          <p:nvGrpSpPr>
            <p:cNvPr id="25" name="Group 24">
              <a:extLst>
                <a:ext uri="{FF2B5EF4-FFF2-40B4-BE49-F238E27FC236}">
                  <a16:creationId xmlns:a16="http://schemas.microsoft.com/office/drawing/2014/main" id="{6C5ACAB8-CED9-46FE-BB19-CFF0CFC3FE80}"/>
                </a:ext>
              </a:extLst>
            </p:cNvPr>
            <p:cNvGrpSpPr/>
            <p:nvPr/>
          </p:nvGrpSpPr>
          <p:grpSpPr>
            <a:xfrm>
              <a:off x="2119578" y="1143558"/>
              <a:ext cx="9461233" cy="1305966"/>
              <a:chOff x="1508391" y="558"/>
              <a:chExt cx="9461233" cy="1305966"/>
            </a:xfrm>
          </p:grpSpPr>
          <p:sp>
            <p:nvSpPr>
              <p:cNvPr id="36" name="Rectangle 35">
                <a:extLst>
                  <a:ext uri="{FF2B5EF4-FFF2-40B4-BE49-F238E27FC236}">
                    <a16:creationId xmlns:a16="http://schemas.microsoft.com/office/drawing/2014/main" id="{E107016B-14C3-43CF-B7F6-0A6BC459CD2A}"/>
                  </a:ext>
                </a:extLst>
              </p:cNvPr>
              <p:cNvSpPr/>
              <p:nvPr/>
            </p:nvSpPr>
            <p:spPr>
              <a:xfrm>
                <a:off x="1508391" y="558"/>
                <a:ext cx="9461233" cy="1305966"/>
              </a:xfrm>
              <a:prstGeom prst="rect">
                <a:avLst/>
              </a:prstGeom>
              <a:noFill/>
              <a:ln>
                <a:noFill/>
              </a:ln>
              <a:effectLst/>
            </p:spPr>
          </p:sp>
          <p:sp>
            <p:nvSpPr>
              <p:cNvPr id="37" name="TextBox 36">
                <a:extLst>
                  <a:ext uri="{FF2B5EF4-FFF2-40B4-BE49-F238E27FC236}">
                    <a16:creationId xmlns:a16="http://schemas.microsoft.com/office/drawing/2014/main" id="{9393D73A-E465-4421-926E-E71D16D98EC3}"/>
                  </a:ext>
                </a:extLst>
              </p:cNvPr>
              <p:cNvSpPr txBox="1"/>
              <p:nvPr/>
            </p:nvSpPr>
            <p:spPr>
              <a:xfrm>
                <a:off x="1508391" y="558"/>
                <a:ext cx="9461233" cy="1305966"/>
              </a:xfrm>
              <a:prstGeom prst="rect">
                <a:avLst/>
              </a:prstGeom>
              <a:noFill/>
              <a:ln>
                <a:noFill/>
              </a:ln>
              <a:effectLst/>
            </p:spPr>
            <p:txBody>
              <a:bodyPr spcFirstLastPara="0" vert="horz" wrap="square" lIns="138215" tIns="138215" rIns="138215" bIns="138215" numCol="1" spcCol="1270" anchor="ctr" anchorCtr="0">
                <a:noAutofit/>
              </a:bodyPr>
              <a:lstStyle/>
              <a:p>
                <a:pPr marL="0" marR="0" lvl="0" indent="0" defTabSz="933450" eaLnBrk="0" fontAlgn="base" latinLnBrk="0" hangingPunct="0">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mj-lt"/>
                    <a:ea typeface="+mn-ea"/>
                    <a:cs typeface="Arial" panose="020B0604020202020204" pitchFamily="34" charset="0"/>
                  </a:rPr>
                  <a:t>AIRROC is a non-profit organization of insurance and reinsurance companies that have legacy business in their portfolio.  AIRROC has been supporting the industry for 15 years.</a:t>
                </a:r>
              </a:p>
            </p:txBody>
          </p:sp>
        </p:grpSp>
        <p:sp>
          <p:nvSpPr>
            <p:cNvPr id="26" name="Rounded Rectangle 7">
              <a:extLst>
                <a:ext uri="{FF2B5EF4-FFF2-40B4-BE49-F238E27FC236}">
                  <a16:creationId xmlns:a16="http://schemas.microsoft.com/office/drawing/2014/main" id="{6CCFD801-0A58-48EE-B0EB-A50116E7F197}"/>
                </a:ext>
              </a:extLst>
            </p:cNvPr>
            <p:cNvSpPr/>
            <p:nvPr/>
          </p:nvSpPr>
          <p:spPr>
            <a:xfrm>
              <a:off x="611187" y="2776016"/>
              <a:ext cx="10969625" cy="1305966"/>
            </a:xfrm>
            <a:prstGeom prst="roundRect">
              <a:avLst>
                <a:gd name="adj" fmla="val 10000"/>
              </a:avLst>
            </a:prstGeom>
            <a:solidFill>
              <a:srgbClr val="70AD47">
                <a:lumMod val="20000"/>
                <a:lumOff val="80000"/>
              </a:srgbClr>
            </a:solidFill>
            <a:ln>
              <a:noFill/>
            </a:ln>
            <a:effectLst/>
          </p:spPr>
        </p:sp>
        <p:sp>
          <p:nvSpPr>
            <p:cNvPr id="27" name="Rectangle 26" descr="Laptop Secure">
              <a:extLst>
                <a:ext uri="{FF2B5EF4-FFF2-40B4-BE49-F238E27FC236}">
                  <a16:creationId xmlns:a16="http://schemas.microsoft.com/office/drawing/2014/main" id="{C20EA99E-2F38-4B24-998C-634B31FB1A86}"/>
                </a:ext>
              </a:extLst>
            </p:cNvPr>
            <p:cNvSpPr/>
            <p:nvPr/>
          </p:nvSpPr>
          <p:spPr>
            <a:xfrm>
              <a:off x="1006241" y="3069859"/>
              <a:ext cx="718281" cy="71828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p:spPr>
        </p:sp>
        <p:grpSp>
          <p:nvGrpSpPr>
            <p:cNvPr id="28" name="Group 27">
              <a:extLst>
                <a:ext uri="{FF2B5EF4-FFF2-40B4-BE49-F238E27FC236}">
                  <a16:creationId xmlns:a16="http://schemas.microsoft.com/office/drawing/2014/main" id="{1FE347E8-544A-4873-86E7-34816E519884}"/>
                </a:ext>
              </a:extLst>
            </p:cNvPr>
            <p:cNvGrpSpPr/>
            <p:nvPr/>
          </p:nvGrpSpPr>
          <p:grpSpPr>
            <a:xfrm>
              <a:off x="2119578" y="2776016"/>
              <a:ext cx="9461233" cy="1305966"/>
              <a:chOff x="1508391" y="1633016"/>
              <a:chExt cx="9461233" cy="1305966"/>
            </a:xfrm>
          </p:grpSpPr>
          <p:sp>
            <p:nvSpPr>
              <p:cNvPr id="34" name="Rectangle 33">
                <a:extLst>
                  <a:ext uri="{FF2B5EF4-FFF2-40B4-BE49-F238E27FC236}">
                    <a16:creationId xmlns:a16="http://schemas.microsoft.com/office/drawing/2014/main" id="{122DA140-AD53-4450-9AD6-922938C4E0FE}"/>
                  </a:ext>
                </a:extLst>
              </p:cNvPr>
              <p:cNvSpPr/>
              <p:nvPr/>
            </p:nvSpPr>
            <p:spPr>
              <a:xfrm>
                <a:off x="1508391" y="1633016"/>
                <a:ext cx="9461233" cy="1305966"/>
              </a:xfrm>
              <a:prstGeom prst="rect">
                <a:avLst/>
              </a:prstGeom>
              <a:noFill/>
              <a:ln>
                <a:noFill/>
              </a:ln>
              <a:effectLst/>
            </p:spPr>
          </p:sp>
          <p:sp>
            <p:nvSpPr>
              <p:cNvPr id="35" name="TextBox 34">
                <a:extLst>
                  <a:ext uri="{FF2B5EF4-FFF2-40B4-BE49-F238E27FC236}">
                    <a16:creationId xmlns:a16="http://schemas.microsoft.com/office/drawing/2014/main" id="{B89FE89E-6E5E-4270-8C09-295F05EF1174}"/>
                  </a:ext>
                </a:extLst>
              </p:cNvPr>
              <p:cNvSpPr txBox="1"/>
              <p:nvPr/>
            </p:nvSpPr>
            <p:spPr>
              <a:xfrm>
                <a:off x="1508391" y="1633016"/>
                <a:ext cx="9461233" cy="1305966"/>
              </a:xfrm>
              <a:prstGeom prst="rect">
                <a:avLst/>
              </a:prstGeom>
              <a:noFill/>
              <a:ln>
                <a:noFill/>
              </a:ln>
              <a:effectLst/>
            </p:spPr>
            <p:txBody>
              <a:bodyPr spcFirstLastPara="0" vert="horz" wrap="square" lIns="138215" tIns="138215" rIns="138215" bIns="138215" numCol="1" spcCol="1270" anchor="ctr" anchorCtr="0">
                <a:noAutofit/>
              </a:bodyPr>
              <a:lstStyle/>
              <a:p>
                <a:pPr marL="0" marR="0" lvl="0" indent="0" defTabSz="933450" eaLnBrk="0" fontAlgn="base" latinLnBrk="0" hangingPunct="0">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mj-lt"/>
                    <a:ea typeface="+mn-ea"/>
                    <a:cs typeface="Arial" panose="020B0604020202020204" pitchFamily="34" charset="0"/>
                  </a:rPr>
                  <a:t>AIRROC’s Vision is to be the most valued (re)insurance industry educator and network provider for issue resolution and creation of optimal exit strategies. </a:t>
                </a:r>
              </a:p>
            </p:txBody>
          </p:sp>
        </p:grpSp>
        <p:sp>
          <p:nvSpPr>
            <p:cNvPr id="29" name="Rounded Rectangle 10">
              <a:extLst>
                <a:ext uri="{FF2B5EF4-FFF2-40B4-BE49-F238E27FC236}">
                  <a16:creationId xmlns:a16="http://schemas.microsoft.com/office/drawing/2014/main" id="{0A845A8E-04FD-46E1-8F76-BB720A13D9C0}"/>
                </a:ext>
              </a:extLst>
            </p:cNvPr>
            <p:cNvSpPr/>
            <p:nvPr/>
          </p:nvSpPr>
          <p:spPr>
            <a:xfrm>
              <a:off x="611187" y="4408475"/>
              <a:ext cx="10969625" cy="1305966"/>
            </a:xfrm>
            <a:prstGeom prst="roundRect">
              <a:avLst>
                <a:gd name="adj" fmla="val 10000"/>
              </a:avLst>
            </a:prstGeom>
            <a:solidFill>
              <a:srgbClr val="70AD47">
                <a:lumMod val="20000"/>
                <a:lumOff val="80000"/>
              </a:srgbClr>
            </a:solidFill>
            <a:ln>
              <a:noFill/>
            </a:ln>
            <a:effectLst/>
          </p:spPr>
        </p:sp>
        <p:sp>
          <p:nvSpPr>
            <p:cNvPr id="30" name="Rectangle 29" descr="Workforce Management">
              <a:extLst>
                <a:ext uri="{FF2B5EF4-FFF2-40B4-BE49-F238E27FC236}">
                  <a16:creationId xmlns:a16="http://schemas.microsoft.com/office/drawing/2014/main" id="{58BB44D3-8252-4537-8DC9-1CC37AF698AA}"/>
                </a:ext>
              </a:extLst>
            </p:cNvPr>
            <p:cNvSpPr/>
            <p:nvPr/>
          </p:nvSpPr>
          <p:spPr>
            <a:xfrm>
              <a:off x="1006241" y="4702317"/>
              <a:ext cx="718281" cy="71828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p:spPr>
        </p:sp>
        <p:grpSp>
          <p:nvGrpSpPr>
            <p:cNvPr id="31" name="Group 30">
              <a:extLst>
                <a:ext uri="{FF2B5EF4-FFF2-40B4-BE49-F238E27FC236}">
                  <a16:creationId xmlns:a16="http://schemas.microsoft.com/office/drawing/2014/main" id="{6AA7C720-9CBA-4EB2-97C7-FB01B56C26F3}"/>
                </a:ext>
              </a:extLst>
            </p:cNvPr>
            <p:cNvGrpSpPr/>
            <p:nvPr/>
          </p:nvGrpSpPr>
          <p:grpSpPr>
            <a:xfrm>
              <a:off x="2119578" y="4408475"/>
              <a:ext cx="9461233" cy="1305966"/>
              <a:chOff x="1508391" y="3265475"/>
              <a:chExt cx="9461233" cy="1305966"/>
            </a:xfrm>
          </p:grpSpPr>
          <p:sp>
            <p:nvSpPr>
              <p:cNvPr id="32" name="Rectangle 31">
                <a:extLst>
                  <a:ext uri="{FF2B5EF4-FFF2-40B4-BE49-F238E27FC236}">
                    <a16:creationId xmlns:a16="http://schemas.microsoft.com/office/drawing/2014/main" id="{EA549515-0AF1-417D-B764-3681F3967652}"/>
                  </a:ext>
                </a:extLst>
              </p:cNvPr>
              <p:cNvSpPr/>
              <p:nvPr/>
            </p:nvSpPr>
            <p:spPr>
              <a:xfrm>
                <a:off x="1508391" y="3265475"/>
                <a:ext cx="9461233" cy="1305966"/>
              </a:xfrm>
              <a:prstGeom prst="rect">
                <a:avLst/>
              </a:prstGeom>
              <a:noFill/>
              <a:ln>
                <a:noFill/>
              </a:ln>
              <a:effectLst/>
            </p:spPr>
          </p:sp>
          <p:sp>
            <p:nvSpPr>
              <p:cNvPr id="33" name="TextBox 32">
                <a:extLst>
                  <a:ext uri="{FF2B5EF4-FFF2-40B4-BE49-F238E27FC236}">
                    <a16:creationId xmlns:a16="http://schemas.microsoft.com/office/drawing/2014/main" id="{C62C8284-9707-4DDC-B462-F6B331308D9A}"/>
                  </a:ext>
                </a:extLst>
              </p:cNvPr>
              <p:cNvSpPr txBox="1"/>
              <p:nvPr/>
            </p:nvSpPr>
            <p:spPr>
              <a:xfrm>
                <a:off x="1508391" y="3265475"/>
                <a:ext cx="9461233" cy="1305966"/>
              </a:xfrm>
              <a:prstGeom prst="rect">
                <a:avLst/>
              </a:prstGeom>
              <a:noFill/>
              <a:ln>
                <a:noFill/>
              </a:ln>
              <a:effectLst/>
            </p:spPr>
            <p:txBody>
              <a:bodyPr spcFirstLastPara="0" vert="horz" wrap="square" lIns="138215" tIns="138215" rIns="138215" bIns="138215" numCol="1" spcCol="1270" anchor="ctr" anchorCtr="0">
                <a:noAutofit/>
              </a:bodyPr>
              <a:lstStyle/>
              <a:p>
                <a:pPr marL="0" marR="0" lvl="0" indent="0" defTabSz="933450" eaLnBrk="0" fontAlgn="base" latinLnBrk="0" hangingPunct="0">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mj-lt"/>
                    <a:ea typeface="+mn-ea"/>
                    <a:cs typeface="Arial" panose="020B0604020202020204" pitchFamily="34" charset="0"/>
                  </a:rPr>
                  <a:t>AIRROC’s Mission is to promote and represent the interests of entities with legacy business by improving industry standards and enhancing knowledge and communications within and outside of the (re)insurance industry.</a:t>
                </a:r>
              </a:p>
            </p:txBody>
          </p:sp>
        </p:grpSp>
      </p:grpSp>
      <p:sp>
        <p:nvSpPr>
          <p:cNvPr id="20" name="Text Placeholder 3">
            <a:extLst>
              <a:ext uri="{FF2B5EF4-FFF2-40B4-BE49-F238E27FC236}">
                <a16:creationId xmlns:a16="http://schemas.microsoft.com/office/drawing/2014/main" id="{90C41867-05E8-4ACD-8E9C-8BDDE277D117}"/>
              </a:ext>
            </a:extLst>
          </p:cNvPr>
          <p:cNvSpPr>
            <a:spLocks noGrp="1"/>
          </p:cNvSpPr>
          <p:nvPr>
            <p:ph type="body" sz="quarter" idx="13"/>
          </p:nvPr>
        </p:nvSpPr>
        <p:spPr>
          <a:xfrm>
            <a:off x="609441" y="6056448"/>
            <a:ext cx="10969943" cy="443198"/>
          </a:xfrm>
        </p:spPr>
        <p:txBody>
          <a:bodyPr/>
          <a:lstStyle/>
          <a:p>
            <a:r>
              <a:rPr lang="en-US" sz="1600" dirty="0"/>
              <a:t>Association of Insurance &amp; Reinsurance Run-off Companies (AIRROC), </a:t>
            </a:r>
            <a:r>
              <a:rPr lang="en-US" sz="1600" dirty="0" err="1"/>
              <a:t>www.airroc.org</a:t>
            </a:r>
            <a:endParaRPr lang="en-US" sz="1600" dirty="0"/>
          </a:p>
          <a:p>
            <a:endParaRPr lang="en-US" sz="1600" dirty="0"/>
          </a:p>
        </p:txBody>
      </p:sp>
      <p:pic>
        <p:nvPicPr>
          <p:cNvPr id="21" name="Picture 20" descr="A picture containing drawing&#10;&#10;Description automatically generated">
            <a:extLst>
              <a:ext uri="{FF2B5EF4-FFF2-40B4-BE49-F238E27FC236}">
                <a16:creationId xmlns:a16="http://schemas.microsoft.com/office/drawing/2014/main" id="{4E502E85-884F-7C41-9C32-6D14AE3B1C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1379" y="210707"/>
            <a:ext cx="1284322" cy="813404"/>
          </a:xfrm>
          <a:prstGeom prst="rect">
            <a:avLst/>
          </a:prstGeom>
        </p:spPr>
      </p:pic>
    </p:spTree>
    <p:extLst>
      <p:ext uri="{BB962C8B-B14F-4D97-AF65-F5344CB8AC3E}">
        <p14:creationId xmlns:p14="http://schemas.microsoft.com/office/powerpoint/2010/main" val="26214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0B77641-790D-5C40-B5A2-FF7EE32161BB}"/>
              </a:ext>
            </a:extLst>
          </p:cNvPr>
          <p:cNvSpPr>
            <a:spLocks noGrp="1"/>
          </p:cNvSpPr>
          <p:nvPr>
            <p:ph type="title"/>
          </p:nvPr>
        </p:nvSpPr>
        <p:spPr>
          <a:xfrm>
            <a:off x="624840" y="226677"/>
            <a:ext cx="9682942" cy="1301895"/>
          </a:xfrm>
        </p:spPr>
        <p:txBody>
          <a:bodyPr/>
          <a:lstStyle/>
          <a:p>
            <a:pPr>
              <a:defRPr/>
            </a:pPr>
            <a:br>
              <a:rPr lang="en-US" altLang="en-US" sz="4100" dirty="0">
                <a:latin typeface="Trebuchet MS" panose="020B0703020202090204" pitchFamily="34" charset="0"/>
              </a:rPr>
            </a:br>
            <a:r>
              <a:rPr lang="en-US" altLang="en-US" sz="5300" dirty="0"/>
              <a:t>AIRROC Member Companies</a:t>
            </a:r>
          </a:p>
        </p:txBody>
      </p:sp>
      <p:sp>
        <p:nvSpPr>
          <p:cNvPr id="22530" name="Content Placeholder 2">
            <a:extLst>
              <a:ext uri="{FF2B5EF4-FFF2-40B4-BE49-F238E27FC236}">
                <a16:creationId xmlns:a16="http://schemas.microsoft.com/office/drawing/2014/main" id="{C88A2F13-4200-6845-81DB-DA53300558FC}"/>
              </a:ext>
            </a:extLst>
          </p:cNvPr>
          <p:cNvSpPr>
            <a:spLocks noGrp="1" noChangeArrowheads="1"/>
          </p:cNvSpPr>
          <p:nvPr>
            <p:ph idx="1"/>
          </p:nvPr>
        </p:nvSpPr>
        <p:spPr>
          <a:xfrm>
            <a:off x="712123" y="2144682"/>
            <a:ext cx="10767754" cy="451833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normAutofit/>
          </a:bodyPr>
          <a:lstStyle/>
          <a:p>
            <a:pPr marL="0" indent="0">
              <a:buNone/>
            </a:pPr>
            <a:r>
              <a:rPr lang="en-US" altLang="en-US" sz="2800" dirty="0"/>
              <a:t>AIG, Allianz, Allstate, Aon, Argo Group, Arrowpoint Capital, </a:t>
            </a:r>
            <a:r>
              <a:rPr lang="en-US" altLang="en-US" sz="2800" dirty="0" err="1"/>
              <a:t>Armour</a:t>
            </a:r>
            <a:r>
              <a:rPr lang="en-US" altLang="en-US" sz="2800" dirty="0"/>
              <a:t> Risk, Artex, AXA Liabilities Managers, Brandywine Holdings/Chubb, Carrick Holdings, Catalina Re, CNA, </a:t>
            </a:r>
            <a:r>
              <a:rPr lang="en-US" altLang="en-US" sz="2800" dirty="0" err="1"/>
              <a:t>Compre</a:t>
            </a:r>
            <a:r>
              <a:rPr lang="en-US" altLang="en-US" sz="2800" dirty="0"/>
              <a:t>, Crawford, DARAG, Dominion Ins., </a:t>
            </a:r>
            <a:r>
              <a:rPr lang="en-US" altLang="en-US" sz="2800" dirty="0" err="1"/>
              <a:t>Enstar</a:t>
            </a:r>
            <a:r>
              <a:rPr lang="en-US" altLang="en-US" sz="2800" dirty="0"/>
              <a:t>, Federated Re, Fleming Re, Lockton Capital Markets, Munich Re, NY Liquidation Bureau, OK Dept. of Insurance, Orion, Premia Re, PRO, QBE, R&amp;Q, Requiem, Resolute Management, Riverstone, ROM, Safety National, Sentry, Sirius, Swiss Re, The Hartford, The Home, </a:t>
            </a:r>
            <a:r>
              <a:rPr lang="en-US" altLang="en-US" sz="2800" dirty="0" err="1"/>
              <a:t>TigerRisk</a:t>
            </a:r>
            <a:r>
              <a:rPr lang="en-US" altLang="en-US" sz="2800" dirty="0"/>
              <a:t>, Travelers, Willis Towers Watson, Zurich</a:t>
            </a:r>
          </a:p>
        </p:txBody>
      </p:sp>
      <p:sp>
        <p:nvSpPr>
          <p:cNvPr id="21507" name="Slide Number Placeholder 3">
            <a:extLst>
              <a:ext uri="{FF2B5EF4-FFF2-40B4-BE49-F238E27FC236}">
                <a16:creationId xmlns:a16="http://schemas.microsoft.com/office/drawing/2014/main" id="{548EF993-37CE-BF48-AE5A-4043AC54A72B}"/>
              </a:ext>
            </a:extLst>
          </p:cNvPr>
          <p:cNvSpPr>
            <a:spLocks noGrp="1"/>
          </p:cNvSpPr>
          <p:nvPr>
            <p:ph type="sldNum" sz="quarter" idx="12"/>
          </p:nvPr>
        </p:nvSpPr>
        <p:spPr bwMode="auto">
          <a:ln>
            <a:round/>
            <a:headEnd/>
            <a:tailEnd/>
          </a:ln>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E68422"/>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46648"/>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63891F"/>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63891F"/>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63891F"/>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63891F"/>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63891F"/>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defRPr/>
            </a:pPr>
            <a:fld id="{27B6F8D3-8BA3-824D-97C2-D7FEDA9A45BB}" type="slidenum">
              <a:rPr lang="en-US" altLang="en-US" sz="1800">
                <a:solidFill>
                  <a:srgbClr val="FFFFFF"/>
                </a:solidFill>
                <a:latin typeface="Trebuchet MS" panose="020B0703020202090204" pitchFamily="34" charset="0"/>
              </a:rPr>
              <a:pPr>
                <a:spcBef>
                  <a:spcPct val="0"/>
                </a:spcBef>
                <a:buClrTx/>
                <a:buFontTx/>
                <a:buNone/>
                <a:defRPr/>
              </a:pPr>
              <a:t>8</a:t>
            </a:fld>
            <a:endParaRPr lang="en-US" altLang="en-US" sz="1800">
              <a:solidFill>
                <a:srgbClr val="FFFFFF"/>
              </a:solidFill>
              <a:latin typeface="Trebuchet MS" panose="020B070302020209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68D34FE0-FE48-A841-A8E0-288FE05C9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379" y="5617465"/>
            <a:ext cx="1284322" cy="813404"/>
          </a:xfrm>
          <a:prstGeom prst="rect">
            <a:avLst/>
          </a:prstGeom>
        </p:spPr>
      </p:pic>
    </p:spTree>
    <p:extLst>
      <p:ext uri="{BB962C8B-B14F-4D97-AF65-F5344CB8AC3E}">
        <p14:creationId xmlns:p14="http://schemas.microsoft.com/office/powerpoint/2010/main" val="414080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D0D3-CA2B-B84A-A391-908D7003D01F}"/>
              </a:ext>
            </a:extLst>
          </p:cNvPr>
          <p:cNvSpPr>
            <a:spLocks noGrp="1"/>
          </p:cNvSpPr>
          <p:nvPr>
            <p:ph type="title"/>
          </p:nvPr>
        </p:nvSpPr>
        <p:spPr>
          <a:xfrm>
            <a:off x="5214579" y="629266"/>
            <a:ext cx="6422849" cy="1676603"/>
          </a:xfrm>
        </p:spPr>
        <p:txBody>
          <a:bodyPr>
            <a:normAutofit/>
          </a:bodyPr>
          <a:lstStyle/>
          <a:p>
            <a:r>
              <a:rPr lang="en-US" sz="3700" b="1" dirty="0">
                <a:solidFill>
                  <a:schemeClr val="accent1"/>
                </a:solidFill>
                <a:latin typeface="Arial" panose="020B0604020202020204" pitchFamily="34" charset="0"/>
                <a:cs typeface="Arial" panose="020B0604020202020204" pitchFamily="34" charset="0"/>
              </a:rPr>
              <a:t>Audience Polling Question:</a:t>
            </a:r>
            <a:br>
              <a:rPr lang="en-US" sz="3700" b="1" dirty="0">
                <a:solidFill>
                  <a:schemeClr val="accent1"/>
                </a:solidFill>
                <a:latin typeface="Arial" panose="020B0604020202020204" pitchFamily="34" charset="0"/>
                <a:cs typeface="Arial" panose="020B0604020202020204" pitchFamily="34" charset="0"/>
              </a:rPr>
            </a:br>
            <a:r>
              <a:rPr lang="en-US" sz="3700" b="1" dirty="0">
                <a:solidFill>
                  <a:schemeClr val="accent1"/>
                </a:solidFill>
                <a:latin typeface="Arial" panose="020B0604020202020204" pitchFamily="34" charset="0"/>
                <a:cs typeface="Arial" panose="020B0604020202020204" pitchFamily="34" charset="0"/>
              </a:rPr>
              <a:t>Are the typical run-off deals for large or small amounts?</a:t>
            </a:r>
          </a:p>
        </p:txBody>
      </p:sp>
      <p:sp>
        <p:nvSpPr>
          <p:cNvPr id="20" name="Rectangle 1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1BA2EB2-5C11-4569-A1C0-DB9A6E089ED8}"/>
              </a:ext>
            </a:extLst>
          </p:cNvPr>
          <p:cNvPicPr>
            <a:picLocks noChangeAspect="1"/>
          </p:cNvPicPr>
          <p:nvPr/>
        </p:nvPicPr>
        <p:blipFill rotWithShape="1">
          <a:blip r:embed="rId2"/>
          <a:srcRect l="58767" r="2" b="2"/>
          <a:stretch/>
        </p:blipFill>
        <p:spPr>
          <a:xfrm>
            <a:off x="761364" y="1126045"/>
            <a:ext cx="3113280" cy="4605909"/>
          </a:xfrm>
          <a:prstGeom prst="rect">
            <a:avLst/>
          </a:prstGeom>
          <a:effectLst/>
        </p:spPr>
      </p:pic>
      <p:sp>
        <p:nvSpPr>
          <p:cNvPr id="9" name="Text Box 4">
            <a:extLst>
              <a:ext uri="{FF2B5EF4-FFF2-40B4-BE49-F238E27FC236}">
                <a16:creationId xmlns:a16="http://schemas.microsoft.com/office/drawing/2014/main" id="{B365778E-1C0F-704E-B182-65DFEA99AA07}"/>
              </a:ext>
            </a:extLst>
          </p:cNvPr>
          <p:cNvSpPr txBox="1">
            <a:spLocks noGrp="1" noChangeArrowheads="1"/>
          </p:cNvSpPr>
          <p:nvPr>
            <p:ph idx="1"/>
          </p:nvPr>
        </p:nvSpPr>
        <p:spPr bwMode="auto">
          <a:xfrm>
            <a:off x="5120640" y="2659422"/>
            <a:ext cx="6422848" cy="3785419"/>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13500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spcAft>
                <a:spcPts val="600"/>
              </a:spcAft>
              <a:buClrTx/>
              <a:buFont typeface="Wingdings" panose="05000000000000000000" pitchFamily="2" charset="2"/>
              <a:buChar char="§"/>
            </a:pPr>
            <a:r>
              <a:rPr lang="en-US" altLang="en-US" sz="1900" dirty="0"/>
              <a:t>Large</a:t>
            </a:r>
          </a:p>
          <a:p>
            <a:pPr eaLnBrk="1" hangingPunct="1">
              <a:spcBef>
                <a:spcPct val="0"/>
              </a:spcBef>
              <a:spcAft>
                <a:spcPts val="600"/>
              </a:spcAft>
              <a:buClrTx/>
              <a:buFont typeface="Wingdings" panose="05000000000000000000" pitchFamily="2" charset="2"/>
              <a:buChar char="§"/>
            </a:pPr>
            <a:r>
              <a:rPr lang="en-US" altLang="en-US" sz="1900" dirty="0"/>
              <a:t>In the Middle</a:t>
            </a:r>
          </a:p>
          <a:p>
            <a:pPr eaLnBrk="1" hangingPunct="1">
              <a:spcBef>
                <a:spcPct val="0"/>
              </a:spcBef>
              <a:spcAft>
                <a:spcPts val="600"/>
              </a:spcAft>
              <a:buClrTx/>
              <a:buFont typeface="Wingdings" panose="05000000000000000000" pitchFamily="2" charset="2"/>
              <a:buChar char="§"/>
            </a:pPr>
            <a:r>
              <a:rPr lang="en-US" altLang="en-US" sz="1900" dirty="0"/>
              <a:t>Small</a:t>
            </a:r>
          </a:p>
          <a:p>
            <a:pPr eaLnBrk="1" hangingPunct="1">
              <a:spcBef>
                <a:spcPct val="0"/>
              </a:spcBef>
              <a:spcAft>
                <a:spcPts val="600"/>
              </a:spcAft>
              <a:buClrTx/>
              <a:buFont typeface="Wingdings" panose="05000000000000000000" pitchFamily="2" charset="2"/>
              <a:buChar char="§"/>
            </a:pPr>
            <a:r>
              <a:rPr lang="en-US" altLang="en-US" sz="1900" dirty="0"/>
              <a:t>Much Variation in Size</a:t>
            </a:r>
          </a:p>
          <a:p>
            <a:pPr eaLnBrk="1" hangingPunct="1">
              <a:spcBef>
                <a:spcPct val="0"/>
              </a:spcBef>
              <a:spcAft>
                <a:spcPts val="600"/>
              </a:spcAft>
              <a:buClrTx/>
              <a:buFont typeface="Wingdings" panose="05000000000000000000" pitchFamily="2" charset="2"/>
              <a:buChar char="§"/>
            </a:pPr>
            <a:r>
              <a:rPr lang="en-US" altLang="en-US" sz="1900" dirty="0"/>
              <a:t>Not sure</a:t>
            </a:r>
          </a:p>
        </p:txBody>
      </p:sp>
    </p:spTree>
    <p:extLst>
      <p:ext uri="{BB962C8B-B14F-4D97-AF65-F5344CB8AC3E}">
        <p14:creationId xmlns:p14="http://schemas.microsoft.com/office/powerpoint/2010/main" val="540110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ILLIMAN MASTER">
  <a:themeElements>
    <a:clrScheme name="Custom 6">
      <a:dk1>
        <a:srgbClr val="0081E3"/>
      </a:dk1>
      <a:lt1>
        <a:srgbClr val="FFFFFF"/>
      </a:lt1>
      <a:dk2>
        <a:srgbClr val="39414D"/>
      </a:dk2>
      <a:lt2>
        <a:srgbClr val="C6C9CA"/>
      </a:lt2>
      <a:accent1>
        <a:srgbClr val="74C061"/>
      </a:accent1>
      <a:accent2>
        <a:srgbClr val="00A663"/>
      </a:accent2>
      <a:accent3>
        <a:srgbClr val="50BEE1"/>
      </a:accent3>
      <a:accent4>
        <a:srgbClr val="FFA200"/>
      </a:accent4>
      <a:accent5>
        <a:srgbClr val="71797D"/>
      </a:accent5>
      <a:accent6>
        <a:srgbClr val="006B3F"/>
      </a:accent6>
      <a:hlink>
        <a:srgbClr val="0081E3"/>
      </a:hlink>
      <a:folHlink>
        <a:srgbClr val="50A2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spcBef>
            <a:spcPts val="600"/>
          </a:spcBef>
          <a:defRPr sz="2000" dirty="0" smtClean="0">
            <a:solidFill>
              <a:schemeClr val="tx2"/>
            </a:solidFill>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MMN_PPT_Standard_16x9_02" id="{CC007F82-0548-E741-B6A7-3EBA426C728E}" vid="{C6BEEF78-1061-FC46-B53C-7FFA4B67089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star_PPT Template 2016">
  <a:themeElements>
    <a:clrScheme name="Enstar">
      <a:dk1>
        <a:srgbClr val="171449"/>
      </a:dk1>
      <a:lt1>
        <a:sysClr val="window" lastClr="FFFFFF"/>
      </a:lt1>
      <a:dk2>
        <a:srgbClr val="171449"/>
      </a:dk2>
      <a:lt2>
        <a:srgbClr val="0066A5"/>
      </a:lt2>
      <a:accent1>
        <a:srgbClr val="009AD9"/>
      </a:accent1>
      <a:accent2>
        <a:srgbClr val="787C82"/>
      </a:accent2>
      <a:accent3>
        <a:srgbClr val="C6C6C5"/>
      </a:accent3>
      <a:accent4>
        <a:srgbClr val="801C56"/>
      </a:accent4>
      <a:accent5>
        <a:srgbClr val="85D49C"/>
      </a:accent5>
      <a:accent6>
        <a:srgbClr val="BED749"/>
      </a:accent6>
      <a:hlink>
        <a:srgbClr val="3F345E"/>
      </a:hlink>
      <a:folHlink>
        <a:srgbClr val="70A9D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defRPr sz="2000" dirty="0" err="1" smtClean="0"/>
        </a:defPPr>
      </a:lstStyle>
    </a:txDef>
  </a:objectDefaults>
  <a:extraClrSchemeLst/>
  <a:extLst>
    <a:ext uri="{05A4C25C-085E-4340-85A3-A5531E510DB2}">
      <thm15:themeFamily xmlns:thm15="http://schemas.microsoft.com/office/thememl/2012/main" name="Enstar_PPT Template 2016.potx" id="{EEE69A63-448E-4C82-B756-7AE99AB00BA4}" vid="{77B7C926-24E6-4106-8E14-385DBA8EFE5E}"/>
    </a:ext>
  </a:extLst>
</a:theme>
</file>

<file path=ppt/theme/theme4.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086A91279B024C94CD6F087CE0DDD4" ma:contentTypeVersion="2" ma:contentTypeDescription="Create a new document." ma:contentTypeScope="" ma:versionID="f14fc683bba6a213958c53ba1a5dc429">
  <xsd:schema xmlns:xsd="http://www.w3.org/2001/XMLSchema" xmlns:xs="http://www.w3.org/2001/XMLSchema" xmlns:p="http://schemas.microsoft.com/office/2006/metadata/properties" xmlns:ns2="f47dd2d8-0419-4602-a56a-7b8935451fe4" targetNamespace="http://schemas.microsoft.com/office/2006/metadata/properties" ma:root="true" ma:fieldsID="7b597bb68b3f72587e8ef802d5c38ce1" ns2:_="">
    <xsd:import namespace="f47dd2d8-0419-4602-a56a-7b8935451fe4"/>
    <xsd:element name="properties">
      <xsd:complexType>
        <xsd:sequence>
          <xsd:element name="documentManagement">
            <xsd:complexType>
              <xsd:all>
                <xsd:element ref="ns2:Document_x0020_Typ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dd2d8-0419-4602-a56a-7b8935451fe4" elementFormDefault="qualified">
    <xsd:import namespace="http://schemas.microsoft.com/office/2006/documentManagement/types"/>
    <xsd:import namespace="http://schemas.microsoft.com/office/infopath/2007/PartnerControls"/>
    <xsd:element name="Document_x0020_Type" ma:index="8" nillable="true" ma:displayName="Document Type" ma:default="Word" ma:format="Dropdown" ma:internalName="Document_x0020_Type">
      <xsd:simpleType>
        <xsd:restriction base="dms:Choice">
          <xsd:enumeration value="Word"/>
          <xsd:enumeration value="PowerPoint Presentation Template"/>
          <xsd:enumeration value="PowerPoint Proposal Template"/>
          <xsd:enumeration value="Excel"/>
          <xsd:enumeration value="Iconography"/>
          <xsd:enumeration value="Maps"/>
          <xsd:enumeration value="Instructions"/>
        </xsd:restriction>
      </xsd:simpleType>
    </xsd:element>
    <xsd:element name="Description0" ma:index="9"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f47dd2d8-0419-4602-a56a-7b8935451fe4">For onscreen presentation use</Description0>
    <Document_x0020_Type xmlns="f47dd2d8-0419-4602-a56a-7b8935451fe4">PowerPoint Presentation Template</Document_x0020_Type>
  </documentManagement>
</p:properties>
</file>

<file path=customXml/itemProps1.xml><?xml version="1.0" encoding="utf-8"?>
<ds:datastoreItem xmlns:ds="http://schemas.openxmlformats.org/officeDocument/2006/customXml" ds:itemID="{5B854E40-412D-4F91-BD6B-FFD90BAA72F7}">
  <ds:schemaRefs>
    <ds:schemaRef ds:uri="http://schemas.microsoft.com/sharepoint/v3/contenttype/forms"/>
  </ds:schemaRefs>
</ds:datastoreItem>
</file>

<file path=customXml/itemProps2.xml><?xml version="1.0" encoding="utf-8"?>
<ds:datastoreItem xmlns:ds="http://schemas.openxmlformats.org/officeDocument/2006/customXml" ds:itemID="{344C6EAA-BD3C-4507-A49D-6969B1412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dd2d8-0419-4602-a56a-7b8935451f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CFE683-E747-4C74-821D-CC9A72D290A0}">
  <ds:schemaRefs>
    <ds:schemaRef ds:uri="f47dd2d8-0419-4602-a56a-7b8935451fe4"/>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132</TotalTime>
  <Words>2665</Words>
  <Application>Microsoft Office PowerPoint</Application>
  <PresentationFormat>Widescreen</PresentationFormat>
  <Paragraphs>473</Paragraphs>
  <Slides>39</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Arial</vt:lpstr>
      <vt:lpstr>ArialMT</vt:lpstr>
      <vt:lpstr>Calibri</vt:lpstr>
      <vt:lpstr>Calibri Light</vt:lpstr>
      <vt:lpstr>Trebuchet MS</vt:lpstr>
      <vt:lpstr>Wingdings</vt:lpstr>
      <vt:lpstr>MILLIMAN MASTER</vt:lpstr>
      <vt:lpstr>1_Office Theme</vt:lpstr>
      <vt:lpstr>Enstar_PPT Template 2016</vt:lpstr>
      <vt:lpstr>Managing Legacy Risks in 2020</vt:lpstr>
      <vt:lpstr>Audience Polling Question: How do you define runoff?</vt:lpstr>
      <vt:lpstr>Runoff Market – What is it? </vt:lpstr>
      <vt:lpstr>Runoff Market Size</vt:lpstr>
      <vt:lpstr>Audience Polling Question: Is the run-off market growing?</vt:lpstr>
      <vt:lpstr>Runoff Market in North America</vt:lpstr>
      <vt:lpstr>AIRROC’s Mission and Vision</vt:lpstr>
      <vt:lpstr> AIRROC Member Companies</vt:lpstr>
      <vt:lpstr>Audience Polling Question: Are the typical run-off deals for large or small amounts?</vt:lpstr>
      <vt:lpstr>Runoff Deals Q2 2020</vt:lpstr>
      <vt:lpstr>Sample of Recent Deals – Growth Market</vt:lpstr>
      <vt:lpstr>Audience Polling Question: What business is the largest segment of the run-off sector?</vt:lpstr>
      <vt:lpstr>Predominant Lines of Business in the Runoff Market </vt:lpstr>
      <vt:lpstr>History and Background: Asbestos</vt:lpstr>
      <vt:lpstr>History and Background: Environmental</vt:lpstr>
      <vt:lpstr>History of AM Best Ultimates ($ billions)</vt:lpstr>
      <vt:lpstr>Industry Paid Losses (A&amp;E)</vt:lpstr>
      <vt:lpstr>Audience Polling Question: Are standard actuarial methods used to measure typical run-off exposures?  </vt:lpstr>
      <vt:lpstr>Challenges Inherent with A&amp;E Reserving</vt:lpstr>
      <vt:lpstr>What methods are best to estimate run-off exposures?</vt:lpstr>
      <vt:lpstr>Actuarial Methodologies to Determine Asbestos Reserves</vt:lpstr>
      <vt:lpstr>Ground Up Process for Individual Defendant</vt:lpstr>
      <vt:lpstr>Aggregate Process</vt:lpstr>
      <vt:lpstr>Environmental Loss Reserving</vt:lpstr>
      <vt:lpstr>Audience Polling Question: Allocating legacy clams to policy year is:</vt:lpstr>
      <vt:lpstr>Insurance Allocation: A Difficult Task</vt:lpstr>
      <vt:lpstr>Insurance Allocation: A Difficult Task</vt:lpstr>
      <vt:lpstr>For multiple years of exposure, how are claim costs allocated to year?</vt:lpstr>
      <vt:lpstr>Insurance Allocation Simplified – All Sums</vt:lpstr>
      <vt:lpstr>Insurance Allocation Simplified – Pro Rata</vt:lpstr>
      <vt:lpstr>Insurance Allocation Simplified – Bathtub</vt:lpstr>
      <vt:lpstr>Insurance Allocation Simplified – Carter-Wallace</vt:lpstr>
      <vt:lpstr>Allocation of Loss to Policy: Without Insolvencies</vt:lpstr>
      <vt:lpstr>Allocation of Loss to Policy: With Insolvencies</vt:lpstr>
      <vt:lpstr>Why do some companies want to sell/exit their run-off exposures?</vt:lpstr>
      <vt:lpstr>Seller Motivation</vt:lpstr>
      <vt:lpstr>What factors do reinsurance companies consider when deciding to enter into a particular deal?</vt:lpstr>
      <vt:lpstr>Buyer Motivation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Legacy Risks in 2020</dc:title>
  <dc:creator>Carolyn Fahey</dc:creator>
  <cp:lastModifiedBy>Rita Zona</cp:lastModifiedBy>
  <cp:revision>21</cp:revision>
  <dcterms:created xsi:type="dcterms:W3CDTF">2020-09-25T15:54:26Z</dcterms:created>
  <dcterms:modified xsi:type="dcterms:W3CDTF">2020-09-29T21:23:06Z</dcterms:modified>
</cp:coreProperties>
</file>