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1" r:id="rId1"/>
    <p:sldMasterId id="2147483873" r:id="rId2"/>
    <p:sldMasterId id="2147483885" r:id="rId3"/>
    <p:sldMasterId id="2147483933" r:id="rId4"/>
    <p:sldMasterId id="2147483949" r:id="rId5"/>
    <p:sldMasterId id="2147483961" r:id="rId6"/>
    <p:sldMasterId id="2147483963" r:id="rId7"/>
    <p:sldMasterId id="2147483965" r:id="rId8"/>
  </p:sldMasterIdLst>
  <p:notesMasterIdLst>
    <p:notesMasterId r:id="rId20"/>
  </p:notesMasterIdLst>
  <p:handoutMasterIdLst>
    <p:handoutMasterId r:id="rId21"/>
  </p:handoutMasterIdLst>
  <p:sldIdLst>
    <p:sldId id="363" r:id="rId9"/>
    <p:sldId id="402" r:id="rId10"/>
    <p:sldId id="258" r:id="rId11"/>
    <p:sldId id="450" r:id="rId12"/>
    <p:sldId id="448" r:id="rId13"/>
    <p:sldId id="451" r:id="rId14"/>
    <p:sldId id="456" r:id="rId15"/>
    <p:sldId id="457" r:id="rId16"/>
    <p:sldId id="458" r:id="rId17"/>
    <p:sldId id="459" r:id="rId18"/>
    <p:sldId id="460" r:id="rId19"/>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lika Bender" initials="MB" lastIdx="1" clrIdx="0">
    <p:extLst>
      <p:ext uri="{19B8F6BF-5375-455C-9EA6-DF929625EA0E}">
        <p15:presenceInfo xmlns:p15="http://schemas.microsoft.com/office/powerpoint/2012/main" userId="b813af96d3ed9fd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93"/>
    <a:srgbClr val="001C59"/>
    <a:srgbClr val="0072BC"/>
    <a:srgbClr val="FCB315"/>
    <a:srgbClr val="E086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11BCF8-0313-434B-855D-7B74A06F14EE}" v="3" dt="2020-09-30T13:37:20.9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89" autoAdjust="0"/>
    <p:restoredTop sz="61744" autoAdjust="0"/>
  </p:normalViewPr>
  <p:slideViewPr>
    <p:cSldViewPr snapToGrid="0">
      <p:cViewPr varScale="1">
        <p:scale>
          <a:sx n="71" d="100"/>
          <a:sy n="71" d="100"/>
        </p:scale>
        <p:origin x="2898" y="6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snapToGrid="0">
      <p:cViewPr>
        <p:scale>
          <a:sx n="86" d="100"/>
          <a:sy n="86" d="100"/>
        </p:scale>
        <p:origin x="3762" y="4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viewProps" Target="viewProps.xml"/><Relationship Id="rId32"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llika Bender" userId="b813af96d3ed9fd5" providerId="LiveId" clId="{4911BCF8-0313-434B-855D-7B74A06F14EE}"/>
    <pc:docChg chg="undo custSel modSld">
      <pc:chgData name="Mallika Bender" userId="b813af96d3ed9fd5" providerId="LiveId" clId="{4911BCF8-0313-434B-855D-7B74A06F14EE}" dt="2020-09-30T13:37:24.610" v="227" actId="14100"/>
      <pc:docMkLst>
        <pc:docMk/>
      </pc:docMkLst>
      <pc:sldChg chg="addSp modSp mod modAnim modNotesTx">
        <pc:chgData name="Mallika Bender" userId="b813af96d3ed9fd5" providerId="LiveId" clId="{4911BCF8-0313-434B-855D-7B74A06F14EE}" dt="2020-09-30T13:37:24.610" v="227" actId="14100"/>
        <pc:sldMkLst>
          <pc:docMk/>
          <pc:sldMk cId="652771510" sldId="451"/>
        </pc:sldMkLst>
        <pc:spChg chg="add mod">
          <ac:chgData name="Mallika Bender" userId="b813af96d3ed9fd5" providerId="LiveId" clId="{4911BCF8-0313-434B-855D-7B74A06F14EE}" dt="2020-09-30T13:37:24.610" v="227" actId="14100"/>
          <ac:spMkLst>
            <pc:docMk/>
            <pc:sldMk cId="652771510" sldId="451"/>
            <ac:spMk id="2" creationId="{4625D21E-7B93-4A5D-B865-EE5E20B9F70E}"/>
          </ac:spMkLst>
        </pc:spChg>
        <pc:spChg chg="mod">
          <ac:chgData name="Mallika Bender" userId="b813af96d3ed9fd5" providerId="LiveId" clId="{4911BCF8-0313-434B-855D-7B74A06F14EE}" dt="2020-09-30T13:35:52.439" v="37" actId="20577"/>
          <ac:spMkLst>
            <pc:docMk/>
            <pc:sldMk cId="652771510" sldId="451"/>
            <ac:spMk id="4" creationId="{3C3B6058-8895-41F5-A6BA-A977D8E04E2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F62824-2AB1-4921-A437-5B6C353DA78F}" type="doc">
      <dgm:prSet loTypeId="urn:microsoft.com/office/officeart/2005/8/layout/pyramid4" loCatId="pyramid" qsTypeId="urn:microsoft.com/office/officeart/2005/8/quickstyle/3d2" qsCatId="3D" csTypeId="urn:microsoft.com/office/officeart/2005/8/colors/colorful1" csCatId="colorful" phldr="1"/>
      <dgm:spPr/>
      <dgm:t>
        <a:bodyPr/>
        <a:lstStyle/>
        <a:p>
          <a:endParaRPr lang="en-US"/>
        </a:p>
      </dgm:t>
    </dgm:pt>
    <dgm:pt modelId="{FBF21514-BD92-493D-AC4F-D25AC56934F2}">
      <dgm:prSet phldrT="[Text]" custT="1"/>
      <dgm:spPr/>
      <dgm:t>
        <a:bodyPr/>
        <a:lstStyle/>
        <a:p>
          <a:r>
            <a:rPr lang="en-US" sz="3200" b="1" dirty="0"/>
            <a:t>CE</a:t>
          </a:r>
        </a:p>
      </dgm:t>
    </dgm:pt>
    <dgm:pt modelId="{00A33744-9F79-4FE6-AB4A-28B13ED84899}" type="parTrans" cxnId="{3818B2E4-1748-476C-A15B-8E0877FCD406}">
      <dgm:prSet/>
      <dgm:spPr/>
      <dgm:t>
        <a:bodyPr/>
        <a:lstStyle/>
        <a:p>
          <a:endParaRPr lang="en-US"/>
        </a:p>
      </dgm:t>
    </dgm:pt>
    <dgm:pt modelId="{8EE412F3-A250-4A03-B330-C3F143764828}" type="sibTrans" cxnId="{3818B2E4-1748-476C-A15B-8E0877FCD406}">
      <dgm:prSet/>
      <dgm:spPr/>
      <dgm:t>
        <a:bodyPr/>
        <a:lstStyle/>
        <a:p>
          <a:endParaRPr lang="en-US"/>
        </a:p>
      </dgm:t>
    </dgm:pt>
    <dgm:pt modelId="{170DF43D-754A-4843-B268-CD8D79565B08}">
      <dgm:prSet phldrT="[Text]"/>
      <dgm:spPr/>
      <dgm:t>
        <a:bodyPr/>
        <a:lstStyle/>
        <a:p>
          <a:r>
            <a:rPr lang="en-US" b="1" dirty="0"/>
            <a:t>PD</a:t>
          </a:r>
        </a:p>
      </dgm:t>
    </dgm:pt>
    <dgm:pt modelId="{C4648FBD-C0B6-4616-8370-C8A93C098CCC}" type="parTrans" cxnId="{1B0B1000-AFAC-4269-AC5B-2272ECF2B905}">
      <dgm:prSet/>
      <dgm:spPr/>
      <dgm:t>
        <a:bodyPr/>
        <a:lstStyle/>
        <a:p>
          <a:endParaRPr lang="en-US"/>
        </a:p>
      </dgm:t>
    </dgm:pt>
    <dgm:pt modelId="{F22D2561-81DD-47CC-A1D6-CAD8DDEA6C7B}" type="sibTrans" cxnId="{1B0B1000-AFAC-4269-AC5B-2272ECF2B905}">
      <dgm:prSet/>
      <dgm:spPr/>
      <dgm:t>
        <a:bodyPr/>
        <a:lstStyle/>
        <a:p>
          <a:endParaRPr lang="en-US"/>
        </a:p>
      </dgm:t>
    </dgm:pt>
    <dgm:pt modelId="{5E9D5569-3FC6-4CFB-8F5A-36AB32CF51C9}">
      <dgm:prSet phldrT="[Text]"/>
      <dgm:spPr/>
      <dgm:t>
        <a:bodyPr/>
        <a:lstStyle/>
        <a:p>
          <a:r>
            <a:rPr lang="en-US" b="1" dirty="0"/>
            <a:t>JCIED</a:t>
          </a:r>
        </a:p>
      </dgm:t>
    </dgm:pt>
    <dgm:pt modelId="{4994ADDF-14C7-4660-99A2-604DBFB3A1C8}" type="parTrans" cxnId="{1EFD4E3B-7405-471D-9BC8-7C453A3F3051}">
      <dgm:prSet/>
      <dgm:spPr/>
      <dgm:t>
        <a:bodyPr/>
        <a:lstStyle/>
        <a:p>
          <a:endParaRPr lang="en-US"/>
        </a:p>
      </dgm:t>
    </dgm:pt>
    <dgm:pt modelId="{023E2DB1-76A4-4580-A38B-8FB0834EB479}" type="sibTrans" cxnId="{1EFD4E3B-7405-471D-9BC8-7C453A3F3051}">
      <dgm:prSet/>
      <dgm:spPr/>
      <dgm:t>
        <a:bodyPr/>
        <a:lstStyle/>
        <a:p>
          <a:endParaRPr lang="en-US"/>
        </a:p>
      </dgm:t>
    </dgm:pt>
    <dgm:pt modelId="{B1E8C588-E18A-49CA-B919-FB2AAE4EE898}">
      <dgm:prSet phldrT="[Text]"/>
      <dgm:spPr/>
      <dgm:t>
        <a:bodyPr/>
        <a:lstStyle/>
        <a:p>
          <a:r>
            <a:rPr lang="en-US" b="1" dirty="0"/>
            <a:t>LD</a:t>
          </a:r>
        </a:p>
      </dgm:t>
    </dgm:pt>
    <dgm:pt modelId="{A88FE6CE-C895-4F13-9EE4-45FCC5F36E0E}" type="parTrans" cxnId="{8D44717B-11A5-40F9-B70E-040B4C5B5048}">
      <dgm:prSet/>
      <dgm:spPr/>
      <dgm:t>
        <a:bodyPr/>
        <a:lstStyle/>
        <a:p>
          <a:endParaRPr lang="en-US"/>
        </a:p>
      </dgm:t>
    </dgm:pt>
    <dgm:pt modelId="{FCFCFDAD-5923-4332-BF23-83D5D0AA33CE}" type="sibTrans" cxnId="{8D44717B-11A5-40F9-B70E-040B4C5B5048}">
      <dgm:prSet/>
      <dgm:spPr/>
      <dgm:t>
        <a:bodyPr/>
        <a:lstStyle/>
        <a:p>
          <a:endParaRPr lang="en-US"/>
        </a:p>
      </dgm:t>
    </dgm:pt>
    <dgm:pt modelId="{97CBEB4B-CC7B-4F24-8534-D17F29B2FC1E}" type="pres">
      <dgm:prSet presAssocID="{ECF62824-2AB1-4921-A437-5B6C353DA78F}" presName="compositeShape" presStyleCnt="0">
        <dgm:presLayoutVars>
          <dgm:chMax val="9"/>
          <dgm:dir/>
          <dgm:resizeHandles val="exact"/>
        </dgm:presLayoutVars>
      </dgm:prSet>
      <dgm:spPr/>
      <dgm:t>
        <a:bodyPr/>
        <a:lstStyle/>
        <a:p>
          <a:endParaRPr lang="en-US"/>
        </a:p>
      </dgm:t>
    </dgm:pt>
    <dgm:pt modelId="{4628E638-B854-4266-ABF9-E3DE3D6E0239}" type="pres">
      <dgm:prSet presAssocID="{ECF62824-2AB1-4921-A437-5B6C353DA78F}" presName="triangle1" presStyleLbl="node1" presStyleIdx="0" presStyleCnt="4">
        <dgm:presLayoutVars>
          <dgm:bulletEnabled val="1"/>
        </dgm:presLayoutVars>
      </dgm:prSet>
      <dgm:spPr/>
      <dgm:t>
        <a:bodyPr/>
        <a:lstStyle/>
        <a:p>
          <a:endParaRPr lang="en-US"/>
        </a:p>
      </dgm:t>
    </dgm:pt>
    <dgm:pt modelId="{C52553BB-5B95-4074-BCBE-B073E0683EBA}" type="pres">
      <dgm:prSet presAssocID="{ECF62824-2AB1-4921-A437-5B6C353DA78F}" presName="triangle2" presStyleLbl="node1" presStyleIdx="1" presStyleCnt="4">
        <dgm:presLayoutVars>
          <dgm:bulletEnabled val="1"/>
        </dgm:presLayoutVars>
      </dgm:prSet>
      <dgm:spPr/>
      <dgm:t>
        <a:bodyPr/>
        <a:lstStyle/>
        <a:p>
          <a:endParaRPr lang="en-US"/>
        </a:p>
      </dgm:t>
    </dgm:pt>
    <dgm:pt modelId="{C136BA40-32CC-49A9-81E4-9AE7EAF09355}" type="pres">
      <dgm:prSet presAssocID="{ECF62824-2AB1-4921-A437-5B6C353DA78F}" presName="triangle3" presStyleLbl="node1" presStyleIdx="2" presStyleCnt="4">
        <dgm:presLayoutVars>
          <dgm:bulletEnabled val="1"/>
        </dgm:presLayoutVars>
      </dgm:prSet>
      <dgm:spPr/>
      <dgm:t>
        <a:bodyPr/>
        <a:lstStyle/>
        <a:p>
          <a:endParaRPr lang="en-US"/>
        </a:p>
      </dgm:t>
    </dgm:pt>
    <dgm:pt modelId="{047B47E8-F479-4B9D-9D7A-8BB1B3A54550}" type="pres">
      <dgm:prSet presAssocID="{ECF62824-2AB1-4921-A437-5B6C353DA78F}" presName="triangle4" presStyleLbl="node1" presStyleIdx="3" presStyleCnt="4">
        <dgm:presLayoutVars>
          <dgm:bulletEnabled val="1"/>
        </dgm:presLayoutVars>
      </dgm:prSet>
      <dgm:spPr/>
      <dgm:t>
        <a:bodyPr/>
        <a:lstStyle/>
        <a:p>
          <a:endParaRPr lang="en-US"/>
        </a:p>
      </dgm:t>
    </dgm:pt>
  </dgm:ptLst>
  <dgm:cxnLst>
    <dgm:cxn modelId="{10CDEFE0-2AD8-4497-BF54-13E2677E6518}" type="presOf" srcId="{5E9D5569-3FC6-4CFB-8F5A-36AB32CF51C9}" destId="{C136BA40-32CC-49A9-81E4-9AE7EAF09355}" srcOrd="0" destOrd="0" presId="urn:microsoft.com/office/officeart/2005/8/layout/pyramid4"/>
    <dgm:cxn modelId="{1B0B1000-AFAC-4269-AC5B-2272ECF2B905}" srcId="{ECF62824-2AB1-4921-A437-5B6C353DA78F}" destId="{170DF43D-754A-4843-B268-CD8D79565B08}" srcOrd="1" destOrd="0" parTransId="{C4648FBD-C0B6-4616-8370-C8A93C098CCC}" sibTransId="{F22D2561-81DD-47CC-A1D6-CAD8DDEA6C7B}"/>
    <dgm:cxn modelId="{0C33BBF2-1539-4940-9B2A-5A5C15AF887D}" type="presOf" srcId="{ECF62824-2AB1-4921-A437-5B6C353DA78F}" destId="{97CBEB4B-CC7B-4F24-8534-D17F29B2FC1E}" srcOrd="0" destOrd="0" presId="urn:microsoft.com/office/officeart/2005/8/layout/pyramid4"/>
    <dgm:cxn modelId="{1EFD4E3B-7405-471D-9BC8-7C453A3F3051}" srcId="{ECF62824-2AB1-4921-A437-5B6C353DA78F}" destId="{5E9D5569-3FC6-4CFB-8F5A-36AB32CF51C9}" srcOrd="2" destOrd="0" parTransId="{4994ADDF-14C7-4660-99A2-604DBFB3A1C8}" sibTransId="{023E2DB1-76A4-4580-A38B-8FB0834EB479}"/>
    <dgm:cxn modelId="{3818B2E4-1748-476C-A15B-8E0877FCD406}" srcId="{ECF62824-2AB1-4921-A437-5B6C353DA78F}" destId="{FBF21514-BD92-493D-AC4F-D25AC56934F2}" srcOrd="0" destOrd="0" parTransId="{00A33744-9F79-4FE6-AB4A-28B13ED84899}" sibTransId="{8EE412F3-A250-4A03-B330-C3F143764828}"/>
    <dgm:cxn modelId="{8D44717B-11A5-40F9-B70E-040B4C5B5048}" srcId="{ECF62824-2AB1-4921-A437-5B6C353DA78F}" destId="{B1E8C588-E18A-49CA-B919-FB2AAE4EE898}" srcOrd="3" destOrd="0" parTransId="{A88FE6CE-C895-4F13-9EE4-45FCC5F36E0E}" sibTransId="{FCFCFDAD-5923-4332-BF23-83D5D0AA33CE}"/>
    <dgm:cxn modelId="{D1EFE501-9818-47C8-8494-FBC8BF5A2F28}" type="presOf" srcId="{B1E8C588-E18A-49CA-B919-FB2AAE4EE898}" destId="{047B47E8-F479-4B9D-9D7A-8BB1B3A54550}" srcOrd="0" destOrd="0" presId="urn:microsoft.com/office/officeart/2005/8/layout/pyramid4"/>
    <dgm:cxn modelId="{19F595ED-8602-4EB7-ADFA-2EC483AEB7F4}" type="presOf" srcId="{170DF43D-754A-4843-B268-CD8D79565B08}" destId="{C52553BB-5B95-4074-BCBE-B073E0683EBA}" srcOrd="0" destOrd="0" presId="urn:microsoft.com/office/officeart/2005/8/layout/pyramid4"/>
    <dgm:cxn modelId="{1572C70F-70D5-47EF-8DDD-74DD96AE349B}" type="presOf" srcId="{FBF21514-BD92-493D-AC4F-D25AC56934F2}" destId="{4628E638-B854-4266-ABF9-E3DE3D6E0239}" srcOrd="0" destOrd="0" presId="urn:microsoft.com/office/officeart/2005/8/layout/pyramid4"/>
    <dgm:cxn modelId="{F7959688-87CE-45F1-B964-03D3BA2DAF92}" type="presParOf" srcId="{97CBEB4B-CC7B-4F24-8534-D17F29B2FC1E}" destId="{4628E638-B854-4266-ABF9-E3DE3D6E0239}" srcOrd="0" destOrd="0" presId="urn:microsoft.com/office/officeart/2005/8/layout/pyramid4"/>
    <dgm:cxn modelId="{1EDF7A43-B214-49C6-B802-01DCBF35D5BC}" type="presParOf" srcId="{97CBEB4B-CC7B-4F24-8534-D17F29B2FC1E}" destId="{C52553BB-5B95-4074-BCBE-B073E0683EBA}" srcOrd="1" destOrd="0" presId="urn:microsoft.com/office/officeart/2005/8/layout/pyramid4"/>
    <dgm:cxn modelId="{C64C2293-2362-43C5-A9B0-959E8F596375}" type="presParOf" srcId="{97CBEB4B-CC7B-4F24-8534-D17F29B2FC1E}" destId="{C136BA40-32CC-49A9-81E4-9AE7EAF09355}" srcOrd="2" destOrd="0" presId="urn:microsoft.com/office/officeart/2005/8/layout/pyramid4"/>
    <dgm:cxn modelId="{C389A77B-E385-452A-AD60-BDAE6DB1BD85}" type="presParOf" srcId="{97CBEB4B-CC7B-4F24-8534-D17F29B2FC1E}" destId="{047B47E8-F479-4B9D-9D7A-8BB1B3A54550}"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8E638-B854-4266-ABF9-E3DE3D6E0239}">
      <dsp:nvSpPr>
        <dsp:cNvPr id="0" name=""/>
        <dsp:cNvSpPr/>
      </dsp:nvSpPr>
      <dsp:spPr>
        <a:xfrm>
          <a:off x="2032000" y="0"/>
          <a:ext cx="2032000" cy="2032000"/>
        </a:xfrm>
        <a:prstGeom prst="triangl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a:t>CE</a:t>
          </a:r>
        </a:p>
      </dsp:txBody>
      <dsp:txXfrm>
        <a:off x="2540000" y="1016000"/>
        <a:ext cx="1016000" cy="1016000"/>
      </dsp:txXfrm>
    </dsp:sp>
    <dsp:sp modelId="{C52553BB-5B95-4074-BCBE-B073E0683EBA}">
      <dsp:nvSpPr>
        <dsp:cNvPr id="0" name=""/>
        <dsp:cNvSpPr/>
      </dsp:nvSpPr>
      <dsp:spPr>
        <a:xfrm>
          <a:off x="1016000" y="2032000"/>
          <a:ext cx="2032000" cy="2032000"/>
        </a:xfrm>
        <a:prstGeom prst="triangl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t>PD</a:t>
          </a:r>
        </a:p>
      </dsp:txBody>
      <dsp:txXfrm>
        <a:off x="1524000" y="3048000"/>
        <a:ext cx="1016000" cy="1016000"/>
      </dsp:txXfrm>
    </dsp:sp>
    <dsp:sp modelId="{C136BA40-32CC-49A9-81E4-9AE7EAF09355}">
      <dsp:nvSpPr>
        <dsp:cNvPr id="0" name=""/>
        <dsp:cNvSpPr/>
      </dsp:nvSpPr>
      <dsp:spPr>
        <a:xfrm rot="10800000">
          <a:off x="2032000" y="2032000"/>
          <a:ext cx="2032000" cy="2032000"/>
        </a:xfrm>
        <a:prstGeom prst="triangl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t>JCIED</a:t>
          </a:r>
        </a:p>
      </dsp:txBody>
      <dsp:txXfrm rot="10800000">
        <a:off x="2540000" y="2032000"/>
        <a:ext cx="1016000" cy="1016000"/>
      </dsp:txXfrm>
    </dsp:sp>
    <dsp:sp modelId="{047B47E8-F479-4B9D-9D7A-8BB1B3A54550}">
      <dsp:nvSpPr>
        <dsp:cNvPr id="0" name=""/>
        <dsp:cNvSpPr/>
      </dsp:nvSpPr>
      <dsp:spPr>
        <a:xfrm>
          <a:off x="3048000" y="2032000"/>
          <a:ext cx="2032000" cy="2032000"/>
        </a:xfrm>
        <a:prstGeom prst="triangl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t>LD</a:t>
          </a:r>
        </a:p>
      </dsp:txBody>
      <dsp:txXfrm>
        <a:off x="3556000" y="3048000"/>
        <a:ext cx="1016000" cy="10160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595" cy="461489"/>
          </a:xfrm>
          <a:prstGeom prst="rect">
            <a:avLst/>
          </a:prstGeom>
        </p:spPr>
        <p:txBody>
          <a:bodyPr vert="horz" lIns="92484" tIns="46242" rIns="92484" bIns="46242"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36910" y="0"/>
            <a:ext cx="3011595" cy="461489"/>
          </a:xfrm>
          <a:prstGeom prst="rect">
            <a:avLst/>
          </a:prstGeom>
        </p:spPr>
        <p:txBody>
          <a:bodyPr vert="horz" lIns="92484" tIns="46242" rIns="92484" bIns="46242" rtlCol="0"/>
          <a:lstStyle>
            <a:lvl1pPr algn="r" fontAlgn="auto">
              <a:spcBef>
                <a:spcPts val="0"/>
              </a:spcBef>
              <a:spcAft>
                <a:spcPts val="0"/>
              </a:spcAft>
              <a:defRPr sz="1200" smtClean="0">
                <a:latin typeface="+mn-lt"/>
                <a:cs typeface="+mn-cs"/>
              </a:defRPr>
            </a:lvl1pPr>
          </a:lstStyle>
          <a:p>
            <a:pPr>
              <a:defRPr/>
            </a:pPr>
            <a:fld id="{19D9A128-626B-4DBF-8513-F126C0291429}" type="datetimeFigureOut">
              <a:rPr lang="en-US"/>
              <a:pPr>
                <a:defRPr/>
              </a:pPr>
              <a:t>10/14/2020</a:t>
            </a:fld>
            <a:endParaRPr lang="en-US"/>
          </a:p>
        </p:txBody>
      </p:sp>
      <p:sp>
        <p:nvSpPr>
          <p:cNvPr id="4" name="Footer Placeholder 3"/>
          <p:cNvSpPr>
            <a:spLocks noGrp="1"/>
          </p:cNvSpPr>
          <p:nvPr>
            <p:ph type="ftr" sz="quarter" idx="2"/>
          </p:nvPr>
        </p:nvSpPr>
        <p:spPr>
          <a:xfrm>
            <a:off x="0" y="8773011"/>
            <a:ext cx="3011595" cy="461489"/>
          </a:xfrm>
          <a:prstGeom prst="rect">
            <a:avLst/>
          </a:prstGeom>
        </p:spPr>
        <p:txBody>
          <a:bodyPr vert="horz" lIns="92484" tIns="46242" rIns="92484" bIns="46242"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36910" y="8773011"/>
            <a:ext cx="3011595" cy="461489"/>
          </a:xfrm>
          <a:prstGeom prst="rect">
            <a:avLst/>
          </a:prstGeom>
        </p:spPr>
        <p:txBody>
          <a:bodyPr vert="horz" lIns="92484" tIns="46242" rIns="92484" bIns="46242" rtlCol="0" anchor="b"/>
          <a:lstStyle>
            <a:lvl1pPr algn="r" fontAlgn="auto">
              <a:spcBef>
                <a:spcPts val="0"/>
              </a:spcBef>
              <a:spcAft>
                <a:spcPts val="0"/>
              </a:spcAft>
              <a:defRPr sz="1200" smtClean="0">
                <a:latin typeface="+mn-lt"/>
                <a:cs typeface="+mn-cs"/>
              </a:defRPr>
            </a:lvl1pPr>
          </a:lstStyle>
          <a:p>
            <a:pPr>
              <a:defRPr/>
            </a:pPr>
            <a:fld id="{B26C74A1-19E5-4895-825F-F56033D4D7DC}" type="slidenum">
              <a:rPr lang="en-US"/>
              <a:pPr>
                <a:defRPr/>
              </a:pPr>
              <a:t>‹#›</a:t>
            </a:fld>
            <a:endParaRPr lang="en-US"/>
          </a:p>
        </p:txBody>
      </p:sp>
    </p:spTree>
    <p:extLst>
      <p:ext uri="{BB962C8B-B14F-4D97-AF65-F5344CB8AC3E}">
        <p14:creationId xmlns:p14="http://schemas.microsoft.com/office/powerpoint/2010/main" val="3502206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595" cy="461489"/>
          </a:xfrm>
          <a:prstGeom prst="rect">
            <a:avLst/>
          </a:prstGeom>
        </p:spPr>
        <p:txBody>
          <a:bodyPr vert="horz" lIns="92484" tIns="46242" rIns="92484" bIns="46242"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36910" y="0"/>
            <a:ext cx="3011595" cy="461489"/>
          </a:xfrm>
          <a:prstGeom prst="rect">
            <a:avLst/>
          </a:prstGeom>
        </p:spPr>
        <p:txBody>
          <a:bodyPr vert="horz" lIns="92484" tIns="46242" rIns="92484" bIns="46242" rtlCol="0"/>
          <a:lstStyle>
            <a:lvl1pPr algn="r" fontAlgn="auto">
              <a:spcBef>
                <a:spcPts val="0"/>
              </a:spcBef>
              <a:spcAft>
                <a:spcPts val="0"/>
              </a:spcAft>
              <a:defRPr sz="1200" smtClean="0">
                <a:latin typeface="+mn-lt"/>
                <a:cs typeface="+mn-cs"/>
              </a:defRPr>
            </a:lvl1pPr>
          </a:lstStyle>
          <a:p>
            <a:pPr>
              <a:defRPr/>
            </a:pPr>
            <a:fld id="{818BC1B7-8460-4B2D-98AE-4911C37F466A}" type="datetimeFigureOut">
              <a:rPr lang="en-US"/>
              <a:pPr>
                <a:defRPr/>
              </a:pPr>
              <a:t>10/14/2020</a:t>
            </a:fld>
            <a:endParaRPr lang="en-US"/>
          </a:p>
        </p:txBody>
      </p:sp>
      <p:sp>
        <p:nvSpPr>
          <p:cNvPr id="4" name="Slide Image Placeholder 3"/>
          <p:cNvSpPr>
            <a:spLocks noGrp="1" noRot="1" noChangeAspect="1"/>
          </p:cNvSpPr>
          <p:nvPr>
            <p:ph type="sldImg" idx="2"/>
          </p:nvPr>
        </p:nvSpPr>
        <p:spPr>
          <a:xfrm>
            <a:off x="1166813" y="693738"/>
            <a:ext cx="4616450" cy="3462337"/>
          </a:xfrm>
          <a:prstGeom prst="rect">
            <a:avLst/>
          </a:prstGeom>
          <a:noFill/>
          <a:ln w="12700">
            <a:solidFill>
              <a:prstClr val="black"/>
            </a:solidFill>
          </a:ln>
        </p:spPr>
        <p:txBody>
          <a:bodyPr vert="horz" lIns="92484" tIns="46242" rIns="92484" bIns="46242" rtlCol="0" anchor="ctr"/>
          <a:lstStyle/>
          <a:p>
            <a:pPr lvl="0"/>
            <a:endParaRPr lang="en-US" noProof="0"/>
          </a:p>
        </p:txBody>
      </p:sp>
      <p:sp>
        <p:nvSpPr>
          <p:cNvPr id="5" name="Notes Placeholder 4"/>
          <p:cNvSpPr>
            <a:spLocks noGrp="1"/>
          </p:cNvSpPr>
          <p:nvPr>
            <p:ph type="body" sz="quarter" idx="3"/>
          </p:nvPr>
        </p:nvSpPr>
        <p:spPr>
          <a:xfrm>
            <a:off x="694379" y="4386506"/>
            <a:ext cx="5561317" cy="4156548"/>
          </a:xfrm>
          <a:prstGeom prst="rect">
            <a:avLst/>
          </a:prstGeom>
        </p:spPr>
        <p:txBody>
          <a:bodyPr vert="horz" lIns="92484" tIns="46242" rIns="92484" bIns="4624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3011"/>
            <a:ext cx="3011595" cy="461489"/>
          </a:xfrm>
          <a:prstGeom prst="rect">
            <a:avLst/>
          </a:prstGeom>
        </p:spPr>
        <p:txBody>
          <a:bodyPr vert="horz" lIns="92484" tIns="46242" rIns="92484" bIns="46242"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36910" y="8773011"/>
            <a:ext cx="3011595" cy="461489"/>
          </a:xfrm>
          <a:prstGeom prst="rect">
            <a:avLst/>
          </a:prstGeom>
        </p:spPr>
        <p:txBody>
          <a:bodyPr vert="horz" lIns="92484" tIns="46242" rIns="92484" bIns="46242" rtlCol="0" anchor="b"/>
          <a:lstStyle>
            <a:lvl1pPr algn="r" fontAlgn="auto">
              <a:spcBef>
                <a:spcPts val="0"/>
              </a:spcBef>
              <a:spcAft>
                <a:spcPts val="0"/>
              </a:spcAft>
              <a:defRPr sz="1200" smtClean="0">
                <a:latin typeface="+mn-lt"/>
                <a:cs typeface="+mn-cs"/>
              </a:defRPr>
            </a:lvl1pPr>
          </a:lstStyle>
          <a:p>
            <a:pPr>
              <a:defRPr/>
            </a:pPr>
            <a:fld id="{7D8F05CC-507F-45B1-80CD-E67A8D7C40B2}" type="slidenum">
              <a:rPr lang="en-US"/>
              <a:pPr>
                <a:defRPr/>
              </a:pPr>
              <a:t>‹#›</a:t>
            </a:fld>
            <a:endParaRPr lang="en-US"/>
          </a:p>
        </p:txBody>
      </p:sp>
    </p:spTree>
    <p:extLst>
      <p:ext uri="{BB962C8B-B14F-4D97-AF65-F5344CB8AC3E}">
        <p14:creationId xmlns:p14="http://schemas.microsoft.com/office/powerpoint/2010/main" val="35997508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introductions</a:t>
            </a:r>
          </a:p>
        </p:txBody>
      </p:sp>
      <p:sp>
        <p:nvSpPr>
          <p:cNvPr id="4" name="Header Placeholder 3"/>
          <p:cNvSpPr>
            <a:spLocks noGrp="1"/>
          </p:cNvSpPr>
          <p:nvPr>
            <p:ph type="hdr" sz="quarter" idx="10"/>
          </p:nvPr>
        </p:nvSpPr>
        <p:spPr/>
        <p:txBody>
          <a:body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7D8F05CC-507F-45B1-80CD-E67A8D7C40B2}" type="slidenum">
              <a:rPr lang="en-US">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4038174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Diversity and Inclusion is not a new idea to any of the organizations participating in today’s panel. While diversity efforts across the profession began, in some cases many years ago, in 2017 the CAS committed to Diversity as one of its seven Core Values and included it as a key component of our strategic plan goals around membership community, as described here.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CLICK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The JCIED was formed in 2019, in order to have a stronger more coordinated approach to DE&amp;I across the SOA and CAS.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CLICK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We also wanted to make sure were collaborating effectively with all the other organizations working in this space. We’re proud and thankful to have representatives from International Association of Black Actuaries (IABA), Organization of Latino Actuaries (OLA), The Actuarial Foundation, and Sexuality and Gender Alliance of Actuaries (SAGAA) as members of the JCIED.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D1C018BB-1816-4710-BD9E-984740A25EB9}"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518011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Also in 2017, the CAS, SOA, IABA and Actuarial Foundation co-commissioned the Barriers to Entry study which helped define our areas of focus around Early awareness of students and their influencers, network-building, financial support, academic preparation, and discrimination in hiring and promotion. </a:t>
            </a:r>
            <a:endParaRPr lang="en-US" dirty="0"/>
          </a:p>
          <a:p>
            <a:r>
              <a:rPr lang="en-US" dirty="0"/>
              <a:t>The three main working groups of the JCIED each address some of those barriers.</a:t>
            </a:r>
          </a:p>
          <a:p>
            <a:endParaRPr lang="en-US" dirty="0"/>
          </a:p>
          <a:p>
            <a:r>
              <a:rPr lang="en-US" dirty="0"/>
              <a:t>We currently have three main working groups within the JCIED:</a:t>
            </a:r>
          </a:p>
          <a:p>
            <a:pPr eaLnBrk="1" hangingPunct="1">
              <a:spcBef>
                <a:spcPct val="30000"/>
              </a:spcBef>
              <a:spcAft>
                <a:spcPct val="0"/>
              </a:spcAft>
              <a:defRPr/>
            </a:pPr>
            <a:r>
              <a:rPr lang="en-US" dirty="0">
                <a:solidFill>
                  <a:schemeClr val="tx1"/>
                </a:solidFill>
                <a:latin typeface="Arial" charset="0"/>
                <a:ea typeface="+mn-ea"/>
                <a:cs typeface="+mn-cs"/>
              </a:rPr>
              <a:t>Career Encouragement</a:t>
            </a:r>
          </a:p>
          <a:p>
            <a:pPr marL="171450" indent="-171450" eaLnBrk="1" hangingPunct="1">
              <a:spcBef>
                <a:spcPct val="30000"/>
              </a:spcBef>
              <a:spcAft>
                <a:spcPct val="0"/>
              </a:spcAft>
              <a:buFont typeface="Arial" panose="020B0604020202020204" pitchFamily="34" charset="0"/>
              <a:buChar char="•"/>
              <a:defRPr/>
            </a:pPr>
            <a:r>
              <a:rPr lang="en-US" dirty="0">
                <a:solidFill>
                  <a:schemeClr val="tx1"/>
                </a:solidFill>
                <a:latin typeface="Arial" charset="0"/>
                <a:ea typeface="+mn-ea"/>
                <a:cs typeface="+mn-cs"/>
              </a:rPr>
              <a:t>is focused on building early awareness of the actuarial profession among underrepresented high school and college students and their influencers as well as addressing the need for financial support for many of these students.</a:t>
            </a:r>
          </a:p>
          <a:p>
            <a:pPr marL="171450" indent="-171450" eaLnBrk="1" hangingPunct="1">
              <a:spcBef>
                <a:spcPct val="30000"/>
              </a:spcBef>
              <a:spcAft>
                <a:spcPct val="0"/>
              </a:spcAft>
              <a:buFont typeface="Arial" panose="020B0604020202020204" pitchFamily="34" charset="0"/>
              <a:buChar char="•"/>
              <a:defRPr/>
            </a:pPr>
            <a:r>
              <a:rPr lang="en-US" dirty="0">
                <a:solidFill>
                  <a:schemeClr val="tx1"/>
                </a:solidFill>
                <a:latin typeface="Arial" charset="0"/>
                <a:ea typeface="+mn-ea"/>
                <a:cs typeface="+mn-cs"/>
              </a:rPr>
              <a:t>We do this through Actuarial High School Days, Summer Actuarial Bootcamps, and maintaining a slew of resources on scholarships and other programs on the BeAnActuary.org website</a:t>
            </a:r>
          </a:p>
          <a:p>
            <a:pPr eaLnBrk="1" hangingPunct="1">
              <a:spcBef>
                <a:spcPct val="30000"/>
              </a:spcBef>
              <a:spcAft>
                <a:spcPct val="0"/>
              </a:spcAft>
              <a:defRPr/>
            </a:pPr>
            <a:r>
              <a:rPr lang="en-US" dirty="0">
                <a:solidFill>
                  <a:schemeClr val="tx1"/>
                </a:solidFill>
                <a:latin typeface="Arial" charset="0"/>
                <a:ea typeface="+mn-ea"/>
                <a:cs typeface="+mn-cs"/>
              </a:rPr>
              <a:t>Professional Development</a:t>
            </a:r>
          </a:p>
          <a:p>
            <a:pPr marL="171450" indent="-171450" eaLnBrk="1" hangingPunct="1">
              <a:spcBef>
                <a:spcPct val="30000"/>
              </a:spcBef>
              <a:spcAft>
                <a:spcPct val="0"/>
              </a:spcAft>
              <a:buFont typeface="Arial" panose="020B0604020202020204" pitchFamily="34" charset="0"/>
              <a:buChar char="•"/>
              <a:defRPr/>
            </a:pPr>
            <a:r>
              <a:rPr lang="en-US" dirty="0">
                <a:solidFill>
                  <a:schemeClr val="tx1"/>
                </a:solidFill>
                <a:latin typeface="Arial" charset="0"/>
                <a:ea typeface="+mn-ea"/>
                <a:cs typeface="+mn-cs"/>
              </a:rPr>
              <a:t>is focused on providing quality education to our members,</a:t>
            </a:r>
            <a:r>
              <a:rPr lang="en-US" dirty="0"/>
              <a:t> especially those who are hiring or leading teams,</a:t>
            </a:r>
            <a:r>
              <a:rPr lang="en-US" dirty="0">
                <a:solidFill>
                  <a:schemeClr val="tx1"/>
                </a:solidFill>
                <a:latin typeface="Arial" charset="0"/>
                <a:ea typeface="+mn-ea"/>
                <a:cs typeface="+mn-cs"/>
              </a:rPr>
              <a:t> so they can address bias and discrimination in hiring, creating inclusive work cultures, and practicing allyship.</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t>We’re lucky that there are TONS of actuaries who are excited to bring forward topics to present at our meetings, so this working group is not only tasked with creating content, but helping others outside the committee to either develop their own content or amplify it by sharing it across other organizations or in multiple settings.</a:t>
            </a:r>
          </a:p>
          <a:p>
            <a:pPr marL="171450" indent="-171450" eaLnBrk="1" hangingPunct="1">
              <a:spcBef>
                <a:spcPct val="30000"/>
              </a:spcBef>
              <a:spcAft>
                <a:spcPct val="0"/>
              </a:spcAft>
              <a:buFont typeface="Arial" panose="020B0604020202020204" pitchFamily="34" charset="0"/>
              <a:buChar char="•"/>
              <a:defRPr/>
            </a:pPr>
            <a:r>
              <a:rPr lang="en-US" dirty="0">
                <a:solidFill>
                  <a:schemeClr val="tx1"/>
                </a:solidFill>
                <a:latin typeface="Arial" charset="0"/>
                <a:ea typeface="+mn-ea"/>
                <a:cs typeface="+mn-cs"/>
              </a:rPr>
              <a:t>We also provide diversity networking opportunities alongside key continuing education opportunities, like our spring and annual meetings</a:t>
            </a:r>
          </a:p>
          <a:p>
            <a:pPr eaLnBrk="1" hangingPunct="1">
              <a:spcBef>
                <a:spcPct val="30000"/>
              </a:spcBef>
              <a:spcAft>
                <a:spcPct val="0"/>
              </a:spcAft>
              <a:defRPr/>
            </a:pPr>
            <a:r>
              <a:rPr lang="en-US" dirty="0">
                <a:solidFill>
                  <a:schemeClr val="tx1"/>
                </a:solidFill>
                <a:latin typeface="Arial" charset="0"/>
                <a:ea typeface="+mn-ea"/>
                <a:cs typeface="+mn-cs"/>
              </a:rPr>
              <a:t>Diversity in Leadership</a:t>
            </a:r>
          </a:p>
          <a:p>
            <a:pPr marL="171450" indent="-171450" eaLnBrk="1" hangingPunct="1">
              <a:spcBef>
                <a:spcPct val="30000"/>
              </a:spcBef>
              <a:spcAft>
                <a:spcPct val="0"/>
              </a:spcAft>
              <a:buFont typeface="Arial" panose="020B0604020202020204" pitchFamily="34" charset="0"/>
              <a:buChar char="•"/>
              <a:defRPr/>
            </a:pPr>
            <a:r>
              <a:rPr lang="en-US" dirty="0">
                <a:solidFill>
                  <a:schemeClr val="tx1"/>
                </a:solidFill>
                <a:latin typeface="Arial" charset="0"/>
                <a:ea typeface="+mn-ea"/>
                <a:cs typeface="+mn-cs"/>
              </a:rPr>
              <a:t>is focused on ensuring opportunities for networking, development and advancement of underrepresented members towards leadership </a:t>
            </a:r>
          </a:p>
          <a:p>
            <a:pPr marL="171450" indent="-171450" eaLnBrk="1" hangingPunct="1">
              <a:spcBef>
                <a:spcPct val="30000"/>
              </a:spcBef>
              <a:spcAft>
                <a:spcPct val="0"/>
              </a:spcAft>
              <a:buFont typeface="Arial" panose="020B0604020202020204" pitchFamily="34" charset="0"/>
              <a:buChar char="•"/>
              <a:defRPr/>
            </a:pPr>
            <a:r>
              <a:rPr lang="en-US" dirty="0">
                <a:solidFill>
                  <a:schemeClr val="tx1"/>
                </a:solidFill>
                <a:latin typeface="Arial" charset="0"/>
                <a:ea typeface="+mn-ea"/>
                <a:cs typeface="+mn-cs"/>
              </a:rPr>
              <a:t>within the volunteering structure of the CAS and SOA as well building leaders within our employers</a:t>
            </a:r>
          </a:p>
          <a:p>
            <a:pPr eaLnBrk="1" hangingPunct="1">
              <a:spcBef>
                <a:spcPct val="30000"/>
              </a:spcBef>
              <a:spcAft>
                <a:spcPct val="0"/>
              </a:spcAft>
              <a:defRPr/>
            </a:pPr>
            <a:endParaRPr lang="en-US" dirty="0">
              <a:solidFill>
                <a:schemeClr val="tx1"/>
              </a:solidFill>
              <a:latin typeface="Arial" charset="0"/>
              <a:ea typeface="+mn-ea"/>
              <a:cs typeface="+mn-cs"/>
            </a:endParaRPr>
          </a:p>
          <a:p>
            <a:r>
              <a:rPr lang="en-US" dirty="0"/>
              <a:t>The JCIED connects all of these working groups to CAS and SOA leadership, tracks progress and makes sure these groups have what they need to succeed, and keeps us all on top of what is going on in the industry.</a:t>
            </a:r>
          </a:p>
          <a:p>
            <a:r>
              <a:rPr lang="en-US" dirty="0"/>
              <a:t>	</a:t>
            </a:r>
          </a:p>
        </p:txBody>
      </p:sp>
      <p:sp>
        <p:nvSpPr>
          <p:cNvPr id="4" name="Slide Number Placeholder 3"/>
          <p:cNvSpPr>
            <a:spLocks noGrp="1"/>
          </p:cNvSpPr>
          <p:nvPr>
            <p:ph type="sldNum" sz="quarter" idx="5"/>
          </p:nvPr>
        </p:nvSpPr>
        <p:spPr/>
        <p:txBody>
          <a:bodyPr/>
          <a:lstStyle/>
          <a:p>
            <a:fld id="{AA7078A6-3604-42EE-AC99-04BF82344464}" type="slidenum">
              <a:rPr lang="en-US" smtClean="0"/>
              <a:t>3</a:t>
            </a:fld>
            <a:endParaRPr lang="en-US"/>
          </a:p>
        </p:txBody>
      </p:sp>
    </p:spTree>
    <p:extLst>
      <p:ext uri="{BB962C8B-B14F-4D97-AF65-F5344CB8AC3E}">
        <p14:creationId xmlns:p14="http://schemas.microsoft.com/office/powerpoint/2010/main" val="4192007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draw your attention to some exciting things going on in the JCIED this year.</a:t>
            </a:r>
          </a:p>
          <a:p>
            <a:endParaRPr lang="en-US" dirty="0"/>
          </a:p>
          <a:p>
            <a:r>
              <a:rPr lang="en-US" dirty="0"/>
              <a:t>For many years, the CAS &amp; SOA have offered an exam reimbursement for Black/Hispanic or Latinx/Native American candidates who take and pass exams P and FM as a way to address the financial barrier to entry. This year, we’ve brought a proposal for expanding that program to cover two more exams, to cover students who don’t pass, but make a good faith attempt (score 4/5), and to be available for a broader range of people. That proposal is working its way through our organizations’ budget processes, and we’re optimistic it will be in place for 2021 exams. </a:t>
            </a:r>
          </a:p>
          <a:p>
            <a:endParaRPr lang="en-US" dirty="0"/>
          </a:p>
          <a:p>
            <a:r>
              <a:rPr lang="en-US" dirty="0"/>
              <a:t>Prior to COVID, the Career Encouragement working group spent a significant amount of time on High School Actuarial Days around the country, working to increase awareness of the actuarial profession among high school students from underrepresented backgrounds. This year, we’ve pivoted to a fully virtual program, and just had our first virtual Be An Actuary Day in partnership with Arizona State University. It was a great success, and we’re already looking for how we can expand this program going forward</a:t>
            </a:r>
          </a:p>
          <a:p>
            <a:endParaRPr lang="en-US" dirty="0"/>
          </a:p>
          <a:p>
            <a:r>
              <a:rPr lang="en-US" dirty="0"/>
              <a:t>The last two items are in flight</a:t>
            </a:r>
          </a:p>
          <a:p>
            <a:pPr marL="171450" indent="-171450">
              <a:buFont typeface="Arial" panose="020B0604020202020204" pitchFamily="34" charset="0"/>
              <a:buChar char="•"/>
            </a:pPr>
            <a:r>
              <a:rPr lang="en-US" dirty="0"/>
              <a:t>Our diversity in leadership working group has produced a set of recommendations for the JCIED, as well as the CAS and SOA individually, to push for progress in building a diverse slate of leaders in our organizations – these range from educational recommendations to changes in how we nominate candidates for leadership</a:t>
            </a:r>
          </a:p>
          <a:p>
            <a:pPr marL="171450" indent="-171450">
              <a:buFont typeface="Arial" panose="020B0604020202020204" pitchFamily="34" charset="0"/>
              <a:buChar char="•"/>
            </a:pPr>
            <a:r>
              <a:rPr lang="en-US" dirty="0"/>
              <a:t>The JCIED is also working producing a set of metrics which can be used to track our progress for candidates and SOA/CAS members combined across a range of dimensions of diversity. We’re hoping to have more to share on this in the coming months.</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7D8F05CC-507F-45B1-80CD-E67A8D7C40B2}" type="slidenum">
              <a:rPr lang="en-US" smtClean="0"/>
              <a:pPr>
                <a:defRPr/>
              </a:pPr>
              <a:t>4</a:t>
            </a:fld>
            <a:endParaRPr lang="en-US"/>
          </a:p>
        </p:txBody>
      </p:sp>
    </p:spTree>
    <p:extLst>
      <p:ext uri="{BB962C8B-B14F-4D97-AF65-F5344CB8AC3E}">
        <p14:creationId xmlns:p14="http://schemas.microsoft.com/office/powerpoint/2010/main" val="3874625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1200150" y="703263"/>
            <a:ext cx="4683125" cy="3513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kern="1200" dirty="0">
                <a:solidFill>
                  <a:schemeClr val="tx1"/>
                </a:solidFill>
                <a:effectLst/>
                <a:latin typeface="+mn-lt"/>
                <a:ea typeface="+mn-ea"/>
                <a:cs typeface="+mn-cs"/>
              </a:rPr>
              <a:t>The JCIED is going to keep moving and building on its work to make change collaboratively as a profession, but this summer’s events really brought home for CAS leadership that DE&amp;I have to remain a top priority.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There will be more formal communication about some new actions the CAS is taking coming soon, so watch out for that in your weekly newsletters and on the CAS website.</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Here are a few things you can expect:</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Transparency and Accountability – just as we mentioned metrics to track progress in the JCIED for the profession as a whole, the CAS has built a detailed set of metrics with which we can track progress for our own candidates and members. We’re working now on setting SMART targets to hold ourselves accountable. </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Significant TIME AND MONEY invested into breaking down barriers to entry</a:t>
            </a:r>
          </a:p>
          <a:p>
            <a:pPr marL="628650" lvl="1" indent="-171450">
              <a:buFont typeface="Arial" panose="020B0604020202020204" pitchFamily="34" charset="0"/>
              <a:buChar char="•"/>
            </a:pPr>
            <a:r>
              <a:rPr lang="en-US" sz="1200" b="0" kern="1200" dirty="0">
                <a:solidFill>
                  <a:schemeClr val="tx1"/>
                </a:solidFill>
                <a:effectLst/>
                <a:latin typeface="+mn-lt"/>
                <a:ea typeface="+mn-ea"/>
                <a:cs typeface="+mn-cs"/>
              </a:rPr>
              <a:t>Where it makes sense, we’ll be doing this in partnership with the other organizations through the JCIED, but also making sure CAS resources are devoted to this.</a:t>
            </a:r>
          </a:p>
          <a:p>
            <a:pPr marL="628650" lvl="1" indent="-171450">
              <a:buFont typeface="Arial" panose="020B0604020202020204" pitchFamily="34" charset="0"/>
              <a:buChar char="•"/>
            </a:pPr>
            <a:r>
              <a:rPr lang="en-US" sz="1200" b="0" kern="1200" dirty="0">
                <a:solidFill>
                  <a:schemeClr val="tx1"/>
                </a:solidFill>
                <a:effectLst/>
                <a:latin typeface="+mn-lt"/>
                <a:ea typeface="+mn-ea"/>
                <a:cs typeface="+mn-cs"/>
              </a:rPr>
              <a:t>The Board, in September, approved a significant increase in funds for DE&amp;I work – more to be announced on this later</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We want to move towards stronger allyship – we recognize the huge strides that are being made by our partners, like IABA, OLA, and newly created SAGAA, and we will be bringing their work to the forefront as much as we can, so members know exactly what they can do to support their efforts and benefit from the hard work they are doing. That’s one of the reasons we really wanted to do this session today.</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63866" indent="-293794">
              <a:defRPr>
                <a:solidFill>
                  <a:schemeClr val="tx1"/>
                </a:solidFill>
                <a:latin typeface="Arial" panose="020B0604020202020204" pitchFamily="34" charset="0"/>
                <a:ea typeface="ＭＳ Ｐゴシック" panose="020B0600070205080204" pitchFamily="34" charset="-128"/>
              </a:defRPr>
            </a:lvl2pPr>
            <a:lvl3pPr marL="1175178" indent="-235035">
              <a:defRPr>
                <a:solidFill>
                  <a:schemeClr val="tx1"/>
                </a:solidFill>
                <a:latin typeface="Arial" panose="020B0604020202020204" pitchFamily="34" charset="0"/>
                <a:ea typeface="ＭＳ Ｐゴシック" panose="020B0600070205080204" pitchFamily="34" charset="-128"/>
              </a:defRPr>
            </a:lvl3pPr>
            <a:lvl4pPr marL="1645249" indent="-235035">
              <a:defRPr>
                <a:solidFill>
                  <a:schemeClr val="tx1"/>
                </a:solidFill>
                <a:latin typeface="Arial" panose="020B0604020202020204" pitchFamily="34" charset="0"/>
                <a:ea typeface="ＭＳ Ｐゴシック" panose="020B0600070205080204" pitchFamily="34" charset="-128"/>
              </a:defRPr>
            </a:lvl4pPr>
            <a:lvl5pPr marL="2115320" indent="-235035">
              <a:defRPr>
                <a:solidFill>
                  <a:schemeClr val="tx1"/>
                </a:solidFill>
                <a:latin typeface="Arial" panose="020B0604020202020204" pitchFamily="34" charset="0"/>
                <a:ea typeface="ＭＳ Ｐゴシック" panose="020B0600070205080204" pitchFamily="34" charset="-128"/>
              </a:defRPr>
            </a:lvl5pPr>
            <a:lvl6pPr marL="2585392" indent="-23503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55463" indent="-23503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25534" indent="-23503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95606" indent="-23503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703661C-5B4B-4995-AF6C-D9730173C519}" type="slidenum">
              <a:rPr lang="en-US" altLang="en-US">
                <a:solidFill>
                  <a:prstClr val="black"/>
                </a:solidFill>
                <a:latin typeface="Calibri" panose="020F0502020204030204" pitchFamily="34" charset="0"/>
              </a:rPr>
              <a:pPr/>
              <a:t>5</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037814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1200150" y="703263"/>
            <a:ext cx="4683125" cy="3513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kern="1200" dirty="0">
                <a:solidFill>
                  <a:schemeClr val="tx1"/>
                </a:solidFill>
                <a:effectLst/>
                <a:latin typeface="+mn-lt"/>
                <a:ea typeface="+mn-ea"/>
                <a:cs typeface="+mn-cs"/>
              </a:rPr>
              <a:t>Here are a few ways that you can get involved right now.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If you believe that Diversity, Equity &amp; Inclusion education can or should be considered a professionalism topic (even if your answer is “in some cases”), let the American Academy of Actuaries know. CAS President Steve Armstrong sent a letter to the Academy urging them to make DE&amp;I a priority as part of our US Qualification Standards, and now we need as many CAS actuaries as we can get to comment before the October 31</a:t>
            </a:r>
            <a:r>
              <a:rPr lang="en-US" sz="1200" b="0" kern="1200" baseline="30000" dirty="0">
                <a:solidFill>
                  <a:schemeClr val="tx1"/>
                </a:solidFill>
                <a:effectLst/>
                <a:latin typeface="+mn-lt"/>
                <a:ea typeface="+mn-ea"/>
                <a:cs typeface="+mn-cs"/>
              </a:rPr>
              <a:t>st</a:t>
            </a:r>
            <a:r>
              <a:rPr lang="en-US" sz="1200" b="0" kern="1200" dirty="0">
                <a:solidFill>
                  <a:schemeClr val="tx1"/>
                </a:solidFill>
                <a:effectLst/>
                <a:latin typeface="+mn-lt"/>
                <a:ea typeface="+mn-ea"/>
                <a:cs typeface="+mn-cs"/>
              </a:rPr>
              <a:t> deadline to make our voices heard.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(If After October 31</a:t>
            </a:r>
            <a:r>
              <a:rPr lang="en-US" sz="1200" b="0" kern="1200" baseline="30000" dirty="0">
                <a:solidFill>
                  <a:schemeClr val="tx1"/>
                </a:solidFill>
                <a:effectLst/>
                <a:latin typeface="+mn-lt"/>
                <a:ea typeface="+mn-ea"/>
                <a:cs typeface="+mn-cs"/>
              </a:rPr>
              <a:t>st</a:t>
            </a:r>
            <a:r>
              <a:rPr lang="en-US" sz="1200" b="0" kern="1200" dirty="0">
                <a:solidFill>
                  <a:schemeClr val="tx1"/>
                </a:solidFill>
                <a:effectLst/>
                <a:latin typeface="+mn-lt"/>
                <a:ea typeface="+mn-ea"/>
                <a:cs typeface="+mn-cs"/>
              </a:rPr>
              <a:t> – this is something that recently ended, but we hope that you took an opportunity to make your voice heard)</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Join the CAS Diversity Impact Group</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We wanted to create a way to engage with the many CAS members who are passionate about DE&amp;I, while recognizing that the Joint Committee is limited in the number of seats we have for new volunteers</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The DIG is a great way to stay informed about what’s going on in the JCIED and CAS Diversity activities</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Share your opinions, ideas or best practices with actuaries across our membership</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Get notified about ad-hoc or short-term volunteering opportunities without having to attend committee meetings or calls (for example the virtual Be An Actuary Days we just mentioned)</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We’ll look to the DIG first for new members to join the JCIED as slots open up.</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You can add yourself to the DIG by logging onto the CAS Online Community, search for Diversity Impact Group and click Join</a:t>
            </a:r>
          </a:p>
          <a:p>
            <a:pPr marL="0" indent="0">
              <a:buFont typeface="Arial" panose="020B0604020202020204" pitchFamily="34" charset="0"/>
              <a:buNone/>
            </a:pP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kern="1200" dirty="0">
              <a:solidFill>
                <a:schemeClr val="tx1"/>
              </a:solidFill>
              <a:effectLst/>
              <a:latin typeface="+mn-lt"/>
              <a:ea typeface="+mn-ea"/>
              <a:cs typeface="+mn-cs"/>
            </a:endParaRPr>
          </a:p>
          <a:p>
            <a:pPr marL="0" indent="0">
              <a:buFont typeface="Arial" panose="020B0604020202020204" pitchFamily="34" charset="0"/>
              <a:buNone/>
            </a:pPr>
            <a:r>
              <a:rPr lang="en-US" sz="1200" b="0" kern="1200" dirty="0">
                <a:solidFill>
                  <a:schemeClr val="tx1"/>
                </a:solidFill>
                <a:effectLst/>
                <a:latin typeface="+mn-lt"/>
                <a:ea typeface="+mn-ea"/>
                <a:cs typeface="+mn-cs"/>
              </a:rPr>
              <a:t>Finally (and maybe most importantly), get involved in the work our partners are doing, either as a sponsor, a member, or as an active ally. </a:t>
            </a:r>
          </a:p>
          <a:p>
            <a:pPr marL="0" indent="0">
              <a:buFont typeface="Arial" panose="020B0604020202020204" pitchFamily="34" charset="0"/>
              <a:buNone/>
            </a:pPr>
            <a:r>
              <a:rPr lang="en-US" sz="1200" b="0" kern="1200" dirty="0">
                <a:solidFill>
                  <a:schemeClr val="tx1"/>
                </a:solidFill>
                <a:effectLst/>
                <a:latin typeface="+mn-lt"/>
                <a:ea typeface="+mn-ea"/>
                <a:cs typeface="+mn-cs"/>
              </a:rPr>
              <a:t>You’ll be hearing more from IABA and OLA today</a:t>
            </a:r>
          </a:p>
          <a:p>
            <a:pPr marL="0" indent="0">
              <a:buFont typeface="Arial" panose="020B0604020202020204" pitchFamily="34" charset="0"/>
              <a:buNone/>
            </a:pPr>
            <a:endParaRPr lang="en-US" sz="1200" b="0" kern="1200" dirty="0">
              <a:solidFill>
                <a:schemeClr val="tx1"/>
              </a:solidFill>
              <a:effectLst/>
              <a:latin typeface="+mn-lt"/>
              <a:ea typeface="+mn-ea"/>
              <a:cs typeface="+mn-cs"/>
            </a:endParaRPr>
          </a:p>
          <a:p>
            <a:pPr marL="0" indent="0">
              <a:buFont typeface="Arial" panose="020B0604020202020204" pitchFamily="34" charset="0"/>
              <a:buNone/>
            </a:pPr>
            <a:endParaRPr lang="en-US" sz="1200" b="0" kern="1200" dirty="0">
              <a:solidFill>
                <a:schemeClr val="tx1"/>
              </a:solidFill>
              <a:effectLst/>
              <a:latin typeface="+mn-lt"/>
              <a:ea typeface="+mn-ea"/>
              <a:cs typeface="+mn-cs"/>
            </a:endParaRPr>
          </a:p>
          <a:p>
            <a:pPr marL="0" indent="0">
              <a:buFont typeface="Arial" panose="020B0604020202020204" pitchFamily="34" charset="0"/>
              <a:buNone/>
            </a:pPr>
            <a:endParaRPr lang="en-US" sz="1200" b="0" kern="1200" dirty="0">
              <a:solidFill>
                <a:schemeClr val="tx1"/>
              </a:solidFill>
              <a:effectLst/>
              <a:latin typeface="+mn-lt"/>
              <a:ea typeface="+mn-ea"/>
              <a:cs typeface="+mn-cs"/>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63866" indent="-293794">
              <a:defRPr>
                <a:solidFill>
                  <a:schemeClr val="tx1"/>
                </a:solidFill>
                <a:latin typeface="Arial" panose="020B0604020202020204" pitchFamily="34" charset="0"/>
                <a:ea typeface="ＭＳ Ｐゴシック" panose="020B0600070205080204" pitchFamily="34" charset="-128"/>
              </a:defRPr>
            </a:lvl2pPr>
            <a:lvl3pPr marL="1175178" indent="-235035">
              <a:defRPr>
                <a:solidFill>
                  <a:schemeClr val="tx1"/>
                </a:solidFill>
                <a:latin typeface="Arial" panose="020B0604020202020204" pitchFamily="34" charset="0"/>
                <a:ea typeface="ＭＳ Ｐゴシック" panose="020B0600070205080204" pitchFamily="34" charset="-128"/>
              </a:defRPr>
            </a:lvl3pPr>
            <a:lvl4pPr marL="1645249" indent="-235035">
              <a:defRPr>
                <a:solidFill>
                  <a:schemeClr val="tx1"/>
                </a:solidFill>
                <a:latin typeface="Arial" panose="020B0604020202020204" pitchFamily="34" charset="0"/>
                <a:ea typeface="ＭＳ Ｐゴシック" panose="020B0600070205080204" pitchFamily="34" charset="-128"/>
              </a:defRPr>
            </a:lvl4pPr>
            <a:lvl5pPr marL="2115320" indent="-235035">
              <a:defRPr>
                <a:solidFill>
                  <a:schemeClr val="tx1"/>
                </a:solidFill>
                <a:latin typeface="Arial" panose="020B0604020202020204" pitchFamily="34" charset="0"/>
                <a:ea typeface="ＭＳ Ｐゴシック" panose="020B0600070205080204" pitchFamily="34" charset="-128"/>
              </a:defRPr>
            </a:lvl5pPr>
            <a:lvl6pPr marL="2585392" indent="-23503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55463" indent="-23503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25534" indent="-23503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95606" indent="-23503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703661C-5B4B-4995-AF6C-D9730173C519}" type="slidenum">
              <a:rPr lang="en-US" altLang="en-US">
                <a:solidFill>
                  <a:prstClr val="black"/>
                </a:solidFill>
                <a:latin typeface="Calibri" panose="020F0502020204030204" pitchFamily="34" charset="0"/>
              </a:rPr>
              <a:pPr/>
              <a:t>6</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530946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D8108-ADC7-447B-AB7B-E9057AEE26C5}" type="slidenum">
              <a:rPr lang="en-US" smtClean="0"/>
              <a:t>8</a:t>
            </a:fld>
            <a:endParaRPr lang="en-US"/>
          </a:p>
        </p:txBody>
      </p:sp>
    </p:spTree>
    <p:extLst>
      <p:ext uri="{BB962C8B-B14F-4D97-AF65-F5344CB8AC3E}">
        <p14:creationId xmlns:p14="http://schemas.microsoft.com/office/powerpoint/2010/main" val="91702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0A7DB695-4E2A-4B67-A05A-230194756432}" type="datetimeFigureOut">
              <a:rPr lang="en-US" smtClean="0">
                <a:solidFill>
                  <a:prstClr val="black">
                    <a:tint val="75000"/>
                  </a:prstClr>
                </a:solidFill>
              </a:rPr>
              <a:pPr/>
              <a:t>10/14/2020</a:t>
            </a:fld>
            <a:endParaRPr lang="en-US">
              <a:solidFill>
                <a:prstClr val="black">
                  <a:tint val="75000"/>
                </a:prstClr>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4488AC3A-5547-4431-AFA3-BE1CDC8124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8985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0A7DB695-4E2A-4B67-A05A-230194756432}" type="datetimeFigureOut">
              <a:rPr lang="en-US" smtClean="0">
                <a:solidFill>
                  <a:prstClr val="black">
                    <a:tint val="75000"/>
                  </a:prstClr>
                </a:solidFill>
              </a:rPr>
              <a:pPr/>
              <a:t>10/14/2020</a:t>
            </a:fld>
            <a:endParaRPr lang="en-US">
              <a:solidFill>
                <a:prstClr val="black">
                  <a:tint val="75000"/>
                </a:prstClr>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4488AC3A-5547-4431-AFA3-BE1CDC8124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6074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0A7DB695-4E2A-4B67-A05A-230194756432}" type="datetimeFigureOut">
              <a:rPr lang="en-US" smtClean="0">
                <a:solidFill>
                  <a:prstClr val="black">
                    <a:tint val="75000"/>
                  </a:prstClr>
                </a:solidFill>
              </a:rPr>
              <a:pPr/>
              <a:t>10/14/2020</a:t>
            </a:fld>
            <a:endParaRPr lang="en-US">
              <a:solidFill>
                <a:prstClr val="black">
                  <a:tint val="75000"/>
                </a:prstClr>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4488AC3A-5547-4431-AFA3-BE1CDC8124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6932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0A7DB695-4E2A-4B67-A05A-230194756432}" type="datetimeFigureOut">
              <a:rPr lang="en-US" smtClean="0">
                <a:solidFill>
                  <a:prstClr val="black">
                    <a:tint val="75000"/>
                  </a:prstClr>
                </a:solidFill>
              </a:rPr>
              <a:pPr/>
              <a:t>10/14/2020</a:t>
            </a:fld>
            <a:endParaRPr lang="en-US">
              <a:solidFill>
                <a:prstClr val="black">
                  <a:tint val="75000"/>
                </a:prstClr>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4488AC3A-5547-4431-AFA3-BE1CDC8124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4819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0A7DB695-4E2A-4B67-A05A-230194756432}" type="datetimeFigureOut">
              <a:rPr lang="en-US" smtClean="0">
                <a:solidFill>
                  <a:prstClr val="black">
                    <a:tint val="75000"/>
                  </a:prstClr>
                </a:solidFill>
              </a:rPr>
              <a:pPr/>
              <a:t>10/14/2020</a:t>
            </a:fld>
            <a:endParaRPr lang="en-US">
              <a:solidFill>
                <a:prstClr val="black">
                  <a:tint val="75000"/>
                </a:prstClr>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4488AC3A-5547-4431-AFA3-BE1CDC8124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829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0A7DB695-4E2A-4B67-A05A-230194756432}" type="datetimeFigureOut">
              <a:rPr lang="en-US" smtClean="0">
                <a:solidFill>
                  <a:prstClr val="black">
                    <a:tint val="75000"/>
                  </a:prstClr>
                </a:solidFill>
              </a:rPr>
              <a:pPr/>
              <a:t>10/14/2020</a:t>
            </a:fld>
            <a:endParaRPr lang="en-US">
              <a:solidFill>
                <a:prstClr val="black">
                  <a:tint val="75000"/>
                </a:prstClr>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4488AC3A-5547-4431-AFA3-BE1CDC8124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257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0A7DB695-4E2A-4B67-A05A-230194756432}" type="datetimeFigureOut">
              <a:rPr lang="en-US" smtClean="0">
                <a:solidFill>
                  <a:prstClr val="black">
                    <a:tint val="75000"/>
                  </a:prstClr>
                </a:solidFill>
              </a:rPr>
              <a:pPr/>
              <a:t>10/14/2020</a:t>
            </a:fld>
            <a:endParaRPr lang="en-US">
              <a:solidFill>
                <a:prstClr val="black">
                  <a:tint val="75000"/>
                </a:prstClr>
              </a:solidFill>
            </a:endParaRP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4488AC3A-5547-4431-AFA3-BE1CDC8124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711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0"/>
            <a:ext cx="2057400" cy="365125"/>
          </a:xfrm>
          <a:prstGeom prst="rect">
            <a:avLst/>
          </a:prstGeom>
        </p:spPr>
        <p:txBody>
          <a:bodyPr/>
          <a:lstStyle/>
          <a:p>
            <a:fld id="{0A7DB695-4E2A-4B67-A05A-230194756432}" type="datetimeFigureOut">
              <a:rPr lang="en-US" smtClean="0">
                <a:solidFill>
                  <a:prstClr val="black">
                    <a:tint val="75000"/>
                  </a:prstClr>
                </a:solidFill>
              </a:rPr>
              <a:pPr/>
              <a:t>10/14/2020</a:t>
            </a:fld>
            <a:endParaRPr lang="en-US">
              <a:solidFill>
                <a:prstClr val="black">
                  <a:tint val="75000"/>
                </a:prstClr>
              </a:solidFill>
            </a:endParaRPr>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fld id="{4488AC3A-5547-4431-AFA3-BE1CDC8124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1911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0A7DB695-4E2A-4B67-A05A-230194756432}" type="datetimeFigureOut">
              <a:rPr lang="en-US" smtClean="0">
                <a:solidFill>
                  <a:prstClr val="black">
                    <a:tint val="75000"/>
                  </a:prstClr>
                </a:solidFill>
              </a:rPr>
              <a:pPr/>
              <a:t>10/14/2020</a:t>
            </a:fld>
            <a:endParaRPr lang="en-US">
              <a:solidFill>
                <a:prstClr val="black">
                  <a:tint val="75000"/>
                </a:prstClr>
              </a:solidFill>
            </a:endParaRPr>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fld id="{4488AC3A-5547-4431-AFA3-BE1CDC8124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1350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fld id="{0A7DB695-4E2A-4B67-A05A-230194756432}" type="datetimeFigureOut">
              <a:rPr lang="en-US" smtClean="0">
                <a:solidFill>
                  <a:prstClr val="black">
                    <a:tint val="75000"/>
                  </a:prstClr>
                </a:solidFill>
              </a:rPr>
              <a:pPr/>
              <a:t>10/14/2020</a:t>
            </a:fld>
            <a:endParaRPr lang="en-US">
              <a:solidFill>
                <a:prstClr val="black">
                  <a:tint val="75000"/>
                </a:prstClr>
              </a:solidFill>
            </a:endParaRPr>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fld id="{4488AC3A-5547-4431-AFA3-BE1CDC8124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513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0A7DB695-4E2A-4B67-A05A-230194756432}" type="datetimeFigureOut">
              <a:rPr lang="en-US" smtClean="0">
                <a:solidFill>
                  <a:prstClr val="black">
                    <a:tint val="75000"/>
                  </a:prstClr>
                </a:solidFill>
              </a:rPr>
              <a:pPr/>
              <a:t>10/14/2020</a:t>
            </a:fld>
            <a:endParaRPr lang="en-US">
              <a:solidFill>
                <a:prstClr val="black">
                  <a:tint val="75000"/>
                </a:prstClr>
              </a:solidFill>
            </a:endParaRP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4488AC3A-5547-4431-AFA3-BE1CDC8124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322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0A7DB695-4E2A-4B67-A05A-230194756432}" type="datetimeFigureOut">
              <a:rPr lang="en-US" smtClean="0">
                <a:solidFill>
                  <a:prstClr val="black">
                    <a:tint val="75000"/>
                  </a:prstClr>
                </a:solidFill>
              </a:rPr>
              <a:pPr/>
              <a:t>10/14/2020</a:t>
            </a:fld>
            <a:endParaRPr lang="en-US">
              <a:solidFill>
                <a:prstClr val="black">
                  <a:tint val="75000"/>
                </a:prstClr>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4488AC3A-5547-4431-AFA3-BE1CDC8124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77042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0A7DB695-4E2A-4B67-A05A-230194756432}" type="datetimeFigureOut">
              <a:rPr lang="en-US" smtClean="0">
                <a:solidFill>
                  <a:prstClr val="black">
                    <a:tint val="75000"/>
                  </a:prstClr>
                </a:solidFill>
              </a:rPr>
              <a:pPr/>
              <a:t>10/14/2020</a:t>
            </a:fld>
            <a:endParaRPr lang="en-US">
              <a:solidFill>
                <a:prstClr val="black">
                  <a:tint val="75000"/>
                </a:prstClr>
              </a:solidFill>
            </a:endParaRP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4488AC3A-5547-4431-AFA3-BE1CDC8124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775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0A7DB695-4E2A-4B67-A05A-230194756432}" type="datetimeFigureOut">
              <a:rPr lang="en-US" smtClean="0">
                <a:solidFill>
                  <a:prstClr val="black">
                    <a:tint val="75000"/>
                  </a:prstClr>
                </a:solidFill>
              </a:rPr>
              <a:pPr/>
              <a:t>10/14/2020</a:t>
            </a:fld>
            <a:endParaRPr lang="en-US">
              <a:solidFill>
                <a:prstClr val="black">
                  <a:tint val="75000"/>
                </a:prstClr>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4488AC3A-5547-4431-AFA3-BE1CDC8124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31535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0A7DB695-4E2A-4B67-A05A-230194756432}" type="datetimeFigureOut">
              <a:rPr lang="en-US" smtClean="0">
                <a:solidFill>
                  <a:prstClr val="black">
                    <a:tint val="75000"/>
                  </a:prstClr>
                </a:solidFill>
              </a:rPr>
              <a:pPr/>
              <a:t>10/14/2020</a:t>
            </a:fld>
            <a:endParaRPr lang="en-US">
              <a:solidFill>
                <a:prstClr val="black">
                  <a:tint val="75000"/>
                </a:prstClr>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4488AC3A-5547-4431-AFA3-BE1CDC8124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9095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0A7DB695-4E2A-4B67-A05A-230194756432}" type="datetimeFigureOut">
              <a:rPr lang="en-US" smtClean="0">
                <a:solidFill>
                  <a:prstClr val="black">
                    <a:tint val="75000"/>
                  </a:prstClr>
                </a:solidFill>
              </a:rPr>
              <a:pPr/>
              <a:t>10/14/2020</a:t>
            </a:fld>
            <a:endParaRPr lang="en-US">
              <a:solidFill>
                <a:prstClr val="black">
                  <a:tint val="75000"/>
                </a:prstClr>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4488AC3A-5547-4431-AFA3-BE1CDC8124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7292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0A7DB695-4E2A-4B67-A05A-230194756432}" type="datetimeFigureOut">
              <a:rPr lang="en-US" smtClean="0">
                <a:solidFill>
                  <a:prstClr val="black">
                    <a:tint val="75000"/>
                  </a:prstClr>
                </a:solidFill>
              </a:rPr>
              <a:pPr/>
              <a:t>10/14/2020</a:t>
            </a:fld>
            <a:endParaRPr lang="en-US">
              <a:solidFill>
                <a:prstClr val="black">
                  <a:tint val="75000"/>
                </a:prstClr>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4488AC3A-5547-4431-AFA3-BE1CDC8124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1350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0A7DB695-4E2A-4B67-A05A-230194756432}" type="datetimeFigureOut">
              <a:rPr lang="en-US" smtClean="0">
                <a:solidFill>
                  <a:prstClr val="black">
                    <a:tint val="75000"/>
                  </a:prstClr>
                </a:solidFill>
              </a:rPr>
              <a:pPr/>
              <a:t>10/14/2020</a:t>
            </a:fld>
            <a:endParaRPr lang="en-US">
              <a:solidFill>
                <a:prstClr val="black">
                  <a:tint val="75000"/>
                </a:prstClr>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4488AC3A-5547-4431-AFA3-BE1CDC8124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31206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0A7DB695-4E2A-4B67-A05A-230194756432}" type="datetimeFigureOut">
              <a:rPr lang="en-US" smtClean="0">
                <a:solidFill>
                  <a:prstClr val="black">
                    <a:tint val="75000"/>
                  </a:prstClr>
                </a:solidFill>
              </a:rPr>
              <a:pPr/>
              <a:t>10/14/2020</a:t>
            </a:fld>
            <a:endParaRPr lang="en-US">
              <a:solidFill>
                <a:prstClr val="black">
                  <a:tint val="75000"/>
                </a:prstClr>
              </a:solidFill>
            </a:endParaRP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4488AC3A-5547-4431-AFA3-BE1CDC8124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2013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0"/>
            <a:ext cx="2057400" cy="365125"/>
          </a:xfrm>
          <a:prstGeom prst="rect">
            <a:avLst/>
          </a:prstGeom>
        </p:spPr>
        <p:txBody>
          <a:bodyPr/>
          <a:lstStyle/>
          <a:p>
            <a:fld id="{0A7DB695-4E2A-4B67-A05A-230194756432}" type="datetimeFigureOut">
              <a:rPr lang="en-US" smtClean="0">
                <a:solidFill>
                  <a:prstClr val="black">
                    <a:tint val="75000"/>
                  </a:prstClr>
                </a:solidFill>
              </a:rPr>
              <a:pPr/>
              <a:t>10/14/2020</a:t>
            </a:fld>
            <a:endParaRPr lang="en-US">
              <a:solidFill>
                <a:prstClr val="black">
                  <a:tint val="75000"/>
                </a:prstClr>
              </a:solidFill>
            </a:endParaRPr>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fld id="{4488AC3A-5547-4431-AFA3-BE1CDC8124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0897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0A7DB695-4E2A-4B67-A05A-230194756432}" type="datetimeFigureOut">
              <a:rPr lang="en-US" smtClean="0">
                <a:solidFill>
                  <a:prstClr val="black">
                    <a:tint val="75000"/>
                  </a:prstClr>
                </a:solidFill>
              </a:rPr>
              <a:pPr/>
              <a:t>10/14/2020</a:t>
            </a:fld>
            <a:endParaRPr lang="en-US">
              <a:solidFill>
                <a:prstClr val="black">
                  <a:tint val="75000"/>
                </a:prstClr>
              </a:solidFill>
            </a:endParaRPr>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fld id="{4488AC3A-5547-4431-AFA3-BE1CDC8124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57087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fld id="{0A7DB695-4E2A-4B67-A05A-230194756432}" type="datetimeFigureOut">
              <a:rPr lang="en-US" smtClean="0">
                <a:solidFill>
                  <a:prstClr val="black">
                    <a:tint val="75000"/>
                  </a:prstClr>
                </a:solidFill>
              </a:rPr>
              <a:pPr/>
              <a:t>10/14/2020</a:t>
            </a:fld>
            <a:endParaRPr lang="en-US">
              <a:solidFill>
                <a:prstClr val="black">
                  <a:tint val="75000"/>
                </a:prstClr>
              </a:solidFill>
            </a:endParaRPr>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fld id="{4488AC3A-5547-4431-AFA3-BE1CDC8124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6853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0A7DB695-4E2A-4B67-A05A-230194756432}" type="datetimeFigureOut">
              <a:rPr lang="en-US" smtClean="0">
                <a:solidFill>
                  <a:prstClr val="black">
                    <a:tint val="75000"/>
                  </a:prstClr>
                </a:solidFill>
              </a:rPr>
              <a:pPr/>
              <a:t>10/14/2020</a:t>
            </a:fld>
            <a:endParaRPr lang="en-US">
              <a:solidFill>
                <a:prstClr val="black">
                  <a:tint val="75000"/>
                </a:prstClr>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4488AC3A-5547-4431-AFA3-BE1CDC8124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0619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0A7DB695-4E2A-4B67-A05A-230194756432}" type="datetimeFigureOut">
              <a:rPr lang="en-US" smtClean="0">
                <a:solidFill>
                  <a:prstClr val="black">
                    <a:tint val="75000"/>
                  </a:prstClr>
                </a:solidFill>
              </a:rPr>
              <a:pPr/>
              <a:t>10/14/2020</a:t>
            </a:fld>
            <a:endParaRPr lang="en-US">
              <a:solidFill>
                <a:prstClr val="black">
                  <a:tint val="75000"/>
                </a:prstClr>
              </a:solidFill>
            </a:endParaRP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4488AC3A-5547-4431-AFA3-BE1CDC8124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7688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0A7DB695-4E2A-4B67-A05A-230194756432}" type="datetimeFigureOut">
              <a:rPr lang="en-US" smtClean="0">
                <a:solidFill>
                  <a:prstClr val="black">
                    <a:tint val="75000"/>
                  </a:prstClr>
                </a:solidFill>
              </a:rPr>
              <a:pPr/>
              <a:t>10/14/2020</a:t>
            </a:fld>
            <a:endParaRPr lang="en-US">
              <a:solidFill>
                <a:prstClr val="black">
                  <a:tint val="75000"/>
                </a:prstClr>
              </a:solidFill>
            </a:endParaRP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4488AC3A-5547-4431-AFA3-BE1CDC8124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68121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0A7DB695-4E2A-4B67-A05A-230194756432}" type="datetimeFigureOut">
              <a:rPr lang="en-US" smtClean="0">
                <a:solidFill>
                  <a:prstClr val="black">
                    <a:tint val="75000"/>
                  </a:prstClr>
                </a:solidFill>
              </a:rPr>
              <a:pPr/>
              <a:t>10/14/2020</a:t>
            </a:fld>
            <a:endParaRPr lang="en-US">
              <a:solidFill>
                <a:prstClr val="black">
                  <a:tint val="75000"/>
                </a:prstClr>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4488AC3A-5547-4431-AFA3-BE1CDC8124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43044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0A7DB695-4E2A-4B67-A05A-230194756432}" type="datetimeFigureOut">
              <a:rPr lang="en-US" smtClean="0">
                <a:solidFill>
                  <a:prstClr val="black">
                    <a:tint val="75000"/>
                  </a:prstClr>
                </a:solidFill>
              </a:rPr>
              <a:pPr/>
              <a:t>10/14/2020</a:t>
            </a:fld>
            <a:endParaRPr lang="en-US">
              <a:solidFill>
                <a:prstClr val="black">
                  <a:tint val="75000"/>
                </a:prstClr>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4488AC3A-5547-4431-AFA3-BE1CDC8124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2213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F3357DB-99F3-4B82-88A2-FDEBFC6DDDFE}" type="datetimeFigureOut">
              <a:rPr lang="en-US" smtClean="0">
                <a:solidFill>
                  <a:prstClr val="black">
                    <a:tint val="75000"/>
                  </a:prstClr>
                </a:solidFill>
              </a:rPr>
              <a:pPr/>
              <a:t>10/14/2020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EB45FA-97C4-4A1C-8EE2-0452332638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1839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3357DB-99F3-4B82-88A2-FDEBFC6DDDFE}" type="datetimeFigureOut">
              <a:rPr lang="en-US" smtClean="0">
                <a:solidFill>
                  <a:prstClr val="black">
                    <a:tint val="75000"/>
                  </a:prstClr>
                </a:solidFill>
              </a:rPr>
              <a:pPr/>
              <a:t>10/14/2020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EB45FA-97C4-4A1C-8EE2-0452332638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91600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3357DB-99F3-4B82-88A2-FDEBFC6DDDFE}" type="datetimeFigureOut">
              <a:rPr lang="en-US" smtClean="0">
                <a:solidFill>
                  <a:prstClr val="black">
                    <a:tint val="75000"/>
                  </a:prstClr>
                </a:solidFill>
              </a:rPr>
              <a:pPr/>
              <a:t>10/14/2020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EB45FA-97C4-4A1C-8EE2-0452332638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440354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3357DB-99F3-4B82-88A2-FDEBFC6DDDFE}" type="datetimeFigureOut">
              <a:rPr lang="en-US" smtClean="0">
                <a:solidFill>
                  <a:prstClr val="black">
                    <a:tint val="75000"/>
                  </a:prstClr>
                </a:solidFill>
              </a:rPr>
              <a:pPr/>
              <a:t>10/14/2020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5EB45FA-97C4-4A1C-8EE2-0452332638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90884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3357DB-99F3-4B82-88A2-FDEBFC6DDDFE}" type="datetimeFigureOut">
              <a:rPr lang="en-US" smtClean="0">
                <a:solidFill>
                  <a:prstClr val="black">
                    <a:tint val="75000"/>
                  </a:prstClr>
                </a:solidFill>
              </a:rPr>
              <a:pPr/>
              <a:t>10/14/2020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5EB45FA-97C4-4A1C-8EE2-0452332638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011317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3357DB-99F3-4B82-88A2-FDEBFC6DDDFE}" type="datetimeFigureOut">
              <a:rPr lang="en-US" smtClean="0">
                <a:solidFill>
                  <a:prstClr val="black">
                    <a:tint val="75000"/>
                  </a:prstClr>
                </a:solidFill>
              </a:rPr>
              <a:pPr/>
              <a:t>10/14/2020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5EB45FA-97C4-4A1C-8EE2-0452332638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47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0A7DB695-4E2A-4B67-A05A-230194756432}" type="datetimeFigureOut">
              <a:rPr lang="en-US" smtClean="0">
                <a:solidFill>
                  <a:prstClr val="black">
                    <a:tint val="75000"/>
                  </a:prstClr>
                </a:solidFill>
              </a:rPr>
              <a:pPr/>
              <a:t>10/14/2020</a:t>
            </a:fld>
            <a:endParaRPr lang="en-US">
              <a:solidFill>
                <a:prstClr val="black">
                  <a:tint val="75000"/>
                </a:prstClr>
              </a:solidFill>
            </a:endParaRP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4488AC3A-5547-4431-AFA3-BE1CDC8124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3801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3357DB-99F3-4B82-88A2-FDEBFC6DDDFE}" type="datetimeFigureOut">
              <a:rPr lang="en-US" smtClean="0">
                <a:solidFill>
                  <a:prstClr val="black">
                    <a:tint val="75000"/>
                  </a:prstClr>
                </a:solidFill>
              </a:rPr>
              <a:pPr/>
              <a:t>10/14/2020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5EB45FA-97C4-4A1C-8EE2-0452332638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96508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F3357DB-99F3-4B82-88A2-FDEBFC6DDDFE}" type="datetimeFigureOut">
              <a:rPr lang="en-US" smtClean="0">
                <a:solidFill>
                  <a:prstClr val="black">
                    <a:tint val="75000"/>
                  </a:prstClr>
                </a:solidFill>
              </a:rPr>
              <a:pPr/>
              <a:t>10/14/2020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5EB45FA-97C4-4A1C-8EE2-0452332638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33378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F3357DB-99F3-4B82-88A2-FDEBFC6DDDFE}" type="datetimeFigureOut">
              <a:rPr lang="en-US" smtClean="0">
                <a:solidFill>
                  <a:prstClr val="black">
                    <a:tint val="75000"/>
                  </a:prstClr>
                </a:solidFill>
              </a:rPr>
              <a:pPr/>
              <a:t>10/14/2020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5EB45FA-97C4-4A1C-8EE2-0452332638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00707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3357DB-99F3-4B82-88A2-FDEBFC6DDDFE}" type="datetimeFigureOut">
              <a:rPr lang="en-US" smtClean="0">
                <a:solidFill>
                  <a:prstClr val="black">
                    <a:tint val="75000"/>
                  </a:prstClr>
                </a:solidFill>
              </a:rPr>
              <a:pPr/>
              <a:t>10/14/2020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EB45FA-97C4-4A1C-8EE2-0452332638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63895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3357DB-99F3-4B82-88A2-FDEBFC6DDDFE}" type="datetimeFigureOut">
              <a:rPr lang="en-US" smtClean="0">
                <a:solidFill>
                  <a:prstClr val="black">
                    <a:tint val="75000"/>
                  </a:prstClr>
                </a:solidFill>
              </a:rPr>
              <a:pPr/>
              <a:t>10/14/2020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EB45FA-97C4-4A1C-8EE2-0452332638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916142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6254276-ECF1-4DD8-A86D-E8AFF3D88DE0}" type="datetime1">
              <a:rPr lang="en-US"/>
              <a:pPr>
                <a:defRPr/>
              </a:pPr>
              <a:t>10/14/2020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A7E4CCC-B90E-4D7A-9D24-4A3F9527FE21}" type="slidenum">
              <a:rPr lang="en-US"/>
              <a:pPr>
                <a:defRPr/>
              </a:pPr>
              <a:t>‹#›</a:t>
            </a:fld>
            <a:endParaRPr lang="en-US" dirty="0"/>
          </a:p>
        </p:txBody>
      </p:sp>
    </p:spTree>
    <p:extLst>
      <p:ext uri="{BB962C8B-B14F-4D97-AF65-F5344CB8AC3E}">
        <p14:creationId xmlns:p14="http://schemas.microsoft.com/office/powerpoint/2010/main" val="17760196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620000" cy="11430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C93861F-7272-415D-AD99-2F86E178549E}" type="datetime1">
              <a:rPr lang="en-US"/>
              <a:pPr>
                <a:defRPr/>
              </a:pPr>
              <a:t>10/14/2020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ADAE410-D5EF-4B0D-9BB1-13809F85ACAF}" type="slidenum">
              <a:rPr lang="en-US"/>
              <a:pPr>
                <a:defRPr/>
              </a:pPr>
              <a:t>‹#›</a:t>
            </a:fld>
            <a:endParaRPr lang="en-US" dirty="0"/>
          </a:p>
        </p:txBody>
      </p:sp>
    </p:spTree>
    <p:extLst>
      <p:ext uri="{BB962C8B-B14F-4D97-AF65-F5344CB8AC3E}">
        <p14:creationId xmlns:p14="http://schemas.microsoft.com/office/powerpoint/2010/main" val="11101537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4489CBD-2F3A-4682-87C3-58A79E636227}" type="datetime1">
              <a:rPr lang="en-US"/>
              <a:pPr>
                <a:defRPr/>
              </a:pPr>
              <a:t>10/14/2020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EBEF9CA-92E2-4443-9E66-A9AF5B770A59}" type="slidenum">
              <a:rPr lang="en-US"/>
              <a:pPr>
                <a:defRPr/>
              </a:pPr>
              <a:t>‹#›</a:t>
            </a:fld>
            <a:endParaRPr lang="en-US" dirty="0"/>
          </a:p>
        </p:txBody>
      </p:sp>
    </p:spTree>
    <p:extLst>
      <p:ext uri="{BB962C8B-B14F-4D97-AF65-F5344CB8AC3E}">
        <p14:creationId xmlns:p14="http://schemas.microsoft.com/office/powerpoint/2010/main" val="20098220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7862647-F33E-4912-927B-75D4F6DD8A57}" type="datetime1">
              <a:rPr lang="en-US"/>
              <a:pPr>
                <a:defRPr/>
              </a:pPr>
              <a:t>10/14/2020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34681FE-6CAF-41D9-A10F-55CE1DE1C5FE}" type="slidenum">
              <a:rPr lang="en-US"/>
              <a:pPr>
                <a:defRPr/>
              </a:pPr>
              <a:t>‹#›</a:t>
            </a:fld>
            <a:endParaRPr lang="en-US" dirty="0"/>
          </a:p>
        </p:txBody>
      </p:sp>
    </p:spTree>
    <p:extLst>
      <p:ext uri="{BB962C8B-B14F-4D97-AF65-F5344CB8AC3E}">
        <p14:creationId xmlns:p14="http://schemas.microsoft.com/office/powerpoint/2010/main" val="20913437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123D869-47A6-4AD2-B1A2-8589581B1AF5}" type="datetime1">
              <a:rPr lang="en-US"/>
              <a:pPr>
                <a:defRPr/>
              </a:pPr>
              <a:t>10/14/2020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D35397A-AB27-4530-A762-D15C51E341E5}" type="slidenum">
              <a:rPr lang="en-US"/>
              <a:pPr>
                <a:defRPr/>
              </a:pPr>
              <a:t>‹#›</a:t>
            </a:fld>
            <a:endParaRPr lang="en-US" dirty="0"/>
          </a:p>
        </p:txBody>
      </p:sp>
    </p:spTree>
    <p:extLst>
      <p:ext uri="{BB962C8B-B14F-4D97-AF65-F5344CB8AC3E}">
        <p14:creationId xmlns:p14="http://schemas.microsoft.com/office/powerpoint/2010/main" val="2023822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0"/>
            <a:ext cx="2057400" cy="365125"/>
          </a:xfrm>
          <a:prstGeom prst="rect">
            <a:avLst/>
          </a:prstGeom>
        </p:spPr>
        <p:txBody>
          <a:bodyPr/>
          <a:lstStyle/>
          <a:p>
            <a:fld id="{0A7DB695-4E2A-4B67-A05A-230194756432}" type="datetimeFigureOut">
              <a:rPr lang="en-US" smtClean="0">
                <a:solidFill>
                  <a:prstClr val="black">
                    <a:tint val="75000"/>
                  </a:prstClr>
                </a:solidFill>
              </a:rPr>
              <a:pPr/>
              <a:t>10/14/2020</a:t>
            </a:fld>
            <a:endParaRPr lang="en-US">
              <a:solidFill>
                <a:prstClr val="black">
                  <a:tint val="75000"/>
                </a:prstClr>
              </a:solidFill>
            </a:endParaRPr>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fld id="{4488AC3A-5547-4431-AFA3-BE1CDC8124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8317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044DFDF-35C8-4F2B-B15D-0E20BC8B0336}" type="datetime1">
              <a:rPr lang="en-US"/>
              <a:pPr>
                <a:defRPr/>
              </a:pPr>
              <a:t>10/14/2020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E15CF3F-A49C-47F6-9AD9-329D97E3BC24}" type="slidenum">
              <a:rPr lang="en-US"/>
              <a:pPr>
                <a:defRPr/>
              </a:pPr>
              <a:t>‹#›</a:t>
            </a:fld>
            <a:endParaRPr lang="en-US" dirty="0"/>
          </a:p>
        </p:txBody>
      </p:sp>
    </p:spTree>
    <p:extLst>
      <p:ext uri="{BB962C8B-B14F-4D97-AF65-F5344CB8AC3E}">
        <p14:creationId xmlns:p14="http://schemas.microsoft.com/office/powerpoint/2010/main" val="29752943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695827D-41CD-4EAC-BC5C-3007F8A39015}" type="datetime1">
              <a:rPr lang="en-US"/>
              <a:pPr>
                <a:defRPr/>
              </a:pPr>
              <a:t>10/14/2020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578F428-DA93-4923-AC16-1B64403BB326}" type="slidenum">
              <a:rPr lang="en-US"/>
              <a:pPr>
                <a:defRPr/>
              </a:pPr>
              <a:t>‹#›</a:t>
            </a:fld>
            <a:endParaRPr lang="en-US" dirty="0"/>
          </a:p>
        </p:txBody>
      </p:sp>
    </p:spTree>
    <p:extLst>
      <p:ext uri="{BB962C8B-B14F-4D97-AF65-F5344CB8AC3E}">
        <p14:creationId xmlns:p14="http://schemas.microsoft.com/office/powerpoint/2010/main" val="4526086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83CD4C5-8D4F-4B1F-81B7-C7BBCDB3546F}" type="datetime1">
              <a:rPr lang="en-US"/>
              <a:pPr>
                <a:defRPr/>
              </a:pPr>
              <a:t>10/14/2020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B98DCBA-A7C2-4BA2-B0A1-8A01E43E92C9}" type="slidenum">
              <a:rPr lang="en-US"/>
              <a:pPr>
                <a:defRPr/>
              </a:pPr>
              <a:t>‹#›</a:t>
            </a:fld>
            <a:endParaRPr lang="en-US" dirty="0"/>
          </a:p>
        </p:txBody>
      </p:sp>
    </p:spTree>
    <p:extLst>
      <p:ext uri="{BB962C8B-B14F-4D97-AF65-F5344CB8AC3E}">
        <p14:creationId xmlns:p14="http://schemas.microsoft.com/office/powerpoint/2010/main" val="24559502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6F23ECB-BF3D-44E1-B181-1E52C741F5B0}" type="datetime1">
              <a:rPr lang="en-US"/>
              <a:pPr>
                <a:defRPr/>
              </a:pPr>
              <a:t>10/14/2020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303A689-26F3-4EAD-AF8D-766C5C61C759}" type="slidenum">
              <a:rPr lang="en-US"/>
              <a:pPr>
                <a:defRPr/>
              </a:pPr>
              <a:t>‹#›</a:t>
            </a:fld>
            <a:endParaRPr lang="en-US" dirty="0"/>
          </a:p>
        </p:txBody>
      </p:sp>
    </p:spTree>
    <p:extLst>
      <p:ext uri="{BB962C8B-B14F-4D97-AF65-F5344CB8AC3E}">
        <p14:creationId xmlns:p14="http://schemas.microsoft.com/office/powerpoint/2010/main" val="34247132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BE9C697-BA85-4DFF-8342-201B641DCFFC}" type="datetime1">
              <a:rPr lang="en-US"/>
              <a:pPr>
                <a:defRPr/>
              </a:pPr>
              <a:t>10/14/2020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101BB96-8A83-4246-AF8B-9C3A4EFF0E93}" type="slidenum">
              <a:rPr lang="en-US"/>
              <a:pPr>
                <a:defRPr/>
              </a:pPr>
              <a:t>‹#›</a:t>
            </a:fld>
            <a:endParaRPr lang="en-US" dirty="0"/>
          </a:p>
        </p:txBody>
      </p:sp>
    </p:spTree>
    <p:extLst>
      <p:ext uri="{BB962C8B-B14F-4D97-AF65-F5344CB8AC3E}">
        <p14:creationId xmlns:p14="http://schemas.microsoft.com/office/powerpoint/2010/main" val="25577675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6B572EE-A2FB-49DA-9FB1-9A6B9051B776}" type="datetime1">
              <a:rPr lang="en-US"/>
              <a:pPr>
                <a:defRPr/>
              </a:pPr>
              <a:t>10/14/2020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8B4CBDF-5865-4377-BA1A-12AED2EF7CEE}" type="slidenum">
              <a:rPr lang="en-US"/>
              <a:pPr>
                <a:defRPr/>
              </a:pPr>
              <a:t>‹#›</a:t>
            </a:fld>
            <a:endParaRPr lang="en-US" dirty="0"/>
          </a:p>
        </p:txBody>
      </p:sp>
    </p:spTree>
    <p:extLst>
      <p:ext uri="{BB962C8B-B14F-4D97-AF65-F5344CB8AC3E}">
        <p14:creationId xmlns:p14="http://schemas.microsoft.com/office/powerpoint/2010/main" val="2021430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0A7DB695-4E2A-4B67-A05A-230194756432}" type="datetimeFigureOut">
              <a:rPr lang="en-US" smtClean="0">
                <a:solidFill>
                  <a:prstClr val="black">
                    <a:tint val="75000"/>
                  </a:prstClr>
                </a:solidFill>
              </a:rPr>
              <a:pPr/>
              <a:t>10/14/2020</a:t>
            </a:fld>
            <a:endParaRPr lang="en-US">
              <a:solidFill>
                <a:prstClr val="black">
                  <a:tint val="75000"/>
                </a:prstClr>
              </a:solidFill>
            </a:endParaRPr>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fld id="{4488AC3A-5547-4431-AFA3-BE1CDC8124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9360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fld id="{0A7DB695-4E2A-4B67-A05A-230194756432}" type="datetimeFigureOut">
              <a:rPr lang="en-US" smtClean="0">
                <a:solidFill>
                  <a:prstClr val="black">
                    <a:tint val="75000"/>
                  </a:prstClr>
                </a:solidFill>
              </a:rPr>
              <a:pPr/>
              <a:t>10/14/2020</a:t>
            </a:fld>
            <a:endParaRPr lang="en-US">
              <a:solidFill>
                <a:prstClr val="black">
                  <a:tint val="75000"/>
                </a:prstClr>
              </a:solidFill>
            </a:endParaRPr>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fld id="{4488AC3A-5547-4431-AFA3-BE1CDC8124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044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0A7DB695-4E2A-4B67-A05A-230194756432}" type="datetimeFigureOut">
              <a:rPr lang="en-US" smtClean="0">
                <a:solidFill>
                  <a:prstClr val="black">
                    <a:tint val="75000"/>
                  </a:prstClr>
                </a:solidFill>
              </a:rPr>
              <a:pPr/>
              <a:t>10/14/2020</a:t>
            </a:fld>
            <a:endParaRPr lang="en-US">
              <a:solidFill>
                <a:prstClr val="black">
                  <a:tint val="75000"/>
                </a:prstClr>
              </a:solidFill>
            </a:endParaRP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4488AC3A-5547-4431-AFA3-BE1CDC8124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752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0A7DB695-4E2A-4B67-A05A-230194756432}" type="datetimeFigureOut">
              <a:rPr lang="en-US" smtClean="0">
                <a:solidFill>
                  <a:prstClr val="black">
                    <a:tint val="75000"/>
                  </a:prstClr>
                </a:solidFill>
              </a:rPr>
              <a:pPr/>
              <a:t>10/14/2020</a:t>
            </a:fld>
            <a:endParaRPr lang="en-US">
              <a:solidFill>
                <a:prstClr val="black">
                  <a:tint val="75000"/>
                </a:prstClr>
              </a:solidFill>
            </a:endParaRP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4488AC3A-5547-4431-AFA3-BE1CDC8124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8608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1257300" y="365129"/>
            <a:ext cx="7258050" cy="1325563"/>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latin typeface="Univers LT Std 55" panose="020B0603020202020204" pitchFamily="34" charset="0"/>
              </a:defRPr>
            </a:lvl1pPr>
          </a:lstStyle>
          <a:p>
            <a:fld id="{791AB61E-2E6B-44C9-AA85-BEFCC1C9B2A8}" type="datetimeFigureOut">
              <a:rPr lang="en-US" smtClean="0">
                <a:solidFill>
                  <a:prstClr val="black">
                    <a:tint val="75000"/>
                  </a:prstClr>
                </a:solidFill>
              </a:rPr>
              <a:pPr/>
              <a:t>10/14/2020</a:t>
            </a:fld>
            <a:endParaRPr lang="en-US">
              <a:solidFill>
                <a:prstClr val="black">
                  <a:tint val="75000"/>
                </a:prstClr>
              </a:solidFill>
            </a:endParaRPr>
          </a:p>
        </p:txBody>
      </p:sp>
      <p:sp>
        <p:nvSpPr>
          <p:cNvPr id="10" name="Footer Placeholder 4"/>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1200">
                <a:solidFill>
                  <a:schemeClr val="tx1">
                    <a:tint val="75000"/>
                  </a:schemeClr>
                </a:solidFill>
                <a:latin typeface="Univers LT Std 55" panose="020B0603020202020204" pitchFamily="34" charset="0"/>
              </a:defRPr>
            </a:lvl1pPr>
          </a:lstStyle>
          <a:p>
            <a:endParaRPr lang="en-US">
              <a:solidFill>
                <a:prstClr val="black">
                  <a:tint val="75000"/>
                </a:prstClr>
              </a:solidFill>
            </a:endParaRPr>
          </a:p>
        </p:txBody>
      </p:sp>
      <p:sp>
        <p:nvSpPr>
          <p:cNvPr id="11" name="Slide Number Placeholder 5"/>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latin typeface="Univers LT Std 55" panose="020B0603020202020204" pitchFamily="34" charset="0"/>
              </a:defRPr>
            </a:lvl1pPr>
          </a:lstStyle>
          <a:p>
            <a:fld id="{9F064EB1-AA73-4F06-AC58-EA3ED7859B38}" type="slidenum">
              <a:rPr lang="en-US" smtClean="0">
                <a:solidFill>
                  <a:prstClr val="black">
                    <a:tint val="75000"/>
                  </a:prstClr>
                </a:solidFill>
              </a:rPr>
              <a:pPr/>
              <a:t>‹#›</a:t>
            </a:fld>
            <a:endParaRPr lang="en-US">
              <a:solidFill>
                <a:prstClr val="black">
                  <a:tint val="75000"/>
                </a:prstClr>
              </a:solidFill>
            </a:endParaRPr>
          </a:p>
        </p:txBody>
      </p:sp>
      <p:sp>
        <p:nvSpPr>
          <p:cNvPr id="12" name="Pentagon 14"/>
          <p:cNvSpPr/>
          <p:nvPr userDrawn="1"/>
        </p:nvSpPr>
        <p:spPr>
          <a:xfrm rot="5400000">
            <a:off x="110945" y="882832"/>
            <a:ext cx="1347926" cy="312516"/>
          </a:xfrm>
          <a:custGeom>
            <a:avLst/>
            <a:gdLst>
              <a:gd name="connsiteX0" fmla="*/ 0 w 1556270"/>
              <a:gd name="connsiteY0" fmla="*/ 0 h 416688"/>
              <a:gd name="connsiteX1" fmla="*/ 1347926 w 1556270"/>
              <a:gd name="connsiteY1" fmla="*/ 0 h 416688"/>
              <a:gd name="connsiteX2" fmla="*/ 1556270 w 1556270"/>
              <a:gd name="connsiteY2" fmla="*/ 208344 h 416688"/>
              <a:gd name="connsiteX3" fmla="*/ 1347926 w 1556270"/>
              <a:gd name="connsiteY3" fmla="*/ 416688 h 416688"/>
              <a:gd name="connsiteX4" fmla="*/ 0 w 1556270"/>
              <a:gd name="connsiteY4" fmla="*/ 416688 h 416688"/>
              <a:gd name="connsiteX5" fmla="*/ 0 w 1556270"/>
              <a:gd name="connsiteY5" fmla="*/ 0 h 416688"/>
              <a:gd name="connsiteX0" fmla="*/ 0 w 1347926"/>
              <a:gd name="connsiteY0" fmla="*/ 0 h 416688"/>
              <a:gd name="connsiteX1" fmla="*/ 1347926 w 1347926"/>
              <a:gd name="connsiteY1" fmla="*/ 0 h 416688"/>
              <a:gd name="connsiteX2" fmla="*/ 1251470 w 1347926"/>
              <a:gd name="connsiteY2" fmla="*/ 203582 h 416688"/>
              <a:gd name="connsiteX3" fmla="*/ 1347926 w 1347926"/>
              <a:gd name="connsiteY3" fmla="*/ 416688 h 416688"/>
              <a:gd name="connsiteX4" fmla="*/ 0 w 1347926"/>
              <a:gd name="connsiteY4" fmla="*/ 416688 h 416688"/>
              <a:gd name="connsiteX5" fmla="*/ 0 w 1347926"/>
              <a:gd name="connsiteY5" fmla="*/ 0 h 4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926" h="416688">
                <a:moveTo>
                  <a:pt x="0" y="0"/>
                </a:moveTo>
                <a:lnTo>
                  <a:pt x="1347926" y="0"/>
                </a:lnTo>
                <a:lnTo>
                  <a:pt x="1251470" y="203582"/>
                </a:lnTo>
                <a:lnTo>
                  <a:pt x="1347926" y="416688"/>
                </a:lnTo>
                <a:lnTo>
                  <a:pt x="0" y="416688"/>
                </a:lnTo>
                <a:lnTo>
                  <a:pt x="0" y="0"/>
                </a:lnTo>
                <a:close/>
              </a:path>
            </a:pathLst>
          </a:custGeom>
          <a:gradFill flip="none" rotWithShape="0">
            <a:gsLst>
              <a:gs pos="0">
                <a:srgbClr val="0072BC"/>
              </a:gs>
              <a:gs pos="58000">
                <a:srgbClr val="005093"/>
              </a:gs>
              <a:gs pos="100000">
                <a:srgbClr val="001C5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1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49875" y="5513462"/>
            <a:ext cx="1040784" cy="1040784"/>
          </a:xfrm>
          <a:prstGeom prst="rect">
            <a:avLst/>
          </a:prstGeom>
        </p:spPr>
      </p:pic>
    </p:spTree>
    <p:extLst>
      <p:ext uri="{BB962C8B-B14F-4D97-AF65-F5344CB8AC3E}">
        <p14:creationId xmlns:p14="http://schemas.microsoft.com/office/powerpoint/2010/main" val="3755265530"/>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xStyles>
    <p:titleStyle>
      <a:lvl1pPr algn="l" defTabSz="914400" rtl="0" eaLnBrk="1" latinLnBrk="0" hangingPunct="1">
        <a:lnSpc>
          <a:spcPct val="90000"/>
        </a:lnSpc>
        <a:spcBef>
          <a:spcPct val="0"/>
        </a:spcBef>
        <a:buNone/>
        <a:defRPr sz="4400" kern="1200">
          <a:solidFill>
            <a:srgbClr val="001C59"/>
          </a:solidFill>
          <a:latin typeface="Univers LT Std 45 Light" panose="020B0403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FCB315"/>
        </a:buClr>
        <a:buFont typeface="Arial" panose="020B0604020202020204" pitchFamily="34" charset="0"/>
        <a:buChar char="•"/>
        <a:defRPr sz="2800" kern="1200">
          <a:solidFill>
            <a:srgbClr val="0072BC"/>
          </a:solidFill>
          <a:latin typeface="Univers LT Std 55" panose="020B0603020202020204" pitchFamily="34" charset="0"/>
          <a:ea typeface="+mn-ea"/>
          <a:cs typeface="+mn-cs"/>
        </a:defRPr>
      </a:lvl1pPr>
      <a:lvl2pPr marL="685800" indent="-228600" algn="l" defTabSz="914400" rtl="0" eaLnBrk="1" latinLnBrk="0" hangingPunct="1">
        <a:lnSpc>
          <a:spcPct val="90000"/>
        </a:lnSpc>
        <a:spcBef>
          <a:spcPts val="500"/>
        </a:spcBef>
        <a:buFont typeface="Univers LT Std 55" panose="020B0603020202020204" pitchFamily="34" charset="0"/>
        <a:buChar char="–"/>
        <a:defRPr sz="2400" kern="1200">
          <a:solidFill>
            <a:srgbClr val="001C59"/>
          </a:solidFill>
          <a:latin typeface="Univers LT Std 55"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5093"/>
          </a:solidFill>
          <a:latin typeface="Univers LT Std 55" panose="020B0603020202020204" pitchFamily="34" charset="0"/>
          <a:ea typeface="+mn-ea"/>
          <a:cs typeface="+mn-cs"/>
        </a:defRPr>
      </a:lvl3pPr>
      <a:lvl4pPr marL="1600200" indent="-228600" algn="l" defTabSz="914400" rtl="0" eaLnBrk="1" latinLnBrk="0" hangingPunct="1">
        <a:lnSpc>
          <a:spcPct val="90000"/>
        </a:lnSpc>
        <a:spcBef>
          <a:spcPts val="500"/>
        </a:spcBef>
        <a:buFont typeface="Univers LT Std 55" panose="020B0603020202020204" pitchFamily="34" charset="0"/>
        <a:buChar char="–"/>
        <a:defRPr sz="1800" kern="1200">
          <a:solidFill>
            <a:schemeClr val="tx1"/>
          </a:solidFill>
          <a:latin typeface="Univers LT Std 55" panose="020B0603020202020204" pitchFamily="34" charset="0"/>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Univers LT Std 55"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1257300" y="365129"/>
            <a:ext cx="7258050" cy="1325563"/>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latin typeface="Univers LT Std 55" panose="020B0603020202020204" pitchFamily="34" charset="0"/>
              </a:defRPr>
            </a:lvl1pPr>
          </a:lstStyle>
          <a:p>
            <a:fld id="{791AB61E-2E6B-44C9-AA85-BEFCC1C9B2A8}" type="datetimeFigureOut">
              <a:rPr lang="en-US" smtClean="0">
                <a:solidFill>
                  <a:prstClr val="black">
                    <a:tint val="75000"/>
                  </a:prstClr>
                </a:solidFill>
              </a:rPr>
              <a:pPr/>
              <a:t>10/14/2020</a:t>
            </a:fld>
            <a:endParaRPr lang="en-US">
              <a:solidFill>
                <a:prstClr val="black">
                  <a:tint val="75000"/>
                </a:prstClr>
              </a:solidFill>
            </a:endParaRPr>
          </a:p>
        </p:txBody>
      </p:sp>
      <p:sp>
        <p:nvSpPr>
          <p:cNvPr id="10" name="Footer Placeholder 4"/>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1200">
                <a:solidFill>
                  <a:schemeClr val="tx1">
                    <a:tint val="75000"/>
                  </a:schemeClr>
                </a:solidFill>
                <a:latin typeface="Univers LT Std 55" panose="020B0603020202020204" pitchFamily="34" charset="0"/>
              </a:defRPr>
            </a:lvl1pPr>
          </a:lstStyle>
          <a:p>
            <a:endParaRPr lang="en-US">
              <a:solidFill>
                <a:prstClr val="black">
                  <a:tint val="75000"/>
                </a:prstClr>
              </a:solidFill>
            </a:endParaRPr>
          </a:p>
        </p:txBody>
      </p:sp>
      <p:sp>
        <p:nvSpPr>
          <p:cNvPr id="11" name="Slide Number Placeholder 5"/>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latin typeface="Univers LT Std 55" panose="020B0603020202020204" pitchFamily="34" charset="0"/>
              </a:defRPr>
            </a:lvl1pPr>
          </a:lstStyle>
          <a:p>
            <a:fld id="{9F064EB1-AA73-4F06-AC58-EA3ED7859B38}" type="slidenum">
              <a:rPr lang="en-US" smtClean="0">
                <a:solidFill>
                  <a:prstClr val="black">
                    <a:tint val="75000"/>
                  </a:prstClr>
                </a:solidFill>
              </a:rPr>
              <a:pPr/>
              <a:t>‹#›</a:t>
            </a:fld>
            <a:endParaRPr lang="en-US">
              <a:solidFill>
                <a:prstClr val="black">
                  <a:tint val="75000"/>
                </a:prstClr>
              </a:solidFill>
            </a:endParaRPr>
          </a:p>
        </p:txBody>
      </p:sp>
      <p:sp>
        <p:nvSpPr>
          <p:cNvPr id="12" name="Pentagon 14"/>
          <p:cNvSpPr/>
          <p:nvPr userDrawn="1"/>
        </p:nvSpPr>
        <p:spPr>
          <a:xfrm rot="5400000">
            <a:off x="110945" y="882832"/>
            <a:ext cx="1347926" cy="312516"/>
          </a:xfrm>
          <a:custGeom>
            <a:avLst/>
            <a:gdLst>
              <a:gd name="connsiteX0" fmla="*/ 0 w 1556270"/>
              <a:gd name="connsiteY0" fmla="*/ 0 h 416688"/>
              <a:gd name="connsiteX1" fmla="*/ 1347926 w 1556270"/>
              <a:gd name="connsiteY1" fmla="*/ 0 h 416688"/>
              <a:gd name="connsiteX2" fmla="*/ 1556270 w 1556270"/>
              <a:gd name="connsiteY2" fmla="*/ 208344 h 416688"/>
              <a:gd name="connsiteX3" fmla="*/ 1347926 w 1556270"/>
              <a:gd name="connsiteY3" fmla="*/ 416688 h 416688"/>
              <a:gd name="connsiteX4" fmla="*/ 0 w 1556270"/>
              <a:gd name="connsiteY4" fmla="*/ 416688 h 416688"/>
              <a:gd name="connsiteX5" fmla="*/ 0 w 1556270"/>
              <a:gd name="connsiteY5" fmla="*/ 0 h 416688"/>
              <a:gd name="connsiteX0" fmla="*/ 0 w 1347926"/>
              <a:gd name="connsiteY0" fmla="*/ 0 h 416688"/>
              <a:gd name="connsiteX1" fmla="*/ 1347926 w 1347926"/>
              <a:gd name="connsiteY1" fmla="*/ 0 h 416688"/>
              <a:gd name="connsiteX2" fmla="*/ 1251470 w 1347926"/>
              <a:gd name="connsiteY2" fmla="*/ 203582 h 416688"/>
              <a:gd name="connsiteX3" fmla="*/ 1347926 w 1347926"/>
              <a:gd name="connsiteY3" fmla="*/ 416688 h 416688"/>
              <a:gd name="connsiteX4" fmla="*/ 0 w 1347926"/>
              <a:gd name="connsiteY4" fmla="*/ 416688 h 416688"/>
              <a:gd name="connsiteX5" fmla="*/ 0 w 1347926"/>
              <a:gd name="connsiteY5" fmla="*/ 0 h 4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926" h="416688">
                <a:moveTo>
                  <a:pt x="0" y="0"/>
                </a:moveTo>
                <a:lnTo>
                  <a:pt x="1347926" y="0"/>
                </a:lnTo>
                <a:lnTo>
                  <a:pt x="1251470" y="203582"/>
                </a:lnTo>
                <a:lnTo>
                  <a:pt x="1347926" y="416688"/>
                </a:lnTo>
                <a:lnTo>
                  <a:pt x="0" y="416688"/>
                </a:lnTo>
                <a:lnTo>
                  <a:pt x="0" y="0"/>
                </a:lnTo>
                <a:close/>
              </a:path>
            </a:pathLst>
          </a:custGeom>
          <a:gradFill flip="none" rotWithShape="0">
            <a:gsLst>
              <a:gs pos="0">
                <a:srgbClr val="0072BC"/>
              </a:gs>
              <a:gs pos="58000">
                <a:srgbClr val="005093"/>
              </a:gs>
              <a:gs pos="100000">
                <a:srgbClr val="001C5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1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49875" y="5513462"/>
            <a:ext cx="1040784" cy="1040784"/>
          </a:xfrm>
          <a:prstGeom prst="rect">
            <a:avLst/>
          </a:prstGeom>
        </p:spPr>
      </p:pic>
    </p:spTree>
    <p:extLst>
      <p:ext uri="{BB962C8B-B14F-4D97-AF65-F5344CB8AC3E}">
        <p14:creationId xmlns:p14="http://schemas.microsoft.com/office/powerpoint/2010/main" val="986352457"/>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xStyles>
    <p:titleStyle>
      <a:lvl1pPr algn="l" defTabSz="914400" rtl="0" eaLnBrk="1" latinLnBrk="0" hangingPunct="1">
        <a:lnSpc>
          <a:spcPct val="90000"/>
        </a:lnSpc>
        <a:spcBef>
          <a:spcPct val="0"/>
        </a:spcBef>
        <a:buNone/>
        <a:defRPr sz="4400" kern="1200">
          <a:solidFill>
            <a:srgbClr val="001C59"/>
          </a:solidFill>
          <a:latin typeface="Univers LT Std 45 Light" panose="020B0403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FCB315"/>
        </a:buClr>
        <a:buFont typeface="Arial" panose="020B0604020202020204" pitchFamily="34" charset="0"/>
        <a:buChar char="•"/>
        <a:defRPr sz="2800" kern="1200">
          <a:solidFill>
            <a:srgbClr val="0072BC"/>
          </a:solidFill>
          <a:latin typeface="Univers LT Std 55" panose="020B0603020202020204" pitchFamily="34" charset="0"/>
          <a:ea typeface="+mn-ea"/>
          <a:cs typeface="+mn-cs"/>
        </a:defRPr>
      </a:lvl1pPr>
      <a:lvl2pPr marL="685800" indent="-228600" algn="l" defTabSz="914400" rtl="0" eaLnBrk="1" latinLnBrk="0" hangingPunct="1">
        <a:lnSpc>
          <a:spcPct val="90000"/>
        </a:lnSpc>
        <a:spcBef>
          <a:spcPts val="500"/>
        </a:spcBef>
        <a:buFont typeface="Univers LT Std 55" panose="020B0603020202020204" pitchFamily="34" charset="0"/>
        <a:buChar char="–"/>
        <a:defRPr sz="2400" kern="1200">
          <a:solidFill>
            <a:srgbClr val="001C59"/>
          </a:solidFill>
          <a:latin typeface="Univers LT Std 55"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5093"/>
          </a:solidFill>
          <a:latin typeface="Univers LT Std 55" panose="020B0603020202020204" pitchFamily="34" charset="0"/>
          <a:ea typeface="+mn-ea"/>
          <a:cs typeface="+mn-cs"/>
        </a:defRPr>
      </a:lvl3pPr>
      <a:lvl4pPr marL="1600200" indent="-228600" algn="l" defTabSz="914400" rtl="0" eaLnBrk="1" latinLnBrk="0" hangingPunct="1">
        <a:lnSpc>
          <a:spcPct val="90000"/>
        </a:lnSpc>
        <a:spcBef>
          <a:spcPts val="500"/>
        </a:spcBef>
        <a:buFont typeface="Univers LT Std 55" panose="020B0603020202020204" pitchFamily="34" charset="0"/>
        <a:buChar char="–"/>
        <a:defRPr sz="1800" kern="1200">
          <a:solidFill>
            <a:schemeClr val="tx1"/>
          </a:solidFill>
          <a:latin typeface="Univers LT Std 55" panose="020B0603020202020204" pitchFamily="34" charset="0"/>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Univers LT Std 55"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1257300" y="365129"/>
            <a:ext cx="7258050" cy="1325563"/>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latin typeface="Univers LT Std 55" panose="020B0603020202020204" pitchFamily="34" charset="0"/>
              </a:defRPr>
            </a:lvl1pPr>
          </a:lstStyle>
          <a:p>
            <a:fld id="{791AB61E-2E6B-44C9-AA85-BEFCC1C9B2A8}" type="datetimeFigureOut">
              <a:rPr lang="en-US" smtClean="0">
                <a:solidFill>
                  <a:prstClr val="black">
                    <a:tint val="75000"/>
                  </a:prstClr>
                </a:solidFill>
              </a:rPr>
              <a:pPr/>
              <a:t>10/14/2020</a:t>
            </a:fld>
            <a:endParaRPr lang="en-US">
              <a:solidFill>
                <a:prstClr val="black">
                  <a:tint val="75000"/>
                </a:prstClr>
              </a:solidFill>
            </a:endParaRPr>
          </a:p>
        </p:txBody>
      </p:sp>
      <p:sp>
        <p:nvSpPr>
          <p:cNvPr id="10" name="Footer Placeholder 4"/>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1200">
                <a:solidFill>
                  <a:schemeClr val="tx1">
                    <a:tint val="75000"/>
                  </a:schemeClr>
                </a:solidFill>
                <a:latin typeface="Univers LT Std 55" panose="020B0603020202020204" pitchFamily="34" charset="0"/>
              </a:defRPr>
            </a:lvl1pPr>
          </a:lstStyle>
          <a:p>
            <a:endParaRPr lang="en-US">
              <a:solidFill>
                <a:prstClr val="black">
                  <a:tint val="75000"/>
                </a:prstClr>
              </a:solidFill>
            </a:endParaRPr>
          </a:p>
        </p:txBody>
      </p:sp>
      <p:sp>
        <p:nvSpPr>
          <p:cNvPr id="11" name="Slide Number Placeholder 5"/>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latin typeface="Univers LT Std 55" panose="020B0603020202020204" pitchFamily="34" charset="0"/>
              </a:defRPr>
            </a:lvl1pPr>
          </a:lstStyle>
          <a:p>
            <a:fld id="{9F064EB1-AA73-4F06-AC58-EA3ED7859B38}" type="slidenum">
              <a:rPr lang="en-US" smtClean="0">
                <a:solidFill>
                  <a:prstClr val="black">
                    <a:tint val="75000"/>
                  </a:prstClr>
                </a:solidFill>
              </a:rPr>
              <a:pPr/>
              <a:t>‹#›</a:t>
            </a:fld>
            <a:endParaRPr lang="en-US">
              <a:solidFill>
                <a:prstClr val="black">
                  <a:tint val="75000"/>
                </a:prstClr>
              </a:solidFill>
            </a:endParaRPr>
          </a:p>
        </p:txBody>
      </p:sp>
      <p:sp>
        <p:nvSpPr>
          <p:cNvPr id="12" name="Pentagon 14"/>
          <p:cNvSpPr/>
          <p:nvPr userDrawn="1"/>
        </p:nvSpPr>
        <p:spPr>
          <a:xfrm rot="5400000">
            <a:off x="110945" y="882832"/>
            <a:ext cx="1347926" cy="312516"/>
          </a:xfrm>
          <a:custGeom>
            <a:avLst/>
            <a:gdLst>
              <a:gd name="connsiteX0" fmla="*/ 0 w 1556270"/>
              <a:gd name="connsiteY0" fmla="*/ 0 h 416688"/>
              <a:gd name="connsiteX1" fmla="*/ 1347926 w 1556270"/>
              <a:gd name="connsiteY1" fmla="*/ 0 h 416688"/>
              <a:gd name="connsiteX2" fmla="*/ 1556270 w 1556270"/>
              <a:gd name="connsiteY2" fmla="*/ 208344 h 416688"/>
              <a:gd name="connsiteX3" fmla="*/ 1347926 w 1556270"/>
              <a:gd name="connsiteY3" fmla="*/ 416688 h 416688"/>
              <a:gd name="connsiteX4" fmla="*/ 0 w 1556270"/>
              <a:gd name="connsiteY4" fmla="*/ 416688 h 416688"/>
              <a:gd name="connsiteX5" fmla="*/ 0 w 1556270"/>
              <a:gd name="connsiteY5" fmla="*/ 0 h 416688"/>
              <a:gd name="connsiteX0" fmla="*/ 0 w 1347926"/>
              <a:gd name="connsiteY0" fmla="*/ 0 h 416688"/>
              <a:gd name="connsiteX1" fmla="*/ 1347926 w 1347926"/>
              <a:gd name="connsiteY1" fmla="*/ 0 h 416688"/>
              <a:gd name="connsiteX2" fmla="*/ 1251470 w 1347926"/>
              <a:gd name="connsiteY2" fmla="*/ 203582 h 416688"/>
              <a:gd name="connsiteX3" fmla="*/ 1347926 w 1347926"/>
              <a:gd name="connsiteY3" fmla="*/ 416688 h 416688"/>
              <a:gd name="connsiteX4" fmla="*/ 0 w 1347926"/>
              <a:gd name="connsiteY4" fmla="*/ 416688 h 416688"/>
              <a:gd name="connsiteX5" fmla="*/ 0 w 1347926"/>
              <a:gd name="connsiteY5" fmla="*/ 0 h 4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926" h="416688">
                <a:moveTo>
                  <a:pt x="0" y="0"/>
                </a:moveTo>
                <a:lnTo>
                  <a:pt x="1347926" y="0"/>
                </a:lnTo>
                <a:lnTo>
                  <a:pt x="1251470" y="203582"/>
                </a:lnTo>
                <a:lnTo>
                  <a:pt x="1347926" y="416688"/>
                </a:lnTo>
                <a:lnTo>
                  <a:pt x="0" y="416688"/>
                </a:lnTo>
                <a:lnTo>
                  <a:pt x="0" y="0"/>
                </a:lnTo>
                <a:close/>
              </a:path>
            </a:pathLst>
          </a:custGeom>
          <a:gradFill flip="none" rotWithShape="0">
            <a:gsLst>
              <a:gs pos="0">
                <a:srgbClr val="0072BC"/>
              </a:gs>
              <a:gs pos="58000">
                <a:srgbClr val="005093"/>
              </a:gs>
              <a:gs pos="100000">
                <a:srgbClr val="001C5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1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49875" y="5513462"/>
            <a:ext cx="1040784" cy="1040784"/>
          </a:xfrm>
          <a:prstGeom prst="rect">
            <a:avLst/>
          </a:prstGeom>
        </p:spPr>
      </p:pic>
    </p:spTree>
    <p:extLst>
      <p:ext uri="{BB962C8B-B14F-4D97-AF65-F5344CB8AC3E}">
        <p14:creationId xmlns:p14="http://schemas.microsoft.com/office/powerpoint/2010/main" val="3299541130"/>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txStyles>
    <p:titleStyle>
      <a:lvl1pPr algn="l" defTabSz="914400" rtl="0" eaLnBrk="1" latinLnBrk="0" hangingPunct="1">
        <a:lnSpc>
          <a:spcPct val="90000"/>
        </a:lnSpc>
        <a:spcBef>
          <a:spcPct val="0"/>
        </a:spcBef>
        <a:buNone/>
        <a:defRPr sz="4400" kern="1200">
          <a:solidFill>
            <a:srgbClr val="001C59"/>
          </a:solidFill>
          <a:latin typeface="Univers LT Std 45 Light" panose="020B0403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FCB315"/>
        </a:buClr>
        <a:buFont typeface="Arial" panose="020B0604020202020204" pitchFamily="34" charset="0"/>
        <a:buChar char="•"/>
        <a:defRPr sz="2800" kern="1200">
          <a:solidFill>
            <a:srgbClr val="0072BC"/>
          </a:solidFill>
          <a:latin typeface="Univers LT Std 55" panose="020B0603020202020204" pitchFamily="34" charset="0"/>
          <a:ea typeface="+mn-ea"/>
          <a:cs typeface="+mn-cs"/>
        </a:defRPr>
      </a:lvl1pPr>
      <a:lvl2pPr marL="685800" indent="-228600" algn="l" defTabSz="914400" rtl="0" eaLnBrk="1" latinLnBrk="0" hangingPunct="1">
        <a:lnSpc>
          <a:spcPct val="90000"/>
        </a:lnSpc>
        <a:spcBef>
          <a:spcPts val="500"/>
        </a:spcBef>
        <a:buFont typeface="Univers LT Std 55" panose="020B0603020202020204" pitchFamily="34" charset="0"/>
        <a:buChar char="–"/>
        <a:defRPr sz="2400" kern="1200">
          <a:solidFill>
            <a:srgbClr val="001C59"/>
          </a:solidFill>
          <a:latin typeface="Univers LT Std 55"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5093"/>
          </a:solidFill>
          <a:latin typeface="Univers LT Std 55" panose="020B0603020202020204" pitchFamily="34" charset="0"/>
          <a:ea typeface="+mn-ea"/>
          <a:cs typeface="+mn-cs"/>
        </a:defRPr>
      </a:lvl3pPr>
      <a:lvl4pPr marL="1600200" indent="-228600" algn="l" defTabSz="914400" rtl="0" eaLnBrk="1" latinLnBrk="0" hangingPunct="1">
        <a:lnSpc>
          <a:spcPct val="90000"/>
        </a:lnSpc>
        <a:spcBef>
          <a:spcPts val="500"/>
        </a:spcBef>
        <a:buFont typeface="Univers LT Std 55" panose="020B0603020202020204" pitchFamily="34" charset="0"/>
        <a:buChar char="–"/>
        <a:defRPr sz="1800" kern="1200">
          <a:solidFill>
            <a:schemeClr val="tx1"/>
          </a:solidFill>
          <a:latin typeface="Univers LT Std 55" panose="020B0603020202020204" pitchFamily="34" charset="0"/>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Univers LT Std 55"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22000" b="-2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CF3357DB-99F3-4B82-88A2-FDEBFC6DDDFE}" type="datetimeFigureOut">
              <a:rPr lang="en-US" smtClean="0">
                <a:solidFill>
                  <a:prstClr val="black">
                    <a:tint val="75000"/>
                  </a:prstClr>
                </a:solidFill>
                <a:latin typeface="Calibri" panose="020F0502020204030204"/>
                <a:cs typeface="+mn-cs"/>
              </a:rPr>
              <a:pPr fontAlgn="auto">
                <a:spcBef>
                  <a:spcPts val="0"/>
                </a:spcBef>
                <a:spcAft>
                  <a:spcPts val="0"/>
                </a:spcAft>
              </a:pPr>
              <a:t>10/14/2020</a:t>
            </a:fld>
            <a:endParaRPr lang="en-US" dirty="0">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75EB45FA-97C4-4A1C-8EE2-045233263828}" type="slidenum">
              <a:rPr lang="en-US" smtClean="0">
                <a:solidFill>
                  <a:prstClr val="black">
                    <a:tint val="75000"/>
                  </a:prstClr>
                </a:solidFill>
                <a:latin typeface="Calibri" panose="020F0502020204030204"/>
                <a:cs typeface="+mn-cs"/>
              </a:rPr>
              <a:pPr fontAlgn="auto">
                <a:spcBef>
                  <a:spcPts val="0"/>
                </a:spcBef>
                <a:spcAft>
                  <a:spcPts val="0"/>
                </a:spcAft>
              </a:pPr>
              <a:t>‹#›</a:t>
            </a:fld>
            <a:endParaRPr lang="en-US" dirty="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663344331"/>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143000" y="274638"/>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50C2E313-B3A9-4B78-B28C-42E098BD1C26}" type="datetime1">
              <a:rPr lang="en-US">
                <a:latin typeface="Garamond" pitchFamily="18" charset="0"/>
              </a:rPr>
              <a:pPr>
                <a:defRPr/>
              </a:pPr>
              <a:t>10/14/2020</a:t>
            </a:fld>
            <a:endParaRPr lang="en-US" dirty="0">
              <a:latin typeface="Garamond"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ea typeface="+mn-ea"/>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38FE1AC0-7E03-4E1A-B075-777CA5ADB7B7}" type="slidenum">
              <a:rPr lang="en-US">
                <a:latin typeface="Garamond" pitchFamily="18" charset="0"/>
              </a:rPr>
              <a:pPr>
                <a:defRPr/>
              </a:pPr>
              <a:t>‹#›</a:t>
            </a:fld>
            <a:endParaRPr lang="en-US" dirty="0">
              <a:latin typeface="Garamond" pitchFamily="18" charset="0"/>
            </a:endParaRPr>
          </a:p>
        </p:txBody>
      </p:sp>
    </p:spTree>
    <p:extLst>
      <p:ext uri="{BB962C8B-B14F-4D97-AF65-F5344CB8AC3E}">
        <p14:creationId xmlns:p14="http://schemas.microsoft.com/office/powerpoint/2010/main" val="845985956"/>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hf hdr="0" ftr="0" dt="0"/>
  <p:txStyles>
    <p:titleStyle>
      <a:lvl1pPr algn="l" rtl="0" eaLnBrk="0" fontAlgn="base" hangingPunct="0">
        <a:spcBef>
          <a:spcPct val="0"/>
        </a:spcBef>
        <a:spcAft>
          <a:spcPct val="0"/>
        </a:spcAft>
        <a:defRPr sz="4400" kern="1200">
          <a:solidFill>
            <a:srgbClr val="001C59"/>
          </a:solidFill>
          <a:latin typeface="Arial" pitchFamily="34" charset="0"/>
          <a:ea typeface="MS PGothic" pitchFamily="34" charset="-128"/>
          <a:cs typeface="Arial" pitchFamily="34" charset="0"/>
        </a:defRPr>
      </a:lvl1pPr>
      <a:lvl2pPr algn="l" rtl="0" eaLnBrk="0" fontAlgn="base" hangingPunct="0">
        <a:spcBef>
          <a:spcPct val="0"/>
        </a:spcBef>
        <a:spcAft>
          <a:spcPct val="0"/>
        </a:spcAft>
        <a:defRPr sz="4400">
          <a:solidFill>
            <a:srgbClr val="001C59"/>
          </a:solidFill>
          <a:latin typeface="Arial" charset="0"/>
          <a:ea typeface="MS PGothic" pitchFamily="34" charset="-128"/>
          <a:cs typeface="Arial" charset="0"/>
        </a:defRPr>
      </a:lvl2pPr>
      <a:lvl3pPr algn="l" rtl="0" eaLnBrk="0" fontAlgn="base" hangingPunct="0">
        <a:spcBef>
          <a:spcPct val="0"/>
        </a:spcBef>
        <a:spcAft>
          <a:spcPct val="0"/>
        </a:spcAft>
        <a:defRPr sz="4400">
          <a:solidFill>
            <a:srgbClr val="001C59"/>
          </a:solidFill>
          <a:latin typeface="Arial" charset="0"/>
          <a:ea typeface="MS PGothic" pitchFamily="34" charset="-128"/>
          <a:cs typeface="Arial" charset="0"/>
        </a:defRPr>
      </a:lvl3pPr>
      <a:lvl4pPr algn="l" rtl="0" eaLnBrk="0" fontAlgn="base" hangingPunct="0">
        <a:spcBef>
          <a:spcPct val="0"/>
        </a:spcBef>
        <a:spcAft>
          <a:spcPct val="0"/>
        </a:spcAft>
        <a:defRPr sz="4400">
          <a:solidFill>
            <a:srgbClr val="001C59"/>
          </a:solidFill>
          <a:latin typeface="Arial" charset="0"/>
          <a:ea typeface="MS PGothic" pitchFamily="34" charset="-128"/>
          <a:cs typeface="Arial" charset="0"/>
        </a:defRPr>
      </a:lvl4pPr>
      <a:lvl5pPr algn="l" rtl="0" eaLnBrk="0" fontAlgn="base" hangingPunct="0">
        <a:spcBef>
          <a:spcPct val="0"/>
        </a:spcBef>
        <a:spcAft>
          <a:spcPct val="0"/>
        </a:spcAft>
        <a:defRPr sz="4400">
          <a:solidFill>
            <a:srgbClr val="001C59"/>
          </a:solidFill>
          <a:latin typeface="Arial" charset="0"/>
          <a:ea typeface="MS PGothic" pitchFamily="34" charset="-128"/>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SzPct val="60000"/>
        <a:buBlip>
          <a:blip r:embed="rId14"/>
        </a:buBlip>
        <a:defRPr sz="3200" kern="1200">
          <a:solidFill>
            <a:srgbClr val="0072BC"/>
          </a:solidFill>
          <a:latin typeface="Arial" pitchFamily="34" charset="0"/>
          <a:ea typeface="MS PGothic" pitchFamily="34" charset="-128"/>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rgbClr val="001C59"/>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rgbClr val="001C59"/>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1C59"/>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1C59"/>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900" smtClean="0">
                <a:solidFill>
                  <a:schemeClr val="tx1">
                    <a:tint val="75000"/>
                  </a:schemeClr>
                </a:solidFill>
                <a:latin typeface="Univers LT Std 55" panose="020B0603020202020204" pitchFamily="34" charset="0"/>
                <a:cs typeface="+mn-cs"/>
              </a:defRPr>
            </a:lvl1pPr>
          </a:lstStyle>
          <a:p>
            <a:pPr>
              <a:defRPr/>
            </a:pPr>
            <a:fld id="{30AB7921-71D8-4AE0-8834-F475BD95C752}" type="datetimeFigureOut">
              <a:rPr lang="en-US">
                <a:solidFill>
                  <a:prstClr val="black">
                    <a:tint val="75000"/>
                  </a:prstClr>
                </a:solidFill>
              </a:rPr>
              <a:pPr>
                <a:defRPr/>
              </a:pPr>
              <a:t>10/14/2020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Univers LT Std 55" panose="020B0603020202020204" pitchFamily="34" charset="0"/>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Univers LT Std 55" panose="020B0603020202020204" pitchFamily="34" charset="0"/>
                <a:cs typeface="+mn-cs"/>
              </a:defRPr>
            </a:lvl1pPr>
          </a:lstStyle>
          <a:p>
            <a:pPr>
              <a:defRPr/>
            </a:pPr>
            <a:fld id="{FCC5C811-FFEA-4277-9633-A2F0294520CF}" type="slidenum">
              <a:rPr lang="en-US">
                <a:solidFill>
                  <a:prstClr val="black">
                    <a:tint val="75000"/>
                  </a:prstClr>
                </a:solidFill>
              </a:rPr>
              <a:pPr>
                <a:defRPr/>
              </a:pPr>
              <a:t>‹#›</a:t>
            </a:fld>
            <a:endParaRPr lang="en-US">
              <a:solidFill>
                <a:prstClr val="black">
                  <a:tint val="75000"/>
                </a:prstClr>
              </a:solidFill>
            </a:endParaRPr>
          </a:p>
        </p:txBody>
      </p:sp>
      <p:pic>
        <p:nvPicPr>
          <p:cNvPr id="4103"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70800" y="5694363"/>
            <a:ext cx="1314450"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2332893"/>
      </p:ext>
    </p:extLst>
  </p:cSld>
  <p:clrMap bg1="lt1" tx1="dk1" bg2="lt2" tx2="dk2" accent1="accent1" accent2="accent2" accent3="accent3" accent4="accent4" accent5="accent5" accent6="accent6" hlink="hlink" folHlink="folHlink"/>
  <p:txStyles>
    <p:titleStyle>
      <a:lvl1pPr algn="l" defTabSz="684213" rtl="0" fontAlgn="base">
        <a:lnSpc>
          <a:spcPct val="90000"/>
        </a:lnSpc>
        <a:spcBef>
          <a:spcPct val="0"/>
        </a:spcBef>
        <a:spcAft>
          <a:spcPct val="0"/>
        </a:spcAft>
        <a:defRPr sz="3300" b="1" kern="1200">
          <a:solidFill>
            <a:srgbClr val="001C59"/>
          </a:solidFill>
          <a:latin typeface="Univers LT Std 55" panose="020B0603020202020204" pitchFamily="34" charset="0"/>
          <a:ea typeface="+mj-ea"/>
          <a:cs typeface="+mj-cs"/>
        </a:defRPr>
      </a:lvl1pPr>
      <a:lvl2pPr algn="l" defTabSz="684213" rtl="0" fontAlgn="base">
        <a:lnSpc>
          <a:spcPct val="90000"/>
        </a:lnSpc>
        <a:spcBef>
          <a:spcPct val="0"/>
        </a:spcBef>
        <a:spcAft>
          <a:spcPct val="0"/>
        </a:spcAft>
        <a:defRPr sz="3300" b="1">
          <a:solidFill>
            <a:srgbClr val="001C59"/>
          </a:solidFill>
          <a:latin typeface="Univers LT Std 55" pitchFamily="34" charset="0"/>
        </a:defRPr>
      </a:lvl2pPr>
      <a:lvl3pPr algn="l" defTabSz="684213" rtl="0" fontAlgn="base">
        <a:lnSpc>
          <a:spcPct val="90000"/>
        </a:lnSpc>
        <a:spcBef>
          <a:spcPct val="0"/>
        </a:spcBef>
        <a:spcAft>
          <a:spcPct val="0"/>
        </a:spcAft>
        <a:defRPr sz="3300" b="1">
          <a:solidFill>
            <a:srgbClr val="001C59"/>
          </a:solidFill>
          <a:latin typeface="Univers LT Std 55" pitchFamily="34" charset="0"/>
        </a:defRPr>
      </a:lvl3pPr>
      <a:lvl4pPr algn="l" defTabSz="684213" rtl="0" fontAlgn="base">
        <a:lnSpc>
          <a:spcPct val="90000"/>
        </a:lnSpc>
        <a:spcBef>
          <a:spcPct val="0"/>
        </a:spcBef>
        <a:spcAft>
          <a:spcPct val="0"/>
        </a:spcAft>
        <a:defRPr sz="3300" b="1">
          <a:solidFill>
            <a:srgbClr val="001C59"/>
          </a:solidFill>
          <a:latin typeface="Univers LT Std 55" pitchFamily="34" charset="0"/>
        </a:defRPr>
      </a:lvl4pPr>
      <a:lvl5pPr algn="l" defTabSz="684213" rtl="0" fontAlgn="base">
        <a:lnSpc>
          <a:spcPct val="90000"/>
        </a:lnSpc>
        <a:spcBef>
          <a:spcPct val="0"/>
        </a:spcBef>
        <a:spcAft>
          <a:spcPct val="0"/>
        </a:spcAft>
        <a:defRPr sz="3300" b="1">
          <a:solidFill>
            <a:srgbClr val="001C59"/>
          </a:solidFill>
          <a:latin typeface="Univers LT Std 55" pitchFamily="34" charset="0"/>
        </a:defRPr>
      </a:lvl5pPr>
      <a:lvl6pPr marL="457200" algn="l" defTabSz="684213" rtl="0" fontAlgn="base">
        <a:lnSpc>
          <a:spcPct val="90000"/>
        </a:lnSpc>
        <a:spcBef>
          <a:spcPct val="0"/>
        </a:spcBef>
        <a:spcAft>
          <a:spcPct val="0"/>
        </a:spcAft>
        <a:defRPr sz="3300" b="1">
          <a:solidFill>
            <a:srgbClr val="001C59"/>
          </a:solidFill>
          <a:latin typeface="Univers LT Std 55" pitchFamily="34" charset="0"/>
        </a:defRPr>
      </a:lvl6pPr>
      <a:lvl7pPr marL="914400" algn="l" defTabSz="684213" rtl="0" fontAlgn="base">
        <a:lnSpc>
          <a:spcPct val="90000"/>
        </a:lnSpc>
        <a:spcBef>
          <a:spcPct val="0"/>
        </a:spcBef>
        <a:spcAft>
          <a:spcPct val="0"/>
        </a:spcAft>
        <a:defRPr sz="3300" b="1">
          <a:solidFill>
            <a:srgbClr val="001C59"/>
          </a:solidFill>
          <a:latin typeface="Univers LT Std 55" pitchFamily="34" charset="0"/>
        </a:defRPr>
      </a:lvl7pPr>
      <a:lvl8pPr marL="1371600" algn="l" defTabSz="684213" rtl="0" fontAlgn="base">
        <a:lnSpc>
          <a:spcPct val="90000"/>
        </a:lnSpc>
        <a:spcBef>
          <a:spcPct val="0"/>
        </a:spcBef>
        <a:spcAft>
          <a:spcPct val="0"/>
        </a:spcAft>
        <a:defRPr sz="3300" b="1">
          <a:solidFill>
            <a:srgbClr val="001C59"/>
          </a:solidFill>
          <a:latin typeface="Univers LT Std 55" pitchFamily="34" charset="0"/>
        </a:defRPr>
      </a:lvl8pPr>
      <a:lvl9pPr marL="1828800" algn="l" defTabSz="684213" rtl="0" fontAlgn="base">
        <a:lnSpc>
          <a:spcPct val="90000"/>
        </a:lnSpc>
        <a:spcBef>
          <a:spcPct val="0"/>
        </a:spcBef>
        <a:spcAft>
          <a:spcPct val="0"/>
        </a:spcAft>
        <a:defRPr sz="3300" b="1">
          <a:solidFill>
            <a:srgbClr val="001C59"/>
          </a:solidFill>
          <a:latin typeface="Univers LT Std 55" pitchFamily="34" charset="0"/>
        </a:defRPr>
      </a:lvl9pPr>
    </p:titleStyle>
    <p:bodyStyle>
      <a:lvl1pPr marL="169863" indent="-169863" algn="l" defTabSz="684213" rtl="0" fontAlgn="base">
        <a:lnSpc>
          <a:spcPct val="90000"/>
        </a:lnSpc>
        <a:spcBef>
          <a:spcPts val="750"/>
        </a:spcBef>
        <a:spcAft>
          <a:spcPct val="0"/>
        </a:spcAft>
        <a:buFont typeface="Arial" charset="0"/>
        <a:buChar char="•"/>
        <a:defRPr sz="2100" kern="1200">
          <a:solidFill>
            <a:srgbClr val="001C59"/>
          </a:solidFill>
          <a:latin typeface="Univers LT Std 55" panose="020B0603020202020204" pitchFamily="34" charset="0"/>
          <a:ea typeface="+mn-ea"/>
          <a:cs typeface="+mn-cs"/>
        </a:defRPr>
      </a:lvl1pPr>
      <a:lvl2pPr marL="512763" indent="-169863" algn="l" defTabSz="684213" rtl="0" fontAlgn="base">
        <a:lnSpc>
          <a:spcPct val="90000"/>
        </a:lnSpc>
        <a:spcBef>
          <a:spcPts val="375"/>
        </a:spcBef>
        <a:spcAft>
          <a:spcPct val="0"/>
        </a:spcAft>
        <a:buFont typeface="Arial" charset="0"/>
        <a:buChar char="•"/>
        <a:defRPr kern="1200">
          <a:solidFill>
            <a:srgbClr val="001C59"/>
          </a:solidFill>
          <a:latin typeface="Univers LT Std 55" panose="020B0603020202020204" pitchFamily="34" charset="0"/>
          <a:ea typeface="+mn-ea"/>
          <a:cs typeface="+mn-cs"/>
        </a:defRPr>
      </a:lvl2pPr>
      <a:lvl3pPr marL="855663" indent="-169863" algn="l" defTabSz="684213" rtl="0" fontAlgn="base">
        <a:lnSpc>
          <a:spcPct val="90000"/>
        </a:lnSpc>
        <a:spcBef>
          <a:spcPts val="375"/>
        </a:spcBef>
        <a:spcAft>
          <a:spcPct val="0"/>
        </a:spcAft>
        <a:buFont typeface="Arial" charset="0"/>
        <a:buChar char="•"/>
        <a:defRPr sz="1500" kern="1200">
          <a:solidFill>
            <a:srgbClr val="001C59"/>
          </a:solidFill>
          <a:latin typeface="Univers LT Std 55" panose="020B0603020202020204" pitchFamily="34" charset="0"/>
          <a:ea typeface="+mn-ea"/>
          <a:cs typeface="+mn-cs"/>
        </a:defRPr>
      </a:lvl3pPr>
      <a:lvl4pPr marL="1198563" indent="-169863" algn="l" defTabSz="684213" rtl="0" fontAlgn="base">
        <a:lnSpc>
          <a:spcPct val="90000"/>
        </a:lnSpc>
        <a:spcBef>
          <a:spcPts val="375"/>
        </a:spcBef>
        <a:spcAft>
          <a:spcPct val="0"/>
        </a:spcAft>
        <a:buFont typeface="Arial" charset="0"/>
        <a:buChar char="•"/>
        <a:defRPr sz="1300" kern="1200">
          <a:solidFill>
            <a:srgbClr val="001C59"/>
          </a:solidFill>
          <a:latin typeface="Univers LT Std 55" panose="020B0603020202020204" pitchFamily="34" charset="0"/>
          <a:ea typeface="+mn-ea"/>
          <a:cs typeface="+mn-cs"/>
        </a:defRPr>
      </a:lvl4pPr>
      <a:lvl5pPr marL="1541463" indent="-169863" algn="l" defTabSz="684213" rtl="0" fontAlgn="base">
        <a:lnSpc>
          <a:spcPct val="90000"/>
        </a:lnSpc>
        <a:spcBef>
          <a:spcPts val="375"/>
        </a:spcBef>
        <a:spcAft>
          <a:spcPct val="0"/>
        </a:spcAft>
        <a:buFont typeface="Arial" charset="0"/>
        <a:buChar char="•"/>
        <a:defRPr sz="1300" kern="1200">
          <a:solidFill>
            <a:srgbClr val="001C59"/>
          </a:solidFill>
          <a:latin typeface="Univers LT Std 55" panose="020B0603020202020204" pitchFamily="34"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0" y="0"/>
            <a:ext cx="9144000" cy="1690688"/>
          </a:xfrm>
          <a:prstGeom prst="rect">
            <a:avLst/>
          </a:prstGeom>
          <a:gradFill flip="none" rotWithShape="1">
            <a:gsLst>
              <a:gs pos="26000">
                <a:srgbClr val="FCB315"/>
              </a:gs>
              <a:gs pos="100000">
                <a:srgbClr val="E0861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solidFill>
                <a:prstClr val="white"/>
              </a:solidFill>
            </a:endParaRPr>
          </a:p>
        </p:txBody>
      </p:sp>
      <p:sp>
        <p:nvSpPr>
          <p:cNvPr id="2051"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900" smtClean="0">
                <a:solidFill>
                  <a:schemeClr val="tx1">
                    <a:tint val="75000"/>
                  </a:schemeClr>
                </a:solidFill>
                <a:latin typeface="Univers LT Std 55" panose="020B0603020202020204" pitchFamily="34" charset="0"/>
                <a:cs typeface="+mn-cs"/>
              </a:defRPr>
            </a:lvl1pPr>
          </a:lstStyle>
          <a:p>
            <a:pPr>
              <a:defRPr/>
            </a:pPr>
            <a:fld id="{6481E440-D452-49BE-B7BC-9DF067868C10}" type="datetimeFigureOut">
              <a:rPr lang="en-US">
                <a:solidFill>
                  <a:prstClr val="black">
                    <a:tint val="75000"/>
                  </a:prstClr>
                </a:solidFill>
              </a:rPr>
              <a:pPr>
                <a:defRPr/>
              </a:pPr>
              <a:t>10/14/2020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Univers LT Std 55" panose="020B0603020202020204" pitchFamily="34" charset="0"/>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Univers LT Std 55" panose="020B0603020202020204" pitchFamily="34" charset="0"/>
                <a:cs typeface="+mn-cs"/>
              </a:defRPr>
            </a:lvl1pPr>
          </a:lstStyle>
          <a:p>
            <a:pPr>
              <a:defRPr/>
            </a:pPr>
            <a:fld id="{DEA69283-C907-444C-A676-2C1B9D2FCFBB}" type="slidenum">
              <a:rPr lang="en-US">
                <a:solidFill>
                  <a:prstClr val="black">
                    <a:tint val="75000"/>
                  </a:prstClr>
                </a:solidFill>
              </a:rPr>
              <a:pPr>
                <a:defRPr/>
              </a:pPr>
              <a:t>‹#›</a:t>
            </a:fld>
            <a:endParaRPr lang="en-US">
              <a:solidFill>
                <a:prstClr val="black">
                  <a:tint val="75000"/>
                </a:prstClr>
              </a:solidFill>
            </a:endParaRPr>
          </a:p>
        </p:txBody>
      </p:sp>
      <p:cxnSp>
        <p:nvCxnSpPr>
          <p:cNvPr id="12" name="Straight Connector 11"/>
          <p:cNvCxnSpPr/>
          <p:nvPr userDrawn="1"/>
        </p:nvCxnSpPr>
        <p:spPr>
          <a:xfrm>
            <a:off x="0" y="1690688"/>
            <a:ext cx="9144000" cy="0"/>
          </a:xfrm>
          <a:prstGeom prst="line">
            <a:avLst/>
          </a:prstGeom>
          <a:ln w="127000">
            <a:solidFill>
              <a:srgbClr val="005093"/>
            </a:solidFill>
          </a:ln>
        </p:spPr>
        <p:style>
          <a:lnRef idx="1">
            <a:schemeClr val="accent1"/>
          </a:lnRef>
          <a:fillRef idx="0">
            <a:schemeClr val="accent1"/>
          </a:fillRef>
          <a:effectRef idx="0">
            <a:schemeClr val="accent1"/>
          </a:effectRef>
          <a:fontRef idx="minor">
            <a:schemeClr val="tx1"/>
          </a:fontRef>
        </p:style>
      </p:cxnSp>
      <p:pic>
        <p:nvPicPr>
          <p:cNvPr id="2057" name="Picture 1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70800" y="5694363"/>
            <a:ext cx="1314450"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6262467"/>
      </p:ext>
    </p:extLst>
  </p:cSld>
  <p:clrMap bg1="lt1" tx1="dk1" bg2="lt2" tx2="dk2" accent1="accent1" accent2="accent2" accent3="accent3" accent4="accent4" accent5="accent5" accent6="accent6" hlink="hlink" folHlink="folHlink"/>
  <p:txStyles>
    <p:titleStyle>
      <a:lvl1pPr algn="l" defTabSz="684213" rtl="0" fontAlgn="base">
        <a:lnSpc>
          <a:spcPct val="90000"/>
        </a:lnSpc>
        <a:spcBef>
          <a:spcPct val="0"/>
        </a:spcBef>
        <a:spcAft>
          <a:spcPct val="0"/>
        </a:spcAft>
        <a:defRPr sz="3300" b="1" kern="1200">
          <a:solidFill>
            <a:srgbClr val="001C59"/>
          </a:solidFill>
          <a:latin typeface="Univers LT Std 55" panose="020B0603020202020204" pitchFamily="34" charset="0"/>
          <a:ea typeface="+mj-ea"/>
          <a:cs typeface="+mj-cs"/>
        </a:defRPr>
      </a:lvl1pPr>
      <a:lvl2pPr algn="l" defTabSz="684213" rtl="0" fontAlgn="base">
        <a:lnSpc>
          <a:spcPct val="90000"/>
        </a:lnSpc>
        <a:spcBef>
          <a:spcPct val="0"/>
        </a:spcBef>
        <a:spcAft>
          <a:spcPct val="0"/>
        </a:spcAft>
        <a:defRPr sz="3300" b="1">
          <a:solidFill>
            <a:srgbClr val="001C59"/>
          </a:solidFill>
          <a:latin typeface="Univers LT Std 55" pitchFamily="34" charset="0"/>
        </a:defRPr>
      </a:lvl2pPr>
      <a:lvl3pPr algn="l" defTabSz="684213" rtl="0" fontAlgn="base">
        <a:lnSpc>
          <a:spcPct val="90000"/>
        </a:lnSpc>
        <a:spcBef>
          <a:spcPct val="0"/>
        </a:spcBef>
        <a:spcAft>
          <a:spcPct val="0"/>
        </a:spcAft>
        <a:defRPr sz="3300" b="1">
          <a:solidFill>
            <a:srgbClr val="001C59"/>
          </a:solidFill>
          <a:latin typeface="Univers LT Std 55" pitchFamily="34" charset="0"/>
        </a:defRPr>
      </a:lvl3pPr>
      <a:lvl4pPr algn="l" defTabSz="684213" rtl="0" fontAlgn="base">
        <a:lnSpc>
          <a:spcPct val="90000"/>
        </a:lnSpc>
        <a:spcBef>
          <a:spcPct val="0"/>
        </a:spcBef>
        <a:spcAft>
          <a:spcPct val="0"/>
        </a:spcAft>
        <a:defRPr sz="3300" b="1">
          <a:solidFill>
            <a:srgbClr val="001C59"/>
          </a:solidFill>
          <a:latin typeface="Univers LT Std 55" pitchFamily="34" charset="0"/>
        </a:defRPr>
      </a:lvl4pPr>
      <a:lvl5pPr algn="l" defTabSz="684213" rtl="0" fontAlgn="base">
        <a:lnSpc>
          <a:spcPct val="90000"/>
        </a:lnSpc>
        <a:spcBef>
          <a:spcPct val="0"/>
        </a:spcBef>
        <a:spcAft>
          <a:spcPct val="0"/>
        </a:spcAft>
        <a:defRPr sz="3300" b="1">
          <a:solidFill>
            <a:srgbClr val="001C59"/>
          </a:solidFill>
          <a:latin typeface="Univers LT Std 55" pitchFamily="34" charset="0"/>
        </a:defRPr>
      </a:lvl5pPr>
      <a:lvl6pPr marL="457200" algn="l" defTabSz="684213" rtl="0" fontAlgn="base">
        <a:lnSpc>
          <a:spcPct val="90000"/>
        </a:lnSpc>
        <a:spcBef>
          <a:spcPct val="0"/>
        </a:spcBef>
        <a:spcAft>
          <a:spcPct val="0"/>
        </a:spcAft>
        <a:defRPr sz="3300" b="1">
          <a:solidFill>
            <a:srgbClr val="001C59"/>
          </a:solidFill>
          <a:latin typeface="Univers LT Std 55" pitchFamily="34" charset="0"/>
        </a:defRPr>
      </a:lvl6pPr>
      <a:lvl7pPr marL="914400" algn="l" defTabSz="684213" rtl="0" fontAlgn="base">
        <a:lnSpc>
          <a:spcPct val="90000"/>
        </a:lnSpc>
        <a:spcBef>
          <a:spcPct val="0"/>
        </a:spcBef>
        <a:spcAft>
          <a:spcPct val="0"/>
        </a:spcAft>
        <a:defRPr sz="3300" b="1">
          <a:solidFill>
            <a:srgbClr val="001C59"/>
          </a:solidFill>
          <a:latin typeface="Univers LT Std 55" pitchFamily="34" charset="0"/>
        </a:defRPr>
      </a:lvl7pPr>
      <a:lvl8pPr marL="1371600" algn="l" defTabSz="684213" rtl="0" fontAlgn="base">
        <a:lnSpc>
          <a:spcPct val="90000"/>
        </a:lnSpc>
        <a:spcBef>
          <a:spcPct val="0"/>
        </a:spcBef>
        <a:spcAft>
          <a:spcPct val="0"/>
        </a:spcAft>
        <a:defRPr sz="3300" b="1">
          <a:solidFill>
            <a:srgbClr val="001C59"/>
          </a:solidFill>
          <a:latin typeface="Univers LT Std 55" pitchFamily="34" charset="0"/>
        </a:defRPr>
      </a:lvl8pPr>
      <a:lvl9pPr marL="1828800" algn="l" defTabSz="684213" rtl="0" fontAlgn="base">
        <a:lnSpc>
          <a:spcPct val="90000"/>
        </a:lnSpc>
        <a:spcBef>
          <a:spcPct val="0"/>
        </a:spcBef>
        <a:spcAft>
          <a:spcPct val="0"/>
        </a:spcAft>
        <a:defRPr sz="3300" b="1">
          <a:solidFill>
            <a:srgbClr val="001C59"/>
          </a:solidFill>
          <a:latin typeface="Univers LT Std 55" pitchFamily="34" charset="0"/>
        </a:defRPr>
      </a:lvl9pPr>
    </p:titleStyle>
    <p:bodyStyle>
      <a:lvl1pPr marL="169863" indent="-169863" algn="l" defTabSz="684213" rtl="0" fontAlgn="base">
        <a:lnSpc>
          <a:spcPct val="90000"/>
        </a:lnSpc>
        <a:spcBef>
          <a:spcPts val="750"/>
        </a:spcBef>
        <a:spcAft>
          <a:spcPct val="0"/>
        </a:spcAft>
        <a:buFont typeface="Arial" charset="0"/>
        <a:buChar char="•"/>
        <a:defRPr sz="2100" kern="1200">
          <a:solidFill>
            <a:srgbClr val="001C59"/>
          </a:solidFill>
          <a:latin typeface="Univers LT Std 55" panose="020B0603020202020204" pitchFamily="34" charset="0"/>
          <a:ea typeface="+mn-ea"/>
          <a:cs typeface="+mn-cs"/>
        </a:defRPr>
      </a:lvl1pPr>
      <a:lvl2pPr marL="512763" indent="-169863" algn="l" defTabSz="684213" rtl="0" fontAlgn="base">
        <a:lnSpc>
          <a:spcPct val="90000"/>
        </a:lnSpc>
        <a:spcBef>
          <a:spcPts val="375"/>
        </a:spcBef>
        <a:spcAft>
          <a:spcPct val="0"/>
        </a:spcAft>
        <a:buFont typeface="Arial" charset="0"/>
        <a:buChar char="•"/>
        <a:defRPr kern="1200">
          <a:solidFill>
            <a:srgbClr val="001C59"/>
          </a:solidFill>
          <a:latin typeface="Univers LT Std 55" panose="020B0603020202020204" pitchFamily="34" charset="0"/>
          <a:ea typeface="+mn-ea"/>
          <a:cs typeface="+mn-cs"/>
        </a:defRPr>
      </a:lvl2pPr>
      <a:lvl3pPr marL="855663" indent="-169863" algn="l" defTabSz="684213" rtl="0" fontAlgn="base">
        <a:lnSpc>
          <a:spcPct val="90000"/>
        </a:lnSpc>
        <a:spcBef>
          <a:spcPts val="375"/>
        </a:spcBef>
        <a:spcAft>
          <a:spcPct val="0"/>
        </a:spcAft>
        <a:buFont typeface="Arial" charset="0"/>
        <a:buChar char="•"/>
        <a:defRPr sz="1500" kern="1200">
          <a:solidFill>
            <a:srgbClr val="001C59"/>
          </a:solidFill>
          <a:latin typeface="Univers LT Std 55" panose="020B0603020202020204" pitchFamily="34" charset="0"/>
          <a:ea typeface="+mn-ea"/>
          <a:cs typeface="+mn-cs"/>
        </a:defRPr>
      </a:lvl3pPr>
      <a:lvl4pPr marL="1198563" indent="-169863" algn="l" defTabSz="684213" rtl="0" fontAlgn="base">
        <a:lnSpc>
          <a:spcPct val="90000"/>
        </a:lnSpc>
        <a:spcBef>
          <a:spcPts val="375"/>
        </a:spcBef>
        <a:spcAft>
          <a:spcPct val="0"/>
        </a:spcAft>
        <a:buFont typeface="Arial" charset="0"/>
        <a:buChar char="•"/>
        <a:defRPr sz="1300" kern="1200">
          <a:solidFill>
            <a:srgbClr val="001C59"/>
          </a:solidFill>
          <a:latin typeface="Univers LT Std 55" panose="020B0603020202020204" pitchFamily="34" charset="0"/>
          <a:ea typeface="+mn-ea"/>
          <a:cs typeface="+mn-cs"/>
        </a:defRPr>
      </a:lvl4pPr>
      <a:lvl5pPr marL="1541463" indent="-169863" algn="l" defTabSz="684213" rtl="0" fontAlgn="base">
        <a:lnSpc>
          <a:spcPct val="90000"/>
        </a:lnSpc>
        <a:spcBef>
          <a:spcPts val="375"/>
        </a:spcBef>
        <a:spcAft>
          <a:spcPct val="0"/>
        </a:spcAft>
        <a:buFont typeface="Arial" charset="0"/>
        <a:buChar char="•"/>
        <a:defRPr sz="1300" kern="1200">
          <a:solidFill>
            <a:srgbClr val="001C59"/>
          </a:solidFill>
          <a:latin typeface="Univers LT Std 55" panose="020B0603020202020204" pitchFamily="34"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0" y="0"/>
            <a:ext cx="9144000" cy="1690688"/>
          </a:xfrm>
          <a:prstGeom prst="rect">
            <a:avLst/>
          </a:prstGeom>
          <a:gradFill flip="none" rotWithShape="1">
            <a:gsLst>
              <a:gs pos="26000">
                <a:srgbClr val="FCB315"/>
              </a:gs>
              <a:gs pos="100000">
                <a:srgbClr val="E0861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solidFill>
                <a:prstClr val="white"/>
              </a:solidFill>
            </a:endParaRPr>
          </a:p>
        </p:txBody>
      </p:sp>
      <p:sp>
        <p:nvSpPr>
          <p:cNvPr id="2051"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900" smtClean="0">
                <a:solidFill>
                  <a:schemeClr val="tx1">
                    <a:tint val="75000"/>
                  </a:schemeClr>
                </a:solidFill>
                <a:latin typeface="Univers LT Std 55" panose="020B0603020202020204" pitchFamily="34" charset="0"/>
                <a:cs typeface="+mn-cs"/>
              </a:defRPr>
            </a:lvl1pPr>
          </a:lstStyle>
          <a:p>
            <a:pPr>
              <a:defRPr/>
            </a:pPr>
            <a:fld id="{6481E440-D452-49BE-B7BC-9DF067868C10}" type="datetimeFigureOut">
              <a:rPr lang="en-US">
                <a:solidFill>
                  <a:prstClr val="black">
                    <a:tint val="75000"/>
                  </a:prstClr>
                </a:solidFill>
              </a:rPr>
              <a:pPr>
                <a:defRPr/>
              </a:pPr>
              <a:t>10/14/2020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Univers LT Std 55" panose="020B0603020202020204" pitchFamily="34" charset="0"/>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Univers LT Std 55" panose="020B0603020202020204" pitchFamily="34" charset="0"/>
                <a:cs typeface="+mn-cs"/>
              </a:defRPr>
            </a:lvl1pPr>
          </a:lstStyle>
          <a:p>
            <a:pPr>
              <a:defRPr/>
            </a:pPr>
            <a:fld id="{DEA69283-C907-444C-A676-2C1B9D2FCFBB}" type="slidenum">
              <a:rPr lang="en-US">
                <a:solidFill>
                  <a:prstClr val="black">
                    <a:tint val="75000"/>
                  </a:prstClr>
                </a:solidFill>
              </a:rPr>
              <a:pPr>
                <a:defRPr/>
              </a:pPr>
              <a:t>‹#›</a:t>
            </a:fld>
            <a:endParaRPr lang="en-US">
              <a:solidFill>
                <a:prstClr val="black">
                  <a:tint val="75000"/>
                </a:prstClr>
              </a:solidFill>
            </a:endParaRPr>
          </a:p>
        </p:txBody>
      </p:sp>
      <p:cxnSp>
        <p:nvCxnSpPr>
          <p:cNvPr id="12" name="Straight Connector 11"/>
          <p:cNvCxnSpPr/>
          <p:nvPr userDrawn="1"/>
        </p:nvCxnSpPr>
        <p:spPr>
          <a:xfrm>
            <a:off x="0" y="1690688"/>
            <a:ext cx="9144000" cy="0"/>
          </a:xfrm>
          <a:prstGeom prst="line">
            <a:avLst/>
          </a:prstGeom>
          <a:ln w="127000">
            <a:solidFill>
              <a:srgbClr val="005093"/>
            </a:solidFill>
          </a:ln>
        </p:spPr>
        <p:style>
          <a:lnRef idx="1">
            <a:schemeClr val="accent1"/>
          </a:lnRef>
          <a:fillRef idx="0">
            <a:schemeClr val="accent1"/>
          </a:fillRef>
          <a:effectRef idx="0">
            <a:schemeClr val="accent1"/>
          </a:effectRef>
          <a:fontRef idx="minor">
            <a:schemeClr val="tx1"/>
          </a:fontRef>
        </p:style>
      </p:cxnSp>
      <p:pic>
        <p:nvPicPr>
          <p:cNvPr id="2057" name="Picture 1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70800" y="5694363"/>
            <a:ext cx="1314450"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1941742"/>
      </p:ext>
    </p:extLst>
  </p:cSld>
  <p:clrMap bg1="lt1" tx1="dk1" bg2="lt2" tx2="dk2" accent1="accent1" accent2="accent2" accent3="accent3" accent4="accent4" accent5="accent5" accent6="accent6" hlink="hlink" folHlink="folHlink"/>
  <p:txStyles>
    <p:titleStyle>
      <a:lvl1pPr algn="l" defTabSz="684213" rtl="0" fontAlgn="base">
        <a:lnSpc>
          <a:spcPct val="90000"/>
        </a:lnSpc>
        <a:spcBef>
          <a:spcPct val="0"/>
        </a:spcBef>
        <a:spcAft>
          <a:spcPct val="0"/>
        </a:spcAft>
        <a:defRPr sz="3300" b="1" kern="1200">
          <a:solidFill>
            <a:srgbClr val="001C59"/>
          </a:solidFill>
          <a:latin typeface="Univers LT Std 55" panose="020B0603020202020204" pitchFamily="34" charset="0"/>
          <a:ea typeface="+mj-ea"/>
          <a:cs typeface="+mj-cs"/>
        </a:defRPr>
      </a:lvl1pPr>
      <a:lvl2pPr algn="l" defTabSz="684213" rtl="0" fontAlgn="base">
        <a:lnSpc>
          <a:spcPct val="90000"/>
        </a:lnSpc>
        <a:spcBef>
          <a:spcPct val="0"/>
        </a:spcBef>
        <a:spcAft>
          <a:spcPct val="0"/>
        </a:spcAft>
        <a:defRPr sz="3300" b="1">
          <a:solidFill>
            <a:srgbClr val="001C59"/>
          </a:solidFill>
          <a:latin typeface="Univers LT Std 55" pitchFamily="34" charset="0"/>
        </a:defRPr>
      </a:lvl2pPr>
      <a:lvl3pPr algn="l" defTabSz="684213" rtl="0" fontAlgn="base">
        <a:lnSpc>
          <a:spcPct val="90000"/>
        </a:lnSpc>
        <a:spcBef>
          <a:spcPct val="0"/>
        </a:spcBef>
        <a:spcAft>
          <a:spcPct val="0"/>
        </a:spcAft>
        <a:defRPr sz="3300" b="1">
          <a:solidFill>
            <a:srgbClr val="001C59"/>
          </a:solidFill>
          <a:latin typeface="Univers LT Std 55" pitchFamily="34" charset="0"/>
        </a:defRPr>
      </a:lvl3pPr>
      <a:lvl4pPr algn="l" defTabSz="684213" rtl="0" fontAlgn="base">
        <a:lnSpc>
          <a:spcPct val="90000"/>
        </a:lnSpc>
        <a:spcBef>
          <a:spcPct val="0"/>
        </a:spcBef>
        <a:spcAft>
          <a:spcPct val="0"/>
        </a:spcAft>
        <a:defRPr sz="3300" b="1">
          <a:solidFill>
            <a:srgbClr val="001C59"/>
          </a:solidFill>
          <a:latin typeface="Univers LT Std 55" pitchFamily="34" charset="0"/>
        </a:defRPr>
      </a:lvl4pPr>
      <a:lvl5pPr algn="l" defTabSz="684213" rtl="0" fontAlgn="base">
        <a:lnSpc>
          <a:spcPct val="90000"/>
        </a:lnSpc>
        <a:spcBef>
          <a:spcPct val="0"/>
        </a:spcBef>
        <a:spcAft>
          <a:spcPct val="0"/>
        </a:spcAft>
        <a:defRPr sz="3300" b="1">
          <a:solidFill>
            <a:srgbClr val="001C59"/>
          </a:solidFill>
          <a:latin typeface="Univers LT Std 55" pitchFamily="34" charset="0"/>
        </a:defRPr>
      </a:lvl5pPr>
      <a:lvl6pPr marL="457200" algn="l" defTabSz="684213" rtl="0" fontAlgn="base">
        <a:lnSpc>
          <a:spcPct val="90000"/>
        </a:lnSpc>
        <a:spcBef>
          <a:spcPct val="0"/>
        </a:spcBef>
        <a:spcAft>
          <a:spcPct val="0"/>
        </a:spcAft>
        <a:defRPr sz="3300" b="1">
          <a:solidFill>
            <a:srgbClr val="001C59"/>
          </a:solidFill>
          <a:latin typeface="Univers LT Std 55" pitchFamily="34" charset="0"/>
        </a:defRPr>
      </a:lvl6pPr>
      <a:lvl7pPr marL="914400" algn="l" defTabSz="684213" rtl="0" fontAlgn="base">
        <a:lnSpc>
          <a:spcPct val="90000"/>
        </a:lnSpc>
        <a:spcBef>
          <a:spcPct val="0"/>
        </a:spcBef>
        <a:spcAft>
          <a:spcPct val="0"/>
        </a:spcAft>
        <a:defRPr sz="3300" b="1">
          <a:solidFill>
            <a:srgbClr val="001C59"/>
          </a:solidFill>
          <a:latin typeface="Univers LT Std 55" pitchFamily="34" charset="0"/>
        </a:defRPr>
      </a:lvl7pPr>
      <a:lvl8pPr marL="1371600" algn="l" defTabSz="684213" rtl="0" fontAlgn="base">
        <a:lnSpc>
          <a:spcPct val="90000"/>
        </a:lnSpc>
        <a:spcBef>
          <a:spcPct val="0"/>
        </a:spcBef>
        <a:spcAft>
          <a:spcPct val="0"/>
        </a:spcAft>
        <a:defRPr sz="3300" b="1">
          <a:solidFill>
            <a:srgbClr val="001C59"/>
          </a:solidFill>
          <a:latin typeface="Univers LT Std 55" pitchFamily="34" charset="0"/>
        </a:defRPr>
      </a:lvl8pPr>
      <a:lvl9pPr marL="1828800" algn="l" defTabSz="684213" rtl="0" fontAlgn="base">
        <a:lnSpc>
          <a:spcPct val="90000"/>
        </a:lnSpc>
        <a:spcBef>
          <a:spcPct val="0"/>
        </a:spcBef>
        <a:spcAft>
          <a:spcPct val="0"/>
        </a:spcAft>
        <a:defRPr sz="3300" b="1">
          <a:solidFill>
            <a:srgbClr val="001C59"/>
          </a:solidFill>
          <a:latin typeface="Univers LT Std 55" pitchFamily="34" charset="0"/>
        </a:defRPr>
      </a:lvl9pPr>
    </p:titleStyle>
    <p:bodyStyle>
      <a:lvl1pPr marL="169863" indent="-169863" algn="l" defTabSz="684213" rtl="0" fontAlgn="base">
        <a:lnSpc>
          <a:spcPct val="90000"/>
        </a:lnSpc>
        <a:spcBef>
          <a:spcPts val="750"/>
        </a:spcBef>
        <a:spcAft>
          <a:spcPct val="0"/>
        </a:spcAft>
        <a:buFont typeface="Arial" charset="0"/>
        <a:buChar char="•"/>
        <a:defRPr sz="2100" kern="1200">
          <a:solidFill>
            <a:srgbClr val="001C59"/>
          </a:solidFill>
          <a:latin typeface="Univers LT Std 55" panose="020B0603020202020204" pitchFamily="34" charset="0"/>
          <a:ea typeface="+mn-ea"/>
          <a:cs typeface="+mn-cs"/>
        </a:defRPr>
      </a:lvl1pPr>
      <a:lvl2pPr marL="512763" indent="-169863" algn="l" defTabSz="684213" rtl="0" fontAlgn="base">
        <a:lnSpc>
          <a:spcPct val="90000"/>
        </a:lnSpc>
        <a:spcBef>
          <a:spcPts val="375"/>
        </a:spcBef>
        <a:spcAft>
          <a:spcPct val="0"/>
        </a:spcAft>
        <a:buFont typeface="Arial" charset="0"/>
        <a:buChar char="•"/>
        <a:defRPr kern="1200">
          <a:solidFill>
            <a:srgbClr val="001C59"/>
          </a:solidFill>
          <a:latin typeface="Univers LT Std 55" panose="020B0603020202020204" pitchFamily="34" charset="0"/>
          <a:ea typeface="+mn-ea"/>
          <a:cs typeface="+mn-cs"/>
        </a:defRPr>
      </a:lvl2pPr>
      <a:lvl3pPr marL="855663" indent="-169863" algn="l" defTabSz="684213" rtl="0" fontAlgn="base">
        <a:lnSpc>
          <a:spcPct val="90000"/>
        </a:lnSpc>
        <a:spcBef>
          <a:spcPts val="375"/>
        </a:spcBef>
        <a:spcAft>
          <a:spcPct val="0"/>
        </a:spcAft>
        <a:buFont typeface="Arial" charset="0"/>
        <a:buChar char="•"/>
        <a:defRPr sz="1500" kern="1200">
          <a:solidFill>
            <a:srgbClr val="001C59"/>
          </a:solidFill>
          <a:latin typeface="Univers LT Std 55" panose="020B0603020202020204" pitchFamily="34" charset="0"/>
          <a:ea typeface="+mn-ea"/>
          <a:cs typeface="+mn-cs"/>
        </a:defRPr>
      </a:lvl3pPr>
      <a:lvl4pPr marL="1198563" indent="-169863" algn="l" defTabSz="684213" rtl="0" fontAlgn="base">
        <a:lnSpc>
          <a:spcPct val="90000"/>
        </a:lnSpc>
        <a:spcBef>
          <a:spcPts val="375"/>
        </a:spcBef>
        <a:spcAft>
          <a:spcPct val="0"/>
        </a:spcAft>
        <a:buFont typeface="Arial" charset="0"/>
        <a:buChar char="•"/>
        <a:defRPr sz="1300" kern="1200">
          <a:solidFill>
            <a:srgbClr val="001C59"/>
          </a:solidFill>
          <a:latin typeface="Univers LT Std 55" panose="020B0603020202020204" pitchFamily="34" charset="0"/>
          <a:ea typeface="+mn-ea"/>
          <a:cs typeface="+mn-cs"/>
        </a:defRPr>
      </a:lvl4pPr>
      <a:lvl5pPr marL="1541463" indent="-169863" algn="l" defTabSz="684213" rtl="0" fontAlgn="base">
        <a:lnSpc>
          <a:spcPct val="90000"/>
        </a:lnSpc>
        <a:spcBef>
          <a:spcPts val="375"/>
        </a:spcBef>
        <a:spcAft>
          <a:spcPct val="0"/>
        </a:spcAft>
        <a:buFont typeface="Arial" charset="0"/>
        <a:buChar char="•"/>
        <a:defRPr sz="1300" kern="1200">
          <a:solidFill>
            <a:srgbClr val="001C59"/>
          </a:solidFill>
          <a:latin typeface="Univers LT Std 55" panose="020B0603020202020204" pitchFamily="34"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35.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tmp"/><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12.tmp"/><Relationship Id="rId5" Type="http://schemas.openxmlformats.org/officeDocument/2006/relationships/image" Target="../media/image11.tmp"/><Relationship Id="rId4" Type="http://schemas.openxmlformats.org/officeDocument/2006/relationships/image" Target="../media/image10.tmp"/></Relationships>
</file>

<file path=ppt/slides/_rels/slide3.xml.rels><?xml version="1.0" encoding="UTF-8" standalone="yes"?>
<Relationships xmlns="http://schemas.openxmlformats.org/package/2006/relationships"><Relationship Id="rId8" Type="http://schemas.openxmlformats.org/officeDocument/2006/relationships/hyperlink" Target="https://ar.casact.org/new-report-holds-keys-to-diversity-and-inclusion-five-barriers-revealed/"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s://www.casact.org/press/index.cfm?fa=viewArticle&amp;articleID=4823" TargetMode="External"/><Relationship Id="rId7" Type="http://schemas.openxmlformats.org/officeDocument/2006/relationships/image" Target="../media/image13.tmp"/><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image" Target="../media/image12.tmp"/><Relationship Id="rId5" Type="http://schemas.openxmlformats.org/officeDocument/2006/relationships/image" Target="../media/image11.tmp"/><Relationship Id="rId4" Type="http://schemas.openxmlformats.org/officeDocument/2006/relationships/hyperlink" Target="mailto:2020USQSComments@actuary.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6950" y="2518286"/>
            <a:ext cx="5473700" cy="3026852"/>
          </a:xfrm>
        </p:spPr>
        <p:txBody>
          <a:bodyPr>
            <a:normAutofit fontScale="90000"/>
          </a:bodyPr>
          <a:lstStyle/>
          <a:p>
            <a:r>
              <a:rPr lang="en-US" sz="4800" b="1" dirty="0"/>
              <a:t/>
            </a:r>
            <a:br>
              <a:rPr lang="en-US" sz="4800" b="1" dirty="0"/>
            </a:br>
            <a:r>
              <a:rPr lang="en-US" sz="4800" b="1" dirty="0">
                <a:latin typeface="Aharoni" panose="02010803020104030203" pitchFamily="2" charset="-79"/>
                <a:cs typeface="Aharoni" panose="02010803020104030203" pitchFamily="2" charset="-79"/>
              </a:rPr>
              <a:t>Actuarial Inclusion, Equity and Diversity</a:t>
            </a:r>
            <a:br>
              <a:rPr lang="en-US" sz="4800" b="1" dirty="0">
                <a:latin typeface="Aharoni" panose="02010803020104030203" pitchFamily="2" charset="-79"/>
                <a:cs typeface="Aharoni" panose="02010803020104030203" pitchFamily="2" charset="-79"/>
              </a:rPr>
            </a:br>
            <a:r>
              <a:rPr lang="en-US" sz="2000" b="1" dirty="0">
                <a:cs typeface="Aharoni" panose="02010803020104030203" pitchFamily="2" charset="-79"/>
              </a:rPr>
              <a:t>CAS Regional Affiliates - Fall 2020  </a:t>
            </a:r>
            <a:r>
              <a:rPr lang="en-US" sz="4800" b="1" dirty="0"/>
              <a:t/>
            </a:r>
            <a:br>
              <a:rPr lang="en-US" sz="4800" b="1" dirty="0"/>
            </a:br>
            <a:r>
              <a:rPr lang="en-US" b="1" dirty="0"/>
              <a:t/>
            </a:r>
            <a:br>
              <a:rPr lang="en-US" b="1" dirty="0"/>
            </a:br>
            <a:endParaRPr lang="en-US" b="1"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4979" b="24957"/>
          <a:stretch/>
        </p:blipFill>
        <p:spPr>
          <a:xfrm>
            <a:off x="-228599" y="2045018"/>
            <a:ext cx="3481974" cy="3026851"/>
          </a:xfrm>
          <a:prstGeom prst="rect">
            <a:avLst/>
          </a:prstGeom>
        </p:spPr>
      </p:pic>
    </p:spTree>
    <p:extLst>
      <p:ext uri="{BB962C8B-B14F-4D97-AF65-F5344CB8AC3E}">
        <p14:creationId xmlns:p14="http://schemas.microsoft.com/office/powerpoint/2010/main" val="1445592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owerpoint  Template Rainbow Presentation PPT Backgrou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4" y="0"/>
            <a:ext cx="9151834" cy="68638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cad8952\Desktop\SAGA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416076"/>
            <a:ext cx="1447800" cy="1447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274638"/>
            <a:ext cx="7581900" cy="1143000"/>
          </a:xfrm>
        </p:spPr>
        <p:txBody>
          <a:bodyPr/>
          <a:lstStyle/>
          <a:p>
            <a:r>
              <a:rPr lang="en-US" dirty="0" smtClean="0">
                <a:latin typeface="Rockwell" panose="02060603020205020403" pitchFamily="18" charset="0"/>
              </a:rPr>
              <a:t>SAGAA Initiatives</a:t>
            </a:r>
            <a:endParaRPr lang="en-US" dirty="0">
              <a:latin typeface="Rockwell" panose="02060603020205020403" pitchFamily="18" charset="0"/>
            </a:endParaRPr>
          </a:p>
        </p:txBody>
      </p:sp>
      <p:sp>
        <p:nvSpPr>
          <p:cNvPr id="3" name="Content Placeholder 2"/>
          <p:cNvSpPr>
            <a:spLocks noGrp="1"/>
          </p:cNvSpPr>
          <p:nvPr>
            <p:ph idx="1"/>
          </p:nvPr>
        </p:nvSpPr>
        <p:spPr>
          <a:xfrm>
            <a:off x="990600" y="1600200"/>
            <a:ext cx="7429500" cy="4525963"/>
          </a:xfrm>
        </p:spPr>
        <p:txBody>
          <a:bodyPr/>
          <a:lstStyle/>
          <a:p>
            <a:r>
              <a:rPr lang="en-US" sz="2800" dirty="0" smtClean="0">
                <a:latin typeface="Rockwell" panose="02060603020205020403" pitchFamily="18" charset="0"/>
              </a:rPr>
              <a:t>Social media creation (LinkedIn)</a:t>
            </a:r>
          </a:p>
          <a:p>
            <a:endParaRPr lang="en-US" sz="2800" dirty="0" smtClean="0">
              <a:latin typeface="Rockwell" panose="02060603020205020403" pitchFamily="18" charset="0"/>
            </a:endParaRPr>
          </a:p>
          <a:p>
            <a:r>
              <a:rPr lang="en-US" sz="2800" dirty="0" smtClean="0">
                <a:latin typeface="Rockwell" panose="02060603020205020403" pitchFamily="18" charset="0"/>
              </a:rPr>
              <a:t>Networking calls</a:t>
            </a:r>
          </a:p>
          <a:p>
            <a:endParaRPr lang="en-US" sz="2800" dirty="0" smtClean="0">
              <a:latin typeface="Rockwell" panose="02060603020205020403" pitchFamily="18" charset="0"/>
            </a:endParaRPr>
          </a:p>
          <a:p>
            <a:r>
              <a:rPr lang="en-US" sz="2800" dirty="0" smtClean="0">
                <a:latin typeface="Rockwell" panose="02060603020205020403" pitchFamily="18" charset="0"/>
              </a:rPr>
              <a:t>Kickoff at CAS/SOA Meetings</a:t>
            </a:r>
          </a:p>
          <a:p>
            <a:endParaRPr lang="en-US" sz="2800" dirty="0" smtClean="0">
              <a:latin typeface="Rockwell" panose="02060603020205020403" pitchFamily="18" charset="0"/>
            </a:endParaRPr>
          </a:p>
          <a:p>
            <a:r>
              <a:rPr lang="en-US" sz="2800" dirty="0" smtClean="0">
                <a:latin typeface="Rockwell" panose="02060603020205020403" pitchFamily="18" charset="0"/>
              </a:rPr>
              <a:t>Self-ID and data collection</a:t>
            </a:r>
          </a:p>
          <a:p>
            <a:endParaRPr lang="en-US" dirty="0"/>
          </a:p>
        </p:txBody>
      </p:sp>
    </p:spTree>
    <p:extLst>
      <p:ext uri="{BB962C8B-B14F-4D97-AF65-F5344CB8AC3E}">
        <p14:creationId xmlns:p14="http://schemas.microsoft.com/office/powerpoint/2010/main" val="1582091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owerpoint  Template Rainbow Presentation PPT Backgrou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4" y="0"/>
            <a:ext cx="9151834" cy="68638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cad8952\Desktop\SAGA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416076"/>
            <a:ext cx="1447800" cy="1447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274638"/>
            <a:ext cx="7581900" cy="1143000"/>
          </a:xfrm>
        </p:spPr>
        <p:txBody>
          <a:bodyPr/>
          <a:lstStyle/>
          <a:p>
            <a:r>
              <a:rPr lang="en-US" dirty="0" smtClean="0">
                <a:latin typeface="Rockwell" panose="02060603020205020403" pitchFamily="18" charset="0"/>
              </a:rPr>
              <a:t>Join SAGAA Today!</a:t>
            </a:r>
            <a:endParaRPr lang="en-US" dirty="0">
              <a:latin typeface="Rockwell" panose="02060603020205020403" pitchFamily="18" charset="0"/>
            </a:endParaRPr>
          </a:p>
        </p:txBody>
      </p:sp>
      <p:sp>
        <p:nvSpPr>
          <p:cNvPr id="7" name="TextBox 2"/>
          <p:cNvSpPr txBox="1"/>
          <p:nvPr/>
        </p:nvSpPr>
        <p:spPr>
          <a:xfrm>
            <a:off x="1600200" y="4361118"/>
            <a:ext cx="5791200" cy="1200329"/>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1800" dirty="0" smtClean="0">
                <a:latin typeface="Rockwell" panose="02060603020205020403" pitchFamily="18" charset="0"/>
              </a:rPr>
              <a:t>“As an out and proud gay actuary, I could not be prouder of the alliance […] and am happy to celebrate this achievement as we close Pride Month.” </a:t>
            </a:r>
          </a:p>
          <a:p>
            <a:r>
              <a:rPr lang="en-US" sz="1800" dirty="0" smtClean="0">
                <a:latin typeface="Rockwell" panose="02060603020205020403" pitchFamily="18" charset="0"/>
              </a:rPr>
              <a:t>- Steve Armstrong, CAS President</a:t>
            </a:r>
            <a:endParaRPr lang="en-US" sz="1800" dirty="0">
              <a:latin typeface="Rockwell" panose="02060603020205020403" pitchFamily="18" charset="0"/>
            </a:endParaRPr>
          </a:p>
        </p:txBody>
      </p:sp>
      <p:pic>
        <p:nvPicPr>
          <p:cNvPr id="3" name="Picture 2"/>
          <p:cNvPicPr>
            <a:picLocks noChangeAspect="1"/>
          </p:cNvPicPr>
          <p:nvPr/>
        </p:nvPicPr>
        <p:blipFill>
          <a:blip r:embed="rId4"/>
          <a:stretch>
            <a:fillRect/>
          </a:stretch>
        </p:blipFill>
        <p:spPr>
          <a:xfrm>
            <a:off x="1600200" y="1382469"/>
            <a:ext cx="5695950" cy="2876550"/>
          </a:xfrm>
          <a:prstGeom prst="rect">
            <a:avLst/>
          </a:prstGeom>
          <a:ln>
            <a:solidFill>
              <a:schemeClr val="tx1"/>
            </a:solidFill>
          </a:ln>
        </p:spPr>
      </p:pic>
    </p:spTree>
    <p:extLst>
      <p:ext uri="{BB962C8B-B14F-4D97-AF65-F5344CB8AC3E}">
        <p14:creationId xmlns:p14="http://schemas.microsoft.com/office/powerpoint/2010/main" val="1911789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49598"/>
            <a:ext cx="7886700" cy="1325563"/>
          </a:xfrm>
        </p:spPr>
        <p:txBody>
          <a:bodyPr/>
          <a:lstStyle/>
          <a:p>
            <a:pPr algn="ctr"/>
            <a:r>
              <a:rPr lang="en-US" b="1" dirty="0">
                <a:latin typeface="Aharoni" panose="02010803020104030203" pitchFamily="2" charset="-79"/>
                <a:cs typeface="Aharoni" panose="02010803020104030203" pitchFamily="2" charset="-79"/>
              </a:rPr>
              <a:t>JOINT COMMITTEE FOR </a:t>
            </a:r>
            <a:br>
              <a:rPr lang="en-US" b="1" dirty="0">
                <a:latin typeface="Aharoni" panose="02010803020104030203" pitchFamily="2" charset="-79"/>
                <a:cs typeface="Aharoni" panose="02010803020104030203" pitchFamily="2" charset="-79"/>
              </a:rPr>
            </a:br>
            <a:r>
              <a:rPr lang="en-US" b="1" dirty="0">
                <a:latin typeface="Aharoni" panose="02010803020104030203" pitchFamily="2" charset="-79"/>
                <a:cs typeface="Aharoni" panose="02010803020104030203" pitchFamily="2" charset="-79"/>
              </a:rPr>
              <a:t>INCLUSION, EQUITY &amp; DIVERSITY</a:t>
            </a:r>
          </a:p>
        </p:txBody>
      </p:sp>
      <p:grpSp>
        <p:nvGrpSpPr>
          <p:cNvPr id="47" name="Group 46">
            <a:extLst>
              <a:ext uri="{FF2B5EF4-FFF2-40B4-BE49-F238E27FC236}">
                <a16:creationId xmlns:a16="http://schemas.microsoft.com/office/drawing/2014/main" id="{AC035F8E-D24D-41DB-BF34-94432746066E}"/>
              </a:ext>
            </a:extLst>
          </p:cNvPr>
          <p:cNvGrpSpPr/>
          <p:nvPr/>
        </p:nvGrpSpPr>
        <p:grpSpPr>
          <a:xfrm>
            <a:off x="628650" y="1690690"/>
            <a:ext cx="3458296" cy="2155494"/>
            <a:chOff x="839173" y="1702594"/>
            <a:chExt cx="4102093" cy="2283767"/>
          </a:xfrm>
        </p:grpSpPr>
        <p:sp>
          <p:nvSpPr>
            <p:cNvPr id="6" name="Straight Connector 5">
              <a:extLst>
                <a:ext uri="{FF2B5EF4-FFF2-40B4-BE49-F238E27FC236}">
                  <a16:creationId xmlns:a16="http://schemas.microsoft.com/office/drawing/2014/main" id="{2EEC1F12-4EF9-4866-8946-78A7354E6AA8}"/>
                </a:ext>
              </a:extLst>
            </p:cNvPr>
            <p:cNvSpPr/>
            <p:nvPr/>
          </p:nvSpPr>
          <p:spPr>
            <a:xfrm>
              <a:off x="882715" y="1702594"/>
              <a:ext cx="3566160"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Shape 10">
              <a:extLst>
                <a:ext uri="{FF2B5EF4-FFF2-40B4-BE49-F238E27FC236}">
                  <a16:creationId xmlns:a16="http://schemas.microsoft.com/office/drawing/2014/main" id="{A41D35CA-858F-48CB-A8E1-DA4486C41EDF}"/>
                </a:ext>
              </a:extLst>
            </p:cNvPr>
            <p:cNvSpPr/>
            <p:nvPr/>
          </p:nvSpPr>
          <p:spPr>
            <a:xfrm>
              <a:off x="839173" y="1702594"/>
              <a:ext cx="1047693" cy="2283767"/>
            </a:xfrm>
            <a:custGeom>
              <a:avLst/>
              <a:gdLst>
                <a:gd name="connsiteX0" fmla="*/ 0 w 1047693"/>
                <a:gd name="connsiteY0" fmla="*/ 0 h 2283767"/>
                <a:gd name="connsiteX1" fmla="*/ 1047693 w 1047693"/>
                <a:gd name="connsiteY1" fmla="*/ 0 h 2283767"/>
                <a:gd name="connsiteX2" fmla="*/ 1047693 w 1047693"/>
                <a:gd name="connsiteY2" fmla="*/ 2283767 h 2283767"/>
                <a:gd name="connsiteX3" fmla="*/ 0 w 1047693"/>
                <a:gd name="connsiteY3" fmla="*/ 2283767 h 2283767"/>
                <a:gd name="connsiteX4" fmla="*/ 0 w 1047693"/>
                <a:gd name="connsiteY4" fmla="*/ 0 h 2283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693" h="2283767">
                  <a:moveTo>
                    <a:pt x="0" y="0"/>
                  </a:moveTo>
                  <a:lnTo>
                    <a:pt x="1047693" y="0"/>
                  </a:lnTo>
                  <a:lnTo>
                    <a:pt x="1047693" y="2283767"/>
                  </a:lnTo>
                  <a:lnTo>
                    <a:pt x="0" y="22837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1435" tIns="51435" rIns="51435" bIns="51435" numCol="1" spcCol="1270" anchor="t" anchorCtr="0">
              <a:noAutofit/>
            </a:bodyPr>
            <a:lstStyle/>
            <a:p>
              <a:pPr defTabSz="600075">
                <a:lnSpc>
                  <a:spcPct val="90000"/>
                </a:lnSpc>
                <a:spcAft>
                  <a:spcPct val="35000"/>
                </a:spcAft>
              </a:pPr>
              <a:r>
                <a:rPr lang="en-US" sz="1350" b="1" dirty="0">
                  <a:solidFill>
                    <a:srgbClr val="001C59"/>
                  </a:solidFill>
                </a:rPr>
                <a:t>CAS Core Values</a:t>
              </a:r>
            </a:p>
          </p:txBody>
        </p:sp>
        <p:sp>
          <p:nvSpPr>
            <p:cNvPr id="12" name="Freeform: Shape 11">
              <a:extLst>
                <a:ext uri="{FF2B5EF4-FFF2-40B4-BE49-F238E27FC236}">
                  <a16:creationId xmlns:a16="http://schemas.microsoft.com/office/drawing/2014/main" id="{F960AC0E-1BA0-42BC-8119-1B1074E934E9}"/>
                </a:ext>
              </a:extLst>
            </p:cNvPr>
            <p:cNvSpPr/>
            <p:nvPr/>
          </p:nvSpPr>
          <p:spPr>
            <a:xfrm>
              <a:off x="2071604" y="1718010"/>
              <a:ext cx="2869662" cy="308330"/>
            </a:xfrm>
            <a:custGeom>
              <a:avLst/>
              <a:gdLst>
                <a:gd name="connsiteX0" fmla="*/ 0 w 2869662"/>
                <a:gd name="connsiteY0" fmla="*/ 0 h 308330"/>
                <a:gd name="connsiteX1" fmla="*/ 2869662 w 2869662"/>
                <a:gd name="connsiteY1" fmla="*/ 0 h 308330"/>
                <a:gd name="connsiteX2" fmla="*/ 2869662 w 2869662"/>
                <a:gd name="connsiteY2" fmla="*/ 308330 h 308330"/>
                <a:gd name="connsiteX3" fmla="*/ 0 w 2869662"/>
                <a:gd name="connsiteY3" fmla="*/ 308330 h 308330"/>
                <a:gd name="connsiteX4" fmla="*/ 0 w 2869662"/>
                <a:gd name="connsiteY4" fmla="*/ 0 h 30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662" h="308330">
                  <a:moveTo>
                    <a:pt x="0" y="0"/>
                  </a:moveTo>
                  <a:lnTo>
                    <a:pt x="2869662" y="0"/>
                  </a:lnTo>
                  <a:lnTo>
                    <a:pt x="2869662" y="308330"/>
                  </a:lnTo>
                  <a:lnTo>
                    <a:pt x="0" y="3083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1435" tIns="51435" rIns="51435" bIns="51435" numCol="1" spcCol="1270" anchor="t" anchorCtr="0">
              <a:noAutofit/>
            </a:bodyPr>
            <a:lstStyle/>
            <a:p>
              <a:pPr defTabSz="600075">
                <a:lnSpc>
                  <a:spcPct val="90000"/>
                </a:lnSpc>
                <a:spcAft>
                  <a:spcPct val="35000"/>
                </a:spcAft>
              </a:pPr>
              <a:r>
                <a:rPr lang="en-US" sz="1350" dirty="0">
                  <a:solidFill>
                    <a:schemeClr val="tx1">
                      <a:lumMod val="50000"/>
                      <a:lumOff val="50000"/>
                    </a:schemeClr>
                  </a:solidFill>
                </a:rPr>
                <a:t>Collaboration</a:t>
              </a:r>
            </a:p>
          </p:txBody>
        </p:sp>
        <p:sp>
          <p:nvSpPr>
            <p:cNvPr id="14" name="Freeform: Shape 13">
              <a:extLst>
                <a:ext uri="{FF2B5EF4-FFF2-40B4-BE49-F238E27FC236}">
                  <a16:creationId xmlns:a16="http://schemas.microsoft.com/office/drawing/2014/main" id="{41E102BA-03CB-4302-BADC-A2C6AE77DF14}"/>
                </a:ext>
              </a:extLst>
            </p:cNvPr>
            <p:cNvSpPr/>
            <p:nvPr/>
          </p:nvSpPr>
          <p:spPr>
            <a:xfrm>
              <a:off x="2071604" y="2041758"/>
              <a:ext cx="2869662" cy="308330"/>
            </a:xfrm>
            <a:custGeom>
              <a:avLst/>
              <a:gdLst>
                <a:gd name="connsiteX0" fmla="*/ 0 w 2869662"/>
                <a:gd name="connsiteY0" fmla="*/ 0 h 308330"/>
                <a:gd name="connsiteX1" fmla="*/ 2869662 w 2869662"/>
                <a:gd name="connsiteY1" fmla="*/ 0 h 308330"/>
                <a:gd name="connsiteX2" fmla="*/ 2869662 w 2869662"/>
                <a:gd name="connsiteY2" fmla="*/ 308330 h 308330"/>
                <a:gd name="connsiteX3" fmla="*/ 0 w 2869662"/>
                <a:gd name="connsiteY3" fmla="*/ 308330 h 308330"/>
                <a:gd name="connsiteX4" fmla="*/ 0 w 2869662"/>
                <a:gd name="connsiteY4" fmla="*/ 0 h 30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662" h="308330">
                  <a:moveTo>
                    <a:pt x="0" y="0"/>
                  </a:moveTo>
                  <a:lnTo>
                    <a:pt x="2869662" y="0"/>
                  </a:lnTo>
                  <a:lnTo>
                    <a:pt x="2869662" y="308330"/>
                  </a:lnTo>
                  <a:lnTo>
                    <a:pt x="0" y="3083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1435" tIns="51435" rIns="51435" bIns="51435" numCol="1" spcCol="1270" anchor="t" anchorCtr="0">
              <a:noAutofit/>
            </a:bodyPr>
            <a:lstStyle/>
            <a:p>
              <a:pPr defTabSz="600075">
                <a:lnSpc>
                  <a:spcPct val="90000"/>
                </a:lnSpc>
                <a:spcAft>
                  <a:spcPct val="35000"/>
                </a:spcAft>
              </a:pPr>
              <a:r>
                <a:rPr lang="en-US" sz="1350" dirty="0">
                  <a:solidFill>
                    <a:schemeClr val="tx1">
                      <a:lumMod val="50000"/>
                      <a:lumOff val="50000"/>
                    </a:schemeClr>
                  </a:solidFill>
                </a:rPr>
                <a:t>Community</a:t>
              </a:r>
            </a:p>
          </p:txBody>
        </p:sp>
        <p:sp>
          <p:nvSpPr>
            <p:cNvPr id="22" name="Freeform: Shape 21">
              <a:extLst>
                <a:ext uri="{FF2B5EF4-FFF2-40B4-BE49-F238E27FC236}">
                  <a16:creationId xmlns:a16="http://schemas.microsoft.com/office/drawing/2014/main" id="{DEFB27BC-FB5C-4164-AEC0-68E5976DFC44}"/>
                </a:ext>
              </a:extLst>
            </p:cNvPr>
            <p:cNvSpPr/>
            <p:nvPr/>
          </p:nvSpPr>
          <p:spPr>
            <a:xfrm>
              <a:off x="2071604" y="2365505"/>
              <a:ext cx="2869662" cy="308330"/>
            </a:xfrm>
            <a:custGeom>
              <a:avLst/>
              <a:gdLst>
                <a:gd name="connsiteX0" fmla="*/ 0 w 2869662"/>
                <a:gd name="connsiteY0" fmla="*/ 0 h 308330"/>
                <a:gd name="connsiteX1" fmla="*/ 2869662 w 2869662"/>
                <a:gd name="connsiteY1" fmla="*/ 0 h 308330"/>
                <a:gd name="connsiteX2" fmla="*/ 2869662 w 2869662"/>
                <a:gd name="connsiteY2" fmla="*/ 308330 h 308330"/>
                <a:gd name="connsiteX3" fmla="*/ 0 w 2869662"/>
                <a:gd name="connsiteY3" fmla="*/ 308330 h 308330"/>
                <a:gd name="connsiteX4" fmla="*/ 0 w 2869662"/>
                <a:gd name="connsiteY4" fmla="*/ 0 h 30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662" h="308330">
                  <a:moveTo>
                    <a:pt x="0" y="0"/>
                  </a:moveTo>
                  <a:lnTo>
                    <a:pt x="2869662" y="0"/>
                  </a:lnTo>
                  <a:lnTo>
                    <a:pt x="2869662" y="308330"/>
                  </a:lnTo>
                  <a:lnTo>
                    <a:pt x="0" y="3083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1435" tIns="51435" rIns="51435" bIns="51435" numCol="1" spcCol="1270" anchor="t" anchorCtr="0">
              <a:noAutofit/>
            </a:bodyPr>
            <a:lstStyle/>
            <a:p>
              <a:pPr defTabSz="600075">
                <a:lnSpc>
                  <a:spcPct val="90000"/>
                </a:lnSpc>
                <a:spcAft>
                  <a:spcPct val="35000"/>
                </a:spcAft>
              </a:pPr>
              <a:r>
                <a:rPr lang="en-US" sz="1350" dirty="0">
                  <a:solidFill>
                    <a:schemeClr val="tx1">
                      <a:lumMod val="50000"/>
                      <a:lumOff val="50000"/>
                    </a:schemeClr>
                  </a:solidFill>
                </a:rPr>
                <a:t>Continual Improvement</a:t>
              </a:r>
            </a:p>
          </p:txBody>
        </p:sp>
        <p:sp>
          <p:nvSpPr>
            <p:cNvPr id="24" name="Freeform: Shape 23">
              <a:extLst>
                <a:ext uri="{FF2B5EF4-FFF2-40B4-BE49-F238E27FC236}">
                  <a16:creationId xmlns:a16="http://schemas.microsoft.com/office/drawing/2014/main" id="{531F8574-6725-45C6-A69E-D1F3E333D4ED}"/>
                </a:ext>
              </a:extLst>
            </p:cNvPr>
            <p:cNvSpPr/>
            <p:nvPr/>
          </p:nvSpPr>
          <p:spPr>
            <a:xfrm>
              <a:off x="2071604" y="2689253"/>
              <a:ext cx="2869662" cy="308330"/>
            </a:xfrm>
            <a:custGeom>
              <a:avLst/>
              <a:gdLst>
                <a:gd name="connsiteX0" fmla="*/ 0 w 2869662"/>
                <a:gd name="connsiteY0" fmla="*/ 0 h 308330"/>
                <a:gd name="connsiteX1" fmla="*/ 2869662 w 2869662"/>
                <a:gd name="connsiteY1" fmla="*/ 0 h 308330"/>
                <a:gd name="connsiteX2" fmla="*/ 2869662 w 2869662"/>
                <a:gd name="connsiteY2" fmla="*/ 308330 h 308330"/>
                <a:gd name="connsiteX3" fmla="*/ 0 w 2869662"/>
                <a:gd name="connsiteY3" fmla="*/ 308330 h 308330"/>
                <a:gd name="connsiteX4" fmla="*/ 0 w 2869662"/>
                <a:gd name="connsiteY4" fmla="*/ 0 h 30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662" h="308330">
                  <a:moveTo>
                    <a:pt x="0" y="0"/>
                  </a:moveTo>
                  <a:lnTo>
                    <a:pt x="2869662" y="0"/>
                  </a:lnTo>
                  <a:lnTo>
                    <a:pt x="2869662" y="308330"/>
                  </a:lnTo>
                  <a:lnTo>
                    <a:pt x="0" y="3083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1435" tIns="51435" rIns="51435" bIns="51435" numCol="1" spcCol="1270" anchor="t" anchorCtr="0">
              <a:noAutofit/>
            </a:bodyPr>
            <a:lstStyle/>
            <a:p>
              <a:pPr defTabSz="600075">
                <a:lnSpc>
                  <a:spcPct val="90000"/>
                </a:lnSpc>
                <a:spcAft>
                  <a:spcPct val="35000"/>
                </a:spcAft>
              </a:pPr>
              <a:r>
                <a:rPr lang="en-US" sz="1350" b="1" dirty="0">
                  <a:solidFill>
                    <a:srgbClr val="001C59"/>
                  </a:solidFill>
                </a:rPr>
                <a:t>Diversity</a:t>
              </a:r>
            </a:p>
          </p:txBody>
        </p:sp>
        <p:sp>
          <p:nvSpPr>
            <p:cNvPr id="26" name="Freeform: Shape 25">
              <a:extLst>
                <a:ext uri="{FF2B5EF4-FFF2-40B4-BE49-F238E27FC236}">
                  <a16:creationId xmlns:a16="http://schemas.microsoft.com/office/drawing/2014/main" id="{31B73434-6890-4CD0-B1A5-04BE16587C00}"/>
                </a:ext>
              </a:extLst>
            </p:cNvPr>
            <p:cNvSpPr/>
            <p:nvPr/>
          </p:nvSpPr>
          <p:spPr>
            <a:xfrm>
              <a:off x="2071604" y="3013000"/>
              <a:ext cx="2869662" cy="308330"/>
            </a:xfrm>
            <a:custGeom>
              <a:avLst/>
              <a:gdLst>
                <a:gd name="connsiteX0" fmla="*/ 0 w 2869662"/>
                <a:gd name="connsiteY0" fmla="*/ 0 h 308330"/>
                <a:gd name="connsiteX1" fmla="*/ 2869662 w 2869662"/>
                <a:gd name="connsiteY1" fmla="*/ 0 h 308330"/>
                <a:gd name="connsiteX2" fmla="*/ 2869662 w 2869662"/>
                <a:gd name="connsiteY2" fmla="*/ 308330 h 308330"/>
                <a:gd name="connsiteX3" fmla="*/ 0 w 2869662"/>
                <a:gd name="connsiteY3" fmla="*/ 308330 h 308330"/>
                <a:gd name="connsiteX4" fmla="*/ 0 w 2869662"/>
                <a:gd name="connsiteY4" fmla="*/ 0 h 30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662" h="308330">
                  <a:moveTo>
                    <a:pt x="0" y="0"/>
                  </a:moveTo>
                  <a:lnTo>
                    <a:pt x="2869662" y="0"/>
                  </a:lnTo>
                  <a:lnTo>
                    <a:pt x="2869662" y="308330"/>
                  </a:lnTo>
                  <a:lnTo>
                    <a:pt x="0" y="3083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1435" tIns="51435" rIns="51435" bIns="51435" numCol="1" spcCol="1270" anchor="t" anchorCtr="0">
              <a:noAutofit/>
            </a:bodyPr>
            <a:lstStyle/>
            <a:p>
              <a:pPr defTabSz="600075">
                <a:lnSpc>
                  <a:spcPct val="90000"/>
                </a:lnSpc>
                <a:spcAft>
                  <a:spcPct val="35000"/>
                </a:spcAft>
              </a:pPr>
              <a:r>
                <a:rPr lang="en-US" sz="1350" dirty="0">
                  <a:solidFill>
                    <a:schemeClr val="tx1">
                      <a:lumMod val="50000"/>
                      <a:lumOff val="50000"/>
                    </a:schemeClr>
                  </a:solidFill>
                </a:rPr>
                <a:t>Innovation</a:t>
              </a:r>
            </a:p>
          </p:txBody>
        </p:sp>
        <p:sp>
          <p:nvSpPr>
            <p:cNvPr id="28" name="Freeform: Shape 27">
              <a:extLst>
                <a:ext uri="{FF2B5EF4-FFF2-40B4-BE49-F238E27FC236}">
                  <a16:creationId xmlns:a16="http://schemas.microsoft.com/office/drawing/2014/main" id="{8EA47789-6708-49BA-9832-5104DB9CAD0F}"/>
                </a:ext>
              </a:extLst>
            </p:cNvPr>
            <p:cNvSpPr/>
            <p:nvPr/>
          </p:nvSpPr>
          <p:spPr>
            <a:xfrm>
              <a:off x="2071604" y="3336748"/>
              <a:ext cx="2869662" cy="308330"/>
            </a:xfrm>
            <a:custGeom>
              <a:avLst/>
              <a:gdLst>
                <a:gd name="connsiteX0" fmla="*/ 0 w 2869662"/>
                <a:gd name="connsiteY0" fmla="*/ 0 h 308330"/>
                <a:gd name="connsiteX1" fmla="*/ 2869662 w 2869662"/>
                <a:gd name="connsiteY1" fmla="*/ 0 h 308330"/>
                <a:gd name="connsiteX2" fmla="*/ 2869662 w 2869662"/>
                <a:gd name="connsiteY2" fmla="*/ 308330 h 308330"/>
                <a:gd name="connsiteX3" fmla="*/ 0 w 2869662"/>
                <a:gd name="connsiteY3" fmla="*/ 308330 h 308330"/>
                <a:gd name="connsiteX4" fmla="*/ 0 w 2869662"/>
                <a:gd name="connsiteY4" fmla="*/ 0 h 30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662" h="308330">
                  <a:moveTo>
                    <a:pt x="0" y="0"/>
                  </a:moveTo>
                  <a:lnTo>
                    <a:pt x="2869662" y="0"/>
                  </a:lnTo>
                  <a:lnTo>
                    <a:pt x="2869662" y="308330"/>
                  </a:lnTo>
                  <a:lnTo>
                    <a:pt x="0" y="3083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1435" tIns="51435" rIns="51435" bIns="51435" numCol="1" spcCol="1270" anchor="t" anchorCtr="0">
              <a:noAutofit/>
            </a:bodyPr>
            <a:lstStyle/>
            <a:p>
              <a:pPr defTabSz="600075">
                <a:lnSpc>
                  <a:spcPct val="90000"/>
                </a:lnSpc>
                <a:spcAft>
                  <a:spcPct val="35000"/>
                </a:spcAft>
              </a:pPr>
              <a:r>
                <a:rPr lang="en-US" sz="1350" dirty="0">
                  <a:solidFill>
                    <a:schemeClr val="tx1">
                      <a:lumMod val="50000"/>
                      <a:lumOff val="50000"/>
                    </a:schemeClr>
                  </a:solidFill>
                </a:rPr>
                <a:t>Professionalism</a:t>
              </a:r>
            </a:p>
          </p:txBody>
        </p:sp>
        <p:sp>
          <p:nvSpPr>
            <p:cNvPr id="30" name="Freeform: Shape 29">
              <a:extLst>
                <a:ext uri="{FF2B5EF4-FFF2-40B4-BE49-F238E27FC236}">
                  <a16:creationId xmlns:a16="http://schemas.microsoft.com/office/drawing/2014/main" id="{6132BD0F-23B9-43EA-91D7-66B25699D978}"/>
                </a:ext>
              </a:extLst>
            </p:cNvPr>
            <p:cNvSpPr/>
            <p:nvPr/>
          </p:nvSpPr>
          <p:spPr>
            <a:xfrm>
              <a:off x="2071604" y="3660495"/>
              <a:ext cx="2869662" cy="308330"/>
            </a:xfrm>
            <a:custGeom>
              <a:avLst/>
              <a:gdLst>
                <a:gd name="connsiteX0" fmla="*/ 0 w 2869662"/>
                <a:gd name="connsiteY0" fmla="*/ 0 h 308330"/>
                <a:gd name="connsiteX1" fmla="*/ 2869662 w 2869662"/>
                <a:gd name="connsiteY1" fmla="*/ 0 h 308330"/>
                <a:gd name="connsiteX2" fmla="*/ 2869662 w 2869662"/>
                <a:gd name="connsiteY2" fmla="*/ 308330 h 308330"/>
                <a:gd name="connsiteX3" fmla="*/ 0 w 2869662"/>
                <a:gd name="connsiteY3" fmla="*/ 308330 h 308330"/>
                <a:gd name="connsiteX4" fmla="*/ 0 w 2869662"/>
                <a:gd name="connsiteY4" fmla="*/ 0 h 30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662" h="308330">
                  <a:moveTo>
                    <a:pt x="0" y="0"/>
                  </a:moveTo>
                  <a:lnTo>
                    <a:pt x="2869662" y="0"/>
                  </a:lnTo>
                  <a:lnTo>
                    <a:pt x="2869662" y="308330"/>
                  </a:lnTo>
                  <a:lnTo>
                    <a:pt x="0" y="3083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1435" tIns="51435" rIns="51435" bIns="51435" numCol="1" spcCol="1270" anchor="t" anchorCtr="0">
              <a:noAutofit/>
            </a:bodyPr>
            <a:lstStyle/>
            <a:p>
              <a:pPr defTabSz="600075">
                <a:lnSpc>
                  <a:spcPct val="90000"/>
                </a:lnSpc>
                <a:spcAft>
                  <a:spcPct val="35000"/>
                </a:spcAft>
              </a:pPr>
              <a:r>
                <a:rPr lang="en-US" sz="1350" dirty="0">
                  <a:solidFill>
                    <a:schemeClr val="tx1">
                      <a:lumMod val="50000"/>
                      <a:lumOff val="50000"/>
                    </a:schemeClr>
                  </a:solidFill>
                </a:rPr>
                <a:t>Practicality</a:t>
              </a:r>
            </a:p>
          </p:txBody>
        </p:sp>
      </p:grpSp>
      <p:sp>
        <p:nvSpPr>
          <p:cNvPr id="10" name="TextBox 9">
            <a:extLst>
              <a:ext uri="{FF2B5EF4-FFF2-40B4-BE49-F238E27FC236}">
                <a16:creationId xmlns:a16="http://schemas.microsoft.com/office/drawing/2014/main" id="{1DB0822C-E37C-4242-9194-692C9FFA94DB}"/>
              </a:ext>
            </a:extLst>
          </p:cNvPr>
          <p:cNvSpPr txBox="1"/>
          <p:nvPr/>
        </p:nvSpPr>
        <p:spPr>
          <a:xfrm>
            <a:off x="234950" y="4629000"/>
            <a:ext cx="4826001" cy="1938992"/>
          </a:xfrm>
          <a:prstGeom prst="rect">
            <a:avLst/>
          </a:prstGeom>
          <a:noFill/>
        </p:spPr>
        <p:txBody>
          <a:bodyPr wrap="square" rtlCol="0">
            <a:spAutoFit/>
          </a:bodyPr>
          <a:lstStyle/>
          <a:p>
            <a:r>
              <a:rPr lang="en-US" sz="2000" dirty="0">
                <a:solidFill>
                  <a:schemeClr val="tx1">
                    <a:lumMod val="50000"/>
                    <a:lumOff val="50000"/>
                  </a:schemeClr>
                </a:solidFill>
              </a:rPr>
              <a:t>The </a:t>
            </a:r>
            <a:r>
              <a:rPr lang="en-US" sz="2000" b="1" dirty="0">
                <a:solidFill>
                  <a:srgbClr val="001C59"/>
                </a:solidFill>
              </a:rPr>
              <a:t>CAS</a:t>
            </a:r>
            <a:r>
              <a:rPr lang="en-US" sz="2000" dirty="0">
                <a:solidFill>
                  <a:schemeClr val="tx1">
                    <a:lumMod val="50000"/>
                    <a:lumOff val="50000"/>
                  </a:schemeClr>
                </a:solidFill>
              </a:rPr>
              <a:t> will actively ensure that we have </a:t>
            </a:r>
            <a:r>
              <a:rPr lang="en-US" sz="2000" b="1" dirty="0">
                <a:solidFill>
                  <a:srgbClr val="001C59"/>
                </a:solidFill>
              </a:rPr>
              <a:t>diverse, engaged communities of professionals </a:t>
            </a:r>
            <a:r>
              <a:rPr lang="en-US" sz="2000" dirty="0">
                <a:solidFill>
                  <a:schemeClr val="tx1">
                    <a:lumMod val="50000"/>
                    <a:lumOff val="50000"/>
                  </a:schemeClr>
                </a:solidFill>
              </a:rPr>
              <a:t>who gain value through the CAS’s resources, networking, skills training, career development, thought leadership and advocacy.</a:t>
            </a:r>
          </a:p>
        </p:txBody>
      </p:sp>
      <p:sp>
        <p:nvSpPr>
          <p:cNvPr id="4" name="Star: 16 Points 3">
            <a:extLst>
              <a:ext uri="{FF2B5EF4-FFF2-40B4-BE49-F238E27FC236}">
                <a16:creationId xmlns:a16="http://schemas.microsoft.com/office/drawing/2014/main" id="{D1A6186A-8E6D-4CFB-883E-3B159409E4A7}"/>
              </a:ext>
            </a:extLst>
          </p:cNvPr>
          <p:cNvSpPr/>
          <p:nvPr/>
        </p:nvSpPr>
        <p:spPr>
          <a:xfrm rot="19486403">
            <a:off x="17892" y="2913757"/>
            <a:ext cx="1366323" cy="799364"/>
          </a:xfrm>
          <a:prstGeom prst="star16">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t>2017</a:t>
            </a:r>
            <a:endParaRPr lang="en-US" b="1" dirty="0"/>
          </a:p>
        </p:txBody>
      </p:sp>
      <p:grpSp>
        <p:nvGrpSpPr>
          <p:cNvPr id="17" name="Group 16">
            <a:extLst>
              <a:ext uri="{FF2B5EF4-FFF2-40B4-BE49-F238E27FC236}">
                <a16:creationId xmlns:a16="http://schemas.microsoft.com/office/drawing/2014/main" id="{D820F52E-709A-43A8-AE1A-EFD5B75CCF08}"/>
              </a:ext>
            </a:extLst>
          </p:cNvPr>
          <p:cNvGrpSpPr/>
          <p:nvPr/>
        </p:nvGrpSpPr>
        <p:grpSpPr>
          <a:xfrm>
            <a:off x="5516861" y="1921184"/>
            <a:ext cx="3391405" cy="2575281"/>
            <a:chOff x="177500" y="1951622"/>
            <a:chExt cx="3391405" cy="2575281"/>
          </a:xfrm>
        </p:grpSpPr>
        <p:pic>
          <p:nvPicPr>
            <p:cNvPr id="18" name="Picture 17">
              <a:extLst>
                <a:ext uri="{FF2B5EF4-FFF2-40B4-BE49-F238E27FC236}">
                  <a16:creationId xmlns:a16="http://schemas.microsoft.com/office/drawing/2014/main" id="{7B7EB6C4-D0AF-4566-9A04-D67A4A9707B6}"/>
                </a:ext>
              </a:extLst>
            </p:cNvPr>
            <p:cNvPicPr>
              <a:picLocks noChangeAspect="1"/>
            </p:cNvPicPr>
            <p:nvPr/>
          </p:nvPicPr>
          <p:blipFill>
            <a:blip r:embed="rId3"/>
            <a:stretch>
              <a:fillRect/>
            </a:stretch>
          </p:blipFill>
          <p:spPr>
            <a:xfrm>
              <a:off x="177500" y="2461041"/>
              <a:ext cx="958535" cy="965481"/>
            </a:xfrm>
            <a:prstGeom prst="ellipse">
              <a:avLst/>
            </a:prstGeom>
            <a:ln w="3175" cap="rnd">
              <a:solidFill>
                <a:schemeClr val="bg1"/>
              </a:solidFill>
            </a:ln>
            <a:effectLst/>
            <a:scene3d>
              <a:camera prst="orthographicFront"/>
              <a:lightRig rig="contrasting" dir="t">
                <a:rot lat="0" lon="0" rev="3000000"/>
              </a:lightRig>
            </a:scene3d>
            <a:sp3d contourW="7620">
              <a:bevelT w="95250" h="31750"/>
              <a:contourClr>
                <a:srgbClr val="333333"/>
              </a:contourClr>
            </a:sp3d>
          </p:spPr>
        </p:pic>
        <p:pic>
          <p:nvPicPr>
            <p:cNvPr id="19" name="Picture 18" descr="A close up of a logo&#10;&#10;Description automatically generated">
              <a:extLst>
                <a:ext uri="{FF2B5EF4-FFF2-40B4-BE49-F238E27FC236}">
                  <a16:creationId xmlns:a16="http://schemas.microsoft.com/office/drawing/2014/main" id="{752FD41B-D022-405E-804A-E425DBFAECC1}"/>
                </a:ext>
              </a:extLst>
            </p:cNvPr>
            <p:cNvPicPr>
              <a:picLocks noChangeAspect="1"/>
            </p:cNvPicPr>
            <p:nvPr/>
          </p:nvPicPr>
          <p:blipFill rotWithShape="1">
            <a:blip r:embed="rId4">
              <a:alphaModFix/>
            </a:blip>
            <a:srcRect r="63508"/>
            <a:stretch/>
          </p:blipFill>
          <p:spPr>
            <a:xfrm>
              <a:off x="2440403" y="2464728"/>
              <a:ext cx="1128502" cy="987181"/>
            </a:xfrm>
            <a:prstGeom prst="rect">
              <a:avLst/>
            </a:prstGeom>
            <a:ln>
              <a:noFill/>
            </a:ln>
            <a:effectLst>
              <a:softEdge rad="112500"/>
            </a:effectLst>
          </p:spPr>
        </p:pic>
        <p:sp>
          <p:nvSpPr>
            <p:cNvPr id="20" name="Rectangle: Rounded Corners 19">
              <a:extLst>
                <a:ext uri="{FF2B5EF4-FFF2-40B4-BE49-F238E27FC236}">
                  <a16:creationId xmlns:a16="http://schemas.microsoft.com/office/drawing/2014/main" id="{B5FC4703-8C9B-495D-A06F-B248D9D83E03}"/>
                </a:ext>
              </a:extLst>
            </p:cNvPr>
            <p:cNvSpPr/>
            <p:nvPr/>
          </p:nvSpPr>
          <p:spPr>
            <a:xfrm>
              <a:off x="1303863" y="1951622"/>
              <a:ext cx="958535" cy="75895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err="1"/>
                <a:t>FormerJCCEAD</a:t>
              </a:r>
              <a:endParaRPr lang="en-US" dirty="0"/>
            </a:p>
          </p:txBody>
        </p:sp>
        <p:sp>
          <p:nvSpPr>
            <p:cNvPr id="21" name="Flowchart: Extract 20">
              <a:extLst>
                <a:ext uri="{FF2B5EF4-FFF2-40B4-BE49-F238E27FC236}">
                  <a16:creationId xmlns:a16="http://schemas.microsoft.com/office/drawing/2014/main" id="{A95A2A4C-5799-4975-AB98-728B76AAA2A3}"/>
                </a:ext>
              </a:extLst>
            </p:cNvPr>
            <p:cNvSpPr/>
            <p:nvPr/>
          </p:nvSpPr>
          <p:spPr>
            <a:xfrm>
              <a:off x="816715" y="3029320"/>
              <a:ext cx="1863735" cy="1497583"/>
            </a:xfrm>
            <a:prstGeom prst="flowChartExtract">
              <a:avLst/>
            </a:prstGeom>
            <a:solidFill>
              <a:srgbClr val="7030A0"/>
            </a:solidFill>
            <a:ln>
              <a:noFill/>
            </a:ln>
            <a:effectLst>
              <a:glow rad="228600">
                <a:schemeClr val="accent5">
                  <a:satMod val="175000"/>
                  <a:alpha val="40000"/>
                </a:schemeClr>
              </a:glo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t>JCIED</a:t>
              </a:r>
            </a:p>
            <a:p>
              <a:pPr algn="ctr"/>
              <a:endParaRPr lang="en-US" sz="2400" b="1" dirty="0"/>
            </a:p>
          </p:txBody>
        </p:sp>
        <p:cxnSp>
          <p:nvCxnSpPr>
            <p:cNvPr id="23" name="Straight Connector 22">
              <a:extLst>
                <a:ext uri="{FF2B5EF4-FFF2-40B4-BE49-F238E27FC236}">
                  <a16:creationId xmlns:a16="http://schemas.microsoft.com/office/drawing/2014/main" id="{359D72F4-0A4A-49EF-9106-9D2A5B38B2E8}"/>
                </a:ext>
              </a:extLst>
            </p:cNvPr>
            <p:cNvCxnSpPr>
              <a:cxnSpLocks/>
              <a:stCxn id="18" idx="5"/>
              <a:endCxn id="21" idx="1"/>
            </p:cNvCxnSpPr>
            <p:nvPr/>
          </p:nvCxnSpPr>
          <p:spPr>
            <a:xfrm>
              <a:off x="995661" y="3285131"/>
              <a:ext cx="286988" cy="4929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897C950-9AAF-4251-A453-81BCB0576560}"/>
                </a:ext>
              </a:extLst>
            </p:cNvPr>
            <p:cNvCxnSpPr>
              <a:cxnSpLocks/>
            </p:cNvCxnSpPr>
            <p:nvPr/>
          </p:nvCxnSpPr>
          <p:spPr>
            <a:xfrm flipH="1">
              <a:off x="1748582" y="2741861"/>
              <a:ext cx="1667" cy="3187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4E0F7D2-8B1F-4893-AEB7-B21E52585946}"/>
                </a:ext>
              </a:extLst>
            </p:cNvPr>
            <p:cNvCxnSpPr>
              <a:cxnSpLocks/>
              <a:endCxn id="21" idx="3"/>
            </p:cNvCxnSpPr>
            <p:nvPr/>
          </p:nvCxnSpPr>
          <p:spPr>
            <a:xfrm flipH="1">
              <a:off x="2214516" y="3220205"/>
              <a:ext cx="465936" cy="557907"/>
            </a:xfrm>
            <a:prstGeom prst="line">
              <a:avLst/>
            </a:prstGeom>
          </p:spPr>
          <p:style>
            <a:lnRef idx="1">
              <a:schemeClr val="accent1"/>
            </a:lnRef>
            <a:fillRef idx="0">
              <a:schemeClr val="accent1"/>
            </a:fillRef>
            <a:effectRef idx="0">
              <a:schemeClr val="accent1"/>
            </a:effectRef>
            <a:fontRef idx="minor">
              <a:schemeClr val="tx1"/>
            </a:fontRef>
          </p:style>
        </p:cxnSp>
        <p:sp>
          <p:nvSpPr>
            <p:cNvPr id="29" name="Arrow: Bent 28">
              <a:extLst>
                <a:ext uri="{FF2B5EF4-FFF2-40B4-BE49-F238E27FC236}">
                  <a16:creationId xmlns:a16="http://schemas.microsoft.com/office/drawing/2014/main" id="{778F1491-27D7-4B9B-8B0D-123A0E214751}"/>
                </a:ext>
              </a:extLst>
            </p:cNvPr>
            <p:cNvSpPr/>
            <p:nvPr/>
          </p:nvSpPr>
          <p:spPr>
            <a:xfrm>
              <a:off x="686433" y="2143709"/>
              <a:ext cx="546100" cy="1970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Bent-Up 30">
              <a:extLst>
                <a:ext uri="{FF2B5EF4-FFF2-40B4-BE49-F238E27FC236}">
                  <a16:creationId xmlns:a16="http://schemas.microsoft.com/office/drawing/2014/main" id="{0AD273C3-AE10-434F-B6D4-55B620F533B1}"/>
                </a:ext>
              </a:extLst>
            </p:cNvPr>
            <p:cNvSpPr/>
            <p:nvPr/>
          </p:nvSpPr>
          <p:spPr>
            <a:xfrm rot="16200000">
              <a:off x="2482171" y="2009040"/>
              <a:ext cx="215900" cy="5461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2" name="Picture 31" descr="A picture containing drawing&#10;&#10;Description automatically generated">
            <a:extLst>
              <a:ext uri="{FF2B5EF4-FFF2-40B4-BE49-F238E27FC236}">
                <a16:creationId xmlns:a16="http://schemas.microsoft.com/office/drawing/2014/main" id="{5F18F00A-FC28-49BF-8361-22753412397D}"/>
              </a:ext>
            </a:extLst>
          </p:cNvPr>
          <p:cNvPicPr>
            <a:picLocks noChangeAspect="1"/>
          </p:cNvPicPr>
          <p:nvPr/>
        </p:nvPicPr>
        <p:blipFill>
          <a:blip r:embed="rId5"/>
          <a:stretch>
            <a:fillRect/>
          </a:stretch>
        </p:blipFill>
        <p:spPr>
          <a:xfrm>
            <a:off x="5573082" y="4748417"/>
            <a:ext cx="1466310" cy="436659"/>
          </a:xfrm>
          <a:prstGeom prst="rect">
            <a:avLst/>
          </a:prstGeom>
          <a:ln>
            <a:noFill/>
          </a:ln>
          <a:effectLst>
            <a:softEdge rad="112500"/>
          </a:effectLst>
        </p:spPr>
      </p:pic>
      <p:pic>
        <p:nvPicPr>
          <p:cNvPr id="33" name="Picture 32" descr="A picture containing drawing&#10;&#10;Description automatically generated">
            <a:extLst>
              <a:ext uri="{FF2B5EF4-FFF2-40B4-BE49-F238E27FC236}">
                <a16:creationId xmlns:a16="http://schemas.microsoft.com/office/drawing/2014/main" id="{18070D47-FD1B-45A2-A038-6144C2512235}"/>
              </a:ext>
            </a:extLst>
          </p:cNvPr>
          <p:cNvPicPr>
            <a:picLocks noChangeAspect="1"/>
          </p:cNvPicPr>
          <p:nvPr/>
        </p:nvPicPr>
        <p:blipFill>
          <a:blip r:embed="rId6"/>
          <a:stretch>
            <a:fillRect/>
          </a:stretch>
        </p:blipFill>
        <p:spPr>
          <a:xfrm>
            <a:off x="7525337" y="4717161"/>
            <a:ext cx="1354389" cy="592546"/>
          </a:xfrm>
          <a:prstGeom prst="rect">
            <a:avLst/>
          </a:prstGeom>
          <a:ln>
            <a:noFill/>
          </a:ln>
          <a:effectLst>
            <a:softEdge rad="112500"/>
          </a:effectLst>
        </p:spPr>
      </p:pic>
      <p:pic>
        <p:nvPicPr>
          <p:cNvPr id="34" name="Picture 33" descr="A picture containing drawing&#10;&#10;Description automatically generated">
            <a:extLst>
              <a:ext uri="{FF2B5EF4-FFF2-40B4-BE49-F238E27FC236}">
                <a16:creationId xmlns:a16="http://schemas.microsoft.com/office/drawing/2014/main" id="{8C387A5E-F6DE-455C-8B79-57FC1D54F6F3}"/>
              </a:ext>
            </a:extLst>
          </p:cNvPr>
          <p:cNvPicPr>
            <a:picLocks noChangeAspect="1"/>
          </p:cNvPicPr>
          <p:nvPr/>
        </p:nvPicPr>
        <p:blipFill>
          <a:blip r:embed="rId7"/>
          <a:stretch>
            <a:fillRect/>
          </a:stretch>
        </p:blipFill>
        <p:spPr>
          <a:xfrm>
            <a:off x="5622964" y="5437028"/>
            <a:ext cx="1633267" cy="492382"/>
          </a:xfrm>
          <a:prstGeom prst="rect">
            <a:avLst/>
          </a:prstGeom>
          <a:ln>
            <a:noFill/>
          </a:ln>
          <a:effectLst>
            <a:softEdge rad="112500"/>
          </a:effectLst>
        </p:spPr>
      </p:pic>
      <p:pic>
        <p:nvPicPr>
          <p:cNvPr id="35" name="Picture 2" descr="Sexuality and Gender Alliance of Actuaries logo">
            <a:extLst>
              <a:ext uri="{FF2B5EF4-FFF2-40B4-BE49-F238E27FC236}">
                <a16:creationId xmlns:a16="http://schemas.microsoft.com/office/drawing/2014/main" id="{72D5B38D-0BEA-4AB3-B4CA-31A8A06EE6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5953" y="5303904"/>
            <a:ext cx="1037654" cy="8545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50633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2CA974-7101-44C0-B9A0-387DB4BABC64}"/>
              </a:ext>
            </a:extLst>
          </p:cNvPr>
          <p:cNvSpPr>
            <a:spLocks noGrp="1"/>
          </p:cNvSpPr>
          <p:nvPr>
            <p:ph idx="1"/>
          </p:nvPr>
        </p:nvSpPr>
        <p:spPr>
          <a:xfrm>
            <a:off x="409476" y="1760917"/>
            <a:ext cx="5567117" cy="4063999"/>
          </a:xfrm>
        </p:spPr>
        <p:txBody>
          <a:bodyPr>
            <a:noAutofit/>
          </a:bodyPr>
          <a:lstStyle/>
          <a:p>
            <a:pPr>
              <a:buFont typeface="Wingdings" panose="05000000000000000000" pitchFamily="2" charset="2"/>
              <a:buChar char="Ø"/>
            </a:pPr>
            <a:r>
              <a:rPr lang="en-US" sz="1400" dirty="0"/>
              <a:t>Career Encouragement:</a:t>
            </a:r>
          </a:p>
          <a:p>
            <a:pPr lvl="1">
              <a:buFont typeface="Wingdings" panose="05000000000000000000" pitchFamily="2" charset="2"/>
              <a:buChar char="Ø"/>
            </a:pPr>
            <a:r>
              <a:rPr lang="en-US" sz="1200" dirty="0"/>
              <a:t>Addressing barriers to entry for underrepresented candidates</a:t>
            </a:r>
          </a:p>
          <a:p>
            <a:pPr lvl="2">
              <a:buFont typeface="Wingdings" panose="05000000000000000000" pitchFamily="2" charset="2"/>
              <a:buChar char="Ø"/>
            </a:pPr>
            <a:r>
              <a:rPr lang="en-US" sz="1000" dirty="0"/>
              <a:t>Awareness of the Profession</a:t>
            </a:r>
          </a:p>
          <a:p>
            <a:pPr lvl="2">
              <a:buFont typeface="Wingdings" panose="05000000000000000000" pitchFamily="2" charset="2"/>
              <a:buChar char="Ø"/>
            </a:pPr>
            <a:r>
              <a:rPr lang="en-US" sz="1000" dirty="0"/>
              <a:t>Financial Barriers</a:t>
            </a:r>
          </a:p>
          <a:p>
            <a:pPr lvl="2">
              <a:buFont typeface="Wingdings" panose="05000000000000000000" pitchFamily="2" charset="2"/>
              <a:buChar char="Ø"/>
            </a:pPr>
            <a:r>
              <a:rPr lang="en-US" sz="1000" dirty="0"/>
              <a:t>Building Networks</a:t>
            </a:r>
          </a:p>
          <a:p>
            <a:pPr lvl="1">
              <a:buFont typeface="Wingdings" panose="05000000000000000000" pitchFamily="2" charset="2"/>
              <a:buChar char="Ø"/>
            </a:pPr>
            <a:r>
              <a:rPr lang="en-US" sz="1200" dirty="0"/>
              <a:t>BeAnActuary.org</a:t>
            </a:r>
          </a:p>
          <a:p>
            <a:pPr>
              <a:buFont typeface="Wingdings" panose="05000000000000000000" pitchFamily="2" charset="2"/>
              <a:buChar char="Ø"/>
            </a:pPr>
            <a:endParaRPr lang="en-US" sz="1400" dirty="0"/>
          </a:p>
          <a:p>
            <a:pPr>
              <a:buFont typeface="Wingdings" panose="05000000000000000000" pitchFamily="2" charset="2"/>
              <a:buChar char="Ø"/>
            </a:pPr>
            <a:r>
              <a:rPr lang="en-US" sz="1400" dirty="0"/>
              <a:t>Professional Development</a:t>
            </a:r>
          </a:p>
          <a:p>
            <a:pPr lvl="1">
              <a:buFont typeface="Wingdings" panose="05000000000000000000" pitchFamily="2" charset="2"/>
              <a:buChar char="Ø"/>
            </a:pPr>
            <a:r>
              <a:rPr lang="en-US" sz="1200" dirty="0"/>
              <a:t>Educating members at conferences and webinars</a:t>
            </a:r>
          </a:p>
          <a:p>
            <a:pPr lvl="2">
              <a:buFont typeface="Wingdings" panose="05000000000000000000" pitchFamily="2" charset="2"/>
              <a:buChar char="Ø"/>
            </a:pPr>
            <a:r>
              <a:rPr lang="en-US" sz="1000" dirty="0"/>
              <a:t>Combatting Bias in Hiring</a:t>
            </a:r>
          </a:p>
          <a:p>
            <a:pPr lvl="2">
              <a:buFont typeface="Wingdings" panose="05000000000000000000" pitchFamily="2" charset="2"/>
              <a:buChar char="Ø"/>
            </a:pPr>
            <a:r>
              <a:rPr lang="en-US" sz="1000" dirty="0"/>
              <a:t>Inclusive Teams</a:t>
            </a:r>
          </a:p>
          <a:p>
            <a:pPr lvl="2">
              <a:buFont typeface="Wingdings" panose="05000000000000000000" pitchFamily="2" charset="2"/>
              <a:buChar char="Ø"/>
            </a:pPr>
            <a:r>
              <a:rPr lang="en-US" sz="1000" dirty="0"/>
              <a:t>Acting in Allyship</a:t>
            </a:r>
          </a:p>
          <a:p>
            <a:pPr lvl="1">
              <a:buFont typeface="Wingdings" panose="05000000000000000000" pitchFamily="2" charset="2"/>
              <a:buChar char="Ø"/>
            </a:pPr>
            <a:r>
              <a:rPr lang="en-US" sz="1200" dirty="0"/>
              <a:t>Networking receptions</a:t>
            </a:r>
          </a:p>
          <a:p>
            <a:pPr>
              <a:buFont typeface="Wingdings" panose="05000000000000000000" pitchFamily="2" charset="2"/>
              <a:buChar char="Ø"/>
            </a:pPr>
            <a:endParaRPr lang="en-US" sz="1400" dirty="0"/>
          </a:p>
          <a:p>
            <a:pPr>
              <a:buFont typeface="Wingdings" panose="05000000000000000000" pitchFamily="2" charset="2"/>
              <a:buChar char="Ø"/>
            </a:pPr>
            <a:r>
              <a:rPr lang="en-US" sz="1400" dirty="0"/>
              <a:t>Leadership Development</a:t>
            </a:r>
          </a:p>
          <a:p>
            <a:pPr lvl="1">
              <a:buFont typeface="Wingdings" panose="05000000000000000000" pitchFamily="2" charset="2"/>
              <a:buChar char="Ø"/>
            </a:pPr>
            <a:r>
              <a:rPr lang="en-US" sz="1200" dirty="0"/>
              <a:t>Addressing barriers to career advancement</a:t>
            </a:r>
          </a:p>
          <a:p>
            <a:pPr lvl="1">
              <a:buFont typeface="Wingdings" panose="05000000000000000000" pitchFamily="2" charset="2"/>
              <a:buChar char="Ø"/>
            </a:pPr>
            <a:r>
              <a:rPr lang="en-US" sz="1200" dirty="0"/>
              <a:t>Building a diverse leadership pipeline</a:t>
            </a:r>
          </a:p>
          <a:p>
            <a:pPr lvl="1">
              <a:buFont typeface="Wingdings" panose="05000000000000000000" pitchFamily="2" charset="2"/>
              <a:buChar char="Ø"/>
            </a:pPr>
            <a:r>
              <a:rPr lang="en-US" sz="1200" dirty="0"/>
              <a:t>Creating opportunities for skills development</a:t>
            </a:r>
          </a:p>
        </p:txBody>
      </p:sp>
      <p:graphicFrame>
        <p:nvGraphicFramePr>
          <p:cNvPr id="4" name="Diagram 3">
            <a:extLst>
              <a:ext uri="{FF2B5EF4-FFF2-40B4-BE49-F238E27FC236}">
                <a16:creationId xmlns:a16="http://schemas.microsoft.com/office/drawing/2014/main" id="{F4F71A15-CCD4-4B6C-BFF9-D8CB1DF327E8}"/>
              </a:ext>
            </a:extLst>
          </p:cNvPr>
          <p:cNvGraphicFramePr/>
          <p:nvPr>
            <p:extLst>
              <p:ext uri="{D42A27DB-BD31-4B8C-83A1-F6EECF244321}">
                <p14:modId xmlns:p14="http://schemas.microsoft.com/office/powerpoint/2010/main" val="1702102084"/>
              </p:ext>
            </p:extLst>
          </p:nvPr>
        </p:nvGraphicFramePr>
        <p:xfrm>
          <a:off x="3773224" y="176091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5010CC16-28C4-4EC1-B9DC-B037848FBA80}"/>
              </a:ext>
            </a:extLst>
          </p:cNvPr>
          <p:cNvSpPr txBox="1"/>
          <p:nvPr/>
        </p:nvSpPr>
        <p:spPr>
          <a:xfrm>
            <a:off x="270695" y="6055481"/>
            <a:ext cx="8602610" cy="830997"/>
          </a:xfrm>
          <a:prstGeom prst="rect">
            <a:avLst/>
          </a:prstGeom>
          <a:noFill/>
        </p:spPr>
        <p:txBody>
          <a:bodyPr wrap="square">
            <a:spAutoFit/>
          </a:bodyPr>
          <a:lstStyle/>
          <a:p>
            <a:r>
              <a:rPr lang="en-US" sz="1400" dirty="0"/>
              <a:t>Read more about 2017 Barriers to Entry Study:</a:t>
            </a:r>
          </a:p>
          <a:p>
            <a:r>
              <a:rPr lang="en-US" sz="1600" dirty="0">
                <a:hlinkClick r:id="rId8"/>
              </a:rPr>
              <a:t>https://ar.casact.org/new-report-holds-keys-to-diversity-and-inclusion-five-barriers-revealed/</a:t>
            </a:r>
            <a:endParaRPr lang="en-US" sz="1600" dirty="0"/>
          </a:p>
          <a:p>
            <a:endParaRPr lang="en-US" sz="1600" dirty="0"/>
          </a:p>
        </p:txBody>
      </p:sp>
      <p:sp>
        <p:nvSpPr>
          <p:cNvPr id="9" name="Title 1">
            <a:extLst>
              <a:ext uri="{FF2B5EF4-FFF2-40B4-BE49-F238E27FC236}">
                <a16:creationId xmlns:a16="http://schemas.microsoft.com/office/drawing/2014/main" id="{741A21F2-1473-460C-9D49-14ADE8278D05}"/>
              </a:ext>
            </a:extLst>
          </p:cNvPr>
          <p:cNvSpPr>
            <a:spLocks noGrp="1"/>
          </p:cNvSpPr>
          <p:nvPr>
            <p:ph type="title"/>
          </p:nvPr>
        </p:nvSpPr>
        <p:spPr>
          <a:xfrm>
            <a:off x="628650" y="249598"/>
            <a:ext cx="7886700" cy="1325563"/>
          </a:xfrm>
        </p:spPr>
        <p:txBody>
          <a:bodyPr/>
          <a:lstStyle/>
          <a:p>
            <a:pPr algn="ctr"/>
            <a:r>
              <a:rPr lang="en-US" b="1" dirty="0">
                <a:latin typeface="Aharoni" panose="02010803020104030203" pitchFamily="2" charset="-79"/>
                <a:cs typeface="Aharoni" panose="02010803020104030203" pitchFamily="2" charset="-79"/>
              </a:rPr>
              <a:t>ADDRESSING BARRIERS</a:t>
            </a:r>
            <a:br>
              <a:rPr lang="en-US" b="1" dirty="0">
                <a:latin typeface="Aharoni" panose="02010803020104030203" pitchFamily="2" charset="-79"/>
                <a:cs typeface="Aharoni" panose="02010803020104030203" pitchFamily="2" charset="-79"/>
              </a:rPr>
            </a:br>
            <a:r>
              <a:rPr lang="en-US" b="1" dirty="0">
                <a:latin typeface="Aharoni" panose="02010803020104030203" pitchFamily="2" charset="-79"/>
                <a:cs typeface="Aharoni" panose="02010803020104030203" pitchFamily="2" charset="-79"/>
              </a:rPr>
              <a:t>JCIED WORKING GROUPS</a:t>
            </a:r>
          </a:p>
        </p:txBody>
      </p:sp>
    </p:spTree>
    <p:extLst>
      <p:ext uri="{BB962C8B-B14F-4D97-AF65-F5344CB8AC3E}">
        <p14:creationId xmlns:p14="http://schemas.microsoft.com/office/powerpoint/2010/main" val="322073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fade">
                                      <p:cBhvr>
                                        <p:cTn id="54" dur="1000"/>
                                        <p:tgtEl>
                                          <p:spTgt spid="3">
                                            <p:txEl>
                                              <p:pRg st="10" end="10"/>
                                            </p:txEl>
                                          </p:spTgt>
                                        </p:tgtEl>
                                      </p:cBhvr>
                                    </p:animEffect>
                                    <p:anim calcmode="lin" valueType="num">
                                      <p:cBhvr>
                                        <p:cTn id="5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Effect transition="in" filter="fade">
                                      <p:cBhvr>
                                        <p:cTn id="59" dur="1000"/>
                                        <p:tgtEl>
                                          <p:spTgt spid="3">
                                            <p:txEl>
                                              <p:pRg st="9" end="9"/>
                                            </p:txEl>
                                          </p:spTgt>
                                        </p:tgtEl>
                                      </p:cBhvr>
                                    </p:animEffect>
                                    <p:anim calcmode="lin" valueType="num">
                                      <p:cBhvr>
                                        <p:cTn id="6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3">
                                            <p:txEl>
                                              <p:pRg st="12" end="12"/>
                                            </p:txEl>
                                          </p:spTgt>
                                        </p:tgtEl>
                                        <p:attrNameLst>
                                          <p:attrName>style.visibility</p:attrName>
                                        </p:attrNameLst>
                                      </p:cBhvr>
                                      <p:to>
                                        <p:strVal val="visible"/>
                                      </p:to>
                                    </p:set>
                                    <p:animEffect transition="in" filter="fade">
                                      <p:cBhvr>
                                        <p:cTn id="64" dur="1000"/>
                                        <p:tgtEl>
                                          <p:spTgt spid="3">
                                            <p:txEl>
                                              <p:pRg st="12" end="12"/>
                                            </p:txEl>
                                          </p:spTgt>
                                        </p:tgtEl>
                                      </p:cBhvr>
                                    </p:animEffect>
                                    <p:anim calcmode="lin" valueType="num">
                                      <p:cBhvr>
                                        <p:cTn id="65"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3">
                                            <p:txEl>
                                              <p:pRg st="14" end="14"/>
                                            </p:txEl>
                                          </p:spTgt>
                                        </p:tgtEl>
                                        <p:attrNameLst>
                                          <p:attrName>style.visibility</p:attrName>
                                        </p:attrNameLst>
                                      </p:cBhvr>
                                      <p:to>
                                        <p:strVal val="visible"/>
                                      </p:to>
                                    </p:set>
                                    <p:animEffect transition="in" filter="fade">
                                      <p:cBhvr>
                                        <p:cTn id="71" dur="1000"/>
                                        <p:tgtEl>
                                          <p:spTgt spid="3">
                                            <p:txEl>
                                              <p:pRg st="14" end="14"/>
                                            </p:txEl>
                                          </p:spTgt>
                                        </p:tgtEl>
                                      </p:cBhvr>
                                    </p:animEffect>
                                    <p:anim calcmode="lin" valueType="num">
                                      <p:cBhvr>
                                        <p:cTn id="72"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3">
                                            <p:txEl>
                                              <p:pRg st="15" end="15"/>
                                            </p:txEl>
                                          </p:spTgt>
                                        </p:tgtEl>
                                        <p:attrNameLst>
                                          <p:attrName>style.visibility</p:attrName>
                                        </p:attrNameLst>
                                      </p:cBhvr>
                                      <p:to>
                                        <p:strVal val="visible"/>
                                      </p:to>
                                    </p:set>
                                    <p:animEffect transition="in" filter="fade">
                                      <p:cBhvr>
                                        <p:cTn id="76" dur="1000"/>
                                        <p:tgtEl>
                                          <p:spTgt spid="3">
                                            <p:txEl>
                                              <p:pRg st="15" end="15"/>
                                            </p:txEl>
                                          </p:spTgt>
                                        </p:tgtEl>
                                      </p:cBhvr>
                                    </p:animEffect>
                                    <p:anim calcmode="lin" valueType="num">
                                      <p:cBhvr>
                                        <p:cTn id="77"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15" end="15"/>
                                            </p:txEl>
                                          </p:spTgt>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
                                            <p:txEl>
                                              <p:pRg st="16" end="16"/>
                                            </p:txEl>
                                          </p:spTgt>
                                        </p:tgtEl>
                                        <p:attrNameLst>
                                          <p:attrName>style.visibility</p:attrName>
                                        </p:attrNameLst>
                                      </p:cBhvr>
                                      <p:to>
                                        <p:strVal val="visible"/>
                                      </p:to>
                                    </p:set>
                                    <p:animEffect transition="in" filter="fade">
                                      <p:cBhvr>
                                        <p:cTn id="81" dur="1000"/>
                                        <p:tgtEl>
                                          <p:spTgt spid="3">
                                            <p:txEl>
                                              <p:pRg st="16" end="16"/>
                                            </p:txEl>
                                          </p:spTgt>
                                        </p:tgtEl>
                                      </p:cBhvr>
                                    </p:animEffect>
                                    <p:anim calcmode="lin" valueType="num">
                                      <p:cBhvr>
                                        <p:cTn id="82"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83" dur="1000" fill="hold"/>
                                        <p:tgtEl>
                                          <p:spTgt spid="3">
                                            <p:txEl>
                                              <p:pRg st="16" end="16"/>
                                            </p:txEl>
                                          </p:spTgt>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3">
                                            <p:txEl>
                                              <p:pRg st="17" end="17"/>
                                            </p:txEl>
                                          </p:spTgt>
                                        </p:tgtEl>
                                        <p:attrNameLst>
                                          <p:attrName>style.visibility</p:attrName>
                                        </p:attrNameLst>
                                      </p:cBhvr>
                                      <p:to>
                                        <p:strVal val="visible"/>
                                      </p:to>
                                    </p:set>
                                    <p:animEffect transition="in" filter="fade">
                                      <p:cBhvr>
                                        <p:cTn id="86" dur="1000"/>
                                        <p:tgtEl>
                                          <p:spTgt spid="3">
                                            <p:txEl>
                                              <p:pRg st="17" end="17"/>
                                            </p:txEl>
                                          </p:spTgt>
                                        </p:tgtEl>
                                      </p:cBhvr>
                                    </p:animEffect>
                                    <p:anim calcmode="lin" valueType="num">
                                      <p:cBhvr>
                                        <p:cTn id="87"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88" dur="1000" fill="hold"/>
                                        <p:tgtEl>
                                          <p:spTgt spid="3">
                                            <p:txEl>
                                              <p:pRg st="17" end="1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0DFC53C-A008-4DF3-B8FC-81E929A7EBF7}"/>
              </a:ext>
            </a:extLst>
          </p:cNvPr>
          <p:cNvSpPr txBox="1">
            <a:spLocks/>
          </p:cNvSpPr>
          <p:nvPr/>
        </p:nvSpPr>
        <p:spPr>
          <a:xfrm>
            <a:off x="628650" y="38280"/>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US" b="1" dirty="0">
                <a:latin typeface="Aharoni" panose="02010803020104030203" pitchFamily="2" charset="-79"/>
                <a:cs typeface="Aharoni" panose="02010803020104030203" pitchFamily="2" charset="-79"/>
              </a:rPr>
              <a:t>RECENT JCIED HIGHLIGHTS</a:t>
            </a:r>
          </a:p>
        </p:txBody>
      </p:sp>
      <p:sp>
        <p:nvSpPr>
          <p:cNvPr id="7" name="Scroll: Horizontal 6">
            <a:extLst>
              <a:ext uri="{FF2B5EF4-FFF2-40B4-BE49-F238E27FC236}">
                <a16:creationId xmlns:a16="http://schemas.microsoft.com/office/drawing/2014/main" id="{CBE23CE3-E463-4AD0-A0C9-3172D54A72E3}"/>
              </a:ext>
            </a:extLst>
          </p:cNvPr>
          <p:cNvSpPr/>
          <p:nvPr/>
        </p:nvSpPr>
        <p:spPr>
          <a:xfrm>
            <a:off x="1233629" y="1147146"/>
            <a:ext cx="4532244" cy="151454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Expanded Exam Reimbursement Program</a:t>
            </a:r>
          </a:p>
        </p:txBody>
      </p:sp>
      <p:sp>
        <p:nvSpPr>
          <p:cNvPr id="9" name="Scroll: Horizontal 8">
            <a:extLst>
              <a:ext uri="{FF2B5EF4-FFF2-40B4-BE49-F238E27FC236}">
                <a16:creationId xmlns:a16="http://schemas.microsoft.com/office/drawing/2014/main" id="{F86718CF-6EE5-473D-803B-B8B961D31BED}"/>
              </a:ext>
            </a:extLst>
          </p:cNvPr>
          <p:cNvSpPr/>
          <p:nvPr/>
        </p:nvSpPr>
        <p:spPr>
          <a:xfrm>
            <a:off x="1940280" y="2472543"/>
            <a:ext cx="4532244" cy="1542749"/>
          </a:xfrm>
          <a:prstGeom prst="horizontalScrol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First Virtual Be An Actuary Day</a:t>
            </a:r>
          </a:p>
        </p:txBody>
      </p:sp>
      <p:sp>
        <p:nvSpPr>
          <p:cNvPr id="11" name="Scroll: Horizontal 10">
            <a:extLst>
              <a:ext uri="{FF2B5EF4-FFF2-40B4-BE49-F238E27FC236}">
                <a16:creationId xmlns:a16="http://schemas.microsoft.com/office/drawing/2014/main" id="{40989068-D306-4421-9E14-8814A76BA754}"/>
              </a:ext>
            </a:extLst>
          </p:cNvPr>
          <p:cNvSpPr/>
          <p:nvPr/>
        </p:nvSpPr>
        <p:spPr>
          <a:xfrm>
            <a:off x="2846231" y="3770553"/>
            <a:ext cx="4532244" cy="1570136"/>
          </a:xfrm>
          <a:prstGeom prst="horizontalScrol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Diversity in Leadership Action Plan</a:t>
            </a:r>
          </a:p>
        </p:txBody>
      </p:sp>
      <p:sp>
        <p:nvSpPr>
          <p:cNvPr id="15" name="Scroll: Horizontal 14">
            <a:extLst>
              <a:ext uri="{FF2B5EF4-FFF2-40B4-BE49-F238E27FC236}">
                <a16:creationId xmlns:a16="http://schemas.microsoft.com/office/drawing/2014/main" id="{76BB900C-FCAA-46AD-94C7-A68C973E24F9}"/>
              </a:ext>
            </a:extLst>
          </p:cNvPr>
          <p:cNvSpPr/>
          <p:nvPr/>
        </p:nvSpPr>
        <p:spPr>
          <a:xfrm>
            <a:off x="3752182" y="5102326"/>
            <a:ext cx="4532244" cy="1570136"/>
          </a:xfrm>
          <a:prstGeom prst="horizont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Actuarial Profession Demographics</a:t>
            </a:r>
          </a:p>
        </p:txBody>
      </p:sp>
    </p:spTree>
    <p:extLst>
      <p:ext uri="{BB962C8B-B14F-4D97-AF65-F5344CB8AC3E}">
        <p14:creationId xmlns:p14="http://schemas.microsoft.com/office/powerpoint/2010/main" val="4049140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r>
              <a:rPr lang="en-US" altLang="en-US" b="1" dirty="0">
                <a:latin typeface="Aharoni" panose="02010803020104030203" pitchFamily="2" charset="-79"/>
                <a:cs typeface="Aharoni" panose="02010803020104030203" pitchFamily="2" charset="-79"/>
              </a:rPr>
              <a:t>CAS LEADERS REAFFIRM DEI COMMITMENT</a:t>
            </a:r>
            <a:br>
              <a:rPr lang="en-US" altLang="en-US" b="1" dirty="0">
                <a:latin typeface="Aharoni" panose="02010803020104030203" pitchFamily="2" charset="-79"/>
                <a:cs typeface="Aharoni" panose="02010803020104030203" pitchFamily="2" charset="-79"/>
              </a:rPr>
            </a:br>
            <a:endParaRPr lang="en-US" altLang="en-US" dirty="0">
              <a:latin typeface="Aharoni" panose="02010803020104030203" pitchFamily="2" charset="-79"/>
              <a:cs typeface="Aharoni" panose="02010803020104030203" pitchFamily="2" charset="-79"/>
            </a:endParaRPr>
          </a:p>
        </p:txBody>
      </p:sp>
      <p:sp>
        <p:nvSpPr>
          <p:cNvPr id="4" name="Content Placeholder 3">
            <a:extLst>
              <a:ext uri="{FF2B5EF4-FFF2-40B4-BE49-F238E27FC236}">
                <a16:creationId xmlns:a16="http://schemas.microsoft.com/office/drawing/2014/main" id="{3C3B6058-8895-41F5-A6BA-A977D8E04E2F}"/>
              </a:ext>
            </a:extLst>
          </p:cNvPr>
          <p:cNvSpPr>
            <a:spLocks noGrp="1"/>
          </p:cNvSpPr>
          <p:nvPr>
            <p:ph idx="1"/>
          </p:nvPr>
        </p:nvSpPr>
        <p:spPr>
          <a:xfrm>
            <a:off x="628650" y="1862201"/>
            <a:ext cx="7886700" cy="4351338"/>
          </a:xfrm>
          <a:prstGeom prst="roundRect">
            <a:avLst/>
          </a:prstGeom>
          <a:noFill/>
          <a:ln/>
        </p:spPr>
        <p:style>
          <a:lnRef idx="2">
            <a:schemeClr val="accent5"/>
          </a:lnRef>
          <a:fillRef idx="1">
            <a:schemeClr val="lt1"/>
          </a:fillRef>
          <a:effectRef idx="0">
            <a:schemeClr val="accent5"/>
          </a:effectRef>
          <a:fontRef idx="minor">
            <a:schemeClr val="dk1"/>
          </a:fontRef>
        </p:style>
        <p:txBody>
          <a:bodyPr>
            <a:normAutofit lnSpcReduction="10000"/>
          </a:bodyPr>
          <a:lstStyle/>
          <a:p>
            <a:r>
              <a:rPr lang="en-US" sz="3200" b="1" dirty="0"/>
              <a:t>Transparency and Accountability</a:t>
            </a:r>
          </a:p>
          <a:p>
            <a:endParaRPr lang="en-US" sz="3200" b="1" dirty="0"/>
          </a:p>
          <a:p>
            <a:endParaRPr lang="en-US" sz="3200" b="1" dirty="0"/>
          </a:p>
          <a:p>
            <a:r>
              <a:rPr lang="en-US" sz="3200" b="1" dirty="0"/>
              <a:t>Significant time and money invested in eliminating barriers to entry</a:t>
            </a:r>
          </a:p>
          <a:p>
            <a:endParaRPr lang="en-US" sz="3200" b="1" dirty="0"/>
          </a:p>
          <a:p>
            <a:endParaRPr lang="en-US" sz="3200" b="1" dirty="0"/>
          </a:p>
          <a:p>
            <a:r>
              <a:rPr lang="en-US" sz="3200" b="1" dirty="0"/>
              <a:t>Amplification of underrepresented voices</a:t>
            </a:r>
          </a:p>
        </p:txBody>
      </p:sp>
    </p:spTree>
    <p:extLst>
      <p:ext uri="{BB962C8B-B14F-4D97-AF65-F5344CB8AC3E}">
        <p14:creationId xmlns:p14="http://schemas.microsoft.com/office/powerpoint/2010/main" val="2912009681"/>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b="1" dirty="0">
                <a:latin typeface="Aharoni" panose="02010803020104030203" pitchFamily="2" charset="-79"/>
                <a:cs typeface="Aharoni" panose="02010803020104030203" pitchFamily="2" charset="-79"/>
              </a:rPr>
              <a:t>GET INVOLVED TODAY</a:t>
            </a:r>
            <a:br>
              <a:rPr lang="en-US" altLang="en-US" b="1" dirty="0">
                <a:latin typeface="Aharoni" panose="02010803020104030203" pitchFamily="2" charset="-79"/>
                <a:cs typeface="Aharoni" panose="02010803020104030203" pitchFamily="2" charset="-79"/>
              </a:rPr>
            </a:br>
            <a:endParaRPr lang="en-US" altLang="en-US" dirty="0">
              <a:latin typeface="Aharoni" panose="02010803020104030203" pitchFamily="2" charset="-79"/>
              <a:cs typeface="Aharoni" panose="02010803020104030203" pitchFamily="2" charset="-79"/>
            </a:endParaRPr>
          </a:p>
        </p:txBody>
      </p:sp>
      <p:sp>
        <p:nvSpPr>
          <p:cNvPr id="4" name="Content Placeholder 3">
            <a:extLst>
              <a:ext uri="{FF2B5EF4-FFF2-40B4-BE49-F238E27FC236}">
                <a16:creationId xmlns:a16="http://schemas.microsoft.com/office/drawing/2014/main" id="{3C3B6058-8895-41F5-A6BA-A977D8E04E2F}"/>
              </a:ext>
            </a:extLst>
          </p:cNvPr>
          <p:cNvSpPr>
            <a:spLocks noGrp="1"/>
          </p:cNvSpPr>
          <p:nvPr>
            <p:ph idx="1"/>
          </p:nvPr>
        </p:nvSpPr>
        <p:spPr/>
        <p:txBody>
          <a:bodyPr>
            <a:normAutofit/>
          </a:bodyPr>
          <a:lstStyle/>
          <a:p>
            <a:r>
              <a:rPr lang="en-US" b="1" dirty="0"/>
              <a:t>Is DE&amp;I A Professionalism Topic?</a:t>
            </a:r>
          </a:p>
          <a:p>
            <a:pPr lvl="1"/>
            <a:r>
              <a:rPr lang="en-US" dirty="0"/>
              <a:t>American Academy of Actuaries Exposure Draft of USQS is open for comment until Oct 31</a:t>
            </a:r>
            <a:r>
              <a:rPr lang="en-US" baseline="30000" dirty="0"/>
              <a:t>st</a:t>
            </a:r>
            <a:r>
              <a:rPr lang="en-US" dirty="0"/>
              <a:t>, 2020</a:t>
            </a:r>
          </a:p>
          <a:p>
            <a:pPr lvl="1"/>
            <a:r>
              <a:rPr lang="en-US" dirty="0">
                <a:hlinkClick r:id="rId3"/>
              </a:rPr>
              <a:t>Read the letter from CAS President Steve Armstrong</a:t>
            </a:r>
            <a:endParaRPr lang="en-US" dirty="0"/>
          </a:p>
          <a:p>
            <a:pPr lvl="1"/>
            <a:r>
              <a:rPr lang="en-US" dirty="0"/>
              <a:t>Email comments to </a:t>
            </a:r>
            <a:r>
              <a:rPr lang="en-US" b="1" dirty="0">
                <a:hlinkClick r:id="rId4"/>
              </a:rPr>
              <a:t>2020USQSComments@actuary.org</a:t>
            </a:r>
            <a:endParaRPr lang="en-US" dirty="0"/>
          </a:p>
          <a:p>
            <a:pPr marL="342900" lvl="1" indent="0">
              <a:buNone/>
            </a:pPr>
            <a:endParaRPr lang="en-US" dirty="0"/>
          </a:p>
          <a:p>
            <a:r>
              <a:rPr lang="en-US" b="1" dirty="0"/>
              <a:t>CAS Diversity Impact Group (DIG)</a:t>
            </a:r>
          </a:p>
          <a:p>
            <a:pPr lvl="1"/>
            <a:r>
              <a:rPr lang="en-US" dirty="0"/>
              <a:t>Stay Informed</a:t>
            </a:r>
          </a:p>
          <a:p>
            <a:pPr lvl="1"/>
            <a:r>
              <a:rPr lang="en-US" dirty="0"/>
              <a:t>Make your voice heard / Share best practices</a:t>
            </a:r>
          </a:p>
          <a:p>
            <a:pPr lvl="1"/>
            <a:r>
              <a:rPr lang="en-US" dirty="0" err="1"/>
              <a:t>Microvolunteering</a:t>
            </a:r>
            <a:r>
              <a:rPr lang="en-US" dirty="0"/>
              <a:t> opportunities, no meetings</a:t>
            </a:r>
          </a:p>
          <a:p>
            <a:pPr lvl="1"/>
            <a:r>
              <a:rPr lang="en-US" dirty="0"/>
              <a:t>Pipeline to JCIED</a:t>
            </a:r>
          </a:p>
          <a:p>
            <a:pPr lvl="1"/>
            <a:endParaRPr lang="en-US" dirty="0"/>
          </a:p>
          <a:p>
            <a:r>
              <a:rPr lang="en-US" b="1" dirty="0"/>
              <a:t>Get involved with our partners</a:t>
            </a:r>
          </a:p>
        </p:txBody>
      </p:sp>
      <p:pic>
        <p:nvPicPr>
          <p:cNvPr id="7" name="Picture 6" descr="A picture containing drawing&#10;&#10;Description automatically generated">
            <a:extLst>
              <a:ext uri="{FF2B5EF4-FFF2-40B4-BE49-F238E27FC236}">
                <a16:creationId xmlns:a16="http://schemas.microsoft.com/office/drawing/2014/main" id="{B15C54E5-326E-4BBD-8056-63261C3232ED}"/>
              </a:ext>
            </a:extLst>
          </p:cNvPr>
          <p:cNvPicPr>
            <a:picLocks noChangeAspect="1"/>
          </p:cNvPicPr>
          <p:nvPr/>
        </p:nvPicPr>
        <p:blipFill>
          <a:blip r:embed="rId5"/>
          <a:stretch>
            <a:fillRect/>
          </a:stretch>
        </p:blipFill>
        <p:spPr>
          <a:xfrm>
            <a:off x="4855110" y="5082811"/>
            <a:ext cx="1466310" cy="436659"/>
          </a:xfrm>
          <a:prstGeom prst="rect">
            <a:avLst/>
          </a:prstGeom>
          <a:ln>
            <a:noFill/>
          </a:ln>
          <a:effectLst>
            <a:outerShdw blurRad="292100" dist="139700" dir="2700000" algn="tl" rotWithShape="0">
              <a:srgbClr val="333333">
                <a:alpha val="65000"/>
              </a:srgbClr>
            </a:outerShdw>
          </a:effectLst>
        </p:spPr>
      </p:pic>
      <p:pic>
        <p:nvPicPr>
          <p:cNvPr id="8" name="Picture 7" descr="A picture containing drawing&#10;&#10;Description automatically generated">
            <a:extLst>
              <a:ext uri="{FF2B5EF4-FFF2-40B4-BE49-F238E27FC236}">
                <a16:creationId xmlns:a16="http://schemas.microsoft.com/office/drawing/2014/main" id="{7628E00D-BC9E-453E-B6E8-657B55C7322F}"/>
              </a:ext>
            </a:extLst>
          </p:cNvPr>
          <p:cNvPicPr>
            <a:picLocks noChangeAspect="1"/>
          </p:cNvPicPr>
          <p:nvPr/>
        </p:nvPicPr>
        <p:blipFill>
          <a:blip r:embed="rId6"/>
          <a:stretch>
            <a:fillRect/>
          </a:stretch>
        </p:blipFill>
        <p:spPr>
          <a:xfrm>
            <a:off x="4855110" y="5924111"/>
            <a:ext cx="1354389" cy="592546"/>
          </a:xfrm>
          <a:prstGeom prst="rect">
            <a:avLst/>
          </a:prstGeom>
          <a:ln>
            <a:noFill/>
          </a:ln>
          <a:effectLst>
            <a:outerShdw blurRad="292100" dist="139700" dir="2700000" algn="tl" rotWithShape="0">
              <a:srgbClr val="333333">
                <a:alpha val="65000"/>
              </a:srgbClr>
            </a:outerShdw>
          </a:effectLst>
        </p:spPr>
      </p:pic>
      <p:pic>
        <p:nvPicPr>
          <p:cNvPr id="9" name="Picture 8" descr="A picture containing drawing&#10;&#10;Description automatically generated">
            <a:extLst>
              <a:ext uri="{FF2B5EF4-FFF2-40B4-BE49-F238E27FC236}">
                <a16:creationId xmlns:a16="http://schemas.microsoft.com/office/drawing/2014/main" id="{B3F51F5B-8EC7-4983-A823-DA08CC6D160E}"/>
              </a:ext>
            </a:extLst>
          </p:cNvPr>
          <p:cNvPicPr>
            <a:picLocks noChangeAspect="1"/>
          </p:cNvPicPr>
          <p:nvPr/>
        </p:nvPicPr>
        <p:blipFill>
          <a:blip r:embed="rId7"/>
          <a:stretch>
            <a:fillRect/>
          </a:stretch>
        </p:blipFill>
        <p:spPr>
          <a:xfrm>
            <a:off x="6528487" y="5038924"/>
            <a:ext cx="1633267" cy="492382"/>
          </a:xfrm>
          <a:prstGeom prst="rect">
            <a:avLst/>
          </a:prstGeom>
          <a:ln>
            <a:noFill/>
          </a:ln>
          <a:effectLst>
            <a:outerShdw blurRad="292100" dist="139700" dir="2700000" algn="tl" rotWithShape="0">
              <a:srgbClr val="333333">
                <a:alpha val="65000"/>
              </a:srgbClr>
            </a:outerShdw>
          </a:effectLst>
        </p:spPr>
      </p:pic>
      <p:pic>
        <p:nvPicPr>
          <p:cNvPr id="10" name="Picture 2" descr="Sexuality and Gender Alliance of Actuaries logo">
            <a:extLst>
              <a:ext uri="{FF2B5EF4-FFF2-40B4-BE49-F238E27FC236}">
                <a16:creationId xmlns:a16="http://schemas.microsoft.com/office/drawing/2014/main" id="{7886CF08-1D66-46C5-AA22-48A58FCF40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26293" y="5793096"/>
            <a:ext cx="1037654" cy="8545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Speech Bubble: Rectangle 1">
            <a:extLst>
              <a:ext uri="{FF2B5EF4-FFF2-40B4-BE49-F238E27FC236}">
                <a16:creationId xmlns:a16="http://schemas.microsoft.com/office/drawing/2014/main" id="{4625D21E-7B93-4A5D-B865-EE5E20B9F70E}"/>
              </a:ext>
            </a:extLst>
          </p:cNvPr>
          <p:cNvSpPr/>
          <p:nvPr/>
        </p:nvSpPr>
        <p:spPr>
          <a:xfrm>
            <a:off x="6209499" y="3808602"/>
            <a:ext cx="2036879" cy="869568"/>
          </a:xfrm>
          <a:prstGeom prst="wedgeRectCallout">
            <a:avLst>
              <a:gd name="adj1" fmla="val -115148"/>
              <a:gd name="adj2" fmla="val -436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JOIN via CAS Online Community!</a:t>
            </a:r>
          </a:p>
        </p:txBody>
      </p:sp>
    </p:spTree>
    <p:extLst>
      <p:ext uri="{BB962C8B-B14F-4D97-AF65-F5344CB8AC3E}">
        <p14:creationId xmlns:p14="http://schemas.microsoft.com/office/powerpoint/2010/main" val="65277151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owerpoint  Template Rainbow Presentation PPT Backgrou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smtClean="0">
                <a:latin typeface="Rockwell" panose="02060603020205020403" pitchFamily="18" charset="0"/>
              </a:rPr>
              <a:t>Sexuality and Gender </a:t>
            </a:r>
            <a:br>
              <a:rPr lang="en-US" dirty="0" smtClean="0">
                <a:latin typeface="Rockwell" panose="02060603020205020403" pitchFamily="18" charset="0"/>
              </a:rPr>
            </a:br>
            <a:r>
              <a:rPr lang="en-US" dirty="0" smtClean="0">
                <a:latin typeface="Rockwell" panose="02060603020205020403" pitchFamily="18" charset="0"/>
              </a:rPr>
              <a:t>Alliance of Actuaries</a:t>
            </a:r>
            <a:endParaRPr lang="en-US" dirty="0">
              <a:latin typeface="Rockwell" panose="02060603020205020403" pitchFamily="18" charset="0"/>
            </a:endParaRPr>
          </a:p>
        </p:txBody>
      </p:sp>
      <p:sp>
        <p:nvSpPr>
          <p:cNvPr id="3" name="Subtitle 2"/>
          <p:cNvSpPr>
            <a:spLocks noGrp="1"/>
          </p:cNvSpPr>
          <p:nvPr>
            <p:ph type="subTitle" idx="1"/>
          </p:nvPr>
        </p:nvSpPr>
        <p:spPr/>
        <p:txBody>
          <a:bodyPr>
            <a:normAutofit/>
          </a:bodyPr>
          <a:lstStyle/>
          <a:p>
            <a:r>
              <a:rPr lang="en-US" sz="3200" dirty="0" smtClean="0">
                <a:solidFill>
                  <a:schemeClr val="bg2">
                    <a:lumMod val="50000"/>
                  </a:schemeClr>
                </a:solidFill>
                <a:latin typeface="Rockwell" panose="02060603020205020403" pitchFamily="18" charset="0"/>
              </a:rPr>
              <a:t>Matt Gentile (he/him) </a:t>
            </a:r>
            <a:endParaRPr lang="en-US" sz="3200" dirty="0">
              <a:solidFill>
                <a:schemeClr val="bg2">
                  <a:lumMod val="50000"/>
                </a:schemeClr>
              </a:solidFill>
              <a:latin typeface="Rockwell" panose="02060603020205020403" pitchFamily="18" charset="0"/>
            </a:endParaRPr>
          </a:p>
        </p:txBody>
      </p:sp>
      <p:sp>
        <p:nvSpPr>
          <p:cNvPr id="4" name="Rectangle 3"/>
          <p:cNvSpPr/>
          <p:nvPr/>
        </p:nvSpPr>
        <p:spPr>
          <a:xfrm>
            <a:off x="4447607" y="3244334"/>
            <a:ext cx="248786" cy="369332"/>
          </a:xfrm>
          <a:prstGeom prst="rect">
            <a:avLst/>
          </a:prstGeom>
        </p:spPr>
        <p:txBody>
          <a:bodyPr wrap="none">
            <a:spAutoFit/>
          </a:bodyPr>
          <a:lstStyle/>
          <a:p>
            <a:r>
              <a:rPr lang="en-US" b="0" dirty="0" smtClean="0">
                <a:effectLst/>
              </a:rPr>
              <a:t> </a:t>
            </a:r>
            <a:endParaRPr lang="en-US" dirty="0"/>
          </a:p>
        </p:txBody>
      </p:sp>
      <p:pic>
        <p:nvPicPr>
          <p:cNvPr id="7" name="Picture 2" descr="C:\Users\cad8952\Desktop\SAGA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416076"/>
            <a:ext cx="14478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831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owerpoint  Template Rainbow Presentation PPT Backgrou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4" y="0"/>
            <a:ext cx="9151834" cy="68638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cad8952\Desktop\SAGA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5416076"/>
            <a:ext cx="1447800" cy="1447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274638"/>
            <a:ext cx="7581900" cy="1143000"/>
          </a:xfrm>
        </p:spPr>
        <p:txBody>
          <a:bodyPr/>
          <a:lstStyle/>
          <a:p>
            <a:r>
              <a:rPr lang="en-US" dirty="0" smtClean="0">
                <a:latin typeface="Rockwell" panose="02060603020205020403" pitchFamily="18" charset="0"/>
              </a:rPr>
              <a:t>SAGAA Purpose</a:t>
            </a:r>
            <a:endParaRPr lang="en-US" dirty="0">
              <a:latin typeface="Rockwell" panose="02060603020205020403" pitchFamily="18" charset="0"/>
            </a:endParaRPr>
          </a:p>
        </p:txBody>
      </p:sp>
      <p:sp>
        <p:nvSpPr>
          <p:cNvPr id="3" name="Content Placeholder 2"/>
          <p:cNvSpPr>
            <a:spLocks noGrp="1"/>
          </p:cNvSpPr>
          <p:nvPr>
            <p:ph idx="1"/>
          </p:nvPr>
        </p:nvSpPr>
        <p:spPr>
          <a:xfrm>
            <a:off x="838200" y="1600200"/>
            <a:ext cx="7581900" cy="4525963"/>
          </a:xfrm>
        </p:spPr>
        <p:txBody>
          <a:bodyPr/>
          <a:lstStyle/>
          <a:p>
            <a:pPr marL="457200" lvl="1" indent="0">
              <a:buNone/>
            </a:pPr>
            <a:r>
              <a:rPr lang="en-US" sz="2800" dirty="0" smtClean="0">
                <a:latin typeface="Rockwell" panose="02060603020205020403" pitchFamily="18" charset="0"/>
              </a:rPr>
              <a:t>Facilitate </a:t>
            </a:r>
            <a:r>
              <a:rPr lang="en-US" sz="2800" dirty="0">
                <a:latin typeface="Rockwell" panose="02060603020205020403" pitchFamily="18" charset="0"/>
              </a:rPr>
              <a:t>connections between LGBTQIA+ actuaries and allies to engage in community-wide dialogue about LGBTQIA+ issues.  This group aims to create a safe space for dialogue, community, and career encouragement, while also educating the broader actuarial profession.</a:t>
            </a:r>
          </a:p>
          <a:p>
            <a:endParaRPr lang="en-US" dirty="0"/>
          </a:p>
        </p:txBody>
      </p:sp>
    </p:spTree>
    <p:extLst>
      <p:ext uri="{BB962C8B-B14F-4D97-AF65-F5344CB8AC3E}">
        <p14:creationId xmlns:p14="http://schemas.microsoft.com/office/powerpoint/2010/main" val="941530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owerpoint  Template Rainbow Presentation PPT Backgrou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4" y="0"/>
            <a:ext cx="9151834" cy="68638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cad8952\Desktop\SAGA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416076"/>
            <a:ext cx="1447800" cy="1447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274638"/>
            <a:ext cx="7581900" cy="1143000"/>
          </a:xfrm>
        </p:spPr>
        <p:txBody>
          <a:bodyPr/>
          <a:lstStyle/>
          <a:p>
            <a:r>
              <a:rPr lang="en-US" dirty="0" smtClean="0">
                <a:latin typeface="Rockwell" panose="02060603020205020403" pitchFamily="18" charset="0"/>
              </a:rPr>
              <a:t>SAGAA Pillars</a:t>
            </a:r>
            <a:endParaRPr lang="en-US" dirty="0">
              <a:latin typeface="Rockwell" panose="02060603020205020403" pitchFamily="18" charset="0"/>
            </a:endParaRPr>
          </a:p>
        </p:txBody>
      </p:sp>
      <p:sp>
        <p:nvSpPr>
          <p:cNvPr id="3" name="Content Placeholder 2"/>
          <p:cNvSpPr>
            <a:spLocks noGrp="1"/>
          </p:cNvSpPr>
          <p:nvPr>
            <p:ph idx="1"/>
          </p:nvPr>
        </p:nvSpPr>
        <p:spPr>
          <a:xfrm>
            <a:off x="914400" y="1371600"/>
            <a:ext cx="7581900" cy="4525963"/>
          </a:xfrm>
        </p:spPr>
        <p:txBody>
          <a:bodyPr>
            <a:normAutofit lnSpcReduction="10000"/>
          </a:bodyPr>
          <a:lstStyle/>
          <a:p>
            <a:r>
              <a:rPr lang="en-US" sz="2800" dirty="0" smtClean="0">
                <a:latin typeface="Rockwell" panose="02060603020205020403" pitchFamily="18" charset="0"/>
              </a:rPr>
              <a:t>Pillar 1: Networking: International calls, Regional gatherings</a:t>
            </a:r>
          </a:p>
          <a:p>
            <a:pPr marL="0" indent="0">
              <a:buNone/>
            </a:pPr>
            <a:endParaRPr lang="en-US" sz="2800" dirty="0" smtClean="0">
              <a:latin typeface="Rockwell" panose="02060603020205020403" pitchFamily="18" charset="0"/>
            </a:endParaRPr>
          </a:p>
          <a:p>
            <a:r>
              <a:rPr lang="en-US" sz="2800" dirty="0" smtClean="0">
                <a:latin typeface="Rockwell" panose="02060603020205020403" pitchFamily="18" charset="0"/>
              </a:rPr>
              <a:t>Pillar 2: Professional Development: </a:t>
            </a:r>
            <a:r>
              <a:rPr lang="en-US" sz="2800" dirty="0" err="1" smtClean="0">
                <a:latin typeface="Rockwell" panose="02060603020205020403" pitchFamily="18" charset="0"/>
              </a:rPr>
              <a:t>Allyship</a:t>
            </a:r>
            <a:r>
              <a:rPr lang="en-US" sz="2800" dirty="0" smtClean="0">
                <a:latin typeface="Rockwell" panose="02060603020205020403" pitchFamily="18" charset="0"/>
              </a:rPr>
              <a:t> training, resume workshop/resume book for companies</a:t>
            </a:r>
          </a:p>
          <a:p>
            <a:pPr marL="0" indent="0">
              <a:buNone/>
            </a:pPr>
            <a:endParaRPr lang="en-US" sz="2800" dirty="0" smtClean="0">
              <a:latin typeface="Rockwell" panose="02060603020205020403" pitchFamily="18" charset="0"/>
            </a:endParaRPr>
          </a:p>
          <a:p>
            <a:r>
              <a:rPr lang="en-US" sz="2800" dirty="0" smtClean="0">
                <a:latin typeface="Rockwell" panose="02060603020205020403" pitchFamily="18" charset="0"/>
              </a:rPr>
              <a:t>Pillar 3: Company Education: sharing best practices between members and their companies, deeper dives into other industries</a:t>
            </a:r>
          </a:p>
          <a:p>
            <a:endParaRPr lang="en-US" dirty="0"/>
          </a:p>
        </p:txBody>
      </p:sp>
    </p:spTree>
    <p:extLst>
      <p:ext uri="{BB962C8B-B14F-4D97-AF65-F5344CB8AC3E}">
        <p14:creationId xmlns:p14="http://schemas.microsoft.com/office/powerpoint/2010/main" val="888898285"/>
      </p:ext>
    </p:extLst>
  </p:cSld>
  <p:clrMapOvr>
    <a:masterClrMapping/>
  </p:clrMapOvr>
</p:sld>
</file>

<file path=ppt/theme/theme1.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13977</TotalTime>
  <Words>1853</Words>
  <Application>Microsoft Office PowerPoint</Application>
  <PresentationFormat>On-screen Show (4:3)</PresentationFormat>
  <Paragraphs>160</Paragraphs>
  <Slides>11</Slides>
  <Notes>7</Notes>
  <HiddenSlides>0</HiddenSlides>
  <MMClips>0</MMClips>
  <ScaleCrop>false</ScaleCrop>
  <HeadingPairs>
    <vt:vector size="6" baseType="variant">
      <vt:variant>
        <vt:lpstr>Fonts Used</vt:lpstr>
      </vt:variant>
      <vt:variant>
        <vt:i4>12</vt:i4>
      </vt:variant>
      <vt:variant>
        <vt:lpstr>Theme</vt:lpstr>
      </vt:variant>
      <vt:variant>
        <vt:i4>8</vt:i4>
      </vt:variant>
      <vt:variant>
        <vt:lpstr>Slide Titles</vt:lpstr>
      </vt:variant>
      <vt:variant>
        <vt:i4>11</vt:i4>
      </vt:variant>
    </vt:vector>
  </HeadingPairs>
  <TitlesOfParts>
    <vt:vector size="31" baseType="lpstr">
      <vt:lpstr>ＭＳ Ｐゴシック</vt:lpstr>
      <vt:lpstr>ＭＳ Ｐゴシック</vt:lpstr>
      <vt:lpstr>Aharoni</vt:lpstr>
      <vt:lpstr>Arial</vt:lpstr>
      <vt:lpstr>Calibri</vt:lpstr>
      <vt:lpstr>Calibri Light</vt:lpstr>
      <vt:lpstr>Courier New</vt:lpstr>
      <vt:lpstr>Garamond</vt:lpstr>
      <vt:lpstr>Rockwell</vt:lpstr>
      <vt:lpstr>Univers LT Std 45 Light</vt:lpstr>
      <vt:lpstr>Univers LT Std 55</vt:lpstr>
      <vt:lpstr>Wingdings</vt:lpstr>
      <vt:lpstr>4_Custom Design</vt:lpstr>
      <vt:lpstr>5_Custom Design</vt:lpstr>
      <vt:lpstr>6_Custom Design</vt:lpstr>
      <vt:lpstr>Office Theme</vt:lpstr>
      <vt:lpstr>21_Custom Design</vt:lpstr>
      <vt:lpstr>6_Office Theme</vt:lpstr>
      <vt:lpstr>7_Office Theme</vt:lpstr>
      <vt:lpstr>12_Office Theme</vt:lpstr>
      <vt:lpstr> Actuarial Inclusion, Equity and Diversity CAS Regional Affiliates - Fall 2020    </vt:lpstr>
      <vt:lpstr>JOINT COMMITTEE FOR  INCLUSION, EQUITY &amp; DIVERSITY</vt:lpstr>
      <vt:lpstr>ADDRESSING BARRIERS JCIED WORKING GROUPS</vt:lpstr>
      <vt:lpstr>PowerPoint Presentation</vt:lpstr>
      <vt:lpstr>CAS LEADERS REAFFIRM DEI COMMITMENT </vt:lpstr>
      <vt:lpstr>GET INVOLVED TODAY </vt:lpstr>
      <vt:lpstr>Sexuality and Gender  Alliance of Actuaries</vt:lpstr>
      <vt:lpstr>SAGAA Purpose</vt:lpstr>
      <vt:lpstr>SAGAA Pillars</vt:lpstr>
      <vt:lpstr>SAGAA Initiatives</vt:lpstr>
      <vt:lpstr>Join SAGAA Today!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Sonja Uyenco</dc:creator>
  <cp:lastModifiedBy>Marc Molik</cp:lastModifiedBy>
  <cp:revision>385</cp:revision>
  <cp:lastPrinted>2018-03-23T12:38:36Z</cp:lastPrinted>
  <dcterms:created xsi:type="dcterms:W3CDTF">2016-11-09T21:14:39Z</dcterms:created>
  <dcterms:modified xsi:type="dcterms:W3CDTF">2020-10-14T19:49:15Z</dcterms:modified>
</cp:coreProperties>
</file>